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7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Default Extension="pdf" ContentType="application/pdf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360" r:id="rId3"/>
    <p:sldId id="318" r:id="rId4"/>
    <p:sldId id="314" r:id="rId5"/>
    <p:sldId id="357" r:id="rId6"/>
    <p:sldId id="358" r:id="rId7"/>
    <p:sldId id="359" r:id="rId8"/>
    <p:sldId id="361" r:id="rId9"/>
    <p:sldId id="355" r:id="rId10"/>
    <p:sldId id="346" r:id="rId11"/>
    <p:sldId id="354" r:id="rId12"/>
    <p:sldId id="347" r:id="rId13"/>
    <p:sldId id="348" r:id="rId14"/>
    <p:sldId id="356" r:id="rId15"/>
    <p:sldId id="349" r:id="rId16"/>
    <p:sldId id="350" r:id="rId17"/>
    <p:sldId id="351" r:id="rId18"/>
    <p:sldId id="352" r:id="rId19"/>
    <p:sldId id="353" r:id="rId20"/>
    <p:sldId id="323" r:id="rId21"/>
  </p:sldIdLst>
  <p:sldSz cx="10058400" cy="77724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BCF"/>
    <a:srgbClr val="FF0F16"/>
    <a:srgbClr val="00044A"/>
    <a:srgbClr val="FFCE03"/>
    <a:srgbClr val="F3BA00"/>
    <a:srgbClr val="F4BE04"/>
    <a:srgbClr val="00FF00"/>
    <a:srgbClr val="FF0000"/>
    <a:srgbClr val="00033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8913" autoAdjust="0"/>
    <p:restoredTop sz="90929"/>
  </p:normalViewPr>
  <p:slideViewPr>
    <p:cSldViewPr snapToGrid="0">
      <p:cViewPr>
        <p:scale>
          <a:sx n="100" d="100"/>
          <a:sy n="100" d="100"/>
        </p:scale>
        <p:origin x="-1760" y="-600"/>
      </p:cViewPr>
      <p:guideLst>
        <p:guide orient="horz" pos="2456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92" d="100"/>
          <a:sy n="92" d="100"/>
        </p:scale>
        <p:origin x="-2632" y="-12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BF08D-4EF3-2341-A36C-9931FDDB2CFC}" type="datetimeFigureOut">
              <a:rPr lang="en-US" smtClean="0"/>
              <a:pPr/>
              <a:t>2/1/11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0BFD7-6062-2341-9CC6-FFDACE5F2D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9675" y="685800"/>
            <a:ext cx="44386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379A7AF-A6BE-9740-8E72-66D32B0B342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3FC7F8-72DE-9D4E-A2F2-E827A4BA0283}" type="slidenum">
              <a:rPr lang="en-US"/>
              <a:pPr/>
              <a:t>1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63" y="2414588"/>
            <a:ext cx="8550275" cy="16652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25" y="4403725"/>
            <a:ext cx="7042150" cy="19875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73391" y="7276562"/>
            <a:ext cx="1081088" cy="344487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7277100"/>
            <a:ext cx="2237142" cy="3444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73391" y="7276562"/>
            <a:ext cx="1081088" cy="344487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7277100"/>
            <a:ext cx="2237142" cy="3444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3900" y="0"/>
            <a:ext cx="2105025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063" y="0"/>
            <a:ext cx="6167437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73391" y="7276562"/>
            <a:ext cx="1081088" cy="344487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7277100"/>
            <a:ext cx="2237142" cy="3444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73391" y="7276562"/>
            <a:ext cx="1081088" cy="344487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7277100"/>
            <a:ext cx="2237142" cy="3444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994275"/>
            <a:ext cx="8548687" cy="15446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94063"/>
            <a:ext cx="8548687" cy="17002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73391" y="7276562"/>
            <a:ext cx="1081088" cy="344487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7277100"/>
            <a:ext cx="2237142" cy="3444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063" y="1355725"/>
            <a:ext cx="2060575" cy="466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67038" y="1355725"/>
            <a:ext cx="2062162" cy="466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73391" y="7276562"/>
            <a:ext cx="1081088" cy="344487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7277100"/>
            <a:ext cx="2237142" cy="3444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739900"/>
            <a:ext cx="4443412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465388"/>
            <a:ext cx="4443412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3" y="1739900"/>
            <a:ext cx="4445000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3" y="2465388"/>
            <a:ext cx="4445000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273391" y="7276562"/>
            <a:ext cx="1081088" cy="344487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7277100"/>
            <a:ext cx="2237142" cy="3444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73391" y="7276562"/>
            <a:ext cx="1081088" cy="344487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7277100"/>
            <a:ext cx="2237142" cy="3444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73391" y="7276562"/>
            <a:ext cx="1081088" cy="344487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7277100"/>
            <a:ext cx="2237142" cy="3444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9563"/>
            <a:ext cx="3308350" cy="1317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309563"/>
            <a:ext cx="5622925" cy="66341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627188"/>
            <a:ext cx="3308350" cy="53165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73391" y="7276562"/>
            <a:ext cx="1081088" cy="344487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7277100"/>
            <a:ext cx="2237142" cy="3444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75" y="5440363"/>
            <a:ext cx="6035675" cy="642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75" y="693738"/>
            <a:ext cx="6035675" cy="4664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75" y="6083300"/>
            <a:ext cx="6035675" cy="9112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73391" y="7276562"/>
            <a:ext cx="1081088" cy="344487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7277100"/>
            <a:ext cx="2237142" cy="3444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033B">
                <a:gamma/>
                <a:shade val="46275"/>
                <a:invGamma/>
              </a:srgbClr>
            </a:gs>
            <a:gs pos="100000">
              <a:srgbClr val="0003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-1048" y="7178675"/>
            <a:ext cx="10058400" cy="593725"/>
          </a:xfrm>
          <a:prstGeom prst="rect">
            <a:avLst/>
          </a:prstGeom>
          <a:gradFill rotWithShape="0">
            <a:gsLst>
              <a:gs pos="0">
                <a:srgbClr val="F4BE04"/>
              </a:gs>
              <a:gs pos="100000">
                <a:srgbClr val="00033B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0058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70" tIns="50935" rIns="101870" bIns="509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4063" y="1355725"/>
            <a:ext cx="4275137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70" tIns="50935" rIns="101870" bIns="509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31" name="Picture 7" descr="color_usno_logo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00003F"/>
              </a:clrFrom>
              <a:clrTo>
                <a:srgbClr val="00003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469607" y="7186315"/>
            <a:ext cx="582443" cy="560685"/>
          </a:xfrm>
          <a:prstGeom prst="rect">
            <a:avLst/>
          </a:prstGeom>
          <a:noFill/>
        </p:spPr>
      </p:pic>
      <p:sp>
        <p:nvSpPr>
          <p:cNvPr id="1035" name="Line 11"/>
          <p:cNvSpPr>
            <a:spLocks noChangeShapeType="1"/>
          </p:cNvSpPr>
          <p:nvPr userDrawn="1"/>
        </p:nvSpPr>
        <p:spPr bwMode="auto">
          <a:xfrm flipV="1">
            <a:off x="290513" y="827088"/>
            <a:ext cx="9391650" cy="23812"/>
          </a:xfrm>
          <a:prstGeom prst="line">
            <a:avLst/>
          </a:prstGeom>
          <a:noFill/>
          <a:ln w="38100">
            <a:solidFill>
              <a:srgbClr val="F3BA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7179732"/>
            <a:ext cx="30861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+mn-lt"/>
              </a:rPr>
              <a:t>The</a:t>
            </a:r>
            <a:r>
              <a:rPr lang="en-US" sz="1400" baseline="0" dirty="0" smtClean="0">
                <a:latin typeface="+mn-lt"/>
              </a:rPr>
              <a:t> Future of the VLBA Workshop</a:t>
            </a:r>
            <a:r>
              <a:rPr lang="en-US" sz="1400" dirty="0" smtClean="0">
                <a:latin typeface="+mn-lt"/>
              </a:rPr>
              <a:t>,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+mn-lt"/>
              </a:rPr>
              <a:t>Charlottesville, VA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1019175" rtl="0" fontAlgn="base">
        <a:spcBef>
          <a:spcPct val="0"/>
        </a:spcBef>
        <a:spcAft>
          <a:spcPct val="0"/>
        </a:spcAft>
        <a:defRPr sz="3600">
          <a:solidFill>
            <a:srgbClr val="F3BA00"/>
          </a:solidFill>
          <a:latin typeface="+mj-lt"/>
          <a:ea typeface="+mj-ea"/>
          <a:cs typeface="+mj-cs"/>
        </a:defRPr>
      </a:lvl1pPr>
      <a:lvl2pPr algn="ctr" defTabSz="1019175" rtl="0" fontAlgn="base">
        <a:spcBef>
          <a:spcPct val="0"/>
        </a:spcBef>
        <a:spcAft>
          <a:spcPct val="0"/>
        </a:spcAft>
        <a:defRPr sz="3600">
          <a:solidFill>
            <a:srgbClr val="F3BA00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1019175" rtl="0" fontAlgn="base">
        <a:spcBef>
          <a:spcPct val="0"/>
        </a:spcBef>
        <a:spcAft>
          <a:spcPct val="0"/>
        </a:spcAft>
        <a:defRPr sz="3600">
          <a:solidFill>
            <a:srgbClr val="F3BA00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1019175" rtl="0" fontAlgn="base">
        <a:spcBef>
          <a:spcPct val="0"/>
        </a:spcBef>
        <a:spcAft>
          <a:spcPct val="0"/>
        </a:spcAft>
        <a:defRPr sz="3600">
          <a:solidFill>
            <a:srgbClr val="F3BA00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1019175" rtl="0" fontAlgn="base">
        <a:spcBef>
          <a:spcPct val="0"/>
        </a:spcBef>
        <a:spcAft>
          <a:spcPct val="0"/>
        </a:spcAft>
        <a:defRPr sz="3600">
          <a:solidFill>
            <a:srgbClr val="F3BA00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1019175" rtl="0" fontAlgn="base">
        <a:spcBef>
          <a:spcPct val="0"/>
        </a:spcBef>
        <a:spcAft>
          <a:spcPct val="0"/>
        </a:spcAft>
        <a:defRPr sz="3600">
          <a:solidFill>
            <a:srgbClr val="F3BA00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1019175" rtl="0" fontAlgn="base">
        <a:spcBef>
          <a:spcPct val="0"/>
        </a:spcBef>
        <a:spcAft>
          <a:spcPct val="0"/>
        </a:spcAft>
        <a:defRPr sz="3600">
          <a:solidFill>
            <a:srgbClr val="F3BA00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1019175" rtl="0" fontAlgn="base">
        <a:spcBef>
          <a:spcPct val="0"/>
        </a:spcBef>
        <a:spcAft>
          <a:spcPct val="0"/>
        </a:spcAft>
        <a:defRPr sz="3600">
          <a:solidFill>
            <a:srgbClr val="F3BA00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1019175" rtl="0" fontAlgn="base">
        <a:spcBef>
          <a:spcPct val="0"/>
        </a:spcBef>
        <a:spcAft>
          <a:spcPct val="0"/>
        </a:spcAft>
        <a:defRPr sz="3600">
          <a:solidFill>
            <a:srgbClr val="F3BA00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82588" indent="-382588" algn="l" defTabSz="1019175" rtl="0" fontAlgn="base">
        <a:lnSpc>
          <a:spcPct val="11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827088" indent="-317500" algn="l" defTabSz="1019175" rtl="0" fontAlgn="base">
        <a:lnSpc>
          <a:spcPct val="110000"/>
        </a:lnSpc>
        <a:spcBef>
          <a:spcPct val="20000"/>
        </a:spcBef>
        <a:spcAft>
          <a:spcPct val="0"/>
        </a:spcAft>
        <a:buChar char="–"/>
        <a:defRPr sz="2200">
          <a:solidFill>
            <a:schemeClr val="bg1"/>
          </a:solidFill>
          <a:latin typeface="+mn-lt"/>
          <a:ea typeface="+mn-ea"/>
        </a:defRPr>
      </a:lvl2pPr>
      <a:lvl3pPr marL="1273175" indent="-254000" algn="l" defTabSz="1019175" rtl="0" fontAlgn="base">
        <a:lnSpc>
          <a:spcPct val="110000"/>
        </a:lnSpc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</a:defRPr>
      </a:lvl3pPr>
      <a:lvl4pPr marL="1782763" indent="-254000" algn="l" defTabSz="1019175" rtl="0" fontAlgn="base">
        <a:lnSpc>
          <a:spcPct val="11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</a:defRPr>
      </a:lvl4pPr>
      <a:lvl5pPr marL="2292350" indent="-254000" algn="l" defTabSz="1019175" rtl="0" fontAlgn="base">
        <a:lnSpc>
          <a:spcPct val="110000"/>
        </a:lnSpc>
        <a:spcBef>
          <a:spcPct val="20000"/>
        </a:spcBef>
        <a:spcAft>
          <a:spcPct val="0"/>
        </a:spcAft>
        <a:buChar char="»"/>
        <a:defRPr sz="2200">
          <a:solidFill>
            <a:schemeClr val="bg1"/>
          </a:solidFill>
          <a:latin typeface="+mn-lt"/>
          <a:ea typeface="+mn-ea"/>
        </a:defRPr>
      </a:lvl5pPr>
      <a:lvl6pPr marL="2749550" indent="-254000" algn="l" defTabSz="1019175" rtl="0" fontAlgn="base">
        <a:lnSpc>
          <a:spcPct val="110000"/>
        </a:lnSpc>
        <a:spcBef>
          <a:spcPct val="20000"/>
        </a:spcBef>
        <a:spcAft>
          <a:spcPct val="0"/>
        </a:spcAft>
        <a:buChar char="»"/>
        <a:defRPr sz="2200">
          <a:solidFill>
            <a:schemeClr val="bg1"/>
          </a:solidFill>
          <a:latin typeface="+mn-lt"/>
          <a:ea typeface="+mn-ea"/>
        </a:defRPr>
      </a:lvl6pPr>
      <a:lvl7pPr marL="3206750" indent="-254000" algn="l" defTabSz="1019175" rtl="0" fontAlgn="base">
        <a:lnSpc>
          <a:spcPct val="110000"/>
        </a:lnSpc>
        <a:spcBef>
          <a:spcPct val="20000"/>
        </a:spcBef>
        <a:spcAft>
          <a:spcPct val="0"/>
        </a:spcAft>
        <a:buChar char="»"/>
        <a:defRPr sz="2200">
          <a:solidFill>
            <a:schemeClr val="bg1"/>
          </a:solidFill>
          <a:latin typeface="+mn-lt"/>
          <a:ea typeface="+mn-ea"/>
        </a:defRPr>
      </a:lvl7pPr>
      <a:lvl8pPr marL="3663950" indent="-254000" algn="l" defTabSz="1019175" rtl="0" fontAlgn="base">
        <a:lnSpc>
          <a:spcPct val="110000"/>
        </a:lnSpc>
        <a:spcBef>
          <a:spcPct val="20000"/>
        </a:spcBef>
        <a:spcAft>
          <a:spcPct val="0"/>
        </a:spcAft>
        <a:buChar char="»"/>
        <a:defRPr sz="2200">
          <a:solidFill>
            <a:schemeClr val="bg1"/>
          </a:solidFill>
          <a:latin typeface="+mn-lt"/>
          <a:ea typeface="+mn-ea"/>
        </a:defRPr>
      </a:lvl8pPr>
      <a:lvl9pPr marL="4121150" indent="-254000" algn="l" defTabSz="1019175" rtl="0" fontAlgn="base">
        <a:lnSpc>
          <a:spcPct val="110000"/>
        </a:lnSpc>
        <a:spcBef>
          <a:spcPct val="20000"/>
        </a:spcBef>
        <a:spcAft>
          <a:spcPct val="0"/>
        </a:spcAft>
        <a:buChar char="»"/>
        <a:defRPr sz="22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df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df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df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df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gif"/><Relationship Id="rId5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vscc.gsfc.nasa.gov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df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839200" cy="863600"/>
          </a:xfrm>
        </p:spPr>
        <p:txBody>
          <a:bodyPr/>
          <a:lstStyle/>
          <a:p>
            <a:r>
              <a:rPr lang="en-US" dirty="0" smtClean="0"/>
              <a:t>Earth Orientation and GPS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8581" y="2101243"/>
            <a:ext cx="6699748" cy="3950913"/>
          </a:xfrm>
        </p:spPr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en-US" sz="2800" dirty="0" smtClean="0">
                <a:solidFill>
                  <a:srgbClr val="FFFFFF"/>
                </a:solidFill>
                <a:cs typeface="Helvetica Neue"/>
              </a:rPr>
              <a:t>Outline</a:t>
            </a:r>
          </a:p>
          <a:p>
            <a:pPr>
              <a:lnSpc>
                <a:spcPct val="100000"/>
              </a:lnSpc>
              <a:buNone/>
            </a:pPr>
            <a:endParaRPr lang="en-US" dirty="0" smtClean="0">
              <a:solidFill>
                <a:srgbClr val="FFFFFF"/>
              </a:solidFill>
              <a:cs typeface="Helvetica Neue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FFFFFF"/>
                </a:solidFill>
                <a:cs typeface="Helvetica Neue"/>
              </a:rPr>
              <a:t>Geodetic VLBI background</a:t>
            </a:r>
            <a:endParaRPr lang="en-US" sz="2000" dirty="0" smtClean="0">
              <a:solidFill>
                <a:srgbClr val="FFFFFF"/>
              </a:solidFill>
              <a:cs typeface="Helvetica Neue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FFFFFF"/>
                </a:solidFill>
                <a:cs typeface="Helvetica Neue"/>
              </a:rPr>
              <a:t>Applications of Geodetic VLBI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FFFFFF"/>
                </a:solidFill>
                <a:cs typeface="Helvetica Neue"/>
              </a:rPr>
              <a:t>VLBI for Earth Orientation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FFFFFF"/>
                </a:solidFill>
                <a:cs typeface="Helvetica Neue"/>
              </a:rPr>
              <a:t>Synergy with the VLBA</a:t>
            </a:r>
          </a:p>
          <a:p>
            <a:pPr>
              <a:lnSpc>
                <a:spcPct val="100000"/>
              </a:lnSpc>
            </a:pPr>
            <a:endParaRPr lang="en-US" dirty="0" smtClean="0">
              <a:solidFill>
                <a:srgbClr val="FFFFFF"/>
              </a:solidFill>
              <a:cs typeface="Helvetica Neue"/>
            </a:endParaRPr>
          </a:p>
          <a:p>
            <a:pPr>
              <a:lnSpc>
                <a:spcPct val="100000"/>
              </a:lnSpc>
            </a:pPr>
            <a:endParaRPr lang="en-US" dirty="0" smtClean="0">
              <a:solidFill>
                <a:srgbClr val="FFFFFF"/>
              </a:solidFill>
              <a:cs typeface="Helvetica Neu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9539" y="996316"/>
            <a:ext cx="5899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E03"/>
                </a:solidFill>
                <a:latin typeface="+mj-lt"/>
              </a:rPr>
              <a:t>Dave Boboltz &amp; Ken Johnston (USNO)</a:t>
            </a:r>
            <a:endParaRPr lang="en-US" sz="2800" dirty="0">
              <a:solidFill>
                <a:srgbClr val="FFCE03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66000"/>
          </a:blip>
          <a:stretch>
            <a:fillRect/>
          </a:stretch>
        </p:blipFill>
        <p:spPr>
          <a:xfrm>
            <a:off x="5864405" y="2149457"/>
            <a:ext cx="3914595" cy="3498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UT1 Predictions be Improved?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055" y="5126820"/>
            <a:ext cx="8668290" cy="1921680"/>
          </a:xfrm>
        </p:spPr>
        <p:txBody>
          <a:bodyPr/>
          <a:lstStyle/>
          <a:p>
            <a:r>
              <a:rPr lang="en-US" dirty="0" smtClean="0"/>
              <a:t>Reducing data latency from 2.25 days to 6 hours results in:</a:t>
            </a:r>
          </a:p>
          <a:p>
            <a:pPr lvl="1">
              <a:buClr>
                <a:schemeClr val="bg1"/>
              </a:buClr>
            </a:pPr>
            <a:r>
              <a:rPr lang="en-US" dirty="0" smtClean="0"/>
              <a:t>Factor of 5 reduction in UT1-UTC prediction uncertainty</a:t>
            </a:r>
          </a:p>
          <a:p>
            <a:pPr lvl="1">
              <a:buClr>
                <a:schemeClr val="bg1"/>
              </a:buClr>
            </a:pPr>
            <a:r>
              <a:rPr lang="en-US" dirty="0" smtClean="0"/>
              <a:t>40% reduction UT1-UTC prediction errors 7 days out</a:t>
            </a:r>
          </a:p>
          <a:p>
            <a:pPr>
              <a:buClr>
                <a:schemeClr val="bg1"/>
              </a:buClr>
            </a:pPr>
            <a:r>
              <a:rPr lang="en-US" dirty="0" smtClean="0"/>
              <a:t>Answer:</a:t>
            </a:r>
            <a:r>
              <a:rPr lang="en-US" dirty="0" smtClean="0">
                <a:solidFill>
                  <a:srgbClr val="00FF00"/>
                </a:solidFill>
              </a:rPr>
              <a:t> </a:t>
            </a:r>
            <a:r>
              <a:rPr lang="en-US" dirty="0" err="1" smtClean="0">
                <a:solidFill>
                  <a:srgbClr val="00FF00"/>
                </a:solidFill>
              </a:rPr>
              <a:t>e</a:t>
            </a:r>
            <a:r>
              <a:rPr lang="en-US" dirty="0" smtClean="0">
                <a:solidFill>
                  <a:srgbClr val="00FF00"/>
                </a:solidFill>
              </a:rPr>
              <a:t>-VLBI</a:t>
            </a:r>
          </a:p>
          <a:p>
            <a:endParaRPr lang="en-US" dirty="0"/>
          </a:p>
        </p:txBody>
      </p:sp>
      <p:pic>
        <p:nvPicPr>
          <p:cNvPr id="5" name="Picture 4" descr="ut1_latenc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665" y="1015170"/>
            <a:ext cx="5693070" cy="3813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</a:t>
            </a:r>
            <a:r>
              <a:rPr lang="en-US" dirty="0" err="1" smtClean="0"/>
              <a:t>e</a:t>
            </a:r>
            <a:r>
              <a:rPr lang="en-US" dirty="0" smtClean="0"/>
              <a:t>-VLBI Measurements of UT1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261" y="4390536"/>
            <a:ext cx="9048139" cy="2543663"/>
          </a:xfrm>
        </p:spPr>
        <p:txBody>
          <a:bodyPr/>
          <a:lstStyle/>
          <a:p>
            <a:r>
              <a:rPr lang="en-US" dirty="0" smtClean="0">
                <a:solidFill>
                  <a:srgbClr val="FFCE03"/>
                </a:solidFill>
              </a:rPr>
              <a:t>Daily 1-hr Intensive experiments coordinated through the IVS</a:t>
            </a:r>
          </a:p>
          <a:p>
            <a:pPr lvl="1"/>
            <a:r>
              <a:rPr lang="en-US" dirty="0" smtClean="0"/>
              <a:t>Int1 series </a:t>
            </a:r>
            <a:r>
              <a:rPr lang="en-US" dirty="0" err="1" smtClean="0"/>
              <a:t>Kokee</a:t>
            </a:r>
            <a:r>
              <a:rPr lang="en-US" dirty="0" smtClean="0"/>
              <a:t> Park, HI – </a:t>
            </a:r>
            <a:r>
              <a:rPr lang="en-US" dirty="0" err="1" smtClean="0"/>
              <a:t>Wettzell</a:t>
            </a:r>
            <a:r>
              <a:rPr lang="en-US" dirty="0" smtClean="0"/>
              <a:t>, Germany (Mon. – Fri.)</a:t>
            </a:r>
          </a:p>
          <a:p>
            <a:pPr lvl="1"/>
            <a:r>
              <a:rPr lang="en-US" dirty="0" smtClean="0"/>
              <a:t>Int2 series Tsukuba, Japan – </a:t>
            </a:r>
            <a:r>
              <a:rPr lang="en-US" dirty="0" err="1" smtClean="0"/>
              <a:t>Wettzell</a:t>
            </a:r>
            <a:r>
              <a:rPr lang="en-US" dirty="0" smtClean="0"/>
              <a:t>, Germany (Sat., Sun.)</a:t>
            </a:r>
          </a:p>
          <a:p>
            <a:r>
              <a:rPr lang="en-US" dirty="0" smtClean="0"/>
              <a:t>Data transferred via </a:t>
            </a:r>
            <a:r>
              <a:rPr lang="en-US" dirty="0" err="1" smtClean="0"/>
              <a:t>e</a:t>
            </a:r>
            <a:r>
              <a:rPr lang="en-US" dirty="0" smtClean="0"/>
              <a:t>-VLBI to reduce latency</a:t>
            </a:r>
          </a:p>
          <a:p>
            <a:r>
              <a:rPr lang="en-US" dirty="0" smtClean="0"/>
              <a:t>Correlated in Washington, Japan, or Bonn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155" r="2132"/>
          <a:stretch>
            <a:fillRect/>
          </a:stretch>
        </p:blipFill>
        <p:spPr>
          <a:xfrm>
            <a:off x="1257300" y="1172781"/>
            <a:ext cx="7543800" cy="2954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Synergy with the VLBA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915" y="1252155"/>
            <a:ext cx="8968570" cy="5268090"/>
          </a:xfrm>
        </p:spPr>
        <p:txBody>
          <a:bodyPr/>
          <a:lstStyle/>
          <a:p>
            <a:r>
              <a:rPr lang="en-US" dirty="0" smtClean="0"/>
              <a:t>USNO requirement to provide EOP to various Govt. Agencies</a:t>
            </a:r>
          </a:p>
          <a:p>
            <a:pPr lvl="1"/>
            <a:r>
              <a:rPr lang="en-US" dirty="0" smtClean="0"/>
              <a:t>Want US-controlled assets </a:t>
            </a:r>
          </a:p>
          <a:p>
            <a:pPr lvl="1">
              <a:spcAft>
                <a:spcPts val="1800"/>
              </a:spcAft>
            </a:pPr>
            <a:r>
              <a:rPr lang="en-US" dirty="0" smtClean="0"/>
              <a:t>Plan for Continuity of Operations (COOP)</a:t>
            </a:r>
          </a:p>
          <a:p>
            <a:r>
              <a:rPr lang="en-US" dirty="0" smtClean="0">
                <a:solidFill>
                  <a:srgbClr val="00FF00"/>
                </a:solidFill>
              </a:rPr>
              <a:t>USNO and NASA-GSFC already collaborating with NRAO to maintain and improve the ICRF</a:t>
            </a:r>
          </a:p>
          <a:p>
            <a:pPr lvl="1"/>
            <a:r>
              <a:rPr lang="en-US" dirty="0" smtClean="0"/>
              <a:t>RDV experiments important part of ICRF2</a:t>
            </a:r>
          </a:p>
          <a:p>
            <a:pPr lvl="1">
              <a:spcAft>
                <a:spcPts val="1800"/>
              </a:spcAft>
            </a:pPr>
            <a:r>
              <a:rPr lang="en-US" dirty="0" smtClean="0"/>
              <a:t>High-frequency (K/Q-band) reference frame observations </a:t>
            </a:r>
          </a:p>
          <a:p>
            <a:r>
              <a:rPr lang="en-US" dirty="0" smtClean="0"/>
              <a:t>Could the VLBA provide a complimentary series of Intensive measurements for UT1?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UT1 Testing With the VLBA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3" y="1280222"/>
            <a:ext cx="5017691" cy="5211955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 smtClean="0"/>
              <a:t>With in conjunction with NRAO, USNO began a series of </a:t>
            </a:r>
            <a:r>
              <a:rPr lang="en-US" dirty="0" smtClean="0">
                <a:solidFill>
                  <a:srgbClr val="FFCE03"/>
                </a:solidFill>
              </a:rPr>
              <a:t>“Pseudo-intensive” </a:t>
            </a:r>
            <a:r>
              <a:rPr lang="en-US" dirty="0" smtClean="0"/>
              <a:t>experiments</a:t>
            </a:r>
            <a:r>
              <a:rPr lang="en-US" dirty="0" smtClean="0">
                <a:solidFill>
                  <a:srgbClr val="FFCE03"/>
                </a:solidFill>
              </a:rPr>
              <a:t> </a:t>
            </a:r>
            <a:r>
              <a:rPr lang="en-US" dirty="0" smtClean="0"/>
              <a:t>to measure UT1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TC015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5 stations (HN, LA, MK, PT, SC)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13 experiments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 smtClean="0"/>
              <a:t>Optimized for MK-SC baseline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TB014 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3 stations (MK, LA, PT)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5 experiments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Optimized for MK-PT baseline</a:t>
            </a:r>
          </a:p>
        </p:txBody>
      </p:sp>
      <p:grpSp>
        <p:nvGrpSpPr>
          <p:cNvPr id="4" name="Group 15"/>
          <p:cNvGrpSpPr>
            <a:grpSpLocks noChangeAspect="1"/>
          </p:cNvGrpSpPr>
          <p:nvPr/>
        </p:nvGrpSpPr>
        <p:grpSpPr bwMode="auto">
          <a:xfrm>
            <a:off x="5452388" y="1971916"/>
            <a:ext cx="4229072" cy="3119489"/>
            <a:chOff x="3649" y="766"/>
            <a:chExt cx="2607" cy="1923"/>
          </a:xfrm>
        </p:grpSpPr>
        <p:pic>
          <p:nvPicPr>
            <p:cNvPr id="6" name="Picture 5" descr="vlba_montage_med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24" y="824"/>
              <a:ext cx="2464" cy="1848"/>
            </a:xfrm>
            <a:prstGeom prst="rect">
              <a:avLst/>
            </a:prstGeom>
            <a:noFill/>
          </p:spPr>
        </p:pic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3649" y="1411"/>
              <a:ext cx="703" cy="629"/>
            </a:xfrm>
            <a:prstGeom prst="ellipse">
              <a:avLst/>
            </a:prstGeom>
            <a:noFill/>
            <a:ln w="25400">
              <a:solidFill>
                <a:srgbClr val="FF0F1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553" y="766"/>
              <a:ext cx="703" cy="629"/>
            </a:xfrm>
            <a:prstGeom prst="ellipse">
              <a:avLst/>
            </a:prstGeom>
            <a:noFill/>
            <a:ln w="25400">
              <a:solidFill>
                <a:srgbClr val="FF0F1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313" y="2060"/>
              <a:ext cx="703" cy="629"/>
            </a:xfrm>
            <a:prstGeom prst="ellipse">
              <a:avLst/>
            </a:prstGeom>
            <a:noFill/>
            <a:ln w="25400">
              <a:solidFill>
                <a:srgbClr val="FF0F1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5537" y="1416"/>
              <a:ext cx="703" cy="629"/>
            </a:xfrm>
            <a:prstGeom prst="ellipse">
              <a:avLst/>
            </a:prstGeom>
            <a:noFill/>
            <a:ln w="25400">
              <a:solidFill>
                <a:srgbClr val="FF0F1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531" y="2056"/>
              <a:ext cx="703" cy="629"/>
            </a:xfrm>
            <a:prstGeom prst="ellipse">
              <a:avLst/>
            </a:prstGeom>
            <a:noFill/>
            <a:ln w="25400">
              <a:solidFill>
                <a:srgbClr val="FF0F1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Pseudo-Intensive Experiments</a:t>
            </a:r>
            <a:endParaRPr lang="en-US" dirty="0"/>
          </a:p>
        </p:txBody>
      </p:sp>
      <p:pic>
        <p:nvPicPr>
          <p:cNvPr id="4" name="Content Placeholder 3" descr="UTdiffC04_vs_baselength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4549" b="-4549"/>
              <a:stretch>
                <a:fillRect/>
              </a:stretch>
            </p:blipFill>
          </mc:Choice>
          <mc:Fallback>
            <p:blipFill>
              <a:blip r:embed="rId3"/>
              <a:srcRect t="-4549" b="-4549"/>
              <a:stretch>
                <a:fillRect/>
              </a:stretch>
            </p:blipFill>
          </mc:Fallback>
        </mc:AlternateContent>
        <p:spPr>
          <a:xfrm>
            <a:off x="5029200" y="1311638"/>
            <a:ext cx="4746263" cy="5178062"/>
          </a:xfrm>
          <a:solidFill>
            <a:schemeClr val="bg1"/>
          </a:solidFill>
        </p:spPr>
      </p:pic>
      <p:sp>
        <p:nvSpPr>
          <p:cNvPr id="5" name="Rectangle 4"/>
          <p:cNvSpPr/>
          <p:nvPr/>
        </p:nvSpPr>
        <p:spPr>
          <a:xfrm>
            <a:off x="215900" y="1208544"/>
            <a:ext cx="4660900" cy="5586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2588" lvl="1" indent="-382588">
              <a:spcAft>
                <a:spcPts val="1800"/>
              </a:spcAft>
              <a:buFontTx/>
              <a:buChar char="•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Shown are differences between VLBA UT1 measurements and IERS C04 combination solution as a function of baseline length</a:t>
            </a:r>
          </a:p>
          <a:p>
            <a:pPr marL="382588" lvl="1" indent="-382588">
              <a:spcAft>
                <a:spcPts val="1800"/>
              </a:spcAft>
              <a:buFontTx/>
              <a:buChar char="•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Longer baselines more tightly distributed</a:t>
            </a:r>
          </a:p>
          <a:p>
            <a:pPr marL="382588" lvl="1" indent="-382588">
              <a:spcAft>
                <a:spcPts val="1800"/>
              </a:spcAft>
              <a:buFontTx/>
              <a:buChar char="•"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At the altitude of GPS constellation:  </a:t>
            </a:r>
            <a:r>
              <a:rPr lang="en-US" dirty="0" smtClean="0">
                <a:solidFill>
                  <a:srgbClr val="FFCE03"/>
                </a:solidFill>
                <a:latin typeface="+mn-lt"/>
              </a:rPr>
              <a:t>5</a:t>
            </a:r>
            <a:r>
              <a:rPr lang="en-US" dirty="0" smtClean="0">
                <a:solidFill>
                  <a:srgbClr val="FFCE03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CE03"/>
                </a:solidFill>
                <a:latin typeface="+mn-lt"/>
              </a:rPr>
              <a:t>s ~ 1 cm </a:t>
            </a:r>
          </a:p>
          <a:p>
            <a:pPr marL="382588" lvl="1" indent="-382588">
              <a:buFontTx/>
              <a:buChar char="•"/>
            </a:pPr>
            <a:r>
              <a:rPr lang="en-US" dirty="0" smtClean="0">
                <a:solidFill>
                  <a:srgbClr val="00FF00"/>
                </a:solidFill>
                <a:latin typeface="+mn-lt"/>
              </a:rPr>
              <a:t>Despite shorter baselines, VLBA measurements meet present and future requirements for UT1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Why Choose MK-PT Baseline?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344" y="1202155"/>
            <a:ext cx="4705856" cy="5368089"/>
          </a:xfrm>
        </p:spPr>
        <p:txBody>
          <a:bodyPr/>
          <a:lstStyle/>
          <a:p>
            <a:r>
              <a:rPr lang="en-US" dirty="0" smtClean="0"/>
              <a:t>Mauna Kea </a:t>
            </a:r>
          </a:p>
          <a:p>
            <a:pPr lvl="1"/>
            <a:r>
              <a:rPr lang="en-US" dirty="0" smtClean="0"/>
              <a:t>provides long east-west baseline necessary for UT1</a:t>
            </a:r>
          </a:p>
          <a:p>
            <a:pPr lvl="1">
              <a:spcAft>
                <a:spcPts val="0"/>
              </a:spcAft>
            </a:pPr>
            <a:r>
              <a:rPr lang="en-US" dirty="0" smtClean="0"/>
              <a:t>Infrastructure mostly there except for last mile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Redundancy with </a:t>
            </a:r>
            <a:r>
              <a:rPr lang="en-US" dirty="0" err="1" smtClean="0"/>
              <a:t>Kokee</a:t>
            </a:r>
            <a:r>
              <a:rPr lang="en-US" dirty="0" smtClean="0"/>
              <a:t> Park geodetic VLBI station</a:t>
            </a:r>
          </a:p>
          <a:p>
            <a:r>
              <a:rPr lang="en-US" dirty="0" smtClean="0"/>
              <a:t>Pie Town</a:t>
            </a:r>
          </a:p>
          <a:p>
            <a:pPr lvl="1"/>
            <a:r>
              <a:rPr lang="en-US" dirty="0" smtClean="0"/>
              <a:t>All fiber infrastructure already in place</a:t>
            </a:r>
          </a:p>
          <a:p>
            <a:pPr lvl="1"/>
            <a:r>
              <a:rPr lang="en-US" dirty="0" smtClean="0"/>
              <a:t>Cost sharing for some legs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Proximity to NRAO-AOC </a:t>
            </a:r>
          </a:p>
          <a:p>
            <a:endParaRPr lang="en-US" dirty="0" smtClean="0"/>
          </a:p>
          <a:p>
            <a:pPr lvl="0"/>
            <a:endParaRPr lang="en-US" dirty="0" smtClean="0"/>
          </a:p>
          <a:p>
            <a:endParaRPr lang="en-US" dirty="0"/>
          </a:p>
        </p:txBody>
      </p:sp>
      <p:pic>
        <p:nvPicPr>
          <p:cNvPr id="10" name="Content Placeholder 4" descr="UTdiffC04_MkPt_3sigm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-3" t="1968" r="-53" b="-221"/>
              <a:stretch>
                <a:fillRect/>
              </a:stretch>
            </p:blipFill>
          </mc:Choice>
          <mc:Fallback>
            <p:blipFill>
              <a:blip r:embed="rId3"/>
              <a:srcRect l="-3" t="1968" r="-53" b="-221"/>
              <a:stretch>
                <a:fillRect/>
              </a:stretch>
            </p:blipFill>
          </mc:Fallback>
        </mc:AlternateContent>
        <p:spPr bwMode="auto">
          <a:xfrm>
            <a:off x="5029199" y="1546428"/>
            <a:ext cx="4841451" cy="47542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USNO-NSF-NRAO MOU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017" y="1223193"/>
            <a:ext cx="8622365" cy="572364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USNO to make a significant contribution to VLBA operating costs beginning in 2012  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FFCE03"/>
                </a:solidFill>
              </a:rPr>
              <a:t>In return USNO will receive:</a:t>
            </a:r>
          </a:p>
          <a:p>
            <a:pPr lvl="1">
              <a:spcAft>
                <a:spcPts val="1200"/>
              </a:spcAft>
            </a:pPr>
            <a:r>
              <a:rPr lang="en-US" dirty="0" smtClean="0">
                <a:solidFill>
                  <a:srgbClr val="00FF00"/>
                </a:solidFill>
              </a:rPr>
              <a:t>Access to MK - PT baseline for ~1.5 hr/day</a:t>
            </a:r>
          </a:p>
          <a:p>
            <a:pPr lvl="2">
              <a:spcAft>
                <a:spcPts val="1200"/>
              </a:spcAft>
            </a:pPr>
            <a:r>
              <a:rPr lang="en-US" dirty="0" smtClean="0"/>
              <a:t>Single VLBA intensive experiment 7 days/week</a:t>
            </a:r>
          </a:p>
          <a:p>
            <a:pPr lvl="2">
              <a:spcAft>
                <a:spcPts val="600"/>
              </a:spcAft>
            </a:pPr>
            <a:r>
              <a:rPr lang="en-US" dirty="0" smtClean="0"/>
              <a:t>Back-up antenna (without </a:t>
            </a:r>
            <a:r>
              <a:rPr lang="en-US" dirty="0" err="1" smtClean="0"/>
              <a:t>e</a:t>
            </a:r>
            <a:r>
              <a:rPr lang="en-US" dirty="0" smtClean="0"/>
              <a:t>-VLBI) if needed</a:t>
            </a:r>
          </a:p>
          <a:p>
            <a:pPr lvl="2">
              <a:spcAft>
                <a:spcPts val="1200"/>
              </a:spcAft>
            </a:pPr>
            <a:r>
              <a:rPr lang="en-US" dirty="0" smtClean="0"/>
              <a:t>Data to be streamed back to USNO via high-speed links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solidFill>
                  <a:srgbClr val="00FF00"/>
                </a:solidFill>
              </a:rPr>
              <a:t>Continued VLBA participation in the RDV experiments</a:t>
            </a:r>
          </a:p>
          <a:p>
            <a:pPr lvl="2">
              <a:spcAft>
                <a:spcPts val="600"/>
              </a:spcAft>
            </a:pPr>
            <a:r>
              <a:rPr lang="en-US" dirty="0" smtClean="0"/>
              <a:t>Six 24-hr experiments per year</a:t>
            </a:r>
          </a:p>
          <a:p>
            <a:pPr lvl="2">
              <a:spcAft>
                <a:spcPts val="600"/>
              </a:spcAft>
            </a:pPr>
            <a:r>
              <a:rPr lang="en-US" dirty="0" smtClean="0"/>
              <a:t>Vital to the CRF and TRF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 of the VLBA Intensive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017" y="1223193"/>
            <a:ext cx="8622365" cy="572364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Contracts in place to connect the Pie Town and Mauna Kea VLBA stations to high-speed networks in 2011 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FFCE03"/>
                </a:solidFill>
              </a:rPr>
              <a:t>Contract with AUI/NRAO</a:t>
            </a:r>
          </a:p>
          <a:p>
            <a:pPr lvl="1"/>
            <a:r>
              <a:rPr lang="en-US" dirty="0" smtClean="0"/>
              <a:t>1 </a:t>
            </a:r>
            <a:r>
              <a:rPr lang="en-US" dirty="0" err="1" smtClean="0"/>
              <a:t>Gbps</a:t>
            </a:r>
            <a:r>
              <a:rPr lang="en-US" dirty="0" smtClean="0"/>
              <a:t> link from VLA to PT (Western NM Telecom)</a:t>
            </a:r>
          </a:p>
          <a:p>
            <a:pPr lvl="1"/>
            <a:r>
              <a:rPr lang="en-US" dirty="0" smtClean="0"/>
              <a:t>Access to shared 1 </a:t>
            </a:r>
            <a:r>
              <a:rPr lang="en-US" dirty="0" err="1" smtClean="0"/>
              <a:t>Gbps</a:t>
            </a:r>
            <a:r>
              <a:rPr lang="en-US" dirty="0" smtClean="0"/>
              <a:t> connections from the VLA to UNM</a:t>
            </a:r>
          </a:p>
          <a:p>
            <a:pPr lvl="1"/>
            <a:r>
              <a:rPr lang="en-US" dirty="0" smtClean="0"/>
              <a:t>Access to 10 </a:t>
            </a:r>
            <a:r>
              <a:rPr lang="en-US" dirty="0" err="1" smtClean="0"/>
              <a:t>Gbps</a:t>
            </a:r>
            <a:r>
              <a:rPr lang="en-US" dirty="0" smtClean="0"/>
              <a:t> NLR pop at UNM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Equipment for both MK and PT</a:t>
            </a:r>
          </a:p>
          <a:p>
            <a:r>
              <a:rPr lang="en-US" dirty="0" smtClean="0">
                <a:solidFill>
                  <a:srgbClr val="FFCE03"/>
                </a:solidFill>
              </a:rPr>
              <a:t>Contract with Univ. of Hawaii</a:t>
            </a:r>
          </a:p>
          <a:p>
            <a:pPr lvl="1"/>
            <a:r>
              <a:rPr lang="en-US" dirty="0" smtClean="0"/>
              <a:t>1 </a:t>
            </a:r>
            <a:r>
              <a:rPr lang="en-US" dirty="0" err="1" smtClean="0"/>
              <a:t>Gbps</a:t>
            </a:r>
            <a:r>
              <a:rPr lang="en-US" dirty="0" smtClean="0"/>
              <a:t> link from the MKOCN to the VLBA site</a:t>
            </a:r>
          </a:p>
          <a:p>
            <a:pPr lvl="1"/>
            <a:r>
              <a:rPr lang="en-US" dirty="0" smtClean="0"/>
              <a:t>Access to 10 </a:t>
            </a:r>
            <a:r>
              <a:rPr lang="en-US" dirty="0" err="1" smtClean="0"/>
              <a:t>Gbps</a:t>
            </a:r>
            <a:r>
              <a:rPr lang="en-US" dirty="0" smtClean="0"/>
              <a:t> Internet2 pop on Oahu back to mainland</a:t>
            </a:r>
          </a:p>
          <a:p>
            <a:pPr lvl="1"/>
            <a:r>
              <a:rPr lang="en-US" dirty="0" smtClean="0"/>
              <a:t>Subcontracted to Hawaiian Telecom</a:t>
            </a:r>
          </a:p>
          <a:p>
            <a:pPr lvl="1"/>
            <a:r>
              <a:rPr lang="en-US" dirty="0" smtClean="0"/>
              <a:t>Expect in-service:  March 2011</a:t>
            </a:r>
          </a:p>
          <a:p>
            <a:pPr lvl="2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 Town to USNO Network Routing</a:t>
            </a:r>
            <a:endParaRPr lang="en-US" dirty="0"/>
          </a:p>
        </p:txBody>
      </p:sp>
      <p:pic>
        <p:nvPicPr>
          <p:cNvPr id="4" name="Content Placeholder 3" descr="PT-USNO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5700" t="-3596" r="-6495" b="-4645"/>
              <a:stretch>
                <a:fillRect/>
              </a:stretch>
            </p:blipFill>
          </mc:Choice>
          <mc:Fallback>
            <p:blipFill>
              <a:blip r:embed="rId3"/>
              <a:srcRect l="-5700" t="-3596" r="-6495" b="-4645"/>
              <a:stretch>
                <a:fillRect/>
              </a:stretch>
            </p:blipFill>
          </mc:Fallback>
        </mc:AlternateContent>
        <p:spPr>
          <a:xfrm>
            <a:off x="2671035" y="1108749"/>
            <a:ext cx="4716330" cy="5935901"/>
          </a:xfr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MKOCN Connectivity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kocnet.web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64365" y="1221563"/>
            <a:ext cx="7529670" cy="5647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VLBI Part of a Global Geodetic Observing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690" y="3486247"/>
            <a:ext cx="5099310" cy="3524154"/>
          </a:xfrm>
        </p:spPr>
        <p:txBody>
          <a:bodyPr/>
          <a:lstStyle/>
          <a:p>
            <a:r>
              <a:rPr lang="en-US" dirty="0" smtClean="0"/>
              <a:t>Integrated Earth observing system</a:t>
            </a:r>
          </a:p>
          <a:p>
            <a:r>
              <a:rPr lang="en-US" dirty="0" smtClean="0">
                <a:solidFill>
                  <a:srgbClr val="FFCE03"/>
                </a:solidFill>
              </a:rPr>
              <a:t>Space Geodetic Techniques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FFCE03"/>
                </a:solidFill>
              </a:rPr>
              <a:t>VLBI</a:t>
            </a:r>
            <a:r>
              <a:rPr lang="en-US" dirty="0" smtClean="0"/>
              <a:t>, GPS, LLR, SLR, DORIS</a:t>
            </a:r>
          </a:p>
          <a:p>
            <a:pPr lvl="1"/>
            <a:r>
              <a:rPr lang="en-US" dirty="0" smtClean="0"/>
              <a:t>Global network of ground stations</a:t>
            </a:r>
          </a:p>
          <a:p>
            <a:r>
              <a:rPr lang="en-US" dirty="0" smtClean="0">
                <a:solidFill>
                  <a:srgbClr val="FFCE03"/>
                </a:solidFill>
              </a:rPr>
              <a:t>Dedicated space missions</a:t>
            </a:r>
          </a:p>
          <a:p>
            <a:pPr lvl="1"/>
            <a:r>
              <a:rPr lang="en-US" dirty="0" smtClean="0"/>
              <a:t>Gravity Field, Altimetry, SAR, </a:t>
            </a:r>
            <a:r>
              <a:rPr lang="en-US" dirty="0" err="1" smtClean="0"/>
              <a:t>InSAR</a:t>
            </a:r>
            <a:r>
              <a:rPr lang="en-US" dirty="0" smtClean="0"/>
              <a:t>, Magnetic Field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546" y="1143002"/>
            <a:ext cx="2170654" cy="2101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274" y="1124098"/>
            <a:ext cx="3883506" cy="55242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50" y="1530350"/>
            <a:ext cx="1327150" cy="1327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093" y="1088305"/>
            <a:ext cx="9144213" cy="562118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Geodetic VLBI is part of an integrated Earth observing system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Applications of Geodetic VLBI include:  CRF, TRF, EOP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FFCE03"/>
                </a:solidFill>
              </a:rPr>
              <a:t>Earth Orientation vital to U.S. interests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VLBI is the only space geodetic technique that can provide CRF and UT1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VLBA is a useful asset for geodesy and </a:t>
            </a:r>
            <a:r>
              <a:rPr lang="en-US" dirty="0" smtClean="0">
                <a:solidFill>
                  <a:srgbClr val="00FF00"/>
                </a:solidFill>
              </a:rPr>
              <a:t>increased interaction with the geodetic community (i.e. IVS, VLBI2010) </a:t>
            </a:r>
            <a:r>
              <a:rPr lang="en-US" dirty="0" smtClean="0"/>
              <a:t>is highly desirable</a:t>
            </a:r>
          </a:p>
          <a:p>
            <a:r>
              <a:rPr lang="en-US" dirty="0" smtClean="0"/>
              <a:t>Geodetic VLBI is beneficial to astronomy:</a:t>
            </a:r>
          </a:p>
          <a:p>
            <a:pPr lvl="1"/>
            <a:r>
              <a:rPr lang="en-US" dirty="0" smtClean="0"/>
              <a:t>Correlator model inputs (TRF and EOP)</a:t>
            </a:r>
          </a:p>
          <a:p>
            <a:pPr lvl="1"/>
            <a:r>
              <a:rPr lang="en-US" dirty="0" smtClean="0"/>
              <a:t>Reference sources (CRF) for narrow-angle astrometry</a:t>
            </a:r>
          </a:p>
          <a:p>
            <a:pPr lvl="1"/>
            <a:r>
              <a:rPr lang="en-US" dirty="0" smtClean="0"/>
              <a:t>Observing techniques (DELZN troposphere)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Geodetic VLBI and the IVS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666" y="1082589"/>
            <a:ext cx="7106120" cy="2427197"/>
          </a:xfrm>
        </p:spPr>
        <p:txBody>
          <a:bodyPr/>
          <a:lstStyle/>
          <a:p>
            <a:r>
              <a:rPr lang="en-US" dirty="0" smtClean="0"/>
              <a:t>Geodetic VLBI is coordinated through the International VLBI Service for Geodesy and Astrometry (IVS). </a:t>
            </a:r>
          </a:p>
          <a:p>
            <a:r>
              <a:rPr lang="en-US" sz="2000" dirty="0" smtClean="0">
                <a:hlinkClick r:id="rId2"/>
              </a:rPr>
              <a:t>http://ivscc.gsfc.nasa.gov/</a:t>
            </a:r>
            <a:endParaRPr lang="en-US" sz="2000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 descr="ivs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837" y="1059364"/>
            <a:ext cx="1637409" cy="1427061"/>
          </a:xfrm>
          <a:prstGeom prst="rect">
            <a:avLst/>
          </a:prstGeom>
        </p:spPr>
      </p:pic>
      <p:pic>
        <p:nvPicPr>
          <p:cNvPr id="5" name="Picture 4" descr="ivsmap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98" y="3426074"/>
            <a:ext cx="4083451" cy="3132558"/>
          </a:xfrm>
          <a:prstGeom prst="rect">
            <a:avLst/>
          </a:prstGeom>
        </p:spPr>
      </p:pic>
      <p:pic>
        <p:nvPicPr>
          <p:cNvPr id="7" name="Picture 6" descr="IVS_flow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291" y="2692807"/>
            <a:ext cx="5528893" cy="4266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Geodetic VLBI Data 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452" y="1153777"/>
            <a:ext cx="5719368" cy="5464846"/>
          </a:xfrm>
        </p:spPr>
        <p:txBody>
          <a:bodyPr wrap="square">
            <a:spAutoFit/>
          </a:bodyPr>
          <a:lstStyle/>
          <a:p>
            <a:r>
              <a:rPr lang="en-US" dirty="0" smtClean="0"/>
              <a:t>Observations</a:t>
            </a:r>
          </a:p>
          <a:p>
            <a:pPr lvl="1"/>
            <a:r>
              <a:rPr lang="en-US" dirty="0" smtClean="0"/>
              <a:t>24-hr sessions 2+ times per week</a:t>
            </a:r>
          </a:p>
          <a:p>
            <a:pPr lvl="1"/>
            <a:r>
              <a:rPr lang="en-US" dirty="0" smtClean="0"/>
              <a:t>1-hr “intensive” sessions daily</a:t>
            </a:r>
          </a:p>
          <a:p>
            <a:r>
              <a:rPr lang="en-US" dirty="0" smtClean="0"/>
              <a:t>Data transmission</a:t>
            </a:r>
          </a:p>
          <a:p>
            <a:pPr lvl="1"/>
            <a:r>
              <a:rPr lang="en-US" dirty="0" smtClean="0"/>
              <a:t>Mark5 modules shipped</a:t>
            </a:r>
          </a:p>
          <a:p>
            <a:pPr lvl="1"/>
            <a:r>
              <a:rPr lang="en-US" dirty="0" smtClean="0"/>
              <a:t>Electronic transmission (</a:t>
            </a:r>
            <a:r>
              <a:rPr lang="en-US" dirty="0" err="1" smtClean="0"/>
              <a:t>e</a:t>
            </a:r>
            <a:r>
              <a:rPr lang="en-US" dirty="0" smtClean="0"/>
              <a:t>-VLBI)</a:t>
            </a:r>
          </a:p>
          <a:p>
            <a:r>
              <a:rPr lang="en-US" dirty="0" smtClean="0"/>
              <a:t>Correlation</a:t>
            </a:r>
          </a:p>
          <a:p>
            <a:pPr lvl="1"/>
            <a:r>
              <a:rPr lang="en-US" dirty="0" smtClean="0"/>
              <a:t>Mark 4 geodetic VLBI </a:t>
            </a:r>
            <a:r>
              <a:rPr lang="en-US" dirty="0" err="1" smtClean="0"/>
              <a:t>correlators</a:t>
            </a:r>
            <a:endParaRPr lang="en-US" dirty="0" smtClean="0"/>
          </a:p>
          <a:p>
            <a:pPr lvl="1"/>
            <a:r>
              <a:rPr lang="en-US" dirty="0" err="1" smtClean="0"/>
              <a:t>DiFX</a:t>
            </a:r>
            <a:r>
              <a:rPr lang="en-US" dirty="0" smtClean="0"/>
              <a:t> software </a:t>
            </a:r>
            <a:r>
              <a:rPr lang="en-US" dirty="0" err="1" smtClean="0"/>
              <a:t>correlators</a:t>
            </a:r>
            <a:endParaRPr lang="en-US" dirty="0" smtClean="0"/>
          </a:p>
          <a:p>
            <a:r>
              <a:rPr lang="en-US" dirty="0" smtClean="0"/>
              <a:t>Post-processing</a:t>
            </a:r>
          </a:p>
          <a:p>
            <a:pPr lvl="1"/>
            <a:r>
              <a:rPr lang="en-US" dirty="0" smtClean="0"/>
              <a:t>Calibration, Fringe-fitting </a:t>
            </a:r>
          </a:p>
          <a:p>
            <a:pPr lvl="1"/>
            <a:r>
              <a:rPr lang="en-US" dirty="0" smtClean="0"/>
              <a:t>Experiment analysis</a:t>
            </a:r>
          </a:p>
        </p:txBody>
      </p:sp>
      <p:pic>
        <p:nvPicPr>
          <p:cNvPr id="5" name="Picture 2" descr="WA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1019" y="3323862"/>
            <a:ext cx="2147777" cy="1612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7" descr="dscn12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12830">
            <a:off x="5900368" y="1307922"/>
            <a:ext cx="1675061" cy="1256296"/>
          </a:xfrm>
          <a:prstGeom prst="rect">
            <a:avLst/>
          </a:prstGeom>
          <a:noFill/>
        </p:spPr>
      </p:pic>
      <p:pic>
        <p:nvPicPr>
          <p:cNvPr id="7" name="Picture 26" descr="800px-Geodetic_Observatory_Wettze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7148" y="1157711"/>
            <a:ext cx="1973113" cy="1366793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 bwMode="auto">
          <a:xfrm>
            <a:off x="7412987" y="2540042"/>
            <a:ext cx="748434" cy="709547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rot="5400000">
            <a:off x="8527541" y="2656670"/>
            <a:ext cx="699805" cy="518393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pic>
        <p:nvPicPr>
          <p:cNvPr id="9" name="Picture 8" descr="dav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5420" y="5663913"/>
            <a:ext cx="1295143" cy="1014239"/>
          </a:xfrm>
          <a:prstGeom prst="rect">
            <a:avLst/>
          </a:prstGeom>
        </p:spPr>
      </p:pic>
      <p:cxnSp>
        <p:nvCxnSpPr>
          <p:cNvPr id="12" name="Straight Connector 11"/>
          <p:cNvCxnSpPr>
            <a:endCxn id="9" idx="0"/>
          </p:cNvCxnSpPr>
          <p:nvPr/>
        </p:nvCxnSpPr>
        <p:spPr bwMode="auto">
          <a:xfrm rot="5400000">
            <a:off x="7957116" y="5302529"/>
            <a:ext cx="717260" cy="550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Applications:  Celestial Reference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39" y="1221559"/>
            <a:ext cx="4806361" cy="5756107"/>
          </a:xfrm>
        </p:spPr>
        <p:txBody>
          <a:bodyPr/>
          <a:lstStyle/>
          <a:p>
            <a:r>
              <a:rPr lang="en-US" dirty="0" smtClean="0">
                <a:solidFill>
                  <a:srgbClr val="FFCE03"/>
                </a:solidFill>
              </a:rPr>
              <a:t>ICRF</a:t>
            </a:r>
            <a:r>
              <a:rPr lang="en-US" dirty="0" smtClean="0"/>
              <a:t>: quasi-inertial reference frame defined by VLBI estimates of the coordinates of 295 extragalactic radio sources</a:t>
            </a:r>
          </a:p>
          <a:p>
            <a:pPr lvl="1"/>
            <a:r>
              <a:rPr lang="en-US" dirty="0" smtClean="0"/>
              <a:t>Realization of International Celestial Reference System (ICRS) 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ICRF2 Adopted by the IAU January 1, 2010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00FF00"/>
                </a:solidFill>
              </a:rPr>
              <a:t>The ICRF enables narrow-angle astrometry and precise spacecraft navigation</a:t>
            </a:r>
          </a:p>
          <a:p>
            <a:pPr>
              <a:spcAft>
                <a:spcPts val="0"/>
              </a:spcAft>
              <a:buClr>
                <a:schemeClr val="bg1"/>
              </a:buClr>
              <a:buNone/>
            </a:pPr>
            <a:endParaRPr lang="en-US" dirty="0" smtClean="0">
              <a:solidFill>
                <a:srgbClr val="00FF00"/>
              </a:solidFill>
            </a:endParaRPr>
          </a:p>
          <a:p>
            <a:pPr>
              <a:spcAft>
                <a:spcPts val="0"/>
              </a:spcAft>
              <a:buClr>
                <a:schemeClr val="bg1"/>
              </a:buClr>
              <a:buNone/>
            </a:pPr>
            <a:endParaRPr lang="en-US" dirty="0" smtClean="0">
              <a:solidFill>
                <a:srgbClr val="00FF00"/>
              </a:solidFill>
            </a:endParaRPr>
          </a:p>
          <a:p>
            <a:pPr>
              <a:spcAft>
                <a:spcPts val="0"/>
              </a:spcAft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grpSp>
        <p:nvGrpSpPr>
          <p:cNvPr id="4" name="Group 41"/>
          <p:cNvGrpSpPr>
            <a:grpSpLocks noChangeAspect="1"/>
          </p:cNvGrpSpPr>
          <p:nvPr/>
        </p:nvGrpSpPr>
        <p:grpSpPr>
          <a:xfrm>
            <a:off x="5206992" y="2242828"/>
            <a:ext cx="4633467" cy="3286744"/>
            <a:chOff x="15544800" y="9373204"/>
            <a:chExt cx="7315200" cy="4495800"/>
          </a:xfrm>
        </p:grpSpPr>
        <p:pic>
          <p:nvPicPr>
            <p:cNvPr id="20" name="Picture 19" descr="ICRF2_Def_aitoff_col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15544800" y="9373204"/>
              <a:ext cx="7315200" cy="44958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1" name="TextBox 20"/>
            <p:cNvSpPr txBox="1"/>
            <p:nvPr/>
          </p:nvSpPr>
          <p:spPr>
            <a:xfrm>
              <a:off x="16654071" y="9373204"/>
              <a:ext cx="5156614" cy="378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295 ICRF2 Defining Sources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Applications:  Terrestrial Reference Frame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36991" y="1219997"/>
            <a:ext cx="5057129" cy="566497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FFCE03"/>
                </a:solidFill>
              </a:rPr>
              <a:t>ITRF:</a:t>
            </a:r>
            <a:r>
              <a:rPr lang="en-US" dirty="0" smtClean="0"/>
              <a:t>  reference frame defined by estimates of the coordinates and velocities of a network of stations (VLBI, GPS, LLR, SLR, DORIS) on the surface of the Earth</a:t>
            </a:r>
          </a:p>
          <a:p>
            <a:r>
              <a:rPr lang="en-US" dirty="0" smtClean="0">
                <a:solidFill>
                  <a:srgbClr val="00FF00"/>
                </a:solidFill>
              </a:rPr>
              <a:t>Enables a wide range of geophysical science</a:t>
            </a:r>
          </a:p>
          <a:p>
            <a:pPr lvl="1"/>
            <a:r>
              <a:rPr lang="en-US" dirty="0" smtClean="0"/>
              <a:t>Structure and deformations of Earth’s crust, mantel &amp; core</a:t>
            </a:r>
          </a:p>
          <a:p>
            <a:pPr lvl="1"/>
            <a:r>
              <a:rPr lang="en-US" dirty="0" smtClean="0"/>
              <a:t>Sea level change, earthquakes</a:t>
            </a:r>
          </a:p>
        </p:txBody>
      </p:sp>
      <p:pic>
        <p:nvPicPr>
          <p:cNvPr id="8" name="Picture 7" descr="itrf_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434" y="1251259"/>
            <a:ext cx="2887732" cy="2187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4328714"/>
            <a:ext cx="4419600" cy="2347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Applications:  Earth Orientation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13" y="976228"/>
            <a:ext cx="6273887" cy="602988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Earth Orientation Parameters (EOP) describe the orientation of the space axes of the Earth and </a:t>
            </a:r>
            <a:r>
              <a:rPr lang="en-US" dirty="0" smtClean="0">
                <a:solidFill>
                  <a:srgbClr val="FFCE03"/>
                </a:solidFill>
              </a:rPr>
              <a:t>provide the transformation between the CRF and the TRF </a:t>
            </a:r>
          </a:p>
          <a:p>
            <a:r>
              <a:rPr lang="en-US" dirty="0" smtClean="0"/>
              <a:t>Include: </a:t>
            </a:r>
          </a:p>
          <a:p>
            <a:pPr lvl="1"/>
            <a:r>
              <a:rPr lang="en-US" dirty="0" smtClean="0"/>
              <a:t>Polar Motion (X-pole, Y-pole)</a:t>
            </a:r>
          </a:p>
          <a:p>
            <a:pPr lvl="1"/>
            <a:r>
              <a:rPr lang="en-US" dirty="0" smtClean="0"/>
              <a:t>Nutation (longitude </a:t>
            </a:r>
            <a:r>
              <a:rPr lang="en-US" dirty="0" err="1" smtClean="0">
                <a:latin typeface="Symbol" charset="2"/>
                <a:cs typeface="Symbol" charset="2"/>
              </a:rPr>
              <a:t>Dy</a:t>
            </a:r>
            <a:r>
              <a:rPr lang="en-US" dirty="0" smtClean="0">
                <a:latin typeface="Symbol" charset="2"/>
                <a:cs typeface="Symbol" charset="2"/>
              </a:rPr>
              <a:t>, </a:t>
            </a:r>
            <a:r>
              <a:rPr lang="en-US" dirty="0" smtClean="0"/>
              <a:t>obliquity </a:t>
            </a:r>
            <a:r>
              <a:rPr lang="en-US" dirty="0" smtClean="0">
                <a:latin typeface="Symbol" charset="2"/>
                <a:cs typeface="Symbol" charset="2"/>
              </a:rPr>
              <a:t>De</a:t>
            </a:r>
            <a:r>
              <a:rPr lang="en-US" dirty="0" smtClean="0"/>
              <a:t>)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Rotation rate (UT1-UTC)</a:t>
            </a:r>
          </a:p>
          <a:p>
            <a:r>
              <a:rPr lang="en-US" dirty="0" smtClean="0">
                <a:solidFill>
                  <a:srgbClr val="00FF00"/>
                </a:solidFill>
              </a:rPr>
              <a:t>Enable a variety of applications</a:t>
            </a:r>
          </a:p>
          <a:p>
            <a:pPr lvl="1"/>
            <a:r>
              <a:rPr lang="en-US" dirty="0" smtClean="0"/>
              <a:t>Transportation, geo-location, communications, navigation </a:t>
            </a:r>
          </a:p>
          <a:p>
            <a:pPr lvl="1"/>
            <a:endParaRPr lang="en-US" dirty="0"/>
          </a:p>
        </p:txBody>
      </p:sp>
      <p:pic>
        <p:nvPicPr>
          <p:cNvPr id="4" name="Picture 62" descr="usno_2008b-po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6496" y="3733800"/>
            <a:ext cx="3434302" cy="3225800"/>
          </a:xfrm>
          <a:prstGeom prst="rect">
            <a:avLst/>
          </a:prstGeom>
          <a:noFill/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467156" y="1113808"/>
            <a:ext cx="3025987" cy="2433034"/>
            <a:chOff x="1364" y="960"/>
            <a:chExt cx="3004" cy="2772"/>
          </a:xfrm>
        </p:grpSpPr>
        <p:pic>
          <p:nvPicPr>
            <p:cNvPr id="6" name="Picture 5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64" y="960"/>
              <a:ext cx="3004" cy="2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381" y="979"/>
              <a:ext cx="830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0000CC"/>
                  </a:solidFill>
                  <a:ea typeface="Times New Roman" pitchFamily="-65" charset="0"/>
                  <a:cs typeface="Times New Roman" pitchFamily="-65" charset="0"/>
                </a:rPr>
                <a:t>Nutation</a:t>
              </a: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860" y="1610"/>
              <a:ext cx="1156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0000CC"/>
                  </a:solidFill>
                  <a:ea typeface="Times New Roman" pitchFamily="-65" charset="0"/>
                  <a:cs typeface="Times New Roman" pitchFamily="-65" charset="0"/>
                </a:rPr>
                <a:t>Polar Motion</a:t>
              </a: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902" y="2996"/>
              <a:ext cx="1229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>
                  <a:solidFill>
                    <a:srgbClr val="0000CC"/>
                  </a:solidFill>
                  <a:ea typeface="Times New Roman" pitchFamily="-65" charset="0"/>
                  <a:cs typeface="Times New Roman" pitchFamily="-65" charset="0"/>
                </a:rPr>
                <a:t>Rotation Rate</a:t>
              </a:r>
            </a:p>
            <a:p>
              <a:pPr algn="ctr"/>
              <a:r>
                <a:rPr lang="en-US" sz="1400" b="1">
                  <a:solidFill>
                    <a:srgbClr val="0000CC"/>
                  </a:solidFill>
                  <a:ea typeface="Times New Roman" pitchFamily="-65" charset="0"/>
                  <a:cs typeface="Times New Roman" pitchFamily="-65" charset="0"/>
                </a:rPr>
                <a:t>(UT1-UTC)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 Orientation at USNO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163" y="1038225"/>
            <a:ext cx="8364537" cy="608647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Analyzed VLBI results are distributed through the IVS 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VLBI </a:t>
            </a:r>
            <a:r>
              <a:rPr lang="en-US" dirty="0" smtClean="0">
                <a:solidFill>
                  <a:srgbClr val="FFCE03"/>
                </a:solidFill>
              </a:rPr>
              <a:t>results combined </a:t>
            </a:r>
            <a:r>
              <a:rPr lang="en-US" dirty="0" smtClean="0"/>
              <a:t>with results from other techniques (i.e. GPS, SLR, LLR, DORIS)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Combined data then used to predict EOP into the future</a:t>
            </a:r>
          </a:p>
          <a:p>
            <a:r>
              <a:rPr lang="en-US" dirty="0" smtClean="0"/>
              <a:t>Combination predictions are distributed through the IERS Rapid Service/Prediction Center for EOP at USNO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IERS Bulletin A (</a:t>
            </a:r>
            <a:r>
              <a:rPr lang="en-US" dirty="0" err="1" smtClean="0"/>
              <a:t>finals.daily</a:t>
            </a:r>
            <a:r>
              <a:rPr lang="en-US" dirty="0" smtClean="0"/>
              <a:t>)</a:t>
            </a:r>
          </a:p>
          <a:p>
            <a:r>
              <a:rPr lang="en-US" dirty="0" smtClean="0"/>
              <a:t>EOP results fed back to GPS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Update GPS satellite orbit predictions	</a:t>
            </a:r>
          </a:p>
          <a:p>
            <a:r>
              <a:rPr lang="en-US" dirty="0" smtClean="0">
                <a:solidFill>
                  <a:srgbClr val="FFCE03"/>
                </a:solidFill>
              </a:rPr>
              <a:t>Accurate EOP predictions critical to various Govt. Agencies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Future support for GPS 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Combination of Space Geodetic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8533" y="5367188"/>
            <a:ext cx="8201334" cy="1620449"/>
          </a:xfrm>
        </p:spPr>
        <p:txBody>
          <a:bodyPr/>
          <a:lstStyle/>
          <a:p>
            <a:r>
              <a:rPr lang="en-US" dirty="0" smtClean="0"/>
              <a:t>VLBI is </a:t>
            </a:r>
            <a:r>
              <a:rPr lang="en-US" dirty="0" smtClean="0">
                <a:solidFill>
                  <a:srgbClr val="FFCE03"/>
                </a:solidFill>
              </a:rPr>
              <a:t>only technique </a:t>
            </a:r>
            <a:r>
              <a:rPr lang="en-US" dirty="0" smtClean="0"/>
              <a:t>to uniquely determine</a:t>
            </a:r>
          </a:p>
          <a:p>
            <a:pPr lvl="1"/>
            <a:r>
              <a:rPr lang="en-US" dirty="0" smtClean="0"/>
              <a:t>The Celestial Reference Frame (ICRF)</a:t>
            </a:r>
          </a:p>
          <a:p>
            <a:pPr lvl="1"/>
            <a:r>
              <a:rPr lang="en-US" dirty="0" smtClean="0"/>
              <a:t>UT1 (Earth rotation angle relative to origin of ICRS)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978" y="1047159"/>
            <a:ext cx="6934443" cy="417546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3744187" y="2419722"/>
            <a:ext cx="788251" cy="284674"/>
          </a:xfrm>
          <a:prstGeom prst="ellipse">
            <a:avLst/>
          </a:prstGeom>
          <a:noFill/>
          <a:ln w="57150" cap="flat" cmpd="sng" algn="ctr">
            <a:solidFill>
              <a:srgbClr val="FF0F1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754264" y="1718102"/>
            <a:ext cx="734382" cy="284674"/>
          </a:xfrm>
          <a:prstGeom prst="ellipse">
            <a:avLst/>
          </a:prstGeom>
          <a:noFill/>
          <a:ln w="57150" cap="flat" cmpd="sng" algn="ctr">
            <a:solidFill>
              <a:srgbClr val="FF0F1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 New Roman"/>
        <a:ea typeface="ＭＳ Ｐゴシック"/>
        <a:cs typeface="ＭＳ Ｐゴシック"/>
      </a:majorFont>
      <a:minorFont>
        <a:latin typeface="Helvetica Neue Light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45015</TotalTime>
  <Words>1129</Words>
  <Application>Microsoft Macintosh PowerPoint</Application>
  <PresentationFormat>Custom</PresentationFormat>
  <Paragraphs>149</Paragraphs>
  <Slides>20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Blank Presentation</vt:lpstr>
      <vt:lpstr>Earth Orientation and GPS</vt:lpstr>
      <vt:lpstr>VLBI Part of a Global Geodetic Observing System</vt:lpstr>
      <vt:lpstr>Geodetic VLBI and the IVS</vt:lpstr>
      <vt:lpstr>Geodetic VLBI Data Path</vt:lpstr>
      <vt:lpstr>Applications:  Celestial Reference Frame</vt:lpstr>
      <vt:lpstr>Applications:  Terrestrial Reference Frame</vt:lpstr>
      <vt:lpstr>Applications:  Earth Orientation</vt:lpstr>
      <vt:lpstr>Earth Orientation at USNO</vt:lpstr>
      <vt:lpstr>Combination of Space Geodetic Techniques</vt:lpstr>
      <vt:lpstr>How Can UT1 Predictions be Improved?</vt:lpstr>
      <vt:lpstr>Current e-VLBI Measurements of UT1</vt:lpstr>
      <vt:lpstr>Synergy with the VLBA</vt:lpstr>
      <vt:lpstr>UT1 Testing With the VLBA</vt:lpstr>
      <vt:lpstr>Results from Pseudo-Intensive Experiments</vt:lpstr>
      <vt:lpstr>So Why Choose MK-PT Baseline?</vt:lpstr>
      <vt:lpstr>USNO-NSF-NRAO MOU</vt:lpstr>
      <vt:lpstr>Current Status of the VLBA Intensive Program</vt:lpstr>
      <vt:lpstr>Pie Town to USNO Network Routing</vt:lpstr>
      <vt:lpstr>MKOCN Connectivity</vt:lpstr>
      <vt:lpstr>Summary</vt:lpstr>
    </vt:vector>
  </TitlesOfParts>
  <Company>U.S. Naval Observatory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USNO Analysis Center</dc:title>
  <dc:creator>David Boboltz</dc:creator>
  <cp:lastModifiedBy>David Boboltz</cp:lastModifiedBy>
  <cp:revision>86</cp:revision>
  <cp:lastPrinted>2007-09-15T02:35:12Z</cp:lastPrinted>
  <dcterms:created xsi:type="dcterms:W3CDTF">2011-02-01T14:01:01Z</dcterms:created>
  <dcterms:modified xsi:type="dcterms:W3CDTF">2011-02-01T14:02:07Z</dcterms:modified>
</cp:coreProperties>
</file>