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9" r:id="rId2"/>
    <p:sldId id="287" r:id="rId3"/>
    <p:sldId id="297" r:id="rId4"/>
    <p:sldId id="310" r:id="rId5"/>
    <p:sldId id="309" r:id="rId6"/>
    <p:sldId id="308" r:id="rId7"/>
    <p:sldId id="311" r:id="rId8"/>
    <p:sldId id="312" r:id="rId9"/>
    <p:sldId id="313" r:id="rId10"/>
    <p:sldId id="314" r:id="rId11"/>
    <p:sldId id="298" r:id="rId12"/>
    <p:sldId id="304" r:id="rId13"/>
    <p:sldId id="305" r:id="rId14"/>
    <p:sldId id="306" r:id="rId15"/>
    <p:sldId id="315" r:id="rId16"/>
    <p:sldId id="307" r:id="rId17"/>
    <p:sldId id="316" r:id="rId18"/>
    <p:sldId id="299" r:id="rId19"/>
    <p:sldId id="323" r:id="rId20"/>
    <p:sldId id="317" r:id="rId21"/>
    <p:sldId id="318" r:id="rId22"/>
    <p:sldId id="319" r:id="rId23"/>
    <p:sldId id="320" r:id="rId24"/>
    <p:sldId id="321" r:id="rId25"/>
    <p:sldId id="322" r:id="rId26"/>
    <p:sldId id="301" r:id="rId27"/>
    <p:sldId id="302" r:id="rId28"/>
    <p:sldId id="303" r:id="rId29"/>
    <p:sldId id="300" r:id="rId30"/>
    <p:sldId id="285" r:id="rId31"/>
    <p:sldId id="263" r:id="rId32"/>
    <p:sldId id="289" r:id="rId33"/>
    <p:sldId id="264" r:id="rId34"/>
    <p:sldId id="265" r:id="rId35"/>
    <p:sldId id="288" r:id="rId36"/>
    <p:sldId id="286"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62458"/>
    <a:srgbClr val="052058"/>
    <a:srgbClr val="11264C"/>
    <a:srgbClr val="64A3F9"/>
    <a:srgbClr val="5587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4288" autoAdjust="0"/>
  </p:normalViewPr>
  <p:slideViewPr>
    <p:cSldViewPr snapToGrid="0" snapToObjects="1">
      <p:cViewPr>
        <p:scale>
          <a:sx n="100" d="100"/>
          <a:sy n="100" d="100"/>
        </p:scale>
        <p:origin x="-58" y="-58"/>
      </p:cViewPr>
      <p:guideLst>
        <p:guide orient="horz" pos="4162"/>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AF8F9-169D-44DB-85CA-273403A7B9DE}"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8C562-8B63-4E12-9383-291BCD3F64FA}" type="slidenum">
              <a:rPr lang="en-US" smtClean="0"/>
              <a:t>‹#›</a:t>
            </a:fld>
            <a:endParaRPr lang="en-US"/>
          </a:p>
        </p:txBody>
      </p:sp>
    </p:spTree>
    <p:extLst>
      <p:ext uri="{BB962C8B-B14F-4D97-AF65-F5344CB8AC3E}">
        <p14:creationId xmlns:p14="http://schemas.microsoft.com/office/powerpoint/2010/main" val="5928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M87 simulation</a:t>
            </a:r>
          </a:p>
          <a:p>
            <a:r>
              <a:rPr lang="en-US" sz="1200" b="0" i="0" u="none" strike="noStrike" kern="1200" baseline="0" dirty="0" smtClean="0">
                <a:solidFill>
                  <a:schemeClr val="tx1"/>
                </a:solidFill>
                <a:latin typeface="+mn-lt"/>
                <a:ea typeface="+mn-ea"/>
                <a:cs typeface="+mn-cs"/>
              </a:rPr>
              <a:t>230 GHz</a:t>
            </a:r>
          </a:p>
          <a:p>
            <a:r>
              <a:rPr lang="fr-FR" sz="1200" b="0" i="0" u="none" strike="noStrike" kern="1200" baseline="0" dirty="0" smtClean="0">
                <a:solidFill>
                  <a:schemeClr val="tx1"/>
                </a:solidFill>
                <a:latin typeface="+mn-lt"/>
                <a:ea typeface="+mn-ea"/>
                <a:cs typeface="+mn-cs"/>
              </a:rPr>
              <a:t>Lu et al. (2014)</a:t>
            </a:r>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6</a:t>
            </a:fld>
            <a:endParaRPr lang="en-US"/>
          </a:p>
        </p:txBody>
      </p:sp>
    </p:spTree>
    <p:extLst>
      <p:ext uri="{BB962C8B-B14F-4D97-AF65-F5344CB8AC3E}">
        <p14:creationId xmlns:p14="http://schemas.microsoft.com/office/powerpoint/2010/main" val="126938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next Call for Project Proposals will be in April 2016 for projects to begin in FY 2017. Approximately $5 M will carry over from 2016 into 2017 and will augment funding projects during the FY 2017 Development Program cycle (subject to the FY 2015 and 2016 Federal Budget and allocation of funds). </a:t>
            </a:r>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58C562-8B63-4E12-9383-291BCD3F64FA}" type="slidenum">
              <a:rPr lang="en-US" smtClean="0"/>
              <a:t>36</a:t>
            </a:fld>
            <a:endParaRPr lang="en-US"/>
          </a:p>
        </p:txBody>
      </p:sp>
    </p:spTree>
    <p:extLst>
      <p:ext uri="{BB962C8B-B14F-4D97-AF65-F5344CB8AC3E}">
        <p14:creationId xmlns:p14="http://schemas.microsoft.com/office/powerpoint/2010/main" val="220484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customer</a:t>
            </a:r>
            <a:endParaRPr lang="en-US" dirty="0"/>
          </a:p>
        </p:txBody>
      </p:sp>
      <p:sp>
        <p:nvSpPr>
          <p:cNvPr id="4" name="Slide Number Placeholder 3"/>
          <p:cNvSpPr>
            <a:spLocks noGrp="1"/>
          </p:cNvSpPr>
          <p:nvPr>
            <p:ph type="sldNum" sz="quarter" idx="10"/>
          </p:nvPr>
        </p:nvSpPr>
        <p:spPr/>
        <p:txBody>
          <a:bodyPr/>
          <a:lstStyle/>
          <a:p>
            <a:fld id="{74DA2046-2962-5445-A300-10EF9171C89B}" type="slidenum">
              <a:rPr lang="en-US" smtClean="0"/>
              <a:pPr/>
              <a:t>7</a:t>
            </a:fld>
            <a:endParaRPr lang="en-US"/>
          </a:p>
        </p:txBody>
      </p:sp>
    </p:spTree>
    <p:extLst>
      <p:ext uri="{BB962C8B-B14F-4D97-AF65-F5344CB8AC3E}">
        <p14:creationId xmlns:p14="http://schemas.microsoft.com/office/powerpoint/2010/main" val="84952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arxiv.org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pdf</a:t>
            </a:r>
            <a:r>
              <a:rPr lang="en-US" sz="1200" kern="1200" dirty="0" smtClean="0">
                <a:solidFill>
                  <a:schemeClr val="tx1"/>
                </a:solidFill>
                <a:effectLst/>
                <a:latin typeface="+mn-lt"/>
                <a:ea typeface="+mn-ea"/>
                <a:cs typeface="+mn-cs"/>
              </a:rPr>
              <a:t>/1502.06397v1.pdf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Figure 1. The large map in the middle left is the result of a </a:t>
            </a:r>
            <a:r>
              <a:rPr lang="en-US" sz="1200" kern="1200" dirty="0" err="1" smtClean="0">
                <a:solidFill>
                  <a:schemeClr val="tx1"/>
                </a:solidFill>
                <a:effectLst/>
                <a:latin typeface="+mn-lt"/>
                <a:ea typeface="+mn-ea"/>
                <a:cs typeface="+mn-cs"/>
              </a:rPr>
              <a:t>sca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 over the full solar</a:t>
            </a:r>
          </a:p>
          <a:p>
            <a:r>
              <a:rPr lang="en-US" sz="1200" kern="1200" dirty="0" smtClean="0">
                <a:solidFill>
                  <a:schemeClr val="tx1"/>
                </a:solidFill>
                <a:effectLst/>
                <a:latin typeface="+mn-lt"/>
                <a:ea typeface="+mn-ea"/>
                <a:cs typeface="+mn-cs"/>
              </a:rPr>
              <a:t>disk with a single ALMA total power antenna at a frequency of 2</a:t>
            </a:r>
          </a:p>
          <a:p>
            <a:r>
              <a:rPr lang="en-US" sz="1200" kern="1200" dirty="0" smtClean="0">
                <a:solidFill>
                  <a:schemeClr val="tx1"/>
                </a:solidFill>
                <a:effectLst/>
                <a:latin typeface="+mn-lt"/>
                <a:ea typeface="+mn-ea"/>
                <a:cs typeface="+mn-cs"/>
              </a:rPr>
              <a:t>30 GHz (</a:t>
            </a:r>
          </a:p>
          <a:p>
            <a:r>
              <a:rPr lang="en-US" sz="1200" kern="1200" dirty="0" smtClean="0">
                <a:solidFill>
                  <a:schemeClr val="tx1"/>
                </a:solidFill>
                <a:effectLst/>
                <a:latin typeface="+mn-lt"/>
                <a:ea typeface="+mn-ea"/>
                <a:cs typeface="+mn-cs"/>
              </a:rPr>
              <a:t>Phillips</a:t>
            </a:r>
          </a:p>
          <a:p>
            <a:r>
              <a:rPr lang="en-US" sz="1200" kern="1200" dirty="0" smtClean="0">
                <a:solidFill>
                  <a:schemeClr val="tx1"/>
                </a:solidFill>
                <a:effectLst/>
                <a:latin typeface="+mn-lt"/>
                <a:ea typeface="+mn-ea"/>
                <a:cs typeface="+mn-cs"/>
              </a:rPr>
              <a:t>et al. 2015</a:t>
            </a:r>
          </a:p>
          <a:p>
            <a:r>
              <a:rPr lang="en-US" sz="1200" kern="1200" dirty="0" smtClean="0">
                <a:solidFill>
                  <a:schemeClr val="tx1"/>
                </a:solidFill>
                <a:effectLst/>
                <a:latin typeface="+mn-lt"/>
                <a:ea typeface="+mn-ea"/>
                <a:cs typeface="+mn-cs"/>
              </a:rPr>
              <a:t>). Despite the limited resolution, the map shows many </a:t>
            </a:r>
            <a:r>
              <a:rPr lang="en-US" sz="1200" kern="1200" dirty="0" err="1" smtClean="0">
                <a:solidFill>
                  <a:schemeClr val="tx1"/>
                </a:solidFill>
                <a:effectLst/>
                <a:latin typeface="+mn-lt"/>
                <a:ea typeface="+mn-ea"/>
                <a:cs typeface="+mn-cs"/>
              </a:rPr>
              <a:t>featur</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which</a:t>
            </a:r>
          </a:p>
          <a:p>
            <a:r>
              <a:rPr lang="en-US" sz="1200" kern="1200" dirty="0" smtClean="0">
                <a:solidFill>
                  <a:schemeClr val="tx1"/>
                </a:solidFill>
                <a:effectLst/>
                <a:latin typeface="+mn-lt"/>
                <a:ea typeface="+mn-ea"/>
                <a:cs typeface="+mn-cs"/>
              </a:rPr>
              <a:t>are visible in H</a:t>
            </a:r>
          </a:p>
          <a:p>
            <a:r>
              <a:rPr lang="en-US" sz="1200" kern="1200" dirty="0" smtClean="0">
                <a:solidFill>
                  <a:schemeClr val="tx1"/>
                </a:solidFill>
                <a:effectLst/>
                <a:latin typeface="+mn-lt"/>
                <a:ea typeface="+mn-ea"/>
                <a:cs typeface="+mn-cs"/>
              </a:rPr>
              <a:t>α</a:t>
            </a:r>
          </a:p>
          <a:p>
            <a:r>
              <a:rPr lang="en-US" sz="1200" kern="1200" dirty="0" smtClean="0">
                <a:solidFill>
                  <a:schemeClr val="tx1"/>
                </a:solidFill>
                <a:effectLst/>
                <a:latin typeface="+mn-lt"/>
                <a:ea typeface="+mn-ea"/>
                <a:cs typeface="+mn-cs"/>
              </a:rPr>
              <a:t>, too (right middle). The small insets demonstrate </a:t>
            </a:r>
            <a:r>
              <a:rPr lang="en-US" sz="1200" kern="1200" dirty="0" err="1" smtClean="0">
                <a:solidFill>
                  <a:schemeClr val="tx1"/>
                </a:solidFill>
                <a:effectLst/>
                <a:latin typeface="+mn-lt"/>
                <a:ea typeface="+mn-ea"/>
                <a:cs typeface="+mn-cs"/>
              </a:rPr>
              <a:t>potentia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 science</a:t>
            </a:r>
          </a:p>
          <a:p>
            <a:r>
              <a:rPr lang="en-US" sz="1200" kern="1200" dirty="0" smtClean="0">
                <a:solidFill>
                  <a:schemeClr val="tx1"/>
                </a:solidFill>
                <a:effectLst/>
                <a:latin typeface="+mn-lt"/>
                <a:ea typeface="+mn-ea"/>
                <a:cs typeface="+mn-cs"/>
              </a:rPr>
              <a:t>cases based on numerical simulations and observations at </a:t>
            </a:r>
            <a:r>
              <a:rPr lang="en-US" sz="1200" kern="1200" dirty="0" err="1" smtClean="0">
                <a:solidFill>
                  <a:schemeClr val="tx1"/>
                </a:solidFill>
                <a:effectLst/>
                <a:latin typeface="+mn-lt"/>
                <a:ea typeface="+mn-ea"/>
                <a:cs typeface="+mn-cs"/>
              </a:rPr>
              <a:t>ot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 wavelengths</a:t>
            </a:r>
          </a:p>
          <a:p>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19</a:t>
            </a:fld>
            <a:endParaRPr lang="en-US"/>
          </a:p>
        </p:txBody>
      </p:sp>
    </p:spTree>
    <p:extLst>
      <p:ext uri="{BB962C8B-B14F-4D97-AF65-F5344CB8AC3E}">
        <p14:creationId xmlns:p14="http://schemas.microsoft.com/office/powerpoint/2010/main" val="155321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two figures are from our ALMA Study where we investigated methods for automated identification in data cubes. Line detections will be coupled with </a:t>
            </a:r>
            <a:r>
              <a:rPr lang="en-US" baseline="0" dirty="0" err="1" smtClean="0"/>
              <a:t>Splatalogue</a:t>
            </a:r>
            <a:r>
              <a:rPr lang="en-US" baseline="0" dirty="0" smtClean="0"/>
              <a:t> to assign species/transition information and velocity information.</a:t>
            </a:r>
            <a:endParaRPr lang="en-US" dirty="0"/>
          </a:p>
        </p:txBody>
      </p:sp>
      <p:sp>
        <p:nvSpPr>
          <p:cNvPr id="4" name="Slide Number Placeholder 3"/>
          <p:cNvSpPr>
            <a:spLocks noGrp="1"/>
          </p:cNvSpPr>
          <p:nvPr>
            <p:ph type="sldNum" sz="quarter" idx="10"/>
          </p:nvPr>
        </p:nvSpPr>
        <p:spPr/>
        <p:txBody>
          <a:bodyPr/>
          <a:lstStyle/>
          <a:p>
            <a:fld id="{3F81F01C-C8EE-45F1-904C-26518F673FAA}" type="slidenum">
              <a:rPr lang="en-US" smtClean="0"/>
              <a:t>26</a:t>
            </a:fld>
            <a:endParaRPr lang="en-US"/>
          </a:p>
        </p:txBody>
      </p:sp>
    </p:spTree>
    <p:extLst>
      <p:ext uri="{BB962C8B-B14F-4D97-AF65-F5344CB8AC3E}">
        <p14:creationId xmlns:p14="http://schemas.microsoft.com/office/powerpoint/2010/main" val="189870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image on the middle right is an example from NGC 253 cycle 0 data where we are displaying several of the 50 lines detected in the nuclear regions of the galaxy. The lower right image is an example of an overlap integral for NGC 253. The moment zero map from 8 molecules are combined to make a bit-mask color representation of the emission data (left); the zero moment map for CO J=1-0 is shown on the right for reference. </a:t>
            </a:r>
            <a:r>
              <a:rPr lang="en-US" baseline="0" dirty="0" err="1" smtClean="0"/>
              <a:t>Bolatto</a:t>
            </a:r>
            <a:r>
              <a:rPr lang="en-US" baseline="0" dirty="0" smtClean="0"/>
              <a:t> Cycle 0 project. Also see recent </a:t>
            </a:r>
            <a:r>
              <a:rPr lang="en-US" baseline="0" dirty="0" err="1" smtClean="0"/>
              <a:t>Bolatto</a:t>
            </a:r>
            <a:r>
              <a:rPr lang="en-US" baseline="0" dirty="0" smtClean="0"/>
              <a:t> et al Nature paper </a:t>
            </a:r>
            <a:r>
              <a:rPr lang="en-US" baseline="0" smtClean="0"/>
              <a:t>and cover.</a:t>
            </a:r>
            <a:endParaRPr lang="en-US" dirty="0"/>
          </a:p>
        </p:txBody>
      </p:sp>
      <p:sp>
        <p:nvSpPr>
          <p:cNvPr id="4" name="Slide Number Placeholder 3"/>
          <p:cNvSpPr>
            <a:spLocks noGrp="1"/>
          </p:cNvSpPr>
          <p:nvPr>
            <p:ph type="sldNum" sz="quarter" idx="10"/>
          </p:nvPr>
        </p:nvSpPr>
        <p:spPr/>
        <p:txBody>
          <a:bodyPr/>
          <a:lstStyle/>
          <a:p>
            <a:fld id="{3F81F01C-C8EE-45F1-904C-26518F673FAA}" type="slidenum">
              <a:rPr lang="en-US" smtClean="0"/>
              <a:t>27</a:t>
            </a:fld>
            <a:endParaRPr lang="en-US"/>
          </a:p>
        </p:txBody>
      </p:sp>
    </p:spTree>
    <p:extLst>
      <p:ext uri="{BB962C8B-B14F-4D97-AF65-F5344CB8AC3E}">
        <p14:creationId xmlns:p14="http://schemas.microsoft.com/office/powerpoint/2010/main" val="118628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Band 5 Change request has been submitted to allow for integration of the Photo detectors and testing as well as additional WCAs.</a:t>
            </a:r>
          </a:p>
          <a:p>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31</a:t>
            </a:fld>
            <a:endParaRPr lang="en-US"/>
          </a:p>
        </p:txBody>
      </p:sp>
    </p:spTree>
    <p:extLst>
      <p:ext uri="{BB962C8B-B14F-4D97-AF65-F5344CB8AC3E}">
        <p14:creationId xmlns:p14="http://schemas.microsoft.com/office/powerpoint/2010/main" val="220484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Band 2 Cartridge Prototype</a:t>
            </a:r>
            <a:endParaRPr lang="en-US" dirty="0" smtClean="0"/>
          </a:p>
          <a:p>
            <a:r>
              <a:rPr lang="en-US" dirty="0" smtClean="0">
                <a:effectLst/>
              </a:rPr>
              <a:t>We have a contract with CRAL  for LNA MMICs. The work agreement was reached and the </a:t>
            </a:r>
            <a:r>
              <a:rPr lang="en-US" dirty="0" err="1" smtClean="0">
                <a:effectLst/>
              </a:rPr>
              <a:t>subrecipent</a:t>
            </a:r>
            <a:r>
              <a:rPr lang="en-US" dirty="0" smtClean="0">
                <a:effectLst/>
              </a:rPr>
              <a:t> agreement (2-year, $683 K) was signed with Caltech in July 2014. “Tape-out” for first wafer run is now scheduled for March 2015. We have iterated the MMIC schedule with CRAL  and  they will now deliver Qty. 2 amplifiers based on existing MMIC chips in July 2015 to enable us to build and evaluate the prototype cartridge with MMIC LNAs on schedule. We are sending external drawings of the MIC based LNAs so that CRAL can try to stay close to that envelope.</a:t>
            </a:r>
          </a:p>
          <a:p>
            <a:r>
              <a:rPr lang="en-US" sz="1200" kern="1200" dirty="0" smtClean="0">
                <a:solidFill>
                  <a:schemeClr val="tx1"/>
                </a:solidFill>
                <a:effectLst/>
                <a:latin typeface="+mn-lt"/>
                <a:ea typeface="+mn-ea"/>
                <a:cs typeface="+mn-cs"/>
              </a:rPr>
              <a:t>MIC based LNAs will be used initially for cartridge construction.  The housings for those have been manufactured and delivered by CDL workshop. Amplifiers are being assembled/tested.</a:t>
            </a:r>
            <a:endParaRPr lang="en-US" dirty="0" smtClean="0">
              <a:effectLst/>
            </a:endParaRPr>
          </a:p>
          <a:p>
            <a:r>
              <a:rPr lang="en-US" sz="1200" kern="1200" dirty="0" smtClean="0">
                <a:solidFill>
                  <a:schemeClr val="tx1"/>
                </a:solidFill>
                <a:effectLst/>
                <a:latin typeface="+mn-lt"/>
                <a:ea typeface="+mn-ea"/>
                <a:cs typeface="+mn-cs"/>
              </a:rPr>
              <a:t>A room temperature down-converter has been designed around an existing MMIC mixer. The  housing fabrication and assembly is complete and it is being tested and debugged.</a:t>
            </a:r>
            <a:endParaRPr lang="en-US" dirty="0" smtClean="0">
              <a:effectLst/>
            </a:endParaRPr>
          </a:p>
          <a:p>
            <a:r>
              <a:rPr lang="en-US" sz="1200" kern="1200" dirty="0" smtClean="0">
                <a:solidFill>
                  <a:schemeClr val="tx1"/>
                </a:solidFill>
                <a:effectLst/>
                <a:latin typeface="+mn-lt"/>
                <a:ea typeface="+mn-ea"/>
                <a:cs typeface="+mn-cs"/>
              </a:rPr>
              <a:t>Various optics design tradeoffs have been studied and the design of the selected optics configuration has been finalized and the horn and optics assembly can be manufactured in the CDL workshop.  A modification of existing ALMA </a:t>
            </a:r>
            <a:r>
              <a:rPr lang="en-US" sz="1200" kern="1200" dirty="0" err="1" smtClean="0">
                <a:solidFill>
                  <a:schemeClr val="tx1"/>
                </a:solidFill>
                <a:effectLst/>
                <a:latin typeface="+mn-lt"/>
                <a:ea typeface="+mn-ea"/>
                <a:cs typeface="+mn-cs"/>
              </a:rPr>
              <a:t>dewar</a:t>
            </a:r>
            <a:r>
              <a:rPr lang="en-US" sz="1200" kern="1200" dirty="0" smtClean="0">
                <a:solidFill>
                  <a:schemeClr val="tx1"/>
                </a:solidFill>
                <a:effectLst/>
                <a:latin typeface="+mn-lt"/>
                <a:ea typeface="+mn-ea"/>
                <a:cs typeface="+mn-cs"/>
              </a:rPr>
              <a:t> (IR filters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is not necessary.</a:t>
            </a:r>
            <a:endParaRPr lang="en-US" dirty="0" smtClean="0">
              <a:effectLst/>
            </a:endParaRPr>
          </a:p>
          <a:p>
            <a:r>
              <a:rPr lang="en-US" sz="1200" kern="1200" dirty="0" smtClean="0">
                <a:solidFill>
                  <a:schemeClr val="tx1"/>
                </a:solidFill>
                <a:effectLst/>
                <a:latin typeface="+mn-lt"/>
                <a:ea typeface="+mn-ea"/>
                <a:cs typeface="+mn-cs"/>
              </a:rPr>
              <a:t>The horn design drawings were completed and checked prior to submission for fabrication.</a:t>
            </a:r>
            <a:endParaRPr lang="en-US" dirty="0" smtClean="0">
              <a:effectLst/>
            </a:endParaRPr>
          </a:p>
          <a:p>
            <a:r>
              <a:rPr lang="en-US" sz="1200" kern="1200" dirty="0" smtClean="0">
                <a:solidFill>
                  <a:schemeClr val="tx1"/>
                </a:solidFill>
                <a:effectLst/>
                <a:latin typeface="+mn-lt"/>
                <a:ea typeface="+mn-ea"/>
                <a:cs typeface="+mn-cs"/>
              </a:rPr>
              <a:t>Lens design is in progress and once that is finalized, drawings will have to be prepared.</a:t>
            </a:r>
            <a:endParaRPr lang="en-US" dirty="0" smtClean="0">
              <a:effectLst/>
            </a:endParaRPr>
          </a:p>
          <a:p>
            <a:r>
              <a:rPr lang="en-US" sz="1200" kern="1200" dirty="0" smtClean="0">
                <a:solidFill>
                  <a:schemeClr val="tx1"/>
                </a:solidFill>
                <a:effectLst/>
                <a:latin typeface="+mn-lt"/>
                <a:ea typeface="+mn-ea"/>
                <a:cs typeface="+mn-cs"/>
              </a:rPr>
              <a:t>A prototype of the OMT has been fabricated and measured and it meets specification.</a:t>
            </a:r>
            <a:endParaRPr lang="en-US" dirty="0" smtClean="0">
              <a:effectLst/>
            </a:endParaRPr>
          </a:p>
          <a:p>
            <a:r>
              <a:rPr lang="en-US" sz="1200" kern="1200" dirty="0" smtClean="0">
                <a:solidFill>
                  <a:schemeClr val="tx1"/>
                </a:solidFill>
                <a:effectLst/>
                <a:latin typeface="+mn-lt"/>
                <a:ea typeface="+mn-ea"/>
                <a:cs typeface="+mn-cs"/>
              </a:rPr>
              <a:t>Our plan is to use a standard ALMA Band-6 LO (WCA) for Band-2 (suitable). Parts for that are on order. </a:t>
            </a:r>
            <a:endParaRPr lang="en-US" dirty="0" smtClean="0">
              <a:effectLst/>
            </a:endParaRPr>
          </a:p>
          <a:p>
            <a:r>
              <a:rPr lang="en-US" sz="1200" kern="1200" dirty="0" smtClean="0">
                <a:solidFill>
                  <a:schemeClr val="tx1"/>
                </a:solidFill>
                <a:effectLst/>
                <a:latin typeface="+mn-lt"/>
                <a:ea typeface="+mn-ea"/>
                <a:cs typeface="+mn-cs"/>
              </a:rPr>
              <a:t>Design of vacuum RF feed through selected, parts are being machined in the CDL workshop. They are scheduled to be delivered in January 2015.</a:t>
            </a:r>
            <a:endParaRPr lang="en-US" dirty="0" smtClean="0">
              <a:effectLst/>
            </a:endParaRPr>
          </a:p>
          <a:p>
            <a:r>
              <a:rPr lang="en-US" dirty="0" smtClean="0">
                <a:effectLst/>
              </a:rPr>
              <a:t>Will use a modified Band-6 cold cartridge body (we have a spare on hand), replacement being ordered from RAL.</a:t>
            </a:r>
          </a:p>
          <a:p>
            <a:r>
              <a:rPr lang="en-US" sz="1200" kern="1200" dirty="0" smtClean="0">
                <a:solidFill>
                  <a:schemeClr val="tx1"/>
                </a:solidFill>
                <a:effectLst/>
                <a:latin typeface="+mn-lt"/>
                <a:ea typeface="+mn-ea"/>
                <a:cs typeface="+mn-cs"/>
              </a:rPr>
              <a:t>Preliminary design and layout of cartridge/frame progressed further and waveguide runs were included. The model was reviewed by a Mechanical Designer for obvious issues and is being evaluated for deflections and resonances using the finite element model. Initial results indicate that the resonant frequencies are well above the specification values.</a:t>
            </a:r>
            <a:endParaRPr lang="en-US" dirty="0" smtClean="0">
              <a:effectLst/>
            </a:endParaRPr>
          </a:p>
          <a:p>
            <a:r>
              <a:rPr lang="en-US" sz="1200" kern="1200" dirty="0" smtClean="0">
                <a:solidFill>
                  <a:schemeClr val="tx1"/>
                </a:solidFill>
                <a:effectLst/>
                <a:latin typeface="+mn-lt"/>
                <a:ea typeface="+mn-ea"/>
                <a:cs typeface="+mn-cs"/>
              </a:rPr>
              <a:t>The current “frame” design doesn’t provide for accurate placement of the feed-horn, and we are in the process of determining tolerances based on the 5.5 </a:t>
            </a:r>
            <a:r>
              <a:rPr lang="en-US" sz="1200" kern="1200" dirty="0" err="1" smtClean="0">
                <a:solidFill>
                  <a:schemeClr val="tx1"/>
                </a:solidFill>
                <a:effectLst/>
                <a:latin typeface="+mn-lt"/>
                <a:ea typeface="+mn-ea"/>
                <a:cs typeface="+mn-cs"/>
              </a:rPr>
              <a:t>mrad</a:t>
            </a:r>
            <a:r>
              <a:rPr lang="en-US" sz="1200" kern="1200" dirty="0" smtClean="0">
                <a:solidFill>
                  <a:schemeClr val="tx1"/>
                </a:solidFill>
                <a:effectLst/>
                <a:latin typeface="+mn-lt"/>
                <a:ea typeface="+mn-ea"/>
                <a:cs typeface="+mn-cs"/>
              </a:rPr>
              <a:t> pointing accuracy requirement and tolerance </a:t>
            </a:r>
            <a:r>
              <a:rPr lang="en-US" sz="1200" kern="1200" dirty="0" err="1" smtClean="0">
                <a:solidFill>
                  <a:schemeClr val="tx1"/>
                </a:solidFill>
                <a:effectLst/>
                <a:latin typeface="+mn-lt"/>
                <a:ea typeface="+mn-ea"/>
                <a:cs typeface="+mn-cs"/>
              </a:rPr>
              <a:t>stackup</a:t>
            </a:r>
            <a:r>
              <a:rPr lang="en-US" sz="1200" kern="1200" dirty="0" smtClean="0">
                <a:solidFill>
                  <a:schemeClr val="tx1"/>
                </a:solidFill>
                <a:effectLst/>
                <a:latin typeface="+mn-lt"/>
                <a:ea typeface="+mn-ea"/>
                <a:cs typeface="+mn-cs"/>
              </a:rPr>
              <a:t> of the cartridge body, cartridge components as well as the cryostat body that supports the warm lens.</a:t>
            </a:r>
            <a:endParaRPr lang="en-US" dirty="0" smtClean="0">
              <a:effectLst/>
            </a:endParaRPr>
          </a:p>
          <a:p>
            <a:r>
              <a:rPr lang="en-US" sz="1200" kern="1200" dirty="0" smtClean="0">
                <a:solidFill>
                  <a:schemeClr val="tx1"/>
                </a:solidFill>
                <a:effectLst/>
                <a:latin typeface="+mn-lt"/>
                <a:ea typeface="+mn-ea"/>
                <a:cs typeface="+mn-cs"/>
              </a:rPr>
              <a:t>Waiting for RAL to deliver the ALMA cryostat (past due). RAL rebuilt the entire 4K stage but the cartridge 4K stage temperatures were still marginally over 4 K. Further review of test data revealed that the marginal non-compliance was with three cartridge worth of active heat load allocation distributed between all ten stages. We have requested that the test be repeated with the active heat load distributed over three cartridges to see if the non-compliance would still be tolerable.  In any case, at this point, it appears that the problem is likely with the cold/head and since we are unlikely to ever populate all ten locations of the cryostat, the static heat load saving would be sufficient to make this cryostat usable as-is. After studying the results of the requested follow up tests, we are most likely to accept this cryostat with a caveat to possibly require an upgrade to the cold head at a later time.</a:t>
            </a:r>
            <a:endParaRPr lang="en-US" dirty="0" smtClean="0">
              <a:effectLst/>
            </a:endParaRPr>
          </a:p>
          <a:p>
            <a:r>
              <a:rPr lang="en-US" sz="1200" u="sng" kern="1200" dirty="0" smtClean="0">
                <a:solidFill>
                  <a:schemeClr val="tx1"/>
                </a:solidFill>
                <a:effectLst/>
                <a:latin typeface="+mn-lt"/>
                <a:ea typeface="+mn-ea"/>
                <a:cs typeface="+mn-cs"/>
              </a:rPr>
              <a:t>Band 3 Magnet / </a:t>
            </a:r>
            <a:r>
              <a:rPr lang="en-US" sz="1200" u="sng" kern="1200" dirty="0" err="1" smtClean="0">
                <a:solidFill>
                  <a:schemeClr val="tx1"/>
                </a:solidFill>
                <a:effectLst/>
                <a:latin typeface="+mn-lt"/>
                <a:ea typeface="+mn-ea"/>
                <a:cs typeface="+mn-cs"/>
              </a:rPr>
              <a:t>Deflux</a:t>
            </a:r>
            <a:r>
              <a:rPr lang="en-US" sz="1200" u="sng" kern="1200" dirty="0" smtClean="0">
                <a:solidFill>
                  <a:schemeClr val="tx1"/>
                </a:solidFill>
                <a:effectLst/>
                <a:latin typeface="+mn-lt"/>
                <a:ea typeface="+mn-ea"/>
                <a:cs typeface="+mn-cs"/>
              </a:rPr>
              <a:t> Heater</a:t>
            </a:r>
            <a:endParaRPr lang="en-US" dirty="0" smtClean="0"/>
          </a:p>
          <a:p>
            <a:r>
              <a:rPr lang="en-US" sz="1200" kern="1200" dirty="0" smtClean="0">
                <a:solidFill>
                  <a:schemeClr val="tx1"/>
                </a:solidFill>
                <a:effectLst/>
                <a:latin typeface="+mn-lt"/>
                <a:ea typeface="+mn-ea"/>
                <a:cs typeface="+mn-cs"/>
              </a:rPr>
              <a:t>Following the untimely death of </a:t>
            </a:r>
            <a:r>
              <a:rPr lang="en-US" sz="1200" kern="1200" dirty="0" err="1" smtClean="0">
                <a:solidFill>
                  <a:schemeClr val="tx1"/>
                </a:solidFill>
                <a:effectLst/>
                <a:latin typeface="+mn-lt"/>
                <a:ea typeface="+mn-ea"/>
                <a:cs typeface="+mn-cs"/>
              </a:rPr>
              <a:t>Stephane</a:t>
            </a:r>
            <a:r>
              <a:rPr lang="en-US" sz="1200" kern="1200" dirty="0" smtClean="0">
                <a:solidFill>
                  <a:schemeClr val="tx1"/>
                </a:solidFill>
                <a:effectLst/>
                <a:latin typeface="+mn-lt"/>
                <a:ea typeface="+mn-ea"/>
                <a:cs typeface="+mn-cs"/>
              </a:rPr>
              <a:t> Claude in September 2014, Lewis Knee became Team Leader and Frank Jiang took over as project manager at NRC-Herzberg. Pat </a:t>
            </a:r>
            <a:r>
              <a:rPr lang="en-US" sz="1200" kern="1200" dirty="0" err="1" smtClean="0">
                <a:solidFill>
                  <a:schemeClr val="tx1"/>
                </a:solidFill>
                <a:effectLst/>
                <a:latin typeface="+mn-lt"/>
                <a:ea typeface="+mn-ea"/>
                <a:cs typeface="+mn-cs"/>
              </a:rPr>
              <a:t>Niranjanan</a:t>
            </a:r>
            <a:r>
              <a:rPr lang="en-US" sz="1200" kern="1200" dirty="0" smtClean="0">
                <a:solidFill>
                  <a:schemeClr val="tx1"/>
                </a:solidFill>
                <a:effectLst/>
                <a:latin typeface="+mn-lt"/>
                <a:ea typeface="+mn-ea"/>
                <a:cs typeface="+mn-cs"/>
              </a:rPr>
              <a:t> and Dominic Garcia provided laboratory support. During 2014, two Band 3 cold cartridges (CCA-66, CCA-53) were outfitted with prototype magnets of different strengths and performance tests were done on antennas at the Array Operations Site. The preliminary conclusion is that the installation of the lower-flux magnets improved cartridge stability while higher-flux magnets degraded stability and increased receiver noise temperature. However, the individual intrinsic behavior of different cartridges makes general conclusions hazardous. Near term, Cold Cartridge CCA-33, which is currently in Victoria for service, will be put through an extensive series of tests. A new 4 K wiring harness will be installed to test the default heater concept. Also, stability tests will be performed with (a) no magnets, (b) lower-flux magnets, and (3) medium-flux magnets, in order to get a properly controlled comparison. </a:t>
            </a:r>
            <a:endParaRPr lang="en-US" dirty="0" smtClean="0"/>
          </a:p>
          <a:p>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33</a:t>
            </a:fld>
            <a:endParaRPr lang="en-US"/>
          </a:p>
        </p:txBody>
      </p:sp>
    </p:spTree>
    <p:extLst>
      <p:ext uri="{BB962C8B-B14F-4D97-AF65-F5344CB8AC3E}">
        <p14:creationId xmlns:p14="http://schemas.microsoft.com/office/powerpoint/2010/main" val="220484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ALMA Data Mining Toolkit</a:t>
            </a:r>
            <a:endParaRPr lang="en-US" dirty="0" smtClean="0"/>
          </a:p>
          <a:p>
            <a:r>
              <a:rPr lang="en-US" sz="1200" kern="1200" dirty="0" smtClean="0">
                <a:solidFill>
                  <a:schemeClr val="tx1"/>
                </a:solidFill>
                <a:effectLst/>
                <a:latin typeface="+mn-lt"/>
                <a:ea typeface="+mn-ea"/>
                <a:cs typeface="+mn-cs"/>
              </a:rPr>
              <a:t>First major milestone completed on time. Paperwork demonstrating output from test associated with milestone and ADMIT design document submitted to NRAO as proof of completion. The flow manager design and implementation completed. The flow manager allows sequences of ADMIT Tasks (ATs) to be done in sequence and for the sequence to be repeated. The sequence can be edited. The manager checks a dependency list to decide if particular AT’s need to be re-run when the sequence is run and re-run. The BDP wrappers for file defined. AT for making moment maps utilizing the CASA moment program implemented. </a:t>
            </a:r>
            <a:endParaRPr lang="en-US" dirty="0" smtClean="0"/>
          </a:p>
          <a:p>
            <a:r>
              <a:rPr lang="en-US" sz="1200" u="sng" kern="1200" dirty="0" smtClean="0">
                <a:solidFill>
                  <a:schemeClr val="tx1"/>
                </a:solidFill>
                <a:effectLst/>
                <a:latin typeface="+mn-lt"/>
                <a:ea typeface="+mn-ea"/>
                <a:cs typeface="+mn-cs"/>
              </a:rPr>
              <a:t>Next Generation Image Viewer</a:t>
            </a:r>
            <a:endParaRPr lang="en-US" dirty="0" smtClean="0"/>
          </a:p>
          <a:p>
            <a:r>
              <a:rPr lang="en-US" kern="1200" dirty="0" smtClean="0">
                <a:effectLst/>
              </a:rPr>
              <a:t>Successfully hired 2 qualified developers, 1 at NRAO and 1 at University of Alberta, and implemented a plugin scheme that allows pure python image processing plugins to be run. Developed and implemented an image specification that is derived from the </a:t>
            </a:r>
            <a:r>
              <a:rPr lang="en-US" kern="1200" dirty="0" err="1" smtClean="0">
                <a:effectLst/>
              </a:rPr>
              <a:t>numpy</a:t>
            </a:r>
            <a:r>
              <a:rPr lang="en-US" kern="1200" dirty="0" smtClean="0">
                <a:effectLst/>
              </a:rPr>
              <a:t> image specification.  Presented a proof-of-concept for a script-driven interface.</a:t>
            </a:r>
            <a:endParaRPr lang="en-US" dirty="0" smtClean="0">
              <a:effectLst/>
            </a:endParaRPr>
          </a:p>
          <a:p>
            <a:r>
              <a:rPr lang="en-US" sz="1200" kern="1200" dirty="0" smtClean="0">
                <a:solidFill>
                  <a:schemeClr val="tx1"/>
                </a:solidFill>
                <a:effectLst/>
                <a:latin typeface="+mn-lt"/>
                <a:ea typeface="+mn-ea"/>
                <a:cs typeface="+mn-cs"/>
              </a:rPr>
              <a:t>Currently assembling the design and preliminary code into a basic viewer that meets the architectural requirements. Making such a viewer is the first milestone. Plans for second major face-to-face development meeting are in place for January culminating in first milestone. </a:t>
            </a:r>
            <a:endParaRPr lang="en-US" dirty="0" smtClean="0"/>
          </a:p>
        </p:txBody>
      </p:sp>
      <p:sp>
        <p:nvSpPr>
          <p:cNvPr id="4" name="Slide Number Placeholder 3"/>
          <p:cNvSpPr>
            <a:spLocks noGrp="1"/>
          </p:cNvSpPr>
          <p:nvPr>
            <p:ph type="sldNum" sz="quarter" idx="10"/>
          </p:nvPr>
        </p:nvSpPr>
        <p:spPr/>
        <p:txBody>
          <a:bodyPr/>
          <a:lstStyle/>
          <a:p>
            <a:fld id="{0658C562-8B63-4E12-9383-291BCD3F64FA}" type="slidenum">
              <a:rPr lang="en-US" smtClean="0"/>
              <a:t>34</a:t>
            </a:fld>
            <a:endParaRPr lang="en-US"/>
          </a:p>
        </p:txBody>
      </p:sp>
    </p:spTree>
    <p:extLst>
      <p:ext uri="{BB962C8B-B14F-4D97-AF65-F5344CB8AC3E}">
        <p14:creationId xmlns:p14="http://schemas.microsoft.com/office/powerpoint/2010/main" val="22048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project is on schedule:  Construction complete. All deliverables are under verification tests. Site staff are already familiar with equipment to be delivered, no additional training required.  Site is already aware of planned installation campaign in Q1-CY2015 and are eager to assist. </a:t>
            </a:r>
          </a:p>
          <a:p>
            <a:r>
              <a:rPr lang="en-US" sz="1200" u="sng"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58C562-8B63-4E12-9383-291BCD3F64FA}" type="slidenum">
              <a:rPr lang="en-US" smtClean="0"/>
              <a:t>35</a:t>
            </a:fld>
            <a:endParaRPr lang="en-US"/>
          </a:p>
        </p:txBody>
      </p:sp>
    </p:spTree>
    <p:extLst>
      <p:ext uri="{BB962C8B-B14F-4D97-AF65-F5344CB8AC3E}">
        <p14:creationId xmlns:p14="http://schemas.microsoft.com/office/powerpoint/2010/main" val="2204848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HercA">
    <p:spTree>
      <p:nvGrpSpPr>
        <p:cNvPr id="1" name=""/>
        <p:cNvGrpSpPr/>
        <p:nvPr/>
      </p:nvGrpSpPr>
      <p:grpSpPr>
        <a:xfrm>
          <a:off x="0" y="0"/>
          <a:ext cx="0" cy="0"/>
          <a:chOff x="0" y="0"/>
          <a:chExt cx="0" cy="0"/>
        </a:xfrm>
      </p:grpSpPr>
      <p:pic>
        <p:nvPicPr>
          <p:cNvPr id="2" name="Picture 1" descr="Phillips_ArrayAf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Freeform 10"/>
          <p:cNvSpPr/>
          <p:nvPr userDrawn="1"/>
        </p:nvSpPr>
        <p:spPr>
          <a:xfrm>
            <a:off x="-124504" y="4230440"/>
            <a:ext cx="9393008" cy="287303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9797"/>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6" name="Picture 15" descr="AUI Logo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pic>
        <p:nvPicPr>
          <p:cNvPr id="17" name="Picture 16" descr="NRAO_Logo_White.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smtClean="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smtClean="0"/>
              <a:t>Presenter</a:t>
            </a:r>
          </a:p>
        </p:txBody>
      </p:sp>
    </p:spTree>
    <p:extLst>
      <p:ext uri="{BB962C8B-B14F-4D97-AF65-F5344CB8AC3E}">
        <p14:creationId xmlns:p14="http://schemas.microsoft.com/office/powerpoint/2010/main" val="36040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477202"/>
          </a:xfrm>
          <a:prstGeom prst="rect">
            <a:avLst/>
          </a:prstGeom>
        </p:spPr>
        <p:txBody>
          <a:bodyPr/>
          <a:lstStyle>
            <a:lvl1pPr marL="0" indent="0">
              <a:buNone/>
              <a:defRPr>
                <a:latin typeface="Gill Sans MT" panose="020B0502020104020203" pitchFamily="34" charset="0"/>
              </a:defRPr>
            </a:lvl1pPr>
          </a:lstStyle>
          <a:p>
            <a:pPr lvl="0"/>
            <a:r>
              <a:rPr lang="en-US" dirty="0" smtClean="0"/>
              <a:t>Title</a:t>
            </a:r>
          </a:p>
        </p:txBody>
      </p:sp>
      <p:sp>
        <p:nvSpPr>
          <p:cNvPr id="10" name="Text Placeholder 2"/>
          <p:cNvSpPr>
            <a:spLocks noGrp="1"/>
          </p:cNvSpPr>
          <p:nvPr>
            <p:ph type="body" sz="quarter" idx="11" hasCustomPrompt="1"/>
          </p:nvPr>
        </p:nvSpPr>
        <p:spPr>
          <a:xfrm>
            <a:off x="373040" y="670243"/>
            <a:ext cx="8636000" cy="619125"/>
          </a:xfrm>
          <a:prstGeom prst="rect">
            <a:avLst/>
          </a:prstGeom>
        </p:spPr>
        <p:txBody>
          <a:bodyPr/>
          <a:lstStyle>
            <a:lvl1pPr marL="0" indent="0">
              <a:buNone/>
              <a:defRPr sz="2800">
                <a:latin typeface="Gill Sans MT" panose="020B0502020104020203" pitchFamily="34" charset="0"/>
              </a:defRPr>
            </a:lvl1pPr>
          </a:lstStyle>
          <a:p>
            <a:pPr lvl="0"/>
            <a:r>
              <a:rPr lang="en-US" dirty="0" smtClean="0"/>
              <a:t>Subtitle</a:t>
            </a:r>
          </a:p>
        </p:txBody>
      </p:sp>
      <p:sp>
        <p:nvSpPr>
          <p:cNvPr id="5" name="Text Placeholder 4"/>
          <p:cNvSpPr>
            <a:spLocks noGrp="1"/>
          </p:cNvSpPr>
          <p:nvPr>
            <p:ph type="body" sz="quarter" idx="12" hasCustomPrompt="1"/>
          </p:nvPr>
        </p:nvSpPr>
        <p:spPr>
          <a:xfrm>
            <a:off x="373040" y="1288456"/>
            <a:ext cx="8636000" cy="4603750"/>
          </a:xfrm>
          <a:prstGeom prst="rect">
            <a:avLst/>
          </a:prstGeom>
        </p:spPr>
        <p:txBody>
          <a:bodyPr/>
          <a:lstStyle>
            <a:lvl1pPr>
              <a:defRPr sz="2400">
                <a:latin typeface="Gill Sans MT" panose="020B0502020104020203" pitchFamily="34" charset="0"/>
              </a:defRPr>
            </a:lvl1pPr>
            <a:lvl2pPr>
              <a:defRPr sz="22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600">
                <a:latin typeface="Gill Sans MT" panose="020B0502020104020203" pitchFamily="34" charset="0"/>
              </a:defRPr>
            </a:lvl5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55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38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rminator">
    <p:spTree>
      <p:nvGrpSpPr>
        <p:cNvPr id="1" name=""/>
        <p:cNvGrpSpPr/>
        <p:nvPr/>
      </p:nvGrpSpPr>
      <p:grpSpPr>
        <a:xfrm>
          <a:off x="0" y="0"/>
          <a:ext cx="0" cy="0"/>
          <a:chOff x="0" y="0"/>
          <a:chExt cx="0" cy="0"/>
        </a:xfrm>
      </p:grpSpPr>
      <p:pic>
        <p:nvPicPr>
          <p:cNvPr id="8" name="Picture 1" descr="nrao_logo_pm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7352" y="661286"/>
            <a:ext cx="2612566" cy="339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245055" y="4264809"/>
            <a:ext cx="4217159" cy="867930"/>
          </a:xfrm>
          <a:prstGeom prst="rect">
            <a:avLst/>
          </a:prstGeom>
          <a:noFill/>
        </p:spPr>
        <p:txBody>
          <a:bodyPr wrap="square" rtlCol="0">
            <a:spAutoFit/>
          </a:bodyPr>
          <a:lstStyle/>
          <a:p>
            <a:pPr algn="ctr">
              <a:lnSpc>
                <a:spcPct val="80000"/>
              </a:lnSpc>
              <a:spcBef>
                <a:spcPct val="20000"/>
              </a:spcBef>
            </a:pPr>
            <a:r>
              <a:rPr lang="en-US" sz="1800" b="1" dirty="0" smtClean="0">
                <a:solidFill>
                  <a:srgbClr val="062458"/>
                </a:solidFill>
                <a:latin typeface="Gill Sans MT" charset="0"/>
                <a:cs typeface="Gill Sans" charset="0"/>
              </a:rPr>
              <a:t>www.nrao.edu</a:t>
            </a:r>
          </a:p>
          <a:p>
            <a:pPr algn="ctr">
              <a:lnSpc>
                <a:spcPct val="80000"/>
              </a:lnSpc>
              <a:spcBef>
                <a:spcPct val="20000"/>
              </a:spcBef>
            </a:pPr>
            <a:r>
              <a:rPr lang="en-US" sz="1800" b="1" dirty="0" smtClean="0">
                <a:solidFill>
                  <a:srgbClr val="062458"/>
                </a:solidFill>
                <a:latin typeface="Gill Sans MT" charset="0"/>
                <a:cs typeface="Gill Sans" charset="0"/>
              </a:rPr>
              <a:t>science.nrao.edu</a:t>
            </a:r>
            <a:endParaRPr lang="en-US" dirty="0" smtClean="0"/>
          </a:p>
          <a:p>
            <a:endParaRPr lang="en-US" dirty="0"/>
          </a:p>
        </p:txBody>
      </p:sp>
      <p:sp>
        <p:nvSpPr>
          <p:cNvPr id="15" name="TextBox 14"/>
          <p:cNvSpPr txBox="1"/>
          <p:nvPr userDrawn="1"/>
        </p:nvSpPr>
        <p:spPr>
          <a:xfrm>
            <a:off x="1228144" y="5003006"/>
            <a:ext cx="6250982" cy="80021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smtClean="0">
                <a:latin typeface="Gill Sans MT" charset="0"/>
                <a:cs typeface="Gill Sans" charset="0"/>
              </a:rPr>
              <a:t>The National Radio Astronomy Observatory is a facility of the National Science Foundation</a:t>
            </a:r>
            <a:br>
              <a:rPr lang="en-US" sz="1400" i="1" dirty="0" smtClean="0">
                <a:latin typeface="Gill Sans MT" charset="0"/>
                <a:cs typeface="Gill Sans" charset="0"/>
              </a:rPr>
            </a:br>
            <a:r>
              <a:rPr lang="en-US" sz="1400" i="1" dirty="0" smtClean="0">
                <a:latin typeface="Gill Sans MT" charset="0"/>
                <a:cs typeface="Gill Sans" charset="0"/>
              </a:rPr>
              <a:t>operated under cooperative agreement by Associated Universities, Inc.</a:t>
            </a:r>
          </a:p>
          <a:p>
            <a:endParaRPr lang="en-US" dirty="0"/>
          </a:p>
        </p:txBody>
      </p:sp>
    </p:spTree>
    <p:extLst>
      <p:ext uri="{BB962C8B-B14F-4D97-AF65-F5344CB8AC3E}">
        <p14:creationId xmlns:p14="http://schemas.microsoft.com/office/powerpoint/2010/main" val="75609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0"/>
            <a:ext cx="8316912" cy="10318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25500" y="1052513"/>
            <a:ext cx="8318500" cy="5422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6261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84C22-6429-4AF7-BAE0-ADE7BB0800C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893CE-E18B-4D32-BFE2-1964E708A8E4}" type="slidenum">
              <a:rPr lang="en-US" smtClean="0"/>
              <a:t>‹#›</a:t>
            </a:fld>
            <a:endParaRPr lang="en-US"/>
          </a:p>
        </p:txBody>
      </p:sp>
    </p:spTree>
    <p:extLst>
      <p:ext uri="{BB962C8B-B14F-4D97-AF65-F5344CB8AC3E}">
        <p14:creationId xmlns:p14="http://schemas.microsoft.com/office/powerpoint/2010/main" val="10027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1" y="1346202"/>
            <a:ext cx="8229600" cy="4322763"/>
          </a:xfrm>
          <a:prstGeom prst="rect">
            <a:avLst/>
          </a:prstGeom>
        </p:spPr>
        <p:txBody>
          <a:bodyPr lIns="95786" tIns="47893" rIns="95786" bIns="47893"/>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10" name="Marcador de texto 9"/>
          <p:cNvSpPr>
            <a:spLocks noGrp="1"/>
          </p:cNvSpPr>
          <p:nvPr>
            <p:ph type="body" sz="quarter" idx="10" hasCustomPrompt="1"/>
          </p:nvPr>
        </p:nvSpPr>
        <p:spPr>
          <a:xfrm>
            <a:off x="876300" y="342902"/>
            <a:ext cx="6845300" cy="658813"/>
          </a:xfrm>
          <a:prstGeom prst="rect">
            <a:avLst/>
          </a:prstGeom>
        </p:spPr>
        <p:txBody>
          <a:bodyPr vert="horz" lIns="95786" tIns="47893" rIns="95786" bIns="47893"/>
          <a:lstStyle>
            <a:lvl1pPr marL="0" indent="0" algn="ctr">
              <a:buNone/>
              <a:defRPr>
                <a:solidFill>
                  <a:srgbClr val="FFFF00"/>
                </a:solidFill>
              </a:defRPr>
            </a:lvl1pPr>
          </a:lstStyle>
          <a:p>
            <a:pPr lvl="0"/>
            <a:r>
              <a:rPr lang="es-ES_tradnl" dirty="0" err="1" smtClean="0"/>
              <a:t>Edit</a:t>
            </a:r>
            <a:r>
              <a:rPr lang="es-ES_tradnl" dirty="0" smtClean="0"/>
              <a:t> </a:t>
            </a:r>
            <a:r>
              <a:rPr lang="es-ES_tradnl" dirty="0" err="1" smtClean="0"/>
              <a:t>Title</a:t>
            </a:r>
            <a:endParaRPr lang="es-ES" dirty="0"/>
          </a:p>
        </p:txBody>
      </p:sp>
      <p:sp>
        <p:nvSpPr>
          <p:cNvPr id="2" name="Rectangle 1"/>
          <p:cNvSpPr/>
          <p:nvPr userDrawn="1"/>
        </p:nvSpPr>
        <p:spPr>
          <a:xfrm>
            <a:off x="457201" y="6195741"/>
            <a:ext cx="2199603" cy="369332"/>
          </a:xfrm>
          <a:prstGeom prst="rect">
            <a:avLst/>
          </a:prstGeom>
        </p:spPr>
        <p:txBody>
          <a:bodyPr wrap="none">
            <a:spAutoFit/>
          </a:bodyPr>
          <a:lstStyle/>
          <a:p>
            <a:r>
              <a:rPr lang="es-ES_tradnl" dirty="0" smtClean="0"/>
              <a:t>SCO – 12 </a:t>
            </a:r>
            <a:r>
              <a:rPr lang="es-ES_tradnl" dirty="0" err="1" smtClean="0"/>
              <a:t>March</a:t>
            </a:r>
            <a:r>
              <a:rPr lang="es-ES_tradnl" dirty="0" smtClean="0"/>
              <a:t> 2015</a:t>
            </a:r>
            <a:endParaRPr lang="es-ES_tradnl" dirty="0"/>
          </a:p>
        </p:txBody>
      </p:sp>
    </p:spTree>
    <p:extLst>
      <p:ext uri="{BB962C8B-B14F-4D97-AF65-F5344CB8AC3E}">
        <p14:creationId xmlns:p14="http://schemas.microsoft.com/office/powerpoint/2010/main" val="21306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088" y="0"/>
            <a:ext cx="8316912" cy="10318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74787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55AA-1BD5-446E-819C-59471BEAD13B}" type="datetimeFigureOut">
              <a:rPr lang="en-US" smtClean="0"/>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F3DFE-369F-42A8-95CC-0615539CF6FC}" type="slidenum">
              <a:rPr lang="en-US" smtClean="0"/>
              <a:t>‹#›</a:t>
            </a:fld>
            <a:endParaRPr lang="en-US"/>
          </a:p>
        </p:txBody>
      </p:sp>
      <p:sp>
        <p:nvSpPr>
          <p:cNvPr id="10" name="Freeform 9"/>
          <p:cNvSpPr/>
          <p:nvPr/>
        </p:nvSpPr>
        <p:spPr>
          <a:xfrm>
            <a:off x="-80001" y="6113419"/>
            <a:ext cx="9350520" cy="838111"/>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838111">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86561" y="838111"/>
                </a:lnTo>
                <a:lnTo>
                  <a:pt x="19340" y="818770"/>
                </a:lnTo>
                <a:lnTo>
                  <a:pt x="0" y="58023"/>
                </a:ln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0"/>
          <a:stretch>
            <a:fillRect/>
          </a:stretch>
        </p:blipFill>
        <p:spPr>
          <a:xfrm>
            <a:off x="8006597" y="6429398"/>
            <a:ext cx="335026" cy="335026"/>
          </a:xfrm>
          <a:prstGeom prst="rect">
            <a:avLst/>
          </a:prstGeom>
        </p:spPr>
      </p:pic>
      <p:pic>
        <p:nvPicPr>
          <p:cNvPr id="12" name="Picture 11" descr="Curves_orange_blu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982031"/>
            <a:ext cx="9144000" cy="482203"/>
          </a:xfrm>
          <a:prstGeom prst="rect">
            <a:avLst/>
          </a:prstGeom>
        </p:spPr>
      </p:pic>
      <p:pic>
        <p:nvPicPr>
          <p:cNvPr id="13" name="Picture 12" descr="AUI Logo_Whi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pic>
        <p:nvPicPr>
          <p:cNvPr id="14" name="Picture 13" descr="NRAO_Logo_White.ai"/>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15" name="Subtitle 2"/>
          <p:cNvSpPr txBox="1">
            <a:spLocks/>
          </p:cNvSpPr>
          <p:nvPr/>
        </p:nvSpPr>
        <p:spPr>
          <a:xfrm>
            <a:off x="211671" y="6510864"/>
            <a:ext cx="3769084" cy="217448"/>
          </a:xfrm>
          <a:prstGeom prst="rect">
            <a:avLst/>
          </a:prstGeom>
        </p:spPr>
        <p:txBody>
          <a:bodyPr vert="horz" wrap="none"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fld id="{0372DE0E-017C-6047-AB40-14FA8E408B1F}" type="slidenum">
              <a:rPr lang="en-US" sz="1200" smtClean="0">
                <a:solidFill>
                  <a:schemeClr val="bg1"/>
                </a:solidFill>
                <a:latin typeface="Gill Sans Light"/>
                <a:cs typeface="Gill Sans Light"/>
              </a:rPr>
              <a:pPr algn="l"/>
              <a:t>‹#›</a:t>
            </a:fld>
            <a:endParaRPr lang="en-US" sz="1200" dirty="0">
              <a:solidFill>
                <a:schemeClr val="tx2">
                  <a:lumMod val="20000"/>
                  <a:lumOff val="80000"/>
                </a:schemeClr>
              </a:solidFill>
              <a:latin typeface="Gill Sans Light"/>
              <a:cs typeface="Gill Sans Light"/>
            </a:endParaRPr>
          </a:p>
        </p:txBody>
      </p:sp>
      <p:sp>
        <p:nvSpPr>
          <p:cNvPr id="16" name="Footer Placeholder 1"/>
          <p:cNvSpPr txBox="1">
            <a:spLocks/>
          </p:cNvSpPr>
          <p:nvPr/>
        </p:nvSpPr>
        <p:spPr>
          <a:xfrm>
            <a:off x="2735580" y="6405805"/>
            <a:ext cx="3672840"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baseline="0" dirty="0" smtClean="0">
                <a:solidFill>
                  <a:prstClr val="white"/>
                </a:solidFill>
                <a:latin typeface="Gill Sans MT" panose="020B0502020104020203" pitchFamily="34" charset="0"/>
              </a:rPr>
              <a:t>Call for Studies NA March 2015</a:t>
            </a:r>
            <a:endParaRPr lang="en-US" sz="1400" b="1" dirty="0">
              <a:solidFill>
                <a:prstClr val="white"/>
              </a:solidFill>
              <a:latin typeface="Gill Sans MT" panose="020B0502020104020203" pitchFamily="34" charset="0"/>
            </a:endParaRPr>
          </a:p>
        </p:txBody>
      </p:sp>
    </p:spTree>
    <p:extLst>
      <p:ext uri="{BB962C8B-B14F-4D97-AF65-F5344CB8AC3E}">
        <p14:creationId xmlns:p14="http://schemas.microsoft.com/office/powerpoint/2010/main" val="3925874379"/>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3" r:id="rId3"/>
    <p:sldLayoutId id="2147483665" r:id="rId4"/>
    <p:sldLayoutId id="2147483668" r:id="rId5"/>
    <p:sldLayoutId id="2147483669" r:id="rId6"/>
    <p:sldLayoutId id="2147483670" r:id="rId7"/>
    <p:sldLayoutId id="214748367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3438" y="5038725"/>
            <a:ext cx="7815262" cy="628231"/>
          </a:xfrm>
        </p:spPr>
        <p:txBody>
          <a:bodyPr/>
          <a:lstStyle/>
          <a:p>
            <a:r>
              <a:rPr lang="en-US" dirty="0" smtClean="0"/>
              <a:t>ALMA Development Studies Call NA</a:t>
            </a:r>
            <a:endParaRPr lang="en-US" dirty="0"/>
          </a:p>
        </p:txBody>
      </p:sp>
      <p:sp>
        <p:nvSpPr>
          <p:cNvPr id="3" name="Text Placeholder 2"/>
          <p:cNvSpPr>
            <a:spLocks noGrp="1"/>
          </p:cNvSpPr>
          <p:nvPr>
            <p:ph type="body" sz="quarter" idx="11"/>
          </p:nvPr>
        </p:nvSpPr>
        <p:spPr/>
        <p:txBody>
          <a:bodyPr/>
          <a:lstStyle/>
          <a:p>
            <a:r>
              <a:rPr lang="en-US" dirty="0" smtClean="0"/>
              <a:t>Al Wootten, Leonardo </a:t>
            </a:r>
            <a:r>
              <a:rPr lang="en-US" dirty="0" err="1" smtClean="0"/>
              <a:t>Testi</a:t>
            </a:r>
            <a:r>
              <a:rPr lang="en-US" dirty="0" smtClean="0"/>
              <a:t>, Daisuke </a:t>
            </a:r>
            <a:r>
              <a:rPr lang="en-US" dirty="0" err="1" smtClean="0"/>
              <a:t>Iono</a:t>
            </a:r>
            <a:r>
              <a:rPr lang="en-US" dirty="0" smtClean="0"/>
              <a:t>, </a:t>
            </a:r>
            <a:r>
              <a:rPr lang="en-US" dirty="0" err="1" smtClean="0"/>
              <a:t>Stuartt</a:t>
            </a:r>
            <a:r>
              <a:rPr lang="en-US" dirty="0" smtClean="0"/>
              <a:t> </a:t>
            </a:r>
            <a:r>
              <a:rPr lang="en-US" dirty="0" err="1" smtClean="0"/>
              <a:t>Corder</a:t>
            </a:r>
            <a:r>
              <a:rPr lang="en-US" dirty="0" smtClean="0"/>
              <a:t>,  Alberto </a:t>
            </a:r>
            <a:r>
              <a:rPr lang="en-US" dirty="0" err="1" smtClean="0"/>
              <a:t>Bolatto</a:t>
            </a:r>
            <a:endParaRPr lang="en-US" dirty="0"/>
          </a:p>
        </p:txBody>
      </p:sp>
    </p:spTree>
    <p:extLst>
      <p:ext uri="{BB962C8B-B14F-4D97-AF65-F5344CB8AC3E}">
        <p14:creationId xmlns:p14="http://schemas.microsoft.com/office/powerpoint/2010/main" val="100060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ALMA’s Connection to the World</a:t>
            </a:r>
            <a:endParaRPr lang="en-US" dirty="0"/>
          </a:p>
        </p:txBody>
      </p:sp>
      <p:pic>
        <p:nvPicPr>
          <p:cNvPr id="3" name="Picture 2"/>
          <p:cNvPicPr>
            <a:picLocks noChangeAspect="1"/>
          </p:cNvPicPr>
          <p:nvPr/>
        </p:nvPicPr>
        <p:blipFill>
          <a:blip r:embed="rId2"/>
          <a:stretch>
            <a:fillRect/>
          </a:stretch>
        </p:blipFill>
        <p:spPr>
          <a:xfrm>
            <a:off x="5309006" y="1362074"/>
            <a:ext cx="3834994" cy="4149725"/>
          </a:xfrm>
          <a:prstGeom prst="rect">
            <a:avLst/>
          </a:prstGeom>
        </p:spPr>
      </p:pic>
      <p:pic>
        <p:nvPicPr>
          <p:cNvPr id="4" name="Picture 3"/>
          <p:cNvPicPr>
            <a:picLocks noChangeAspect="1"/>
          </p:cNvPicPr>
          <p:nvPr/>
        </p:nvPicPr>
        <p:blipFill>
          <a:blip r:embed="rId3"/>
          <a:stretch>
            <a:fillRect/>
          </a:stretch>
        </p:blipFill>
        <p:spPr>
          <a:xfrm>
            <a:off x="178206" y="2534602"/>
            <a:ext cx="4531603" cy="3383597"/>
          </a:xfrm>
          <a:prstGeom prst="rect">
            <a:avLst/>
          </a:prstGeom>
        </p:spPr>
      </p:pic>
      <p:sp>
        <p:nvSpPr>
          <p:cNvPr id="5" name="TextBox 4"/>
          <p:cNvSpPr txBox="1"/>
          <p:nvPr/>
        </p:nvSpPr>
        <p:spPr>
          <a:xfrm>
            <a:off x="342901" y="1057275"/>
            <a:ext cx="4966106" cy="1477328"/>
          </a:xfrm>
          <a:prstGeom prst="rect">
            <a:avLst/>
          </a:prstGeom>
          <a:noFill/>
        </p:spPr>
        <p:txBody>
          <a:bodyPr wrap="square" rtlCol="0">
            <a:spAutoFit/>
          </a:bodyPr>
          <a:lstStyle/>
          <a:p>
            <a:r>
              <a:rPr lang="en-US" dirty="0" smtClean="0">
                <a:latin typeface="Gill Sans MT" panose="020B0502020104020203" pitchFamily="34" charset="0"/>
              </a:rPr>
              <a:t>150km of fiber connects ALMA/AOS to Chilean</a:t>
            </a:r>
          </a:p>
          <a:p>
            <a:r>
              <a:rPr lang="en-US" dirty="0" smtClean="0">
                <a:latin typeface="Gill Sans MT" panose="020B0502020104020203" pitchFamily="34" charset="0"/>
              </a:rPr>
              <a:t>Internet backbone (REUNA) thence to the World</a:t>
            </a:r>
          </a:p>
          <a:p>
            <a:endParaRPr lang="en-US" dirty="0">
              <a:latin typeface="Gill Sans MT" panose="020B0502020104020203" pitchFamily="34" charset="0"/>
            </a:endParaRPr>
          </a:p>
          <a:p>
            <a:r>
              <a:rPr lang="en-US" dirty="0" smtClean="0">
                <a:latin typeface="Gill Sans MT" panose="020B0502020104020203" pitchFamily="34" charset="0"/>
              </a:rPr>
              <a:t>Data transmission speeds increased by more than a factor of ten over the current microwave link</a:t>
            </a:r>
          </a:p>
        </p:txBody>
      </p:sp>
    </p:spTree>
    <p:extLst>
      <p:ext uri="{BB962C8B-B14F-4D97-AF65-F5344CB8AC3E}">
        <p14:creationId xmlns:p14="http://schemas.microsoft.com/office/powerpoint/2010/main" val="38176275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040" y="193041"/>
            <a:ext cx="8636000" cy="477202"/>
          </a:xfrm>
        </p:spPr>
        <p:txBody>
          <a:bodyPr/>
          <a:lstStyle/>
          <a:p>
            <a:r>
              <a:rPr lang="en-US" dirty="0"/>
              <a:t>Improvements to the ALMA </a:t>
            </a:r>
            <a:r>
              <a:rPr lang="en-US" dirty="0" smtClean="0"/>
              <a:t>Archive</a:t>
            </a:r>
            <a:endParaRPr lang="en-US" dirty="0"/>
          </a:p>
        </p:txBody>
      </p:sp>
      <p:sp>
        <p:nvSpPr>
          <p:cNvPr id="3" name="Text Placeholder 2"/>
          <p:cNvSpPr>
            <a:spLocks noGrp="1"/>
          </p:cNvSpPr>
          <p:nvPr>
            <p:ph type="body" sz="quarter" idx="11"/>
          </p:nvPr>
        </p:nvSpPr>
        <p:spPr/>
        <p:txBody>
          <a:bodyPr/>
          <a:lstStyle/>
          <a:p>
            <a:r>
              <a:rPr lang="en-US" dirty="0" smtClean="0"/>
              <a:t>Three studies, two projects target this</a:t>
            </a:r>
            <a:endParaRPr lang="en-US" dirty="0"/>
          </a:p>
        </p:txBody>
      </p:sp>
      <p:sp>
        <p:nvSpPr>
          <p:cNvPr id="4" name="Text Placeholder 3"/>
          <p:cNvSpPr>
            <a:spLocks noGrp="1"/>
          </p:cNvSpPr>
          <p:nvPr>
            <p:ph type="body" sz="quarter" idx="12"/>
          </p:nvPr>
        </p:nvSpPr>
        <p:spPr/>
        <p:txBody>
          <a:bodyPr/>
          <a:lstStyle/>
          <a:p>
            <a:r>
              <a:rPr lang="en-US" dirty="0" smtClean="0">
                <a:solidFill>
                  <a:srgbClr val="0000FF"/>
                </a:solidFill>
              </a:rPr>
              <a:t>Studies</a:t>
            </a:r>
          </a:p>
          <a:p>
            <a:pPr lvl="1"/>
            <a:r>
              <a:rPr lang="en-US" i="1" dirty="0" smtClean="0">
                <a:solidFill>
                  <a:srgbClr val="0000FF"/>
                </a:solidFill>
              </a:rPr>
              <a:t>NA FY2014 </a:t>
            </a:r>
            <a:r>
              <a:rPr lang="en-US" dirty="0" smtClean="0">
                <a:solidFill>
                  <a:srgbClr val="0000FF"/>
                </a:solidFill>
              </a:rPr>
              <a:t>(Reports available)</a:t>
            </a:r>
            <a:endParaRPr lang="en-US" i="1" dirty="0" smtClean="0">
              <a:solidFill>
                <a:srgbClr val="0000FF"/>
              </a:solidFill>
            </a:endParaRPr>
          </a:p>
          <a:p>
            <a:pPr lvl="2"/>
            <a:r>
              <a:rPr lang="en-US" dirty="0" smtClean="0">
                <a:solidFill>
                  <a:srgbClr val="0000FF"/>
                </a:solidFill>
              </a:rPr>
              <a:t>Community </a:t>
            </a:r>
            <a:r>
              <a:rPr lang="en-US" dirty="0">
                <a:solidFill>
                  <a:srgbClr val="0000FF"/>
                </a:solidFill>
              </a:rPr>
              <a:t>Science Tool Development </a:t>
            </a:r>
            <a:r>
              <a:rPr lang="en-US" dirty="0" smtClean="0">
                <a:solidFill>
                  <a:srgbClr val="0000FF"/>
                </a:solidFill>
              </a:rPr>
              <a:t>(Leroy et al.)</a:t>
            </a:r>
          </a:p>
          <a:p>
            <a:pPr lvl="3"/>
            <a:r>
              <a:rPr lang="en-US" dirty="0" smtClean="0"/>
              <a:t>Development </a:t>
            </a:r>
            <a:r>
              <a:rPr lang="en-US" dirty="0"/>
              <a:t>of spectral cube-domain analysis tools for use with ALMA data</a:t>
            </a:r>
            <a:endParaRPr lang="en-US" dirty="0">
              <a:solidFill>
                <a:srgbClr val="0000FF"/>
              </a:solidFill>
            </a:endParaRPr>
          </a:p>
          <a:p>
            <a:pPr lvl="2"/>
            <a:r>
              <a:rPr lang="en-US" dirty="0">
                <a:solidFill>
                  <a:srgbClr val="0000FF"/>
                </a:solidFill>
              </a:rPr>
              <a:t>New Calibration algorithms, refinements better long baseline </a:t>
            </a:r>
            <a:r>
              <a:rPr lang="en-US" dirty="0" smtClean="0">
                <a:solidFill>
                  <a:srgbClr val="0000FF"/>
                </a:solidFill>
              </a:rPr>
              <a:t>imaging (Wilson)</a:t>
            </a:r>
          </a:p>
          <a:p>
            <a:pPr lvl="3"/>
            <a:r>
              <a:rPr lang="en-US" dirty="0"/>
              <a:t>correct for atmospheric influences on the image quality</a:t>
            </a:r>
            <a:endParaRPr lang="en-US" dirty="0" smtClean="0">
              <a:solidFill>
                <a:srgbClr val="0000FF"/>
              </a:solidFill>
            </a:endParaRPr>
          </a:p>
          <a:p>
            <a:pPr lvl="2"/>
            <a:r>
              <a:rPr lang="en-US" dirty="0" err="1" smtClean="0"/>
              <a:t>Eu</a:t>
            </a:r>
            <a:r>
              <a:rPr lang="en-US" dirty="0" smtClean="0"/>
              <a:t>: </a:t>
            </a:r>
            <a:r>
              <a:rPr lang="en-US" dirty="0" smtClean="0">
                <a:solidFill>
                  <a:srgbClr val="0000FF"/>
                </a:solidFill>
              </a:rPr>
              <a:t> </a:t>
            </a:r>
            <a:r>
              <a:rPr lang="en-US" altLang="en-US" dirty="0">
                <a:ea typeface="ＭＳ Ｐゴシック" panose="020B0600070205080204" pitchFamily="34" charset="-128"/>
              </a:rPr>
              <a:t>Advanced data analysis and archive </a:t>
            </a:r>
            <a:r>
              <a:rPr lang="en-US" altLang="en-US" dirty="0" smtClean="0">
                <a:ea typeface="ＭＳ Ｐゴシック" panose="020B0600070205080204" pitchFamily="34" charset="-128"/>
              </a:rPr>
              <a:t>enhancement: </a:t>
            </a:r>
            <a:r>
              <a:rPr lang="en-US" dirty="0" smtClean="0">
                <a:latin typeface="Arial" charset="0"/>
                <a:cs typeface="Arial" charset="0"/>
              </a:rPr>
              <a:t>Develop </a:t>
            </a:r>
            <a:r>
              <a:rPr lang="en-US" dirty="0">
                <a:latin typeface="Arial" charset="0"/>
                <a:cs typeface="Arial" charset="0"/>
              </a:rPr>
              <a:t>enhanced data analysis software system for CASA (</a:t>
            </a:r>
            <a:r>
              <a:rPr lang="en-US" dirty="0" err="1">
                <a:latin typeface="Arial" charset="0"/>
                <a:cs typeface="Arial" charset="0"/>
              </a:rPr>
              <a:t>UzK</a:t>
            </a:r>
            <a:r>
              <a:rPr lang="en-US" dirty="0">
                <a:latin typeface="Arial" charset="0"/>
                <a:cs typeface="Arial" charset="0"/>
              </a:rPr>
              <a:t>, Allegro, NBI</a:t>
            </a:r>
            <a:r>
              <a:rPr lang="en-US" dirty="0" smtClean="0">
                <a:latin typeface="Arial" charset="0"/>
                <a:cs typeface="Arial" charset="0"/>
              </a:rPr>
              <a:t>)</a:t>
            </a:r>
          </a:p>
          <a:p>
            <a:pPr lvl="3"/>
            <a:r>
              <a:rPr lang="en-US" sz="1500" dirty="0" smtClean="0">
                <a:latin typeface="Arial" charset="0"/>
                <a:ea typeface="ＭＳ Ｐゴシック" charset="0"/>
                <a:cs typeface="Arial" charset="0"/>
              </a:rPr>
              <a:t>MAGIX </a:t>
            </a:r>
            <a:r>
              <a:rPr lang="en-US" sz="1500" dirty="0">
                <a:latin typeface="Arial" charset="0"/>
                <a:ea typeface="ＭＳ Ｐゴシック" charset="0"/>
                <a:cs typeface="Arial" charset="0"/>
              </a:rPr>
              <a:t>opt package, Auto-line-ID, Radiation transfer </a:t>
            </a:r>
            <a:endParaRPr lang="en-US" sz="2300" dirty="0">
              <a:latin typeface="Arial" charset="0"/>
              <a:cs typeface="Arial" charset="0"/>
            </a:endParaRPr>
          </a:p>
          <a:p>
            <a:pPr lvl="2"/>
            <a:endParaRPr lang="en-US" altLang="en-US" dirty="0">
              <a:ea typeface="ＭＳ Ｐゴシック" panose="020B0600070205080204" pitchFamily="34" charset="-128"/>
            </a:endParaRPr>
          </a:p>
          <a:p>
            <a:pPr lvl="2"/>
            <a:endParaRPr lang="en-US" dirty="0">
              <a:solidFill>
                <a:srgbClr val="0000FF"/>
              </a:solidFill>
            </a:endParaRPr>
          </a:p>
          <a:p>
            <a:endParaRPr lang="en-US" dirty="0"/>
          </a:p>
        </p:txBody>
      </p:sp>
    </p:spTree>
    <p:extLst>
      <p:ext uri="{BB962C8B-B14F-4D97-AF65-F5344CB8AC3E}">
        <p14:creationId xmlns:p14="http://schemas.microsoft.com/office/powerpoint/2010/main" val="115711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ALMA NA Development </a:t>
            </a:r>
            <a:r>
              <a:rPr lang="en-US" dirty="0" smtClean="0">
                <a:solidFill>
                  <a:srgbClr val="008000"/>
                </a:solidFill>
              </a:rPr>
              <a:t>Projects</a:t>
            </a:r>
            <a:r>
              <a:rPr lang="en-US" dirty="0" smtClean="0"/>
              <a:t>: Archive</a:t>
            </a:r>
            <a:endParaRPr lang="en-US" dirty="0"/>
          </a:p>
        </p:txBody>
      </p:sp>
      <p:sp>
        <p:nvSpPr>
          <p:cNvPr id="3" name="Text Placeholder 2"/>
          <p:cNvSpPr>
            <a:spLocks noGrp="1"/>
          </p:cNvSpPr>
          <p:nvPr>
            <p:ph type="body" sz="quarter" idx="11"/>
          </p:nvPr>
        </p:nvSpPr>
        <p:spPr/>
        <p:txBody>
          <a:bodyPr/>
          <a:lstStyle/>
          <a:p>
            <a:r>
              <a:rPr lang="en-US" dirty="0" smtClean="0"/>
              <a:t>Continuing for another year</a:t>
            </a:r>
            <a:endParaRPr lang="en-US" dirty="0"/>
          </a:p>
        </p:txBody>
      </p:sp>
      <p:sp>
        <p:nvSpPr>
          <p:cNvPr id="4" name="Text Placeholder 3"/>
          <p:cNvSpPr>
            <a:spLocks noGrp="1"/>
          </p:cNvSpPr>
          <p:nvPr>
            <p:ph type="body" sz="quarter" idx="12"/>
          </p:nvPr>
        </p:nvSpPr>
        <p:spPr/>
        <p:txBody>
          <a:bodyPr/>
          <a:lstStyle/>
          <a:p>
            <a:r>
              <a:rPr lang="en-US" sz="2100" dirty="0" smtClean="0">
                <a:solidFill>
                  <a:srgbClr val="008000"/>
                </a:solidFill>
                <a:latin typeface="Arial"/>
                <a:ea typeface="ＭＳ Ｐゴシック" charset="0"/>
                <a:cs typeface="Arial"/>
              </a:rPr>
              <a:t>Projects</a:t>
            </a:r>
          </a:p>
          <a:p>
            <a:pPr lvl="1"/>
            <a:r>
              <a:rPr lang="en-US" sz="2000" dirty="0" smtClean="0">
                <a:solidFill>
                  <a:srgbClr val="0000FF"/>
                </a:solidFill>
                <a:latin typeface="Arial"/>
                <a:ea typeface="ＭＳ Ｐゴシック" charset="0"/>
                <a:cs typeface="Arial"/>
              </a:rPr>
              <a:t>ADMIT</a:t>
            </a:r>
            <a:r>
              <a:rPr lang="en-US" sz="2000" dirty="0" smtClean="0">
                <a:latin typeface="Arial"/>
                <a:ea typeface="ＭＳ Ｐゴシック" charset="0"/>
                <a:cs typeface="Arial"/>
              </a:rPr>
              <a:t> (Lee Mundy, U. Md.) </a:t>
            </a:r>
            <a:r>
              <a:rPr lang="en-US" altLang="en-US" sz="2000" b="1" dirty="0" smtClean="0">
                <a:latin typeface="Arial"/>
                <a:cs typeface="Arial"/>
              </a:rPr>
              <a:t>Science </a:t>
            </a:r>
            <a:r>
              <a:rPr lang="en-US" altLang="en-US" sz="2000" b="1" dirty="0">
                <a:latin typeface="Arial"/>
                <a:cs typeface="Arial"/>
              </a:rPr>
              <a:t>Objective</a:t>
            </a:r>
            <a:r>
              <a:rPr lang="en-US" altLang="en-US" sz="1800" dirty="0">
                <a:latin typeface="Arial"/>
                <a:cs typeface="Arial"/>
              </a:rPr>
              <a:t>: </a:t>
            </a:r>
            <a:endParaRPr lang="en-US" altLang="en-US" sz="1900" dirty="0" smtClean="0">
              <a:latin typeface="Arial"/>
              <a:ea typeface="ＭＳ Ｐゴシック" charset="0"/>
              <a:cs typeface="Arial"/>
            </a:endParaRPr>
          </a:p>
          <a:p>
            <a:pPr lvl="2"/>
            <a:r>
              <a:rPr lang="en-US" sz="1800" dirty="0" smtClean="0">
                <a:latin typeface="Arial"/>
                <a:ea typeface="ＭＳ Ｐゴシック" charset="0"/>
                <a:cs typeface="Arial"/>
              </a:rPr>
              <a:t>ADMIT </a:t>
            </a:r>
            <a:r>
              <a:rPr lang="en-US" sz="1800" dirty="0" smtClean="0">
                <a:latin typeface="Arial"/>
                <a:cs typeface="Arial"/>
              </a:rPr>
              <a:t>provides </a:t>
            </a:r>
            <a:r>
              <a:rPr lang="en-US" sz="1800" dirty="0">
                <a:latin typeface="Arial"/>
                <a:cs typeface="Arial"/>
              </a:rPr>
              <a:t>easy, organized, </a:t>
            </a:r>
            <a:r>
              <a:rPr lang="en-US" sz="1800" u="sng" dirty="0">
                <a:latin typeface="Arial"/>
                <a:cs typeface="Arial"/>
              </a:rPr>
              <a:t>immediate</a:t>
            </a:r>
            <a:r>
              <a:rPr lang="en-US" sz="1800" dirty="0">
                <a:latin typeface="Arial"/>
                <a:cs typeface="Arial"/>
              </a:rPr>
              <a:t> access to the science data in the </a:t>
            </a:r>
            <a:r>
              <a:rPr lang="en-US" sz="1800" dirty="0" smtClean="0">
                <a:latin typeface="Arial"/>
                <a:cs typeface="Arial"/>
              </a:rPr>
              <a:t>cubes</a:t>
            </a:r>
          </a:p>
          <a:p>
            <a:pPr lvl="2"/>
            <a:r>
              <a:rPr lang="en-US" sz="1800" dirty="0" smtClean="0">
                <a:latin typeface="Arial"/>
                <a:cs typeface="Arial"/>
              </a:rPr>
              <a:t>provides </a:t>
            </a:r>
            <a:r>
              <a:rPr lang="en-US" sz="1800" dirty="0">
                <a:latin typeface="Arial"/>
                <a:cs typeface="Arial"/>
              </a:rPr>
              <a:t>tools for discovering and mining science from the </a:t>
            </a:r>
            <a:r>
              <a:rPr lang="en-US" sz="1800" dirty="0" smtClean="0">
                <a:latin typeface="Arial"/>
                <a:cs typeface="Arial"/>
              </a:rPr>
              <a:t>data</a:t>
            </a:r>
          </a:p>
          <a:p>
            <a:pPr lvl="2"/>
            <a:r>
              <a:rPr lang="en-US" sz="1800" dirty="0" smtClean="0">
                <a:latin typeface="Arial"/>
                <a:cs typeface="Arial"/>
              </a:rPr>
              <a:t>provides </a:t>
            </a:r>
            <a:r>
              <a:rPr lang="en-US" sz="1800" dirty="0">
                <a:latin typeface="Arial"/>
                <a:cs typeface="Arial"/>
              </a:rPr>
              <a:t>efficient access to the science in archival data to empower data </a:t>
            </a:r>
            <a:r>
              <a:rPr lang="en-US" sz="1800" dirty="0" smtClean="0">
                <a:latin typeface="Arial"/>
                <a:cs typeface="Arial"/>
              </a:rPr>
              <a:t>reuse</a:t>
            </a:r>
            <a:endParaRPr lang="en-US" sz="1800" dirty="0">
              <a:latin typeface="Arial"/>
              <a:ea typeface="ＭＳ Ｐゴシック" charset="0"/>
              <a:cs typeface="Arial"/>
            </a:endParaRPr>
          </a:p>
          <a:p>
            <a:pPr lvl="1"/>
            <a:r>
              <a:rPr lang="en-US" sz="2000" dirty="0" smtClean="0">
                <a:solidFill>
                  <a:srgbClr val="0000FF"/>
                </a:solidFill>
                <a:latin typeface="Arial"/>
                <a:ea typeface="ＭＳ Ｐゴシック" charset="0"/>
                <a:cs typeface="Arial"/>
              </a:rPr>
              <a:t>Next Generation </a:t>
            </a:r>
            <a:r>
              <a:rPr lang="en-US" sz="2000" dirty="0">
                <a:solidFill>
                  <a:srgbClr val="0000FF"/>
                </a:solidFill>
                <a:latin typeface="Arial"/>
                <a:ea typeface="ＭＳ Ｐゴシック" charset="0"/>
                <a:cs typeface="Arial"/>
              </a:rPr>
              <a:t>ALMA Viewer</a:t>
            </a:r>
            <a:r>
              <a:rPr lang="en-US" sz="2000" dirty="0">
                <a:latin typeface="Arial"/>
                <a:ea typeface="ＭＳ Ｐゴシック" charset="0"/>
                <a:cs typeface="Arial"/>
              </a:rPr>
              <a:t>: </a:t>
            </a:r>
            <a:r>
              <a:rPr lang="en-US" sz="2000" dirty="0" smtClean="0">
                <a:latin typeface="Arial"/>
                <a:ea typeface="ＭＳ Ｐゴシック" charset="0"/>
                <a:cs typeface="Arial"/>
              </a:rPr>
              <a:t>(E. </a:t>
            </a:r>
            <a:r>
              <a:rPr lang="en-US" sz="2000" dirty="0" err="1" smtClean="0">
                <a:latin typeface="Arial"/>
                <a:ea typeface="ＭＳ Ｐゴシック" charset="0"/>
                <a:cs typeface="Arial"/>
              </a:rPr>
              <a:t>Rosolowsky</a:t>
            </a:r>
            <a:r>
              <a:rPr lang="en-US" sz="2000" dirty="0" smtClean="0">
                <a:latin typeface="Arial"/>
                <a:ea typeface="ＭＳ Ｐゴシック" charset="0"/>
                <a:cs typeface="Arial"/>
              </a:rPr>
              <a:t>, U. Alberta) </a:t>
            </a:r>
            <a:r>
              <a:rPr lang="en-US" altLang="en-US" sz="2000" b="1" dirty="0" smtClean="0">
                <a:latin typeface="Arial"/>
                <a:cs typeface="Arial"/>
              </a:rPr>
              <a:t>Science </a:t>
            </a:r>
            <a:r>
              <a:rPr lang="en-US" altLang="en-US" sz="2000" b="1" dirty="0">
                <a:latin typeface="Arial"/>
                <a:cs typeface="Arial"/>
              </a:rPr>
              <a:t>Objective</a:t>
            </a:r>
            <a:r>
              <a:rPr lang="en-US" altLang="en-US" sz="2000" dirty="0">
                <a:latin typeface="Arial"/>
                <a:cs typeface="Arial"/>
              </a:rPr>
              <a:t>: </a:t>
            </a:r>
            <a:endParaRPr lang="en-US" altLang="en-US" sz="2000" dirty="0" smtClean="0">
              <a:latin typeface="Arial"/>
              <a:cs typeface="Arial"/>
            </a:endParaRPr>
          </a:p>
          <a:p>
            <a:pPr lvl="2"/>
            <a:r>
              <a:rPr lang="en-US" altLang="en-US" sz="1800" dirty="0" smtClean="0">
                <a:latin typeface="Arial"/>
                <a:cs typeface="Arial"/>
              </a:rPr>
              <a:t>To </a:t>
            </a:r>
            <a:r>
              <a:rPr lang="en-US" altLang="en-US" sz="1800" dirty="0">
                <a:latin typeface="Arial"/>
                <a:cs typeface="Arial"/>
              </a:rPr>
              <a:t>provide a visualization solution for </a:t>
            </a:r>
            <a:r>
              <a:rPr lang="en-US" altLang="en-US" sz="1800" dirty="0" smtClean="0">
                <a:latin typeface="Arial"/>
                <a:cs typeface="Arial"/>
              </a:rPr>
              <a:t>ALMA/CASA </a:t>
            </a:r>
            <a:r>
              <a:rPr lang="en-US" altLang="en-US" sz="1800" dirty="0">
                <a:latin typeface="Arial"/>
                <a:cs typeface="Arial"/>
              </a:rPr>
              <a:t>that will meet long-term needs for (1) big data, (2) archive exploitation, and (3) extensibility.  </a:t>
            </a:r>
          </a:p>
          <a:p>
            <a:endParaRPr lang="en-US" dirty="0"/>
          </a:p>
        </p:txBody>
      </p:sp>
    </p:spTree>
    <p:extLst>
      <p:ext uri="{BB962C8B-B14F-4D97-AF65-F5344CB8AC3E}">
        <p14:creationId xmlns:p14="http://schemas.microsoft.com/office/powerpoint/2010/main" val="94867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Larger </a:t>
            </a:r>
            <a:r>
              <a:rPr lang="en-US" dirty="0" smtClean="0"/>
              <a:t>Bandwidths; Better </a:t>
            </a:r>
            <a:r>
              <a:rPr lang="en-US" dirty="0"/>
              <a:t>R</a:t>
            </a:r>
            <a:r>
              <a:rPr lang="en-US" dirty="0" smtClean="0"/>
              <a:t>eceiver </a:t>
            </a:r>
            <a:r>
              <a:rPr lang="en-US" dirty="0"/>
              <a:t>S</a:t>
            </a:r>
            <a:r>
              <a:rPr lang="en-US" dirty="0" smtClean="0"/>
              <a:t>ensitivity</a:t>
            </a:r>
            <a:endParaRPr lang="en-US" dirty="0"/>
          </a:p>
        </p:txBody>
      </p:sp>
      <p:sp>
        <p:nvSpPr>
          <p:cNvPr id="3" name="Text Placeholder 2"/>
          <p:cNvSpPr>
            <a:spLocks noGrp="1"/>
          </p:cNvSpPr>
          <p:nvPr>
            <p:ph type="body" sz="quarter" idx="11"/>
          </p:nvPr>
        </p:nvSpPr>
        <p:spPr/>
        <p:txBody>
          <a:bodyPr/>
          <a:lstStyle/>
          <a:p>
            <a:r>
              <a:rPr lang="en-US" dirty="0" smtClean="0"/>
              <a:t>Improving sensitivity and spectral grasp</a:t>
            </a:r>
            <a:endParaRPr lang="en-US" dirty="0"/>
          </a:p>
        </p:txBody>
      </p:sp>
      <p:sp>
        <p:nvSpPr>
          <p:cNvPr id="4" name="Text Placeholder 3"/>
          <p:cNvSpPr>
            <a:spLocks noGrp="1"/>
          </p:cNvSpPr>
          <p:nvPr>
            <p:ph type="body" sz="quarter" idx="12"/>
          </p:nvPr>
        </p:nvSpPr>
        <p:spPr>
          <a:xfrm>
            <a:off x="373040" y="1136056"/>
            <a:ext cx="8636000" cy="4603750"/>
          </a:xfrm>
        </p:spPr>
        <p:txBody>
          <a:bodyPr/>
          <a:lstStyle/>
          <a:p>
            <a:r>
              <a:rPr lang="en-US" dirty="0" smtClean="0"/>
              <a:t>Construction/Upgrade </a:t>
            </a:r>
            <a:r>
              <a:rPr lang="en-US" dirty="0"/>
              <a:t>of receivers to provide increased bandwidth to the digital </a:t>
            </a:r>
            <a:r>
              <a:rPr lang="en-US" dirty="0" smtClean="0"/>
              <a:t>system—there are Studies and Projects toward this end</a:t>
            </a:r>
          </a:p>
          <a:p>
            <a:pPr lvl="1"/>
            <a:r>
              <a:rPr lang="en-US" dirty="0" smtClean="0"/>
              <a:t>New receiver </a:t>
            </a:r>
            <a:r>
              <a:rPr lang="en-US" dirty="0" smtClean="0">
                <a:solidFill>
                  <a:srgbClr val="008000"/>
                </a:solidFill>
              </a:rPr>
              <a:t>Projects</a:t>
            </a:r>
            <a:r>
              <a:rPr lang="en-US" dirty="0" smtClean="0"/>
              <a:t> for </a:t>
            </a:r>
            <a:r>
              <a:rPr lang="en-US" dirty="0" err="1" smtClean="0"/>
              <a:t>uninstrumented</a:t>
            </a:r>
            <a:r>
              <a:rPr lang="en-US" dirty="0" smtClean="0"/>
              <a:t> ALMA Bands</a:t>
            </a:r>
          </a:p>
          <a:p>
            <a:pPr lvl="2"/>
            <a:r>
              <a:rPr lang="en-US" dirty="0" smtClean="0"/>
              <a:t>Band 5 </a:t>
            </a:r>
            <a:r>
              <a:rPr lang="en-US" dirty="0" smtClean="0">
                <a:solidFill>
                  <a:srgbClr val="008000"/>
                </a:solidFill>
              </a:rPr>
              <a:t>Project</a:t>
            </a:r>
            <a:r>
              <a:rPr lang="en-US" dirty="0" smtClean="0"/>
              <a:t> (</a:t>
            </a:r>
            <a:r>
              <a:rPr lang="en-US" dirty="0" err="1" smtClean="0"/>
              <a:t>Eu</a:t>
            </a:r>
            <a:r>
              <a:rPr lang="en-US" dirty="0" smtClean="0"/>
              <a:t> &amp; NA): First of 73 of 8 </a:t>
            </a:r>
            <a:r>
              <a:rPr lang="en-US" dirty="0"/>
              <a:t>GHz x 2 </a:t>
            </a:r>
            <a:r>
              <a:rPr lang="en-US" dirty="0" err="1" smtClean="0"/>
              <a:t>polzn</a:t>
            </a:r>
            <a:r>
              <a:rPr lang="en-US" dirty="0" smtClean="0"/>
              <a:t> 163-211 GHz receivers on ALMA in April; installation continues for ~2 years.</a:t>
            </a:r>
          </a:p>
          <a:p>
            <a:pPr lvl="2"/>
            <a:r>
              <a:rPr lang="en-US" dirty="0" smtClean="0"/>
              <a:t>Band 2 (NA) </a:t>
            </a:r>
            <a:r>
              <a:rPr lang="en-US" dirty="0">
                <a:solidFill>
                  <a:srgbClr val="008000"/>
                </a:solidFill>
              </a:rPr>
              <a:t>Project</a:t>
            </a:r>
            <a:r>
              <a:rPr lang="en-US" dirty="0"/>
              <a:t>: </a:t>
            </a:r>
            <a:r>
              <a:rPr lang="en-US" dirty="0" smtClean="0"/>
              <a:t>a 67-90 GHz </a:t>
            </a:r>
            <a:r>
              <a:rPr lang="en-US" dirty="0"/>
              <a:t>prototype will present two 8 GHz sidebands, 2 polarizations to the system (currently of course only 16 GHz of this bonanza can be processed at once</a:t>
            </a:r>
            <a:r>
              <a:rPr lang="en-US" dirty="0" smtClean="0"/>
              <a:t>) Note </a:t>
            </a:r>
            <a:r>
              <a:rPr lang="en-US" dirty="0" err="1" smtClean="0"/>
              <a:t>Eu</a:t>
            </a:r>
            <a:r>
              <a:rPr lang="en-US" dirty="0" smtClean="0"/>
              <a:t> </a:t>
            </a:r>
            <a:r>
              <a:rPr lang="en-US" dirty="0" smtClean="0">
                <a:solidFill>
                  <a:srgbClr val="0000FF"/>
                </a:solidFill>
              </a:rPr>
              <a:t>Study</a:t>
            </a:r>
            <a:r>
              <a:rPr lang="en-US" dirty="0" smtClean="0"/>
              <a:t>, below</a:t>
            </a:r>
          </a:p>
          <a:p>
            <a:pPr lvl="2"/>
            <a:r>
              <a:rPr lang="en-US" dirty="0" smtClean="0"/>
              <a:t>Band 1 (EA &amp; CL &amp; NA) </a:t>
            </a:r>
            <a:r>
              <a:rPr lang="en-US" dirty="0">
                <a:solidFill>
                  <a:srgbClr val="008000"/>
                </a:solidFill>
              </a:rPr>
              <a:t>P</a:t>
            </a:r>
            <a:r>
              <a:rPr lang="en-US" dirty="0" smtClean="0">
                <a:solidFill>
                  <a:srgbClr val="008000"/>
                </a:solidFill>
              </a:rPr>
              <a:t>roject</a:t>
            </a:r>
            <a:r>
              <a:rPr lang="en-US" dirty="0" smtClean="0"/>
              <a:t> a prototype 35-50GHz, 8 </a:t>
            </a:r>
            <a:r>
              <a:rPr lang="en-US" dirty="0"/>
              <a:t>GHz x 2 </a:t>
            </a:r>
            <a:r>
              <a:rPr lang="en-US" dirty="0" err="1" smtClean="0"/>
              <a:t>polzn</a:t>
            </a:r>
            <a:r>
              <a:rPr lang="en-US" dirty="0"/>
              <a:t> </a:t>
            </a:r>
            <a:r>
              <a:rPr lang="en-US" dirty="0" smtClean="0"/>
              <a:t>receiver is under construction.</a:t>
            </a:r>
          </a:p>
        </p:txBody>
      </p:sp>
    </p:spTree>
    <p:extLst>
      <p:ext uri="{BB962C8B-B14F-4D97-AF65-F5344CB8AC3E}">
        <p14:creationId xmlns:p14="http://schemas.microsoft.com/office/powerpoint/2010/main" val="268970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Larger Bandwidths; Better Receiver Sensitivity</a:t>
            </a:r>
          </a:p>
        </p:txBody>
      </p:sp>
      <p:sp>
        <p:nvSpPr>
          <p:cNvPr id="4" name="Text Placeholder 3"/>
          <p:cNvSpPr>
            <a:spLocks noGrp="1"/>
          </p:cNvSpPr>
          <p:nvPr>
            <p:ph type="body" sz="quarter" idx="12"/>
          </p:nvPr>
        </p:nvSpPr>
        <p:spPr>
          <a:xfrm>
            <a:off x="373040" y="805856"/>
            <a:ext cx="8636000" cy="4603750"/>
          </a:xfrm>
        </p:spPr>
        <p:txBody>
          <a:bodyPr/>
          <a:lstStyle/>
          <a:p>
            <a:pPr lvl="1"/>
            <a:r>
              <a:rPr lang="en-US" sz="2000" dirty="0"/>
              <a:t>Currently </a:t>
            </a:r>
            <a:r>
              <a:rPr lang="en-US" sz="2000" dirty="0" smtClean="0"/>
              <a:t>there </a:t>
            </a:r>
            <a:r>
              <a:rPr lang="en-US" sz="2000" dirty="0"/>
              <a:t>are </a:t>
            </a:r>
            <a:r>
              <a:rPr lang="en-US" sz="2000" dirty="0" smtClean="0"/>
              <a:t>several </a:t>
            </a:r>
            <a:r>
              <a:rPr lang="en-US" sz="2000" dirty="0">
                <a:solidFill>
                  <a:srgbClr val="3366FF"/>
                </a:solidFill>
              </a:rPr>
              <a:t>studies</a:t>
            </a:r>
            <a:r>
              <a:rPr lang="en-US" sz="2000" dirty="0"/>
              <a:t> </a:t>
            </a:r>
            <a:r>
              <a:rPr lang="en-US" sz="2000" dirty="0" smtClean="0"/>
              <a:t>moving </a:t>
            </a:r>
            <a:r>
              <a:rPr lang="en-US" sz="2000" dirty="0"/>
              <a:t>in this direction: </a:t>
            </a:r>
          </a:p>
          <a:p>
            <a:pPr lvl="2"/>
            <a:r>
              <a:rPr lang="en-US" sz="1800" dirty="0"/>
              <a:t>Band 6 </a:t>
            </a:r>
            <a:r>
              <a:rPr lang="en-US" sz="1800" dirty="0">
                <a:solidFill>
                  <a:srgbClr val="0000FF"/>
                </a:solidFill>
              </a:rPr>
              <a:t>Study</a:t>
            </a:r>
            <a:r>
              <a:rPr lang="en-US" sz="1800" dirty="0"/>
              <a:t>: </a:t>
            </a:r>
            <a:r>
              <a:rPr lang="en-US" sz="1800" dirty="0" smtClean="0"/>
              <a:t>(NA) Kerr </a:t>
            </a:r>
            <a:r>
              <a:rPr lang="en-US" sz="1800" dirty="0"/>
              <a:t>is studying a 2nd generation B6 </a:t>
            </a:r>
            <a:r>
              <a:rPr lang="en-US" sz="1800" dirty="0" smtClean="0"/>
              <a:t>(211-270 GHz) receiver </a:t>
            </a:r>
            <a:r>
              <a:rPr lang="en-US" sz="1800" dirty="0"/>
              <a:t>incorporating balanced sideband-separating SIS mixers providing flatter gain and noise characteristics over a full 4-12 GHz IF band. </a:t>
            </a:r>
          </a:p>
          <a:p>
            <a:pPr lvl="2"/>
            <a:r>
              <a:rPr lang="en-US" sz="1800" dirty="0"/>
              <a:t>Band 10 </a:t>
            </a:r>
            <a:r>
              <a:rPr lang="en-US" sz="1800" dirty="0">
                <a:solidFill>
                  <a:srgbClr val="0000FF"/>
                </a:solidFill>
              </a:rPr>
              <a:t>Study</a:t>
            </a:r>
            <a:r>
              <a:rPr lang="en-US" sz="1800" dirty="0"/>
              <a:t>: </a:t>
            </a:r>
            <a:r>
              <a:rPr lang="en-US" sz="1800" dirty="0" smtClean="0"/>
              <a:t>(NA) </a:t>
            </a:r>
            <a:r>
              <a:rPr lang="en-US" sz="1800" dirty="0"/>
              <a:t>B10 </a:t>
            </a:r>
            <a:r>
              <a:rPr lang="en-US" sz="1800" dirty="0" smtClean="0"/>
              <a:t>(787-950 GHz) currently </a:t>
            </a:r>
            <a:r>
              <a:rPr lang="en-US" sz="1800" dirty="0"/>
              <a:t>DSB 8 GHz; Kerr is studying a 2nd generation B10 </a:t>
            </a:r>
            <a:r>
              <a:rPr lang="en-US" sz="1800" dirty="0" smtClean="0"/>
              <a:t>SSB receiver </a:t>
            </a:r>
            <a:r>
              <a:rPr lang="en-US" sz="1800" dirty="0"/>
              <a:t>over a full 4-12 GHz IF band. </a:t>
            </a:r>
            <a:endParaRPr lang="en-US" sz="1800" dirty="0" smtClean="0"/>
          </a:p>
          <a:p>
            <a:pPr lvl="2"/>
            <a:r>
              <a:rPr lang="en-US" sz="1800" dirty="0" smtClean="0"/>
              <a:t>Band 2+3 </a:t>
            </a:r>
            <a:r>
              <a:rPr lang="en-US" sz="1800" dirty="0" smtClean="0">
                <a:solidFill>
                  <a:srgbClr val="0000FF"/>
                </a:solidFill>
              </a:rPr>
              <a:t>Study</a:t>
            </a:r>
            <a:r>
              <a:rPr lang="en-US" sz="1800" dirty="0" smtClean="0"/>
              <a:t>: (</a:t>
            </a:r>
            <a:r>
              <a:rPr lang="en-US" sz="1800" dirty="0" err="1" smtClean="0"/>
              <a:t>Eu</a:t>
            </a:r>
            <a:r>
              <a:rPr lang="en-US" sz="1800" dirty="0" smtClean="0"/>
              <a:t>) </a:t>
            </a:r>
            <a:r>
              <a:rPr lang="en-US" altLang="en-US" sz="1800" dirty="0">
                <a:ea typeface="ＭＳ Ｐゴシック" panose="020B0600070205080204" pitchFamily="34" charset="-128"/>
                <a:cs typeface="Arial" panose="020B0604020202020204" pitchFamily="34" charset="0"/>
              </a:rPr>
              <a:t>Band 2+3 </a:t>
            </a:r>
            <a:r>
              <a:rPr lang="en-US" altLang="en-US" sz="1800" dirty="0" smtClean="0">
                <a:ea typeface="ＭＳ Ｐゴシック" panose="020B0600070205080204" pitchFamily="34" charset="-128"/>
                <a:cs typeface="Arial" panose="020B0604020202020204" pitchFamily="34" charset="0"/>
              </a:rPr>
              <a:t>development</a:t>
            </a:r>
            <a:r>
              <a:rPr lang="en-US" altLang="en-US" sz="1800" dirty="0">
                <a:ea typeface="ＭＳ Ｐゴシック" panose="020B0600070205080204" pitchFamily="34" charset="-128"/>
                <a:cs typeface="Arial" panose="020B0604020202020204" pitchFamily="34" charset="0"/>
              </a:rPr>
              <a:t>:</a:t>
            </a:r>
          </a:p>
          <a:p>
            <a:pPr marL="1584325" lvl="3" indent="-285750" defTabSz="812800"/>
            <a:r>
              <a:rPr lang="en-US" altLang="en-US" sz="1600" dirty="0">
                <a:ea typeface="ＭＳ Ｐゴシック" panose="020B0600070205080204" pitchFamily="34" charset="-128"/>
                <a:cs typeface="Arial" panose="020B0604020202020204" pitchFamily="34" charset="0"/>
              </a:rPr>
              <a:t>Prototypes of horn and OMT meet specs over 67-116 GHz</a:t>
            </a:r>
          </a:p>
          <a:p>
            <a:pPr marL="1584325" lvl="3" indent="-285750" defTabSz="812800"/>
            <a:r>
              <a:rPr lang="en-US" altLang="en-US" sz="1600" dirty="0">
                <a:ea typeface="ＭＳ Ｐゴシック" panose="020B0600070205080204" pitchFamily="34" charset="-128"/>
                <a:cs typeface="Arial" panose="020B0604020202020204" pitchFamily="34" charset="0"/>
              </a:rPr>
              <a:t>LNA development: </a:t>
            </a:r>
          </a:p>
          <a:p>
            <a:pPr marL="2041525" lvl="4" indent="-285750" defTabSz="812800"/>
            <a:r>
              <a:rPr lang="en-US" altLang="en-US" dirty="0" err="1">
                <a:ea typeface="ＭＳ Ｐゴシック" panose="020B0600070205080204" pitchFamily="34" charset="-128"/>
                <a:cs typeface="Arial" panose="020B0604020202020204" pitchFamily="34" charset="0"/>
              </a:rPr>
              <a:t>UMan</a:t>
            </a:r>
            <a:r>
              <a:rPr lang="en-US" altLang="en-US" dirty="0">
                <a:ea typeface="ＭＳ Ｐゴシック" panose="020B0600070205080204" pitchFamily="34" charset="-128"/>
                <a:cs typeface="Arial" panose="020B0604020202020204" pitchFamily="34" charset="0"/>
              </a:rPr>
              <a:t>: excellent design over full range (being prototyped)</a:t>
            </a:r>
          </a:p>
          <a:p>
            <a:pPr marL="2041525" lvl="4" indent="-285750" defTabSz="812800"/>
            <a:r>
              <a:rPr lang="en-US" altLang="en-US" dirty="0">
                <a:ea typeface="ＭＳ Ｐゴシック" panose="020B0600070205080204" pitchFamily="34" charset="-128"/>
                <a:cs typeface="Arial" panose="020B0604020202020204" pitchFamily="34" charset="0"/>
              </a:rPr>
              <a:t>Other LNAs (EU foundries) and packaging (IRAM,INAF &amp; RAL)</a:t>
            </a:r>
          </a:p>
          <a:p>
            <a:pPr marL="1584325" lvl="3" indent="-285750" defTabSz="812800"/>
            <a:r>
              <a:rPr lang="en-US" altLang="en-US" sz="1600" dirty="0">
                <a:ea typeface="ＭＳ Ｐゴシック" panose="020B0600070205080204" pitchFamily="34" charset="-128"/>
                <a:cs typeface="Arial" panose="020B0604020202020204" pitchFamily="34" charset="0"/>
              </a:rPr>
              <a:t>Bench system test by end of year, full prototype in 2 </a:t>
            </a:r>
            <a:r>
              <a:rPr lang="en-US" altLang="en-US" sz="1600" dirty="0" err="1">
                <a:ea typeface="ＭＳ Ｐゴシック" panose="020B0600070205080204" pitchFamily="34" charset="-128"/>
                <a:cs typeface="Arial" panose="020B0604020202020204" pitchFamily="34" charset="0"/>
              </a:rPr>
              <a:t>yrs</a:t>
            </a:r>
            <a:r>
              <a:rPr lang="en-US" altLang="en-US" sz="1600" dirty="0">
                <a:ea typeface="ＭＳ Ｐゴシック" panose="020B0600070205080204" pitchFamily="34" charset="-128"/>
                <a:cs typeface="Arial" panose="020B0604020202020204" pitchFamily="34" charset="0"/>
              </a:rPr>
              <a:t> w/ 16GHz/</a:t>
            </a:r>
            <a:r>
              <a:rPr lang="en-US" altLang="en-US" sz="1600" dirty="0" smtClean="0">
                <a:ea typeface="ＭＳ Ｐゴシック" panose="020B0600070205080204" pitchFamily="34" charset="-128"/>
                <a:cs typeface="Arial" panose="020B0604020202020204" pitchFamily="34" charset="0"/>
              </a:rPr>
              <a:t>pol</a:t>
            </a:r>
          </a:p>
          <a:p>
            <a:pPr marL="1127125" lvl="2" indent="-285750" defTabSz="812800"/>
            <a:r>
              <a:rPr lang="en-US" altLang="en-US" sz="1800" dirty="0" smtClean="0">
                <a:ea typeface="ＭＳ Ｐゴシック" panose="020B0600070205080204" pitchFamily="34" charset="-128"/>
                <a:cs typeface="Arial" panose="020B0604020202020204" pitchFamily="34" charset="0"/>
              </a:rPr>
              <a:t>Combination of B2+3 would leave a cryostat slot, </a:t>
            </a:r>
            <a:r>
              <a:rPr lang="en-US" altLang="en-US" sz="1800" dirty="0" smtClean="0">
                <a:solidFill>
                  <a:srgbClr val="3366FF"/>
                </a:solidFill>
                <a:ea typeface="ＭＳ Ｐゴシック" panose="020B0600070205080204" pitchFamily="34" charset="-128"/>
                <a:cs typeface="Arial" panose="020B0604020202020204" pitchFamily="34" charset="0"/>
              </a:rPr>
              <a:t>Studies</a:t>
            </a:r>
            <a:r>
              <a:rPr lang="en-US" altLang="en-US" sz="1800" dirty="0" smtClean="0">
                <a:ea typeface="ＭＳ Ｐゴシック" panose="020B0600070205080204" pitchFamily="34" charset="-128"/>
                <a:cs typeface="Arial" panose="020B0604020202020204" pitchFamily="34" charset="0"/>
              </a:rPr>
              <a:t> for B11?</a:t>
            </a:r>
          </a:p>
          <a:p>
            <a:pPr marL="1584325" lvl="3" indent="-285750" defTabSz="812800"/>
            <a:r>
              <a:rPr lang="en-US" altLang="en-US" sz="1600" dirty="0" smtClean="0">
                <a:ea typeface="ＭＳ Ｐゴシック" panose="020B0600070205080204" pitchFamily="34" charset="-128"/>
                <a:cs typeface="Arial" panose="020B0604020202020204" pitchFamily="34" charset="0"/>
              </a:rPr>
              <a:t>An </a:t>
            </a:r>
            <a:r>
              <a:rPr lang="en-US" altLang="en-US" sz="1600" dirty="0" err="1" smtClean="0">
                <a:ea typeface="ＭＳ Ｐゴシック" panose="020B0600070205080204" pitchFamily="34" charset="-128"/>
                <a:cs typeface="Arial" panose="020B0604020202020204" pitchFamily="34" charset="0"/>
              </a:rPr>
              <a:t>Eu</a:t>
            </a:r>
            <a:r>
              <a:rPr lang="en-US" altLang="en-US" sz="1600" dirty="0" smtClean="0">
                <a:ea typeface="ＭＳ Ｐゴシック" panose="020B0600070205080204" pitchFamily="34" charset="-128"/>
                <a:cs typeface="Arial" panose="020B0604020202020204" pitchFamily="34" charset="0"/>
              </a:rPr>
              <a:t> </a:t>
            </a:r>
            <a:r>
              <a:rPr lang="en-US" altLang="en-US" sz="1600" dirty="0" smtClean="0">
                <a:solidFill>
                  <a:srgbClr val="0000FF"/>
                </a:solidFill>
                <a:ea typeface="ＭＳ Ｐゴシック" panose="020B0600070205080204" pitchFamily="34" charset="-128"/>
                <a:cs typeface="Arial" panose="020B0604020202020204" pitchFamily="34" charset="0"/>
              </a:rPr>
              <a:t>study</a:t>
            </a:r>
            <a:r>
              <a:rPr lang="en-US" altLang="en-US" sz="1600" dirty="0" smtClean="0">
                <a:ea typeface="ＭＳ Ｐゴシック" panose="020B0600070205080204" pitchFamily="34" charset="-128"/>
                <a:cs typeface="Arial" panose="020B0604020202020204" pitchFamily="34" charset="0"/>
              </a:rPr>
              <a:t> investigated B11 science and the ALMA site</a:t>
            </a:r>
          </a:p>
          <a:p>
            <a:pPr marL="1584325" lvl="3" indent="-285750" defTabSz="812800"/>
            <a:r>
              <a:rPr lang="en-US" altLang="en-US" sz="1600" dirty="0" smtClean="0">
                <a:latin typeface="Gill Sans MT"/>
                <a:ea typeface="ＭＳ Ｐゴシック" panose="020B0600070205080204" pitchFamily="34" charset="-128"/>
                <a:cs typeface="Gill Sans MT"/>
              </a:rPr>
              <a:t>An EA </a:t>
            </a:r>
            <a:r>
              <a:rPr lang="en-US" altLang="en-US" sz="1600" dirty="0" smtClean="0">
                <a:solidFill>
                  <a:srgbClr val="0000FF"/>
                </a:solidFill>
                <a:latin typeface="Gill Sans MT"/>
                <a:ea typeface="ＭＳ Ｐゴシック" panose="020B0600070205080204" pitchFamily="34" charset="-128"/>
                <a:cs typeface="Gill Sans MT"/>
              </a:rPr>
              <a:t>study</a:t>
            </a:r>
            <a:r>
              <a:rPr lang="en-US" altLang="en-US" sz="1600" dirty="0" smtClean="0">
                <a:latin typeface="Gill Sans MT"/>
                <a:ea typeface="ＭＳ Ｐゴシック" panose="020B0600070205080204" pitchFamily="34" charset="-128"/>
                <a:cs typeface="Gill Sans MT"/>
              </a:rPr>
              <a:t>: </a:t>
            </a:r>
            <a:r>
              <a:rPr lang="en-US" altLang="ja-JP" sz="1600" dirty="0">
                <a:latin typeface="Gill Sans MT"/>
                <a:ea typeface="メイリオ" charset="0"/>
                <a:cs typeface="Gill Sans MT"/>
              </a:rPr>
              <a:t>Hot Electron Bolometer mixer with </a:t>
            </a:r>
            <a:r>
              <a:rPr lang="en-US" altLang="ja-JP" sz="1600" dirty="0" err="1">
                <a:latin typeface="Gill Sans MT"/>
                <a:ea typeface="メイリオ" charset="0"/>
                <a:cs typeface="Gill Sans MT"/>
              </a:rPr>
              <a:t>SiGe</a:t>
            </a:r>
            <a:r>
              <a:rPr lang="en-US" altLang="ja-JP" sz="1600" dirty="0">
                <a:latin typeface="Gill Sans MT"/>
                <a:ea typeface="メイリオ" charset="0"/>
                <a:cs typeface="Gill Sans MT"/>
              </a:rPr>
              <a:t> HBT low noise amplifier has been </a:t>
            </a:r>
            <a:r>
              <a:rPr lang="en-US" altLang="ja-JP" sz="1600" dirty="0" smtClean="0">
                <a:latin typeface="Gill Sans MT"/>
                <a:ea typeface="メイリオ" charset="0"/>
                <a:cs typeface="Gill Sans MT"/>
              </a:rPr>
              <a:t>tested and a </a:t>
            </a:r>
            <a:r>
              <a:rPr lang="en-US" altLang="ja-JP" sz="1600" dirty="0">
                <a:latin typeface="Gill Sans MT"/>
                <a:ea typeface="メイリオ" charset="0"/>
                <a:cs typeface="Gill Sans MT"/>
              </a:rPr>
              <a:t>new SIS device (</a:t>
            </a:r>
            <a:r>
              <a:rPr lang="en-US" altLang="ja-JP" sz="1600" dirty="0" err="1">
                <a:latin typeface="Gill Sans MT"/>
                <a:ea typeface="メイリオ" charset="0"/>
                <a:cs typeface="Gill Sans MT"/>
              </a:rPr>
              <a:t>Nb</a:t>
            </a:r>
            <a:r>
              <a:rPr lang="en-US" altLang="ja-JP" sz="1600" dirty="0">
                <a:latin typeface="Gill Sans MT"/>
                <a:ea typeface="メイリオ" charset="0"/>
                <a:cs typeface="Gill Sans MT"/>
              </a:rPr>
              <a:t>/Al-</a:t>
            </a:r>
            <a:r>
              <a:rPr lang="en-US" altLang="ja-JP" sz="1600" dirty="0" err="1">
                <a:latin typeface="Gill Sans MT"/>
                <a:ea typeface="メイリオ" charset="0"/>
                <a:cs typeface="Gill Sans MT"/>
              </a:rPr>
              <a:t>AlOx</a:t>
            </a:r>
            <a:r>
              <a:rPr lang="en-US" altLang="ja-JP" sz="1600" dirty="0">
                <a:latin typeface="Gill Sans MT"/>
                <a:ea typeface="メイリオ" charset="0"/>
                <a:cs typeface="Gill Sans MT"/>
              </a:rPr>
              <a:t>-Al/</a:t>
            </a:r>
            <a:r>
              <a:rPr lang="en-US" altLang="ja-JP" sz="1600" dirty="0" err="1">
                <a:latin typeface="Gill Sans MT"/>
                <a:ea typeface="メイリオ" charset="0"/>
                <a:cs typeface="Gill Sans MT"/>
              </a:rPr>
              <a:t>Nb</a:t>
            </a:r>
            <a:r>
              <a:rPr lang="en-US" altLang="ja-JP" sz="1600" dirty="0">
                <a:latin typeface="Gill Sans MT"/>
                <a:ea typeface="メイリオ" charset="0"/>
                <a:cs typeface="Gill Sans MT"/>
              </a:rPr>
              <a:t>) has been fabricated. </a:t>
            </a:r>
            <a:endParaRPr lang="en-US" altLang="en-US" dirty="0">
              <a:latin typeface="Gill Sans MT"/>
              <a:ea typeface="ＭＳ Ｐゴシック" panose="020B0600070205080204" pitchFamily="34" charset="-128"/>
              <a:cs typeface="Gill Sans MT"/>
            </a:endParaRPr>
          </a:p>
          <a:p>
            <a:pPr lvl="2"/>
            <a:endParaRPr lang="en-US" dirty="0"/>
          </a:p>
          <a:p>
            <a:endParaRPr lang="en-US" dirty="0"/>
          </a:p>
        </p:txBody>
      </p:sp>
    </p:spTree>
    <p:extLst>
      <p:ext uri="{BB962C8B-B14F-4D97-AF65-F5344CB8AC3E}">
        <p14:creationId xmlns:p14="http://schemas.microsoft.com/office/powerpoint/2010/main" val="192068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Larger Bandwidths; Better Receiver Sensitivity</a:t>
            </a:r>
          </a:p>
          <a:p>
            <a:endParaRPr lang="en-US" dirty="0"/>
          </a:p>
        </p:txBody>
      </p:sp>
      <p:sp>
        <p:nvSpPr>
          <p:cNvPr id="4" name="Text Placeholder 3"/>
          <p:cNvSpPr>
            <a:spLocks noGrp="1"/>
          </p:cNvSpPr>
          <p:nvPr>
            <p:ph type="body" sz="quarter" idx="12"/>
          </p:nvPr>
        </p:nvSpPr>
        <p:spPr>
          <a:xfrm>
            <a:off x="373040" y="869356"/>
            <a:ext cx="8636000" cy="4603750"/>
          </a:xfrm>
        </p:spPr>
        <p:txBody>
          <a:bodyPr/>
          <a:lstStyle/>
          <a:p>
            <a:pPr lvl="1"/>
            <a:r>
              <a:rPr lang="en-US" dirty="0"/>
              <a:t>Upgrade of existing Receivers:</a:t>
            </a:r>
          </a:p>
          <a:p>
            <a:pPr lvl="2"/>
            <a:r>
              <a:rPr lang="en-US" dirty="0"/>
              <a:t>Band 3 </a:t>
            </a:r>
            <a:r>
              <a:rPr lang="en-US" dirty="0" smtClean="0"/>
              <a:t>(84-116 GHz, NA</a:t>
            </a:r>
            <a:r>
              <a:rPr lang="en-US" dirty="0"/>
              <a:t>) </a:t>
            </a:r>
            <a:r>
              <a:rPr lang="en-US" dirty="0">
                <a:solidFill>
                  <a:srgbClr val="008000"/>
                </a:solidFill>
              </a:rPr>
              <a:t>Project:</a:t>
            </a:r>
            <a:r>
              <a:rPr lang="en-US" dirty="0"/>
              <a:t> Addition of </a:t>
            </a:r>
            <a:r>
              <a:rPr lang="en-US" dirty="0" err="1"/>
              <a:t>deflux</a:t>
            </a:r>
            <a:r>
              <a:rPr lang="en-US" dirty="0"/>
              <a:t> heater, magnets to improve stability, </a:t>
            </a:r>
            <a:r>
              <a:rPr lang="en-US" dirty="0" smtClean="0"/>
              <a:t>sensitivity</a:t>
            </a:r>
          </a:p>
          <a:p>
            <a:pPr lvl="2"/>
            <a:r>
              <a:rPr lang="en-US" dirty="0" smtClean="0"/>
              <a:t>Band 3 (84-116 GHz, NA) </a:t>
            </a:r>
            <a:r>
              <a:rPr lang="en-US" dirty="0">
                <a:solidFill>
                  <a:srgbClr val="3366FF"/>
                </a:solidFill>
              </a:rPr>
              <a:t>Study</a:t>
            </a:r>
            <a:r>
              <a:rPr lang="en-US" dirty="0"/>
              <a:t> </a:t>
            </a:r>
            <a:r>
              <a:rPr lang="en-US" dirty="0" smtClean="0"/>
              <a:t>of TKIP </a:t>
            </a:r>
            <a:r>
              <a:rPr lang="en-US" dirty="0"/>
              <a:t>(traveling-</a:t>
            </a:r>
            <a:r>
              <a:rPr lang="en-US" dirty="0" smtClean="0"/>
              <a:t>wave kinetic inductance parameter</a:t>
            </a:r>
            <a:r>
              <a:rPr lang="en-US" dirty="0"/>
              <a:t>) amplifier over the 55-175 GHz</a:t>
            </a:r>
            <a:endParaRPr lang="en-US" dirty="0" smtClean="0"/>
          </a:p>
          <a:p>
            <a:pPr lvl="2"/>
            <a:r>
              <a:rPr lang="en-US" dirty="0" smtClean="0"/>
              <a:t>Band 9 (602-720 GHz, (</a:t>
            </a:r>
            <a:r>
              <a:rPr lang="en-US" dirty="0" err="1" smtClean="0"/>
              <a:t>Eu</a:t>
            </a:r>
            <a:r>
              <a:rPr lang="en-US" dirty="0" smtClean="0"/>
              <a:t>) </a:t>
            </a:r>
            <a:r>
              <a:rPr lang="en-US" dirty="0" smtClean="0">
                <a:solidFill>
                  <a:srgbClr val="0000FF"/>
                </a:solidFill>
              </a:rPr>
              <a:t>Study:</a:t>
            </a:r>
            <a:r>
              <a:rPr lang="en-US" dirty="0" smtClean="0"/>
              <a:t> upgrading </a:t>
            </a:r>
            <a:r>
              <a:rPr lang="en-US" dirty="0"/>
              <a:t>Band 9 to 2SB  with wider IF ready for implementation </a:t>
            </a:r>
            <a:endParaRPr lang="en-US" dirty="0" smtClean="0"/>
          </a:p>
          <a:p>
            <a:pPr lvl="1"/>
            <a:r>
              <a:rPr lang="en-US" dirty="0" smtClean="0"/>
              <a:t>Upgrades to </a:t>
            </a:r>
            <a:r>
              <a:rPr lang="en-US" dirty="0" err="1" smtClean="0"/>
              <a:t>backends</a:t>
            </a:r>
            <a:endParaRPr lang="en-US" dirty="0"/>
          </a:p>
          <a:p>
            <a:pPr lvl="2"/>
            <a:r>
              <a:rPr lang="en-US" dirty="0" smtClean="0"/>
              <a:t>Digital </a:t>
            </a:r>
            <a:r>
              <a:rPr lang="en-US" dirty="0" smtClean="0">
                <a:solidFill>
                  <a:srgbClr val="0000FF"/>
                </a:solidFill>
              </a:rPr>
              <a:t>Study</a:t>
            </a:r>
            <a:r>
              <a:rPr lang="en-US" dirty="0" smtClean="0"/>
              <a:t> (</a:t>
            </a:r>
            <a:r>
              <a:rPr lang="en-US" dirty="0" err="1" smtClean="0"/>
              <a:t>Eu</a:t>
            </a:r>
            <a:r>
              <a:rPr lang="en-US" dirty="0" smtClean="0"/>
              <a:t>):  Upgrade </a:t>
            </a:r>
            <a:r>
              <a:rPr lang="en-US" dirty="0"/>
              <a:t>of the digital system to process increased </a:t>
            </a:r>
            <a:r>
              <a:rPr lang="en-US" dirty="0" smtClean="0"/>
              <a:t>bandwidth--developing </a:t>
            </a:r>
            <a:r>
              <a:rPr lang="en-US" dirty="0"/>
              <a:t>next generation digitizers </a:t>
            </a:r>
            <a:endParaRPr lang="en-US" dirty="0" smtClean="0"/>
          </a:p>
          <a:p>
            <a:pPr lvl="2"/>
            <a:r>
              <a:rPr lang="en-US" dirty="0" smtClean="0"/>
              <a:t>NAASC Memo 114: suggests upgrade </a:t>
            </a:r>
            <a:r>
              <a:rPr lang="en-US" dirty="0"/>
              <a:t>of the </a:t>
            </a:r>
            <a:r>
              <a:rPr lang="en-US" dirty="0" err="1"/>
              <a:t>correlators</a:t>
            </a:r>
            <a:r>
              <a:rPr lang="en-US" dirty="0"/>
              <a:t> to process the increased bandwidth </a:t>
            </a:r>
            <a:r>
              <a:rPr lang="en-US" dirty="0" smtClean="0"/>
              <a:t>–future </a:t>
            </a:r>
            <a:r>
              <a:rPr lang="en-US" dirty="0" smtClean="0">
                <a:solidFill>
                  <a:srgbClr val="0000FF"/>
                </a:solidFill>
              </a:rPr>
              <a:t>Study</a:t>
            </a:r>
            <a:r>
              <a:rPr lang="en-US" dirty="0" smtClean="0"/>
              <a:t>?</a:t>
            </a:r>
            <a:endParaRPr lang="en-US" dirty="0"/>
          </a:p>
        </p:txBody>
      </p:sp>
    </p:spTree>
    <p:extLst>
      <p:ext uri="{BB962C8B-B14F-4D97-AF65-F5344CB8AC3E}">
        <p14:creationId xmlns:p14="http://schemas.microsoft.com/office/powerpoint/2010/main" val="3592752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Gains </a:t>
            </a:r>
            <a:r>
              <a:rPr lang="en-US" dirty="0"/>
              <a:t>in </a:t>
            </a:r>
            <a:r>
              <a:rPr lang="en-US" dirty="0" smtClean="0"/>
              <a:t>Usability </a:t>
            </a:r>
            <a:endParaRPr lang="en-US" dirty="0"/>
          </a:p>
        </p:txBody>
      </p:sp>
      <p:sp>
        <p:nvSpPr>
          <p:cNvPr id="4" name="Text Placeholder 3"/>
          <p:cNvSpPr>
            <a:spLocks noGrp="1"/>
          </p:cNvSpPr>
          <p:nvPr>
            <p:ph type="body" sz="quarter" idx="12"/>
          </p:nvPr>
        </p:nvSpPr>
        <p:spPr>
          <a:xfrm>
            <a:off x="250208" y="882056"/>
            <a:ext cx="8758832" cy="4603750"/>
          </a:xfrm>
        </p:spPr>
        <p:txBody>
          <a:bodyPr/>
          <a:lstStyle/>
          <a:p>
            <a:r>
              <a:rPr lang="en-US" dirty="0">
                <a:solidFill>
                  <a:srgbClr val="000000"/>
                </a:solidFill>
              </a:rPr>
              <a:t>Optical </a:t>
            </a:r>
            <a:r>
              <a:rPr lang="en-US" dirty="0" smtClean="0">
                <a:solidFill>
                  <a:srgbClr val="000000"/>
                </a:solidFill>
              </a:rPr>
              <a:t>Fiber </a:t>
            </a:r>
            <a:r>
              <a:rPr lang="en-US" dirty="0" smtClean="0">
                <a:solidFill>
                  <a:srgbClr val="3366FF"/>
                </a:solidFill>
              </a:rPr>
              <a:t>Project</a:t>
            </a:r>
            <a:r>
              <a:rPr lang="en-US" dirty="0">
                <a:solidFill>
                  <a:srgbClr val="000000"/>
                </a:solidFill>
              </a:rPr>
              <a:t> </a:t>
            </a:r>
            <a:r>
              <a:rPr lang="en-US" dirty="0" smtClean="0">
                <a:solidFill>
                  <a:srgbClr val="000000"/>
                </a:solidFill>
              </a:rPr>
              <a:t>near completion (NA &amp; </a:t>
            </a:r>
            <a:r>
              <a:rPr lang="en-US" dirty="0" err="1" smtClean="0">
                <a:solidFill>
                  <a:srgbClr val="000000"/>
                </a:solidFill>
              </a:rPr>
              <a:t>Eu</a:t>
            </a:r>
            <a:r>
              <a:rPr lang="en-US" dirty="0" smtClean="0">
                <a:solidFill>
                  <a:srgbClr val="000000"/>
                </a:solidFill>
              </a:rPr>
              <a:t>)</a:t>
            </a:r>
          </a:p>
          <a:p>
            <a:pPr lvl="1"/>
            <a:r>
              <a:rPr lang="en-US" sz="2000" dirty="0" smtClean="0"/>
              <a:t>Data currently moves from ALMA to JAO via microwave link</a:t>
            </a:r>
          </a:p>
          <a:p>
            <a:pPr lvl="1"/>
            <a:r>
              <a:rPr lang="en-US" sz="2000" i="1" dirty="0" smtClean="0"/>
              <a:t>Fiber provides an order </a:t>
            </a:r>
            <a:r>
              <a:rPr lang="en-US" sz="2000" i="1" dirty="0"/>
              <a:t>of magnitude increase in data volume transmission, better </a:t>
            </a:r>
            <a:r>
              <a:rPr lang="en-US" sz="2000" i="1" dirty="0" smtClean="0"/>
              <a:t>reliability</a:t>
            </a:r>
          </a:p>
          <a:p>
            <a:pPr lvl="1"/>
            <a:r>
              <a:rPr lang="en-US" sz="1800" dirty="0" smtClean="0"/>
              <a:t>Dec </a:t>
            </a:r>
            <a:r>
              <a:rPr lang="en-US" sz="1800" dirty="0"/>
              <a:t>2014: fiber completed. Equipment installed in all nodes. System ready for end-to-end testing. 3-month penalty applied.</a:t>
            </a:r>
          </a:p>
          <a:p>
            <a:pPr lvl="1"/>
            <a:r>
              <a:rPr lang="en-US" sz="1800" dirty="0">
                <a:solidFill>
                  <a:srgbClr val="000000"/>
                </a:solidFill>
              </a:rPr>
              <a:t>Jan 2015 end-to-end-end (i.e., AOS/OSF ↔ SCO) performed. Result confirms specification, namely two full-duplex channels of 1Gbps each. </a:t>
            </a:r>
          </a:p>
          <a:p>
            <a:pPr lvl="1"/>
            <a:r>
              <a:rPr lang="en-US" sz="1800" dirty="0">
                <a:solidFill>
                  <a:srgbClr val="000000"/>
                </a:solidFill>
              </a:rPr>
              <a:t>Full operational use of the link </a:t>
            </a:r>
            <a:r>
              <a:rPr lang="en-US" sz="1800" dirty="0" smtClean="0">
                <a:solidFill>
                  <a:srgbClr val="000000"/>
                </a:solidFill>
              </a:rPr>
              <a:t>awaits permits</a:t>
            </a:r>
          </a:p>
          <a:p>
            <a:pPr marL="342900" lvl="1" indent="-342900">
              <a:buFont typeface="Arial" panose="020B0604020202020204" pitchFamily="34" charset="0"/>
              <a:buChar char="•"/>
            </a:pPr>
            <a:r>
              <a:rPr lang="en-US" altLang="en-US" sz="2400" dirty="0">
                <a:ea typeface="ＭＳ Ｐゴシック" panose="020B0600070205080204" pitchFamily="34" charset="-128"/>
                <a:cs typeface="Arial" panose="020B0604020202020204" pitchFamily="34" charset="0"/>
              </a:rPr>
              <a:t>Cryostat cooling upgrade </a:t>
            </a:r>
            <a:r>
              <a:rPr lang="en-US" altLang="en-US" sz="2400" dirty="0" smtClean="0">
                <a:solidFill>
                  <a:srgbClr val="0000FF"/>
                </a:solidFill>
                <a:ea typeface="ＭＳ Ｐゴシック" panose="020B0600070205080204" pitchFamily="34" charset="-128"/>
                <a:cs typeface="Arial" panose="020B0604020202020204" pitchFamily="34" charset="0"/>
              </a:rPr>
              <a:t>Study</a:t>
            </a:r>
            <a:r>
              <a:rPr lang="en-US" altLang="en-US" sz="2400" dirty="0" smtClean="0">
                <a:ea typeface="ＭＳ Ｐゴシック" panose="020B0600070205080204" pitchFamily="34" charset="-128"/>
                <a:cs typeface="Arial" panose="020B0604020202020204" pitchFamily="34" charset="0"/>
              </a:rPr>
              <a:t> (</a:t>
            </a:r>
            <a:r>
              <a:rPr lang="en-US" altLang="en-US" sz="2400" dirty="0" err="1" smtClean="0">
                <a:ea typeface="ＭＳ Ｐゴシック" panose="020B0600070205080204" pitchFamily="34" charset="-128"/>
                <a:cs typeface="Arial" panose="020B0604020202020204" pitchFamily="34" charset="0"/>
              </a:rPr>
              <a:t>Eu</a:t>
            </a:r>
            <a:r>
              <a:rPr lang="en-US" altLang="en-US" sz="2400" dirty="0" smtClean="0">
                <a:ea typeface="ＭＳ Ｐゴシック" panose="020B0600070205080204" pitchFamily="34" charset="-128"/>
                <a:cs typeface="Arial" panose="020B0604020202020204" pitchFamily="34" charset="0"/>
              </a:rPr>
              <a:t>, cost </a:t>
            </a:r>
            <a:r>
              <a:rPr lang="en-US" altLang="en-US" sz="2400" dirty="0">
                <a:ea typeface="ＭＳ Ｐゴシック" panose="020B0600070205080204" pitchFamily="34" charset="-128"/>
                <a:cs typeface="Arial" panose="020B0604020202020204" pitchFamily="34" charset="0"/>
              </a:rPr>
              <a:t>saving on power consumption) </a:t>
            </a:r>
            <a:endParaRPr lang="en-US" altLang="en-US" sz="2400" dirty="0" smtClean="0">
              <a:ea typeface="ＭＳ Ｐゴシック" panose="020B0600070205080204" pitchFamily="34" charset="-128"/>
              <a:cs typeface="Arial" panose="020B0604020202020204" pitchFamily="34" charset="0"/>
            </a:endParaRPr>
          </a:p>
          <a:p>
            <a:pPr marL="342900" lvl="1" indent="-342900">
              <a:buFont typeface="Arial" panose="020B0604020202020204" pitchFamily="34" charset="0"/>
              <a:buChar char="•"/>
            </a:pPr>
            <a:endParaRPr lang="en-US" altLang="en-US" sz="2400" dirty="0">
              <a:cs typeface="Arial" panose="020B0604020202020204" pitchFamily="34" charset="0"/>
            </a:endParaRPr>
          </a:p>
          <a:p>
            <a:endParaRPr lang="en-US" dirty="0"/>
          </a:p>
        </p:txBody>
      </p:sp>
    </p:spTree>
    <p:extLst>
      <p:ext uri="{BB962C8B-B14F-4D97-AF65-F5344CB8AC3E}">
        <p14:creationId xmlns:p14="http://schemas.microsoft.com/office/powerpoint/2010/main" val="207302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Gains in Usability (continued)</a:t>
            </a:r>
            <a:endParaRPr lang="en-US" dirty="0"/>
          </a:p>
        </p:txBody>
      </p:sp>
      <p:sp>
        <p:nvSpPr>
          <p:cNvPr id="4" name="Text Placeholder 3"/>
          <p:cNvSpPr>
            <a:spLocks noGrp="1"/>
          </p:cNvSpPr>
          <p:nvPr>
            <p:ph type="body" sz="quarter" idx="12"/>
          </p:nvPr>
        </p:nvSpPr>
        <p:spPr>
          <a:xfrm>
            <a:off x="373040" y="869356"/>
            <a:ext cx="8636000" cy="4603750"/>
          </a:xfrm>
        </p:spPr>
        <p:txBody>
          <a:bodyPr/>
          <a:lstStyle/>
          <a:p>
            <a:pPr eaLnBrk="0" hangingPunct="0">
              <a:buFont typeface="Arial" charset="0"/>
              <a:buChar char="•"/>
            </a:pPr>
            <a:r>
              <a:rPr lang="en-US" altLang="ja-JP" b="1" dirty="0">
                <a:latin typeface="Gill Sans MT"/>
                <a:ea typeface="メイリオ" charset="0"/>
                <a:cs typeface="Gill Sans MT"/>
              </a:rPr>
              <a:t>Artificial</a:t>
            </a:r>
            <a:r>
              <a:rPr lang="ja-JP" altLang="en-US" b="1" dirty="0">
                <a:latin typeface="Gill Sans MT"/>
                <a:ea typeface="メイリオ" charset="0"/>
                <a:cs typeface="Gill Sans MT"/>
              </a:rPr>
              <a:t> </a:t>
            </a:r>
            <a:r>
              <a:rPr lang="en-US" altLang="ja-JP" b="1" dirty="0">
                <a:latin typeface="Gill Sans MT"/>
                <a:ea typeface="メイリオ" charset="0"/>
                <a:cs typeface="Gill Sans MT"/>
              </a:rPr>
              <a:t>Source at AOS </a:t>
            </a:r>
            <a:r>
              <a:rPr lang="en-US" altLang="ja-JP" dirty="0" smtClean="0">
                <a:solidFill>
                  <a:srgbClr val="008000"/>
                </a:solidFill>
                <a:latin typeface="Gill Sans MT"/>
                <a:ea typeface="メイリオ" charset="0"/>
                <a:cs typeface="Gill Sans MT"/>
              </a:rPr>
              <a:t>Project</a:t>
            </a:r>
            <a:r>
              <a:rPr lang="en-US" altLang="ja-JP" dirty="0" smtClean="0">
                <a:latin typeface="Gill Sans MT"/>
                <a:ea typeface="メイリオ" charset="0"/>
                <a:cs typeface="Gill Sans MT"/>
              </a:rPr>
              <a:t> (EA </a:t>
            </a:r>
            <a:r>
              <a:rPr lang="en-US" altLang="ja-JP" dirty="0">
                <a:latin typeface="Gill Sans MT"/>
                <a:ea typeface="メイリオ" charset="0"/>
                <a:cs typeface="Gill Sans MT"/>
              </a:rPr>
              <a:t>with JAO) </a:t>
            </a:r>
          </a:p>
          <a:p>
            <a:pPr lvl="1" eaLnBrk="0" hangingPunct="0">
              <a:buFont typeface="Arial" charset="0"/>
              <a:buChar char="–"/>
            </a:pPr>
            <a:r>
              <a:rPr lang="en-US" altLang="ja-JP" sz="1800" dirty="0">
                <a:latin typeface="メイリオ" charset="0"/>
                <a:ea typeface="メイリオ" charset="0"/>
                <a:cs typeface="メイリオ" charset="0"/>
              </a:rPr>
              <a:t>Upgrade of the optical comb generator and the optical noise source for wider bandwidth (800 GHz to 1.4 THz) is going on.</a:t>
            </a:r>
          </a:p>
          <a:p>
            <a:pPr lvl="1" eaLnBrk="0" hangingPunct="0">
              <a:buFont typeface="Arial" charset="0"/>
              <a:buChar char="–"/>
            </a:pPr>
            <a:r>
              <a:rPr lang="en-US" altLang="ja-JP" sz="1800" dirty="0">
                <a:latin typeface="メイリオ" charset="0"/>
                <a:ea typeface="メイリオ" charset="0"/>
                <a:cs typeface="メイリオ" charset="0"/>
              </a:rPr>
              <a:t>J-band (WR03) </a:t>
            </a:r>
            <a:r>
              <a:rPr lang="en-US" altLang="ja-JP" sz="1800" dirty="0" err="1">
                <a:latin typeface="メイリオ" charset="0"/>
                <a:ea typeface="メイリオ" charset="0"/>
                <a:cs typeface="メイリオ" charset="0"/>
              </a:rPr>
              <a:t>photomixer</a:t>
            </a:r>
            <a:r>
              <a:rPr lang="en-US" altLang="ja-JP" sz="1800" dirty="0">
                <a:latin typeface="メイリオ" charset="0"/>
                <a:ea typeface="メイリオ" charset="0"/>
                <a:cs typeface="メイリオ" charset="0"/>
              </a:rPr>
              <a:t> test at Band 8 frequency range is under preparation</a:t>
            </a:r>
            <a:r>
              <a:rPr lang="en-US" altLang="ja-JP" sz="1800" dirty="0" smtClean="0">
                <a:latin typeface="メイリオ" charset="0"/>
                <a:ea typeface="メイリオ" charset="0"/>
                <a:cs typeface="メイリオ" charset="0"/>
              </a:rPr>
              <a:t>.</a:t>
            </a:r>
            <a:endParaRPr lang="en-US" b="1" dirty="0" smtClean="0"/>
          </a:p>
          <a:p>
            <a:r>
              <a:rPr lang="en-US" b="1" dirty="0" smtClean="0"/>
              <a:t>Expansion </a:t>
            </a:r>
            <a:r>
              <a:rPr lang="en-US" b="1" dirty="0"/>
              <a:t>of the Central LO Article to 5 </a:t>
            </a:r>
            <a:r>
              <a:rPr lang="en-US" b="1" dirty="0" err="1"/>
              <a:t>Subarrays</a:t>
            </a:r>
            <a:r>
              <a:rPr lang="en-US" b="1" dirty="0"/>
              <a:t> </a:t>
            </a:r>
            <a:r>
              <a:rPr lang="en-US" dirty="0" smtClean="0">
                <a:solidFill>
                  <a:srgbClr val="008000"/>
                </a:solidFill>
              </a:rPr>
              <a:t>Project</a:t>
            </a:r>
            <a:r>
              <a:rPr lang="en-US" dirty="0" smtClean="0"/>
              <a:t> (NA)</a:t>
            </a:r>
            <a:endParaRPr lang="en-US" dirty="0"/>
          </a:p>
          <a:p>
            <a:pPr lvl="1"/>
            <a:r>
              <a:rPr lang="en-US" sz="2000" b="1" dirty="0" smtClean="0"/>
              <a:t>Objective</a:t>
            </a:r>
            <a:r>
              <a:rPr lang="en-US" sz="2000" b="1" dirty="0"/>
              <a:t>:  </a:t>
            </a:r>
            <a:r>
              <a:rPr lang="en-US" sz="2000" dirty="0"/>
              <a:t>Add a 5th complete </a:t>
            </a:r>
            <a:r>
              <a:rPr lang="en-US" sz="2000" dirty="0" err="1"/>
              <a:t>subarray</a:t>
            </a:r>
            <a:r>
              <a:rPr lang="en-US" sz="2000" dirty="0"/>
              <a:t>, identical in every way to the four currently installed, completing the original </a:t>
            </a:r>
            <a:r>
              <a:rPr lang="en-US" sz="2000" dirty="0" err="1"/>
              <a:t>subarray</a:t>
            </a:r>
            <a:r>
              <a:rPr lang="en-US" sz="2000" dirty="0"/>
              <a:t> design specification of ALMA and allowing additional simultaneous engineering and scientific observing </a:t>
            </a:r>
            <a:r>
              <a:rPr lang="en-US" sz="2000" dirty="0" smtClean="0"/>
              <a:t>activities</a:t>
            </a:r>
          </a:p>
        </p:txBody>
      </p:sp>
    </p:spTree>
    <p:extLst>
      <p:ext uri="{BB962C8B-B14F-4D97-AF65-F5344CB8AC3E}">
        <p14:creationId xmlns:p14="http://schemas.microsoft.com/office/powerpoint/2010/main" val="134958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Increasing </a:t>
            </a:r>
            <a:r>
              <a:rPr lang="en-US" b="1" dirty="0" smtClean="0"/>
              <a:t>Wide Field Imaging </a:t>
            </a:r>
            <a:r>
              <a:rPr lang="en-US" b="1" dirty="0"/>
              <a:t>S</a:t>
            </a:r>
            <a:r>
              <a:rPr lang="en-US" b="1" dirty="0" smtClean="0"/>
              <a:t>peed</a:t>
            </a:r>
            <a:endParaRPr lang="en-US" dirty="0"/>
          </a:p>
        </p:txBody>
      </p:sp>
      <p:sp>
        <p:nvSpPr>
          <p:cNvPr id="4" name="Text Placeholder 3"/>
          <p:cNvSpPr>
            <a:spLocks noGrp="1"/>
          </p:cNvSpPr>
          <p:nvPr>
            <p:ph type="body" sz="quarter" idx="12"/>
          </p:nvPr>
        </p:nvSpPr>
        <p:spPr>
          <a:xfrm>
            <a:off x="250208" y="996356"/>
            <a:ext cx="8636000" cy="4603750"/>
          </a:xfrm>
        </p:spPr>
        <p:txBody>
          <a:bodyPr/>
          <a:lstStyle/>
          <a:p>
            <a:r>
              <a:rPr lang="en-US" altLang="en-US" dirty="0">
                <a:ea typeface="ＭＳ Ｐゴシック" pitchFamily="34" charset="-128"/>
              </a:rPr>
              <a:t>Concept Study of a Millimeter Camera for </a:t>
            </a:r>
            <a:r>
              <a:rPr lang="en-US" altLang="en-US" dirty="0" smtClean="0">
                <a:ea typeface="ＭＳ Ｐゴシック" pitchFamily="34" charset="-128"/>
              </a:rPr>
              <a:t>ALMA </a:t>
            </a:r>
            <a:r>
              <a:rPr lang="en-US" altLang="en-US" dirty="0" smtClean="0">
                <a:solidFill>
                  <a:srgbClr val="0000FF"/>
                </a:solidFill>
                <a:ea typeface="ＭＳ Ｐゴシック" pitchFamily="34" charset="-128"/>
              </a:rPr>
              <a:t>Study</a:t>
            </a:r>
            <a:r>
              <a:rPr lang="en-US" altLang="en-US" dirty="0" smtClean="0">
                <a:ea typeface="ＭＳ Ｐゴシック" pitchFamily="34" charset="-128"/>
              </a:rPr>
              <a:t> (NA)</a:t>
            </a:r>
          </a:p>
          <a:p>
            <a:pPr lvl="1"/>
            <a:r>
              <a:rPr lang="en-US" altLang="en-US" sz="2000" dirty="0" smtClean="0"/>
              <a:t>Examines </a:t>
            </a:r>
            <a:r>
              <a:rPr lang="en-US" altLang="en-US" sz="2000" dirty="0"/>
              <a:t>the construction of a focal-plane array instrument for Band 3 wavelengths to be installed on one of the antennas within the Total Power Array (TPA). Improve efficiency of TPA observations which provide data on large scales for combination with 12-m Array and 7-m Array data</a:t>
            </a:r>
            <a:r>
              <a:rPr lang="en-US" altLang="en-US" sz="2000" dirty="0" smtClean="0"/>
              <a:t>.</a:t>
            </a:r>
            <a:endParaRPr lang="en-US" sz="2000" dirty="0" smtClean="0">
              <a:latin typeface="Gill Sans"/>
              <a:cs typeface="Gill Sans"/>
            </a:endParaRPr>
          </a:p>
          <a:p>
            <a:r>
              <a:rPr lang="en-US" dirty="0" smtClean="0">
                <a:latin typeface="Gill Sans"/>
                <a:cs typeface="Gill Sans"/>
              </a:rPr>
              <a:t>Solar </a:t>
            </a:r>
            <a:r>
              <a:rPr lang="en-US" dirty="0">
                <a:latin typeface="Gill Sans"/>
                <a:cs typeface="Gill Sans"/>
              </a:rPr>
              <a:t>Observing strategies </a:t>
            </a:r>
            <a:r>
              <a:rPr lang="en-US" dirty="0" smtClean="0">
                <a:solidFill>
                  <a:srgbClr val="0000FF"/>
                </a:solidFill>
                <a:latin typeface="Gill Sans"/>
                <a:cs typeface="Gill Sans"/>
              </a:rPr>
              <a:t>Study</a:t>
            </a:r>
            <a:r>
              <a:rPr lang="en-US" dirty="0" smtClean="0">
                <a:latin typeface="Gill Sans"/>
                <a:cs typeface="Gill Sans"/>
              </a:rPr>
              <a:t> (NA, </a:t>
            </a:r>
            <a:r>
              <a:rPr lang="en-US" dirty="0" err="1" smtClean="0">
                <a:latin typeface="Gill Sans"/>
                <a:cs typeface="Gill Sans"/>
              </a:rPr>
              <a:t>Eu</a:t>
            </a:r>
            <a:r>
              <a:rPr lang="en-US" dirty="0" smtClean="0">
                <a:latin typeface="Gill Sans"/>
                <a:cs typeface="Gill Sans"/>
              </a:rPr>
              <a:t>, EA)</a:t>
            </a:r>
            <a:r>
              <a:rPr lang="en-US" dirty="0">
                <a:latin typeface="Gill Sans"/>
                <a:cs typeface="Gill Sans"/>
              </a:rPr>
              <a:t>: </a:t>
            </a:r>
            <a:r>
              <a:rPr lang="en-US" i="1" dirty="0">
                <a:latin typeface="Gill Sans"/>
                <a:cs typeface="Gill Sans"/>
              </a:rPr>
              <a:t>new science </a:t>
            </a:r>
            <a:r>
              <a:rPr lang="en-US" i="1" dirty="0" smtClean="0">
                <a:latin typeface="Gill Sans"/>
                <a:cs typeface="Gill Sans"/>
              </a:rPr>
              <a:t>area</a:t>
            </a:r>
          </a:p>
          <a:p>
            <a:pPr lvl="1"/>
            <a:r>
              <a:rPr lang="en-US" sz="2000" dirty="0" smtClean="0"/>
              <a:t>Open </a:t>
            </a:r>
            <a:r>
              <a:rPr lang="en-US" sz="2000" dirty="0"/>
              <a:t>ALMA up for solar studies through the definition of </a:t>
            </a:r>
            <a:r>
              <a:rPr lang="en-US" sz="2000" dirty="0" smtClean="0"/>
              <a:t>total power and </a:t>
            </a:r>
            <a:r>
              <a:rPr lang="en-US" sz="2000" dirty="0" err="1"/>
              <a:t>interferometric</a:t>
            </a:r>
            <a:r>
              <a:rPr lang="en-US" sz="2000" dirty="0"/>
              <a:t> ALMA solar observing modes; development of detailed use cases, supported as appropriate by modeling; develop online/offline software requirements for solar observing modes, solar data calibration, and solar data reduction; development of solar observing modes to the ALMA operations to be implemented for Cycle 3 observing. </a:t>
            </a:r>
          </a:p>
          <a:p>
            <a:pPr lvl="1"/>
            <a:endParaRPr lang="en-US" dirty="0"/>
          </a:p>
        </p:txBody>
      </p:sp>
    </p:spTree>
    <p:extLst>
      <p:ext uri="{BB962C8B-B14F-4D97-AF65-F5344CB8AC3E}">
        <p14:creationId xmlns:p14="http://schemas.microsoft.com/office/powerpoint/2010/main" val="3846232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145743"/>
            <a:ext cx="7023100" cy="5778500"/>
          </a:xfrm>
          <a:prstGeom prst="rect">
            <a:avLst/>
          </a:prstGeom>
        </p:spPr>
      </p:pic>
    </p:spTree>
    <p:extLst>
      <p:ext uri="{BB962C8B-B14F-4D97-AF65-F5344CB8AC3E}">
        <p14:creationId xmlns:p14="http://schemas.microsoft.com/office/powerpoint/2010/main" val="271552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dirty="0"/>
              <a:t>Small Development Projects &amp; Upgrade Studies</a:t>
            </a:r>
            <a:endParaRPr lang="en-US" dirty="0"/>
          </a:p>
          <a:p>
            <a:endParaRPr lang="en-US" dirty="0"/>
          </a:p>
        </p:txBody>
      </p:sp>
      <p:sp>
        <p:nvSpPr>
          <p:cNvPr id="3" name="Text Placeholder 2"/>
          <p:cNvSpPr>
            <a:spLocks noGrp="1"/>
          </p:cNvSpPr>
          <p:nvPr>
            <p:ph type="body" sz="quarter" idx="11"/>
          </p:nvPr>
        </p:nvSpPr>
        <p:spPr/>
        <p:txBody>
          <a:bodyPr/>
          <a:lstStyle/>
          <a:p>
            <a:r>
              <a:rPr lang="en-US" b="1" u="sng" dirty="0"/>
              <a:t>NA Development </a:t>
            </a:r>
            <a:r>
              <a:rPr lang="en-US" b="1" u="sng" dirty="0" smtClean="0"/>
              <a:t>Studies: FY2016 Call</a:t>
            </a:r>
            <a:endParaRPr lang="en-US" dirty="0"/>
          </a:p>
          <a:p>
            <a:endParaRPr lang="en-US" dirty="0"/>
          </a:p>
        </p:txBody>
      </p:sp>
      <p:sp>
        <p:nvSpPr>
          <p:cNvPr id="4" name="Text Placeholder 3"/>
          <p:cNvSpPr>
            <a:spLocks noGrp="1"/>
          </p:cNvSpPr>
          <p:nvPr>
            <p:ph type="body" sz="quarter" idx="12"/>
          </p:nvPr>
        </p:nvSpPr>
        <p:spPr/>
        <p:txBody>
          <a:bodyPr/>
          <a:lstStyle/>
          <a:p>
            <a:r>
              <a:rPr lang="en-US" sz="2800" dirty="0" smtClean="0"/>
              <a:t>Overview:  Describe Call, priorities recently endorsed by </a:t>
            </a:r>
            <a:r>
              <a:rPr lang="en-US" sz="2800" dirty="0"/>
              <a:t>ALMA </a:t>
            </a:r>
            <a:r>
              <a:rPr lang="en-US" sz="2800" dirty="0" smtClean="0"/>
              <a:t>Board (‘ALMA2030’), </a:t>
            </a:r>
            <a:r>
              <a:rPr lang="en-US" sz="2800" dirty="0"/>
              <a:t>current studies and </a:t>
            </a:r>
            <a:r>
              <a:rPr lang="en-US" sz="2800" dirty="0" smtClean="0"/>
              <a:t>projects, other opportunities</a:t>
            </a:r>
          </a:p>
          <a:p>
            <a:r>
              <a:rPr lang="en-US" sz="2800" dirty="0" smtClean="0"/>
              <a:t>New NA Call </a:t>
            </a:r>
            <a:r>
              <a:rPr lang="en-US" sz="2800" dirty="0"/>
              <a:t>for Studies </a:t>
            </a:r>
            <a:r>
              <a:rPr lang="en-US" sz="2800" dirty="0" smtClean="0"/>
              <a:t>published </a:t>
            </a:r>
            <a:r>
              <a:rPr lang="en-US" sz="2800" dirty="0"/>
              <a:t>March 2015</a:t>
            </a:r>
          </a:p>
          <a:p>
            <a:pPr lvl="1"/>
            <a:r>
              <a:rPr lang="en-US" sz="2400" dirty="0" smtClean="0"/>
              <a:t>FY2016 </a:t>
            </a:r>
            <a:r>
              <a:rPr lang="en-US" sz="2400" dirty="0"/>
              <a:t>funding, dependent upon budget</a:t>
            </a:r>
          </a:p>
          <a:p>
            <a:pPr lvl="1"/>
            <a:r>
              <a:rPr lang="en-US" sz="2400" dirty="0"/>
              <a:t>Funding would begin 1 October 2015</a:t>
            </a:r>
          </a:p>
          <a:p>
            <a:pPr lvl="1"/>
            <a:r>
              <a:rPr lang="en-US" sz="2400" dirty="0"/>
              <a:t>Deadline mid-June </a:t>
            </a:r>
            <a:r>
              <a:rPr lang="en-US" sz="2400" dirty="0" smtClean="0"/>
              <a:t>2015</a:t>
            </a:r>
          </a:p>
          <a:p>
            <a:r>
              <a:rPr lang="en-US" sz="2600" dirty="0" smtClean="0"/>
              <a:t>Goal:  Develop new ideas for study, consistent with the ALMA 2030 vision, outcomes of previous studies</a:t>
            </a:r>
          </a:p>
          <a:p>
            <a:endParaRPr lang="en-US" sz="2600" dirty="0" smtClean="0"/>
          </a:p>
          <a:p>
            <a:endParaRPr lang="en-US" dirty="0"/>
          </a:p>
        </p:txBody>
      </p:sp>
    </p:spTree>
    <p:extLst>
      <p:ext uri="{BB962C8B-B14F-4D97-AF65-F5344CB8AC3E}">
        <p14:creationId xmlns:p14="http://schemas.microsoft.com/office/powerpoint/2010/main" val="154912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Pathways to ALMA Development</a:t>
            </a:r>
            <a:r>
              <a:rPr lang="en-US" dirty="0" smtClean="0"/>
              <a:t>!</a:t>
            </a:r>
            <a:endParaRPr lang="en-US" dirty="0"/>
          </a:p>
        </p:txBody>
      </p:sp>
      <p:sp>
        <p:nvSpPr>
          <p:cNvPr id="3" name="Text Placeholder 2"/>
          <p:cNvSpPr>
            <a:spLocks noGrp="1"/>
          </p:cNvSpPr>
          <p:nvPr>
            <p:ph type="body" sz="quarter" idx="11"/>
          </p:nvPr>
        </p:nvSpPr>
        <p:spPr/>
        <p:txBody>
          <a:bodyPr/>
          <a:lstStyle/>
          <a:p>
            <a:r>
              <a:rPr lang="en-US" sz="2000" dirty="0"/>
              <a:t>Alberto </a:t>
            </a:r>
            <a:r>
              <a:rPr lang="en-US" sz="2000" dirty="0" err="1"/>
              <a:t>Bolatto</a:t>
            </a:r>
            <a:r>
              <a:rPr lang="en-US" sz="2000" dirty="0"/>
              <a:t>, </a:t>
            </a:r>
            <a:r>
              <a:rPr lang="en-US" sz="2000" dirty="0" err="1"/>
              <a:t>Stuartt</a:t>
            </a:r>
            <a:r>
              <a:rPr lang="en-US" sz="2000" dirty="0"/>
              <a:t> </a:t>
            </a:r>
            <a:r>
              <a:rPr lang="en-US" sz="2000" dirty="0" err="1"/>
              <a:t>Corder</a:t>
            </a:r>
            <a:r>
              <a:rPr lang="en-US" sz="2000" dirty="0"/>
              <a:t>, Daisuke </a:t>
            </a:r>
            <a:r>
              <a:rPr lang="en-US" sz="2000" dirty="0" err="1"/>
              <a:t>Iono</a:t>
            </a:r>
            <a:r>
              <a:rPr lang="en-US" sz="2000" dirty="0"/>
              <a:t>, Leonardo </a:t>
            </a:r>
            <a:r>
              <a:rPr lang="en-US" sz="2000" dirty="0" err="1"/>
              <a:t>Testi</a:t>
            </a:r>
            <a:r>
              <a:rPr lang="en-US" sz="2000" dirty="0"/>
              <a:t>, Al Wootten</a:t>
            </a:r>
          </a:p>
          <a:p>
            <a:endParaRPr lang="en-US" dirty="0"/>
          </a:p>
        </p:txBody>
      </p:sp>
      <p:sp>
        <p:nvSpPr>
          <p:cNvPr id="4" name="Text Placeholder 3"/>
          <p:cNvSpPr>
            <a:spLocks noGrp="1"/>
          </p:cNvSpPr>
          <p:nvPr>
            <p:ph type="body" sz="quarter" idx="12"/>
          </p:nvPr>
        </p:nvSpPr>
        <p:spPr/>
        <p:txBody>
          <a:bodyPr/>
          <a:lstStyle/>
          <a:p>
            <a:r>
              <a:rPr lang="en-US" dirty="0" smtClean="0"/>
              <a:t>Collection of possible development possibilities</a:t>
            </a:r>
            <a:endParaRPr lang="en-US" dirty="0"/>
          </a:p>
          <a:p>
            <a:pPr lvl="1"/>
            <a:r>
              <a:rPr lang="en-US" dirty="0" smtClean="0"/>
              <a:t>For </a:t>
            </a:r>
            <a:r>
              <a:rPr lang="en-US" dirty="0"/>
              <a:t>each possibility:</a:t>
            </a:r>
          </a:p>
          <a:p>
            <a:pPr lvl="1"/>
            <a:r>
              <a:rPr lang="en-US" dirty="0" smtClean="0"/>
              <a:t>Science </a:t>
            </a:r>
            <a:r>
              <a:rPr lang="en-US" dirty="0"/>
              <a:t>motivation</a:t>
            </a:r>
          </a:p>
          <a:p>
            <a:pPr lvl="1"/>
            <a:r>
              <a:rPr lang="en-US" dirty="0" smtClean="0"/>
              <a:t>Readiness </a:t>
            </a:r>
            <a:r>
              <a:rPr lang="en-US" dirty="0"/>
              <a:t>level</a:t>
            </a:r>
          </a:p>
          <a:p>
            <a:pPr lvl="1"/>
            <a:r>
              <a:rPr lang="en-US" dirty="0" smtClean="0"/>
              <a:t>Timescale </a:t>
            </a:r>
            <a:r>
              <a:rPr lang="en-US" dirty="0"/>
              <a:t>for development</a:t>
            </a:r>
          </a:p>
          <a:p>
            <a:pPr lvl="1"/>
            <a:r>
              <a:rPr lang="en-US" dirty="0" smtClean="0"/>
              <a:t>Impact</a:t>
            </a:r>
            <a:endParaRPr lang="en-US" dirty="0"/>
          </a:p>
          <a:p>
            <a:pPr lvl="1"/>
            <a:r>
              <a:rPr lang="en-US" dirty="0" smtClean="0"/>
              <a:t>Rough </a:t>
            </a:r>
            <a:r>
              <a:rPr lang="en-US" dirty="0"/>
              <a:t>expected cost</a:t>
            </a:r>
          </a:p>
          <a:p>
            <a:r>
              <a:rPr lang="en-US" dirty="0" smtClean="0"/>
              <a:t>Informed </a:t>
            </a:r>
            <a:r>
              <a:rPr lang="en-US" dirty="0"/>
              <a:t>by Development Studies and </a:t>
            </a:r>
            <a:r>
              <a:rPr lang="en-US" dirty="0" smtClean="0"/>
              <a:t>observatory experience</a:t>
            </a:r>
            <a:endParaRPr lang="en-US" dirty="0"/>
          </a:p>
          <a:p>
            <a:pPr lvl="1"/>
            <a:r>
              <a:rPr lang="en-US" dirty="0" smtClean="0"/>
              <a:t>No </a:t>
            </a:r>
            <a:r>
              <a:rPr lang="en-US" dirty="0"/>
              <a:t>prioritization</a:t>
            </a:r>
          </a:p>
          <a:p>
            <a:pPr lvl="1"/>
            <a:r>
              <a:rPr lang="en-US" dirty="0" smtClean="0"/>
              <a:t>Some </a:t>
            </a:r>
            <a:r>
              <a:rPr lang="en-US" dirty="0"/>
              <a:t>limited cross-linking of </a:t>
            </a:r>
            <a:r>
              <a:rPr lang="en-US" dirty="0" smtClean="0"/>
              <a:t>items</a:t>
            </a:r>
            <a:endParaRPr lang="en-US" dirty="0"/>
          </a:p>
        </p:txBody>
      </p:sp>
    </p:spTree>
    <p:extLst>
      <p:ext uri="{BB962C8B-B14F-4D97-AF65-F5344CB8AC3E}">
        <p14:creationId xmlns:p14="http://schemas.microsoft.com/office/powerpoint/2010/main" val="2477085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Examples from Matrix</a:t>
            </a:r>
            <a:endParaRPr lang="en-US" dirty="0"/>
          </a:p>
        </p:txBody>
      </p:sp>
      <p:pic>
        <p:nvPicPr>
          <p:cNvPr id="5" name="Picture 4"/>
          <p:cNvPicPr>
            <a:picLocks noChangeAspect="1"/>
          </p:cNvPicPr>
          <p:nvPr/>
        </p:nvPicPr>
        <p:blipFill>
          <a:blip r:embed="rId2"/>
          <a:stretch>
            <a:fillRect/>
          </a:stretch>
        </p:blipFill>
        <p:spPr>
          <a:xfrm>
            <a:off x="0" y="1435100"/>
            <a:ext cx="9144000" cy="3965190"/>
          </a:xfrm>
          <a:prstGeom prst="rect">
            <a:avLst/>
          </a:prstGeom>
        </p:spPr>
      </p:pic>
    </p:spTree>
    <p:extLst>
      <p:ext uri="{BB962C8B-B14F-4D97-AF65-F5344CB8AC3E}">
        <p14:creationId xmlns:p14="http://schemas.microsoft.com/office/powerpoint/2010/main" val="3786132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5200" y="981528"/>
            <a:ext cx="7226300" cy="3721100"/>
          </a:xfrm>
          <a:prstGeom prst="rect">
            <a:avLst/>
          </a:prstGeom>
        </p:spPr>
      </p:pic>
      <p:pic>
        <p:nvPicPr>
          <p:cNvPr id="6" name="Picture 5"/>
          <p:cNvPicPr>
            <a:picLocks noChangeAspect="1"/>
          </p:cNvPicPr>
          <p:nvPr/>
        </p:nvPicPr>
        <p:blipFill>
          <a:blip r:embed="rId3"/>
          <a:stretch>
            <a:fillRect/>
          </a:stretch>
        </p:blipFill>
        <p:spPr>
          <a:xfrm>
            <a:off x="977900" y="4728028"/>
            <a:ext cx="7213600" cy="571500"/>
          </a:xfrm>
          <a:prstGeom prst="rect">
            <a:avLst/>
          </a:prstGeom>
        </p:spPr>
      </p:pic>
    </p:spTree>
    <p:extLst>
      <p:ext uri="{BB962C8B-B14F-4D97-AF65-F5344CB8AC3E}">
        <p14:creationId xmlns:p14="http://schemas.microsoft.com/office/powerpoint/2010/main" val="711722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97000"/>
            <a:ext cx="9144000" cy="4054711"/>
          </a:xfrm>
          <a:prstGeom prst="rect">
            <a:avLst/>
          </a:prstGeom>
        </p:spPr>
      </p:pic>
    </p:spTree>
    <p:extLst>
      <p:ext uri="{BB962C8B-B14F-4D97-AF65-F5344CB8AC3E}">
        <p14:creationId xmlns:p14="http://schemas.microsoft.com/office/powerpoint/2010/main" val="1083780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MA2030Matrix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243114"/>
            <a:ext cx="7251700" cy="3505200"/>
          </a:xfrm>
          <a:prstGeom prst="rect">
            <a:avLst/>
          </a:prstGeom>
        </p:spPr>
      </p:pic>
      <p:pic>
        <p:nvPicPr>
          <p:cNvPr id="7" name="Picture 6"/>
          <p:cNvPicPr>
            <a:picLocks noChangeAspect="1"/>
          </p:cNvPicPr>
          <p:nvPr/>
        </p:nvPicPr>
        <p:blipFill>
          <a:blip r:embed="rId3"/>
          <a:stretch>
            <a:fillRect/>
          </a:stretch>
        </p:blipFill>
        <p:spPr>
          <a:xfrm>
            <a:off x="937986" y="3429000"/>
            <a:ext cx="7188200" cy="3378200"/>
          </a:xfrm>
          <a:prstGeom prst="rect">
            <a:avLst/>
          </a:prstGeom>
        </p:spPr>
      </p:pic>
    </p:spTree>
    <p:extLst>
      <p:ext uri="{BB962C8B-B14F-4D97-AF65-F5344CB8AC3E}">
        <p14:creationId xmlns:p14="http://schemas.microsoft.com/office/powerpoint/2010/main" val="3802709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97329"/>
            <a:ext cx="9144000" cy="5404701"/>
          </a:xfrm>
          <a:prstGeom prst="rect">
            <a:avLst/>
          </a:prstGeom>
        </p:spPr>
      </p:pic>
    </p:spTree>
    <p:extLst>
      <p:ext uri="{BB962C8B-B14F-4D97-AF65-F5344CB8AC3E}">
        <p14:creationId xmlns:p14="http://schemas.microsoft.com/office/powerpoint/2010/main" val="2215524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0"/>
            <a:ext cx="6858000" cy="752908"/>
          </a:xfrm>
        </p:spPr>
        <p:txBody>
          <a:bodyPr>
            <a:normAutofit/>
          </a:bodyPr>
          <a:lstStyle/>
          <a:p>
            <a:r>
              <a:rPr lang="en-US" sz="4000" dirty="0" smtClean="0"/>
              <a:t>ADMIT Project (PI: Mundy)</a:t>
            </a:r>
            <a:endParaRPr lang="en-US" sz="4000" dirty="0"/>
          </a:p>
        </p:txBody>
      </p:sp>
      <p:sp>
        <p:nvSpPr>
          <p:cNvPr id="3" name="Subtitle 2"/>
          <p:cNvSpPr>
            <a:spLocks noGrp="1"/>
          </p:cNvSpPr>
          <p:nvPr>
            <p:ph type="subTitle" idx="1"/>
          </p:nvPr>
        </p:nvSpPr>
        <p:spPr>
          <a:xfrm>
            <a:off x="604189" y="752908"/>
            <a:ext cx="7830918" cy="1655762"/>
          </a:xfrm>
        </p:spPr>
        <p:txBody>
          <a:bodyPr>
            <a:normAutofit fontScale="70000" lnSpcReduction="20000"/>
          </a:bodyPr>
          <a:lstStyle/>
          <a:p>
            <a:pPr algn="l"/>
            <a:r>
              <a:rPr lang="en-US" dirty="0" smtClean="0"/>
              <a:t>The production of rich datasets is in the DNA of ALMA. The keys to unleashing the full power of ALMA for science are:</a:t>
            </a:r>
          </a:p>
          <a:p>
            <a:pPr marL="800100" lvl="1" indent="-342900" algn="l">
              <a:buFont typeface="Wingdings" panose="05000000000000000000" pitchFamily="2" charset="2"/>
              <a:buChar char="v"/>
            </a:pPr>
            <a:r>
              <a:rPr lang="en-US" sz="2400" dirty="0"/>
              <a:t>providing easy, organized, </a:t>
            </a:r>
            <a:r>
              <a:rPr lang="en-US" sz="2400" u="sng" dirty="0" smtClean="0"/>
              <a:t>immediate</a:t>
            </a:r>
            <a:r>
              <a:rPr lang="en-US" sz="2400" dirty="0" smtClean="0"/>
              <a:t> </a:t>
            </a:r>
            <a:r>
              <a:rPr lang="en-US" sz="2400" dirty="0"/>
              <a:t>access to the science data in the cubes</a:t>
            </a:r>
          </a:p>
          <a:p>
            <a:pPr marL="800100" lvl="1" indent="-342900" algn="l">
              <a:buFont typeface="Wingdings" panose="05000000000000000000" pitchFamily="2" charset="2"/>
              <a:buChar char="v"/>
            </a:pPr>
            <a:r>
              <a:rPr lang="en-US" sz="2400" dirty="0"/>
              <a:t>providing tools for discovering and mining science from the data</a:t>
            </a:r>
          </a:p>
          <a:p>
            <a:pPr marL="800100" lvl="1" indent="-342900" algn="l">
              <a:buFont typeface="Wingdings" panose="05000000000000000000" pitchFamily="2" charset="2"/>
              <a:buChar char="v"/>
            </a:pPr>
            <a:r>
              <a:rPr lang="en-US" sz="2400" dirty="0"/>
              <a:t>providing efficient access to the science in archival data to empower data reuse</a:t>
            </a:r>
          </a:p>
        </p:txBody>
      </p:sp>
      <p:sp>
        <p:nvSpPr>
          <p:cNvPr id="4" name="Subtitle 2"/>
          <p:cNvSpPr txBox="1">
            <a:spLocks/>
          </p:cNvSpPr>
          <p:nvPr/>
        </p:nvSpPr>
        <p:spPr>
          <a:xfrm>
            <a:off x="604189" y="2242766"/>
            <a:ext cx="7830918" cy="316501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smtClean="0"/>
              <a:t>The ADMIT Project will enable users in the following ways:</a:t>
            </a:r>
          </a:p>
          <a:p>
            <a:pPr marL="457200" indent="-457200" algn="l">
              <a:buAutoNum type="arabicPeriod"/>
            </a:pPr>
            <a:r>
              <a:rPr lang="en-US" sz="2200" u="sng" dirty="0" smtClean="0"/>
              <a:t>Basic Science Data Products:</a:t>
            </a:r>
            <a:r>
              <a:rPr lang="en-US" sz="2200" dirty="0" smtClean="0"/>
              <a:t> A post-reduction pipeline suite creates a detailed data overview including spectral searching, line identification, moment maps, spectra, overlap integrals, and other images and html tables. These Basic Science Data Products (BSDP) will be served to the user from the ALMA archive.</a:t>
            </a:r>
          </a:p>
          <a:p>
            <a:pPr marL="800100" lvl="1" indent="-342900" algn="l">
              <a:buFont typeface="Arial" panose="020B0604020202020204" pitchFamily="34" charset="0"/>
              <a:buChar char="•"/>
            </a:pPr>
            <a:r>
              <a:rPr lang="en-US" sz="1800" dirty="0" smtClean="0"/>
              <a:t>Compact summary (target &lt; 20 MB) which can be delivered quickly, opened locally to examine and manipulate in advance of getting the full data.</a:t>
            </a:r>
          </a:p>
          <a:p>
            <a:pPr marL="800100" lvl="1" indent="-342900" algn="l">
              <a:buFont typeface="Arial" panose="020B0604020202020204" pitchFamily="34" charset="0"/>
              <a:buChar char="•"/>
            </a:pPr>
            <a:r>
              <a:rPr lang="en-US" sz="1800" dirty="0" smtClean="0"/>
              <a:t>Roadmap to the first-order science content in each project for archive users</a:t>
            </a:r>
            <a:r>
              <a:rPr lang="en-US" sz="1800" dirty="0"/>
              <a:t> </a:t>
            </a:r>
            <a:r>
              <a:rPr lang="en-US" sz="1800" dirty="0" smtClean="0"/>
              <a:t>and community.</a:t>
            </a:r>
          </a:p>
          <a:p>
            <a:pPr marL="800100" lvl="1" indent="-342900" algn="l">
              <a:buFont typeface="Arial" panose="020B0604020202020204" pitchFamily="34" charset="0"/>
              <a:buChar char="•"/>
            </a:pPr>
            <a:endParaRPr lang="en-US" sz="18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554" y="4979564"/>
            <a:ext cx="2421082" cy="14502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340" y="5084282"/>
            <a:ext cx="1576190" cy="1377210"/>
          </a:xfrm>
          <a:prstGeom prst="rect">
            <a:avLst/>
          </a:prstGeom>
        </p:spPr>
      </p:pic>
      <p:sp>
        <p:nvSpPr>
          <p:cNvPr id="10" name="TextBox 9"/>
          <p:cNvSpPr txBox="1"/>
          <p:nvPr/>
        </p:nvSpPr>
        <p:spPr>
          <a:xfrm>
            <a:off x="278655" y="4979564"/>
            <a:ext cx="1181685" cy="1200329"/>
          </a:xfrm>
          <a:prstGeom prst="rect">
            <a:avLst/>
          </a:prstGeom>
          <a:noFill/>
        </p:spPr>
        <p:txBody>
          <a:bodyPr wrap="square" rtlCol="0">
            <a:spAutoFit/>
          </a:bodyPr>
          <a:lstStyle/>
          <a:p>
            <a:r>
              <a:rPr lang="en-US" dirty="0" smtClean="0">
                <a:solidFill>
                  <a:srgbClr val="C00000"/>
                </a:solidFill>
              </a:rPr>
              <a:t>Overview of spectral lines in data cube</a:t>
            </a:r>
            <a:endParaRPr lang="en-US" dirty="0">
              <a:solidFill>
                <a:srgbClr val="C00000"/>
              </a:solidFill>
            </a:endParaRPr>
          </a:p>
        </p:txBody>
      </p:sp>
      <p:sp>
        <p:nvSpPr>
          <p:cNvPr id="11" name="TextBox 10"/>
          <p:cNvSpPr txBox="1"/>
          <p:nvPr/>
        </p:nvSpPr>
        <p:spPr>
          <a:xfrm>
            <a:off x="7316636" y="4979564"/>
            <a:ext cx="1515634" cy="1200329"/>
          </a:xfrm>
          <a:prstGeom prst="rect">
            <a:avLst/>
          </a:prstGeom>
          <a:noFill/>
        </p:spPr>
        <p:txBody>
          <a:bodyPr wrap="square" rtlCol="0">
            <a:spAutoFit/>
          </a:bodyPr>
          <a:lstStyle/>
          <a:p>
            <a:r>
              <a:rPr lang="en-US" dirty="0" smtClean="0">
                <a:solidFill>
                  <a:srgbClr val="C00000"/>
                </a:solidFill>
              </a:rPr>
              <a:t>Two methods for spectral line identification</a:t>
            </a:r>
            <a:endParaRPr lang="en-US" dirty="0">
              <a:solidFill>
                <a:srgbClr val="C00000"/>
              </a:solidFill>
            </a:endParaRPr>
          </a:p>
        </p:txBody>
      </p:sp>
    </p:spTree>
    <p:extLst>
      <p:ext uri="{BB962C8B-B14F-4D97-AF65-F5344CB8AC3E}">
        <p14:creationId xmlns:p14="http://schemas.microsoft.com/office/powerpoint/2010/main" val="256978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0"/>
            <a:ext cx="6858000" cy="752908"/>
          </a:xfrm>
        </p:spPr>
        <p:txBody>
          <a:bodyPr>
            <a:normAutofit/>
          </a:bodyPr>
          <a:lstStyle/>
          <a:p>
            <a:r>
              <a:rPr lang="en-US" sz="4000" dirty="0" smtClean="0"/>
              <a:t>ADMIT</a:t>
            </a:r>
            <a:endParaRPr lang="en-US" sz="4000" dirty="0"/>
          </a:p>
        </p:txBody>
      </p:sp>
      <p:sp>
        <p:nvSpPr>
          <p:cNvPr id="4" name="Subtitle 2"/>
          <p:cNvSpPr txBox="1">
            <a:spLocks/>
          </p:cNvSpPr>
          <p:nvPr/>
        </p:nvSpPr>
        <p:spPr>
          <a:xfrm>
            <a:off x="0" y="752908"/>
            <a:ext cx="6972301" cy="583894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smtClean="0"/>
              <a:t>2. </a:t>
            </a:r>
            <a:r>
              <a:rPr lang="en-US" sz="2200" u="sng" dirty="0" smtClean="0"/>
              <a:t>Scripts and Tools for Mining Science Content:</a:t>
            </a:r>
            <a:r>
              <a:rPr lang="en-US" sz="2200" dirty="0" smtClean="0"/>
              <a:t> </a:t>
            </a:r>
            <a:r>
              <a:rPr lang="en-US" sz="2200" dirty="0"/>
              <a:t>A</a:t>
            </a:r>
            <a:r>
              <a:rPr lang="en-US" sz="2200" dirty="0" smtClean="0"/>
              <a:t> python-based toolkit distributed with CASA for the user to examine, </a:t>
            </a:r>
            <a:r>
              <a:rPr lang="en-US" sz="2200" dirty="0" err="1" smtClean="0"/>
              <a:t>recompute</a:t>
            </a:r>
            <a:r>
              <a:rPr lang="en-US" sz="2200" dirty="0" smtClean="0"/>
              <a:t>, and expand on the BSDPs. Also provides a platform for more advanced tools. ADMIT is NOT a visualization tool; it is a compute layer which can feed results into CASA viewer and the Next Gen. viewer</a:t>
            </a:r>
            <a:endParaRPr lang="en-US" sz="1400" dirty="0" smtClean="0"/>
          </a:p>
          <a:p>
            <a:pPr marL="800100" lvl="1" indent="-342900" algn="l">
              <a:buFont typeface="Arial" panose="020B0604020202020204" pitchFamily="34" charset="0"/>
              <a:buChar char="•"/>
            </a:pPr>
            <a:r>
              <a:rPr lang="en-US" sz="1800" dirty="0" smtClean="0"/>
              <a:t>Flexible interface for re/computing the common science data products.</a:t>
            </a:r>
          </a:p>
          <a:p>
            <a:pPr marL="800100" lvl="1" indent="-342900" algn="l">
              <a:buFont typeface="Arial" panose="020B0604020202020204" pitchFamily="34" charset="0"/>
              <a:buChar char="•"/>
            </a:pPr>
            <a:r>
              <a:rPr lang="en-US" sz="1800" dirty="0" smtClean="0"/>
              <a:t>New tools for exploring data relationships .</a:t>
            </a:r>
          </a:p>
          <a:p>
            <a:pPr marL="800100" lvl="1" indent="-342900" algn="l">
              <a:buFont typeface="Arial" panose="020B0604020202020204" pitchFamily="34" charset="0"/>
              <a:buChar char="•"/>
            </a:pPr>
            <a:r>
              <a:rPr lang="en-US" sz="1800" dirty="0" smtClean="0"/>
              <a:t>Platform for development of new tools by users.</a:t>
            </a:r>
          </a:p>
          <a:p>
            <a:pPr marL="800100" lvl="1" indent="-342900" algn="l">
              <a:buFont typeface="Arial" panose="020B0604020202020204" pitchFamily="34" charset="0"/>
              <a:buChar char="•"/>
            </a:pPr>
            <a:r>
              <a:rPr lang="en-US" sz="1800" dirty="0" smtClean="0"/>
              <a:t>Design requirement to integrate with CASA and reuse CASA software.</a:t>
            </a:r>
            <a:endParaRPr lang="en-US" sz="2200" dirty="0" smtClean="0"/>
          </a:p>
          <a:p>
            <a:pPr algn="l"/>
            <a:r>
              <a:rPr lang="en-US" sz="2200" dirty="0" smtClean="0"/>
              <a:t>3. </a:t>
            </a:r>
            <a:r>
              <a:rPr lang="en-US" sz="2200" u="sng" dirty="0" smtClean="0"/>
              <a:t>Archive Mining</a:t>
            </a:r>
            <a:r>
              <a:rPr lang="en-US" sz="2200" dirty="0" smtClean="0"/>
              <a:t>: ADMIT provides the structured environment for bringing together archival datasets from multiple projects, analyzing and compare them in uniform ways</a:t>
            </a:r>
            <a:r>
              <a:rPr lang="en-US" sz="2200" dirty="0"/>
              <a:t>.</a:t>
            </a:r>
            <a:endParaRPr lang="en-US" sz="2200" dirty="0" smtClean="0"/>
          </a:p>
          <a:p>
            <a:pPr marL="800100" lvl="1" indent="-342900" algn="l">
              <a:buFont typeface="Arial" panose="020B0604020202020204" pitchFamily="34" charset="0"/>
              <a:buChar char="•"/>
            </a:pPr>
            <a:r>
              <a:rPr lang="en-US" sz="1800" dirty="0" smtClean="0"/>
              <a:t>Encourage new science with archival data by allowing user-defined criteria to create a new sample tailored to their science goal.</a:t>
            </a:r>
          </a:p>
          <a:p>
            <a:pPr marL="800100" lvl="1" indent="-342900" algn="l">
              <a:buFont typeface="Arial" panose="020B0604020202020204" pitchFamily="34" charset="0"/>
              <a:buChar char="•"/>
            </a:pPr>
            <a:r>
              <a:rPr lang="en-US" sz="1800" dirty="0" smtClean="0"/>
              <a:t>Encourage ALMA archive group to make our meta-data and science products available to a database query or xml search engine.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1" y="1356462"/>
            <a:ext cx="2171700" cy="17658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8718" y="3118895"/>
            <a:ext cx="1989989" cy="1704104"/>
          </a:xfrm>
          <a:prstGeom prst="rect">
            <a:avLst/>
          </a:prstGeom>
        </p:spPr>
      </p:pic>
      <p:sp>
        <p:nvSpPr>
          <p:cNvPr id="7" name="TextBox 6"/>
          <p:cNvSpPr txBox="1"/>
          <p:nvPr/>
        </p:nvSpPr>
        <p:spPr>
          <a:xfrm>
            <a:off x="7179412" y="402355"/>
            <a:ext cx="1989989" cy="954107"/>
          </a:xfrm>
          <a:prstGeom prst="rect">
            <a:avLst/>
          </a:prstGeom>
          <a:noFill/>
        </p:spPr>
        <p:txBody>
          <a:bodyPr wrap="square" rtlCol="0">
            <a:spAutoFit/>
          </a:bodyPr>
          <a:lstStyle/>
          <a:p>
            <a:r>
              <a:rPr lang="en-US" sz="1400" dirty="0" smtClean="0">
                <a:solidFill>
                  <a:srgbClr val="C00000"/>
                </a:solidFill>
              </a:rPr>
              <a:t>Moment maps for several lines and a spectrum from the peak emission</a:t>
            </a:r>
            <a:endParaRPr lang="en-US" sz="1400" dirty="0">
              <a:solidFill>
                <a:srgbClr val="C00000"/>
              </a:solidFill>
            </a:endParaRPr>
          </a:p>
        </p:txBody>
      </p:sp>
      <p:sp>
        <p:nvSpPr>
          <p:cNvPr id="8" name="TextBox 7"/>
          <p:cNvSpPr txBox="1"/>
          <p:nvPr/>
        </p:nvSpPr>
        <p:spPr>
          <a:xfrm>
            <a:off x="6972301" y="4814624"/>
            <a:ext cx="2156406" cy="1169551"/>
          </a:xfrm>
          <a:prstGeom prst="rect">
            <a:avLst/>
          </a:prstGeom>
          <a:noFill/>
        </p:spPr>
        <p:txBody>
          <a:bodyPr wrap="square" rtlCol="0">
            <a:spAutoFit/>
          </a:bodyPr>
          <a:lstStyle/>
          <a:p>
            <a:r>
              <a:rPr lang="en-US" sz="1400" dirty="0">
                <a:solidFill>
                  <a:srgbClr val="C00000"/>
                </a:solidFill>
              </a:rPr>
              <a:t>O</a:t>
            </a:r>
            <a:r>
              <a:rPr lang="en-US" sz="1400" dirty="0" smtClean="0">
                <a:solidFill>
                  <a:srgbClr val="C00000"/>
                </a:solidFill>
              </a:rPr>
              <a:t>verlap integral (left) where colors represent combinations of coincident line emission; right is moment zero for one line.</a:t>
            </a:r>
            <a:endParaRPr lang="en-US" sz="1400" dirty="0">
              <a:solidFill>
                <a:srgbClr val="C00000"/>
              </a:solidFill>
            </a:endParaRPr>
          </a:p>
        </p:txBody>
      </p:sp>
    </p:spTree>
    <p:extLst>
      <p:ext uri="{BB962C8B-B14F-4D97-AF65-F5344CB8AC3E}">
        <p14:creationId xmlns:p14="http://schemas.microsoft.com/office/powerpoint/2010/main" val="399327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6"/>
          <p:cNvSpPr>
            <a:spLocks noGrp="1"/>
          </p:cNvSpPr>
          <p:nvPr>
            <p:ph type="title" idx="4294967295"/>
          </p:nvPr>
        </p:nvSpPr>
        <p:spPr>
          <a:xfrm>
            <a:off x="457200" y="487363"/>
            <a:ext cx="8229600" cy="960437"/>
          </a:xfrm>
          <a:prstGeom prst="rect">
            <a:avLst/>
          </a:prstGeom>
        </p:spPr>
        <p:txBody>
          <a:bodyPr/>
          <a:lstStyle/>
          <a:p>
            <a:r>
              <a:rPr lang="en-US" altLang="en-US" dirty="0" smtClean="0">
                <a:ea typeface="ＭＳ Ｐゴシック" pitchFamily="34" charset="-128"/>
              </a:rPr>
              <a:t>The Next Generation ALMA Viewer</a:t>
            </a:r>
          </a:p>
        </p:txBody>
      </p:sp>
      <p:sp>
        <p:nvSpPr>
          <p:cNvPr id="27650" name="Rectangle 7"/>
          <p:cNvSpPr>
            <a:spLocks noGrp="1"/>
          </p:cNvSpPr>
          <p:nvPr>
            <p:ph type="body" idx="4294967295"/>
          </p:nvPr>
        </p:nvSpPr>
        <p:spPr>
          <a:xfrm>
            <a:off x="387674" y="1298358"/>
            <a:ext cx="8229600" cy="1870969"/>
          </a:xfrm>
          <a:prstGeom prst="rect">
            <a:avLst/>
          </a:prstGeom>
        </p:spPr>
        <p:txBody>
          <a:bodyPr/>
          <a:lstStyle/>
          <a:p>
            <a:pPr marL="0" indent="0" eaLnBrk="1">
              <a:spcBef>
                <a:spcPts val="1199"/>
              </a:spcBef>
              <a:buNone/>
            </a:pPr>
            <a:r>
              <a:rPr lang="en-US" altLang="en-US" b="1" dirty="0" smtClean="0">
                <a:cs typeface="Helvetica" charset="0"/>
              </a:rPr>
              <a:t>Deliverables</a:t>
            </a:r>
            <a:r>
              <a:rPr lang="en-US" altLang="en-US" dirty="0" smtClean="0"/>
              <a:t>: </a:t>
            </a:r>
          </a:p>
          <a:p>
            <a:pPr eaLnBrk="1">
              <a:buSzPct val="75000"/>
              <a:buFontTx/>
              <a:buChar char="•"/>
            </a:pPr>
            <a:r>
              <a:rPr lang="en-US" altLang="en-US" sz="2000" dirty="0" smtClean="0"/>
              <a:t>CASA viewer will hit performance and development limitations with main ALMA operations </a:t>
            </a:r>
          </a:p>
          <a:p>
            <a:pPr eaLnBrk="1">
              <a:buSzPct val="75000"/>
              <a:buFontTx/>
              <a:buChar char="•"/>
            </a:pPr>
            <a:r>
              <a:rPr lang="en-US" altLang="en-US" sz="2000" dirty="0" smtClean="0"/>
              <a:t>Archive exploitation will become bandwidth limited</a:t>
            </a:r>
          </a:p>
          <a:p>
            <a:pPr eaLnBrk="1">
              <a:buSzPct val="75000"/>
              <a:buFontTx/>
              <a:buChar char="•"/>
            </a:pPr>
            <a:r>
              <a:rPr lang="en-US" altLang="en-US" sz="2000" dirty="0" smtClean="0"/>
              <a:t>Current viewer code is isolated from novel community tools</a:t>
            </a:r>
          </a:p>
        </p:txBody>
      </p:sp>
      <p:sp>
        <p:nvSpPr>
          <p:cNvPr id="27651" name="Slide Number Placeholder 3"/>
          <p:cNvSpPr>
            <a:spLocks noGrp="1"/>
          </p:cNvSpPr>
          <p:nvPr>
            <p:ph type="sldNum" sz="quarter" idx="4294967295"/>
          </p:nvPr>
        </p:nvSpPr>
        <p:spPr bwMode="auto">
          <a:xfrm>
            <a:off x="8229600" y="635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B5EA26-2163-42AB-9318-3781C7623522}" type="slidenum">
              <a:rPr lang="en-US" altLang="en-US" sz="1200">
                <a:solidFill>
                  <a:srgbClr val="000099"/>
                </a:solidFill>
                <a:latin typeface="Gill Sans" charset="0"/>
              </a:rPr>
              <a:pPr eaLnBrk="1" hangingPunct="1"/>
              <a:t>28</a:t>
            </a:fld>
            <a:endParaRPr lang="en-US" altLang="en-US" sz="1200">
              <a:solidFill>
                <a:srgbClr val="000099"/>
              </a:solidFill>
              <a:latin typeface="Gill Sans" charset="0"/>
            </a:endParaRPr>
          </a:p>
        </p:txBody>
      </p:sp>
      <p:sp>
        <p:nvSpPr>
          <p:cNvPr id="27652" name="Footer Placeholder 4"/>
          <p:cNvSpPr>
            <a:spLocks noGrp="1"/>
          </p:cNvSpPr>
          <p:nvPr>
            <p:ph type="ftr" sz="quarter" idx="4294967295"/>
          </p:nvPr>
        </p:nvSpPr>
        <p:spPr bwMode="auto">
          <a:xfrm>
            <a:off x="3124200" y="6356350"/>
            <a:ext cx="5105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a:solidFill>
                  <a:srgbClr val="000099"/>
                </a:solidFill>
                <a:latin typeface="Gill Sans" charset="0"/>
              </a:rPr>
              <a:t>Rosolowsky et al.</a:t>
            </a:r>
          </a:p>
        </p:txBody>
      </p:sp>
      <p:pic>
        <p:nvPicPr>
          <p:cNvPr id="27653" name="Picture 1" descr="alma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0863" y="214313"/>
            <a:ext cx="3857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Screen Shot 2014-01-15 at 11.48.56 AM.png"/>
          <p:cNvPicPr>
            <a:picLocks noChangeAspect="1"/>
          </p:cNvPicPr>
          <p:nvPr/>
        </p:nvPicPr>
        <p:blipFill>
          <a:blip r:embed="rId3">
            <a:extLst>
              <a:ext uri="{28A0092B-C50C-407E-A947-70E740481C1C}">
                <a14:useLocalDpi xmlns:a14="http://schemas.microsoft.com/office/drawing/2010/main" val="0"/>
              </a:ext>
            </a:extLst>
          </a:blip>
          <a:srcRect r="9317"/>
          <a:stretch>
            <a:fillRect/>
          </a:stretch>
        </p:blipFill>
        <p:spPr bwMode="auto">
          <a:xfrm>
            <a:off x="5924372" y="3345372"/>
            <a:ext cx="2948859" cy="199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9" name="Rectangle 7"/>
          <p:cNvSpPr txBox="1">
            <a:spLocks/>
          </p:cNvSpPr>
          <p:nvPr/>
        </p:nvSpPr>
        <p:spPr bwMode="auto">
          <a:xfrm>
            <a:off x="358074" y="3124936"/>
            <a:ext cx="5566298" cy="187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96" charset="-128"/>
                <a:cs typeface="Gill Sans"/>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96" charset="-128"/>
                <a:cs typeface="Gill San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a:buSzPct val="75000"/>
              <a:buNone/>
            </a:pPr>
            <a:r>
              <a:rPr lang="en-US" altLang="en-US" b="1" dirty="0">
                <a:cs typeface="Helvetica" charset="0"/>
              </a:rPr>
              <a:t>Solutions</a:t>
            </a:r>
            <a:r>
              <a:rPr lang="en-US" altLang="en-US" dirty="0"/>
              <a:t>:</a:t>
            </a:r>
          </a:p>
          <a:p>
            <a:pPr eaLnBrk="1">
              <a:buSzPct val="75000"/>
              <a:buFontTx/>
              <a:buChar char="•"/>
            </a:pPr>
            <a:r>
              <a:rPr lang="en-US" altLang="en-US" dirty="0"/>
              <a:t>Develop a modular, plug-in architecture for a new viewer application.  </a:t>
            </a:r>
          </a:p>
          <a:p>
            <a:pPr eaLnBrk="1">
              <a:buSzPct val="75000"/>
              <a:buFontTx/>
              <a:buChar char="•"/>
            </a:pPr>
            <a:r>
              <a:rPr lang="en-US" altLang="en-US" dirty="0"/>
              <a:t>Fuses full feature set of CASA viewer with high performance and good UI of </a:t>
            </a:r>
            <a:r>
              <a:rPr lang="en-US" altLang="en-US" dirty="0" err="1"/>
              <a:t>CyberSKA</a:t>
            </a:r>
            <a:r>
              <a:rPr lang="en-US" altLang="en-US" dirty="0"/>
              <a:t> viewer.</a:t>
            </a:r>
          </a:p>
          <a:p>
            <a:pPr eaLnBrk="1">
              <a:buSzPct val="75000"/>
              <a:buFontTx/>
              <a:buChar char="•"/>
            </a:pPr>
            <a:r>
              <a:rPr lang="en-US" altLang="en-US" dirty="0"/>
              <a:t>Big data tractable through web-based vis. server at archive site.</a:t>
            </a:r>
          </a:p>
          <a:p>
            <a:pPr eaLnBrk="1">
              <a:buSzPct val="75000"/>
              <a:buFontTx/>
              <a:buChar char="•"/>
            </a:pPr>
            <a:r>
              <a:rPr lang="en-US" altLang="en-US" dirty="0"/>
              <a:t>Foster development of community plug-ins</a:t>
            </a:r>
          </a:p>
        </p:txBody>
      </p:sp>
      <p:sp>
        <p:nvSpPr>
          <p:cNvPr id="3" name="TextBox 2"/>
          <p:cNvSpPr txBox="1"/>
          <p:nvPr/>
        </p:nvSpPr>
        <p:spPr>
          <a:xfrm>
            <a:off x="5924373" y="5450889"/>
            <a:ext cx="2948858" cy="307777"/>
          </a:xfrm>
          <a:prstGeom prst="rect">
            <a:avLst/>
          </a:prstGeom>
          <a:noFill/>
        </p:spPr>
        <p:txBody>
          <a:bodyPr wrap="square" rtlCol="0">
            <a:spAutoFit/>
          </a:bodyPr>
          <a:lstStyle/>
          <a:p>
            <a:pPr eaLnBrk="0" hangingPunct="0">
              <a:spcBef>
                <a:spcPct val="20000"/>
              </a:spcBef>
            </a:pPr>
            <a:r>
              <a:rPr lang="en-US" sz="1400" dirty="0" smtClean="0">
                <a:solidFill>
                  <a:srgbClr val="000099"/>
                </a:solidFill>
                <a:latin typeface="Gill Sans MT" pitchFamily="34" charset="0"/>
                <a:cs typeface="Gill Sans" pitchFamily="17" charset="0"/>
              </a:rPr>
              <a:t>In-browser visualization of data cubes</a:t>
            </a:r>
          </a:p>
        </p:txBody>
      </p:sp>
    </p:spTree>
    <p:extLst>
      <p:ext uri="{BB962C8B-B14F-4D97-AF65-F5344CB8AC3E}">
        <p14:creationId xmlns:p14="http://schemas.microsoft.com/office/powerpoint/2010/main" val="39745805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Rectangle 1"/>
          <p:cNvSpPr>
            <a:spLocks noGrp="1"/>
          </p:cNvSpPr>
          <p:nvPr>
            <p:ph type="title"/>
          </p:nvPr>
        </p:nvSpPr>
        <p:spPr>
          <a:xfrm>
            <a:off x="685800" y="0"/>
            <a:ext cx="7772400" cy="1054100"/>
          </a:xfrm>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28575" tIns="28575" rIns="28575" bIns="28575"/>
          <a:lstStyle/>
          <a:p>
            <a:pPr eaLnBrk="1">
              <a:defRPr/>
            </a:pPr>
            <a:r>
              <a:rPr lang="en-US" smtClean="0">
                <a:latin typeface="Arial Bold" charset="0"/>
                <a:cs typeface="Arial Bold" charset="0"/>
              </a:rPr>
              <a:t>Data Analysis Software</a:t>
            </a:r>
            <a:endParaRPr lang="en-US" smtClean="0"/>
          </a:p>
        </p:txBody>
      </p:sp>
      <p:sp>
        <p:nvSpPr>
          <p:cNvPr id="13314" name="Rectangle 2"/>
          <p:cNvSpPr>
            <a:spLocks noGrp="1"/>
          </p:cNvSpPr>
          <p:nvPr>
            <p:ph idx="1"/>
          </p:nvPr>
        </p:nvSpPr>
        <p:spPr>
          <a:xfrm>
            <a:off x="825500" y="1125538"/>
            <a:ext cx="8318500" cy="5181600"/>
          </a:xfrm>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28575" tIns="28575" rIns="28575" bIns="28575"/>
          <a:lstStyle/>
          <a:p>
            <a:pPr marL="239713" indent="-239713" eaLnBrk="1">
              <a:buSzPct val="60000"/>
              <a:buFontTx/>
              <a:buBlip>
                <a:blip r:embed="rId2"/>
              </a:buBlip>
              <a:defRPr/>
            </a:pPr>
            <a:r>
              <a:rPr lang="en-US" sz="2400" dirty="0" err="1" smtClean="0">
                <a:latin typeface="Arial" charset="0"/>
                <a:cs typeface="Arial" charset="0"/>
              </a:rPr>
              <a:t>Uni</a:t>
            </a:r>
            <a:r>
              <a:rPr lang="en-US" sz="2400" dirty="0" smtClean="0">
                <a:latin typeface="Arial" charset="0"/>
                <a:cs typeface="Arial" charset="0"/>
              </a:rPr>
              <a:t> </a:t>
            </a:r>
            <a:r>
              <a:rPr lang="en-US" sz="2400" dirty="0" err="1" smtClean="0">
                <a:latin typeface="Arial" charset="0"/>
                <a:cs typeface="Arial" charset="0"/>
              </a:rPr>
              <a:t>Koeln</a:t>
            </a:r>
            <a:r>
              <a:rPr lang="en-US" sz="2400" dirty="0" smtClean="0">
                <a:latin typeface="Arial" charset="0"/>
                <a:cs typeface="Arial" charset="0"/>
              </a:rPr>
              <a:t>, Allegro, </a:t>
            </a:r>
            <a:r>
              <a:rPr lang="en-US" sz="2400" dirty="0" err="1" smtClean="0">
                <a:latin typeface="Arial" charset="0"/>
                <a:cs typeface="Arial" charset="0"/>
              </a:rPr>
              <a:t>Niels</a:t>
            </a:r>
            <a:r>
              <a:rPr lang="en-US" sz="2400" dirty="0" smtClean="0">
                <a:latin typeface="Arial" charset="0"/>
                <a:cs typeface="Arial" charset="0"/>
              </a:rPr>
              <a:t> Bohr </a:t>
            </a:r>
            <a:r>
              <a:rPr lang="en-US" sz="2400" dirty="0" err="1" smtClean="0">
                <a:latin typeface="Arial" charset="0"/>
                <a:cs typeface="Arial" charset="0"/>
              </a:rPr>
              <a:t>Institut</a:t>
            </a:r>
            <a:endParaRPr lang="en-US" sz="2400" dirty="0" smtClean="0">
              <a:latin typeface="Arial" charset="0"/>
              <a:cs typeface="Arial" charset="0"/>
            </a:endParaRPr>
          </a:p>
          <a:p>
            <a:pPr marL="730250" lvl="1" indent="-233363" eaLnBrk="1">
              <a:buFont typeface="Wingdings" charset="0"/>
              <a:buChar char="➢"/>
              <a:defRPr/>
            </a:pPr>
            <a:r>
              <a:rPr lang="en-US" sz="1800" dirty="0" smtClean="0">
                <a:latin typeface="Arial" charset="0"/>
                <a:ea typeface="ＭＳ Ｐゴシック" charset="0"/>
                <a:cs typeface="Arial" charset="0"/>
              </a:rPr>
              <a:t>MAGIX optimization </a:t>
            </a:r>
          </a:p>
          <a:p>
            <a:pPr marL="730250" lvl="1" indent="-233363" eaLnBrk="1">
              <a:buFont typeface="Wingdings" charset="0"/>
              <a:buChar char="➢"/>
              <a:defRPr/>
            </a:pPr>
            <a:r>
              <a:rPr lang="en-US" sz="1800" dirty="0" smtClean="0">
                <a:latin typeface="Arial" charset="0"/>
                <a:ea typeface="ＭＳ Ｐゴシック" charset="0"/>
                <a:cs typeface="Arial" charset="0"/>
              </a:rPr>
              <a:t>Automatic line identification - enhance archive</a:t>
            </a:r>
          </a:p>
          <a:p>
            <a:pPr marL="730250" lvl="1" indent="-233363" eaLnBrk="1">
              <a:buFont typeface="Wingdings" charset="0"/>
              <a:buChar char="➢"/>
              <a:defRPr/>
            </a:pPr>
            <a:r>
              <a:rPr lang="en-US" sz="1800" dirty="0" smtClean="0">
                <a:latin typeface="Arial" charset="0"/>
                <a:ea typeface="ＭＳ Ｐゴシック" charset="0"/>
                <a:cs typeface="Arial" charset="0"/>
              </a:rPr>
              <a:t>possibility to call and </a:t>
            </a:r>
            <a:r>
              <a:rPr lang="ja-JP" altLang="en-US" sz="1800" dirty="0" smtClean="0">
                <a:latin typeface="Arial" charset="0"/>
                <a:ea typeface="ＭＳ Ｐゴシック" charset="0"/>
                <a:cs typeface="Arial" charset="0"/>
              </a:rPr>
              <a:t>“</a:t>
            </a:r>
            <a:r>
              <a:rPr lang="en-US" sz="1800" dirty="0" smtClean="0">
                <a:latin typeface="Arial" charset="0"/>
                <a:ea typeface="ＭＳ Ｐゴシック" charset="0"/>
                <a:cs typeface="Arial" charset="0"/>
              </a:rPr>
              <a:t>fit</a:t>
            </a:r>
            <a:r>
              <a:rPr lang="ja-JP" altLang="en-US" sz="1800" dirty="0" smtClean="0">
                <a:latin typeface="Arial" charset="0"/>
                <a:ea typeface="ＭＳ Ｐゴシック" charset="0"/>
                <a:cs typeface="Arial" charset="0"/>
              </a:rPr>
              <a:t>”</a:t>
            </a:r>
            <a:r>
              <a:rPr lang="en-US" sz="1800" dirty="0" smtClean="0">
                <a:latin typeface="Arial" charset="0"/>
                <a:ea typeface="ＭＳ Ｐゴシック" charset="0"/>
                <a:cs typeface="Arial" charset="0"/>
              </a:rPr>
              <a:t> using </a:t>
            </a:r>
            <a:r>
              <a:rPr lang="en-US" sz="1800" dirty="0" err="1" smtClean="0">
                <a:latin typeface="Arial" charset="0"/>
                <a:ea typeface="ＭＳ Ｐゴシック" charset="0"/>
                <a:cs typeface="Arial" charset="0"/>
              </a:rPr>
              <a:t>radiative</a:t>
            </a:r>
            <a:r>
              <a:rPr lang="en-US" sz="1800" dirty="0" smtClean="0">
                <a:latin typeface="Arial" charset="0"/>
                <a:ea typeface="ＭＳ Ｐゴシック" charset="0"/>
                <a:cs typeface="Arial" charset="0"/>
              </a:rPr>
              <a:t> transfer package (Artist)</a:t>
            </a:r>
          </a:p>
          <a:p>
            <a:pPr marL="239713" indent="-239713" eaLnBrk="1">
              <a:buSzPct val="60000"/>
              <a:buFontTx/>
              <a:buBlip>
                <a:blip r:embed="rId2"/>
              </a:buBlip>
              <a:defRPr/>
            </a:pPr>
            <a:r>
              <a:rPr lang="en-US" sz="2400" dirty="0" smtClean="0">
                <a:latin typeface="Arial" charset="0"/>
                <a:cs typeface="Arial" charset="0"/>
              </a:rPr>
              <a:t>Case</a:t>
            </a:r>
          </a:p>
          <a:p>
            <a:pPr marL="730250" lvl="1" indent="-233363" eaLnBrk="1">
              <a:buFont typeface="Wingdings" charset="0"/>
              <a:buChar char="➢"/>
              <a:defRPr/>
            </a:pPr>
            <a:r>
              <a:rPr lang="en-US" sz="1800" dirty="0" smtClean="0">
                <a:latin typeface="Arial" charset="0"/>
                <a:ea typeface="ＭＳ Ｐゴシック" charset="0"/>
                <a:cs typeface="Arial" charset="0"/>
              </a:rPr>
              <a:t>Provide comprehensive optimization in CASA (for multiple purposes)</a:t>
            </a:r>
          </a:p>
          <a:p>
            <a:pPr marL="730250" lvl="1" indent="-233363" eaLnBrk="1">
              <a:buFont typeface="Wingdings" charset="0"/>
              <a:buChar char="➢"/>
              <a:defRPr/>
            </a:pPr>
            <a:r>
              <a:rPr lang="en-US" sz="1800" dirty="0" smtClean="0">
                <a:latin typeface="Arial" charset="0"/>
                <a:ea typeface="ＭＳ Ｐゴシック" charset="0"/>
                <a:cs typeface="Arial" charset="0"/>
              </a:rPr>
              <a:t>Line ID strongly enhances archive experience</a:t>
            </a:r>
          </a:p>
          <a:p>
            <a:pPr marL="730250" lvl="1" indent="-233363" eaLnBrk="1">
              <a:buFont typeface="Wingdings" charset="0"/>
              <a:buChar char="➢"/>
              <a:defRPr/>
            </a:pPr>
            <a:r>
              <a:rPr lang="en-US" sz="1800" dirty="0" err="1" smtClean="0">
                <a:latin typeface="Arial" charset="0"/>
                <a:ea typeface="ＭＳ Ｐゴシック" charset="0"/>
                <a:cs typeface="Arial" charset="0"/>
              </a:rPr>
              <a:t>Radiative</a:t>
            </a:r>
            <a:r>
              <a:rPr lang="en-US" sz="1800" dirty="0" smtClean="0">
                <a:latin typeface="Arial" charset="0"/>
                <a:ea typeface="ＭＳ Ｐゴシック" charset="0"/>
                <a:cs typeface="Arial" charset="0"/>
              </a:rPr>
              <a:t> transfer aids optimized modeling of (relatively simple) sources</a:t>
            </a:r>
            <a:endParaRPr lang="en-US" dirty="0" smtClean="0"/>
          </a:p>
        </p:txBody>
      </p:sp>
      <p:pic>
        <p:nvPicPr>
          <p:cNvPr id="13315" name="Picture 3" descr="Screen Shot 2014-01-30 at 19.38.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076700"/>
            <a:ext cx="3195638" cy="287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6" name="Picture 4" descr="Screen Shot 2014-01-30 at 19.38.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4100513"/>
            <a:ext cx="2995613" cy="588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rot="16200000">
            <a:off x="7245350" y="4783138"/>
            <a:ext cx="3352800"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marL="39688" algn="l">
              <a:buClr>
                <a:srgbClr val="00CC99"/>
              </a:buClr>
              <a:buFont typeface="Helvetica" charset="0"/>
              <a:buNone/>
              <a:defRPr/>
            </a:pPr>
            <a:r>
              <a:rPr lang="en-US" sz="1600" b="1">
                <a:solidFill>
                  <a:srgbClr val="00CC99"/>
                </a:solidFill>
                <a:latin typeface="Helvetica Light" charset="0"/>
                <a:cs typeface="Helvetica Light" charset="0"/>
                <a:sym typeface="Helvetica Light" charset="0"/>
              </a:rPr>
              <a:t>(Moeller et al. 2013)</a:t>
            </a:r>
            <a:endParaRPr lang="en-US">
              <a:cs typeface="Arial" charset="0"/>
            </a:endParaRPr>
          </a:p>
        </p:txBody>
      </p:sp>
    </p:spTree>
    <p:extLst>
      <p:ext uri="{BB962C8B-B14F-4D97-AF65-F5344CB8AC3E}">
        <p14:creationId xmlns:p14="http://schemas.microsoft.com/office/powerpoint/2010/main" val="28911577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ROAD MAP </a:t>
            </a:r>
            <a:r>
              <a:rPr lang="en-US" dirty="0" smtClean="0"/>
              <a:t>FOR DEVELOPING </a:t>
            </a:r>
            <a:r>
              <a:rPr lang="en-US" dirty="0"/>
              <a:t>ALMA</a:t>
            </a:r>
          </a:p>
        </p:txBody>
      </p:sp>
      <p:sp>
        <p:nvSpPr>
          <p:cNvPr id="3" name="Text Placeholder 2"/>
          <p:cNvSpPr>
            <a:spLocks noGrp="1"/>
          </p:cNvSpPr>
          <p:nvPr>
            <p:ph type="body" sz="quarter" idx="11"/>
          </p:nvPr>
        </p:nvSpPr>
        <p:spPr/>
        <p:txBody>
          <a:bodyPr/>
          <a:lstStyle/>
          <a:p>
            <a:r>
              <a:rPr lang="en-US" dirty="0" smtClean="0"/>
              <a:t>ASAC </a:t>
            </a:r>
            <a:r>
              <a:rPr lang="en-US" dirty="0"/>
              <a:t>Recommendations for ALMA 2030</a:t>
            </a:r>
          </a:p>
          <a:p>
            <a:endParaRPr lang="en-US" dirty="0"/>
          </a:p>
        </p:txBody>
      </p:sp>
      <p:sp>
        <p:nvSpPr>
          <p:cNvPr id="4" name="Text Placeholder 3"/>
          <p:cNvSpPr>
            <a:spLocks noGrp="1"/>
          </p:cNvSpPr>
          <p:nvPr>
            <p:ph type="body" sz="quarter" idx="12"/>
          </p:nvPr>
        </p:nvSpPr>
        <p:spPr/>
        <p:txBody>
          <a:bodyPr/>
          <a:lstStyle/>
          <a:p>
            <a:r>
              <a:rPr lang="en-US" dirty="0" smtClean="0"/>
              <a:t>Finish the Scope of ALMA (receivers, VLB capability)</a:t>
            </a:r>
          </a:p>
          <a:p>
            <a:r>
              <a:rPr lang="en-US" dirty="0" smtClean="0"/>
              <a:t>Recommended </a:t>
            </a:r>
            <a:r>
              <a:rPr lang="en-US" dirty="0"/>
              <a:t>development paths</a:t>
            </a:r>
          </a:p>
          <a:p>
            <a:pPr lvl="1"/>
            <a:r>
              <a:rPr lang="en-US" dirty="0"/>
              <a:t>1. Improvements to the ALMA Archive: enabling gains in usability </a:t>
            </a:r>
            <a:r>
              <a:rPr lang="en-US" dirty="0" smtClean="0"/>
              <a:t>and impact </a:t>
            </a:r>
            <a:r>
              <a:rPr lang="en-US" dirty="0"/>
              <a:t>for the observatory.</a:t>
            </a:r>
          </a:p>
          <a:p>
            <a:pPr lvl="1"/>
            <a:r>
              <a:rPr lang="en-US" dirty="0"/>
              <a:t>2. Larger bandwidths and better receiver sensitivity: enabling gains </a:t>
            </a:r>
            <a:r>
              <a:rPr lang="en-US" dirty="0" smtClean="0"/>
              <a:t>in speed</a:t>
            </a:r>
            <a:r>
              <a:rPr lang="en-US" dirty="0"/>
              <a:t>.</a:t>
            </a:r>
          </a:p>
          <a:p>
            <a:pPr lvl="1"/>
            <a:r>
              <a:rPr lang="en-US" dirty="0"/>
              <a:t>3. Longer baselines: enabling qualitatively new science.</a:t>
            </a:r>
          </a:p>
          <a:p>
            <a:pPr lvl="1"/>
            <a:r>
              <a:rPr lang="en-US" dirty="0"/>
              <a:t>4. Increasing wide field mapping speed: enabling efficient mapping.</a:t>
            </a:r>
          </a:p>
        </p:txBody>
      </p:sp>
    </p:spTree>
    <p:extLst>
      <p:ext uri="{BB962C8B-B14F-4D97-AF65-F5344CB8AC3E}">
        <p14:creationId xmlns:p14="http://schemas.microsoft.com/office/powerpoint/2010/main" val="172063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dirty="0"/>
              <a:t>Small Development Projects </a:t>
            </a:r>
            <a:r>
              <a:rPr lang="en-US" b="1" i="1" dirty="0" smtClean="0"/>
              <a:t>&amp; Upgrade </a:t>
            </a:r>
            <a:r>
              <a:rPr lang="en-US" b="1" i="1" dirty="0"/>
              <a:t>Studies</a:t>
            </a:r>
            <a:endParaRPr lang="en-US" dirty="0"/>
          </a:p>
        </p:txBody>
      </p:sp>
      <p:sp>
        <p:nvSpPr>
          <p:cNvPr id="3" name="Text Placeholder 2"/>
          <p:cNvSpPr>
            <a:spLocks noGrp="1"/>
          </p:cNvSpPr>
          <p:nvPr>
            <p:ph type="body" sz="quarter" idx="11"/>
          </p:nvPr>
        </p:nvSpPr>
        <p:spPr/>
        <p:txBody>
          <a:bodyPr/>
          <a:lstStyle/>
          <a:p>
            <a:r>
              <a:rPr lang="en-US" b="1" u="sng" dirty="0"/>
              <a:t>NA Development </a:t>
            </a:r>
            <a:r>
              <a:rPr lang="en-US" b="1" u="sng" dirty="0" smtClean="0"/>
              <a:t>Studies Status</a:t>
            </a:r>
            <a:endParaRPr lang="en-US" dirty="0"/>
          </a:p>
        </p:txBody>
      </p:sp>
      <p:sp>
        <p:nvSpPr>
          <p:cNvPr id="4" name="Text Placeholder 3"/>
          <p:cNvSpPr>
            <a:spLocks noGrp="1"/>
          </p:cNvSpPr>
          <p:nvPr>
            <p:ph type="body" sz="quarter" idx="12"/>
          </p:nvPr>
        </p:nvSpPr>
        <p:spPr/>
        <p:txBody>
          <a:bodyPr/>
          <a:lstStyle/>
          <a:p>
            <a:r>
              <a:rPr lang="en-US" sz="2800" dirty="0" smtClean="0"/>
              <a:t>2013 Call ALMA </a:t>
            </a:r>
            <a:r>
              <a:rPr lang="en-US" sz="2800" dirty="0"/>
              <a:t>Studies are due to close out in December 2014 with close out reports expected in Q2 of FY2015</a:t>
            </a:r>
            <a:r>
              <a:rPr lang="en-US" sz="2800" dirty="0" smtClean="0"/>
              <a:t>.  Two are granted no-cost extension</a:t>
            </a:r>
          </a:p>
          <a:p>
            <a:pPr lvl="1"/>
            <a:r>
              <a:rPr lang="en-US" sz="2000" dirty="0" smtClean="0"/>
              <a:t>Goal: to investigate ways of providing new science consistent with New Horizons,  ALMA 2030 vision</a:t>
            </a:r>
          </a:p>
          <a:p>
            <a:pPr lvl="1"/>
            <a:r>
              <a:rPr lang="en-US" sz="2000" dirty="0" smtClean="0">
                <a:latin typeface="Arial" charset="0"/>
                <a:ea typeface="ＭＳ Ｐゴシック" charset="0"/>
                <a:cs typeface="Arial" charset="0"/>
              </a:rPr>
              <a:t>Second generation receivers for Bands 6, 10: </a:t>
            </a:r>
            <a:r>
              <a:rPr lang="en-US" sz="2000" i="1" dirty="0" smtClean="0">
                <a:latin typeface="Arial" charset="0"/>
                <a:ea typeface="ＭＳ Ｐゴシック" charset="0"/>
                <a:cs typeface="Arial" charset="0"/>
              </a:rPr>
              <a:t>enhanced spectral grasp, sensitivity</a:t>
            </a:r>
          </a:p>
          <a:p>
            <a:pPr lvl="1"/>
            <a:r>
              <a:rPr lang="en-US" sz="2000" dirty="0" smtClean="0">
                <a:solidFill>
                  <a:srgbClr val="0000FF"/>
                </a:solidFill>
                <a:latin typeface="Arial" charset="0"/>
                <a:ea typeface="ＭＳ Ｐゴシック" charset="0"/>
                <a:cs typeface="Arial" charset="0"/>
              </a:rPr>
              <a:t>Study of concepts for focal plane receivers: </a:t>
            </a:r>
            <a:r>
              <a:rPr lang="en-US" sz="2000" i="1" dirty="0" smtClean="0">
                <a:solidFill>
                  <a:srgbClr val="0000FF"/>
                </a:solidFill>
                <a:latin typeface="Arial" charset="0"/>
                <a:ea typeface="ＭＳ Ｐゴシック" charset="0"/>
                <a:cs typeface="Arial" charset="0"/>
              </a:rPr>
              <a:t>enhanced Field of View</a:t>
            </a:r>
          </a:p>
          <a:p>
            <a:pPr lvl="1"/>
            <a:r>
              <a:rPr lang="en-US" sz="2000" dirty="0" smtClean="0">
                <a:latin typeface="Gill Sans"/>
                <a:cs typeface="Gill Sans"/>
              </a:rPr>
              <a:t>Solar Observing strategies (with </a:t>
            </a:r>
            <a:r>
              <a:rPr lang="en-US" sz="2000" dirty="0" err="1">
                <a:latin typeface="Gill Sans"/>
                <a:cs typeface="Gill Sans"/>
              </a:rPr>
              <a:t>Ondrejov</a:t>
            </a:r>
            <a:r>
              <a:rPr lang="en-US" sz="2000" dirty="0">
                <a:latin typeface="Gill Sans"/>
                <a:cs typeface="Gill Sans"/>
              </a:rPr>
              <a:t>/</a:t>
            </a:r>
            <a:r>
              <a:rPr lang="en-US" sz="2000" dirty="0" smtClean="0">
                <a:latin typeface="Gill Sans"/>
                <a:cs typeface="Gill Sans"/>
              </a:rPr>
              <a:t>Zagreb): </a:t>
            </a:r>
            <a:r>
              <a:rPr lang="en-US" sz="2000" i="1" dirty="0" smtClean="0">
                <a:latin typeface="Gill Sans"/>
                <a:cs typeface="Gill Sans"/>
              </a:rPr>
              <a:t>new science area</a:t>
            </a:r>
          </a:p>
          <a:p>
            <a:pPr lvl="1"/>
            <a:r>
              <a:rPr lang="en-US" sz="2000" i="1" dirty="0">
                <a:solidFill>
                  <a:srgbClr val="0000FF"/>
                </a:solidFill>
              </a:rPr>
              <a:t>Community Science Tool Development </a:t>
            </a:r>
            <a:endParaRPr lang="en-US" sz="2000" i="1" dirty="0" smtClean="0">
              <a:solidFill>
                <a:srgbClr val="0000FF"/>
              </a:solidFill>
            </a:endParaRPr>
          </a:p>
          <a:p>
            <a:pPr lvl="1"/>
            <a:r>
              <a:rPr lang="en-US" sz="2000" dirty="0" smtClean="0">
                <a:solidFill>
                  <a:srgbClr val="0000FF"/>
                </a:solidFill>
              </a:rPr>
              <a:t>New Calibration algorithms, refinements </a:t>
            </a:r>
            <a:r>
              <a:rPr lang="en-US" sz="2000" i="1" dirty="0" smtClean="0">
                <a:solidFill>
                  <a:srgbClr val="0000FF"/>
                </a:solidFill>
              </a:rPr>
              <a:t>better long baseline imaging</a:t>
            </a:r>
          </a:p>
          <a:p>
            <a:pPr lvl="1"/>
            <a:r>
              <a:rPr lang="en-US" sz="2000" dirty="0" smtClean="0"/>
              <a:t>Reports to be issued in ALMA Memo Series</a:t>
            </a:r>
          </a:p>
          <a:p>
            <a:r>
              <a:rPr lang="en-US" dirty="0" smtClean="0"/>
              <a:t> </a:t>
            </a:r>
            <a:endParaRPr lang="en-US" dirty="0"/>
          </a:p>
        </p:txBody>
      </p:sp>
    </p:spTree>
    <p:extLst>
      <p:ext uri="{BB962C8B-B14F-4D97-AF65-F5344CB8AC3E}">
        <p14:creationId xmlns:p14="http://schemas.microsoft.com/office/powerpoint/2010/main" val="265512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dirty="0" smtClean="0"/>
              <a:t>Development Projects</a:t>
            </a:r>
            <a:endParaRPr lang="en-US" dirty="0"/>
          </a:p>
        </p:txBody>
      </p:sp>
      <p:sp>
        <p:nvSpPr>
          <p:cNvPr id="3" name="Text Placeholder 2"/>
          <p:cNvSpPr>
            <a:spLocks noGrp="1"/>
          </p:cNvSpPr>
          <p:nvPr>
            <p:ph type="body" sz="quarter" idx="11"/>
          </p:nvPr>
        </p:nvSpPr>
        <p:spPr/>
        <p:txBody>
          <a:bodyPr/>
          <a:lstStyle/>
          <a:p>
            <a:r>
              <a:rPr lang="en-US" b="1" u="sng" dirty="0"/>
              <a:t>NA Development </a:t>
            </a:r>
            <a:r>
              <a:rPr lang="en-US" b="1" u="sng" dirty="0" smtClean="0"/>
              <a:t>Projects Status</a:t>
            </a:r>
            <a:endParaRPr lang="en-US" dirty="0"/>
          </a:p>
        </p:txBody>
      </p:sp>
      <p:sp>
        <p:nvSpPr>
          <p:cNvPr id="4" name="Text Placeholder 3"/>
          <p:cNvSpPr>
            <a:spLocks noGrp="1"/>
          </p:cNvSpPr>
          <p:nvPr>
            <p:ph type="body" sz="quarter" idx="12"/>
          </p:nvPr>
        </p:nvSpPr>
        <p:spPr/>
        <p:txBody>
          <a:bodyPr/>
          <a:lstStyle/>
          <a:p>
            <a:r>
              <a:rPr lang="en-US" dirty="0"/>
              <a:t>ALMA </a:t>
            </a:r>
            <a:r>
              <a:rPr lang="en-US" dirty="0" smtClean="0"/>
              <a:t>Projects continue from First Call (wrapping up) and most recent (2013) Call.</a:t>
            </a:r>
          </a:p>
          <a:p>
            <a:r>
              <a:rPr lang="en-US" dirty="0" smtClean="0"/>
              <a:t>2011 Call</a:t>
            </a:r>
          </a:p>
          <a:p>
            <a:pPr lvl="1"/>
            <a:r>
              <a:rPr lang="en-US" u="sng" dirty="0"/>
              <a:t>Band 5 </a:t>
            </a:r>
            <a:r>
              <a:rPr lang="en-US" u="sng" dirty="0" smtClean="0"/>
              <a:t>LO</a:t>
            </a:r>
            <a:r>
              <a:rPr lang="en-US" dirty="0" smtClean="0"/>
              <a:t>:  </a:t>
            </a:r>
            <a:r>
              <a:rPr lang="en-US" dirty="0"/>
              <a:t>B</a:t>
            </a:r>
            <a:r>
              <a:rPr lang="en-US" dirty="0" smtClean="0"/>
              <a:t>and </a:t>
            </a:r>
            <a:r>
              <a:rPr lang="en-US" dirty="0"/>
              <a:t>5 WCAs have been manufactured, and have passed testing and PAI review</a:t>
            </a:r>
            <a:r>
              <a:rPr lang="en-US" i="1" dirty="0"/>
              <a:t>. </a:t>
            </a:r>
            <a:r>
              <a:rPr lang="en-US" i="1" dirty="0" smtClean="0"/>
              <a:t> New band, water, [C II] focus</a:t>
            </a:r>
          </a:p>
          <a:p>
            <a:pPr lvl="1"/>
            <a:r>
              <a:rPr lang="en-US" u="sng" dirty="0" smtClean="0"/>
              <a:t>ALMA </a:t>
            </a:r>
            <a:r>
              <a:rPr lang="en-US" u="sng" dirty="0"/>
              <a:t>Phasing </a:t>
            </a:r>
            <a:r>
              <a:rPr lang="en-US" u="sng" dirty="0" smtClean="0"/>
              <a:t>Project</a:t>
            </a:r>
            <a:r>
              <a:rPr lang="en-US" dirty="0" smtClean="0"/>
              <a:t>:  All </a:t>
            </a:r>
            <a:r>
              <a:rPr lang="en-US" dirty="0"/>
              <a:t>APP hardware is in place and thoroughly tested at the component level. Successfully passed the hardware acceptance review on 12 Dec 2014. </a:t>
            </a:r>
            <a:r>
              <a:rPr lang="en-US" dirty="0" smtClean="0"/>
              <a:t> </a:t>
            </a:r>
            <a:r>
              <a:rPr lang="en-US" i="1" dirty="0" smtClean="0"/>
              <a:t>Imaging Black Holes</a:t>
            </a:r>
            <a:endParaRPr lang="en-US" i="1" dirty="0"/>
          </a:p>
          <a:p>
            <a:pPr lvl="1"/>
            <a:r>
              <a:rPr lang="en-US" u="sng" dirty="0"/>
              <a:t>Fiber Optic Connectivity </a:t>
            </a:r>
            <a:r>
              <a:rPr lang="en-US" u="sng" dirty="0" smtClean="0"/>
              <a:t>Project</a:t>
            </a:r>
            <a:r>
              <a:rPr lang="en-US" dirty="0" smtClean="0"/>
              <a:t>:  The </a:t>
            </a:r>
            <a:r>
              <a:rPr lang="en-US" dirty="0"/>
              <a:t>construction work of the fiber is completed. System  end‐to‐end testing was completed successfully. </a:t>
            </a:r>
            <a:r>
              <a:rPr lang="en-US" dirty="0" smtClean="0"/>
              <a:t> Awaiting </a:t>
            </a:r>
            <a:r>
              <a:rPr lang="en-US" dirty="0"/>
              <a:t>a final use permit from SILICA</a:t>
            </a:r>
            <a:r>
              <a:rPr lang="en-US" i="1" dirty="0" smtClean="0"/>
              <a:t>.  &gt;Order of magnitude increase in data volume transmission, better reliability</a:t>
            </a:r>
            <a:endParaRPr lang="en-US" i="1" dirty="0"/>
          </a:p>
          <a:p>
            <a:pPr lvl="1"/>
            <a:endParaRPr lang="en-US" dirty="0" smtClean="0"/>
          </a:p>
        </p:txBody>
      </p:sp>
    </p:spTree>
    <p:extLst>
      <p:ext uri="{BB962C8B-B14F-4D97-AF65-F5344CB8AC3E}">
        <p14:creationId xmlns:p14="http://schemas.microsoft.com/office/powerpoint/2010/main" val="266252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APP Project </a:t>
            </a:r>
            <a:endParaRPr lang="en-US" dirty="0"/>
          </a:p>
        </p:txBody>
      </p:sp>
      <p:pic>
        <p:nvPicPr>
          <p:cNvPr id="5" name="Picture 4" descr="Untitled 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14" y="673099"/>
            <a:ext cx="7512418" cy="5618095"/>
          </a:xfrm>
          <a:prstGeom prst="rect">
            <a:avLst/>
          </a:prstGeom>
        </p:spPr>
      </p:pic>
    </p:spTree>
    <p:extLst>
      <p:ext uri="{BB962C8B-B14F-4D97-AF65-F5344CB8AC3E}">
        <p14:creationId xmlns:p14="http://schemas.microsoft.com/office/powerpoint/2010/main" val="102858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dirty="0" smtClean="0"/>
              <a:t>Development Projects</a:t>
            </a:r>
            <a:endParaRPr lang="en-US" dirty="0"/>
          </a:p>
        </p:txBody>
      </p:sp>
      <p:sp>
        <p:nvSpPr>
          <p:cNvPr id="3" name="Text Placeholder 2"/>
          <p:cNvSpPr>
            <a:spLocks noGrp="1"/>
          </p:cNvSpPr>
          <p:nvPr>
            <p:ph type="body" sz="quarter" idx="11"/>
          </p:nvPr>
        </p:nvSpPr>
        <p:spPr/>
        <p:txBody>
          <a:bodyPr/>
          <a:lstStyle/>
          <a:p>
            <a:r>
              <a:rPr lang="en-US" b="1" u="sng" dirty="0"/>
              <a:t>NA Development </a:t>
            </a:r>
            <a:r>
              <a:rPr lang="en-US" b="1" u="sng" dirty="0" smtClean="0"/>
              <a:t>Projects</a:t>
            </a:r>
            <a:endParaRPr lang="en-US" dirty="0"/>
          </a:p>
        </p:txBody>
      </p:sp>
      <p:sp>
        <p:nvSpPr>
          <p:cNvPr id="4" name="Text Placeholder 3"/>
          <p:cNvSpPr>
            <a:spLocks noGrp="1"/>
          </p:cNvSpPr>
          <p:nvPr>
            <p:ph type="body" sz="quarter" idx="12"/>
          </p:nvPr>
        </p:nvSpPr>
        <p:spPr>
          <a:xfrm>
            <a:off x="373040" y="1107027"/>
            <a:ext cx="8636000" cy="4603750"/>
          </a:xfrm>
        </p:spPr>
        <p:txBody>
          <a:bodyPr/>
          <a:lstStyle/>
          <a:p>
            <a:r>
              <a:rPr lang="en-US" dirty="0" smtClean="0"/>
              <a:t>2013 Call</a:t>
            </a:r>
          </a:p>
          <a:p>
            <a:pPr lvl="1"/>
            <a:r>
              <a:rPr lang="en-US" u="sng" dirty="0"/>
              <a:t>Band 2 Cartridge </a:t>
            </a:r>
            <a:r>
              <a:rPr lang="en-US" u="sng" dirty="0" smtClean="0"/>
              <a:t>Prototype:</a:t>
            </a:r>
          </a:p>
          <a:p>
            <a:pPr lvl="2"/>
            <a:r>
              <a:rPr lang="en-US" dirty="0" smtClean="0"/>
              <a:t>Meeting at </a:t>
            </a:r>
            <a:r>
              <a:rPr lang="en-US" dirty="0" err="1" smtClean="0"/>
              <a:t>Arcetri</a:t>
            </a:r>
            <a:r>
              <a:rPr lang="en-US" dirty="0" smtClean="0"/>
              <a:t> March 2014</a:t>
            </a:r>
          </a:p>
          <a:p>
            <a:pPr lvl="2"/>
            <a:r>
              <a:rPr lang="en-US" u="sng" dirty="0" smtClean="0"/>
              <a:t> </a:t>
            </a:r>
            <a:r>
              <a:rPr lang="en-US" dirty="0"/>
              <a:t>LNA </a:t>
            </a:r>
            <a:r>
              <a:rPr lang="en-US" dirty="0" smtClean="0"/>
              <a:t>MMICs contract signed with CRAL, delivery July 2015 expected.</a:t>
            </a:r>
          </a:p>
          <a:p>
            <a:pPr lvl="2"/>
            <a:r>
              <a:rPr lang="en-US" dirty="0"/>
              <a:t>D</a:t>
            </a:r>
            <a:r>
              <a:rPr lang="en-US" dirty="0" smtClean="0"/>
              <a:t>own</a:t>
            </a:r>
            <a:r>
              <a:rPr lang="en-US" dirty="0"/>
              <a:t>-</a:t>
            </a:r>
            <a:r>
              <a:rPr lang="en-US" dirty="0" smtClean="0"/>
              <a:t>converter </a:t>
            </a:r>
            <a:r>
              <a:rPr lang="en-US" dirty="0"/>
              <a:t>designed </a:t>
            </a:r>
            <a:r>
              <a:rPr lang="en-US" dirty="0" smtClean="0"/>
              <a:t>around </a:t>
            </a:r>
            <a:r>
              <a:rPr lang="en-US" dirty="0"/>
              <a:t>existing MMIC </a:t>
            </a:r>
            <a:r>
              <a:rPr lang="en-US" dirty="0" smtClean="0"/>
              <a:t>mixer, housing </a:t>
            </a:r>
            <a:r>
              <a:rPr lang="en-US" dirty="0"/>
              <a:t>fabrication and assembly </a:t>
            </a:r>
            <a:r>
              <a:rPr lang="en-US" dirty="0" smtClean="0"/>
              <a:t>complete; it </a:t>
            </a:r>
            <a:r>
              <a:rPr lang="en-US" dirty="0"/>
              <a:t>is being tested and debugged</a:t>
            </a:r>
            <a:r>
              <a:rPr lang="en-US" dirty="0" smtClean="0"/>
              <a:t>.</a:t>
            </a:r>
          </a:p>
          <a:p>
            <a:pPr lvl="2"/>
            <a:r>
              <a:rPr lang="en-US" dirty="0" smtClean="0"/>
              <a:t>Optics study complete, no </a:t>
            </a:r>
            <a:r>
              <a:rPr lang="en-US" dirty="0" err="1" smtClean="0"/>
              <a:t>dewar</a:t>
            </a:r>
            <a:r>
              <a:rPr lang="en-US" dirty="0" smtClean="0"/>
              <a:t> mods needed, manufactured CDL.</a:t>
            </a:r>
          </a:p>
          <a:p>
            <a:pPr lvl="2"/>
            <a:r>
              <a:rPr lang="en-US" dirty="0"/>
              <a:t>A </a:t>
            </a:r>
            <a:r>
              <a:rPr lang="en-US" dirty="0" smtClean="0"/>
              <a:t>prototype OMT fabricated, measured, meets </a:t>
            </a:r>
            <a:r>
              <a:rPr lang="en-US" dirty="0"/>
              <a:t>specification</a:t>
            </a:r>
            <a:r>
              <a:rPr lang="en-US" dirty="0" smtClean="0"/>
              <a:t>.</a:t>
            </a:r>
          </a:p>
          <a:p>
            <a:pPr lvl="2"/>
            <a:r>
              <a:rPr lang="en-US" dirty="0"/>
              <a:t>RAL to </a:t>
            </a:r>
            <a:r>
              <a:rPr lang="en-US" dirty="0" smtClean="0"/>
              <a:t>deliver </a:t>
            </a:r>
            <a:r>
              <a:rPr lang="en-US" dirty="0"/>
              <a:t>ALMA cryostat </a:t>
            </a:r>
            <a:endParaRPr lang="en-US" dirty="0" smtClean="0"/>
          </a:p>
          <a:p>
            <a:pPr lvl="1"/>
            <a:r>
              <a:rPr lang="en-US" u="sng" dirty="0"/>
              <a:t>Band 3 Magnet / </a:t>
            </a:r>
            <a:r>
              <a:rPr lang="en-US" u="sng" dirty="0" err="1"/>
              <a:t>Deflux</a:t>
            </a:r>
            <a:r>
              <a:rPr lang="en-US" u="sng" dirty="0"/>
              <a:t> </a:t>
            </a:r>
            <a:r>
              <a:rPr lang="en-US" u="sng" dirty="0" smtClean="0"/>
              <a:t>Heater</a:t>
            </a:r>
          </a:p>
          <a:p>
            <a:pPr lvl="2"/>
            <a:r>
              <a:rPr lang="en-US" dirty="0" smtClean="0"/>
              <a:t>L. Knee became Team Leader</a:t>
            </a:r>
          </a:p>
          <a:p>
            <a:pPr lvl="2"/>
            <a:r>
              <a:rPr lang="en-US" dirty="0" smtClean="0"/>
              <a:t>Preliminary:</a:t>
            </a:r>
            <a:r>
              <a:rPr lang="en-US" u="sng" dirty="0" smtClean="0"/>
              <a:t> i</a:t>
            </a:r>
            <a:r>
              <a:rPr lang="en-US" dirty="0" smtClean="0"/>
              <a:t>nstallation </a:t>
            </a:r>
            <a:r>
              <a:rPr lang="en-US" dirty="0"/>
              <a:t>of the lower-flux magnets improved cartridge stability while higher-flux magnets degraded stability and increased receiver noise temperature</a:t>
            </a:r>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37691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smtClean="0"/>
              <a:t>Development </a:t>
            </a:r>
            <a:r>
              <a:rPr lang="en-US" b="1" i="1" dirty="0" smtClean="0"/>
              <a:t>Projects</a:t>
            </a:r>
            <a:endParaRPr lang="en-US" dirty="0"/>
          </a:p>
        </p:txBody>
      </p:sp>
      <p:sp>
        <p:nvSpPr>
          <p:cNvPr id="3" name="Text Placeholder 2"/>
          <p:cNvSpPr>
            <a:spLocks noGrp="1"/>
          </p:cNvSpPr>
          <p:nvPr>
            <p:ph type="body" sz="quarter" idx="11"/>
          </p:nvPr>
        </p:nvSpPr>
        <p:spPr/>
        <p:txBody>
          <a:bodyPr/>
          <a:lstStyle/>
          <a:p>
            <a:r>
              <a:rPr lang="en-US" b="1" u="sng" dirty="0"/>
              <a:t>NA </a:t>
            </a:r>
            <a:r>
              <a:rPr lang="en-US" b="1" u="sng" dirty="0" smtClean="0"/>
              <a:t>‘13 Development Projects:</a:t>
            </a:r>
            <a:endParaRPr lang="en-US" dirty="0"/>
          </a:p>
        </p:txBody>
      </p:sp>
      <p:sp>
        <p:nvSpPr>
          <p:cNvPr id="4" name="Text Placeholder 3"/>
          <p:cNvSpPr>
            <a:spLocks noGrp="1"/>
          </p:cNvSpPr>
          <p:nvPr>
            <p:ph type="body" sz="quarter" idx="12"/>
          </p:nvPr>
        </p:nvSpPr>
        <p:spPr/>
        <p:txBody>
          <a:bodyPr/>
          <a:lstStyle/>
          <a:p>
            <a:r>
              <a:rPr lang="en-US" dirty="0" smtClean="0"/>
              <a:t>Defining Data Analysis Upgrade Paths</a:t>
            </a:r>
          </a:p>
          <a:p>
            <a:pPr lvl="1"/>
            <a:r>
              <a:rPr lang="en-US" u="sng" dirty="0"/>
              <a:t>ALMA Data Mining </a:t>
            </a:r>
            <a:r>
              <a:rPr lang="en-US" u="sng" dirty="0" smtClean="0"/>
              <a:t>Toolkit (ADMIT)</a:t>
            </a:r>
          </a:p>
          <a:p>
            <a:pPr lvl="2"/>
            <a:r>
              <a:rPr lang="en-US" dirty="0" smtClean="0"/>
              <a:t>Designs and documents completed</a:t>
            </a:r>
          </a:p>
          <a:p>
            <a:pPr lvl="2"/>
            <a:r>
              <a:rPr lang="en-US" dirty="0"/>
              <a:t>AT for making moment maps utilizing the CASA moment program implemented. </a:t>
            </a:r>
          </a:p>
          <a:p>
            <a:pPr lvl="2"/>
            <a:r>
              <a:rPr lang="en-US" dirty="0" smtClean="0"/>
              <a:t>Will work best with imaging of full ALMA data product</a:t>
            </a:r>
            <a:endParaRPr lang="en-US" u="sng" dirty="0" smtClean="0"/>
          </a:p>
          <a:p>
            <a:pPr lvl="1"/>
            <a:r>
              <a:rPr lang="en-US" u="sng" dirty="0"/>
              <a:t>Next Generation Image </a:t>
            </a:r>
            <a:r>
              <a:rPr lang="en-US" u="sng" dirty="0" smtClean="0"/>
              <a:t>Viewer</a:t>
            </a:r>
          </a:p>
          <a:p>
            <a:pPr lvl="2"/>
            <a:r>
              <a:rPr lang="en-US" dirty="0" smtClean="0"/>
              <a:t>Developers hired, implemented scheme allowing python plugins</a:t>
            </a:r>
          </a:p>
          <a:p>
            <a:pPr lvl="2"/>
            <a:r>
              <a:rPr lang="en-US" dirty="0" smtClean="0"/>
              <a:t>Implemented image specification derived from </a:t>
            </a:r>
            <a:r>
              <a:rPr lang="en-US" dirty="0" err="1" smtClean="0"/>
              <a:t>numpy</a:t>
            </a:r>
            <a:endParaRPr lang="en-US" dirty="0" smtClean="0"/>
          </a:p>
          <a:p>
            <a:pPr lvl="2"/>
            <a:r>
              <a:rPr lang="en-US" dirty="0" smtClean="0"/>
              <a:t>Assembling design and code into basic viewer meeting requirements for architecture (first milestone)</a:t>
            </a:r>
          </a:p>
          <a:p>
            <a:pPr lvl="2"/>
            <a:endParaRPr lang="en-US" dirty="0" smtClean="0"/>
          </a:p>
          <a:p>
            <a:pPr lvl="1"/>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355" y="410568"/>
            <a:ext cx="2563359" cy="20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8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smtClean="0"/>
              <a:t>Development </a:t>
            </a:r>
            <a:r>
              <a:rPr lang="en-US" b="1" i="1" dirty="0" smtClean="0"/>
              <a:t>Projects</a:t>
            </a:r>
            <a:endParaRPr lang="en-US" dirty="0"/>
          </a:p>
        </p:txBody>
      </p:sp>
      <p:sp>
        <p:nvSpPr>
          <p:cNvPr id="3" name="Text Placeholder 2"/>
          <p:cNvSpPr>
            <a:spLocks noGrp="1"/>
          </p:cNvSpPr>
          <p:nvPr>
            <p:ph type="body" sz="quarter" idx="11"/>
          </p:nvPr>
        </p:nvSpPr>
        <p:spPr/>
        <p:txBody>
          <a:bodyPr/>
          <a:lstStyle/>
          <a:p>
            <a:r>
              <a:rPr lang="en-US" b="1" u="sng" dirty="0"/>
              <a:t>NA </a:t>
            </a:r>
            <a:r>
              <a:rPr lang="en-US" b="1" u="sng" dirty="0" smtClean="0"/>
              <a:t>‘13 Development Projects:</a:t>
            </a:r>
            <a:endParaRPr lang="en-US" dirty="0"/>
          </a:p>
        </p:txBody>
      </p:sp>
      <p:sp>
        <p:nvSpPr>
          <p:cNvPr id="4" name="Text Placeholder 3"/>
          <p:cNvSpPr>
            <a:spLocks noGrp="1"/>
          </p:cNvSpPr>
          <p:nvPr>
            <p:ph type="body" sz="quarter" idx="12"/>
          </p:nvPr>
        </p:nvSpPr>
        <p:spPr/>
        <p:txBody>
          <a:bodyPr/>
          <a:lstStyle/>
          <a:p>
            <a:r>
              <a:rPr lang="en-US" dirty="0"/>
              <a:t>Expansion of the ALMA Central LO Article to 5 Sub-</a:t>
            </a:r>
            <a:r>
              <a:rPr lang="en-US" dirty="0" smtClean="0"/>
              <a:t>arrays: </a:t>
            </a:r>
            <a:r>
              <a:rPr lang="en-US" i="1" dirty="0" smtClean="0"/>
              <a:t>simultaneous </a:t>
            </a:r>
            <a:r>
              <a:rPr lang="en-US" i="1" dirty="0" err="1" smtClean="0"/>
              <a:t>multifrequency</a:t>
            </a:r>
            <a:r>
              <a:rPr lang="en-US" i="1" dirty="0" smtClean="0"/>
              <a:t> observations, commissioning array, VLBI </a:t>
            </a:r>
            <a:r>
              <a:rPr lang="en-US" i="1" dirty="0" err="1" smtClean="0"/>
              <a:t>subarray</a:t>
            </a:r>
            <a:endParaRPr lang="en-US" i="1" dirty="0" smtClean="0"/>
          </a:p>
          <a:p>
            <a:pPr lvl="1"/>
            <a:r>
              <a:rPr lang="en-US" dirty="0" smtClean="0"/>
              <a:t>Construction complete</a:t>
            </a:r>
          </a:p>
          <a:p>
            <a:pPr lvl="1"/>
            <a:r>
              <a:rPr lang="en-US" dirty="0" smtClean="0"/>
              <a:t>Verification tests under way for all deliverables</a:t>
            </a:r>
          </a:p>
          <a:p>
            <a:pPr lvl="1"/>
            <a:r>
              <a:rPr lang="en-US" sz="2400" dirty="0"/>
              <a:t>P</a:t>
            </a:r>
            <a:r>
              <a:rPr lang="en-US" sz="2400" dirty="0" smtClean="0"/>
              <a:t>lanned </a:t>
            </a:r>
            <a:r>
              <a:rPr lang="en-US" sz="2400" dirty="0"/>
              <a:t>installation campaign in Q1-CY2015 </a:t>
            </a:r>
            <a:endParaRPr lang="en-US" dirty="0" smtClean="0"/>
          </a:p>
          <a:p>
            <a:pPr lvl="1"/>
            <a:endParaRPr lang="en-US" dirty="0"/>
          </a:p>
          <a:p>
            <a:endParaRPr lang="en-US" dirty="0" smtClean="0"/>
          </a:p>
          <a:p>
            <a:endParaRPr lang="en-US" dirty="0"/>
          </a:p>
          <a:p>
            <a:pPr lvl="1"/>
            <a:endParaRPr lang="en-US" dirty="0" smtClean="0"/>
          </a:p>
        </p:txBody>
      </p:sp>
    </p:spTree>
    <p:extLst>
      <p:ext uri="{BB962C8B-B14F-4D97-AF65-F5344CB8AC3E}">
        <p14:creationId xmlns:p14="http://schemas.microsoft.com/office/powerpoint/2010/main" val="247464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i="1" smtClean="0"/>
              <a:t>Development </a:t>
            </a:r>
            <a:r>
              <a:rPr lang="en-US" b="1" i="1" dirty="0" smtClean="0"/>
              <a:t>Projects</a:t>
            </a:r>
            <a:endParaRPr lang="en-US" dirty="0"/>
          </a:p>
        </p:txBody>
      </p:sp>
      <p:sp>
        <p:nvSpPr>
          <p:cNvPr id="3" name="Text Placeholder 2"/>
          <p:cNvSpPr>
            <a:spLocks noGrp="1"/>
          </p:cNvSpPr>
          <p:nvPr>
            <p:ph type="body" sz="quarter" idx="11"/>
          </p:nvPr>
        </p:nvSpPr>
        <p:spPr/>
        <p:txBody>
          <a:bodyPr/>
          <a:lstStyle/>
          <a:p>
            <a:r>
              <a:rPr lang="en-US" b="1" u="sng" dirty="0" smtClean="0"/>
              <a:t>NA Development Projects Next Call</a:t>
            </a:r>
            <a:endParaRPr lang="en-US" dirty="0"/>
          </a:p>
        </p:txBody>
      </p:sp>
      <p:sp>
        <p:nvSpPr>
          <p:cNvPr id="4" name="Text Placeholder 3"/>
          <p:cNvSpPr>
            <a:spLocks noGrp="1"/>
          </p:cNvSpPr>
          <p:nvPr>
            <p:ph type="body" sz="quarter" idx="12"/>
          </p:nvPr>
        </p:nvSpPr>
        <p:spPr/>
        <p:txBody>
          <a:bodyPr/>
          <a:lstStyle/>
          <a:p>
            <a:r>
              <a:rPr lang="en-US" dirty="0" smtClean="0"/>
              <a:t>Current schedule:  Call April 2016 for projects beginning FY 2017.</a:t>
            </a:r>
          </a:p>
          <a:p>
            <a:pPr lvl="1"/>
            <a:r>
              <a:rPr lang="en-US" dirty="0" smtClean="0"/>
              <a:t>Expect to combine FY2016 plus FY2017 funds to augment funding during </a:t>
            </a:r>
            <a:r>
              <a:rPr lang="en-US" sz="2400" dirty="0"/>
              <a:t>the FY 2017 Development Program cycle </a:t>
            </a:r>
            <a:endParaRPr lang="en-US" dirty="0" smtClean="0"/>
          </a:p>
          <a:p>
            <a:pPr lvl="1"/>
            <a:r>
              <a:rPr lang="en-US" sz="2400" dirty="0"/>
              <a:t>S</a:t>
            </a:r>
            <a:r>
              <a:rPr lang="en-US" sz="2400" dirty="0" smtClean="0"/>
              <a:t>ubject </a:t>
            </a:r>
            <a:r>
              <a:rPr lang="en-US" sz="2400" dirty="0"/>
              <a:t>to the FY 2015 and 2016 Federal Budget and allocation of </a:t>
            </a:r>
            <a:r>
              <a:rPr lang="en-US" sz="2400" dirty="0" smtClean="0"/>
              <a:t>funds</a:t>
            </a:r>
          </a:p>
          <a:p>
            <a:r>
              <a:rPr lang="en-US" sz="2600" dirty="0" smtClean="0"/>
              <a:t>Goal:  Develop new projects for Development based on previous studies, consistent with ALMA 2030 vision.</a:t>
            </a:r>
            <a:endParaRPr lang="en-US" dirty="0" smtClean="0"/>
          </a:p>
        </p:txBody>
      </p:sp>
    </p:spTree>
    <p:extLst>
      <p:ext uri="{BB962C8B-B14F-4D97-AF65-F5344CB8AC3E}">
        <p14:creationId xmlns:p14="http://schemas.microsoft.com/office/powerpoint/2010/main" val="422946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4" name="Text Placeholder 3"/>
          <p:cNvSpPr>
            <a:spLocks noGrp="1"/>
          </p:cNvSpPr>
          <p:nvPr>
            <p:ph type="body" sz="quarter" idx="12"/>
          </p:nvPr>
        </p:nvSpPr>
        <p:spPr>
          <a:xfrm>
            <a:off x="373040" y="853028"/>
            <a:ext cx="8636000" cy="4603750"/>
          </a:xfrm>
        </p:spPr>
        <p:txBody>
          <a:bodyPr/>
          <a:lstStyle/>
          <a:p>
            <a:r>
              <a:rPr lang="en-US" dirty="0"/>
              <a:t>Define the science priorities</a:t>
            </a:r>
          </a:p>
          <a:p>
            <a:pPr lvl="1"/>
            <a:r>
              <a:rPr lang="en-US" dirty="0" smtClean="0"/>
              <a:t>From </a:t>
            </a:r>
            <a:r>
              <a:rPr lang="en-US" dirty="0"/>
              <a:t>the Science Themes document</a:t>
            </a:r>
          </a:p>
          <a:p>
            <a:pPr lvl="1"/>
            <a:r>
              <a:rPr lang="en-US" b="1" dirty="0" smtClean="0"/>
              <a:t>…</a:t>
            </a:r>
            <a:r>
              <a:rPr lang="en-US" dirty="0"/>
              <a:t>and considering the other two docs</a:t>
            </a:r>
          </a:p>
          <a:p>
            <a:pPr lvl="1"/>
            <a:r>
              <a:rPr lang="en-US" dirty="0" smtClean="0"/>
              <a:t>Interactions </a:t>
            </a:r>
            <a:r>
              <a:rPr lang="en-US" dirty="0"/>
              <a:t>with regional priorities (</a:t>
            </a:r>
            <a:r>
              <a:rPr lang="en-US" dirty="0" err="1"/>
              <a:t>eg</a:t>
            </a:r>
            <a:r>
              <a:rPr lang="en-US" dirty="0"/>
              <a:t>. </a:t>
            </a:r>
            <a:r>
              <a:rPr lang="en-US" dirty="0" smtClean="0"/>
              <a:t>NWNH, ESO2030)</a:t>
            </a:r>
            <a:endParaRPr lang="en-US" dirty="0"/>
          </a:p>
          <a:p>
            <a:r>
              <a:rPr lang="en-US" dirty="0" smtClean="0"/>
              <a:t>Link </a:t>
            </a:r>
            <a:r>
              <a:rPr lang="en-US" dirty="0"/>
              <a:t>together the </a:t>
            </a:r>
            <a:r>
              <a:rPr lang="en-US" dirty="0" smtClean="0"/>
              <a:t>development </a:t>
            </a:r>
            <a:r>
              <a:rPr lang="en-US" dirty="0"/>
              <a:t>blocks that will </a:t>
            </a:r>
            <a:r>
              <a:rPr lang="en-US" dirty="0" smtClean="0"/>
              <a:t>be required </a:t>
            </a:r>
            <a:r>
              <a:rPr lang="en-US" dirty="0"/>
              <a:t>to reach each of the science priorities</a:t>
            </a:r>
          </a:p>
          <a:p>
            <a:pPr lvl="1"/>
            <a:r>
              <a:rPr lang="en-US" dirty="0" smtClean="0"/>
              <a:t>Identify </a:t>
            </a:r>
            <a:r>
              <a:rPr lang="en-US" dirty="0"/>
              <a:t>all the items that are required for each</a:t>
            </a:r>
          </a:p>
          <a:p>
            <a:pPr lvl="1"/>
            <a:r>
              <a:rPr lang="en-US" dirty="0" smtClean="0"/>
              <a:t>Draw </a:t>
            </a:r>
            <a:r>
              <a:rPr lang="en-US" dirty="0"/>
              <a:t>development scenarios</a:t>
            </a:r>
          </a:p>
          <a:p>
            <a:pPr lvl="1"/>
            <a:r>
              <a:rPr lang="en-US" dirty="0" smtClean="0"/>
              <a:t>Identify </a:t>
            </a:r>
            <a:r>
              <a:rPr lang="en-US" dirty="0"/>
              <a:t>if/where R&amp;D is </a:t>
            </a:r>
            <a:r>
              <a:rPr lang="en-US" dirty="0" smtClean="0"/>
              <a:t>required</a:t>
            </a:r>
          </a:p>
          <a:p>
            <a:r>
              <a:rPr lang="en-US" dirty="0" smtClean="0"/>
              <a:t> </a:t>
            </a:r>
            <a:r>
              <a:rPr lang="en-US" dirty="0"/>
              <a:t>Identify/propose long term priority paths</a:t>
            </a:r>
          </a:p>
          <a:p>
            <a:pPr lvl="1"/>
            <a:r>
              <a:rPr lang="en-US" dirty="0" smtClean="0"/>
              <a:t>Use </a:t>
            </a:r>
            <a:r>
              <a:rPr lang="en-US" dirty="0"/>
              <a:t>these to guide long term development in the regions</a:t>
            </a:r>
          </a:p>
        </p:txBody>
      </p:sp>
    </p:spTree>
    <p:extLst>
      <p:ext uri="{BB962C8B-B14F-4D97-AF65-F5344CB8AC3E}">
        <p14:creationId xmlns:p14="http://schemas.microsoft.com/office/powerpoint/2010/main" val="140942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Current and Past ALMA Development Programs</a:t>
            </a:r>
            <a:endParaRPr lang="en-US" dirty="0"/>
          </a:p>
        </p:txBody>
      </p:sp>
      <p:sp>
        <p:nvSpPr>
          <p:cNvPr id="3" name="Text Placeholder 2"/>
          <p:cNvSpPr>
            <a:spLocks noGrp="1"/>
          </p:cNvSpPr>
          <p:nvPr>
            <p:ph type="body" sz="quarter" idx="11"/>
          </p:nvPr>
        </p:nvSpPr>
        <p:spPr/>
        <p:txBody>
          <a:bodyPr/>
          <a:lstStyle/>
          <a:p>
            <a:r>
              <a:rPr lang="en-US" dirty="0" smtClean="0"/>
              <a:t>Thematically ordered</a:t>
            </a:r>
            <a:endParaRPr lang="en-US" dirty="0"/>
          </a:p>
        </p:txBody>
      </p:sp>
      <p:sp>
        <p:nvSpPr>
          <p:cNvPr id="4" name="Text Placeholder 3"/>
          <p:cNvSpPr>
            <a:spLocks noGrp="1"/>
          </p:cNvSpPr>
          <p:nvPr>
            <p:ph type="body" sz="quarter" idx="12"/>
          </p:nvPr>
        </p:nvSpPr>
        <p:spPr/>
        <p:txBody>
          <a:bodyPr/>
          <a:lstStyle/>
          <a:p>
            <a:r>
              <a:rPr lang="en-US" dirty="0" smtClean="0">
                <a:solidFill>
                  <a:srgbClr val="008000"/>
                </a:solidFill>
              </a:rPr>
              <a:t>Projects</a:t>
            </a:r>
            <a:r>
              <a:rPr lang="en-US" dirty="0" smtClean="0"/>
              <a:t> from the First (2010, 2011) Calls are now reaching fruition: </a:t>
            </a:r>
          </a:p>
          <a:p>
            <a:pPr lvl="1"/>
            <a:r>
              <a:rPr lang="en-US" dirty="0" smtClean="0"/>
              <a:t>Band </a:t>
            </a:r>
            <a:r>
              <a:rPr lang="en-US" dirty="0"/>
              <a:t>5 (163-211 GHz) receivers</a:t>
            </a:r>
          </a:p>
          <a:p>
            <a:pPr lvl="1"/>
            <a:r>
              <a:rPr lang="en-US" dirty="0"/>
              <a:t>Fiber optic connection from ALMA to the World</a:t>
            </a:r>
          </a:p>
          <a:p>
            <a:pPr lvl="1"/>
            <a:r>
              <a:rPr lang="en-US" dirty="0"/>
              <a:t>ALMA Phasing Project (VLB</a:t>
            </a:r>
            <a:r>
              <a:rPr lang="en-US" dirty="0" smtClean="0"/>
              <a:t>)</a:t>
            </a:r>
          </a:p>
          <a:p>
            <a:pPr lvl="1"/>
            <a:r>
              <a:rPr lang="en-US" dirty="0" smtClean="0"/>
              <a:t>Several from subsequent Calls continue</a:t>
            </a:r>
          </a:p>
          <a:p>
            <a:r>
              <a:rPr lang="en-US" dirty="0" smtClean="0">
                <a:solidFill>
                  <a:srgbClr val="0000FF"/>
                </a:solidFill>
              </a:rPr>
              <a:t>Studies</a:t>
            </a:r>
            <a:r>
              <a:rPr lang="en-US" dirty="0" smtClean="0"/>
              <a:t> from a number of Calls nearing completion</a:t>
            </a:r>
            <a:endParaRPr lang="en-US" dirty="0"/>
          </a:p>
        </p:txBody>
      </p:sp>
    </p:spTree>
    <p:extLst>
      <p:ext uri="{BB962C8B-B14F-4D97-AF65-F5344CB8AC3E}">
        <p14:creationId xmlns:p14="http://schemas.microsoft.com/office/powerpoint/2010/main" val="330761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ALMA Phasing </a:t>
            </a:r>
            <a:r>
              <a:rPr lang="en-US" dirty="0" smtClean="0">
                <a:solidFill>
                  <a:srgbClr val="008000"/>
                </a:solidFill>
              </a:rPr>
              <a:t>Project</a:t>
            </a:r>
            <a:r>
              <a:rPr lang="en-US" dirty="0" smtClean="0"/>
              <a:t> (APP)</a:t>
            </a:r>
            <a:endParaRPr lang="en-US" dirty="0"/>
          </a:p>
        </p:txBody>
      </p:sp>
      <p:pic>
        <p:nvPicPr>
          <p:cNvPr id="5" name="Picture 4" descr="Untitled 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14" y="673099"/>
            <a:ext cx="7512418" cy="5618095"/>
          </a:xfrm>
          <a:prstGeom prst="rect">
            <a:avLst/>
          </a:prstGeom>
        </p:spPr>
      </p:pic>
    </p:spTree>
    <p:extLst>
      <p:ext uri="{BB962C8B-B14F-4D97-AF65-F5344CB8AC3E}">
        <p14:creationId xmlns:p14="http://schemas.microsoft.com/office/powerpoint/2010/main" val="1380950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5743"/>
            <a:ext cx="8886208" cy="477202"/>
          </a:xfrm>
        </p:spPr>
        <p:txBody>
          <a:bodyPr/>
          <a:lstStyle/>
          <a:p>
            <a:r>
              <a:rPr lang="en-US" dirty="0"/>
              <a:t>Longer </a:t>
            </a:r>
            <a:r>
              <a:rPr lang="en-US" dirty="0" smtClean="0"/>
              <a:t>Baselines</a:t>
            </a:r>
            <a:r>
              <a:rPr lang="en-US" dirty="0"/>
              <a:t>: </a:t>
            </a:r>
            <a:r>
              <a:rPr lang="en-US" dirty="0" smtClean="0"/>
              <a:t>Enabling Qualitatively New Science</a:t>
            </a:r>
            <a:endParaRPr lang="en-US" dirty="0"/>
          </a:p>
        </p:txBody>
      </p:sp>
      <p:sp>
        <p:nvSpPr>
          <p:cNvPr id="4" name="Text Placeholder 3"/>
          <p:cNvSpPr>
            <a:spLocks noGrp="1"/>
          </p:cNvSpPr>
          <p:nvPr>
            <p:ph type="body" sz="quarter" idx="12"/>
          </p:nvPr>
        </p:nvSpPr>
        <p:spPr>
          <a:xfrm>
            <a:off x="373040" y="863600"/>
            <a:ext cx="3398860" cy="5028606"/>
          </a:xfrm>
        </p:spPr>
        <p:txBody>
          <a:bodyPr/>
          <a:lstStyle/>
          <a:p>
            <a:pPr marL="457200" lvl="1" indent="0">
              <a:buNone/>
            </a:pPr>
            <a:r>
              <a:rPr lang="en-US" sz="1800" dirty="0" smtClean="0">
                <a:solidFill>
                  <a:srgbClr val="000000"/>
                </a:solidFill>
              </a:rPr>
              <a:t>APEX</a:t>
            </a:r>
            <a:r>
              <a:rPr lang="en-US" sz="1800" dirty="0">
                <a:solidFill>
                  <a:srgbClr val="000000"/>
                </a:solidFill>
              </a:rPr>
              <a:t>—AOS fringes </a:t>
            </a:r>
            <a:r>
              <a:rPr lang="en-US" sz="1800" dirty="0" smtClean="0">
                <a:solidFill>
                  <a:srgbClr val="000000"/>
                </a:solidFill>
              </a:rPr>
              <a:t>demonstrated 13 Jan 2015</a:t>
            </a:r>
          </a:p>
          <a:p>
            <a:pPr marL="457200" lvl="1" indent="0">
              <a:buNone/>
            </a:pPr>
            <a:endParaRPr lang="en-US" sz="1800" dirty="0">
              <a:solidFill>
                <a:srgbClr val="000000"/>
              </a:solidFill>
            </a:endParaRPr>
          </a:p>
          <a:p>
            <a:pPr marL="457200" lvl="1" indent="0">
              <a:buNone/>
            </a:pPr>
            <a:r>
              <a:rPr lang="en-US" sz="1800" dirty="0" smtClean="0">
                <a:solidFill>
                  <a:srgbClr val="000000"/>
                </a:solidFill>
              </a:rPr>
              <a:t>24</a:t>
            </a:r>
            <a:r>
              <a:rPr lang="en-US" sz="1800" dirty="0">
                <a:solidFill>
                  <a:srgbClr val="000000"/>
                </a:solidFill>
              </a:rPr>
              <a:t>-31 March mission for APP: </a:t>
            </a:r>
            <a:r>
              <a:rPr lang="en-US" sz="1800" dirty="0" smtClean="0">
                <a:solidFill>
                  <a:srgbClr val="000000"/>
                </a:solidFill>
              </a:rPr>
              <a:t>MIT: Matthews (</a:t>
            </a:r>
            <a:r>
              <a:rPr lang="en-US" sz="1800" dirty="0">
                <a:solidFill>
                  <a:srgbClr val="000000"/>
                </a:solidFill>
              </a:rPr>
              <a:t>APP), </a:t>
            </a:r>
            <a:r>
              <a:rPr lang="en-US" sz="1800" dirty="0" smtClean="0">
                <a:solidFill>
                  <a:srgbClr val="000000"/>
                </a:solidFill>
              </a:rPr>
              <a:t>JAO-EOC: Phillips</a:t>
            </a:r>
            <a:r>
              <a:rPr lang="en-US" sz="1800" dirty="0">
                <a:solidFill>
                  <a:srgbClr val="000000"/>
                </a:solidFill>
              </a:rPr>
              <a:t>, </a:t>
            </a:r>
            <a:r>
              <a:rPr lang="en-US" sz="1800" dirty="0" err="1" smtClean="0">
                <a:solidFill>
                  <a:srgbClr val="000000"/>
                </a:solidFill>
              </a:rPr>
              <a:t>Remijan</a:t>
            </a:r>
            <a:endParaRPr lang="en-US" sz="1800" dirty="0" smtClean="0">
              <a:solidFill>
                <a:srgbClr val="000000"/>
              </a:solidFill>
            </a:endParaRPr>
          </a:p>
          <a:p>
            <a:pPr marL="914400" lvl="2" indent="0">
              <a:buNone/>
            </a:pPr>
            <a:r>
              <a:rPr lang="en-US" sz="1400" dirty="0" smtClean="0">
                <a:solidFill>
                  <a:srgbClr val="000000"/>
                </a:solidFill>
              </a:rPr>
              <a:t>Discussion/work regarding execution sequences and integration with nominal observing modes</a:t>
            </a:r>
          </a:p>
          <a:p>
            <a:pPr marL="914400" lvl="2" indent="0">
              <a:buNone/>
            </a:pPr>
            <a:endParaRPr lang="en-US" sz="1400" dirty="0">
              <a:solidFill>
                <a:srgbClr val="000000"/>
              </a:solidFill>
            </a:endParaRPr>
          </a:p>
          <a:p>
            <a:pPr marL="914400" lvl="2" indent="0">
              <a:buNone/>
            </a:pPr>
            <a:r>
              <a:rPr lang="en-US" sz="1400" dirty="0" smtClean="0">
                <a:solidFill>
                  <a:srgbClr val="000000"/>
                </a:solidFill>
              </a:rPr>
              <a:t>(Left) Image of </a:t>
            </a:r>
            <a:r>
              <a:rPr lang="en-US" sz="1400" dirty="0" err="1" smtClean="0">
                <a:solidFill>
                  <a:srgbClr val="000000"/>
                </a:solidFill>
              </a:rPr>
              <a:t>SgrA</a:t>
            </a:r>
            <a:r>
              <a:rPr lang="en-US" sz="1400" dirty="0" smtClean="0">
                <a:solidFill>
                  <a:srgbClr val="000000"/>
                </a:solidFill>
              </a:rPr>
              <a:t>* (top) as viewed by the array shown right above at 1.3mm (bottom)</a:t>
            </a:r>
            <a:endParaRPr lang="en-US" dirty="0"/>
          </a:p>
        </p:txBody>
      </p:sp>
      <p:pic>
        <p:nvPicPr>
          <p:cNvPr id="5" name="Picture 4"/>
          <p:cNvPicPr>
            <a:picLocks noChangeAspect="1"/>
          </p:cNvPicPr>
          <p:nvPr/>
        </p:nvPicPr>
        <p:blipFill>
          <a:blip r:embed="rId3"/>
          <a:stretch>
            <a:fillRect/>
          </a:stretch>
        </p:blipFill>
        <p:spPr>
          <a:xfrm>
            <a:off x="4114800" y="762000"/>
            <a:ext cx="5029200" cy="2764645"/>
          </a:xfrm>
          <a:prstGeom prst="rect">
            <a:avLst/>
          </a:prstGeom>
        </p:spPr>
      </p:pic>
      <p:pic>
        <p:nvPicPr>
          <p:cNvPr id="6" name="Picture 5"/>
          <p:cNvPicPr>
            <a:picLocks noChangeAspect="1"/>
          </p:cNvPicPr>
          <p:nvPr/>
        </p:nvPicPr>
        <p:blipFill>
          <a:blip r:embed="rId4"/>
          <a:stretch>
            <a:fillRect/>
          </a:stretch>
        </p:blipFill>
        <p:spPr>
          <a:xfrm>
            <a:off x="5295900" y="3580257"/>
            <a:ext cx="3590308" cy="2501248"/>
          </a:xfrm>
          <a:prstGeom prst="rect">
            <a:avLst/>
          </a:prstGeom>
        </p:spPr>
      </p:pic>
      <p:sp>
        <p:nvSpPr>
          <p:cNvPr id="7" name="TextBox 6"/>
          <p:cNvSpPr txBox="1"/>
          <p:nvPr/>
        </p:nvSpPr>
        <p:spPr>
          <a:xfrm>
            <a:off x="3771900" y="4584700"/>
            <a:ext cx="1652278" cy="1200329"/>
          </a:xfrm>
          <a:prstGeom prst="rect">
            <a:avLst/>
          </a:prstGeom>
          <a:noFill/>
        </p:spPr>
        <p:txBody>
          <a:bodyPr wrap="none" rtlCol="0">
            <a:spAutoFit/>
          </a:bodyPr>
          <a:lstStyle/>
          <a:p>
            <a:r>
              <a:rPr lang="en-US" dirty="0"/>
              <a:t>M87 simulation</a:t>
            </a:r>
          </a:p>
          <a:p>
            <a:r>
              <a:rPr lang="en-US" dirty="0"/>
              <a:t>230 GHz</a:t>
            </a:r>
          </a:p>
          <a:p>
            <a:r>
              <a:rPr lang="fr-FR" dirty="0"/>
              <a:t>Lu et al. (2014)</a:t>
            </a:r>
            <a:endParaRPr lang="en-US" dirty="0"/>
          </a:p>
          <a:p>
            <a:endParaRPr lang="en-US" dirty="0" smtClean="0">
              <a:latin typeface="Gill Sans MT" panose="020B0502020104020203" pitchFamily="34" charset="0"/>
            </a:endParaRPr>
          </a:p>
        </p:txBody>
      </p:sp>
      <p:sp>
        <p:nvSpPr>
          <p:cNvPr id="8" name="TextBox 7"/>
          <p:cNvSpPr txBox="1"/>
          <p:nvPr/>
        </p:nvSpPr>
        <p:spPr>
          <a:xfrm>
            <a:off x="3814730" y="3605657"/>
            <a:ext cx="1609448" cy="369332"/>
          </a:xfrm>
          <a:prstGeom prst="rect">
            <a:avLst/>
          </a:prstGeom>
          <a:noFill/>
        </p:spPr>
        <p:txBody>
          <a:bodyPr wrap="none" rtlCol="0">
            <a:spAutoFit/>
          </a:bodyPr>
          <a:lstStyle/>
          <a:p>
            <a:r>
              <a:rPr lang="en-US" dirty="0" smtClean="0">
                <a:latin typeface="Gill Sans MT" panose="020B0502020104020203" pitchFamily="34" charset="0"/>
              </a:rPr>
              <a:t>1.3mm stations</a:t>
            </a:r>
          </a:p>
        </p:txBody>
      </p:sp>
      <p:pic>
        <p:nvPicPr>
          <p:cNvPr id="9" name="Picture 8"/>
          <p:cNvPicPr>
            <a:picLocks noChangeAspect="1"/>
          </p:cNvPicPr>
          <p:nvPr/>
        </p:nvPicPr>
        <p:blipFill>
          <a:blip r:embed="rId5"/>
          <a:stretch>
            <a:fillRect/>
          </a:stretch>
        </p:blipFill>
        <p:spPr>
          <a:xfrm>
            <a:off x="0" y="3416299"/>
            <a:ext cx="1386297" cy="2665205"/>
          </a:xfrm>
          <a:prstGeom prst="rect">
            <a:avLst/>
          </a:prstGeom>
        </p:spPr>
      </p:pic>
    </p:spTree>
    <p:extLst>
      <p:ext uri="{BB962C8B-B14F-4D97-AF65-F5344CB8AC3E}">
        <p14:creationId xmlns:p14="http://schemas.microsoft.com/office/powerpoint/2010/main" val="41451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98501" y="274638"/>
            <a:ext cx="8229600" cy="1143000"/>
          </a:xfrm>
          <a:prstGeom prst="rect">
            <a:avLst/>
          </a:prstGeom>
        </p:spPr>
        <p:txBody>
          <a:bodyPr lIns="95786" tIns="47893" rIns="95786" bIns="47893"/>
          <a:lstStyle/>
          <a:p>
            <a:pPr algn="ctr">
              <a:spcBef>
                <a:spcPct val="0"/>
              </a:spcBef>
              <a:defRPr/>
            </a:pPr>
            <a:r>
              <a:rPr lang="en-US" sz="3700" dirty="0" smtClean="0">
                <a:solidFill>
                  <a:srgbClr val="000000"/>
                </a:solidFill>
                <a:latin typeface="Century Gothic"/>
                <a:ea typeface="+mj-ea"/>
                <a:cs typeface="Century Gothic"/>
              </a:rPr>
              <a:t>EU Led Projects/Studies Underway:</a:t>
            </a:r>
          </a:p>
          <a:p>
            <a:pPr algn="ctr">
              <a:spcBef>
                <a:spcPct val="0"/>
              </a:spcBef>
              <a:defRPr/>
            </a:pPr>
            <a:r>
              <a:rPr lang="en-US" sz="3700" dirty="0" smtClean="0">
                <a:solidFill>
                  <a:srgbClr val="000000"/>
                </a:solidFill>
                <a:latin typeface="Century Gothic"/>
                <a:ea typeface="+mj-ea"/>
                <a:cs typeface="Century Gothic"/>
              </a:rPr>
              <a:t>Band 5</a:t>
            </a:r>
            <a:endParaRPr lang="en-US" sz="3700" dirty="0">
              <a:solidFill>
                <a:srgbClr val="000000"/>
              </a:solidFill>
              <a:latin typeface="Century Gothic"/>
              <a:ea typeface="+mj-ea"/>
              <a:cs typeface="Century Gothic"/>
            </a:endParaRPr>
          </a:p>
        </p:txBody>
      </p:sp>
      <p:sp>
        <p:nvSpPr>
          <p:cNvPr id="7" name="Content Placeholder 2"/>
          <p:cNvSpPr>
            <a:spLocks noGrp="1"/>
          </p:cNvSpPr>
          <p:nvPr>
            <p:ph idx="1"/>
          </p:nvPr>
        </p:nvSpPr>
        <p:spPr>
          <a:xfrm>
            <a:off x="128954" y="1356529"/>
            <a:ext cx="6371188" cy="5422900"/>
          </a:xfrm>
        </p:spPr>
        <p:txBody>
          <a:bodyPr/>
          <a:lstStyle/>
          <a:p>
            <a:r>
              <a:rPr lang="en-US" sz="2000" dirty="0">
                <a:solidFill>
                  <a:schemeClr val="bg1">
                    <a:lumMod val="65000"/>
                  </a:schemeClr>
                </a:solidFill>
                <a:latin typeface="Arial" charset="0"/>
                <a:ea typeface="ヒラギノ角ゴ ProN W3" charset="0"/>
                <a:cs typeface="ヒラギノ角ゴ ProN W3" charset="0"/>
              </a:rPr>
              <a:t>1 Feb 2013 – Kick-off meeting</a:t>
            </a:r>
          </a:p>
          <a:p>
            <a:r>
              <a:rPr lang="en-US" sz="2000" dirty="0">
                <a:solidFill>
                  <a:schemeClr val="bg1">
                    <a:lumMod val="65000"/>
                  </a:schemeClr>
                </a:solidFill>
                <a:latin typeface="Arial" charset="0"/>
                <a:ea typeface="ヒラギノ角ゴ ProN W3" charset="0"/>
                <a:cs typeface="ヒラギノ角ゴ ProN W3" charset="0"/>
              </a:rPr>
              <a:t>2013/14 – Design optimized for series production</a:t>
            </a:r>
          </a:p>
          <a:p>
            <a:r>
              <a:rPr lang="en-US" sz="2000" dirty="0">
                <a:solidFill>
                  <a:schemeClr val="bg1">
                    <a:lumMod val="65000"/>
                  </a:schemeClr>
                </a:solidFill>
                <a:latin typeface="Arial" charset="0"/>
                <a:ea typeface="ヒラギノ角ゴ ProN W3" charset="0"/>
                <a:cs typeface="ヒラギノ角ゴ ProN W3" charset="0"/>
              </a:rPr>
              <a:t>Manufacturing Readiness Review (May 2014)</a:t>
            </a:r>
          </a:p>
          <a:p>
            <a:r>
              <a:rPr lang="en-US" sz="2000" dirty="0">
                <a:latin typeface="Arial" charset="0"/>
                <a:ea typeface="ヒラギノ角ゴ ProN W3" charset="0"/>
                <a:cs typeface="ヒラギノ角ゴ ProN W3" charset="0"/>
              </a:rPr>
              <a:t>Two production type CCAs built, being tested</a:t>
            </a:r>
          </a:p>
          <a:p>
            <a:r>
              <a:rPr lang="en-US" sz="2000" dirty="0">
                <a:latin typeface="Arial" charset="0"/>
                <a:ea typeface="ヒラギノ角ゴ ProN W3" charset="0"/>
                <a:cs typeface="ヒラギノ角ゴ ProN W3" charset="0"/>
              </a:rPr>
              <a:t>Decision to produce 73 units (up from 67)</a:t>
            </a:r>
          </a:p>
          <a:p>
            <a:pPr lvl="1"/>
            <a:r>
              <a:rPr lang="en-US" sz="1800" dirty="0">
                <a:latin typeface="Arial" charset="0"/>
                <a:ea typeface="ヒラギノ角ゴ ProN W3" charset="0"/>
                <a:cs typeface="ヒラギノ角ゴ ProN W3" charset="0"/>
              </a:rPr>
              <a:t>Exactly same hardware, no mix with pre-production units</a:t>
            </a:r>
          </a:p>
          <a:p>
            <a:pPr lvl="1"/>
            <a:r>
              <a:rPr lang="en-US" sz="1800" dirty="0">
                <a:latin typeface="Arial" charset="0"/>
                <a:ea typeface="ヒラギノ角ゴ ProN W3" charset="0"/>
                <a:cs typeface="ヒラギノ角ゴ ProN W3" charset="0"/>
              </a:rPr>
              <a:t>Cost difference small compared to refurbishment</a:t>
            </a:r>
          </a:p>
          <a:p>
            <a:r>
              <a:rPr lang="en-US" sz="2000" dirty="0">
                <a:latin typeface="Arial" charset="0"/>
                <a:ea typeface="ヒラギノ角ゴ ProN W3" charset="0"/>
                <a:cs typeface="ヒラギノ角ゴ ProN W3" charset="0"/>
              </a:rPr>
              <a:t>Band 5 integration at OSF to start in April 2015</a:t>
            </a:r>
          </a:p>
          <a:p>
            <a:pPr lvl="1"/>
            <a:r>
              <a:rPr lang="en-US" sz="1800" dirty="0">
                <a:latin typeface="Arial" charset="0"/>
                <a:ea typeface="ヒラギノ角ゴ ProN W3" charset="0"/>
                <a:cs typeface="ヒラギノ角ゴ ProN W3" charset="0"/>
              </a:rPr>
              <a:t>Using experience from B4/8/10 integration</a:t>
            </a:r>
          </a:p>
          <a:p>
            <a:pPr lvl="1"/>
            <a:r>
              <a:rPr lang="en-US" sz="1800" dirty="0">
                <a:latin typeface="Arial" charset="0"/>
                <a:ea typeface="ヒラギノ角ゴ ProN W3" charset="0"/>
                <a:cs typeface="ヒラギノ角ゴ ProN W3" charset="0"/>
              </a:rPr>
              <a:t>Last cartridge integrated Q2-2017</a:t>
            </a:r>
          </a:p>
          <a:p>
            <a:pPr lvl="1"/>
            <a:r>
              <a:rPr lang="en-US" sz="1800" dirty="0">
                <a:latin typeface="Arial" charset="0"/>
                <a:ea typeface="ヒラギノ角ゴ ProN W3" charset="0"/>
                <a:cs typeface="ヒラギノ角ゴ ProN W3" charset="0"/>
              </a:rPr>
              <a:t>Funded by ESO &amp; NRAO, plan agreed with JAO</a:t>
            </a:r>
          </a:p>
          <a:p>
            <a:pPr lvl="1"/>
            <a:r>
              <a:rPr lang="en-US" sz="1800" dirty="0">
                <a:latin typeface="Arial" charset="0"/>
                <a:ea typeface="ヒラギノ角ゴ ProN W3" charset="0"/>
                <a:cs typeface="ヒラギノ角ゴ ProN W3" charset="0"/>
              </a:rPr>
              <a:t>ESO/NRAO/JAO team testing equipment at OSF now</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5425"/>
          <a:stretch>
            <a:fillRect/>
          </a:stretch>
        </p:blipFill>
        <p:spPr bwMode="auto">
          <a:xfrm>
            <a:off x="6500142" y="1362567"/>
            <a:ext cx="2565541" cy="404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30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Bold" charset="0"/>
                <a:ea typeface="ヒラギノ角ゴ ProN W6" charset="0"/>
                <a:cs typeface="ヒラギノ角ゴ ProN W6" charset="0"/>
              </a:rPr>
              <a:t>Band 5 – Technical Status</a:t>
            </a:r>
            <a:endParaRPr lang="en-GB">
              <a:latin typeface="Arial Bold" charset="0"/>
              <a:ea typeface="ヒラギノ角ゴ ProN W6" charset="0"/>
              <a:cs typeface="ヒラギノ角ゴ ProN W6" charset="0"/>
            </a:endParaRPr>
          </a:p>
        </p:txBody>
      </p:sp>
      <p:sp>
        <p:nvSpPr>
          <p:cNvPr id="3" name="Content Placeholder 2"/>
          <p:cNvSpPr>
            <a:spLocks noGrp="1"/>
          </p:cNvSpPr>
          <p:nvPr>
            <p:ph idx="1"/>
          </p:nvPr>
        </p:nvSpPr>
        <p:spPr>
          <a:xfrm>
            <a:off x="169008" y="760414"/>
            <a:ext cx="8898127" cy="5200649"/>
          </a:xfrm>
        </p:spPr>
        <p:txBody>
          <a:bodyPr/>
          <a:lstStyle/>
          <a:p>
            <a:r>
              <a:rPr lang="en-US" sz="2800" dirty="0">
                <a:latin typeface="Arial" charset="0"/>
                <a:ea typeface="ヒラギノ角ゴ ProN W3" charset="0"/>
                <a:cs typeface="ヒラギノ角ゴ ProN W3" charset="0"/>
              </a:rPr>
              <a:t>Tightened specs as compared to ALMA baseline</a:t>
            </a:r>
          </a:p>
          <a:p>
            <a:pPr lvl="1">
              <a:buFont typeface="Arial"/>
              <a:buChar char="•"/>
            </a:pPr>
            <a:r>
              <a:rPr lang="en-US" sz="2400" dirty="0">
                <a:latin typeface="Arial" charset="0"/>
                <a:ea typeface="ＭＳ Ｐゴシック" charset="0"/>
                <a:cs typeface="Arial" charset="0"/>
              </a:rPr>
              <a:t>Receiver noise temperature</a:t>
            </a:r>
          </a:p>
          <a:p>
            <a:pPr lvl="2"/>
            <a:r>
              <a:rPr lang="en-US" sz="1800" dirty="0">
                <a:latin typeface="Arial" charset="0"/>
                <a:ea typeface="ＭＳ Ｐゴシック" charset="0"/>
                <a:cs typeface="Arial" charset="0"/>
              </a:rPr>
              <a:t>80 % of RF band (163 – 211 GHz): 65 K </a:t>
            </a:r>
            <a:r>
              <a:rPr lang="en-US" sz="1800" dirty="0">
                <a:latin typeface="Times New Roman" charset="0"/>
                <a:ea typeface="ＭＳ Ｐゴシック" charset="0"/>
                <a:cs typeface="Times New Roman" charset="0"/>
              </a:rPr>
              <a:t>→</a:t>
            </a:r>
            <a:r>
              <a:rPr lang="en-US" sz="1800" dirty="0">
                <a:latin typeface="Arial" charset="0"/>
                <a:ea typeface="ＭＳ Ｐゴシック" charset="0"/>
                <a:cs typeface="Times New Roman" charset="0"/>
              </a:rPr>
              <a:t> 55 K (15% better)</a:t>
            </a:r>
          </a:p>
          <a:p>
            <a:pPr lvl="2"/>
            <a:r>
              <a:rPr lang="en-US" sz="1800" dirty="0">
                <a:latin typeface="Arial" charset="0"/>
                <a:ea typeface="ＭＳ Ｐゴシック" charset="0"/>
                <a:cs typeface="Times New Roman" charset="0"/>
              </a:rPr>
              <a:t>Whole RF band </a:t>
            </a:r>
            <a:r>
              <a:rPr lang="en-US" sz="1800" dirty="0">
                <a:latin typeface="Arial" charset="0"/>
                <a:ea typeface="ＭＳ Ｐゴシック" charset="0"/>
                <a:cs typeface="Arial" charset="0"/>
              </a:rPr>
              <a:t>(163 – 211 GHz): 108 K </a:t>
            </a:r>
            <a:r>
              <a:rPr lang="en-US" sz="1800" dirty="0">
                <a:latin typeface="Times New Roman" charset="0"/>
                <a:ea typeface="ＭＳ Ｐゴシック" charset="0"/>
                <a:cs typeface="Times New Roman" charset="0"/>
              </a:rPr>
              <a:t>→</a:t>
            </a:r>
            <a:r>
              <a:rPr lang="en-US" sz="1800" dirty="0">
                <a:latin typeface="Arial" charset="0"/>
                <a:ea typeface="ＭＳ Ｐゴシック" charset="0"/>
                <a:cs typeface="Times New Roman" charset="0"/>
              </a:rPr>
              <a:t> 75 K (30% better)</a:t>
            </a:r>
            <a:endParaRPr lang="en-US" sz="1800" dirty="0">
              <a:latin typeface="Arial" charset="0"/>
              <a:ea typeface="ＭＳ Ｐゴシック" charset="0"/>
              <a:cs typeface="Arial" charset="0"/>
            </a:endParaRPr>
          </a:p>
          <a:p>
            <a:pPr lvl="1">
              <a:buFont typeface="Arial"/>
              <a:buChar char="•"/>
            </a:pPr>
            <a:r>
              <a:rPr lang="en-US" sz="2400" dirty="0">
                <a:latin typeface="Arial" charset="0"/>
                <a:ea typeface="ＭＳ Ｐゴシック" charset="0"/>
                <a:cs typeface="Arial" charset="0"/>
              </a:rPr>
              <a:t>Extended LO tuning </a:t>
            </a:r>
            <a:r>
              <a:rPr lang="en-US" sz="2400" dirty="0" smtClean="0">
                <a:latin typeface="Arial" charset="0"/>
                <a:ea typeface="ＭＳ Ｐゴシック" charset="0"/>
                <a:cs typeface="Arial" charset="0"/>
              </a:rPr>
              <a:t>range (WCA by NRAO)</a:t>
            </a:r>
            <a:endParaRPr lang="en-US" sz="2400" dirty="0">
              <a:latin typeface="Arial" charset="0"/>
              <a:ea typeface="ＭＳ Ｐゴシック" charset="0"/>
              <a:cs typeface="Arial" charset="0"/>
            </a:endParaRPr>
          </a:p>
          <a:p>
            <a:pPr lvl="2"/>
            <a:r>
              <a:rPr lang="en-US" sz="1800" dirty="0">
                <a:latin typeface="Arial" charset="0"/>
                <a:ea typeface="ＭＳ Ｐゴシック" charset="0"/>
                <a:cs typeface="Arial" charset="0"/>
              </a:rPr>
              <a:t>166 – 203 GHz instead of 171 – 203 GHz (16% wider</a:t>
            </a:r>
            <a:r>
              <a:rPr lang="en-US" sz="1800" dirty="0" smtClean="0">
                <a:latin typeface="Arial" charset="0"/>
                <a:ea typeface="ＭＳ Ｐゴシック" charset="0"/>
                <a:cs typeface="Arial" charset="0"/>
              </a:rPr>
              <a:t>)</a:t>
            </a:r>
          </a:p>
          <a:p>
            <a:pPr marL="382588" indent="-342900">
              <a:spcBef>
                <a:spcPts val="600"/>
              </a:spcBef>
              <a:buClr>
                <a:schemeClr val="tx1"/>
              </a:buClr>
              <a:buSzPct val="89000"/>
              <a:defRPr/>
            </a:pPr>
            <a:r>
              <a:rPr lang="en-US" sz="2800" kern="0" dirty="0" smtClean="0">
                <a:solidFill>
                  <a:srgbClr val="000000"/>
                </a:solidFill>
                <a:ea typeface="ＭＳ Ｐゴシック"/>
                <a:cs typeface="Arial" pitchFamily="34" charset="0"/>
                <a:sym typeface="Arial" panose="020B0604020202020204" pitchFamily="34" charset="0"/>
              </a:rPr>
              <a:t>First </a:t>
            </a:r>
            <a:r>
              <a:rPr lang="en-US" sz="2800" kern="0" dirty="0">
                <a:solidFill>
                  <a:srgbClr val="000000"/>
                </a:solidFill>
                <a:ea typeface="ＭＳ Ｐゴシック"/>
                <a:cs typeface="Arial" pitchFamily="34" charset="0"/>
                <a:sym typeface="Arial" panose="020B0604020202020204" pitchFamily="34" charset="0"/>
              </a:rPr>
              <a:t>Band 5 production cartridge shows good noise temperature </a:t>
            </a:r>
            <a:r>
              <a:rPr lang="en-US" sz="2800" kern="0" dirty="0" smtClean="0">
                <a:solidFill>
                  <a:srgbClr val="000000"/>
                </a:solidFill>
                <a:ea typeface="ＭＳ Ｐゴシック"/>
                <a:cs typeface="Arial" pitchFamily="34" charset="0"/>
                <a:sym typeface="Arial" panose="020B0604020202020204" pitchFamily="34" charset="0"/>
              </a:rPr>
              <a:t>performance</a:t>
            </a:r>
          </a:p>
          <a:p>
            <a:pPr marL="382588">
              <a:spcBef>
                <a:spcPts val="600"/>
              </a:spcBef>
              <a:buClr>
                <a:schemeClr val="tx1"/>
              </a:buClr>
              <a:buSzPct val="89000"/>
              <a:defRPr/>
            </a:pPr>
            <a:r>
              <a:rPr lang="en-US" sz="2800" kern="0" dirty="0" smtClean="0">
                <a:solidFill>
                  <a:srgbClr val="000000"/>
                </a:solidFill>
                <a:ea typeface="ＭＳ Ｐゴシック"/>
                <a:cs typeface="Arial" pitchFamily="34" charset="0"/>
                <a:sym typeface="Arial" panose="020B0604020202020204" pitchFamily="34" charset="0"/>
              </a:rPr>
              <a:t>Science case summary:  Laing et al 2010 </a:t>
            </a:r>
            <a:r>
              <a:rPr lang="en-US" sz="2800" kern="0" dirty="0" err="1" smtClean="0">
                <a:solidFill>
                  <a:srgbClr val="000000"/>
                </a:solidFill>
                <a:ea typeface="ＭＳ Ｐゴシック"/>
                <a:cs typeface="Arial" pitchFamily="34" charset="0"/>
                <a:sym typeface="Arial" panose="020B0604020202020204" pitchFamily="34" charset="0"/>
              </a:rPr>
              <a:t>Msngr</a:t>
            </a:r>
            <a:r>
              <a:rPr lang="en-US" sz="2800" kern="0" dirty="0" smtClean="0">
                <a:solidFill>
                  <a:srgbClr val="000000"/>
                </a:solidFill>
                <a:ea typeface="ＭＳ Ｐゴシック"/>
                <a:cs typeface="Arial" pitchFamily="34" charset="0"/>
                <a:sym typeface="Arial" panose="020B0604020202020204" pitchFamily="34" charset="0"/>
              </a:rPr>
              <a:t> 141, 14L</a:t>
            </a:r>
            <a:endParaRPr lang="en-US" sz="2800" kern="0" dirty="0">
              <a:solidFill>
                <a:srgbClr val="000000"/>
              </a:solidFill>
              <a:ea typeface="ＭＳ Ｐゴシック"/>
              <a:cs typeface="Arial" pitchFamily="34" charset="0"/>
              <a:sym typeface="Arial" panose="020B0604020202020204" pitchFamily="34" charset="0"/>
            </a:endParaRPr>
          </a:p>
        </p:txBody>
      </p:sp>
    </p:spTree>
    <p:extLst>
      <p:ext uri="{BB962C8B-B14F-4D97-AF65-F5344CB8AC3E}">
        <p14:creationId xmlns:p14="http://schemas.microsoft.com/office/powerpoint/2010/main" val="1373988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a:latin typeface="Arial Bold" charset="0"/>
                <a:ea typeface="ヒラギノ角ゴ ProN W6" charset="0"/>
                <a:cs typeface="Times New Roman" charset="0"/>
              </a:rPr>
              <a:t>Band 5 – Sensitivity</a:t>
            </a:r>
            <a:endParaRPr lang="en-GB" dirty="0">
              <a:latin typeface="Arial Bold" charset="0"/>
              <a:ea typeface="ヒラギノ角ゴ ProN W6" charset="0"/>
              <a:cs typeface="ヒラギノ角ゴ ProN W6" charset="0"/>
            </a:endParaRPr>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l="6563" r="7097"/>
          <a:stretch>
            <a:fillRect/>
          </a:stretch>
        </p:blipFill>
        <p:spPr bwMode="auto">
          <a:xfrm>
            <a:off x="485654" y="1679575"/>
            <a:ext cx="82454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0066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UI Board_Feb2015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Gill Sans MT" panose="020B0502020104020203"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AUI Board_Feb2015_template</Template>
  <TotalTime>15306</TotalTime>
  <Words>4083</Words>
  <Application>Microsoft Office PowerPoint</Application>
  <PresentationFormat>On-screen Show (4:3)</PresentationFormat>
  <Paragraphs>317</Paragraphs>
  <Slides>37</Slides>
  <Notes>10</Notes>
  <HiddenSlides>12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AUI Board_Feb2015_template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Band 5 – Technical Status</vt:lpstr>
      <vt:lpstr>Band 5 – Sensitivity</vt:lpstr>
      <vt:lpstr>ALMA’s Connection to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ADMIT Project (PI: Mundy)</vt:lpstr>
      <vt:lpstr>ADMIT</vt:lpstr>
      <vt:lpstr>The Next Generation ALMA Viewer</vt:lpstr>
      <vt:lpstr>Data Analysis Software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Jewell</dc:creator>
  <cp:lastModifiedBy>Lyndele von Schill</cp:lastModifiedBy>
  <cp:revision>68</cp:revision>
  <cp:lastPrinted>2014-03-06T23:03:21Z</cp:lastPrinted>
  <dcterms:created xsi:type="dcterms:W3CDTF">2015-01-26T01:55:14Z</dcterms:created>
  <dcterms:modified xsi:type="dcterms:W3CDTF">2015-03-25T15:19:07Z</dcterms:modified>
</cp:coreProperties>
</file>