
<file path=[Content_Types].xml><?xml version="1.0" encoding="utf-8"?>
<Types xmlns="http://schemas.openxmlformats.org/package/2006/content-types">
  <Override PartName="/ppt/slides/slide14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33.xml" ContentType="application/vnd.openxmlformats-officedocument.presentationml.slide+xml"/>
  <Default Extension="bin" ContentType="application/vnd.openxmlformats-officedocument.presentationml.printerSettings"/>
  <Override PartName="/ppt/notesSlides/notesSlide30.xml" ContentType="application/vnd.openxmlformats-officedocument.presentationml.notesSlide+xml"/>
  <Override PartName="/ppt/slideLayouts/slideLayout20.xml" ContentType="application/vnd.openxmlformats-officedocument.presentationml.slideLayout+xml"/>
  <Override PartName="/ppt/slideLayouts/slideLayout17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2.xml" ContentType="application/vnd.openxmlformats-officedocument.presentationml.notesSlide+xml"/>
  <Override PartName="/ppt/slides/slide18.xml" ContentType="application/vnd.openxmlformats-officedocument.presentationml.slide+xml"/>
  <Override PartName="/ppt/slides/slide37.xml" ContentType="application/vnd.openxmlformats-officedocument.presentationml.slide+xml"/>
  <Override PartName="/ppt/slides/slide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34.xml" ContentType="application/vnd.openxmlformats-officedocument.presentationml.notesSlide+xml"/>
  <Override PartName="/ppt/slides/slide23.xml" ContentType="application/vnd.openxmlformats-officedocument.presentationml.slide+xml"/>
  <Override PartName="/ppt/theme/theme1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22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s/slide27.xml" ContentType="application/vnd.openxmlformats-officedocument.presentationml.slide+xml"/>
  <Override PartName="/ppt/theme/theme5.xml" ContentType="application/vnd.openxmlformats-officedocument.theme+xml"/>
  <Override PartName="/ppt/slides/slide11.xml" ContentType="application/vnd.openxmlformats-officedocument.presentationml.slide+xml"/>
  <Override PartName="/ppt/slideLayouts/slideLayout28.xml" ContentType="application/vnd.openxmlformats-officedocument.presentationml.slideLayout+xml"/>
  <Override PartName="/ppt/slideMasters/slideMaster3.xml" ContentType="application/vnd.openxmlformats-officedocument.presentationml.slideMaster+xml"/>
  <Override PartName="/ppt/notesSlides/notesSlide8.xml" ContentType="application/vnd.openxmlformats-officedocument.presentationml.notesSlide+xml"/>
  <Override PartName="/ppt/slideLayouts/slideLayout14.xml" ContentType="application/vnd.openxmlformats-officedocument.presentationml.slideLayout+xml"/>
  <Override PartName="/ppt/notesSlides/notesSlide26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slides/slide15.xml" ContentType="application/vnd.openxmlformats-officedocument.presentationml.slide+xml"/>
  <Override PartName="/ppt/notesSlides/notesSlide31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18.xml" ContentType="application/vnd.openxmlformats-officedocument.presentationml.slideLayout+xml"/>
  <Override PartName="/ppt/presProps.xml" ContentType="application/vnd.openxmlformats-officedocument.presentationml.presProps+xml"/>
  <Override PartName="/ppt/notesSlides/notesSlide14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19.xml" ContentType="application/vnd.openxmlformats-officedocument.presentationml.slide+xml"/>
  <Override PartName="/ppt/slides/slide38.xml" ContentType="application/vnd.openxmlformats-officedocument.presentationml.slide+xml"/>
  <Override PartName="/ppt/slides/slide4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35.xml" ContentType="application/vnd.openxmlformats-officedocument.presentationml.notesSlide+xml"/>
  <Override PartName="/ppt/slides/slide24.xml" ContentType="application/vnd.openxmlformats-officedocument.presentationml.slide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slideLayouts/slideLayout1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ppt/notesSlides/notesSlide7.xml" ContentType="application/vnd.openxmlformats-officedocument.presentationml.notesSlide+xml"/>
  <Default Extension="jpeg" ContentType="image/jpeg"/>
  <Override PartName="/ppt/notesSlides/notesSlide23.xml" ContentType="application/vnd.openxmlformats-officedocument.presentationml.notesSlide+xml"/>
  <Override PartName="/ppt/slides/slide8.xml" ContentType="application/vnd.openxmlformats-officedocument.presentationml.slide+xml"/>
  <Override PartName="/ppt/slides/slide12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8.xml" ContentType="application/vnd.openxmlformats-officedocument.presentationml.slide+xml"/>
  <Override PartName="/ppt/slides/slide31.xml" ContentType="application/vnd.openxmlformats-officedocument.presentationml.slide+xml"/>
  <Override PartName="/ppt/slideLayouts/slideLayout29.xml" ContentType="application/vnd.openxmlformats-officedocument.presentationml.slideLayout+xml"/>
  <Override PartName="/ppt/notesSlides/notesSlide9.xml" ContentType="application/vnd.openxmlformats-officedocument.presentationml.notesSlide+xml"/>
  <Override PartName="/ppt/slideLayouts/slideLayout15.xml" ContentType="application/vnd.openxmlformats-officedocument.presentationml.slideLayout+xml"/>
  <Override PartName="/ppt/notesSlides/notesSlide11.xml" ContentType="application/vnd.openxmlformats-officedocument.presentationml.notesSlide+xml"/>
  <Default Extension="rels" ContentType="application/vnd.openxmlformats-package.relationships+xml"/>
  <Override PartName="/ppt/notesSlides/notesSlide27.xml" ContentType="application/vnd.openxmlformats-officedocument.presentationml.notesSlide+xml"/>
  <Override PartName="/ppt/slides/slide16.xml" ContentType="application/vnd.openxmlformats-officedocument.presentationml.slide+xml"/>
  <Override PartName="/ppt/slides/slide35.xml" ContentType="application/vnd.openxmlformats-officedocument.presentationml.slide+xml"/>
  <Override PartName="/ppt/slides/slide1.xml" ContentType="application/vnd.openxmlformats-officedocument.presentationml.slide+xml"/>
  <Override PartName="/ppt/notesSlides/notesSlide32.xml" ContentType="application/vnd.openxmlformats-officedocument.presentationml.notesSlide+xml"/>
  <Override PartName="/ppt/slides/slide2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4.xml" ContentType="application/vnd.openxmlformats-officedocument.presentationml.notesSlide+xml"/>
  <Override PartName="/ppt/slides/slide39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s/slide25.xml" ContentType="application/vnd.openxmlformats-officedocument.presentationml.slide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24.xml" ContentType="application/vnd.openxmlformats-officedocument.presentationml.notes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Default Extension="xml" ContentType="application/xml"/>
  <Override PartName="/ppt/tableStyles.xml" ContentType="application/vnd.openxmlformats-officedocument.presentationml.tableStyles+xml"/>
  <Override PartName="/ppt/slideLayouts/slideLayout7.xml" ContentType="application/vnd.openxmlformats-officedocument.presentationml.slideLayout+xml"/>
  <Override PartName="/ppt/notesSlides/notesSlide10.xml" ContentType="application/vnd.openxmlformats-officedocument.presentationml.notesSlide+xml"/>
  <Override PartName="/ppt/slides/slide32.xml" ContentType="application/vnd.openxmlformats-officedocument.presentationml.slide+xml"/>
  <Override PartName="/ppt/slides/slide29.xml" ContentType="application/vnd.openxmlformats-officedocument.presentationml.slide+xml"/>
  <Override PartName="/docProps/app.xml" ContentType="application/vnd.openxmlformats-officedocument.extended-properties+xml"/>
  <Override PartName="/ppt/viewProps.xml" ContentType="application/vnd.openxmlformats-officedocument.presentationml.viewProps+xml"/>
  <Override PartName="/ppt/slideLayouts/slideLayout16.xml" ContentType="application/vnd.openxmlformats-officedocument.presentationml.slideLayout+xml"/>
  <Override PartName="/ppt/notesMasters/notesMaster1.xml" ContentType="application/vnd.openxmlformats-officedocument.presentationml.notesMaster+xml"/>
  <Override PartName="/ppt/notesSlides/notesSlide12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1.xml" ContentType="application/vnd.openxmlformats-officedocument.presentationml.notesSlide+xml"/>
  <Override PartName="/ppt/slides/slide17.xml" ContentType="application/vnd.openxmlformats-officedocument.presentationml.slide+xml"/>
  <Override PartName="/ppt/slides/slide36.xml" ContentType="application/vnd.openxmlformats-officedocument.presentationml.slide+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notesSlides/notesSlide33.xml" ContentType="application/vnd.openxmlformats-officedocument.presentationml.notesSlide+xml"/>
  <Override PartName="/ppt/slides/slide22.xml" ContentType="application/vnd.openxmlformats-officedocument.presentationml.slide+xml"/>
  <Override PartName="/ppt/slides/slide41.xml" ContentType="application/vnd.openxmlformats-officedocument.presentationml.slide+xml"/>
  <Override PartName="/ppt/slideLayouts/slideLayout2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21.xml" ContentType="application/vnd.openxmlformats-officedocument.presentationml.notesSlide+xml"/>
  <Override PartName="/ppt/slides/slide6.xml" ContentType="application/vnd.openxmlformats-officedocument.presentationml.slide+xml"/>
  <Override PartName="/ppt/slideMasters/slideMaster2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26.xml" ContentType="application/vnd.openxmlformats-officedocument.presentationml.slide+xml"/>
  <Override PartName="/ppt/theme/theme4.xml" ContentType="application/vnd.openxmlformats-officedocument.theme+xml"/>
  <Override PartName="/ppt/slides/slide10.xml" ContentType="application/vnd.openxmlformats-officedocument.presentationml.slide+xml"/>
  <Override PartName="/ppt/slideLayouts/slideLayout27.xml" ContentType="application/vnd.openxmlformats-officedocument.presentationml.slideLayout+xml"/>
  <Override PartName="/ppt/slideLayouts/slideLayout13.xml" ContentType="application/vnd.openxmlformats-officedocument.presentationml.slideLayout+xml"/>
  <Default Extension="png" ContentType="image/png"/>
  <Override PartName="/ppt/notesSlides/notesSlide2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  <p:sldMasterId id="2147484373" r:id="rId2"/>
    <p:sldMasterId id="2147484374" r:id="rId3"/>
  </p:sldMasterIdLst>
  <p:notesMasterIdLst>
    <p:notesMasterId r:id="rId45"/>
  </p:notesMasterIdLst>
  <p:handoutMasterIdLst>
    <p:handoutMasterId r:id="rId46"/>
  </p:handoutMasterIdLst>
  <p:sldIdLst>
    <p:sldId id="319" r:id="rId4"/>
    <p:sldId id="361" r:id="rId5"/>
    <p:sldId id="372" r:id="rId6"/>
    <p:sldId id="373" r:id="rId7"/>
    <p:sldId id="321" r:id="rId8"/>
    <p:sldId id="322" r:id="rId9"/>
    <p:sldId id="323" r:id="rId10"/>
    <p:sldId id="324" r:id="rId11"/>
    <p:sldId id="325" r:id="rId12"/>
    <p:sldId id="326" r:id="rId13"/>
    <p:sldId id="327" r:id="rId14"/>
    <p:sldId id="328" r:id="rId15"/>
    <p:sldId id="329" r:id="rId16"/>
    <p:sldId id="330" r:id="rId17"/>
    <p:sldId id="376" r:id="rId18"/>
    <p:sldId id="331" r:id="rId19"/>
    <p:sldId id="374" r:id="rId20"/>
    <p:sldId id="351" r:id="rId21"/>
    <p:sldId id="332" r:id="rId22"/>
    <p:sldId id="347" r:id="rId23"/>
    <p:sldId id="348" r:id="rId24"/>
    <p:sldId id="334" r:id="rId25"/>
    <p:sldId id="335" r:id="rId26"/>
    <p:sldId id="336" r:id="rId27"/>
    <p:sldId id="375" r:id="rId28"/>
    <p:sldId id="337" r:id="rId29"/>
    <p:sldId id="338" r:id="rId30"/>
    <p:sldId id="339" r:id="rId31"/>
    <p:sldId id="340" r:id="rId32"/>
    <p:sldId id="341" r:id="rId33"/>
    <p:sldId id="342" r:id="rId34"/>
    <p:sldId id="350" r:id="rId35"/>
    <p:sldId id="343" r:id="rId36"/>
    <p:sldId id="344" r:id="rId37"/>
    <p:sldId id="345" r:id="rId38"/>
    <p:sldId id="349" r:id="rId39"/>
    <p:sldId id="352" r:id="rId40"/>
    <p:sldId id="353" r:id="rId41"/>
    <p:sldId id="354" r:id="rId42"/>
    <p:sldId id="355" r:id="rId43"/>
    <p:sldId id="356" r:id="rId44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000099"/>
    <a:srgbClr val="8CC7EA"/>
    <a:srgbClr val="EAEAEA"/>
    <a:srgbClr val="66CCFF"/>
    <a:srgbClr val="99CCFF"/>
    <a:srgbClr val="330099"/>
    <a:srgbClr val="990033"/>
    <a:srgbClr val="ECECEC"/>
  </p:clrMru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82542" autoAdjust="0"/>
  </p:normalViewPr>
  <p:slideViewPr>
    <p:cSldViewPr snapToGrid="0" snapToObjects="1">
      <p:cViewPr varScale="1">
        <p:scale>
          <a:sx n="114" d="100"/>
          <a:sy n="114" d="100"/>
        </p:scale>
        <p:origin x="-166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handoutMaster" Target="handoutMasters/handoutMaster1.xml"/><Relationship Id="rId47" Type="http://schemas.openxmlformats.org/officeDocument/2006/relationships/printerSettings" Target="printerSettings/printerSettings1.bin"/><Relationship Id="rId48" Type="http://schemas.openxmlformats.org/officeDocument/2006/relationships/presProps" Target="presProps.xml"/><Relationship Id="rId49" Type="http://schemas.openxmlformats.org/officeDocument/2006/relationships/viewProps" Target="viewProps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50" Type="http://schemas.openxmlformats.org/officeDocument/2006/relationships/theme" Target="theme/theme1.xml"/><Relationship Id="rId5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9" Type="http://schemas.openxmlformats.org/officeDocument/2006/relationships/slide" Target="slides/slide6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37" Type="http://schemas.openxmlformats.org/officeDocument/2006/relationships/slide" Target="slides/slide34.xml"/><Relationship Id="rId38" Type="http://schemas.openxmlformats.org/officeDocument/2006/relationships/slide" Target="slides/slide35.xml"/><Relationship Id="rId39" Type="http://schemas.openxmlformats.org/officeDocument/2006/relationships/slide" Target="slides/slide36.xml"/><Relationship Id="rId40" Type="http://schemas.openxmlformats.org/officeDocument/2006/relationships/slide" Target="slides/slide37.xml"/><Relationship Id="rId41" Type="http://schemas.openxmlformats.org/officeDocument/2006/relationships/slide" Target="slides/slide38.xml"/><Relationship Id="rId42" Type="http://schemas.openxmlformats.org/officeDocument/2006/relationships/slide" Target="slides/slide39.xml"/><Relationship Id="rId43" Type="http://schemas.openxmlformats.org/officeDocument/2006/relationships/slide" Target="slides/slide40.xml"/><Relationship Id="rId44" Type="http://schemas.openxmlformats.org/officeDocument/2006/relationships/slide" Target="slides/slide41.xml"/><Relationship Id="rId4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itchFamily="17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F3936A0-86AC-9C4C-B2F4-35B09FD63865}" type="datetime1">
              <a:rPr lang="en-US"/>
              <a:pPr/>
              <a:t>5/27/11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itchFamily="17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88F2CA3-EECB-3547-A6EF-A501FA3CBB3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4558509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itchFamily="17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4DC09FD-6B91-664C-8F95-09FCDAA76DBA}" type="datetime1">
              <a:rPr lang="en-US"/>
              <a:pPr/>
              <a:t>5/27/11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itchFamily="17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5B681ED-E5BE-F54A-9F31-CB307F4F615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1820492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96" charset="-128"/>
        <a:cs typeface="ＭＳ Ｐゴシック" pitchFamily="96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96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96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96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96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baseline="0" dirty="0" err="1" smtClean="0"/>
              <a:t>Simdata</a:t>
            </a:r>
            <a:r>
              <a:rPr lang="en-US" baseline="0" dirty="0" smtClean="0"/>
              <a:t> is a tool in CASA for simulating interferometer (and specifically ALMA)</a:t>
            </a:r>
          </a:p>
          <a:p>
            <a:r>
              <a:rPr lang="en-US" baseline="0" dirty="0" smtClean="0"/>
              <a:t>… observations of astronomical sources.  The antenna configurations for other telescopes (e.g. SMA) </a:t>
            </a:r>
          </a:p>
          <a:p>
            <a:r>
              <a:rPr lang="en-US" baseline="0" dirty="0" smtClean="0"/>
              <a:t>… are also included with the CASA installation</a:t>
            </a:r>
          </a:p>
          <a:p>
            <a:endParaRPr lang="en-US" baseline="0" dirty="0" smtClean="0"/>
          </a:p>
          <a:p>
            <a:r>
              <a:rPr lang="en-US" baseline="0" dirty="0" err="1" smtClean="0"/>
              <a:t>Simdata</a:t>
            </a:r>
            <a:r>
              <a:rPr lang="en-US" baseline="0" dirty="0" smtClean="0"/>
              <a:t> is a useful tool for both exploration and justification. It can give you an idea of what ALMA can see in a given situation</a:t>
            </a:r>
          </a:p>
          <a:p>
            <a:r>
              <a:rPr lang="en-US" baseline="0" dirty="0" smtClean="0"/>
              <a:t>… and it can be used to aid your technical justification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B681ED-E5BE-F54A-9F31-CB307F4F6152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But </a:t>
            </a:r>
            <a:r>
              <a:rPr lang="en-US" dirty="0" err="1" smtClean="0"/>
              <a:t>u-v</a:t>
            </a:r>
            <a:r>
              <a:rPr lang="en-US" dirty="0" smtClean="0"/>
              <a:t> coverage will still be something you need to</a:t>
            </a:r>
            <a:r>
              <a:rPr lang="en-US" baseline="0" dirty="0" smtClean="0"/>
              <a:t> think about</a:t>
            </a:r>
          </a:p>
          <a:p>
            <a:r>
              <a:rPr lang="en-US" baseline="0" dirty="0" smtClean="0"/>
              <a:t>… with the full ALMA array</a:t>
            </a:r>
          </a:p>
          <a:p>
            <a:endParaRPr lang="en-US" baseline="0" dirty="0" smtClean="0"/>
          </a:p>
          <a:p>
            <a:r>
              <a:rPr lang="en-US" baseline="0" dirty="0" smtClean="0"/>
              <a:t>For example here is the same set of 50-m antennas</a:t>
            </a:r>
          </a:p>
          <a:p>
            <a:r>
              <a:rPr lang="en-US" baseline="0" dirty="0" smtClean="0"/>
              <a:t>… now placed in a more extended configuration </a:t>
            </a:r>
          </a:p>
          <a:p>
            <a:r>
              <a:rPr lang="en-US" baseline="0" dirty="0" smtClean="0"/>
              <a:t>…</a:t>
            </a:r>
            <a:r>
              <a:rPr lang="en-US" baseline="0" dirty="0" smtClean="0"/>
              <a:t> thereby providing higher resolution images</a:t>
            </a:r>
          </a:p>
          <a:p>
            <a:endParaRPr lang="en-US" dirty="0" smtClean="0"/>
          </a:p>
          <a:p>
            <a:r>
              <a:rPr lang="en-US" baseline="0" dirty="0" smtClean="0"/>
              <a:t>Notice that the axes of the </a:t>
            </a:r>
            <a:r>
              <a:rPr lang="en-US" baseline="0" dirty="0" err="1" smtClean="0"/>
              <a:t>u-v</a:t>
            </a:r>
            <a:r>
              <a:rPr lang="en-US" baseline="0" dirty="0" smtClean="0"/>
              <a:t> plane are a factor of 10 larger than in the previous slide</a:t>
            </a:r>
          </a:p>
          <a:p>
            <a:r>
              <a:rPr lang="en-US" baseline="0" dirty="0" smtClean="0"/>
              <a:t>… and thus sample smaller spatial scales</a:t>
            </a:r>
          </a:p>
          <a:p>
            <a:r>
              <a:rPr lang="en-US" baseline="0" dirty="0" smtClean="0"/>
              <a:t>… resulting in a smaller synthesized beam</a:t>
            </a:r>
          </a:p>
          <a:p>
            <a:r>
              <a:rPr lang="en-US" baseline="0" dirty="0" smtClean="0"/>
              <a:t>… at the cost of sensitivity to smooth, extended structures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B681ED-E5BE-F54A-9F31-CB307F4F6152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 make this concrete</a:t>
            </a:r>
            <a:r>
              <a:rPr lang="en-US" baseline="0" dirty="0" smtClean="0"/>
              <a:t>, we’ll show examples</a:t>
            </a:r>
          </a:p>
          <a:p>
            <a:r>
              <a:rPr lang="en-US" baseline="0" dirty="0" smtClean="0"/>
              <a:t>… of the distant-30-Doradus source</a:t>
            </a:r>
          </a:p>
          <a:p>
            <a:r>
              <a:rPr lang="en-US" baseline="0" dirty="0" smtClean="0"/>
              <a:t>… observed with these different antenna configurations.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This slide shows the early science compact configuration observation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B681ED-E5BE-F54A-9F31-CB307F4F6152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Here</a:t>
            </a:r>
            <a:r>
              <a:rPr lang="en-US" baseline="0" dirty="0" smtClean="0"/>
              <a:t> is the same set of images an observations with the full science array</a:t>
            </a:r>
          </a:p>
          <a:p>
            <a:r>
              <a:rPr lang="en-US" baseline="0" dirty="0" smtClean="0"/>
              <a:t>… in its most compact configuration</a:t>
            </a:r>
          </a:p>
          <a:p>
            <a:endParaRPr lang="en-US" baseline="0" dirty="0" smtClean="0"/>
          </a:p>
          <a:p>
            <a:r>
              <a:rPr lang="en-US" baseline="0" dirty="0" smtClean="0"/>
              <a:t>Note how much better the full array does</a:t>
            </a:r>
          </a:p>
          <a:p>
            <a:r>
              <a:rPr lang="en-US" baseline="0" dirty="0" smtClean="0"/>
              <a:t>… at recovering extended structure and suppressing artifacts</a:t>
            </a:r>
          </a:p>
          <a:p>
            <a:endParaRPr lang="en-US" baseline="0" dirty="0" smtClean="0"/>
          </a:p>
          <a:p>
            <a:r>
              <a:rPr lang="en-US" baseline="0" dirty="0" smtClean="0"/>
              <a:t>However you can still see this “bowl” surrounding the main structure</a:t>
            </a:r>
          </a:p>
          <a:p>
            <a:r>
              <a:rPr lang="en-US" baseline="0" dirty="0" smtClean="0"/>
              <a:t>… caused because the </a:t>
            </a:r>
            <a:r>
              <a:rPr lang="en-US" baseline="0" dirty="0" err="1" smtClean="0"/>
              <a:t>u-v</a:t>
            </a:r>
            <a:r>
              <a:rPr lang="en-US" baseline="0" dirty="0" smtClean="0"/>
              <a:t> coverage misses the innermost part of the Fourier plane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This is a shortcoming that you can overcome </a:t>
            </a:r>
          </a:p>
          <a:p>
            <a:r>
              <a:rPr lang="en-US" baseline="0" dirty="0" smtClean="0"/>
              <a:t>… by including the compact array of 7m antennas</a:t>
            </a:r>
          </a:p>
          <a:p>
            <a:r>
              <a:rPr lang="en-US" baseline="0" dirty="0" smtClean="0"/>
              <a:t>… and the 12-m total power antennas. </a:t>
            </a:r>
          </a:p>
          <a:p>
            <a:r>
              <a:rPr lang="en-US" baseline="0" dirty="0" smtClean="0"/>
              <a:t>… But neither array is part of this simulation.</a:t>
            </a:r>
          </a:p>
          <a:p>
            <a:r>
              <a:rPr lang="en-US" baseline="0" dirty="0" smtClean="0"/>
              <a:t>… And neither will be available in Early Science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B681ED-E5BE-F54A-9F31-CB307F4F6152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Here’s the effect</a:t>
            </a:r>
            <a:r>
              <a:rPr lang="en-US" baseline="0" dirty="0" smtClean="0"/>
              <a:t> of observing with the more extended configuration</a:t>
            </a:r>
          </a:p>
          <a:p>
            <a:r>
              <a:rPr lang="en-US" baseline="0" dirty="0" smtClean="0"/>
              <a:t>… and now you can really </a:t>
            </a:r>
            <a:r>
              <a:rPr lang="en-US" baseline="0" dirty="0" smtClean="0"/>
              <a:t>see</a:t>
            </a:r>
          </a:p>
          <a:p>
            <a:r>
              <a:rPr lang="en-US" baseline="0" dirty="0" smtClean="0"/>
              <a:t>… that this buys resolution at the expense of extended structure </a:t>
            </a:r>
            <a:r>
              <a:rPr lang="en-US" baseline="0" dirty="0" smtClean="0"/>
              <a:t>sensitivity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B681ED-E5BE-F54A-9F31-CB307F4F6152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Comparing the result of observing with the compact and extended early science configurations, side-by-side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B681ED-E5BE-F54A-9F31-CB307F4F6152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err="1" smtClean="0"/>
              <a:t>Simdata</a:t>
            </a:r>
            <a:r>
              <a:rPr lang="en-US" baseline="0" dirty="0" smtClean="0"/>
              <a:t> </a:t>
            </a:r>
            <a:r>
              <a:rPr lang="en-US" baseline="0" dirty="0" smtClean="0"/>
              <a:t>is part of CASA</a:t>
            </a:r>
          </a:p>
          <a:p>
            <a:r>
              <a:rPr lang="en-US" baseline="0" dirty="0" smtClean="0"/>
              <a:t>… the “Common Astronomy Software Applications” package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This is a package to reduce radio data – especially </a:t>
            </a:r>
            <a:r>
              <a:rPr lang="en-US" baseline="0" dirty="0" err="1" smtClean="0"/>
              <a:t>interferometric</a:t>
            </a:r>
            <a:r>
              <a:rPr lang="en-US" baseline="0" dirty="0" smtClean="0"/>
              <a:t> data</a:t>
            </a:r>
          </a:p>
          <a:p>
            <a:r>
              <a:rPr lang="en-US" baseline="0" dirty="0" smtClean="0"/>
              <a:t>… it’s the reduction software for ALMA and the EVLA</a:t>
            </a:r>
          </a:p>
          <a:p>
            <a:r>
              <a:rPr lang="en-US" baseline="0" dirty="0" smtClean="0"/>
              <a:t>… CASA includes a variety of powerful routines that can be accessed</a:t>
            </a:r>
          </a:p>
          <a:p>
            <a:r>
              <a:rPr lang="en-US" baseline="0" dirty="0" smtClean="0"/>
              <a:t>… through a python shell</a:t>
            </a:r>
          </a:p>
          <a:p>
            <a:endParaRPr lang="en-US" baseline="0" dirty="0" smtClean="0"/>
          </a:p>
          <a:p>
            <a:r>
              <a:rPr lang="en-US" baseline="0" dirty="0" smtClean="0"/>
              <a:t>Here we’ll start CASA, input our source images into </a:t>
            </a:r>
            <a:r>
              <a:rPr lang="en-US" baseline="0" dirty="0" err="1" smtClean="0"/>
              <a:t>Simdata</a:t>
            </a:r>
            <a:endParaRPr lang="en-US" baseline="0" dirty="0" smtClean="0"/>
          </a:p>
          <a:p>
            <a:r>
              <a:rPr lang="en-US" baseline="0" dirty="0" smtClean="0"/>
              <a:t>… run the software to generate a</a:t>
            </a:r>
            <a:r>
              <a:rPr lang="en-US" baseline="0" dirty="0" smtClean="0"/>
              <a:t> simulated observation</a:t>
            </a:r>
          </a:p>
          <a:p>
            <a:r>
              <a:rPr lang="en-US" baseline="0" dirty="0" smtClean="0"/>
              <a:t>… and then compare</a:t>
            </a:r>
            <a:r>
              <a:rPr lang="en-US" baseline="0" dirty="0" smtClean="0"/>
              <a:t> the simulated observation to the input model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B681ED-E5BE-F54A-9F31-CB307F4F6152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Fundamentally</a:t>
            </a:r>
            <a:r>
              <a:rPr lang="en-US" baseline="0" dirty="0" smtClean="0"/>
              <a:t> what we need here is</a:t>
            </a:r>
          </a:p>
          <a:p>
            <a:r>
              <a:rPr lang="en-US" baseline="0" dirty="0" smtClean="0"/>
              <a:t>… a model image to be observed</a:t>
            </a:r>
          </a:p>
          <a:p>
            <a:r>
              <a:rPr lang="en-US" baseline="0" dirty="0" smtClean="0"/>
              <a:t>… this could be a similar object</a:t>
            </a:r>
          </a:p>
          <a:p>
            <a:r>
              <a:rPr lang="en-US" baseline="0" dirty="0" smtClean="0"/>
              <a:t>… perhaps a nearby analog or a prototype </a:t>
            </a:r>
          </a:p>
          <a:p>
            <a:r>
              <a:rPr lang="en-US" baseline="0" dirty="0" smtClean="0"/>
              <a:t>… that we could move to larger distance</a:t>
            </a:r>
          </a:p>
          <a:p>
            <a:r>
              <a:rPr lang="en-US" baseline="0" dirty="0" smtClean="0"/>
              <a:t>… or maybe a theoretical model of the source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We’ll need to specify details of the observation, too</a:t>
            </a:r>
          </a:p>
          <a:p>
            <a:r>
              <a:rPr lang="en-US" baseline="0" dirty="0" smtClean="0"/>
              <a:t>… the length of time and the configuration of the antennas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B681ED-E5BE-F54A-9F31-CB307F4F6152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Once</a:t>
            </a:r>
            <a:r>
              <a:rPr lang="en-US" baseline="0" dirty="0" smtClean="0"/>
              <a:t> we start CASA by just typing “</a:t>
            </a:r>
            <a:r>
              <a:rPr lang="en-US" baseline="0" dirty="0" err="1" smtClean="0"/>
              <a:t>casapy</a:t>
            </a:r>
            <a:r>
              <a:rPr lang="en-US" baseline="0" dirty="0" smtClean="0"/>
              <a:t>” we can access the task interface by typing “</a:t>
            </a:r>
            <a:r>
              <a:rPr lang="en-US" baseline="0" dirty="0" err="1" smtClean="0"/>
              <a:t>inp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simdata</a:t>
            </a:r>
            <a:r>
              <a:rPr lang="en-US" baseline="0" dirty="0" smtClean="0"/>
              <a:t>”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That brings up this list here of input parameters that can be changed.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see the current values of those parameters and shorthand explanations of what each parameter does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B681ED-E5BE-F54A-9F31-CB307F4F6152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The gray bars indicate expandable parameters.</a:t>
            </a:r>
          </a:p>
          <a:p>
            <a:r>
              <a:rPr lang="en-US" baseline="0" dirty="0" smtClean="0"/>
              <a:t>… when you set them to True </a:t>
            </a:r>
          </a:p>
          <a:p>
            <a:r>
              <a:rPr lang="en-US" baseline="0" dirty="0" smtClean="0"/>
              <a:t>… for example by typing “predict = True” at the prompt</a:t>
            </a:r>
          </a:p>
          <a:p>
            <a:r>
              <a:rPr lang="en-US" baseline="0" dirty="0" smtClean="0"/>
              <a:t>… they open a list of extra options.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In yellow here are the things that we’ll set as part of this demo.  The rest we’ll leave at their default values</a:t>
            </a:r>
          </a:p>
          <a:p>
            <a:endParaRPr lang="en-US" baseline="0" dirty="0" smtClean="0"/>
          </a:p>
          <a:p>
            <a:r>
              <a:rPr lang="en-US" baseline="0" dirty="0" smtClean="0"/>
              <a:t>First, we’re going to supply a model (and modify it)</a:t>
            </a:r>
          </a:p>
          <a:p>
            <a:r>
              <a:rPr lang="en-US" baseline="0" dirty="0" smtClean="0"/>
              <a:t>… then we’ll specify antennas positions appropriate for early science</a:t>
            </a:r>
          </a:p>
          <a:p>
            <a:r>
              <a:rPr lang="en-US" baseline="0" dirty="0" smtClean="0"/>
              <a:t>… and pick an integration time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B681ED-E5BE-F54A-9F31-CB307F4F6152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The first thing is to specify the model image to be observed with </a:t>
            </a:r>
            <a:r>
              <a:rPr lang="en-US" baseline="0" dirty="0" err="1" smtClean="0"/>
              <a:t>Simdata</a:t>
            </a:r>
            <a:endParaRPr lang="en-US" baseline="0" dirty="0" smtClean="0"/>
          </a:p>
          <a:p>
            <a:r>
              <a:rPr lang="en-US" baseline="0" dirty="0" smtClean="0"/>
              <a:t>… </a:t>
            </a:r>
            <a:r>
              <a:rPr lang="en-US" baseline="0" dirty="0" err="1" smtClean="0"/>
              <a:t>Simdata</a:t>
            </a:r>
            <a:r>
              <a:rPr lang="en-US" baseline="0" dirty="0" smtClean="0"/>
              <a:t> needs coordinates,</a:t>
            </a:r>
          </a:p>
          <a:p>
            <a:r>
              <a:rPr lang="en-US" baseline="0" dirty="0" smtClean="0"/>
              <a:t>… the flux per pixel in the image,</a:t>
            </a:r>
          </a:p>
          <a:p>
            <a:r>
              <a:rPr lang="en-US" baseline="0" dirty="0" smtClean="0"/>
              <a:t>… the observing frequency,</a:t>
            </a:r>
          </a:p>
          <a:p>
            <a:r>
              <a:rPr lang="en-US" baseline="0" dirty="0" smtClean="0"/>
              <a:t>… the pixel scale and velocity channel spacing,</a:t>
            </a:r>
          </a:p>
          <a:p>
            <a:r>
              <a:rPr lang="en-US" baseline="0" dirty="0" smtClean="0"/>
              <a:t>… and possibly polarization</a:t>
            </a:r>
          </a:p>
          <a:p>
            <a:endParaRPr lang="en-US" baseline="0" dirty="0" smtClean="0"/>
          </a:p>
          <a:p>
            <a:r>
              <a:rPr lang="en-US" baseline="0" dirty="0" smtClean="0"/>
              <a:t>Your FITS file may perfectly specify all of these things</a:t>
            </a:r>
          </a:p>
          <a:p>
            <a:r>
              <a:rPr lang="en-US" baseline="0" dirty="0" smtClean="0"/>
              <a:t>… and you could indeed prepare your input in another package</a:t>
            </a:r>
          </a:p>
          <a:p>
            <a:r>
              <a:rPr lang="en-US" baseline="0" dirty="0" smtClean="0"/>
              <a:t>… then just feed the FITS file in</a:t>
            </a:r>
          </a:p>
          <a:p>
            <a:r>
              <a:rPr lang="en-US" baseline="0" dirty="0" smtClean="0"/>
              <a:t>… but </a:t>
            </a:r>
            <a:r>
              <a:rPr lang="en-US" baseline="0" dirty="0" err="1" smtClean="0"/>
              <a:t>simdata</a:t>
            </a:r>
            <a:r>
              <a:rPr lang="en-US" baseline="0" dirty="0" smtClean="0"/>
              <a:t> also gives you the option to modify the input image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This is what we’ll do.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B681ED-E5BE-F54A-9F31-CB307F4F6152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547EBE-E933-204D-A521-DC488D0235C4}" type="slidenum">
              <a:rPr lang="en-US" altLang="ja-JP" smtClean="0">
                <a:solidFill>
                  <a:prstClr val="black"/>
                </a:solidFill>
                <a:cs typeface="ＭＳ Ｐゴシック" charset="-128"/>
              </a:rPr>
              <a:pPr/>
              <a:t>2</a:t>
            </a:fld>
            <a:endParaRPr lang="en-US" altLang="ja-JP" smtClean="0">
              <a:solidFill>
                <a:prstClr val="black"/>
              </a:solidFill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So</a:t>
            </a:r>
            <a:r>
              <a:rPr lang="en-US" baseline="0" dirty="0" smtClean="0"/>
              <a:t> to do this we’ll change </a:t>
            </a:r>
            <a:r>
              <a:rPr lang="en-US" baseline="0" dirty="0" err="1" smtClean="0"/>
              <a:t>modifymodel</a:t>
            </a:r>
            <a:r>
              <a:rPr lang="en-US" baseline="0" dirty="0" smtClean="0"/>
              <a:t> to true</a:t>
            </a:r>
          </a:p>
          <a:p>
            <a:r>
              <a:rPr lang="en-US" baseline="0" dirty="0" smtClean="0"/>
              <a:t>… and if you rerun </a:t>
            </a:r>
            <a:r>
              <a:rPr lang="en-US" baseline="0" dirty="0" err="1" smtClean="0"/>
              <a:t>inp</a:t>
            </a:r>
            <a:r>
              <a:rPr lang="en-US" baseline="0" dirty="0" smtClean="0"/>
              <a:t> you’ll see that this opens a whole set of options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Then we’ll set the </a:t>
            </a:r>
            <a:r>
              <a:rPr lang="en-US" baseline="0" dirty="0" err="1" smtClean="0"/>
              <a:t>skymodel</a:t>
            </a:r>
            <a:r>
              <a:rPr lang="en-US" baseline="0" dirty="0" smtClean="0"/>
              <a:t> parameter to our fits image</a:t>
            </a:r>
          </a:p>
          <a:p>
            <a:r>
              <a:rPr lang="en-US" baseline="0" dirty="0" smtClean="0"/>
              <a:t>… then we’ll modify the brightness, position, scale, and frequency of our target</a:t>
            </a:r>
          </a:p>
          <a:p>
            <a:endParaRPr lang="en-US" baseline="0" dirty="0" smtClean="0"/>
          </a:p>
          <a:p>
            <a:r>
              <a:rPr lang="en-US" baseline="0" dirty="0" smtClean="0"/>
              <a:t>Note that if you want to get a realistic signal to noise</a:t>
            </a:r>
          </a:p>
          <a:p>
            <a:r>
              <a:rPr lang="en-US" baseline="0" dirty="0" smtClean="0"/>
              <a:t>… you need to work out what you think the brightness of the image should be</a:t>
            </a:r>
          </a:p>
          <a:p>
            <a:endParaRPr lang="en-US" baseline="0" dirty="0" smtClean="0"/>
          </a:p>
          <a:p>
            <a:r>
              <a:rPr lang="en-US" baseline="0" dirty="0" smtClean="0"/>
              <a:t>For example let’s say we thought the 8 micron emission was a good model</a:t>
            </a:r>
          </a:p>
          <a:p>
            <a:r>
              <a:rPr lang="en-US" baseline="0" dirty="0" smtClean="0"/>
              <a:t>… for the 230 GHz continuum structure – which it probably isn’t </a:t>
            </a:r>
          </a:p>
          <a:p>
            <a:r>
              <a:rPr lang="en-US" baseline="0" dirty="0" smtClean="0"/>
              <a:t>… (8 is probably </a:t>
            </a:r>
            <a:r>
              <a:rPr lang="en-US" baseline="0" dirty="0" err="1" smtClean="0"/>
              <a:t>PAHs</a:t>
            </a:r>
            <a:r>
              <a:rPr lang="en-US" baseline="0" dirty="0" smtClean="0"/>
              <a:t> while 230 GHz mixes dust and free-free emission)</a:t>
            </a:r>
          </a:p>
          <a:p>
            <a:r>
              <a:rPr lang="en-US" baseline="0" dirty="0" smtClean="0"/>
              <a:t>… then we would need to work out what the expected 230 GHz flux is</a:t>
            </a:r>
          </a:p>
          <a:p>
            <a:r>
              <a:rPr lang="en-US" baseline="0" dirty="0" smtClean="0"/>
              <a:t>… based on the 8 micron emission in the original image</a:t>
            </a:r>
          </a:p>
          <a:p>
            <a:endParaRPr lang="en-US" baseline="0" dirty="0" smtClean="0"/>
          </a:p>
          <a:p>
            <a:r>
              <a:rPr lang="en-US" baseline="0" dirty="0" smtClean="0"/>
              <a:t>So let’s say we’ve done that</a:t>
            </a:r>
          </a:p>
          <a:p>
            <a:r>
              <a:rPr lang="en-US" baseline="0" dirty="0" smtClean="0"/>
              <a:t>… and now define the peak brightness to 0.1 </a:t>
            </a:r>
            <a:r>
              <a:rPr lang="en-US" baseline="0" dirty="0" err="1" smtClean="0"/>
              <a:t>mJy</a:t>
            </a:r>
            <a:r>
              <a:rPr lang="en-US" baseline="0" dirty="0" smtClean="0"/>
              <a:t>/pixel</a:t>
            </a:r>
          </a:p>
          <a:p>
            <a:r>
              <a:rPr lang="en-US" baseline="0" dirty="0" smtClean="0"/>
              <a:t>… the direction to the location of our nominal source</a:t>
            </a:r>
          </a:p>
          <a:p>
            <a:r>
              <a:rPr lang="en-US" baseline="0" dirty="0" smtClean="0"/>
              <a:t>… and the cell size to an appropriate value to rescale the image.</a:t>
            </a:r>
          </a:p>
          <a:p>
            <a:r>
              <a:rPr lang="en-US" baseline="0" dirty="0" smtClean="0"/>
              <a:t>… If you have a look at the original header this divides the image scale by 14.4.</a:t>
            </a:r>
          </a:p>
          <a:p>
            <a:r>
              <a:rPr lang="en-US" baseline="0" dirty="0" smtClean="0"/>
              <a:t>… Finally let’s tell </a:t>
            </a:r>
            <a:r>
              <a:rPr lang="en-US" baseline="0" dirty="0" err="1" smtClean="0"/>
              <a:t>simdata</a:t>
            </a:r>
            <a:r>
              <a:rPr lang="en-US" baseline="0" dirty="0" smtClean="0"/>
              <a:t> that the image at 230 GHz with 2 GHz bandwidth.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B681ED-E5BE-F54A-9F31-CB307F4F6152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Next we’ll set the location</a:t>
            </a:r>
            <a:r>
              <a:rPr lang="en-US" baseline="0" dirty="0" smtClean="0"/>
              <a:t> of the individual fields to be observed</a:t>
            </a:r>
          </a:p>
          <a:p>
            <a:r>
              <a:rPr lang="en-US" baseline="0" dirty="0" smtClean="0"/>
              <a:t>… flipping </a:t>
            </a:r>
            <a:r>
              <a:rPr lang="en-US" baseline="0" dirty="0" err="1" smtClean="0"/>
              <a:t>setpointings</a:t>
            </a:r>
            <a:r>
              <a:rPr lang="en-US" baseline="0" dirty="0" smtClean="0"/>
              <a:t> to True</a:t>
            </a:r>
          </a:p>
          <a:p>
            <a:r>
              <a:rPr lang="en-US" baseline="0" dirty="0" smtClean="0"/>
              <a:t>… which opens these options</a:t>
            </a:r>
          </a:p>
          <a:p>
            <a:r>
              <a:rPr lang="en-US" baseline="0" dirty="0" smtClean="0"/>
              <a:t>… and then setting the integration time to 600s (initially)</a:t>
            </a:r>
          </a:p>
          <a:p>
            <a:r>
              <a:rPr lang="en-US" baseline="0" dirty="0" smtClean="0"/>
              <a:t>... it’s useful to have this be fairly coarse for any trial simulation</a:t>
            </a:r>
          </a:p>
          <a:p>
            <a:r>
              <a:rPr lang="en-US" baseline="0" dirty="0" smtClean="0"/>
              <a:t>… as a full simulation with realistic integrations like the default 10s</a:t>
            </a:r>
          </a:p>
          <a:p>
            <a:r>
              <a:rPr lang="en-US" baseline="0" dirty="0" smtClean="0"/>
              <a:t>… can be quite time </a:t>
            </a:r>
            <a:r>
              <a:rPr lang="en-US" baseline="0" dirty="0" smtClean="0"/>
              <a:t>consuming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B681ED-E5BE-F54A-9F31-CB307F4F6152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next</a:t>
            </a:r>
            <a:r>
              <a:rPr lang="en-US" baseline="0" dirty="0" smtClean="0"/>
              <a:t> subheading we’ll take a look </a:t>
            </a:r>
            <a:r>
              <a:rPr lang="en-US" baseline="0" dirty="0" smtClean="0"/>
              <a:t>at is “predict”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This</a:t>
            </a:r>
            <a:r>
              <a:rPr lang="en-US" baseline="0" dirty="0" smtClean="0"/>
              <a:t> first entry in yellow is </a:t>
            </a:r>
            <a:r>
              <a:rPr lang="en-US" baseline="0" dirty="0" smtClean="0"/>
              <a:t>the location of the file that specifies the antenna positions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This lives in different places on different machines</a:t>
            </a:r>
          </a:p>
          <a:p>
            <a:r>
              <a:rPr lang="en-US" baseline="0" dirty="0" smtClean="0"/>
              <a:t>… but these two lines at the bottom should work for most of </a:t>
            </a:r>
            <a:r>
              <a:rPr lang="en-US" baseline="0" dirty="0" smtClean="0"/>
              <a:t>you running CASA 3.2</a:t>
            </a:r>
          </a:p>
          <a:p>
            <a:endParaRPr lang="en-US" baseline="0" dirty="0" smtClean="0"/>
          </a:p>
          <a:p>
            <a:r>
              <a:rPr lang="en-US" baseline="0" dirty="0" smtClean="0"/>
              <a:t>If </a:t>
            </a:r>
            <a:r>
              <a:rPr lang="en-US" baseline="0" dirty="0" smtClean="0"/>
              <a:t>you are running CASA 3.1, you can download the ES configurations from the web.  Go to:</a:t>
            </a:r>
          </a:p>
          <a:p>
            <a:r>
              <a:rPr lang="en-US" baseline="0" dirty="0" smtClean="0"/>
              <a:t>… </a:t>
            </a:r>
            <a:r>
              <a:rPr lang="en-US" baseline="0" dirty="0" err="1" smtClean="0"/>
              <a:t>casaguides.nrao.edu</a:t>
            </a:r>
            <a:r>
              <a:rPr lang="en-US" baseline="0" dirty="0" smtClean="0"/>
              <a:t>  </a:t>
            </a:r>
            <a:r>
              <a:rPr lang="en-US" baseline="0" dirty="0" err="1" smtClean="0">
                <a:sym typeface="Wingdings"/>
              </a:rPr>
              <a:t></a:t>
            </a:r>
            <a:r>
              <a:rPr lang="en-US" baseline="0" dirty="0" smtClean="0">
                <a:sym typeface="Wingdings"/>
              </a:rPr>
              <a:t> Simulating </a:t>
            </a:r>
            <a:r>
              <a:rPr lang="en-US" baseline="0" dirty="0" err="1" smtClean="0">
                <a:sym typeface="Wingdings"/>
              </a:rPr>
              <a:t>Observationsin</a:t>
            </a:r>
            <a:r>
              <a:rPr lang="en-US" baseline="0" dirty="0" smtClean="0">
                <a:sym typeface="Wingdings"/>
              </a:rPr>
              <a:t> CASA 3.1 </a:t>
            </a:r>
            <a:r>
              <a:rPr lang="en-US" baseline="0" dirty="0" err="1" smtClean="0">
                <a:sym typeface="Wingdings"/>
              </a:rPr>
              <a:t></a:t>
            </a:r>
            <a:r>
              <a:rPr lang="en-US" baseline="0" dirty="0" smtClean="0">
                <a:sym typeface="Wingdings"/>
              </a:rPr>
              <a:t> ALMA updates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B681ED-E5BE-F54A-9F31-CB307F4F6152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This shows how to specify the most compact array that will be used in Full Science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B681ED-E5BE-F54A-9F31-CB307F4F6152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Finally we’ll specify the output that </a:t>
            </a:r>
            <a:r>
              <a:rPr lang="en-US" dirty="0" err="1" smtClean="0"/>
              <a:t>simdata</a:t>
            </a:r>
            <a:r>
              <a:rPr lang="en-US" dirty="0" smtClean="0"/>
              <a:t> will provide.</a:t>
            </a:r>
          </a:p>
          <a:p>
            <a:endParaRPr lang="en-US" dirty="0" smtClean="0"/>
          </a:p>
          <a:p>
            <a:r>
              <a:rPr lang="en-US" dirty="0" smtClean="0"/>
              <a:t>Set “analyze”</a:t>
            </a:r>
            <a:r>
              <a:rPr lang="en-US" baseline="0" dirty="0" smtClean="0"/>
              <a:t> to True</a:t>
            </a:r>
            <a:endParaRPr lang="en-US" dirty="0" smtClean="0"/>
          </a:p>
          <a:p>
            <a:r>
              <a:rPr lang="en-US" dirty="0" smtClean="0"/>
              <a:t>… tell it that we want to show the antenna positions</a:t>
            </a:r>
          </a:p>
          <a:p>
            <a:r>
              <a:rPr lang="en-US" dirty="0" smtClean="0"/>
              <a:t>… and the image convolved with the beam size</a:t>
            </a:r>
          </a:p>
          <a:p>
            <a:endParaRPr lang="en-US" dirty="0" smtClean="0"/>
          </a:p>
          <a:p>
            <a:r>
              <a:rPr lang="en-US" baseline="0" dirty="0" err="1" smtClean="0"/>
              <a:t>Simdata</a:t>
            </a:r>
            <a:r>
              <a:rPr lang="en-US" baseline="0" dirty="0" smtClean="0"/>
              <a:t> will only plot up to 6 of these 9 possibilities for you at any one time so we set a few values to False</a:t>
            </a:r>
          </a:p>
          <a:p>
            <a:endParaRPr lang="en-US" baseline="0" dirty="0" smtClean="0"/>
          </a:p>
          <a:p>
            <a:r>
              <a:rPr lang="en-US" baseline="0" dirty="0" smtClean="0"/>
              <a:t>Now we can begin the </a:t>
            </a:r>
            <a:r>
              <a:rPr lang="en-US" baseline="0" dirty="0" err="1" smtClean="0"/>
              <a:t>simdata</a:t>
            </a:r>
            <a:r>
              <a:rPr lang="en-US" baseline="0" dirty="0" smtClean="0"/>
              <a:t> task by typing “go”!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B681ED-E5BE-F54A-9F31-CB307F4F6152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And here’s what you should see</a:t>
            </a:r>
            <a:r>
              <a:rPr lang="en-US" baseline="0" dirty="0" smtClean="0"/>
              <a:t> as it executes</a:t>
            </a:r>
          </a:p>
          <a:p>
            <a:r>
              <a:rPr lang="en-US" baseline="0" dirty="0" smtClean="0"/>
              <a:t>… from left to right</a:t>
            </a:r>
          </a:p>
          <a:p>
            <a:r>
              <a:rPr lang="en-US" baseline="0" dirty="0" smtClean="0"/>
              <a:t>… the antenna positions from our file</a:t>
            </a:r>
          </a:p>
          <a:p>
            <a:r>
              <a:rPr lang="en-US" baseline="0" dirty="0" smtClean="0"/>
              <a:t>… the </a:t>
            </a:r>
            <a:r>
              <a:rPr lang="en-US" baseline="0" dirty="0" err="1" smtClean="0"/>
              <a:t>u-v</a:t>
            </a:r>
            <a:r>
              <a:rPr lang="en-US" baseline="0" dirty="0" smtClean="0"/>
              <a:t> coverage from the 2 hour (7200 </a:t>
            </a:r>
            <a:r>
              <a:rPr lang="en-US" baseline="0" dirty="0" err="1" smtClean="0"/>
              <a:t>s</a:t>
            </a:r>
            <a:r>
              <a:rPr lang="en-US" baseline="0" dirty="0" smtClean="0"/>
              <a:t>) observation</a:t>
            </a:r>
          </a:p>
          <a:p>
            <a:r>
              <a:rPr lang="en-US" baseline="0" dirty="0" smtClean="0"/>
              <a:t>… the point spread function</a:t>
            </a:r>
          </a:p>
          <a:p>
            <a:r>
              <a:rPr lang="en-US" baseline="0" dirty="0" smtClean="0"/>
              <a:t>… the input image, gridded to the specified scale</a:t>
            </a:r>
          </a:p>
          <a:p>
            <a:r>
              <a:rPr lang="en-US" baseline="0" dirty="0" smtClean="0"/>
              <a:t>… then convolved with the target resolution</a:t>
            </a:r>
          </a:p>
          <a:p>
            <a:r>
              <a:rPr lang="en-US" baseline="0" dirty="0" smtClean="0"/>
              <a:t>… and finally the image observed by the Early Science array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B681ED-E5BE-F54A-9F31-CB307F4F6152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It makes a few</a:t>
            </a:r>
            <a:r>
              <a:rPr lang="en-US" baseline="0" dirty="0" smtClean="0"/>
              <a:t> graphics files as output.</a:t>
            </a:r>
          </a:p>
          <a:p>
            <a:r>
              <a:rPr lang="en-US" baseline="0" dirty="0" smtClean="0"/>
              <a:t>For example, called something like </a:t>
            </a:r>
            <a:r>
              <a:rPr lang="en-US" baseline="0" dirty="0" err="1" smtClean="0"/>
              <a:t>simES.skymodel.png</a:t>
            </a:r>
            <a:endParaRPr lang="en-US" baseline="0" dirty="0" smtClean="0"/>
          </a:p>
          <a:p>
            <a:r>
              <a:rPr lang="en-US" baseline="0" dirty="0" smtClean="0"/>
              <a:t>… showing the </a:t>
            </a:r>
            <a:r>
              <a:rPr lang="en-US" baseline="0" dirty="0" err="1" smtClean="0"/>
              <a:t>skymodel</a:t>
            </a:r>
            <a:r>
              <a:rPr lang="en-US" baseline="0" dirty="0" smtClean="0"/>
              <a:t> with the </a:t>
            </a:r>
            <a:r>
              <a:rPr lang="en-US" baseline="0" dirty="0" err="1" smtClean="0"/>
              <a:t>pointings</a:t>
            </a:r>
            <a:r>
              <a:rPr lang="en-US" baseline="0" dirty="0" smtClean="0"/>
              <a:t> that </a:t>
            </a:r>
            <a:r>
              <a:rPr lang="en-US" baseline="0" dirty="0" err="1" smtClean="0"/>
              <a:t>simdata</a:t>
            </a:r>
            <a:r>
              <a:rPr lang="en-US" baseline="0" dirty="0" smtClean="0"/>
              <a:t> picked</a:t>
            </a:r>
          </a:p>
          <a:p>
            <a:r>
              <a:rPr lang="en-US" baseline="0" dirty="0" smtClean="0"/>
              <a:t>… these are illustrated by their fields of view as black circles here</a:t>
            </a:r>
          </a:p>
          <a:p>
            <a:r>
              <a:rPr lang="en-US" baseline="0" dirty="0" smtClean="0"/>
              <a:t>… and are also saved in an easily read text file.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Here you see 6 fields arranged in a hexagonal pattern spaced by half  the primary beam width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B681ED-E5BE-F54A-9F31-CB307F4F6152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Simdata</a:t>
            </a:r>
            <a:r>
              <a:rPr lang="en-US" dirty="0" smtClean="0"/>
              <a:t> produces</a:t>
            </a:r>
            <a:r>
              <a:rPr lang="en-US" baseline="0" dirty="0" smtClean="0"/>
              <a:t> data files in addition to these plots, as seen in this list.</a:t>
            </a:r>
          </a:p>
          <a:p>
            <a:endParaRPr lang="en-US" dirty="0" smtClean="0"/>
          </a:p>
          <a:p>
            <a:r>
              <a:rPr lang="en-US" dirty="0" smtClean="0"/>
              <a:t>CASA</a:t>
            </a:r>
            <a:r>
              <a:rPr lang="en-US" baseline="0" dirty="0" smtClean="0"/>
              <a:t> has an interactive viewer that we can use to look over these.</a:t>
            </a:r>
          </a:p>
          <a:p>
            <a:r>
              <a:rPr lang="en-US" baseline="0" dirty="0" smtClean="0"/>
              <a:t>See the demo pointed to in the above web link.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B681ED-E5BE-F54A-9F31-CB307F4F6152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 what we’ve done so</a:t>
            </a:r>
            <a:r>
              <a:rPr lang="en-US" baseline="0" dirty="0" smtClean="0"/>
              <a:t> far</a:t>
            </a:r>
          </a:p>
          <a:p>
            <a:r>
              <a:rPr lang="en-US" baseline="0" dirty="0" smtClean="0"/>
              <a:t>… is to simulate what ALMA would see with limited UV sampling</a:t>
            </a:r>
          </a:p>
          <a:p>
            <a:endParaRPr lang="en-US" baseline="0" dirty="0" smtClean="0"/>
          </a:p>
          <a:p>
            <a:r>
              <a:rPr lang="en-US" baseline="0" dirty="0" smtClean="0"/>
              <a:t>But one of </a:t>
            </a:r>
            <a:r>
              <a:rPr lang="en-US" baseline="0" dirty="0" err="1" smtClean="0"/>
              <a:t>simdata’s</a:t>
            </a:r>
            <a:r>
              <a:rPr lang="en-US" baseline="0" dirty="0" smtClean="0"/>
              <a:t> most useful applications is actually</a:t>
            </a:r>
          </a:p>
          <a:p>
            <a:r>
              <a:rPr lang="en-US" baseline="0" dirty="0" smtClean="0"/>
              <a:t>… to corrupt the image even more</a:t>
            </a:r>
          </a:p>
          <a:p>
            <a:r>
              <a:rPr lang="en-US" baseline="0" dirty="0" smtClean="0"/>
              <a:t>… by adding thermal and atmospheric noise</a:t>
            </a:r>
          </a:p>
          <a:p>
            <a:endParaRPr lang="en-US" baseline="0" dirty="0" smtClean="0"/>
          </a:p>
          <a:p>
            <a:r>
              <a:rPr lang="en-US" baseline="0" dirty="0" smtClean="0"/>
              <a:t>Here we turn this on by setting </a:t>
            </a:r>
            <a:r>
              <a:rPr lang="en-US" baseline="0" dirty="0" err="1" smtClean="0"/>
              <a:t>thermalnoise</a:t>
            </a:r>
            <a:r>
              <a:rPr lang="en-US" baseline="0" dirty="0" smtClean="0"/>
              <a:t> to ‘</a:t>
            </a:r>
            <a:r>
              <a:rPr lang="en-US" baseline="0" dirty="0" err="1" smtClean="0"/>
              <a:t>tsys-atm</a:t>
            </a:r>
            <a:r>
              <a:rPr lang="en-US" baseline="0" dirty="0" smtClean="0"/>
              <a:t>’</a:t>
            </a:r>
          </a:p>
          <a:p>
            <a:r>
              <a:rPr lang="en-US" baseline="0" dirty="0" smtClean="0"/>
              <a:t>… which will use the the atmospheric model in </a:t>
            </a:r>
            <a:r>
              <a:rPr lang="en-US" baseline="0" dirty="0" err="1" smtClean="0"/>
              <a:t>simdata</a:t>
            </a:r>
            <a:endParaRPr lang="en-US" baseline="0" dirty="0" smtClean="0"/>
          </a:p>
          <a:p>
            <a:r>
              <a:rPr lang="en-US" baseline="0" dirty="0" smtClean="0"/>
              <a:t>… to estimate the system temperature</a:t>
            </a:r>
          </a:p>
          <a:p>
            <a:r>
              <a:rPr lang="en-US" baseline="0" dirty="0" smtClean="0"/>
              <a:t>… given the specified </a:t>
            </a:r>
            <a:r>
              <a:rPr lang="en-US" baseline="0" dirty="0" err="1" smtClean="0"/>
              <a:t>precipitable</a:t>
            </a:r>
            <a:r>
              <a:rPr lang="en-US" baseline="0" dirty="0" smtClean="0"/>
              <a:t> water vapor</a:t>
            </a:r>
          </a:p>
          <a:p>
            <a:endParaRPr lang="en-US" baseline="0" dirty="0" smtClean="0"/>
          </a:p>
          <a:p>
            <a:r>
              <a:rPr lang="en-US" baseline="0" dirty="0" smtClean="0"/>
              <a:t>To image this corrupted data we set </a:t>
            </a:r>
            <a:r>
              <a:rPr lang="en-US" baseline="0" dirty="0" err="1" smtClean="0"/>
              <a:t>vis</a:t>
            </a:r>
            <a:r>
              <a:rPr lang="en-US" baseline="0" dirty="0" smtClean="0"/>
              <a:t> under image to this value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B681ED-E5BE-F54A-9F31-CB307F4F6152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 here’s what happens</a:t>
            </a:r>
            <a:r>
              <a:rPr lang="en-US" baseline="0" dirty="0" smtClean="0"/>
              <a:t> with thermal noise added</a:t>
            </a:r>
          </a:p>
          <a:p>
            <a:r>
              <a:rPr lang="en-US" baseline="0" dirty="0" smtClean="0"/>
              <a:t>… the model on the left</a:t>
            </a:r>
          </a:p>
          <a:p>
            <a:r>
              <a:rPr lang="en-US" baseline="0" dirty="0" smtClean="0"/>
              <a:t>… simulated without noise in the middle</a:t>
            </a:r>
          </a:p>
          <a:p>
            <a:r>
              <a:rPr lang="en-US" baseline="0" dirty="0" smtClean="0"/>
              <a:t>… and then with noise on the right</a:t>
            </a:r>
          </a:p>
          <a:p>
            <a:endParaRPr lang="en-US" baseline="0" dirty="0" smtClean="0"/>
          </a:p>
          <a:p>
            <a:r>
              <a:rPr lang="en-US" baseline="0" dirty="0" smtClean="0"/>
              <a:t>Now of course this depended on the flux we </a:t>
            </a:r>
            <a:r>
              <a:rPr lang="en-US" baseline="0" dirty="0" smtClean="0"/>
              <a:t>set </a:t>
            </a:r>
            <a:r>
              <a:rPr lang="en-US" baseline="0" dirty="0" smtClean="0"/>
              <a:t>in </a:t>
            </a:r>
            <a:r>
              <a:rPr lang="en-US" baseline="0" dirty="0" err="1" smtClean="0"/>
              <a:t>modifymodel</a:t>
            </a:r>
            <a:endParaRPr lang="en-US" baseline="0" dirty="0" smtClean="0"/>
          </a:p>
          <a:p>
            <a:r>
              <a:rPr lang="en-US" baseline="0" dirty="0" smtClean="0"/>
              <a:t>… so to get the most out of the simulation</a:t>
            </a:r>
          </a:p>
          <a:p>
            <a:r>
              <a:rPr lang="en-US" baseline="0" dirty="0" smtClean="0"/>
              <a:t>… you really need to work out a realistic flux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B681ED-E5BE-F54A-9F31-CB307F4F6152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763493-49A2-8045-8E77-1B27DDF75740}" type="slidenum">
              <a:rPr lang="en-US" altLang="ja-JP" smtClean="0">
                <a:solidFill>
                  <a:prstClr val="black"/>
                </a:solidFill>
                <a:cs typeface="ＭＳ Ｐゴシック" charset="-128"/>
              </a:rPr>
              <a:pPr/>
              <a:t>3</a:t>
            </a:fld>
            <a:endParaRPr lang="en-US" altLang="ja-JP" smtClean="0">
              <a:solidFill>
                <a:prstClr val="black"/>
              </a:solidFill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Simdata</a:t>
            </a:r>
            <a:r>
              <a:rPr lang="en-US" dirty="0" smtClean="0"/>
              <a:t> also has</a:t>
            </a:r>
            <a:r>
              <a:rPr lang="en-US" baseline="0" dirty="0" smtClean="0"/>
              <a:t> some lower level capabilities</a:t>
            </a:r>
          </a:p>
          <a:p>
            <a:r>
              <a:rPr lang="en-US" baseline="0" dirty="0" smtClean="0"/>
              <a:t>… including the ability to add atmospheric phase noise</a:t>
            </a:r>
          </a:p>
          <a:p>
            <a:r>
              <a:rPr lang="en-US" baseline="0" dirty="0" smtClean="0"/>
              <a:t>…</a:t>
            </a:r>
            <a:r>
              <a:rPr lang="en-US" baseline="0" dirty="0" smtClean="0"/>
              <a:t> that </a:t>
            </a:r>
            <a:r>
              <a:rPr lang="en-US" baseline="0" dirty="0" smtClean="0"/>
              <a:t>will further corrupt your data beyond the effects of thermal noise</a:t>
            </a:r>
          </a:p>
          <a:p>
            <a:endParaRPr lang="en-US" baseline="0" dirty="0" smtClean="0"/>
          </a:p>
          <a:p>
            <a:r>
              <a:rPr lang="en-US" baseline="0" dirty="0" smtClean="0"/>
              <a:t>Phase noise tends to be worse for longer baselines</a:t>
            </a:r>
          </a:p>
          <a:p>
            <a:r>
              <a:rPr lang="en-US" baseline="0" dirty="0" smtClean="0"/>
              <a:t>… because close antenna pairs will usually sample similar atmosphere</a:t>
            </a:r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B681ED-E5BE-F54A-9F31-CB307F4F6152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Here’s an example of adding phase (but not thermal) noise to our image</a:t>
            </a:r>
          </a:p>
          <a:p>
            <a:r>
              <a:rPr lang="en-US" baseline="0" dirty="0" smtClean="0"/>
              <a:t>… you can see the decrease in sensitivity as the phase noise smears out the structure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B681ED-E5BE-F54A-9F31-CB307F4F6152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 to get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simdata</a:t>
            </a:r>
            <a:r>
              <a:rPr lang="en-US" baseline="0" dirty="0" smtClean="0"/>
              <a:t> to add phase noise we need to look under the hood a bit</a:t>
            </a:r>
          </a:p>
          <a:p>
            <a:r>
              <a:rPr lang="en-US" baseline="0" dirty="0" smtClean="0"/>
              <a:t>… and take advantage of </a:t>
            </a:r>
            <a:r>
              <a:rPr lang="en-US" baseline="0" dirty="0" err="1" smtClean="0"/>
              <a:t>CASA’s</a:t>
            </a:r>
            <a:r>
              <a:rPr lang="en-US" baseline="0" dirty="0" smtClean="0"/>
              <a:t> toolkit</a:t>
            </a:r>
          </a:p>
          <a:p>
            <a:r>
              <a:rPr lang="en-US" baseline="0" dirty="0" smtClean="0"/>
              <a:t>… which are utilities that contain the core functionality – you can read about them here</a:t>
            </a:r>
          </a:p>
          <a:p>
            <a:endParaRPr lang="en-US" baseline="0" dirty="0" smtClean="0"/>
          </a:p>
          <a:p>
            <a:r>
              <a:rPr lang="en-US" baseline="0" dirty="0" smtClean="0"/>
              <a:t>To do this, we’ll build the simulated data set</a:t>
            </a:r>
          </a:p>
          <a:p>
            <a:r>
              <a:rPr lang="en-US" baseline="0" dirty="0" smtClean="0"/>
              <a:t>… here this is called “</a:t>
            </a:r>
            <a:r>
              <a:rPr lang="en-US" baseline="0" dirty="0" err="1" smtClean="0"/>
              <a:t>simPN.ms</a:t>
            </a:r>
            <a:r>
              <a:rPr lang="en-US" baseline="0" dirty="0" smtClean="0"/>
              <a:t>”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then open it with the simulator tool</a:t>
            </a:r>
          </a:p>
          <a:p>
            <a:r>
              <a:rPr lang="en-US" baseline="0" dirty="0" smtClean="0"/>
              <a:t>… and use these </a:t>
            </a:r>
            <a:r>
              <a:rPr lang="en-US" baseline="0" dirty="0" err="1" smtClean="0"/>
              <a:t>settrop</a:t>
            </a:r>
            <a:r>
              <a:rPr lang="en-US" baseline="0" dirty="0" smtClean="0"/>
              <a:t> and corrupt commands to corrupt the data.</a:t>
            </a:r>
          </a:p>
          <a:p>
            <a:r>
              <a:rPr lang="en-US" baseline="0" dirty="0" smtClean="0"/>
              <a:t>… then close it and image it using </a:t>
            </a:r>
            <a:r>
              <a:rPr lang="en-US" baseline="0" dirty="0" err="1" smtClean="0"/>
              <a:t>CASA’s</a:t>
            </a:r>
            <a:r>
              <a:rPr lang="en-US" baseline="0" dirty="0" smtClean="0"/>
              <a:t> imaging tools, which are wrapped up in the CLEAN task.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B681ED-E5BE-F54A-9F31-CB307F4F6152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Now we begin the hands-on part of the tutorial.</a:t>
            </a:r>
          </a:p>
          <a:p>
            <a:endParaRPr lang="en-US" baseline="0" dirty="0" smtClean="0"/>
          </a:p>
          <a:p>
            <a:r>
              <a:rPr lang="en-US" baseline="0" dirty="0" smtClean="0"/>
              <a:t>Grab a FITS file of an interesting object and use </a:t>
            </a:r>
            <a:r>
              <a:rPr lang="en-US" baseline="0" dirty="0" err="1" smtClean="0"/>
              <a:t>Simdata</a:t>
            </a:r>
            <a:r>
              <a:rPr lang="en-US" baseline="0" dirty="0" smtClean="0"/>
              <a:t> to simulate how ALMA would see it</a:t>
            </a:r>
          </a:p>
          <a:p>
            <a:endParaRPr lang="en-US" baseline="0" dirty="0" smtClean="0"/>
          </a:p>
          <a:p>
            <a:r>
              <a:rPr lang="en-US" baseline="0" dirty="0" smtClean="0"/>
              <a:t>You can think a bit about how you might rescale the image to test</a:t>
            </a:r>
          </a:p>
          <a:p>
            <a:r>
              <a:rPr lang="en-US" baseline="0" dirty="0" smtClean="0"/>
              <a:t>… a particular science goal</a:t>
            </a:r>
          </a:p>
          <a:p>
            <a:r>
              <a:rPr lang="en-US" baseline="0" dirty="0" smtClean="0"/>
              <a:t>… try out different antenna configurations – maybe see if you need the full ALMA</a:t>
            </a:r>
          </a:p>
          <a:p>
            <a:r>
              <a:rPr lang="en-US" baseline="0" dirty="0" smtClean="0"/>
              <a:t>… and try adding noise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B681ED-E5BE-F54A-9F31-CB307F4F6152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B681ED-E5BE-F54A-9F31-CB307F4F6152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B681ED-E5BE-F54A-9F31-CB307F4F6152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B681ED-E5BE-F54A-9F31-CB307F4F6152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B681ED-E5BE-F54A-9F31-CB307F4F6152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Observing with an interferometer</a:t>
            </a:r>
          </a:p>
          <a:p>
            <a:r>
              <a:rPr lang="en-US" baseline="0" dirty="0" smtClean="0"/>
              <a:t>… has a few complications above and beyond what you may encounter</a:t>
            </a:r>
          </a:p>
          <a:p>
            <a:r>
              <a:rPr lang="en-US" baseline="0" dirty="0" smtClean="0"/>
              <a:t>… using an optical or single dish radio telescope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These are mostly related to the fact that interferometers </a:t>
            </a:r>
          </a:p>
          <a:p>
            <a:r>
              <a:rPr lang="en-US" baseline="0" dirty="0" smtClean="0"/>
              <a:t>… sparsely sample the Fourier plane</a:t>
            </a:r>
          </a:p>
          <a:p>
            <a:endParaRPr lang="en-US" baseline="0" dirty="0" smtClean="0"/>
          </a:p>
          <a:p>
            <a:r>
              <a:rPr lang="en-US" baseline="0" dirty="0" err="1" smtClean="0"/>
              <a:t>Simdata</a:t>
            </a:r>
            <a:r>
              <a:rPr lang="en-US" baseline="0" dirty="0" smtClean="0"/>
              <a:t> lets you easily explore how realistic interferometer observations</a:t>
            </a:r>
          </a:p>
          <a:p>
            <a:r>
              <a:rPr lang="en-US" baseline="0" dirty="0" smtClean="0"/>
              <a:t>… would recover a model source</a:t>
            </a:r>
          </a:p>
          <a:p>
            <a:r>
              <a:rPr lang="en-US" baseline="0" dirty="0" smtClean="0"/>
              <a:t>… it incorporates the number and placement of antennas</a:t>
            </a:r>
          </a:p>
          <a:p>
            <a:r>
              <a:rPr lang="en-US" baseline="0" dirty="0" smtClean="0"/>
              <a:t>… length of observation</a:t>
            </a:r>
          </a:p>
          <a:p>
            <a:r>
              <a:rPr lang="en-US" baseline="0" dirty="0" smtClean="0"/>
              <a:t>… and allows you to model the effects of realistic noise</a:t>
            </a:r>
          </a:p>
          <a:p>
            <a:r>
              <a:rPr lang="en-US" baseline="0" dirty="0" smtClean="0"/>
              <a:t>… including both thermal noise and phase noise, due e.g., to the atmosphere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B681ED-E5BE-F54A-9F31-CB307F4F6152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this example we’ll</a:t>
            </a:r>
            <a:r>
              <a:rPr lang="en-US" baseline="0" dirty="0" smtClean="0"/>
              <a:t> step through simulations</a:t>
            </a:r>
          </a:p>
          <a:p>
            <a:r>
              <a:rPr lang="en-US" baseline="0" dirty="0" smtClean="0"/>
              <a:t>… of dust emission from a 30 </a:t>
            </a:r>
            <a:r>
              <a:rPr lang="en-US" baseline="0" dirty="0" err="1" smtClean="0"/>
              <a:t>Doradus</a:t>
            </a:r>
            <a:r>
              <a:rPr lang="en-US" baseline="0" dirty="0" smtClean="0"/>
              <a:t>-like HII region</a:t>
            </a:r>
          </a:p>
          <a:p>
            <a:endParaRPr lang="en-US" baseline="0" dirty="0" smtClean="0"/>
          </a:p>
          <a:p>
            <a:r>
              <a:rPr lang="en-US" baseline="0" dirty="0" smtClean="0"/>
              <a:t>Now the real 30 </a:t>
            </a:r>
            <a:r>
              <a:rPr lang="en-US" baseline="0" dirty="0" err="1" smtClean="0"/>
              <a:t>Doradus</a:t>
            </a:r>
            <a:r>
              <a:rPr lang="en-US" baseline="0" dirty="0" smtClean="0"/>
              <a:t> is super-giant HII region in the Large </a:t>
            </a:r>
            <a:r>
              <a:rPr lang="en-US" baseline="0" dirty="0" err="1" smtClean="0"/>
              <a:t>Magellanic</a:t>
            </a:r>
            <a:r>
              <a:rPr lang="en-US" baseline="0" dirty="0" smtClean="0"/>
              <a:t> Cloud</a:t>
            </a:r>
          </a:p>
          <a:p>
            <a:r>
              <a:rPr lang="en-US" baseline="0" dirty="0" smtClean="0"/>
              <a:t>… which is enormous on the sky</a:t>
            </a:r>
          </a:p>
          <a:p>
            <a:r>
              <a:rPr lang="en-US" baseline="0" dirty="0" smtClean="0"/>
              <a:t>… it’s very extended compared to </a:t>
            </a:r>
            <a:r>
              <a:rPr lang="en-US" baseline="0" dirty="0" err="1" smtClean="0"/>
              <a:t>ALMA’s</a:t>
            </a:r>
            <a:r>
              <a:rPr lang="en-US" baseline="0" dirty="0" smtClean="0"/>
              <a:t> primary beam, as you can see here</a:t>
            </a:r>
          </a:p>
          <a:p>
            <a:r>
              <a:rPr lang="en-US" baseline="0" dirty="0" smtClean="0"/>
              <a:t>… with the beam superposed on an image of 8 micron dust emission </a:t>
            </a:r>
          </a:p>
          <a:p>
            <a:r>
              <a:rPr lang="en-US" baseline="0" dirty="0" smtClean="0"/>
              <a:t>… from the SAGE Spitzer Legacy Program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B681ED-E5BE-F54A-9F31-CB307F4F6152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What we’ll do is</a:t>
            </a:r>
            <a:r>
              <a:rPr lang="en-US" baseline="0" dirty="0" smtClean="0"/>
              <a:t> explore the effects of observing</a:t>
            </a:r>
          </a:p>
          <a:p>
            <a:r>
              <a:rPr lang="en-US" baseline="0" dirty="0" smtClean="0"/>
              <a:t>… a rescaled version of this image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This is the kind of calculation that you might do if you were</a:t>
            </a:r>
          </a:p>
          <a:p>
            <a:r>
              <a:rPr lang="en-US" baseline="0" dirty="0" smtClean="0"/>
              <a:t>… interested in looking at a similar super-giant HII region</a:t>
            </a:r>
          </a:p>
          <a:p>
            <a:r>
              <a:rPr lang="en-US" baseline="0" dirty="0" smtClean="0"/>
              <a:t>… in a more distant galaxy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We’ll effectively move 30 </a:t>
            </a:r>
            <a:r>
              <a:rPr lang="en-US" baseline="0" dirty="0" err="1" smtClean="0"/>
              <a:t>Doradus</a:t>
            </a:r>
            <a:r>
              <a:rPr lang="en-US" baseline="0" dirty="0" smtClean="0"/>
              <a:t> to about 15 times</a:t>
            </a:r>
          </a:p>
          <a:p>
            <a:r>
              <a:rPr lang="en-US" baseline="0" dirty="0" smtClean="0"/>
              <a:t>… farther away than it is now</a:t>
            </a:r>
          </a:p>
          <a:p>
            <a:r>
              <a:rPr lang="en-US" baseline="0" dirty="0" smtClean="0"/>
              <a:t>… by rescaling the pixels from 3.6 to 0.25 </a:t>
            </a:r>
            <a:r>
              <a:rPr lang="en-US" baseline="0" dirty="0" err="1" smtClean="0"/>
              <a:t>arcseconds</a:t>
            </a:r>
            <a:endParaRPr lang="en-US" baseline="0" dirty="0" smtClean="0"/>
          </a:p>
          <a:p>
            <a:r>
              <a:rPr lang="en-US" baseline="0" dirty="0" smtClean="0"/>
              <a:t>… this places it at about the distance of M33 or M31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rescaled image fits within the field of view of ALMA at 230 </a:t>
            </a:r>
            <a:r>
              <a:rPr lang="en-US" baseline="0" dirty="0" err="1" smtClean="0"/>
              <a:t>Ghz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This is the kind of calculation you might do</a:t>
            </a:r>
          </a:p>
          <a:p>
            <a:r>
              <a:rPr lang="en-US" baseline="0" dirty="0" smtClean="0"/>
              <a:t>… if you thought the 8 micron image was a good model for the 230 GHz continuum</a:t>
            </a:r>
          </a:p>
          <a:p>
            <a:r>
              <a:rPr lang="en-US" baseline="0" dirty="0" smtClean="0"/>
              <a:t>… and you had a 30 </a:t>
            </a:r>
            <a:r>
              <a:rPr lang="en-US" baseline="0" dirty="0" err="1" smtClean="0"/>
              <a:t>Doradus</a:t>
            </a:r>
            <a:r>
              <a:rPr lang="en-US" baseline="0" dirty="0" smtClean="0"/>
              <a:t> analog at say 750 </a:t>
            </a:r>
            <a:r>
              <a:rPr lang="en-US" baseline="0" dirty="0" err="1" smtClean="0"/>
              <a:t>kiloparsecs</a:t>
            </a:r>
            <a:r>
              <a:rPr lang="en-US" baseline="0" dirty="0" smtClean="0"/>
              <a:t> away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B681ED-E5BE-F54A-9F31-CB307F4F6152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baseline="0" dirty="0" smtClean="0"/>
              <a:t>As you build your experiment with ALMA</a:t>
            </a:r>
          </a:p>
          <a:p>
            <a:r>
              <a:rPr lang="en-US" baseline="0" dirty="0" smtClean="0"/>
              <a:t>… you want to bear in mind that the interferometer</a:t>
            </a:r>
          </a:p>
          <a:p>
            <a:r>
              <a:rPr lang="en-US" baseline="0" dirty="0" smtClean="0"/>
              <a:t>… sparsely samples the Fourier transform of the sky</a:t>
            </a:r>
          </a:p>
          <a:p>
            <a:endParaRPr lang="en-US" baseline="0" dirty="0" smtClean="0"/>
          </a:p>
          <a:p>
            <a:r>
              <a:rPr lang="en-US" baseline="0" dirty="0" smtClean="0"/>
              <a:t>So you want to think about how your astronomical structures of interest</a:t>
            </a:r>
          </a:p>
          <a:p>
            <a:r>
              <a:rPr lang="en-US" baseline="0" dirty="0" smtClean="0"/>
              <a:t>… map to Fourier space</a:t>
            </a:r>
          </a:p>
          <a:p>
            <a:r>
              <a:rPr lang="en-US" baseline="0" dirty="0" smtClean="0"/>
              <a:t>… and then how the interferometer will sample this structure</a:t>
            </a:r>
          </a:p>
          <a:p>
            <a:r>
              <a:rPr lang="en-US" baseline="0" dirty="0" smtClean="0"/>
              <a:t>... </a:t>
            </a:r>
            <a:r>
              <a:rPr lang="en-US" baseline="0" dirty="0" err="1" smtClean="0"/>
              <a:t>Simdata</a:t>
            </a:r>
            <a:r>
              <a:rPr lang="en-US" baseline="0" dirty="0" smtClean="0"/>
              <a:t> does this work for you but it’s good to have some intuition</a:t>
            </a:r>
          </a:p>
          <a:p>
            <a:endParaRPr lang="en-US" baseline="0" dirty="0" smtClean="0"/>
          </a:p>
          <a:p>
            <a:r>
              <a:rPr lang="en-US" baseline="0" dirty="0" smtClean="0"/>
              <a:t>Generally extended structures on the sky </a:t>
            </a:r>
          </a:p>
          <a:p>
            <a:r>
              <a:rPr lang="en-US" baseline="0" dirty="0" smtClean="0"/>
              <a:t>… map to compact structures in Fourier space and vice versa,</a:t>
            </a:r>
          </a:p>
          <a:p>
            <a:r>
              <a:rPr lang="en-US" baseline="0" dirty="0" smtClean="0"/>
              <a:t>… with the most important example being a point source (2D delta function)</a:t>
            </a:r>
          </a:p>
          <a:p>
            <a:r>
              <a:rPr lang="en-US" baseline="0" dirty="0" smtClean="0"/>
              <a:t>… which Fourier transforms into a flat, uniform value</a:t>
            </a:r>
          </a:p>
          <a:p>
            <a:r>
              <a:rPr lang="en-US" baseline="0" dirty="0" smtClean="0"/>
              <a:t>… other examples are shown here</a:t>
            </a:r>
          </a:p>
          <a:p>
            <a:r>
              <a:rPr lang="en-US" baseline="0" dirty="0" smtClean="0"/>
              <a:t>… with the Fourier transform of the top image shown on the bottom panel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B681ED-E5BE-F54A-9F31-CB307F4F6152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An interferometer samples only</a:t>
            </a:r>
          </a:p>
          <a:p>
            <a:r>
              <a:rPr lang="en-US" dirty="0" smtClean="0"/>
              <a:t>… part of the Fourier</a:t>
            </a:r>
            <a:r>
              <a:rPr lang="en-US" baseline="0" dirty="0" smtClean="0"/>
              <a:t> transformed image of your source</a:t>
            </a:r>
          </a:p>
          <a:p>
            <a:r>
              <a:rPr lang="en-US" baseline="0" dirty="0" smtClean="0"/>
              <a:t>… with each antenna pair sampling one Fourier component at each time.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separation of the antennas </a:t>
            </a:r>
          </a:p>
          <a:p>
            <a:r>
              <a:rPr lang="en-US" baseline="0" dirty="0" smtClean="0"/>
              <a:t>… determines the spatial frequency sampled:</a:t>
            </a:r>
          </a:p>
          <a:p>
            <a:r>
              <a:rPr lang="en-US" baseline="0" dirty="0" smtClean="0"/>
              <a:t>… more separated antenna pairs sample higher spatial frequencies </a:t>
            </a:r>
          </a:p>
          <a:p>
            <a:r>
              <a:rPr lang="en-US" baseline="0" dirty="0" smtClean="0"/>
              <a:t>… and so probe smaller scales</a:t>
            </a:r>
          </a:p>
          <a:p>
            <a:endParaRPr lang="en-US" baseline="0" dirty="0" smtClean="0"/>
          </a:p>
          <a:p>
            <a:r>
              <a:rPr lang="en-US" baseline="0" dirty="0" smtClean="0"/>
              <a:t>For long-duration observations, the rotation of the Earth helps you by</a:t>
            </a:r>
          </a:p>
          <a:p>
            <a:r>
              <a:rPr lang="en-US" baseline="0" dirty="0" smtClean="0"/>
              <a:t>… causing the projected baseline to rotate and giving you more samples in Fourier space</a:t>
            </a:r>
          </a:p>
          <a:p>
            <a:endParaRPr lang="en-US" baseline="0" dirty="0" smtClean="0"/>
          </a:p>
          <a:p>
            <a:r>
              <a:rPr lang="en-US" baseline="0" dirty="0" smtClean="0"/>
              <a:t>But even with this, the coverage of the </a:t>
            </a:r>
            <a:r>
              <a:rPr lang="en-US" baseline="0" dirty="0" err="1" smtClean="0"/>
              <a:t>u-v</a:t>
            </a:r>
            <a:r>
              <a:rPr lang="en-US" baseline="0" dirty="0" smtClean="0"/>
              <a:t> plane isn’t perfect.</a:t>
            </a:r>
          </a:p>
          <a:p>
            <a:r>
              <a:rPr lang="en-US" baseline="0" dirty="0" smtClean="0"/>
              <a:t>… here’s an example for a possible Early Science Compact configuration</a:t>
            </a:r>
          </a:p>
          <a:p>
            <a:endParaRPr lang="en-US" baseline="0" dirty="0" smtClean="0"/>
          </a:p>
          <a:p>
            <a:r>
              <a:rPr lang="en-US" baseline="0" dirty="0" smtClean="0"/>
              <a:t>You can see the PSF actually has a lot of structure at low levels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B681ED-E5BE-F54A-9F31-CB307F4F6152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U-V</a:t>
            </a:r>
            <a:r>
              <a:rPr lang="en-US" baseline="0" dirty="0" smtClean="0"/>
              <a:t> coverage</a:t>
            </a:r>
            <a:r>
              <a:rPr lang="en-US" dirty="0" smtClean="0"/>
              <a:t> gets much better when ALMA gets more antennas</a:t>
            </a:r>
          </a:p>
          <a:p>
            <a:r>
              <a:rPr lang="en-US" dirty="0" smtClean="0"/>
              <a:t>… here’s an example of the coverage</a:t>
            </a:r>
            <a:r>
              <a:rPr lang="en-US" baseline="0" dirty="0" smtClean="0"/>
              <a:t> of the full 50-antenna 12m array</a:t>
            </a:r>
          </a:p>
          <a:p>
            <a:r>
              <a:rPr lang="en-US" baseline="0" dirty="0" smtClean="0"/>
              <a:t>… in the most compact configuration (the max </a:t>
            </a:r>
            <a:r>
              <a:rPr lang="en-US" baseline="0" dirty="0" err="1" smtClean="0"/>
              <a:t>u-v</a:t>
            </a:r>
            <a:r>
              <a:rPr lang="en-US" baseline="0" dirty="0" smtClean="0"/>
              <a:t> range is a little better than the ES case)</a:t>
            </a:r>
          </a:p>
          <a:p>
            <a:r>
              <a:rPr lang="en-US" baseline="0" dirty="0" smtClean="0"/>
              <a:t>… with the corresponding </a:t>
            </a:r>
            <a:r>
              <a:rPr lang="en-US" baseline="0" dirty="0" err="1" smtClean="0"/>
              <a:t>u-v</a:t>
            </a:r>
            <a:r>
              <a:rPr lang="en-US" baseline="0" dirty="0" smtClean="0"/>
              <a:t> coverage for a 2-hour observation</a:t>
            </a:r>
          </a:p>
          <a:p>
            <a:r>
              <a:rPr lang="en-US" baseline="0" dirty="0" smtClean="0"/>
              <a:t>… and the response to a point source</a:t>
            </a:r>
          </a:p>
          <a:p>
            <a:endParaRPr lang="en-US" baseline="0" dirty="0" smtClean="0"/>
          </a:p>
          <a:p>
            <a:r>
              <a:rPr lang="en-US" baseline="0" dirty="0" smtClean="0"/>
              <a:t>Note that this point spread function, called the synthesized beam</a:t>
            </a:r>
          </a:p>
          <a:p>
            <a:r>
              <a:rPr lang="en-US" baseline="0" dirty="0" smtClean="0"/>
              <a:t>… is much cleaner with the much larger set of baselines;</a:t>
            </a:r>
          </a:p>
          <a:p>
            <a:endParaRPr lang="en-US" baseline="0" dirty="0" smtClean="0"/>
          </a:p>
          <a:p>
            <a:r>
              <a:rPr lang="en-US" baseline="0" dirty="0" smtClean="0"/>
              <a:t>A better beam means image fidelity will be better in full science </a:t>
            </a:r>
            <a:r>
              <a:rPr lang="en-US" baseline="0" dirty="0" err="1" smtClean="0"/>
              <a:t>comapared</a:t>
            </a:r>
            <a:r>
              <a:rPr lang="en-US" baseline="0" dirty="0" smtClean="0"/>
              <a:t> to early science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B681ED-E5BE-F54A-9F31-CB307F4F6152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81000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457200" y="974725"/>
            <a:ext cx="6400800" cy="17526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00009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25, 2011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5D39240-F728-AD47-A7FC-DFC62E65780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788797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25, 2011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A7C6DB9-35BC-4444-8474-A8AF796FE39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155554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25, 2011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2F15535-5E4C-2B42-89EA-B461E4D1B56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1738057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25,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EB94D4E-018E-EE41-9B3B-996147FCC7A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501802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25, 2011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CD43123-DF0D-7847-B123-FDA34311A87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6145712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25, 2011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4D4D3DA-E5F7-D04A-99FE-F281AB5C140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8200666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25, 2011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C0B16D9-2059-D54A-AE72-0D31A7C5A78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0983436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25,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9A5AAB1-575A-5D49-9FE5-1A69FDE8C8B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5399846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25,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89FB835-29B7-DF41-A597-AE565092617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5305238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25, 2011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6EEA7FD-6E52-CD4C-BA66-418AF717E6E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8813330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95300"/>
            <a:ext cx="2057400" cy="56308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95300"/>
            <a:ext cx="6019800" cy="56308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25, 2011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A8383E3-8EC1-274B-8200-2C148ACD0DA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358439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25, 2011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7A1D922-BCE6-2241-B2B7-A65D98C4A10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3921665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25, 2011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2EABBFA-193E-5B47-A568-D1C700CD9C5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075562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25, 2011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5DE9B49-F445-6943-807B-26E3FCDF4A0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5340257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25, 2011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33B080F-E381-9443-9441-0B4393AF204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9528813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25,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C3E3DBC-4EA1-E343-A422-5F40508E88E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4222764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25, 2011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7EBC040-E038-FB4A-83F2-BC461DF6790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4866020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25, 2011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406EB59-2F35-894A-8733-0730B3D2D73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6010043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25, 2011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9AB4FA4-DCF9-8F44-8634-2718FB4DC95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7133731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25,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7B7C132-2464-9B43-924D-ECA28D9AD9F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624545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25,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A5DC7CD-A0FB-1643-B17E-1FFD2ED5706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680970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25, 2011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C4001DC-4B83-4A4F-B304-EF80850F107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195275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25,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069062A-0977-BF40-9896-2780CD2BEE4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1292538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95300"/>
            <a:ext cx="2057400" cy="56308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95300"/>
            <a:ext cx="6019800" cy="56308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25, 2011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E243612-6305-A047-98B4-04A52B9FC66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873700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25, 2011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9037F60-86F8-414A-9506-83DCFA977A1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003408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25, 2011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17A63DB-94F7-0C40-AADF-36516E9AFD1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25914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25, 2011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8E8267A-2269-3C42-8C1C-73D56A38F67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953983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25,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B597CFE-4799-0D4C-8B33-D364C6ED124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994657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25,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204096C-B879-F04A-93DC-15731AA0DCD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97962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25, 2011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5566FF1-419F-4E42-8699-E4D44CDC3C7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945135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jpeg"/><Relationship Id="rId11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13" Type="http://schemas.openxmlformats.org/officeDocument/2006/relationships/image" Target="../media/image1.jpe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2" Type="http://schemas.openxmlformats.org/officeDocument/2006/relationships/slideLayout" Target="../slideLayouts/slideLayout10.xml"/><Relationship Id="rId3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5.xml"/><Relationship Id="rId8" Type="http://schemas.openxmlformats.org/officeDocument/2006/relationships/slideLayout" Target="../slideLayouts/slideLayout16.xml"/><Relationship Id="rId9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13" Type="http://schemas.openxmlformats.org/officeDocument/2006/relationships/image" Target="../media/image1.jpe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1.xml"/><Relationship Id="rId3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6.xml"/><Relationship Id="rId8" Type="http://schemas.openxmlformats.org/officeDocument/2006/relationships/slideLayout" Target="../slideLayouts/slideLayout27.xml"/><Relationship Id="rId9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52438" y="5835650"/>
            <a:ext cx="590550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5105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dirty="0">
                <a:solidFill>
                  <a:srgbClr val="000099"/>
                </a:solidFill>
                <a:latin typeface="Gill Sans MT" pitchFamily="34" charset="0"/>
                <a:ea typeface="ＭＳ Ｐゴシック" pitchFamily="17" charset="-128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May 25, 2011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6356350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99"/>
                </a:solidFill>
                <a:latin typeface="Gill Sans MT" charset="0"/>
              </a:defRPr>
            </a:lvl1pPr>
          </a:lstStyle>
          <a:p>
            <a:fld id="{42E6CDBB-9566-8943-BB99-37E83DDB870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7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666396"/>
            <a:ext cx="6049730" cy="633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078" name="Text Placeholder 11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96" r:id="rId1"/>
    <p:sldLayoutId id="2147484597" r:id="rId2"/>
    <p:sldLayoutId id="2147484598" r:id="rId3"/>
    <p:sldLayoutId id="2147484599" r:id="rId4"/>
    <p:sldLayoutId id="2147484600" r:id="rId5"/>
    <p:sldLayoutId id="2147484601" r:id="rId6"/>
    <p:sldLayoutId id="2147484602" r:id="rId7"/>
    <p:sldLayoutId id="2147484603" r:id="rId8"/>
  </p:sldLayoutIdLst>
  <p:hf sldNum="0"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300" b="1" kern="1200">
          <a:solidFill>
            <a:srgbClr val="990033"/>
          </a:solidFill>
          <a:latin typeface="Gill Sans MT" pitchFamily="34" charset="0"/>
          <a:ea typeface="ＭＳ Ｐゴシック" pitchFamily="48" charset="-128"/>
          <a:cs typeface="GillSan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48" charset="-128"/>
          <a:cs typeface="GillSans" pitchFamily="48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48" charset="-128"/>
          <a:cs typeface="GillSans" pitchFamily="48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48" charset="-128"/>
          <a:cs typeface="GillSans" pitchFamily="48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48" charset="-128"/>
          <a:cs typeface="GillSans" pitchFamily="48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>
          <a:solidFill>
            <a:srgbClr val="990033"/>
          </a:solidFill>
          <a:latin typeface="Gadget" pitchFamily="48" charset="0"/>
          <a:ea typeface="ＭＳ Ｐゴシック" pitchFamily="48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>
          <a:solidFill>
            <a:srgbClr val="990033"/>
          </a:solidFill>
          <a:latin typeface="Gadget" pitchFamily="48" charset="0"/>
          <a:ea typeface="ＭＳ Ｐゴシック" pitchFamily="48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>
          <a:solidFill>
            <a:srgbClr val="990033"/>
          </a:solidFill>
          <a:latin typeface="Gadget" pitchFamily="48" charset="0"/>
          <a:ea typeface="ＭＳ Ｐゴシック" pitchFamily="48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>
          <a:solidFill>
            <a:srgbClr val="990033"/>
          </a:solidFill>
          <a:latin typeface="Gadget" pitchFamily="48" charset="0"/>
          <a:ea typeface="ＭＳ Ｐゴシック" pitchFamily="48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rgbClr val="000099"/>
          </a:solidFill>
          <a:latin typeface="Gill Sans MT" pitchFamily="34" charset="0"/>
          <a:ea typeface="ＭＳ Ｐゴシック" pitchFamily="48" charset="-128"/>
          <a:cs typeface="Gill San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0099"/>
          </a:solidFill>
          <a:latin typeface="Gill Sans MT" pitchFamily="34" charset="0"/>
          <a:ea typeface="ＭＳ Ｐゴシック" pitchFamily="48" charset="-128"/>
          <a:cs typeface="Gill San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rgbClr val="000099"/>
          </a:solidFill>
          <a:latin typeface="Gill Sans MT" pitchFamily="34" charset="0"/>
          <a:ea typeface="ＭＳ Ｐゴシック" pitchFamily="48" charset="-128"/>
          <a:cs typeface="Gill San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0099"/>
          </a:solidFill>
          <a:latin typeface="Gill Sans MT" pitchFamily="34" charset="0"/>
          <a:ea typeface="ＭＳ Ｐゴシック" pitchFamily="48" charset="-128"/>
          <a:cs typeface="Gill San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0099"/>
          </a:solidFill>
          <a:latin typeface="Gill Sans MT" pitchFamily="34" charset="0"/>
          <a:ea typeface="ＭＳ Ｐゴシック" pitchFamily="48" charset="-128"/>
          <a:cs typeface="Gill San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52438" y="5835650"/>
            <a:ext cx="590550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953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5105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dirty="0">
                <a:solidFill>
                  <a:srgbClr val="000099"/>
                </a:solidFill>
                <a:latin typeface="+mn-lt"/>
                <a:ea typeface="ＭＳ Ｐゴシック" pitchFamily="17" charset="-128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May 25, 2011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6356350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99"/>
                </a:solidFill>
                <a:latin typeface="Gill Sans MT" charset="0"/>
              </a:defRPr>
            </a:lvl1pPr>
          </a:lstStyle>
          <a:p>
            <a:fld id="{80822BE8-F535-7C43-93EE-7D8870BD06D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5783" name="Rectangle 7"/>
          <p:cNvSpPr>
            <a:spLocks noChangeArrowheads="1"/>
          </p:cNvSpPr>
          <p:nvPr/>
        </p:nvSpPr>
        <p:spPr bwMode="auto">
          <a:xfrm>
            <a:off x="123825" y="19050"/>
            <a:ext cx="8851900" cy="779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pitchFamily="17" charset="-128"/>
              <a:cs typeface="+mn-cs"/>
            </a:endParaRPr>
          </a:p>
        </p:txBody>
      </p:sp>
      <p:sp>
        <p:nvSpPr>
          <p:cNvPr id="75784" name="Text Box 8"/>
          <p:cNvSpPr txBox="1">
            <a:spLocks noChangeArrowheads="1"/>
          </p:cNvSpPr>
          <p:nvPr/>
        </p:nvSpPr>
        <p:spPr bwMode="auto">
          <a:xfrm>
            <a:off x="7370763" y="19050"/>
            <a:ext cx="142398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5400" b="1">
                <a:solidFill>
                  <a:srgbClr val="8CC7EA"/>
                </a:solidFill>
                <a:latin typeface="Trebuchet MS" pitchFamily="34" charset="0"/>
                <a:ea typeface="ＭＳ Ｐゴシック" pitchFamily="17" charset="-128"/>
                <a:cs typeface="+mn-cs"/>
              </a:rPr>
              <a:t>CDL</a:t>
            </a:r>
          </a:p>
        </p:txBody>
      </p:sp>
      <p:sp>
        <p:nvSpPr>
          <p:cNvPr id="75785" name="Line 9"/>
          <p:cNvSpPr>
            <a:spLocks noChangeShapeType="1"/>
          </p:cNvSpPr>
          <p:nvPr/>
        </p:nvSpPr>
        <p:spPr bwMode="auto">
          <a:xfrm>
            <a:off x="452438" y="495300"/>
            <a:ext cx="6951662" cy="0"/>
          </a:xfrm>
          <a:prstGeom prst="line">
            <a:avLst/>
          </a:prstGeom>
          <a:noFill/>
          <a:ln w="28575">
            <a:solidFill>
              <a:srgbClr val="8CC7EA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ＭＳ Ｐゴシック" pitchFamily="17" charset="-128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15" r:id="rId1"/>
    <p:sldLayoutId id="2147484616" r:id="rId2"/>
    <p:sldLayoutId id="2147484617" r:id="rId3"/>
    <p:sldLayoutId id="2147484618" r:id="rId4"/>
    <p:sldLayoutId id="2147484619" r:id="rId5"/>
    <p:sldLayoutId id="2147484620" r:id="rId6"/>
    <p:sldLayoutId id="2147484621" r:id="rId7"/>
    <p:sldLayoutId id="2147484622" r:id="rId8"/>
    <p:sldLayoutId id="2147484623" r:id="rId9"/>
    <p:sldLayoutId id="2147484624" r:id="rId10"/>
    <p:sldLayoutId id="2147484625" r:id="rId11"/>
  </p:sldLayoutIdLst>
  <p:hf sldNum="0"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+mj-lt"/>
          <a:ea typeface="+mj-ea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17" charset="-128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17" charset="-128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17" charset="-128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17" charset="-128"/>
          <a:cs typeface="ＭＳ Ｐゴシック" charset="0"/>
        </a:defRPr>
      </a:lvl5pPr>
      <a:lvl6pPr marL="457200"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17" charset="-128"/>
        </a:defRPr>
      </a:lvl6pPr>
      <a:lvl7pPr marL="914400"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17" charset="-128"/>
        </a:defRPr>
      </a:lvl7pPr>
      <a:lvl8pPr marL="1371600"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17" charset="-128"/>
        </a:defRPr>
      </a:lvl8pPr>
      <a:lvl9pPr marL="1828800"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17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>
          <a:solidFill>
            <a:srgbClr val="000099"/>
          </a:solidFill>
          <a:latin typeface="+mn-lt"/>
          <a:ea typeface="+mn-ea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rgbClr val="000099"/>
          </a:solidFill>
          <a:latin typeface="+mn-lt"/>
          <a:ea typeface="+mn-ea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>
          <a:solidFill>
            <a:srgbClr val="000099"/>
          </a:solidFill>
          <a:latin typeface="+mn-lt"/>
          <a:ea typeface="+mn-ea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rgbClr val="000099"/>
          </a:solidFill>
          <a:latin typeface="+mn-lt"/>
          <a:ea typeface="+mn-ea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000099"/>
          </a:solidFill>
          <a:latin typeface="+mn-lt"/>
          <a:ea typeface="+mn-ea"/>
        </a:defRPr>
      </a:lvl5pPr>
      <a:lvl6pPr marL="25146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000099"/>
          </a:solidFill>
          <a:latin typeface="+mn-lt"/>
          <a:ea typeface="+mn-ea"/>
        </a:defRPr>
      </a:lvl6pPr>
      <a:lvl7pPr marL="29718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000099"/>
          </a:solidFill>
          <a:latin typeface="+mn-lt"/>
          <a:ea typeface="+mn-ea"/>
        </a:defRPr>
      </a:lvl7pPr>
      <a:lvl8pPr marL="3429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000099"/>
          </a:solidFill>
          <a:latin typeface="+mn-lt"/>
          <a:ea typeface="+mn-ea"/>
        </a:defRPr>
      </a:lvl8pPr>
      <a:lvl9pPr marL="3886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000099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52438" y="5835650"/>
            <a:ext cx="590550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953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22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5105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dirty="0">
                <a:solidFill>
                  <a:srgbClr val="000099"/>
                </a:solidFill>
                <a:latin typeface="+mn-lt"/>
                <a:ea typeface="ＭＳ Ｐゴシック" pitchFamily="17" charset="-128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May 25, 2011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6356350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99"/>
                </a:solidFill>
                <a:latin typeface="Gill Sans MT" charset="0"/>
              </a:defRPr>
            </a:lvl1pPr>
          </a:lstStyle>
          <a:p>
            <a:fld id="{5B2E1B8F-0FEF-5540-BEBD-68624269DF5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6807" name="Rectangle 7"/>
          <p:cNvSpPr>
            <a:spLocks noChangeArrowheads="1"/>
          </p:cNvSpPr>
          <p:nvPr/>
        </p:nvSpPr>
        <p:spPr bwMode="auto">
          <a:xfrm>
            <a:off x="123825" y="19050"/>
            <a:ext cx="8851900" cy="779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pitchFamily="17" charset="-128"/>
              <a:cs typeface="+mn-cs"/>
            </a:endParaRPr>
          </a:p>
        </p:txBody>
      </p:sp>
      <p:sp>
        <p:nvSpPr>
          <p:cNvPr id="76808" name="Text Box 8"/>
          <p:cNvSpPr txBox="1">
            <a:spLocks noChangeArrowheads="1"/>
          </p:cNvSpPr>
          <p:nvPr/>
        </p:nvSpPr>
        <p:spPr bwMode="auto">
          <a:xfrm>
            <a:off x="7370763" y="19050"/>
            <a:ext cx="14795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5400" b="1">
                <a:solidFill>
                  <a:srgbClr val="8CC7EA"/>
                </a:solidFill>
                <a:latin typeface="Trebuchet MS" pitchFamily="34" charset="0"/>
                <a:ea typeface="ＭＳ Ｐゴシック" pitchFamily="17" charset="-128"/>
                <a:cs typeface="+mn-cs"/>
              </a:rPr>
              <a:t>NTC</a:t>
            </a:r>
          </a:p>
        </p:txBody>
      </p:sp>
      <p:sp>
        <p:nvSpPr>
          <p:cNvPr id="76809" name="Line 9"/>
          <p:cNvSpPr>
            <a:spLocks noChangeShapeType="1"/>
          </p:cNvSpPr>
          <p:nvPr/>
        </p:nvSpPr>
        <p:spPr bwMode="auto">
          <a:xfrm>
            <a:off x="452438" y="495300"/>
            <a:ext cx="6951662" cy="0"/>
          </a:xfrm>
          <a:prstGeom prst="line">
            <a:avLst/>
          </a:prstGeom>
          <a:noFill/>
          <a:ln w="28575">
            <a:solidFill>
              <a:srgbClr val="8CC7EA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ＭＳ Ｐゴシック" pitchFamily="17" charset="-128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40" r:id="rId1"/>
    <p:sldLayoutId id="2147484641" r:id="rId2"/>
    <p:sldLayoutId id="2147484642" r:id="rId3"/>
    <p:sldLayoutId id="2147484643" r:id="rId4"/>
    <p:sldLayoutId id="2147484644" r:id="rId5"/>
    <p:sldLayoutId id="2147484645" r:id="rId6"/>
    <p:sldLayoutId id="2147484646" r:id="rId7"/>
    <p:sldLayoutId id="2147484647" r:id="rId8"/>
    <p:sldLayoutId id="2147484648" r:id="rId9"/>
    <p:sldLayoutId id="2147484649" r:id="rId10"/>
    <p:sldLayoutId id="2147484650" r:id="rId11"/>
  </p:sldLayoutIdLst>
  <p:hf sldNum="0"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+mj-lt"/>
          <a:ea typeface="+mj-ea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17" charset="-128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17" charset="-128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17" charset="-128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17" charset="-128"/>
          <a:cs typeface="ＭＳ Ｐゴシック" charset="0"/>
        </a:defRPr>
      </a:lvl5pPr>
      <a:lvl6pPr marL="457200"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17" charset="-128"/>
        </a:defRPr>
      </a:lvl6pPr>
      <a:lvl7pPr marL="914400"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17" charset="-128"/>
        </a:defRPr>
      </a:lvl7pPr>
      <a:lvl8pPr marL="1371600"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17" charset="-128"/>
        </a:defRPr>
      </a:lvl8pPr>
      <a:lvl9pPr marL="1828800" algn="l" defTabSz="45720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33"/>
          </a:solidFill>
          <a:latin typeface="Gill Sans MT" pitchFamily="34" charset="0"/>
          <a:ea typeface="ＭＳ Ｐゴシック" pitchFamily="17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>
          <a:solidFill>
            <a:srgbClr val="000099"/>
          </a:solidFill>
          <a:latin typeface="+mn-lt"/>
          <a:ea typeface="+mn-ea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rgbClr val="000099"/>
          </a:solidFill>
          <a:latin typeface="+mn-lt"/>
          <a:ea typeface="+mn-ea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>
          <a:solidFill>
            <a:srgbClr val="000099"/>
          </a:solidFill>
          <a:latin typeface="+mn-lt"/>
          <a:ea typeface="+mn-ea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rgbClr val="000099"/>
          </a:solidFill>
          <a:latin typeface="+mn-lt"/>
          <a:ea typeface="+mn-ea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000099"/>
          </a:solidFill>
          <a:latin typeface="+mn-lt"/>
          <a:ea typeface="+mn-ea"/>
        </a:defRPr>
      </a:lvl5pPr>
      <a:lvl6pPr marL="25146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000099"/>
          </a:solidFill>
          <a:latin typeface="+mn-lt"/>
          <a:ea typeface="+mn-ea"/>
        </a:defRPr>
      </a:lvl6pPr>
      <a:lvl7pPr marL="29718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000099"/>
          </a:solidFill>
          <a:latin typeface="+mn-lt"/>
          <a:ea typeface="+mn-ea"/>
        </a:defRPr>
      </a:lvl7pPr>
      <a:lvl8pPr marL="3429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000099"/>
          </a:solidFill>
          <a:latin typeface="+mn-lt"/>
          <a:ea typeface="+mn-ea"/>
        </a:defRPr>
      </a:lvl8pPr>
      <a:lvl9pPr marL="3886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000099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casa.nrao.edu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hyperlink" Target="http://casaguies.nrao.edu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7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8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9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casa.nrao.edu/docs/CasaRef/CasaRef.html" TargetMode="External"/><Relationship Id="rId4" Type="http://schemas.openxmlformats.org/officeDocument/2006/relationships/hyperlink" Target="http://casaguides.nrao.edu/index.php?title=Corrupt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casaguides.nrao.edu/index.php?title=Sim_Inputs" TargetMode="External"/><Relationship Id="rId4" Type="http://schemas.openxmlformats.org/officeDocument/2006/relationships/hyperlink" Target="http://casaguides.nrao.edu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casaguides.nrao.edu" TargetMode="External"/><Relationship Id="rId4" Type="http://schemas.openxmlformats.org/officeDocument/2006/relationships/hyperlink" Target="http://casaguides.nrao.edu/index.php?title=Sim_Inputs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0999" y="1383327"/>
            <a:ext cx="8227723" cy="1024004"/>
          </a:xfrm>
        </p:spPr>
        <p:txBody>
          <a:bodyPr/>
          <a:lstStyle/>
          <a:p>
            <a:pPr algn="ctr"/>
            <a:r>
              <a:rPr lang="en-US" sz="4000" dirty="0" smtClean="0"/>
              <a:t>An Introduction to CASA and Simulations with </a:t>
            </a:r>
            <a:r>
              <a:rPr lang="en-US" sz="4000" dirty="0" err="1" smtClean="0"/>
              <a:t>Simdata</a:t>
            </a:r>
            <a:endParaRPr lang="en-US" sz="4000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 bwMode="auto">
          <a:xfrm>
            <a:off x="0" y="6488113"/>
            <a:ext cx="91440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mtClean="0">
                <a:latin typeface="Gill Sans MT" charset="0"/>
                <a:ea typeface="ＭＳ Ｐゴシック" charset="-128"/>
                <a:cs typeface="ＭＳ Ｐゴシック" charset="-128"/>
              </a:rPr>
              <a:t>May 25, 2011</a:t>
            </a:r>
            <a:endParaRPr lang="en-US" dirty="0" smtClean="0">
              <a:latin typeface="Gill Sans MT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12252"/>
            <a:ext cx="9144000" cy="605385"/>
          </a:xfrm>
        </p:spPr>
        <p:txBody>
          <a:bodyPr/>
          <a:lstStyle/>
          <a:p>
            <a:pPr algn="ctr"/>
            <a:r>
              <a:rPr lang="en-US" dirty="0" smtClean="0"/>
              <a:t>Full Science 12m Array - Compact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971800" y="5257800"/>
            <a:ext cx="358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 2 hour observation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144774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Antenna Placement              </a:t>
            </a:r>
            <a:r>
              <a:rPr lang="en-US" sz="2400" dirty="0" err="1" smtClean="0"/>
              <a:t>uv</a:t>
            </a:r>
            <a:r>
              <a:rPr lang="en-US" sz="2400" dirty="0" smtClean="0"/>
              <a:t>-coverage           synthesized beam</a:t>
            </a:r>
            <a:endParaRPr lang="en-US" sz="2400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30308"/>
            <a:ext cx="9144000" cy="3202092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475760" y="2276026"/>
            <a:ext cx="1168400" cy="6340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1600" dirty="0" err="1" smtClean="0">
                <a:solidFill>
                  <a:schemeClr val="bg1"/>
                </a:solidFill>
                <a:latin typeface="Gill Sans MT" pitchFamily="34" charset="0"/>
                <a:cs typeface="Gill Sans" pitchFamily="17" charset="0"/>
              </a:rPr>
              <a:t>bmaj</a:t>
            </a:r>
            <a:r>
              <a:rPr lang="en-US" sz="1600" dirty="0" smtClean="0">
                <a:solidFill>
                  <a:schemeClr val="bg1"/>
                </a:solidFill>
                <a:latin typeface="Gill Sans MT" pitchFamily="34" charset="0"/>
                <a:cs typeface="Gill Sans" pitchFamily="17" charset="0"/>
              </a:rPr>
              <a:t> = 1.8</a:t>
            </a:r>
          </a:p>
          <a:p>
            <a:pPr marL="342900" indent="-342900" eaLnBrk="0" hangingPunct="0">
              <a:spcBef>
                <a:spcPct val="20000"/>
              </a:spcBef>
            </a:pPr>
            <a:r>
              <a:rPr lang="en-US" sz="1600" dirty="0" err="1" smtClean="0">
                <a:solidFill>
                  <a:schemeClr val="bg1"/>
                </a:solidFill>
                <a:latin typeface="Gill Sans MT" pitchFamily="34" charset="0"/>
                <a:cs typeface="Gill Sans" pitchFamily="17" charset="0"/>
              </a:rPr>
              <a:t>bmin</a:t>
            </a:r>
            <a:r>
              <a:rPr lang="en-US" sz="1600" dirty="0" smtClean="0">
                <a:solidFill>
                  <a:schemeClr val="bg1"/>
                </a:solidFill>
                <a:latin typeface="Gill Sans MT" pitchFamily="34" charset="0"/>
                <a:cs typeface="Gill Sans" pitchFamily="17" charset="0"/>
              </a:rPr>
              <a:t> = 1.7</a:t>
            </a:r>
          </a:p>
        </p:txBody>
      </p:sp>
      <p:sp>
        <p:nvSpPr>
          <p:cNvPr id="21" name="Up Arrow 20"/>
          <p:cNvSpPr/>
          <p:nvPr/>
        </p:nvSpPr>
        <p:spPr>
          <a:xfrm>
            <a:off x="7390160" y="4021570"/>
            <a:ext cx="254000" cy="1344255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6475760" y="5365825"/>
            <a:ext cx="259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dirty="0" smtClean="0">
                <a:solidFill>
                  <a:srgbClr val="FF0000"/>
                </a:solidFill>
                <a:latin typeface="Gill Sans MT" pitchFamily="34" charset="0"/>
                <a:cs typeface="Gill Sans" pitchFamily="17" charset="0"/>
              </a:rPr>
              <a:t>Note lower </a:t>
            </a:r>
            <a:r>
              <a:rPr lang="en-US" sz="2000" dirty="0" err="1" smtClean="0">
                <a:solidFill>
                  <a:srgbClr val="FF0000"/>
                </a:solidFill>
                <a:latin typeface="Gill Sans MT" pitchFamily="34" charset="0"/>
                <a:cs typeface="Gill Sans" pitchFamily="17" charset="0"/>
              </a:rPr>
              <a:t>sidelobes</a:t>
            </a:r>
            <a:endParaRPr lang="en-US" sz="2000" dirty="0" smtClean="0">
              <a:solidFill>
                <a:srgbClr val="FF0000"/>
              </a:solidFill>
              <a:latin typeface="Gill Sans MT" pitchFamily="34" charset="0"/>
              <a:cs typeface="Gill Sans" pitchFamily="17" charset="0"/>
            </a:endParaRPr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10"/>
          </p:nvPr>
        </p:nvSpPr>
        <p:spPr bwMode="auto">
          <a:xfrm>
            <a:off x="0" y="6488113"/>
            <a:ext cx="91440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mtClean="0">
                <a:latin typeface="Gill Sans MT" charset="0"/>
                <a:ea typeface="ＭＳ Ｐゴシック" charset="-128"/>
                <a:cs typeface="ＭＳ Ｐゴシック" charset="-128"/>
              </a:rPr>
              <a:t>May 25, 2011</a:t>
            </a:r>
            <a:endParaRPr lang="en-US" dirty="0" smtClean="0">
              <a:latin typeface="Gill Sans MT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97484"/>
            <a:ext cx="9144000" cy="620153"/>
          </a:xfrm>
        </p:spPr>
        <p:txBody>
          <a:bodyPr/>
          <a:lstStyle/>
          <a:p>
            <a:pPr algn="ctr"/>
            <a:r>
              <a:rPr lang="en-US" dirty="0" smtClean="0"/>
              <a:t>Full Science 12m Array - Extended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971800" y="5257800"/>
            <a:ext cx="358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 2 hour observation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144774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Antenna Placement              </a:t>
            </a:r>
            <a:r>
              <a:rPr lang="en-US" sz="2400" dirty="0" err="1" smtClean="0"/>
              <a:t>uv</a:t>
            </a:r>
            <a:r>
              <a:rPr lang="en-US" sz="2400" dirty="0" smtClean="0"/>
              <a:t>-coverage           synthesized beam</a:t>
            </a:r>
            <a:endParaRPr lang="en-US" sz="24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09405"/>
            <a:ext cx="9144000" cy="319870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9339" y="1918271"/>
            <a:ext cx="3114661" cy="314336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398320" y="1982658"/>
            <a:ext cx="1316994" cy="6340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1600" dirty="0" err="1" smtClean="0">
                <a:solidFill>
                  <a:schemeClr val="bg1"/>
                </a:solidFill>
                <a:latin typeface="Gill Sans MT" pitchFamily="34" charset="0"/>
                <a:cs typeface="Gill Sans" pitchFamily="17" charset="0"/>
              </a:rPr>
              <a:t>bmaj</a:t>
            </a:r>
            <a:r>
              <a:rPr lang="en-US" sz="1600" dirty="0" smtClean="0">
                <a:solidFill>
                  <a:schemeClr val="bg1"/>
                </a:solidFill>
                <a:latin typeface="Gill Sans MT" pitchFamily="34" charset="0"/>
                <a:cs typeface="Gill Sans" pitchFamily="17" charset="0"/>
              </a:rPr>
              <a:t> = 0.38</a:t>
            </a:r>
          </a:p>
          <a:p>
            <a:pPr marL="342900" indent="-342900" eaLnBrk="0" hangingPunct="0">
              <a:spcBef>
                <a:spcPct val="20000"/>
              </a:spcBef>
            </a:pPr>
            <a:r>
              <a:rPr lang="en-US" sz="1600" dirty="0" err="1" smtClean="0">
                <a:solidFill>
                  <a:schemeClr val="bg1"/>
                </a:solidFill>
                <a:latin typeface="Gill Sans MT" pitchFamily="34" charset="0"/>
                <a:cs typeface="Gill Sans" pitchFamily="17" charset="0"/>
              </a:rPr>
              <a:t>bmin</a:t>
            </a:r>
            <a:r>
              <a:rPr lang="en-US" sz="1600" dirty="0" smtClean="0">
                <a:solidFill>
                  <a:schemeClr val="bg1"/>
                </a:solidFill>
                <a:latin typeface="Gill Sans MT" pitchFamily="34" charset="0"/>
                <a:cs typeface="Gill Sans" pitchFamily="17" charset="0"/>
              </a:rPr>
              <a:t> = 0.19</a:t>
            </a: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0"/>
          </p:nvPr>
        </p:nvSpPr>
        <p:spPr bwMode="auto">
          <a:xfrm>
            <a:off x="0" y="6488113"/>
            <a:ext cx="91440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mtClean="0">
                <a:latin typeface="Gill Sans MT" charset="0"/>
                <a:ea typeface="ＭＳ Ｐゴシック" charset="-128"/>
                <a:cs typeface="ＭＳ Ｐゴシック" charset="-128"/>
              </a:rPr>
              <a:t>May 25, 2011</a:t>
            </a:r>
            <a:endParaRPr lang="en-US" dirty="0" smtClean="0">
              <a:latin typeface="Gill Sans MT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58581"/>
            <a:ext cx="9144000" cy="634921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Model: Early Science Compact Configuration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1593503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Model Image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581400" y="1593502"/>
            <a:ext cx="236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Convolved Model 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6629400" y="1593503"/>
            <a:ext cx="251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“Observed” Image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2971800" y="5257800"/>
            <a:ext cx="358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 2 hour observation</a:t>
            </a:r>
            <a:endParaRPr lang="en-US" sz="24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58959"/>
            <a:ext cx="9144000" cy="2687716"/>
          </a:xfrm>
          <a:prstGeom prst="rect">
            <a:avLst/>
          </a:prstGeom>
        </p:spPr>
      </p:pic>
      <p:sp>
        <p:nvSpPr>
          <p:cNvPr id="13" name="Footer Placeholder 4"/>
          <p:cNvSpPr>
            <a:spLocks noGrp="1"/>
          </p:cNvSpPr>
          <p:nvPr>
            <p:ph type="ftr" sz="quarter" idx="10"/>
          </p:nvPr>
        </p:nvSpPr>
        <p:spPr bwMode="auto">
          <a:xfrm>
            <a:off x="0" y="6488113"/>
            <a:ext cx="91440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mtClean="0">
                <a:latin typeface="Gill Sans MT" charset="0"/>
                <a:ea typeface="ＭＳ Ｐゴシック" charset="-128"/>
                <a:cs typeface="ＭＳ Ｐゴシック" charset="-128"/>
              </a:rPr>
              <a:t>May 25, 2011</a:t>
            </a:r>
            <a:endParaRPr lang="en-US" dirty="0" smtClean="0">
              <a:latin typeface="Gill Sans MT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82716"/>
            <a:ext cx="9144000" cy="634921"/>
          </a:xfrm>
        </p:spPr>
        <p:txBody>
          <a:bodyPr/>
          <a:lstStyle/>
          <a:p>
            <a:pPr algn="ctr"/>
            <a:r>
              <a:rPr lang="en-US" dirty="0" smtClean="0"/>
              <a:t>Model: Full Science Main Array - Compact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1594971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Model Image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581400" y="1594971"/>
            <a:ext cx="236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Convolved Model 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6629400" y="1594971"/>
            <a:ext cx="251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“Observed” Image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2971800" y="5257800"/>
            <a:ext cx="358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 2 hour observation</a:t>
            </a:r>
            <a:endParaRPr lang="en-US" sz="24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22024"/>
            <a:ext cx="9144000" cy="2704025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6552275" y="3836369"/>
            <a:ext cx="2824045" cy="2283680"/>
            <a:chOff x="6319955" y="3913583"/>
            <a:chExt cx="2824045" cy="2283680"/>
          </a:xfrm>
        </p:grpSpPr>
        <p:sp>
          <p:nvSpPr>
            <p:cNvPr id="17" name="Up Arrow 16"/>
            <p:cNvSpPr/>
            <p:nvPr/>
          </p:nvSpPr>
          <p:spPr>
            <a:xfrm>
              <a:off x="7530787" y="3913583"/>
              <a:ext cx="177195" cy="1344217"/>
            </a:xfrm>
            <a:prstGeom prst="up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319955" y="5181600"/>
              <a:ext cx="282404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-457200" eaLnBrk="0" hangingPunct="0">
                <a:spcBef>
                  <a:spcPct val="20000"/>
                </a:spcBef>
              </a:pPr>
              <a:r>
                <a:rPr lang="en-US" sz="2000" dirty="0" smtClean="0">
                  <a:solidFill>
                    <a:srgbClr val="FF0000"/>
                  </a:solidFill>
                  <a:latin typeface="Gill Sans MT" pitchFamily="34" charset="0"/>
                  <a:cs typeface="Gill Sans" pitchFamily="17" charset="0"/>
                </a:rPr>
                <a:t>Large scale emission: Observe with ACA and possibly TPA </a:t>
              </a:r>
            </a:p>
          </p:txBody>
        </p:sp>
      </p:grpSp>
      <p:sp>
        <p:nvSpPr>
          <p:cNvPr id="19" name="Footer Placeholder 4"/>
          <p:cNvSpPr>
            <a:spLocks noGrp="1"/>
          </p:cNvSpPr>
          <p:nvPr>
            <p:ph type="ftr" sz="quarter" idx="10"/>
          </p:nvPr>
        </p:nvSpPr>
        <p:spPr bwMode="auto">
          <a:xfrm>
            <a:off x="0" y="6488113"/>
            <a:ext cx="91440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mtClean="0">
                <a:latin typeface="Gill Sans MT" charset="0"/>
                <a:ea typeface="ＭＳ Ｐゴシック" charset="-128"/>
                <a:cs typeface="ＭＳ Ｐゴシック" charset="-128"/>
              </a:rPr>
              <a:t>May 25, 2011</a:t>
            </a:r>
            <a:endParaRPr lang="en-US" dirty="0" smtClean="0">
              <a:latin typeface="Gill Sans MT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782716"/>
            <a:ext cx="9143999" cy="634921"/>
          </a:xfrm>
        </p:spPr>
        <p:txBody>
          <a:bodyPr/>
          <a:lstStyle/>
          <a:p>
            <a:pPr algn="ctr"/>
            <a:r>
              <a:rPr lang="en-US" dirty="0" smtClean="0"/>
              <a:t>Model: Full Science Main Array - Extended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1609739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Model Image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581400" y="1609739"/>
            <a:ext cx="236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Convolved Model 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6629400" y="1609739"/>
            <a:ext cx="251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“Observed” Image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2971800" y="5257800"/>
            <a:ext cx="358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 2 hour observation</a:t>
            </a:r>
            <a:endParaRPr lang="en-US" sz="24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2440964"/>
            <a:ext cx="9144000" cy="2689836"/>
          </a:xfrm>
          <a:prstGeom prst="rect">
            <a:avLst/>
          </a:prstGeom>
        </p:spPr>
      </p:pic>
      <p:sp>
        <p:nvSpPr>
          <p:cNvPr id="13" name="Footer Placeholder 4"/>
          <p:cNvSpPr>
            <a:spLocks noGrp="1"/>
          </p:cNvSpPr>
          <p:nvPr>
            <p:ph type="ftr" sz="quarter" idx="10"/>
          </p:nvPr>
        </p:nvSpPr>
        <p:spPr bwMode="auto">
          <a:xfrm>
            <a:off x="0" y="6488113"/>
            <a:ext cx="91440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mtClean="0">
                <a:latin typeface="Gill Sans MT" charset="0"/>
                <a:ea typeface="ＭＳ Ｐゴシック" charset="-128"/>
                <a:cs typeface="ＭＳ Ｐゴシック" charset="-128"/>
              </a:rPr>
              <a:t>May 25, 2011</a:t>
            </a:r>
            <a:endParaRPr lang="en-US" dirty="0" smtClean="0">
              <a:latin typeface="Gill Sans MT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782716"/>
            <a:ext cx="9143999" cy="634921"/>
          </a:xfrm>
        </p:spPr>
        <p:txBody>
          <a:bodyPr/>
          <a:lstStyle/>
          <a:p>
            <a:pPr algn="ctr"/>
            <a:r>
              <a:rPr lang="en-US" dirty="0" smtClean="0"/>
              <a:t>Model: Early Science Compact &amp; Extended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1609739"/>
            <a:ext cx="236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Model </a:t>
            </a:r>
          </a:p>
          <a:p>
            <a:pPr algn="ctr"/>
            <a:r>
              <a:rPr lang="en-US" sz="2400" dirty="0" smtClean="0"/>
              <a:t>Image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581400" y="1609739"/>
            <a:ext cx="236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Compact </a:t>
            </a:r>
          </a:p>
          <a:p>
            <a:pPr algn="ctr"/>
            <a:r>
              <a:rPr lang="en-US" sz="2400" dirty="0" smtClean="0"/>
              <a:t>Array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6629400" y="1609739"/>
            <a:ext cx="251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Extended </a:t>
            </a:r>
          </a:p>
          <a:p>
            <a:pPr algn="ctr"/>
            <a:r>
              <a:rPr lang="en-US" sz="2400" dirty="0" smtClean="0"/>
              <a:t>Array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2971800" y="5257800"/>
            <a:ext cx="358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 2 hour observation</a:t>
            </a:r>
            <a:endParaRPr lang="en-US" sz="2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2440736"/>
            <a:ext cx="9144000" cy="2708531"/>
          </a:xfrm>
          <a:prstGeom prst="rect">
            <a:avLst/>
          </a:prstGeom>
        </p:spPr>
      </p:pic>
      <p:sp>
        <p:nvSpPr>
          <p:cNvPr id="13" name="Footer Placeholder 4"/>
          <p:cNvSpPr>
            <a:spLocks noGrp="1"/>
          </p:cNvSpPr>
          <p:nvPr>
            <p:ph type="ftr" sz="quarter" idx="10"/>
          </p:nvPr>
        </p:nvSpPr>
        <p:spPr bwMode="auto">
          <a:xfrm>
            <a:off x="0" y="6488113"/>
            <a:ext cx="91440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mtClean="0">
                <a:latin typeface="Gill Sans MT" charset="0"/>
                <a:ea typeface="ＭＳ Ｐゴシック" charset="-128"/>
                <a:cs typeface="ＭＳ Ｐゴシック" charset="-128"/>
              </a:rPr>
              <a:t>May 25, 2011</a:t>
            </a:r>
            <a:endParaRPr lang="en-US" dirty="0" smtClean="0">
              <a:latin typeface="Gill Sans MT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23644"/>
            <a:ext cx="8229600" cy="693994"/>
          </a:xfrm>
        </p:spPr>
        <p:txBody>
          <a:bodyPr/>
          <a:lstStyle/>
          <a:p>
            <a:r>
              <a:rPr lang="en-US" dirty="0" smtClean="0"/>
              <a:t>Basic Simdata Workflow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Start CASA </a:t>
            </a:r>
          </a:p>
          <a:p>
            <a:r>
              <a:rPr lang="en-US" sz="3200" dirty="0" smtClean="0"/>
              <a:t>Input image file into Simdata</a:t>
            </a:r>
          </a:p>
          <a:p>
            <a:r>
              <a:rPr lang="en-US" sz="3200" dirty="0" smtClean="0"/>
              <a:t>Predict what ALMA would see using Simdata</a:t>
            </a:r>
          </a:p>
          <a:p>
            <a:r>
              <a:rPr lang="en-US" sz="3200" dirty="0" smtClean="0"/>
              <a:t>Add noise (optional)</a:t>
            </a:r>
          </a:p>
          <a:p>
            <a:r>
              <a:rPr lang="en-US" sz="3200" dirty="0" smtClean="0"/>
              <a:t>Compare ALMA image with input image</a:t>
            </a:r>
            <a:endParaRPr lang="en-US" sz="32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 bwMode="auto">
          <a:xfrm>
            <a:off x="0" y="6488113"/>
            <a:ext cx="91440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mtClean="0">
                <a:latin typeface="Gill Sans MT" charset="0"/>
                <a:ea typeface="ＭＳ Ｐゴシック" charset="-128"/>
                <a:cs typeface="ＭＳ Ｐゴシック" charset="-128"/>
              </a:rPr>
              <a:t>May 25, 2011</a:t>
            </a:r>
            <a:endParaRPr lang="en-US" dirty="0" smtClean="0">
              <a:latin typeface="Gill Sans MT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824" y="0"/>
            <a:ext cx="2855819" cy="544313"/>
          </a:xfrm>
        </p:spPr>
        <p:txBody>
          <a:bodyPr/>
          <a:lstStyle/>
          <a:p>
            <a:r>
              <a:rPr lang="en-US" dirty="0" smtClean="0"/>
              <a:t>CASA Basics</a:t>
            </a:r>
            <a:endParaRPr lang="en-US" b="0" dirty="0">
              <a:solidFill>
                <a:srgbClr val="FF0000"/>
              </a:solidFill>
            </a:endParaRPr>
          </a:p>
        </p:txBody>
      </p:sp>
      <p:pic>
        <p:nvPicPr>
          <p:cNvPr id="8" name="Picture 7" descr="tasklist3.png"/>
          <p:cNvPicPr>
            <a:picLocks noChangeAspect="1"/>
          </p:cNvPicPr>
          <p:nvPr/>
        </p:nvPicPr>
        <p:blipFill>
          <a:blip r:embed="rId2"/>
          <a:srcRect t="5185" r="42200" b="13500"/>
          <a:stretch>
            <a:fillRect/>
          </a:stretch>
        </p:blipFill>
        <p:spPr>
          <a:xfrm>
            <a:off x="3922619" y="34063"/>
            <a:ext cx="5120208" cy="557655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020" y="602064"/>
            <a:ext cx="386219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3838" indent="-223838">
              <a:buFont typeface="Wingdings" pitchFamily="-112" charset="2"/>
              <a:buChar char="Ø"/>
            </a:pPr>
            <a:r>
              <a:rPr lang="en-US" sz="2000" dirty="0" smtClean="0"/>
              <a:t>To start </a:t>
            </a:r>
            <a:r>
              <a:rPr lang="en-US" sz="2000" dirty="0" smtClean="0">
                <a:solidFill>
                  <a:srgbClr val="FF0000"/>
                </a:solidFill>
              </a:rPr>
              <a:t>&gt; </a:t>
            </a:r>
            <a:r>
              <a:rPr lang="en-US" sz="2000" dirty="0" err="1" smtClean="0">
                <a:solidFill>
                  <a:srgbClr val="FF0000"/>
                </a:solidFill>
              </a:rPr>
              <a:t>casapy</a:t>
            </a:r>
            <a:endParaRPr lang="en-US" sz="2000" dirty="0" smtClean="0">
              <a:solidFill>
                <a:srgbClr val="FF0000"/>
              </a:solidFill>
            </a:endParaRPr>
          </a:p>
          <a:p>
            <a:pPr marL="223838" indent="-223838">
              <a:buFont typeface="Wingdings" pitchFamily="-112" charset="2"/>
              <a:buChar char="Ø"/>
            </a:pPr>
            <a:endParaRPr lang="en-US" sz="2000" dirty="0" smtClean="0"/>
          </a:p>
          <a:p>
            <a:pPr marL="223838" indent="-223838">
              <a:buFont typeface="Wingdings" pitchFamily="-112" charset="2"/>
              <a:buChar char="Ø"/>
            </a:pPr>
            <a:r>
              <a:rPr lang="en-US" sz="2000" dirty="0" smtClean="0"/>
              <a:t>To look at task inputs </a:t>
            </a:r>
          </a:p>
          <a:p>
            <a:pPr marL="223838" indent="-223838"/>
            <a:r>
              <a:rPr lang="en-US" sz="2000" dirty="0" smtClean="0"/>
              <a:t>	</a:t>
            </a:r>
            <a:r>
              <a:rPr lang="en-US" sz="2000" dirty="0" smtClean="0">
                <a:solidFill>
                  <a:srgbClr val="FF0000"/>
                </a:solidFill>
              </a:rPr>
              <a:t>&gt; </a:t>
            </a:r>
            <a:r>
              <a:rPr lang="en-US" sz="2000" dirty="0" err="1" smtClean="0">
                <a:solidFill>
                  <a:srgbClr val="FF0000"/>
                </a:solidFill>
              </a:rPr>
              <a:t>inp</a:t>
            </a:r>
            <a:r>
              <a:rPr lang="en-US" sz="2000" dirty="0" smtClean="0">
                <a:solidFill>
                  <a:srgbClr val="FF0000"/>
                </a:solidFill>
              </a:rPr>
              <a:t> clean</a:t>
            </a:r>
          </a:p>
          <a:p>
            <a:pPr marL="223838" indent="-223838">
              <a:buFont typeface="Wingdings" pitchFamily="-112" charset="2"/>
              <a:buChar char="Ø"/>
            </a:pPr>
            <a:endParaRPr lang="en-US" sz="2000" dirty="0" smtClean="0"/>
          </a:p>
          <a:p>
            <a:pPr marL="223838" indent="-223838">
              <a:buFont typeface="Wingdings" pitchFamily="-112" charset="2"/>
              <a:buChar char="Ø"/>
            </a:pPr>
            <a:r>
              <a:rPr lang="en-US" sz="2000" dirty="0" smtClean="0"/>
              <a:t>Grey: expandable parameters</a:t>
            </a:r>
          </a:p>
          <a:p>
            <a:pPr marL="223838" indent="-223838">
              <a:buFont typeface="Wingdings" pitchFamily="-112" charset="2"/>
              <a:buChar char="Ø"/>
            </a:pPr>
            <a:endParaRPr lang="en-US" sz="2000" dirty="0" smtClean="0"/>
          </a:p>
          <a:p>
            <a:pPr marL="223838" indent="-223838">
              <a:buFont typeface="Wingdings" pitchFamily="-112" charset="2"/>
              <a:buChar char="Ø"/>
            </a:pPr>
            <a:r>
              <a:rPr lang="en-US" sz="2000" dirty="0" smtClean="0"/>
              <a:t>Red: invalid value</a:t>
            </a:r>
          </a:p>
          <a:p>
            <a:pPr marL="223838" indent="-223838">
              <a:buFont typeface="Wingdings" pitchFamily="-112" charset="2"/>
              <a:buChar char="Ø"/>
            </a:pPr>
            <a:endParaRPr lang="en-US" sz="2000" dirty="0" smtClean="0"/>
          </a:p>
          <a:p>
            <a:pPr marL="223838" indent="-223838">
              <a:buFont typeface="Wingdings" pitchFamily="-112" charset="2"/>
              <a:buChar char="Ø"/>
            </a:pPr>
            <a:r>
              <a:rPr lang="en-US" sz="2000" dirty="0" smtClean="0"/>
              <a:t>Blue: accepted value but not the default</a:t>
            </a:r>
          </a:p>
          <a:p>
            <a:pPr marL="223838" indent="-223838">
              <a:buFont typeface="Wingdings" pitchFamily="-112" charset="2"/>
              <a:buChar char="Ø"/>
            </a:pPr>
            <a:endParaRPr lang="en-US" sz="2000" dirty="0" smtClean="0"/>
          </a:p>
          <a:p>
            <a:pPr marL="223838" indent="-223838">
              <a:buFont typeface="Wingdings" pitchFamily="-112" charset="2"/>
              <a:buChar char="Ø"/>
            </a:pPr>
            <a:r>
              <a:rPr lang="en-US" sz="2000" dirty="0" smtClean="0"/>
              <a:t>To see full help  </a:t>
            </a:r>
            <a:r>
              <a:rPr lang="en-US" sz="2000" dirty="0" smtClean="0">
                <a:solidFill>
                  <a:srgbClr val="FF0000"/>
                </a:solidFill>
              </a:rPr>
              <a:t>&gt; help clean</a:t>
            </a:r>
          </a:p>
          <a:p>
            <a:pPr marL="223838" indent="-223838"/>
            <a:endParaRPr lang="en-US" sz="2000" dirty="0" smtClean="0"/>
          </a:p>
          <a:p>
            <a:pPr marL="223838" indent="-223838">
              <a:buFont typeface="Wingdings" pitchFamily="-112" charset="2"/>
              <a:buChar char="Ø"/>
            </a:pPr>
            <a:r>
              <a:rPr lang="en-US" sz="2000" dirty="0" smtClean="0"/>
              <a:t>Reset defaults  </a:t>
            </a:r>
            <a:r>
              <a:rPr lang="en-US" sz="2000" dirty="0" smtClean="0">
                <a:solidFill>
                  <a:srgbClr val="FF0000"/>
                </a:solidFill>
              </a:rPr>
              <a:t>&gt; default clean</a:t>
            </a:r>
          </a:p>
          <a:p>
            <a:pPr marL="288925" indent="-288925"/>
            <a:endParaRPr lang="en-US" sz="2000" dirty="0" smtClean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59238" y="5926599"/>
            <a:ext cx="6027770" cy="646331"/>
          </a:xfrm>
          <a:prstGeom prst="rect">
            <a:avLst/>
          </a:prstGeom>
          <a:solidFill>
            <a:srgbClr val="FFFFFF"/>
          </a:solidFill>
          <a:ln>
            <a:solidFill>
              <a:srgbClr val="000090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000090"/>
                </a:solidFill>
              </a:rPr>
              <a:t>Or use script mode - only need to set non-default values: </a:t>
            </a:r>
            <a:r>
              <a:rPr lang="en-US" sz="1800" dirty="0" smtClean="0">
                <a:solidFill>
                  <a:srgbClr val="FF0000"/>
                </a:solidFill>
              </a:rPr>
              <a:t>&gt; </a:t>
            </a:r>
            <a:r>
              <a:rPr lang="en-US" sz="1800" dirty="0" err="1" smtClean="0">
                <a:solidFill>
                  <a:srgbClr val="FF0000"/>
                </a:solidFill>
              </a:rPr>
              <a:t>clean(vis</a:t>
            </a:r>
            <a:r>
              <a:rPr lang="en-US" sz="1800" dirty="0" smtClean="0">
                <a:solidFill>
                  <a:srgbClr val="FF0000"/>
                </a:solidFill>
              </a:rPr>
              <a:t>=‘</a:t>
            </a:r>
            <a:r>
              <a:rPr lang="en-US" sz="1800" dirty="0" err="1" smtClean="0">
                <a:solidFill>
                  <a:srgbClr val="FF0000"/>
                </a:solidFill>
              </a:rPr>
              <a:t>visname’,field</a:t>
            </a:r>
            <a:r>
              <a:rPr lang="en-US" sz="1800" dirty="0" smtClean="0">
                <a:solidFill>
                  <a:srgbClr val="FF0000"/>
                </a:solidFill>
              </a:rPr>
              <a:t>=‘2’,mode=‘channel’) 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2885" y="5437020"/>
            <a:ext cx="20313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8925" indent="-288925">
              <a:buFont typeface="Wingdings" pitchFamily="-112" charset="2"/>
              <a:buChar char="Ø"/>
            </a:pPr>
            <a:r>
              <a:rPr lang="en-US" sz="2000" dirty="0" smtClean="0"/>
              <a:t>To run     </a:t>
            </a:r>
            <a:r>
              <a:rPr lang="en-US" sz="2000" dirty="0" smtClean="0">
                <a:solidFill>
                  <a:srgbClr val="FF0000"/>
                </a:solidFill>
              </a:rPr>
              <a:t>&gt; go 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0"/>
          </p:nvPr>
        </p:nvSpPr>
        <p:spPr bwMode="auto">
          <a:xfrm>
            <a:off x="0" y="6488113"/>
            <a:ext cx="91440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mtClean="0">
                <a:latin typeface="Gill Sans MT" charset="0"/>
                <a:ea typeface="ＭＳ Ｐゴシック" charset="-128"/>
                <a:cs typeface="ＭＳ Ｐゴシック" charset="-128"/>
              </a:rPr>
              <a:t>May 25, 2011</a:t>
            </a:r>
            <a:endParaRPr lang="en-US" dirty="0" smtClean="0">
              <a:latin typeface="Gill Sans MT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23644"/>
            <a:ext cx="8229600" cy="693994"/>
          </a:xfrm>
        </p:spPr>
        <p:txBody>
          <a:bodyPr/>
          <a:lstStyle/>
          <a:p>
            <a:r>
              <a:rPr lang="en-US" dirty="0" smtClean="0"/>
              <a:t>Basic Simdata Inputs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Image of target</a:t>
            </a:r>
          </a:p>
          <a:p>
            <a:r>
              <a:rPr lang="en-US" sz="3200" dirty="0" smtClean="0"/>
              <a:t>Observing time</a:t>
            </a:r>
          </a:p>
          <a:p>
            <a:r>
              <a:rPr lang="en-US" sz="3200" dirty="0" smtClean="0"/>
              <a:t>Antenna configuration</a:t>
            </a:r>
          </a:p>
          <a:p>
            <a:r>
              <a:rPr lang="en-US" sz="3200" dirty="0" smtClean="0"/>
              <a:t>Optional noise parameters</a:t>
            </a:r>
            <a:endParaRPr lang="en-US" sz="32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 bwMode="auto">
          <a:xfrm>
            <a:off x="0" y="6488113"/>
            <a:ext cx="91440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mtClean="0">
                <a:latin typeface="Gill Sans MT" charset="0"/>
                <a:ea typeface="ＭＳ Ｐゴシック" charset="-128"/>
                <a:cs typeface="ＭＳ Ｐゴシック" charset="-128"/>
              </a:rPr>
              <a:t>May 25, 2011</a:t>
            </a:r>
            <a:endParaRPr lang="en-US" dirty="0" smtClean="0">
              <a:latin typeface="Gill Sans MT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82716"/>
            <a:ext cx="8229600" cy="634921"/>
          </a:xfrm>
        </p:spPr>
        <p:txBody>
          <a:bodyPr/>
          <a:lstStyle/>
          <a:p>
            <a:r>
              <a:rPr lang="en-US" dirty="0" smtClean="0"/>
              <a:t>Basic Simdata Inputs 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 rot="10800000">
            <a:off x="1316923" y="5281782"/>
            <a:ext cx="1113119" cy="50410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373096" y="5739314"/>
            <a:ext cx="35844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dirty="0" smtClean="0">
                <a:solidFill>
                  <a:srgbClr val="FF0000"/>
                </a:solidFill>
                <a:latin typeface="Gill Sans MT" pitchFamily="34" charset="0"/>
                <a:cs typeface="Gill Sans" pitchFamily="17" charset="0"/>
              </a:rPr>
              <a:t>Parameters that can be changed 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rot="16200000" flipV="1">
            <a:off x="3435150" y="5348652"/>
            <a:ext cx="516806" cy="35766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872383" y="5515206"/>
            <a:ext cx="3339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dirty="0" smtClean="0">
                <a:solidFill>
                  <a:srgbClr val="FF0000"/>
                </a:solidFill>
                <a:latin typeface="Gill Sans MT" pitchFamily="34" charset="0"/>
                <a:cs typeface="Gill Sans" pitchFamily="17" charset="0"/>
              </a:rPr>
              <a:t>Current values of parameters</a:t>
            </a:r>
          </a:p>
        </p:txBody>
      </p:sp>
      <p:cxnSp>
        <p:nvCxnSpPr>
          <p:cNvPr id="23" name="Straight Arrow Connector 22"/>
          <p:cNvCxnSpPr>
            <a:stCxn id="25" idx="0"/>
          </p:cNvCxnSpPr>
          <p:nvPr/>
        </p:nvCxnSpPr>
        <p:spPr>
          <a:xfrm rot="5400000" flipH="1" flipV="1">
            <a:off x="6005918" y="5434816"/>
            <a:ext cx="700365" cy="39431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872384" y="5982156"/>
            <a:ext cx="45731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dirty="0" smtClean="0">
                <a:solidFill>
                  <a:srgbClr val="FF0000"/>
                </a:solidFill>
                <a:latin typeface="Gill Sans MT" pitchFamily="34" charset="0"/>
                <a:cs typeface="Gill Sans" pitchFamily="17" charset="0"/>
              </a:rPr>
              <a:t>Explanation of what the parameters are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135" y="1454976"/>
            <a:ext cx="8140365" cy="3814103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207169" y="2054068"/>
            <a:ext cx="2222870" cy="3203732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2430039" y="2078060"/>
            <a:ext cx="2222870" cy="3203732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4652908" y="2068836"/>
            <a:ext cx="3792591" cy="3203732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0"/>
          </p:nvPr>
        </p:nvSpPr>
        <p:spPr bwMode="auto">
          <a:xfrm>
            <a:off x="0" y="6488113"/>
            <a:ext cx="91440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mtClean="0">
                <a:latin typeface="Gill Sans MT" charset="0"/>
                <a:ea typeface="ＭＳ Ｐゴシック" charset="-128"/>
                <a:cs typeface="ＭＳ Ｐゴシック" charset="-128"/>
              </a:rPr>
              <a:t>May 25, 2011</a:t>
            </a:r>
            <a:endParaRPr lang="en-US" dirty="0" smtClean="0">
              <a:latin typeface="Gill Sans MT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9" grpId="1"/>
      <p:bldP spid="22" grpId="0"/>
      <p:bldP spid="22" grpId="1"/>
      <p:bldP spid="25" grpId="0"/>
      <p:bldP spid="25" grpId="1"/>
      <p:bldP spid="28" grpId="2" animBg="1"/>
      <p:bldP spid="28" grpId="3" animBg="1"/>
      <p:bldP spid="29" grpId="2" animBg="1"/>
      <p:bldP spid="29" grpId="3" animBg="1"/>
      <p:bldP spid="30" grpId="2" animBg="1"/>
      <p:bldP spid="30" grpId="3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457200" y="443968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charset="-128"/>
                <a:cs typeface="ＭＳ Ｐゴシック" charset="-128"/>
              </a:rPr>
              <a:t>General Description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type="body" sz="half" idx="4294967295"/>
          </p:nvPr>
        </p:nvSpPr>
        <p:spPr>
          <a:xfrm>
            <a:off x="592667" y="1190625"/>
            <a:ext cx="8229600" cy="5018264"/>
          </a:xfrm>
        </p:spPr>
        <p:txBody>
          <a:bodyPr/>
          <a:lstStyle/>
          <a:p>
            <a:pPr eaLnBrk="1" hangingPunct="1">
              <a:buFont typeface="Times" charset="0"/>
              <a:buChar char="•"/>
            </a:pPr>
            <a:r>
              <a:rPr lang="en-US" sz="2000" dirty="0" smtClean="0">
                <a:ea typeface="ＭＳ Ｐゴシック" charset="-128"/>
                <a:cs typeface="ＭＳ Ｐゴシック" charset="-128"/>
              </a:rPr>
              <a:t>CASA is the post-processing package for ALMA (and EVLA) both </a:t>
            </a:r>
            <a:r>
              <a:rPr lang="en-US" sz="2000" dirty="0" err="1" smtClean="0">
                <a:ea typeface="ＭＳ Ｐゴシック" charset="-128"/>
                <a:cs typeface="ＭＳ Ｐゴシック" charset="-128"/>
              </a:rPr>
              <a:t>interferometric</a:t>
            </a:r>
            <a:r>
              <a:rPr lang="en-US" sz="2000" dirty="0" smtClean="0">
                <a:ea typeface="ＭＳ Ｐゴシック" charset="-128"/>
                <a:cs typeface="ＭＳ Ｐゴシック" charset="-128"/>
              </a:rPr>
              <a:t> and single dish</a:t>
            </a:r>
          </a:p>
          <a:p>
            <a:pPr eaLnBrk="1" hangingPunct="1">
              <a:buFont typeface="Times" charset="0"/>
              <a:buChar char="•"/>
            </a:pPr>
            <a:r>
              <a:rPr lang="en-US" sz="2000" dirty="0" smtClean="0">
                <a:ea typeface="ＭＳ Ｐゴシック" charset="-128"/>
                <a:cs typeface="ＭＳ Ｐゴシック" charset="-128"/>
              </a:rPr>
              <a:t>The ALMA pipeline is is being built from CASA </a:t>
            </a:r>
            <a:r>
              <a:rPr lang="en-US" sz="2000" i="1" dirty="0" smtClean="0">
                <a:solidFill>
                  <a:srgbClr val="0000FF"/>
                </a:solidFill>
                <a:ea typeface="ＭＳ Ｐゴシック" charset="-128"/>
                <a:cs typeface="ＭＳ Ｐゴシック" charset="-128"/>
              </a:rPr>
              <a:t>toolkit</a:t>
            </a:r>
          </a:p>
          <a:p>
            <a:pPr eaLnBrk="1" hangingPunct="1">
              <a:buFont typeface="Times" charset="0"/>
              <a:buChar char="•"/>
            </a:pPr>
            <a:r>
              <a:rPr lang="en-US" sz="2000" dirty="0" smtClean="0">
                <a:ea typeface="ＭＳ Ｐゴシック" charset="-128"/>
                <a:cs typeface="ＭＳ Ｐゴシック" charset="-128"/>
              </a:rPr>
              <a:t>Toolkit packaged into most commonly used</a:t>
            </a:r>
            <a:r>
              <a:rPr lang="en-US" sz="2000" dirty="0" smtClean="0">
                <a:solidFill>
                  <a:srgbClr val="0000FF"/>
                </a:solidFill>
                <a:ea typeface="ＭＳ Ｐゴシック" charset="-128"/>
                <a:cs typeface="ＭＳ Ｐゴシック" charset="-128"/>
              </a:rPr>
              <a:t> </a:t>
            </a:r>
            <a:r>
              <a:rPr lang="en-US" sz="2000" i="1" dirty="0" smtClean="0">
                <a:solidFill>
                  <a:srgbClr val="0000FF"/>
                </a:solidFill>
                <a:ea typeface="ＭＳ Ｐゴシック" charset="-128"/>
                <a:cs typeface="ＭＳ Ｐゴシック" charset="-128"/>
              </a:rPr>
              <a:t>tasks</a:t>
            </a:r>
            <a:r>
              <a:rPr lang="en-US" sz="2000" dirty="0" smtClean="0">
                <a:solidFill>
                  <a:srgbClr val="0000FF"/>
                </a:solidFill>
                <a:ea typeface="ＭＳ Ｐゴシック" charset="-128"/>
                <a:cs typeface="ＭＳ Ｐゴシック" charset="-128"/>
              </a:rPr>
              <a:t> </a:t>
            </a:r>
            <a:r>
              <a:rPr lang="en-US" sz="2000" dirty="0" smtClean="0">
                <a:ea typeface="ＭＳ Ｐゴシック" charset="-128"/>
                <a:cs typeface="ＭＳ Ｐゴシック" charset="-128"/>
              </a:rPr>
              <a:t>for users</a:t>
            </a:r>
          </a:p>
          <a:p>
            <a:pPr eaLnBrk="1" hangingPunct="1">
              <a:buFont typeface="Times" charset="0"/>
              <a:buChar char="•"/>
            </a:pPr>
            <a:r>
              <a:rPr lang="en-US" sz="2000" dirty="0" smtClean="0">
                <a:ea typeface="ＭＳ Ｐゴシック" charset="-128"/>
                <a:cs typeface="ＭＳ Ｐゴシック" charset="-128"/>
              </a:rPr>
              <a:t>Designed with parallelization in mind</a:t>
            </a:r>
          </a:p>
          <a:p>
            <a:pPr eaLnBrk="1" hangingPunct="1">
              <a:buFont typeface="Times" charset="0"/>
              <a:buChar char="•"/>
            </a:pPr>
            <a:r>
              <a:rPr lang="en-US" dirty="0" smtClean="0">
                <a:ea typeface="ＭＳ Ｐゴシック" charset="-128"/>
                <a:cs typeface="ＭＳ Ｐゴシック" charset="-128"/>
              </a:rPr>
              <a:t>CASA in active community use since October 2007</a:t>
            </a:r>
          </a:p>
          <a:p>
            <a:pPr lvl="0" eaLnBrk="1" hangingPunct="1">
              <a:defRPr/>
            </a:pPr>
            <a:r>
              <a:rPr lang="en-US" dirty="0" smtClean="0">
                <a:ea typeface="ＭＳ Ｐゴシック" charset="-128"/>
                <a:cs typeface="ＭＳ Ｐゴシック" charset="-128"/>
              </a:rPr>
              <a:t>Release 3.2.0 available since </a:t>
            </a:r>
            <a:r>
              <a:rPr lang="en-US" dirty="0" smtClean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May 18 2011</a:t>
            </a:r>
          </a:p>
          <a:p>
            <a:pPr lvl="1" eaLnBrk="1" hangingPunct="1">
              <a:defRPr/>
            </a:pPr>
            <a:r>
              <a:rPr lang="en-US" dirty="0" smtClean="0">
                <a:ea typeface="Gill Sans" charset="0"/>
                <a:cs typeface="Gill Sans" charset="0"/>
              </a:rPr>
              <a:t>Most recent </a:t>
            </a:r>
            <a:r>
              <a:rPr lang="en-US" dirty="0" err="1" smtClean="0">
                <a:ea typeface="Gill Sans" charset="0"/>
                <a:cs typeface="Gill Sans" charset="0"/>
              </a:rPr>
              <a:t>linux</a:t>
            </a:r>
            <a:r>
              <a:rPr lang="en-US" dirty="0" smtClean="0">
                <a:ea typeface="Gill Sans" charset="0"/>
                <a:cs typeface="Gill Sans" charset="0"/>
              </a:rPr>
              <a:t> flavors, Mac OSX for Leopard &amp; Snow Leopard</a:t>
            </a:r>
          </a:p>
          <a:p>
            <a:pPr lvl="1" eaLnBrk="1" hangingPunct="1">
              <a:spcAft>
                <a:spcPts val="600"/>
              </a:spcAft>
              <a:defRPr/>
            </a:pPr>
            <a:r>
              <a:rPr lang="en-US" dirty="0" smtClean="0">
                <a:ea typeface="Gill Sans" charset="0"/>
                <a:cs typeface="Gill Sans" charset="0"/>
              </a:rPr>
              <a:t>Available to anyone from CASA homepage: </a:t>
            </a:r>
          </a:p>
          <a:p>
            <a:pPr lvl="1" algn="ctr" eaLnBrk="1" hangingPunct="1">
              <a:spcAft>
                <a:spcPts val="600"/>
              </a:spcAft>
              <a:buNone/>
              <a:defRPr/>
            </a:pPr>
            <a:r>
              <a:rPr lang="en-US" sz="2400" dirty="0" smtClean="0">
                <a:ea typeface="Gill Sans" charset="0"/>
                <a:cs typeface="Gill Sans" charset="0"/>
                <a:hlinkClick r:id="rId3"/>
              </a:rPr>
              <a:t>http://casa.nrao.edu</a:t>
            </a:r>
            <a:endParaRPr lang="en-US" dirty="0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 bwMode="auto">
          <a:xfrm>
            <a:off x="0" y="6488113"/>
            <a:ext cx="91440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mtClean="0">
                <a:latin typeface="Gill Sans MT" charset="0"/>
                <a:ea typeface="ＭＳ Ｐゴシック" charset="-128"/>
                <a:cs typeface="ＭＳ Ｐゴシック" charset="-128"/>
              </a:rPr>
              <a:t>May 25, 2011</a:t>
            </a:r>
            <a:endParaRPr lang="en-US" dirty="0" smtClean="0">
              <a:latin typeface="Gill Sans MT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82716"/>
            <a:ext cx="8229600" cy="634921"/>
          </a:xfrm>
        </p:spPr>
        <p:txBody>
          <a:bodyPr/>
          <a:lstStyle/>
          <a:p>
            <a:r>
              <a:rPr lang="en-US" dirty="0" smtClean="0"/>
              <a:t>Basic Simdata Inputs 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135" y="1454976"/>
            <a:ext cx="8140365" cy="3814103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07169" y="2209800"/>
            <a:ext cx="8251031" cy="457200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28600" y="4227616"/>
            <a:ext cx="8251031" cy="457200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28600" y="5029200"/>
            <a:ext cx="8251031" cy="228600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0"/>
          </p:nvPr>
        </p:nvSpPr>
        <p:spPr bwMode="auto">
          <a:xfrm>
            <a:off x="0" y="6488113"/>
            <a:ext cx="91440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mtClean="0">
                <a:latin typeface="Gill Sans MT" charset="0"/>
                <a:ea typeface="ＭＳ Ｐゴシック" charset="-128"/>
                <a:cs typeface="ＭＳ Ｐゴシック" charset="-128"/>
              </a:rPr>
              <a:t>May 25, 2011</a:t>
            </a:r>
            <a:endParaRPr lang="en-US" dirty="0" smtClean="0">
              <a:latin typeface="Gill Sans MT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82716"/>
            <a:ext cx="8229600" cy="1122388"/>
          </a:xfrm>
        </p:spPr>
        <p:txBody>
          <a:bodyPr/>
          <a:lstStyle/>
          <a:p>
            <a:r>
              <a:rPr lang="en-US" dirty="0" smtClean="0"/>
              <a:t>Model Input FITS File</a:t>
            </a:r>
            <a:br>
              <a:rPr lang="en-US" dirty="0" smtClean="0"/>
            </a:br>
            <a:r>
              <a:rPr lang="en-US" b="0" dirty="0" smtClean="0">
                <a:solidFill>
                  <a:srgbClr val="000090"/>
                </a:solidFill>
              </a:rPr>
              <a:t>Header must include:</a:t>
            </a:r>
            <a:endParaRPr lang="en-US" b="0" dirty="0">
              <a:solidFill>
                <a:srgbClr val="00009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104"/>
            <a:ext cx="8229600" cy="4525963"/>
          </a:xfrm>
        </p:spPr>
        <p:txBody>
          <a:bodyPr/>
          <a:lstStyle/>
          <a:p>
            <a:r>
              <a:rPr lang="en-US" sz="3200" dirty="0" smtClean="0"/>
              <a:t>Coordinates</a:t>
            </a:r>
          </a:p>
          <a:p>
            <a:r>
              <a:rPr lang="en-US" sz="3200" dirty="0" smtClean="0"/>
              <a:t>Brightness units</a:t>
            </a:r>
          </a:p>
          <a:p>
            <a:r>
              <a:rPr lang="en-US" sz="3200" dirty="0" smtClean="0"/>
              <a:t>Observing frequency</a:t>
            </a:r>
          </a:p>
          <a:p>
            <a:r>
              <a:rPr lang="en-US" sz="3200" dirty="0" smtClean="0"/>
              <a:t>Pixel Scale (angular and spectral)</a:t>
            </a:r>
          </a:p>
          <a:p>
            <a:r>
              <a:rPr lang="en-US" sz="3200" dirty="0" smtClean="0"/>
              <a:t>Polarization (if needed)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OR: Modify FITS image within Simdata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 bwMode="auto">
          <a:xfrm>
            <a:off x="0" y="6488113"/>
            <a:ext cx="91440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mtClean="0">
                <a:latin typeface="Gill Sans MT" charset="0"/>
                <a:ea typeface="ＭＳ Ｐゴシック" charset="-128"/>
                <a:cs typeface="ＭＳ Ｐゴシック" charset="-128"/>
              </a:rPr>
              <a:t>May 25, 2011</a:t>
            </a:r>
            <a:endParaRPr lang="en-US" dirty="0" smtClean="0">
              <a:latin typeface="Gill Sans MT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53180"/>
            <a:ext cx="8229600" cy="664458"/>
          </a:xfrm>
        </p:spPr>
        <p:txBody>
          <a:bodyPr/>
          <a:lstStyle/>
          <a:p>
            <a:r>
              <a:rPr lang="en-US" dirty="0" smtClean="0"/>
              <a:t>Change your input file: </a:t>
            </a:r>
            <a:r>
              <a:rPr lang="en-US" dirty="0" err="1" smtClean="0"/>
              <a:t>modifymodel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3332704"/>
            <a:ext cx="8686800" cy="24622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200" dirty="0" smtClean="0"/>
              <a:t> </a:t>
            </a:r>
            <a:r>
              <a:rPr lang="en-US" sz="2200" dirty="0" err="1" smtClean="0"/>
              <a:t>modifymodel</a:t>
            </a:r>
            <a:r>
              <a:rPr lang="en-US" sz="2200" dirty="0" smtClean="0"/>
              <a:t> = True</a:t>
            </a:r>
          </a:p>
          <a:p>
            <a:pPr>
              <a:buFont typeface="Arial"/>
              <a:buChar char="•"/>
            </a:pPr>
            <a:r>
              <a:rPr lang="en-US" sz="2200" dirty="0" smtClean="0"/>
              <a:t> </a:t>
            </a:r>
            <a:r>
              <a:rPr lang="en-US" sz="2200" dirty="0" err="1" smtClean="0"/>
              <a:t>skymodel</a:t>
            </a:r>
            <a:r>
              <a:rPr lang="en-US" sz="2200" dirty="0" smtClean="0"/>
              <a:t> = “30dor.fits”</a:t>
            </a:r>
          </a:p>
          <a:p>
            <a:pPr>
              <a:buFont typeface="Arial"/>
              <a:buChar char="•"/>
            </a:pPr>
            <a:r>
              <a:rPr lang="en-US" sz="2200" dirty="0" smtClean="0"/>
              <a:t> </a:t>
            </a:r>
            <a:r>
              <a:rPr lang="en-US" sz="2200" dirty="0" err="1" smtClean="0"/>
              <a:t>inbright</a:t>
            </a:r>
            <a:r>
              <a:rPr lang="en-US" sz="2200" dirty="0" smtClean="0"/>
              <a:t> = ”0.06mJy/pixel”</a:t>
            </a:r>
          </a:p>
          <a:p>
            <a:pPr>
              <a:buFont typeface="Arial"/>
              <a:buChar char="•"/>
            </a:pPr>
            <a:r>
              <a:rPr lang="en-US" sz="2200" dirty="0" smtClean="0"/>
              <a:t> indirection = "J2000 10h00m00 -40d00m00”</a:t>
            </a:r>
          </a:p>
          <a:p>
            <a:pPr>
              <a:buFont typeface="Arial"/>
              <a:buChar char="•"/>
            </a:pPr>
            <a:r>
              <a:rPr lang="en-US" sz="2200" dirty="0" smtClean="0"/>
              <a:t> </a:t>
            </a:r>
            <a:r>
              <a:rPr lang="en-US" sz="2200" dirty="0" err="1" smtClean="0"/>
              <a:t>incell</a:t>
            </a:r>
            <a:r>
              <a:rPr lang="en-US" sz="2200" dirty="0" smtClean="0"/>
              <a:t> = "0.15arcsec”</a:t>
            </a:r>
          </a:p>
          <a:p>
            <a:pPr>
              <a:buFont typeface="Arial"/>
              <a:buChar char="•"/>
            </a:pPr>
            <a:r>
              <a:rPr lang="en-US" sz="2200" dirty="0" smtClean="0"/>
              <a:t> </a:t>
            </a:r>
            <a:r>
              <a:rPr lang="en-US" sz="2200" dirty="0" err="1" smtClean="0"/>
              <a:t>incenter</a:t>
            </a:r>
            <a:r>
              <a:rPr lang="en-US" sz="2200" dirty="0" smtClean="0"/>
              <a:t> = "230GHz”</a:t>
            </a:r>
          </a:p>
          <a:p>
            <a:pPr>
              <a:buFont typeface="Arial"/>
              <a:buChar char="•"/>
            </a:pPr>
            <a:r>
              <a:rPr lang="en-US" sz="2200" dirty="0" smtClean="0"/>
              <a:t> </a:t>
            </a:r>
            <a:r>
              <a:rPr lang="en-US" sz="2200" dirty="0" err="1" smtClean="0"/>
              <a:t>inwidth</a:t>
            </a:r>
            <a:r>
              <a:rPr lang="en-US" sz="2200" dirty="0" smtClean="0"/>
              <a:t> = '2GHz'</a:t>
            </a:r>
            <a:endParaRPr lang="en-US" sz="2200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0"/>
          </p:nvPr>
        </p:nvSpPr>
        <p:spPr bwMode="auto">
          <a:xfrm>
            <a:off x="0" y="6488113"/>
            <a:ext cx="91440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mtClean="0">
                <a:latin typeface="Gill Sans MT" charset="0"/>
                <a:ea typeface="ＭＳ Ｐゴシック" charset="-128"/>
                <a:cs typeface="ＭＳ Ｐゴシック" charset="-128"/>
              </a:rPr>
              <a:t>May 25, 2011</a:t>
            </a:r>
            <a:endParaRPr lang="en-US" dirty="0" smtClean="0">
              <a:latin typeface="Gill Sans MT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417638"/>
            <a:ext cx="9135655" cy="164929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" y="1433553"/>
            <a:ext cx="9143999" cy="1928224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7948"/>
            <a:ext cx="8229600" cy="649690"/>
          </a:xfrm>
        </p:spPr>
        <p:txBody>
          <a:bodyPr/>
          <a:lstStyle/>
          <a:p>
            <a:r>
              <a:rPr lang="en-US" dirty="0" err="1" smtClean="0"/>
              <a:t>setpointings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3657600"/>
            <a:ext cx="868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400" dirty="0" smtClean="0"/>
              <a:t> integration = '600s’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rot="10800000">
            <a:off x="3308832" y="3917580"/>
            <a:ext cx="1251990" cy="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560822" y="3675488"/>
            <a:ext cx="3702313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dirty="0" smtClean="0">
                <a:solidFill>
                  <a:srgbClr val="FF0000"/>
                </a:solidFill>
                <a:latin typeface="Gill Sans MT" pitchFamily="34" charset="0"/>
                <a:cs typeface="Gill Sans" pitchFamily="17" charset="0"/>
              </a:rPr>
              <a:t>Time average for each data point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0"/>
          </p:nvPr>
        </p:nvSpPr>
        <p:spPr bwMode="auto">
          <a:xfrm>
            <a:off x="0" y="6488113"/>
            <a:ext cx="91440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mtClean="0">
                <a:latin typeface="Gill Sans MT" charset="0"/>
                <a:ea typeface="ＭＳ Ｐゴシック" charset="-128"/>
                <a:cs typeface="ＭＳ Ｐゴシック" charset="-128"/>
              </a:rPr>
              <a:t>May 25, 2011</a:t>
            </a:r>
            <a:endParaRPr lang="en-US" dirty="0" smtClean="0">
              <a:latin typeface="Gill Sans MT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00" y="1714500"/>
            <a:ext cx="8940800" cy="11430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 flipV="1">
            <a:off x="-11178" y="1936189"/>
            <a:ext cx="9144000" cy="251707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82716"/>
            <a:ext cx="8229600" cy="634921"/>
          </a:xfrm>
        </p:spPr>
        <p:txBody>
          <a:bodyPr/>
          <a:lstStyle/>
          <a:p>
            <a:r>
              <a:rPr lang="en-US" dirty="0" smtClean="0"/>
              <a:t>predict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9063" y="1417637"/>
            <a:ext cx="9144000" cy="294822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2438400"/>
            <a:ext cx="9144000" cy="457200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rot="10800000">
            <a:off x="3398260" y="3237818"/>
            <a:ext cx="1144677" cy="39354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525051" y="2992343"/>
            <a:ext cx="3434030" cy="1138773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dirty="0" smtClean="0">
                <a:solidFill>
                  <a:srgbClr val="FF0000"/>
                </a:solidFill>
                <a:latin typeface="Gill Sans MT" pitchFamily="34" charset="0"/>
                <a:cs typeface="Gill Sans" pitchFamily="17" charset="0"/>
              </a:rPr>
              <a:t>Total time for the observation</a:t>
            </a:r>
          </a:p>
          <a:p>
            <a:pPr marL="342900" indent="-342900" eaLnBrk="0" hangingPunct="0">
              <a:spcBef>
                <a:spcPct val="20000"/>
              </a:spcBef>
            </a:pPr>
            <a:r>
              <a:rPr lang="en-US" sz="2000" dirty="0" smtClean="0">
                <a:solidFill>
                  <a:srgbClr val="FF0000"/>
                </a:solidFill>
                <a:latin typeface="Gill Sans MT" pitchFamily="34" charset="0"/>
                <a:cs typeface="Gill Sans" pitchFamily="17" charset="0"/>
              </a:rPr>
              <a:t>(must be ≥ </a:t>
            </a:r>
            <a:r>
              <a:rPr lang="en-US" sz="2000" i="1" dirty="0" smtClean="0">
                <a:solidFill>
                  <a:srgbClr val="FF0000"/>
                </a:solidFill>
                <a:latin typeface="Gill Sans MT" pitchFamily="34" charset="0"/>
                <a:cs typeface="Gill Sans" pitchFamily="17" charset="0"/>
              </a:rPr>
              <a:t>integration</a:t>
            </a:r>
            <a:r>
              <a:rPr lang="en-US" sz="2000" dirty="0" smtClean="0">
                <a:solidFill>
                  <a:srgbClr val="FF0000"/>
                </a:solidFill>
                <a:latin typeface="Gill Sans MT" pitchFamily="34" charset="0"/>
                <a:cs typeface="Gill Sans" pitchFamily="17" charset="0"/>
              </a:rPr>
              <a:t> </a:t>
            </a:r>
          </a:p>
          <a:p>
            <a:pPr marL="342900" indent="-342900" eaLnBrk="0" hangingPunct="0">
              <a:spcBef>
                <a:spcPct val="20000"/>
              </a:spcBef>
            </a:pPr>
            <a:r>
              <a:rPr lang="en-US" sz="2000" dirty="0" smtClean="0">
                <a:solidFill>
                  <a:srgbClr val="FF0000"/>
                </a:solidFill>
                <a:latin typeface="Gill Sans MT" pitchFamily="34" charset="0"/>
                <a:cs typeface="Gill Sans" pitchFamily="17" charset="0"/>
              </a:rPr>
              <a:t>times the number of pointings)</a:t>
            </a:r>
          </a:p>
        </p:txBody>
      </p:sp>
      <p:sp>
        <p:nvSpPr>
          <p:cNvPr id="14" name="Rectangle 13"/>
          <p:cNvSpPr/>
          <p:nvPr/>
        </p:nvSpPr>
        <p:spPr>
          <a:xfrm>
            <a:off x="-17041" y="3077013"/>
            <a:ext cx="4216508" cy="245475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0"/>
          </p:nvPr>
        </p:nvSpPr>
        <p:spPr bwMode="auto">
          <a:xfrm>
            <a:off x="0" y="6488113"/>
            <a:ext cx="91440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mtClean="0">
                <a:latin typeface="Gill Sans MT" charset="0"/>
                <a:ea typeface="ＭＳ Ｐゴシック" charset="-128"/>
                <a:cs typeface="ＭＳ Ｐゴシック" charset="-128"/>
              </a:rPr>
              <a:t>May 25, 2011</a:t>
            </a:r>
            <a:endParaRPr lang="en-US" dirty="0" smtClean="0">
              <a:latin typeface="Gill Sans MT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4411008"/>
            <a:ext cx="9144000" cy="178510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1" algn="ctr"/>
            <a:r>
              <a:rPr lang="en-US" sz="2200" dirty="0" smtClean="0">
                <a:solidFill>
                  <a:srgbClr val="FF0000"/>
                </a:solidFill>
              </a:rPr>
              <a:t>To use the Early Science Configurations</a:t>
            </a:r>
          </a:p>
          <a:p>
            <a:pPr lvl="1" algn="ctr"/>
            <a:endParaRPr lang="en-US" sz="2200" dirty="0" smtClean="0">
              <a:solidFill>
                <a:srgbClr val="FF0000"/>
              </a:solidFill>
            </a:endParaRPr>
          </a:p>
          <a:p>
            <a:pPr>
              <a:buFont typeface="Arial"/>
              <a:buChar char="•"/>
            </a:pPr>
            <a:r>
              <a:rPr lang="en-US" sz="2200" dirty="0" smtClean="0"/>
              <a:t> </a:t>
            </a:r>
            <a:r>
              <a:rPr lang="en-US" sz="2200" dirty="0" err="1" smtClean="0"/>
              <a:t>repodir</a:t>
            </a:r>
            <a:r>
              <a:rPr lang="en-US" sz="2200" dirty="0" smtClean="0"/>
              <a:t> = </a:t>
            </a:r>
            <a:r>
              <a:rPr lang="en-US" sz="2200" dirty="0" err="1" smtClean="0"/>
              <a:t>os.getenv("CASAPATH").split</a:t>
            </a:r>
            <a:r>
              <a:rPr lang="en-US" sz="2200" dirty="0" smtClean="0"/>
              <a:t>(' ')[0]</a:t>
            </a:r>
          </a:p>
          <a:p>
            <a:pPr>
              <a:buFont typeface="Arial"/>
              <a:buChar char="•"/>
            </a:pPr>
            <a:r>
              <a:rPr lang="en-US" sz="2200" dirty="0" smtClean="0"/>
              <a:t> </a:t>
            </a:r>
            <a:r>
              <a:rPr lang="en-US" sz="2200" dirty="0" err="1" smtClean="0"/>
              <a:t>antennalist</a:t>
            </a:r>
            <a:r>
              <a:rPr lang="en-US" sz="2200" dirty="0" smtClean="0"/>
              <a:t> = repodir+"/data/alma/simmos/alma.cycle0.compact.cfg”</a:t>
            </a:r>
          </a:p>
          <a:p>
            <a:pPr>
              <a:buFont typeface="Arial"/>
              <a:buChar char="•"/>
            </a:pPr>
            <a:r>
              <a:rPr lang="en-US" sz="2200" dirty="0" smtClean="0"/>
              <a:t> </a:t>
            </a:r>
            <a:r>
              <a:rPr lang="en-US" sz="2200" dirty="0" err="1" smtClean="0"/>
              <a:t>antennalist</a:t>
            </a:r>
            <a:r>
              <a:rPr lang="en-US" sz="2200" dirty="0" smtClean="0"/>
              <a:t> = repodir+"/data/alma/simmos/alma.cycle0.extended.cfg”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82716"/>
            <a:ext cx="8229600" cy="634921"/>
          </a:xfrm>
        </p:spPr>
        <p:txBody>
          <a:bodyPr/>
          <a:lstStyle/>
          <a:p>
            <a:r>
              <a:rPr lang="en-US" dirty="0" smtClean="0"/>
              <a:t>predict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4411008"/>
            <a:ext cx="8686800" cy="14465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1" algn="ctr"/>
            <a:r>
              <a:rPr lang="en-US" sz="2200" dirty="0" smtClean="0">
                <a:solidFill>
                  <a:srgbClr val="FF0000"/>
                </a:solidFill>
              </a:rPr>
              <a:t>To use the most compact Full Science Configuration</a:t>
            </a:r>
          </a:p>
          <a:p>
            <a:pPr lvl="1" algn="ctr"/>
            <a:endParaRPr lang="en-US" sz="2200" dirty="0" smtClean="0">
              <a:solidFill>
                <a:srgbClr val="FF0000"/>
              </a:solidFill>
            </a:endParaRPr>
          </a:p>
          <a:p>
            <a:pPr>
              <a:buFont typeface="Arial"/>
              <a:buChar char="•"/>
            </a:pPr>
            <a:r>
              <a:rPr lang="en-US" sz="2200" dirty="0" smtClean="0"/>
              <a:t> </a:t>
            </a:r>
            <a:r>
              <a:rPr lang="en-US" sz="2200" dirty="0" err="1" smtClean="0"/>
              <a:t>repodir</a:t>
            </a:r>
            <a:r>
              <a:rPr lang="en-US" sz="2200" dirty="0" smtClean="0"/>
              <a:t> = </a:t>
            </a:r>
            <a:r>
              <a:rPr lang="en-US" sz="2200" dirty="0" err="1" smtClean="0"/>
              <a:t>os.getenv("CASAPATH").split</a:t>
            </a:r>
            <a:r>
              <a:rPr lang="en-US" sz="2200" dirty="0" smtClean="0"/>
              <a:t>(' ')[0]</a:t>
            </a:r>
          </a:p>
          <a:p>
            <a:pPr>
              <a:buFont typeface="Arial"/>
              <a:buChar char="•"/>
            </a:pPr>
            <a:r>
              <a:rPr lang="en-US" sz="2200" dirty="0" smtClean="0"/>
              <a:t> </a:t>
            </a:r>
            <a:r>
              <a:rPr lang="en-US" sz="2200" dirty="0" err="1" smtClean="0"/>
              <a:t>antennalist</a:t>
            </a:r>
            <a:r>
              <a:rPr lang="en-US" sz="2200" dirty="0" smtClean="0"/>
              <a:t> =  repodir+"/data/alma/simmos/alma.out01.cfg”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17637"/>
            <a:ext cx="9144000" cy="294822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2438400"/>
            <a:ext cx="9144000" cy="457200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0"/>
          </p:nvPr>
        </p:nvSpPr>
        <p:spPr bwMode="auto">
          <a:xfrm>
            <a:off x="0" y="6488113"/>
            <a:ext cx="91440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mtClean="0">
                <a:latin typeface="Gill Sans MT" charset="0"/>
                <a:ea typeface="ＭＳ Ｐゴシック" charset="-128"/>
                <a:cs typeface="ＭＳ Ｐゴシック" charset="-128"/>
              </a:rPr>
              <a:t>May 25, 2011</a:t>
            </a:r>
            <a:endParaRPr lang="en-US" dirty="0" smtClean="0">
              <a:latin typeface="Gill Sans MT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7484"/>
            <a:ext cx="8229600" cy="620153"/>
          </a:xfrm>
        </p:spPr>
        <p:txBody>
          <a:bodyPr/>
          <a:lstStyle/>
          <a:p>
            <a:r>
              <a:rPr lang="en-US" dirty="0" smtClean="0"/>
              <a:t>Simdata Output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96824"/>
            <a:ext cx="9144000" cy="252505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1871440"/>
            <a:ext cx="9144000" cy="228600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3500799"/>
            <a:ext cx="9144000" cy="467659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8600" y="4051419"/>
            <a:ext cx="86868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200" dirty="0" smtClean="0"/>
              <a:t> analyze = True</a:t>
            </a:r>
          </a:p>
          <a:p>
            <a:pPr>
              <a:buFont typeface="Arial"/>
              <a:buChar char="•"/>
            </a:pPr>
            <a:r>
              <a:rPr lang="en-US" sz="2200" dirty="0" smtClean="0"/>
              <a:t> </a:t>
            </a:r>
            <a:r>
              <a:rPr lang="en-US" sz="2200" dirty="0" err="1" smtClean="0"/>
              <a:t>showarray</a:t>
            </a:r>
            <a:r>
              <a:rPr lang="en-US" sz="2200" dirty="0" smtClean="0"/>
              <a:t> = True</a:t>
            </a:r>
          </a:p>
          <a:p>
            <a:pPr>
              <a:buFont typeface="Arial"/>
              <a:buChar char="•"/>
            </a:pPr>
            <a:r>
              <a:rPr lang="en-US" sz="2200" dirty="0" smtClean="0"/>
              <a:t> </a:t>
            </a:r>
            <a:r>
              <a:rPr lang="en-US" sz="2200" dirty="0" err="1" smtClean="0"/>
              <a:t>showconvolved</a:t>
            </a:r>
            <a:r>
              <a:rPr lang="en-US" sz="2200" dirty="0" smtClean="0"/>
              <a:t> = True</a:t>
            </a:r>
          </a:p>
          <a:p>
            <a:pPr>
              <a:buFont typeface="Arial"/>
              <a:buChar char="•"/>
            </a:pPr>
            <a:r>
              <a:rPr lang="en-US" sz="2200" dirty="0" smtClean="0"/>
              <a:t> </a:t>
            </a:r>
            <a:r>
              <a:rPr lang="en-US" sz="2200" dirty="0" err="1" smtClean="0"/>
              <a:t>showdifference</a:t>
            </a:r>
            <a:r>
              <a:rPr lang="en-US" sz="2200" dirty="0" smtClean="0"/>
              <a:t> = False</a:t>
            </a:r>
          </a:p>
          <a:p>
            <a:pPr>
              <a:buFont typeface="Arial"/>
              <a:buChar char="•"/>
            </a:pPr>
            <a:r>
              <a:rPr lang="en-US" sz="2200" dirty="0" smtClean="0"/>
              <a:t> </a:t>
            </a:r>
            <a:r>
              <a:rPr lang="en-US" sz="2200" dirty="0" err="1" smtClean="0"/>
              <a:t>showfidelity</a:t>
            </a:r>
            <a:r>
              <a:rPr lang="en-US" sz="2200" dirty="0" smtClean="0"/>
              <a:t> = False</a:t>
            </a:r>
          </a:p>
        </p:txBody>
      </p:sp>
      <p:sp>
        <p:nvSpPr>
          <p:cNvPr id="8" name="Rectangle 7"/>
          <p:cNvSpPr/>
          <p:nvPr/>
        </p:nvSpPr>
        <p:spPr>
          <a:xfrm>
            <a:off x="4740" y="1477424"/>
            <a:ext cx="9144000" cy="228600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740" y="2714997"/>
            <a:ext cx="9144000" cy="228600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0"/>
          </p:nvPr>
        </p:nvSpPr>
        <p:spPr bwMode="auto">
          <a:xfrm>
            <a:off x="0" y="6488113"/>
            <a:ext cx="91440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mtClean="0">
                <a:latin typeface="Gill Sans MT" charset="0"/>
                <a:ea typeface="ＭＳ Ｐゴシック" charset="-128"/>
                <a:cs typeface="ＭＳ Ｐゴシック" charset="-128"/>
              </a:rPr>
              <a:t>May 25, 2011</a:t>
            </a:r>
            <a:endParaRPr lang="en-US" dirty="0" smtClean="0">
              <a:latin typeface="Gill Sans MT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59100"/>
            <a:ext cx="8229600" cy="664458"/>
          </a:xfrm>
        </p:spPr>
        <p:txBody>
          <a:bodyPr/>
          <a:lstStyle/>
          <a:p>
            <a:r>
              <a:rPr lang="en-US" dirty="0" smtClean="0"/>
              <a:t>Simdata Output – ES Compact Array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739" y="1323558"/>
            <a:ext cx="7368146" cy="4927221"/>
          </a:xfrm>
          <a:prstGeom prst="rect">
            <a:avLst/>
          </a:prstGeom>
        </p:spPr>
      </p:pic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 bwMode="auto">
          <a:xfrm>
            <a:off x="0" y="6488113"/>
            <a:ext cx="91440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mtClean="0">
                <a:latin typeface="Gill Sans MT" charset="0"/>
                <a:ea typeface="ＭＳ Ｐゴシック" charset="-128"/>
                <a:cs typeface="ＭＳ Ｐゴシック" charset="-128"/>
              </a:rPr>
              <a:t>May 25, 2011</a:t>
            </a:r>
            <a:endParaRPr lang="en-US" dirty="0" smtClean="0">
              <a:latin typeface="Gill Sans MT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82716"/>
            <a:ext cx="8229600" cy="634921"/>
          </a:xfrm>
        </p:spPr>
        <p:txBody>
          <a:bodyPr/>
          <a:lstStyle/>
          <a:p>
            <a:r>
              <a:rPr lang="en-US" dirty="0" smtClean="0"/>
              <a:t>Simdata Output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115" y="1417637"/>
            <a:ext cx="5451461" cy="51362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62562" y="1310309"/>
            <a:ext cx="6903832" cy="113877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dirty="0" smtClean="0">
                <a:solidFill>
                  <a:srgbClr val="FF0000"/>
                </a:solidFill>
                <a:latin typeface="Gill Sans MT" pitchFamily="34" charset="0"/>
                <a:cs typeface="Gill Sans" pitchFamily="17" charset="0"/>
              </a:rPr>
              <a:t>Note that there are six pointings, and we previously set</a:t>
            </a:r>
          </a:p>
          <a:p>
            <a:pPr marL="342900" indent="-342900" eaLnBrk="0" hangingPunct="0">
              <a:spcBef>
                <a:spcPct val="20000"/>
              </a:spcBef>
            </a:pPr>
            <a:r>
              <a:rPr lang="en-US" sz="2000" dirty="0" smtClean="0">
                <a:solidFill>
                  <a:srgbClr val="FF0000"/>
                </a:solidFill>
                <a:latin typeface="Gill Sans MT" pitchFamily="34" charset="0"/>
                <a:cs typeface="Gill Sans" pitchFamily="17" charset="0"/>
              </a:rPr>
              <a:t> </a:t>
            </a:r>
            <a:r>
              <a:rPr lang="en-US" sz="2000" i="1" dirty="0" smtClean="0">
                <a:solidFill>
                  <a:srgbClr val="FF0000"/>
                </a:solidFill>
                <a:latin typeface="Gill Sans MT" pitchFamily="34" charset="0"/>
                <a:cs typeface="Gill Sans" pitchFamily="17" charset="0"/>
              </a:rPr>
              <a:t>integration</a:t>
            </a:r>
            <a:r>
              <a:rPr lang="en-US" sz="2000" dirty="0" smtClean="0">
                <a:solidFill>
                  <a:srgbClr val="FF0000"/>
                </a:solidFill>
                <a:latin typeface="Gill Sans MT" pitchFamily="34" charset="0"/>
                <a:cs typeface="Gill Sans" pitchFamily="17" charset="0"/>
              </a:rPr>
              <a:t> time to 600 seconds, so this product is less than the </a:t>
            </a:r>
          </a:p>
          <a:p>
            <a:pPr marL="342900" indent="-342900" eaLnBrk="0" hangingPunct="0">
              <a:spcBef>
                <a:spcPct val="20000"/>
              </a:spcBef>
            </a:pPr>
            <a:r>
              <a:rPr lang="en-US" sz="2000" smtClean="0">
                <a:solidFill>
                  <a:srgbClr val="FF0000"/>
                </a:solidFill>
                <a:latin typeface="Gill Sans MT" pitchFamily="34" charset="0"/>
                <a:cs typeface="Gill Sans" pitchFamily="17" charset="0"/>
              </a:rPr>
              <a:t>7200 seconds </a:t>
            </a:r>
            <a:r>
              <a:rPr lang="en-US" sz="2000" dirty="0" smtClean="0">
                <a:solidFill>
                  <a:srgbClr val="FF0000"/>
                </a:solidFill>
                <a:latin typeface="Gill Sans MT" pitchFamily="34" charset="0"/>
                <a:cs typeface="Gill Sans" pitchFamily="17" charset="0"/>
              </a:rPr>
              <a:t>set in </a:t>
            </a:r>
            <a:r>
              <a:rPr lang="en-US" sz="2000" i="1" dirty="0" err="1" smtClean="0">
                <a:solidFill>
                  <a:srgbClr val="FF0000"/>
                </a:solidFill>
                <a:latin typeface="Gill Sans MT" pitchFamily="34" charset="0"/>
                <a:cs typeface="Gill Sans" pitchFamily="17" charset="0"/>
              </a:rPr>
              <a:t>totaltime</a:t>
            </a:r>
            <a:endParaRPr lang="en-US" sz="2000" i="1" dirty="0" smtClean="0">
              <a:solidFill>
                <a:srgbClr val="FF0000"/>
              </a:solidFill>
              <a:latin typeface="Gill Sans MT" pitchFamily="34" charset="0"/>
              <a:cs typeface="Gill Sans" pitchFamily="17" charset="0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 bwMode="auto">
          <a:xfrm>
            <a:off x="0" y="6488113"/>
            <a:ext cx="91440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mtClean="0">
                <a:latin typeface="Gill Sans MT" charset="0"/>
                <a:ea typeface="ＭＳ Ｐゴシック" charset="-128"/>
                <a:cs typeface="ＭＳ Ｐゴシック" charset="-128"/>
              </a:rPr>
              <a:t>May 25, 2011</a:t>
            </a:r>
            <a:endParaRPr lang="en-US" dirty="0" smtClean="0">
              <a:latin typeface="Gill Sans MT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8876"/>
            <a:ext cx="8229600" cy="664458"/>
          </a:xfrm>
        </p:spPr>
        <p:txBody>
          <a:bodyPr/>
          <a:lstStyle/>
          <a:p>
            <a:r>
              <a:rPr lang="en-US" dirty="0" smtClean="0"/>
              <a:t>Simdata Output – Viewer</a:t>
            </a:r>
            <a:br>
              <a:rPr lang="en-US" dirty="0" smtClean="0"/>
            </a:br>
            <a:endParaRPr lang="en-US" sz="2000" dirty="0">
              <a:solidFill>
                <a:srgbClr val="00009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9727" y="1814504"/>
            <a:ext cx="5538164" cy="467361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905000" y="4267200"/>
            <a:ext cx="3962400" cy="228600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135283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 eaLnBrk="0" hangingPunct="0">
              <a:spcBef>
                <a:spcPct val="20000"/>
              </a:spcBef>
            </a:pPr>
            <a:r>
              <a:rPr lang="en-US" dirty="0" smtClean="0">
                <a:solidFill>
                  <a:srgbClr val="000090"/>
                </a:solidFill>
              </a:rPr>
              <a:t>http://casa.nrao.edu/</a:t>
            </a:r>
            <a:r>
              <a:rPr lang="en-US" dirty="0" err="1" smtClean="0">
                <a:solidFill>
                  <a:srgbClr val="000090"/>
                </a:solidFill>
              </a:rPr>
              <a:t>CasaViewerDemo/casaViewerDemo.html</a:t>
            </a:r>
            <a:endParaRPr lang="en-US" dirty="0" smtClean="0">
              <a:solidFill>
                <a:srgbClr val="000099"/>
              </a:solidFill>
              <a:latin typeface="Gill Sans MT" pitchFamily="34" charset="0"/>
              <a:cs typeface="Gill Sans" pitchFamily="17" charset="0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 bwMode="auto">
          <a:xfrm>
            <a:off x="0" y="6488113"/>
            <a:ext cx="91440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mtClean="0">
                <a:latin typeface="Gill Sans MT" charset="0"/>
                <a:ea typeface="ＭＳ Ｐゴシック" charset="-128"/>
                <a:cs typeface="ＭＳ Ｐゴシック" charset="-128"/>
              </a:rPr>
              <a:t>May 25, 2011</a:t>
            </a:r>
            <a:endParaRPr lang="en-US" dirty="0" smtClean="0">
              <a:latin typeface="Gill Sans MT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304800" y="-27080"/>
            <a:ext cx="4482002" cy="1143000"/>
          </a:xfrm>
        </p:spPr>
        <p:txBody>
          <a:bodyPr/>
          <a:lstStyle/>
          <a:p>
            <a:r>
              <a:rPr lang="en-US" sz="2800" dirty="0" smtClean="0"/>
              <a:t>CASA Documentation and Web Resources</a:t>
            </a: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3657600" y="909638"/>
            <a:ext cx="5092700" cy="5567362"/>
            <a:chOff x="3365980" y="-86951"/>
            <a:chExt cx="5778020" cy="6000883"/>
          </a:xfrm>
        </p:grpSpPr>
        <p:pic>
          <p:nvPicPr>
            <p:cNvPr id="38920" name="Picture 6" descr="guides1.png"/>
            <p:cNvPicPr>
              <a:picLocks noChangeAspect="1"/>
            </p:cNvPicPr>
            <p:nvPr/>
          </p:nvPicPr>
          <p:blipFill>
            <a:blip r:embed="rId3"/>
            <a:srcRect t="11177" b="28741"/>
            <a:stretch>
              <a:fillRect/>
            </a:stretch>
          </p:blipFill>
          <p:spPr bwMode="auto">
            <a:xfrm>
              <a:off x="3380352" y="1447800"/>
              <a:ext cx="5763648" cy="32498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12"/>
            <p:cNvGrpSpPr>
              <a:grpSpLocks/>
            </p:cNvGrpSpPr>
            <p:nvPr/>
          </p:nvGrpSpPr>
          <p:grpSpPr bwMode="auto">
            <a:xfrm>
              <a:off x="3365980" y="-86951"/>
              <a:ext cx="5778020" cy="6000883"/>
              <a:chOff x="3365980" y="-86951"/>
              <a:chExt cx="5778020" cy="6000883"/>
            </a:xfrm>
          </p:grpSpPr>
          <p:pic>
            <p:nvPicPr>
              <p:cNvPr id="38922" name="Picture 8" descr="guides1.png"/>
              <p:cNvPicPr>
                <a:picLocks noChangeAspect="1"/>
              </p:cNvPicPr>
              <p:nvPr/>
            </p:nvPicPr>
            <p:blipFill>
              <a:blip r:embed="rId3"/>
              <a:srcRect t="77963" b="6952"/>
              <a:stretch>
                <a:fillRect/>
              </a:stretch>
            </p:blipFill>
            <p:spPr bwMode="auto">
              <a:xfrm>
                <a:off x="3380352" y="3635475"/>
                <a:ext cx="5763648" cy="8159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8923" name="Picture 9" descr="guides2.png"/>
              <p:cNvPicPr>
                <a:picLocks noChangeAspect="1"/>
              </p:cNvPicPr>
              <p:nvPr/>
            </p:nvPicPr>
            <p:blipFill>
              <a:blip r:embed="rId4"/>
              <a:srcRect t="14594" b="58237"/>
              <a:stretch>
                <a:fillRect/>
              </a:stretch>
            </p:blipFill>
            <p:spPr bwMode="auto">
              <a:xfrm>
                <a:off x="3383280" y="4445000"/>
                <a:ext cx="5760720" cy="14689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8924" name="Picture 10" descr="guides1.png"/>
              <p:cNvPicPr>
                <a:picLocks noChangeAspect="1"/>
              </p:cNvPicPr>
              <p:nvPr/>
            </p:nvPicPr>
            <p:blipFill>
              <a:blip r:embed="rId3"/>
              <a:srcRect b="91089"/>
              <a:stretch>
                <a:fillRect/>
              </a:stretch>
            </p:blipFill>
            <p:spPr bwMode="auto">
              <a:xfrm>
                <a:off x="3365980" y="0"/>
                <a:ext cx="5760720" cy="4817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8925" name="Picture 11" descr="guides1.png"/>
              <p:cNvPicPr>
                <a:picLocks noChangeAspect="1"/>
              </p:cNvPicPr>
              <p:nvPr/>
            </p:nvPicPr>
            <p:blipFill>
              <a:blip r:embed="rId3"/>
              <a:srcRect t="11177" b="28741"/>
              <a:stretch>
                <a:fillRect/>
              </a:stretch>
            </p:blipFill>
            <p:spPr bwMode="auto">
              <a:xfrm>
                <a:off x="3372577" y="433286"/>
                <a:ext cx="5763648" cy="32498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8926" name="Rectangle 12"/>
              <p:cNvSpPr>
                <a:spLocks noChangeArrowheads="1"/>
              </p:cNvSpPr>
              <p:nvPr/>
            </p:nvSpPr>
            <p:spPr bwMode="auto">
              <a:xfrm>
                <a:off x="4647138" y="-86951"/>
                <a:ext cx="3992546" cy="49764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marL="169863" indent="-169863" defTabSz="914400" eaLnBrk="0" hangingPunct="0">
                  <a:spcBef>
                    <a:spcPct val="20000"/>
                  </a:spcBef>
                </a:pPr>
                <a:r>
                  <a:rPr lang="en-US">
                    <a:solidFill>
                      <a:srgbClr val="800000"/>
                    </a:solidFill>
                    <a:latin typeface="Gill Sans MT" charset="0"/>
                    <a:ea typeface="Gill Sans" charset="0"/>
                    <a:cs typeface="Gill Sans" charset="0"/>
                    <a:hlinkClick r:id="rId5"/>
                  </a:rPr>
                  <a:t>http://casaguides.nrao.edu</a:t>
                </a:r>
                <a:endParaRPr lang="en-US">
                  <a:solidFill>
                    <a:srgbClr val="800000"/>
                  </a:solidFill>
                  <a:latin typeface="Gill Sans MT" charset="0"/>
                  <a:ea typeface="Gill Sans" charset="0"/>
                  <a:cs typeface="Gill Sans" charset="0"/>
                </a:endParaRPr>
              </a:p>
            </p:txBody>
          </p:sp>
        </p:grpSp>
      </p:grpSp>
      <p:sp>
        <p:nvSpPr>
          <p:cNvPr id="38916" name="TextBox 5"/>
          <p:cNvSpPr txBox="1">
            <a:spLocks noChangeArrowheads="1"/>
          </p:cNvSpPr>
          <p:nvPr/>
        </p:nvSpPr>
        <p:spPr bwMode="auto">
          <a:xfrm>
            <a:off x="228600" y="1115920"/>
            <a:ext cx="3429000" cy="435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169863" indent="-169863" defTabSz="914400" eaLnBrk="0" hangingPunct="0">
              <a:spcBef>
                <a:spcPct val="2000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1800" dirty="0" err="1" smtClean="0">
                <a:solidFill>
                  <a:srgbClr val="000000"/>
                </a:solidFill>
                <a:ea typeface="Gill Sans" charset="0"/>
                <a:cs typeface="Gill Sans" charset="0"/>
              </a:rPr>
              <a:t>Casaguides</a:t>
            </a:r>
            <a:r>
              <a:rPr lang="en-US" sz="1800" dirty="0" smtClean="0">
                <a:solidFill>
                  <a:srgbClr val="000000"/>
                </a:solidFill>
                <a:ea typeface="Gill Sans" charset="0"/>
                <a:cs typeface="Gill Sans" charset="0"/>
              </a:rPr>
              <a:t> are fully </a:t>
            </a:r>
            <a:r>
              <a:rPr lang="en-US" sz="1800" dirty="0">
                <a:solidFill>
                  <a:srgbClr val="000000"/>
                </a:solidFill>
                <a:ea typeface="Gill Sans" charset="0"/>
                <a:cs typeface="Gill Sans" charset="0"/>
              </a:rPr>
              <a:t>annotated scripts</a:t>
            </a:r>
            <a:r>
              <a:rPr lang="en-US" sz="1800" dirty="0" smtClean="0">
                <a:solidFill>
                  <a:srgbClr val="000000"/>
                </a:solidFill>
                <a:ea typeface="Gill Sans" charset="0"/>
                <a:cs typeface="Gill Sans" charset="0"/>
              </a:rPr>
              <a:t> including screen shots</a:t>
            </a:r>
          </a:p>
          <a:p>
            <a:pPr marL="169863" indent="-169863" defTabSz="914400" eaLnBrk="0" hangingPunct="0">
              <a:spcBef>
                <a:spcPct val="2000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1800" dirty="0" smtClean="0">
                <a:solidFill>
                  <a:srgbClr val="000000"/>
                </a:solidFill>
                <a:ea typeface="Gill Sans" charset="0"/>
                <a:cs typeface="Gill Sans" charset="0"/>
              </a:rPr>
              <a:t>There is also a complete CASA user manual</a:t>
            </a:r>
          </a:p>
          <a:p>
            <a:pPr marL="169863" indent="-169863" defTabSz="9144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1800" dirty="0" smtClean="0">
                <a:solidFill>
                  <a:srgbClr val="000000"/>
                </a:solidFill>
                <a:ea typeface="Gill Sans" charset="0"/>
                <a:cs typeface="Gill Sans" charset="0"/>
              </a:rPr>
              <a:t>Currently </a:t>
            </a:r>
            <a:r>
              <a:rPr lang="en-US" sz="1800" dirty="0">
                <a:solidFill>
                  <a:srgbClr val="000000"/>
                </a:solidFill>
                <a:ea typeface="Gill Sans" charset="0"/>
                <a:cs typeface="Gill Sans" charset="0"/>
              </a:rPr>
              <a:t>there are millimeter guides for EVLA, CARMA, and SMA that serve as important learning tools for future ALMA data</a:t>
            </a:r>
          </a:p>
          <a:p>
            <a:pPr marL="169863" indent="-169863" defTabSz="914400" eaLnBrk="0" hangingPunct="0">
              <a:spcBef>
                <a:spcPct val="20000"/>
              </a:spcBef>
            </a:pPr>
            <a:endParaRPr lang="en-US" sz="1000" dirty="0">
              <a:solidFill>
                <a:srgbClr val="000000"/>
              </a:solidFill>
              <a:ea typeface="Gill Sans" charset="0"/>
              <a:cs typeface="Gill Sans" charset="0"/>
            </a:endParaRPr>
          </a:p>
          <a:p>
            <a:pPr marL="169863" indent="-169863" defTabSz="9144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1800" dirty="0" err="1">
                <a:solidFill>
                  <a:srgbClr val="000000"/>
                </a:solidFill>
                <a:ea typeface="Gill Sans" charset="0"/>
                <a:cs typeface="Gill Sans" charset="0"/>
              </a:rPr>
              <a:t>CASAguides</a:t>
            </a:r>
            <a:r>
              <a:rPr lang="en-US" sz="1800" dirty="0">
                <a:solidFill>
                  <a:srgbClr val="000000"/>
                </a:solidFill>
                <a:ea typeface="Gill Sans" charset="0"/>
                <a:cs typeface="Gill Sans" charset="0"/>
              </a:rPr>
              <a:t> for ALMA Science Verification data on near </a:t>
            </a:r>
            <a:r>
              <a:rPr lang="en-US" sz="1800" dirty="0" smtClean="0">
                <a:solidFill>
                  <a:srgbClr val="000000"/>
                </a:solidFill>
                <a:ea typeface="Gill Sans" charset="0"/>
                <a:cs typeface="Gill Sans" charset="0"/>
              </a:rPr>
              <a:t>horizon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0"/>
          </p:nvPr>
        </p:nvSpPr>
        <p:spPr bwMode="auto">
          <a:xfrm>
            <a:off x="0" y="6488113"/>
            <a:ext cx="91440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mtClean="0">
                <a:latin typeface="Gill Sans MT" charset="0"/>
                <a:ea typeface="ＭＳ Ｐゴシック" charset="-128"/>
                <a:cs typeface="ＭＳ Ｐゴシック" charset="-128"/>
              </a:rPr>
              <a:t>May 25, 2011</a:t>
            </a:r>
            <a:endParaRPr lang="en-US" dirty="0" smtClean="0">
              <a:latin typeface="Gill Sans MT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27020"/>
            <a:ext cx="8229600" cy="1154180"/>
          </a:xfrm>
        </p:spPr>
        <p:txBody>
          <a:bodyPr>
            <a:noAutofit/>
          </a:bodyPr>
          <a:lstStyle/>
          <a:p>
            <a:r>
              <a:rPr lang="en-US" sz="3200" dirty="0" smtClean="0"/>
              <a:t>Other Simdata Options</a:t>
            </a:r>
            <a:br>
              <a:rPr lang="en-US" sz="3200" dirty="0" smtClean="0"/>
            </a:br>
            <a:r>
              <a:rPr lang="en-US" sz="3200" dirty="0" smtClean="0"/>
              <a:t>Thermal Noise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135711"/>
            <a:ext cx="8229600" cy="1596475"/>
          </a:xfrm>
        </p:spPr>
        <p:txBody>
          <a:bodyPr/>
          <a:lstStyle/>
          <a:p>
            <a:r>
              <a:rPr lang="en-US" sz="3200" dirty="0" err="1" smtClean="0"/>
              <a:t>thermalnoise</a:t>
            </a:r>
            <a:r>
              <a:rPr lang="en-US" sz="3200" dirty="0" smtClean="0"/>
              <a:t> = ‘</a:t>
            </a:r>
            <a:r>
              <a:rPr lang="en-US" sz="3200" dirty="0" err="1" smtClean="0"/>
              <a:t>tsys-atm</a:t>
            </a:r>
            <a:r>
              <a:rPr lang="en-US" sz="3200" dirty="0" smtClean="0"/>
              <a:t>’</a:t>
            </a:r>
          </a:p>
          <a:p>
            <a:r>
              <a:rPr lang="en-US" sz="3200" dirty="0" err="1" smtClean="0"/>
              <a:t>vis</a:t>
            </a:r>
            <a:r>
              <a:rPr lang="en-US" sz="3200" dirty="0" smtClean="0"/>
              <a:t>=‘$</a:t>
            </a:r>
            <a:r>
              <a:rPr lang="en-US" sz="3200" dirty="0" err="1" smtClean="0"/>
              <a:t>project.noisy.ms</a:t>
            </a:r>
            <a:r>
              <a:rPr lang="en-US" sz="3200" dirty="0" smtClean="0"/>
              <a:t>’</a:t>
            </a:r>
            <a:endParaRPr lang="en-US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55" y="1913433"/>
            <a:ext cx="9112645" cy="191455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1905152"/>
            <a:ext cx="9144000" cy="228600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3531620"/>
            <a:ext cx="9144000" cy="308740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0"/>
          </p:nvPr>
        </p:nvSpPr>
        <p:spPr bwMode="auto">
          <a:xfrm>
            <a:off x="0" y="6488113"/>
            <a:ext cx="91440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mtClean="0">
                <a:latin typeface="Gill Sans MT" charset="0"/>
                <a:ea typeface="ＭＳ Ｐゴシック" charset="-128"/>
                <a:cs typeface="ＭＳ Ｐゴシック" charset="-128"/>
              </a:rPr>
              <a:t>May 25, 2011</a:t>
            </a:r>
            <a:endParaRPr lang="en-US" dirty="0" smtClean="0">
              <a:latin typeface="Gill Sans MT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Other Simdata Options</a:t>
            </a:r>
            <a:br>
              <a:rPr lang="en-US" dirty="0" smtClean="0"/>
            </a:br>
            <a:r>
              <a:rPr lang="en-US" sz="3556" dirty="0" smtClean="0"/>
              <a:t>Thermal Noise</a:t>
            </a:r>
            <a:endParaRPr lang="en-US" sz="3556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1676400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Sky Model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705600" y="1676400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Thermal Noise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429000" y="1676400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No Thermal Noise </a:t>
            </a:r>
            <a:endParaRPr lang="en-US" sz="24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57561"/>
            <a:ext cx="9144000" cy="2695378"/>
          </a:xfrm>
          <a:prstGeom prst="rect">
            <a:avLst/>
          </a:prstGeom>
        </p:spPr>
      </p:pic>
      <p:sp>
        <p:nvSpPr>
          <p:cNvPr id="12" name="Footer Placeholder 4"/>
          <p:cNvSpPr>
            <a:spLocks noGrp="1"/>
          </p:cNvSpPr>
          <p:nvPr>
            <p:ph type="ftr" sz="quarter" idx="10"/>
          </p:nvPr>
        </p:nvSpPr>
        <p:spPr bwMode="auto">
          <a:xfrm>
            <a:off x="0" y="6488113"/>
            <a:ext cx="91440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mtClean="0">
                <a:latin typeface="Gill Sans MT" charset="0"/>
                <a:ea typeface="ＭＳ Ｐゴシック" charset="-128"/>
                <a:cs typeface="ＭＳ Ｐゴシック" charset="-128"/>
              </a:rPr>
              <a:t>May 25, 2011</a:t>
            </a:r>
            <a:endParaRPr lang="en-US" dirty="0" smtClean="0">
              <a:latin typeface="Gill Sans MT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3211" y="713667"/>
            <a:ext cx="7772400" cy="619125"/>
          </a:xfrm>
          <a:noFill/>
        </p:spPr>
        <p:txBody>
          <a:bodyPr/>
          <a:lstStyle/>
          <a:p>
            <a:pPr eaLnBrk="1" hangingPunct="1"/>
            <a:r>
              <a:rPr lang="en-US" sz="3200" dirty="0">
                <a:ea typeface="ＭＳ Ｐゴシック" charset="-128"/>
                <a:cs typeface="ＭＳ Ｐゴシック" charset="-128"/>
              </a:rPr>
              <a:t>Atmospheric phase fluctuations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525" y="1332792"/>
            <a:ext cx="9134475" cy="2493106"/>
          </a:xfrm>
          <a:noFill/>
        </p:spPr>
        <p:txBody>
          <a:bodyPr>
            <a:normAutofit/>
          </a:bodyPr>
          <a:lstStyle/>
          <a:p>
            <a:pPr marL="228600" indent="-228600" algn="l" eaLnBrk="1" hangingPunct="1">
              <a:lnSpc>
                <a:spcPct val="90000"/>
              </a:lnSpc>
              <a:buFontTx/>
              <a:buChar char="•"/>
            </a:pPr>
            <a:r>
              <a:rPr lang="en-US" sz="2800" dirty="0">
                <a:solidFill>
                  <a:srgbClr val="000090"/>
                </a:solidFill>
                <a:ea typeface="ＭＳ Ｐゴシック" charset="-128"/>
                <a:cs typeface="ＭＳ Ｐゴシック" charset="-128"/>
              </a:rPr>
              <a:t>Variations in the amount of </a:t>
            </a:r>
            <a:r>
              <a:rPr lang="en-US" sz="2800" dirty="0" err="1">
                <a:solidFill>
                  <a:srgbClr val="000090"/>
                </a:solidFill>
                <a:ea typeface="ＭＳ Ｐゴシック" charset="-128"/>
                <a:cs typeface="ＭＳ Ｐゴシック" charset="-128"/>
              </a:rPr>
              <a:t>precipitable</a:t>
            </a:r>
            <a:r>
              <a:rPr lang="en-US" sz="2800" dirty="0">
                <a:solidFill>
                  <a:srgbClr val="000090"/>
                </a:solidFill>
                <a:ea typeface="ＭＳ Ｐゴシック" charset="-128"/>
                <a:cs typeface="ＭＳ Ｐゴシック" charset="-128"/>
              </a:rPr>
              <a:t> water vapor (PWV) cause phase </a:t>
            </a:r>
            <a:r>
              <a:rPr lang="en-US" sz="2800" dirty="0" smtClean="0">
                <a:solidFill>
                  <a:srgbClr val="000090"/>
                </a:solidFill>
                <a:ea typeface="ＭＳ Ｐゴシック" charset="-128"/>
                <a:cs typeface="ＭＳ Ｐゴシック" charset="-128"/>
              </a:rPr>
              <a:t>fluctuations and </a:t>
            </a:r>
            <a:r>
              <a:rPr lang="en-US" sz="2800" dirty="0">
                <a:solidFill>
                  <a:srgbClr val="000090"/>
                </a:solidFill>
                <a:ea typeface="ＭＳ Ｐゴシック" charset="-128"/>
                <a:cs typeface="ＭＳ Ｐゴシック" charset="-128"/>
              </a:rPr>
              <a:t>result in</a:t>
            </a:r>
          </a:p>
          <a:p>
            <a:pPr marL="685800" lvl="1" indent="-228600" algn="l" eaLnBrk="1" hangingPunct="1">
              <a:lnSpc>
                <a:spcPct val="90000"/>
              </a:lnSpc>
              <a:buFontTx/>
              <a:buChar char="–"/>
            </a:pPr>
            <a:r>
              <a:rPr lang="en-US" sz="2400" dirty="0">
                <a:solidFill>
                  <a:srgbClr val="000090"/>
                </a:solidFill>
              </a:rPr>
              <a:t>Low coherence (loss of sensitivity)</a:t>
            </a:r>
          </a:p>
          <a:p>
            <a:pPr marL="685800" lvl="1" indent="-228600" algn="l" eaLnBrk="1" hangingPunct="1">
              <a:lnSpc>
                <a:spcPct val="90000"/>
              </a:lnSpc>
              <a:buFontTx/>
              <a:buChar char="–"/>
            </a:pPr>
            <a:r>
              <a:rPr lang="en-US" sz="2400" dirty="0">
                <a:solidFill>
                  <a:srgbClr val="000090"/>
                </a:solidFill>
              </a:rPr>
              <a:t>Radio “seeing”, typically 1</a:t>
            </a:r>
            <a:r>
              <a:rPr lang="en-US" sz="2400" dirty="0">
                <a:solidFill>
                  <a:srgbClr val="000090"/>
                </a:solidFill>
                <a:latin typeface="Symbol" charset="2"/>
              </a:rPr>
              <a:t>²</a:t>
            </a:r>
            <a:r>
              <a:rPr lang="en-US" sz="2400" dirty="0">
                <a:solidFill>
                  <a:srgbClr val="000090"/>
                </a:solidFill>
              </a:rPr>
              <a:t> at 1 mm</a:t>
            </a:r>
          </a:p>
          <a:p>
            <a:pPr marL="685800" lvl="1" indent="-228600" algn="l" eaLnBrk="1" hangingPunct="1">
              <a:lnSpc>
                <a:spcPct val="90000"/>
              </a:lnSpc>
              <a:buFontTx/>
              <a:buChar char="–"/>
            </a:pPr>
            <a:r>
              <a:rPr lang="en-US" sz="2400" dirty="0">
                <a:solidFill>
                  <a:srgbClr val="000090"/>
                </a:solidFill>
              </a:rPr>
              <a:t>Anomalous pointing offsets</a:t>
            </a:r>
          </a:p>
          <a:p>
            <a:pPr marL="685800" lvl="1" indent="-228600" algn="l" eaLnBrk="1" hangingPunct="1">
              <a:lnSpc>
                <a:spcPct val="90000"/>
              </a:lnSpc>
              <a:buFontTx/>
              <a:buChar char="–"/>
            </a:pPr>
            <a:r>
              <a:rPr lang="en-US" sz="2400" dirty="0">
                <a:solidFill>
                  <a:srgbClr val="000090"/>
                </a:solidFill>
              </a:rPr>
              <a:t>Anomalous delay offsets</a:t>
            </a:r>
          </a:p>
        </p:txBody>
      </p:sp>
      <p:pic>
        <p:nvPicPr>
          <p:cNvPr id="24581" name="Picture 4" descr="f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9400" y="2127110"/>
            <a:ext cx="3573463" cy="362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446136" y="4061097"/>
            <a:ext cx="4834874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>
              <a:spcBef>
                <a:spcPct val="20000"/>
              </a:spcBef>
            </a:pPr>
            <a:r>
              <a:rPr lang="en-US" sz="2200" dirty="0">
                <a:solidFill>
                  <a:srgbClr val="000090"/>
                </a:solidFill>
              </a:rPr>
              <a:t>Patches of air with different water vapor content (and hence index of refraction) affect the incoming wave front differently. 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May 25, 2011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Other Simdata Options</a:t>
            </a:r>
            <a:br>
              <a:rPr lang="en-US" dirty="0" smtClean="0"/>
            </a:br>
            <a:r>
              <a:rPr lang="en-US" sz="3556" dirty="0" smtClean="0"/>
              <a:t>Phase Noise</a:t>
            </a:r>
            <a:endParaRPr lang="en-US" sz="3556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" y="1676400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Sky Model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3429000" y="1676400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No Phase Noise 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6705600" y="1676400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Phase Noise</a:t>
            </a:r>
            <a:endParaRPr lang="en-US" sz="2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48796"/>
            <a:ext cx="9144000" cy="2670878"/>
          </a:xfrm>
          <a:prstGeom prst="rect">
            <a:avLst/>
          </a:prstGeom>
        </p:spPr>
      </p:pic>
      <p:sp>
        <p:nvSpPr>
          <p:cNvPr id="13" name="Footer Placeholder 4"/>
          <p:cNvSpPr>
            <a:spLocks noGrp="1"/>
          </p:cNvSpPr>
          <p:nvPr>
            <p:ph type="ftr" sz="quarter" idx="10"/>
          </p:nvPr>
        </p:nvSpPr>
        <p:spPr bwMode="auto">
          <a:xfrm>
            <a:off x="0" y="6488113"/>
            <a:ext cx="91440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mtClean="0">
                <a:latin typeface="Gill Sans MT" charset="0"/>
                <a:ea typeface="ＭＳ Ｐゴシック" charset="-128"/>
                <a:cs typeface="ＭＳ Ｐゴシック" charset="-128"/>
              </a:rPr>
              <a:t>May 25, 2011</a:t>
            </a:r>
            <a:endParaRPr lang="en-US" dirty="0" smtClean="0">
              <a:latin typeface="Gill Sans MT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Other Simdata Options</a:t>
            </a:r>
            <a:br>
              <a:rPr lang="en-US" dirty="0" smtClean="0"/>
            </a:br>
            <a:r>
              <a:rPr lang="en-US" sz="3556" dirty="0" smtClean="0"/>
              <a:t>Phase Noise</a:t>
            </a:r>
            <a:endParaRPr lang="en-US" sz="3556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72000"/>
          </a:xfrm>
        </p:spPr>
        <p:txBody>
          <a:bodyPr/>
          <a:lstStyle/>
          <a:p>
            <a:r>
              <a:rPr lang="en-US" sz="2300" dirty="0" smtClean="0"/>
              <a:t>Start with the visibilities (measurement set) created by simdata</a:t>
            </a:r>
          </a:p>
          <a:p>
            <a:r>
              <a:rPr lang="en-US" sz="2300" dirty="0" smtClean="0"/>
              <a:t>Use the “toolkit” to add phase noise</a:t>
            </a:r>
          </a:p>
          <a:p>
            <a:pPr lvl="1"/>
            <a:r>
              <a:rPr lang="en-US" sz="2300" dirty="0" smtClean="0">
                <a:hlinkClick r:id="rId3"/>
              </a:rPr>
              <a:t>http://casa.nrao.edu/docs/CasaRef/CasaRef.html</a:t>
            </a:r>
            <a:endParaRPr lang="en-US" sz="2300" dirty="0" smtClean="0"/>
          </a:p>
          <a:p>
            <a:pPr lvl="1"/>
            <a:r>
              <a:rPr lang="en-US" sz="2300" dirty="0" smtClean="0">
                <a:hlinkClick r:id="rId4"/>
              </a:rPr>
              <a:t>http://casaguides.nrao.edu/index.php?title=Corrupt</a:t>
            </a:r>
            <a:endParaRPr lang="en-US" sz="2300" dirty="0" smtClean="0"/>
          </a:p>
          <a:p>
            <a:pPr lvl="1"/>
            <a:r>
              <a:rPr lang="en-US" sz="2300" dirty="0" err="1" smtClean="0"/>
              <a:t>sm.openfromms("simPN.ms</a:t>
            </a:r>
            <a:r>
              <a:rPr lang="en-US" sz="2300" dirty="0" smtClean="0"/>
              <a:t>")</a:t>
            </a:r>
          </a:p>
          <a:p>
            <a:pPr lvl="1"/>
            <a:r>
              <a:rPr lang="en-US" sz="2300" dirty="0" err="1" smtClean="0"/>
              <a:t>sm.settrop(mode</a:t>
            </a:r>
            <a:r>
              <a:rPr lang="en-US" sz="2300" dirty="0" smtClean="0"/>
              <a:t>='</a:t>
            </a:r>
            <a:r>
              <a:rPr lang="en-US" sz="2300" dirty="0" err="1" smtClean="0"/>
              <a:t>screen',pwv</a:t>
            </a:r>
            <a:r>
              <a:rPr lang="en-US" sz="2300" dirty="0" smtClean="0"/>
              <a:t>=1.0,deltapwv=0.15)</a:t>
            </a:r>
          </a:p>
          <a:p>
            <a:pPr lvl="1"/>
            <a:r>
              <a:rPr lang="en-US" sz="2300" dirty="0" err="1" smtClean="0"/>
              <a:t>sm.corrupt</a:t>
            </a:r>
            <a:r>
              <a:rPr lang="en-US" sz="2300" dirty="0" smtClean="0"/>
              <a:t>()</a:t>
            </a:r>
          </a:p>
          <a:p>
            <a:pPr lvl="1"/>
            <a:r>
              <a:rPr lang="en-US" sz="2300" dirty="0" err="1" smtClean="0"/>
              <a:t>sm.done</a:t>
            </a:r>
            <a:r>
              <a:rPr lang="en-US" sz="2300" dirty="0" smtClean="0"/>
              <a:t>()</a:t>
            </a:r>
          </a:p>
          <a:p>
            <a:r>
              <a:rPr lang="en-US" sz="2300" dirty="0" smtClean="0"/>
              <a:t>Use </a:t>
            </a:r>
            <a:r>
              <a:rPr lang="en-US" sz="2300" dirty="0" smtClean="0">
                <a:latin typeface="Courier New"/>
                <a:cs typeface="Courier New"/>
              </a:rPr>
              <a:t>clean</a:t>
            </a:r>
            <a:r>
              <a:rPr lang="en-US" sz="2300" dirty="0" smtClean="0"/>
              <a:t> (in CASA) to make the image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 bwMode="auto">
          <a:xfrm>
            <a:off x="0" y="6488113"/>
            <a:ext cx="91440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mtClean="0">
                <a:latin typeface="Gill Sans MT" charset="0"/>
                <a:ea typeface="ＭＳ Ｐゴシック" charset="-128"/>
                <a:cs typeface="ＭＳ Ｐゴシック" charset="-128"/>
              </a:rPr>
              <a:t>May 25, 2011</a:t>
            </a:r>
            <a:endParaRPr lang="en-US" dirty="0" smtClean="0">
              <a:latin typeface="Gill Sans MT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7484"/>
            <a:ext cx="8229600" cy="878915"/>
          </a:xfrm>
        </p:spPr>
        <p:txBody>
          <a:bodyPr>
            <a:normAutofit/>
          </a:bodyPr>
          <a:lstStyle/>
          <a:p>
            <a:r>
              <a:rPr lang="en-US" dirty="0" smtClean="0"/>
              <a:t>Your Turn</a:t>
            </a:r>
            <a:endParaRPr lang="en-US" sz="3556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72000"/>
          </a:xfrm>
        </p:spPr>
        <p:txBody>
          <a:bodyPr/>
          <a:lstStyle/>
          <a:p>
            <a:r>
              <a:rPr lang="en-US" sz="3200" dirty="0" smtClean="0"/>
              <a:t>Find a fits file of an object you want to image</a:t>
            </a:r>
          </a:p>
          <a:p>
            <a:r>
              <a:rPr lang="en-US" sz="3200" dirty="0" smtClean="0"/>
              <a:t>Use simdata to see how it would look if observed with ALMA</a:t>
            </a:r>
          </a:p>
          <a:p>
            <a:pPr lvl="1"/>
            <a:r>
              <a:rPr lang="en-US" sz="3200" dirty="0" smtClean="0"/>
              <a:t>Rescale image if necessary</a:t>
            </a:r>
          </a:p>
          <a:p>
            <a:pPr lvl="1"/>
            <a:r>
              <a:rPr lang="en-US" sz="3200" dirty="0" smtClean="0"/>
              <a:t>Try different antenna configurations</a:t>
            </a:r>
          </a:p>
          <a:p>
            <a:pPr lvl="1"/>
            <a:r>
              <a:rPr lang="en-US" sz="3200" dirty="0" smtClean="0"/>
              <a:t>Add noise if interested</a:t>
            </a:r>
          </a:p>
          <a:p>
            <a:r>
              <a:rPr lang="en-US" sz="3200" dirty="0" smtClean="0"/>
              <a:t>Don’t be afraid to ask for help!</a:t>
            </a:r>
            <a:endParaRPr lang="en-US" sz="32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 bwMode="auto">
          <a:xfrm>
            <a:off x="0" y="6488113"/>
            <a:ext cx="91440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mtClean="0">
                <a:latin typeface="Gill Sans MT" charset="0"/>
                <a:ea typeface="ＭＳ Ｐゴシック" charset="-128"/>
                <a:cs typeface="ＭＳ Ｐゴシック" charset="-128"/>
              </a:rPr>
              <a:t>May 25, 2011</a:t>
            </a:r>
            <a:endParaRPr lang="en-US" dirty="0" smtClean="0">
              <a:latin typeface="Gill Sans MT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7484"/>
            <a:ext cx="8229600" cy="878915"/>
          </a:xfrm>
        </p:spPr>
        <p:txBody>
          <a:bodyPr>
            <a:normAutofit/>
          </a:bodyPr>
          <a:lstStyle/>
          <a:p>
            <a:r>
              <a:rPr lang="en-US" dirty="0" smtClean="0"/>
              <a:t>Your Turn</a:t>
            </a:r>
            <a:endParaRPr lang="en-US" sz="3556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72000"/>
          </a:xfrm>
        </p:spPr>
        <p:txBody>
          <a:bodyPr/>
          <a:lstStyle/>
          <a:p>
            <a:r>
              <a:rPr lang="en-US" sz="3200" dirty="0" smtClean="0"/>
              <a:t>Sample images can be found at:</a:t>
            </a:r>
          </a:p>
          <a:p>
            <a:pPr lvl="1"/>
            <a:r>
              <a:rPr lang="en-US" sz="2600" dirty="0" smtClean="0">
                <a:hlinkClick r:id="rId3"/>
              </a:rPr>
              <a:t>http://casaguides.nrao.edu/index.php?title=Sim_Inputs</a:t>
            </a:r>
            <a:endParaRPr lang="en-US" sz="2600" dirty="0" smtClean="0"/>
          </a:p>
          <a:p>
            <a:r>
              <a:rPr lang="en-US" sz="3200" dirty="0" smtClean="0"/>
              <a:t>Simdata walk-</a:t>
            </a:r>
            <a:r>
              <a:rPr lang="en-US" sz="3200" dirty="0" err="1" smtClean="0"/>
              <a:t>throughs</a:t>
            </a:r>
            <a:r>
              <a:rPr lang="en-US" sz="3200" dirty="0" smtClean="0"/>
              <a:t> available at:</a:t>
            </a:r>
          </a:p>
          <a:p>
            <a:pPr lvl="1"/>
            <a:r>
              <a:rPr lang="en-US" sz="2600" dirty="0" smtClean="0">
                <a:hlinkClick r:id="rId4"/>
              </a:rPr>
              <a:t>http://casaguides.nrao.edu</a:t>
            </a:r>
            <a:endParaRPr lang="en-US" sz="2600" dirty="0" smtClean="0"/>
          </a:p>
          <a:p>
            <a:pPr lvl="2"/>
            <a:r>
              <a:rPr lang="en-US" sz="2600" dirty="0" smtClean="0"/>
              <a:t>Simulating observations in CASA 3.2</a:t>
            </a:r>
          </a:p>
          <a:p>
            <a:pPr lvl="2"/>
            <a:endParaRPr lang="en-US" sz="2600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 bwMode="auto">
          <a:xfrm>
            <a:off x="0" y="6488113"/>
            <a:ext cx="91440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mtClean="0">
                <a:latin typeface="Gill Sans MT" charset="0"/>
                <a:ea typeface="ＭＳ Ｐゴシック" charset="-128"/>
                <a:cs typeface="ＭＳ Ｐゴシック" charset="-128"/>
              </a:rPr>
              <a:t>May 25, 2011</a:t>
            </a:r>
            <a:endParaRPr lang="en-US" dirty="0" smtClean="0">
              <a:latin typeface="Gill Sans MT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7948"/>
            <a:ext cx="8229600" cy="1143000"/>
          </a:xfrm>
        </p:spPr>
        <p:txBody>
          <a:bodyPr/>
          <a:lstStyle/>
          <a:p>
            <a:r>
              <a:rPr lang="en-US" dirty="0" smtClean="0"/>
              <a:t>Extra Slides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 bwMode="auto">
          <a:xfrm>
            <a:off x="0" y="6488113"/>
            <a:ext cx="91440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mtClean="0">
                <a:latin typeface="Gill Sans MT" charset="0"/>
                <a:ea typeface="ＭＳ Ｐゴシック" charset="-128"/>
                <a:cs typeface="ＭＳ Ｐゴシック" charset="-128"/>
              </a:rPr>
              <a:t>May 25, 2011</a:t>
            </a:r>
            <a:endParaRPr lang="en-US" dirty="0" smtClean="0">
              <a:latin typeface="Gill Sans MT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7948"/>
            <a:ext cx="8229600" cy="1143000"/>
          </a:xfrm>
        </p:spPr>
        <p:txBody>
          <a:bodyPr/>
          <a:lstStyle/>
          <a:p>
            <a:r>
              <a:rPr lang="en-US" dirty="0" smtClean="0"/>
              <a:t>Simdata output images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51026" y="1676400"/>
            <a:ext cx="8653022" cy="4572000"/>
          </a:xfrm>
        </p:spPr>
        <p:txBody>
          <a:bodyPr/>
          <a:lstStyle/>
          <a:p>
            <a:r>
              <a:rPr lang="en-US" sz="3200" dirty="0" smtClean="0"/>
              <a:t>Most important images are:</a:t>
            </a:r>
          </a:p>
          <a:p>
            <a:pPr lvl="1"/>
            <a:r>
              <a:rPr lang="en-US" sz="2600" dirty="0" smtClean="0"/>
              <a:t>$</a:t>
            </a:r>
            <a:r>
              <a:rPr lang="en-US" sz="2600" dirty="0" err="1" smtClean="0"/>
              <a:t>project.image</a:t>
            </a:r>
            <a:r>
              <a:rPr lang="en-US" sz="2600" dirty="0" smtClean="0"/>
              <a:t> – output simulated cube/plane</a:t>
            </a:r>
          </a:p>
          <a:p>
            <a:pPr lvl="1"/>
            <a:r>
              <a:rPr lang="en-US" sz="2600" dirty="0" smtClean="0"/>
              <a:t>$</a:t>
            </a:r>
            <a:r>
              <a:rPr lang="en-US" sz="2600" dirty="0" err="1" smtClean="0"/>
              <a:t>project.image.flat</a:t>
            </a:r>
            <a:r>
              <a:rPr lang="en-US" sz="2600" dirty="0" smtClean="0"/>
              <a:t> – moment 0 of simulated cube/plane</a:t>
            </a:r>
          </a:p>
          <a:p>
            <a:pPr lvl="1"/>
            <a:r>
              <a:rPr lang="en-US" sz="2600" dirty="0" smtClean="0"/>
              <a:t>$</a:t>
            </a:r>
            <a:r>
              <a:rPr lang="en-US" sz="2600" dirty="0" err="1" smtClean="0"/>
              <a:t>project.skymodel</a:t>
            </a:r>
            <a:r>
              <a:rPr lang="en-US" sz="2600" dirty="0" smtClean="0"/>
              <a:t> – input cube/plane</a:t>
            </a:r>
          </a:p>
          <a:p>
            <a:pPr lvl="1"/>
            <a:r>
              <a:rPr lang="en-US" sz="2600" dirty="0" smtClean="0"/>
              <a:t>$</a:t>
            </a:r>
            <a:r>
              <a:rPr lang="en-US" sz="2600" dirty="0" err="1" smtClean="0"/>
              <a:t>project.psf</a:t>
            </a:r>
            <a:r>
              <a:rPr lang="en-US" sz="2600" dirty="0" smtClean="0"/>
              <a:t> – synthesized beam (point spread function)</a:t>
            </a:r>
          </a:p>
          <a:p>
            <a:pPr lvl="1"/>
            <a:r>
              <a:rPr lang="en-US" sz="2600" dirty="0" smtClean="0"/>
              <a:t>$</a:t>
            </a:r>
            <a:r>
              <a:rPr lang="en-US" sz="2600" dirty="0" err="1" smtClean="0"/>
              <a:t>project.residual</a:t>
            </a:r>
            <a:r>
              <a:rPr lang="en-US" sz="2600" dirty="0" smtClean="0"/>
              <a:t> – residuals after cleaning</a:t>
            </a:r>
          </a:p>
          <a:p>
            <a:pPr lvl="1"/>
            <a:endParaRPr lang="en-US" sz="2600" dirty="0" smtClean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0"/>
          </p:nvPr>
        </p:nvSpPr>
        <p:spPr bwMode="auto">
          <a:xfrm>
            <a:off x="0" y="6488113"/>
            <a:ext cx="91440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mtClean="0">
                <a:latin typeface="Gill Sans MT" charset="0"/>
                <a:ea typeface="ＭＳ Ｐゴシック" charset="-128"/>
                <a:cs typeface="ＭＳ Ｐゴシック" charset="-128"/>
              </a:rPr>
              <a:t>May 25, 2011</a:t>
            </a:r>
            <a:endParaRPr lang="en-US" dirty="0" smtClean="0">
              <a:latin typeface="Gill Sans MT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7948"/>
            <a:ext cx="8229600" cy="1143000"/>
          </a:xfrm>
        </p:spPr>
        <p:txBody>
          <a:bodyPr/>
          <a:lstStyle/>
          <a:p>
            <a:r>
              <a:rPr lang="en-US" dirty="0" smtClean="0"/>
              <a:t>Simdata hands-on </a:t>
            </a:r>
            <a:r>
              <a:rPr lang="en-US" dirty="0" err="1" smtClean="0"/>
              <a:t>quickstart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51026" y="1299605"/>
            <a:ext cx="8653022" cy="4572000"/>
          </a:xfrm>
        </p:spPr>
        <p:txBody>
          <a:bodyPr/>
          <a:lstStyle/>
          <a:p>
            <a:r>
              <a:rPr lang="en-US" sz="2600" dirty="0" smtClean="0"/>
              <a:t>Start CASA and look at simdata</a:t>
            </a:r>
          </a:p>
          <a:p>
            <a:pPr lvl="1"/>
            <a:r>
              <a:rPr lang="en-US" sz="2600" dirty="0" err="1" smtClean="0"/>
              <a:t>casapy</a:t>
            </a:r>
            <a:r>
              <a:rPr lang="en-US" sz="2600" dirty="0" smtClean="0"/>
              <a:t>, </a:t>
            </a:r>
            <a:r>
              <a:rPr lang="en-US" sz="2600" dirty="0" err="1" smtClean="0"/>
              <a:t>inp</a:t>
            </a:r>
            <a:r>
              <a:rPr lang="en-US" sz="2600" dirty="0" smtClean="0"/>
              <a:t> simdata, help simdata</a:t>
            </a:r>
          </a:p>
          <a:p>
            <a:r>
              <a:rPr lang="en-US" sz="2600" dirty="0" smtClean="0"/>
              <a:t>Go through simdata tutorial</a:t>
            </a:r>
          </a:p>
          <a:p>
            <a:pPr lvl="1"/>
            <a:r>
              <a:rPr lang="en-US" sz="2600" dirty="0" smtClean="0">
                <a:hlinkClick r:id="rId3"/>
              </a:rPr>
              <a:t>http://casaguides.nrao.edu</a:t>
            </a:r>
            <a:endParaRPr lang="en-US" sz="2600" dirty="0" smtClean="0"/>
          </a:p>
          <a:p>
            <a:r>
              <a:rPr lang="en-US" sz="2600" dirty="0" smtClean="0"/>
              <a:t>Get image for your own simulation</a:t>
            </a:r>
          </a:p>
          <a:p>
            <a:pPr lvl="1"/>
            <a:r>
              <a:rPr lang="en-US" sz="2600" dirty="0" smtClean="0">
                <a:hlinkClick r:id="rId4"/>
              </a:rPr>
              <a:t>http://casaguides.nrao.edu/index.php?title=Sim_Inputs</a:t>
            </a:r>
            <a:endParaRPr lang="en-US" sz="2600" dirty="0" smtClean="0"/>
          </a:p>
          <a:p>
            <a:endParaRPr lang="en-US" sz="2600" dirty="0" smtClean="0"/>
          </a:p>
          <a:p>
            <a:pPr lvl="1"/>
            <a:endParaRPr lang="en-US" sz="2600" dirty="0" smtClean="0"/>
          </a:p>
          <a:p>
            <a:pPr lvl="1">
              <a:buNone/>
            </a:pPr>
            <a:endParaRPr lang="en-US" sz="2600" dirty="0" smtClean="0"/>
          </a:p>
          <a:p>
            <a:pPr lvl="1"/>
            <a:endParaRPr lang="en-US" sz="2600" dirty="0" smtClean="0"/>
          </a:p>
          <a:p>
            <a:pPr lvl="1"/>
            <a:endParaRPr lang="en-US" sz="2600" dirty="0" smtClean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0"/>
          </p:nvPr>
        </p:nvSpPr>
        <p:spPr bwMode="auto">
          <a:xfrm>
            <a:off x="0" y="6488113"/>
            <a:ext cx="91440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mtClean="0">
                <a:latin typeface="Gill Sans MT" charset="0"/>
                <a:ea typeface="ＭＳ Ｐゴシック" charset="-128"/>
                <a:cs typeface="ＭＳ Ｐゴシック" charset="-128"/>
              </a:rPr>
              <a:t>May 25, 2011</a:t>
            </a:r>
            <a:endParaRPr lang="en-US" dirty="0" smtClean="0">
              <a:latin typeface="Gill Sans MT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128" y="419032"/>
            <a:ext cx="3434476" cy="990600"/>
          </a:xfrm>
        </p:spPr>
        <p:txBody>
          <a:bodyPr/>
          <a:lstStyle/>
          <a:p>
            <a:r>
              <a:rPr lang="en-US" dirty="0" smtClean="0"/>
              <a:t>Inside CASA</a:t>
            </a:r>
            <a:endParaRPr lang="en-US" dirty="0"/>
          </a:p>
        </p:txBody>
      </p:sp>
      <p:pic>
        <p:nvPicPr>
          <p:cNvPr id="5" name="Picture 4" descr="tasklis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2276" y="0"/>
            <a:ext cx="4261724" cy="5500269"/>
          </a:xfrm>
          <a:prstGeom prst="rect">
            <a:avLst/>
          </a:prstGeom>
        </p:spPr>
      </p:pic>
      <p:pic>
        <p:nvPicPr>
          <p:cNvPr id="6" name="Picture 5" descr="tasklist1.png"/>
          <p:cNvPicPr>
            <a:picLocks noChangeAspect="1"/>
          </p:cNvPicPr>
          <p:nvPr/>
        </p:nvPicPr>
        <p:blipFill>
          <a:blip r:embed="rId3"/>
          <a:srcRect t="50166" b="19642"/>
          <a:stretch>
            <a:fillRect/>
          </a:stretch>
        </p:blipFill>
        <p:spPr>
          <a:xfrm>
            <a:off x="4882276" y="5197335"/>
            <a:ext cx="4261724" cy="166066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13128" y="1409632"/>
            <a:ext cx="35619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&gt; </a:t>
            </a:r>
            <a:r>
              <a:rPr lang="en-US" sz="2000" dirty="0" err="1" smtClean="0"/>
              <a:t>Tasklist</a:t>
            </a:r>
            <a:endParaRPr lang="en-US" sz="2000" dirty="0" smtClean="0"/>
          </a:p>
          <a:p>
            <a:r>
              <a:rPr lang="en-US" sz="2000" dirty="0" smtClean="0"/>
              <a:t>Will show an organized list of all currently available tasks</a:t>
            </a:r>
            <a:endParaRPr lang="en-US" sz="2000" dirty="0"/>
          </a:p>
        </p:txBody>
      </p:sp>
      <p:sp>
        <p:nvSpPr>
          <p:cNvPr id="8" name="Rectangle 7"/>
          <p:cNvSpPr/>
          <p:nvPr/>
        </p:nvSpPr>
        <p:spPr>
          <a:xfrm>
            <a:off x="5593375" y="4954649"/>
            <a:ext cx="1269903" cy="628054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13128" y="3196097"/>
            <a:ext cx="35619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Opportunities for full ALMA related CASA tutorials will be available after the proposal call deadline (June 30)</a:t>
            </a:r>
            <a:endParaRPr lang="en-US" sz="2000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0"/>
          </p:nvPr>
        </p:nvSpPr>
        <p:spPr bwMode="auto">
          <a:xfrm>
            <a:off x="0" y="6488113"/>
            <a:ext cx="91440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mtClean="0">
                <a:latin typeface="Gill Sans MT" charset="0"/>
                <a:ea typeface="ＭＳ Ｐゴシック" charset="-128"/>
                <a:cs typeface="ＭＳ Ｐゴシック" charset="-128"/>
              </a:rPr>
              <a:t>May 25, 2011</a:t>
            </a:r>
            <a:endParaRPr lang="en-US" dirty="0" smtClean="0">
              <a:latin typeface="Gill Sans MT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7948"/>
            <a:ext cx="8229600" cy="1143000"/>
          </a:xfrm>
        </p:spPr>
        <p:txBody>
          <a:bodyPr/>
          <a:lstStyle/>
          <a:p>
            <a:r>
              <a:rPr lang="en-US" dirty="0" smtClean="0"/>
              <a:t>Simdata FAQ 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0" y="1299604"/>
            <a:ext cx="9144000" cy="5056745"/>
          </a:xfrm>
        </p:spPr>
        <p:txBody>
          <a:bodyPr/>
          <a:lstStyle/>
          <a:p>
            <a:r>
              <a:rPr lang="en-US" sz="2300" dirty="0" smtClean="0"/>
              <a:t>Find the antenna configuration files</a:t>
            </a:r>
          </a:p>
          <a:p>
            <a:pPr lvl="1"/>
            <a:r>
              <a:rPr lang="en-US" sz="2300" dirty="0" err="1" smtClean="0"/>
              <a:t>repodir</a:t>
            </a:r>
            <a:r>
              <a:rPr lang="en-US" sz="2300" dirty="0" smtClean="0"/>
              <a:t> = </a:t>
            </a:r>
            <a:r>
              <a:rPr lang="en-US" sz="2300" dirty="0" err="1" smtClean="0"/>
              <a:t>os.getenv("CASAPATH").split</a:t>
            </a:r>
            <a:r>
              <a:rPr lang="en-US" sz="2300" dirty="0" smtClean="0"/>
              <a:t>(' ')[0]</a:t>
            </a:r>
          </a:p>
          <a:p>
            <a:pPr lvl="1"/>
            <a:r>
              <a:rPr lang="en-US" sz="2300" dirty="0" err="1" smtClean="0"/>
              <a:t>antennalist</a:t>
            </a:r>
            <a:r>
              <a:rPr lang="en-US" sz="2300" dirty="0" smtClean="0"/>
              <a:t> =  repodir+"/data/alma/simmos/alma.cycle0.compact.cfg”</a:t>
            </a:r>
          </a:p>
          <a:p>
            <a:r>
              <a:rPr lang="en-US" sz="2300" dirty="0" smtClean="0"/>
              <a:t>Problems with FITS file?</a:t>
            </a:r>
          </a:p>
          <a:p>
            <a:pPr lvl="1"/>
            <a:r>
              <a:rPr lang="en-US" sz="2400" dirty="0" err="1" smtClean="0"/>
              <a:t>modifymodel</a:t>
            </a:r>
            <a:r>
              <a:rPr lang="en-US" sz="2400" dirty="0" smtClean="0"/>
              <a:t> = True</a:t>
            </a:r>
          </a:p>
          <a:p>
            <a:pPr lvl="1"/>
            <a:r>
              <a:rPr lang="en-US" sz="2400" dirty="0" smtClean="0"/>
              <a:t>Set all parameters manually</a:t>
            </a:r>
          </a:p>
          <a:p>
            <a:r>
              <a:rPr lang="en-US" sz="2300" dirty="0" smtClean="0"/>
              <a:t>“image detached” error message?</a:t>
            </a:r>
          </a:p>
          <a:p>
            <a:pPr lvl="1"/>
            <a:r>
              <a:rPr lang="en-US" sz="2300" dirty="0" smtClean="0"/>
              <a:t>image = True</a:t>
            </a:r>
          </a:p>
          <a:p>
            <a:pPr lvl="1"/>
            <a:r>
              <a:rPr lang="en-US" sz="2300" dirty="0" smtClean="0"/>
              <a:t>analyze = True</a:t>
            </a:r>
          </a:p>
          <a:p>
            <a:pPr lvl="1"/>
            <a:endParaRPr lang="en-US" sz="2300" dirty="0" smtClean="0"/>
          </a:p>
          <a:p>
            <a:pPr lvl="1"/>
            <a:endParaRPr lang="en-US" sz="2300" dirty="0" smtClean="0"/>
          </a:p>
          <a:p>
            <a:pPr lvl="1"/>
            <a:endParaRPr lang="en-US" sz="2600" dirty="0" smtClean="0"/>
          </a:p>
          <a:p>
            <a:pPr lvl="1"/>
            <a:endParaRPr lang="en-US" sz="2600" dirty="0" smtClean="0"/>
          </a:p>
          <a:p>
            <a:endParaRPr lang="en-US" sz="2600" dirty="0" smtClean="0"/>
          </a:p>
          <a:p>
            <a:pPr lvl="1"/>
            <a:endParaRPr lang="en-US" sz="2600" dirty="0" smtClean="0"/>
          </a:p>
          <a:p>
            <a:pPr lvl="1">
              <a:buNone/>
            </a:pPr>
            <a:endParaRPr lang="en-US" sz="2600" dirty="0" smtClean="0"/>
          </a:p>
          <a:p>
            <a:pPr lvl="1"/>
            <a:endParaRPr lang="en-US" sz="2600" dirty="0" smtClean="0"/>
          </a:p>
          <a:p>
            <a:pPr lvl="1"/>
            <a:endParaRPr lang="en-US" sz="2600" dirty="0" smtClean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0"/>
          </p:nvPr>
        </p:nvSpPr>
        <p:spPr bwMode="auto">
          <a:xfrm>
            <a:off x="0" y="6488113"/>
            <a:ext cx="91440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mtClean="0">
                <a:latin typeface="Gill Sans MT" charset="0"/>
                <a:ea typeface="ＭＳ Ｐゴシック" charset="-128"/>
                <a:cs typeface="ＭＳ Ｐゴシック" charset="-128"/>
              </a:rPr>
              <a:t>May 25, 2011</a:t>
            </a:r>
            <a:endParaRPr lang="en-US" dirty="0" smtClean="0">
              <a:latin typeface="Gill Sans MT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7948"/>
            <a:ext cx="8229600" cy="1143000"/>
          </a:xfrm>
        </p:spPr>
        <p:txBody>
          <a:bodyPr/>
          <a:lstStyle/>
          <a:p>
            <a:r>
              <a:rPr lang="en-US" dirty="0" smtClean="0"/>
              <a:t>Simdata FAQ 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51026" y="1299604"/>
            <a:ext cx="8653022" cy="5056745"/>
          </a:xfrm>
        </p:spPr>
        <p:txBody>
          <a:bodyPr/>
          <a:lstStyle/>
          <a:p>
            <a:r>
              <a:rPr lang="en-US" sz="2300" dirty="0" smtClean="0"/>
              <a:t>Simulation running too long?</a:t>
            </a:r>
          </a:p>
          <a:p>
            <a:pPr lvl="1"/>
            <a:r>
              <a:rPr lang="en-US" sz="2300" dirty="0" smtClean="0"/>
              <a:t>Increase value of “integration” </a:t>
            </a:r>
          </a:p>
          <a:p>
            <a:pPr lvl="1"/>
            <a:r>
              <a:rPr lang="en-US" sz="2300" dirty="0" smtClean="0"/>
              <a:t>Decrease number of required pointings</a:t>
            </a:r>
          </a:p>
          <a:p>
            <a:pPr lvl="1"/>
            <a:r>
              <a:rPr lang="en-US" sz="2300" dirty="0" smtClean="0"/>
              <a:t>Clean for fewer iterations</a:t>
            </a:r>
          </a:p>
          <a:p>
            <a:r>
              <a:rPr lang="en-US" sz="2300" dirty="0" smtClean="0"/>
              <a:t>Can’t see effect of added thermal noise?</a:t>
            </a:r>
          </a:p>
          <a:p>
            <a:pPr lvl="1"/>
            <a:r>
              <a:rPr lang="en-US" sz="2300" dirty="0" err="1" smtClean="0"/>
              <a:t>thermalnoise</a:t>
            </a:r>
            <a:r>
              <a:rPr lang="en-US" sz="2300" dirty="0" smtClean="0"/>
              <a:t> = ‘</a:t>
            </a:r>
            <a:r>
              <a:rPr lang="en-US" sz="2300" dirty="0" err="1" smtClean="0"/>
              <a:t>tsys-atm</a:t>
            </a:r>
            <a:r>
              <a:rPr lang="en-US" sz="2300" dirty="0" smtClean="0"/>
              <a:t>’</a:t>
            </a:r>
          </a:p>
          <a:p>
            <a:pPr lvl="1"/>
            <a:r>
              <a:rPr lang="en-US" sz="2300" dirty="0" err="1" smtClean="0"/>
              <a:t>vis</a:t>
            </a:r>
            <a:r>
              <a:rPr lang="en-US" sz="2300" dirty="0" smtClean="0"/>
              <a:t> = ‘$</a:t>
            </a:r>
            <a:r>
              <a:rPr lang="en-US" sz="2300" dirty="0" err="1" smtClean="0"/>
              <a:t>project.noisy.ms</a:t>
            </a:r>
            <a:r>
              <a:rPr lang="en-US" sz="2300" dirty="0" smtClean="0"/>
              <a:t>’</a:t>
            </a:r>
          </a:p>
          <a:p>
            <a:pPr lvl="1"/>
            <a:r>
              <a:rPr lang="en-US" sz="2300" dirty="0" smtClean="0"/>
              <a:t>Check brightness of input image </a:t>
            </a:r>
            <a:r>
              <a:rPr lang="en-US" sz="2300" dirty="0" err="1" smtClean="0"/>
              <a:t>vs</a:t>
            </a:r>
            <a:r>
              <a:rPr lang="en-US" sz="2300" dirty="0" smtClean="0"/>
              <a:t> </a:t>
            </a:r>
            <a:r>
              <a:rPr lang="en-US" sz="2300" smtClean="0"/>
              <a:t>expected noise</a:t>
            </a:r>
          </a:p>
          <a:p>
            <a:pPr lvl="1"/>
            <a:endParaRPr lang="en-US" sz="2300" dirty="0" smtClean="0"/>
          </a:p>
          <a:p>
            <a:pPr lvl="1"/>
            <a:endParaRPr lang="en-US" sz="2600" dirty="0" smtClean="0"/>
          </a:p>
          <a:p>
            <a:pPr lvl="1"/>
            <a:endParaRPr lang="en-US" sz="2600" dirty="0" smtClean="0"/>
          </a:p>
          <a:p>
            <a:endParaRPr lang="en-US" sz="2600" dirty="0" smtClean="0"/>
          </a:p>
          <a:p>
            <a:pPr lvl="1"/>
            <a:endParaRPr lang="en-US" sz="2600" dirty="0" smtClean="0"/>
          </a:p>
          <a:p>
            <a:pPr lvl="1">
              <a:buNone/>
            </a:pPr>
            <a:endParaRPr lang="en-US" sz="2600" dirty="0" smtClean="0"/>
          </a:p>
          <a:p>
            <a:pPr lvl="1"/>
            <a:endParaRPr lang="en-US" sz="2600" dirty="0" smtClean="0"/>
          </a:p>
          <a:p>
            <a:pPr lvl="1"/>
            <a:endParaRPr lang="en-US" sz="2600" dirty="0" smtClean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0"/>
          </p:nvPr>
        </p:nvSpPr>
        <p:spPr bwMode="auto">
          <a:xfrm>
            <a:off x="0" y="6488113"/>
            <a:ext cx="91440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mtClean="0">
                <a:latin typeface="Gill Sans MT" charset="0"/>
                <a:ea typeface="ＭＳ Ｐゴシック" charset="-128"/>
                <a:cs typeface="ＭＳ Ｐゴシック" charset="-128"/>
              </a:rPr>
              <a:t>May 25, 2011</a:t>
            </a:r>
            <a:endParaRPr lang="en-US" dirty="0" smtClean="0">
              <a:latin typeface="Gill Sans MT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36956"/>
            <a:ext cx="8229600" cy="680682"/>
          </a:xfrm>
        </p:spPr>
        <p:txBody>
          <a:bodyPr/>
          <a:lstStyle/>
          <a:p>
            <a:r>
              <a:rPr lang="en-US" dirty="0" smtClean="0"/>
              <a:t>What is </a:t>
            </a:r>
            <a:r>
              <a:rPr lang="en-US" dirty="0" err="1" smtClean="0"/>
              <a:t>Simdata</a:t>
            </a:r>
            <a:r>
              <a:rPr lang="en-US" dirty="0" smtClean="0"/>
              <a:t> Good For?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76429"/>
            <a:ext cx="8229600" cy="2968734"/>
          </a:xfrm>
        </p:spPr>
        <p:txBody>
          <a:bodyPr>
            <a:normAutofit/>
          </a:bodyPr>
          <a:lstStyle/>
          <a:p>
            <a:r>
              <a:rPr lang="en-US" sz="3200" dirty="0" smtClean="0"/>
              <a:t>Number of antennas</a:t>
            </a:r>
          </a:p>
          <a:p>
            <a:r>
              <a:rPr lang="en-US" sz="3200" dirty="0" smtClean="0"/>
              <a:t>Antenna configuration</a:t>
            </a:r>
          </a:p>
          <a:p>
            <a:r>
              <a:rPr lang="en-US" sz="3200" dirty="0" smtClean="0"/>
              <a:t>Length of observation</a:t>
            </a:r>
          </a:p>
          <a:p>
            <a:r>
              <a:rPr lang="en-US" sz="3200" dirty="0" smtClean="0"/>
              <a:t>Noise</a:t>
            </a:r>
            <a:r>
              <a:rPr lang="en-US" sz="3200" baseline="30000" dirty="0" smtClean="0"/>
              <a:t>*</a:t>
            </a:r>
            <a:endParaRPr lang="en-US" sz="3200" baseline="30000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554540"/>
            <a:ext cx="822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Take a model image and find out how it would look if observed with ALMA</a:t>
            </a:r>
          </a:p>
          <a:p>
            <a:endParaRPr lang="en-US" sz="3200" dirty="0"/>
          </a:p>
        </p:txBody>
      </p:sp>
      <p:sp>
        <p:nvSpPr>
          <p:cNvPr id="6" name="Left Arrow 5"/>
          <p:cNvSpPr/>
          <p:nvPr/>
        </p:nvSpPr>
        <p:spPr>
          <a:xfrm>
            <a:off x="2179196" y="4766692"/>
            <a:ext cx="1363957" cy="203839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668570" y="4562853"/>
            <a:ext cx="2821980" cy="1040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800" dirty="0" smtClean="0">
                <a:solidFill>
                  <a:srgbClr val="FF0000"/>
                </a:solidFill>
                <a:latin typeface="Gill Sans MT" pitchFamily="34" charset="0"/>
                <a:cs typeface="Gill Sans" pitchFamily="17" charset="0"/>
              </a:rPr>
              <a:t>Thermal Noise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800" dirty="0" smtClean="0">
                <a:solidFill>
                  <a:srgbClr val="FF0000"/>
                </a:solidFill>
                <a:latin typeface="Gill Sans MT" pitchFamily="34" charset="0"/>
                <a:cs typeface="Gill Sans" pitchFamily="17" charset="0"/>
              </a:rPr>
              <a:t>Phase Noise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0"/>
          </p:nvPr>
        </p:nvSpPr>
        <p:spPr bwMode="auto">
          <a:xfrm>
            <a:off x="0" y="6488113"/>
            <a:ext cx="91440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mtClean="0">
                <a:latin typeface="Gill Sans MT" charset="0"/>
                <a:ea typeface="ＭＳ Ｐゴシック" charset="-128"/>
                <a:cs typeface="ＭＳ Ｐゴシック" charset="-128"/>
              </a:rPr>
              <a:t>May 25, 2011</a:t>
            </a:r>
            <a:endParaRPr lang="en-US" dirty="0" smtClean="0">
              <a:latin typeface="Gill Sans MT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303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Model Image</a:t>
            </a:r>
            <a:br>
              <a:rPr lang="en-US" dirty="0" smtClean="0"/>
            </a:br>
            <a:r>
              <a:rPr lang="en-US" sz="2889" dirty="0" smtClean="0"/>
              <a:t>30Dor Spitzer IRAC 8um image from SAGE</a:t>
            </a:r>
            <a:endParaRPr lang="en-US" sz="2889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0"/>
          </p:nvPr>
        </p:nvSpPr>
        <p:spPr bwMode="auto">
          <a:xfrm>
            <a:off x="0" y="6488113"/>
            <a:ext cx="91440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dirty="0" smtClean="0">
                <a:latin typeface="Gill Sans MT" charset="0"/>
                <a:ea typeface="ＭＳ Ｐゴシック" charset="-128"/>
                <a:cs typeface="ＭＳ Ｐゴシック" charset="-128"/>
              </a:rPr>
              <a:t>May 25, 2011</a:t>
            </a:r>
            <a:endParaRPr lang="en-US" dirty="0" smtClean="0">
              <a:latin typeface="Gill Sans MT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7637" y="1731798"/>
            <a:ext cx="4987202" cy="4585689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6264378" y="1935146"/>
            <a:ext cx="2595112" cy="769441"/>
            <a:chOff x="6548888" y="1750923"/>
            <a:chExt cx="2595112" cy="769441"/>
          </a:xfrm>
        </p:grpSpPr>
        <p:sp>
          <p:nvSpPr>
            <p:cNvPr id="16" name="TextBox 15"/>
            <p:cNvSpPr txBox="1"/>
            <p:nvPr/>
          </p:nvSpPr>
          <p:spPr>
            <a:xfrm>
              <a:off x="7515470" y="1750923"/>
              <a:ext cx="162853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 eaLnBrk="0" hangingPunct="0">
                <a:spcBef>
                  <a:spcPct val="20000"/>
                </a:spcBef>
              </a:pPr>
              <a:r>
                <a:rPr lang="en-US" sz="2000" dirty="0" smtClean="0">
                  <a:solidFill>
                    <a:srgbClr val="FF0000"/>
                  </a:solidFill>
                  <a:latin typeface="Gill Sans MT" pitchFamily="34" charset="0"/>
                  <a:cs typeface="Gill Sans" pitchFamily="17" charset="0"/>
                </a:rPr>
                <a:t>Field of view</a:t>
              </a:r>
            </a:p>
            <a:p>
              <a:pPr marL="342900" indent="-342900" eaLnBrk="0" hangingPunct="0">
                <a:spcBef>
                  <a:spcPct val="20000"/>
                </a:spcBef>
              </a:pPr>
              <a:r>
                <a:rPr lang="en-US" sz="2000" dirty="0" smtClean="0">
                  <a:solidFill>
                    <a:srgbClr val="FF0000"/>
                  </a:solidFill>
                  <a:latin typeface="Gill Sans MT" pitchFamily="34" charset="0"/>
                  <a:cs typeface="Gill Sans" pitchFamily="17" charset="0"/>
                </a:rPr>
                <a:t>at 230 GHz</a:t>
              </a:r>
            </a:p>
          </p:txBody>
        </p:sp>
        <p:sp>
          <p:nvSpPr>
            <p:cNvPr id="17" name="Oval 16"/>
            <p:cNvSpPr/>
            <p:nvPr/>
          </p:nvSpPr>
          <p:spPr>
            <a:xfrm>
              <a:off x="6548888" y="2038388"/>
              <a:ext cx="219487" cy="219519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rot="10800000">
              <a:off x="6801249" y="2134056"/>
              <a:ext cx="724033" cy="158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1602896"/>
            <a:ext cx="5325171" cy="5255104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457200" y="703032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Gill Sans MT" pitchFamily="34" charset="0"/>
                <a:ea typeface="ＭＳ Ｐゴシック" pitchFamily="48" charset="-128"/>
                <a:cs typeface="GillSans"/>
              </a:rPr>
              <a:t>Model Image</a:t>
            </a:r>
            <a:br>
              <a:rPr kumimoji="0" lang="en-US" sz="3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Gill Sans MT" pitchFamily="34" charset="0"/>
                <a:ea typeface="ＭＳ Ｐゴシック" pitchFamily="48" charset="-128"/>
                <a:cs typeface="GillSans"/>
              </a:rPr>
            </a:br>
            <a:r>
              <a:rPr kumimoji="0" lang="en-US" sz="2889" b="1" i="0" u="none" strike="noStrike" kern="1200" cap="none" spc="0" normalizeH="0" baseline="0" noProof="0" dirty="0" smtClean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Gill Sans MT" pitchFamily="34" charset="0"/>
                <a:ea typeface="ＭＳ Ｐゴシック" pitchFamily="48" charset="-128"/>
                <a:cs typeface="GillSans"/>
              </a:rPr>
              <a:t>Resized and now at 230 GHz</a:t>
            </a:r>
            <a:endParaRPr kumimoji="0" lang="en-US" sz="2889" b="1" i="0" u="none" strike="noStrike" kern="1200" cap="none" spc="0" normalizeH="0" baseline="0" noProof="0" dirty="0">
              <a:ln>
                <a:noFill/>
              </a:ln>
              <a:solidFill>
                <a:srgbClr val="990033"/>
              </a:solidFill>
              <a:effectLst/>
              <a:uLnTx/>
              <a:uFillTx/>
              <a:latin typeface="Gill Sans MT" pitchFamily="34" charset="0"/>
              <a:ea typeface="ＭＳ Ｐゴシック" pitchFamily="48" charset="-128"/>
              <a:cs typeface="GillSans"/>
            </a:endParaRPr>
          </a:p>
        </p:txBody>
      </p:sp>
      <p:sp>
        <p:nvSpPr>
          <p:cNvPr id="7" name="Oval 6"/>
          <p:cNvSpPr/>
          <p:nvPr/>
        </p:nvSpPr>
        <p:spPr>
          <a:xfrm>
            <a:off x="3025791" y="2367666"/>
            <a:ext cx="3200400" cy="3200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rot="10800000">
            <a:off x="6226192" y="3937245"/>
            <a:ext cx="1061197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277575" y="3552524"/>
            <a:ext cx="16285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dirty="0" smtClean="0">
                <a:solidFill>
                  <a:srgbClr val="FF0000"/>
                </a:solidFill>
                <a:latin typeface="Gill Sans MT" pitchFamily="34" charset="0"/>
                <a:cs typeface="Gill Sans" pitchFamily="17" charset="0"/>
              </a:rPr>
              <a:t>Field of view</a:t>
            </a:r>
          </a:p>
          <a:p>
            <a:pPr marL="342900" indent="-342900" eaLnBrk="0" hangingPunct="0">
              <a:spcBef>
                <a:spcPct val="20000"/>
              </a:spcBef>
            </a:pPr>
            <a:r>
              <a:rPr lang="en-US" sz="2000" dirty="0" smtClean="0">
                <a:solidFill>
                  <a:srgbClr val="FF0000"/>
                </a:solidFill>
                <a:latin typeface="Gill Sans MT" pitchFamily="34" charset="0"/>
                <a:cs typeface="Gill Sans" pitchFamily="17" charset="0"/>
              </a:rPr>
              <a:t>at 230 GHz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161345" y="2367666"/>
            <a:ext cx="174476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i="1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Now ~15 times</a:t>
            </a:r>
          </a:p>
          <a:p>
            <a:pPr marL="342900" indent="-342900" eaLnBrk="0" hangingPunct="0">
              <a:spcBef>
                <a:spcPct val="20000"/>
              </a:spcBef>
            </a:pPr>
            <a:r>
              <a:rPr lang="en-US" sz="2000" i="1" dirty="0" smtClean="0">
                <a:solidFill>
                  <a:srgbClr val="000099"/>
                </a:solidFill>
                <a:latin typeface="Gill Sans MT" pitchFamily="34" charset="0"/>
                <a:cs typeface="Gill Sans" pitchFamily="17" charset="0"/>
              </a:rPr>
              <a:t>more distant!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0"/>
          </p:nvPr>
        </p:nvSpPr>
        <p:spPr bwMode="auto">
          <a:xfrm>
            <a:off x="0" y="6488113"/>
            <a:ext cx="91440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mtClean="0">
                <a:latin typeface="Gill Sans MT" charset="0"/>
                <a:ea typeface="ＭＳ Ｐゴシック" charset="-128"/>
                <a:cs typeface="ＭＳ Ｐゴシック" charset="-128"/>
              </a:rPr>
              <a:t>May 25, 2011</a:t>
            </a:r>
            <a:endParaRPr lang="en-US" dirty="0" smtClean="0">
              <a:latin typeface="Gill Sans MT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41790"/>
            <a:ext cx="8229600" cy="57584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Fourier Transforms of Images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5885312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From http://carmilumban-ap186.blogspot.com</a:t>
            </a:r>
            <a:endParaRPr lang="en-US" dirty="0"/>
          </a:p>
        </p:txBody>
      </p:sp>
      <p:pic>
        <p:nvPicPr>
          <p:cNvPr id="5" name="Picture 4" descr="s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554604"/>
            <a:ext cx="8159366" cy="4007995"/>
          </a:xfrm>
          <a:prstGeom prst="rect">
            <a:avLst/>
          </a:prstGeom>
        </p:spPr>
      </p:pic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 bwMode="auto">
          <a:xfrm>
            <a:off x="0" y="6488113"/>
            <a:ext cx="91440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mtClean="0">
                <a:latin typeface="Gill Sans MT" charset="0"/>
                <a:ea typeface="ＭＳ Ｐゴシック" charset="-128"/>
                <a:cs typeface="ＭＳ Ｐゴシック" charset="-128"/>
              </a:rPr>
              <a:t>May 25, 2011</a:t>
            </a:r>
            <a:endParaRPr lang="en-US" dirty="0" smtClean="0">
              <a:latin typeface="Gill Sans MT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23644"/>
            <a:ext cx="9144000" cy="693994"/>
          </a:xfrm>
        </p:spPr>
        <p:txBody>
          <a:bodyPr/>
          <a:lstStyle/>
          <a:p>
            <a:pPr algn="ctr"/>
            <a:r>
              <a:rPr lang="en-US" dirty="0" smtClean="0"/>
              <a:t>Scales Measured in Compact Early Science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44774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Antenna Placement              </a:t>
            </a:r>
            <a:r>
              <a:rPr lang="en-US" sz="2400" dirty="0" err="1" smtClean="0"/>
              <a:t>uv</a:t>
            </a:r>
            <a:r>
              <a:rPr lang="en-US" sz="2400" dirty="0" smtClean="0"/>
              <a:t>-coverage           synthesized beam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241778" y="5257800"/>
            <a:ext cx="7027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 2 hour observation in Compact Configuration 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6142758" y="1457289"/>
            <a:ext cx="290895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 algn="r" eaLnBrk="0" hangingPunct="0">
              <a:spcBef>
                <a:spcPct val="20000"/>
              </a:spcBef>
            </a:pPr>
            <a:r>
              <a:rPr lang="en-US" dirty="0" smtClean="0">
                <a:solidFill>
                  <a:srgbClr val="FF0000"/>
                </a:solidFill>
                <a:latin typeface="Gill Sans MT" pitchFamily="34" charset="0"/>
                <a:cs typeface="Gill Sans" pitchFamily="17" charset="0"/>
              </a:rPr>
              <a:t>Point Spread Function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04785"/>
            <a:ext cx="9144000" cy="326571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472345" y="2271889"/>
            <a:ext cx="1119433" cy="6340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1600" dirty="0" err="1" smtClean="0">
                <a:solidFill>
                  <a:schemeClr val="bg1"/>
                </a:solidFill>
                <a:latin typeface="Gill Sans MT" pitchFamily="34" charset="0"/>
                <a:cs typeface="Gill Sans" pitchFamily="17" charset="0"/>
              </a:rPr>
              <a:t>bmaj</a:t>
            </a:r>
            <a:r>
              <a:rPr lang="en-US" sz="1600" dirty="0" smtClean="0">
                <a:solidFill>
                  <a:schemeClr val="bg1"/>
                </a:solidFill>
                <a:latin typeface="Gill Sans MT" pitchFamily="34" charset="0"/>
                <a:cs typeface="Gill Sans" pitchFamily="17" charset="0"/>
              </a:rPr>
              <a:t> = 2.3</a:t>
            </a:r>
          </a:p>
          <a:p>
            <a:pPr marL="342900" indent="-342900" eaLnBrk="0" hangingPunct="0">
              <a:spcBef>
                <a:spcPct val="20000"/>
              </a:spcBef>
            </a:pPr>
            <a:r>
              <a:rPr lang="en-US" sz="1600" dirty="0" err="1" smtClean="0">
                <a:solidFill>
                  <a:schemeClr val="bg1"/>
                </a:solidFill>
                <a:latin typeface="Gill Sans MT" pitchFamily="34" charset="0"/>
                <a:cs typeface="Gill Sans" pitchFamily="17" charset="0"/>
              </a:rPr>
              <a:t>bmin</a:t>
            </a:r>
            <a:r>
              <a:rPr lang="en-US" sz="1600" dirty="0" smtClean="0">
                <a:solidFill>
                  <a:schemeClr val="bg1"/>
                </a:solidFill>
                <a:latin typeface="Gill Sans MT" pitchFamily="34" charset="0"/>
                <a:cs typeface="Gill Sans" pitchFamily="17" charset="0"/>
              </a:rPr>
              <a:t> = 2.0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0"/>
          </p:nvPr>
        </p:nvSpPr>
        <p:spPr bwMode="auto">
          <a:xfrm>
            <a:off x="0" y="6488113"/>
            <a:ext cx="91440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mtClean="0">
                <a:latin typeface="Gill Sans MT" charset="0"/>
                <a:ea typeface="ＭＳ Ｐゴシック" charset="-128"/>
                <a:cs typeface="ＭＳ Ｐゴシック" charset="-128"/>
              </a:rPr>
              <a:t>May 25, 2011</a:t>
            </a:r>
            <a:endParaRPr lang="en-US" dirty="0" smtClean="0">
              <a:latin typeface="Gill Sans MT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Blue Image Bottom Ba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marL="342900" indent="-342900" eaLnBrk="0" hangingPunct="0">
          <a:spcBef>
            <a:spcPct val="20000"/>
          </a:spcBef>
          <a:buFont typeface="Arial" charset="0"/>
          <a:buChar char="•"/>
          <a:defRPr sz="2000" dirty="0" smtClean="0">
            <a:solidFill>
              <a:srgbClr val="000099"/>
            </a:solidFill>
            <a:latin typeface="Gill Sans MT" pitchFamily="34" charset="0"/>
            <a:cs typeface="Gill Sans" pitchFamily="17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GBT backgrnd">
  <a:themeElements>
    <a:clrScheme name="1_GBT backgrnd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GBT backgrnd">
      <a:majorFont>
        <a:latin typeface="Gill Sans MT"/>
        <a:ea typeface="ＭＳ Ｐゴシック"/>
        <a:cs typeface=""/>
      </a:majorFont>
      <a:minorFont>
        <a:latin typeface="Gill Sans MT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marL="342900" indent="-342900" eaLnBrk="0" hangingPunct="0">
          <a:spcBef>
            <a:spcPct val="20000"/>
          </a:spcBef>
          <a:buFont typeface="Arial" charset="0"/>
          <a:buChar char="•"/>
          <a:defRPr sz="2000" dirty="0" smtClean="0">
            <a:solidFill>
              <a:srgbClr val="000099"/>
            </a:solidFill>
            <a:latin typeface="Gill Sans MT" pitchFamily="34" charset="0"/>
            <a:cs typeface="Gill Sans" pitchFamily="17" charset="0"/>
          </a:defRPr>
        </a:defPPr>
      </a:lstStyle>
    </a:txDef>
  </a:objectDefaults>
  <a:extraClrSchemeLst>
    <a:extraClrScheme>
      <a:clrScheme name="1_GBT backgrnd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GBT backgrnd">
  <a:themeElements>
    <a:clrScheme name="2_GBT backgrnd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GBT backgrnd">
      <a:majorFont>
        <a:latin typeface="Gill Sans MT"/>
        <a:ea typeface="ＭＳ Ｐゴシック"/>
        <a:cs typeface=""/>
      </a:majorFont>
      <a:minorFont>
        <a:latin typeface="Gill Sans MT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marL="342900" indent="-342900" eaLnBrk="0" hangingPunct="0">
          <a:spcBef>
            <a:spcPct val="20000"/>
          </a:spcBef>
          <a:buFont typeface="Arial" charset="0"/>
          <a:buChar char="•"/>
          <a:defRPr sz="2000" dirty="0" smtClean="0">
            <a:solidFill>
              <a:srgbClr val="000099"/>
            </a:solidFill>
            <a:latin typeface="Gill Sans MT" pitchFamily="34" charset="0"/>
            <a:cs typeface="Gill Sans" pitchFamily="17" charset="0"/>
          </a:defRPr>
        </a:defPPr>
      </a:lstStyle>
    </a:txDef>
  </a:objectDefaults>
  <a:extraClrSchemeLst>
    <a:extraClrScheme>
      <a:clrScheme name="2_GBT backgrnd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Presentation_Advanced.pot</Template>
  <TotalTime>8850</TotalTime>
  <Words>4019</Words>
  <Application>Microsoft Macintosh PowerPoint</Application>
  <PresentationFormat>On-screen Show (4:3)</PresentationFormat>
  <Paragraphs>609</Paragraphs>
  <Slides>41</Slides>
  <Notes>37</Notes>
  <HiddenSlides>0</HiddenSlides>
  <MMClips>0</MMClips>
  <ScaleCrop>false</ScaleCrop>
  <HeadingPairs>
    <vt:vector size="4" baseType="variant">
      <vt:variant>
        <vt:lpstr>Design Template</vt:lpstr>
      </vt:variant>
      <vt:variant>
        <vt:i4>3</vt:i4>
      </vt:variant>
      <vt:variant>
        <vt:lpstr>Slide Titles</vt:lpstr>
      </vt:variant>
      <vt:variant>
        <vt:i4>41</vt:i4>
      </vt:variant>
    </vt:vector>
  </HeadingPairs>
  <TitlesOfParts>
    <vt:vector size="44" baseType="lpstr">
      <vt:lpstr>Blue Image Bottom Bar</vt:lpstr>
      <vt:lpstr>1_GBT backgrnd</vt:lpstr>
      <vt:lpstr>2_GBT backgrnd</vt:lpstr>
      <vt:lpstr>An Introduction to CASA and Simulations with Simdata</vt:lpstr>
      <vt:lpstr>General Description</vt:lpstr>
      <vt:lpstr>CASA Documentation and Web Resources</vt:lpstr>
      <vt:lpstr>Inside CASA</vt:lpstr>
      <vt:lpstr>What is Simdata Good For?</vt:lpstr>
      <vt:lpstr>Model Image 30Dor Spitzer IRAC 8um image from SAGE</vt:lpstr>
      <vt:lpstr>Slide 7</vt:lpstr>
      <vt:lpstr>Fourier Transforms of Images</vt:lpstr>
      <vt:lpstr>Scales Measured in Compact Early Science</vt:lpstr>
      <vt:lpstr>Full Science 12m Array - Compact</vt:lpstr>
      <vt:lpstr>Full Science 12m Array - Extended</vt:lpstr>
      <vt:lpstr>Model: Early Science Compact Configuration</vt:lpstr>
      <vt:lpstr>Model: Full Science Main Array - Compact</vt:lpstr>
      <vt:lpstr>Model: Full Science Main Array - Extended</vt:lpstr>
      <vt:lpstr>Model: Early Science Compact &amp; Extended</vt:lpstr>
      <vt:lpstr>Basic Simdata Workflow </vt:lpstr>
      <vt:lpstr>CASA Basics</vt:lpstr>
      <vt:lpstr>Basic Simdata Inputs </vt:lpstr>
      <vt:lpstr>Basic Simdata Inputs </vt:lpstr>
      <vt:lpstr>Basic Simdata Inputs </vt:lpstr>
      <vt:lpstr>Model Input FITS File Header must include:</vt:lpstr>
      <vt:lpstr>Change your input file: modifymodel</vt:lpstr>
      <vt:lpstr>setpointings</vt:lpstr>
      <vt:lpstr>predict</vt:lpstr>
      <vt:lpstr>predict</vt:lpstr>
      <vt:lpstr>Simdata Output</vt:lpstr>
      <vt:lpstr>Simdata Output – ES Compact Array</vt:lpstr>
      <vt:lpstr>Simdata Output</vt:lpstr>
      <vt:lpstr>Simdata Output – Viewer </vt:lpstr>
      <vt:lpstr>Other Simdata Options Thermal Noise</vt:lpstr>
      <vt:lpstr>Other Simdata Options Thermal Noise</vt:lpstr>
      <vt:lpstr>Atmospheric phase fluctuations</vt:lpstr>
      <vt:lpstr>Other Simdata Options Phase Noise</vt:lpstr>
      <vt:lpstr>Other Simdata Options Phase Noise</vt:lpstr>
      <vt:lpstr>Your Turn</vt:lpstr>
      <vt:lpstr>Your Turn</vt:lpstr>
      <vt:lpstr>Extra Slides</vt:lpstr>
      <vt:lpstr>Simdata output images</vt:lpstr>
      <vt:lpstr>Simdata hands-on quickstart </vt:lpstr>
      <vt:lpstr>Simdata FAQ </vt:lpstr>
      <vt:lpstr>Simdata FAQ </vt:lpstr>
    </vt:vector>
  </TitlesOfParts>
  <Company>NRAO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Taylor Johnson</dc:creator>
  <cp:lastModifiedBy>Jim Braatz</cp:lastModifiedBy>
  <cp:revision>187</cp:revision>
  <dcterms:created xsi:type="dcterms:W3CDTF">2011-05-27T14:37:39Z</dcterms:created>
  <dcterms:modified xsi:type="dcterms:W3CDTF">2011-05-27T17:06:37Z</dcterms:modified>
</cp:coreProperties>
</file>