
<file path=[Content_Types].xml><?xml version="1.0" encoding="utf-8"?>
<Types xmlns="http://schemas.openxmlformats.org/package/2006/content-types">
  <Override PartName="/ppt/slideMasters/slideMaster4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theme/theme5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76" r:id="rId1"/>
    <p:sldMasterId id="2147483648" r:id="rId2"/>
    <p:sldMasterId id="2147484373" r:id="rId3"/>
    <p:sldMasterId id="2147484374" r:id="rId4"/>
    <p:sldMasterId id="2147484700" r:id="rId5"/>
  </p:sldMasterIdLst>
  <p:notesMasterIdLst>
    <p:notesMasterId r:id="rId21"/>
  </p:notesMasterIdLst>
  <p:handoutMasterIdLst>
    <p:handoutMasterId r:id="rId22"/>
  </p:handoutMasterIdLst>
  <p:sldIdLst>
    <p:sldId id="256" r:id="rId6"/>
    <p:sldId id="263" r:id="rId7"/>
    <p:sldId id="260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265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99"/>
    <a:srgbClr val="8CC7EA"/>
    <a:srgbClr val="EAEAEA"/>
    <a:srgbClr val="66CCFF"/>
    <a:srgbClr val="99CCFF"/>
    <a:srgbClr val="330099"/>
    <a:srgbClr val="990033"/>
    <a:srgbClr val="ECEC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vertBarState="maximized"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0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9" Type="http://schemas.openxmlformats.org/officeDocument/2006/relationships/slide" Target="slides/slide4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7" Type="http://schemas.openxmlformats.org/officeDocument/2006/relationships/tableStyles" Target="tableStyles.xml"/><Relationship Id="rId14" Type="http://schemas.openxmlformats.org/officeDocument/2006/relationships/slide" Target="slides/slide9.xml"/><Relationship Id="rId23" Type="http://schemas.openxmlformats.org/officeDocument/2006/relationships/printerSettings" Target="printerSettings/printerSettings1.bin"/><Relationship Id="rId4" Type="http://schemas.openxmlformats.org/officeDocument/2006/relationships/slideMaster" Target="slideMasters/slideMaster4.xml"/><Relationship Id="rId26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6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D930D8-53AD-4453-B8F7-598EFFCEBA61}" type="datetime1">
              <a:rPr lang="en-US"/>
              <a:pPr>
                <a:defRPr/>
              </a:pPr>
              <a:t>6/7/10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1BC71C-5517-4FD8-8CEB-E951D6551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5B8133-C2CB-453D-B7B7-012315C3CD44}" type="datetime1">
              <a:rPr lang="en-US"/>
              <a:pPr>
                <a:defRPr/>
              </a:pPr>
              <a:t>6/7/10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198066-9944-470C-8ACB-264EC519B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Panel 1: UV coverage snapshot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Panel 2: dirty beam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Panel 3: Input model, full res (Sebastian Wolf simultion of PP disk)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Panel 4: Output (clean image)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Panel 5: Different between input and output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Panel 6: Fidelity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Panel 1: UV coverage snapshot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Panel 2: dirty beam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Panel 3: Input model, full res (Sebastian Wolf simultion of PP disk)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Panel 4: Output (clean image)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Panel 5: Different between input and output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Panel 6: Fidelity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Very Long Baseline Array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29617"/>
            <a:ext cx="91630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D23A-F49C-4C1A-B96B-868F24630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2920C-BC49-46AC-B872-471C54BA3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5F6C-D7E6-49A7-8151-2B9393242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A629-66B1-4E68-AF30-CCB560EA5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C5CA5-1199-4010-BC95-0D59E4B49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7F84-E079-4562-BB88-92FC733C6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C6E3-9B02-4A17-B9F3-37954952D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5F99-520E-499A-BCA7-B9808839A4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DF4B1-59B0-41B1-915D-C87FEFAA6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011A-3AD8-4B8B-869A-0F89F54A5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Very Long Baseline Array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429617"/>
            <a:ext cx="91630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1787-FE97-422B-A1AD-6A49431F2A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CD126-CC19-4535-9514-3B4E77120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DFFB-737E-4F4F-AD78-5A729FADB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D3BED-C16B-4229-B51A-94C5FCBDA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1CD74-8786-4072-8307-DA2951EABA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268B-4395-CB46-A0FA-59F0FFBE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C0D7-6F28-294F-ABC4-7A2D4AFE3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3CE4-9560-2C49-AEAC-691BA335B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33F2-084A-A54F-A1F1-267FD27D5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D5A42-E885-9140-89E2-7D0AB9070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37B7-13F6-4FDF-8E27-190B48620B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FDE4-B695-4647-BFFB-F4AF1FD21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44EAE-C6BD-404C-9190-3148D4F75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D6FAA-47FC-40CA-A248-1F86E1E0A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F48CA-E847-41E6-B008-D14C781F12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E011-4012-4C5D-950C-708618F19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D269-42B5-4AB5-9EF8-B09419636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EB5E8-AD97-4030-ACC4-AC6489471C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C56D-BFC9-4E4B-A5CD-A26E02132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Relationship Id="rId5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4.jpeg"/><Relationship Id="rId5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7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jpeg"/><Relationship Id="rId10" Type="http://schemas.openxmlformats.org/officeDocument/2006/relationships/slideLayout" Target="../slideLayouts/slideLayout12.xml"/><Relationship Id="rId5" Type="http://schemas.openxmlformats.org/officeDocument/2006/relationships/slideLayout" Target="../slideLayouts/slideLayout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9" Type="http://schemas.openxmlformats.org/officeDocument/2006/relationships/slideLayout" Target="../slideLayouts/slideLayout11.xml"/><Relationship Id="rId3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4" Type="http://schemas.openxmlformats.org/officeDocument/2006/relationships/slideLayout" Target="../slideLayouts/slideLayout28.xml"/><Relationship Id="rId10" Type="http://schemas.openxmlformats.org/officeDocument/2006/relationships/image" Target="../media/image2.png"/><Relationship Id="rId5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9" Type="http://schemas.openxmlformats.org/officeDocument/2006/relationships/image" Target="../media/image6.jpeg"/><Relationship Id="rId3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1429617"/>
            <a:ext cx="91630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86F4B04A-E91A-4439-9876-9FC41E46D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1429617"/>
            <a:ext cx="91630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fld id="{4D743850-BC4F-4293-A448-AE68E2921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4239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>
                <a:solidFill>
                  <a:srgbClr val="8CC7EA"/>
                </a:solidFill>
                <a:latin typeface="Trebuchet MS" pitchFamily="34" charset="0"/>
              </a:rPr>
              <a:t>CDL</a:t>
            </a:r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fld id="{801EC458-A9AC-4819-A2F0-C423A2F64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479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>
                <a:solidFill>
                  <a:srgbClr val="8CC7EA"/>
                </a:solidFill>
                <a:latin typeface="Trebuchet MS" pitchFamily="34" charset="0"/>
              </a:rPr>
              <a:t>NTC</a:t>
            </a: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7" charset="-128"/>
              <a:cs typeface="+mn-cs"/>
            </a:endParaRPr>
          </a:p>
        </p:txBody>
      </p:sp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87363"/>
            <a:ext cx="82296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-110" charset="-18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D617B5F7-007B-D844-BFC7-A7DDF724A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189663" y="19050"/>
            <a:ext cx="19446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5400" b="1">
                <a:solidFill>
                  <a:srgbClr val="8CC7EA"/>
                </a:solidFill>
                <a:latin typeface="Trebuchet MS" pitchFamily="34" charset="0"/>
                <a:ea typeface="ＭＳ Ｐゴシック" pitchFamily="17" charset="-128"/>
                <a:cs typeface="+mn-cs"/>
              </a:rPr>
              <a:t>ALMA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452438" y="495300"/>
            <a:ext cx="58594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17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  <p:sldLayoutId id="2147484703" r:id="rId3"/>
    <p:sldLayoutId id="2147484704" r:id="rId4"/>
    <p:sldLayoutId id="2147484705" r:id="rId5"/>
    <p:sldLayoutId id="2147484706" r:id="rId6"/>
    <p:sldLayoutId id="2147484707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96" charset="-128"/>
          <a:cs typeface="ＭＳ Ｐゴシック" pitchFamily="4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ＭＳ Ｐゴシック" pitchFamily="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ＭＳ Ｐゴシック" pitchFamily="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ＭＳ Ｐゴシック" pitchFamily="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ＭＳ Ｐゴシック" pitchFamily="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ＭＳ Ｐゴシック" pitchFamily="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60"/>
          <p:cNvPicPr>
            <a:picLocks noChangeAspect="1" noChangeArrowheads="1"/>
          </p:cNvPicPr>
          <p:nvPr/>
        </p:nvPicPr>
        <p:blipFill>
          <a:blip r:embed="rId3"/>
          <a:srcRect b="16200"/>
          <a:stretch>
            <a:fillRect/>
          </a:stretch>
        </p:blipFill>
        <p:spPr bwMode="auto">
          <a:xfrm>
            <a:off x="4768850" y="2665413"/>
            <a:ext cx="4360863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6"/>
          <p:cNvSpPr>
            <a:spLocks noGrp="1"/>
          </p:cNvSpPr>
          <p:nvPr>
            <p:ph type="title" idx="4294967295"/>
          </p:nvPr>
        </p:nvSpPr>
        <p:spPr>
          <a:xfrm>
            <a:off x="215900" y="322263"/>
            <a:ext cx="8229600" cy="960437"/>
          </a:xfrm>
        </p:spPr>
        <p:txBody>
          <a:bodyPr/>
          <a:lstStyle/>
          <a:p>
            <a:r>
              <a:rPr lang="en-US">
                <a:latin typeface="Gill Sans MT" pitchFamily="4" charset="-18"/>
                <a:ea typeface="ＭＳ Ｐゴシック" pitchFamily="4" charset="-128"/>
              </a:rPr>
              <a:t>Step 3:  Proposal Review</a:t>
            </a: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8229600" y="6356350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6F5B6CEC-70EC-6B4E-97A4-9CB6A5547893}" type="slidenum">
              <a:rPr lang="en-US" sz="1200">
                <a:solidFill>
                  <a:srgbClr val="000099"/>
                </a:solidFill>
                <a:latin typeface="Gill Sans" pitchFamily="4" charset="0"/>
              </a:rPr>
              <a:pPr algn="r"/>
              <a:t>10</a:t>
            </a:fld>
            <a:endParaRPr lang="en-US" sz="1200">
              <a:solidFill>
                <a:srgbClr val="000099"/>
              </a:solidFill>
              <a:latin typeface="Gill Sans" pitchFamily="4" charset="0"/>
            </a:endParaRPr>
          </a:p>
        </p:txBody>
      </p:sp>
      <p:sp>
        <p:nvSpPr>
          <p:cNvPr id="27653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510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1200" i="1">
                <a:solidFill>
                  <a:srgbClr val="000099"/>
                </a:solidFill>
                <a:latin typeface="Gill Sans" pitchFamily="4" charset="0"/>
              </a:rPr>
              <a:t>Preparing for ALMA: 24 May 2010</a:t>
            </a:r>
          </a:p>
        </p:txBody>
      </p:sp>
      <p:sp>
        <p:nvSpPr>
          <p:cNvPr id="27654" name="Rectangle 7"/>
          <p:cNvSpPr>
            <a:spLocks/>
          </p:cNvSpPr>
          <p:nvPr/>
        </p:nvSpPr>
        <p:spPr bwMode="auto">
          <a:xfrm>
            <a:off x="388938" y="1165225"/>
            <a:ext cx="8364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 MT" pitchFamily="4" charset="-18"/>
              </a:rPr>
              <a:t>International TAC 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4" charset="0"/>
              <a:buNone/>
            </a:pPr>
            <a:r>
              <a:rPr lang="en-US" sz="2000">
                <a:solidFill>
                  <a:srgbClr val="000099"/>
                </a:solidFill>
                <a:latin typeface="Gill Sans MT" pitchFamily="4" charset="-18"/>
              </a:rPr>
              <a:t>          (North America, East Asia, Europe; Chile TBD)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 MT" pitchFamily="4" charset="-18"/>
              </a:rPr>
              <a:t>Face-to-face meetings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4" charset="0"/>
              <a:buNone/>
            </a:pPr>
            <a:r>
              <a:rPr lang="en-US" sz="2000">
                <a:solidFill>
                  <a:srgbClr val="000099"/>
                </a:solidFill>
                <a:latin typeface="Gill Sans MT" pitchFamily="4" charset="-18"/>
              </a:rPr>
              <a:t>          Twice per year (at least initially)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 MT" pitchFamily="4" charset="-18"/>
              </a:rPr>
              <a:t>Proposals ranked, then merged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4" charset="0"/>
              <a:buNone/>
            </a:pPr>
            <a:r>
              <a:rPr lang="en-US" sz="2000">
                <a:solidFill>
                  <a:srgbClr val="000099"/>
                </a:solidFill>
                <a:latin typeface="Gill Sans MT" pitchFamily="4" charset="-18"/>
              </a:rPr>
              <a:t>          programs drained from queue w.r.t. weather, R.A., etc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 MT" pitchFamily="4" charset="-18"/>
              </a:rPr>
              <a:t>Some DD time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4" charset="0"/>
              <a:buNone/>
            </a:pPr>
            <a:r>
              <a:rPr lang="en-US" sz="2000">
                <a:solidFill>
                  <a:srgbClr val="000099"/>
                </a:solidFill>
                <a:latin typeface="Gill Sans MT" pitchFamily="4" charset="-18"/>
              </a:rPr>
              <a:t>          ~ 5%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 MT" pitchFamily="4" charset="-18"/>
              </a:rPr>
              <a:t>“Open Skies” time distributed up to 5%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4" charset="0"/>
              <a:buChar char="•"/>
            </a:pPr>
            <a:endParaRPr lang="en-US" sz="2000">
              <a:solidFill>
                <a:srgbClr val="000099"/>
              </a:solidFill>
              <a:latin typeface="Gill Sans MT" pitchFamily="4" charset="-1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4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 MT" pitchFamily="4" charset="-18"/>
              </a:rPr>
              <a:t>Phase 1 &amp; Phase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/>
          </p:cNvSpPr>
          <p:nvPr>
            <p:ph type="title" idx="4294967295"/>
          </p:nvPr>
        </p:nvSpPr>
        <p:spPr>
          <a:xfrm>
            <a:off x="279400" y="565150"/>
            <a:ext cx="6870700" cy="960438"/>
          </a:xfrm>
        </p:spPr>
        <p:txBody>
          <a:bodyPr/>
          <a:lstStyle/>
          <a:p>
            <a:r>
              <a:rPr lang="en-US">
                <a:latin typeface="Gill Sans MT" pitchFamily="4" charset="-18"/>
                <a:ea typeface="ＭＳ Ｐゴシック" pitchFamily="4" charset="-128"/>
              </a:rPr>
              <a:t>Step 4:  Download “pipeline” data from the archive</a:t>
            </a:r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8229600" y="6356350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02115070-F4FD-B64E-B3FA-DBC3485F3AED}" type="slidenum">
              <a:rPr lang="en-US" sz="1200">
                <a:solidFill>
                  <a:srgbClr val="000099"/>
                </a:solidFill>
                <a:latin typeface="Gill Sans" pitchFamily="4" charset="0"/>
              </a:rPr>
              <a:pPr algn="r"/>
              <a:t>11</a:t>
            </a:fld>
            <a:endParaRPr lang="en-US" sz="1200">
              <a:solidFill>
                <a:srgbClr val="000099"/>
              </a:solidFill>
              <a:latin typeface="Gill Sans" pitchFamily="4" charset="0"/>
            </a:endParaRPr>
          </a:p>
        </p:txBody>
      </p:sp>
      <p:sp>
        <p:nvSpPr>
          <p:cNvPr id="29700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510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1200" i="1">
                <a:solidFill>
                  <a:srgbClr val="000099"/>
                </a:solidFill>
                <a:latin typeface="Gill Sans" pitchFamily="4" charset="0"/>
              </a:rPr>
              <a:t>Preparing for ALMA: 24 May 2010</a:t>
            </a:r>
          </a:p>
        </p:txBody>
      </p:sp>
      <p:pic>
        <p:nvPicPr>
          <p:cNvPr id="29701" name="Picture 1031" descr="Screen shot 2010-05-21 at 11"/>
          <p:cNvPicPr>
            <a:picLocks noChangeAspect="1" noChangeArrowheads="1"/>
          </p:cNvPicPr>
          <p:nvPr/>
        </p:nvPicPr>
        <p:blipFill>
          <a:blip r:embed="rId3"/>
          <a:srcRect l="28128" t="19803" r="14064" b="12602"/>
          <a:stretch>
            <a:fillRect/>
          </a:stretch>
        </p:blipFill>
        <p:spPr bwMode="auto">
          <a:xfrm>
            <a:off x="2130425" y="2844800"/>
            <a:ext cx="4752975" cy="347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30200" y="1844675"/>
            <a:ext cx="2354263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73050" indent="-182563">
              <a:buFont typeface="Wingdings" pitchFamily="4" charset="2"/>
              <a:buChar char="ü"/>
            </a:pPr>
            <a:r>
              <a:rPr lang="en-US" sz="2000">
                <a:latin typeface="Calibri" pitchFamily="4" charset="0"/>
              </a:rPr>
              <a:t> Default flagging 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2000">
                <a:latin typeface="Calibri" pitchFamily="4" charset="0"/>
              </a:rPr>
              <a:t> Basic calibration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2000">
                <a:latin typeface="Calibri" pitchFamily="4" charset="0"/>
              </a:rPr>
              <a:t> Cleaned image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2000">
                <a:latin typeface="Calibri" pitchFamily="4" charset="0"/>
              </a:rPr>
              <a:t> diagnostics  </a:t>
            </a:r>
          </a:p>
        </p:txBody>
      </p:sp>
      <p:pic>
        <p:nvPicPr>
          <p:cNvPr id="29703" name="Picture 1030" descr="Screen shot 2010-05-21 at 11"/>
          <p:cNvPicPr>
            <a:picLocks noChangeAspect="1" noChangeArrowheads="1"/>
          </p:cNvPicPr>
          <p:nvPr/>
        </p:nvPicPr>
        <p:blipFill>
          <a:blip r:embed="rId4"/>
          <a:srcRect l="29816" t="27003" r="16878" b="12602"/>
          <a:stretch>
            <a:fillRect/>
          </a:stretch>
        </p:blipFill>
        <p:spPr bwMode="auto">
          <a:xfrm>
            <a:off x="5459413" y="1130300"/>
            <a:ext cx="3119437" cy="220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/>
          </p:cNvSpPr>
          <p:nvPr>
            <p:ph type="title" idx="4294967295"/>
          </p:nvPr>
        </p:nvSpPr>
        <p:spPr>
          <a:xfrm>
            <a:off x="268288" y="309563"/>
            <a:ext cx="8229600" cy="960437"/>
          </a:xfrm>
        </p:spPr>
        <p:txBody>
          <a:bodyPr/>
          <a:lstStyle/>
          <a:p>
            <a:r>
              <a:rPr lang="en-US">
                <a:latin typeface="Gill Sans MT" pitchFamily="4" charset="-18"/>
                <a:ea typeface="ＭＳ Ｐゴシック" pitchFamily="4" charset="-128"/>
              </a:rPr>
              <a:t>Step 5:  Analyze data - CASA</a:t>
            </a:r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8229600" y="6356350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C7F1EFE5-C136-D549-B480-9B71A278D443}" type="slidenum">
              <a:rPr lang="en-US" sz="1200">
                <a:solidFill>
                  <a:srgbClr val="000099"/>
                </a:solidFill>
                <a:latin typeface="Gill Sans" pitchFamily="4" charset="0"/>
              </a:rPr>
              <a:pPr algn="r"/>
              <a:t>12</a:t>
            </a:fld>
            <a:endParaRPr lang="en-US" sz="1200">
              <a:solidFill>
                <a:srgbClr val="000099"/>
              </a:solidFill>
              <a:latin typeface="Gill Sans" pitchFamily="4" charset="0"/>
            </a:endParaRPr>
          </a:p>
        </p:txBody>
      </p:sp>
      <p:sp>
        <p:nvSpPr>
          <p:cNvPr id="31748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510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1200" i="1">
                <a:solidFill>
                  <a:srgbClr val="000099"/>
                </a:solidFill>
                <a:latin typeface="Gill Sans" pitchFamily="4" charset="0"/>
              </a:rPr>
              <a:t>Preparing for ALMA: 24 May 2010</a:t>
            </a:r>
          </a:p>
        </p:txBody>
      </p:sp>
      <p:pic>
        <p:nvPicPr>
          <p:cNvPr id="31749" name="Picture 1030" descr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3100388"/>
            <a:ext cx="633412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031" descr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7550" y="1314450"/>
            <a:ext cx="308927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582613" y="1447800"/>
            <a:ext cx="3433762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Visualize data cubes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Overlay multi-wavelength data 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Measure flux densities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Fit sources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Generate publication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Gill Sans MT" pitchFamily="4" charset="-18"/>
                <a:ea typeface="ＭＳ Ｐゴシック" pitchFamily="4" charset="-128"/>
              </a:rPr>
              <a:t>Step 6:  Write cutting edge paper!</a:t>
            </a:r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8229600" y="6356350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E5EA95E2-28C3-3345-8369-7345E95EF612}" type="slidenum">
              <a:rPr lang="en-US" sz="1200">
                <a:solidFill>
                  <a:srgbClr val="000099"/>
                </a:solidFill>
                <a:latin typeface="Gill Sans" pitchFamily="4" charset="0"/>
              </a:rPr>
              <a:pPr algn="r"/>
              <a:t>13</a:t>
            </a:fld>
            <a:endParaRPr lang="en-US" sz="1200">
              <a:solidFill>
                <a:srgbClr val="000099"/>
              </a:solidFill>
              <a:latin typeface="Gill Sans" pitchFamily="4" charset="0"/>
            </a:endParaRPr>
          </a:p>
        </p:txBody>
      </p:sp>
      <p:sp>
        <p:nvSpPr>
          <p:cNvPr id="337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510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1200" i="1">
                <a:solidFill>
                  <a:srgbClr val="000099"/>
                </a:solidFill>
                <a:latin typeface="Gill Sans" pitchFamily="4" charset="0"/>
              </a:rPr>
              <a:t>Preparing for ALMA: 24 May 2010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87338" y="1389063"/>
            <a:ext cx="5286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73050" indent="-182563">
              <a:buFont typeface="Wingdings" pitchFamily="4" charset="2"/>
              <a:buChar char="ü"/>
            </a:pPr>
            <a:r>
              <a:rPr lang="en-US" sz="2800">
                <a:latin typeface="Calibri" pitchFamily="4" charset="0"/>
              </a:rPr>
              <a:t> Cutting edge capabilities </a:t>
            </a:r>
          </a:p>
          <a:p>
            <a:pPr marL="273050" indent="-182563">
              <a:buFont typeface="Wingdings" pitchFamily="4" charset="2"/>
              <a:buNone/>
            </a:pPr>
            <a:r>
              <a:rPr lang="en-US" sz="2800">
                <a:latin typeface="Calibri" pitchFamily="4" charset="0"/>
              </a:rPr>
              <a:t>        = amazing science </a:t>
            </a:r>
          </a:p>
          <a:p>
            <a:pPr marL="273050" indent="-182563">
              <a:buFont typeface="Wingdings" pitchFamily="4" charset="2"/>
              <a:buNone/>
            </a:pPr>
            <a:endParaRPr lang="en-US" sz="2800">
              <a:latin typeface="Calibri" pitchFamily="4" charset="0"/>
            </a:endParaRPr>
          </a:p>
          <a:p>
            <a:pPr marL="273050" indent="-182563">
              <a:buFont typeface="Wingdings" pitchFamily="4" charset="2"/>
              <a:buChar char="ü"/>
            </a:pPr>
            <a:r>
              <a:rPr lang="en-US" sz="2800">
                <a:latin typeface="Calibri" pitchFamily="4" charset="0"/>
              </a:rPr>
              <a:t> best ideas yet to come</a:t>
            </a:r>
          </a:p>
        </p:txBody>
      </p:sp>
      <p:grpSp>
        <p:nvGrpSpPr>
          <p:cNvPr id="2" name="Group 1042"/>
          <p:cNvGrpSpPr>
            <a:grpSpLocks/>
          </p:cNvGrpSpPr>
          <p:nvPr/>
        </p:nvGrpSpPr>
        <p:grpSpPr bwMode="auto">
          <a:xfrm>
            <a:off x="4194175" y="1852613"/>
            <a:ext cx="4949825" cy="4198937"/>
            <a:chOff x="2357" y="837"/>
            <a:chExt cx="3118" cy="2645"/>
          </a:xfrm>
        </p:grpSpPr>
        <p:grpSp>
          <p:nvGrpSpPr>
            <p:cNvPr id="3" name="Group 1039"/>
            <p:cNvGrpSpPr>
              <a:grpSpLocks/>
            </p:cNvGrpSpPr>
            <p:nvPr/>
          </p:nvGrpSpPr>
          <p:grpSpPr bwMode="auto">
            <a:xfrm>
              <a:off x="2357" y="837"/>
              <a:ext cx="3118" cy="2645"/>
              <a:chOff x="1968" y="912"/>
              <a:chExt cx="3118" cy="2645"/>
            </a:xfrm>
          </p:grpSpPr>
          <p:pic>
            <p:nvPicPr>
              <p:cNvPr id="33802" name="Picture 3" descr="Screen shot 2010-05-23 at 11.28.40 AM.png"/>
              <p:cNvPicPr>
                <a:picLocks noChangeAspect="1"/>
              </p:cNvPicPr>
              <p:nvPr/>
            </p:nvPicPr>
            <p:blipFill>
              <a:blip r:embed="rId3"/>
              <a:srcRect l="24191" t="16652" r="21658" b="9901"/>
              <a:stretch>
                <a:fillRect/>
              </a:stretch>
            </p:blipFill>
            <p:spPr bwMode="auto">
              <a:xfrm>
                <a:off x="1968" y="912"/>
                <a:ext cx="3118" cy="26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03" name="Text Box 1037"/>
              <p:cNvSpPr txBox="1">
                <a:spLocks noChangeArrowheads="1"/>
              </p:cNvSpPr>
              <p:nvPr/>
            </p:nvSpPr>
            <p:spPr bwMode="auto">
              <a:xfrm>
                <a:off x="2053" y="1604"/>
                <a:ext cx="2938" cy="3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Universe’s most fascinating object revealed by ALMA</a:t>
                </a:r>
              </a:p>
              <a:p>
                <a:r>
                  <a:rPr lang="en-US" sz="1000">
                    <a:latin typeface="Calibri" pitchFamily="4" charset="0"/>
                  </a:rPr>
                  <a:t>I.M. Famous, B. A. Collaborator, O. Postdoc, et al. </a:t>
                </a:r>
              </a:p>
              <a:p>
                <a:r>
                  <a:rPr lang="en-US" sz="1000" i="1">
                    <a:latin typeface="Calibri" pitchFamily="4" charset="0"/>
                  </a:rPr>
                  <a:t>Nature</a:t>
                </a:r>
                <a:r>
                  <a:rPr lang="en-US" sz="1000">
                    <a:latin typeface="Calibri" pitchFamily="4" charset="0"/>
                  </a:rPr>
                  <a:t> 123, 456-458, April 2012</a:t>
                </a:r>
                <a:endParaRPr lang="en-US" sz="1200"/>
              </a:p>
            </p:txBody>
          </p:sp>
          <p:sp>
            <p:nvSpPr>
              <p:cNvPr id="33804" name="Text Box 1038"/>
              <p:cNvSpPr txBox="1">
                <a:spLocks noChangeArrowheads="1"/>
              </p:cNvSpPr>
              <p:nvPr/>
            </p:nvSpPr>
            <p:spPr bwMode="auto">
              <a:xfrm>
                <a:off x="2045" y="1468"/>
                <a:ext cx="26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>
                    <a:solidFill>
                      <a:srgbClr val="6C6C6C"/>
                    </a:solidFill>
                  </a:rPr>
                  <a:t>FIGURE 1. Multi-wavelength images of the coolest thing since sliced-bread </a:t>
                </a:r>
              </a:p>
            </p:txBody>
          </p:sp>
        </p:grpSp>
        <p:pic>
          <p:nvPicPr>
            <p:cNvPr id="33800" name="Picture 1040" descr="Snapshot 2010-05-24 10-34-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9" y="1920"/>
              <a:ext cx="1630" cy="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1" name="Rectangle 1041"/>
            <p:cNvSpPr>
              <a:spLocks noChangeArrowheads="1"/>
            </p:cNvSpPr>
            <p:nvPr/>
          </p:nvSpPr>
          <p:spPr bwMode="auto">
            <a:xfrm>
              <a:off x="2880" y="1931"/>
              <a:ext cx="2128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/>
          </p:cNvSpPr>
          <p:nvPr>
            <p:ph type="title" idx="4294967295"/>
          </p:nvPr>
        </p:nvSpPr>
        <p:spPr>
          <a:xfrm>
            <a:off x="290513" y="342900"/>
            <a:ext cx="8229600" cy="960438"/>
          </a:xfrm>
        </p:spPr>
        <p:txBody>
          <a:bodyPr/>
          <a:lstStyle/>
          <a:p>
            <a:r>
              <a:rPr lang="en-US">
                <a:latin typeface="Gill Sans MT" pitchFamily="4" charset="-18"/>
                <a:ea typeface="ＭＳ Ｐゴシック" pitchFamily="4" charset="-128"/>
              </a:rPr>
              <a:t>Take home points</a:t>
            </a:r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8229600" y="6356350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7EB4DB0A-7AEC-754C-A78A-08B1DAC0133D}" type="slidenum">
              <a:rPr lang="en-US" sz="1200">
                <a:solidFill>
                  <a:srgbClr val="000099"/>
                </a:solidFill>
                <a:latin typeface="Gill Sans" pitchFamily="4" charset="0"/>
              </a:rPr>
              <a:pPr algn="r"/>
              <a:t>14</a:t>
            </a:fld>
            <a:endParaRPr lang="en-US" sz="1200">
              <a:solidFill>
                <a:srgbClr val="000099"/>
              </a:solidFill>
              <a:latin typeface="Gill Sans" pitchFamily="4" charset="0"/>
            </a:endParaRPr>
          </a:p>
        </p:txBody>
      </p:sp>
      <p:sp>
        <p:nvSpPr>
          <p:cNvPr id="35844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510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1200" i="1">
                <a:solidFill>
                  <a:srgbClr val="000099"/>
                </a:solidFill>
                <a:latin typeface="Gill Sans" pitchFamily="4" charset="0"/>
              </a:rPr>
              <a:t>Preparing for ALMA: 24 May 2010</a:t>
            </a:r>
          </a:p>
        </p:txBody>
      </p:sp>
      <p:pic>
        <p:nvPicPr>
          <p:cNvPr id="35845" name="Picture 9" descr="IMG_0275"/>
          <p:cNvPicPr>
            <a:picLocks noChangeAspect="1" noChangeArrowheads="1"/>
          </p:cNvPicPr>
          <p:nvPr/>
        </p:nvPicPr>
        <p:blipFill>
          <a:blip r:embed="rId3"/>
          <a:srcRect t="11250" b="21300"/>
          <a:stretch>
            <a:fillRect/>
          </a:stretch>
        </p:blipFill>
        <p:spPr bwMode="auto">
          <a:xfrm>
            <a:off x="4081463" y="1357313"/>
            <a:ext cx="4953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7"/>
          <p:cNvSpPr>
            <a:spLocks noGrp="1"/>
          </p:cNvSpPr>
          <p:nvPr>
            <p:ph type="body" idx="4294967295"/>
          </p:nvPr>
        </p:nvSpPr>
        <p:spPr>
          <a:xfrm>
            <a:off x="354013" y="1263650"/>
            <a:ext cx="5408612" cy="30638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Gill Sans MT" pitchFamily="4" charset="-18"/>
                <a:ea typeface="ＭＳ Ｐゴシック" pitchFamily="4" charset="-128"/>
              </a:rPr>
              <a:t>This is </a:t>
            </a:r>
            <a:r>
              <a:rPr lang="en-US" u="sng">
                <a:latin typeface="Gill Sans MT" pitchFamily="4" charset="-18"/>
                <a:ea typeface="ＭＳ Ｐゴシック" pitchFamily="4" charset="-128"/>
              </a:rPr>
              <a:t>your</a:t>
            </a:r>
            <a:r>
              <a:rPr lang="en-US">
                <a:latin typeface="Gill Sans MT" pitchFamily="4" charset="-18"/>
                <a:ea typeface="ＭＳ Ｐゴシック" pitchFamily="4" charset="-128"/>
              </a:rPr>
              <a:t> observatory</a:t>
            </a:r>
          </a:p>
          <a:p>
            <a:pPr>
              <a:lnSpc>
                <a:spcPct val="90000"/>
              </a:lnSpc>
            </a:pPr>
            <a:endParaRPr lang="en-US">
              <a:latin typeface="Gill Sans MT" pitchFamily="4" charset="-18"/>
              <a:ea typeface="ＭＳ Ｐゴシック" pitchFamily="4" charset="-128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Gill Sans MT" pitchFamily="4" charset="-18"/>
                <a:ea typeface="ＭＳ Ｐゴシック" pitchFamily="4" charset="-128"/>
              </a:rPr>
              <a:t>NAASC is here to help you</a:t>
            </a:r>
          </a:p>
          <a:p>
            <a:pPr>
              <a:lnSpc>
                <a:spcPct val="90000"/>
              </a:lnSpc>
            </a:pPr>
            <a:endParaRPr lang="en-US">
              <a:latin typeface="Gill Sans MT" pitchFamily="4" charset="-18"/>
              <a:ea typeface="ＭＳ Ｐゴシック" pitchFamily="4" charset="-128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Gill Sans MT" pitchFamily="4" charset="-18"/>
                <a:ea typeface="ＭＳ Ｐゴシック" pitchFamily="4" charset="-128"/>
              </a:rPr>
              <a:t>To get started:</a:t>
            </a:r>
          </a:p>
          <a:p>
            <a:pPr>
              <a:lnSpc>
                <a:spcPct val="90000"/>
              </a:lnSpc>
              <a:buFont typeface="Arial" pitchFamily="4" charset="0"/>
              <a:buNone/>
            </a:pPr>
            <a:r>
              <a:rPr lang="en-US">
                <a:latin typeface="Gill Sans MT" pitchFamily="4" charset="-18"/>
                <a:ea typeface="ＭＳ Ｐゴシック" pitchFamily="4" charset="-128"/>
              </a:rPr>
              <a:t>         -- NAASC tutorials</a:t>
            </a:r>
          </a:p>
          <a:p>
            <a:pPr>
              <a:lnSpc>
                <a:spcPct val="90000"/>
              </a:lnSpc>
              <a:buFont typeface="Arial" pitchFamily="4" charset="0"/>
              <a:buNone/>
            </a:pPr>
            <a:r>
              <a:rPr lang="en-US">
                <a:latin typeface="Gill Sans MT" pitchFamily="4" charset="-18"/>
                <a:ea typeface="ＭＳ Ｐゴシック" pitchFamily="4" charset="-128"/>
              </a:rPr>
              <a:t>         -- On-line tutorials</a:t>
            </a:r>
          </a:p>
          <a:p>
            <a:pPr>
              <a:lnSpc>
                <a:spcPct val="90000"/>
              </a:lnSpc>
              <a:buFont typeface="Arial" pitchFamily="4" charset="0"/>
              <a:buNone/>
            </a:pPr>
            <a:r>
              <a:rPr lang="en-US">
                <a:latin typeface="Gill Sans MT" pitchFamily="4" charset="-18"/>
                <a:ea typeface="ＭＳ Ｐゴシック" pitchFamily="4" charset="-128"/>
              </a:rPr>
              <a:t>         -- Science workshops</a:t>
            </a:r>
          </a:p>
          <a:p>
            <a:pPr>
              <a:lnSpc>
                <a:spcPct val="90000"/>
              </a:lnSpc>
              <a:buFont typeface="Arial" pitchFamily="4" charset="0"/>
              <a:buNone/>
            </a:pPr>
            <a:endParaRPr lang="en-US">
              <a:latin typeface="Gill Sans MT" pitchFamily="4" charset="-18"/>
              <a:ea typeface="ＭＳ Ｐゴシック" pitchFamily="4" charset="-128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Gill Sans MT" pitchFamily="4" charset="-18"/>
                <a:ea typeface="ＭＳ Ｐゴシック" pitchFamily="4" charset="-128"/>
              </a:rPr>
              <a:t>Call for proposals end of 2010</a:t>
            </a:r>
          </a:p>
          <a:p>
            <a:pPr>
              <a:lnSpc>
                <a:spcPct val="90000"/>
              </a:lnSpc>
            </a:pPr>
            <a:endParaRPr lang="en-US">
              <a:latin typeface="Gill Sans MT" pitchFamily="4" charset="-18"/>
              <a:ea typeface="ＭＳ Ｐゴシック" pitchFamily="4" charset="-128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Gill Sans MT" pitchFamily="4" charset="-18"/>
                <a:ea typeface="ＭＳ Ｐゴシック" pitchFamily="4" charset="-128"/>
              </a:rPr>
              <a:t>Be EXCITED!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PREPARING FOR ALMA</a:t>
            </a:r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i="1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http://</a:t>
            </a:r>
            <a:r>
              <a:rPr lang="en-US" b="1" i="1" dirty="0" err="1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science.nrao.edu</a:t>
            </a:r>
            <a:r>
              <a:rPr lang="en-US" b="1" i="1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/alma</a:t>
            </a:r>
          </a:p>
        </p:txBody>
      </p:sp>
      <p:sp>
        <p:nvSpPr>
          <p:cNvPr id="15364" name="Text Placeholder 7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4343400"/>
            <a:ext cx="6019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National Radio Astronomy Observatory</a:t>
            </a:r>
          </a:p>
        </p:txBody>
      </p:sp>
      <p:sp>
        <p:nvSpPr>
          <p:cNvPr id="15365" name="Text Placeholder 8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2400" dirty="0" smtClean="0">
                <a:solidFill>
                  <a:srgbClr val="800000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North America ALMA Science Center</a:t>
            </a:r>
          </a:p>
          <a:p>
            <a:pPr marL="0" indent="0"/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Charlottesville, Virginia U.S.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 bwMode="auto">
          <a:xfrm>
            <a:off x="457200" y="63514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dirty="0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Preparing for ALMA</a:t>
            </a:r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 bwMode="auto">
          <a:xfrm>
            <a:off x="457200" y="864826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i="1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http://</a:t>
            </a:r>
            <a:r>
              <a:rPr lang="en-US" sz="3200" b="1" i="1" dirty="0" err="1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science.nrao.edu</a:t>
            </a:r>
            <a:r>
              <a:rPr lang="en-US" sz="3200" b="1" i="1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/alma</a:t>
            </a:r>
          </a:p>
        </p:txBody>
      </p:sp>
      <p:sp>
        <p:nvSpPr>
          <p:cNvPr id="15364" name="Text Placeholder 7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4343400"/>
            <a:ext cx="6019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National Radio Astronomy Observatory</a:t>
            </a:r>
          </a:p>
        </p:txBody>
      </p:sp>
      <p:sp>
        <p:nvSpPr>
          <p:cNvPr id="15365" name="Text Placeholder 8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dirty="0" smtClean="0">
                <a:solidFill>
                  <a:srgbClr val="800000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North America ALMA Science Center</a:t>
            </a:r>
          </a:p>
          <a:p>
            <a:pPr marL="0" indent="0"/>
            <a:r>
              <a:rPr lang="en-US" sz="1800" dirty="0" smtClean="0">
                <a:solidFill>
                  <a:srgbClr val="000090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Charlottesville, Virginia U.S.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ALMA from the Users’ Perspective</a:t>
            </a:r>
          </a:p>
        </p:txBody>
      </p:sp>
      <p:sp>
        <p:nvSpPr>
          <p:cNvPr id="15364" name="Text Placeholder 7"/>
          <p:cNvSpPr>
            <a:spLocks noGrp="1"/>
          </p:cNvSpPr>
          <p:nvPr>
            <p:ph type="body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Kelsey Johnson</a:t>
            </a:r>
          </a:p>
        </p:txBody>
      </p:sp>
      <p:sp>
        <p:nvSpPr>
          <p:cNvPr id="15365" name="Text Placeholder 8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University of Virginia / NRAO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/>
          </p:cNvSpPr>
          <p:nvPr>
            <p:ph type="body" idx="4294967295"/>
          </p:nvPr>
        </p:nvSpPr>
        <p:spPr>
          <a:xfrm>
            <a:off x="395288" y="1209675"/>
            <a:ext cx="7410450" cy="1498600"/>
          </a:xfrm>
        </p:spPr>
        <p:txBody>
          <a:bodyPr/>
          <a:lstStyle/>
          <a:p>
            <a:r>
              <a:rPr lang="en-US">
                <a:latin typeface="Gill Sans MT" pitchFamily="4" charset="-18"/>
                <a:ea typeface="ＭＳ Ｐゴシック" pitchFamily="4" charset="-128"/>
              </a:rPr>
              <a:t>Check out “Design Reference Science Plans” (DRSPs)</a:t>
            </a:r>
          </a:p>
          <a:p>
            <a:r>
              <a:rPr lang="en-US">
                <a:latin typeface="Gill Sans MT" pitchFamily="4" charset="-18"/>
                <a:ea typeface="ＭＳ Ｐゴシック" pitchFamily="4" charset="-128"/>
              </a:rPr>
              <a:t>Think outside the box</a:t>
            </a:r>
          </a:p>
          <a:p>
            <a:r>
              <a:rPr lang="en-US">
                <a:latin typeface="Gill Sans MT" pitchFamily="4" charset="-18"/>
                <a:ea typeface="ＭＳ Ｐゴシック" pitchFamily="4" charset="-128"/>
              </a:rPr>
              <a:t>Play with the ALMA tools!</a:t>
            </a:r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8229600" y="6356350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61033CD7-6167-BB47-8D20-03DEB7E12C62}" type="slidenum">
              <a:rPr lang="en-US" sz="1200">
                <a:solidFill>
                  <a:srgbClr val="000099"/>
                </a:solidFill>
                <a:latin typeface="Gill Sans" pitchFamily="4" charset="0"/>
              </a:rPr>
              <a:pPr algn="r"/>
              <a:t>4</a:t>
            </a:fld>
            <a:endParaRPr lang="en-US" sz="1200">
              <a:solidFill>
                <a:srgbClr val="000099"/>
              </a:solidFill>
              <a:latin typeface="Gill Sans" pitchFamily="4" charset="0"/>
            </a:endParaRPr>
          </a:p>
        </p:txBody>
      </p:sp>
      <p:sp>
        <p:nvSpPr>
          <p:cNvPr id="15364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510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1200" i="1">
                <a:solidFill>
                  <a:srgbClr val="000099"/>
                </a:solidFill>
                <a:latin typeface="Gill Sans" pitchFamily="4" charset="0"/>
              </a:rPr>
              <a:t>Preparing for ALMA: 24 May 2010</a:t>
            </a:r>
          </a:p>
        </p:txBody>
      </p:sp>
      <p:sp>
        <p:nvSpPr>
          <p:cNvPr id="15365" name="Rectangle 6"/>
          <p:cNvSpPr>
            <a:spLocks/>
          </p:cNvSpPr>
          <p:nvPr/>
        </p:nvSpPr>
        <p:spPr bwMode="auto">
          <a:xfrm>
            <a:off x="212725" y="598488"/>
            <a:ext cx="82296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3300" b="1">
                <a:solidFill>
                  <a:srgbClr val="990033"/>
                </a:solidFill>
                <a:latin typeface="Gill Sans MT" pitchFamily="4" charset="-18"/>
              </a:rPr>
              <a:t>Step 1: Thinking of Proposing</a:t>
            </a:r>
            <a:br>
              <a:rPr lang="en-US" sz="3300" b="1">
                <a:solidFill>
                  <a:srgbClr val="990033"/>
                </a:solidFill>
                <a:latin typeface="Gill Sans MT" pitchFamily="4" charset="-18"/>
              </a:rPr>
            </a:br>
            <a:r>
              <a:rPr lang="en-US" sz="3300" b="1">
                <a:solidFill>
                  <a:srgbClr val="990033"/>
                </a:solidFill>
                <a:latin typeface="Gill Sans MT" pitchFamily="4" charset="-18"/>
              </a:rPr>
              <a:t>              </a:t>
            </a:r>
          </a:p>
        </p:txBody>
      </p:sp>
      <p:pic>
        <p:nvPicPr>
          <p:cNvPr id="15366" name="Picture 9" descr="Snapshot 2010-05-24 09-52-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2419350"/>
            <a:ext cx="7669213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/>
          </p:cNvSpPr>
          <p:nvPr>
            <p:ph type="title" idx="4294967295"/>
          </p:nvPr>
        </p:nvSpPr>
        <p:spPr>
          <a:xfrm>
            <a:off x="212725" y="598488"/>
            <a:ext cx="8229600" cy="960437"/>
          </a:xfrm>
        </p:spPr>
        <p:txBody>
          <a:bodyPr/>
          <a:lstStyle/>
          <a:p>
            <a:r>
              <a:rPr lang="en-US">
                <a:latin typeface="Gill Sans MT" pitchFamily="4" charset="-18"/>
                <a:ea typeface="ＭＳ Ｐゴシック" pitchFamily="4" charset="-128"/>
              </a:rPr>
              <a:t>Step 1: Thinking of Proposing</a:t>
            </a:r>
            <a:br>
              <a:rPr lang="en-US">
                <a:latin typeface="Gill Sans MT" pitchFamily="4" charset="-18"/>
                <a:ea typeface="ＭＳ Ｐゴシック" pitchFamily="4" charset="-128"/>
              </a:rPr>
            </a:br>
            <a:r>
              <a:rPr lang="en-US">
                <a:latin typeface="Gill Sans MT" pitchFamily="4" charset="-18"/>
                <a:ea typeface="ＭＳ Ｐゴシック" pitchFamily="4" charset="-128"/>
              </a:rPr>
              <a:t>       </a:t>
            </a:r>
            <a:r>
              <a:rPr lang="en-US" b="0">
                <a:latin typeface="Gill Sans MT" pitchFamily="4" charset="-18"/>
                <a:ea typeface="ＭＳ Ｐゴシック" pitchFamily="4" charset="-128"/>
                <a:sym typeface="Symbol" pitchFamily="4" charset="2"/>
              </a:rPr>
              <a:t> </a:t>
            </a:r>
            <a:r>
              <a:rPr lang="en-US" sz="2100" b="0">
                <a:latin typeface="Gill Sans MT" pitchFamily="4" charset="-18"/>
                <a:ea typeface="ＭＳ Ｐゴシック" pitchFamily="4" charset="-128"/>
              </a:rPr>
              <a:t>tools to help refine your ideas:</a:t>
            </a:r>
            <a:r>
              <a:rPr lang="en-US" sz="2100">
                <a:latin typeface="Gill Sans MT" pitchFamily="4" charset="-18"/>
                <a:ea typeface="ＭＳ Ｐゴシック" pitchFamily="4" charset="-128"/>
              </a:rPr>
              <a:t> Splatalogue</a:t>
            </a:r>
            <a:endParaRPr lang="en-US">
              <a:latin typeface="Gill Sans MT" pitchFamily="4" charset="-18"/>
              <a:ea typeface="ＭＳ Ｐゴシック" pitchFamily="4" charset="-128"/>
            </a:endParaRPr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8229600" y="6356350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C851DE11-DB6A-BF46-940E-A7C1E5836223}" type="slidenum">
              <a:rPr lang="en-US" sz="1200">
                <a:solidFill>
                  <a:srgbClr val="000099"/>
                </a:solidFill>
                <a:latin typeface="Gill Sans" pitchFamily="4" charset="0"/>
              </a:rPr>
              <a:pPr algn="r"/>
              <a:t>5</a:t>
            </a:fld>
            <a:endParaRPr lang="en-US" sz="1200">
              <a:solidFill>
                <a:srgbClr val="000099"/>
              </a:solidFill>
              <a:latin typeface="Gill Sans" pitchFamily="4" charset="0"/>
            </a:endParaRPr>
          </a:p>
        </p:txBody>
      </p:sp>
      <p:sp>
        <p:nvSpPr>
          <p:cNvPr id="17412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510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1200" i="1">
                <a:solidFill>
                  <a:srgbClr val="000099"/>
                </a:solidFill>
                <a:latin typeface="Gill Sans" pitchFamily="4" charset="0"/>
              </a:rPr>
              <a:t>Preparing for ALMA: 24 May 2010</a:t>
            </a:r>
          </a:p>
        </p:txBody>
      </p:sp>
      <p:pic>
        <p:nvPicPr>
          <p:cNvPr id="17413" name="Picture 1030" descr="Freq_search_exa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6713" y="1733550"/>
            <a:ext cx="60975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85738" y="2144713"/>
            <a:ext cx="3970337" cy="2024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Determine which species and transitions are the best diagnostics for your sciences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Look up line strengths &amp; frequencies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Think about best band(s)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What other cool lines are there?</a:t>
            </a:r>
          </a:p>
          <a:p>
            <a:pPr marL="273050" indent="-182563">
              <a:buFont typeface="Wingdings" pitchFamily="4" charset="2"/>
              <a:buNone/>
            </a:pPr>
            <a:endParaRPr lang="en-US" sz="1800">
              <a:latin typeface="Calibri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8229600" y="6356350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153FA850-73B6-214D-8CB7-A2A0D6369FDF}" type="slidenum">
              <a:rPr lang="en-US" sz="1200">
                <a:solidFill>
                  <a:srgbClr val="000099"/>
                </a:solidFill>
                <a:latin typeface="Gill Sans" pitchFamily="4" charset="0"/>
              </a:rPr>
              <a:pPr algn="r"/>
              <a:t>6</a:t>
            </a:fld>
            <a:endParaRPr lang="en-US" sz="1200">
              <a:solidFill>
                <a:srgbClr val="000099"/>
              </a:solidFill>
              <a:latin typeface="Gill Sans" pitchFamily="4" charset="0"/>
            </a:endParaRPr>
          </a:p>
        </p:txBody>
      </p:sp>
      <p:sp>
        <p:nvSpPr>
          <p:cNvPr id="19459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510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1200" i="1">
                <a:solidFill>
                  <a:srgbClr val="000099"/>
                </a:solidFill>
                <a:latin typeface="Gill Sans" pitchFamily="4" charset="0"/>
              </a:rPr>
              <a:t>Preparing for ALMA: 24 May 2010</a:t>
            </a:r>
          </a:p>
        </p:txBody>
      </p:sp>
      <p:pic>
        <p:nvPicPr>
          <p:cNvPr id="19460" name="Picture 1031" descr="Screen shot 2010-05-23 at 10"/>
          <p:cNvPicPr>
            <a:picLocks noChangeAspect="1" noChangeArrowheads="1"/>
          </p:cNvPicPr>
          <p:nvPr/>
        </p:nvPicPr>
        <p:blipFill>
          <a:blip r:embed="rId3"/>
          <a:srcRect r="10014"/>
          <a:stretch>
            <a:fillRect/>
          </a:stretch>
        </p:blipFill>
        <p:spPr bwMode="auto">
          <a:xfrm>
            <a:off x="2293938" y="1593850"/>
            <a:ext cx="6581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6"/>
          <p:cNvSpPr>
            <a:spLocks/>
          </p:cNvSpPr>
          <p:nvPr/>
        </p:nvSpPr>
        <p:spPr bwMode="auto">
          <a:xfrm>
            <a:off x="212725" y="598488"/>
            <a:ext cx="8535988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3300" b="1">
                <a:solidFill>
                  <a:srgbClr val="990033"/>
                </a:solidFill>
                <a:latin typeface="Gill Sans MT" pitchFamily="4" charset="-18"/>
              </a:rPr>
              <a:t>Step 1: Thinking of Proposing</a:t>
            </a:r>
            <a:br>
              <a:rPr lang="en-US" sz="3300" b="1">
                <a:solidFill>
                  <a:srgbClr val="990033"/>
                </a:solidFill>
                <a:latin typeface="Gill Sans MT" pitchFamily="4" charset="-18"/>
              </a:rPr>
            </a:br>
            <a:r>
              <a:rPr lang="en-US" sz="3300" b="1">
                <a:solidFill>
                  <a:srgbClr val="990033"/>
                </a:solidFill>
                <a:latin typeface="Gill Sans MT" pitchFamily="4" charset="-18"/>
              </a:rPr>
              <a:t>       </a:t>
            </a:r>
            <a:r>
              <a:rPr lang="en-US" sz="3300">
                <a:solidFill>
                  <a:srgbClr val="990033"/>
                </a:solidFill>
                <a:latin typeface="Gill Sans MT" pitchFamily="4" charset="-18"/>
                <a:sym typeface="Symbol" pitchFamily="4" charset="2"/>
              </a:rPr>
              <a:t> </a:t>
            </a:r>
            <a:r>
              <a:rPr lang="en-US" sz="2100">
                <a:solidFill>
                  <a:srgbClr val="990033"/>
                </a:solidFill>
                <a:latin typeface="Gill Sans MT" pitchFamily="4" charset="-18"/>
              </a:rPr>
              <a:t>tools to help refine your ideas:</a:t>
            </a:r>
            <a:r>
              <a:rPr lang="en-US" sz="2100" b="1">
                <a:solidFill>
                  <a:srgbClr val="990033"/>
                </a:solidFill>
                <a:latin typeface="Gill Sans MT" pitchFamily="4" charset="-18"/>
              </a:rPr>
              <a:t> Sensitivity Calculator</a:t>
            </a:r>
            <a:endParaRPr lang="en-US" sz="3300" b="1">
              <a:solidFill>
                <a:srgbClr val="990033"/>
              </a:solidFill>
              <a:latin typeface="Gill Sans MT" pitchFamily="4" charset="-18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44488" y="2503488"/>
            <a:ext cx="2894012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Estimate observing time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Customize #  of antennas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Vary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285954-4306-274E-A096-E2E89F9491F0}" type="slidenum">
              <a:rPr lang="en-US">
                <a:latin typeface="Gill Sans" pitchFamily="4" charset="0"/>
                <a:ea typeface="ＭＳ Ｐゴシック" pitchFamily="4" charset="-128"/>
                <a:cs typeface="ＭＳ Ｐゴシック" pitchFamily="4" charset="-128"/>
              </a:rPr>
              <a:pPr/>
              <a:t>7</a:t>
            </a:fld>
            <a:endParaRPr lang="en-US">
              <a:latin typeface="Gill Sans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i="1" smtClean="0">
                <a:latin typeface="Gill Sans" pitchFamily="4" charset="0"/>
                <a:ea typeface="ＭＳ Ｐゴシック" pitchFamily="4" charset="-128"/>
                <a:cs typeface="ＭＳ Ｐゴシック" pitchFamily="4" charset="-128"/>
              </a:rPr>
              <a:t>Preparing for ALMA: 24 May 2010</a:t>
            </a:r>
          </a:p>
        </p:txBody>
      </p:sp>
      <p:pic>
        <p:nvPicPr>
          <p:cNvPr id="2150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2100" y="192881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71463" y="2111375"/>
            <a:ext cx="3678237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Calculate visibilities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Calculate total power observation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Add noise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Re-image the data 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Analyze the difference between output and input images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212725" y="598488"/>
            <a:ext cx="82296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3300" b="1">
                <a:solidFill>
                  <a:srgbClr val="990033"/>
                </a:solidFill>
                <a:latin typeface="Gill Sans MT" pitchFamily="4" charset="-18"/>
              </a:rPr>
              <a:t>Step 1: Thinking of Proposing</a:t>
            </a:r>
            <a:br>
              <a:rPr lang="en-US" sz="3300" b="1">
                <a:solidFill>
                  <a:srgbClr val="990033"/>
                </a:solidFill>
                <a:latin typeface="Gill Sans MT" pitchFamily="4" charset="-18"/>
              </a:rPr>
            </a:br>
            <a:r>
              <a:rPr lang="en-US" sz="3300" b="1">
                <a:solidFill>
                  <a:srgbClr val="990033"/>
                </a:solidFill>
                <a:latin typeface="Gill Sans MT" pitchFamily="4" charset="-18"/>
              </a:rPr>
              <a:t>       </a:t>
            </a:r>
            <a:r>
              <a:rPr lang="en-US" sz="3300">
                <a:solidFill>
                  <a:srgbClr val="990033"/>
                </a:solidFill>
                <a:latin typeface="Gill Sans MT" pitchFamily="4" charset="-18"/>
                <a:sym typeface="Symbol" pitchFamily="4" charset="2"/>
              </a:rPr>
              <a:t> </a:t>
            </a:r>
            <a:r>
              <a:rPr lang="en-US" sz="2100">
                <a:solidFill>
                  <a:srgbClr val="990033"/>
                </a:solidFill>
                <a:latin typeface="Gill Sans MT" pitchFamily="4" charset="-18"/>
              </a:rPr>
              <a:t>tools to help refine your ideas:</a:t>
            </a:r>
            <a:r>
              <a:rPr lang="en-US" sz="2100" b="1">
                <a:solidFill>
                  <a:srgbClr val="990033"/>
                </a:solidFill>
                <a:latin typeface="Gill Sans MT" pitchFamily="4" charset="-18"/>
              </a:rPr>
              <a:t> Simulator</a:t>
            </a:r>
            <a:endParaRPr lang="en-US" sz="3300" b="1">
              <a:solidFill>
                <a:srgbClr val="990033"/>
              </a:solidFill>
              <a:latin typeface="Gill Sans MT" pitchFamily="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/>
          </p:cNvSpPr>
          <p:nvPr>
            <p:ph type="title" idx="4294967295"/>
          </p:nvPr>
        </p:nvSpPr>
        <p:spPr>
          <a:xfrm>
            <a:off x="231775" y="457200"/>
            <a:ext cx="8229600" cy="1228725"/>
          </a:xfrm>
        </p:spPr>
        <p:txBody>
          <a:bodyPr/>
          <a:lstStyle/>
          <a:p>
            <a:r>
              <a:rPr lang="en-US">
                <a:latin typeface="Gill Sans MT" pitchFamily="4" charset="-18"/>
                <a:ea typeface="ＭＳ Ｐゴシック" pitchFamily="4" charset="-128"/>
              </a:rPr>
              <a:t>Step 2:  Proposal Preparation: </a:t>
            </a:r>
            <a:br>
              <a:rPr lang="en-US">
                <a:latin typeface="Gill Sans MT" pitchFamily="4" charset="-18"/>
                <a:ea typeface="ＭＳ Ｐゴシック" pitchFamily="4" charset="-128"/>
              </a:rPr>
            </a:br>
            <a:r>
              <a:rPr lang="en-US">
                <a:latin typeface="Gill Sans MT" pitchFamily="4" charset="-18"/>
                <a:ea typeface="ＭＳ Ｐゴシック" pitchFamily="4" charset="-128"/>
              </a:rPr>
              <a:t>       </a:t>
            </a:r>
            <a:r>
              <a:rPr lang="en-US" sz="2100">
                <a:latin typeface="Gill Sans MT" pitchFamily="4" charset="-18"/>
                <a:ea typeface="ＭＳ Ｐゴシック" pitchFamily="4" charset="-128"/>
                <a:sym typeface="Symbol" pitchFamily="4" charset="2"/>
              </a:rPr>
              <a:t></a:t>
            </a:r>
            <a:r>
              <a:rPr lang="en-US" sz="2100">
                <a:latin typeface="Gill Sans MT" pitchFamily="4" charset="-18"/>
                <a:ea typeface="ＭＳ Ｐゴシック" pitchFamily="4" charset="-128"/>
              </a:rPr>
              <a:t>The Observing Tool (OT)</a:t>
            </a:r>
            <a:endParaRPr lang="en-US">
              <a:latin typeface="Gill Sans MT" pitchFamily="4" charset="-18"/>
              <a:ea typeface="ＭＳ Ｐゴシック" pitchFamily="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180DA1-476D-F54C-B153-67AF60867D88}" type="slidenum">
              <a:rPr lang="en-US">
                <a:latin typeface="Gill Sans" pitchFamily="4" charset="0"/>
                <a:ea typeface="ＭＳ Ｐゴシック" pitchFamily="4" charset="-128"/>
                <a:cs typeface="ＭＳ Ｐゴシック" pitchFamily="4" charset="-128"/>
              </a:rPr>
              <a:pPr/>
              <a:t>8</a:t>
            </a:fld>
            <a:endParaRPr lang="en-US">
              <a:latin typeface="Gill Sans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i="1" smtClean="0">
                <a:latin typeface="Gill Sans" pitchFamily="4" charset="0"/>
                <a:ea typeface="ＭＳ Ｐゴシック" pitchFamily="4" charset="-128"/>
                <a:cs typeface="ＭＳ Ｐゴシック" pitchFamily="4" charset="-128"/>
              </a:rPr>
              <a:t>Preparing for ALMA: 24 May 2010</a:t>
            </a:r>
          </a:p>
        </p:txBody>
      </p:sp>
      <p:pic>
        <p:nvPicPr>
          <p:cNvPr id="23557" name="Picture 1030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2450" y="1662113"/>
            <a:ext cx="5878513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Slide23"/>
          <p:cNvPicPr>
            <a:picLocks noChangeAspect="1" noChangeArrowheads="1"/>
          </p:cNvPicPr>
          <p:nvPr/>
        </p:nvPicPr>
        <p:blipFill>
          <a:blip r:embed="rId4"/>
          <a:srcRect l="22580" t="12903" r="2533" b="44556"/>
          <a:stretch>
            <a:fillRect/>
          </a:stretch>
        </p:blipFill>
        <p:spPr bwMode="auto">
          <a:xfrm>
            <a:off x="1238250" y="4094163"/>
            <a:ext cx="376872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384175" y="2136775"/>
            <a:ext cx="3284538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Visualize pointings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See fields-of-view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Determine spectra set-up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Generate schedule blocks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Standard proposal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/>
          </p:cNvSpPr>
          <p:nvPr>
            <p:ph type="title" idx="4294967295"/>
          </p:nvPr>
        </p:nvSpPr>
        <p:spPr>
          <a:xfrm>
            <a:off x="257175" y="309563"/>
            <a:ext cx="8229600" cy="960437"/>
          </a:xfrm>
        </p:spPr>
        <p:txBody>
          <a:bodyPr/>
          <a:lstStyle/>
          <a:p>
            <a:r>
              <a:rPr lang="en-US">
                <a:latin typeface="Gill Sans MT" pitchFamily="4" charset="-18"/>
                <a:ea typeface="ＭＳ Ｐゴシック" pitchFamily="4" charset="-128"/>
              </a:rPr>
              <a:t>Step 2:  Proposal Preparation</a:t>
            </a:r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8229600" y="6356350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D5F129D8-A008-2548-BD8C-5A1FE4229B2C}" type="slidenum">
              <a:rPr lang="en-US" sz="1200">
                <a:solidFill>
                  <a:srgbClr val="000099"/>
                </a:solidFill>
                <a:latin typeface="Gill Sans" pitchFamily="4" charset="0"/>
              </a:rPr>
              <a:pPr algn="r"/>
              <a:t>9</a:t>
            </a:fld>
            <a:endParaRPr lang="en-US" sz="1200">
              <a:solidFill>
                <a:srgbClr val="000099"/>
              </a:solidFill>
              <a:latin typeface="Gill Sans" pitchFamily="4" charset="0"/>
            </a:endParaRPr>
          </a:p>
        </p:txBody>
      </p:sp>
      <p:sp>
        <p:nvSpPr>
          <p:cNvPr id="25604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510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1200" i="1">
                <a:solidFill>
                  <a:srgbClr val="000099"/>
                </a:solidFill>
                <a:latin typeface="Gill Sans" pitchFamily="4" charset="0"/>
              </a:rPr>
              <a:t>Preparing for ALMA: 24 May 2010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85738" y="1158875"/>
            <a:ext cx="34639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Info &amp; FAQs on helpdesk portal</a:t>
            </a:r>
          </a:p>
          <a:p>
            <a:pPr marL="273050" indent="-182563">
              <a:buFont typeface="Wingdings" pitchFamily="4" charset="2"/>
              <a:buChar char="ü"/>
            </a:pPr>
            <a:r>
              <a:rPr lang="en-US" sz="1800">
                <a:latin typeface="Calibri" pitchFamily="4" charset="0"/>
              </a:rPr>
              <a:t> Support from NAASC staff </a:t>
            </a:r>
          </a:p>
        </p:txBody>
      </p:sp>
      <p:pic>
        <p:nvPicPr>
          <p:cNvPr id="25606" name="Picture 9" descr="Screen shot 2010-05-23 at 11"/>
          <p:cNvPicPr>
            <a:picLocks noChangeAspect="1" noChangeArrowheads="1"/>
          </p:cNvPicPr>
          <p:nvPr/>
        </p:nvPicPr>
        <p:blipFill>
          <a:blip r:embed="rId3"/>
          <a:srcRect l="10970" r="26610"/>
          <a:stretch>
            <a:fillRect/>
          </a:stretch>
        </p:blipFill>
        <p:spPr bwMode="auto">
          <a:xfrm>
            <a:off x="4152900" y="1143000"/>
            <a:ext cx="45672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Screen shot 2010-05-23 at 11"/>
          <p:cNvPicPr>
            <a:picLocks noChangeAspect="1" noChangeArrowheads="1"/>
          </p:cNvPicPr>
          <p:nvPr/>
        </p:nvPicPr>
        <p:blipFill>
          <a:blip r:embed="rId4"/>
          <a:srcRect r="10126"/>
          <a:stretch>
            <a:fillRect/>
          </a:stretch>
        </p:blipFill>
        <p:spPr bwMode="auto">
          <a:xfrm>
            <a:off x="1195388" y="1827213"/>
            <a:ext cx="65738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Advanc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RAO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GBT backgrnd">
  <a:themeElements>
    <a:clrScheme name="1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1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BT backgr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LMA backgr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Presentation_Advanced</Template>
  <TotalTime>267</TotalTime>
  <Words>708</Words>
  <Application>Microsoft Macintosh PowerPoint</Application>
  <PresentationFormat>On-screen Show (4:3)</PresentationFormat>
  <Paragraphs>120</Paragraphs>
  <Slides>15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Presentation_Advanced</vt:lpstr>
      <vt:lpstr>NRAO Title Page</vt:lpstr>
      <vt:lpstr>1_GBT backgrnd</vt:lpstr>
      <vt:lpstr>2_GBT backgrnd</vt:lpstr>
      <vt:lpstr>1_ALMA backgrnd</vt:lpstr>
      <vt:lpstr>Slide 1</vt:lpstr>
      <vt:lpstr>Preparing for ALMA</vt:lpstr>
      <vt:lpstr>ALMA from the Users’ Perspective</vt:lpstr>
      <vt:lpstr>Slide 4</vt:lpstr>
      <vt:lpstr>Step 1: Thinking of Proposing         tools to help refine your ideas: Splatalogue</vt:lpstr>
      <vt:lpstr>Slide 6</vt:lpstr>
      <vt:lpstr>Slide 7</vt:lpstr>
      <vt:lpstr>Step 2:  Proposal Preparation:         The Observing Tool (OT)</vt:lpstr>
      <vt:lpstr>Step 2:  Proposal Preparation</vt:lpstr>
      <vt:lpstr>Step 3:  Proposal Review</vt:lpstr>
      <vt:lpstr>Step 4:  Download “pipeline” data from the archive</vt:lpstr>
      <vt:lpstr>Step 5:  Analyze data - CASA</vt:lpstr>
      <vt:lpstr>Step 6:  Write cutting edge paper!</vt:lpstr>
      <vt:lpstr>Take home points</vt:lpstr>
      <vt:lpstr>PREPARING FOR ALMA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Taylor Johnson</dc:creator>
  <cp:lastModifiedBy>Mark Adams</cp:lastModifiedBy>
  <cp:revision>37</cp:revision>
  <dcterms:created xsi:type="dcterms:W3CDTF">2010-06-07T18:32:09Z</dcterms:created>
  <dcterms:modified xsi:type="dcterms:W3CDTF">2010-06-07T18:32:39Z</dcterms:modified>
</cp:coreProperties>
</file>