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  <p:sldMasterId id="2147485561" r:id="rId2"/>
    <p:sldMasterId id="2147484856" r:id="rId3"/>
    <p:sldMasterId id="2147484953" r:id="rId4"/>
    <p:sldMasterId id="2147484955" r:id="rId5"/>
    <p:sldMasterId id="2147483648" r:id="rId6"/>
    <p:sldMasterId id="2147485564" r:id="rId7"/>
    <p:sldMasterId id="2147484676" r:id="rId8"/>
    <p:sldMasterId id="2147484858" r:id="rId9"/>
    <p:sldMasterId id="2147484957" r:id="rId10"/>
    <p:sldMasterId id="2147484959" r:id="rId11"/>
    <p:sldMasterId id="2147483682" r:id="rId12"/>
    <p:sldMasterId id="2147483746" r:id="rId13"/>
    <p:sldMasterId id="2147484666" r:id="rId14"/>
    <p:sldMasterId id="2147484373" r:id="rId15"/>
    <p:sldMasterId id="2147485800" r:id="rId16"/>
    <p:sldMasterId id="2147484374" r:id="rId17"/>
    <p:sldMasterId id="2147485062" r:id="rId18"/>
    <p:sldMasterId id="2147485186" r:id="rId19"/>
    <p:sldMasterId id="2147486068" r:id="rId20"/>
    <p:sldMasterId id="2147486080" r:id="rId21"/>
  </p:sldMasterIdLst>
  <p:notesMasterIdLst>
    <p:notesMasterId r:id="rId44"/>
  </p:notesMasterIdLst>
  <p:handoutMasterIdLst>
    <p:handoutMasterId r:id="rId45"/>
  </p:handoutMasterIdLst>
  <p:sldIdLst>
    <p:sldId id="256" r:id="rId22"/>
    <p:sldId id="257" r:id="rId23"/>
    <p:sldId id="315" r:id="rId24"/>
    <p:sldId id="262" r:id="rId25"/>
    <p:sldId id="302" r:id="rId26"/>
    <p:sldId id="304" r:id="rId27"/>
    <p:sldId id="316" r:id="rId28"/>
    <p:sldId id="308" r:id="rId29"/>
    <p:sldId id="290" r:id="rId30"/>
    <p:sldId id="303" r:id="rId31"/>
    <p:sldId id="289" r:id="rId32"/>
    <p:sldId id="305" r:id="rId33"/>
    <p:sldId id="291" r:id="rId34"/>
    <p:sldId id="292" r:id="rId35"/>
    <p:sldId id="294" r:id="rId36"/>
    <p:sldId id="293" r:id="rId37"/>
    <p:sldId id="306" r:id="rId38"/>
    <p:sldId id="317" r:id="rId39"/>
    <p:sldId id="312" r:id="rId40"/>
    <p:sldId id="313" r:id="rId41"/>
    <p:sldId id="310" r:id="rId42"/>
    <p:sldId id="286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0D82FB-8D89-8F49-9826-15904EE7BB8D}" type="datetime1">
              <a:rPr lang="en-US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119307-A478-534A-8222-FCA9F4545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8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B1A72D-4594-1C41-87CA-7EB34CFA81DD}" type="datetime1">
              <a:rPr lang="en-US"/>
              <a:pPr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FF7A26-B75A-2F4A-86C4-892C44A5D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21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slide on B6 upgrade science, B2 science, B1, </a:t>
            </a:r>
            <a:r>
              <a:rPr lang="en-US" dirty="0" err="1" smtClean="0"/>
              <a:t>STHz</a:t>
            </a:r>
            <a:r>
              <a:rPr lang="en-US" dirty="0" smtClean="0"/>
              <a:t>, visualization and </a:t>
            </a:r>
            <a:r>
              <a:rPr lang="en-US" dirty="0" err="1" smtClean="0"/>
              <a:t>datarate</a:t>
            </a:r>
            <a:r>
              <a:rPr lang="en-US" dirty="0" smtClean="0"/>
              <a:t>.  Also VLBI.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Photos:  ASAC meeting 21 March 2002 at National Museum of Emerging Science and Innovation </a:t>
            </a:r>
            <a:br>
              <a:rPr lang="en-US" dirty="0" smtClean="0"/>
            </a:br>
            <a:r>
              <a:rPr lang="en-US" dirty="0" smtClean="0"/>
              <a:t> ASAC</a:t>
            </a:r>
            <a:r>
              <a:rPr lang="en-US" baseline="0" dirty="0" smtClean="0"/>
              <a:t> Meeting 2007 at University of Tokyo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3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92AC411-8C38-6F45-A4D1-A44A895B0DE0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67">
              <a:defRPr/>
            </a:pPr>
            <a:r>
              <a:rPr lang="en-US" b="1" dirty="0"/>
              <a:t>62% of total Studies funding allocated to collaborating institutions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Brian Mason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1. Frontiers of Knowledge: The Chemistry of the Universe and the Origin of Life –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Molecular spectroscopy of complex organic molecules and pre-biotic molecules in the ISM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comets are key for studying the conditions from which life eventually forms.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2. Origins: The Context of Star Formation – Studies of the structure and physical properties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of cold cloud cores from which stars form will be revolutionized with molecular spectroscopy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the deuterium species and other important species within the band.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3. Understanding the Cosmic Order: Galaxies Across Cosmic Time – The 4mm band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permit the studies of CO(1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→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0) and HCN(1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→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0) at intermediate redshifts where there is strong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evolution of galaxies.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AlN</a:t>
            </a:r>
            <a:r>
              <a:rPr lang="en-US" dirty="0" smtClean="0"/>
              <a:t> junctions for higher critical current density to improve receiver noise at edges of band, thereby reducing system noise temperature up to 45% in best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7A26-B75A-2F4A-86C4-892C44A5DF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4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36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4721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D7879-7B2A-0940-9E26-6CF500196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72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34701-7A0A-134E-A590-257051A06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3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10973-8032-9D4B-A90B-FA543F3E8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94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BBD6A-C01C-DE4A-BE3F-C569940BE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37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B22C4-06BA-A044-BB22-4C32F7B97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14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7398F-9314-3748-AE7F-FE4A1726D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3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A7582F-D883-1647-9EC6-3E5330A3D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27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D6A1D-1881-D345-B137-1C1B5D9F0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473FB7-84B5-014F-BE5C-C2633477C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92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DAD1DF7-70BA-B445-B65D-3F3DB98AD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1C907-AB63-C149-8D97-8AB15BBCE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72B79-CE1D-9E4B-9883-439A07574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0F432-034C-FC43-9343-F77B60A4D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8477-9D21-3648-AA2D-9E729F3F8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CA5BA-0218-464B-A856-BC497A96E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C042BB-8C6B-7E45-9D7D-E7236737B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C46C9A-88A6-4946-ABE7-DA95EA8AA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4" name="Rectangle 3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091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82C90-62ED-CC49-B453-1BC978B2B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26FE8-BF23-3F4A-9B4E-BC737F240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9A038-189C-694F-9C3C-3E0336FBA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E6E31-7453-FA41-9826-C22238573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32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A58352-FD97-EE42-AE7F-992814E76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1B2C3-9B49-9547-9902-AB522617A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01AB29-AE0D-6F4F-8733-012CE6DE7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4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2D755-7DCF-514A-BC38-430CFF788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7DE3F1-0301-5D44-AB62-764186EB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92A69-EA95-8B45-A182-CBBC7401E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3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04435-8404-4040-8FA9-DA68D68E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A10D9-83B1-664D-8C28-F7E75CCC3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1C522E-544C-1C45-8322-7131AB723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55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A833F-C924-3D45-A880-EF173CE3B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79A92-A2B7-014A-BD79-334E728BB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7C1F4-DE86-9B43-8BFB-AEC0515FF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1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26D171-1518-3B46-8006-BC2AB22C5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4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931343-79F9-F648-B73B-AB5425EEC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7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91ED84-06AB-554B-B257-1D2E65AFF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9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CA6C5E-FB06-6441-AAE6-C27B2821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5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F977C2-94A9-3448-9404-C6A1EDFFE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5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CA8A8-D7D1-9C43-A9F0-FF9175C13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6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D4030B-2BBF-AF48-9935-C8C36AEFE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4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F8B76-2F28-3D47-959A-FFDD08FED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4F61B-14BD-3E49-9C94-A425A11A1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0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1BF76-228E-024A-8F12-7061F1437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7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DAA87-57E8-154C-9383-77DE656C1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0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0643B-01B7-E64A-A529-BED71FE9E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4C3C7-5041-EB4B-9F1D-36EE531D7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4E5BA-DA1B-744F-B260-A8EB00EE6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955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6714F-826B-B542-8F8C-52B06B9BA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8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BE45B7-6F28-C447-98BF-D66C948F0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3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24ADA-28FC-5E43-AEDE-49C31BE65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9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28478F-4CAF-A145-9CB9-446E34D81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0037B-D22F-D842-BEB4-F0B044654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6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C7BBF-CB7D-C14F-95E9-FBEEA762A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9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E728F-8DC6-E54A-8FA9-1060CFB87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2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82CC9D-25B3-0047-9A82-A4AE352B6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3F6C7A-C6C0-624C-9B00-E05228989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9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7617E7-7C50-2D45-860F-BB9958662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074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09CEB6-DBE1-E343-A147-D71CBA560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3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9BA2A-1513-084A-956B-576044374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3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E28D9-3235-0B43-943C-6AB016FCC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4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D9546-11C7-3049-A404-95EA2B97A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2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F4044D-7CE1-6E49-8560-BE3E83E54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8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74D138-76E9-B748-A840-6BF877820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A558D-E1D6-4D47-97F3-62A75E17B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7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3B9258-41E7-5846-AE24-D9F4D91CA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93A69-A32E-9B4B-8B6F-C3A356F37D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8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E4BEC6-751A-4148-8816-79D7DED9F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5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2C4231-0E4B-2C44-AE2D-A119EF124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739752-85E4-7A47-BCFD-98E630031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7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EBCDD-D9EB-D54B-8B69-4BFF41EDB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1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A1733-3AF5-C345-AC59-91DE31B2B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9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1E208B-0DF6-7A42-A7F3-0FEAA60D6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5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648075-D87E-0747-9E8B-59BE705BE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9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5F0747-14F6-D043-9380-72384239D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1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46166-B3C1-CB4A-8891-4CC7162F6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8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ADE5A9-303C-BE46-B404-3D707E76F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3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AF8C54-FC77-414C-948E-546F67F9F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750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8E298-DFC8-B144-91D5-8C5D65861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186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091B47-5021-894C-B7D1-251911D4D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1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1CF6D-EBE5-BE46-A973-07AEDCD49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0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4544B-34DB-9243-BFB0-EAFCB888D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67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85706-A5A4-5D4C-B635-22A404A65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17F0D-7CCC-5340-9E21-D6572EB13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1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C8BCE-741A-5645-905A-675503606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1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EF88F2-A2FF-AA41-B924-5122BD9D4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3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303DC6-A8F3-0E4C-91BB-3F35FCB1C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7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84DD41-D48B-354E-A080-A1EA415E9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3275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A883C8-331D-954C-BA19-DA868E0DA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5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BA2333-F04B-4440-AF4A-AB40A4B25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0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54508-5CCB-EC41-99E4-BF3C659F7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4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ACB6EF-05EF-1B47-99E7-5F31B70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6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CEFC8-4382-B543-81E6-03CBD13CE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2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5987D8-2635-7F40-9C3F-73B5CE343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7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B5B000-897C-F544-9402-0353E2EAD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5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816A2-1A70-6B42-B3A7-026290298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51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EE3DAB-4DD0-5E4B-8D04-22A5FFF9B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55CB5A-0EE9-6348-8A76-0A24E51C4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6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12.xml"/><Relationship Id="rId8" Type="http://schemas.openxmlformats.org/officeDocument/2006/relationships/image" Target="../media/image15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13.xml"/><Relationship Id="rId9" Type="http://schemas.openxmlformats.org/officeDocument/2006/relationships/image" Target="../media/image16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14.xml"/><Relationship Id="rId9" Type="http://schemas.openxmlformats.org/officeDocument/2006/relationships/image" Target="../media/image16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15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16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17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18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19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theme" Target="../theme/theme20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21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3" name="Rectangle 2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1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B31E701-10E6-2E43-B7E9-73C289BFC31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0246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024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8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85F93C3B-8990-5541-8AFC-9A0D2F11D30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27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9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26C8762-3301-F349-A4C0-86C10C959D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0" r:id="rId1"/>
    <p:sldLayoutId id="2147486413" r:id="rId2"/>
    <p:sldLayoutId id="2147486414" r:id="rId3"/>
    <p:sldLayoutId id="2147486415" r:id="rId4"/>
    <p:sldLayoutId id="2147486541" r:id="rId5"/>
    <p:sldLayoutId id="2147486416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6F7844A5-5EE3-4540-9F18-B1699BAE7F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7192963" y="265113"/>
            <a:ext cx="966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ALMA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52438" y="495300"/>
            <a:ext cx="6708775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7" r:id="rId1"/>
    <p:sldLayoutId id="2147486418" r:id="rId2"/>
    <p:sldLayoutId id="2147486419" r:id="rId3"/>
    <p:sldLayoutId id="2147486420" r:id="rId4"/>
    <p:sldLayoutId id="2147486421" r:id="rId5"/>
    <p:sldLayoutId id="2147486422" r:id="rId6"/>
    <p:sldLayoutId id="2147486423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FCD4253-E105-D340-9CE5-CBC0C86D03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046913" y="265113"/>
            <a:ext cx="112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452438" y="487363"/>
            <a:ext cx="6594475" cy="7937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4" r:id="rId1"/>
    <p:sldLayoutId id="2147486425" r:id="rId2"/>
    <p:sldLayoutId id="2147486426" r:id="rId3"/>
    <p:sldLayoutId id="2147486427" r:id="rId4"/>
    <p:sldLayoutId id="2147486428" r:id="rId5"/>
    <p:sldLayoutId id="2147486429" r:id="rId6"/>
    <p:sldLayoutId id="2147486430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0E4C0C3-FEDE-D04F-8C71-7713C2A82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50200" y="2651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52438" y="495300"/>
            <a:ext cx="74977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F4FB5FE6-D888-1043-A7AC-8BBCE921E5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85125" y="265113"/>
            <a:ext cx="77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OSO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52438" y="495300"/>
            <a:ext cx="738981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  <p:sldLayoutId id="2147486450" r:id="rId9"/>
    <p:sldLayoutId id="2147486451" r:id="rId10"/>
    <p:sldLayoutId id="214748645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3ABB45C-35C3-164E-AF71-52F6EF56D1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915275" y="265113"/>
            <a:ext cx="76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52438" y="495300"/>
            <a:ext cx="74628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68" r:id="rId2"/>
    <p:sldLayoutId id="2147486469" r:id="rId3"/>
    <p:sldLayoutId id="2147486470" r:id="rId4"/>
    <p:sldLayoutId id="2147486471" r:id="rId5"/>
    <p:sldLayoutId id="2147486472" r:id="rId6"/>
    <p:sldLayoutId id="2147486473" r:id="rId7"/>
    <p:sldLayoutId id="2147486474" r:id="rId8"/>
    <p:sldLayoutId id="2147486475" r:id="rId9"/>
    <p:sldLayoutId id="2147486476" r:id="rId10"/>
    <p:sldLayoutId id="214748647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8086A8D9-D323-5745-A2FC-CEDAC36CA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52438" y="495300"/>
            <a:ext cx="73104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  <p:sldLayoutId id="2147486496" r:id="rId8"/>
    <p:sldLayoutId id="2147486497" r:id="rId9"/>
    <p:sldLayoutId id="2147486498" r:id="rId10"/>
    <p:sldLayoutId id="214748649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208F8BDD-7B3A-AA49-8C5E-3C15381A65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0" r:id="rId1"/>
    <p:sldLayoutId id="2147486501" r:id="rId2"/>
    <p:sldLayoutId id="2147486502" r:id="rId3"/>
    <p:sldLayoutId id="2147486503" r:id="rId4"/>
    <p:sldLayoutId id="2147486504" r:id="rId5"/>
    <p:sldLayoutId id="2147486505" r:id="rId6"/>
    <p:sldLayoutId id="2147486506" r:id="rId7"/>
    <p:sldLayoutId id="2147486507" r:id="rId8"/>
    <p:sldLayoutId id="2147486508" r:id="rId9"/>
    <p:sldLayoutId id="2147486509" r:id="rId10"/>
    <p:sldLayoutId id="214748651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205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D7B4929F-417D-8246-BBDD-0566ED09E5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57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EPO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1" r:id="rId1"/>
    <p:sldLayoutId id="2147486512" r:id="rId2"/>
    <p:sldLayoutId id="2147486513" r:id="rId3"/>
    <p:sldLayoutId id="2147486514" r:id="rId4"/>
    <p:sldLayoutId id="2147486515" r:id="rId5"/>
    <p:sldLayoutId id="2147486516" r:id="rId6"/>
    <p:sldLayoutId id="2147486517" r:id="rId7"/>
    <p:sldLayoutId id="2147486518" r:id="rId8"/>
    <p:sldLayoutId id="2147486519" r:id="rId9"/>
    <p:sldLayoutId id="2147486520" r:id="rId10"/>
    <p:sldLayoutId id="214748652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92545B5A-AA9E-E24D-BBA0-4D2073C91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COM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2" r:id="rId1"/>
    <p:sldLayoutId id="2147486523" r:id="rId2"/>
    <p:sldLayoutId id="2147486524" r:id="rId3"/>
    <p:sldLayoutId id="2147486525" r:id="rId4"/>
    <p:sldLayoutId id="2147486526" r:id="rId5"/>
    <p:sldLayoutId id="2147486527" r:id="rId6"/>
    <p:sldLayoutId id="2147486528" r:id="rId7"/>
    <p:sldLayoutId id="2147486529" r:id="rId8"/>
    <p:sldLayoutId id="2147486530" r:id="rId9"/>
    <p:sldLayoutId id="2147486531" r:id="rId10"/>
    <p:sldLayoutId id="214748653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307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3080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2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410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51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512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4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FFC8ED50-D048-3F47-A9DD-B1C22C783A2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6150" name="Group 2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615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4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717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7772400" cy="9318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33"/>
                </a:solidFill>
                <a:latin typeface="+mj-lt"/>
                <a:ea typeface="ＭＳ Ｐゴシック" pitchFamily="48" charset="-128"/>
                <a:cs typeface="ＭＳ Ｐゴシック" pitchFamily="4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0033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F704660-5410-B14E-B753-7E0AA2ADB4C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819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6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9BC48A4D-7CA0-4E49-9E56-048969DDF8C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9223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7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Band 2 (67-90 GHz) (</a:t>
            </a:r>
            <a:r>
              <a:rPr lang="en-US" dirty="0" err="1" smtClean="0"/>
              <a:t>Bryerton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24" y="1191002"/>
            <a:ext cx="8229600" cy="4900409"/>
          </a:xfrm>
        </p:spPr>
        <p:txBody>
          <a:bodyPr/>
          <a:lstStyle/>
          <a:p>
            <a:r>
              <a:rPr lang="en-US" dirty="0" smtClean="0"/>
              <a:t>For continuum, science goals are similar to those for Band 1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interferometric</a:t>
            </a:r>
            <a:r>
              <a:rPr lang="en-US" dirty="0" smtClean="0"/>
              <a:t> capability currently exists in </a:t>
            </a:r>
            <a:r>
              <a:rPr lang="en-US" dirty="0" smtClean="0"/>
              <a:t>most of this </a:t>
            </a:r>
            <a:r>
              <a:rPr lang="en-US" dirty="0" smtClean="0"/>
              <a:t>band anywhere.  The </a:t>
            </a:r>
            <a:r>
              <a:rPr lang="en-US" dirty="0"/>
              <a:t>fundamental, J = 1→ 0 transitions of the deuterium analogs of common, </a:t>
            </a:r>
            <a:r>
              <a:rPr lang="en-US" dirty="0" smtClean="0"/>
              <a:t>abundant interstellar </a:t>
            </a:r>
            <a:r>
              <a:rPr lang="en-US" dirty="0"/>
              <a:t>molecules are unique to this band, including DCO+, DCN, and N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30000" dirty="0"/>
              <a:t>+</a:t>
            </a:r>
            <a:r>
              <a:rPr lang="en-US" dirty="0"/>
              <a:t>. Studies of </a:t>
            </a:r>
            <a:r>
              <a:rPr lang="en-US" dirty="0" smtClean="0"/>
              <a:t>such species </a:t>
            </a:r>
            <a:r>
              <a:rPr lang="en-US" dirty="0"/>
              <a:t>are crucial to our understanding of the evolution of cores in molecular clouds, and </a:t>
            </a:r>
            <a:r>
              <a:rPr lang="en-US" dirty="0" smtClean="0"/>
              <a:t>hence to </a:t>
            </a:r>
            <a:r>
              <a:rPr lang="en-US" dirty="0"/>
              <a:t>star </a:t>
            </a:r>
            <a:r>
              <a:rPr lang="en-US" dirty="0" smtClean="0"/>
              <a:t>formation.</a:t>
            </a:r>
          </a:p>
          <a:p>
            <a:pPr lvl="1"/>
            <a:r>
              <a:rPr lang="en-US" sz="1600" dirty="0"/>
              <a:t>Molecular spectroscopy of complex organic molecules and pre-biotic molecules in the ISM </a:t>
            </a:r>
            <a:r>
              <a:rPr lang="en-US" sz="1600" dirty="0" smtClean="0"/>
              <a:t>and comets: key </a:t>
            </a:r>
            <a:r>
              <a:rPr lang="en-US" sz="1600" dirty="0"/>
              <a:t>for studying the conditions from which life eventually forms</a:t>
            </a:r>
            <a:r>
              <a:rPr lang="en-US" sz="1600" dirty="0" smtClean="0"/>
              <a:t>. (</a:t>
            </a:r>
            <a:r>
              <a:rPr lang="en-US" sz="1600" i="1" dirty="0" smtClean="0"/>
              <a:t>NWNH: Frontiers </a:t>
            </a:r>
            <a:r>
              <a:rPr lang="en-US" sz="1600" i="1" dirty="0"/>
              <a:t>of Knowledge: The Chemistry of the Universe and the Origin of Life</a:t>
            </a:r>
            <a:endParaRPr lang="en-US" sz="1600" i="1" dirty="0" smtClean="0"/>
          </a:p>
          <a:p>
            <a:pPr lvl="1"/>
            <a:r>
              <a:rPr lang="en-US" sz="1600" dirty="0" smtClean="0"/>
              <a:t>Evolution </a:t>
            </a:r>
            <a:r>
              <a:rPr lang="en-US" sz="1600" dirty="0"/>
              <a:t>of grains in </a:t>
            </a:r>
            <a:r>
              <a:rPr lang="en-US" sz="1600" dirty="0" err="1"/>
              <a:t>protoplanetary</a:t>
            </a:r>
            <a:r>
              <a:rPr lang="en-US" sz="1600" dirty="0"/>
              <a:t> disks (PSF Q2:  </a:t>
            </a:r>
            <a:r>
              <a:rPr lang="en-US" sz="1600" i="1" dirty="0"/>
              <a:t>What is the nature of the planet-forming environment?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</a:p>
          <a:p>
            <a:pPr lvl="2"/>
            <a:r>
              <a:rPr lang="en-US" sz="1600" dirty="0" smtClean="0"/>
              <a:t>Cold gas </a:t>
            </a:r>
            <a:r>
              <a:rPr lang="en-US" sz="1600" dirty="0"/>
              <a:t>in </a:t>
            </a:r>
            <a:r>
              <a:rPr lang="en-US" sz="1600" dirty="0" err="1"/>
              <a:t>circumstellar</a:t>
            </a:r>
            <a:r>
              <a:rPr lang="en-US" sz="1600" dirty="0"/>
              <a:t> disks:  Where is the snow line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Redshifted</a:t>
            </a:r>
            <a:r>
              <a:rPr lang="en-US" sz="1600" dirty="0" smtClean="0"/>
              <a:t> CO, HCN at intermediate redshifts, where strong evolution occurs </a:t>
            </a:r>
            <a:r>
              <a:rPr lang="en-US" sz="1600" dirty="0"/>
              <a:t>(</a:t>
            </a:r>
            <a:r>
              <a:rPr lang="en-US" sz="1600" i="1" dirty="0"/>
              <a:t>GCT Q2, Q4: How do baryons cycle in and out of galaxies and what do they do while they are there? Q4: What are the first objects to light up the universe and when did they do it?</a:t>
            </a:r>
            <a:r>
              <a:rPr lang="en-US" sz="1600" i="1" dirty="0" smtClean="0"/>
              <a:t>)</a:t>
            </a:r>
          </a:p>
          <a:p>
            <a:r>
              <a:rPr lang="en-US" dirty="0" smtClean="0"/>
              <a:t>Workshop planned for end of May </a:t>
            </a:r>
            <a:r>
              <a:rPr lang="en-US" dirty="0" smtClean="0"/>
              <a:t>(</a:t>
            </a:r>
            <a:r>
              <a:rPr lang="en-US" dirty="0" err="1" smtClean="0"/>
              <a:t>Eu</a:t>
            </a:r>
            <a:r>
              <a:rPr lang="en-US" dirty="0" smtClean="0"/>
              <a:t>), June (NA) to </a:t>
            </a:r>
            <a:r>
              <a:rPr lang="en-US" dirty="0" smtClean="0"/>
              <a:t>define science case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pPr marL="342900" lvl="1" indent="-342900">
              <a:buFont typeface="Arial" charset="0"/>
              <a:buChar char="•"/>
            </a:pPr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atmos3mm_lines_ed_4mmR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546100"/>
            <a:ext cx="76660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8520" y="68380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990033"/>
                </a:solidFill>
                <a:latin typeface="Gill Sans MT" pitchFamily="34" charset="0"/>
                <a:cs typeface="Gill Sans" pitchFamily="17" charset="0"/>
              </a:rPr>
              <a:t>ALMA Band 2</a:t>
            </a:r>
          </a:p>
        </p:txBody>
      </p:sp>
    </p:spTree>
    <p:extLst>
      <p:ext uri="{BB962C8B-B14F-4D97-AF65-F5344CB8AC3E}">
        <p14:creationId xmlns:p14="http://schemas.microsoft.com/office/powerpoint/2010/main" val="5290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" y="487363"/>
            <a:ext cx="9075597" cy="960437"/>
          </a:xfrm>
        </p:spPr>
        <p:txBody>
          <a:bodyPr/>
          <a:lstStyle/>
          <a:p>
            <a:r>
              <a:rPr lang="en-US" sz="2800" b="0" dirty="0"/>
              <a:t>Development of ultra</a:t>
            </a:r>
            <a:r>
              <a:rPr lang="en-US" sz="2800" dirty="0"/>
              <a:t>‐</a:t>
            </a:r>
            <a:r>
              <a:rPr lang="en-US" sz="2800" b="0" dirty="0"/>
              <a:t>wideband quantum </a:t>
            </a:r>
            <a:r>
              <a:rPr lang="en-US" sz="2800" b="0" dirty="0" smtClean="0"/>
              <a:t>limited </a:t>
            </a:r>
            <a:r>
              <a:rPr lang="en-US" sz="2800" b="0" dirty="0"/>
              <a:t>amplifiers </a:t>
            </a:r>
            <a:r>
              <a:rPr lang="en-US" sz="2800" b="0" dirty="0" smtClean="0"/>
              <a:t>for</a:t>
            </a:r>
            <a:r>
              <a:rPr lang="en-US" sz="2800" b="0" dirty="0"/>
              <a:t> </a:t>
            </a:r>
            <a:r>
              <a:rPr lang="en-US" sz="2800" b="0" dirty="0" smtClean="0"/>
              <a:t>mm/</a:t>
            </a:r>
            <a:r>
              <a:rPr lang="en-US" sz="2800" b="0" dirty="0" err="1" smtClean="0"/>
              <a:t>submm</a:t>
            </a:r>
            <a:r>
              <a:rPr lang="en-US" sz="2800" b="0" dirty="0" smtClean="0"/>
              <a:t> </a:t>
            </a:r>
            <a:r>
              <a:rPr lang="en-US" sz="2800" b="0" dirty="0"/>
              <a:t>receiver </a:t>
            </a:r>
            <a:r>
              <a:rPr lang="en-US" sz="2800" b="0" dirty="0" smtClean="0"/>
              <a:t>frontends:  Woody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00" y="1344470"/>
            <a:ext cx="8629100" cy="4525963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err="1"/>
              <a:t>paramp</a:t>
            </a:r>
            <a:r>
              <a:rPr lang="en-US" dirty="0"/>
              <a:t> </a:t>
            </a:r>
            <a:r>
              <a:rPr lang="en-US" dirty="0" smtClean="0"/>
              <a:t>design </a:t>
            </a:r>
            <a:r>
              <a:rPr lang="da-DK" dirty="0" smtClean="0"/>
              <a:t>for </a:t>
            </a:r>
            <a:r>
              <a:rPr lang="da-DK" dirty="0"/>
              <a:t>ALMA band 3, 84-116 </a:t>
            </a:r>
            <a:r>
              <a:rPr lang="da-DK" dirty="0" smtClean="0"/>
              <a:t>GHz Design &amp; Simulation</a:t>
            </a:r>
          </a:p>
          <a:p>
            <a:pPr lvl="1"/>
            <a:r>
              <a:rPr lang="da-DK" sz="1600" dirty="0" smtClean="0"/>
              <a:t>C</a:t>
            </a:r>
            <a:r>
              <a:rPr lang="en-US" sz="1600" dirty="0" err="1" smtClean="0"/>
              <a:t>urrent</a:t>
            </a:r>
            <a:r>
              <a:rPr lang="en-US" sz="1600" dirty="0" smtClean="0"/>
              <a:t> work </a:t>
            </a:r>
            <a:r>
              <a:rPr lang="en-US" sz="1600" dirty="0"/>
              <a:t>on the </a:t>
            </a:r>
            <a:r>
              <a:rPr lang="en-US" sz="1600" dirty="0" err="1"/>
              <a:t>paramp</a:t>
            </a:r>
            <a:r>
              <a:rPr lang="en-US" sz="1600" dirty="0"/>
              <a:t> in the 9-14 GHz range yields noise temperatures &lt;3.4 photons </a:t>
            </a:r>
            <a:r>
              <a:rPr lang="en-US" sz="1600" dirty="0" smtClean="0"/>
              <a:t>corresponding </a:t>
            </a:r>
            <a:r>
              <a:rPr lang="en-US" sz="1600" dirty="0"/>
              <a:t>to &lt;16 K single sideband at 100 GHz, a factor of two smaller than </a:t>
            </a:r>
            <a:r>
              <a:rPr lang="en-US" sz="1600" dirty="0" smtClean="0"/>
              <a:t>the current </a:t>
            </a:r>
            <a:r>
              <a:rPr lang="en-US" sz="1600" dirty="0"/>
              <a:t>band 3 specification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Possibly could cover Band 2 &amp; 3 in same device</a:t>
            </a:r>
          </a:p>
          <a:p>
            <a:r>
              <a:rPr lang="en-US" dirty="0" smtClean="0"/>
              <a:t>Instrumental gains</a:t>
            </a:r>
          </a:p>
          <a:p>
            <a:pPr lvl="1"/>
            <a:r>
              <a:rPr lang="en-US" sz="1600" dirty="0" smtClean="0"/>
              <a:t>Sensitivity</a:t>
            </a:r>
          </a:p>
          <a:p>
            <a:pPr lvl="1"/>
            <a:r>
              <a:rPr lang="en-US" sz="1600" dirty="0" smtClean="0"/>
              <a:t>Calibration targets weaker, closer to source </a:t>
            </a:r>
          </a:p>
          <a:p>
            <a:pPr lvl="1"/>
            <a:r>
              <a:rPr lang="en-US" sz="1600" dirty="0" smtClean="0"/>
              <a:t>Increase in simultaneous bandwidth to &gt;40 GHz</a:t>
            </a:r>
          </a:p>
          <a:p>
            <a:pPr lvl="2"/>
            <a:r>
              <a:rPr lang="en-US" sz="1600" dirty="0" smtClean="0"/>
              <a:t>More spectral lines</a:t>
            </a:r>
          </a:p>
          <a:p>
            <a:pPr lvl="2"/>
            <a:r>
              <a:rPr lang="en-US" sz="1600" dirty="0" smtClean="0"/>
              <a:t>Potential for continuum sensitivity increase</a:t>
            </a:r>
          </a:p>
          <a:p>
            <a:r>
              <a:rPr lang="en-US" dirty="0" smtClean="0"/>
              <a:t>Enabled science</a:t>
            </a:r>
          </a:p>
          <a:p>
            <a:pPr lvl="1"/>
            <a:r>
              <a:rPr lang="en-US" sz="1600" dirty="0" smtClean="0"/>
              <a:t>SZ in galaxy clusters (increased sensitivity)</a:t>
            </a:r>
          </a:p>
          <a:p>
            <a:pPr lvl="1"/>
            <a:r>
              <a:rPr lang="en-US" sz="1600" dirty="0" smtClean="0"/>
              <a:t>Star formation in the Milky Way (access to many lines)</a:t>
            </a:r>
          </a:p>
          <a:p>
            <a:pPr lvl="1"/>
            <a:r>
              <a:rPr lang="en-US" sz="1600" dirty="0"/>
              <a:t>Survey of Molecular Gas and Dust in </a:t>
            </a:r>
            <a:r>
              <a:rPr lang="en-US" sz="1600" dirty="0" err="1"/>
              <a:t>Submillimeter</a:t>
            </a:r>
            <a:r>
              <a:rPr lang="en-US" sz="1600" dirty="0"/>
              <a:t> </a:t>
            </a:r>
            <a:r>
              <a:rPr lang="en-US" sz="1600" dirty="0" smtClean="0"/>
              <a:t>Galaxies (large band=&gt; large z coverage)</a:t>
            </a:r>
          </a:p>
          <a:p>
            <a:pPr lvl="1"/>
            <a:r>
              <a:rPr lang="en-US" sz="1600" dirty="0"/>
              <a:t>Molecular Absorption lines at high redshifts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Band 6 Upgrade (Kerr)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211-275 GHz designed ~10 years ago</a:t>
            </a:r>
          </a:p>
          <a:p>
            <a:r>
              <a:rPr lang="en-US" dirty="0" smtClean="0"/>
              <a:t>Production pressures on as-built B6 resulted in </a:t>
            </a:r>
            <a:r>
              <a:rPr lang="en-US" dirty="0"/>
              <a:t>elevated receiver noise temperature when the receiver is tuned for simultaneous observation </a:t>
            </a:r>
            <a:r>
              <a:rPr lang="en-US" dirty="0" smtClean="0"/>
              <a:t>of a </a:t>
            </a:r>
            <a:r>
              <a:rPr lang="en-US" dirty="0"/>
              <a:t>group of molecules in the range 219-231 GHz; these include the important </a:t>
            </a:r>
            <a:r>
              <a:rPr lang="en-US" baseline="30000" dirty="0"/>
              <a:t>12</a:t>
            </a:r>
            <a:r>
              <a:rPr lang="en-US" dirty="0"/>
              <a:t>CO and </a:t>
            </a:r>
            <a:r>
              <a:rPr lang="en-US" baseline="30000" dirty="0"/>
              <a:t>13</a:t>
            </a:r>
            <a:r>
              <a:rPr lang="en-US" dirty="0"/>
              <a:t>CO lines</a:t>
            </a:r>
            <a:r>
              <a:rPr lang="en-US" dirty="0" smtClean="0"/>
              <a:t>.  Current IF: 5.5 GHz cannot cover both in broad-lined sources simultaneously.</a:t>
            </a:r>
          </a:p>
          <a:p>
            <a:r>
              <a:rPr lang="en-US" dirty="0" smtClean="0"/>
              <a:t>Could now build balanced sideband-separating mixers</a:t>
            </a:r>
          </a:p>
          <a:p>
            <a:pPr lvl="1"/>
            <a:r>
              <a:rPr lang="en-US" sz="1600" dirty="0" smtClean="0"/>
              <a:t>Cover entire 4-12 GHz IF, more uniform response</a:t>
            </a:r>
          </a:p>
          <a:p>
            <a:pPr lvl="1"/>
            <a:r>
              <a:rPr lang="en-US" sz="1600" dirty="0" smtClean="0"/>
              <a:t>Will reject LO sideband noise</a:t>
            </a:r>
          </a:p>
          <a:p>
            <a:pPr lvl="1"/>
            <a:r>
              <a:rPr lang="en-US" sz="1600" dirty="0" err="1"/>
              <a:t>AlN</a:t>
            </a:r>
            <a:r>
              <a:rPr lang="en-US" sz="1600" dirty="0"/>
              <a:t> junctions for higher critical current density to improve receiver noise at edges of band, thereby reducing system noise temperature up to 45% in </a:t>
            </a:r>
            <a:r>
              <a:rPr lang="en-US" sz="1600" dirty="0" smtClean="0"/>
              <a:t>best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363"/>
            <a:ext cx="9144000" cy="960437"/>
          </a:xfrm>
        </p:spPr>
        <p:txBody>
          <a:bodyPr/>
          <a:lstStyle/>
          <a:p>
            <a:r>
              <a:rPr lang="en-US" dirty="0" smtClean="0"/>
              <a:t>Mm/</a:t>
            </a:r>
            <a:r>
              <a:rPr lang="en-US" dirty="0" err="1" smtClean="0"/>
              <a:t>submm</a:t>
            </a:r>
            <a:r>
              <a:rPr lang="en-US" dirty="0" smtClean="0"/>
              <a:t> VLB with ALMA: Software (Kern)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to enable new observing mode with ALMA</a:t>
            </a:r>
          </a:p>
          <a:p>
            <a:r>
              <a:rPr lang="en-US" dirty="0" smtClean="0"/>
              <a:t>CASA provides no data reduction support for VLB</a:t>
            </a:r>
          </a:p>
          <a:p>
            <a:pPr lvl="1"/>
            <a:r>
              <a:rPr lang="en-US" dirty="0" smtClean="0"/>
              <a:t>Needs include support for mixed polarization bases</a:t>
            </a:r>
          </a:p>
          <a:p>
            <a:pPr lvl="1"/>
            <a:r>
              <a:rPr lang="en-US" dirty="0" smtClean="0"/>
              <a:t>Advanced fringe fitting</a:t>
            </a:r>
          </a:p>
          <a:p>
            <a:pPr lvl="1"/>
            <a:r>
              <a:rPr lang="en-US" dirty="0" smtClean="0"/>
              <a:t>Features being developed at Haystack within Haystack Observatory </a:t>
            </a:r>
            <a:r>
              <a:rPr lang="en-US" dirty="0" err="1" smtClean="0"/>
              <a:t>Postprocessing</a:t>
            </a:r>
            <a:r>
              <a:rPr lang="en-US" dirty="0" smtClean="0"/>
              <a:t> System 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List of CASA functionalities needed to provide VLB support</a:t>
            </a:r>
          </a:p>
          <a:p>
            <a:pPr lvl="1"/>
            <a:r>
              <a:rPr lang="en-US" dirty="0" smtClean="0"/>
              <a:t>Detailed Development Plan</a:t>
            </a:r>
          </a:p>
          <a:p>
            <a:pPr lvl="1"/>
            <a:r>
              <a:rPr lang="en-US" dirty="0" smtClean="0"/>
              <a:t>Collaborative development model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22" y="487363"/>
            <a:ext cx="8511277" cy="960437"/>
          </a:xfrm>
        </p:spPr>
        <p:txBody>
          <a:bodyPr/>
          <a:lstStyle/>
          <a:p>
            <a:r>
              <a:rPr lang="en-US" dirty="0" smtClean="0"/>
              <a:t>Visualization: Software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23" y="1280142"/>
            <a:ext cx="8229600" cy="4525963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Unleashing the Science in Large ALMA </a:t>
            </a:r>
            <a:r>
              <a:rPr lang="en-US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Datasets (Mundy)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Develop the </a:t>
            </a:r>
            <a:r>
              <a:rPr lang="en-US" dirty="0"/>
              <a:t>software </a:t>
            </a:r>
            <a:r>
              <a:rPr lang="en-US" dirty="0" smtClean="0"/>
              <a:t>infrastructure and </a:t>
            </a:r>
            <a:r>
              <a:rPr lang="en-US" dirty="0"/>
              <a:t>tools to enable science-driven mining and visualization of sets of large image cubes. </a:t>
            </a:r>
            <a:r>
              <a:rPr lang="en-US" dirty="0" smtClean="0"/>
              <a:t>The overall </a:t>
            </a:r>
            <a:r>
              <a:rPr lang="en-US" dirty="0"/>
              <a:t>goal is to give scientists the tools to derive science from large ALMA data cubes </a:t>
            </a:r>
            <a:r>
              <a:rPr lang="en-US" dirty="0" smtClean="0"/>
              <a:t>in an intuitive way.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eliverables </a:t>
            </a:r>
            <a:r>
              <a:rPr lang="en-US" sz="1600" dirty="0"/>
              <a:t>from this study will be a series of memos on the methodologies, evaluations </a:t>
            </a:r>
            <a:r>
              <a:rPr lang="en-US" sz="1600" dirty="0" smtClean="0"/>
              <a:t>and outcomes </a:t>
            </a:r>
            <a:r>
              <a:rPr lang="en-US" sz="1600" dirty="0"/>
              <a:t>in </a:t>
            </a:r>
            <a:r>
              <a:rPr lang="en-US" sz="1600" dirty="0" smtClean="0"/>
              <a:t>the </a:t>
            </a:r>
            <a:r>
              <a:rPr lang="en-US" sz="1600" dirty="0"/>
              <a:t>technical </a:t>
            </a:r>
            <a:r>
              <a:rPr lang="en-US" sz="1600" dirty="0" smtClean="0"/>
              <a:t>areas</a:t>
            </a:r>
          </a:p>
          <a:p>
            <a:r>
              <a:rPr lang="en-US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 Visualization Portal for ALMA </a:t>
            </a:r>
            <a:r>
              <a:rPr lang="en-US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Data (</a:t>
            </a:r>
            <a:r>
              <a:rPr lang="en-US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Rosolowsky</a:t>
            </a:r>
            <a:r>
              <a:rPr lang="en-US" i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Develop </a:t>
            </a:r>
            <a:r>
              <a:rPr lang="en-US" dirty="0" smtClean="0"/>
              <a:t>a </a:t>
            </a:r>
            <a:r>
              <a:rPr lang="en-US" dirty="0"/>
              <a:t>visualization portal on the web that will be the hub of </a:t>
            </a:r>
            <a:r>
              <a:rPr lang="en-US" dirty="0" smtClean="0"/>
              <a:t>data exploration </a:t>
            </a:r>
            <a:r>
              <a:rPr lang="en-US" dirty="0"/>
              <a:t>for ALMA. </a:t>
            </a:r>
            <a:endParaRPr lang="en-US" dirty="0" smtClean="0"/>
          </a:p>
          <a:p>
            <a:pPr lvl="1"/>
            <a:r>
              <a:rPr lang="en-US" sz="1600" dirty="0" smtClean="0"/>
              <a:t>Deliverables include: Portal with collaborative tools; distributed data management, user &amp; group access management,  metadata access for MS and FITS; search capability; </a:t>
            </a:r>
            <a:r>
              <a:rPr lang="en-US" sz="1600" dirty="0"/>
              <a:t>Plane-based visualization tool for all ALMA image data formats (CASA and FITS)</a:t>
            </a:r>
            <a:r>
              <a:rPr lang="en-US" sz="1600" dirty="0" smtClean="0"/>
              <a:t>, </a:t>
            </a:r>
            <a:r>
              <a:rPr lang="en-US" sz="1600" dirty="0"/>
              <a:t>including profiles along all axes, and multi-party access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See CYBERSKA</a:t>
            </a:r>
          </a:p>
          <a:p>
            <a:pPr lvl="1"/>
            <a:endParaRPr lang="en-US" dirty="0" smtClean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99" y="487363"/>
            <a:ext cx="8521601" cy="960437"/>
          </a:xfrm>
        </p:spPr>
        <p:txBody>
          <a:bodyPr/>
          <a:lstStyle/>
          <a:p>
            <a:r>
              <a:rPr lang="en-US" dirty="0" smtClean="0"/>
              <a:t>Improving the Data Rate: Software (Glendenning)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414"/>
            <a:ext cx="82296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the beginning of operations, the construction </a:t>
            </a:r>
            <a:r>
              <a:rPr lang="en-US" dirty="0" smtClean="0"/>
              <a:t>project will </a:t>
            </a:r>
            <a:r>
              <a:rPr lang="en-US" dirty="0"/>
              <a:t>deliver to the observatory a system which on average is delivering just over 1% of the </a:t>
            </a:r>
            <a:r>
              <a:rPr lang="en-US" dirty="0" smtClean="0"/>
              <a:t>capabilities of </a:t>
            </a:r>
            <a:r>
              <a:rPr lang="en-US" dirty="0"/>
              <a:t>the </a:t>
            </a:r>
            <a:r>
              <a:rPr lang="en-US" dirty="0" err="1"/>
              <a:t>correlator</a:t>
            </a:r>
            <a:r>
              <a:rPr lang="en-US" dirty="0"/>
              <a:t>, and even the peak data rate will only be 12% of the </a:t>
            </a:r>
            <a:r>
              <a:rPr lang="en-US" dirty="0" err="1"/>
              <a:t>correlator</a:t>
            </a:r>
            <a:r>
              <a:rPr lang="en-US" dirty="0"/>
              <a:t> capability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NAASC Memo 110:  a </a:t>
            </a:r>
            <a:r>
              <a:rPr lang="en-US" dirty="0"/>
              <a:t>straightforward </a:t>
            </a:r>
            <a:r>
              <a:rPr lang="en-US" dirty="0" smtClean="0"/>
              <a:t>extrapolation from </a:t>
            </a:r>
            <a:r>
              <a:rPr lang="en-US" dirty="0"/>
              <a:t>the accepted Cycle 0 proposals would require a factor of three increase in the average </a:t>
            </a:r>
            <a:r>
              <a:rPr lang="en-US" dirty="0" smtClean="0"/>
              <a:t>data rate.</a:t>
            </a:r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ample </a:t>
            </a:r>
            <a:r>
              <a:rPr lang="en-US" sz="1600" dirty="0"/>
              <a:t>science cases that would be enabled by high data-rate </a:t>
            </a:r>
            <a:r>
              <a:rPr lang="en-US" sz="1600" dirty="0" smtClean="0"/>
              <a:t>observing</a:t>
            </a:r>
          </a:p>
          <a:p>
            <a:pPr lvl="1"/>
            <a:r>
              <a:rPr lang="en-US" sz="1600" dirty="0"/>
              <a:t>A baseline data rate evolution scenario for both the average and peak data rates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One or more scenarios to significantly advance the data rate faster than </a:t>
            </a:r>
            <a:r>
              <a:rPr lang="en-US" sz="1600" dirty="0" smtClean="0"/>
              <a:t>baseline within the Operations funding line</a:t>
            </a:r>
          </a:p>
          <a:p>
            <a:pPr lvl="1"/>
            <a:r>
              <a:rPr lang="en-US" sz="1600" dirty="0" smtClean="0"/>
              <a:t>Describe the </a:t>
            </a:r>
            <a:r>
              <a:rPr lang="en-US" sz="1600" dirty="0"/>
              <a:t>technical impacts and strategy in the following </a:t>
            </a:r>
            <a:r>
              <a:rPr lang="en-US" sz="1600" dirty="0" smtClean="0"/>
              <a:t>areas: Management, LAN upgrades, wide area network upgrades, data processing needs, archiving needs, CASA/pipelining needs, impact on ACS and other systems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Development Projects 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 5 LO (see science case for </a:t>
            </a:r>
            <a:r>
              <a:rPr lang="en-US" dirty="0" smtClean="0"/>
              <a:t>B5</a:t>
            </a:r>
            <a:r>
              <a:rPr lang="en-US" dirty="0" smtClean="0"/>
              <a:t>, </a:t>
            </a:r>
            <a:r>
              <a:rPr lang="en-US" dirty="0" smtClean="0"/>
              <a:t>one </a:t>
            </a:r>
            <a:r>
              <a:rPr lang="en-US" dirty="0" smtClean="0"/>
              <a:t>of the bands dropped in March 2000, after subsequent ASAC ranking of band </a:t>
            </a:r>
            <a:r>
              <a:rPr lang="en-US" dirty="0" smtClean="0"/>
              <a:t>importance)</a:t>
            </a:r>
            <a:endParaRPr lang="en-US" dirty="0" smtClean="0"/>
          </a:p>
          <a:p>
            <a:r>
              <a:rPr lang="en-US" dirty="0"/>
              <a:t>ALMA Phasing Project: </a:t>
            </a:r>
            <a:r>
              <a:rPr lang="en-US" dirty="0" err="1"/>
              <a:t>Beamforming</a:t>
            </a:r>
            <a:r>
              <a:rPr lang="en-US" dirty="0"/>
              <a:t> ALMA for VLBI </a:t>
            </a:r>
            <a:br>
              <a:rPr lang="en-US" dirty="0"/>
            </a:br>
            <a:r>
              <a:rPr lang="en-US" dirty="0"/>
              <a:t>and pulsar </a:t>
            </a:r>
            <a:r>
              <a:rPr lang="en-US" smtClean="0"/>
              <a:t>observations 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motivation is extremely high resolution imaging of AGN, especially </a:t>
            </a:r>
            <a:r>
              <a:rPr lang="en-US" dirty="0" err="1" smtClean="0"/>
              <a:t>Sgr</a:t>
            </a:r>
            <a:r>
              <a:rPr lang="en-US" dirty="0" smtClean="0"/>
              <a:t> A* and M87</a:t>
            </a:r>
          </a:p>
          <a:p>
            <a:pPr lvl="1"/>
            <a:r>
              <a:rPr lang="en-US" dirty="0" smtClean="0"/>
              <a:t>Science case for more general VLB phasing in draft</a:t>
            </a:r>
          </a:p>
          <a:p>
            <a:pPr lvl="1"/>
            <a:r>
              <a:rPr lang="en-US" dirty="0" smtClean="0"/>
              <a:t>Not a part of construction since Feb 2004 System Review</a:t>
            </a:r>
          </a:p>
          <a:p>
            <a:r>
              <a:rPr lang="en-US" dirty="0" smtClean="0"/>
              <a:t>Landline internet connection to the Chilean backbone (increased reliability and throughput from site to SCO and beyond).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Development Projects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04692"/>
              </p:ext>
            </p:extLst>
          </p:nvPr>
        </p:nvGraphicFramePr>
        <p:xfrm>
          <a:off x="457200" y="1410380"/>
          <a:ext cx="82296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369"/>
                <a:gridCol w="1454471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 Institution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Collaborating Institutions(s)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 5 Local Oscillator</a:t>
                      </a:r>
                      <a:r>
                        <a:rPr lang="en-US" sz="1600" baseline="0" dirty="0" smtClean="0"/>
                        <a:t> Production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 </a:t>
                      </a:r>
                      <a:r>
                        <a:rPr lang="en-US" sz="1600" dirty="0" err="1" smtClean="0"/>
                        <a:t>Bryerton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NRAO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ESO, SRON, GARD (CCAs)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$3,328,718.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 Optic Connectivity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J. Ibsen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JAO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Contractor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$1,854,002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ALMA Phasing Project (APP)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 Doeleman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MIT, Haystack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NRAO, </a:t>
                      </a:r>
                      <a:r>
                        <a:rPr lang="en-US" sz="1600" dirty="0" err="1" smtClean="0"/>
                        <a:t>MPIfR</a:t>
                      </a:r>
                      <a:r>
                        <a:rPr lang="en-US" sz="1600" dirty="0" smtClean="0"/>
                        <a:t>, NAOJ, ASIAA, </a:t>
                      </a:r>
                      <a:r>
                        <a:rPr lang="en-US" sz="1600" dirty="0" err="1" smtClean="0"/>
                        <a:t>Onsala</a:t>
                      </a:r>
                      <a:r>
                        <a:rPr lang="en-US" sz="1600" dirty="0" smtClean="0"/>
                        <a:t>, U. Concepcion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$516,800*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 Implementation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 </a:t>
                      </a:r>
                      <a:r>
                        <a:rPr lang="en-US" sz="1600" dirty="0" err="1" smtClean="0"/>
                        <a:t>Doeleman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MIT, Haystack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JAO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$400,000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Users Committee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FB560B-F395-483F-A99E-C619A2FE8B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8410" y="4524420"/>
            <a:ext cx="496802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*ALMA Development Funds Only; an additional </a:t>
            </a: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$</a:t>
            </a:r>
            <a:r>
              <a:rPr lang="en-US" sz="1200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4</a:t>
            </a: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 </a:t>
            </a: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provided by NSF/MRI; </a:t>
            </a:r>
            <a:endParaRPr lang="en-US" sz="1200" dirty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Implementation costs excluded.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953" y="5161421"/>
            <a:ext cx="7327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62% of total Studies funding allocated to collaborating institutions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45% of total Project funding allocated to collaborating institutions</a:t>
            </a:r>
          </a:p>
        </p:txBody>
      </p:sp>
    </p:spTree>
    <p:extLst>
      <p:ext uri="{BB962C8B-B14F-4D97-AF65-F5344CB8AC3E}">
        <p14:creationId xmlns:p14="http://schemas.microsoft.com/office/powerpoint/2010/main" val="222229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of ALMA’s Digital Highway</a:t>
            </a:r>
            <a:endParaRPr lang="en-US" dirty="0"/>
          </a:p>
        </p:txBody>
      </p:sp>
      <p:pic>
        <p:nvPicPr>
          <p:cNvPr id="6" name="Content Placeholder 5" descr="121112_red_fibraoptica_e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383" r="-5383"/>
          <a:stretch>
            <a:fillRect/>
          </a:stretch>
        </p:blipFill>
        <p:spPr>
          <a:xfrm>
            <a:off x="806075" y="1293152"/>
            <a:ext cx="8229600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ctrTitle"/>
          </p:nvPr>
        </p:nvSpPr>
        <p:spPr bwMode="auto">
          <a:xfrm>
            <a:off x="1" y="381000"/>
            <a:ext cx="8980218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charset="0"/>
                <a:ea typeface="ＭＳ Ｐゴシック" charset="0"/>
                <a:cs typeface="GillSans" charset="0"/>
              </a:rPr>
              <a:t>ALMA in the Coming Decade:  NA Overview</a:t>
            </a:r>
            <a:endParaRPr lang="en-US" dirty="0">
              <a:latin typeface="Gill Sans MT" charset="0"/>
              <a:ea typeface="ＭＳ Ｐゴシック" charset="0"/>
              <a:cs typeface="GillSans" charset="0"/>
            </a:endParaRPr>
          </a:p>
        </p:txBody>
      </p:sp>
      <p:sp>
        <p:nvSpPr>
          <p:cNvPr id="35843" name="Subtitle 6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NA </a:t>
            </a:r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Program Overview   April 18, </a:t>
            </a:r>
            <a:r>
              <a:rPr lang="en-US" dirty="0">
                <a:latin typeface="Gill Sans MT" charset="0"/>
                <a:ea typeface="ＭＳ Ｐゴシック" charset="0"/>
                <a:cs typeface="Gill Sans" charset="0"/>
              </a:rPr>
              <a:t>2013</a:t>
            </a:r>
          </a:p>
        </p:txBody>
      </p:sp>
      <p:sp>
        <p:nvSpPr>
          <p:cNvPr id="35844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4838700"/>
            <a:ext cx="4572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Al Wootten</a:t>
            </a:r>
            <a:endParaRPr lang="en-US" dirty="0">
              <a:latin typeface="Gill Sans MT" charset="0"/>
              <a:ea typeface="ＭＳ Ｐゴシック" charset="0"/>
              <a:cs typeface="Gill Sans" charset="0"/>
            </a:endParaRPr>
          </a:p>
        </p:txBody>
      </p:sp>
      <p:sp>
        <p:nvSpPr>
          <p:cNvPr id="35845" name="Text Placeholder 8"/>
          <p:cNvSpPr>
            <a:spLocks noGrp="1"/>
          </p:cNvSpPr>
          <p:nvPr>
            <p:ph type="body" sz="quarter" idx="14"/>
          </p:nvPr>
        </p:nvSpPr>
        <p:spPr bwMode="auto">
          <a:xfrm>
            <a:off x="457200" y="5181600"/>
            <a:ext cx="6019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NA ALMA Program Scientist</a:t>
            </a:r>
            <a:endParaRPr lang="en-US" dirty="0">
              <a:latin typeface="Gill Sans MT" charset="0"/>
              <a:ea typeface="ＭＳ Ｐゴシック" charset="0"/>
              <a:cs typeface="Gill Sans" charset="0"/>
            </a:endParaRPr>
          </a:p>
        </p:txBody>
      </p:sp>
      <p:pic>
        <p:nvPicPr>
          <p:cNvPr id="3" name="Picture 2" descr="Photo_for_ASAC_wiki_03Ap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951"/>
            <a:ext cx="9143999" cy="3292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330" y="4764254"/>
            <a:ext cx="6265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000" i="1" dirty="0"/>
              <a:t>ALMA seen from the peak of </a:t>
            </a:r>
            <a:r>
              <a:rPr lang="en-US" sz="1000" i="1" dirty="0" err="1"/>
              <a:t>Chajnantor</a:t>
            </a:r>
            <a:r>
              <a:rPr lang="en-US" sz="1000" i="1" dirty="0"/>
              <a:t> in March 2013 (courtesy M. </a:t>
            </a:r>
            <a:r>
              <a:rPr lang="en-US" sz="1000" i="1" dirty="0" err="1"/>
              <a:t>Lindqvist</a:t>
            </a:r>
            <a:r>
              <a:rPr lang="en-US" sz="1000" i="1" dirty="0"/>
              <a:t>, </a:t>
            </a:r>
            <a:r>
              <a:rPr lang="en-US" sz="1000" i="1" dirty="0" err="1"/>
              <a:t>Onsala</a:t>
            </a:r>
            <a:r>
              <a:rPr lang="en-US" sz="1000" i="1" dirty="0"/>
              <a:t> Space Observatory)</a:t>
            </a:r>
            <a:endParaRPr lang="en-US" sz="1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Connection OSF-Santiago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570" y="1293152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Progress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Contract </a:t>
            </a:r>
            <a:r>
              <a:rPr lang="en-US" dirty="0" smtClean="0"/>
              <a:t>signed on </a:t>
            </a:r>
            <a:r>
              <a:rPr lang="en-US" dirty="0" smtClean="0"/>
              <a:t>2012 November </a:t>
            </a:r>
            <a:r>
              <a:rPr lang="en-US" dirty="0" smtClean="0"/>
              <a:t>9 – AUI, Silica Networks, </a:t>
            </a:r>
            <a:r>
              <a:rPr lang="en-US" dirty="0" err="1" smtClean="0"/>
              <a:t>Telefonica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Meets/exceeds technical </a:t>
            </a:r>
            <a:r>
              <a:rPr lang="en-US" dirty="0" smtClean="0"/>
              <a:t>requirements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Contract timeline consistent with project plan – completion by end of </a:t>
            </a:r>
            <a:r>
              <a:rPr lang="en-US" dirty="0" smtClean="0"/>
              <a:t>2013</a:t>
            </a:r>
          </a:p>
          <a:p>
            <a:pPr>
              <a:buFont typeface="Arial"/>
              <a:buChar char="•"/>
            </a:pPr>
            <a:r>
              <a:rPr lang="en-US" dirty="0" smtClean="0"/>
              <a:t>Benefits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Increased potential for ALMA Science: Can provide factor 25 data rate increase (8x Ops plan requirement)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Benefits other </a:t>
            </a:r>
            <a:r>
              <a:rPr lang="en-US" dirty="0" err="1" smtClean="0"/>
              <a:t>Chajnantor</a:t>
            </a:r>
            <a:r>
              <a:rPr lang="en-US" dirty="0" smtClean="0"/>
              <a:t> Working Group observatories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Cost Savings to operations $0.5M/</a:t>
            </a:r>
            <a:r>
              <a:rPr lang="en-US" dirty="0" err="1" smtClean="0"/>
              <a:t>yr</a:t>
            </a:r>
            <a:r>
              <a:rPr lang="en-US" dirty="0" smtClean="0"/>
              <a:t>; breakeven in 4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Reliability: Will include </a:t>
            </a:r>
            <a:r>
              <a:rPr lang="en-US" dirty="0" smtClean="0"/>
              <a:t>redundancy via link through Argentina at no extra </a:t>
            </a:r>
            <a:r>
              <a:rPr lang="en-US" dirty="0" smtClean="0"/>
              <a:t>cost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Remote operations facilitated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Development </a:t>
            </a:r>
            <a:r>
              <a:rPr lang="en-US" dirty="0" smtClean="0"/>
              <a:t>Program: 2013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Workshop in Tokyo </a:t>
            </a:r>
            <a:r>
              <a:rPr lang="en-US" dirty="0" smtClean="0"/>
              <a:t>with ASAC February; regional NA workshop April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Development Calls include NA partners, selection by external review</a:t>
            </a:r>
          </a:p>
          <a:p>
            <a:pPr lvl="1"/>
            <a:r>
              <a:rPr lang="en-US" dirty="0" smtClean="0"/>
              <a:t>Emphasis on scientific merit</a:t>
            </a:r>
          </a:p>
          <a:p>
            <a:pPr lvl="1"/>
            <a:r>
              <a:rPr lang="en-US" dirty="0" smtClean="0"/>
              <a:t>Selection to conclude by September 2013</a:t>
            </a:r>
          </a:p>
          <a:p>
            <a:r>
              <a:rPr lang="en-US" dirty="0" smtClean="0"/>
              <a:t>New Call for Development Studies 1 May</a:t>
            </a:r>
          </a:p>
          <a:p>
            <a:pPr lvl="1"/>
            <a:r>
              <a:rPr lang="en-US" dirty="0" smtClean="0"/>
              <a:t>Current round of Studies nearing completion</a:t>
            </a:r>
          </a:p>
          <a:p>
            <a:pPr lvl="1"/>
            <a:r>
              <a:rPr lang="en-US" dirty="0" smtClean="0"/>
              <a:t>Coordinated with East Asia and Europe</a:t>
            </a:r>
          </a:p>
          <a:p>
            <a:pPr lvl="1"/>
            <a:r>
              <a:rPr lang="en-US" dirty="0" smtClean="0"/>
              <a:t> Preceded by Workshop 18 April</a:t>
            </a:r>
          </a:p>
          <a:p>
            <a:pPr lvl="1"/>
            <a:r>
              <a:rPr lang="en-US" dirty="0" smtClean="0"/>
              <a:t>Two year period</a:t>
            </a:r>
          </a:p>
          <a:p>
            <a:pPr lvl="1"/>
            <a:r>
              <a:rPr lang="en-US" dirty="0" smtClean="0"/>
              <a:t>Total funding $1M, projects may seek up to $200K.</a:t>
            </a:r>
          </a:p>
          <a:p>
            <a:r>
              <a:rPr lang="en-US" dirty="0" smtClean="0"/>
              <a:t>Call for Projects 3 June</a:t>
            </a:r>
          </a:p>
          <a:p>
            <a:pPr lvl="1"/>
            <a:r>
              <a:rPr lang="en-US" dirty="0" smtClean="0"/>
              <a:t>Total funding $1.63M available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nrao_logo_p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650"/>
            <a:ext cx="31511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0" y="4519613"/>
            <a:ext cx="9144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99"/>
                </a:solidFill>
                <a:latin typeface="Gill Sans MT" charset="0"/>
              </a:rPr>
              <a:t>The National Radio Astronomy Observatory is a facility of the National Science Foundation</a:t>
            </a:r>
            <a:br>
              <a:rPr lang="en-US" sz="1600">
                <a:solidFill>
                  <a:srgbClr val="000099"/>
                </a:solidFill>
                <a:latin typeface="Gill Sans MT" charset="0"/>
              </a:rPr>
            </a:br>
            <a:r>
              <a:rPr lang="en-US" sz="1600">
                <a:solidFill>
                  <a:srgbClr val="000099"/>
                </a:solidFill>
                <a:latin typeface="Gill Sans MT" charset="0"/>
              </a:rPr>
              <a:t>operated under cooperative agreement by Associated Universities, Inc.</a:t>
            </a:r>
          </a:p>
          <a:p>
            <a:pPr algn="ctr">
              <a:spcBef>
                <a:spcPct val="20000"/>
              </a:spcBef>
            </a:pPr>
            <a:endParaRPr lang="en-US" sz="1600">
              <a:solidFill>
                <a:srgbClr val="000099"/>
              </a:solidFill>
              <a:latin typeface="Gill Sans MT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>
                <a:solidFill>
                  <a:srgbClr val="000099"/>
                </a:solidFill>
                <a:latin typeface="Gill Sans MT" charset="0"/>
              </a:rPr>
              <a:t>www.nrao.edu  •  science.nrao.edu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1"/>
            <a:ext cx="8229600" cy="4525963"/>
          </a:xfrm>
        </p:spPr>
        <p:txBody>
          <a:bodyPr/>
          <a:lstStyle/>
          <a:p>
            <a:r>
              <a:rPr lang="en-US" dirty="0" smtClean="0"/>
              <a:t>Science Drivers for ALMA in the Coming Decade</a:t>
            </a:r>
          </a:p>
          <a:p>
            <a:endParaRPr lang="en-US" dirty="0" smtClean="0"/>
          </a:p>
          <a:p>
            <a:r>
              <a:rPr lang="en-US" dirty="0" smtClean="0"/>
              <a:t>Current ALMA Development Studies Program NA</a:t>
            </a:r>
          </a:p>
          <a:p>
            <a:endParaRPr lang="en-US" dirty="0" smtClean="0"/>
          </a:p>
          <a:p>
            <a:r>
              <a:rPr lang="en-US" dirty="0" smtClean="0"/>
              <a:t>Current ALMA Development Projects NA</a:t>
            </a:r>
          </a:p>
          <a:p>
            <a:endParaRPr lang="en-US" dirty="0" smtClean="0"/>
          </a:p>
          <a:p>
            <a:r>
              <a:rPr lang="en-US" dirty="0" smtClean="0"/>
              <a:t>NA Plan Forward</a:t>
            </a:r>
          </a:p>
          <a:p>
            <a:endParaRPr lang="en-US" dirty="0"/>
          </a:p>
          <a:p>
            <a:r>
              <a:rPr lang="en-US" dirty="0" smtClean="0"/>
              <a:t>EU ALMA Development Studies and Projects</a:t>
            </a:r>
          </a:p>
          <a:p>
            <a:endParaRPr lang="en-US" dirty="0"/>
          </a:p>
          <a:p>
            <a:r>
              <a:rPr lang="en-US" dirty="0" smtClean="0"/>
              <a:t>EA ALMA Development Studies and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80194"/>
            <a:ext cx="8229600" cy="960437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  <a:cs typeface="GillSans" charset="0"/>
              </a:rPr>
              <a:t>NA ALMA Science Priorities</a:t>
            </a:r>
            <a:endParaRPr lang="en-US" dirty="0">
              <a:latin typeface="Gill Sans MT" charset="0"/>
              <a:ea typeface="ＭＳ Ｐゴシック" charset="0"/>
              <a:cs typeface="GillSans" charset="0"/>
            </a:endParaRPr>
          </a:p>
        </p:txBody>
      </p:sp>
      <p:sp>
        <p:nvSpPr>
          <p:cNvPr id="36867" name="Rectangle 7"/>
          <p:cNvSpPr>
            <a:spLocks noGrp="1"/>
          </p:cNvSpPr>
          <p:nvPr>
            <p:ph type="body" idx="4294967295"/>
          </p:nvPr>
        </p:nvSpPr>
        <p:spPr>
          <a:xfrm>
            <a:off x="818573" y="99957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Sources of science priorities for ALMA, NA development focus:</a:t>
            </a:r>
          </a:p>
          <a:p>
            <a:pPr lvl="1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ASAC,ANASAC general categorization 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(2008-2010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)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Performance improvements judged according to science criticality, degree of improvement, technical readiness and speed, cost for the development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For hardware, completing/upgrading bands figured prominently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Phasing project to provide VLB resolution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For software, improvements in imaging and usability rank highly</a:t>
            </a:r>
          </a:p>
          <a:p>
            <a:pPr lvl="1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Actual NA development study proposals received, reviewed and implemented (2012)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62% involve NA millimeter 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community partners</a:t>
            </a:r>
            <a:endParaRPr lang="en-US" sz="1600" dirty="0" smtClean="0">
              <a:latin typeface="Gill Sans MT" charset="0"/>
              <a:ea typeface="ＭＳ Ｐゴシック" charset="0"/>
              <a:cs typeface="Gill Sans" charset="0"/>
            </a:endParaRP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Science talks, 1</a:t>
            </a:r>
            <a:r>
              <a:rPr lang="en-US" sz="1600" baseline="30000" dirty="0" smtClean="0">
                <a:latin typeface="Gill Sans MT" charset="0"/>
                <a:ea typeface="ＭＳ Ｐゴシック" charset="0"/>
                <a:cs typeface="Gill Sans" charset="0"/>
              </a:rPr>
              <a:t>st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 ALMA Development Workshop 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NA (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Mar 2011) </a:t>
            </a:r>
          </a:p>
          <a:p>
            <a:pPr lvl="3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(https</a:t>
            </a:r>
            <a:r>
              <a:rPr lang="en-US" sz="1600" dirty="0">
                <a:latin typeface="Gill Sans MT" charset="0"/>
                <a:ea typeface="ＭＳ Ｐゴシック" charset="0"/>
                <a:cs typeface="Gill Sans" charset="0"/>
              </a:rPr>
              <a:t>://</a:t>
            </a:r>
            <a:r>
              <a:rPr lang="en-US" sz="1600" dirty="0" err="1">
                <a:latin typeface="Gill Sans MT" charset="0"/>
                <a:ea typeface="ＭＳ Ｐゴシック" charset="0"/>
                <a:cs typeface="Gill Sans" charset="0"/>
              </a:rPr>
              <a:t>science.nrao.edu</a:t>
            </a:r>
            <a:r>
              <a:rPr lang="en-US" sz="1600" dirty="0">
                <a:latin typeface="Gill Sans MT" charset="0"/>
                <a:ea typeface="ＭＳ Ｐゴシック" charset="0"/>
                <a:cs typeface="Gill Sans" charset="0"/>
              </a:rPr>
              <a:t>/facilities/alma/alma2011/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program)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Studies of Bands 1, 2 and </a:t>
            </a:r>
            <a:r>
              <a:rPr lang="en-US" sz="1600" dirty="0" err="1" smtClean="0">
                <a:latin typeface="Gill Sans MT" charset="0"/>
                <a:ea typeface="ＭＳ Ｐゴシック" charset="0"/>
                <a:cs typeface="Gill Sans" charset="0"/>
              </a:rPr>
              <a:t>STHz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 received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Upgrades for B6, B3</a:t>
            </a:r>
          </a:p>
          <a:p>
            <a:pPr lvl="2"/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Software:  </a:t>
            </a:r>
            <a:r>
              <a:rPr lang="en-US" sz="1600" dirty="0" err="1" smtClean="0">
                <a:latin typeface="Gill Sans MT" charset="0"/>
                <a:ea typeface="ＭＳ Ｐゴシック" charset="0"/>
                <a:cs typeface="Gill Sans" charset="0"/>
              </a:rPr>
              <a:t>Datarate</a:t>
            </a:r>
            <a:r>
              <a:rPr lang="en-US" sz="1600" dirty="0" smtClean="0">
                <a:latin typeface="Gill Sans MT" charset="0"/>
                <a:ea typeface="ＭＳ Ｐゴシック" charset="0"/>
                <a:cs typeface="Gill Sans" charset="0"/>
              </a:rPr>
              <a:t> increase, improved visualizations, VLB software</a:t>
            </a:r>
          </a:p>
          <a:p>
            <a:r>
              <a:rPr lang="en-US" dirty="0" smtClean="0">
                <a:latin typeface="Gill Sans MT" charset="0"/>
                <a:ea typeface="ＭＳ Ｐゴシック" charset="0"/>
                <a:cs typeface="Gill Sans" charset="0"/>
              </a:rPr>
              <a:t>Community science priorities:  AS2010, particularly RMS panel recs</a:t>
            </a:r>
          </a:p>
          <a:p>
            <a:pPr lvl="1"/>
            <a:r>
              <a:rPr lang="en-US" sz="1600" dirty="0"/>
              <a:t>The panel recommends a sustained </a:t>
            </a:r>
            <a:r>
              <a:rPr lang="en-US" sz="1600" dirty="0" smtClean="0"/>
              <a:t>and substantial </a:t>
            </a:r>
            <a:r>
              <a:rPr lang="en-US" sz="1600" dirty="0"/>
              <a:t>program to enhance the NRAO telescope and ALMA capabilities, amounting to $90 </a:t>
            </a:r>
            <a:r>
              <a:rPr lang="en-US" sz="1600" dirty="0" smtClean="0"/>
              <a:t>million for </a:t>
            </a:r>
            <a:r>
              <a:rPr lang="en-US" sz="1600" dirty="0"/>
              <a:t>NRAO and $30 million for the U.S. share for ALMA over the decade.</a:t>
            </a:r>
            <a:endParaRPr lang="en-US" sz="1600" dirty="0" smtClean="0">
              <a:latin typeface="Gill Sans MT" charset="0"/>
              <a:ea typeface="ＭＳ Ｐゴシック" charset="0"/>
              <a:cs typeface="Gill Sans" charset="0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99"/>
                </a:solidFill>
                <a:latin typeface="Gill Sans MT" charset="0"/>
              </a:rPr>
              <a:t>ALMA/NA Development Workshop 2013</a:t>
            </a:r>
            <a:endParaRPr lang="en-US" sz="12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36870" name="Picture 1" descr="alma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14313"/>
            <a:ext cx="3857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9" y="487363"/>
            <a:ext cx="9020101" cy="960437"/>
          </a:xfrm>
        </p:spPr>
        <p:txBody>
          <a:bodyPr/>
          <a:lstStyle/>
          <a:p>
            <a:r>
              <a:rPr lang="en-US" dirty="0" smtClean="0"/>
              <a:t>Summary NWNH/RMS needed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mm/</a:t>
            </a:r>
            <a:r>
              <a:rPr lang="en-US" dirty="0" err="1" smtClean="0"/>
              <a:t>submm</a:t>
            </a:r>
            <a:r>
              <a:rPr lang="en-US" dirty="0" smtClean="0"/>
              <a:t> Surveys (and fast cm surveys)</a:t>
            </a:r>
          </a:p>
          <a:p>
            <a:r>
              <a:rPr lang="en-US" dirty="0" smtClean="0"/>
              <a:t>Efficient high resolution imaging at cm/mm wavelengths</a:t>
            </a:r>
          </a:p>
          <a:p>
            <a:r>
              <a:rPr lang="en-US" dirty="0" smtClean="0"/>
              <a:t>Ultra-high resolution</a:t>
            </a:r>
          </a:p>
          <a:p>
            <a:r>
              <a:rPr lang="en-US" dirty="0" smtClean="0"/>
              <a:t>Complete wavelength coverage</a:t>
            </a:r>
          </a:p>
          <a:p>
            <a:r>
              <a:rPr lang="en-US" dirty="0" smtClean="0"/>
              <a:t>Very sensitive cm wavelength coverage</a:t>
            </a:r>
          </a:p>
          <a:p>
            <a:r>
              <a:rPr lang="en-US" dirty="0" smtClean="0"/>
              <a:t>Solar imaging capabilities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pic>
        <p:nvPicPr>
          <p:cNvPr id="6" name="Picture 5" descr="NWNH_RMSNee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5" y="3805932"/>
            <a:ext cx="6758945" cy="25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Mar2012_Devp_upd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-927100"/>
            <a:ext cx="5948363" cy="84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92100" y="1466850"/>
            <a:ext cx="37512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ASAC Development matrix (Mar 2010)</a:t>
            </a:r>
          </a:p>
          <a:p>
            <a:pPr eaLnBrk="1" hangingPunct="1"/>
            <a:r>
              <a:rPr lang="en-US" sz="1800"/>
              <a:t>	Orange: NA Development study targeting this received</a:t>
            </a:r>
          </a:p>
          <a:p>
            <a:pPr eaLnBrk="1" hangingPunct="1"/>
            <a:r>
              <a:rPr lang="en-US" sz="1800"/>
              <a:t>         Green, Blue: NA, EU (may be out of date)</a:t>
            </a:r>
          </a:p>
        </p:txBody>
      </p:sp>
      <p:pic>
        <p:nvPicPr>
          <p:cNvPr id="22532" name="Picture 2" descr="NRA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1050"/>
            <a:ext cx="7350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Development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85" y="1307108"/>
            <a:ext cx="8229600" cy="4525963"/>
          </a:xfrm>
        </p:spPr>
        <p:txBody>
          <a:bodyPr/>
          <a:lstStyle/>
          <a:p>
            <a:r>
              <a:rPr lang="en-US" dirty="0" smtClean="0"/>
              <a:t>First NA Call </a:t>
            </a:r>
            <a:r>
              <a:rPr lang="en-US" dirty="0"/>
              <a:t>November 2011  </a:t>
            </a:r>
            <a:endParaRPr lang="en-US" dirty="0" smtClean="0"/>
          </a:p>
          <a:p>
            <a:pPr lvl="1"/>
            <a:r>
              <a:rPr lang="en-US" dirty="0" smtClean="0"/>
              <a:t>21 </a:t>
            </a:r>
            <a:r>
              <a:rPr lang="en-US" dirty="0"/>
              <a:t>submissions were received involving 77 investigators from 26 </a:t>
            </a:r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Reviewed by external panel with representatives of NA partners</a:t>
            </a:r>
          </a:p>
          <a:p>
            <a:pPr lvl="1"/>
            <a:r>
              <a:rPr lang="en-US" dirty="0" smtClean="0"/>
              <a:t>Eight highest ranked Study Proposals funded with available funds</a:t>
            </a:r>
          </a:p>
          <a:p>
            <a:pPr lvl="1"/>
            <a:r>
              <a:rPr lang="en-US" dirty="0" smtClean="0"/>
              <a:t>Studies now in final months</a:t>
            </a:r>
          </a:p>
          <a:p>
            <a:r>
              <a:rPr lang="en-US" dirty="0" smtClean="0"/>
              <a:t>Primary </a:t>
            </a:r>
            <a:r>
              <a:rPr lang="en-US" dirty="0"/>
              <a:t>aims of these studies are to:</a:t>
            </a:r>
          </a:p>
          <a:p>
            <a:pPr lvl="1"/>
            <a:r>
              <a:rPr lang="en-US" dirty="0"/>
              <a:t>give groups in North America the opportunity to propose ALMA upgrades that may later be implemented as part of the ALMA Development Plan; </a:t>
            </a:r>
          </a:p>
          <a:p>
            <a:pPr lvl="1"/>
            <a:r>
              <a:rPr lang="en-US" dirty="0"/>
              <a:t>support the development of conceptual and detailed designs for ALMA upgrades; and </a:t>
            </a:r>
          </a:p>
          <a:p>
            <a:pPr lvl="1"/>
            <a:r>
              <a:rPr lang="en-US" dirty="0"/>
              <a:t>encourage relevant long-term research and development in areas important for ALMA.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6" y="214272"/>
            <a:ext cx="8229600" cy="960437"/>
          </a:xfrm>
        </p:spPr>
        <p:txBody>
          <a:bodyPr/>
          <a:lstStyle/>
          <a:p>
            <a:r>
              <a:rPr lang="en-US" dirty="0" smtClean="0"/>
              <a:t>NA ALMA Development Studies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41805"/>
              </p:ext>
            </p:extLst>
          </p:nvPr>
        </p:nvGraphicFramePr>
        <p:xfrm>
          <a:off x="1099457" y="1055913"/>
          <a:ext cx="7761513" cy="528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559"/>
                <a:gridCol w="1613489"/>
                <a:gridCol w="1230861"/>
                <a:gridCol w="1552302"/>
                <a:gridCol w="1552302"/>
              </a:tblGrid>
              <a:tr h="5676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Lead Institution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Collaborating Institution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Funding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4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generation Receiver for Band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smtClean="0"/>
                        <a:t>Kerr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NRAO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Virginia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$84.045</a:t>
                      </a:r>
                      <a:endParaRPr lang="en-US" sz="1400" dirty="0"/>
                    </a:p>
                  </a:txBody>
                  <a:tcPr/>
                </a:tc>
              </a:tr>
              <a:tr h="5054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Study Band 2 Cartridges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 </a:t>
                      </a:r>
                      <a:r>
                        <a:rPr lang="en-US" sz="1400" dirty="0" err="1" smtClean="0"/>
                        <a:t>Bryerton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NRAO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Arizona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98,119</a:t>
                      </a:r>
                      <a:endParaRPr lang="en-US" sz="1400" dirty="0"/>
                    </a:p>
                  </a:txBody>
                  <a:tcPr/>
                </a:tc>
              </a:tr>
              <a:tr h="7136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Ultra-wideband Quantum Limited Amplifiers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D. Woody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CalTech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92,498</a:t>
                      </a:r>
                      <a:endParaRPr lang="en-US" sz="1400" dirty="0"/>
                    </a:p>
                  </a:txBody>
                  <a:tcPr/>
                </a:tc>
              </a:tr>
              <a:tr h="567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Unleashing Large Dataset Science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L. Mundy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Illinois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34,320</a:t>
                      </a:r>
                      <a:endParaRPr lang="en-US" sz="1400" dirty="0"/>
                    </a:p>
                  </a:txBody>
                  <a:tcPr/>
                </a:tc>
              </a:tr>
              <a:tr h="567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Visualization Portal for ALMA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 </a:t>
                      </a:r>
                      <a:r>
                        <a:rPr lang="en-US" sz="1400" dirty="0" err="1" smtClean="0"/>
                        <a:t>Rosolowsky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British Columbia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U. Calgary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73,438</a:t>
                      </a:r>
                      <a:endParaRPr lang="en-US" sz="1400" dirty="0"/>
                    </a:p>
                  </a:txBody>
                  <a:tcPr/>
                </a:tc>
              </a:tr>
              <a:tr h="7136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ALMA Band 1 Receiver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 Ho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ASIAA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HIA, U. Chile, NRAO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100,000</a:t>
                      </a:r>
                      <a:endParaRPr lang="en-US" sz="1400" dirty="0"/>
                    </a:p>
                  </a:txBody>
                  <a:tcPr/>
                </a:tc>
              </a:tr>
              <a:tr h="5054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Mm/</a:t>
                      </a:r>
                      <a:r>
                        <a:rPr lang="en-US" sz="1400" dirty="0" err="1" smtClean="0"/>
                        <a:t>submm</a:t>
                      </a:r>
                      <a:r>
                        <a:rPr lang="en-US" sz="1400" dirty="0" smtClean="0"/>
                        <a:t> VLBI with ALMA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</a:t>
                      </a:r>
                      <a:r>
                        <a:rPr lang="en-US" sz="1400" baseline="0" dirty="0" smtClean="0"/>
                        <a:t> Kern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NRAO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MIT, Haystack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567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the</a:t>
                      </a:r>
                      <a:r>
                        <a:rPr lang="en-US" sz="1400" baseline="0" dirty="0" smtClean="0"/>
                        <a:t> ALMA Data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 Glendenning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NRAO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Band 1 (Ho)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99" y="1427065"/>
            <a:ext cx="8229600" cy="4525963"/>
          </a:xfrm>
        </p:spPr>
        <p:txBody>
          <a:bodyPr/>
          <a:lstStyle/>
          <a:p>
            <a:r>
              <a:rPr lang="en-US" dirty="0" err="1" smtClean="0"/>
              <a:t>Downselect</a:t>
            </a:r>
            <a:r>
              <a:rPr lang="en-US" dirty="0" smtClean="0"/>
              <a:t> meeting:  33-52 GHz</a:t>
            </a:r>
          </a:p>
          <a:p>
            <a:r>
              <a:rPr lang="en-US" dirty="0" smtClean="0"/>
              <a:t>Key drivers:</a:t>
            </a:r>
          </a:p>
          <a:p>
            <a:pPr lvl="1"/>
            <a:r>
              <a:rPr lang="en-US" sz="1600" dirty="0" smtClean="0"/>
              <a:t>evolution </a:t>
            </a:r>
            <a:r>
              <a:rPr lang="en-US" sz="1600" dirty="0"/>
              <a:t>of grains in </a:t>
            </a:r>
            <a:r>
              <a:rPr lang="en-US" sz="1600" dirty="0" err="1"/>
              <a:t>protoplanetary</a:t>
            </a:r>
            <a:r>
              <a:rPr lang="en-US" sz="1600" dirty="0"/>
              <a:t> </a:t>
            </a:r>
            <a:r>
              <a:rPr lang="en-US" sz="1600" dirty="0" smtClean="0"/>
              <a:t>disks (PSF Q2:  </a:t>
            </a:r>
            <a:r>
              <a:rPr lang="en-US" sz="1600" i="1" dirty="0" smtClean="0"/>
              <a:t>What </a:t>
            </a:r>
            <a:r>
              <a:rPr lang="en-US" sz="1600" i="1" dirty="0"/>
              <a:t>is the nature of the planet-forming environment</a:t>
            </a:r>
            <a:r>
              <a:rPr lang="en-US" sz="1600" i="1" dirty="0" smtClean="0"/>
              <a:t>?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Highly </a:t>
            </a:r>
            <a:r>
              <a:rPr lang="en-US" sz="1600" dirty="0" err="1" smtClean="0"/>
              <a:t>redshifted</a:t>
            </a:r>
            <a:r>
              <a:rPr lang="en-US" sz="1600" dirty="0" smtClean="0"/>
              <a:t> </a:t>
            </a:r>
            <a:r>
              <a:rPr lang="en-US" sz="1600" dirty="0" smtClean="0"/>
              <a:t>galaxies </a:t>
            </a:r>
            <a:r>
              <a:rPr lang="en-US" sz="1600" dirty="0" smtClean="0"/>
              <a:t>(</a:t>
            </a:r>
            <a:r>
              <a:rPr lang="en-US" sz="1600" i="1" dirty="0" smtClean="0"/>
              <a:t>GCT Q2, Q4: </a:t>
            </a:r>
            <a:r>
              <a:rPr lang="en-US" sz="1600" i="1" dirty="0"/>
              <a:t>How do baryons cycle in and out of galaxies and what do they do while they are there</a:t>
            </a:r>
            <a:r>
              <a:rPr lang="en-US" sz="1600" i="1" dirty="0" smtClean="0"/>
              <a:t>? </a:t>
            </a:r>
            <a:r>
              <a:rPr lang="en-US" sz="1600" i="1" dirty="0"/>
              <a:t>Q4: What are the first objects to light up the universe and when did they do it</a:t>
            </a:r>
            <a:r>
              <a:rPr lang="en-US" sz="1600" i="1" dirty="0" smtClean="0"/>
              <a:t>?)</a:t>
            </a:r>
          </a:p>
          <a:p>
            <a:r>
              <a:rPr lang="en-US" dirty="0" smtClean="0"/>
              <a:t>Secondary Drivers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istant </a:t>
            </a:r>
            <a:r>
              <a:rPr lang="en-US" sz="1600" dirty="0"/>
              <a:t>galaxies, and galaxy clusters (i.e., the </a:t>
            </a:r>
            <a:r>
              <a:rPr lang="en-US" sz="1600" dirty="0" err="1"/>
              <a:t>Sunyaev-Zel'dovich</a:t>
            </a:r>
            <a:r>
              <a:rPr lang="en-US" sz="1600" dirty="0"/>
              <a:t> </a:t>
            </a:r>
            <a:r>
              <a:rPr lang="en-US" sz="1600" dirty="0" smtClean="0"/>
              <a:t>Effect; </a:t>
            </a:r>
            <a:r>
              <a:rPr lang="en-US" sz="1600" dirty="0" err="1" smtClean="0"/>
              <a:t>reshifted</a:t>
            </a:r>
            <a:r>
              <a:rPr lang="en-US" sz="1600" dirty="0" smtClean="0"/>
              <a:t> molecules), very </a:t>
            </a:r>
            <a:r>
              <a:rPr lang="en-US" sz="1600" dirty="0"/>
              <a:t>small dust grains in the ISM, pulsar </a:t>
            </a:r>
            <a:r>
              <a:rPr lang="en-US" sz="1600" dirty="0" smtClean="0"/>
              <a:t>wind nebulae</a:t>
            </a:r>
            <a:r>
              <a:rPr lang="en-US" sz="1600" dirty="0"/>
              <a:t>, radio supernovae, X-ray binaries, the Galactic Center (i.e., </a:t>
            </a:r>
            <a:r>
              <a:rPr lang="en-US" sz="1600" dirty="0" err="1"/>
              <a:t>Sgr</a:t>
            </a:r>
            <a:r>
              <a:rPr lang="en-US" sz="1600" dirty="0"/>
              <a:t> A*), dense </a:t>
            </a:r>
            <a:r>
              <a:rPr lang="en-US" sz="1600" dirty="0" smtClean="0"/>
              <a:t>cloud cores</a:t>
            </a:r>
            <a:r>
              <a:rPr lang="en-US" sz="1600" dirty="0"/>
              <a:t>, complex carbon-chain molecules, masers, magnetic </a:t>
            </a:r>
            <a:r>
              <a:rPr lang="en-US" sz="1600" dirty="0" smtClean="0"/>
              <a:t>fields </a:t>
            </a:r>
            <a:r>
              <a:rPr lang="en-US" sz="1600" dirty="0"/>
              <a:t>in the dense ISM, jets </a:t>
            </a:r>
            <a:r>
              <a:rPr lang="en-US" sz="1600" dirty="0" smtClean="0"/>
              <a:t>and outflows </a:t>
            </a:r>
            <a:r>
              <a:rPr lang="en-US" sz="1600" dirty="0"/>
              <a:t>from young </a:t>
            </a:r>
            <a:r>
              <a:rPr lang="en-US" sz="1600" dirty="0" smtClean="0"/>
              <a:t>stars</a:t>
            </a:r>
            <a:endParaRPr lang="en-US" sz="1600" dirty="0" smtClean="0"/>
          </a:p>
          <a:p>
            <a:r>
              <a:rPr lang="en-US" dirty="0" smtClean="0"/>
              <a:t>Complement to VLA, which has larger effective area over most of the band</a:t>
            </a:r>
          </a:p>
          <a:p>
            <a:pPr lvl="1"/>
            <a:r>
              <a:rPr lang="en-US" sz="1600" dirty="0" smtClean="0"/>
              <a:t>S. Hemisphere</a:t>
            </a:r>
          </a:p>
          <a:p>
            <a:pPr lvl="1"/>
            <a:r>
              <a:rPr lang="en-US" sz="1600" dirty="0" smtClean="0"/>
              <a:t>Broader beam, better sensitivity to extended structures.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ALMA/NA Development Workshop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ao-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itle Blank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Title Blank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ALMA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3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4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tle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itle Blank Slide - S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itle Blank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11989</TotalTime>
  <Words>2355</Words>
  <Application>Microsoft Macintosh PowerPoint</Application>
  <PresentationFormat>On-screen Show (4:3)</PresentationFormat>
  <Paragraphs>273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nrao-40</vt:lpstr>
      <vt:lpstr>NRAOTownHall_AAS_Austin_template</vt:lpstr>
      <vt:lpstr>Title Slide - NTC</vt:lpstr>
      <vt:lpstr>Title Slide - GBT</vt:lpstr>
      <vt:lpstr>Title Slide - Green Bank Science Center</vt:lpstr>
      <vt:lpstr>Title Blank Slide - SOC</vt:lpstr>
      <vt:lpstr>1_NRAOTownHall_AAS_Austin_template</vt:lpstr>
      <vt:lpstr>Title Blank Slide - ALMA 2</vt:lpstr>
      <vt:lpstr>Title Blank Slide - NTC</vt:lpstr>
      <vt:lpstr>Title Blank Slide - GBT</vt:lpstr>
      <vt:lpstr>Title Blank Slide - Green Bank Science Center</vt:lpstr>
      <vt:lpstr>Gold Image Bottom Bar</vt:lpstr>
      <vt:lpstr>ALMA Background</vt:lpstr>
      <vt:lpstr>NAASC Background</vt:lpstr>
      <vt:lpstr>CDL Background</vt:lpstr>
      <vt:lpstr>1_CDL Background</vt:lpstr>
      <vt:lpstr>NTC Background</vt:lpstr>
      <vt:lpstr>1_NTC Background</vt:lpstr>
      <vt:lpstr>2_NTC Background</vt:lpstr>
      <vt:lpstr>3_NTC Background</vt:lpstr>
      <vt:lpstr>4_NTC Background</vt:lpstr>
      <vt:lpstr>PowerPoint Presentation</vt:lpstr>
      <vt:lpstr>ALMA in the Coming Decade:  NA Overview</vt:lpstr>
      <vt:lpstr>Organization of Presentation</vt:lpstr>
      <vt:lpstr>NA ALMA Science Priorities</vt:lpstr>
      <vt:lpstr>Summary NWNH/RMS needed Capabilities</vt:lpstr>
      <vt:lpstr>PowerPoint Presentation</vt:lpstr>
      <vt:lpstr>NA Development Studies</vt:lpstr>
      <vt:lpstr>NA ALMA Development Studies </vt:lpstr>
      <vt:lpstr>ALMA Band 1 (Ho)</vt:lpstr>
      <vt:lpstr>ALMA Band 2 (67-90 GHz) (Bryerton)</vt:lpstr>
      <vt:lpstr>PowerPoint Presentation</vt:lpstr>
      <vt:lpstr>Development of ultra‐wideband quantum limited amplifiers for mm/submm receiver frontends:  Woody</vt:lpstr>
      <vt:lpstr>ALMA Band 6 Upgrade (Kerr)</vt:lpstr>
      <vt:lpstr>Mm/submm VLB with ALMA: Software (Kern)</vt:lpstr>
      <vt:lpstr>Visualization: Software  </vt:lpstr>
      <vt:lpstr>Improving the Data Rate: Software (Glendenning)</vt:lpstr>
      <vt:lpstr>ALMA Development Projects NA</vt:lpstr>
      <vt:lpstr>ALMA Development Projects</vt:lpstr>
      <vt:lpstr>Upgrade of ALMA’s Digital Highway</vt:lpstr>
      <vt:lpstr>Fiber Connection OSF-Santiago</vt:lpstr>
      <vt:lpstr>ALMA Development Program: 2013 </vt:lpstr>
      <vt:lpstr>PowerPoint Presentation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 Johnson</dc:creator>
  <cp:lastModifiedBy>Al Wootten</cp:lastModifiedBy>
  <cp:revision>99</cp:revision>
  <dcterms:created xsi:type="dcterms:W3CDTF">2009-03-03T19:26:39Z</dcterms:created>
  <dcterms:modified xsi:type="dcterms:W3CDTF">2013-04-18T11:56:14Z</dcterms:modified>
</cp:coreProperties>
</file>