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59" r:id="rId3"/>
    <p:sldId id="260" r:id="rId4"/>
    <p:sldId id="264" r:id="rId5"/>
    <p:sldId id="265" r:id="rId6"/>
    <p:sldId id="270" r:id="rId7"/>
    <p:sldId id="271" r:id="rId8"/>
    <p:sldId id="272" r:id="rId9"/>
    <p:sldId id="279" r:id="rId10"/>
    <p:sldId id="283" r:id="rId11"/>
    <p:sldId id="280" r:id="rId12"/>
    <p:sldId id="301" r:id="rId13"/>
    <p:sldId id="302" r:id="rId14"/>
    <p:sldId id="303" r:id="rId15"/>
    <p:sldId id="305" r:id="rId16"/>
    <p:sldId id="308" r:id="rId17"/>
    <p:sldId id="309" r:id="rId18"/>
    <p:sldId id="313" r:id="rId19"/>
    <p:sldId id="306" r:id="rId20"/>
    <p:sldId id="307" r:id="rId21"/>
    <p:sldId id="311" r:id="rId22"/>
    <p:sldId id="312" r:id="rId23"/>
    <p:sldId id="304" r:id="rId24"/>
    <p:sldId id="310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5" r:id="rId35"/>
    <p:sldId id="296" r:id="rId36"/>
    <p:sldId id="297" r:id="rId37"/>
    <p:sldId id="282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16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627D8-EBA0-8F4F-B524-4E606746FFC5}" type="datetimeFigureOut">
              <a:rPr lang="en-US" smtClean="0"/>
              <a:pPr/>
              <a:t>5/27/13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8D8CF-BE60-6E4F-A393-95FD13FC13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63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Now after having happily equated CO luminosity and H2 mass for 20 minutes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want to close with two points on the CO-to-H2 conversion factor</a:t>
            </a:r>
          </a:p>
          <a:p>
            <a:r>
              <a:rPr lang="en-US" baseline="0" dirty="0" smtClean="0"/>
              <a:t>... this XCO or alpha that we use to go from CO luminosity to molecular mass 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First, I just want to point out that this</a:t>
            </a:r>
          </a:p>
          <a:p>
            <a:r>
              <a:rPr lang="en-US" baseline="0" dirty="0" smtClean="0"/>
              <a:t>… is not a one-parameter problem</a:t>
            </a:r>
          </a:p>
          <a:p>
            <a:r>
              <a:rPr lang="en-US" baseline="0" dirty="0" smtClean="0"/>
              <a:t>… it’s not just </a:t>
            </a:r>
            <a:r>
              <a:rPr lang="en-US" baseline="0" dirty="0" err="1" smtClean="0"/>
              <a:t>metallicity</a:t>
            </a:r>
            <a:r>
              <a:rPr lang="en-US" baseline="0" dirty="0" smtClean="0"/>
              <a:t>, it’s not just temperature, it’s not just dynamics</a:t>
            </a:r>
          </a:p>
          <a:p>
            <a:endParaRPr lang="en-US" baseline="0" dirty="0" smtClean="0"/>
          </a:p>
          <a:p>
            <a:r>
              <a:rPr lang="en-US" baseline="0" dirty="0" smtClean="0"/>
              <a:t>I’d argue that this sketch of a cloud is a reasonable one to bear in mind</a:t>
            </a:r>
          </a:p>
          <a:p>
            <a:r>
              <a:rPr lang="en-US" baseline="0" dirty="0" smtClean="0"/>
              <a:t>… it’s just a basic sketch of a PDR model </a:t>
            </a:r>
          </a:p>
          <a:p>
            <a:r>
              <a:rPr lang="en-US" baseline="0" dirty="0" smtClean="0"/>
              <a:t>… you have an outer layer of HI, where the C is C+</a:t>
            </a:r>
          </a:p>
          <a:p>
            <a:r>
              <a:rPr lang="en-US" baseline="0" dirty="0" smtClean="0"/>
              <a:t>… then a layer of H2 where the C is still C+, not CO</a:t>
            </a:r>
          </a:p>
          <a:p>
            <a:r>
              <a:rPr lang="en-US" baseline="0" dirty="0" smtClean="0"/>
              <a:t>… then a layer of H2 where the C is CO</a:t>
            </a:r>
          </a:p>
          <a:p>
            <a:r>
              <a:rPr lang="en-US" baseline="0" dirty="0" smtClean="0"/>
              <a:t>… inside that inner layer, CO can be thought of as optically thick to </a:t>
            </a:r>
            <a:r>
              <a:rPr lang="en-US" baseline="0" dirty="0" err="1" smtClean="0"/>
              <a:t>zeroth</a:t>
            </a:r>
            <a:r>
              <a:rPr lang="en-US" baseline="0" dirty="0" smtClean="0"/>
              <a:t> order</a:t>
            </a:r>
          </a:p>
          <a:p>
            <a:r>
              <a:rPr lang="en-US" baseline="0" dirty="0" smtClean="0"/>
              <a:t>… with a spectrum that thus depends on line width and excitation temperature</a:t>
            </a:r>
          </a:p>
          <a:p>
            <a:endParaRPr lang="en-US" baseline="0" dirty="0" smtClean="0"/>
          </a:p>
          <a:p>
            <a:r>
              <a:rPr lang="en-US" baseline="0" dirty="0" smtClean="0"/>
              <a:t>Meanwhile the boundary between the C+ and CO-bearing H2 depends </a:t>
            </a:r>
          </a:p>
          <a:p>
            <a:r>
              <a:rPr lang="en-US" baseline="0" dirty="0" smtClean="0"/>
              <a:t>… on dust shielding</a:t>
            </a:r>
          </a:p>
          <a:p>
            <a:r>
              <a:rPr lang="en-US" baseline="0" dirty="0" smtClean="0"/>
              <a:t>… and through this on </a:t>
            </a:r>
            <a:r>
              <a:rPr lang="en-US" baseline="0" dirty="0" err="1" smtClean="0"/>
              <a:t>metallicity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So your CO-to-H2 ratio should depend on dust abundance, temperature, and line width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37382-E275-6648-BC6B-40F87AAD418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7E0F26-A9B0-8147-BF51-D89F39365BBA}" type="slidenum">
              <a:rPr lang="en-US"/>
              <a:pPr/>
              <a:t>9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Explain that by observing particular molecules, one is studying different regions within a core.  The amount of depletion depends on temperature, density and time.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7E0F26-A9B0-8147-BF51-D89F39365BBA}" type="slidenum">
              <a:rPr lang="en-US"/>
              <a:pPr/>
              <a:t>10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ea typeface="ＭＳ Ｐゴシック" charset="-128"/>
                <a:cs typeface="ＭＳ Ｐゴシック" charset="-128"/>
              </a:rPr>
              <a:t>Explain that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dust growth</a:t>
            </a:r>
            <a:r>
              <a:rPr lang="en-US" baseline="0" dirty="0" smtClean="0">
                <a:ea typeface="ＭＳ Ｐゴシック" charset="-128"/>
                <a:cs typeface="ＭＳ Ｐゴシック" charset="-128"/>
              </a:rPr>
              <a:t> and </a:t>
            </a:r>
            <a:r>
              <a:rPr lang="en-US" baseline="0" dirty="0" err="1" smtClean="0">
                <a:ea typeface="ＭＳ Ｐゴシック" charset="-128"/>
                <a:cs typeface="ＭＳ Ｐゴシック" charset="-128"/>
              </a:rPr>
              <a:t>deuteration</a:t>
            </a:r>
            <a:r>
              <a:rPr lang="en-US" baseline="0" dirty="0" smtClean="0">
                <a:ea typeface="ＭＳ Ｐゴシック" charset="-128"/>
                <a:cs typeface="ＭＳ Ｐゴシック" charset="-128"/>
              </a:rPr>
              <a:t> timescales also depend on temperature </a:t>
            </a:r>
            <a:r>
              <a:rPr lang="en-US" baseline="0" smtClean="0">
                <a:ea typeface="ＭＳ Ｐゴシック" charset="-128"/>
                <a:cs typeface="ＭＳ Ｐゴシック" charset="-128"/>
              </a:rPr>
              <a:t>and density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4F824E-3C6C-FB4A-9AF1-72CFA85C20DA}" type="slidenum">
              <a:rPr lang="en-US"/>
              <a:pPr/>
              <a:t>15</a:t>
            </a:fld>
            <a:endParaRPr lang="en-US"/>
          </a:p>
        </p:txBody>
      </p:sp>
      <p:sp>
        <p:nvSpPr>
          <p:cNvPr id="1208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Flux that you measure depends on temperature, column density, emissivity spectral index.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FCRAO single dish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664AE-0919-204F-9BDC-9352A31B3B92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FCRAO single dish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664AE-0919-204F-9BDC-9352A31B3B92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BIMA</a:t>
            </a:r>
            <a:r>
              <a:rPr lang="en-US" baseline="0" dirty="0" smtClean="0"/>
              <a:t> data with ~10” resolution </a:t>
            </a:r>
          </a:p>
          <a:p>
            <a:r>
              <a:rPr lang="en-US" baseline="0" dirty="0" smtClean="0"/>
              <a:t>15+ hours on source per core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664AE-0919-204F-9BDC-9352A31B3B92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BIMA</a:t>
            </a:r>
            <a:r>
              <a:rPr lang="en-US" baseline="0" dirty="0" smtClean="0"/>
              <a:t> data with ~10” resolution </a:t>
            </a:r>
          </a:p>
          <a:p>
            <a:r>
              <a:rPr lang="en-US" baseline="0" dirty="0" smtClean="0"/>
              <a:t>15+ hours on source per core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664AE-0919-204F-9BDC-9352A31B3B92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C2B8-9796-3F4D-962D-B5DB20537AAA}" type="datetimeFigureOut">
              <a:rPr lang="en-US" smtClean="0"/>
              <a:pPr/>
              <a:t>5/27/13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9A8C4-B19E-2F49-A945-442A7C4AE0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C2B8-9796-3F4D-962D-B5DB20537AAA}" type="datetimeFigureOut">
              <a:rPr lang="en-US" smtClean="0"/>
              <a:pPr/>
              <a:t>5/27/13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9A8C4-B19E-2F49-A945-442A7C4AE0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C2B8-9796-3F4D-962D-B5DB20537AAA}" type="datetimeFigureOut">
              <a:rPr lang="en-US" smtClean="0"/>
              <a:pPr/>
              <a:t>5/27/13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9A8C4-B19E-2F49-A945-442A7C4AE0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C2B8-9796-3F4D-962D-B5DB20537AAA}" type="datetimeFigureOut">
              <a:rPr lang="en-US" smtClean="0"/>
              <a:pPr/>
              <a:t>5/27/13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9A8C4-B19E-2F49-A945-442A7C4AE0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C2B8-9796-3F4D-962D-B5DB20537AAA}" type="datetimeFigureOut">
              <a:rPr lang="en-US" smtClean="0"/>
              <a:pPr/>
              <a:t>5/27/13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9A8C4-B19E-2F49-A945-442A7C4AE0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C2B8-9796-3F4D-962D-B5DB20537AAA}" type="datetimeFigureOut">
              <a:rPr lang="en-US" smtClean="0"/>
              <a:pPr/>
              <a:t>5/27/13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9A8C4-B19E-2F49-A945-442A7C4AE0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C2B8-9796-3F4D-962D-B5DB20537AAA}" type="datetimeFigureOut">
              <a:rPr lang="en-US" smtClean="0"/>
              <a:pPr/>
              <a:t>5/27/13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9A8C4-B19E-2F49-A945-442A7C4AE0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C2B8-9796-3F4D-962D-B5DB20537AAA}" type="datetimeFigureOut">
              <a:rPr lang="en-US" smtClean="0"/>
              <a:pPr/>
              <a:t>5/27/13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9A8C4-B19E-2F49-A945-442A7C4AE0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C2B8-9796-3F4D-962D-B5DB20537AAA}" type="datetimeFigureOut">
              <a:rPr lang="en-US" smtClean="0"/>
              <a:pPr/>
              <a:t>5/27/13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9A8C4-B19E-2F49-A945-442A7C4AE0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C2B8-9796-3F4D-962D-B5DB20537AAA}" type="datetimeFigureOut">
              <a:rPr lang="en-US" smtClean="0"/>
              <a:pPr/>
              <a:t>5/27/13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9A8C4-B19E-2F49-A945-442A7C4AE0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C2B8-9796-3F4D-962D-B5DB20537AAA}" type="datetimeFigureOut">
              <a:rPr lang="en-US" smtClean="0"/>
              <a:pPr/>
              <a:t>5/27/13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9A8C4-B19E-2F49-A945-442A7C4AE0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4C2B8-9796-3F4D-962D-B5DB20537AAA}" type="datetimeFigureOut">
              <a:rPr lang="en-US" smtClean="0"/>
              <a:pPr/>
              <a:t>5/27/13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9A8C4-B19E-2F49-A945-442A7C4AE0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3047"/>
            <a:ext cx="9143999" cy="3157403"/>
          </a:xfrm>
        </p:spPr>
        <p:txBody>
          <a:bodyPr>
            <a:normAutofit/>
          </a:bodyPr>
          <a:lstStyle/>
          <a:p>
            <a:r>
              <a:rPr lang="en-US" dirty="0"/>
              <a:t>Deuterium-Bearing Molecules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Dense Cores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3778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3518"/>
            <a:ext cx="6400800" cy="1752600"/>
          </a:xfrm>
        </p:spPr>
        <p:txBody>
          <a:bodyPr/>
          <a:lstStyle/>
          <a:p>
            <a:r>
              <a:rPr lang="en-US" dirty="0" smtClean="0"/>
              <a:t>Scott Schnee</a:t>
            </a:r>
          </a:p>
          <a:p>
            <a:r>
              <a:rPr lang="en-US" dirty="0" smtClean="0"/>
              <a:t>NRAO-CV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charset="-128"/>
                <a:cs typeface="ＭＳ Ｐゴシック" charset="-128"/>
              </a:rPr>
              <a:t>Depletion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As Age Indicator in Cores</a:t>
            </a:r>
            <a:endParaRPr lang="en-US" baseline="-250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6591300" y="4838700"/>
            <a:ext cx="660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1847850"/>
            <a:ext cx="8331200" cy="31623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06400" y="2057400"/>
            <a:ext cx="1193800" cy="7620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25599" y="5611052"/>
            <a:ext cx="2036233" cy="66675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535083" y="5744634"/>
            <a:ext cx="1492249" cy="51435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0" y="6396335"/>
            <a:ext cx="91440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/>
              <a:t>(</a:t>
            </a:r>
            <a:r>
              <a:rPr lang="en-US" sz="2400" dirty="0" err="1" smtClean="0"/>
              <a:t>Caselli</a:t>
            </a:r>
            <a:r>
              <a:rPr lang="en-US" sz="2400" dirty="0" smtClean="0"/>
              <a:t> </a:t>
            </a:r>
            <a:r>
              <a:rPr lang="en-US" sz="2400" dirty="0"/>
              <a:t>et al. </a:t>
            </a:r>
            <a:r>
              <a:rPr lang="en-US" sz="2400" dirty="0" smtClean="0"/>
              <a:t>2008)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4567767" y="1181100"/>
            <a:ext cx="2904066" cy="66675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747684" y="1693333"/>
            <a:ext cx="889000" cy="12911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434667" y="1693333"/>
            <a:ext cx="592665" cy="12911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364567" y="1316336"/>
            <a:ext cx="328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Grain size distribution</a:t>
            </a:r>
            <a:endParaRPr lang="en-US" sz="2400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667000" y="5010150"/>
            <a:ext cx="994833" cy="8530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79498" y="5698066"/>
            <a:ext cx="328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Temperature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4599517" y="5693831"/>
            <a:ext cx="328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Density</a:t>
            </a:r>
            <a:endParaRPr lang="en-US" sz="2400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5609167" y="5010151"/>
            <a:ext cx="635000" cy="853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492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057666"/>
            <a:ext cx="5867400" cy="569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Rectangle 3"/>
          <p:cNvSpPr>
            <a:spLocks noChangeArrowheads="1"/>
          </p:cNvSpPr>
          <p:nvPr/>
        </p:nvSpPr>
        <p:spPr bwMode="auto">
          <a:xfrm>
            <a:off x="3530600" y="6429894"/>
            <a:ext cx="19558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CO depletion</a:t>
            </a:r>
          </a:p>
        </p:txBody>
      </p:sp>
      <p:sp>
        <p:nvSpPr>
          <p:cNvPr id="40966" name="Rectangle 3"/>
          <p:cNvSpPr>
            <a:spLocks noChangeArrowheads="1"/>
          </p:cNvSpPr>
          <p:nvPr/>
        </p:nvSpPr>
        <p:spPr bwMode="auto">
          <a:xfrm rot="-5400000">
            <a:off x="760900" y="3426916"/>
            <a:ext cx="1569722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N</a:t>
            </a:r>
            <a:r>
              <a:rPr lang="en-US" sz="2400" baseline="-25000" dirty="0"/>
              <a:t>2</a:t>
            </a:r>
            <a:r>
              <a:rPr lang="en-US" sz="2400" dirty="0"/>
              <a:t>D</a:t>
            </a:r>
            <a:r>
              <a:rPr lang="en-US" sz="2400" baseline="30000" dirty="0"/>
              <a:t>+</a:t>
            </a:r>
            <a:r>
              <a:rPr lang="en-US" sz="2400" dirty="0"/>
              <a:t>/N</a:t>
            </a:r>
            <a:r>
              <a:rPr lang="en-US" sz="2400" baseline="-25000" dirty="0"/>
              <a:t>2</a:t>
            </a:r>
            <a:r>
              <a:rPr lang="en-US" sz="2400" dirty="0"/>
              <a:t>H</a:t>
            </a:r>
            <a:r>
              <a:rPr lang="en-US" sz="2400" baseline="30000" dirty="0"/>
              <a:t>+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306561" y="5694340"/>
            <a:ext cx="27536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2400" dirty="0"/>
              <a:t>(Crapsi et al. 2005)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D</a:t>
            </a:r>
            <a:r>
              <a:rPr lang="en-US" baseline="30000" dirty="0" smtClean="0"/>
              <a:t>+</a:t>
            </a:r>
            <a:r>
              <a:rPr lang="en-US" dirty="0" smtClean="0"/>
              <a:t>/N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30000" dirty="0" smtClean="0"/>
              <a:t>+</a:t>
            </a:r>
            <a:r>
              <a:rPr lang="en-US" dirty="0" smtClean="0"/>
              <a:t> as Age Indicator </a:t>
            </a:r>
            <a:br>
              <a:rPr lang="en-US" dirty="0" smtClean="0"/>
            </a:br>
            <a:r>
              <a:rPr lang="en-US" dirty="0" smtClean="0"/>
              <a:t>in Starless Cores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D</a:t>
            </a:r>
            <a:r>
              <a:rPr lang="en-US" baseline="30000" dirty="0" smtClean="0"/>
              <a:t>+</a:t>
            </a:r>
            <a:r>
              <a:rPr lang="en-US" dirty="0" smtClean="0"/>
              <a:t>/N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30000" dirty="0" smtClean="0"/>
              <a:t>+</a:t>
            </a:r>
            <a:r>
              <a:rPr lang="en-US" dirty="0" smtClean="0"/>
              <a:t> as Age Indicator </a:t>
            </a:r>
            <a:br>
              <a:rPr lang="en-US" dirty="0" smtClean="0"/>
            </a:br>
            <a:r>
              <a:rPr lang="en-US" dirty="0" smtClean="0"/>
              <a:t>in Class 0 Protostars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1244600"/>
            <a:ext cx="8026400" cy="56134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909643" y="1606823"/>
            <a:ext cx="44454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2400" dirty="0" smtClean="0"/>
              <a:t>(</a:t>
            </a:r>
            <a:r>
              <a:rPr lang="en-US" sz="2400" dirty="0" err="1" smtClean="0"/>
              <a:t>Emprechtinger</a:t>
            </a:r>
            <a:r>
              <a:rPr lang="en-US" sz="2400" dirty="0" smtClean="0"/>
              <a:t> </a:t>
            </a:r>
            <a:r>
              <a:rPr lang="en-US" sz="2400" dirty="0"/>
              <a:t>et al. 2005)</a:t>
            </a:r>
          </a:p>
        </p:txBody>
      </p:sp>
    </p:spTree>
    <p:extLst>
      <p:ext uri="{BB962C8B-B14F-4D97-AF65-F5344CB8AC3E}">
        <p14:creationId xmlns:p14="http://schemas.microsoft.com/office/powerpoint/2010/main" val="3533831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</a:t>
            </a:r>
            <a:r>
              <a:rPr lang="en-US" baseline="-25000" dirty="0"/>
              <a:t>2</a:t>
            </a:r>
            <a:r>
              <a:rPr lang="en-US" dirty="0"/>
              <a:t>D</a:t>
            </a:r>
            <a:r>
              <a:rPr lang="en-US" baseline="30000" dirty="0"/>
              <a:t>+</a:t>
            </a:r>
            <a:r>
              <a:rPr lang="en-US" dirty="0"/>
              <a:t>/N</a:t>
            </a:r>
            <a:r>
              <a:rPr lang="en-US" baseline="-25000" dirty="0"/>
              <a:t>2</a:t>
            </a:r>
            <a:r>
              <a:rPr lang="en-US" dirty="0"/>
              <a:t>H</a:t>
            </a:r>
            <a:r>
              <a:rPr lang="en-US" baseline="30000" dirty="0"/>
              <a:t>+</a:t>
            </a:r>
            <a:r>
              <a:rPr lang="en-US" dirty="0"/>
              <a:t> as </a:t>
            </a:r>
            <a:r>
              <a:rPr lang="en-US" dirty="0" smtClean="0"/>
              <a:t>Stability Indicator </a:t>
            </a:r>
            <a:br>
              <a:rPr lang="en-US" dirty="0" smtClean="0"/>
            </a:br>
            <a:r>
              <a:rPr lang="en-US" dirty="0" smtClean="0"/>
              <a:t>in Starless Cores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60" y="1641536"/>
            <a:ext cx="4444224" cy="38638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000" y="1615814"/>
            <a:ext cx="4322046" cy="4016601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465259" y="5632415"/>
            <a:ext cx="44454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/>
              <a:t>(Schnee et al. </a:t>
            </a:r>
            <a:r>
              <a:rPr lang="en-US" sz="2400" dirty="0" smtClean="0"/>
              <a:t>submitted to </a:t>
            </a:r>
            <a:r>
              <a:rPr lang="en-US" sz="2400" dirty="0" err="1" smtClean="0"/>
              <a:t>ApJ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5568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 for ALMA Band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Deuterated lines are faint</a:t>
            </a:r>
          </a:p>
          <a:p>
            <a:pPr lvl="1"/>
            <a:r>
              <a:rPr lang="en-US" dirty="0" smtClean="0"/>
              <a:t>T</a:t>
            </a:r>
            <a:r>
              <a:rPr lang="en-US" baseline="-25000" dirty="0" smtClean="0"/>
              <a:t>B</a:t>
            </a:r>
            <a:r>
              <a:rPr lang="en-US" dirty="0" smtClean="0"/>
              <a:t> &lt; 1K for N</a:t>
            </a:r>
            <a:r>
              <a:rPr lang="en-US" baseline="-25000" dirty="0" smtClean="0"/>
              <a:t>2</a:t>
            </a:r>
            <a:r>
              <a:rPr lang="en-US" dirty="0" smtClean="0"/>
              <a:t>D</a:t>
            </a:r>
            <a:r>
              <a:rPr lang="en-US" baseline="30000" dirty="0" smtClean="0"/>
              <a:t>+</a:t>
            </a:r>
            <a:r>
              <a:rPr lang="en-US" dirty="0" smtClean="0"/>
              <a:t> (1-0)  at 77.1 GHz and similar lines</a:t>
            </a:r>
          </a:p>
          <a:p>
            <a:r>
              <a:rPr lang="en-US" dirty="0"/>
              <a:t>Line strength varies across core</a:t>
            </a:r>
          </a:p>
          <a:p>
            <a:pPr lvl="1"/>
            <a:r>
              <a:rPr lang="en-US" dirty="0"/>
              <a:t>Intensity is a strong function of density / temperature</a:t>
            </a:r>
          </a:p>
          <a:p>
            <a:r>
              <a:rPr lang="en-US" dirty="0" smtClean="0"/>
              <a:t>Deuterated lines are narrow</a:t>
            </a:r>
          </a:p>
          <a:p>
            <a:pPr lvl="1"/>
            <a:r>
              <a:rPr lang="en-US" dirty="0" err="1" smtClean="0"/>
              <a:t>Δv</a:t>
            </a:r>
            <a:r>
              <a:rPr lang="en-US" dirty="0" smtClean="0"/>
              <a:t> ~ 0.3 km/s, lines have nearly thermal FWHM</a:t>
            </a:r>
          </a:p>
          <a:p>
            <a:r>
              <a:rPr lang="en-US" dirty="0" smtClean="0"/>
              <a:t>Need sensitivity, angular resolution, velocity resolution</a:t>
            </a:r>
          </a:p>
          <a:p>
            <a:pPr lvl="1"/>
            <a:r>
              <a:rPr lang="en-US" dirty="0" smtClean="0"/>
              <a:t>ALMA Band 2!</a:t>
            </a:r>
          </a:p>
        </p:txBody>
      </p:sp>
    </p:spTree>
    <p:extLst>
      <p:ext uri="{BB962C8B-B14F-4D97-AF65-F5344CB8AC3E}">
        <p14:creationId xmlns:p14="http://schemas.microsoft.com/office/powerpoint/2010/main" val="2284971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Dust Emission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295400"/>
            <a:ext cx="66929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2209800"/>
            <a:ext cx="668020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3429000"/>
            <a:ext cx="5562600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114800" y="1447800"/>
            <a:ext cx="609600" cy="6096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rgbClr val="FFFF00">
                <a:alpha val="2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0" y="1447800"/>
            <a:ext cx="1054100" cy="6096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77000" y="3429000"/>
            <a:ext cx="381000" cy="6096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95400" y="1447800"/>
            <a:ext cx="685800" cy="6096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rgbClr val="FFFF00">
                <a:alpha val="2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0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74"/>
            <a:ext cx="8229600" cy="1143000"/>
          </a:xfrm>
        </p:spPr>
        <p:txBody>
          <a:bodyPr/>
          <a:lstStyle/>
          <a:p>
            <a:r>
              <a:rPr lang="en-US" dirty="0" smtClean="0"/>
              <a:t>Grain </a:t>
            </a:r>
            <a:r>
              <a:rPr lang="en-US" dirty="0" smtClean="0"/>
              <a:t>Growth Revealed by β</a:t>
            </a:r>
            <a:endParaRPr lang="en-US" dirty="0"/>
          </a:p>
        </p:txBody>
      </p:sp>
      <p:pic>
        <p:nvPicPr>
          <p:cNvPr id="3" name="Picture 2" descr="opac.gif"/>
          <p:cNvPicPr>
            <a:picLocks noChangeAspect="1"/>
          </p:cNvPicPr>
          <p:nvPr/>
        </p:nvPicPr>
        <p:blipFill>
          <a:blip r:embed="rId2"/>
          <a:srcRect r="9707"/>
          <a:stretch>
            <a:fillRect/>
          </a:stretch>
        </p:blipFill>
        <p:spPr>
          <a:xfrm>
            <a:off x="901975" y="901283"/>
            <a:ext cx="6667250" cy="53701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0293" y="6315281"/>
            <a:ext cx="8903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(Figure from D. </a:t>
            </a:r>
            <a:r>
              <a:rPr lang="en-US" sz="2400" dirty="0" err="1" smtClean="0"/>
              <a:t>Wilner’s</a:t>
            </a:r>
            <a:r>
              <a:rPr lang="en-US" sz="2400" dirty="0" smtClean="0"/>
              <a:t> AAS talk 2011; </a:t>
            </a:r>
            <a:r>
              <a:rPr lang="en-US" sz="2400" dirty="0" err="1" smtClean="0"/>
              <a:t>Draine</a:t>
            </a:r>
            <a:r>
              <a:rPr lang="en-US" sz="2400" dirty="0" smtClean="0"/>
              <a:t> 2006)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914394" y="5126454"/>
            <a:ext cx="5117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β</a:t>
            </a:r>
            <a:r>
              <a:rPr lang="en-US" sz="2400" dirty="0" smtClean="0"/>
              <a:t>: 2 (small) </a:t>
            </a:r>
            <a:r>
              <a:rPr lang="en-US" sz="2400" dirty="0" smtClean="0">
                <a:sym typeface="Wingdings"/>
              </a:rPr>
              <a:t> 0 (large, blackbody)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7348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28" y="0"/>
            <a:ext cx="8959945" cy="68652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59293" y="5457729"/>
            <a:ext cx="2876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(Perez et al. 2012)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1697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Grain Growth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240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Grain Growth </a:t>
            </a:r>
            <a:r>
              <a:rPr lang="en-US" dirty="0" smtClean="0"/>
              <a:t>as Age Indicator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2819400"/>
            <a:ext cx="8623300" cy="1219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0" y="4270829"/>
            <a:ext cx="8407400" cy="1206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47732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(</a:t>
            </a:r>
            <a:r>
              <a:rPr lang="en-US" sz="2400" dirty="0" err="1" smtClean="0"/>
              <a:t>Chakrabarti</a:t>
            </a:r>
            <a:r>
              <a:rPr lang="en-US" sz="2400" dirty="0" smtClean="0"/>
              <a:t> &amp; McKee 2005)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78367" y="2307174"/>
            <a:ext cx="685800" cy="6096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rgbClr val="FFFF00">
                <a:alpha val="2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01067" y="2307174"/>
            <a:ext cx="1143000" cy="6096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rgbClr val="FFFF00">
                <a:alpha val="2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25633" y="2264839"/>
            <a:ext cx="922866" cy="830997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rgbClr val="FFFF00">
                <a:alpha val="2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433736" y="2282006"/>
            <a:ext cx="1253064" cy="6096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rgbClr val="FFFF00">
                <a:alpha val="2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4000" y="2307174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Time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301067" y="2307174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Density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977467" y="2307174"/>
            <a:ext cx="1113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Grain Size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433736" y="2309175"/>
            <a:ext cx="1443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Velocity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9654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Profiles of a Typical Starless Core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5800"/>
            <a:ext cx="9144000" cy="29380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0336" y="1592459"/>
            <a:ext cx="2123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Density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05729" y="1592459"/>
            <a:ext cx="2123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Temperature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020905" y="1592459"/>
            <a:ext cx="2123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73192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375791" y="1088835"/>
            <a:ext cx="5601720" cy="56017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866227" y="1603690"/>
            <a:ext cx="4522799" cy="45227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829829" y="2499170"/>
            <a:ext cx="2640158" cy="264015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3183333" y="2158446"/>
            <a:ext cx="3008077" cy="2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3183333" y="4010017"/>
            <a:ext cx="3008077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264523" y="1989168"/>
            <a:ext cx="1115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entury Gothic"/>
                <a:cs typeface="Century Gothic"/>
              </a:rPr>
              <a:t>H</a:t>
            </a:r>
            <a:r>
              <a:rPr lang="en-US" sz="2000" baseline="-25000" dirty="0" smtClean="0">
                <a:latin typeface="Century Gothic"/>
                <a:cs typeface="Century Gothic"/>
              </a:rPr>
              <a:t>2</a:t>
            </a:r>
            <a:r>
              <a:rPr lang="en-US" sz="2000" dirty="0" smtClean="0">
                <a:latin typeface="Century Gothic"/>
                <a:cs typeface="Century Gothic"/>
              </a:rPr>
              <a:t> &amp; CII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64523" y="3840738"/>
            <a:ext cx="1222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entury Gothic"/>
                <a:cs typeface="Century Gothic"/>
              </a:rPr>
              <a:t>H</a:t>
            </a:r>
            <a:r>
              <a:rPr lang="en-US" sz="2000" baseline="-25000" dirty="0" smtClean="0">
                <a:latin typeface="Century Gothic"/>
                <a:cs typeface="Century Gothic"/>
              </a:rPr>
              <a:t>2</a:t>
            </a:r>
            <a:r>
              <a:rPr lang="en-US" sz="2000" dirty="0" smtClean="0">
                <a:latin typeface="Century Gothic"/>
                <a:cs typeface="Century Gothic"/>
              </a:rPr>
              <a:t> &amp; CO</a:t>
            </a:r>
            <a:endParaRPr lang="en-US" sz="2000" dirty="0">
              <a:latin typeface="Century Gothic"/>
              <a:cs typeface="Century Gothic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3183334" y="1324059"/>
            <a:ext cx="3008077" cy="64042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64523" y="1124004"/>
            <a:ext cx="1078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entury Gothic"/>
                <a:cs typeface="Century Gothic"/>
              </a:rPr>
              <a:t>HI &amp; CII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Layers of a Molecular Cloud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8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SED Fits Assuming Constant β,T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7166"/>
            <a:ext cx="9144000" cy="585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921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Dust Continuum in Band 2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686800" cy="5257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Emission at 4mm is great for measuring β</a:t>
            </a:r>
          </a:p>
          <a:p>
            <a:pPr lvl="1"/>
            <a:r>
              <a:rPr lang="en-US" dirty="0" smtClean="0"/>
              <a:t>Optically thin</a:t>
            </a:r>
          </a:p>
          <a:p>
            <a:pPr lvl="1"/>
            <a:r>
              <a:rPr lang="en-US" dirty="0" smtClean="0"/>
              <a:t>On RJ tail of emission</a:t>
            </a:r>
          </a:p>
          <a:p>
            <a:r>
              <a:rPr lang="en-US" dirty="0" smtClean="0"/>
              <a:t>Useful for cores and disks</a:t>
            </a:r>
          </a:p>
          <a:p>
            <a:pPr lvl="1"/>
            <a:r>
              <a:rPr lang="en-US" dirty="0" smtClean="0"/>
              <a:t>For cores, need to recover emission on large angular scales</a:t>
            </a:r>
          </a:p>
          <a:p>
            <a:r>
              <a:rPr lang="en-US" dirty="0" smtClean="0"/>
              <a:t>ALMA needed for sensitivity</a:t>
            </a:r>
          </a:p>
          <a:p>
            <a:pPr lvl="1"/>
            <a:r>
              <a:rPr lang="en-US" dirty="0" err="1" smtClean="0"/>
              <a:t>S</a:t>
            </a:r>
            <a:r>
              <a:rPr lang="en-US" baseline="-25000" dirty="0" err="1" smtClean="0"/>
              <a:t>ν</a:t>
            </a:r>
            <a:r>
              <a:rPr lang="en-US" dirty="0" smtClean="0"/>
              <a:t> ~ </a:t>
            </a:r>
            <a:r>
              <a:rPr lang="en-US" dirty="0" err="1" smtClean="0"/>
              <a:t>ν</a:t>
            </a:r>
            <a:r>
              <a:rPr lang="en-US" baseline="30000" dirty="0" smtClean="0"/>
              <a:t>-(2+β)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35946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 2 Conclusions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686800" cy="5257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Indirect measure of timescale of star formation</a:t>
            </a:r>
          </a:p>
          <a:p>
            <a:pPr lvl="1"/>
            <a:r>
              <a:rPr lang="en-US" dirty="0" smtClean="0"/>
              <a:t>[D]/[H] ratio as chemical age indicator</a:t>
            </a:r>
          </a:p>
          <a:p>
            <a:pPr lvl="1"/>
            <a:r>
              <a:rPr lang="en-US" dirty="0" smtClean="0"/>
              <a:t>Dust SED as grain growth age indicator</a:t>
            </a:r>
          </a:p>
          <a:p>
            <a:r>
              <a:rPr lang="en-US" dirty="0" smtClean="0"/>
              <a:t>This talk focused on core-core variations</a:t>
            </a:r>
          </a:p>
          <a:p>
            <a:pPr lvl="1"/>
            <a:r>
              <a:rPr lang="en-US" dirty="0" smtClean="0"/>
              <a:t>John Tobin’s talk focuses on intra-core observations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0152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635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974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Measuring Temperature and β is Hard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517"/>
          <a:stretch/>
        </p:blipFill>
        <p:spPr>
          <a:xfrm>
            <a:off x="0" y="1619601"/>
            <a:ext cx="9144000" cy="52291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8342" y="1250889"/>
            <a:ext cx="3552677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Variable Temperature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591323" y="1249043"/>
            <a:ext cx="3552677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Variable β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2554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CARMA Deuteration Survey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4600"/>
            <a:ext cx="9144000" cy="33172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290935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in B5, CARMA D+E array 7-point mosaics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63246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(Schnee et al. in prep)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2286000"/>
            <a:ext cx="2438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Intensity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733800" y="2286000"/>
            <a:ext cx="2362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Velocity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629400" y="2281535"/>
            <a:ext cx="2514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Linewidth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1912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CARMA Deuteration Survey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2954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D in B5, CARMA D+E array 7-point mosaics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4328"/>
            <a:ext cx="9144000" cy="32868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2286000"/>
            <a:ext cx="2438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Intensity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733800" y="2286000"/>
            <a:ext cx="2362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Velocity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629400" y="2281535"/>
            <a:ext cx="2514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Linewidth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63246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(Schnee et al. in prep)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1082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>
            <a:off x="3048000" y="4495800"/>
            <a:ext cx="990600" cy="9906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819400" y="4495800"/>
            <a:ext cx="990600" cy="990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r>
              <a:rPr lang="en-US" dirty="0" smtClean="0"/>
              <a:t>Infall Asymmetry </a:t>
            </a:r>
            <a:endParaRPr lang="en-US" dirty="0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914400" y="1447800"/>
            <a:ext cx="77724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Gaussian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Asymmetric Double Peak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71600" y="2057400"/>
            <a:ext cx="588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&lt;</a:t>
            </a:r>
            <a:endParaRPr lang="en-US" sz="5400" dirty="0"/>
          </a:p>
        </p:txBody>
      </p:sp>
      <p:sp>
        <p:nvSpPr>
          <p:cNvPr id="34" name="TextBox 33"/>
          <p:cNvSpPr txBox="1"/>
          <p:nvPr/>
        </p:nvSpPr>
        <p:spPr>
          <a:xfrm>
            <a:off x="1600200" y="2133600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35" name="Oval 34"/>
          <p:cNvSpPr/>
          <p:nvPr/>
        </p:nvSpPr>
        <p:spPr>
          <a:xfrm>
            <a:off x="2971800" y="2133600"/>
            <a:ext cx="762000" cy="76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4038600" y="2514600"/>
            <a:ext cx="1066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 descr="gaussian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1273630"/>
            <a:ext cx="3048000" cy="2177142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295400" y="4572000"/>
            <a:ext cx="588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&lt;</a:t>
            </a:r>
            <a:endParaRPr lang="en-US" sz="5400" dirty="0"/>
          </a:p>
        </p:txBody>
      </p:sp>
      <p:sp>
        <p:nvSpPr>
          <p:cNvPr id="39" name="TextBox 38"/>
          <p:cNvSpPr txBox="1"/>
          <p:nvPr/>
        </p:nvSpPr>
        <p:spPr>
          <a:xfrm>
            <a:off x="1524000" y="4648200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40" name="Rectangle 39"/>
          <p:cNvSpPr/>
          <p:nvPr/>
        </p:nvSpPr>
        <p:spPr>
          <a:xfrm>
            <a:off x="3429000" y="4572000"/>
            <a:ext cx="381000" cy="762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429000" y="4495800"/>
            <a:ext cx="152400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429000" y="5029200"/>
            <a:ext cx="152400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581400" y="4953000"/>
            <a:ext cx="152400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276600" y="4495800"/>
            <a:ext cx="152400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276600" y="5029200"/>
            <a:ext cx="152400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048000" y="4648200"/>
            <a:ext cx="762000" cy="76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400800" y="3276600"/>
            <a:ext cx="979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Velocity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 rot="16200000">
            <a:off x="5072929" y="2388259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Intensity</a:t>
            </a:r>
            <a:endParaRPr lang="en-US" dirty="0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7315200" y="3505200"/>
            <a:ext cx="533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5638800" y="1600200"/>
            <a:ext cx="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 descr="gaussian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3657600"/>
            <a:ext cx="3230880" cy="2307771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6400800" y="5791200"/>
            <a:ext cx="979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Velocity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 rot="16200000">
            <a:off x="5072929" y="4902859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Intensity</a:t>
            </a:r>
            <a:endParaRPr lang="en-US" dirty="0"/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7315200" y="6019800"/>
            <a:ext cx="533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5638800" y="4114800"/>
            <a:ext cx="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4114800" y="5029200"/>
            <a:ext cx="1066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 descr="gaussian_w_negativ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3657600"/>
            <a:ext cx="3200000" cy="2285714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6400800" y="5791200"/>
            <a:ext cx="979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Velocity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 rot="16200000">
            <a:off x="5072928" y="4909272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Intensity</a:t>
            </a:r>
            <a:endParaRPr lang="en-US" dirty="0"/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5638800" y="4114800"/>
            <a:ext cx="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 descr="double_pea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3657600"/>
            <a:ext cx="3200000" cy="2285714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6400800" y="5791200"/>
            <a:ext cx="979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Velocity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 rot="16200000">
            <a:off x="5072928" y="4909272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Intensity</a:t>
            </a:r>
            <a:endParaRPr lang="en-US" dirty="0"/>
          </a:p>
        </p:txBody>
      </p:sp>
      <p:cxnSp>
        <p:nvCxnSpPr>
          <p:cNvPr id="64" name="Straight Arrow Connector 63"/>
          <p:cNvCxnSpPr/>
          <p:nvPr/>
        </p:nvCxnSpPr>
        <p:spPr>
          <a:xfrm flipV="1">
            <a:off x="5638800" y="4114800"/>
            <a:ext cx="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175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Infall Velocity in Starless Cores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00400" y="123086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(Lee, Myers &amp; Tafalla 2001)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0200"/>
            <a:ext cx="894903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10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Infall Velocity Line Profiles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138326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(Myers et al. 1996 )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752600"/>
            <a:ext cx="8458200" cy="480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285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Layers of a Starless Core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691" y="1479550"/>
            <a:ext cx="7161109" cy="5378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143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(Di Francesco et al. 2007)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JCMT Survey of Starless Cores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417638"/>
            <a:ext cx="82296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Hypothesis 1: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US" sz="3200" dirty="0" smtClean="0"/>
              <a:t>High [D]/[H] ratio implies central condensed &amp; cold cores, gravitational instability, infall motions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US" sz="3200" dirty="0" smtClean="0"/>
              <a:t>Hypothesis 2: 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US" sz="3200" dirty="0" smtClean="0"/>
              <a:t>High [D]/[H] ratio implies long-lived core and no/small infall motions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11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JCMT Survey of Starless Cores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417638"/>
            <a:ext cx="82296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Does a high [D]/[H] ratio imply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imminent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collapse?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JCMT HCO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(3-2) @ 267.6 GHz pointings </a:t>
            </a:r>
            <a:endParaRPr lang="en-US" sz="320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[D]/[H]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peak in all 26 cores in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Crapsi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et al. (2005) sample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/>
              <a:t>&lt;0.05 km/</a:t>
            </a:r>
            <a:r>
              <a:rPr lang="en-US" sz="3200" dirty="0" err="1" smtClean="0"/>
              <a:t>s</a:t>
            </a:r>
            <a:r>
              <a:rPr lang="en-US" sz="3200" dirty="0" smtClean="0"/>
              <a:t> spectral resolution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0.1 K rms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baseline="0" dirty="0" smtClean="0"/>
              <a:t>1 –</a:t>
            </a:r>
            <a:r>
              <a:rPr lang="en-US" sz="3200" dirty="0" smtClean="0"/>
              <a:t> 2 hours per core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385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Infall Velocity in L1544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00920"/>
            <a:ext cx="8096250" cy="58046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7600" y="6400800"/>
            <a:ext cx="2286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Velocity (km/</a:t>
            </a:r>
            <a:r>
              <a:rPr lang="en-US" sz="2400" dirty="0" err="1" smtClean="0"/>
              <a:t>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6172200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62200" y="6172200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33800" y="6172200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81600" y="6172200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53200" y="6172200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924800" y="6172200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120134" y="3350568"/>
            <a:ext cx="914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</a:t>
            </a:r>
            <a:r>
              <a:rPr lang="en-US" sz="2400" baseline="-25000" dirty="0" smtClean="0"/>
              <a:t>B</a:t>
            </a:r>
            <a:r>
              <a:rPr lang="en-US" sz="2400" dirty="0" smtClean="0"/>
              <a:t> (K)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5867400"/>
            <a:ext cx="7503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-0.5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4724400"/>
            <a:ext cx="7503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0.0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" y="2209800"/>
            <a:ext cx="7503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1.0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1078468"/>
            <a:ext cx="7503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1.5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808167" y="3581400"/>
            <a:ext cx="399365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362200" y="900920"/>
            <a:ext cx="4495800" cy="242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85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Line Profiles &amp; Fits</a:t>
            </a:r>
            <a:endParaRPr lang="en-US" dirty="0"/>
          </a:p>
        </p:txBody>
      </p:sp>
      <p:pic>
        <p:nvPicPr>
          <p:cNvPr id="3" name="Picture 2" descr="l429_fi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371600"/>
            <a:ext cx="3962400" cy="2843279"/>
          </a:xfrm>
          <a:prstGeom prst="rect">
            <a:avLst/>
          </a:prstGeom>
        </p:spPr>
      </p:pic>
      <p:pic>
        <p:nvPicPr>
          <p:cNvPr id="4" name="Picture 3" descr="L234E-S_fi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371600"/>
            <a:ext cx="3959352" cy="2827545"/>
          </a:xfrm>
          <a:prstGeom prst="rect">
            <a:avLst/>
          </a:prstGeom>
        </p:spPr>
      </p:pic>
      <p:pic>
        <p:nvPicPr>
          <p:cNvPr id="5" name="Picture 4" descr="L492_fi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8400" y="3886200"/>
            <a:ext cx="3959352" cy="280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556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Infall Velocity vs. Radius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1676400"/>
            <a:ext cx="2469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Ambipolar diffusion</a:t>
            </a:r>
          </a:p>
          <a:p>
            <a:pPr algn="ctr"/>
            <a:r>
              <a:rPr lang="en-US" dirty="0" smtClean="0"/>
              <a:t>(slow)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86200" y="1676400"/>
            <a:ext cx="2469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Uniform Collapse</a:t>
            </a:r>
          </a:p>
          <a:p>
            <a:pPr algn="ctr"/>
            <a:r>
              <a:rPr lang="en-US" dirty="0" smtClean="0"/>
              <a:t>(fast)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29400" y="1676400"/>
            <a:ext cx="2469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Inside-Out Collapse</a:t>
            </a:r>
          </a:p>
          <a:p>
            <a:pPr algn="ctr"/>
            <a:r>
              <a:rPr lang="en-US" dirty="0" smtClean="0"/>
              <a:t>(fast)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57" y="2362200"/>
            <a:ext cx="3140843" cy="35823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43000" y="1295400"/>
            <a:ext cx="225528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Ciolek</a:t>
            </a:r>
            <a:r>
              <a:rPr lang="en-US" dirty="0" smtClean="0"/>
              <a:t> &amp; </a:t>
            </a:r>
            <a:r>
              <a:rPr lang="en-US" dirty="0" err="1" smtClean="0"/>
              <a:t>Basu</a:t>
            </a:r>
            <a:r>
              <a:rPr lang="en-US" dirty="0" smtClean="0"/>
              <a:t> 2000)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2322731"/>
            <a:ext cx="2776075" cy="44563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58000" y="13070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(Silk &amp; </a:t>
            </a:r>
            <a:r>
              <a:rPr lang="en-US" dirty="0" err="1" smtClean="0"/>
              <a:t>Suto</a:t>
            </a:r>
            <a:r>
              <a:rPr lang="en-US" dirty="0" smtClean="0"/>
              <a:t> 1988)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91000" y="13070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(Silk &amp; </a:t>
            </a:r>
            <a:r>
              <a:rPr lang="en-US" dirty="0" err="1" smtClean="0"/>
              <a:t>Suto</a:t>
            </a:r>
            <a:r>
              <a:rPr lang="en-US" dirty="0" smtClean="0"/>
              <a:t> 1988)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2362200"/>
            <a:ext cx="2783889" cy="441686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343400" y="593913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</a:t>
            </a:r>
            <a:r>
              <a:rPr lang="en-US" sz="2400" baseline="-25000" dirty="0" err="1" smtClean="0"/>
              <a:t>s</a:t>
            </a:r>
            <a:r>
              <a:rPr lang="en-US" sz="2400" dirty="0" smtClean="0"/>
              <a:t> ~ 0.2 km/</a:t>
            </a:r>
            <a:r>
              <a:rPr lang="en-US" sz="2400" dirty="0" err="1" smtClean="0"/>
              <a:t>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1389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Infall Velocity vs. Radius – High Resolution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990599"/>
            <a:ext cx="9161147" cy="58674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67400" y="1371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(Williams, Lee &amp; Myers 2006)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106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Infall Velocity vs. Radius – High Resolution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417638"/>
            <a:ext cx="82296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Williams, </a:t>
            </a:r>
            <a:r>
              <a:rPr lang="en-US" sz="3200" dirty="0" smtClean="0"/>
              <a:t>Lee &amp; Myers (2006) used many 10s of hours of BIMA with ~10” resolution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/>
              <a:t>BIMA misses ~50% of flux from starless cores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/>
              <a:t>Only single-dish telescope capable of getting 10” resolution for J=1-0 transitions is GBT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/>
              <a:t>This is also a possible ALMA project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US" sz="3200" dirty="0" smtClean="0"/>
              <a:t>No Cycle 0 projects studied </a:t>
            </a:r>
            <a:r>
              <a:rPr lang="en-US" sz="3200" dirty="0" smtClean="0"/>
              <a:t>infall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US" sz="3200" dirty="0" smtClean="0"/>
              <a:t>Cycle 1 project approved, PI: Neal Evans</a:t>
            </a:r>
            <a:endParaRPr lang="en-US" sz="320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320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320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4609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Points to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Molecules with C are sticky</a:t>
            </a:r>
          </a:p>
          <a:p>
            <a:r>
              <a:rPr lang="en-US" dirty="0" smtClean="0"/>
              <a:t>Molecules with N are pretty good tracers of H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The [D]/[H] ratio increases with density and decreases with temperature</a:t>
            </a:r>
          </a:p>
          <a:p>
            <a:pPr lvl="1"/>
            <a:r>
              <a:rPr lang="en-US" dirty="0" smtClean="0"/>
              <a:t>Good tracer of centers of starless cores</a:t>
            </a:r>
          </a:p>
          <a:p>
            <a:pPr lvl="1"/>
            <a:r>
              <a:rPr lang="en-US" dirty="0" smtClean="0"/>
              <a:t>Depletion and </a:t>
            </a:r>
            <a:r>
              <a:rPr lang="en-US" dirty="0" err="1" smtClean="0"/>
              <a:t>deuteration</a:t>
            </a:r>
            <a:r>
              <a:rPr lang="en-US" dirty="0" smtClean="0"/>
              <a:t> give “</a:t>
            </a:r>
            <a:r>
              <a:rPr lang="en-US" smtClean="0"/>
              <a:t>chemical age”</a:t>
            </a:r>
          </a:p>
          <a:p>
            <a:r>
              <a:rPr lang="en-US" dirty="0" smtClean="0"/>
              <a:t>On small scales, nothing traces mass very well, so you should just give up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Dust </a:t>
            </a:r>
            <a:r>
              <a:rPr lang="en-US" dirty="0" err="1" smtClean="0"/>
              <a:t>vs</a:t>
            </a:r>
            <a:r>
              <a:rPr lang="en-US" dirty="0" smtClean="0"/>
              <a:t> Gas in L1498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(</a:t>
            </a:r>
            <a:r>
              <a:rPr lang="en-US" sz="2400" dirty="0" err="1" smtClean="0"/>
              <a:t>Tafalla</a:t>
            </a:r>
            <a:r>
              <a:rPr lang="en-US" sz="2400" dirty="0" smtClean="0"/>
              <a:t> et al. 2004)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9510"/>
            <a:ext cx="9144000" cy="2982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80942"/>
            <a:ext cx="8229600" cy="1143000"/>
          </a:xfrm>
        </p:spPr>
        <p:txBody>
          <a:bodyPr/>
          <a:lstStyle/>
          <a:p>
            <a:r>
              <a:rPr lang="en-US" dirty="0" smtClean="0"/>
              <a:t>Dust </a:t>
            </a:r>
            <a:r>
              <a:rPr lang="en-US" dirty="0" err="1" smtClean="0"/>
              <a:t>vs</a:t>
            </a:r>
            <a:r>
              <a:rPr lang="en-US" dirty="0" smtClean="0"/>
              <a:t> Gas in L1498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98" y="1143527"/>
            <a:ext cx="7899414" cy="24289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1" y="3580233"/>
            <a:ext cx="8005012" cy="30047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3122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(</a:t>
            </a:r>
            <a:r>
              <a:rPr lang="en-US" sz="2400" dirty="0" err="1" smtClean="0"/>
              <a:t>Tafalla</a:t>
            </a:r>
            <a:r>
              <a:rPr lang="en-US" sz="2400" dirty="0" smtClean="0"/>
              <a:t> et al. 2004)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379"/>
            <a:ext cx="8229600" cy="1143000"/>
          </a:xfrm>
        </p:spPr>
        <p:txBody>
          <a:bodyPr/>
          <a:lstStyle/>
          <a:p>
            <a:r>
              <a:rPr lang="en-US" dirty="0" smtClean="0"/>
              <a:t>NH</a:t>
            </a:r>
            <a:r>
              <a:rPr lang="en-US" baseline="-25000" dirty="0" smtClean="0"/>
              <a:t>3 </a:t>
            </a:r>
            <a:r>
              <a:rPr lang="en-US" dirty="0" smtClean="0"/>
              <a:t>is Enhanced in Core Interiors </a:t>
            </a:r>
            <a:endParaRPr lang="en-US" baseline="-2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228379"/>
            <a:ext cx="5791200" cy="5257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361" y="2224544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L1498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78361" y="447568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L1517B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3150640" y="2263415"/>
            <a:ext cx="461665" cy="3839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73433" y="1762879"/>
            <a:ext cx="137326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Increased central NH</a:t>
            </a:r>
            <a:r>
              <a:rPr lang="en-US" baseline="-25000" dirty="0" smtClean="0"/>
              <a:t>3</a:t>
            </a:r>
            <a:r>
              <a:rPr lang="en-US" dirty="0" smtClean="0"/>
              <a:t> abundance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16200000" flipV="1">
            <a:off x="2746454" y="3204749"/>
            <a:ext cx="1033777" cy="62018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73433" y="3821120"/>
            <a:ext cx="137326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Constant NH</a:t>
            </a:r>
            <a:r>
              <a:rPr lang="en-US" baseline="-25000" dirty="0" smtClean="0"/>
              <a:t>3</a:t>
            </a:r>
            <a:r>
              <a:rPr lang="en-US" dirty="0" smtClean="0"/>
              <a:t> abundance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563075" y="3570140"/>
            <a:ext cx="505572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Line Brightness (K km/s)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30000" dirty="0" smtClean="0"/>
              <a:t>+ </a:t>
            </a:r>
            <a:r>
              <a:rPr lang="en-US" dirty="0" smtClean="0"/>
              <a:t>is Destroyed in Core Exteriors</a:t>
            </a:r>
            <a:endParaRPr lang="en-US" baseline="30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0" y="1206500"/>
            <a:ext cx="6134100" cy="56515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rot="10800000" flipV="1">
            <a:off x="4621837" y="2377685"/>
            <a:ext cx="1137001" cy="54642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58838" y="2052785"/>
            <a:ext cx="147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Constant </a:t>
            </a:r>
          </a:p>
          <a:p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30000" dirty="0" smtClean="0"/>
              <a:t>+</a:t>
            </a:r>
            <a:r>
              <a:rPr lang="en-US" dirty="0" smtClean="0"/>
              <a:t> abundance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4363357" y="3788053"/>
            <a:ext cx="104854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31185" y="4313120"/>
            <a:ext cx="2539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Decreased N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30000" dirty="0" smtClean="0"/>
              <a:t>+</a:t>
            </a:r>
            <a:r>
              <a:rPr lang="en-US" dirty="0" smtClean="0"/>
              <a:t> abundance at large radii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-838246" y="3548973"/>
            <a:ext cx="505572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Line Brightness (K km/s)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 is Depleted in Core Interiors</a:t>
            </a:r>
            <a:endParaRPr lang="en-US" baseline="30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6" y="1063310"/>
            <a:ext cx="4421023" cy="57899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264" y="1063309"/>
            <a:ext cx="4480736" cy="578996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74254" y="3473881"/>
            <a:ext cx="797802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Dashed line: Constant abundance</a:t>
            </a:r>
          </a:p>
          <a:p>
            <a:r>
              <a:rPr lang="en-US" sz="3000" dirty="0" smtClean="0"/>
              <a:t>Solid line: Constant abundance with central hole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0480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charset="-128"/>
                <a:cs typeface="ＭＳ Ｐゴシック" charset="-128"/>
              </a:rPr>
              <a:t>Depletion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Increases in Dense/Cold Interior</a:t>
            </a:r>
            <a:endParaRPr lang="en-US" baseline="-250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6591300" y="4838700"/>
            <a:ext cx="660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685800"/>
            <a:ext cx="6759704" cy="61097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49504" y="3546157"/>
            <a:ext cx="6324600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Column Density (10</a:t>
            </a:r>
            <a:r>
              <a:rPr lang="en-US" sz="2600" baseline="30000" dirty="0" smtClean="0"/>
              <a:t>22</a:t>
            </a:r>
            <a:r>
              <a:rPr lang="en-US" sz="2600" dirty="0" smtClean="0"/>
              <a:t> cm</a:t>
            </a:r>
            <a:r>
              <a:rPr lang="en-US" sz="2600" baseline="30000" dirty="0" smtClean="0"/>
              <a:t>-2</a:t>
            </a:r>
            <a:r>
              <a:rPr lang="en-US" sz="2600" dirty="0" smtClean="0"/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6365557"/>
            <a:ext cx="8763000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Temperature (K)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757535"/>
            <a:ext cx="91440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/>
              <a:t>(Schnee et al. </a:t>
            </a:r>
            <a:r>
              <a:rPr lang="en-US" sz="2400" dirty="0" smtClean="0"/>
              <a:t>2007)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 rot="16200000">
            <a:off x="-333362" y="1978736"/>
            <a:ext cx="2904067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 Depletion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354530" y="4959232"/>
            <a:ext cx="2904067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 Depletion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3704</TotalTime>
  <Words>1255</Words>
  <Application>Microsoft Macintosh PowerPoint</Application>
  <PresentationFormat>On-screen Show (4:3)</PresentationFormat>
  <Paragraphs>220</Paragraphs>
  <Slides>37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Deuterium-Bearing Molecules  in Dense Cores </vt:lpstr>
      <vt:lpstr>PowerPoint Presentation</vt:lpstr>
      <vt:lpstr>Layers of a Starless Core</vt:lpstr>
      <vt:lpstr>Dust vs Gas in L1498</vt:lpstr>
      <vt:lpstr>Dust vs Gas in L1498</vt:lpstr>
      <vt:lpstr>NH3 is Enhanced in Core Interiors </vt:lpstr>
      <vt:lpstr>N2H+ is Destroyed in Core Exteriors</vt:lpstr>
      <vt:lpstr>CO is Depleted in Core Interiors</vt:lpstr>
      <vt:lpstr>Depletion Increases in Dense/Cold Interior</vt:lpstr>
      <vt:lpstr>Depletion As Age Indicator in Cores</vt:lpstr>
      <vt:lpstr>N2D+/N2H+ as Age Indicator  in Starless Cores</vt:lpstr>
      <vt:lpstr>N2D+/N2H+ as Age Indicator  in Class 0 Protostars</vt:lpstr>
      <vt:lpstr>N2D+/N2H+ as Stability Indicator  in Starless Cores</vt:lpstr>
      <vt:lpstr>The Need for ALMA Band 2</vt:lpstr>
      <vt:lpstr>Dust Emission</vt:lpstr>
      <vt:lpstr>Grain Growth Revealed by β</vt:lpstr>
      <vt:lpstr>PowerPoint Presentation</vt:lpstr>
      <vt:lpstr>Grain Growth as Age Indicator</vt:lpstr>
      <vt:lpstr>Profiles of a Typical Starless Core</vt:lpstr>
      <vt:lpstr>SED Fits Assuming Constant β,T</vt:lpstr>
      <vt:lpstr>Dust Continuum in Band 2</vt:lpstr>
      <vt:lpstr>Band 2 Conclusions</vt:lpstr>
      <vt:lpstr>The End</vt:lpstr>
      <vt:lpstr>Measuring Temperature and β is Hard</vt:lpstr>
      <vt:lpstr>CARMA Deuteration Survey</vt:lpstr>
      <vt:lpstr>CARMA Deuteration Survey</vt:lpstr>
      <vt:lpstr>Infall Asymmetry </vt:lpstr>
      <vt:lpstr>Infall Velocity in Starless Cores</vt:lpstr>
      <vt:lpstr>Infall Velocity Line Profiles</vt:lpstr>
      <vt:lpstr>JCMT Survey of Starless Cores</vt:lpstr>
      <vt:lpstr>JCMT Survey of Starless Cores</vt:lpstr>
      <vt:lpstr>Infall Velocity in L1544</vt:lpstr>
      <vt:lpstr>More Line Profiles &amp; Fits</vt:lpstr>
      <vt:lpstr>Infall Velocity vs. Radius</vt:lpstr>
      <vt:lpstr>Infall Velocity vs. Radius – High Resolution</vt:lpstr>
      <vt:lpstr>Infall Velocity vs. Radius – High Resolution</vt:lpstr>
      <vt:lpstr>Main Points to Remember</vt:lpstr>
    </vt:vector>
  </TitlesOfParts>
  <Company>NRAO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the Internal Structure of  Starless Cores: I. Physical Conditions and the Distribution of CO, CS, N2H+, and NH3 in L1498 and L1517B</dc:title>
  <dc:creator>Scott Schnee</dc:creator>
  <cp:lastModifiedBy>Scott Schnee</cp:lastModifiedBy>
  <cp:revision>26</cp:revision>
  <dcterms:created xsi:type="dcterms:W3CDTF">2012-03-22T21:22:55Z</dcterms:created>
  <dcterms:modified xsi:type="dcterms:W3CDTF">2013-05-28T13:22:28Z</dcterms:modified>
</cp:coreProperties>
</file>