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theme/theme2.xml" ContentType="application/vnd.openxmlformats-officedocument.them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3682" r:id="rId3"/>
  </p:sldMasterIdLst>
  <p:notesMasterIdLst>
    <p:notesMasterId r:id="rId40"/>
  </p:notesMasterIdLst>
  <p:handoutMasterIdLst>
    <p:handoutMasterId r:id="rId41"/>
  </p:handoutMasterIdLst>
  <p:sldIdLst>
    <p:sldId id="257" r:id="rId4"/>
    <p:sldId id="258" r:id="rId5"/>
    <p:sldId id="259" r:id="rId6"/>
    <p:sldId id="260" r:id="rId7"/>
    <p:sldId id="261" r:id="rId8"/>
    <p:sldId id="272" r:id="rId9"/>
    <p:sldId id="273" r:id="rId10"/>
    <p:sldId id="264" r:id="rId11"/>
    <p:sldId id="265" r:id="rId12"/>
    <p:sldId id="325" r:id="rId13"/>
    <p:sldId id="304" r:id="rId14"/>
    <p:sldId id="282" r:id="rId15"/>
    <p:sldId id="310" r:id="rId16"/>
    <p:sldId id="281" r:id="rId17"/>
    <p:sldId id="280" r:id="rId18"/>
    <p:sldId id="323" r:id="rId19"/>
    <p:sldId id="311" r:id="rId20"/>
    <p:sldId id="284" r:id="rId21"/>
    <p:sldId id="324" r:id="rId22"/>
    <p:sldId id="312" r:id="rId23"/>
    <p:sldId id="313" r:id="rId24"/>
    <p:sldId id="314" r:id="rId25"/>
    <p:sldId id="315" r:id="rId26"/>
    <p:sldId id="316" r:id="rId27"/>
    <p:sldId id="317" r:id="rId28"/>
    <p:sldId id="319" r:id="rId29"/>
    <p:sldId id="320" r:id="rId30"/>
    <p:sldId id="321" r:id="rId31"/>
    <p:sldId id="322" r:id="rId32"/>
    <p:sldId id="295" r:id="rId33"/>
    <p:sldId id="302" r:id="rId34"/>
    <p:sldId id="299" r:id="rId35"/>
    <p:sldId id="288" r:id="rId36"/>
    <p:sldId id="289" r:id="rId37"/>
    <p:sldId id="301" r:id="rId38"/>
    <p:sldId id="303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pitchFamily="34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pitchFamily="34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pitchFamily="34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pitchFamily="34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pitchFamily="34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Gill Sans MT" pitchFamily="34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Gill Sans MT" pitchFamily="34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Gill Sans MT" pitchFamily="34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Gill Sans MT" pitchFamily="34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375A2"/>
    <a:srgbClr val="99CCFF"/>
    <a:srgbClr val="000099"/>
    <a:srgbClr val="EAEAEA"/>
    <a:srgbClr val="66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15618" autoAdjust="0"/>
    <p:restoredTop sz="94653" autoAdjust="0"/>
  </p:normalViewPr>
  <p:slideViewPr>
    <p:cSldViewPr snapToGrid="0" snapToObjects="1">
      <p:cViewPr varScale="1">
        <p:scale>
          <a:sx n="56" d="100"/>
          <a:sy n="56" d="100"/>
        </p:scale>
        <p:origin x="-120" y="-8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F:\C-Band\VLBA%20C-Band\Lab-Tests\EvRk-Tests\CV11\VC11_2011-04-15-Non-Cryo-Hybrid\Summary-C11-Mod-Tests-Cir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en-US" sz="1800">
                <a:latin typeface="Times New Roman" pitchFamily="18" charset="0"/>
                <a:cs typeface="Times New Roman" pitchFamily="18" charset="0"/>
              </a:rPr>
              <a:t>Receiver Noise Temperature on VLBA C-Band #11-RCP</a:t>
            </a:r>
          </a:p>
          <a:p>
            <a:pPr algn="ctr">
              <a:defRPr/>
            </a:pPr>
            <a:r>
              <a:rPr lang="en-US" sz="1800" b="1" i="0" baseline="0">
                <a:latin typeface="Times New Roman" pitchFamily="18" charset="0"/>
                <a:cs typeface="Times New Roman" pitchFamily="18" charset="0"/>
              </a:rPr>
              <a:t>Unmod (Circ) &amp; Modified (Circ) Rx vs. EVLA Rx C#16 (Circ) </a:t>
            </a:r>
            <a:endParaRPr lang="en-US" sz="180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200" i="1" baseline="0">
                <a:latin typeface="Times New Roman" pitchFamily="18" charset="0"/>
                <a:cs typeface="Times New Roman" pitchFamily="18" charset="0"/>
              </a:rPr>
              <a:t>(RHH : 17 April 2011)</a:t>
            </a:r>
            <a:endParaRPr lang="en-US" sz="1200" i="1"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scatterChart>
        <c:scatterStyle val="lineMarker"/>
        <c:ser>
          <c:idx val="4"/>
          <c:order val="0"/>
          <c:tx>
            <c:strRef>
              <c:f>'VC11-Unmod-RCP'!$L$1</c:f>
              <c:strCache>
                <c:ptCount val="1"/>
                <c:pt idx="0">
                  <c:v>T(Rx) - VC#11, Septum, Circ Pol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'VC11-Unmod-RCP'!$A$4:$A$84</c:f>
              <c:numCache>
                <c:formatCode>0.00</c:formatCode>
                <c:ptCount val="81"/>
                <c:pt idx="0">
                  <c:v>4.0</c:v>
                </c:pt>
                <c:pt idx="1">
                  <c:v>4.05</c:v>
                </c:pt>
                <c:pt idx="2">
                  <c:v>4.1</c:v>
                </c:pt>
                <c:pt idx="3">
                  <c:v>4.149999999999999</c:v>
                </c:pt>
                <c:pt idx="4">
                  <c:v>4.2</c:v>
                </c:pt>
                <c:pt idx="5">
                  <c:v>4.25</c:v>
                </c:pt>
                <c:pt idx="6">
                  <c:v>4.3</c:v>
                </c:pt>
                <c:pt idx="7">
                  <c:v>4.35</c:v>
                </c:pt>
                <c:pt idx="8">
                  <c:v>4.4</c:v>
                </c:pt>
                <c:pt idx="9">
                  <c:v>4.45</c:v>
                </c:pt>
                <c:pt idx="10">
                  <c:v>4.5</c:v>
                </c:pt>
                <c:pt idx="11">
                  <c:v>4.55</c:v>
                </c:pt>
                <c:pt idx="12">
                  <c:v>4.6</c:v>
                </c:pt>
                <c:pt idx="13">
                  <c:v>4.649999999999998</c:v>
                </c:pt>
                <c:pt idx="14">
                  <c:v>4.7</c:v>
                </c:pt>
                <c:pt idx="15">
                  <c:v>4.75</c:v>
                </c:pt>
                <c:pt idx="16">
                  <c:v>4.8</c:v>
                </c:pt>
                <c:pt idx="17">
                  <c:v>4.85</c:v>
                </c:pt>
                <c:pt idx="18">
                  <c:v>4.9</c:v>
                </c:pt>
                <c:pt idx="19">
                  <c:v>4.95</c:v>
                </c:pt>
                <c:pt idx="20">
                  <c:v>5.0</c:v>
                </c:pt>
                <c:pt idx="21">
                  <c:v>5.05</c:v>
                </c:pt>
                <c:pt idx="22">
                  <c:v>5.1</c:v>
                </c:pt>
                <c:pt idx="23">
                  <c:v>5.149999999999999</c:v>
                </c:pt>
                <c:pt idx="24">
                  <c:v>5.2</c:v>
                </c:pt>
                <c:pt idx="25">
                  <c:v>5.25</c:v>
                </c:pt>
                <c:pt idx="26">
                  <c:v>5.3</c:v>
                </c:pt>
                <c:pt idx="27">
                  <c:v>5.35</c:v>
                </c:pt>
                <c:pt idx="28">
                  <c:v>5.4</c:v>
                </c:pt>
                <c:pt idx="29">
                  <c:v>5.45</c:v>
                </c:pt>
                <c:pt idx="30">
                  <c:v>5.5</c:v>
                </c:pt>
                <c:pt idx="31">
                  <c:v>5.55</c:v>
                </c:pt>
                <c:pt idx="32">
                  <c:v>5.6</c:v>
                </c:pt>
                <c:pt idx="33">
                  <c:v>5.649999999999998</c:v>
                </c:pt>
                <c:pt idx="34">
                  <c:v>5.7</c:v>
                </c:pt>
                <c:pt idx="35">
                  <c:v>5.75</c:v>
                </c:pt>
                <c:pt idx="36">
                  <c:v>5.8</c:v>
                </c:pt>
                <c:pt idx="37">
                  <c:v>5.85</c:v>
                </c:pt>
                <c:pt idx="38">
                  <c:v>5.9</c:v>
                </c:pt>
                <c:pt idx="39">
                  <c:v>5.95</c:v>
                </c:pt>
                <c:pt idx="40">
                  <c:v>6.0</c:v>
                </c:pt>
                <c:pt idx="41">
                  <c:v>6.05</c:v>
                </c:pt>
                <c:pt idx="42">
                  <c:v>6.1</c:v>
                </c:pt>
                <c:pt idx="43">
                  <c:v>6.149999999999999</c:v>
                </c:pt>
                <c:pt idx="44">
                  <c:v>6.2</c:v>
                </c:pt>
                <c:pt idx="45">
                  <c:v>6.25</c:v>
                </c:pt>
                <c:pt idx="46">
                  <c:v>6.3</c:v>
                </c:pt>
                <c:pt idx="47">
                  <c:v>6.35</c:v>
                </c:pt>
                <c:pt idx="48">
                  <c:v>6.4</c:v>
                </c:pt>
                <c:pt idx="49">
                  <c:v>6.45</c:v>
                </c:pt>
                <c:pt idx="50">
                  <c:v>6.5</c:v>
                </c:pt>
                <c:pt idx="51">
                  <c:v>6.55</c:v>
                </c:pt>
                <c:pt idx="52">
                  <c:v>6.6</c:v>
                </c:pt>
                <c:pt idx="53">
                  <c:v>6.649999999999998</c:v>
                </c:pt>
                <c:pt idx="54">
                  <c:v>6.7</c:v>
                </c:pt>
                <c:pt idx="55">
                  <c:v>6.75</c:v>
                </c:pt>
                <c:pt idx="56">
                  <c:v>6.8</c:v>
                </c:pt>
                <c:pt idx="57">
                  <c:v>6.85</c:v>
                </c:pt>
                <c:pt idx="58">
                  <c:v>6.9</c:v>
                </c:pt>
                <c:pt idx="59">
                  <c:v>6.95</c:v>
                </c:pt>
                <c:pt idx="60">
                  <c:v>7.0</c:v>
                </c:pt>
                <c:pt idx="61">
                  <c:v>7.05</c:v>
                </c:pt>
                <c:pt idx="62">
                  <c:v>7.1</c:v>
                </c:pt>
                <c:pt idx="63">
                  <c:v>7.149999999999999</c:v>
                </c:pt>
                <c:pt idx="64">
                  <c:v>7.2</c:v>
                </c:pt>
                <c:pt idx="65">
                  <c:v>7.25</c:v>
                </c:pt>
                <c:pt idx="66">
                  <c:v>7.3</c:v>
                </c:pt>
                <c:pt idx="67">
                  <c:v>7.35</c:v>
                </c:pt>
                <c:pt idx="68">
                  <c:v>7.4</c:v>
                </c:pt>
                <c:pt idx="69">
                  <c:v>7.45</c:v>
                </c:pt>
                <c:pt idx="70">
                  <c:v>7.5</c:v>
                </c:pt>
                <c:pt idx="71">
                  <c:v>7.55</c:v>
                </c:pt>
                <c:pt idx="72">
                  <c:v>7.6</c:v>
                </c:pt>
                <c:pt idx="73">
                  <c:v>7.649999999999998</c:v>
                </c:pt>
                <c:pt idx="74">
                  <c:v>7.7</c:v>
                </c:pt>
                <c:pt idx="75">
                  <c:v>7.75</c:v>
                </c:pt>
                <c:pt idx="76">
                  <c:v>7.8</c:v>
                </c:pt>
                <c:pt idx="77">
                  <c:v>7.85</c:v>
                </c:pt>
                <c:pt idx="78">
                  <c:v>7.9</c:v>
                </c:pt>
                <c:pt idx="79">
                  <c:v>7.95</c:v>
                </c:pt>
                <c:pt idx="80">
                  <c:v>8.0</c:v>
                </c:pt>
              </c:numCache>
            </c:numRef>
          </c:xVal>
          <c:yVal>
            <c:numRef>
              <c:f>'VC11-Unmod-RCP'!$L$4:$L$84</c:f>
              <c:numCache>
                <c:formatCode>0.00</c:formatCode>
                <c:ptCount val="81"/>
                <c:pt idx="0">
                  <c:v>9999.99</c:v>
                </c:pt>
                <c:pt idx="1">
                  <c:v>9999.99</c:v>
                </c:pt>
                <c:pt idx="2">
                  <c:v>9999.99</c:v>
                </c:pt>
                <c:pt idx="3">
                  <c:v>9999.99</c:v>
                </c:pt>
                <c:pt idx="4">
                  <c:v>9999.99</c:v>
                </c:pt>
                <c:pt idx="5">
                  <c:v>3593.77</c:v>
                </c:pt>
                <c:pt idx="6">
                  <c:v>754.14</c:v>
                </c:pt>
                <c:pt idx="7">
                  <c:v>156.93</c:v>
                </c:pt>
                <c:pt idx="8">
                  <c:v>53.47</c:v>
                </c:pt>
                <c:pt idx="9">
                  <c:v>33.92</c:v>
                </c:pt>
                <c:pt idx="10">
                  <c:v>27.86</c:v>
                </c:pt>
                <c:pt idx="11">
                  <c:v>24.67</c:v>
                </c:pt>
                <c:pt idx="12">
                  <c:v>23.09</c:v>
                </c:pt>
                <c:pt idx="13">
                  <c:v>22.17</c:v>
                </c:pt>
                <c:pt idx="14">
                  <c:v>21.27999999999999</c:v>
                </c:pt>
                <c:pt idx="15">
                  <c:v>20.07</c:v>
                </c:pt>
                <c:pt idx="16">
                  <c:v>18.82</c:v>
                </c:pt>
                <c:pt idx="17">
                  <c:v>16.63000000000003</c:v>
                </c:pt>
                <c:pt idx="18">
                  <c:v>15.29</c:v>
                </c:pt>
                <c:pt idx="19">
                  <c:v>14.67</c:v>
                </c:pt>
                <c:pt idx="20">
                  <c:v>14.93</c:v>
                </c:pt>
                <c:pt idx="21">
                  <c:v>15.7</c:v>
                </c:pt>
                <c:pt idx="22">
                  <c:v>16.88</c:v>
                </c:pt>
                <c:pt idx="23">
                  <c:v>18.32999999999999</c:v>
                </c:pt>
                <c:pt idx="24">
                  <c:v>19.73999999999999</c:v>
                </c:pt>
                <c:pt idx="25">
                  <c:v>24.52</c:v>
                </c:pt>
                <c:pt idx="26">
                  <c:v>54.18</c:v>
                </c:pt>
                <c:pt idx="27">
                  <c:v>251.37</c:v>
                </c:pt>
                <c:pt idx="28">
                  <c:v>799.03</c:v>
                </c:pt>
                <c:pt idx="29">
                  <c:v>3357.32</c:v>
                </c:pt>
                <c:pt idx="30">
                  <c:v>8599.83</c:v>
                </c:pt>
                <c:pt idx="31">
                  <c:v>9999.99</c:v>
                </c:pt>
                <c:pt idx="32">
                  <c:v>9999.99</c:v>
                </c:pt>
                <c:pt idx="33">
                  <c:v>9999.99</c:v>
                </c:pt>
                <c:pt idx="34">
                  <c:v>9999.99</c:v>
                </c:pt>
                <c:pt idx="35">
                  <c:v>9999.99</c:v>
                </c:pt>
                <c:pt idx="36">
                  <c:v>9999.99</c:v>
                </c:pt>
                <c:pt idx="37">
                  <c:v>9999.99</c:v>
                </c:pt>
                <c:pt idx="38">
                  <c:v>9999.99</c:v>
                </c:pt>
                <c:pt idx="39">
                  <c:v>9999.99</c:v>
                </c:pt>
                <c:pt idx="40">
                  <c:v>9999.99</c:v>
                </c:pt>
                <c:pt idx="41">
                  <c:v>9999.99</c:v>
                </c:pt>
                <c:pt idx="42">
                  <c:v>4106.620000000004</c:v>
                </c:pt>
                <c:pt idx="43">
                  <c:v>9999.99</c:v>
                </c:pt>
                <c:pt idx="44">
                  <c:v>9999.99</c:v>
                </c:pt>
                <c:pt idx="45">
                  <c:v>6969.49</c:v>
                </c:pt>
                <c:pt idx="46">
                  <c:v>9999.99</c:v>
                </c:pt>
                <c:pt idx="47">
                  <c:v>3339.68</c:v>
                </c:pt>
                <c:pt idx="48">
                  <c:v>9999.99</c:v>
                </c:pt>
                <c:pt idx="49">
                  <c:v>9999.99</c:v>
                </c:pt>
                <c:pt idx="50">
                  <c:v>7067.08</c:v>
                </c:pt>
                <c:pt idx="51">
                  <c:v>9999.99</c:v>
                </c:pt>
                <c:pt idx="52">
                  <c:v>9999.99</c:v>
                </c:pt>
                <c:pt idx="53">
                  <c:v>9999.99</c:v>
                </c:pt>
                <c:pt idx="54">
                  <c:v>9999.99</c:v>
                </c:pt>
                <c:pt idx="55">
                  <c:v>3174.23</c:v>
                </c:pt>
                <c:pt idx="56">
                  <c:v>9999.99</c:v>
                </c:pt>
                <c:pt idx="57">
                  <c:v>2859.65</c:v>
                </c:pt>
                <c:pt idx="58">
                  <c:v>9293.77</c:v>
                </c:pt>
                <c:pt idx="59">
                  <c:v>9999.99</c:v>
                </c:pt>
                <c:pt idx="60">
                  <c:v>9999.99</c:v>
                </c:pt>
                <c:pt idx="61">
                  <c:v>9999.99</c:v>
                </c:pt>
                <c:pt idx="62">
                  <c:v>9999.99</c:v>
                </c:pt>
                <c:pt idx="63">
                  <c:v>9999.99</c:v>
                </c:pt>
                <c:pt idx="64">
                  <c:v>2952.03</c:v>
                </c:pt>
                <c:pt idx="65">
                  <c:v>9999.99</c:v>
                </c:pt>
                <c:pt idx="66">
                  <c:v>9999.99</c:v>
                </c:pt>
                <c:pt idx="67">
                  <c:v>9999.99</c:v>
                </c:pt>
                <c:pt idx="68">
                  <c:v>9999.99</c:v>
                </c:pt>
                <c:pt idx="69">
                  <c:v>9999.99</c:v>
                </c:pt>
                <c:pt idx="70">
                  <c:v>9999.99</c:v>
                </c:pt>
                <c:pt idx="71">
                  <c:v>5800.22</c:v>
                </c:pt>
                <c:pt idx="72">
                  <c:v>9999.99</c:v>
                </c:pt>
                <c:pt idx="73">
                  <c:v>9999.99</c:v>
                </c:pt>
                <c:pt idx="74">
                  <c:v>2679.75</c:v>
                </c:pt>
                <c:pt idx="75">
                  <c:v>9999.99</c:v>
                </c:pt>
                <c:pt idx="76">
                  <c:v>9999.99</c:v>
                </c:pt>
                <c:pt idx="77">
                  <c:v>9999.99</c:v>
                </c:pt>
                <c:pt idx="78">
                  <c:v>9999.99</c:v>
                </c:pt>
                <c:pt idx="79">
                  <c:v>2995.24</c:v>
                </c:pt>
                <c:pt idx="80">
                  <c:v>2808.76</c:v>
                </c:pt>
              </c:numCache>
            </c:numRef>
          </c:yVal>
        </c:ser>
        <c:ser>
          <c:idx val="0"/>
          <c:order val="1"/>
          <c:tx>
            <c:strRef>
              <c:f>'EC16-EF-3-5th-Circ-RCP'!$L$1</c:f>
              <c:strCache>
                <c:ptCount val="1"/>
                <c:pt idx="0">
                  <c:v>T(Rx) - EC#16, Old T-Gap, Circ Pol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'EC16-EF-3-5th-Circ-RCP'!$A$4:$A$164</c:f>
              <c:numCache>
                <c:formatCode>0.000</c:formatCode>
                <c:ptCount val="161"/>
                <c:pt idx="0">
                  <c:v>4.0</c:v>
                </c:pt>
                <c:pt idx="1">
                  <c:v>4.024999999999975</c:v>
                </c:pt>
                <c:pt idx="2">
                  <c:v>4.05</c:v>
                </c:pt>
                <c:pt idx="3">
                  <c:v>4.075</c:v>
                </c:pt>
                <c:pt idx="4">
                  <c:v>4.1</c:v>
                </c:pt>
                <c:pt idx="5">
                  <c:v>4.124999999999964</c:v>
                </c:pt>
                <c:pt idx="6">
                  <c:v>4.149999999999999</c:v>
                </c:pt>
                <c:pt idx="7">
                  <c:v>4.174999999999986</c:v>
                </c:pt>
                <c:pt idx="8">
                  <c:v>4.2</c:v>
                </c:pt>
                <c:pt idx="9">
                  <c:v>4.224999999999985</c:v>
                </c:pt>
                <c:pt idx="10">
                  <c:v>4.25</c:v>
                </c:pt>
                <c:pt idx="11">
                  <c:v>4.275</c:v>
                </c:pt>
                <c:pt idx="12">
                  <c:v>4.3</c:v>
                </c:pt>
                <c:pt idx="13">
                  <c:v>4.324999999999968</c:v>
                </c:pt>
                <c:pt idx="14">
                  <c:v>4.35</c:v>
                </c:pt>
                <c:pt idx="15">
                  <c:v>4.375</c:v>
                </c:pt>
                <c:pt idx="16">
                  <c:v>4.4</c:v>
                </c:pt>
                <c:pt idx="17">
                  <c:v>4.424999999999986</c:v>
                </c:pt>
                <c:pt idx="18">
                  <c:v>4.45</c:v>
                </c:pt>
                <c:pt idx="19">
                  <c:v>4.475000000000001</c:v>
                </c:pt>
                <c:pt idx="20">
                  <c:v>4.5</c:v>
                </c:pt>
                <c:pt idx="21">
                  <c:v>4.524999999999975</c:v>
                </c:pt>
                <c:pt idx="22">
                  <c:v>4.55</c:v>
                </c:pt>
                <c:pt idx="23">
                  <c:v>4.575</c:v>
                </c:pt>
                <c:pt idx="24">
                  <c:v>4.6</c:v>
                </c:pt>
                <c:pt idx="25">
                  <c:v>4.624999999999964</c:v>
                </c:pt>
                <c:pt idx="26">
                  <c:v>4.649999999999998</c:v>
                </c:pt>
                <c:pt idx="27">
                  <c:v>4.674999999999986</c:v>
                </c:pt>
                <c:pt idx="28">
                  <c:v>4.7</c:v>
                </c:pt>
                <c:pt idx="29">
                  <c:v>4.724999999999976</c:v>
                </c:pt>
                <c:pt idx="30">
                  <c:v>4.75</c:v>
                </c:pt>
                <c:pt idx="31">
                  <c:v>4.775</c:v>
                </c:pt>
                <c:pt idx="32">
                  <c:v>4.8</c:v>
                </c:pt>
                <c:pt idx="33">
                  <c:v>4.824999999999968</c:v>
                </c:pt>
                <c:pt idx="34">
                  <c:v>4.85</c:v>
                </c:pt>
                <c:pt idx="35">
                  <c:v>4.875</c:v>
                </c:pt>
                <c:pt idx="36">
                  <c:v>4.9</c:v>
                </c:pt>
                <c:pt idx="37">
                  <c:v>4.924999999999986</c:v>
                </c:pt>
                <c:pt idx="38">
                  <c:v>4.95</c:v>
                </c:pt>
                <c:pt idx="39">
                  <c:v>4.975000000000001</c:v>
                </c:pt>
                <c:pt idx="40">
                  <c:v>5.0</c:v>
                </c:pt>
                <c:pt idx="41">
                  <c:v>5.024999999999975</c:v>
                </c:pt>
                <c:pt idx="42">
                  <c:v>5.05</c:v>
                </c:pt>
                <c:pt idx="43">
                  <c:v>5.075</c:v>
                </c:pt>
                <c:pt idx="44">
                  <c:v>5.1</c:v>
                </c:pt>
                <c:pt idx="45">
                  <c:v>5.124999999999964</c:v>
                </c:pt>
                <c:pt idx="46">
                  <c:v>5.149999999999999</c:v>
                </c:pt>
                <c:pt idx="47">
                  <c:v>5.174999999999986</c:v>
                </c:pt>
                <c:pt idx="48">
                  <c:v>5.2</c:v>
                </c:pt>
                <c:pt idx="49">
                  <c:v>5.224999999999985</c:v>
                </c:pt>
                <c:pt idx="50">
                  <c:v>5.25</c:v>
                </c:pt>
                <c:pt idx="51">
                  <c:v>5.275</c:v>
                </c:pt>
                <c:pt idx="52">
                  <c:v>5.3</c:v>
                </c:pt>
                <c:pt idx="53">
                  <c:v>5.324999999999968</c:v>
                </c:pt>
                <c:pt idx="54">
                  <c:v>5.35</c:v>
                </c:pt>
                <c:pt idx="55">
                  <c:v>5.375</c:v>
                </c:pt>
                <c:pt idx="56">
                  <c:v>5.4</c:v>
                </c:pt>
                <c:pt idx="57">
                  <c:v>5.424999999999986</c:v>
                </c:pt>
                <c:pt idx="58">
                  <c:v>5.45</c:v>
                </c:pt>
                <c:pt idx="59">
                  <c:v>5.475000000000001</c:v>
                </c:pt>
                <c:pt idx="60">
                  <c:v>5.5</c:v>
                </c:pt>
                <c:pt idx="61">
                  <c:v>5.524999999999975</c:v>
                </c:pt>
                <c:pt idx="62">
                  <c:v>5.55</c:v>
                </c:pt>
                <c:pt idx="63">
                  <c:v>5.575</c:v>
                </c:pt>
                <c:pt idx="64">
                  <c:v>5.6</c:v>
                </c:pt>
                <c:pt idx="65">
                  <c:v>5.624999999999964</c:v>
                </c:pt>
                <c:pt idx="66">
                  <c:v>5.649999999999998</c:v>
                </c:pt>
                <c:pt idx="67">
                  <c:v>5.674999999999986</c:v>
                </c:pt>
                <c:pt idx="68">
                  <c:v>5.7</c:v>
                </c:pt>
                <c:pt idx="69">
                  <c:v>5.724999999999976</c:v>
                </c:pt>
                <c:pt idx="70">
                  <c:v>5.75</c:v>
                </c:pt>
                <c:pt idx="71">
                  <c:v>5.775</c:v>
                </c:pt>
                <c:pt idx="72">
                  <c:v>5.8</c:v>
                </c:pt>
                <c:pt idx="73">
                  <c:v>5.824999999999968</c:v>
                </c:pt>
                <c:pt idx="74">
                  <c:v>5.85</c:v>
                </c:pt>
                <c:pt idx="75">
                  <c:v>5.875</c:v>
                </c:pt>
                <c:pt idx="76">
                  <c:v>5.9</c:v>
                </c:pt>
                <c:pt idx="77">
                  <c:v>5.924999999999986</c:v>
                </c:pt>
                <c:pt idx="78">
                  <c:v>5.95</c:v>
                </c:pt>
                <c:pt idx="79">
                  <c:v>5.975000000000001</c:v>
                </c:pt>
                <c:pt idx="80">
                  <c:v>6.0</c:v>
                </c:pt>
                <c:pt idx="81">
                  <c:v>6.024999999999975</c:v>
                </c:pt>
                <c:pt idx="82">
                  <c:v>6.05</c:v>
                </c:pt>
                <c:pt idx="83">
                  <c:v>6.075</c:v>
                </c:pt>
                <c:pt idx="84">
                  <c:v>6.1</c:v>
                </c:pt>
                <c:pt idx="85">
                  <c:v>6.124999999999964</c:v>
                </c:pt>
                <c:pt idx="86">
                  <c:v>6.149999999999999</c:v>
                </c:pt>
                <c:pt idx="87">
                  <c:v>6.174999999999986</c:v>
                </c:pt>
                <c:pt idx="88">
                  <c:v>6.2</c:v>
                </c:pt>
                <c:pt idx="89">
                  <c:v>6.224999999999985</c:v>
                </c:pt>
                <c:pt idx="90">
                  <c:v>6.25</c:v>
                </c:pt>
                <c:pt idx="91">
                  <c:v>6.275</c:v>
                </c:pt>
                <c:pt idx="92">
                  <c:v>6.3</c:v>
                </c:pt>
                <c:pt idx="93">
                  <c:v>6.324999999999968</c:v>
                </c:pt>
                <c:pt idx="94">
                  <c:v>6.35</c:v>
                </c:pt>
                <c:pt idx="95">
                  <c:v>6.375</c:v>
                </c:pt>
                <c:pt idx="96">
                  <c:v>6.4</c:v>
                </c:pt>
                <c:pt idx="97">
                  <c:v>6.424999999999986</c:v>
                </c:pt>
                <c:pt idx="98">
                  <c:v>6.45</c:v>
                </c:pt>
                <c:pt idx="99">
                  <c:v>6.475000000000001</c:v>
                </c:pt>
                <c:pt idx="100">
                  <c:v>6.5</c:v>
                </c:pt>
                <c:pt idx="101">
                  <c:v>6.524999999999975</c:v>
                </c:pt>
                <c:pt idx="102">
                  <c:v>6.55</c:v>
                </c:pt>
                <c:pt idx="103">
                  <c:v>6.575</c:v>
                </c:pt>
                <c:pt idx="104">
                  <c:v>6.6</c:v>
                </c:pt>
                <c:pt idx="105">
                  <c:v>6.624999999999964</c:v>
                </c:pt>
                <c:pt idx="106">
                  <c:v>6.649999999999998</c:v>
                </c:pt>
                <c:pt idx="107">
                  <c:v>6.674999999999986</c:v>
                </c:pt>
                <c:pt idx="108">
                  <c:v>6.7</c:v>
                </c:pt>
                <c:pt idx="109">
                  <c:v>6.724999999999976</c:v>
                </c:pt>
                <c:pt idx="110">
                  <c:v>6.75</c:v>
                </c:pt>
                <c:pt idx="111">
                  <c:v>6.775</c:v>
                </c:pt>
                <c:pt idx="112">
                  <c:v>6.8</c:v>
                </c:pt>
                <c:pt idx="113">
                  <c:v>6.824999999999968</c:v>
                </c:pt>
                <c:pt idx="114">
                  <c:v>6.85</c:v>
                </c:pt>
                <c:pt idx="115">
                  <c:v>6.875</c:v>
                </c:pt>
                <c:pt idx="116">
                  <c:v>6.9</c:v>
                </c:pt>
                <c:pt idx="117">
                  <c:v>6.924999999999986</c:v>
                </c:pt>
                <c:pt idx="118">
                  <c:v>6.95</c:v>
                </c:pt>
                <c:pt idx="119">
                  <c:v>6.975000000000001</c:v>
                </c:pt>
                <c:pt idx="120">
                  <c:v>7.0</c:v>
                </c:pt>
                <c:pt idx="121">
                  <c:v>7.024999999999975</c:v>
                </c:pt>
                <c:pt idx="122">
                  <c:v>7.05</c:v>
                </c:pt>
                <c:pt idx="123">
                  <c:v>7.075</c:v>
                </c:pt>
                <c:pt idx="124">
                  <c:v>7.1</c:v>
                </c:pt>
                <c:pt idx="125">
                  <c:v>7.124999999999964</c:v>
                </c:pt>
                <c:pt idx="126">
                  <c:v>7.149999999999999</c:v>
                </c:pt>
                <c:pt idx="127">
                  <c:v>7.174999999999986</c:v>
                </c:pt>
                <c:pt idx="128">
                  <c:v>7.2</c:v>
                </c:pt>
                <c:pt idx="129">
                  <c:v>7.224999999999985</c:v>
                </c:pt>
                <c:pt idx="130">
                  <c:v>7.25</c:v>
                </c:pt>
                <c:pt idx="131">
                  <c:v>7.275</c:v>
                </c:pt>
                <c:pt idx="132">
                  <c:v>7.3</c:v>
                </c:pt>
                <c:pt idx="133">
                  <c:v>7.324999999999968</c:v>
                </c:pt>
                <c:pt idx="134">
                  <c:v>7.35</c:v>
                </c:pt>
                <c:pt idx="135">
                  <c:v>7.375</c:v>
                </c:pt>
                <c:pt idx="136">
                  <c:v>7.4</c:v>
                </c:pt>
                <c:pt idx="137">
                  <c:v>7.424999999999986</c:v>
                </c:pt>
                <c:pt idx="138">
                  <c:v>7.45</c:v>
                </c:pt>
                <c:pt idx="139">
                  <c:v>7.475000000000001</c:v>
                </c:pt>
                <c:pt idx="140">
                  <c:v>7.5</c:v>
                </c:pt>
                <c:pt idx="141">
                  <c:v>7.524999999999975</c:v>
                </c:pt>
                <c:pt idx="142">
                  <c:v>7.55</c:v>
                </c:pt>
                <c:pt idx="143">
                  <c:v>7.575</c:v>
                </c:pt>
                <c:pt idx="144">
                  <c:v>7.6</c:v>
                </c:pt>
                <c:pt idx="145">
                  <c:v>7.624999999999964</c:v>
                </c:pt>
                <c:pt idx="146">
                  <c:v>7.649999999999998</c:v>
                </c:pt>
                <c:pt idx="147">
                  <c:v>7.674999999999986</c:v>
                </c:pt>
                <c:pt idx="148">
                  <c:v>7.7</c:v>
                </c:pt>
                <c:pt idx="149">
                  <c:v>7.724999999999976</c:v>
                </c:pt>
                <c:pt idx="150">
                  <c:v>7.75</c:v>
                </c:pt>
                <c:pt idx="151">
                  <c:v>7.775</c:v>
                </c:pt>
                <c:pt idx="152">
                  <c:v>7.8</c:v>
                </c:pt>
                <c:pt idx="153">
                  <c:v>7.824999999999968</c:v>
                </c:pt>
                <c:pt idx="154">
                  <c:v>7.85</c:v>
                </c:pt>
                <c:pt idx="155">
                  <c:v>7.875</c:v>
                </c:pt>
                <c:pt idx="156">
                  <c:v>7.9</c:v>
                </c:pt>
                <c:pt idx="157">
                  <c:v>7.924999999999986</c:v>
                </c:pt>
                <c:pt idx="158">
                  <c:v>7.95</c:v>
                </c:pt>
                <c:pt idx="159">
                  <c:v>7.975000000000001</c:v>
                </c:pt>
                <c:pt idx="160">
                  <c:v>8.0</c:v>
                </c:pt>
              </c:numCache>
            </c:numRef>
          </c:xVal>
          <c:yVal>
            <c:numRef>
              <c:f>'EC16-EF-3-5th-Circ-RCP'!$L$4:$L$164</c:f>
              <c:numCache>
                <c:formatCode>0.00</c:formatCode>
                <c:ptCount val="161"/>
                <c:pt idx="0">
                  <c:v>17.15666666666671</c:v>
                </c:pt>
                <c:pt idx="1">
                  <c:v>16.12</c:v>
                </c:pt>
                <c:pt idx="2">
                  <c:v>12.43333333333334</c:v>
                </c:pt>
                <c:pt idx="3">
                  <c:v>11.73666666666667</c:v>
                </c:pt>
                <c:pt idx="4">
                  <c:v>14.31666666666674</c:v>
                </c:pt>
                <c:pt idx="5">
                  <c:v>16.13333333333317</c:v>
                </c:pt>
                <c:pt idx="6">
                  <c:v>14.15</c:v>
                </c:pt>
                <c:pt idx="7">
                  <c:v>11.52333333333333</c:v>
                </c:pt>
                <c:pt idx="8">
                  <c:v>11.69333333333333</c:v>
                </c:pt>
                <c:pt idx="9">
                  <c:v>13.03333333333333</c:v>
                </c:pt>
                <c:pt idx="10">
                  <c:v>12.81666666666674</c:v>
                </c:pt>
                <c:pt idx="11">
                  <c:v>11.1866666666667</c:v>
                </c:pt>
                <c:pt idx="12">
                  <c:v>10.5</c:v>
                </c:pt>
                <c:pt idx="13">
                  <c:v>11.55</c:v>
                </c:pt>
                <c:pt idx="14">
                  <c:v>13.08</c:v>
                </c:pt>
                <c:pt idx="15">
                  <c:v>12.28333333333333</c:v>
                </c:pt>
                <c:pt idx="16">
                  <c:v>10.58333333333333</c:v>
                </c:pt>
                <c:pt idx="17">
                  <c:v>10.2</c:v>
                </c:pt>
                <c:pt idx="18">
                  <c:v>10.83666666666673</c:v>
                </c:pt>
                <c:pt idx="19">
                  <c:v>11.07333333333333</c:v>
                </c:pt>
                <c:pt idx="20">
                  <c:v>11.19</c:v>
                </c:pt>
                <c:pt idx="21">
                  <c:v>12.01</c:v>
                </c:pt>
                <c:pt idx="22">
                  <c:v>11.88666666666674</c:v>
                </c:pt>
                <c:pt idx="23">
                  <c:v>12.05666666666674</c:v>
                </c:pt>
                <c:pt idx="24">
                  <c:v>12.00333333333333</c:v>
                </c:pt>
                <c:pt idx="25">
                  <c:v>12.00666666666673</c:v>
                </c:pt>
                <c:pt idx="26">
                  <c:v>12.59</c:v>
                </c:pt>
                <c:pt idx="27">
                  <c:v>12.64333333333332</c:v>
                </c:pt>
                <c:pt idx="28">
                  <c:v>12.22</c:v>
                </c:pt>
                <c:pt idx="29">
                  <c:v>11.13666666666667</c:v>
                </c:pt>
                <c:pt idx="30">
                  <c:v>9.743333333333318</c:v>
                </c:pt>
                <c:pt idx="31">
                  <c:v>9.51</c:v>
                </c:pt>
                <c:pt idx="32">
                  <c:v>10.22</c:v>
                </c:pt>
                <c:pt idx="33">
                  <c:v>11.33666666666673</c:v>
                </c:pt>
                <c:pt idx="34">
                  <c:v>12.24333333333332</c:v>
                </c:pt>
                <c:pt idx="35">
                  <c:v>11.48</c:v>
                </c:pt>
                <c:pt idx="36">
                  <c:v>10.38666666666674</c:v>
                </c:pt>
                <c:pt idx="37">
                  <c:v>10.97</c:v>
                </c:pt>
                <c:pt idx="38">
                  <c:v>12.30333333333335</c:v>
                </c:pt>
                <c:pt idx="39">
                  <c:v>12.94</c:v>
                </c:pt>
                <c:pt idx="40">
                  <c:v>12.33666666666673</c:v>
                </c:pt>
                <c:pt idx="41">
                  <c:v>10.96666666666676</c:v>
                </c:pt>
                <c:pt idx="42">
                  <c:v>10.02</c:v>
                </c:pt>
                <c:pt idx="43">
                  <c:v>10.29</c:v>
                </c:pt>
                <c:pt idx="44">
                  <c:v>11.56333333333333</c:v>
                </c:pt>
                <c:pt idx="45">
                  <c:v>12.51333333333333</c:v>
                </c:pt>
                <c:pt idx="46">
                  <c:v>12.21666666666667</c:v>
                </c:pt>
                <c:pt idx="47">
                  <c:v>10.65666666666673</c:v>
                </c:pt>
                <c:pt idx="48">
                  <c:v>9.216666666666666</c:v>
                </c:pt>
                <c:pt idx="49">
                  <c:v>9.200000000000001</c:v>
                </c:pt>
                <c:pt idx="50">
                  <c:v>10.3</c:v>
                </c:pt>
                <c:pt idx="51">
                  <c:v>11.7</c:v>
                </c:pt>
                <c:pt idx="52">
                  <c:v>11.8466666666667</c:v>
                </c:pt>
                <c:pt idx="53">
                  <c:v>11.15333333333333</c:v>
                </c:pt>
                <c:pt idx="54">
                  <c:v>10.38</c:v>
                </c:pt>
                <c:pt idx="55">
                  <c:v>10.02666666666667</c:v>
                </c:pt>
                <c:pt idx="56">
                  <c:v>10.55666666666674</c:v>
                </c:pt>
                <c:pt idx="57">
                  <c:v>10.27</c:v>
                </c:pt>
                <c:pt idx="58">
                  <c:v>10.16</c:v>
                </c:pt>
                <c:pt idx="59">
                  <c:v>9.733333333333318</c:v>
                </c:pt>
                <c:pt idx="60">
                  <c:v>8.666666666666676</c:v>
                </c:pt>
                <c:pt idx="61">
                  <c:v>8.153333333333334</c:v>
                </c:pt>
                <c:pt idx="62">
                  <c:v>7.856666666666667</c:v>
                </c:pt>
                <c:pt idx="63">
                  <c:v>8.153333333333334</c:v>
                </c:pt>
                <c:pt idx="64">
                  <c:v>8.51</c:v>
                </c:pt>
                <c:pt idx="65">
                  <c:v>8.52666666666667</c:v>
                </c:pt>
                <c:pt idx="66">
                  <c:v>7.556666666666668</c:v>
                </c:pt>
                <c:pt idx="67">
                  <c:v>6.990000000000001</c:v>
                </c:pt>
                <c:pt idx="68">
                  <c:v>6.806666666666668</c:v>
                </c:pt>
                <c:pt idx="69">
                  <c:v>7.13</c:v>
                </c:pt>
                <c:pt idx="70">
                  <c:v>6.973333333333387</c:v>
                </c:pt>
                <c:pt idx="71">
                  <c:v>6.89</c:v>
                </c:pt>
                <c:pt idx="72">
                  <c:v>7.29</c:v>
                </c:pt>
                <c:pt idx="73">
                  <c:v>7.806666666666668</c:v>
                </c:pt>
                <c:pt idx="74">
                  <c:v>7.943333333333377</c:v>
                </c:pt>
                <c:pt idx="75">
                  <c:v>7.743333333333372</c:v>
                </c:pt>
                <c:pt idx="76">
                  <c:v>7.356666666666667</c:v>
                </c:pt>
                <c:pt idx="77">
                  <c:v>7.156666666666666</c:v>
                </c:pt>
                <c:pt idx="78">
                  <c:v>6.766666666666668</c:v>
                </c:pt>
                <c:pt idx="79">
                  <c:v>6.196666666666666</c:v>
                </c:pt>
                <c:pt idx="80">
                  <c:v>5.960000000000001</c:v>
                </c:pt>
                <c:pt idx="81">
                  <c:v>6.673333333333352</c:v>
                </c:pt>
                <c:pt idx="82">
                  <c:v>7.31</c:v>
                </c:pt>
                <c:pt idx="83">
                  <c:v>6.973333333333387</c:v>
                </c:pt>
                <c:pt idx="84">
                  <c:v>5.930000000000002</c:v>
                </c:pt>
                <c:pt idx="85">
                  <c:v>5.92</c:v>
                </c:pt>
                <c:pt idx="86">
                  <c:v>6.89</c:v>
                </c:pt>
                <c:pt idx="87">
                  <c:v>7.946666666666673</c:v>
                </c:pt>
                <c:pt idx="88">
                  <c:v>8.063333333333334</c:v>
                </c:pt>
                <c:pt idx="89">
                  <c:v>7.443333333333377</c:v>
                </c:pt>
                <c:pt idx="90">
                  <c:v>6.87</c:v>
                </c:pt>
                <c:pt idx="91">
                  <c:v>6.81</c:v>
                </c:pt>
                <c:pt idx="92">
                  <c:v>7.41</c:v>
                </c:pt>
                <c:pt idx="93">
                  <c:v>8.729999999999998</c:v>
                </c:pt>
                <c:pt idx="94">
                  <c:v>9.530000000000001</c:v>
                </c:pt>
                <c:pt idx="95">
                  <c:v>9.523333333333333</c:v>
                </c:pt>
                <c:pt idx="96">
                  <c:v>8.34</c:v>
                </c:pt>
                <c:pt idx="97">
                  <c:v>7.416666666666671</c:v>
                </c:pt>
                <c:pt idx="98">
                  <c:v>6.88666666666667</c:v>
                </c:pt>
                <c:pt idx="99">
                  <c:v>7.566666666666666</c:v>
                </c:pt>
                <c:pt idx="100">
                  <c:v>8.05666666666674</c:v>
                </c:pt>
                <c:pt idx="101">
                  <c:v>8.083333333333335</c:v>
                </c:pt>
                <c:pt idx="102">
                  <c:v>7.123333333333332</c:v>
                </c:pt>
                <c:pt idx="103">
                  <c:v>7.04</c:v>
                </c:pt>
                <c:pt idx="104">
                  <c:v>7.236666666666682</c:v>
                </c:pt>
                <c:pt idx="105">
                  <c:v>10.0966666666667</c:v>
                </c:pt>
                <c:pt idx="106">
                  <c:v>11.74333333333332</c:v>
                </c:pt>
                <c:pt idx="107">
                  <c:v>7.38666666666667</c:v>
                </c:pt>
                <c:pt idx="108">
                  <c:v>7.300000000000001</c:v>
                </c:pt>
                <c:pt idx="109">
                  <c:v>7.663333333333338</c:v>
                </c:pt>
                <c:pt idx="110">
                  <c:v>7.963333333333353</c:v>
                </c:pt>
                <c:pt idx="111">
                  <c:v>7.79</c:v>
                </c:pt>
                <c:pt idx="112">
                  <c:v>7.53333333333337</c:v>
                </c:pt>
                <c:pt idx="113">
                  <c:v>7.063333333333342</c:v>
                </c:pt>
                <c:pt idx="114">
                  <c:v>7.34666666666667</c:v>
                </c:pt>
                <c:pt idx="115">
                  <c:v>7.246666666666672</c:v>
                </c:pt>
                <c:pt idx="116">
                  <c:v>7.276666666666682</c:v>
                </c:pt>
                <c:pt idx="117">
                  <c:v>7.59</c:v>
                </c:pt>
                <c:pt idx="118">
                  <c:v>8.156666666666726</c:v>
                </c:pt>
                <c:pt idx="119">
                  <c:v>8.15</c:v>
                </c:pt>
                <c:pt idx="120">
                  <c:v>7.64</c:v>
                </c:pt>
                <c:pt idx="121">
                  <c:v>7.696666666666666</c:v>
                </c:pt>
                <c:pt idx="122">
                  <c:v>8.57</c:v>
                </c:pt>
                <c:pt idx="123">
                  <c:v>9.396666666666735</c:v>
                </c:pt>
                <c:pt idx="124">
                  <c:v>9.363333333333336</c:v>
                </c:pt>
                <c:pt idx="125">
                  <c:v>8.32</c:v>
                </c:pt>
                <c:pt idx="126">
                  <c:v>7.143333333333342</c:v>
                </c:pt>
                <c:pt idx="127">
                  <c:v>6.8</c:v>
                </c:pt>
                <c:pt idx="128">
                  <c:v>7.44</c:v>
                </c:pt>
                <c:pt idx="129">
                  <c:v>8.200000000000001</c:v>
                </c:pt>
                <c:pt idx="130">
                  <c:v>8.586666666666676</c:v>
                </c:pt>
                <c:pt idx="131">
                  <c:v>7.79</c:v>
                </c:pt>
                <c:pt idx="132">
                  <c:v>6.993333333333372</c:v>
                </c:pt>
                <c:pt idx="133">
                  <c:v>6.736666666666682</c:v>
                </c:pt>
                <c:pt idx="134">
                  <c:v>6.72</c:v>
                </c:pt>
                <c:pt idx="135">
                  <c:v>7.033333333333373</c:v>
                </c:pt>
                <c:pt idx="136">
                  <c:v>7.996666666666672</c:v>
                </c:pt>
                <c:pt idx="137">
                  <c:v>8.55</c:v>
                </c:pt>
                <c:pt idx="138">
                  <c:v>8.373333333333334</c:v>
                </c:pt>
                <c:pt idx="139">
                  <c:v>7.833333333333365</c:v>
                </c:pt>
                <c:pt idx="140">
                  <c:v>8.216666666666666</c:v>
                </c:pt>
                <c:pt idx="141">
                  <c:v>8.816666666666726</c:v>
                </c:pt>
                <c:pt idx="142">
                  <c:v>8.996666666666676</c:v>
                </c:pt>
                <c:pt idx="143">
                  <c:v>8.403333333333334</c:v>
                </c:pt>
                <c:pt idx="144">
                  <c:v>7.48</c:v>
                </c:pt>
                <c:pt idx="145">
                  <c:v>7.45</c:v>
                </c:pt>
                <c:pt idx="146">
                  <c:v>7.399999999999999</c:v>
                </c:pt>
                <c:pt idx="147">
                  <c:v>8.870000000000002</c:v>
                </c:pt>
                <c:pt idx="148">
                  <c:v>9.56</c:v>
                </c:pt>
                <c:pt idx="149">
                  <c:v>8.603333333333333</c:v>
                </c:pt>
                <c:pt idx="150">
                  <c:v>7.669999999999994</c:v>
                </c:pt>
                <c:pt idx="151">
                  <c:v>8.27</c:v>
                </c:pt>
                <c:pt idx="152">
                  <c:v>9.300000000000002</c:v>
                </c:pt>
                <c:pt idx="153">
                  <c:v>9.816666666666726</c:v>
                </c:pt>
                <c:pt idx="154">
                  <c:v>9.630000000000001</c:v>
                </c:pt>
                <c:pt idx="155">
                  <c:v>8.47666666666674</c:v>
                </c:pt>
                <c:pt idx="156">
                  <c:v>7.54666666666667</c:v>
                </c:pt>
                <c:pt idx="157">
                  <c:v>7.243333333333372</c:v>
                </c:pt>
                <c:pt idx="158">
                  <c:v>8.48</c:v>
                </c:pt>
                <c:pt idx="159">
                  <c:v>9.64</c:v>
                </c:pt>
                <c:pt idx="160">
                  <c:v>9.719999999999998</c:v>
                </c:pt>
              </c:numCache>
            </c:numRef>
          </c:yVal>
        </c:ser>
        <c:ser>
          <c:idx val="2"/>
          <c:order val="2"/>
          <c:tx>
            <c:strRef>
              <c:f>'VC11-EF-3-5th-NewTGap-Circ-RCP'!$L$1</c:f>
              <c:strCache>
                <c:ptCount val="1"/>
                <c:pt idx="0">
                  <c:v>T(Rx) - VC#11, New T-Gap, Circ Pol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'VC11-EF-3-5th-NewTGap-Circ-RCP'!$A$4:$A$164</c:f>
              <c:numCache>
                <c:formatCode>0.000</c:formatCode>
                <c:ptCount val="161"/>
                <c:pt idx="0">
                  <c:v>4.0</c:v>
                </c:pt>
                <c:pt idx="1">
                  <c:v>4.024999999999975</c:v>
                </c:pt>
                <c:pt idx="2">
                  <c:v>4.05</c:v>
                </c:pt>
                <c:pt idx="3">
                  <c:v>4.075</c:v>
                </c:pt>
                <c:pt idx="4">
                  <c:v>4.1</c:v>
                </c:pt>
                <c:pt idx="5">
                  <c:v>4.124999999999964</c:v>
                </c:pt>
                <c:pt idx="6">
                  <c:v>4.149999999999999</c:v>
                </c:pt>
                <c:pt idx="7">
                  <c:v>4.174999999999986</c:v>
                </c:pt>
                <c:pt idx="8">
                  <c:v>4.2</c:v>
                </c:pt>
                <c:pt idx="9">
                  <c:v>4.224999999999985</c:v>
                </c:pt>
                <c:pt idx="10">
                  <c:v>4.25</c:v>
                </c:pt>
                <c:pt idx="11">
                  <c:v>4.275</c:v>
                </c:pt>
                <c:pt idx="12">
                  <c:v>4.3</c:v>
                </c:pt>
                <c:pt idx="13">
                  <c:v>4.324999999999968</c:v>
                </c:pt>
                <c:pt idx="14">
                  <c:v>4.35</c:v>
                </c:pt>
                <c:pt idx="15">
                  <c:v>4.375</c:v>
                </c:pt>
                <c:pt idx="16">
                  <c:v>4.4</c:v>
                </c:pt>
                <c:pt idx="17">
                  <c:v>4.424999999999986</c:v>
                </c:pt>
                <c:pt idx="18">
                  <c:v>4.45</c:v>
                </c:pt>
                <c:pt idx="19">
                  <c:v>4.475000000000001</c:v>
                </c:pt>
                <c:pt idx="20">
                  <c:v>4.5</c:v>
                </c:pt>
                <c:pt idx="21">
                  <c:v>4.524999999999975</c:v>
                </c:pt>
                <c:pt idx="22">
                  <c:v>4.55</c:v>
                </c:pt>
                <c:pt idx="23">
                  <c:v>4.575</c:v>
                </c:pt>
                <c:pt idx="24">
                  <c:v>4.6</c:v>
                </c:pt>
                <c:pt idx="25">
                  <c:v>4.624999999999964</c:v>
                </c:pt>
                <c:pt idx="26">
                  <c:v>4.649999999999998</c:v>
                </c:pt>
                <c:pt idx="27">
                  <c:v>4.674999999999986</c:v>
                </c:pt>
                <c:pt idx="28">
                  <c:v>4.7</c:v>
                </c:pt>
                <c:pt idx="29">
                  <c:v>4.724999999999976</c:v>
                </c:pt>
                <c:pt idx="30">
                  <c:v>4.75</c:v>
                </c:pt>
                <c:pt idx="31">
                  <c:v>4.775</c:v>
                </c:pt>
                <c:pt idx="32">
                  <c:v>4.8</c:v>
                </c:pt>
                <c:pt idx="33">
                  <c:v>4.824999999999968</c:v>
                </c:pt>
                <c:pt idx="34">
                  <c:v>4.85</c:v>
                </c:pt>
                <c:pt idx="35">
                  <c:v>4.875</c:v>
                </c:pt>
                <c:pt idx="36">
                  <c:v>4.9</c:v>
                </c:pt>
                <c:pt idx="37">
                  <c:v>4.924999999999986</c:v>
                </c:pt>
                <c:pt idx="38">
                  <c:v>4.95</c:v>
                </c:pt>
                <c:pt idx="39">
                  <c:v>4.975000000000001</c:v>
                </c:pt>
                <c:pt idx="40">
                  <c:v>5.0</c:v>
                </c:pt>
                <c:pt idx="41">
                  <c:v>5.024999999999975</c:v>
                </c:pt>
                <c:pt idx="42">
                  <c:v>5.05</c:v>
                </c:pt>
                <c:pt idx="43">
                  <c:v>5.075</c:v>
                </c:pt>
                <c:pt idx="44">
                  <c:v>5.1</c:v>
                </c:pt>
                <c:pt idx="45">
                  <c:v>5.124999999999964</c:v>
                </c:pt>
                <c:pt idx="46">
                  <c:v>5.149999999999999</c:v>
                </c:pt>
                <c:pt idx="47">
                  <c:v>5.174999999999986</c:v>
                </c:pt>
                <c:pt idx="48">
                  <c:v>5.2</c:v>
                </c:pt>
                <c:pt idx="49">
                  <c:v>5.224999999999985</c:v>
                </c:pt>
                <c:pt idx="50">
                  <c:v>5.25</c:v>
                </c:pt>
                <c:pt idx="51">
                  <c:v>5.275</c:v>
                </c:pt>
                <c:pt idx="52">
                  <c:v>5.3</c:v>
                </c:pt>
                <c:pt idx="53">
                  <c:v>5.324999999999968</c:v>
                </c:pt>
                <c:pt idx="54">
                  <c:v>5.35</c:v>
                </c:pt>
                <c:pt idx="55">
                  <c:v>5.375</c:v>
                </c:pt>
                <c:pt idx="56">
                  <c:v>5.4</c:v>
                </c:pt>
                <c:pt idx="57">
                  <c:v>5.424999999999986</c:v>
                </c:pt>
                <c:pt idx="58">
                  <c:v>5.45</c:v>
                </c:pt>
                <c:pt idx="59">
                  <c:v>5.475000000000001</c:v>
                </c:pt>
                <c:pt idx="60">
                  <c:v>5.5</c:v>
                </c:pt>
                <c:pt idx="61">
                  <c:v>5.524999999999975</c:v>
                </c:pt>
                <c:pt idx="62">
                  <c:v>5.55</c:v>
                </c:pt>
                <c:pt idx="63">
                  <c:v>5.575</c:v>
                </c:pt>
                <c:pt idx="64">
                  <c:v>5.6</c:v>
                </c:pt>
                <c:pt idx="65">
                  <c:v>5.624999999999964</c:v>
                </c:pt>
                <c:pt idx="66">
                  <c:v>5.649999999999998</c:v>
                </c:pt>
                <c:pt idx="67">
                  <c:v>5.674999999999986</c:v>
                </c:pt>
                <c:pt idx="68">
                  <c:v>5.7</c:v>
                </c:pt>
                <c:pt idx="69">
                  <c:v>5.724999999999976</c:v>
                </c:pt>
                <c:pt idx="70">
                  <c:v>5.75</c:v>
                </c:pt>
                <c:pt idx="71">
                  <c:v>5.775</c:v>
                </c:pt>
                <c:pt idx="72">
                  <c:v>5.8</c:v>
                </c:pt>
                <c:pt idx="73">
                  <c:v>5.824999999999968</c:v>
                </c:pt>
                <c:pt idx="74">
                  <c:v>5.85</c:v>
                </c:pt>
                <c:pt idx="75">
                  <c:v>5.875</c:v>
                </c:pt>
                <c:pt idx="76">
                  <c:v>5.9</c:v>
                </c:pt>
                <c:pt idx="77">
                  <c:v>5.924999999999986</c:v>
                </c:pt>
                <c:pt idx="78">
                  <c:v>5.95</c:v>
                </c:pt>
                <c:pt idx="79">
                  <c:v>5.975000000000001</c:v>
                </c:pt>
                <c:pt idx="80">
                  <c:v>6.0</c:v>
                </c:pt>
                <c:pt idx="81">
                  <c:v>6.024999999999975</c:v>
                </c:pt>
                <c:pt idx="82">
                  <c:v>6.05</c:v>
                </c:pt>
                <c:pt idx="83">
                  <c:v>6.075</c:v>
                </c:pt>
                <c:pt idx="84">
                  <c:v>6.1</c:v>
                </c:pt>
                <c:pt idx="85">
                  <c:v>6.124999999999964</c:v>
                </c:pt>
                <c:pt idx="86">
                  <c:v>6.149999999999999</c:v>
                </c:pt>
                <c:pt idx="87">
                  <c:v>6.174999999999986</c:v>
                </c:pt>
                <c:pt idx="88">
                  <c:v>6.2</c:v>
                </c:pt>
                <c:pt idx="89">
                  <c:v>6.224999999999985</c:v>
                </c:pt>
                <c:pt idx="90">
                  <c:v>6.25</c:v>
                </c:pt>
                <c:pt idx="91">
                  <c:v>6.275</c:v>
                </c:pt>
                <c:pt idx="92">
                  <c:v>6.3</c:v>
                </c:pt>
                <c:pt idx="93">
                  <c:v>6.324999999999968</c:v>
                </c:pt>
                <c:pt idx="94">
                  <c:v>6.35</c:v>
                </c:pt>
                <c:pt idx="95">
                  <c:v>6.375</c:v>
                </c:pt>
                <c:pt idx="96">
                  <c:v>6.4</c:v>
                </c:pt>
                <c:pt idx="97">
                  <c:v>6.424999999999986</c:v>
                </c:pt>
                <c:pt idx="98">
                  <c:v>6.45</c:v>
                </c:pt>
                <c:pt idx="99">
                  <c:v>6.475000000000001</c:v>
                </c:pt>
                <c:pt idx="100">
                  <c:v>6.5</c:v>
                </c:pt>
                <c:pt idx="101">
                  <c:v>6.524999999999975</c:v>
                </c:pt>
                <c:pt idx="102">
                  <c:v>6.55</c:v>
                </c:pt>
                <c:pt idx="103">
                  <c:v>6.575</c:v>
                </c:pt>
                <c:pt idx="104">
                  <c:v>6.6</c:v>
                </c:pt>
                <c:pt idx="105">
                  <c:v>6.624999999999964</c:v>
                </c:pt>
                <c:pt idx="106">
                  <c:v>6.649999999999998</c:v>
                </c:pt>
                <c:pt idx="107">
                  <c:v>6.674999999999986</c:v>
                </c:pt>
                <c:pt idx="108">
                  <c:v>6.7</c:v>
                </c:pt>
                <c:pt idx="109">
                  <c:v>6.724999999999976</c:v>
                </c:pt>
                <c:pt idx="110">
                  <c:v>6.75</c:v>
                </c:pt>
                <c:pt idx="111">
                  <c:v>6.775</c:v>
                </c:pt>
                <c:pt idx="112">
                  <c:v>6.8</c:v>
                </c:pt>
                <c:pt idx="113">
                  <c:v>6.824999999999968</c:v>
                </c:pt>
                <c:pt idx="114">
                  <c:v>6.85</c:v>
                </c:pt>
                <c:pt idx="115">
                  <c:v>6.875</c:v>
                </c:pt>
                <c:pt idx="116">
                  <c:v>6.9</c:v>
                </c:pt>
                <c:pt idx="117">
                  <c:v>6.924999999999986</c:v>
                </c:pt>
                <c:pt idx="118">
                  <c:v>6.95</c:v>
                </c:pt>
                <c:pt idx="119">
                  <c:v>6.975000000000001</c:v>
                </c:pt>
                <c:pt idx="120">
                  <c:v>7.0</c:v>
                </c:pt>
                <c:pt idx="121">
                  <c:v>7.024999999999975</c:v>
                </c:pt>
                <c:pt idx="122">
                  <c:v>7.05</c:v>
                </c:pt>
                <c:pt idx="123">
                  <c:v>7.075</c:v>
                </c:pt>
                <c:pt idx="124">
                  <c:v>7.1</c:v>
                </c:pt>
                <c:pt idx="125">
                  <c:v>7.124999999999964</c:v>
                </c:pt>
                <c:pt idx="126">
                  <c:v>7.149999999999999</c:v>
                </c:pt>
                <c:pt idx="127">
                  <c:v>7.174999999999986</c:v>
                </c:pt>
                <c:pt idx="128">
                  <c:v>7.2</c:v>
                </c:pt>
                <c:pt idx="129">
                  <c:v>7.224999999999985</c:v>
                </c:pt>
                <c:pt idx="130">
                  <c:v>7.25</c:v>
                </c:pt>
                <c:pt idx="131">
                  <c:v>7.275</c:v>
                </c:pt>
                <c:pt idx="132">
                  <c:v>7.3</c:v>
                </c:pt>
                <c:pt idx="133">
                  <c:v>7.324999999999968</c:v>
                </c:pt>
                <c:pt idx="134">
                  <c:v>7.35</c:v>
                </c:pt>
                <c:pt idx="135">
                  <c:v>7.375</c:v>
                </c:pt>
                <c:pt idx="136">
                  <c:v>7.4</c:v>
                </c:pt>
                <c:pt idx="137">
                  <c:v>7.424999999999986</c:v>
                </c:pt>
                <c:pt idx="138">
                  <c:v>7.45</c:v>
                </c:pt>
                <c:pt idx="139">
                  <c:v>7.475000000000001</c:v>
                </c:pt>
                <c:pt idx="140">
                  <c:v>7.5</c:v>
                </c:pt>
                <c:pt idx="141">
                  <c:v>7.524999999999975</c:v>
                </c:pt>
                <c:pt idx="142">
                  <c:v>7.55</c:v>
                </c:pt>
                <c:pt idx="143">
                  <c:v>7.575</c:v>
                </c:pt>
                <c:pt idx="144">
                  <c:v>7.6</c:v>
                </c:pt>
                <c:pt idx="145">
                  <c:v>7.624999999999964</c:v>
                </c:pt>
                <c:pt idx="146">
                  <c:v>7.649999999999998</c:v>
                </c:pt>
                <c:pt idx="147">
                  <c:v>7.674999999999986</c:v>
                </c:pt>
                <c:pt idx="148">
                  <c:v>7.7</c:v>
                </c:pt>
                <c:pt idx="149">
                  <c:v>7.724999999999976</c:v>
                </c:pt>
                <c:pt idx="150">
                  <c:v>7.75</c:v>
                </c:pt>
                <c:pt idx="151">
                  <c:v>7.775</c:v>
                </c:pt>
                <c:pt idx="152">
                  <c:v>7.8</c:v>
                </c:pt>
                <c:pt idx="153">
                  <c:v>7.824999999999968</c:v>
                </c:pt>
                <c:pt idx="154">
                  <c:v>7.85</c:v>
                </c:pt>
                <c:pt idx="155">
                  <c:v>7.875</c:v>
                </c:pt>
                <c:pt idx="156">
                  <c:v>7.9</c:v>
                </c:pt>
                <c:pt idx="157">
                  <c:v>7.924999999999986</c:v>
                </c:pt>
                <c:pt idx="158">
                  <c:v>7.95</c:v>
                </c:pt>
                <c:pt idx="159">
                  <c:v>7.975000000000001</c:v>
                </c:pt>
                <c:pt idx="160">
                  <c:v>8.0</c:v>
                </c:pt>
              </c:numCache>
            </c:numRef>
          </c:xVal>
          <c:yVal>
            <c:numRef>
              <c:f>'VC11-EF-3-5th-NewTGap-Circ-RCP'!$L$4:$L$164</c:f>
              <c:numCache>
                <c:formatCode>0.00</c:formatCode>
                <c:ptCount val="161"/>
                <c:pt idx="0">
                  <c:v>13.13</c:v>
                </c:pt>
                <c:pt idx="1">
                  <c:v>15.04666666666667</c:v>
                </c:pt>
                <c:pt idx="2">
                  <c:v>13.53</c:v>
                </c:pt>
                <c:pt idx="3">
                  <c:v>10.57</c:v>
                </c:pt>
                <c:pt idx="4">
                  <c:v>11.16</c:v>
                </c:pt>
                <c:pt idx="5">
                  <c:v>12.95333333333335</c:v>
                </c:pt>
                <c:pt idx="6">
                  <c:v>11.65333333333333</c:v>
                </c:pt>
                <c:pt idx="7">
                  <c:v>8.986666666666726</c:v>
                </c:pt>
                <c:pt idx="8">
                  <c:v>7.823333333333333</c:v>
                </c:pt>
                <c:pt idx="9">
                  <c:v>8.086666666666676</c:v>
                </c:pt>
                <c:pt idx="10">
                  <c:v>8.26</c:v>
                </c:pt>
                <c:pt idx="11">
                  <c:v>7.646666666666667</c:v>
                </c:pt>
                <c:pt idx="12">
                  <c:v>7.463333333333353</c:v>
                </c:pt>
                <c:pt idx="13">
                  <c:v>8.686666666666672</c:v>
                </c:pt>
                <c:pt idx="14">
                  <c:v>10.38333333333335</c:v>
                </c:pt>
                <c:pt idx="15">
                  <c:v>9.54666666666667</c:v>
                </c:pt>
                <c:pt idx="16">
                  <c:v>7.593333333333352</c:v>
                </c:pt>
                <c:pt idx="17">
                  <c:v>6.56</c:v>
                </c:pt>
                <c:pt idx="18">
                  <c:v>7.406666666666673</c:v>
                </c:pt>
                <c:pt idx="19">
                  <c:v>7.946666666666673</c:v>
                </c:pt>
                <c:pt idx="20">
                  <c:v>7.330000000000001</c:v>
                </c:pt>
                <c:pt idx="21">
                  <c:v>6.53</c:v>
                </c:pt>
                <c:pt idx="22">
                  <c:v>7.036666666666672</c:v>
                </c:pt>
                <c:pt idx="23">
                  <c:v>7.399999999999999</c:v>
                </c:pt>
                <c:pt idx="24">
                  <c:v>7.493333333333372</c:v>
                </c:pt>
                <c:pt idx="25">
                  <c:v>7.206666666666671</c:v>
                </c:pt>
                <c:pt idx="26">
                  <c:v>6.306666666666668</c:v>
                </c:pt>
                <c:pt idx="27">
                  <c:v>6.473333333333387</c:v>
                </c:pt>
                <c:pt idx="28">
                  <c:v>6.656666666666666</c:v>
                </c:pt>
                <c:pt idx="29">
                  <c:v>6.55</c:v>
                </c:pt>
                <c:pt idx="30">
                  <c:v>6.270000000000001</c:v>
                </c:pt>
                <c:pt idx="31">
                  <c:v>5.826666666666667</c:v>
                </c:pt>
                <c:pt idx="32">
                  <c:v>6.093333333333352</c:v>
                </c:pt>
                <c:pt idx="33">
                  <c:v>6.54</c:v>
                </c:pt>
                <c:pt idx="34">
                  <c:v>6.553333333333343</c:v>
                </c:pt>
                <c:pt idx="35">
                  <c:v>5.56</c:v>
                </c:pt>
                <c:pt idx="36">
                  <c:v>4.936666666666683</c:v>
                </c:pt>
                <c:pt idx="37">
                  <c:v>5.343333333333352</c:v>
                </c:pt>
                <c:pt idx="38">
                  <c:v>5.87</c:v>
                </c:pt>
                <c:pt idx="39">
                  <c:v>6.986666666666682</c:v>
                </c:pt>
                <c:pt idx="40">
                  <c:v>6.7</c:v>
                </c:pt>
                <c:pt idx="41">
                  <c:v>6.143333333333342</c:v>
                </c:pt>
                <c:pt idx="42">
                  <c:v>4.98</c:v>
                </c:pt>
                <c:pt idx="43">
                  <c:v>4.91333333333337</c:v>
                </c:pt>
                <c:pt idx="44">
                  <c:v>5.59</c:v>
                </c:pt>
                <c:pt idx="45">
                  <c:v>6.826666666666667</c:v>
                </c:pt>
                <c:pt idx="46">
                  <c:v>7.633333333333352</c:v>
                </c:pt>
                <c:pt idx="47">
                  <c:v>6.50666666666667</c:v>
                </c:pt>
                <c:pt idx="48">
                  <c:v>5.05</c:v>
                </c:pt>
                <c:pt idx="49">
                  <c:v>4.403333333333377</c:v>
                </c:pt>
                <c:pt idx="50">
                  <c:v>5.689999999999999</c:v>
                </c:pt>
                <c:pt idx="51">
                  <c:v>7.156666666666666</c:v>
                </c:pt>
                <c:pt idx="52">
                  <c:v>7.973333333333387</c:v>
                </c:pt>
                <c:pt idx="53">
                  <c:v>6.99</c:v>
                </c:pt>
                <c:pt idx="54">
                  <c:v>5.3</c:v>
                </c:pt>
                <c:pt idx="55">
                  <c:v>4.936666666666683</c:v>
                </c:pt>
                <c:pt idx="56">
                  <c:v>6.13666666666667</c:v>
                </c:pt>
                <c:pt idx="57">
                  <c:v>7.03</c:v>
                </c:pt>
                <c:pt idx="58">
                  <c:v>6.54</c:v>
                </c:pt>
                <c:pt idx="59">
                  <c:v>5.406666666666673</c:v>
                </c:pt>
                <c:pt idx="60">
                  <c:v>5.026666666666666</c:v>
                </c:pt>
                <c:pt idx="61">
                  <c:v>5.55</c:v>
                </c:pt>
                <c:pt idx="62">
                  <c:v>5.490000000000001</c:v>
                </c:pt>
                <c:pt idx="63">
                  <c:v>5.659999999999996</c:v>
                </c:pt>
                <c:pt idx="64">
                  <c:v>5.236666666666682</c:v>
                </c:pt>
                <c:pt idx="65">
                  <c:v>5.23</c:v>
                </c:pt>
                <c:pt idx="66">
                  <c:v>5.736666666666682</c:v>
                </c:pt>
                <c:pt idx="67">
                  <c:v>5.79666666666667</c:v>
                </c:pt>
                <c:pt idx="68">
                  <c:v>5.319999999999998</c:v>
                </c:pt>
                <c:pt idx="69">
                  <c:v>4.563333333333342</c:v>
                </c:pt>
                <c:pt idx="70">
                  <c:v>4.973333333333387</c:v>
                </c:pt>
                <c:pt idx="71">
                  <c:v>6.08666666666667</c:v>
                </c:pt>
                <c:pt idx="72">
                  <c:v>5.91</c:v>
                </c:pt>
                <c:pt idx="73">
                  <c:v>5.243333333333372</c:v>
                </c:pt>
                <c:pt idx="74">
                  <c:v>4.643333333333342</c:v>
                </c:pt>
                <c:pt idx="75">
                  <c:v>5.933333333333385</c:v>
                </c:pt>
                <c:pt idx="76">
                  <c:v>6.643333333333342</c:v>
                </c:pt>
                <c:pt idx="77">
                  <c:v>6.50666666666667</c:v>
                </c:pt>
                <c:pt idx="78">
                  <c:v>5.56</c:v>
                </c:pt>
                <c:pt idx="79">
                  <c:v>4.67666666666667</c:v>
                </c:pt>
                <c:pt idx="80">
                  <c:v>5.436666666666683</c:v>
                </c:pt>
                <c:pt idx="81">
                  <c:v>6.5</c:v>
                </c:pt>
                <c:pt idx="82">
                  <c:v>7.286666666666672</c:v>
                </c:pt>
                <c:pt idx="83">
                  <c:v>6.59666666666667</c:v>
                </c:pt>
                <c:pt idx="84">
                  <c:v>4.78</c:v>
                </c:pt>
                <c:pt idx="85">
                  <c:v>4.266666666666668</c:v>
                </c:pt>
                <c:pt idx="86">
                  <c:v>5.21</c:v>
                </c:pt>
                <c:pt idx="87">
                  <c:v>6.606666666666667</c:v>
                </c:pt>
                <c:pt idx="88">
                  <c:v>6.91</c:v>
                </c:pt>
                <c:pt idx="89">
                  <c:v>6.683333333333343</c:v>
                </c:pt>
                <c:pt idx="90">
                  <c:v>6.033333333333373</c:v>
                </c:pt>
                <c:pt idx="91">
                  <c:v>4.986666666666682</c:v>
                </c:pt>
                <c:pt idx="92">
                  <c:v>4.946666666666673</c:v>
                </c:pt>
                <c:pt idx="93">
                  <c:v>5.24</c:v>
                </c:pt>
                <c:pt idx="94">
                  <c:v>6.07</c:v>
                </c:pt>
                <c:pt idx="95">
                  <c:v>6.936666666666683</c:v>
                </c:pt>
                <c:pt idx="96">
                  <c:v>6.63</c:v>
                </c:pt>
                <c:pt idx="97">
                  <c:v>6.223333333333343</c:v>
                </c:pt>
                <c:pt idx="98">
                  <c:v>5.54666666666667</c:v>
                </c:pt>
                <c:pt idx="99">
                  <c:v>5.686666666666667</c:v>
                </c:pt>
                <c:pt idx="100">
                  <c:v>5.943333333333377</c:v>
                </c:pt>
                <c:pt idx="101">
                  <c:v>6.686666666666667</c:v>
                </c:pt>
                <c:pt idx="102">
                  <c:v>6.64</c:v>
                </c:pt>
                <c:pt idx="103">
                  <c:v>6.173333333333352</c:v>
                </c:pt>
                <c:pt idx="104">
                  <c:v>5.526666666666666</c:v>
                </c:pt>
                <c:pt idx="105">
                  <c:v>6.226666666666668</c:v>
                </c:pt>
                <c:pt idx="106">
                  <c:v>7.6</c:v>
                </c:pt>
                <c:pt idx="107">
                  <c:v>7.33666666666667</c:v>
                </c:pt>
                <c:pt idx="108">
                  <c:v>7.159999999999997</c:v>
                </c:pt>
                <c:pt idx="109">
                  <c:v>6.186666666666667</c:v>
                </c:pt>
                <c:pt idx="110">
                  <c:v>5.606666666666667</c:v>
                </c:pt>
                <c:pt idx="111">
                  <c:v>6.18</c:v>
                </c:pt>
                <c:pt idx="112">
                  <c:v>6.79</c:v>
                </c:pt>
                <c:pt idx="113">
                  <c:v>6.576666666666672</c:v>
                </c:pt>
                <c:pt idx="114">
                  <c:v>5.87333333333337</c:v>
                </c:pt>
                <c:pt idx="115">
                  <c:v>5.52</c:v>
                </c:pt>
                <c:pt idx="116">
                  <c:v>5.943333333333377</c:v>
                </c:pt>
                <c:pt idx="117">
                  <c:v>6.666666666666667</c:v>
                </c:pt>
                <c:pt idx="118">
                  <c:v>7.5</c:v>
                </c:pt>
                <c:pt idx="119">
                  <c:v>7.03</c:v>
                </c:pt>
                <c:pt idx="120">
                  <c:v>6.260000000000001</c:v>
                </c:pt>
                <c:pt idx="121">
                  <c:v>5.973333333333387</c:v>
                </c:pt>
                <c:pt idx="122">
                  <c:v>6.013333333333343</c:v>
                </c:pt>
                <c:pt idx="123">
                  <c:v>6.833333333333365</c:v>
                </c:pt>
                <c:pt idx="124">
                  <c:v>6.92666666666667</c:v>
                </c:pt>
                <c:pt idx="125">
                  <c:v>6.48333333333338</c:v>
                </c:pt>
                <c:pt idx="126">
                  <c:v>5.859999999999998</c:v>
                </c:pt>
                <c:pt idx="127">
                  <c:v>5.830000000000001</c:v>
                </c:pt>
                <c:pt idx="128">
                  <c:v>5.763333333333343</c:v>
                </c:pt>
                <c:pt idx="129">
                  <c:v>5.98</c:v>
                </c:pt>
                <c:pt idx="130">
                  <c:v>6.223333333333343</c:v>
                </c:pt>
                <c:pt idx="131">
                  <c:v>6.323333333333333</c:v>
                </c:pt>
                <c:pt idx="132">
                  <c:v>6.119999999999997</c:v>
                </c:pt>
                <c:pt idx="133">
                  <c:v>6.023333333333333</c:v>
                </c:pt>
                <c:pt idx="134">
                  <c:v>6.18</c:v>
                </c:pt>
                <c:pt idx="135">
                  <c:v>5.826666666666665</c:v>
                </c:pt>
                <c:pt idx="136">
                  <c:v>6.093333333333352</c:v>
                </c:pt>
                <c:pt idx="137">
                  <c:v>6.876666666666671</c:v>
                </c:pt>
                <c:pt idx="138">
                  <c:v>7.083333333333365</c:v>
                </c:pt>
                <c:pt idx="139">
                  <c:v>6.75666666666667</c:v>
                </c:pt>
                <c:pt idx="140">
                  <c:v>6.63</c:v>
                </c:pt>
                <c:pt idx="141">
                  <c:v>6.713333333333353</c:v>
                </c:pt>
                <c:pt idx="142">
                  <c:v>7.286666666666672</c:v>
                </c:pt>
                <c:pt idx="143">
                  <c:v>7.830000000000001</c:v>
                </c:pt>
                <c:pt idx="144">
                  <c:v>8.083333333333335</c:v>
                </c:pt>
                <c:pt idx="145">
                  <c:v>7.003333333333353</c:v>
                </c:pt>
                <c:pt idx="146">
                  <c:v>6.29666666666667</c:v>
                </c:pt>
                <c:pt idx="147">
                  <c:v>6.63666666666667</c:v>
                </c:pt>
                <c:pt idx="148">
                  <c:v>7.496666666666672</c:v>
                </c:pt>
                <c:pt idx="149">
                  <c:v>7.633333333333352</c:v>
                </c:pt>
                <c:pt idx="150">
                  <c:v>7.306666666666668</c:v>
                </c:pt>
                <c:pt idx="151">
                  <c:v>6.456666666666671</c:v>
                </c:pt>
                <c:pt idx="152">
                  <c:v>6.686666666666667</c:v>
                </c:pt>
                <c:pt idx="153">
                  <c:v>7.95</c:v>
                </c:pt>
                <c:pt idx="154">
                  <c:v>8.290000000000001</c:v>
                </c:pt>
                <c:pt idx="155">
                  <c:v>7.776666666666682</c:v>
                </c:pt>
                <c:pt idx="156">
                  <c:v>7.03</c:v>
                </c:pt>
                <c:pt idx="157">
                  <c:v>7.08666666666667</c:v>
                </c:pt>
                <c:pt idx="158">
                  <c:v>7.396666666666667</c:v>
                </c:pt>
                <c:pt idx="159">
                  <c:v>8.016666666666672</c:v>
                </c:pt>
                <c:pt idx="160">
                  <c:v>8.29666666666667</c:v>
                </c:pt>
              </c:numCache>
            </c:numRef>
          </c:yVal>
        </c:ser>
        <c:axId val="443347352"/>
        <c:axId val="604391064"/>
      </c:scatterChart>
      <c:valAx>
        <c:axId val="443347352"/>
        <c:scaling>
          <c:orientation val="minMax"/>
          <c:max val="8.0"/>
          <c:min val="4.0"/>
        </c:scaling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Frequency (GHz)</a:t>
                </a:r>
              </a:p>
            </c:rich>
          </c:tx>
          <c:layout/>
        </c:title>
        <c:numFmt formatCode="0.0" sourceLinked="0"/>
        <c:tickLblPos val="nextTo"/>
        <c:crossAx val="604391064"/>
        <c:crosses val="autoZero"/>
        <c:crossBetween val="midCat"/>
      </c:valAx>
      <c:valAx>
        <c:axId val="604391064"/>
        <c:scaling>
          <c:orientation val="minMax"/>
          <c:max val="5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Receiver Temperature (K)</a:t>
                </a:r>
              </a:p>
            </c:rich>
          </c:tx>
          <c:layout/>
        </c:title>
        <c:numFmt formatCode="0" sourceLinked="0"/>
        <c:tickLblPos val="nextTo"/>
        <c:crossAx val="443347352"/>
        <c:crosses val="autoZero"/>
        <c:crossBetween val="midCat"/>
        <c:majorUnit val="5.0"/>
        <c:minorUnit val="1.0"/>
      </c:valAx>
    </c:plotArea>
    <c:legend>
      <c:legendPos val="r"/>
      <c:layout/>
      <c:txPr>
        <a:bodyPr/>
        <a:lstStyle/>
        <a:p>
          <a:pPr>
            <a:defRPr sz="1200" baseline="0">
              <a:latin typeface="Times New Roman" pitchFamily="18" charset="0"/>
            </a:defRPr>
          </a:pPr>
          <a:endParaRPr lang="en-US"/>
        </a:p>
      </c:txPr>
    </c:legend>
    <c:plotVisOnly val="1"/>
  </c:chart>
  <c:spPr>
    <a:ln w="25400">
      <a:solidFill>
        <a:srgbClr val="000000"/>
      </a:solidFill>
    </a:ln>
  </c:spPr>
  <c:txPr>
    <a:bodyPr/>
    <a:lstStyle/>
    <a:p>
      <a:pPr>
        <a:defRPr sz="1400" b="1" i="0" baseline="0"/>
      </a:pPr>
      <a:endParaRPr lang="en-US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AE2A56C-EE89-4AEE-AA6C-C932500B37E9}" type="datetime1">
              <a:rPr lang="en-US"/>
              <a:pPr>
                <a:defRPr/>
              </a:pPr>
              <a:t>3/4/12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0775D3A-2BA3-4C52-9271-16959E2EE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B23D37C-0361-4527-BF1B-057434490F31}" type="datetime1">
              <a:rPr lang="en-US"/>
              <a:pPr>
                <a:defRPr/>
              </a:pPr>
              <a:t>3/4/12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38AD79A-77AB-41CA-BD6F-376CA7E75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556796-B60D-4584-B898-A2F69C95898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EVLA to ultimately adopt the receiver changes (specifically</a:t>
            </a:r>
            <a:r>
              <a:rPr lang="en-US" baseline="0" dirty="0" smtClean="0"/>
              <a:t> the thermal gap and cryogenic hybrid) to reach the same levels of performance.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556796-B60D-4584-B898-A2F69C95898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17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17B80F-6777-4430-BE51-CE34BCC6F7C2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>
            <a:normAutofit/>
          </a:bodyPr>
          <a:lstStyle/>
          <a:p>
            <a:pPr algn="just"/>
            <a:endParaRPr lang="en-US" baseline="0" dirty="0" smtClean="0">
              <a:ea typeface="ＭＳ Ｐゴシック" pitchFamily="17" charset="-128"/>
              <a:cs typeface="Times New Roman" pitchFamily="18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562ED7-1C19-4BC3-96E7-4D267D254576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Notes: Background image is from ATCA.  The large circle corresponds to the VLBA half-power primary beam.  Objects marked with a + are ATCA detected sources that were imaged with the VLBA in this experiment.  Objects inside a small circle were those detected by the VLBA.  The medium sized circle represents the 2 megasecond Chandra Deep Field South (CDS).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5AB2DA9-C62F-436E-9AB9-3A7C96A4A89D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2328B0C-C1EB-4695-83EF-877365BCF947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helpdesk!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209D1-2040-4948-942E-34B6736F766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 l="1000" t="31000" r="1000" b="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37025" y="5499100"/>
            <a:ext cx="3527425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cs typeface="Gill Sans" pitchFamily="17" charset="0"/>
              </a:rPr>
              <a:t>Very Long Baseline Array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15A67EEF-88E6-4B9E-8743-56201F75D5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E753AD81-0C3F-4A42-BC33-B983EA3E22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29D26283-06E4-403E-B947-3618D627C6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E94130BF-277E-4D3C-8C4B-96BA4EBEF9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EE0D5AF3-D372-4F83-979A-4567AE2E8A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7896E8C0-F44D-4F60-B950-47B0D93C1B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054BC9A9-E031-47BE-8732-ED8688396A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598AF97E-F5E7-48F2-B33B-F4CCAED835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4829F050-76D2-491C-AC4C-F5BAA4FA12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71769B9C-DAC9-4022-8199-824723CDDF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74808BAB-00CC-4B87-8511-8EC59AAF41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9CF9DCC3-5A22-4614-A0CC-932410CB80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fld id="{EC00CAB6-E954-4429-B8E8-5323219C14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theme" Target="../theme/theme2.xml"/><Relationship Id="rId10" Type="http://schemas.openxmlformats.org/officeDocument/2006/relationships/image" Target="../media/image4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7" Type="http://schemas.openxmlformats.org/officeDocument/2006/relationships/image" Target="../media/image5.jpe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056A7F8-41C5-43D1-B496-42482AC97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A7C920-5263-4A9D-8653-6F76CE3C7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4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39C5B1-82E1-45AC-A950-0011758BB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science.nrao.edu/facilities/vlba/observing/rsr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gif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hyperlink" Target="https://help.nrao.edu/" TargetMode="External"/><Relationship Id="rId5" Type="http://schemas.openxmlformats.org/officeDocument/2006/relationships/hyperlink" Target="http://www.vlba.nrao.edu/astro/obstatus/current/" TargetMode="External"/><Relationship Id="rId6" Type="http://schemas.openxmlformats.org/officeDocument/2006/relationships/hyperlink" Target="http://www.evlbi.org/cgi-bin/EVNcalc" TargetMode="External"/><Relationship Id="rId7" Type="http://schemas.openxmlformats.org/officeDocument/2006/relationships/hyperlink" Target="my.nrao.edu" TargetMode="External"/><Relationship Id="rId8" Type="http://schemas.openxmlformats.org/officeDocument/2006/relationships/hyperlink" Target="http://www.aoc.nrao.edu/software/sched/index.html" TargetMode="External"/><Relationship Id="rId9" Type="http://schemas.openxmlformats.org/officeDocument/2006/relationships/hyperlink" Target="http://www.aips.nrao.edu/index.shtml" TargetMode="External"/><Relationship Id="rId10" Type="http://schemas.openxmlformats.org/officeDocument/2006/relationships/hyperlink" Target="http://www.aoc.nrao.edu/events/synthesis/2012/" TargetMode="External"/><Relationship Id="rId11" Type="http://schemas.openxmlformats.org/officeDocument/2006/relationships/image" Target="../media/image33.png"/><Relationship Id="rId1" Type="http://schemas.openxmlformats.org/officeDocument/2006/relationships/video" Target="file:///\\localhost\Users\cchandle\talks\2012\AAS_splinter\final\sn93j.mpg" TargetMode="External"/><Relationship Id="rId2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5"/>
          <p:cNvSpPr>
            <a:spLocks noGrp="1"/>
          </p:cNvSpPr>
          <p:nvPr>
            <p:ph type="ctrTitle"/>
          </p:nvPr>
        </p:nvSpPr>
        <p:spPr bwMode="auto">
          <a:xfrm>
            <a:off x="457199" y="381000"/>
            <a:ext cx="8154955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000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Current and Future Capabilities of the VLBA</a:t>
            </a:r>
          </a:p>
        </p:txBody>
      </p:sp>
      <p:sp>
        <p:nvSpPr>
          <p:cNvPr id="18436" name="Text Placeholder 7"/>
          <p:cNvSpPr>
            <a:spLocks noGrp="1"/>
          </p:cNvSpPr>
          <p:nvPr>
            <p:ph type="body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Walter </a:t>
            </a:r>
            <a:r>
              <a:rPr lang="en-US" dirty="0" err="1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Brisken</a:t>
            </a:r>
            <a:endParaRPr lang="en-US" dirty="0" smtClean="0">
              <a:latin typeface="Gill Sans MT" pitchFamily="34" charset="0"/>
              <a:ea typeface="ＭＳ Ｐゴシック" pitchFamily="17" charset="-128"/>
              <a:cs typeface="Gill Sans" pitchFamily="17" charset="0"/>
            </a:endParaRPr>
          </a:p>
        </p:txBody>
      </p:sp>
      <p:sp>
        <p:nvSpPr>
          <p:cNvPr id="18437" name="Text Placeholder 8"/>
          <p:cNvSpPr>
            <a:spLocks noGrp="1"/>
          </p:cNvSpPr>
          <p:nvPr>
            <p:ph type="body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indent="0"/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Outflows, Winds and Jets</a:t>
            </a:r>
          </a:p>
          <a:p>
            <a:pPr marL="0" indent="0"/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NRAO-NAASC Workshop</a:t>
            </a:r>
          </a:p>
          <a:p>
            <a:pPr marL="0" indent="0"/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2012 Mar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4580"/>
            <a:ext cx="8229600" cy="1143000"/>
          </a:xfrm>
        </p:spPr>
        <p:txBody>
          <a:bodyPr/>
          <a:lstStyle/>
          <a:p>
            <a:r>
              <a:rPr lang="en-US" dirty="0" smtClean="0"/>
              <a:t>Topical VLBA science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colliding winds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5133372" cy="4525963"/>
          </a:xfrm>
        </p:spPr>
        <p:txBody>
          <a:bodyPr/>
          <a:lstStyle/>
          <a:p>
            <a:r>
              <a:rPr lang="en-US" sz="2400" dirty="0" smtClean="0"/>
              <a:t>Resolution</a:t>
            </a:r>
          </a:p>
          <a:p>
            <a:pPr lvl="1"/>
            <a:r>
              <a:rPr lang="en-US" sz="2200" dirty="0" smtClean="0"/>
              <a:t>80</a:t>
            </a:r>
            <a:r>
              <a:rPr lang="el-GR" sz="2200" dirty="0" smtClean="0">
                <a:latin typeface="Times New Roman"/>
                <a:cs typeface="Times New Roman"/>
              </a:rPr>
              <a:t>μ</a:t>
            </a:r>
            <a:r>
              <a:rPr lang="en-US" sz="2200" dirty="0" smtClean="0">
                <a:latin typeface="Times New Roman"/>
                <a:cs typeface="Times New Roman"/>
              </a:rPr>
              <a:t>as</a:t>
            </a:r>
            <a:r>
              <a:rPr lang="en-US" sz="2200" dirty="0" smtClean="0"/>
              <a:t> to 25 </a:t>
            </a:r>
            <a:r>
              <a:rPr lang="en-US" sz="2200" dirty="0" err="1" smtClean="0"/>
              <a:t>mas</a:t>
            </a:r>
            <a:endParaRPr lang="en-US" sz="2200" dirty="0" smtClean="0"/>
          </a:p>
          <a:p>
            <a:pPr lvl="2"/>
            <a:r>
              <a:rPr lang="en-US" sz="2200" dirty="0" smtClean="0"/>
              <a:t>In the galaxy (100pc-10kpc): 1 </a:t>
            </a:r>
            <a:r>
              <a:rPr lang="en-US" sz="2200" dirty="0" err="1" smtClean="0"/>
              <a:t>mas</a:t>
            </a:r>
            <a:r>
              <a:rPr lang="en-US" sz="2200" dirty="0" smtClean="0"/>
              <a:t> resolution is 0.1-10 AUs (even less than a stellar radius for nearby stars)</a:t>
            </a:r>
          </a:p>
          <a:p>
            <a:pPr lvl="2"/>
            <a:r>
              <a:rPr lang="en-US" sz="2200" dirty="0" smtClean="0"/>
              <a:t>For nearby extragalactic (1-1000Mpc): 1 </a:t>
            </a:r>
            <a:r>
              <a:rPr lang="en-US" sz="2200" dirty="0" err="1" smtClean="0"/>
              <a:t>mas</a:t>
            </a:r>
            <a:r>
              <a:rPr lang="en-US" sz="2200" dirty="0" smtClean="0"/>
              <a:t> resolution is 1000 AU-5pc </a:t>
            </a:r>
          </a:p>
          <a:p>
            <a:pPr lvl="1"/>
            <a:r>
              <a:rPr lang="en-US" sz="2200" dirty="0" smtClean="0"/>
              <a:t>E.g., WR140, colliding wind region in Wolf-</a:t>
            </a:r>
            <a:r>
              <a:rPr lang="en-US" sz="2200" dirty="0" err="1" smtClean="0"/>
              <a:t>Rayet</a:t>
            </a:r>
            <a:r>
              <a:rPr lang="en-US" sz="2200" dirty="0" smtClean="0"/>
              <a:t> binary star system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AAS Splinter Session, Jan 12,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0572" y="1155883"/>
            <a:ext cx="3292996" cy="450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9858" y="5810491"/>
            <a:ext cx="2586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Dougherty et al.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Comprehensive multi-waveband monitoring of </a:t>
            </a:r>
            <a:r>
              <a:rPr lang="en-US" sz="2800" dirty="0" smtClean="0">
                <a:sym typeface="Symbol"/>
              </a:rPr>
              <a:t>-ray bright </a:t>
            </a:r>
            <a:r>
              <a:rPr lang="en-US" sz="2800" dirty="0" err="1" smtClean="0">
                <a:sym typeface="Symbol"/>
              </a:rPr>
              <a:t>blazars</a:t>
            </a:r>
            <a:r>
              <a:rPr lang="en-US" sz="2800" dirty="0" smtClean="0">
                <a:sym typeface="Symbol"/>
              </a:rPr>
              <a:t>			</a:t>
            </a:r>
            <a:r>
              <a:rPr lang="en-US" sz="2800" smtClean="0">
                <a:sym typeface="Symbol"/>
              </a:rPr>
              <a:t>	</a:t>
            </a:r>
            <a:r>
              <a:rPr lang="en-US" sz="2800" smtClean="0">
                <a:sym typeface="Symbol"/>
              </a:rPr>
              <a:t>	</a:t>
            </a:r>
            <a:r>
              <a:rPr lang="en-US" sz="2400" i="1" smtClean="0">
                <a:sym typeface="Symbol"/>
              </a:rPr>
              <a:t>Marscher</a:t>
            </a:r>
            <a:r>
              <a:rPr lang="en-US" sz="2400" i="1" dirty="0" smtClean="0">
                <a:sym typeface="Symbol"/>
              </a:rPr>
              <a:t> </a:t>
            </a:r>
            <a:r>
              <a:rPr lang="en-US" sz="2400" i="1" dirty="0" smtClean="0">
                <a:sym typeface="Symbol"/>
              </a:rPr>
              <a:t>&amp; </a:t>
            </a:r>
            <a:r>
              <a:rPr lang="en-US" sz="2400" i="1" dirty="0" err="1" smtClean="0">
                <a:sym typeface="Symbol"/>
              </a:rPr>
              <a:t>Jorstad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Monthly observations at 43 GHz of FERMI detected </a:t>
            </a:r>
            <a:r>
              <a:rPr lang="en-US" dirty="0" err="1" smtClean="0"/>
              <a:t>blazars</a:t>
            </a:r>
            <a:endParaRPr lang="en-US" dirty="0" smtClean="0"/>
          </a:p>
          <a:p>
            <a:r>
              <a:rPr lang="en-US" dirty="0" smtClean="0"/>
              <a:t>Goal: determine the source of </a:t>
            </a:r>
            <a:r>
              <a:rPr lang="en-US" dirty="0" smtClean="0">
                <a:sym typeface="Symbol"/>
              </a:rPr>
              <a:t> radiation</a:t>
            </a:r>
          </a:p>
          <a:p>
            <a:r>
              <a:rPr lang="en-US" dirty="0" smtClean="0">
                <a:sym typeface="Symbol"/>
              </a:rPr>
              <a:t>Results to date: -rays emitted when blobs are ejected</a:t>
            </a:r>
          </a:p>
          <a:p>
            <a:pPr lvl="1"/>
            <a:r>
              <a:rPr lang="en-US" dirty="0" smtClean="0">
                <a:sym typeface="Symbol"/>
              </a:rPr>
              <a:t>These “blobs” are likely shock waves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 descr="1510vlba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5063"/>
            <a:ext cx="9144000" cy="25861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SiO</a:t>
            </a:r>
            <a:r>
              <a:rPr lang="en-US" dirty="0" smtClean="0"/>
              <a:t> maser emission from Orion Source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11" y="1026367"/>
            <a:ext cx="4665305" cy="4068147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Nearly edge-on massive (&gt;8 </a:t>
            </a:r>
            <a:r>
              <a:rPr lang="en-US" dirty="0" err="1" smtClean="0"/>
              <a:t>Msun</a:t>
            </a:r>
            <a:r>
              <a:rPr lang="en-US" dirty="0" smtClean="0"/>
              <a:t>) YSO</a:t>
            </a:r>
          </a:p>
          <a:p>
            <a:r>
              <a:rPr lang="en-US" dirty="0" err="1" smtClean="0"/>
              <a:t>SiO</a:t>
            </a:r>
            <a:r>
              <a:rPr lang="en-US" dirty="0" smtClean="0"/>
              <a:t> J=1-0 maser emission @ 43 GHz</a:t>
            </a:r>
          </a:p>
          <a:p>
            <a:r>
              <a:rPr lang="en-US" dirty="0" smtClean="0"/>
              <a:t>0.2 AU resolution (for D=414pc) </a:t>
            </a:r>
          </a:p>
          <a:p>
            <a:r>
              <a:rPr lang="en-US" dirty="0" smtClean="0"/>
              <a:t>Time evolution shows clear helical motion consistent with bipolar emission from rotating disk.</a:t>
            </a:r>
          </a:p>
          <a:p>
            <a:r>
              <a:rPr lang="en-US" dirty="0" smtClean="0"/>
              <a:t>Maser trajectories are thought to be shaped by magnetic fields.</a:t>
            </a:r>
          </a:p>
          <a:p>
            <a:r>
              <a:rPr lang="en-US" dirty="0" smtClean="0"/>
              <a:t>Supports disk-mediated accretion formation scenario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Matthews et al. 2010,  </a:t>
            </a:r>
            <a:r>
              <a:rPr lang="en-US" dirty="0" err="1" smtClean="0"/>
              <a:t>ApJ</a:t>
            </a:r>
            <a:r>
              <a:rPr lang="en-US" dirty="0" smtClean="0"/>
              <a:t>, 708, 80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 descr="apj318037figure7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216" y="1026367"/>
            <a:ext cx="3955020" cy="4558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Monitoring of jets in active galactic nuclei with VLBA experiments (MOJAVE)			</a:t>
            </a:r>
            <a:r>
              <a:rPr lang="en-US" sz="2400" i="1" dirty="0" smtClean="0"/>
              <a:t>Lister et al.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Observations made at 15 GHz frequency</a:t>
            </a:r>
          </a:p>
          <a:p>
            <a:r>
              <a:rPr lang="en-US" dirty="0" smtClean="0"/>
              <a:t>A long term (already 20+ years) project to explore the variability of brightness and polarization in AGN jets on timescales of months to decades.</a:t>
            </a:r>
          </a:p>
          <a:p>
            <a:r>
              <a:rPr lang="en-US" dirty="0" smtClean="0"/>
              <a:t>Optical, x-ray and </a:t>
            </a:r>
            <a:r>
              <a:rPr lang="en-US" dirty="0" smtClean="0">
                <a:sym typeface="Symbol"/>
              </a:rPr>
              <a:t>-ray observations are being made in parallel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 descr="collage14_labele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654" y="3369924"/>
            <a:ext cx="6200112" cy="3488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" y="274638"/>
            <a:ext cx="8686801" cy="1143000"/>
          </a:xfrm>
        </p:spPr>
        <p:txBody>
          <a:bodyPr/>
          <a:lstStyle/>
          <a:p>
            <a:r>
              <a:rPr lang="en-US" sz="2800" dirty="0" smtClean="0"/>
              <a:t>Jet acceleration and collimation probe of transient X-ray binaries (JACPOT)		</a:t>
            </a:r>
            <a:r>
              <a:rPr lang="en-US" sz="2800" i="1" dirty="0" smtClean="0"/>
              <a:t>Miller-Jones et al.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 </a:t>
            </a:r>
            <a:r>
              <a:rPr lang="en-US" dirty="0" err="1" smtClean="0"/>
              <a:t>microquasar</a:t>
            </a:r>
            <a:r>
              <a:rPr lang="en-US" dirty="0" smtClean="0"/>
              <a:t> systems with white dwarf, neutron star and black hole companions</a:t>
            </a:r>
          </a:p>
          <a:p>
            <a:r>
              <a:rPr lang="en-US" dirty="0" smtClean="0"/>
              <a:t>Explore role of gravitational fields, magnetic fields and surface on jet formation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 descr="jacp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699" y="2680172"/>
            <a:ext cx="5688330" cy="4177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19" y="3282215"/>
            <a:ext cx="2430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</a:rPr>
              <a:t>Black hole system candidate H1743-322 in outburst.  VLBA images show jet transitioning from compact to </a:t>
            </a:r>
            <a:r>
              <a:rPr lang="en-US" sz="1800" dirty="0" err="1" smtClean="0">
                <a:solidFill>
                  <a:srgbClr val="000099"/>
                </a:solidFill>
              </a:rPr>
              <a:t>relativistically</a:t>
            </a:r>
            <a:r>
              <a:rPr lang="en-US" sz="1800" dirty="0" smtClean="0">
                <a:solidFill>
                  <a:srgbClr val="000099"/>
                </a:solidFill>
              </a:rPr>
              <a:t> moving knots</a:t>
            </a:r>
            <a:endParaRPr lang="en-US" sz="1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2450"/>
          </a:xfrm>
        </p:spPr>
        <p:txBody>
          <a:bodyPr/>
          <a:lstStyle/>
          <a:p>
            <a:r>
              <a:rPr lang="en-US" dirty="0" smtClean="0">
                <a:ea typeface="ＭＳ Ｐゴシック" pitchFamily="17" charset="-128"/>
              </a:rPr>
              <a:t>M87 Very High Energy flare seen in multi-wavelength monitoring</a:t>
            </a:r>
          </a:p>
        </p:txBody>
      </p:sp>
      <p:pic>
        <p:nvPicPr>
          <p:cNvPr id="6" name="Content Placeholder 5" descr="m87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7199" y="2883920"/>
            <a:ext cx="7842630" cy="333227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822B26E-0A85-4882-AFE5-7318DDAF206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609600" y="1436914"/>
            <a:ext cx="8251811" cy="211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</a:rPr>
              <a:t>Flares in 2008 and 2010 caught during VHE observing campaigns (HESS,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</a:rPr>
              <a:t>Veritas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</a:rPr>
              <a:t>, and MAGIC),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</a:rPr>
              <a:t>	and during VLBA monitoring campaigns.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</a:rPr>
              <a:t>Changes in the jet at VLBI scales were seen in 2008 but not 2010.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</a:rPr>
              <a:t>A third flare in 2005 was associated with X-ray flux changes in jet feature HST-1.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</a:rPr>
              <a:t>No unique set of features describes the three flares reported.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en-US" sz="1600" dirty="0" smtClean="0">
              <a:solidFill>
                <a:srgbClr val="000099"/>
              </a:solidFill>
              <a:latin typeface="Gill Sans MT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sz="1600" dirty="0" smtClean="0">
              <a:solidFill>
                <a:srgbClr val="000099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804938" y="6444476"/>
            <a:ext cx="25331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1200" dirty="0" err="1" smtClean="0">
                <a:solidFill>
                  <a:srgbClr val="000099"/>
                </a:solidFill>
                <a:latin typeface="Gill Sans MT" pitchFamily="34" charset="0"/>
              </a:rPr>
              <a:t>Abramowski</a:t>
            </a:r>
            <a:r>
              <a:rPr lang="en-US" sz="1200" dirty="0" smtClean="0">
                <a:solidFill>
                  <a:srgbClr val="000099"/>
                </a:solidFill>
                <a:latin typeface="Gill Sans MT" pitchFamily="34" charset="0"/>
              </a:rPr>
              <a:t> et al., 2012, </a:t>
            </a:r>
            <a:r>
              <a:rPr lang="en-US" sz="1200" dirty="0" err="1" smtClean="0">
                <a:solidFill>
                  <a:srgbClr val="000099"/>
                </a:solidFill>
                <a:latin typeface="Gill Sans MT" pitchFamily="34" charset="0"/>
              </a:rPr>
              <a:t>ApJ</a:t>
            </a:r>
            <a:r>
              <a:rPr lang="en-US" sz="1200" dirty="0" smtClean="0">
                <a:solidFill>
                  <a:srgbClr val="000099"/>
                </a:solidFill>
                <a:latin typeface="Gill Sans MT" pitchFamily="34" charset="0"/>
              </a:rPr>
              <a:t>, 746, 151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Precessing</a:t>
            </a:r>
            <a:r>
              <a:rPr lang="en-US" dirty="0" smtClean="0"/>
              <a:t> </a:t>
            </a:r>
            <a:r>
              <a:rPr lang="en-US" dirty="0" err="1" smtClean="0"/>
              <a:t>microquasar</a:t>
            </a:r>
            <a:r>
              <a:rPr lang="en-US" dirty="0" smtClean="0"/>
              <a:t> SS433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17037"/>
            <a:ext cx="8341567" cy="2724539"/>
          </a:xfrm>
        </p:spPr>
        <p:txBody>
          <a:bodyPr/>
          <a:lstStyle/>
          <a:p>
            <a:r>
              <a:rPr lang="en-US" dirty="0" smtClean="0"/>
              <a:t>BH or NS accreting matter from companion star</a:t>
            </a:r>
          </a:p>
          <a:p>
            <a:r>
              <a:rPr lang="en-US" dirty="0" smtClean="0"/>
              <a:t>The jet </a:t>
            </a:r>
            <a:r>
              <a:rPr lang="en-US" dirty="0" err="1" smtClean="0"/>
              <a:t>precesses</a:t>
            </a:r>
            <a:r>
              <a:rPr lang="en-US" dirty="0" smtClean="0"/>
              <a:t> with a 164 day period (movie spans ¼ cycle)</a:t>
            </a:r>
          </a:p>
          <a:p>
            <a:r>
              <a:rPr lang="en-US" dirty="0" smtClean="0"/>
              <a:t>VLBA observations at 15 GHz yield 3 AU resolution (at d=5 </a:t>
            </a:r>
            <a:r>
              <a:rPr lang="en-US" dirty="0" err="1" smtClean="0"/>
              <a:t>kpc</a:t>
            </a:r>
            <a:r>
              <a:rPr lang="en-US" dirty="0" smtClean="0"/>
              <a:t>)</a:t>
            </a:r>
          </a:p>
          <a:p>
            <a:r>
              <a:rPr lang="en-US" dirty="0" smtClean="0"/>
              <a:t>Jet material travelling at 0.26c</a:t>
            </a:r>
          </a:p>
          <a:p>
            <a:pPr lvl="1"/>
            <a:r>
              <a:rPr lang="en-US" dirty="0" smtClean="0"/>
              <a:t>Contains baryons</a:t>
            </a:r>
          </a:p>
          <a:p>
            <a:pPr lvl="1"/>
            <a:r>
              <a:rPr lang="en-US" dirty="0" smtClean="0"/>
              <a:t>Motions consistent with ballistic</a:t>
            </a:r>
          </a:p>
          <a:p>
            <a:r>
              <a:rPr lang="en-US" dirty="0" smtClean="0"/>
              <a:t>Movie: </a:t>
            </a:r>
            <a:r>
              <a:rPr lang="en-US" dirty="0" err="1" smtClean="0"/>
              <a:t>Mioduszweski</a:t>
            </a:r>
            <a:r>
              <a:rPr lang="en-US" dirty="0" smtClean="0"/>
              <a:t> et al. in prep.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5" descr="ss433.movi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456" y="3741576"/>
            <a:ext cx="5459380" cy="2729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Pleiades distance</a:t>
            </a:r>
            <a:br>
              <a:rPr lang="en-US" dirty="0" smtClean="0"/>
            </a:br>
            <a:r>
              <a:rPr lang="en-US" sz="2400" i="1" dirty="0" err="1" smtClean="0"/>
              <a:t>Melis</a:t>
            </a:r>
            <a:r>
              <a:rPr lang="en-US" sz="2400" i="1" dirty="0" smtClean="0"/>
              <a:t> et al.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70536"/>
            <a:ext cx="4634564" cy="4855628"/>
          </a:xfrm>
        </p:spPr>
        <p:txBody>
          <a:bodyPr/>
          <a:lstStyle/>
          <a:p>
            <a:r>
              <a:rPr lang="en-US" dirty="0" smtClean="0"/>
              <a:t>Pleiades are a key system for understanding stars in open clusters</a:t>
            </a:r>
          </a:p>
          <a:p>
            <a:pPr lvl="1"/>
            <a:r>
              <a:rPr lang="en-US" dirty="0" smtClean="0"/>
              <a:t>It is close and young</a:t>
            </a:r>
          </a:p>
          <a:p>
            <a:r>
              <a:rPr lang="en-US" dirty="0" smtClean="0"/>
              <a:t>Pleiades distance controversy:</a:t>
            </a:r>
          </a:p>
          <a:p>
            <a:pPr lvl="1"/>
            <a:r>
              <a:rPr lang="en-US" dirty="0" err="1" smtClean="0"/>
              <a:t>Hipparcos</a:t>
            </a:r>
            <a:r>
              <a:rPr lang="en-US" dirty="0" smtClean="0"/>
              <a:t> measured 120 pc</a:t>
            </a:r>
          </a:p>
          <a:p>
            <a:pPr lvl="1"/>
            <a:r>
              <a:rPr lang="en-US" dirty="0" smtClean="0"/>
              <a:t>Other methods yield ~133 pc</a:t>
            </a:r>
          </a:p>
          <a:p>
            <a:r>
              <a:rPr lang="en-US" dirty="0" smtClean="0"/>
              <a:t>Goal: use VLBA to determine geometric distance</a:t>
            </a:r>
          </a:p>
          <a:p>
            <a:pPr lvl="1"/>
            <a:r>
              <a:rPr lang="en-US" dirty="0" smtClean="0"/>
              <a:t>VLA being used to identify cluster members that are bright enough</a:t>
            </a:r>
          </a:p>
          <a:p>
            <a:pPr lvl="1"/>
            <a:r>
              <a:rPr lang="en-US" dirty="0" smtClean="0"/>
              <a:t>Early VLBA results have demonstrated the feasibility</a:t>
            </a:r>
          </a:p>
          <a:p>
            <a:pPr lvl="2"/>
            <a:r>
              <a:rPr lang="en-US" dirty="0" smtClean="0"/>
              <a:t>Non-linear stellar motion hints at multiplicity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 descr="800px-Pleiades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908" y="131445"/>
            <a:ext cx="3928092" cy="2833136"/>
          </a:xfrm>
          <a:prstGeom prst="rect">
            <a:avLst/>
          </a:prstGeom>
        </p:spPr>
      </p:pic>
      <p:pic>
        <p:nvPicPr>
          <p:cNvPr id="7" name="Picture 6" descr="hii1136_a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765" y="3089709"/>
            <a:ext cx="4000617" cy="288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 Shared Risk Observing</a:t>
            </a:r>
            <a:br>
              <a:rPr lang="en-US" dirty="0" smtClean="0"/>
            </a:br>
            <a:r>
              <a:rPr lang="en-US" sz="2800" dirty="0" smtClean="0"/>
              <a:t>(Opportunities for you to contribute!)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VLBA is a very flexible instrument with many untapped possibilities</a:t>
            </a:r>
          </a:p>
          <a:p>
            <a:r>
              <a:rPr lang="en-US" dirty="0" smtClean="0"/>
              <a:t>A RSRO program is available to those wanting to help implement new capabilities</a:t>
            </a:r>
          </a:p>
          <a:p>
            <a:r>
              <a:rPr lang="en-US" dirty="0" smtClean="0"/>
              <a:t>As for EVLA RSRO there is a residency requirement (~2 months)</a:t>
            </a:r>
          </a:p>
          <a:p>
            <a:r>
              <a:rPr lang="en-US" dirty="0" smtClean="0"/>
              <a:t>RSRO astronomers get early access to new capabilities</a:t>
            </a:r>
          </a:p>
          <a:p>
            <a:r>
              <a:rPr lang="en-US" dirty="0" smtClean="0"/>
              <a:t>Some example projects:</a:t>
            </a:r>
          </a:p>
          <a:p>
            <a:pPr lvl="1"/>
            <a:r>
              <a:rPr lang="en-US" dirty="0" smtClean="0"/>
              <a:t>Integration of phased EVLA into VLBA observations</a:t>
            </a:r>
          </a:p>
          <a:p>
            <a:pPr lvl="1"/>
            <a:r>
              <a:rPr lang="en-US" dirty="0" smtClean="0"/>
              <a:t>Development of new correlator capabilities (Mark4 format output, on-the-fly calibration, new delay model options, …)</a:t>
            </a:r>
          </a:p>
          <a:p>
            <a:pPr lvl="1"/>
            <a:r>
              <a:rPr lang="en-US" dirty="0" smtClean="0"/>
              <a:t>Single-dish observing capabilities</a:t>
            </a:r>
          </a:p>
          <a:p>
            <a:pPr lvl="1"/>
            <a:r>
              <a:rPr lang="en-US" dirty="0" smtClean="0"/>
              <a:t>Implementation of “4-IF” modes</a:t>
            </a:r>
          </a:p>
          <a:p>
            <a:r>
              <a:rPr lang="en-US" dirty="0" smtClean="0"/>
              <a:t>Visit </a:t>
            </a:r>
            <a:r>
              <a:rPr lang="en-US" dirty="0" smtClean="0">
                <a:hlinkClick r:id="rId2"/>
              </a:rPr>
              <a:t>https://science.nrao.edu/facilities/vlba/observing/rsro</a:t>
            </a:r>
            <a:r>
              <a:rPr lang="en-US" dirty="0" smtClean="0"/>
              <a:t> for details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7" charset="-128"/>
                <a:cs typeface="GillSans" pitchFamily="48" charset="0"/>
              </a:rPr>
              <a:t>The VLBA stations</a:t>
            </a:r>
          </a:p>
        </p:txBody>
      </p:sp>
      <p:sp>
        <p:nvSpPr>
          <p:cNvPr id="19459" name="Rectangle 7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Form a dedicated VLBI array</a:t>
            </a:r>
          </a:p>
          <a:p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Array dedicated in 1993</a:t>
            </a:r>
          </a:p>
          <a:p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Cover frequency range 310 MHz to 90 GHz</a:t>
            </a:r>
          </a:p>
          <a:p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10 identical stations on U.S. territory:</a:t>
            </a:r>
          </a:p>
          <a:p>
            <a:pPr lvl="1"/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Brewster WA, Hancock NH, Fort Davis TX, </a:t>
            </a:r>
            <a:r>
              <a:rPr lang="en-US" dirty="0" err="1" smtClean="0">
                <a:ea typeface="ＭＳ Ｐゴシック" pitchFamily="17" charset="-128"/>
                <a:cs typeface="Gill Sans" pitchFamily="17" charset="0"/>
              </a:rPr>
              <a:t>Kitt</a:t>
            </a:r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 Peak AZ,</a:t>
            </a:r>
          </a:p>
          <a:p>
            <a:pPr lvl="1"/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Los Alamos NM, </a:t>
            </a:r>
            <a:r>
              <a:rPr lang="en-US" dirty="0" smtClean="0">
                <a:solidFill>
                  <a:srgbClr val="7030A0"/>
                </a:solidFill>
                <a:ea typeface="ＭＳ Ｐゴシック" pitchFamily="17" charset="-128"/>
                <a:cs typeface="Gill Sans" pitchFamily="17" charset="0"/>
              </a:rPr>
              <a:t>Mauna Kea HI,</a:t>
            </a:r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 North Liberty IA, Owens Valley CA,</a:t>
            </a:r>
          </a:p>
          <a:p>
            <a:pPr lvl="1"/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Pie Town NM and Saint Croix, US Virgin Islands</a:t>
            </a:r>
          </a:p>
          <a:p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Each station has</a:t>
            </a:r>
          </a:p>
          <a:p>
            <a:pPr lvl="1"/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25-m </a:t>
            </a:r>
            <a:r>
              <a:rPr lang="en-US" dirty="0" err="1" smtClean="0">
                <a:ea typeface="ＭＳ Ｐゴシック" pitchFamily="17" charset="-128"/>
                <a:cs typeface="Gill Sans" pitchFamily="17" charset="0"/>
              </a:rPr>
              <a:t>Cassegrain</a:t>
            </a:r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 antenna</a:t>
            </a:r>
          </a:p>
          <a:p>
            <a:pPr lvl="1"/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Station building with maser, electronics, recorders</a:t>
            </a:r>
          </a:p>
          <a:p>
            <a:pPr lvl="1"/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Weather station, GPS Rx, security camera</a:t>
            </a:r>
          </a:p>
          <a:p>
            <a:pPr lvl="1"/>
            <a:r>
              <a:rPr lang="en-US" dirty="0" smtClean="0">
                <a:ea typeface="ＭＳ Ｐゴシック" pitchFamily="17" charset="-128"/>
                <a:cs typeface="Gill Sans" pitchFamily="17" charset="0"/>
              </a:rPr>
              <a:t>Staff of 2</a:t>
            </a:r>
          </a:p>
          <a:p>
            <a:endParaRPr lang="en-US" dirty="0" smtClean="0">
              <a:ea typeface="ＭＳ Ｐゴシック" pitchFamily="17" charset="-128"/>
              <a:cs typeface="Gill Sans" pitchFamily="17" charset="0"/>
            </a:endParaRPr>
          </a:p>
        </p:txBody>
      </p:sp>
      <p:sp>
        <p:nvSpPr>
          <p:cNvPr id="19460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>
              <a:latin typeface="Gill Sans" pitchFamily="17" charset="0"/>
            </a:endParaRPr>
          </a:p>
        </p:txBody>
      </p:sp>
      <p:sp>
        <p:nvSpPr>
          <p:cNvPr id="19461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3A577B-4E2D-4968-B855-412EB761E011}" type="slidenum">
              <a:rPr lang="en-US">
                <a:latin typeface="Gill Sans" pitchFamily="17" charset="0"/>
              </a:rPr>
              <a:pPr/>
              <a:t>2</a:t>
            </a:fld>
            <a:endParaRPr lang="en-US">
              <a:latin typeface="Gill Sans" pitchFamily="17" charset="0"/>
            </a:endParaRPr>
          </a:p>
        </p:txBody>
      </p:sp>
      <p:pic>
        <p:nvPicPr>
          <p:cNvPr id="6" name="Picture 5" descr="vlbapi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4724400" cy="2314132"/>
          </a:xfrm>
          <a:prstGeom prst="rect">
            <a:avLst/>
          </a:prstGeom>
        </p:spPr>
      </p:pic>
      <p:pic>
        <p:nvPicPr>
          <p:cNvPr id="7" name="Picture 6" descr="vlba-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88" y="4089128"/>
            <a:ext cx="2614812" cy="20370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2076"/>
            <a:ext cx="8229600" cy="666867"/>
          </a:xfrm>
        </p:spPr>
        <p:txBody>
          <a:bodyPr/>
          <a:lstStyle/>
          <a:p>
            <a:r>
              <a:rPr lang="en-US" dirty="0" smtClean="0"/>
              <a:t>Additional VLBA Science Examples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sr1023field.allannotati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407" y="40907"/>
            <a:ext cx="3319593" cy="3118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PSR</a:t>
            </a:r>
            <a:r>
              <a:rPr lang="en-US" dirty="0" smtClean="0">
                <a:sym typeface="Symbol"/>
              </a:rPr>
              <a:t> : pulsar astrometry</a:t>
            </a:r>
            <a:br>
              <a:rPr lang="en-US" dirty="0" smtClean="0">
                <a:sym typeface="Symbol"/>
              </a:rPr>
            </a:br>
            <a:r>
              <a:rPr lang="en-US" sz="2400" i="1" dirty="0" smtClean="0">
                <a:sym typeface="Symbol"/>
              </a:rPr>
              <a:t>Adam </a:t>
            </a:r>
            <a:r>
              <a:rPr lang="en-US" sz="2400" i="1" dirty="0" err="1" smtClean="0">
                <a:sym typeface="Symbol"/>
              </a:rPr>
              <a:t>Deller</a:t>
            </a:r>
            <a:r>
              <a:rPr lang="en-US" sz="2400" i="1" dirty="0" smtClean="0">
                <a:sym typeface="Symbol"/>
              </a:rPr>
              <a:t> et al.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7794"/>
            <a:ext cx="8229600" cy="4528369"/>
          </a:xfrm>
        </p:spPr>
        <p:txBody>
          <a:bodyPr/>
          <a:lstStyle/>
          <a:p>
            <a:r>
              <a:rPr lang="en-US" dirty="0" smtClean="0"/>
              <a:t>Goal: 60 more parallax distances to pulsars</a:t>
            </a:r>
          </a:p>
          <a:p>
            <a:pPr lvl="1"/>
            <a:r>
              <a:rPr lang="en-US" dirty="0" smtClean="0"/>
              <a:t>Proper motions come for free</a:t>
            </a:r>
          </a:p>
          <a:p>
            <a:r>
              <a:rPr lang="en-US" dirty="0" smtClean="0"/>
              <a:t>Luminosities can be calibrated</a:t>
            </a:r>
          </a:p>
          <a:p>
            <a:r>
              <a:rPr lang="en-US" dirty="0" smtClean="0"/>
              <a:t>Can connect pulsars with SNR or other objects</a:t>
            </a:r>
          </a:p>
          <a:p>
            <a:r>
              <a:rPr lang="en-US" dirty="0" smtClean="0"/>
              <a:t>Improve solar system to ICRF reference frame ties</a:t>
            </a:r>
          </a:p>
          <a:p>
            <a:r>
              <a:rPr lang="en-US" dirty="0" smtClean="0"/>
              <a:t>Used to better calibrate the Galactic electron density model</a:t>
            </a:r>
          </a:p>
          <a:p>
            <a:r>
              <a:rPr lang="en-US" dirty="0" smtClean="0"/>
              <a:t>Reduce </a:t>
            </a:r>
            <a:r>
              <a:rPr lang="en-US" dirty="0" err="1" smtClean="0"/>
              <a:t>covariances</a:t>
            </a:r>
            <a:r>
              <a:rPr lang="en-US" dirty="0" smtClean="0"/>
              <a:t> in pulsar timing array parameters</a:t>
            </a:r>
          </a:p>
          <a:p>
            <a:r>
              <a:rPr lang="en-US" dirty="0" smtClean="0"/>
              <a:t>Observing strategy</a:t>
            </a:r>
          </a:p>
          <a:p>
            <a:pPr lvl="1"/>
            <a:r>
              <a:rPr lang="en-US" dirty="0" smtClean="0"/>
              <a:t>Use 1.5 GHz</a:t>
            </a:r>
          </a:p>
          <a:p>
            <a:pPr lvl="1"/>
            <a:r>
              <a:rPr lang="en-US" dirty="0" smtClean="0"/>
              <a:t>Calibrate using background quasars in field of view</a:t>
            </a:r>
          </a:p>
          <a:p>
            <a:pPr lvl="1"/>
            <a:r>
              <a:rPr lang="en-US" dirty="0" smtClean="0"/>
              <a:t>Make use of pulsar gating and multi-phase center correlation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Megamaser</a:t>
            </a:r>
            <a:r>
              <a:rPr lang="en-US" dirty="0" smtClean="0"/>
              <a:t> cosmology project</a:t>
            </a:r>
            <a:br>
              <a:rPr lang="en-US" dirty="0" smtClean="0"/>
            </a:br>
            <a:r>
              <a:rPr lang="en-US" sz="2400" i="1" dirty="0" err="1" smtClean="0"/>
              <a:t>Braats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Kuo</a:t>
            </a:r>
            <a:r>
              <a:rPr lang="en-US" sz="2400" i="1" dirty="0" smtClean="0"/>
              <a:t> et al.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5408"/>
          </a:xfrm>
        </p:spPr>
        <p:txBody>
          <a:bodyPr/>
          <a:lstStyle/>
          <a:p>
            <a:r>
              <a:rPr lang="en-US" dirty="0" smtClean="0"/>
              <a:t>Goal: Measure Hubble constant</a:t>
            </a:r>
          </a:p>
          <a:p>
            <a:pPr lvl="1"/>
            <a:r>
              <a:rPr lang="en-US" dirty="0" smtClean="0"/>
              <a:t>Determine geometric distance to AGNs hosting water maser disk through orbit modeling high velocity maser motions</a:t>
            </a:r>
          </a:p>
          <a:p>
            <a:pPr lvl="1"/>
            <a:r>
              <a:rPr lang="en-US" dirty="0" smtClean="0"/>
              <a:t>Couple to </a:t>
            </a:r>
            <a:r>
              <a:rPr lang="en-US" dirty="0" err="1" smtClean="0"/>
              <a:t>redshift</a:t>
            </a:r>
            <a:r>
              <a:rPr lang="en-US" dirty="0" smtClean="0"/>
              <a:t> determined from systemic maser velocity</a:t>
            </a:r>
          </a:p>
          <a:p>
            <a:r>
              <a:rPr lang="en-US" dirty="0" smtClean="0"/>
              <a:t>Goal: Measure black hole masses precisely</a:t>
            </a:r>
          </a:p>
          <a:p>
            <a:r>
              <a:rPr lang="en-US" dirty="0" smtClean="0"/>
              <a:t>First results from galaxies within the Hubble flow suggest H</a:t>
            </a:r>
            <a:r>
              <a:rPr lang="en-US" sz="2400" baseline="-25000" dirty="0" smtClean="0"/>
              <a:t>0</a:t>
            </a:r>
            <a:r>
              <a:rPr lang="en-US" dirty="0" smtClean="0"/>
              <a:t>=69±11 km/s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5" descr="maser-map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5676"/>
            <a:ext cx="9144000" cy="1863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7086" y="5700231"/>
            <a:ext cx="3075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4 example maser spot maps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Gould’s belt distance survey</a:t>
            </a:r>
            <a:br>
              <a:rPr lang="en-US" dirty="0" smtClean="0"/>
            </a:br>
            <a:r>
              <a:rPr lang="en-US" sz="2400" i="1" dirty="0" err="1" smtClean="0"/>
              <a:t>Loinard</a:t>
            </a:r>
            <a:r>
              <a:rPr lang="en-US" sz="2400" i="1" dirty="0" smtClean="0"/>
              <a:t> et al.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determine distances to nearby star-forming regions</a:t>
            </a:r>
          </a:p>
          <a:p>
            <a:pPr lvl="1"/>
            <a:r>
              <a:rPr lang="en-US" dirty="0" smtClean="0"/>
              <a:t>Perform parallax astrometry on young radio bright stars</a:t>
            </a:r>
          </a:p>
          <a:p>
            <a:pPr lvl="1"/>
            <a:r>
              <a:rPr lang="en-US" dirty="0" smtClean="0"/>
              <a:t>EVLA being used to identify suitable stars</a:t>
            </a:r>
          </a:p>
          <a:p>
            <a:r>
              <a:rPr lang="en-US" dirty="0" smtClean="0"/>
              <a:t>Results from studies of the Taurus star forming region are already mapping the three dimensional structure of the region</a:t>
            </a:r>
          </a:p>
          <a:p>
            <a:r>
              <a:rPr lang="en-US" dirty="0" smtClean="0"/>
              <a:t>The unexpectedly close distance to Orion determined through this project has brought star forming models into accord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5" descr="loinard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581"/>
            <a:ext cx="9144000" cy="257889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 and spiral structure legacy survey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BeSSeL</a:t>
            </a:r>
            <a:r>
              <a:rPr lang="en-US" dirty="0" smtClean="0"/>
              <a:t>)									</a:t>
            </a:r>
            <a:r>
              <a:rPr lang="en-US" sz="2400" i="1" dirty="0" smtClean="0"/>
              <a:t>Reid et al.</a:t>
            </a:r>
            <a:endParaRPr lang="en-US" dirty="0"/>
          </a:p>
        </p:txBody>
      </p:sp>
      <p:pic>
        <p:nvPicPr>
          <p:cNvPr id="6" name="Content Placeholder 5" descr="MilkyWay_Ment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6363" y="1485190"/>
            <a:ext cx="3942134" cy="391475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8758" y="1485190"/>
            <a:ext cx="479760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Goal: determine structure and kinematics of the Milky Way Galaxy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Perform astrometry on masers in star forming regions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Water masers at 22 GHz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Methanol at 11 and (soon) 6.7 GHz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Early results have improved measurements of the distance to the Galactic Center and rotational velocity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R</a:t>
            </a:r>
            <a:r>
              <a:rPr lang="en-US" baseline="-25000" dirty="0" smtClean="0">
                <a:solidFill>
                  <a:srgbClr val="000099"/>
                </a:solidFill>
              </a:rPr>
              <a:t>0</a:t>
            </a:r>
            <a:r>
              <a:rPr lang="en-US" sz="2000" dirty="0" smtClean="0">
                <a:solidFill>
                  <a:srgbClr val="000099"/>
                </a:solidFill>
              </a:rPr>
              <a:t> = 8.4 ± 0.6 </a:t>
            </a:r>
            <a:r>
              <a:rPr lang="en-US" sz="2000" dirty="0" err="1" smtClean="0">
                <a:solidFill>
                  <a:srgbClr val="000099"/>
                </a:solidFill>
              </a:rPr>
              <a:t>kpc</a:t>
            </a:r>
            <a:endParaRPr lang="en-US" sz="2000" dirty="0" smtClean="0">
              <a:solidFill>
                <a:srgbClr val="000099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99"/>
                </a:solidFill>
                <a:sym typeface="Symbol"/>
              </a:rPr>
              <a:t></a:t>
            </a:r>
            <a:r>
              <a:rPr lang="en-US" baseline="-25000" dirty="0" smtClean="0">
                <a:solidFill>
                  <a:srgbClr val="000099"/>
                </a:solidFill>
                <a:sym typeface="Symbol"/>
              </a:rPr>
              <a:t>0</a:t>
            </a:r>
            <a:r>
              <a:rPr lang="en-US" sz="2000" dirty="0" smtClean="0">
                <a:solidFill>
                  <a:srgbClr val="000099"/>
                </a:solidFill>
                <a:sym typeface="Symbol"/>
              </a:rPr>
              <a:t> = 254 </a:t>
            </a:r>
            <a:r>
              <a:rPr lang="en-US" sz="2000" dirty="0" smtClean="0">
                <a:solidFill>
                  <a:srgbClr val="000099"/>
                </a:solidFill>
              </a:rPr>
              <a:t>± 16 km/s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radio-</a:t>
            </a:r>
            <a:r>
              <a:rPr lang="en-US" dirty="0" err="1" smtClean="0"/>
              <a:t>interferometric</a:t>
            </a:r>
            <a:r>
              <a:rPr lang="en-US" dirty="0" smtClean="0"/>
              <a:t> planet search</a:t>
            </a:r>
            <a:br>
              <a:rPr lang="en-US" dirty="0" smtClean="0"/>
            </a:br>
            <a:r>
              <a:rPr lang="en-US" dirty="0" smtClean="0"/>
              <a:t>(RIPL)											</a:t>
            </a:r>
            <a:r>
              <a:rPr lang="en-US" sz="2400" i="1" dirty="0" smtClean="0"/>
              <a:t>Bower et al.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24425" cy="4525963"/>
          </a:xfrm>
        </p:spPr>
        <p:txBody>
          <a:bodyPr/>
          <a:lstStyle/>
          <a:p>
            <a:r>
              <a:rPr lang="en-US" dirty="0" smtClean="0"/>
              <a:t>Goal: search for planets around M-dwarf stars</a:t>
            </a:r>
          </a:p>
          <a:p>
            <a:pPr lvl="1"/>
            <a:r>
              <a:rPr lang="en-US" dirty="0" smtClean="0"/>
              <a:t>Via </a:t>
            </a:r>
            <a:r>
              <a:rPr lang="en-US" dirty="0" err="1" smtClean="0"/>
              <a:t>astrometric</a:t>
            </a:r>
            <a:r>
              <a:rPr lang="en-US" dirty="0" smtClean="0"/>
              <a:t> reflex</a:t>
            </a:r>
          </a:p>
          <a:p>
            <a:pPr lvl="1"/>
            <a:r>
              <a:rPr lang="en-US" dirty="0" smtClean="0"/>
              <a:t>Sensitive to sub-Jupiter masses with long periods</a:t>
            </a:r>
          </a:p>
          <a:p>
            <a:pPr lvl="1"/>
            <a:r>
              <a:rPr lang="en-US" dirty="0" smtClean="0"/>
              <a:t>Complementary to radial velocity methods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" name="Picture 5" descr="plan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259" y="1417638"/>
            <a:ext cx="4111792" cy="450170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Mass, distance, and radio structure of V773 Tau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459057" cy="4525963"/>
          </a:xfrm>
        </p:spPr>
        <p:txBody>
          <a:bodyPr/>
          <a:lstStyle/>
          <a:p>
            <a:r>
              <a:rPr lang="en-US" dirty="0" smtClean="0"/>
              <a:t>Multi-epoch VLBA </a:t>
            </a:r>
            <a:r>
              <a:rPr lang="en-US" dirty="0" err="1" smtClean="0"/>
              <a:t>astrometric</a:t>
            </a:r>
            <a:r>
              <a:rPr lang="en-US" dirty="0" smtClean="0"/>
              <a:t> observations trace out 51-day orbit and determine distance (133+-2 pc).</a:t>
            </a:r>
          </a:p>
          <a:p>
            <a:r>
              <a:rPr lang="en-US" dirty="0" smtClean="0"/>
              <a:t>Mass measurements of the binary members determined: 1.55 and 1.29 </a:t>
            </a:r>
            <a:r>
              <a:rPr lang="en-US" dirty="0" err="1" smtClean="0"/>
              <a:t>Msun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Magnetospheric</a:t>
            </a:r>
            <a:r>
              <a:rPr lang="en-US" dirty="0" smtClean="0"/>
              <a:t> activity inferred from increased brightness of both stars at </a:t>
            </a:r>
            <a:r>
              <a:rPr lang="en-US" dirty="0" err="1" smtClean="0"/>
              <a:t>periastron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Fit residuals show acceleration consistent with a 26-yr hierarchical orbit around 2.4 </a:t>
            </a:r>
            <a:r>
              <a:rPr lang="en-US" dirty="0" err="1" smtClean="0"/>
              <a:t>Msun</a:t>
            </a:r>
            <a:r>
              <a:rPr lang="en-US" dirty="0" smtClean="0"/>
              <a:t> star V773 B.</a:t>
            </a:r>
            <a:endParaRPr lang="en-US" dirty="0"/>
          </a:p>
        </p:txBody>
      </p:sp>
      <p:pic>
        <p:nvPicPr>
          <p:cNvPr id="7" name="Content Placeholder 6" descr="v773a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6256" y="1884113"/>
            <a:ext cx="4038600" cy="395902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6ECD08B-E8FC-4D0C-B728-4E2EEC48561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 bwMode="auto">
          <a:xfrm>
            <a:off x="1185645" y="5756831"/>
            <a:ext cx="3031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 algn="r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</a:rPr>
              <a:t>Torres et al. 2012,  </a:t>
            </a:r>
            <a:r>
              <a:rPr lang="en-US" sz="1800" dirty="0" err="1" smtClean="0">
                <a:solidFill>
                  <a:srgbClr val="000099"/>
                </a:solidFill>
                <a:latin typeface="Gill Sans MT" pitchFamily="34" charset="0"/>
              </a:rPr>
              <a:t>ApJ</a:t>
            </a:r>
            <a:r>
              <a:rPr lang="en-US" sz="1800" dirty="0" smtClean="0">
                <a:solidFill>
                  <a:srgbClr val="000099"/>
                </a:solidFill>
                <a:latin typeface="Gill Sans MT" pitchFamily="34" charset="0"/>
              </a:rPr>
              <a:t>, 747, 18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7"/>
          <p:cNvSpPr>
            <a:spLocks noGrp="1"/>
          </p:cNvSpPr>
          <p:nvPr>
            <p:ph type="body" idx="4294967295"/>
          </p:nvPr>
        </p:nvSpPr>
        <p:spPr>
          <a:xfrm>
            <a:off x="525463" y="781050"/>
            <a:ext cx="7704137" cy="5339832"/>
          </a:xfrm>
        </p:spPr>
        <p:txBody>
          <a:bodyPr/>
          <a:lstStyle/>
          <a:p>
            <a:pPr marL="342900" lvl="1" indent="-342900" eaLnBrk="1" hangingPunct="1">
              <a:buFont typeface="Arial" charset="0"/>
              <a:buChar char="•"/>
              <a:defRPr/>
            </a:pPr>
            <a:r>
              <a:rPr lang="en-US" dirty="0" smtClean="0">
                <a:solidFill>
                  <a:srgbClr val="5E4A7C"/>
                </a:solidFill>
              </a:rPr>
              <a:t>VLBA DiFX Software Correlator has been augmented with a transient detection pipeline</a:t>
            </a:r>
          </a:p>
          <a:p>
            <a:pPr marL="742950" lvl="2" indent="-342900" eaLnBrk="1" hangingPunct="1">
              <a:defRPr/>
            </a:pPr>
            <a:r>
              <a:rPr lang="en-US" dirty="0" smtClean="0">
                <a:solidFill>
                  <a:srgbClr val="5E4A7C"/>
                </a:solidFill>
              </a:rPr>
              <a:t>Looks for “</a:t>
            </a:r>
            <a:r>
              <a:rPr lang="en-US" dirty="0" err="1" smtClean="0">
                <a:solidFill>
                  <a:srgbClr val="5E4A7C"/>
                </a:solidFill>
              </a:rPr>
              <a:t>Lorimer</a:t>
            </a:r>
            <a:r>
              <a:rPr lang="en-US" dirty="0" smtClean="0">
                <a:solidFill>
                  <a:srgbClr val="5E4A7C"/>
                </a:solidFill>
              </a:rPr>
              <a:t>” type events</a:t>
            </a:r>
          </a:p>
          <a:p>
            <a:pPr marL="742950" lvl="2" indent="-342900" eaLnBrk="1" hangingPunct="1">
              <a:defRPr/>
            </a:pPr>
            <a:r>
              <a:rPr lang="en-US" dirty="0" smtClean="0">
                <a:solidFill>
                  <a:srgbClr val="5E4A7C"/>
                </a:solidFill>
              </a:rPr>
              <a:t>Commensally searches all projects correlated in Socorro</a:t>
            </a:r>
          </a:p>
          <a:p>
            <a:pPr marL="742950" lvl="2" indent="-342900" eaLnBrk="1" hangingPunct="1">
              <a:defRPr/>
            </a:pPr>
            <a:r>
              <a:rPr lang="en-US" dirty="0" smtClean="0">
                <a:solidFill>
                  <a:srgbClr val="5E4A7C"/>
                </a:solidFill>
              </a:rPr>
              <a:t>Short term (~2ms) accumulated spectra sent to processor</a:t>
            </a:r>
          </a:p>
          <a:p>
            <a:pPr marL="742950" lvl="2" indent="-342900" eaLnBrk="1" hangingPunct="1">
              <a:defRPr/>
            </a:pPr>
            <a:r>
              <a:rPr lang="en-US" dirty="0" smtClean="0">
                <a:solidFill>
                  <a:srgbClr val="5E4A7C"/>
                </a:solidFill>
              </a:rPr>
              <a:t>Data are reordered, flattened, and searched for dispersed pulses</a:t>
            </a:r>
          </a:p>
          <a:p>
            <a:pPr marL="342900" lvl="1" indent="-342900" eaLnBrk="1" hangingPunct="1">
              <a:defRPr/>
            </a:pPr>
            <a:r>
              <a:rPr lang="en-US" dirty="0" smtClean="0">
                <a:solidFill>
                  <a:srgbClr val="5E4A7C"/>
                </a:solidFill>
              </a:rPr>
              <a:t>Machine-learning algorithms exploited </a:t>
            </a:r>
            <a:r>
              <a:rPr lang="en-US" sz="1600" dirty="0" smtClean="0">
                <a:solidFill>
                  <a:srgbClr val="5E4A7C"/>
                </a:solidFill>
              </a:rPr>
              <a:t>(Thompson et al., 2011,  </a:t>
            </a:r>
            <a:r>
              <a:rPr lang="en-US" sz="1600" dirty="0" err="1" smtClean="0">
                <a:solidFill>
                  <a:srgbClr val="5E4A7C"/>
                </a:solidFill>
              </a:rPr>
              <a:t>ApJ</a:t>
            </a:r>
            <a:r>
              <a:rPr lang="en-US" sz="1600" dirty="0" smtClean="0">
                <a:solidFill>
                  <a:srgbClr val="5E4A7C"/>
                </a:solidFill>
              </a:rPr>
              <a:t>, 735, 98)</a:t>
            </a:r>
          </a:p>
          <a:p>
            <a:pPr marL="742950" lvl="2" indent="-342900" eaLnBrk="1" hangingPunct="1">
              <a:defRPr/>
            </a:pPr>
            <a:r>
              <a:rPr lang="en-US" dirty="0" smtClean="0">
                <a:solidFill>
                  <a:srgbClr val="5E4A7C"/>
                </a:solidFill>
              </a:rPr>
              <a:t>10 separated antennas used as coincidence detectors</a:t>
            </a:r>
          </a:p>
          <a:p>
            <a:pPr marL="742950" lvl="2" indent="-342900" eaLnBrk="1" hangingPunct="1">
              <a:defRPr/>
            </a:pPr>
            <a:r>
              <a:rPr lang="en-US" dirty="0" smtClean="0">
                <a:solidFill>
                  <a:srgbClr val="5E4A7C"/>
                </a:solidFill>
              </a:rPr>
              <a:t>Artificial pulses injected constantly to assess/set thresholds</a:t>
            </a:r>
          </a:p>
          <a:p>
            <a:pPr marL="342900" lvl="1" indent="-342900" eaLnBrk="1" hangingPunct="1">
              <a:defRPr/>
            </a:pPr>
            <a:r>
              <a:rPr lang="en-US" dirty="0" smtClean="0">
                <a:solidFill>
                  <a:srgbClr val="5E4A7C"/>
                </a:solidFill>
              </a:rPr>
              <a:t>Pulsar test datasets prove the concept </a:t>
            </a:r>
            <a:r>
              <a:rPr lang="en-US" sz="1600" dirty="0" smtClean="0">
                <a:solidFill>
                  <a:srgbClr val="5E4A7C"/>
                </a:solidFill>
              </a:rPr>
              <a:t>(</a:t>
            </a:r>
            <a:r>
              <a:rPr lang="en-US" sz="1600" dirty="0" err="1" smtClean="0">
                <a:solidFill>
                  <a:srgbClr val="5E4A7C"/>
                </a:solidFill>
              </a:rPr>
              <a:t>Wayth</a:t>
            </a:r>
            <a:r>
              <a:rPr lang="en-US" sz="1600" dirty="0" smtClean="0">
                <a:solidFill>
                  <a:srgbClr val="5E4A7C"/>
                </a:solidFill>
              </a:rPr>
              <a:t> et al., 2011, </a:t>
            </a:r>
            <a:r>
              <a:rPr lang="en-US" sz="1600" dirty="0" err="1" smtClean="0">
                <a:solidFill>
                  <a:srgbClr val="5E4A7C"/>
                </a:solidFill>
              </a:rPr>
              <a:t>ApJ</a:t>
            </a:r>
            <a:r>
              <a:rPr lang="en-US" sz="1600" dirty="0" smtClean="0">
                <a:solidFill>
                  <a:srgbClr val="5E4A7C"/>
                </a:solidFill>
              </a:rPr>
              <a:t>, 735, 97)</a:t>
            </a:r>
          </a:p>
          <a:p>
            <a:pPr marL="742950" lvl="2" indent="-342900" eaLnBrk="1" hangingPunct="1">
              <a:defRPr/>
            </a:pPr>
            <a:r>
              <a:rPr lang="en-US" dirty="0" smtClean="0">
                <a:solidFill>
                  <a:srgbClr val="5E4A7C"/>
                </a:solidFill>
              </a:rPr>
              <a:t>Regular pulses from PSR B0329+54 detected</a:t>
            </a:r>
          </a:p>
          <a:p>
            <a:pPr marL="742950" lvl="2" indent="-342900" eaLnBrk="1" hangingPunct="1">
              <a:defRPr/>
            </a:pPr>
            <a:r>
              <a:rPr lang="en-US" dirty="0" smtClean="0">
                <a:solidFill>
                  <a:srgbClr val="5E4A7C"/>
                </a:solidFill>
              </a:rPr>
              <a:t>Giant pulses from the Crab Pulsar detected</a:t>
            </a:r>
          </a:p>
        </p:txBody>
      </p:sp>
      <p:sp>
        <p:nvSpPr>
          <p:cNvPr id="11268" name="Rectangle 6"/>
          <p:cNvSpPr>
            <a:spLocks noGrp="1"/>
          </p:cNvSpPr>
          <p:nvPr>
            <p:ph type="title" idx="4294967295"/>
          </p:nvPr>
        </p:nvSpPr>
        <p:spPr>
          <a:xfrm>
            <a:off x="457200" y="109538"/>
            <a:ext cx="8686800" cy="671512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+mj-lt"/>
                <a:ea typeface="ＭＳ Ｐゴシック" pitchFamily="17" charset="-128"/>
                <a:cs typeface="Times New Roman" pitchFamily="18" charset="0"/>
              </a:rPr>
              <a:t>V-FASTR: Fast transient detection with the VLBA</a:t>
            </a:r>
            <a:endParaRPr lang="en-US" sz="2600" i="1" dirty="0" smtClean="0">
              <a:latin typeface="+mj-lt"/>
              <a:ea typeface="ＭＳ Ｐゴシック" pitchFamily="17" charset="-128"/>
              <a:cs typeface="Times New Roman" pitchFamily="18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53FDAF-1405-46D3-8C3A-CFDD0E356213}" type="slidenum">
              <a:rPr lang="en-US" smtClean="0">
                <a:latin typeface="Gill Sans" pitchFamily="17" charset="0"/>
              </a:rPr>
              <a:pPr/>
              <a:t>27</a:t>
            </a:fld>
            <a:endParaRPr lang="en-US" smtClean="0">
              <a:latin typeface="Gill Sans" pitchFamily="17" charset="0"/>
            </a:endParaRPr>
          </a:p>
        </p:txBody>
      </p:sp>
      <p:pic>
        <p:nvPicPr>
          <p:cNvPr id="6" name="Picture 5" descr="scan_1_puls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5184775"/>
            <a:ext cx="6134100" cy="1228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5111" y="6013390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FFFF00"/>
                </a:solidFill>
                <a:latin typeface="Gill Sans MT" pitchFamily="34" charset="0"/>
                <a:cs typeface="Gill Sans" pitchFamily="17" charset="0"/>
              </a:rPr>
              <a:t>B0834+08 pulses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middelber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263" y="1371600"/>
            <a:ext cx="4503737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Wide-field VLBA Observations of the Chandra Deep Field South</a:t>
            </a: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249238" y="1417638"/>
            <a:ext cx="4768850" cy="4525962"/>
          </a:xfrm>
        </p:spPr>
        <p:txBody>
          <a:bodyPr/>
          <a:lstStyle/>
          <a:p>
            <a:r>
              <a:rPr lang="en-US" smtClean="0"/>
              <a:t>VLBI fields of view are notoriously narrow</a:t>
            </a:r>
          </a:p>
          <a:p>
            <a:r>
              <a:rPr lang="en-US" smtClean="0"/>
              <a:t>A new wide-field technique allows for 10s or 100s of sources to be simultaneously studied with the VLBA</a:t>
            </a:r>
          </a:p>
          <a:p>
            <a:r>
              <a:rPr lang="en-US" smtClean="0"/>
              <a:t>This technique was used to target extra-galactic sources within the CDS</a:t>
            </a:r>
          </a:p>
          <a:p>
            <a:r>
              <a:rPr lang="en-US" smtClean="0"/>
              <a:t>Results were used to classify sources as AGN or star bursts</a:t>
            </a:r>
          </a:p>
          <a:p>
            <a:r>
              <a:rPr lang="en-US" smtClean="0"/>
              <a:t>With this advance VLBI can be used effectively alongside deep surveys made with other instruments</a:t>
            </a:r>
          </a:p>
          <a:p>
            <a:pPr lvl="1"/>
            <a:endParaRPr lang="en-US" smtClean="0"/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  <a:noFill/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B09F69E1-192A-43E2-8081-0594C62DFE80}" type="slidenum">
              <a:rPr lang="en-US"/>
              <a:pPr>
                <a:tabLst>
                  <a:tab pos="723900" algn="l"/>
                  <a:tab pos="1447800" algn="l"/>
                </a:tabLst>
              </a:pPr>
              <a:t>28</a:t>
            </a:fld>
            <a:endParaRPr lang="en-US"/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1173804" y="5770124"/>
            <a:ext cx="43243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</a:rPr>
              <a:t>Middelberg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en-US" sz="2000" dirty="0">
                <a:solidFill>
                  <a:srgbClr val="000099"/>
                </a:solidFill>
              </a:rPr>
              <a:t>et al., 2011, A&amp;A 526, 74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0963" y="0"/>
            <a:ext cx="5329237" cy="1143000"/>
          </a:xfrm>
        </p:spPr>
        <p:txBody>
          <a:bodyPr/>
          <a:lstStyle/>
          <a:p>
            <a:r>
              <a:rPr lang="en-US" smtClean="0"/>
              <a:t>VLBA Astrometry of Cassini at Saturn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84150" y="1112838"/>
            <a:ext cx="5378450" cy="4525962"/>
          </a:xfrm>
        </p:spPr>
        <p:txBody>
          <a:bodyPr/>
          <a:lstStyle/>
          <a:p>
            <a:r>
              <a:rPr lang="en-US" smtClean="0"/>
              <a:t>8 measurements of the position of Cassini were made between 2006 and 2009; each measurement was accurate to ~0.3 mas (2 km) relative to the quasar reference frame (ICRF).</a:t>
            </a:r>
          </a:p>
          <a:p>
            <a:r>
              <a:rPr lang="en-US" smtClean="0"/>
              <a:t>This new data is contributing to the new DE422 planetary ephemeris.  Ongoing observations will ultimately reduce uncertainty in Saturn’s position by a factor of about 3 as more of Saturn’s orbit is probed.</a:t>
            </a:r>
          </a:p>
          <a:p>
            <a:r>
              <a:rPr lang="en-US" smtClean="0"/>
              <a:t>This will have implications for spacecraft navigation, solar system dynamics, relativity research, pulsar timing, and frame ties connecting the solar system to the ICRF.</a:t>
            </a: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  <a:noFill/>
        </p:spPr>
        <p:txBody>
          <a:bodyPr/>
          <a:lstStyle/>
          <a:p>
            <a:pPr>
              <a:tabLst>
                <a:tab pos="723900" algn="l"/>
                <a:tab pos="1447800" algn="l"/>
              </a:tabLst>
            </a:pPr>
            <a:fld id="{1478CE95-3064-4130-91D5-E6FC8498C14A}" type="slidenum">
              <a:rPr lang="en-US"/>
              <a:pPr>
                <a:tabLst>
                  <a:tab pos="723900" algn="l"/>
                  <a:tab pos="1447800" algn="l"/>
                </a:tabLst>
              </a:pPr>
              <a:t>29</a:t>
            </a:fld>
            <a:endParaRPr lang="en-US"/>
          </a:p>
        </p:txBody>
      </p: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1129364" y="5762325"/>
            <a:ext cx="3751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</a:rPr>
              <a:t>Jones et al., 2011, </a:t>
            </a:r>
            <a:r>
              <a:rPr lang="en-US" sz="2000" dirty="0" err="1">
                <a:solidFill>
                  <a:srgbClr val="000099"/>
                </a:solidFill>
              </a:rPr>
              <a:t>ApJ</a:t>
            </a:r>
            <a:r>
              <a:rPr lang="en-US" sz="2000" dirty="0">
                <a:solidFill>
                  <a:srgbClr val="000099"/>
                </a:solidFill>
              </a:rPr>
              <a:t>, 141, 29</a:t>
            </a:r>
          </a:p>
        </p:txBody>
      </p:sp>
      <p:pic>
        <p:nvPicPr>
          <p:cNvPr id="9222" name="Picture 7" descr="saturn-location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219200"/>
            <a:ext cx="3238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00" y="4419600"/>
            <a:ext cx="12715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Image: NASA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antenna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408"/>
            <a:ext cx="8406882" cy="4903755"/>
          </a:xfrm>
        </p:spPr>
        <p:txBody>
          <a:bodyPr/>
          <a:lstStyle/>
          <a:p>
            <a:r>
              <a:rPr lang="en-US" dirty="0" smtClean="0"/>
              <a:t>310 MHz and 90 GHz in 10 select bands</a:t>
            </a:r>
          </a:p>
          <a:p>
            <a:pPr lvl="1"/>
            <a:r>
              <a:rPr lang="en-US" dirty="0" smtClean="0"/>
              <a:t>Most bands use high sensitivity cryogenic receivers</a:t>
            </a:r>
          </a:p>
          <a:p>
            <a:pPr lvl="1"/>
            <a:r>
              <a:rPr lang="en-US" dirty="0" smtClean="0"/>
              <a:t>Dual circular polarizations</a:t>
            </a:r>
          </a:p>
          <a:p>
            <a:pPr lvl="1"/>
            <a:r>
              <a:rPr lang="en-US" dirty="0" smtClean="0"/>
              <a:t>Simultaneous operation at 2.4 and 8.4 GHz possible</a:t>
            </a:r>
          </a:p>
          <a:p>
            <a:pPr lvl="1"/>
            <a:r>
              <a:rPr lang="en-US" dirty="0" smtClean="0"/>
              <a:t>Can change observing bands in seconds</a:t>
            </a:r>
          </a:p>
          <a:p>
            <a:r>
              <a:rPr lang="en-US" dirty="0" smtClean="0"/>
              <a:t>Relatively fast motion: 90 deg/min in Azimuth and 30 deg/min in Elevation</a:t>
            </a:r>
          </a:p>
          <a:p>
            <a:r>
              <a:rPr lang="en-US" dirty="0" smtClean="0"/>
              <a:t>Baseband data acquisition rate of 512 Mbps (and 2048 Mbps; see later slide)</a:t>
            </a:r>
          </a:p>
          <a:p>
            <a:pPr lvl="1"/>
            <a:r>
              <a:rPr lang="en-US" dirty="0" smtClean="0"/>
              <a:t>64 MHz bandwidth in two polarizations with 2 bits per sample</a:t>
            </a:r>
          </a:p>
          <a:p>
            <a:pPr lvl="2"/>
            <a:r>
              <a:rPr lang="en-US" dirty="0" smtClean="0"/>
              <a:t>Via multiple 8 or 16 MHz sub-bands within a 512 MHz IF </a:t>
            </a:r>
          </a:p>
          <a:p>
            <a:pPr lvl="1"/>
            <a:r>
              <a:rPr lang="en-US" dirty="0" smtClean="0"/>
              <a:t>Data is compatible with recordings made at most other VLBI antennas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See the VLBA observational Status Summary for more details</a:t>
            </a:r>
          </a:p>
          <a:p>
            <a:pPr lvl="1"/>
            <a:r>
              <a:rPr lang="en-US" dirty="0" smtClean="0"/>
              <a:t>http://www.vlba.nrao.edu/astro/obsstatus/current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 descr="losalam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682" y="0"/>
            <a:ext cx="2483317" cy="30970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Material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Frequency bands and sensitivity</a:t>
            </a:r>
          </a:p>
          <a:p>
            <a:r>
              <a:rPr lang="en-US" dirty="0" smtClean="0"/>
              <a:t>Daily USNO observations</a:t>
            </a:r>
          </a:p>
          <a:p>
            <a:r>
              <a:rPr lang="en-US" dirty="0" smtClean="0"/>
              <a:t>The HSA and global VLBI</a:t>
            </a:r>
          </a:p>
          <a:p>
            <a:r>
              <a:rPr lang="en-US" dirty="0" smtClean="0"/>
              <a:t>Important VLBA links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bands and sensitivity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677119" y="1059543"/>
          <a:ext cx="5399591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138"/>
                <a:gridCol w="1603138"/>
                <a:gridCol w="2193315"/>
              </a:tblGrid>
              <a:tr h="600028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(cm)</a:t>
                      </a:r>
                      <a:endParaRPr lang="en-US" dirty="0"/>
                    </a:p>
                  </a:txBody>
                  <a:tcPr marL="130191" marR="1301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ν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(GHz)</a:t>
                      </a:r>
                      <a:endParaRPr lang="en-US" dirty="0"/>
                    </a:p>
                  </a:txBody>
                  <a:tcPr marL="130191" marR="1301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μ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Jy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/beam)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in 4 hrs at 2Gbps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90 cm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0.312 - 0.342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277*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50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0.596 - 0.626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782*</a:t>
                      </a:r>
                      <a:endParaRPr lang="en-US" dirty="0"/>
                    </a:p>
                  </a:txBody>
                  <a:tcPr marL="63890" marR="63890" anchor="ctr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21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1.35 - 1.75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13-14</a:t>
                      </a:r>
                      <a:endParaRPr lang="en-US" dirty="0"/>
                    </a:p>
                  </a:txBody>
                  <a:tcPr marL="63890" marR="63890" anchor="ctr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13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2.15 - 2.35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4.6 - 5.1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 cm</a:t>
                      </a:r>
                      <a:r>
                        <a:rPr lang="en-US" baseline="0" dirty="0" smtClean="0"/>
                        <a:t> (upgrade)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4.1 - 7.9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 cm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8.0 - 8.8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 cm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12.0 - 15.4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 </a:t>
                      </a:r>
                      <a:r>
                        <a:rPr lang="en-US" dirty="0" smtClean="0"/>
                        <a:t>cm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21.7 - 24.1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18-22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 mm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41.0 - 45.0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 marL="130191" marR="130191"/>
                </a:tc>
              </a:tr>
              <a:tr h="337178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 </a:t>
                      </a:r>
                      <a:r>
                        <a:rPr lang="en-US" dirty="0" smtClean="0"/>
                        <a:t>mm</a:t>
                      </a:r>
                      <a:endParaRPr lang="en-US" dirty="0"/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80.0 - 90.0 </a:t>
                      </a:r>
                    </a:p>
                  </a:txBody>
                  <a:tcPr marL="63890" marR="638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316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†</a:t>
                      </a:r>
                      <a:endParaRPr lang="en-US" dirty="0"/>
                    </a:p>
                  </a:txBody>
                  <a:tcPr marL="130191" marR="130191"/>
                </a:tc>
              </a:tr>
            </a:tbl>
          </a:graphicData>
        </a:graphic>
      </p:graphicFrame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076710" y="1059544"/>
            <a:ext cx="2916820" cy="4137490"/>
          </a:xfrm>
        </p:spPr>
        <p:txBody>
          <a:bodyPr/>
          <a:lstStyle/>
          <a:p>
            <a:r>
              <a:rPr lang="en-US" sz="1800" dirty="0" smtClean="0"/>
              <a:t>Maximum bandwidth 256 MHz with two polarizations - available Feb 2012 proposal deadline</a:t>
            </a:r>
          </a:p>
          <a:p>
            <a:r>
              <a:rPr lang="en-US" sz="1800" dirty="0" smtClean="0"/>
              <a:t>More later about:</a:t>
            </a:r>
          </a:p>
          <a:p>
            <a:pPr lvl="1"/>
            <a:r>
              <a:rPr lang="en-US" sz="1800" dirty="0" smtClean="0"/>
              <a:t>Increasing sensitivity by adding more/larger telescopes to the array</a:t>
            </a:r>
          </a:p>
          <a:p>
            <a:pPr lvl="1"/>
            <a:r>
              <a:rPr lang="en-US" sz="1800" dirty="0" smtClean="0"/>
              <a:t>Sensitivity upgrade</a:t>
            </a:r>
          </a:p>
          <a:p>
            <a:pPr lvl="1"/>
            <a:r>
              <a:rPr lang="en-US" sz="1800" dirty="0" smtClean="0"/>
              <a:t>C-band upgrade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AAS Splinter Session, Jan 12,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89225" y="5338262"/>
            <a:ext cx="275477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Narrower bandwidths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† 8 stations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UT1-UTC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2274"/>
            <a:ext cx="8229600" cy="5153890"/>
          </a:xfrm>
        </p:spPr>
        <p:txBody>
          <a:bodyPr/>
          <a:lstStyle/>
          <a:p>
            <a:r>
              <a:rPr lang="en-US" dirty="0" smtClean="0"/>
              <a:t>US Naval Observatory is contributing to VLBA operations in exchange for daily ~1 hour observations using 2 VLBA antennas: Mauna Kea and Pie Town</a:t>
            </a:r>
          </a:p>
          <a:p>
            <a:r>
              <a:rPr lang="en-US" dirty="0" smtClean="0"/>
              <a:t>High speed network links have been installed at these two sites</a:t>
            </a:r>
          </a:p>
          <a:p>
            <a:pPr lvl="1"/>
            <a:r>
              <a:rPr lang="en-US" dirty="0" smtClean="0"/>
              <a:t>MK and PT to Washington D.C. at ~250 Mbps</a:t>
            </a:r>
          </a:p>
          <a:p>
            <a:r>
              <a:rPr lang="en-US" dirty="0" smtClean="0"/>
              <a:t>Daily ~1 hour observations to begin soon</a:t>
            </a:r>
          </a:p>
          <a:p>
            <a:r>
              <a:rPr lang="en-US" dirty="0" smtClean="0"/>
              <a:t>VLBA science to face potential interruptions</a:t>
            </a:r>
          </a:p>
          <a:p>
            <a:pPr lvl="1"/>
            <a:r>
              <a:rPr lang="en-US" dirty="0" smtClean="0"/>
              <a:t>Users have been contacted with tips to reduce impact on observing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7E40B98-3DD6-40A0-8DF9-925AAE941CC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Sensitivity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408"/>
            <a:ext cx="8229600" cy="4903755"/>
          </a:xfrm>
        </p:spPr>
        <p:txBody>
          <a:bodyPr/>
          <a:lstStyle/>
          <a:p>
            <a:r>
              <a:rPr lang="en-US" dirty="0" smtClean="0"/>
              <a:t>HSA = </a:t>
            </a:r>
            <a:r>
              <a:rPr lang="en-US" dirty="0" smtClean="0">
                <a:ea typeface="ＭＳ Ｐゴシック" charset="-128"/>
                <a:sym typeface="Symbol" charset="2"/>
              </a:rPr>
              <a:t>VLBA + Phased EVLA + GBT + Arecibo + </a:t>
            </a:r>
            <a:r>
              <a:rPr lang="en-US" dirty="0" err="1" smtClean="0">
                <a:ea typeface="ＭＳ Ｐゴシック" charset="-128"/>
                <a:sym typeface="Symbol" charset="2"/>
              </a:rPr>
              <a:t>Effelsberg</a:t>
            </a:r>
            <a:endParaRPr lang="en-US" dirty="0" smtClean="0">
              <a:ea typeface="ＭＳ Ｐゴシック" charset="-128"/>
              <a:sym typeface="Symbol" charset="2"/>
            </a:endParaRPr>
          </a:p>
          <a:p>
            <a:r>
              <a:rPr lang="en-US" dirty="0" smtClean="0">
                <a:ea typeface="ＭＳ Ｐゴシック" charset="-128"/>
                <a:sym typeface="Symbol" charset="2"/>
              </a:rPr>
              <a:t>1-hr integration at 1.7 GHz gives </a:t>
            </a:r>
            <a:r>
              <a:rPr lang="en-US" dirty="0" err="1" smtClean="0">
                <a:ea typeface="ＭＳ Ｐゴシック" charset="-128"/>
                <a:sym typeface="Symbol" charset="2"/>
              </a:rPr>
              <a:t>S</a:t>
            </a:r>
            <a:r>
              <a:rPr lang="en-US" baseline="-25000" dirty="0" err="1" smtClean="0">
                <a:ea typeface="ＭＳ Ｐゴシック" charset="-128"/>
                <a:sym typeface="Symbol" charset="2"/>
              </a:rPr>
              <a:t>rms</a:t>
            </a:r>
            <a:r>
              <a:rPr lang="en-US" dirty="0" smtClean="0">
                <a:ea typeface="ＭＳ Ｐゴシック" charset="-128"/>
                <a:sym typeface="Symbol" charset="2"/>
              </a:rPr>
              <a:t> = 5 </a:t>
            </a:r>
            <a:r>
              <a:rPr lang="en-US" dirty="0" err="1" smtClean="0">
                <a:latin typeface="Symbol" pitchFamily="18" charset="2"/>
                <a:ea typeface="ＭＳ Ｐゴシック" charset="-128"/>
                <a:sym typeface="Symbol" charset="2"/>
              </a:rPr>
              <a:t>m</a:t>
            </a:r>
            <a:r>
              <a:rPr lang="en-US" dirty="0" err="1" smtClean="0">
                <a:ea typeface="ＭＳ Ｐゴシック" charset="-128"/>
                <a:sym typeface="Symbol" charset="2"/>
              </a:rPr>
              <a:t>Jy</a:t>
            </a:r>
            <a:r>
              <a:rPr lang="en-US" dirty="0" smtClean="0">
                <a:ea typeface="ＭＳ Ｐゴシック" charset="-128"/>
                <a:sym typeface="Symbol" charset="2"/>
              </a:rPr>
              <a:t>/beam with 512 Mbps recording rate</a:t>
            </a:r>
          </a:p>
          <a:p>
            <a:r>
              <a:rPr lang="en-US" dirty="0" smtClean="0">
                <a:ea typeface="ＭＳ Ｐゴシック" charset="-128"/>
                <a:sym typeface="Symbol" charset="2"/>
              </a:rPr>
              <a:t>Phased EVLA will be provided by the EVLA’s WIDAR correlator</a:t>
            </a:r>
          </a:p>
          <a:p>
            <a:pPr lvl="1"/>
            <a:r>
              <a:rPr lang="en-US" dirty="0" smtClean="0">
                <a:ea typeface="ＭＳ Ｐゴシック" charset="-128"/>
                <a:sym typeface="Symbol" charset="2"/>
              </a:rPr>
              <a:t>Has not been available since the VLA correlator shutdown on Jan 11, 2010</a:t>
            </a:r>
          </a:p>
          <a:p>
            <a:r>
              <a:rPr lang="en-US" dirty="0" smtClean="0">
                <a:ea typeface="ＭＳ Ｐゴシック" charset="-128"/>
                <a:sym typeface="Symbol" charset="2"/>
              </a:rPr>
              <a:t>Phased EVLA originally not due to be implemented until 2013, but RSRO program has made it likely that this will be complete earlier</a:t>
            </a:r>
          </a:p>
          <a:p>
            <a:pPr lvl="1"/>
            <a:r>
              <a:rPr lang="en-US" dirty="0" smtClean="0">
                <a:ea typeface="ＭＳ Ｐゴシック" charset="-128"/>
                <a:sym typeface="Symbol" charset="2"/>
              </a:rPr>
              <a:t>Adam </a:t>
            </a:r>
            <a:r>
              <a:rPr lang="en-US" dirty="0" err="1" smtClean="0">
                <a:ea typeface="ＭＳ Ｐゴシック" charset="-128"/>
                <a:sym typeface="Symbol" charset="2"/>
              </a:rPr>
              <a:t>Deller</a:t>
            </a:r>
            <a:r>
              <a:rPr lang="en-US" dirty="0" smtClean="0">
                <a:ea typeface="ＭＳ Ｐゴシック" charset="-128"/>
                <a:sym typeface="Symbol" charset="2"/>
              </a:rPr>
              <a:t> &amp; Joe Lazio demonstrated phased array recording</a:t>
            </a:r>
          </a:p>
          <a:p>
            <a:pPr lvl="1"/>
            <a:r>
              <a:rPr lang="en-US" dirty="0" smtClean="0">
                <a:ea typeface="ＭＳ Ｐゴシック" charset="-128"/>
                <a:sym typeface="Symbol" charset="2"/>
              </a:rPr>
              <a:t>Lots of little issues to be addressed before scientific use can begin</a:t>
            </a:r>
          </a:p>
          <a:p>
            <a:endParaRPr lang="en-US" dirty="0" smtClean="0">
              <a:ea typeface="ＭＳ Ｐゴシック" charset="-128"/>
              <a:sym typeface="Symbol" charset="2"/>
            </a:endParaRPr>
          </a:p>
          <a:p>
            <a:r>
              <a:rPr lang="en-US" dirty="0" smtClean="0">
                <a:ea typeface="ＭＳ Ｐゴシック" charset="-128"/>
                <a:sym typeface="Symbol" charset="2"/>
              </a:rPr>
              <a:t>2 Gbps operation at most/all HSA antennas hoped during CY 2012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FF6385-5630-4085-B5D7-6FBD79496C4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HSA_Worl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7279"/>
            <a:ext cx="9856402" cy="31955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642"/>
          </a:xfrm>
        </p:spPr>
        <p:txBody>
          <a:bodyPr/>
          <a:lstStyle/>
          <a:p>
            <a:r>
              <a:rPr lang="en-US" dirty="0" smtClean="0"/>
              <a:t>The High Sensitivity Array on the map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272" y="4312407"/>
            <a:ext cx="686713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Yellow: VLBA antennas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Pink: Other current HSA members: VLA, GBT, Arecibo, </a:t>
            </a:r>
            <a:r>
              <a:rPr lang="en-US" sz="2000" dirty="0" err="1" smtClean="0">
                <a:solidFill>
                  <a:srgbClr val="000099"/>
                </a:solidFill>
              </a:rPr>
              <a:t>Effelsberg</a:t>
            </a:r>
            <a:endParaRPr lang="en-US" sz="2000" dirty="0" smtClean="0">
              <a:solidFill>
                <a:srgbClr val="000099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Red: Other antennas under some consideration: </a:t>
            </a:r>
            <a:r>
              <a:rPr lang="en-US" sz="2000" dirty="0" err="1" smtClean="0">
                <a:solidFill>
                  <a:srgbClr val="000099"/>
                </a:solidFill>
              </a:rPr>
              <a:t>Yebes</a:t>
            </a:r>
            <a:r>
              <a:rPr lang="en-US" sz="2000" dirty="0" smtClean="0">
                <a:solidFill>
                  <a:srgbClr val="000099"/>
                </a:solidFill>
              </a:rPr>
              <a:t>, Sardinia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VLBI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332" y="989046"/>
            <a:ext cx="8015468" cy="2347910"/>
          </a:xfrm>
        </p:spPr>
        <p:txBody>
          <a:bodyPr/>
          <a:lstStyle/>
          <a:p>
            <a:r>
              <a:rPr lang="en-US" dirty="0" smtClean="0"/>
              <a:t>Add telescopes from the European VLBI Network (EVN) to the VLBA.</a:t>
            </a:r>
          </a:p>
          <a:p>
            <a:r>
              <a:rPr lang="en-US" dirty="0" smtClean="0"/>
              <a:t>The EVN has many large sensitive telescopes adding them increases the sensitivity as well as improving </a:t>
            </a:r>
            <a:r>
              <a:rPr lang="en-US" i="1" dirty="0" err="1" smtClean="0"/>
              <a:t>uv</a:t>
            </a:r>
            <a:r>
              <a:rPr lang="en-US" i="1" dirty="0" smtClean="0"/>
              <a:t> </a:t>
            </a:r>
            <a:r>
              <a:rPr lang="en-US" dirty="0" smtClean="0"/>
              <a:t>coverage (e.g., EVN has many more short baselines so can be more sensitive to larger structures.)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AAS Splinter Session, Jan 12,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22728" y="2528596"/>
            <a:ext cx="5291608" cy="360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06998"/>
            <a:ext cx="7286263" cy="4734308"/>
          </a:xfrm>
        </p:spPr>
        <p:txBody>
          <a:bodyPr/>
          <a:lstStyle/>
          <a:p>
            <a:r>
              <a:rPr lang="en-US" sz="1800" dirty="0" smtClean="0"/>
              <a:t>NRAO Help Desk</a:t>
            </a:r>
          </a:p>
          <a:p>
            <a:pPr lvl="1">
              <a:buNone/>
            </a:pPr>
            <a:r>
              <a:rPr lang="en-US" sz="1800" u="sng" dirty="0" smtClean="0">
                <a:hlinkClick r:id="rId4"/>
              </a:rPr>
              <a:t>https://help.nrao.edu </a:t>
            </a:r>
            <a:endParaRPr lang="en-US" sz="1800" u="sng" dirty="0" smtClean="0"/>
          </a:p>
          <a:p>
            <a:r>
              <a:rPr lang="en-US" sz="1800" dirty="0" smtClean="0"/>
              <a:t>VLBA Observational Status Summary</a:t>
            </a:r>
          </a:p>
          <a:p>
            <a:pPr lvl="1">
              <a:buNone/>
            </a:pPr>
            <a:r>
              <a:rPr lang="en-US" sz="1800" u="sng" dirty="0" smtClean="0">
                <a:hlinkClick r:id="rId5"/>
              </a:rPr>
              <a:t>http://www.vlba.nrao.edu/astro/obstatus/current/</a:t>
            </a:r>
            <a:endParaRPr lang="en-US" sz="1800" u="sng" dirty="0" smtClean="0"/>
          </a:p>
          <a:p>
            <a:r>
              <a:rPr lang="en-US" sz="1800" dirty="0" smtClean="0"/>
              <a:t>EVN Sensitivity Calculator</a:t>
            </a:r>
          </a:p>
          <a:p>
            <a:pPr lvl="1">
              <a:buNone/>
            </a:pPr>
            <a:r>
              <a:rPr lang="en-US" sz="1800" u="sng" dirty="0" smtClean="0">
                <a:hlinkClick r:id="rId6"/>
              </a:rPr>
              <a:t>http://www.evlbi.org/cgi-bin/EVNcalc</a:t>
            </a:r>
            <a:endParaRPr lang="en-US" sz="1800" u="sng" dirty="0" smtClean="0"/>
          </a:p>
          <a:p>
            <a:r>
              <a:rPr lang="en-US" sz="1800" dirty="0" smtClean="0"/>
              <a:t>Proposal Submission Tool</a:t>
            </a:r>
          </a:p>
          <a:p>
            <a:pPr lvl="1">
              <a:buNone/>
            </a:pPr>
            <a:r>
              <a:rPr lang="en-US" sz="1800" u="sng" dirty="0" smtClean="0">
                <a:hlinkClick r:id="rId7" action="ppaction://hlinkfile"/>
              </a:rPr>
              <a:t>my.nrao.edu</a:t>
            </a:r>
            <a:endParaRPr lang="en-US" sz="1800" u="sng" dirty="0" smtClean="0"/>
          </a:p>
          <a:p>
            <a:r>
              <a:rPr lang="en-US" sz="1800" dirty="0" smtClean="0"/>
              <a:t>SCHED – observation preparation software</a:t>
            </a:r>
          </a:p>
          <a:p>
            <a:pPr lvl="1">
              <a:buNone/>
            </a:pPr>
            <a:r>
              <a:rPr lang="en-US" sz="1800" u="sng" dirty="0" smtClean="0">
                <a:hlinkClick r:id="rId8"/>
              </a:rPr>
              <a:t>http://www.aoc.nrao.edu/software/sched/index.html</a:t>
            </a:r>
            <a:endParaRPr lang="en-US" sz="1800" u="sng" dirty="0" smtClean="0"/>
          </a:p>
          <a:p>
            <a:r>
              <a:rPr lang="en-US" sz="1800" dirty="0" smtClean="0"/>
              <a:t>AIPS – data reduction software</a:t>
            </a:r>
          </a:p>
          <a:p>
            <a:pPr lvl="1">
              <a:buNone/>
            </a:pPr>
            <a:r>
              <a:rPr lang="en-US" sz="1800" u="sng" dirty="0" smtClean="0">
                <a:hlinkClick r:id="rId9"/>
              </a:rPr>
              <a:t>http://www.aips.nrao.edu/index.shtml</a:t>
            </a:r>
            <a:endParaRPr lang="en-US" sz="1800" u="sng" dirty="0" smtClean="0"/>
          </a:p>
          <a:p>
            <a:r>
              <a:rPr lang="en-US" sz="1800" dirty="0" smtClean="0"/>
              <a:t>13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Synthesis Imaging Workshop (registration opened Feb 1)</a:t>
            </a:r>
          </a:p>
          <a:p>
            <a:pPr lvl="1">
              <a:buNone/>
            </a:pPr>
            <a:r>
              <a:rPr lang="en-US" sz="1800" u="sng" dirty="0" smtClean="0">
                <a:hlinkClick r:id="rId10"/>
              </a:rPr>
              <a:t>http://www.aoc.nrao.edu/events/synthesis/2012/</a:t>
            </a:r>
            <a:endParaRPr lang="en-US" sz="1800" u="sng" dirty="0" smtClean="0"/>
          </a:p>
          <a:p>
            <a:pPr lvl="1">
              <a:buNone/>
            </a:pPr>
            <a:r>
              <a:rPr lang="en-US" sz="1800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AAS Splinter Session, Jan 12,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1F7B9C-C514-43F2-BE1B-8CB1DCB226A2}" type="slidenum">
              <a:rPr lang="en-US" smtClean="0"/>
              <a:pPr/>
              <a:t>36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543550" y="3278523"/>
            <a:ext cx="2438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26780" y="2970567"/>
            <a:ext cx="1053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10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mas</a:t>
            </a:r>
            <a:endParaRPr lang="en-US" sz="16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2605" y="3278523"/>
            <a:ext cx="1111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36,000 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8200" y="15560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SN1993J in M81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0283" y="3646022"/>
            <a:ext cx="1940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Bartel</a:t>
            </a: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et al. 2000</a:t>
            </a:r>
          </a:p>
        </p:txBody>
      </p:sp>
      <p:pic>
        <p:nvPicPr>
          <p:cNvPr id="15" name="sn93j.mpg">
            <a:hlinkClick r:id="" action="ppaction://media"/>
          </p:cNvPr>
          <p:cNvPicPr/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6543550" y="555718"/>
            <a:ext cx="2438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VLBA correlator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Socorro hosts the VLBA DiFX software correlator</a:t>
            </a:r>
          </a:p>
          <a:p>
            <a:pPr lvl="1"/>
            <a:r>
              <a:rPr lang="en-US" dirty="0" smtClean="0"/>
              <a:t>DiFX has a global collaborative development team</a:t>
            </a:r>
          </a:p>
          <a:p>
            <a:pPr lvl="1"/>
            <a:r>
              <a:rPr lang="en-US" dirty="0" smtClean="0"/>
              <a:t>It is now used at most VLBI processing centers</a:t>
            </a:r>
          </a:p>
          <a:p>
            <a:r>
              <a:rPr lang="en-US" dirty="0" smtClean="0"/>
              <a:t>16-20 Mark5 units available for playback</a:t>
            </a:r>
          </a:p>
          <a:p>
            <a:r>
              <a:rPr lang="en-US" dirty="0" smtClean="0"/>
              <a:t>Can process data from 10 stations at a rate of 1500 Mbps</a:t>
            </a:r>
          </a:p>
          <a:p>
            <a:r>
              <a:rPr lang="en-US" dirty="0" smtClean="0"/>
              <a:t>Time resolution down to milliseconds (or less)</a:t>
            </a:r>
          </a:p>
          <a:p>
            <a:r>
              <a:rPr lang="en-US" dirty="0" smtClean="0"/>
              <a:t>Frequency resolution down to 2 Hz</a:t>
            </a:r>
          </a:p>
          <a:p>
            <a:r>
              <a:rPr lang="en-US" dirty="0" smtClean="0"/>
              <a:t>Some special features</a:t>
            </a:r>
          </a:p>
          <a:p>
            <a:pPr lvl="1"/>
            <a:r>
              <a:rPr lang="en-US" dirty="0" smtClean="0"/>
              <a:t>Pulsar gating and binning</a:t>
            </a:r>
          </a:p>
          <a:p>
            <a:pPr lvl="1"/>
            <a:r>
              <a:rPr lang="en-US" dirty="0" smtClean="0"/>
              <a:t>Simultaneous correlation at many positions</a:t>
            </a:r>
          </a:p>
          <a:p>
            <a:pPr lvl="1"/>
            <a:r>
              <a:rPr lang="en-US" dirty="0" smtClean="0"/>
              <a:t>Extraction of calibration information (phase tones, </a:t>
            </a:r>
            <a:r>
              <a:rPr lang="en-US" dirty="0" err="1" smtClean="0"/>
              <a:t>Tsys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 dump high time resolution spectra for transient searching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 descr="uni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34" y="0"/>
            <a:ext cx="5130265" cy="1070450"/>
          </a:xfrm>
          <a:prstGeom prst="rect">
            <a:avLst/>
          </a:prstGeom>
        </p:spPr>
      </p:pic>
      <p:pic>
        <p:nvPicPr>
          <p:cNvPr id="7" name="Picture 6" descr="dif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641" y="1931334"/>
            <a:ext cx="2193358" cy="250591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6827607" y="1193484"/>
            <a:ext cx="860884" cy="6148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968"/>
            <a:ext cx="8229600" cy="597160"/>
          </a:xfrm>
        </p:spPr>
        <p:txBody>
          <a:bodyPr/>
          <a:lstStyle/>
          <a:p>
            <a:r>
              <a:rPr lang="en-US" dirty="0" smtClean="0"/>
              <a:t>The key capabilities of the VLBA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102" y="709128"/>
            <a:ext cx="8192278" cy="5417036"/>
          </a:xfrm>
        </p:spPr>
        <p:txBody>
          <a:bodyPr/>
          <a:lstStyle/>
          <a:p>
            <a:r>
              <a:rPr lang="en-US" dirty="0" smtClean="0"/>
              <a:t>Long baselines yield high resolution</a:t>
            </a:r>
          </a:p>
          <a:p>
            <a:pPr lvl="1"/>
            <a:r>
              <a:rPr lang="en-US" dirty="0" smtClean="0"/>
              <a:t>5 </a:t>
            </a:r>
            <a:r>
              <a:rPr lang="en-US" dirty="0" err="1" smtClean="0"/>
              <a:t>mas</a:t>
            </a:r>
            <a:r>
              <a:rPr lang="en-US" dirty="0" smtClean="0"/>
              <a:t> at 1.5 GHz</a:t>
            </a:r>
          </a:p>
          <a:p>
            <a:pPr lvl="1"/>
            <a:r>
              <a:rPr lang="en-US" dirty="0" smtClean="0"/>
              <a:t>120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as at 90 GHz	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Highest resolution imaging in astronomy</a:t>
            </a:r>
          </a:p>
          <a:p>
            <a:pPr lvl="1"/>
            <a:r>
              <a:rPr lang="en-US" dirty="0" smtClean="0"/>
              <a:t>Sensitive to brightness temperatures above about </a:t>
            </a:r>
            <a:r>
              <a:rPr lang="en-US" dirty="0" smtClean="0">
                <a:ea typeface="ＭＳ Ｐゴシック" charset="-128"/>
              </a:rPr>
              <a:t>10</a:t>
            </a:r>
            <a:r>
              <a:rPr lang="en-US" baseline="30000" dirty="0" smtClean="0">
                <a:ea typeface="ＭＳ Ｐゴシック" charset="-128"/>
              </a:rPr>
              <a:t>5 </a:t>
            </a:r>
            <a:r>
              <a:rPr lang="en-US" dirty="0" smtClean="0"/>
              <a:t>K</a:t>
            </a:r>
          </a:p>
          <a:p>
            <a:r>
              <a:rPr lang="en-US" dirty="0" smtClean="0"/>
              <a:t>Instrumental stability and long baselines </a:t>
            </a:r>
            <a:r>
              <a:rPr lang="en-US" dirty="0" smtClean="0">
                <a:sym typeface="Symbol"/>
              </a:rPr>
              <a:t> astrometry</a:t>
            </a:r>
          </a:p>
          <a:p>
            <a:pPr lvl="1"/>
            <a:r>
              <a:rPr lang="en-US" dirty="0" smtClean="0">
                <a:sym typeface="Symbol"/>
              </a:rPr>
              <a:t>&lt; 0.1  as achievable with minor effort, cooperative sources</a:t>
            </a:r>
          </a:p>
          <a:p>
            <a:pPr lvl="1"/>
            <a:r>
              <a:rPr lang="en-US" dirty="0" smtClean="0">
                <a:sym typeface="Symbol"/>
              </a:rPr>
              <a:t>0.01  as demonstrated in some cases</a:t>
            </a:r>
          </a:p>
          <a:p>
            <a:pPr lvl="2"/>
            <a:r>
              <a:rPr lang="en-US" dirty="0" smtClean="0">
                <a:sym typeface="Symbol"/>
              </a:rPr>
              <a:t>Allows distance measurements at 1 </a:t>
            </a:r>
            <a:r>
              <a:rPr lang="en-US" dirty="0" err="1" smtClean="0">
                <a:sym typeface="Symbol"/>
              </a:rPr>
              <a:t>kpc</a:t>
            </a:r>
            <a:r>
              <a:rPr lang="en-US" dirty="0" smtClean="0">
                <a:sym typeface="Symbol"/>
              </a:rPr>
              <a:t> with 1% accuracy</a:t>
            </a:r>
          </a:p>
          <a:p>
            <a:r>
              <a:rPr lang="en-US" dirty="0" smtClean="0">
                <a:sym typeface="Symbol"/>
              </a:rPr>
              <a:t>Identical 25-m antennas allow large field of view</a:t>
            </a:r>
          </a:p>
          <a:p>
            <a:pPr lvl="1"/>
            <a:r>
              <a:rPr lang="en-US" dirty="0" smtClean="0">
                <a:sym typeface="Symbol"/>
              </a:rPr>
              <a:t>30’ at 1.5 GHz</a:t>
            </a:r>
          </a:p>
          <a:p>
            <a:pPr lvl="1"/>
            <a:r>
              <a:rPr lang="en-US" dirty="0" smtClean="0">
                <a:sym typeface="Symbol"/>
              </a:rPr>
              <a:t>Can image hundreds of sources in one pointing</a:t>
            </a:r>
          </a:p>
          <a:p>
            <a:r>
              <a:rPr lang="en-US" dirty="0" smtClean="0">
                <a:sym typeface="Symbol"/>
              </a:rPr>
              <a:t>Full time operations</a:t>
            </a:r>
          </a:p>
          <a:p>
            <a:pPr lvl="1"/>
            <a:r>
              <a:rPr lang="en-US" dirty="0" smtClean="0">
                <a:sym typeface="Symbol"/>
              </a:rPr>
              <a:t>Suitable for transient response, dynamic scheduling, multi-epoch </a:t>
            </a:r>
            <a:r>
              <a:rPr lang="en-US" dirty="0" err="1" smtClean="0">
                <a:sym typeface="Symbol"/>
              </a:rPr>
              <a:t>obs</a:t>
            </a:r>
            <a:r>
              <a:rPr lang="en-US" dirty="0" smtClean="0">
                <a:sym typeface="Symbol"/>
              </a:rPr>
              <a:t>…</a:t>
            </a:r>
          </a:p>
          <a:p>
            <a:r>
              <a:rPr lang="en-US" dirty="0" smtClean="0">
                <a:sym typeface="Symbol"/>
              </a:rPr>
              <a:t>Rapid turnover to users: usually ~2 weeks</a:t>
            </a:r>
          </a:p>
          <a:p>
            <a:r>
              <a:rPr lang="en-US" dirty="0" smtClean="0">
                <a:sym typeface="Symbol"/>
              </a:rPr>
              <a:t>Pulsar processing (gating and binning)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expansion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45030"/>
            <a:ext cx="8434873" cy="5081134"/>
          </a:xfrm>
        </p:spPr>
        <p:txBody>
          <a:bodyPr/>
          <a:lstStyle/>
          <a:p>
            <a:r>
              <a:rPr lang="en-US" dirty="0" smtClean="0"/>
              <a:t>Goal: Increase the data rate from the VLBA from 512 Mbps to 2(4) Gbps</a:t>
            </a:r>
          </a:p>
          <a:p>
            <a:r>
              <a:rPr lang="en-US" dirty="0" smtClean="0"/>
              <a:t>Three major components, all developed collaboratively</a:t>
            </a:r>
          </a:p>
          <a:p>
            <a:pPr lvl="1"/>
            <a:r>
              <a:rPr lang="en-US" dirty="0" smtClean="0"/>
              <a:t>New back-end electronics (</a:t>
            </a:r>
            <a:r>
              <a:rPr lang="en-US" dirty="0" err="1" smtClean="0"/>
              <a:t>collab</a:t>
            </a:r>
            <a:r>
              <a:rPr lang="en-US" dirty="0" smtClean="0"/>
              <a:t>. w/ Haystack)</a:t>
            </a:r>
          </a:p>
          <a:p>
            <a:pPr lvl="2"/>
            <a:r>
              <a:rPr lang="en-US" dirty="0" smtClean="0"/>
              <a:t>Remove </a:t>
            </a:r>
            <a:r>
              <a:rPr lang="en-US" dirty="0" err="1" smtClean="0"/>
              <a:t>downconverters</a:t>
            </a:r>
            <a:r>
              <a:rPr lang="en-US" dirty="0" smtClean="0"/>
              <a:t>, samplers and formatter</a:t>
            </a:r>
          </a:p>
          <a:p>
            <a:pPr lvl="2"/>
            <a:r>
              <a:rPr lang="en-US" dirty="0" smtClean="0"/>
              <a:t>Replace with FPGA-based hardware (from CASPER group)</a:t>
            </a:r>
          </a:p>
          <a:p>
            <a:pPr lvl="1"/>
            <a:r>
              <a:rPr lang="en-US" dirty="0" smtClean="0"/>
              <a:t>New recorder (Haystack, Conduant Corp.)</a:t>
            </a:r>
          </a:p>
          <a:p>
            <a:pPr lvl="2"/>
            <a:r>
              <a:rPr lang="en-US" dirty="0" smtClean="0"/>
              <a:t>Mark5C unit with 10 </a:t>
            </a:r>
            <a:r>
              <a:rPr lang="en-US" dirty="0" err="1" smtClean="0"/>
              <a:t>Gb</a:t>
            </a:r>
            <a:r>
              <a:rPr lang="en-US" dirty="0" smtClean="0"/>
              <a:t> input port</a:t>
            </a:r>
          </a:p>
          <a:p>
            <a:pPr lvl="1"/>
            <a:r>
              <a:rPr lang="en-US" dirty="0" smtClean="0"/>
              <a:t>New correlator (Adam </a:t>
            </a:r>
            <a:r>
              <a:rPr lang="en-US" dirty="0" err="1" smtClean="0"/>
              <a:t>Deller</a:t>
            </a:r>
            <a:r>
              <a:rPr lang="en-US" dirty="0" smtClean="0"/>
              <a:t> and global collaboration)</a:t>
            </a:r>
          </a:p>
          <a:p>
            <a:pPr lvl="2"/>
            <a:r>
              <a:rPr lang="en-US" dirty="0" smtClean="0"/>
              <a:t>Replace VLBA hardware correlator with DiFX software correlator</a:t>
            </a:r>
          </a:p>
          <a:p>
            <a:pPr lvl="2"/>
            <a:r>
              <a:rPr lang="en-US" dirty="0" smtClean="0"/>
              <a:t>Complete as of Dec 2009</a:t>
            </a:r>
          </a:p>
          <a:p>
            <a:r>
              <a:rPr lang="en-US" dirty="0" smtClean="0"/>
              <a:t>Hardware is installed at all sites</a:t>
            </a:r>
          </a:p>
          <a:p>
            <a:r>
              <a:rPr lang="en-US" dirty="0" smtClean="0"/>
              <a:t>First science is underway!</a:t>
            </a:r>
          </a:p>
          <a:p>
            <a:r>
              <a:rPr lang="en-US" dirty="0" smtClean="0"/>
              <a:t>Memo series: </a:t>
            </a:r>
            <a:r>
              <a:rPr lang="en-US" sz="1600" dirty="0" smtClean="0"/>
              <a:t>https://science.nrao.edu/facilities/vlba/publications/memos/sensitivity-upgrade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expansion hardware</a:t>
            </a:r>
            <a:endParaRPr lang="en-US" dirty="0"/>
          </a:p>
        </p:txBody>
      </p:sp>
      <p:pic>
        <p:nvPicPr>
          <p:cNvPr id="6" name="Content Placeholder 5" descr="DSCN09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445" y="993808"/>
            <a:ext cx="5895262" cy="442144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4BC9A9-E031-47BE-8732-ED8688396AB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5594353"/>
            <a:ext cx="2808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ROACH Digital Back End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1403"/>
            <a:ext cx="8425543" cy="4660186"/>
          </a:xfrm>
        </p:spPr>
        <p:txBody>
          <a:bodyPr/>
          <a:lstStyle/>
          <a:p>
            <a:r>
              <a:rPr lang="en-US" dirty="0" smtClean="0"/>
              <a:t>Replace 4.5-5.1 GHz receivers with 4-7.9 GHz upgraded units</a:t>
            </a:r>
          </a:p>
          <a:p>
            <a:r>
              <a:rPr lang="en-US" dirty="0" smtClean="0"/>
              <a:t>Primary science goal:  Astrometry of 6.7 GHz methanol line found in star forming regions to map the structure of the Milky Way</a:t>
            </a:r>
          </a:p>
          <a:p>
            <a:r>
              <a:rPr lang="en-US" dirty="0" smtClean="0"/>
              <a:t>This project will bring more of the VLBA to EVLA standards</a:t>
            </a:r>
          </a:p>
          <a:p>
            <a:r>
              <a:rPr lang="en-US" dirty="0" smtClean="0"/>
              <a:t>Upgraded down-converter will allow 2 IF pairs to attach to this receiver at widely separated frequencies</a:t>
            </a:r>
          </a:p>
          <a:p>
            <a:r>
              <a:rPr lang="en-US" dirty="0" smtClean="0"/>
              <a:t>Upgrade is in progress</a:t>
            </a:r>
          </a:p>
          <a:p>
            <a:pPr lvl="1"/>
            <a:r>
              <a:rPr lang="en-US" dirty="0" smtClean="0"/>
              <a:t>Feed replacements done at 8 antennas</a:t>
            </a:r>
          </a:p>
          <a:p>
            <a:pPr lvl="1"/>
            <a:r>
              <a:rPr lang="en-US" dirty="0" smtClean="0"/>
              <a:t>New receivers installed at 6 antennas</a:t>
            </a:r>
          </a:p>
          <a:p>
            <a:pPr lvl="1"/>
            <a:r>
              <a:rPr lang="en-US" dirty="0" smtClean="0"/>
              <a:t>Rolling downtime of C-band receivers</a:t>
            </a:r>
          </a:p>
          <a:p>
            <a:pPr lvl="2"/>
            <a:r>
              <a:rPr lang="en-US" dirty="0" smtClean="0"/>
              <a:t>Some observing impacted</a:t>
            </a:r>
          </a:p>
          <a:p>
            <a:r>
              <a:rPr lang="en-US" dirty="0" smtClean="0"/>
              <a:t>First science to begin ~May 2012 </a:t>
            </a:r>
          </a:p>
          <a:p>
            <a:r>
              <a:rPr lang="en-US" dirty="0" smtClean="0"/>
              <a:t>Planned completion by August 2012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C-band receiver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FF6385-5630-4085-B5D7-6FBD79496C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 descr="VLBA-C-B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802" y="2751152"/>
            <a:ext cx="2666198" cy="41068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new C-band receiver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FF6385-5630-4085-B5D7-6FBD79496C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818147" y="912753"/>
          <a:ext cx="7844589" cy="4708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0535" y="5755907"/>
            <a:ext cx="5484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Performs even better than EVLA C-band receivers!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lb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Bef>
            <a:spcPct val="20000"/>
          </a:spcBef>
          <a:defRPr sz="2000" dirty="0">
            <a:solidFill>
              <a:srgbClr val="000099"/>
            </a:solidFill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>
            <a:solidFill>
              <a:srgbClr val="000099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vlba_template</Template>
  <TotalTime>2836</TotalTime>
  <Words>2980</Words>
  <Application>Microsoft Macintosh PowerPoint</Application>
  <PresentationFormat>On-screen Show (4:3)</PresentationFormat>
  <Paragraphs>378</Paragraphs>
  <Slides>36</Slides>
  <Notes>8</Notes>
  <HiddenSlides>0</HiddenSlides>
  <MMClips>1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vlba_template</vt:lpstr>
      <vt:lpstr>Blue Image Bottom Bar</vt:lpstr>
      <vt:lpstr>Gold Image Bottom Bar</vt:lpstr>
      <vt:lpstr>Current and Future Capabilities of the VLBA</vt:lpstr>
      <vt:lpstr>The VLBA stations</vt:lpstr>
      <vt:lpstr>Current antenna capabilities</vt:lpstr>
      <vt:lpstr>VLBA correlator</vt:lpstr>
      <vt:lpstr>The key capabilities of the VLBA</vt:lpstr>
      <vt:lpstr>Bandwidth expansion project</vt:lpstr>
      <vt:lpstr>Bandwidth expansion hardware</vt:lpstr>
      <vt:lpstr>C-band receiver upgrade</vt:lpstr>
      <vt:lpstr>Performance of new C-band receiver</vt:lpstr>
      <vt:lpstr>Topical VLBA science</vt:lpstr>
      <vt:lpstr>Imaging colliding winds</vt:lpstr>
      <vt:lpstr>Comprehensive multi-waveband monitoring of -ray bright blazars     Marscher &amp; Jorstad</vt:lpstr>
      <vt:lpstr>SiO maser emission from Orion Source I</vt:lpstr>
      <vt:lpstr>Monitoring of jets in active galactic nuclei with VLBA experiments (MOJAVE)   Lister et al.</vt:lpstr>
      <vt:lpstr>Jet acceleration and collimation probe of transient X-ray binaries (JACPOT)  Miller-Jones et al.</vt:lpstr>
      <vt:lpstr>M87 Very High Energy flare seen in multi-wavelength monitoring</vt:lpstr>
      <vt:lpstr>Precessing microquasar SS433</vt:lpstr>
      <vt:lpstr>Pleiades distance Melis et al.</vt:lpstr>
      <vt:lpstr>Resident Shared Risk Observing (Opportunities for you to contribute!)</vt:lpstr>
      <vt:lpstr>Additional VLBA Science Examples</vt:lpstr>
      <vt:lpstr>PSR : pulsar astrometry Adam Deller et al.</vt:lpstr>
      <vt:lpstr>Megamaser cosmology project Braats, Kuo et al.</vt:lpstr>
      <vt:lpstr>Gould’s belt distance survey Loinard et al.</vt:lpstr>
      <vt:lpstr>Bar and spiral structure legacy survey (BeSSeL)         Reid et al.</vt:lpstr>
      <vt:lpstr>The radio-interferometric planet search (RIPL)           Bower et al.</vt:lpstr>
      <vt:lpstr>Mass, distance, and radio structure of V773 Tau A</vt:lpstr>
      <vt:lpstr>V-FASTR: Fast transient detection with the VLBA</vt:lpstr>
      <vt:lpstr>Wide-field VLBA Observations of the Chandra Deep Field South</vt:lpstr>
      <vt:lpstr>VLBA Astrometry of Cassini at Saturn</vt:lpstr>
      <vt:lpstr>Backup Material</vt:lpstr>
      <vt:lpstr>Frequency bands and sensitivity</vt:lpstr>
      <vt:lpstr>Daily UT1-UTC observations</vt:lpstr>
      <vt:lpstr>High Sensitivity Array</vt:lpstr>
      <vt:lpstr>The High Sensitivity Array on the map</vt:lpstr>
      <vt:lpstr>Global VLBI</vt:lpstr>
      <vt:lpstr>Important Links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VLBA</dc:title>
  <dc:creator>NRAO</dc:creator>
  <cp:lastModifiedBy>gig</cp:lastModifiedBy>
  <cp:revision>153</cp:revision>
  <dcterms:created xsi:type="dcterms:W3CDTF">2012-03-04T13:19:06Z</dcterms:created>
  <dcterms:modified xsi:type="dcterms:W3CDTF">2012-03-04T13:19:53Z</dcterms:modified>
</cp:coreProperties>
</file>