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 id="2147483669" r:id="rId2"/>
    <p:sldMasterId id="2147483670" r:id="rId3"/>
  </p:sldMasterIdLst>
  <p:notesMasterIdLst>
    <p:notesMasterId r:id="rId69"/>
  </p:notesMasterIdLst>
  <p:sldIdLst>
    <p:sldId id="338" r:id="rId4"/>
    <p:sldId id="312" r:id="rId5"/>
    <p:sldId id="258" r:id="rId6"/>
    <p:sldId id="339" r:id="rId7"/>
    <p:sldId id="360" r:id="rId8"/>
    <p:sldId id="264" r:id="rId9"/>
    <p:sldId id="259" r:id="rId10"/>
    <p:sldId id="260" r:id="rId11"/>
    <p:sldId id="318" r:id="rId12"/>
    <p:sldId id="262" r:id="rId13"/>
    <p:sldId id="265" r:id="rId14"/>
    <p:sldId id="343" r:id="rId15"/>
    <p:sldId id="340" r:id="rId16"/>
    <p:sldId id="342" r:id="rId17"/>
    <p:sldId id="344" r:id="rId18"/>
    <p:sldId id="326" r:id="rId19"/>
    <p:sldId id="272" r:id="rId20"/>
    <p:sldId id="327" r:id="rId21"/>
    <p:sldId id="328" r:id="rId22"/>
    <p:sldId id="329" r:id="rId23"/>
    <p:sldId id="330" r:id="rId24"/>
    <p:sldId id="316" r:id="rId25"/>
    <p:sldId id="317" r:id="rId26"/>
    <p:sldId id="331" r:id="rId27"/>
    <p:sldId id="332" r:id="rId28"/>
    <p:sldId id="333" r:id="rId29"/>
    <p:sldId id="334" r:id="rId30"/>
    <p:sldId id="335" r:id="rId31"/>
    <p:sldId id="336" r:id="rId32"/>
    <p:sldId id="288" r:id="rId33"/>
    <p:sldId id="322" r:id="rId34"/>
    <p:sldId id="351" r:id="rId35"/>
    <p:sldId id="352" r:id="rId36"/>
    <p:sldId id="321" r:id="rId37"/>
    <p:sldId id="358" r:id="rId38"/>
    <p:sldId id="345" r:id="rId39"/>
    <p:sldId id="281" r:id="rId40"/>
    <p:sldId id="280" r:id="rId41"/>
    <p:sldId id="282" r:id="rId42"/>
    <p:sldId id="283" r:id="rId43"/>
    <p:sldId id="284" r:id="rId44"/>
    <p:sldId id="285" r:id="rId45"/>
    <p:sldId id="286" r:id="rId46"/>
    <p:sldId id="287" r:id="rId47"/>
    <p:sldId id="361" r:id="rId48"/>
    <p:sldId id="291" r:id="rId49"/>
    <p:sldId id="292" r:id="rId50"/>
    <p:sldId id="362" r:id="rId51"/>
    <p:sldId id="324" r:id="rId52"/>
    <p:sldId id="357"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54" r:id="rId67"/>
    <p:sldId id="356" r:id="rId6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000099"/>
    <a:srgbClr val="FF9300"/>
    <a:srgbClr val="FFCA0D"/>
    <a:srgbClr val="2CCD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66"/>
    <p:restoredTop sz="79005"/>
  </p:normalViewPr>
  <p:slideViewPr>
    <p:cSldViewPr snapToGrid="0" snapToObjects="1">
      <p:cViewPr>
        <p:scale>
          <a:sx n="76" d="100"/>
          <a:sy n="76" d="100"/>
        </p:scale>
        <p:origin x="856" y="4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389491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r>
              <a:rPr lang="en-US"/>
              <a:t>10/29/13</a:t>
            </a:r>
          </a:p>
        </p:txBody>
      </p:sp>
      <p:sp>
        <p:nvSpPr>
          <p:cNvPr id="5" name="Rectangle 8"/>
          <p:cNvSpPr>
            <a:spLocks noGrp="1" noChangeArrowheads="1"/>
          </p:cNvSpPr>
          <p:nvPr>
            <p:ph type="sldNum" sz="quarter"/>
          </p:nvPr>
        </p:nvSpPr>
        <p:spPr/>
        <p:txBody>
          <a:bodyPr/>
          <a:lstStyle/>
          <a:p>
            <a:pPr>
              <a:defRPr/>
            </a:pPr>
            <a:fld id="{56A8C8E4-0411-974C-A6B3-974F705FD11E}" type="slidenum">
              <a:rPr lang="en-US"/>
              <a:pPr>
                <a:defRPr/>
              </a:pPr>
              <a:t>1</a:t>
            </a:fld>
            <a:endParaRPr lang="en-US"/>
          </a:p>
        </p:txBody>
      </p:sp>
      <p:sp>
        <p:nvSpPr>
          <p:cNvPr id="75777" name="Text Box 1"/>
          <p:cNvSpPr txBox="1">
            <a:spLocks noGrp="1" noRot="1" noChangeAspect="1" noChangeArrowheads="1"/>
          </p:cNvSpPr>
          <p:nvPr>
            <p:ph type="sldImg"/>
          </p:nvPr>
        </p:nvSpPr>
        <p:spPr>
          <a:xfrm>
            <a:off x="1181100" y="696913"/>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5778" name="Text Box 2"/>
          <p:cNvSpPr txBox="1">
            <a:spLocks noGrp="1" noChangeArrowheads="1"/>
          </p:cNvSpPr>
          <p:nvPr>
            <p:ph type="body" idx="1"/>
          </p:nvPr>
        </p:nvSpPr>
        <p:spPr>
          <a:xfrm>
            <a:off x="701040" y="4415790"/>
            <a:ext cx="5608320" cy="418338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360"/>
              </a:spcBef>
              <a:spcAft>
                <a:spcPts val="0"/>
              </a:spcAft>
              <a:buClrTx/>
              <a:buSzTx/>
              <a:buFontTx/>
              <a:buNone/>
              <a:tabLst/>
              <a:defRPr/>
            </a:pPr>
            <a:r>
              <a:rPr lang="en-US" sz="1200" b="0" i="0" u="none" strike="noStrike" cap="none" dirty="0">
                <a:solidFill>
                  <a:schemeClr val="dk1"/>
                </a:solidFill>
                <a:latin typeface="Calibri"/>
                <a:ea typeface="Calibri"/>
                <a:cs typeface="Calibri"/>
                <a:sym typeface="Calibri"/>
              </a:rPr>
              <a:t>this talk is key for understanding why you’re being asked to put in different parameters in the OT when you prepare your observations (like largest angular scale and resolution)</a:t>
            </a:r>
          </a:p>
          <a:p>
            <a:pPr>
              <a:defRPr/>
            </a:pPr>
            <a:endParaRPr lang="en-US" dirty="0">
              <a:cs typeface="+mn-cs"/>
            </a:endParaRPr>
          </a:p>
        </p:txBody>
      </p:sp>
    </p:spTree>
    <p:extLst>
      <p:ext uri="{BB962C8B-B14F-4D97-AF65-F5344CB8AC3E}">
        <p14:creationId xmlns:p14="http://schemas.microsoft.com/office/powerpoint/2010/main" val="2049788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These galaxies are in the process of colliding, and as a result there are regions where dense carbon monoxide gas traces very high rates of star formation in their overlap</a:t>
            </a:r>
            <a:r>
              <a:rPr lang="en-US" sz="1200" b="0" i="0" u="none" strike="noStrike" cap="none" baseline="0" dirty="0">
                <a:solidFill>
                  <a:schemeClr val="dk1"/>
                </a:solidFill>
                <a:latin typeface="Calibri"/>
                <a:ea typeface="Calibri"/>
                <a:cs typeface="Calibri"/>
                <a:sym typeface="Calibri"/>
              </a:rPr>
              <a:t> region</a:t>
            </a:r>
          </a:p>
          <a:p>
            <a:r>
              <a:rPr lang="en-US" dirty="0"/>
              <a:t>Very close example of recent</a:t>
            </a:r>
            <a:r>
              <a:rPr lang="en-US" baseline="0" dirty="0"/>
              <a:t> merger (22 </a:t>
            </a:r>
            <a:r>
              <a:rPr lang="en-US" baseline="0" dirty="0" err="1"/>
              <a:t>Mpc</a:t>
            </a:r>
            <a:r>
              <a:rPr lang="en-US" baseline="0" dirty="0"/>
              <a:t> and 100 million years ago), five supergiant molecular cloud regions in the overlap region</a:t>
            </a:r>
          </a:p>
          <a:p>
            <a:r>
              <a:rPr lang="en-US" baseline="0" dirty="0"/>
              <a:t>Band 7 CO(3-2)</a:t>
            </a:r>
            <a:endParaRPr lang="en-US" dirty="0"/>
          </a:p>
          <a:p>
            <a:pPr marL="0" marR="0" lvl="0" indent="0" algn="l" rtl="0">
              <a:spcBef>
                <a:spcPts val="0"/>
              </a:spcBef>
              <a:spcAft>
                <a:spcPts val="0"/>
              </a:spcAft>
              <a:buSzPct val="25000"/>
              <a:buNone/>
            </a:pPr>
            <a:endParaRPr lang="en-US" sz="1200" b="0" i="0" u="none" strike="noStrike" cap="none" dirty="0">
              <a:solidFill>
                <a:schemeClr val="dk1"/>
              </a:solidFill>
              <a:latin typeface="Calibri"/>
              <a:ea typeface="Calibri"/>
              <a:cs typeface="Calibri"/>
              <a:sym typeface="Calibri"/>
            </a:endParaRPr>
          </a:p>
        </p:txBody>
      </p:sp>
      <p:sp>
        <p:nvSpPr>
          <p:cNvPr id="217" name="Shape 2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10</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44676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99"/>
                </a:solidFill>
                <a:latin typeface="Cabin" charset="0"/>
                <a:ea typeface="Cabin" charset="0"/>
                <a:cs typeface="Cabin" charset="0"/>
                <a:sym typeface="Arial"/>
              </a:rPr>
              <a:t>A signal from space arrives at each antenna at a slightly different time (due to different travel lengths</a:t>
            </a:r>
            <a:r>
              <a:rPr lang="en-US" sz="1200" dirty="0">
                <a:solidFill>
                  <a:srgbClr val="000099"/>
                </a:solidFill>
                <a:latin typeface="Cabin" charset="0"/>
                <a:ea typeface="Cabin" charset="0"/>
                <a:cs typeface="Cabin" charset="0"/>
              </a:rPr>
              <a:t>) depending on the location of the antenna in the array.</a:t>
            </a:r>
            <a:endParaRPr lang="en-US" sz="1200" dirty="0">
              <a:solidFill>
                <a:srgbClr val="000099"/>
              </a:solidFill>
              <a:latin typeface="Cabin" charset="0"/>
              <a:ea typeface="Cabin" charset="0"/>
              <a:cs typeface="Cabin"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99"/>
                </a:solidFill>
                <a:latin typeface="Cabin" charset="0"/>
                <a:ea typeface="Cabin" charset="0"/>
                <a:cs typeface="Cabin" charset="0"/>
                <a:sym typeface="Arial"/>
              </a:rPr>
              <a:t>The signal from each antenna is then combined with </a:t>
            </a:r>
            <a:r>
              <a:rPr lang="en-US" sz="1200" dirty="0">
                <a:solidFill>
                  <a:srgbClr val="000099"/>
                </a:solidFill>
                <a:latin typeface="Cabin" charset="0"/>
                <a:ea typeface="Cabin" charset="0"/>
                <a:cs typeface="Cabin" charset="0"/>
              </a:rPr>
              <a:t>every other antenna</a:t>
            </a:r>
            <a:r>
              <a:rPr lang="en-US" sz="1200" dirty="0">
                <a:solidFill>
                  <a:srgbClr val="000099"/>
                </a:solidFill>
                <a:latin typeface="Cabin" charset="0"/>
                <a:ea typeface="Cabin" charset="0"/>
                <a:cs typeface="Cabin" charset="0"/>
                <a:sym typeface="Arial"/>
              </a:rPr>
              <a:t> in </a:t>
            </a:r>
            <a:r>
              <a:rPr lang="en-US" sz="1200" dirty="0">
                <a:solidFill>
                  <a:srgbClr val="000099"/>
                </a:solidFill>
                <a:latin typeface="Cabin" charset="0"/>
                <a:ea typeface="Cabin" charset="0"/>
                <a:cs typeface="Cabin" charset="0"/>
              </a:rPr>
              <a:t>a</a:t>
            </a:r>
            <a:r>
              <a:rPr lang="en-US" sz="1200" dirty="0">
                <a:solidFill>
                  <a:srgbClr val="000099"/>
                </a:solidFill>
                <a:latin typeface="Cabin" charset="0"/>
                <a:ea typeface="Cabin" charset="0"/>
                <a:cs typeface="Cabin" charset="0"/>
                <a:sym typeface="Arial"/>
              </a:rPr>
              <a:t> correlator, where the time delay is measured and compensated for in the software.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99"/>
                </a:solidFill>
                <a:latin typeface="Cabin" charset="0"/>
                <a:ea typeface="Cabin" charset="0"/>
                <a:cs typeface="Cabin" charset="0"/>
                <a:sym typeface="Arial"/>
              </a:rPr>
              <a:t>The signals arriving </a:t>
            </a:r>
            <a:r>
              <a:rPr lang="en-US" sz="1200" dirty="0">
                <a:solidFill>
                  <a:srgbClr val="000099"/>
                </a:solidFill>
                <a:latin typeface="Cabin" charset="0"/>
                <a:ea typeface="Cabin" charset="0"/>
                <a:cs typeface="Cabin" charset="0"/>
              </a:rPr>
              <a:t>from</a:t>
            </a:r>
            <a:r>
              <a:rPr lang="en-US" sz="1200" dirty="0">
                <a:solidFill>
                  <a:srgbClr val="000099"/>
                </a:solidFill>
                <a:latin typeface="Cabin" charset="0"/>
                <a:ea typeface="Cabin" charset="0"/>
                <a:cs typeface="Cabin" charset="0"/>
                <a:sym typeface="Arial"/>
              </a:rPr>
              <a:t> slightly different </a:t>
            </a:r>
            <a:r>
              <a:rPr lang="en-US" sz="1200" dirty="0">
                <a:solidFill>
                  <a:srgbClr val="000099"/>
                </a:solidFill>
                <a:latin typeface="Cabin" charset="0"/>
                <a:ea typeface="Cabin" charset="0"/>
                <a:cs typeface="Cabin" charset="0"/>
              </a:rPr>
              <a:t>point</a:t>
            </a:r>
            <a:r>
              <a:rPr lang="en-US" sz="1200" dirty="0">
                <a:solidFill>
                  <a:srgbClr val="000099"/>
                </a:solidFill>
                <a:latin typeface="Cabin" charset="0"/>
                <a:ea typeface="Cabin" charset="0"/>
                <a:cs typeface="Cabin" charset="0"/>
                <a:sym typeface="Arial"/>
              </a:rPr>
              <a:t>s in the sky arrive at slightly different times at each antenna. This provides location information within the telescope beam and thus positional information about the emitting object.</a:t>
            </a:r>
            <a:endParaRPr lang="en-US" sz="1200" dirty="0">
              <a:solidFill>
                <a:schemeClr val="lt1"/>
              </a:solidFill>
              <a:latin typeface="Cabin" charset="0"/>
              <a:ea typeface="Cabin" charset="0"/>
              <a:cs typeface="Cabin" charset="0"/>
              <a:sym typeface="Arial"/>
            </a:endParaRPr>
          </a:p>
          <a:p>
            <a:pPr lvl="0">
              <a:spcBef>
                <a:spcPts val="0"/>
              </a:spcBef>
              <a:buNone/>
            </a:pPr>
            <a:endParaRPr dirty="0"/>
          </a:p>
        </p:txBody>
      </p:sp>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9099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Signals going out to the antennas involved control software for pointing and tracking sources, for tuning the receivers, for timing reference, for additional commands such as putting the hot load in the beam to measure the system temperature or to update the </a:t>
            </a:r>
            <a:r>
              <a:rPr lang="en-US" sz="1200" b="0" i="0" u="none" strike="noStrike" cap="none" dirty="0" err="1">
                <a:solidFill>
                  <a:schemeClr val="dk1"/>
                </a:solidFill>
                <a:latin typeface="Calibri"/>
                <a:ea typeface="Calibri"/>
                <a:cs typeface="Calibri"/>
                <a:sym typeface="Calibri"/>
              </a:rPr>
              <a:t>subreflector</a:t>
            </a:r>
            <a:r>
              <a:rPr lang="en-US" sz="1200" b="0" i="0" u="none" strike="noStrike" cap="none" dirty="0">
                <a:solidFill>
                  <a:schemeClr val="dk1"/>
                </a:solidFill>
                <a:latin typeface="Calibri"/>
                <a:ea typeface="Calibri"/>
                <a:cs typeface="Calibri"/>
                <a:sym typeface="Calibri"/>
              </a:rPr>
              <a:t> position.  Signals coming back from the antennas involve device health, fiber polarization to check the fiber length, the astronomical signal that’s going into the </a:t>
            </a:r>
            <a:r>
              <a:rPr lang="en-US" sz="1200" b="0" i="0" u="none" strike="noStrike" cap="none" dirty="0" err="1">
                <a:solidFill>
                  <a:schemeClr val="dk1"/>
                </a:solidFill>
                <a:latin typeface="Calibri"/>
                <a:ea typeface="Calibri"/>
                <a:cs typeface="Calibri"/>
                <a:sym typeface="Calibri"/>
              </a:rPr>
              <a:t>correlator</a:t>
            </a:r>
            <a:endParaRPr lang="en-US" sz="1200" b="0" i="0" u="none" strike="noStrike" cap="none" dirty="0">
              <a:solidFill>
                <a:schemeClr val="dk1"/>
              </a:solidFill>
              <a:latin typeface="Calibri"/>
              <a:ea typeface="Calibri"/>
              <a:cs typeface="Calibri"/>
              <a:sym typeface="Calibri"/>
            </a:endParaRPr>
          </a:p>
        </p:txBody>
      </p:sp>
      <p:sp>
        <p:nvSpPr>
          <p:cNvPr id="294" name="Shape 2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12</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725576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8 windows * 4Gsps * 3bits = 12GB per second from each antenna  = 600 GB/sec for correlator to process </a:t>
            </a:r>
          </a:p>
        </p:txBody>
      </p:sp>
      <p:sp>
        <p:nvSpPr>
          <p:cNvPr id="294" name="Shape 2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13</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893827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Incoming signal comes in, gets focused and then converted to</a:t>
            </a:r>
            <a:r>
              <a:rPr lang="en-US" baseline="0" dirty="0"/>
              <a:t> a digital signal in the receiver</a:t>
            </a:r>
          </a:p>
          <a:p>
            <a:r>
              <a:rPr lang="en-US" baseline="0" dirty="0"/>
              <a:t>This is done for all antennas and then the signals are sent to the </a:t>
            </a:r>
            <a:r>
              <a:rPr lang="en-US" baseline="0" dirty="0" err="1"/>
              <a:t>correlator</a:t>
            </a:r>
            <a:r>
              <a:rPr lang="en-US" baseline="0" dirty="0"/>
              <a:t> for multiplying and averaging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6239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2" name="Shape 3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Now why does any of this (i.e. interferometry)</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work? Because of FTs!</a:t>
            </a:r>
            <a:r>
              <a:rPr lang="en-US" sz="1200" b="0" i="0" u="none" strike="noStrike" cap="none" baseline="0" dirty="0">
                <a:solidFill>
                  <a:schemeClr val="dk1"/>
                </a:solidFill>
                <a:latin typeface="Calibri"/>
                <a:ea typeface="Calibri"/>
                <a:cs typeface="Calibri"/>
                <a:sym typeface="Calibri"/>
              </a:rPr>
              <a:t> Thanks to FTs y</a:t>
            </a:r>
            <a:r>
              <a:rPr lang="en-US" sz="1200" b="0" i="0" u="none" strike="noStrike" cap="none" dirty="0">
                <a:solidFill>
                  <a:schemeClr val="dk1"/>
                </a:solidFill>
                <a:latin typeface="Calibri"/>
                <a:ea typeface="Calibri"/>
                <a:cs typeface="Calibri"/>
                <a:sym typeface="Calibri"/>
              </a:rPr>
              <a:t>ou can decompose any incoming periodic signal</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into a series of sine waves</a:t>
            </a: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No information is lost, so you can transform back and forth.  That means that you can process interference patterns from the telescope, and also that you can simulate observations to help plan your observations, like what resolution you need, and how much time you should spend on source</a:t>
            </a:r>
          </a:p>
        </p:txBody>
      </p:sp>
      <p:sp>
        <p:nvSpPr>
          <p:cNvPr id="353" name="Shape 3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15</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02400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rgbClr val="990033"/>
                </a:solidFill>
                <a:latin typeface="Cabin"/>
                <a:ea typeface="Cabin"/>
                <a:cs typeface="Cabin"/>
                <a:sym typeface="Cabin"/>
              </a:rPr>
              <a:t>The Fourier Transform relates the measured interference pattern to the radio intensity on the sky</a:t>
            </a:r>
          </a:p>
          <a:p>
            <a:pPr marL="228600" marR="0" lvl="0" indent="-228600" algn="l" defTabSz="914400" rtl="0" eaLnBrk="1" fontAlgn="auto" latinLnBrk="0" hangingPunct="1">
              <a:lnSpc>
                <a:spcPct val="100000"/>
              </a:lnSpc>
              <a:spcBef>
                <a:spcPts val="360"/>
              </a:spcBef>
              <a:spcAft>
                <a:spcPts val="0"/>
              </a:spcAft>
              <a:buClrTx/>
              <a:buSzTx/>
              <a:buFontTx/>
              <a:buAutoNum type="arabicPeriod"/>
              <a:tabLst/>
              <a:defRPr/>
            </a:pPr>
            <a:r>
              <a:rPr lang="en-US" sz="1200" dirty="0">
                <a:solidFill>
                  <a:srgbClr val="330099"/>
                </a:solidFill>
                <a:latin typeface="Cabin"/>
                <a:ea typeface="Cabin"/>
                <a:cs typeface="Cabin"/>
                <a:sym typeface="Cabin"/>
              </a:rPr>
              <a:t>An interferometer measures the interference pattern produced by pairs of apertures. </a:t>
            </a:r>
          </a:p>
          <a:p>
            <a:pPr marL="228600" marR="0" lvl="0" indent="-228600" algn="l" defTabSz="914400" rtl="0" eaLnBrk="1" fontAlgn="auto" latinLnBrk="0" hangingPunct="1">
              <a:lnSpc>
                <a:spcPct val="100000"/>
              </a:lnSpc>
              <a:spcBef>
                <a:spcPts val="360"/>
              </a:spcBef>
              <a:spcAft>
                <a:spcPts val="0"/>
              </a:spcAft>
              <a:buClrTx/>
              <a:buSzTx/>
              <a:buFontTx/>
              <a:buAutoNum type="arabicPeriod"/>
              <a:tabLst/>
              <a:defRPr/>
            </a:pPr>
            <a:r>
              <a:rPr lang="en-US" sz="2400" dirty="0">
                <a:solidFill>
                  <a:srgbClr val="330099"/>
                </a:solidFill>
                <a:latin typeface="Cabin"/>
                <a:ea typeface="Cabin"/>
                <a:cs typeface="Cabin"/>
                <a:sym typeface="Cabin"/>
              </a:rPr>
              <a:t>The interference pattern is directly related to the source brightness:</a:t>
            </a:r>
          </a:p>
          <a:p>
            <a:pPr marL="800100" marR="0" lvl="1" indent="-342900" algn="l" rtl="0">
              <a:spcBef>
                <a:spcPts val="0"/>
              </a:spcBef>
              <a:spcAft>
                <a:spcPts val="0"/>
              </a:spcAft>
              <a:buClr>
                <a:srgbClr val="330099"/>
              </a:buClr>
              <a:buSzPct val="100000"/>
              <a:buFont typeface="Arial"/>
              <a:buChar char="•"/>
            </a:pPr>
            <a:r>
              <a:rPr lang="en-US" sz="2400" b="0" i="0" u="none" strike="noStrike" cap="none" dirty="0">
                <a:solidFill>
                  <a:srgbClr val="330099"/>
                </a:solidFill>
                <a:latin typeface="Cabin"/>
                <a:ea typeface="Cabin"/>
                <a:cs typeface="Cabin"/>
                <a:sym typeface="Cabin"/>
              </a:rPr>
              <a:t>For small fields-of-view:  the complex visibility, V(</a:t>
            </a:r>
            <a:r>
              <a:rPr lang="en-US" sz="2400" b="0" i="0" u="none" strike="noStrike" cap="none" dirty="0" err="1">
                <a:solidFill>
                  <a:srgbClr val="330099"/>
                </a:solidFill>
                <a:latin typeface="Cabin"/>
                <a:ea typeface="Cabin"/>
                <a:cs typeface="Cabin"/>
                <a:sym typeface="Cabin"/>
              </a:rPr>
              <a:t>u,v</a:t>
            </a:r>
            <a:r>
              <a:rPr lang="en-US" sz="2400" b="0" i="0" u="none" strike="noStrike" cap="none" dirty="0">
                <a:solidFill>
                  <a:srgbClr val="330099"/>
                </a:solidFill>
                <a:latin typeface="Cabin"/>
                <a:ea typeface="Cabin"/>
                <a:cs typeface="Cabin"/>
                <a:sym typeface="Cabin"/>
              </a:rPr>
              <a:t>), is the 2D Fourier transform of the brightness on the sky, T(</a:t>
            </a:r>
            <a:r>
              <a:rPr lang="en-US" sz="2400" b="0" i="0" u="none" strike="noStrike" cap="none" dirty="0" err="1">
                <a:solidFill>
                  <a:srgbClr val="330099"/>
                </a:solidFill>
                <a:latin typeface="Cabin"/>
                <a:ea typeface="Cabin"/>
                <a:cs typeface="Cabin"/>
                <a:sym typeface="Cabin"/>
              </a:rPr>
              <a:t>x,y</a:t>
            </a:r>
            <a:r>
              <a:rPr lang="en-US" sz="2400" b="0" i="0" u="none" strike="noStrike" cap="none" dirty="0">
                <a:solidFill>
                  <a:srgbClr val="330099"/>
                </a:solidFill>
                <a:latin typeface="Cabin"/>
                <a:ea typeface="Cabin"/>
                <a:cs typeface="Cabin"/>
                <a:sym typeface="Cabin"/>
              </a:rPr>
              <a:t>)</a:t>
            </a:r>
          </a:p>
          <a:p>
            <a:pPr lvl="0">
              <a:spcBef>
                <a:spcPts val="0"/>
              </a:spcBef>
              <a:buNone/>
            </a:pPr>
            <a:endParaRPr lang="en-US" dirty="0"/>
          </a:p>
          <a:p>
            <a:pPr lvl="0">
              <a:spcBef>
                <a:spcPts val="0"/>
              </a:spcBef>
              <a:buNone/>
            </a:pPr>
            <a:r>
              <a:rPr lang="en-US" dirty="0"/>
              <a:t>What we measure is the complex visibility and it has info about the phase and amp – this is what we transform </a:t>
            </a:r>
          </a:p>
          <a:p>
            <a:pPr lvl="0">
              <a:spcBef>
                <a:spcPts val="0"/>
              </a:spcBef>
              <a:buNone/>
            </a:pPr>
            <a:r>
              <a:rPr lang="en-US" dirty="0"/>
              <a:t>“small fields of view” just means on spatial scales where the sky can be considered flat (</a:t>
            </a:r>
            <a:r>
              <a:rPr lang="en-US" dirty="0" err="1"/>
              <a:t>esp</a:t>
            </a:r>
            <a:r>
              <a:rPr lang="en-US" dirty="0"/>
              <a:t> true for ALMA)</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6944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These</a:t>
            </a:r>
            <a:r>
              <a:rPr lang="en-US" sz="1200" b="0" i="0" u="none" strike="noStrike" cap="none" baseline="0" dirty="0">
                <a:solidFill>
                  <a:schemeClr val="dk1"/>
                </a:solidFill>
                <a:latin typeface="Calibri"/>
                <a:ea typeface="Calibri"/>
                <a:cs typeface="Calibri"/>
                <a:sym typeface="Calibri"/>
              </a:rPr>
              <a:t> equations are </a:t>
            </a:r>
            <a:r>
              <a:rPr lang="en-US" sz="1200" b="0" i="0" u="none" strike="noStrike" cap="none" dirty="0">
                <a:solidFill>
                  <a:schemeClr val="dk1"/>
                </a:solidFill>
                <a:latin typeface="Calibri"/>
                <a:ea typeface="Calibri"/>
                <a:cs typeface="Calibri"/>
                <a:sym typeface="Calibri"/>
              </a:rPr>
              <a:t>what allow us to convert the information that we receive in the </a:t>
            </a:r>
            <a:r>
              <a:rPr lang="en-US" sz="1200" b="0" i="0" u="none" strike="noStrike" cap="none" dirty="0" err="1">
                <a:solidFill>
                  <a:schemeClr val="dk1"/>
                </a:solidFill>
                <a:latin typeface="Calibri"/>
                <a:ea typeface="Calibri"/>
                <a:cs typeface="Calibri"/>
                <a:sym typeface="Calibri"/>
              </a:rPr>
              <a:t>u,v</a:t>
            </a:r>
            <a:r>
              <a:rPr lang="en-US" sz="1200" b="0" i="0" u="none" strike="noStrike" cap="none" dirty="0">
                <a:solidFill>
                  <a:schemeClr val="dk1"/>
                </a:solidFill>
                <a:latin typeface="Calibri"/>
                <a:ea typeface="Calibri"/>
                <a:cs typeface="Calibri"/>
                <a:sym typeface="Calibri"/>
              </a:rPr>
              <a:t>, plane down here at the antennas to the </a:t>
            </a:r>
            <a:r>
              <a:rPr lang="en-US" sz="1200" b="0" i="0" u="none" strike="noStrike" cap="none" dirty="0" err="1">
                <a:solidFill>
                  <a:schemeClr val="dk1"/>
                </a:solidFill>
                <a:latin typeface="Calibri"/>
                <a:ea typeface="Calibri"/>
                <a:cs typeface="Calibri"/>
                <a:sym typeface="Calibri"/>
              </a:rPr>
              <a:t>x,y</a:t>
            </a:r>
            <a:r>
              <a:rPr lang="en-US" sz="1200" b="0" i="0" u="none" strike="noStrike" cap="none" dirty="0">
                <a:solidFill>
                  <a:schemeClr val="dk1"/>
                </a:solidFill>
                <a:latin typeface="Calibri"/>
                <a:ea typeface="Calibri"/>
                <a:cs typeface="Calibri"/>
                <a:sym typeface="Calibri"/>
              </a:rPr>
              <a:t> plane that we see on the sky.  You can learn more about how Fourier transforms make interferometry possible in this book.  </a:t>
            </a:r>
          </a:p>
        </p:txBody>
      </p:sp>
      <p:sp>
        <p:nvSpPr>
          <p:cNvPr id="385" name="Shape 3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17</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599441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717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Tx/>
              <a:buSzTx/>
              <a:buFontTx/>
              <a:buNone/>
              <a:tabLst/>
              <a:defRPr/>
            </a:pPr>
            <a:r>
              <a:rPr lang="en-US" dirty="0"/>
              <a:t>The</a:t>
            </a:r>
            <a:r>
              <a:rPr lang="en-US" baseline="0" dirty="0"/>
              <a:t> fringe spacing depends on wavelength and baseline length.  A </a:t>
            </a:r>
            <a:r>
              <a:rPr lang="en-US" dirty="0"/>
              <a:t>shorter baseline gives you a larger fringe spacing.  A</a:t>
            </a:r>
            <a:r>
              <a:rPr lang="en-US" baseline="0" dirty="0"/>
              <a:t> second unresolved source, off axis, will give you another fringe pattern which is shifted, or offset in phase.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320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 astronomy used to be defined with a rough wavelength cut where we have a</a:t>
            </a:r>
            <a:r>
              <a:rPr lang="en-US" baseline="0" dirty="0"/>
              <a:t> block of atmospheric transmission and ground-based observations are possible but now this definition has expanded. </a:t>
            </a:r>
            <a:endParaRPr lang="en-US" dirty="0"/>
          </a:p>
        </p:txBody>
      </p:sp>
      <p:sp>
        <p:nvSpPr>
          <p:cNvPr id="4" name="Slide Number Placeholder 3"/>
          <p:cNvSpPr>
            <a:spLocks noGrp="1"/>
          </p:cNvSpPr>
          <p:nvPr>
            <p:ph type="sldNum" sz="quarter" idx="10"/>
          </p:nvPr>
        </p:nvSpPr>
        <p:spPr/>
        <p:txBody>
          <a:bodyPr/>
          <a:lstStyle/>
          <a:p>
            <a:fld id="{F372FB3C-A9D4-2649-83E5-2BC7AFE4012C}" type="slidenum">
              <a:rPr lang="en-US" smtClean="0"/>
              <a:pPr/>
              <a:t>2</a:t>
            </a:fld>
            <a:endParaRPr lang="en-US"/>
          </a:p>
        </p:txBody>
      </p:sp>
    </p:spTree>
    <p:extLst>
      <p:ext uri="{BB962C8B-B14F-4D97-AF65-F5344CB8AC3E}">
        <p14:creationId xmlns:p14="http://schemas.microsoft.com/office/powerpoint/2010/main" val="1624965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fringe spacing depends on wavelength and baseline length.  A </a:t>
            </a:r>
            <a:r>
              <a:rPr lang="en-US" dirty="0"/>
              <a:t>shorter baseline gives you a larger fringe spacing.  A</a:t>
            </a:r>
            <a:r>
              <a:rPr lang="en-US" baseline="0" dirty="0"/>
              <a:t> second unresolved source, off axis, will give you another fringe pattern which is shifted, or offset in phase.</a:t>
            </a:r>
          </a:p>
        </p:txBody>
      </p:sp>
      <p:sp>
        <p:nvSpPr>
          <p:cNvPr id="4" name="Slide Number Placeholder 3"/>
          <p:cNvSpPr>
            <a:spLocks noGrp="1"/>
          </p:cNvSpPr>
          <p:nvPr>
            <p:ph type="sldNum" sz="quarter" idx="10"/>
          </p:nvPr>
        </p:nvSpPr>
        <p:spPr/>
        <p:txBody>
          <a:bodyPr/>
          <a:lstStyle/>
          <a:p>
            <a:fld id="{F372FB3C-A9D4-2649-83E5-2BC7AFE4012C}" type="slidenum">
              <a:rPr lang="en-US" smtClean="0"/>
              <a:pPr/>
              <a:t>22</a:t>
            </a:fld>
            <a:endParaRPr lang="en-US"/>
          </a:p>
        </p:txBody>
      </p:sp>
    </p:spTree>
    <p:extLst>
      <p:ext uri="{BB962C8B-B14F-4D97-AF65-F5344CB8AC3E}">
        <p14:creationId xmlns:p14="http://schemas.microsoft.com/office/powerpoint/2010/main" val="3957845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resolved</a:t>
            </a:r>
            <a:r>
              <a:rPr lang="en-US" baseline="0" dirty="0"/>
              <a:t> source, it’s a little bit more complicated.  Assuming you point the telescope at the brightest part, you get a fringe pattern from the peak.  You also get a fringe pattern from points further out, where the emission is weaker, and there is a phase offset because it’s off to the side.  Here’s another point closer in, stronger, smaller phase offset.  Shorter baselines are sensitive to larger areas on the sky, so you’re integrating more flux.  The longest baselines may detect no signal at all…</a:t>
            </a:r>
          </a:p>
          <a:p>
            <a:pPr marL="0" marR="0" indent="0" algn="l" defTabSz="914400" rtl="0" eaLnBrk="1" fontAlgn="auto" latinLnBrk="0" hangingPunct="1">
              <a:lnSpc>
                <a:spcPct val="100000"/>
              </a:lnSpc>
              <a:spcBef>
                <a:spcPts val="360"/>
              </a:spcBef>
              <a:spcAft>
                <a:spcPts val="0"/>
              </a:spcAft>
              <a:buClrTx/>
              <a:buSzTx/>
              <a:buFontTx/>
              <a:buNone/>
              <a:tabLst/>
              <a:defRPr/>
            </a:pPr>
            <a:r>
              <a:rPr lang="en-US" baseline="0" dirty="0"/>
              <a:t>We are building up information about our signal: the amplitude is telling you how bright it is and the phase is telling you WHERE it is</a:t>
            </a:r>
            <a:endParaRPr lang="en-US" dirty="0"/>
          </a:p>
        </p:txBody>
      </p:sp>
      <p:sp>
        <p:nvSpPr>
          <p:cNvPr id="4" name="Slide Number Placeholder 3"/>
          <p:cNvSpPr>
            <a:spLocks noGrp="1"/>
          </p:cNvSpPr>
          <p:nvPr>
            <p:ph type="sldNum" sz="quarter" idx="10"/>
          </p:nvPr>
        </p:nvSpPr>
        <p:spPr/>
        <p:txBody>
          <a:bodyPr/>
          <a:lstStyle/>
          <a:p>
            <a:fld id="{F372FB3C-A9D4-2649-83E5-2BC7AFE4012C}" type="slidenum">
              <a:rPr lang="en-US" smtClean="0"/>
              <a:pPr/>
              <a:t>23</a:t>
            </a:fld>
            <a:endParaRPr lang="en-US"/>
          </a:p>
        </p:txBody>
      </p:sp>
    </p:spTree>
    <p:extLst>
      <p:ext uri="{BB962C8B-B14F-4D97-AF65-F5344CB8AC3E}">
        <p14:creationId xmlns:p14="http://schemas.microsoft.com/office/powerpoint/2010/main" val="2297905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30</a:t>
            </a:fld>
            <a:endParaRPr lang="en-US" sz="1200">
              <a:solidFill>
                <a:schemeClr val="dk1"/>
              </a:solidFill>
              <a:latin typeface="Arial"/>
              <a:ea typeface="Arial"/>
              <a:cs typeface="Arial"/>
              <a:sym typeface="Arial"/>
            </a:endParaRPr>
          </a:p>
        </p:txBody>
      </p:sp>
      <p:sp>
        <p:nvSpPr>
          <p:cNvPr id="754" name="Shape 754"/>
          <p:cNvSpPr>
            <a:spLocks noGrp="1" noRot="1" noChangeAspect="1"/>
          </p:cNvSpPr>
          <p:nvPr>
            <p:ph type="sldImg" idx="2"/>
          </p:nvPr>
        </p:nvSpPr>
        <p:spPr>
          <a:xfrm>
            <a:off x="1371600" y="763587"/>
            <a:ext cx="5029199" cy="37719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755" name="Shape 755"/>
          <p:cNvSpPr txBox="1">
            <a:spLocks noGrp="1"/>
          </p:cNvSpPr>
          <p:nvPr>
            <p:ph type="body" idx="1"/>
          </p:nvPr>
        </p:nvSpPr>
        <p:spPr>
          <a:xfrm>
            <a:off x="777875" y="4776787"/>
            <a:ext cx="6218238" cy="4525961"/>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Note the incomplete filling of the uv plane. Central hole means missing total flux</a:t>
            </a:r>
          </a:p>
        </p:txBody>
      </p:sp>
    </p:spTree>
    <p:extLst>
      <p:ext uri="{BB962C8B-B14F-4D97-AF65-F5344CB8AC3E}">
        <p14:creationId xmlns:p14="http://schemas.microsoft.com/office/powerpoint/2010/main" val="3059106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31</a:t>
            </a:fld>
            <a:endParaRPr lang="en-US" sz="1200">
              <a:solidFill>
                <a:schemeClr val="dk1"/>
              </a:solidFill>
              <a:latin typeface="Arial"/>
              <a:ea typeface="Arial"/>
              <a:cs typeface="Arial"/>
              <a:sym typeface="Arial"/>
            </a:endParaRPr>
          </a:p>
        </p:txBody>
      </p:sp>
      <p:sp>
        <p:nvSpPr>
          <p:cNvPr id="754" name="Shape 754"/>
          <p:cNvSpPr>
            <a:spLocks noGrp="1" noRot="1" noChangeAspect="1"/>
          </p:cNvSpPr>
          <p:nvPr>
            <p:ph type="sldImg" idx="2"/>
          </p:nvPr>
        </p:nvSpPr>
        <p:spPr>
          <a:xfrm>
            <a:off x="1371600" y="763588"/>
            <a:ext cx="5029200" cy="37719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755" name="Shape 755"/>
          <p:cNvSpPr txBox="1">
            <a:spLocks noGrp="1"/>
          </p:cNvSpPr>
          <p:nvPr>
            <p:ph type="body" idx="1"/>
          </p:nvPr>
        </p:nvSpPr>
        <p:spPr>
          <a:xfrm>
            <a:off x="777875" y="4776787"/>
            <a:ext cx="6218238" cy="4525961"/>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181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1" name="Shape 6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This slide is super important!!! (as you add arrays it adds time to your proposal and determines</a:t>
            </a:r>
            <a:r>
              <a:rPr lang="en-US" sz="1200" b="0" i="0" u="none" strike="noStrike" cap="none" baseline="0" dirty="0">
                <a:solidFill>
                  <a:schemeClr val="dk1"/>
                </a:solidFill>
                <a:latin typeface="Calibri"/>
                <a:ea typeface="Calibri"/>
                <a:cs typeface="Calibri"/>
                <a:sym typeface="Calibri"/>
              </a:rPr>
              <a:t> when it can be scheduled)</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At other</a:t>
            </a:r>
            <a:r>
              <a:rPr lang="en-US" sz="1200" b="0" i="0" u="none" strike="noStrike" cap="none" baseline="0" dirty="0">
                <a:solidFill>
                  <a:schemeClr val="dk1"/>
                </a:solidFill>
                <a:latin typeface="Calibri"/>
                <a:ea typeface="Calibri"/>
                <a:cs typeface="Calibri"/>
                <a:sym typeface="Calibri"/>
              </a:rPr>
              <a:t> wavelengths or with single dishes/mirrors we are used to thinking about resolution. But with interferometry we also have to think about LAS. </a:t>
            </a:r>
            <a:r>
              <a:rPr lang="en-US" sz="1200" b="0" i="0" u="none" strike="noStrike" cap="none" dirty="0">
                <a:solidFill>
                  <a:schemeClr val="dk1"/>
                </a:solidFill>
                <a:latin typeface="Calibri"/>
                <a:ea typeface="Calibri"/>
                <a:cs typeface="Calibri"/>
                <a:sym typeface="Calibri"/>
              </a:rPr>
              <a:t>This is bad because it means that if you have a star-forming region, for example, with hot cores and diffuse gas in between, you don’t gain any information about the diffuse gas.  You just don’t detect it, it’s resolved out.  On the other hand, this is good because we don’t need to worry about sky brightness on large scales, or atmospheric effects very much, you simply don’t see them.  This is called spatial filtering.</a:t>
            </a:r>
          </a:p>
        </p:txBody>
      </p:sp>
      <p:sp>
        <p:nvSpPr>
          <p:cNvPr id="632" name="Shape 6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32</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234621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look at what this</a:t>
            </a:r>
            <a:r>
              <a:rPr lang="en-US" baseline="0" dirty="0"/>
              <a:t> looks like (all moment 0 maps of grand design spiral in Virgo)</a:t>
            </a:r>
          </a:p>
          <a:p>
            <a:r>
              <a:rPr lang="en-US" baseline="0" dirty="0"/>
              <a:t>We’ll discuss later that there is a way to enter in your desired resolution and your LAS and the OT will tell you if you need additional 7m data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5776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34</a:t>
            </a:fld>
            <a:endParaRPr lang="en-US" sz="1200">
              <a:solidFill>
                <a:schemeClr val="dk1"/>
              </a:solidFill>
              <a:latin typeface="Arial"/>
              <a:ea typeface="Arial"/>
              <a:cs typeface="Arial"/>
              <a:sym typeface="Arial"/>
            </a:endParaRPr>
          </a:p>
        </p:txBody>
      </p:sp>
      <p:sp>
        <p:nvSpPr>
          <p:cNvPr id="754" name="Shape 754"/>
          <p:cNvSpPr>
            <a:spLocks noGrp="1" noRot="1" noChangeAspect="1"/>
          </p:cNvSpPr>
          <p:nvPr>
            <p:ph type="sldImg" idx="2"/>
          </p:nvPr>
        </p:nvSpPr>
        <p:spPr>
          <a:xfrm>
            <a:off x="1371600" y="763588"/>
            <a:ext cx="5029200" cy="37719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755" name="Shape 755"/>
          <p:cNvSpPr txBox="1">
            <a:spLocks noGrp="1"/>
          </p:cNvSpPr>
          <p:nvPr>
            <p:ph type="body" idx="1"/>
          </p:nvPr>
        </p:nvSpPr>
        <p:spPr>
          <a:xfrm>
            <a:off x="777875" y="4776787"/>
            <a:ext cx="6218238" cy="4525961"/>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3651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1" name="Shape 6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This slide is super important!!! (as you add arrays it adds time to your proposal and determines</a:t>
            </a:r>
            <a:r>
              <a:rPr lang="en-US" sz="1200" b="0" i="0" u="none" strike="noStrike" cap="none" baseline="0" dirty="0">
                <a:solidFill>
                  <a:schemeClr val="dk1"/>
                </a:solidFill>
                <a:latin typeface="Calibri"/>
                <a:ea typeface="Calibri"/>
                <a:cs typeface="Calibri"/>
                <a:sym typeface="Calibri"/>
              </a:rPr>
              <a:t> when it can be scheduled)</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At other</a:t>
            </a:r>
            <a:r>
              <a:rPr lang="en-US" sz="1200" b="0" i="0" u="none" strike="noStrike" cap="none" baseline="0" dirty="0">
                <a:solidFill>
                  <a:schemeClr val="dk1"/>
                </a:solidFill>
                <a:latin typeface="Calibri"/>
                <a:ea typeface="Calibri"/>
                <a:cs typeface="Calibri"/>
                <a:sym typeface="Calibri"/>
              </a:rPr>
              <a:t> wavelengths or with single dishes/mirrors we are used to thinking about resolution. But with interferometry we also have to think about LAS. </a:t>
            </a:r>
            <a:r>
              <a:rPr lang="en-US" sz="1200" b="0" i="0" u="none" strike="noStrike" cap="none" dirty="0">
                <a:solidFill>
                  <a:schemeClr val="dk1"/>
                </a:solidFill>
                <a:latin typeface="Calibri"/>
                <a:ea typeface="Calibri"/>
                <a:cs typeface="Calibri"/>
                <a:sym typeface="Calibri"/>
              </a:rPr>
              <a:t>This is bad because it means that if you have a star-forming region, for example, with hot cores and diffuse gas in between, you don’t gain any information about the diffuse gas.  You just don’t detect it, it’s resolved out.  On the other hand, this is good because we don’t need to worry about sky brightness on large scales, or atmospheric effects very much, you simply don’t see them.  This is called spatial filtering.</a:t>
            </a:r>
          </a:p>
        </p:txBody>
      </p:sp>
      <p:sp>
        <p:nvSpPr>
          <p:cNvPr id="632" name="Shape 6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35</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497827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move to the next slide: the dirty beam is critical to get a good sky brightness. A good </a:t>
            </a:r>
            <a:r>
              <a:rPr lang="en-US" dirty="0" err="1"/>
              <a:t>psf</a:t>
            </a:r>
            <a:r>
              <a:rPr lang="en-US" dirty="0"/>
              <a:t>, make things easier when finding the spatial </a:t>
            </a:r>
            <a:r>
              <a:rPr lang="en-US" dirty="0" err="1"/>
              <a:t>distritbution</a:t>
            </a:r>
            <a:r>
              <a:rPr lang="en-US" dirty="0"/>
              <a:t> of the emission in the sky.</a:t>
            </a:r>
          </a:p>
        </p:txBody>
      </p:sp>
      <p:sp>
        <p:nvSpPr>
          <p:cNvPr id="4" name="Slide Number Placeholder 3"/>
          <p:cNvSpPr>
            <a:spLocks noGrp="1"/>
          </p:cNvSpPr>
          <p:nvPr>
            <p:ph type="sldNum" sz="quarter" idx="10"/>
          </p:nvPr>
        </p:nvSpPr>
        <p:spPr/>
        <p:txBody>
          <a:bodyPr/>
          <a:lstStyle/>
          <a:p>
            <a:fld id="{1CBD1D0B-B8A0-FA4D-A5C0-47562F319972}" type="slidenum">
              <a:rPr lang="en-US" smtClean="0"/>
              <a:t>36</a:t>
            </a:fld>
            <a:endParaRPr lang="en-US"/>
          </a:p>
        </p:txBody>
      </p:sp>
    </p:spTree>
    <p:extLst>
      <p:ext uri="{BB962C8B-B14F-4D97-AF65-F5344CB8AC3E}">
        <p14:creationId xmlns:p14="http://schemas.microsoft.com/office/powerpoint/2010/main" val="510479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Now we are starting to get a little bit</a:t>
            </a:r>
            <a:r>
              <a:rPr lang="en-US" baseline="0" dirty="0"/>
              <a:t> more information although still mostly focused in one direction</a:t>
            </a:r>
            <a:endParaRPr dirty="0"/>
          </a:p>
        </p:txBody>
      </p:sp>
      <p:sp>
        <p:nvSpPr>
          <p:cNvPr id="664" name="Shape 6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556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A</a:t>
            </a:r>
            <a:r>
              <a:rPr lang="en-US" sz="1200" b="0" i="0" u="none" strike="noStrike" cap="none" baseline="0" dirty="0">
                <a:solidFill>
                  <a:schemeClr val="dk1"/>
                </a:solidFill>
                <a:latin typeface="Calibri"/>
                <a:ea typeface="Calibri"/>
                <a:cs typeface="Calibri"/>
                <a:sym typeface="Calibri"/>
              </a:rPr>
              <a:t> n</a:t>
            </a:r>
            <a:r>
              <a:rPr lang="en-US" sz="1200" b="0" i="0" u="none" strike="noStrike" cap="none" dirty="0">
                <a:solidFill>
                  <a:schemeClr val="dk1"/>
                </a:solidFill>
                <a:latin typeface="Calibri"/>
                <a:ea typeface="Calibri"/>
                <a:cs typeface="Calibri"/>
                <a:sym typeface="Calibri"/>
              </a:rPr>
              <a:t>ewer</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definition of radio astronomy relates</a:t>
            </a:r>
            <a:r>
              <a:rPr lang="en-US" sz="1200" b="0" i="0" u="none" strike="noStrike" cap="none" baseline="0" dirty="0">
                <a:solidFill>
                  <a:schemeClr val="dk1"/>
                </a:solidFill>
                <a:latin typeface="Calibri"/>
                <a:ea typeface="Calibri"/>
                <a:cs typeface="Calibri"/>
                <a:sym typeface="Calibri"/>
              </a:rPr>
              <a:t> it to signals that require the use of heterodyne technology to detect. The process varies slightly at different wavelengths within the radio regime, but the important step is that observed sky frequencies are mixed with an LO to produce a lower frequency signal (i.e. they are down converted) so that they can be analyzed more easily (electronics can deal with them more easily).</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Down converting helps because receiver only has to work at IF output frequency</a:t>
            </a:r>
            <a:endParaRPr lang="en-US" sz="1200" b="0" i="0" u="none" strike="noStrike" cap="none" dirty="0">
              <a:solidFill>
                <a:schemeClr val="dk1"/>
              </a:solidFill>
              <a:latin typeface="Calibri"/>
              <a:ea typeface="Calibri"/>
              <a:cs typeface="Calibri"/>
              <a:sym typeface="Calibri"/>
            </a:endParaRPr>
          </a:p>
        </p:txBody>
      </p:sp>
      <p:sp>
        <p:nvSpPr>
          <p:cNvPr id="166" name="Shape 1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2478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8" name="Shape 6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With two antennas you can measure the size of an object, or the distance between things, but it’s tough to learn more: you can only constrain your fringe pattern in one direction!</a:t>
            </a:r>
          </a:p>
        </p:txBody>
      </p:sp>
      <p:sp>
        <p:nvSpPr>
          <p:cNvPr id="649" name="Shape 6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38</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305416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9" name="Shape 6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With 4 antennas it’s better, but you still get a lot of sidelobes, which is what we call the peaks caused by the point spread function</a:t>
            </a:r>
          </a:p>
        </p:txBody>
      </p:sp>
      <p:sp>
        <p:nvSpPr>
          <p:cNvPr id="680" name="Shape 6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39</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893043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Shape 6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95" name="Shape 6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6933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Shape 7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9" name="Shape 7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Things quickly improve as we add more and more antennas</a:t>
            </a:r>
            <a:endParaRPr sz="1200" b="0" i="0" u="none" strike="noStrike" cap="none" dirty="0">
              <a:solidFill>
                <a:schemeClr val="dk1"/>
              </a:solidFill>
              <a:latin typeface="Calibri"/>
              <a:ea typeface="Calibri"/>
              <a:cs typeface="Calibri"/>
              <a:sym typeface="Calibri"/>
            </a:endParaRPr>
          </a:p>
        </p:txBody>
      </p:sp>
      <p:sp>
        <p:nvSpPr>
          <p:cNvPr id="710" name="Shape 7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41</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802064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Remember that longer baselines translate to smaller spatial scales on the sky (FT means bigger to smaller) so your more extended baselines give you higher resolution (but cut out more extended emission)</a:t>
            </a:r>
            <a:endParaRPr dirty="0"/>
          </a:p>
        </p:txBody>
      </p:sp>
      <p:sp>
        <p:nvSpPr>
          <p:cNvPr id="721" name="Shape 7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772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Shape 7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With alma you have 50</a:t>
            </a:r>
            <a:r>
              <a:rPr lang="en-US" baseline="0" dirty="0"/>
              <a:t> antennas so n(n-1)/2 = 1225 pairs (and twice as many points on the </a:t>
            </a:r>
            <a:r>
              <a:rPr lang="en-US" baseline="0" dirty="0" err="1"/>
              <a:t>uv</a:t>
            </a:r>
            <a:r>
              <a:rPr lang="en-US" baseline="0" dirty="0"/>
              <a:t> plane) </a:t>
            </a:r>
            <a:r>
              <a:rPr lang="en-US" dirty="0"/>
              <a:t>So</a:t>
            </a:r>
            <a:r>
              <a:rPr lang="en-US" baseline="0" dirty="0"/>
              <a:t> you can add more visibilities by adding more antennas or </a:t>
            </a:r>
            <a:r>
              <a:rPr lang="is-IS" baseline="0" dirty="0"/>
              <a:t>…</a:t>
            </a:r>
            <a:endParaRPr dirty="0"/>
          </a:p>
        </p:txBody>
      </p:sp>
      <p:sp>
        <p:nvSpPr>
          <p:cNvPr id="732" name="Shape 7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538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Here we fill in more </a:t>
            </a:r>
            <a:r>
              <a:rPr lang="en-US" dirty="0" err="1"/>
              <a:t>uv</a:t>
            </a:r>
            <a:r>
              <a:rPr lang="en-US" dirty="0"/>
              <a:t> coverage by</a:t>
            </a:r>
            <a:r>
              <a:rPr lang="en-US" baseline="0" dirty="0"/>
              <a:t> letting the earth rotate (i.e. letting time pass) rather than adding more antennas</a:t>
            </a:r>
          </a:p>
          <a:p>
            <a:pPr lvl="0">
              <a:spcBef>
                <a:spcPts val="0"/>
              </a:spcBef>
              <a:buNone/>
            </a:pPr>
            <a:r>
              <a:rPr lang="en-US" baseline="0" dirty="0"/>
              <a:t>How much you </a:t>
            </a:r>
            <a:r>
              <a:rPr lang="en-US" baseline="0" dirty="0" err="1"/>
              <a:t>filli</a:t>
            </a:r>
            <a:r>
              <a:rPr lang="en-US" baseline="0" dirty="0"/>
              <a:t> n your </a:t>
            </a:r>
            <a:r>
              <a:rPr lang="en-US" baseline="0" dirty="0" err="1"/>
              <a:t>uv</a:t>
            </a:r>
            <a:r>
              <a:rPr lang="en-US" baseline="0" dirty="0"/>
              <a:t> plane (how well sampled it is) determines your image quality</a:t>
            </a:r>
          </a:p>
          <a:p>
            <a:pPr lvl="0">
              <a:spcBef>
                <a:spcPts val="0"/>
              </a:spcBef>
              <a:buNone/>
            </a:pPr>
            <a:r>
              <a:rPr lang="en-US" baseline="0" dirty="0"/>
              <a:t>1974 </a:t>
            </a:r>
            <a:r>
              <a:rPr lang="en-US" baseline="0" dirty="0" err="1"/>
              <a:t>nobel</a:t>
            </a:r>
            <a:r>
              <a:rPr lang="en-US" baseline="0" dirty="0"/>
              <a:t> prize went to earth rotation aperture synthesis</a:t>
            </a:r>
            <a:endParaRPr dirty="0"/>
          </a:p>
        </p:txBody>
      </p:sp>
      <p:sp>
        <p:nvSpPr>
          <p:cNvPr id="743" name="Shape 7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0871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Shape 7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0" name="Shape 8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So we’ve</a:t>
            </a:r>
            <a:r>
              <a:rPr lang="en-US" sz="1200" b="0" i="0" u="none" strike="noStrike" cap="none" baseline="0" dirty="0">
                <a:solidFill>
                  <a:schemeClr val="dk1"/>
                </a:solidFill>
                <a:latin typeface="Calibri"/>
                <a:ea typeface="Calibri"/>
                <a:cs typeface="Calibri"/>
                <a:sym typeface="Calibri"/>
              </a:rPr>
              <a:t> been talking a lot about the 2d image, </a:t>
            </a:r>
            <a:r>
              <a:rPr lang="en-US" sz="1200" b="0" i="0" u="none" strike="noStrike" cap="none" dirty="0">
                <a:solidFill>
                  <a:schemeClr val="dk1"/>
                </a:solidFill>
                <a:latin typeface="Calibri"/>
                <a:ea typeface="Calibri"/>
                <a:cs typeface="Calibri"/>
                <a:sym typeface="Calibri"/>
              </a:rPr>
              <a:t>With ALMA, you can make a 2D image (a continuum image). Sometimes you are only interested in an image in the </a:t>
            </a:r>
            <a:r>
              <a:rPr lang="en-US" sz="1200" b="0" i="0" u="none" strike="noStrike" cap="none" dirty="0" err="1">
                <a:solidFill>
                  <a:schemeClr val="dk1"/>
                </a:solidFill>
                <a:latin typeface="Calibri"/>
                <a:ea typeface="Calibri"/>
                <a:cs typeface="Calibri"/>
                <a:sym typeface="Calibri"/>
              </a:rPr>
              <a:t>x,y</a:t>
            </a:r>
            <a:r>
              <a:rPr lang="en-US" sz="1200" b="0" i="0" u="none" strike="noStrike" cap="none" dirty="0">
                <a:solidFill>
                  <a:schemeClr val="dk1"/>
                </a:solidFill>
                <a:latin typeface="Calibri"/>
                <a:ea typeface="Calibri"/>
                <a:cs typeface="Calibri"/>
                <a:sym typeface="Calibri"/>
              </a:rPr>
              <a:t> plane, and you can average all of these channels together to get a 2 dimensional image.  Other times you are only interested in a spectrum, to determine molecular abundances in a region, for example, so you can integrate over an area in the </a:t>
            </a:r>
            <a:r>
              <a:rPr lang="en-US" sz="1200" b="0" i="0" u="none" strike="noStrike" cap="none" dirty="0" err="1">
                <a:solidFill>
                  <a:schemeClr val="dk1"/>
                </a:solidFill>
                <a:latin typeface="Calibri"/>
                <a:ea typeface="Calibri"/>
                <a:cs typeface="Calibri"/>
                <a:sym typeface="Calibri"/>
              </a:rPr>
              <a:t>x,y</a:t>
            </a:r>
            <a:r>
              <a:rPr lang="en-US" sz="1200" b="0" i="0" u="none" strike="noStrike" cap="none" dirty="0">
                <a:solidFill>
                  <a:schemeClr val="dk1"/>
                </a:solidFill>
                <a:latin typeface="Calibri"/>
                <a:ea typeface="Calibri"/>
                <a:cs typeface="Calibri"/>
                <a:sym typeface="Calibri"/>
              </a:rPr>
              <a:t> plane, and just plot the intensity as a function of frequency.  But you always have the option to do both, or to keep the whole cube, after the observations are made.</a:t>
            </a:r>
          </a:p>
        </p:txBody>
      </p:sp>
      <p:sp>
        <p:nvSpPr>
          <p:cNvPr id="801" name="Shape 8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46</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492879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8" name="Shape 8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This is a source where the image is not all that interesting, but when you look at the spectra, you see that the chemistry is very different between these sources, even though they are very close together on the sky.</a:t>
            </a:r>
          </a:p>
        </p:txBody>
      </p:sp>
      <p:sp>
        <p:nvSpPr>
          <p:cNvPr id="809" name="Shape 8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47</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335305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Tx/>
              <a:buSzTx/>
              <a:buFontTx/>
              <a:buNone/>
              <a:tabLst/>
              <a:defRPr/>
            </a:pPr>
            <a:r>
              <a:rPr lang="en-US" dirty="0"/>
              <a:t>As far as calibrators go, note that to plan observations, you</a:t>
            </a:r>
            <a:r>
              <a:rPr lang="en-US" baseline="0" dirty="0"/>
              <a:t> don’t need to pick these! ALMA does it for you!</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9911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So to get these resolutions that we</a:t>
            </a:r>
            <a:r>
              <a:rPr lang="en-US" sz="1200" b="0" i="0" u="none" strike="noStrike" cap="none" baseline="0" dirty="0">
                <a:solidFill>
                  <a:schemeClr val="dk1"/>
                </a:solidFill>
                <a:latin typeface="Calibri"/>
                <a:ea typeface="Calibri"/>
                <a:cs typeface="Calibri"/>
                <a:sym typeface="Calibri"/>
              </a:rPr>
              <a:t> are showing in these images </a:t>
            </a:r>
            <a:r>
              <a:rPr lang="is-IS" sz="1200" b="0" i="0" u="none" strike="noStrike" cap="none" dirty="0">
                <a:solidFill>
                  <a:schemeClr val="dk1"/>
                </a:solidFill>
                <a:latin typeface="Calibri"/>
                <a:ea typeface="Calibri"/>
                <a:cs typeface="Calibri"/>
                <a:sym typeface="Calibri"/>
              </a:rPr>
              <a:t>…</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The biggest dishes we have are ~500m</a:t>
            </a: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What kind</a:t>
            </a:r>
            <a:r>
              <a:rPr lang="en-US" sz="1200" b="0" i="0" u="none" strike="noStrike" cap="none" baseline="0" dirty="0">
                <a:solidFill>
                  <a:schemeClr val="dk1"/>
                </a:solidFill>
                <a:latin typeface="Calibri"/>
                <a:ea typeface="Calibri"/>
                <a:cs typeface="Calibri"/>
                <a:sym typeface="Calibri"/>
              </a:rPr>
              <a:t> of resolutions can we get at radio wavelengths? </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So we can build larger telescopes or go to smaller wavelengths</a:t>
            </a: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In a way like using a giant mirror which is very dirty.  The only places that it’s reflective are where you have antennas on the ground.</a:t>
            </a:r>
          </a:p>
        </p:txBody>
      </p:sp>
      <p:sp>
        <p:nvSpPr>
          <p:cNvPr id="239" name="Shape 2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4</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051919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Also</a:t>
            </a:r>
            <a:r>
              <a:rPr lang="en-US" baseline="0" dirty="0"/>
              <a:t> point/focus/delay calibration step and system temperature step and step for flagging bad data</a:t>
            </a:r>
            <a:endParaRPr dirty="0"/>
          </a:p>
        </p:txBody>
      </p:sp>
      <p:sp>
        <p:nvSpPr>
          <p:cNvPr id="830" name="Shape 8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5409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Shape 8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36" name="Shape 8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90"/>
              </a:buClr>
              <a:buSzPct val="25000"/>
              <a:buFont typeface="Calibri"/>
              <a:buNone/>
            </a:pPr>
            <a:r>
              <a:rPr lang="en-US" sz="1200" b="0" i="0" u="none" strike="noStrike" cap="none" dirty="0">
                <a:solidFill>
                  <a:srgbClr val="000090"/>
                </a:solidFill>
                <a:latin typeface="Calibri"/>
                <a:ea typeface="Calibri"/>
                <a:cs typeface="Calibri"/>
                <a:sym typeface="Calibri"/>
              </a:rPr>
              <a:t>Typically, baseline responses are inverted to antenna-based correction</a:t>
            </a:r>
          </a:p>
          <a:p>
            <a:pPr marL="0" marR="0" lvl="0" indent="0" algn="l" rtl="0">
              <a:lnSpc>
                <a:spcPct val="100000"/>
              </a:lnSpc>
              <a:spcBef>
                <a:spcPts val="0"/>
              </a:spcBef>
              <a:spcAft>
                <a:spcPts val="0"/>
              </a:spcAft>
              <a:buClr>
                <a:srgbClr val="000090"/>
              </a:buClr>
              <a:buSzPct val="25000"/>
              <a:buFont typeface="Calibri"/>
              <a:buNone/>
            </a:pPr>
            <a:r>
              <a:rPr lang="en-US" sz="1200" b="0" i="0" u="none" strike="noStrike" cap="none" dirty="0">
                <a:solidFill>
                  <a:srgbClr val="000090"/>
                </a:solidFill>
                <a:latin typeface="Calibri"/>
                <a:ea typeface="Calibri"/>
                <a:cs typeface="Calibri"/>
                <a:sym typeface="Calibri"/>
              </a:rPr>
              <a:t>Imperfections = channel to channel variation</a:t>
            </a:r>
            <a:r>
              <a:rPr lang="en-US" sz="1200" b="0" i="0" u="none" strike="noStrike" cap="none" baseline="0" dirty="0">
                <a:solidFill>
                  <a:srgbClr val="000090"/>
                </a:solidFill>
                <a:latin typeface="Calibri"/>
                <a:ea typeface="Calibri"/>
                <a:cs typeface="Calibri"/>
                <a:sym typeface="Calibri"/>
              </a:rPr>
              <a:t> in the phase</a:t>
            </a:r>
          </a:p>
          <a:p>
            <a:pPr marL="0" marR="0" lvl="0" indent="0" algn="l" rtl="0">
              <a:lnSpc>
                <a:spcPct val="100000"/>
              </a:lnSpc>
              <a:spcBef>
                <a:spcPts val="0"/>
              </a:spcBef>
              <a:spcAft>
                <a:spcPts val="0"/>
              </a:spcAft>
              <a:buClr>
                <a:srgbClr val="000090"/>
              </a:buClr>
              <a:buSzPct val="25000"/>
              <a:buFont typeface="Calibri"/>
              <a:buNone/>
            </a:pPr>
            <a:r>
              <a:rPr lang="en-US" sz="1200" b="0" i="0" u="none" strike="noStrike" cap="none" baseline="0" dirty="0">
                <a:solidFill>
                  <a:srgbClr val="000090"/>
                </a:solidFill>
                <a:latin typeface="Calibri"/>
                <a:ea typeface="Calibri"/>
                <a:cs typeface="Calibri"/>
                <a:sym typeface="Calibri"/>
              </a:rPr>
              <a:t>Goal is to get flat spectra</a:t>
            </a:r>
            <a:endParaRPr lang="en-US" sz="1200" b="0" i="0" u="none" strike="noStrike" cap="none" dirty="0">
              <a:solidFill>
                <a:srgbClr val="000090"/>
              </a:solidFill>
              <a:latin typeface="Calibri"/>
              <a:ea typeface="Calibri"/>
              <a:cs typeface="Calibri"/>
              <a:sym typeface="Calibri"/>
            </a:endParaRP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
        <p:nvSpPr>
          <p:cNvPr id="837" name="Shape 8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52</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904003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49" name="Shape 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4566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56" name="Shape 8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3229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2" name="Shape 8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863" name="Shape 8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55</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844442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Shape 8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75" name="Shape 8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6934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88" name="Shape 8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755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Shape 8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99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Shape 9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Assume phase calibrator is a quasar which</a:t>
            </a:r>
            <a:r>
              <a:rPr lang="en-US" baseline="0" dirty="0"/>
              <a:t> has zero phase and constant amplitude</a:t>
            </a:r>
            <a:endParaRPr dirty="0"/>
          </a:p>
        </p:txBody>
      </p:sp>
      <p:sp>
        <p:nvSpPr>
          <p:cNvPr id="904" name="Shape 9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01863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These are somewha</a:t>
            </a:r>
            <a:r>
              <a:rPr lang="en-US" baseline="0" dirty="0"/>
              <a:t>t analogous to standard stars in the optical</a:t>
            </a:r>
          </a:p>
          <a:p>
            <a:pPr lvl="0">
              <a:spcBef>
                <a:spcPts val="0"/>
              </a:spcBef>
              <a:buNone/>
            </a:pPr>
            <a:r>
              <a:rPr lang="en-US" dirty="0"/>
              <a:t>flux calibration sets your absolute scaling and your phase calibrator sets how that changes throughout your observation</a:t>
            </a:r>
            <a:endParaRPr dirty="0"/>
          </a:p>
        </p:txBody>
      </p:sp>
      <p:sp>
        <p:nvSpPr>
          <p:cNvPr id="917" name="Shape 9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1473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1200" b="0" i="0" u="none" strike="noStrike" cap="none" dirty="0">
              <a:solidFill>
                <a:schemeClr val="dk1"/>
              </a:solidFill>
              <a:latin typeface="Calibri"/>
              <a:ea typeface="Calibri"/>
              <a:cs typeface="Calibri"/>
              <a:sym typeface="Calibri"/>
            </a:endParaRPr>
          </a:p>
        </p:txBody>
      </p:sp>
      <p:sp>
        <p:nvSpPr>
          <p:cNvPr id="217" name="Shape 2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5</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9530991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Shape 9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27" name="Shape 9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6662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36" name="Shape 9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23463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Shape 9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45" name="Shape 9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42411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Shape 9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54" name="Shape 9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55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You may recall the double slit experiment from your first year physics classes</a:t>
            </a:r>
            <a:r>
              <a:rPr lang="en-US" baseline="0" dirty="0"/>
              <a:t> </a:t>
            </a:r>
            <a:r>
              <a:rPr lang="is-IS" baseline="0" dirty="0"/>
              <a:t>…</a:t>
            </a:r>
            <a:endParaRPr dirty="0"/>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143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The imperfections in your dish can be relative to the</a:t>
            </a:r>
            <a:r>
              <a:rPr lang="en-US" baseline="0" dirty="0"/>
              <a:t> wavelengths you are observing. No more pristine glass mirrors! </a:t>
            </a:r>
            <a:r>
              <a:rPr lang="en-US" dirty="0"/>
              <a:t>On the bottom: LWA in</a:t>
            </a:r>
            <a:r>
              <a:rPr lang="en-US" baseline="0" dirty="0"/>
              <a:t> New Mexico (decameter array i.e. 10 meters)</a:t>
            </a:r>
            <a:endParaRPr dirty="0"/>
          </a:p>
        </p:txBody>
      </p:sp>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9969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Synchrotron emission from Jupiter’s radiation belt</a:t>
            </a: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Emission</a:t>
            </a:r>
            <a:r>
              <a:rPr lang="en-US" sz="1200" b="0" i="0" u="none" strike="noStrike" cap="none" baseline="0" dirty="0">
                <a:solidFill>
                  <a:schemeClr val="dk1"/>
                </a:solidFill>
                <a:latin typeface="Calibri"/>
                <a:ea typeface="Calibri"/>
                <a:cs typeface="Calibri"/>
                <a:sym typeface="Calibri"/>
              </a:rPr>
              <a:t> is </a:t>
            </a:r>
            <a:r>
              <a:rPr lang="en-US" sz="1200" b="0" i="0" u="none" strike="noStrike" cap="none" baseline="0" dirty="0" err="1">
                <a:solidFill>
                  <a:schemeClr val="dk1"/>
                </a:solidFill>
                <a:latin typeface="Calibri"/>
                <a:ea typeface="Calibri"/>
                <a:cs typeface="Calibri"/>
                <a:sym typeface="Calibri"/>
              </a:rPr>
              <a:t>n</a:t>
            </a:r>
            <a:r>
              <a:rPr lang="en-US" sz="1200" b="0" i="0" u="none" strike="noStrike" cap="none" dirty="0" err="1">
                <a:solidFill>
                  <a:schemeClr val="dk1"/>
                </a:solidFill>
                <a:latin typeface="Calibri"/>
                <a:ea typeface="Calibri"/>
                <a:cs typeface="Calibri"/>
                <a:sym typeface="Calibri"/>
              </a:rPr>
              <a:t>onthermal</a:t>
            </a:r>
            <a:r>
              <a:rPr lang="en-US" sz="1200" b="0" i="0" u="none" strike="noStrike" cap="none" baseline="0" dirty="0">
                <a:solidFill>
                  <a:schemeClr val="dk1"/>
                </a:solidFill>
                <a:latin typeface="Calibri"/>
                <a:ea typeface="Calibri"/>
                <a:cs typeface="Calibri"/>
                <a:sym typeface="Calibri"/>
              </a:rPr>
              <a:t> so it doesn’t depend on temperature of source, just need electrons spiraling around a magnetic field</a:t>
            </a:r>
            <a:endParaRPr lang="en-US" sz="1200" b="0" i="0" u="none" strike="noStrike" cap="none" dirty="0">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51988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Masers are</a:t>
            </a:r>
            <a:r>
              <a:rPr lang="en-US" baseline="0" dirty="0"/>
              <a:t> similar to lasers, but at microwave frequencies (hence the name), and they occur in space.  So when you have a region that has molecular gas, and enough energy is being dumped into it, either </a:t>
            </a:r>
            <a:r>
              <a:rPr lang="en-US" baseline="0" dirty="0" err="1"/>
              <a:t>radiatively</a:t>
            </a:r>
            <a:r>
              <a:rPr lang="en-US" baseline="0" dirty="0"/>
              <a:t> or </a:t>
            </a:r>
            <a:r>
              <a:rPr lang="en-US" baseline="0" dirty="0" err="1"/>
              <a:t>collisionally</a:t>
            </a:r>
            <a:r>
              <a:rPr lang="en-US" baseline="0" dirty="0"/>
              <a:t>, you can get population inversion which will amplify any ambient emission</a:t>
            </a:r>
          </a:p>
          <a:p>
            <a:r>
              <a:rPr lang="en-US" dirty="0"/>
              <a:t>Blue/purple in lower left: Watching the atmosphere of the Mira</a:t>
            </a:r>
            <a:r>
              <a:rPr lang="en-US" baseline="0" dirty="0"/>
              <a:t> variable star via </a:t>
            </a:r>
            <a:r>
              <a:rPr lang="en-US" baseline="0" dirty="0" err="1"/>
              <a:t>SiO</a:t>
            </a:r>
            <a:r>
              <a:rPr lang="en-US" baseline="0" dirty="0"/>
              <a:t> masers as star fluctuates</a:t>
            </a:r>
            <a:endParaRPr lang="en-US" dirty="0"/>
          </a:p>
        </p:txBody>
      </p:sp>
      <p:sp>
        <p:nvSpPr>
          <p:cNvPr id="4" name="Slide Number Placeholder 3"/>
          <p:cNvSpPr>
            <a:spLocks noGrp="1"/>
          </p:cNvSpPr>
          <p:nvPr>
            <p:ph type="sldNum" sz="quarter" idx="10"/>
          </p:nvPr>
        </p:nvSpPr>
        <p:spPr/>
        <p:txBody>
          <a:bodyPr/>
          <a:lstStyle/>
          <a:p>
            <a:fld id="{F372FB3C-A9D4-2649-83E5-2BC7AFE4012C}" type="slidenum">
              <a:rPr lang="en-US" smtClean="0"/>
              <a:pPr/>
              <a:t>9</a:t>
            </a:fld>
            <a:endParaRPr lang="en-US"/>
          </a:p>
        </p:txBody>
      </p:sp>
    </p:spTree>
    <p:extLst>
      <p:ext uri="{BB962C8B-B14F-4D97-AF65-F5344CB8AC3E}">
        <p14:creationId xmlns:p14="http://schemas.microsoft.com/office/powerpoint/2010/main" val="3816444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2159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3pPr>
            <a:lvl4pPr marL="1600200" marR="0" lvl="3"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4pPr>
            <a:lvl5pPr marL="2057400" marR="0" lvl="4"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b="0" i="0" u="none" strike="noStrike" cap="none">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a:t>
            </a:fld>
            <a:endParaRPr lang="en-US" sz="1200" b="0" i="0" u="none" strike="noStrike" cap="none">
              <a:solidFill>
                <a:srgbClr val="000099"/>
              </a:solidFill>
              <a:latin typeface="Cabin"/>
              <a:ea typeface="Cabin"/>
              <a:cs typeface="Cabin"/>
              <a:sym typeface="Cabi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rminator">
    <p:spTree>
      <p:nvGrpSpPr>
        <p:cNvPr id="1" name=""/>
        <p:cNvGrpSpPr/>
        <p:nvPr/>
      </p:nvGrpSpPr>
      <p:grpSpPr>
        <a:xfrm>
          <a:off x="0" y="0"/>
          <a:ext cx="0" cy="0"/>
          <a:chOff x="0" y="0"/>
          <a:chExt cx="0" cy="0"/>
        </a:xfrm>
      </p:grpSpPr>
      <p:pic>
        <p:nvPicPr>
          <p:cNvPr id="8" name="Picture 1" descr="nrao_logo_pm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7352" y="661286"/>
            <a:ext cx="2612566" cy="339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2245055" y="4264809"/>
            <a:ext cx="4217159" cy="867930"/>
          </a:xfrm>
          <a:prstGeom prst="rect">
            <a:avLst/>
          </a:prstGeom>
          <a:noFill/>
        </p:spPr>
        <p:txBody>
          <a:bodyPr wrap="square" rtlCol="0">
            <a:spAutoFit/>
          </a:bodyPr>
          <a:lstStyle/>
          <a:p>
            <a:pPr algn="ctr">
              <a:lnSpc>
                <a:spcPct val="80000"/>
              </a:lnSpc>
              <a:spcBef>
                <a:spcPct val="20000"/>
              </a:spcBef>
            </a:pPr>
            <a:r>
              <a:rPr lang="en-US" sz="1800" b="1" dirty="0">
                <a:solidFill>
                  <a:srgbClr val="062458"/>
                </a:solidFill>
                <a:latin typeface="Gill Sans MT" charset="0"/>
                <a:cs typeface="Gill Sans" charset="0"/>
              </a:rPr>
              <a:t>www.nrao.edu</a:t>
            </a:r>
          </a:p>
          <a:p>
            <a:pPr algn="ctr">
              <a:lnSpc>
                <a:spcPct val="80000"/>
              </a:lnSpc>
              <a:spcBef>
                <a:spcPct val="20000"/>
              </a:spcBef>
            </a:pPr>
            <a:r>
              <a:rPr lang="en-US" sz="1800" b="1" dirty="0">
                <a:solidFill>
                  <a:srgbClr val="062458"/>
                </a:solidFill>
                <a:latin typeface="Gill Sans MT" charset="0"/>
                <a:cs typeface="Gill Sans" charset="0"/>
              </a:rPr>
              <a:t>science.nrao.edu</a:t>
            </a:r>
            <a:endParaRPr lang="en-US" dirty="0"/>
          </a:p>
          <a:p>
            <a:endParaRPr lang="en-US" dirty="0"/>
          </a:p>
        </p:txBody>
      </p:sp>
      <p:sp>
        <p:nvSpPr>
          <p:cNvPr id="15" name="TextBox 14"/>
          <p:cNvSpPr txBox="1"/>
          <p:nvPr userDrawn="1"/>
        </p:nvSpPr>
        <p:spPr>
          <a:xfrm>
            <a:off x="1228144" y="5003006"/>
            <a:ext cx="6250982" cy="800219"/>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i="1" dirty="0">
                <a:latin typeface="Gill Sans MT" charset="0"/>
                <a:cs typeface="Gill Sans" charset="0"/>
              </a:rPr>
              <a:t>The National Radio Astronomy Observatory is a facility of the National Science Foundation</a:t>
            </a:r>
            <a:br>
              <a:rPr lang="en-US" sz="1400" i="1" dirty="0">
                <a:latin typeface="Gill Sans MT" charset="0"/>
                <a:cs typeface="Gill Sans" charset="0"/>
              </a:rPr>
            </a:br>
            <a:r>
              <a:rPr lang="en-US" sz="1400" i="1" dirty="0">
                <a:latin typeface="Gill Sans MT" charset="0"/>
                <a:cs typeface="Gill Sans" charset="0"/>
              </a:rPr>
              <a:t>operated under cooperative agreement by Associated Universities, Inc.</a:t>
            </a:r>
          </a:p>
          <a:p>
            <a:endParaRPr lang="en-US" dirty="0"/>
          </a:p>
        </p:txBody>
      </p:sp>
    </p:spTree>
    <p:extLst>
      <p:ext uri="{BB962C8B-B14F-4D97-AF65-F5344CB8AC3E}">
        <p14:creationId xmlns:p14="http://schemas.microsoft.com/office/powerpoint/2010/main" val="2037607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
        <p:cNvGrpSpPr/>
        <p:nvPr/>
      </p:nvGrpSpPr>
      <p:grpSpPr>
        <a:xfrm>
          <a:off x="0" y="0"/>
          <a:ext cx="0" cy="0"/>
          <a:chOff x="0" y="0"/>
          <a:chExt cx="0" cy="0"/>
        </a:xfrm>
      </p:grpSpPr>
      <p:sp>
        <p:nvSpPr>
          <p:cNvPr id="40" name="Shape 40"/>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41" name="Shape 41"/>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chemeClr val="dk2"/>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69912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89"/>
        <p:cNvGrpSpPr/>
        <p:nvPr/>
      </p:nvGrpSpPr>
      <p:grpSpPr>
        <a:xfrm>
          <a:off x="0" y="0"/>
          <a:ext cx="0" cy="0"/>
          <a:chOff x="0" y="0"/>
          <a:chExt cx="0" cy="0"/>
        </a:xfrm>
      </p:grpSpPr>
      <p:sp>
        <p:nvSpPr>
          <p:cNvPr id="90" name="Shape 90"/>
          <p:cNvSpPr txBox="1"/>
          <p:nvPr/>
        </p:nvSpPr>
        <p:spPr>
          <a:xfrm>
            <a:off x="3390900" y="5489575"/>
            <a:ext cx="4246563" cy="1047749"/>
          </a:xfrm>
          <a:prstGeom prst="rect">
            <a:avLst/>
          </a:prstGeom>
          <a:solidFill>
            <a:schemeClr val="lt1"/>
          </a:solid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350">
                <a:solidFill>
                  <a:srgbClr val="4375A2"/>
                </a:solidFill>
                <a:latin typeface="Cabin"/>
                <a:ea typeface="Cabin"/>
                <a:cs typeface="Cabin"/>
                <a:sym typeface="Cabin"/>
              </a:rPr>
              <a:t>Atacama Large Millimeter/submillimeter Array</a:t>
            </a:r>
          </a:p>
          <a:p>
            <a:pPr marL="0" marR="0" lvl="0" indent="0" algn="r" rtl="0">
              <a:spcBef>
                <a:spcPts val="270"/>
              </a:spcBef>
              <a:spcAft>
                <a:spcPts val="0"/>
              </a:spcAft>
              <a:buSzPct val="25000"/>
              <a:buNone/>
            </a:pPr>
            <a:r>
              <a:rPr lang="en-US" sz="1350">
                <a:solidFill>
                  <a:srgbClr val="4375A2"/>
                </a:solidFill>
                <a:latin typeface="Cabin"/>
                <a:ea typeface="Cabin"/>
                <a:cs typeface="Cabin"/>
                <a:sym typeface="Cabin"/>
              </a:rPr>
              <a:t>Expanded Very Large Array</a:t>
            </a:r>
          </a:p>
          <a:p>
            <a:pPr marL="0" marR="0" lvl="0" indent="0" algn="r" rtl="0">
              <a:spcBef>
                <a:spcPts val="270"/>
              </a:spcBef>
              <a:spcAft>
                <a:spcPts val="0"/>
              </a:spcAft>
              <a:buSzPct val="25000"/>
              <a:buNone/>
            </a:pPr>
            <a:r>
              <a:rPr lang="en-US" sz="1350">
                <a:solidFill>
                  <a:srgbClr val="4375A2"/>
                </a:solidFill>
                <a:latin typeface="Cabin"/>
                <a:ea typeface="Cabin"/>
                <a:cs typeface="Cabin"/>
                <a:sym typeface="Cabin"/>
              </a:rPr>
              <a:t>Robert C. Byrd Green Bank Telescope</a:t>
            </a:r>
          </a:p>
          <a:p>
            <a:pPr marL="0" marR="0" lvl="0" indent="0" algn="r" rtl="0">
              <a:spcBef>
                <a:spcPts val="270"/>
              </a:spcBef>
              <a:spcAft>
                <a:spcPts val="0"/>
              </a:spcAft>
              <a:buSzPct val="25000"/>
              <a:buNone/>
            </a:pPr>
            <a:r>
              <a:rPr lang="en-US" sz="1350">
                <a:solidFill>
                  <a:srgbClr val="4375A2"/>
                </a:solidFill>
                <a:latin typeface="Cabin"/>
                <a:ea typeface="Cabin"/>
                <a:cs typeface="Cabin"/>
                <a:sym typeface="Cabin"/>
              </a:rPr>
              <a:t>Very Long Baseline Array</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01"/>
        <p:cNvGrpSpPr/>
        <p:nvPr/>
      </p:nvGrpSpPr>
      <p:grpSpPr>
        <a:xfrm>
          <a:off x="0" y="0"/>
          <a:ext cx="0" cy="0"/>
          <a:chOff x="0" y="0"/>
          <a:chExt cx="0" cy="0"/>
        </a:xfrm>
      </p:grpSpPr>
      <p:sp>
        <p:nvSpPr>
          <p:cNvPr id="102" name="Shape 102"/>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103" name="Shape 10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400"/>
              </a:spcBef>
              <a:spcAft>
                <a:spcPts val="0"/>
              </a:spcAft>
              <a:buClr>
                <a:srgbClr val="000099"/>
              </a:buClr>
              <a:buFont typeface="Arial"/>
              <a:buNone/>
              <a:defRPr sz="2000" b="0" i="0" u="none" strike="noStrike" cap="none">
                <a:solidFill>
                  <a:srgbClr val="000099"/>
                </a:solidFill>
                <a:latin typeface="Cabin"/>
                <a:ea typeface="Cabin"/>
                <a:cs typeface="Cabin"/>
                <a:sym typeface="Cabin"/>
              </a:defRPr>
            </a:lvl1pPr>
            <a:lvl2pPr marL="457200" marR="0" lvl="1" indent="0" algn="ctr" rtl="0">
              <a:spcBef>
                <a:spcPts val="400"/>
              </a:spcBef>
              <a:spcAft>
                <a:spcPts val="0"/>
              </a:spcAft>
              <a:buClr>
                <a:srgbClr val="888888"/>
              </a:buClr>
              <a:buFont typeface="Arial"/>
              <a:buNone/>
              <a:defRPr sz="2000" b="0" i="0" u="none" strike="noStrike" cap="none">
                <a:solidFill>
                  <a:srgbClr val="888888"/>
                </a:solidFill>
                <a:latin typeface="Cabin"/>
                <a:ea typeface="Cabin"/>
                <a:cs typeface="Cabin"/>
                <a:sym typeface="Cabin"/>
              </a:defRPr>
            </a:lvl2pPr>
            <a:lvl3pPr marL="914400" marR="0" lvl="2" indent="0" algn="ctr" rtl="0">
              <a:spcBef>
                <a:spcPts val="400"/>
              </a:spcBef>
              <a:spcAft>
                <a:spcPts val="0"/>
              </a:spcAft>
              <a:buClr>
                <a:srgbClr val="888888"/>
              </a:buClr>
              <a:buFont typeface="Arial"/>
              <a:buNone/>
              <a:defRPr sz="2000" b="0" i="0" u="none" strike="noStrike" cap="none">
                <a:solidFill>
                  <a:srgbClr val="888888"/>
                </a:solidFill>
                <a:latin typeface="Cabin"/>
                <a:ea typeface="Cabin"/>
                <a:cs typeface="Cabin"/>
                <a:sym typeface="Cabin"/>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bin"/>
                <a:ea typeface="Cabin"/>
                <a:cs typeface="Cabin"/>
                <a:sym typeface="Cabin"/>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bin"/>
                <a:ea typeface="Cabin"/>
                <a:cs typeface="Cabin"/>
                <a:sym typeface="Cabin"/>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05" name="Shape 105"/>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106" name="Shape 106"/>
          <p:cNvSpPr txBox="1">
            <a:spLocks noGrp="1"/>
          </p:cNvSpPr>
          <p:nvPr>
            <p:ph type="dt" idx="10"/>
          </p:nvPr>
        </p:nvSpPr>
        <p:spPr>
          <a:xfrm>
            <a:off x="10493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487362"/>
            <a:ext cx="8229600" cy="960436"/>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109" name="Shape 10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2159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3pPr>
            <a:lvl4pPr marL="1600200" marR="0" lvl="3"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4pPr>
            <a:lvl5pPr marL="2057400" marR="0" lvl="4"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112" name="Shape 112"/>
          <p:cNvSpPr txBox="1">
            <a:spLocks noGrp="1"/>
          </p:cNvSpPr>
          <p:nvPr>
            <p:ph type="dt" idx="10"/>
          </p:nvPr>
        </p:nvSpPr>
        <p:spPr>
          <a:xfrm>
            <a:off x="10493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487362"/>
            <a:ext cx="8229600" cy="960436"/>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115" name="Shape 11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000099"/>
              </a:buClr>
              <a:buSzPct val="100000"/>
              <a:buFont typeface="Arial"/>
              <a:buChar char="•"/>
              <a:defRPr sz="2800" b="0" i="0" u="none" strike="noStrike" cap="none">
                <a:solidFill>
                  <a:srgbClr val="000099"/>
                </a:solidFill>
                <a:latin typeface="Cabin"/>
                <a:ea typeface="Cabin"/>
                <a:cs typeface="Cabin"/>
                <a:sym typeface="Cabin"/>
              </a:defRPr>
            </a:lvl1pPr>
            <a:lvl2pPr marL="742950" marR="0" lvl="1" indent="-133350" algn="l" rtl="0">
              <a:spcBef>
                <a:spcPts val="480"/>
              </a:spcBef>
              <a:spcAft>
                <a:spcPts val="0"/>
              </a:spcAft>
              <a:buClr>
                <a:srgbClr val="000099"/>
              </a:buClr>
              <a:buSzPct val="100000"/>
              <a:buFont typeface="Arial"/>
              <a:buChar char="–"/>
              <a:defRPr sz="2400" b="0" i="0" u="none" strike="noStrike" cap="none">
                <a:solidFill>
                  <a:srgbClr val="000099"/>
                </a:solidFill>
                <a:latin typeface="Cabin"/>
                <a:ea typeface="Cabin"/>
                <a:cs typeface="Cabin"/>
                <a:sym typeface="Cabin"/>
              </a:defRPr>
            </a:lvl2pPr>
            <a:lvl3pPr marL="1143000" marR="0" lvl="2"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3pPr>
            <a:lvl4pPr marL="1600200" marR="0" lvl="3"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4pPr>
            <a:lvl5pPr marL="2057400" marR="0" lvl="4"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000099"/>
              </a:buClr>
              <a:buSzPct val="100000"/>
              <a:buFont typeface="Arial"/>
              <a:buChar char="•"/>
              <a:defRPr sz="2800" b="0" i="0" u="none" strike="noStrike" cap="none">
                <a:solidFill>
                  <a:srgbClr val="000099"/>
                </a:solidFill>
                <a:latin typeface="Cabin"/>
                <a:ea typeface="Cabin"/>
                <a:cs typeface="Cabin"/>
                <a:sym typeface="Cabin"/>
              </a:defRPr>
            </a:lvl1pPr>
            <a:lvl2pPr marL="742950" marR="0" lvl="1" indent="-133350" algn="l" rtl="0">
              <a:spcBef>
                <a:spcPts val="480"/>
              </a:spcBef>
              <a:spcAft>
                <a:spcPts val="0"/>
              </a:spcAft>
              <a:buClr>
                <a:srgbClr val="000099"/>
              </a:buClr>
              <a:buSzPct val="100000"/>
              <a:buFont typeface="Arial"/>
              <a:buChar char="–"/>
              <a:defRPr sz="2400" b="0" i="0" u="none" strike="noStrike" cap="none">
                <a:solidFill>
                  <a:srgbClr val="000099"/>
                </a:solidFill>
                <a:latin typeface="Cabin"/>
                <a:ea typeface="Cabin"/>
                <a:cs typeface="Cabin"/>
                <a:sym typeface="Cabin"/>
              </a:defRPr>
            </a:lvl2pPr>
            <a:lvl3pPr marL="1143000" marR="0" lvl="2"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3pPr>
            <a:lvl4pPr marL="1600200" marR="0" lvl="3"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4pPr>
            <a:lvl5pPr marL="2057400" marR="0" lvl="4"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119" name="Shape 119"/>
          <p:cNvSpPr txBox="1">
            <a:spLocks noGrp="1"/>
          </p:cNvSpPr>
          <p:nvPr>
            <p:ph type="dt" idx="10"/>
          </p:nvPr>
        </p:nvSpPr>
        <p:spPr>
          <a:xfrm>
            <a:off x="10493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Custom Layout">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487362"/>
            <a:ext cx="8229600" cy="960436"/>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122" name="Shape 12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000099"/>
              </a:buClr>
              <a:buFont typeface="Arial"/>
              <a:buNone/>
              <a:defRPr sz="2400" b="1" i="0" u="none" strike="noStrike" cap="none">
                <a:solidFill>
                  <a:srgbClr val="000099"/>
                </a:solidFill>
                <a:latin typeface="Cabin"/>
                <a:ea typeface="Cabin"/>
                <a:cs typeface="Cabin"/>
                <a:sym typeface="Cabin"/>
              </a:defRPr>
            </a:lvl1pPr>
            <a:lvl2pPr marL="457200" marR="0" lvl="1" indent="0" algn="l" rtl="0">
              <a:spcBef>
                <a:spcPts val="400"/>
              </a:spcBef>
              <a:spcAft>
                <a:spcPts val="0"/>
              </a:spcAft>
              <a:buClr>
                <a:srgbClr val="000099"/>
              </a:buClr>
              <a:buFont typeface="Arial"/>
              <a:buNone/>
              <a:defRPr sz="2000" b="1" i="0" u="none" strike="noStrike" cap="none">
                <a:solidFill>
                  <a:srgbClr val="000099"/>
                </a:solidFill>
                <a:latin typeface="Cabin"/>
                <a:ea typeface="Cabin"/>
                <a:cs typeface="Cabin"/>
                <a:sym typeface="Cabin"/>
              </a:defRPr>
            </a:lvl2pPr>
            <a:lvl3pPr marL="914400" marR="0" lvl="2" indent="0" algn="l" rtl="0">
              <a:spcBef>
                <a:spcPts val="360"/>
              </a:spcBef>
              <a:spcAft>
                <a:spcPts val="0"/>
              </a:spcAft>
              <a:buClr>
                <a:srgbClr val="000099"/>
              </a:buClr>
              <a:buFont typeface="Arial"/>
              <a:buNone/>
              <a:defRPr sz="1800" b="1" i="0" u="none" strike="noStrike" cap="none">
                <a:solidFill>
                  <a:srgbClr val="000099"/>
                </a:solidFill>
                <a:latin typeface="Cabin"/>
                <a:ea typeface="Cabin"/>
                <a:cs typeface="Cabin"/>
                <a:sym typeface="Cabin"/>
              </a:defRPr>
            </a:lvl3pPr>
            <a:lvl4pPr marL="1371600" marR="0" lvl="3" indent="0" algn="l" rtl="0">
              <a:spcBef>
                <a:spcPts val="320"/>
              </a:spcBef>
              <a:spcAft>
                <a:spcPts val="0"/>
              </a:spcAft>
              <a:buClr>
                <a:srgbClr val="000099"/>
              </a:buClr>
              <a:buFont typeface="Arial"/>
              <a:buNone/>
              <a:defRPr sz="1600" b="1" i="0" u="none" strike="noStrike" cap="none">
                <a:solidFill>
                  <a:srgbClr val="000099"/>
                </a:solidFill>
                <a:latin typeface="Cabin"/>
                <a:ea typeface="Cabin"/>
                <a:cs typeface="Cabin"/>
                <a:sym typeface="Cabin"/>
              </a:defRPr>
            </a:lvl4pPr>
            <a:lvl5pPr marL="1828800" marR="0" lvl="4" indent="0" algn="l" rtl="0">
              <a:spcBef>
                <a:spcPts val="320"/>
              </a:spcBef>
              <a:spcAft>
                <a:spcPts val="0"/>
              </a:spcAft>
              <a:buClr>
                <a:srgbClr val="000099"/>
              </a:buClr>
              <a:buFont typeface="Arial"/>
              <a:buNone/>
              <a:defRPr sz="1600" b="1" i="0" u="none" strike="noStrike" cap="none">
                <a:solidFill>
                  <a:srgbClr val="000099"/>
                </a:solidFill>
                <a:latin typeface="Cabin"/>
                <a:ea typeface="Cabin"/>
                <a:cs typeface="Cabin"/>
                <a:sym typeface="Cabin"/>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0099"/>
              </a:buClr>
              <a:buSzPct val="100000"/>
              <a:buFont typeface="Arial"/>
              <a:buChar char="•"/>
              <a:defRPr sz="24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3pPr>
            <a:lvl4pPr marL="1600200" marR="0" lvl="3" indent="-127000" algn="l" rtl="0">
              <a:spcBef>
                <a:spcPts val="320"/>
              </a:spcBef>
              <a:spcAft>
                <a:spcPts val="0"/>
              </a:spcAft>
              <a:buClr>
                <a:srgbClr val="000099"/>
              </a:buClr>
              <a:buSzPct val="100000"/>
              <a:buFont typeface="Arial"/>
              <a:buChar char="–"/>
              <a:defRPr sz="1600" b="0" i="0" u="none" strike="noStrike" cap="none">
                <a:solidFill>
                  <a:srgbClr val="000099"/>
                </a:solidFill>
                <a:latin typeface="Cabin"/>
                <a:ea typeface="Cabin"/>
                <a:cs typeface="Cabin"/>
                <a:sym typeface="Cabin"/>
              </a:defRPr>
            </a:lvl4pPr>
            <a:lvl5pPr marL="2057400" marR="0" lvl="4" indent="-127000" algn="l" rtl="0">
              <a:spcBef>
                <a:spcPts val="320"/>
              </a:spcBef>
              <a:spcAft>
                <a:spcPts val="0"/>
              </a:spcAft>
              <a:buClr>
                <a:srgbClr val="000099"/>
              </a:buClr>
              <a:buSzPct val="100000"/>
              <a:buFont typeface="Arial"/>
              <a:buChar char="»"/>
              <a:defRPr sz="1600" b="0" i="0" u="none" strike="noStrike" cap="none">
                <a:solidFill>
                  <a:srgbClr val="000099"/>
                </a:solidFill>
                <a:latin typeface="Cabin"/>
                <a:ea typeface="Cabin"/>
                <a:cs typeface="Cabin"/>
                <a:sym typeface="Cabin"/>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000099"/>
              </a:buClr>
              <a:buFont typeface="Arial"/>
              <a:buNone/>
              <a:defRPr sz="2400" b="1" i="0" u="none" strike="noStrike" cap="none">
                <a:solidFill>
                  <a:srgbClr val="000099"/>
                </a:solidFill>
                <a:latin typeface="Cabin"/>
                <a:ea typeface="Cabin"/>
                <a:cs typeface="Cabin"/>
                <a:sym typeface="Cabin"/>
              </a:defRPr>
            </a:lvl1pPr>
            <a:lvl2pPr marL="457200" marR="0" lvl="1" indent="0" algn="l" rtl="0">
              <a:spcBef>
                <a:spcPts val="400"/>
              </a:spcBef>
              <a:spcAft>
                <a:spcPts val="0"/>
              </a:spcAft>
              <a:buClr>
                <a:srgbClr val="000099"/>
              </a:buClr>
              <a:buFont typeface="Arial"/>
              <a:buNone/>
              <a:defRPr sz="2000" b="1" i="0" u="none" strike="noStrike" cap="none">
                <a:solidFill>
                  <a:srgbClr val="000099"/>
                </a:solidFill>
                <a:latin typeface="Cabin"/>
                <a:ea typeface="Cabin"/>
                <a:cs typeface="Cabin"/>
                <a:sym typeface="Cabin"/>
              </a:defRPr>
            </a:lvl2pPr>
            <a:lvl3pPr marL="914400" marR="0" lvl="2" indent="0" algn="l" rtl="0">
              <a:spcBef>
                <a:spcPts val="360"/>
              </a:spcBef>
              <a:spcAft>
                <a:spcPts val="0"/>
              </a:spcAft>
              <a:buClr>
                <a:srgbClr val="000099"/>
              </a:buClr>
              <a:buFont typeface="Arial"/>
              <a:buNone/>
              <a:defRPr sz="1800" b="1" i="0" u="none" strike="noStrike" cap="none">
                <a:solidFill>
                  <a:srgbClr val="000099"/>
                </a:solidFill>
                <a:latin typeface="Cabin"/>
                <a:ea typeface="Cabin"/>
                <a:cs typeface="Cabin"/>
                <a:sym typeface="Cabin"/>
              </a:defRPr>
            </a:lvl3pPr>
            <a:lvl4pPr marL="1371600" marR="0" lvl="3" indent="0" algn="l" rtl="0">
              <a:spcBef>
                <a:spcPts val="320"/>
              </a:spcBef>
              <a:spcAft>
                <a:spcPts val="0"/>
              </a:spcAft>
              <a:buClr>
                <a:srgbClr val="000099"/>
              </a:buClr>
              <a:buFont typeface="Arial"/>
              <a:buNone/>
              <a:defRPr sz="1600" b="1" i="0" u="none" strike="noStrike" cap="none">
                <a:solidFill>
                  <a:srgbClr val="000099"/>
                </a:solidFill>
                <a:latin typeface="Cabin"/>
                <a:ea typeface="Cabin"/>
                <a:cs typeface="Cabin"/>
                <a:sym typeface="Cabin"/>
              </a:defRPr>
            </a:lvl4pPr>
            <a:lvl5pPr marL="1828800" marR="0" lvl="4" indent="0" algn="l" rtl="0">
              <a:spcBef>
                <a:spcPts val="320"/>
              </a:spcBef>
              <a:spcAft>
                <a:spcPts val="0"/>
              </a:spcAft>
              <a:buClr>
                <a:srgbClr val="000099"/>
              </a:buClr>
              <a:buFont typeface="Arial"/>
              <a:buNone/>
              <a:defRPr sz="1600" b="1" i="0" u="none" strike="noStrike" cap="none">
                <a:solidFill>
                  <a:srgbClr val="000099"/>
                </a:solidFill>
                <a:latin typeface="Cabin"/>
                <a:ea typeface="Cabin"/>
                <a:cs typeface="Cabin"/>
                <a:sym typeface="Cabin"/>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000099"/>
              </a:buClr>
              <a:buSzPct val="100000"/>
              <a:buFont typeface="Arial"/>
              <a:buChar char="•"/>
              <a:defRPr sz="24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3pPr>
            <a:lvl4pPr marL="1600200" marR="0" lvl="3" indent="-127000" algn="l" rtl="0">
              <a:spcBef>
                <a:spcPts val="320"/>
              </a:spcBef>
              <a:spcAft>
                <a:spcPts val="0"/>
              </a:spcAft>
              <a:buClr>
                <a:srgbClr val="000099"/>
              </a:buClr>
              <a:buSzPct val="100000"/>
              <a:buFont typeface="Arial"/>
              <a:buChar char="–"/>
              <a:defRPr sz="1600" b="0" i="0" u="none" strike="noStrike" cap="none">
                <a:solidFill>
                  <a:srgbClr val="000099"/>
                </a:solidFill>
                <a:latin typeface="Cabin"/>
                <a:ea typeface="Cabin"/>
                <a:cs typeface="Cabin"/>
                <a:sym typeface="Cabin"/>
              </a:defRPr>
            </a:lvl4pPr>
            <a:lvl5pPr marL="2057400" marR="0" lvl="4" indent="-127000" algn="l" rtl="0">
              <a:spcBef>
                <a:spcPts val="320"/>
              </a:spcBef>
              <a:spcAft>
                <a:spcPts val="0"/>
              </a:spcAft>
              <a:buClr>
                <a:srgbClr val="000099"/>
              </a:buClr>
              <a:buSzPct val="100000"/>
              <a:buFont typeface="Arial"/>
              <a:buChar char="»"/>
              <a:defRPr sz="1600" b="0" i="0" u="none" strike="noStrike" cap="none">
                <a:solidFill>
                  <a:srgbClr val="000099"/>
                </a:solidFill>
                <a:latin typeface="Cabin"/>
                <a:ea typeface="Cabin"/>
                <a:cs typeface="Cabin"/>
                <a:sym typeface="Cabin"/>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27" name="Shape 127"/>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128" name="Shape 128"/>
          <p:cNvSpPr txBox="1">
            <a:spLocks noGrp="1"/>
          </p:cNvSpPr>
          <p:nvPr>
            <p:ph type="dt" idx="10"/>
          </p:nvPr>
        </p:nvSpPr>
        <p:spPr>
          <a:xfrm>
            <a:off x="10493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_Custom Layou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457200" y="487362"/>
            <a:ext cx="8229600" cy="960436"/>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131" name="Shape 131"/>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133" name="Shape 133"/>
          <p:cNvSpPr txBox="1">
            <a:spLocks noGrp="1"/>
          </p:cNvSpPr>
          <p:nvPr>
            <p:ph type="dt" idx="10"/>
          </p:nvPr>
        </p:nvSpPr>
        <p:spPr>
          <a:xfrm>
            <a:off x="10493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5_Custom Layout">
    <p:spTree>
      <p:nvGrpSpPr>
        <p:cNvPr id="1" name="Shape 134"/>
        <p:cNvGrpSpPr/>
        <p:nvPr/>
      </p:nvGrpSpPr>
      <p:grpSpPr>
        <a:xfrm>
          <a:off x="0" y="0"/>
          <a:ext cx="0" cy="0"/>
          <a:chOff x="0" y="0"/>
          <a:chExt cx="0" cy="0"/>
        </a:xfrm>
      </p:grpSpPr>
      <p:sp>
        <p:nvSpPr>
          <p:cNvPr id="135" name="Shape 135"/>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137" name="Shape 137"/>
          <p:cNvSpPr txBox="1">
            <a:spLocks noGrp="1"/>
          </p:cNvSpPr>
          <p:nvPr>
            <p:ph type="dt" idx="10"/>
          </p:nvPr>
        </p:nvSpPr>
        <p:spPr>
          <a:xfrm>
            <a:off x="10493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6_Custom Layout">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140" name="Shape 140"/>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rgbClr val="000099"/>
              </a:buClr>
              <a:buFont typeface="Arial"/>
              <a:buNone/>
              <a:defRPr sz="3200" b="0" i="0" u="none" strike="noStrike" cap="none">
                <a:solidFill>
                  <a:srgbClr val="000099"/>
                </a:solidFill>
                <a:latin typeface="Cabin"/>
                <a:ea typeface="Cabin"/>
                <a:cs typeface="Cabin"/>
                <a:sym typeface="Cabin"/>
              </a:defRPr>
            </a:lvl1pPr>
            <a:lvl2pPr marL="457200" marR="0" lvl="1" indent="0" algn="l" rtl="0">
              <a:spcBef>
                <a:spcPts val="560"/>
              </a:spcBef>
              <a:spcAft>
                <a:spcPts val="0"/>
              </a:spcAft>
              <a:buClr>
                <a:srgbClr val="000099"/>
              </a:buClr>
              <a:buFont typeface="Arial"/>
              <a:buNone/>
              <a:defRPr sz="2800" b="0" i="0" u="none" strike="noStrike" cap="none">
                <a:solidFill>
                  <a:srgbClr val="000099"/>
                </a:solidFill>
                <a:latin typeface="Cabin"/>
                <a:ea typeface="Cabin"/>
                <a:cs typeface="Cabin"/>
                <a:sym typeface="Cabin"/>
              </a:defRPr>
            </a:lvl2pPr>
            <a:lvl3pPr marL="914400" marR="0" lvl="2" indent="0" algn="l" rtl="0">
              <a:spcBef>
                <a:spcPts val="480"/>
              </a:spcBef>
              <a:spcAft>
                <a:spcPts val="0"/>
              </a:spcAft>
              <a:buClr>
                <a:srgbClr val="000099"/>
              </a:buClr>
              <a:buFont typeface="Arial"/>
              <a:buNone/>
              <a:defRPr sz="2400" b="0" i="0" u="none" strike="noStrike" cap="none">
                <a:solidFill>
                  <a:srgbClr val="000099"/>
                </a:solidFill>
                <a:latin typeface="Cabin"/>
                <a:ea typeface="Cabin"/>
                <a:cs typeface="Cabin"/>
                <a:sym typeface="Cabin"/>
              </a:defRPr>
            </a:lvl3pPr>
            <a:lvl4pPr marL="1371600" marR="0" lvl="3" indent="0" algn="l" rtl="0">
              <a:spcBef>
                <a:spcPts val="400"/>
              </a:spcBef>
              <a:spcAft>
                <a:spcPts val="0"/>
              </a:spcAft>
              <a:buClr>
                <a:srgbClr val="000099"/>
              </a:buClr>
              <a:buFont typeface="Arial"/>
              <a:buNone/>
              <a:defRPr sz="2000" b="0" i="0" u="none" strike="noStrike" cap="none">
                <a:solidFill>
                  <a:srgbClr val="000099"/>
                </a:solidFill>
                <a:latin typeface="Cabin"/>
                <a:ea typeface="Cabin"/>
                <a:cs typeface="Cabin"/>
                <a:sym typeface="Cabin"/>
              </a:defRPr>
            </a:lvl4pPr>
            <a:lvl5pPr marL="1828800" marR="0" lvl="4" indent="0" algn="l" rtl="0">
              <a:spcBef>
                <a:spcPts val="400"/>
              </a:spcBef>
              <a:spcAft>
                <a:spcPts val="0"/>
              </a:spcAft>
              <a:buClr>
                <a:srgbClr val="000099"/>
              </a:buClr>
              <a:buFont typeface="Arial"/>
              <a:buNone/>
              <a:defRPr sz="2000" b="0" i="0" u="none" strike="noStrike" cap="none">
                <a:solidFill>
                  <a:srgbClr val="000099"/>
                </a:solidFill>
                <a:latin typeface="Cabin"/>
                <a:ea typeface="Cabin"/>
                <a:cs typeface="Cabin"/>
                <a:sym typeface="Cabin"/>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000099"/>
              </a:buClr>
              <a:buFont typeface="Arial"/>
              <a:buNone/>
              <a:defRPr sz="1400" b="0" i="0" u="none" strike="noStrike" cap="none">
                <a:solidFill>
                  <a:srgbClr val="000099"/>
                </a:solidFill>
                <a:latin typeface="Cabin"/>
                <a:ea typeface="Cabin"/>
                <a:cs typeface="Cabin"/>
                <a:sym typeface="Cabin"/>
              </a:defRPr>
            </a:lvl1pPr>
            <a:lvl2pPr marL="457200" marR="0" lvl="1" indent="0" algn="l" rtl="0">
              <a:spcBef>
                <a:spcPts val="240"/>
              </a:spcBef>
              <a:spcAft>
                <a:spcPts val="0"/>
              </a:spcAft>
              <a:buClr>
                <a:srgbClr val="000099"/>
              </a:buClr>
              <a:buFont typeface="Arial"/>
              <a:buNone/>
              <a:defRPr sz="1200" b="0" i="0" u="none" strike="noStrike" cap="none">
                <a:solidFill>
                  <a:srgbClr val="000099"/>
                </a:solidFill>
                <a:latin typeface="Cabin"/>
                <a:ea typeface="Cabin"/>
                <a:cs typeface="Cabin"/>
                <a:sym typeface="Cabin"/>
              </a:defRPr>
            </a:lvl2pPr>
            <a:lvl3pPr marL="914400" marR="0" lvl="2" indent="0" algn="l" rtl="0">
              <a:spcBef>
                <a:spcPts val="200"/>
              </a:spcBef>
              <a:spcAft>
                <a:spcPts val="0"/>
              </a:spcAft>
              <a:buClr>
                <a:srgbClr val="000099"/>
              </a:buClr>
              <a:buFont typeface="Arial"/>
              <a:buNone/>
              <a:defRPr sz="1000" b="0" i="0" u="none" strike="noStrike" cap="none">
                <a:solidFill>
                  <a:srgbClr val="000099"/>
                </a:solidFill>
                <a:latin typeface="Cabin"/>
                <a:ea typeface="Cabin"/>
                <a:cs typeface="Cabin"/>
                <a:sym typeface="Cabin"/>
              </a:defRPr>
            </a:lvl3pPr>
            <a:lvl4pPr marL="1371600" marR="0" lvl="3" indent="0" algn="l" rtl="0">
              <a:spcBef>
                <a:spcPts val="180"/>
              </a:spcBef>
              <a:spcAft>
                <a:spcPts val="0"/>
              </a:spcAft>
              <a:buClr>
                <a:srgbClr val="000099"/>
              </a:buClr>
              <a:buFont typeface="Arial"/>
              <a:buNone/>
              <a:defRPr sz="900" b="0" i="0" u="none" strike="noStrike" cap="none">
                <a:solidFill>
                  <a:srgbClr val="000099"/>
                </a:solidFill>
                <a:latin typeface="Cabin"/>
                <a:ea typeface="Cabin"/>
                <a:cs typeface="Cabin"/>
                <a:sym typeface="Cabin"/>
              </a:defRPr>
            </a:lvl4pPr>
            <a:lvl5pPr marL="1828800" marR="0" lvl="4" indent="0" algn="l" rtl="0">
              <a:spcBef>
                <a:spcPts val="180"/>
              </a:spcBef>
              <a:spcAft>
                <a:spcPts val="0"/>
              </a:spcAft>
              <a:buClr>
                <a:srgbClr val="000099"/>
              </a:buClr>
              <a:buFont typeface="Arial"/>
              <a:buNone/>
              <a:defRPr sz="900" b="0" i="0" u="none" strike="noStrike" cap="none">
                <a:solidFill>
                  <a:srgbClr val="000099"/>
                </a:solidFill>
                <a:latin typeface="Cabin"/>
                <a:ea typeface="Cabin"/>
                <a:cs typeface="Cabin"/>
                <a:sym typeface="Cabin"/>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144" name="Shape 144"/>
          <p:cNvSpPr txBox="1">
            <a:spLocks noGrp="1"/>
          </p:cNvSpPr>
          <p:nvPr>
            <p:ph type="dt" idx="10"/>
          </p:nvPr>
        </p:nvSpPr>
        <p:spPr>
          <a:xfrm>
            <a:off x="10493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2159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3pPr>
            <a:lvl4pPr marL="1600200" marR="0" lvl="3"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4pPr>
            <a:lvl5pPr marL="2057400" marR="0" lvl="4"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b="0" i="0" u="none" strike="noStrike" cap="none">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a:t>
            </a:fld>
            <a:endParaRPr lang="en-US" sz="1200" b="0" i="0" u="none" strike="noStrike" cap="none">
              <a:solidFill>
                <a:srgbClr val="000099"/>
              </a:solidFill>
              <a:latin typeface="Cabin"/>
              <a:ea typeface="Cabin"/>
              <a:cs typeface="Cabin"/>
              <a:sym typeface="Cabin"/>
            </a:endParaRPr>
          </a:p>
        </p:txBody>
      </p:sp>
      <p:sp>
        <p:nvSpPr>
          <p:cNvPr id="38" name="Shape 38"/>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44" name="Shape 44"/>
          <p:cNvSpPr txBox="1">
            <a:spLocks noGrp="1"/>
          </p:cNvSpPr>
          <p:nvPr>
            <p:ph type="subTitle" idx="1"/>
          </p:nvPr>
        </p:nvSpPr>
        <p:spPr>
          <a:xfrm>
            <a:off x="457200" y="974725"/>
            <a:ext cx="6400799" cy="1752600"/>
          </a:xfrm>
          <a:prstGeom prst="rect">
            <a:avLst/>
          </a:prstGeom>
          <a:noFill/>
          <a:ln>
            <a:noFill/>
          </a:ln>
        </p:spPr>
        <p:txBody>
          <a:bodyPr lIns="91425" tIns="91425" rIns="91425" bIns="91425" anchor="t" anchorCtr="0"/>
          <a:lstStyle>
            <a:lvl1pPr marL="0" marR="0" lvl="0" indent="0" algn="l" rtl="0">
              <a:spcBef>
                <a:spcPts val="400"/>
              </a:spcBef>
              <a:spcAft>
                <a:spcPts val="0"/>
              </a:spcAft>
              <a:buClr>
                <a:srgbClr val="000099"/>
              </a:buClr>
              <a:buFont typeface="Arial"/>
              <a:buNone/>
              <a:defRPr sz="2000" b="0" i="0" u="none" strike="noStrike" cap="none">
                <a:solidFill>
                  <a:srgbClr val="000099"/>
                </a:solidFill>
                <a:latin typeface="Cabin"/>
                <a:ea typeface="Cabin"/>
                <a:cs typeface="Cabin"/>
                <a:sym typeface="Cabin"/>
              </a:defRPr>
            </a:lvl1pPr>
            <a:lvl2pPr marL="457200" marR="0" lvl="1" indent="0" algn="ctr" rtl="0">
              <a:spcBef>
                <a:spcPts val="400"/>
              </a:spcBef>
              <a:spcAft>
                <a:spcPts val="0"/>
              </a:spcAft>
              <a:buClr>
                <a:srgbClr val="888888"/>
              </a:buClr>
              <a:buFont typeface="Arial"/>
              <a:buNone/>
              <a:defRPr sz="2000" b="0" i="0" u="none" strike="noStrike" cap="none">
                <a:solidFill>
                  <a:srgbClr val="888888"/>
                </a:solidFill>
                <a:latin typeface="Cabin"/>
                <a:ea typeface="Cabin"/>
                <a:cs typeface="Cabin"/>
                <a:sym typeface="Cabin"/>
              </a:defRPr>
            </a:lvl2pPr>
            <a:lvl3pPr marL="914400" marR="0" lvl="2" indent="0" algn="ctr" rtl="0">
              <a:spcBef>
                <a:spcPts val="400"/>
              </a:spcBef>
              <a:spcAft>
                <a:spcPts val="0"/>
              </a:spcAft>
              <a:buClr>
                <a:srgbClr val="888888"/>
              </a:buClr>
              <a:buFont typeface="Arial"/>
              <a:buNone/>
              <a:defRPr sz="2000" b="0" i="0" u="none" strike="noStrike" cap="none">
                <a:solidFill>
                  <a:srgbClr val="888888"/>
                </a:solidFill>
                <a:latin typeface="Cabin"/>
                <a:ea typeface="Cabin"/>
                <a:cs typeface="Cabin"/>
                <a:sym typeface="Cabin"/>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bin"/>
                <a:ea typeface="Cabin"/>
                <a:cs typeface="Cabin"/>
                <a:sym typeface="Cabin"/>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bin"/>
                <a:ea typeface="Cabin"/>
                <a:cs typeface="Cabin"/>
                <a:sym typeface="Cabin"/>
              </a:defRPr>
            </a:lvl5pPr>
            <a:lvl6pPr marL="2286000" marR="0" lvl="5"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9pPr>
          </a:lstStyle>
          <a:p>
            <a:endParaRPr/>
          </a:p>
        </p:txBody>
      </p:sp>
      <p:sp>
        <p:nvSpPr>
          <p:cNvPr id="45" name="Shape 45"/>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47" name="Shape 47"/>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50" name="Shape 5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2159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3pPr>
            <a:lvl4pPr marL="1600200" marR="0" lvl="3"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4pPr>
            <a:lvl5pPr marL="2057400" marR="0" lvl="4"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2159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3pPr>
            <a:lvl4pPr marL="1600200" marR="0" lvl="3"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4pPr>
            <a:lvl5pPr marL="2057400" marR="0" lvl="4"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54" name="Shape 54"/>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chemeClr val="dk2"/>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3_Custom Layou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57" name="Shape 5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000099"/>
              </a:buClr>
              <a:buFont typeface="Arial"/>
              <a:buNone/>
              <a:defRPr sz="2400" b="1" i="0" u="none" strike="noStrike" cap="none">
                <a:solidFill>
                  <a:srgbClr val="000099"/>
                </a:solidFill>
                <a:latin typeface="Cabin"/>
                <a:ea typeface="Cabin"/>
                <a:cs typeface="Cabin"/>
                <a:sym typeface="Cabin"/>
              </a:defRPr>
            </a:lvl1pPr>
            <a:lvl2pPr marL="457200" marR="0" lvl="1" indent="0" algn="l" rtl="0">
              <a:spcBef>
                <a:spcPts val="400"/>
              </a:spcBef>
              <a:spcAft>
                <a:spcPts val="0"/>
              </a:spcAft>
              <a:buClr>
                <a:srgbClr val="000099"/>
              </a:buClr>
              <a:buFont typeface="Arial"/>
              <a:buNone/>
              <a:defRPr sz="2000" b="1" i="0" u="none" strike="noStrike" cap="none">
                <a:solidFill>
                  <a:srgbClr val="000099"/>
                </a:solidFill>
                <a:latin typeface="Cabin"/>
                <a:ea typeface="Cabin"/>
                <a:cs typeface="Cabin"/>
                <a:sym typeface="Cabin"/>
              </a:defRPr>
            </a:lvl2pPr>
            <a:lvl3pPr marL="914400" marR="0" lvl="2" indent="0" algn="l" rtl="0">
              <a:spcBef>
                <a:spcPts val="360"/>
              </a:spcBef>
              <a:spcAft>
                <a:spcPts val="0"/>
              </a:spcAft>
              <a:buClr>
                <a:srgbClr val="000099"/>
              </a:buClr>
              <a:buFont typeface="Arial"/>
              <a:buNone/>
              <a:defRPr sz="1800" b="1" i="0" u="none" strike="noStrike" cap="none">
                <a:solidFill>
                  <a:srgbClr val="000099"/>
                </a:solidFill>
                <a:latin typeface="Cabin"/>
                <a:ea typeface="Cabin"/>
                <a:cs typeface="Cabin"/>
                <a:sym typeface="Cabin"/>
              </a:defRPr>
            </a:lvl3pPr>
            <a:lvl4pPr marL="1371600" marR="0" lvl="3" indent="0" algn="l" rtl="0">
              <a:spcBef>
                <a:spcPts val="320"/>
              </a:spcBef>
              <a:spcAft>
                <a:spcPts val="0"/>
              </a:spcAft>
              <a:buClr>
                <a:srgbClr val="000099"/>
              </a:buClr>
              <a:buFont typeface="Arial"/>
              <a:buNone/>
              <a:defRPr sz="1600" b="1" i="0" u="none" strike="noStrike" cap="none">
                <a:solidFill>
                  <a:srgbClr val="000099"/>
                </a:solidFill>
                <a:latin typeface="Cabin"/>
                <a:ea typeface="Cabin"/>
                <a:cs typeface="Cabin"/>
                <a:sym typeface="Cabin"/>
              </a:defRPr>
            </a:lvl4pPr>
            <a:lvl5pPr marL="1828800" marR="0" lvl="4" indent="0" algn="l" rtl="0">
              <a:spcBef>
                <a:spcPts val="320"/>
              </a:spcBef>
              <a:spcAft>
                <a:spcPts val="0"/>
              </a:spcAft>
              <a:buClr>
                <a:srgbClr val="000099"/>
              </a:buClr>
              <a:buFont typeface="Arial"/>
              <a:buNone/>
              <a:defRPr sz="1600" b="1" i="0" u="none" strike="noStrike" cap="none">
                <a:solidFill>
                  <a:srgbClr val="000099"/>
                </a:solidFill>
                <a:latin typeface="Cabin"/>
                <a:ea typeface="Cabin"/>
                <a:cs typeface="Cabin"/>
                <a:sym typeface="Cabin"/>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2159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3pPr>
            <a:lvl4pPr marL="1600200" marR="0" lvl="3" indent="-127000" algn="l" rtl="0">
              <a:spcBef>
                <a:spcPts val="320"/>
              </a:spcBef>
              <a:spcAft>
                <a:spcPts val="0"/>
              </a:spcAft>
              <a:buClr>
                <a:srgbClr val="000099"/>
              </a:buClr>
              <a:buSzPct val="100000"/>
              <a:buFont typeface="Arial"/>
              <a:buChar char="–"/>
              <a:defRPr sz="1600" b="0" i="0" u="none" strike="noStrike" cap="none">
                <a:solidFill>
                  <a:srgbClr val="000099"/>
                </a:solidFill>
                <a:latin typeface="Cabin"/>
                <a:ea typeface="Cabin"/>
                <a:cs typeface="Cabin"/>
                <a:sym typeface="Cabin"/>
              </a:defRPr>
            </a:lvl4pPr>
            <a:lvl5pPr marL="2057400" marR="0" lvl="4" indent="-127000" algn="l" rtl="0">
              <a:spcBef>
                <a:spcPts val="320"/>
              </a:spcBef>
              <a:spcAft>
                <a:spcPts val="0"/>
              </a:spcAft>
              <a:buClr>
                <a:srgbClr val="000099"/>
              </a:buClr>
              <a:buSzPct val="100000"/>
              <a:buFont typeface="Arial"/>
              <a:buChar char="»"/>
              <a:defRPr sz="1600" b="0" i="0" u="none" strike="noStrike" cap="none">
                <a:solidFill>
                  <a:srgbClr val="000099"/>
                </a:solidFill>
                <a:latin typeface="Cabin"/>
                <a:ea typeface="Cabin"/>
                <a:cs typeface="Cabin"/>
                <a:sym typeface="Cabin"/>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000099"/>
              </a:buClr>
              <a:buFont typeface="Arial"/>
              <a:buNone/>
              <a:defRPr sz="2400" b="1" i="0" u="none" strike="noStrike" cap="none">
                <a:solidFill>
                  <a:srgbClr val="000099"/>
                </a:solidFill>
                <a:latin typeface="Cabin"/>
                <a:ea typeface="Cabin"/>
                <a:cs typeface="Cabin"/>
                <a:sym typeface="Cabin"/>
              </a:defRPr>
            </a:lvl1pPr>
            <a:lvl2pPr marL="457200" marR="0" lvl="1" indent="0" algn="l" rtl="0">
              <a:spcBef>
                <a:spcPts val="400"/>
              </a:spcBef>
              <a:spcAft>
                <a:spcPts val="0"/>
              </a:spcAft>
              <a:buClr>
                <a:srgbClr val="000099"/>
              </a:buClr>
              <a:buFont typeface="Arial"/>
              <a:buNone/>
              <a:defRPr sz="2000" b="1" i="0" u="none" strike="noStrike" cap="none">
                <a:solidFill>
                  <a:srgbClr val="000099"/>
                </a:solidFill>
                <a:latin typeface="Cabin"/>
                <a:ea typeface="Cabin"/>
                <a:cs typeface="Cabin"/>
                <a:sym typeface="Cabin"/>
              </a:defRPr>
            </a:lvl2pPr>
            <a:lvl3pPr marL="914400" marR="0" lvl="2" indent="0" algn="l" rtl="0">
              <a:spcBef>
                <a:spcPts val="360"/>
              </a:spcBef>
              <a:spcAft>
                <a:spcPts val="0"/>
              </a:spcAft>
              <a:buClr>
                <a:srgbClr val="000099"/>
              </a:buClr>
              <a:buFont typeface="Arial"/>
              <a:buNone/>
              <a:defRPr sz="1800" b="1" i="0" u="none" strike="noStrike" cap="none">
                <a:solidFill>
                  <a:srgbClr val="000099"/>
                </a:solidFill>
                <a:latin typeface="Cabin"/>
                <a:ea typeface="Cabin"/>
                <a:cs typeface="Cabin"/>
                <a:sym typeface="Cabin"/>
              </a:defRPr>
            </a:lvl3pPr>
            <a:lvl4pPr marL="1371600" marR="0" lvl="3" indent="0" algn="l" rtl="0">
              <a:spcBef>
                <a:spcPts val="320"/>
              </a:spcBef>
              <a:spcAft>
                <a:spcPts val="0"/>
              </a:spcAft>
              <a:buClr>
                <a:srgbClr val="000099"/>
              </a:buClr>
              <a:buFont typeface="Arial"/>
              <a:buNone/>
              <a:defRPr sz="1600" b="1" i="0" u="none" strike="noStrike" cap="none">
                <a:solidFill>
                  <a:srgbClr val="000099"/>
                </a:solidFill>
                <a:latin typeface="Cabin"/>
                <a:ea typeface="Cabin"/>
                <a:cs typeface="Cabin"/>
                <a:sym typeface="Cabin"/>
              </a:defRPr>
            </a:lvl4pPr>
            <a:lvl5pPr marL="1828800" marR="0" lvl="4" indent="0" algn="l" rtl="0">
              <a:spcBef>
                <a:spcPts val="320"/>
              </a:spcBef>
              <a:spcAft>
                <a:spcPts val="0"/>
              </a:spcAft>
              <a:buClr>
                <a:srgbClr val="000099"/>
              </a:buClr>
              <a:buFont typeface="Arial"/>
              <a:buNone/>
              <a:defRPr sz="1600" b="1" i="0" u="none" strike="noStrike" cap="none">
                <a:solidFill>
                  <a:srgbClr val="000099"/>
                </a:solidFill>
                <a:latin typeface="Cabin"/>
                <a:ea typeface="Cabin"/>
                <a:cs typeface="Cabin"/>
                <a:sym typeface="Cabin"/>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2159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3pPr>
            <a:lvl4pPr marL="1600200" marR="0" lvl="3" indent="-127000" algn="l" rtl="0">
              <a:spcBef>
                <a:spcPts val="320"/>
              </a:spcBef>
              <a:spcAft>
                <a:spcPts val="0"/>
              </a:spcAft>
              <a:buClr>
                <a:srgbClr val="000099"/>
              </a:buClr>
              <a:buSzPct val="100000"/>
              <a:buFont typeface="Arial"/>
              <a:buChar char="–"/>
              <a:defRPr sz="1600" b="0" i="0" u="none" strike="noStrike" cap="none">
                <a:solidFill>
                  <a:srgbClr val="000099"/>
                </a:solidFill>
                <a:latin typeface="Cabin"/>
                <a:ea typeface="Cabin"/>
                <a:cs typeface="Cabin"/>
                <a:sym typeface="Cabin"/>
              </a:defRPr>
            </a:lvl4pPr>
            <a:lvl5pPr marL="2057400" marR="0" lvl="4" indent="-127000" algn="l" rtl="0">
              <a:spcBef>
                <a:spcPts val="320"/>
              </a:spcBef>
              <a:spcAft>
                <a:spcPts val="0"/>
              </a:spcAft>
              <a:buClr>
                <a:srgbClr val="000099"/>
              </a:buClr>
              <a:buSzPct val="100000"/>
              <a:buFont typeface="Arial"/>
              <a:buChar char="»"/>
              <a:defRPr sz="1600" b="0" i="0" u="none" strike="noStrike" cap="none">
                <a:solidFill>
                  <a:srgbClr val="000099"/>
                </a:solidFill>
                <a:latin typeface="Cabin"/>
                <a:ea typeface="Cabin"/>
                <a:cs typeface="Cabin"/>
                <a:sym typeface="Cabin"/>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63" name="Shape 63"/>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chemeClr val="dk2"/>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4_Custom Layout">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68" name="Shape 68"/>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5_Custom Layout">
    <p:spTree>
      <p:nvGrpSpPr>
        <p:cNvPr id="1" name="Shape 69"/>
        <p:cNvGrpSpPr/>
        <p:nvPr/>
      </p:nvGrpSpPr>
      <p:grpSpPr>
        <a:xfrm>
          <a:off x="0" y="0"/>
          <a:ext cx="0" cy="0"/>
          <a:chOff x="0" y="0"/>
          <a:chExt cx="0" cy="0"/>
        </a:xfrm>
      </p:grpSpPr>
      <p:sp>
        <p:nvSpPr>
          <p:cNvPr id="70" name="Shape 70"/>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72" name="Shape 72"/>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6_Custom Layou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75" name="Shape 7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2159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3pPr>
            <a:lvl4pPr marL="1600200" marR="0" lvl="3"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4pPr>
            <a:lvl5pPr marL="2057400" marR="0" lvl="4" indent="-114300" algn="l" rtl="0">
              <a:spcBef>
                <a:spcPts val="360"/>
              </a:spcBef>
              <a:spcAft>
                <a:spcPts val="0"/>
              </a:spcAft>
              <a:buClr>
                <a:srgbClr val="000099"/>
              </a:buClr>
              <a:buSzPct val="100000"/>
              <a:buFont typeface="Arial"/>
              <a:buChar char="»"/>
              <a:defRPr sz="1800" b="0" i="0" u="none" strike="noStrike" cap="none">
                <a:solidFill>
                  <a:srgbClr val="000099"/>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000099"/>
              </a:buClr>
              <a:buFont typeface="Arial"/>
              <a:buNone/>
              <a:defRPr sz="1400" b="0" i="0" u="none" strike="noStrike" cap="none">
                <a:solidFill>
                  <a:srgbClr val="000099"/>
                </a:solidFill>
                <a:latin typeface="Cabin"/>
                <a:ea typeface="Cabin"/>
                <a:cs typeface="Cabin"/>
                <a:sym typeface="Cabin"/>
              </a:defRPr>
            </a:lvl1pPr>
            <a:lvl2pPr marL="457200" marR="0" lvl="1" indent="0" algn="l" rtl="0">
              <a:spcBef>
                <a:spcPts val="240"/>
              </a:spcBef>
              <a:spcAft>
                <a:spcPts val="0"/>
              </a:spcAft>
              <a:buClr>
                <a:srgbClr val="000099"/>
              </a:buClr>
              <a:buFont typeface="Arial"/>
              <a:buNone/>
              <a:defRPr sz="1200" b="0" i="0" u="none" strike="noStrike" cap="none">
                <a:solidFill>
                  <a:srgbClr val="000099"/>
                </a:solidFill>
                <a:latin typeface="Cabin"/>
                <a:ea typeface="Cabin"/>
                <a:cs typeface="Cabin"/>
                <a:sym typeface="Cabin"/>
              </a:defRPr>
            </a:lvl2pPr>
            <a:lvl3pPr marL="914400" marR="0" lvl="2" indent="0" algn="l" rtl="0">
              <a:spcBef>
                <a:spcPts val="200"/>
              </a:spcBef>
              <a:spcAft>
                <a:spcPts val="0"/>
              </a:spcAft>
              <a:buClr>
                <a:srgbClr val="000099"/>
              </a:buClr>
              <a:buFont typeface="Arial"/>
              <a:buNone/>
              <a:defRPr sz="1000" b="0" i="0" u="none" strike="noStrike" cap="none">
                <a:solidFill>
                  <a:srgbClr val="000099"/>
                </a:solidFill>
                <a:latin typeface="Cabin"/>
                <a:ea typeface="Cabin"/>
                <a:cs typeface="Cabin"/>
                <a:sym typeface="Cabin"/>
              </a:defRPr>
            </a:lvl3pPr>
            <a:lvl4pPr marL="1371600" marR="0" lvl="3" indent="0" algn="l" rtl="0">
              <a:spcBef>
                <a:spcPts val="180"/>
              </a:spcBef>
              <a:spcAft>
                <a:spcPts val="0"/>
              </a:spcAft>
              <a:buClr>
                <a:srgbClr val="000099"/>
              </a:buClr>
              <a:buFont typeface="Arial"/>
              <a:buNone/>
              <a:defRPr sz="900" b="0" i="0" u="none" strike="noStrike" cap="none">
                <a:solidFill>
                  <a:srgbClr val="000099"/>
                </a:solidFill>
                <a:latin typeface="Cabin"/>
                <a:ea typeface="Cabin"/>
                <a:cs typeface="Cabin"/>
                <a:sym typeface="Cabin"/>
              </a:defRPr>
            </a:lvl4pPr>
            <a:lvl5pPr marL="1828800" marR="0" lvl="4" indent="0" algn="l" rtl="0">
              <a:spcBef>
                <a:spcPts val="180"/>
              </a:spcBef>
              <a:spcAft>
                <a:spcPts val="0"/>
              </a:spcAft>
              <a:buClr>
                <a:srgbClr val="000099"/>
              </a:buClr>
              <a:buFont typeface="Arial"/>
              <a:buNone/>
              <a:defRPr sz="900" b="0" i="0" u="none" strike="noStrike" cap="none">
                <a:solidFill>
                  <a:srgbClr val="000099"/>
                </a:solidFill>
                <a:latin typeface="Cabin"/>
                <a:ea typeface="Cabin"/>
                <a:cs typeface="Cabin"/>
                <a:sym typeface="Cabin"/>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79" name="Shape 79"/>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7_Custom Layout">
    <p:spTree>
      <p:nvGrpSpPr>
        <p:cNvPr id="1" name="Shape 80"/>
        <p:cNvGrpSpPr/>
        <p:nvPr/>
      </p:nvGrpSpPr>
      <p:grpSpPr>
        <a:xfrm>
          <a:off x="0" y="0"/>
          <a:ext cx="0" cy="0"/>
          <a:chOff x="0" y="0"/>
          <a:chExt cx="0" cy="0"/>
        </a:xfrm>
      </p:grpSpPr>
      <p:sp>
        <p:nvSpPr>
          <p:cNvPr id="81" name="Shape 81"/>
          <p:cNvSpPr txBox="1"/>
          <p:nvPr/>
        </p:nvSpPr>
        <p:spPr>
          <a:xfrm>
            <a:off x="1792288" y="4800600"/>
            <a:ext cx="5486399" cy="566737"/>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000" b="1">
                <a:solidFill>
                  <a:srgbClr val="990033"/>
                </a:solidFill>
                <a:latin typeface="Cabin"/>
                <a:ea typeface="Cabin"/>
                <a:cs typeface="Cabin"/>
                <a:sym typeface="Cabin"/>
              </a:rPr>
              <a:t>Click to edit Master title style</a:t>
            </a:r>
          </a:p>
        </p:txBody>
      </p:sp>
      <p:sp>
        <p:nvSpPr>
          <p:cNvPr id="82" name="Shape 8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rgbClr val="000099"/>
              </a:buClr>
              <a:buFont typeface="Arial"/>
              <a:buNone/>
              <a:defRPr sz="3200" b="0" i="0" u="none" strike="noStrike" cap="none">
                <a:solidFill>
                  <a:srgbClr val="000099"/>
                </a:solidFill>
                <a:latin typeface="Cabin"/>
                <a:ea typeface="Cabin"/>
                <a:cs typeface="Cabin"/>
                <a:sym typeface="Cabin"/>
              </a:defRPr>
            </a:lvl1pPr>
            <a:lvl2pPr marL="457200" marR="0" lvl="1" indent="0" algn="l" rtl="0">
              <a:spcBef>
                <a:spcPts val="560"/>
              </a:spcBef>
              <a:spcAft>
                <a:spcPts val="0"/>
              </a:spcAft>
              <a:buClr>
                <a:srgbClr val="000099"/>
              </a:buClr>
              <a:buFont typeface="Arial"/>
              <a:buNone/>
              <a:defRPr sz="2800" b="0" i="0" u="none" strike="noStrike" cap="none">
                <a:solidFill>
                  <a:srgbClr val="000099"/>
                </a:solidFill>
                <a:latin typeface="Cabin"/>
                <a:ea typeface="Cabin"/>
                <a:cs typeface="Cabin"/>
                <a:sym typeface="Cabin"/>
              </a:defRPr>
            </a:lvl2pPr>
            <a:lvl3pPr marL="914400" marR="0" lvl="2" indent="0" algn="l" rtl="0">
              <a:spcBef>
                <a:spcPts val="480"/>
              </a:spcBef>
              <a:spcAft>
                <a:spcPts val="0"/>
              </a:spcAft>
              <a:buClr>
                <a:srgbClr val="000099"/>
              </a:buClr>
              <a:buFont typeface="Arial"/>
              <a:buNone/>
              <a:defRPr sz="2400" b="0" i="0" u="none" strike="noStrike" cap="none">
                <a:solidFill>
                  <a:srgbClr val="000099"/>
                </a:solidFill>
                <a:latin typeface="Cabin"/>
                <a:ea typeface="Cabin"/>
                <a:cs typeface="Cabin"/>
                <a:sym typeface="Cabin"/>
              </a:defRPr>
            </a:lvl3pPr>
            <a:lvl4pPr marL="1371600" marR="0" lvl="3" indent="0" algn="l" rtl="0">
              <a:spcBef>
                <a:spcPts val="400"/>
              </a:spcBef>
              <a:spcAft>
                <a:spcPts val="0"/>
              </a:spcAft>
              <a:buClr>
                <a:srgbClr val="000099"/>
              </a:buClr>
              <a:buFont typeface="Arial"/>
              <a:buNone/>
              <a:defRPr sz="2000" b="0" i="0" u="none" strike="noStrike" cap="none">
                <a:solidFill>
                  <a:srgbClr val="000099"/>
                </a:solidFill>
                <a:latin typeface="Cabin"/>
                <a:ea typeface="Cabin"/>
                <a:cs typeface="Cabin"/>
                <a:sym typeface="Cabin"/>
              </a:defRPr>
            </a:lvl4pPr>
            <a:lvl5pPr marL="1828800" marR="0" lvl="4" indent="0" algn="l" rtl="0">
              <a:spcBef>
                <a:spcPts val="400"/>
              </a:spcBef>
              <a:spcAft>
                <a:spcPts val="0"/>
              </a:spcAft>
              <a:buClr>
                <a:srgbClr val="000099"/>
              </a:buClr>
              <a:buFont typeface="Arial"/>
              <a:buNone/>
              <a:defRPr sz="2000" b="0" i="0" u="none" strike="noStrike" cap="none">
                <a:solidFill>
                  <a:srgbClr val="000099"/>
                </a:solidFill>
                <a:latin typeface="Cabin"/>
                <a:ea typeface="Cabin"/>
                <a:cs typeface="Cabin"/>
                <a:sym typeface="Cabin"/>
              </a:defRPr>
            </a:lvl5pPr>
            <a:lvl6pPr marL="2286000" marR="0" lvl="5"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000099"/>
              </a:buClr>
              <a:buFont typeface="Arial"/>
              <a:buNone/>
              <a:defRPr sz="1400" b="0" i="0" u="none" strike="noStrike" cap="none">
                <a:solidFill>
                  <a:srgbClr val="000099"/>
                </a:solidFill>
                <a:latin typeface="Cabin"/>
                <a:ea typeface="Cabin"/>
                <a:cs typeface="Cabin"/>
                <a:sym typeface="Cabin"/>
              </a:defRPr>
            </a:lvl1pPr>
            <a:lvl2pPr marL="457200" marR="0" lvl="1" indent="0" algn="l" rtl="0">
              <a:spcBef>
                <a:spcPts val="240"/>
              </a:spcBef>
              <a:spcAft>
                <a:spcPts val="0"/>
              </a:spcAft>
              <a:buClr>
                <a:srgbClr val="000099"/>
              </a:buClr>
              <a:buFont typeface="Arial"/>
              <a:buNone/>
              <a:defRPr sz="1200" b="0" i="0" u="none" strike="noStrike" cap="none">
                <a:solidFill>
                  <a:srgbClr val="000099"/>
                </a:solidFill>
                <a:latin typeface="Cabin"/>
                <a:ea typeface="Cabin"/>
                <a:cs typeface="Cabin"/>
                <a:sym typeface="Cabin"/>
              </a:defRPr>
            </a:lvl2pPr>
            <a:lvl3pPr marL="914400" marR="0" lvl="2" indent="0" algn="l" rtl="0">
              <a:spcBef>
                <a:spcPts val="200"/>
              </a:spcBef>
              <a:spcAft>
                <a:spcPts val="0"/>
              </a:spcAft>
              <a:buClr>
                <a:srgbClr val="000099"/>
              </a:buClr>
              <a:buFont typeface="Arial"/>
              <a:buNone/>
              <a:defRPr sz="1000" b="0" i="0" u="none" strike="noStrike" cap="none">
                <a:solidFill>
                  <a:srgbClr val="000099"/>
                </a:solidFill>
                <a:latin typeface="Cabin"/>
                <a:ea typeface="Cabin"/>
                <a:cs typeface="Cabin"/>
                <a:sym typeface="Cabin"/>
              </a:defRPr>
            </a:lvl3pPr>
            <a:lvl4pPr marL="1371600" marR="0" lvl="3" indent="0" algn="l" rtl="0">
              <a:spcBef>
                <a:spcPts val="180"/>
              </a:spcBef>
              <a:spcAft>
                <a:spcPts val="0"/>
              </a:spcAft>
              <a:buClr>
                <a:srgbClr val="000099"/>
              </a:buClr>
              <a:buFont typeface="Arial"/>
              <a:buNone/>
              <a:defRPr sz="900" b="0" i="0" u="none" strike="noStrike" cap="none">
                <a:solidFill>
                  <a:srgbClr val="000099"/>
                </a:solidFill>
                <a:latin typeface="Cabin"/>
                <a:ea typeface="Cabin"/>
                <a:cs typeface="Cabin"/>
                <a:sym typeface="Cabin"/>
              </a:defRPr>
            </a:lvl4pPr>
            <a:lvl5pPr marL="1828800" marR="0" lvl="4" indent="0" algn="l" rtl="0">
              <a:spcBef>
                <a:spcPts val="180"/>
              </a:spcBef>
              <a:spcAft>
                <a:spcPts val="0"/>
              </a:spcAft>
              <a:buClr>
                <a:srgbClr val="000099"/>
              </a:buClr>
              <a:buFont typeface="Arial"/>
              <a:buNone/>
              <a:defRPr sz="900" b="0" i="0" u="none" strike="noStrike" cap="none">
                <a:solidFill>
                  <a:srgbClr val="000099"/>
                </a:solidFill>
                <a:latin typeface="Cabin"/>
                <a:ea typeface="Cabin"/>
                <a:cs typeface="Cabin"/>
                <a:sym typeface="Cabin"/>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84" name="Shape 84"/>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86" name="Shape 86"/>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20"/>
        <p:cNvGrpSpPr/>
        <p:nvPr/>
      </p:nvGrpSpPr>
      <p:grpSpPr>
        <a:xfrm>
          <a:off x="0" y="0"/>
          <a:ext cx="0" cy="0"/>
          <a:chOff x="0" y="0"/>
          <a:chExt cx="0" cy="0"/>
        </a:xfrm>
      </p:grpSpPr>
      <p:pic>
        <p:nvPicPr>
          <p:cNvPr id="21" name="Shape 21"/>
          <p:cNvPicPr preferRelativeResize="0"/>
          <p:nvPr/>
        </p:nvPicPr>
        <p:blipFill rotWithShape="1">
          <a:blip r:embed="rId14">
            <a:alphaModFix/>
          </a:blip>
          <a:srcRect/>
          <a:stretch/>
        </p:blipFill>
        <p:spPr>
          <a:xfrm>
            <a:off x="452437" y="5835650"/>
            <a:ext cx="590550" cy="763587"/>
          </a:xfrm>
          <a:prstGeom prst="rect">
            <a:avLst/>
          </a:prstGeom>
          <a:noFill/>
          <a:ln>
            <a:noFill/>
          </a:ln>
        </p:spPr>
      </p:pic>
      <p:sp>
        <p:nvSpPr>
          <p:cNvPr id="22" name="Shape 22"/>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b="0" i="0" u="none" strike="noStrike" cap="none">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a:t>
            </a:fld>
            <a:endParaRPr lang="en-US" sz="1200" b="0" i="0" u="none" strike="noStrike" cap="none">
              <a:solidFill>
                <a:srgbClr val="000099"/>
              </a:solidFill>
              <a:latin typeface="Cabin"/>
              <a:ea typeface="Cabin"/>
              <a:cs typeface="Cabin"/>
              <a:sym typeface="Cabin"/>
            </a:endParaRPr>
          </a:p>
        </p:txBody>
      </p:sp>
      <p:sp>
        <p:nvSpPr>
          <p:cNvPr id="24" name="Shape 2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25" name="Shape 2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2159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3pPr>
            <a:lvl4pPr marL="1600200" marR="0" lvl="3"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4pPr>
            <a:lvl5pPr marL="2057400" marR="0" lvl="4"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84" r:id="rId10"/>
    <p:sldLayoutId id="214748368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4">
            <a:alphaModFix/>
          </a:blip>
          <a:srcRect/>
          <a:stretch/>
        </p:blipFill>
        <p:spPr>
          <a:xfrm>
            <a:off x="7799388" y="5313362"/>
            <a:ext cx="892174" cy="11541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9">
            <a:alphaModFix/>
          </a:blip>
          <a:stretch>
            <a:fillRect/>
          </a:stretch>
        </a:blipFill>
        <a:effectLst/>
      </p:bgPr>
    </p:bg>
    <p:spTree>
      <p:nvGrpSpPr>
        <p:cNvPr id="1" name="Shape 91"/>
        <p:cNvGrpSpPr/>
        <p:nvPr/>
      </p:nvGrpSpPr>
      <p:grpSpPr>
        <a:xfrm>
          <a:off x="0" y="0"/>
          <a:ext cx="0" cy="0"/>
          <a:chOff x="0" y="0"/>
          <a:chExt cx="0" cy="0"/>
        </a:xfrm>
      </p:grpSpPr>
      <p:sp>
        <p:nvSpPr>
          <p:cNvPr id="92" name="Shape 92"/>
          <p:cNvSpPr/>
          <p:nvPr/>
        </p:nvSpPr>
        <p:spPr>
          <a:xfrm>
            <a:off x="123825" y="19050"/>
            <a:ext cx="8010525" cy="779462"/>
          </a:xfrm>
          <a:prstGeom prst="rect">
            <a:avLst/>
          </a:prstGeom>
          <a:solidFill>
            <a:schemeClr val="lt1"/>
          </a:solidFill>
          <a:ln>
            <a:noFill/>
          </a:ln>
        </p:spPr>
        <p:txBody>
          <a:bodyPr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93" name="Shape 93"/>
          <p:cNvPicPr preferRelativeResize="0"/>
          <p:nvPr/>
        </p:nvPicPr>
        <p:blipFill rotWithShape="1">
          <a:blip r:embed="rId10">
            <a:alphaModFix/>
          </a:blip>
          <a:srcRect/>
          <a:stretch/>
        </p:blipFill>
        <p:spPr>
          <a:xfrm>
            <a:off x="452437" y="5835650"/>
            <a:ext cx="590550" cy="763587"/>
          </a:xfrm>
          <a:prstGeom prst="rect">
            <a:avLst/>
          </a:prstGeom>
          <a:noFill/>
          <a:ln>
            <a:noFill/>
          </a:ln>
        </p:spPr>
      </p:pic>
      <p:sp>
        <p:nvSpPr>
          <p:cNvPr id="94" name="Shape 94"/>
          <p:cNvSpPr txBox="1">
            <a:spLocks noGrp="1"/>
          </p:cNvSpPr>
          <p:nvPr>
            <p:ph type="title"/>
          </p:nvPr>
        </p:nvSpPr>
        <p:spPr>
          <a:xfrm>
            <a:off x="457200" y="487362"/>
            <a:ext cx="8229600" cy="960436"/>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95" name="Shape 9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2159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3pPr>
            <a:lvl4pPr marL="1600200" marR="0" lvl="3"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4pPr>
            <a:lvl5pPr marL="2057400" marR="0" lvl="4"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a:t>
            </a:fld>
            <a:endParaRPr lang="en-US" sz="1200">
              <a:solidFill>
                <a:srgbClr val="000099"/>
              </a:solidFill>
              <a:latin typeface="Cabin"/>
              <a:ea typeface="Cabin"/>
              <a:cs typeface="Cabin"/>
              <a:sym typeface="Cabin"/>
            </a:endParaRPr>
          </a:p>
        </p:txBody>
      </p:sp>
      <p:sp>
        <p:nvSpPr>
          <p:cNvPr id="98" name="Shape 98"/>
          <p:cNvSpPr txBox="1"/>
          <p:nvPr/>
        </p:nvSpPr>
        <p:spPr>
          <a:xfrm>
            <a:off x="5903912" y="19050"/>
            <a:ext cx="2301874" cy="9239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a:solidFill>
                  <a:srgbClr val="8CC7EA"/>
                </a:solidFill>
                <a:latin typeface="Trebuchet MS"/>
                <a:ea typeface="Trebuchet MS"/>
                <a:cs typeface="Trebuchet MS"/>
                <a:sym typeface="Trebuchet MS"/>
              </a:rPr>
              <a:t>NAASC</a:t>
            </a:r>
          </a:p>
        </p:txBody>
      </p:sp>
      <p:cxnSp>
        <p:nvCxnSpPr>
          <p:cNvPr id="99" name="Shape 99"/>
          <p:cNvCxnSpPr/>
          <p:nvPr/>
        </p:nvCxnSpPr>
        <p:spPr>
          <a:xfrm>
            <a:off x="452437" y="495300"/>
            <a:ext cx="5451475" cy="0"/>
          </a:xfrm>
          <a:prstGeom prst="straightConnector1">
            <a:avLst/>
          </a:prstGeom>
          <a:noFill/>
          <a:ln w="28575" cap="flat" cmpd="sng">
            <a:solidFill>
              <a:srgbClr val="8CC7EA"/>
            </a:solidFill>
            <a:prstDash val="solid"/>
            <a:round/>
            <a:headEnd type="none" w="med" len="med"/>
            <a:tailEnd type="none" w="med" len="med"/>
          </a:ln>
        </p:spPr>
      </p:cxnSp>
      <p:sp>
        <p:nvSpPr>
          <p:cNvPr id="100" name="Shape 100"/>
          <p:cNvSpPr txBox="1">
            <a:spLocks noGrp="1"/>
          </p:cNvSpPr>
          <p:nvPr>
            <p:ph type="dt" idx="10"/>
          </p:nvPr>
        </p:nvSpPr>
        <p:spPr>
          <a:xfrm>
            <a:off x="10493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0.emf"/><Relationship Id="rId5" Type="http://schemas.openxmlformats.org/officeDocument/2006/relationships/oleObject" Target="../embeddings/oleObject1.bin"/><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2.e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0.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www.springer.com/us/book/9783319444291"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www.iram.fr/IRAMFR/IS/IS2008/archive.html" TargetMode="External"/><Relationship Id="rId4" Type="http://schemas.openxmlformats.org/officeDocument/2006/relationships/hyperlink" Target="http://www.aoc.nrao.edu/events/synthesi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865" name="AutoShape 1"/>
          <p:cNvSpPr>
            <a:spLocks noChangeArrowheads="1"/>
          </p:cNvSpPr>
          <p:nvPr/>
        </p:nvSpPr>
        <p:spPr bwMode="auto">
          <a:xfrm>
            <a:off x="0" y="1408113"/>
            <a:ext cx="9144000" cy="2935287"/>
          </a:xfrm>
          <a:prstGeom prst="roundRect">
            <a:avLst>
              <a:gd name="adj" fmla="val 51"/>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defRPr/>
            </a:pPr>
            <a:endParaRPr lang="en-US" sz="2400" kern="1200">
              <a:solidFill>
                <a:srgbClr val="FFFFFF"/>
              </a:solidFill>
              <a:latin typeface="Arial" charset="0"/>
              <a:ea typeface="ＭＳ Ｐゴシック" charset="0"/>
              <a:cs typeface="ＭＳ Ｐゴシック" charset="0"/>
            </a:endParaRPr>
          </a:p>
        </p:txBody>
      </p:sp>
      <p:sp>
        <p:nvSpPr>
          <p:cNvPr id="36866" name="AutoShape 2"/>
          <p:cNvSpPr>
            <a:spLocks noChangeArrowheads="1"/>
          </p:cNvSpPr>
          <p:nvPr/>
        </p:nvSpPr>
        <p:spPr bwMode="auto">
          <a:xfrm>
            <a:off x="1371600" y="4343400"/>
            <a:ext cx="7543800" cy="457200"/>
          </a:xfrm>
          <a:prstGeom prst="roundRect">
            <a:avLst>
              <a:gd name="adj" fmla="val 34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defRPr/>
            </a:pPr>
            <a:endParaRPr lang="en-US" sz="2400" kern="1200">
              <a:solidFill>
                <a:srgbClr val="FFFFFF"/>
              </a:solidFill>
              <a:latin typeface="Arial" charset="0"/>
              <a:ea typeface="ＭＳ Ｐゴシック" charset="0"/>
              <a:cs typeface="ＭＳ Ｐゴシック" charset="0"/>
            </a:endParaRPr>
          </a:p>
        </p:txBody>
      </p:sp>
      <p:sp>
        <p:nvSpPr>
          <p:cNvPr id="36868" name="AutoShape 4"/>
          <p:cNvSpPr>
            <a:spLocks noChangeArrowheads="1"/>
          </p:cNvSpPr>
          <p:nvPr/>
        </p:nvSpPr>
        <p:spPr bwMode="auto">
          <a:xfrm>
            <a:off x="192088" y="769938"/>
            <a:ext cx="5751512" cy="914400"/>
          </a:xfrm>
          <a:prstGeom prst="roundRect">
            <a:avLst>
              <a:gd name="adj" fmla="val 171"/>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defRPr/>
            </a:pPr>
            <a:endParaRPr lang="en-US" sz="2400" kern="1200">
              <a:solidFill>
                <a:srgbClr val="FFFFFF"/>
              </a:solidFill>
              <a:latin typeface="Arial" charset="0"/>
              <a:ea typeface="ＭＳ Ｐゴシック" charset="0"/>
              <a:cs typeface="ＭＳ Ｐゴシック" charset="0"/>
            </a:endParaRPr>
          </a:p>
        </p:txBody>
      </p:sp>
      <p:sp>
        <p:nvSpPr>
          <p:cNvPr id="259080" name="Rectangle 7"/>
          <p:cNvSpPr>
            <a:spLocks noGrp="1" noChangeArrowheads="1"/>
          </p:cNvSpPr>
          <p:nvPr>
            <p:ph type="title"/>
          </p:nvPr>
        </p:nvSpPr>
        <p:spPr bwMode="auto">
          <a:xfrm>
            <a:off x="368087" y="160434"/>
            <a:ext cx="8686800" cy="7342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941651"/>
                </a:solidFill>
                <a:latin typeface="Gill Sans MT" charset="0"/>
                <a:ea typeface="ＭＳ Ｐゴシック" charset="0"/>
                <a:cs typeface="ＭＳ Ｐゴシック" charset="0"/>
              </a:rPr>
              <a:t>Introduction to Radio Interferometry</a:t>
            </a:r>
          </a:p>
        </p:txBody>
      </p:sp>
      <p:sp>
        <p:nvSpPr>
          <p:cNvPr id="2" name="TextBox 1"/>
          <p:cNvSpPr txBox="1"/>
          <p:nvPr/>
        </p:nvSpPr>
        <p:spPr>
          <a:xfrm>
            <a:off x="16329" y="3834214"/>
            <a:ext cx="4334239" cy="477054"/>
          </a:xfrm>
          <a:prstGeom prst="rect">
            <a:avLst/>
          </a:prstGeom>
          <a:noFill/>
        </p:spPr>
        <p:txBody>
          <a:bodyPr wrap="square" rtlCol="0">
            <a:spAutoFit/>
          </a:bodyPr>
          <a:lstStyle/>
          <a:p>
            <a:pPr algn="ctr" defTabSz="457200" fontAlgn="base">
              <a:spcBef>
                <a:spcPct val="0"/>
              </a:spcBef>
              <a:spcAft>
                <a:spcPct val="0"/>
              </a:spcAft>
              <a:buClr>
                <a:srgbClr val="000000"/>
              </a:buClr>
              <a:buSzPct val="100000"/>
              <a:buFont typeface="Times New Roman" charset="0"/>
              <a:buNone/>
            </a:pPr>
            <a:r>
              <a:rPr lang="en-US" sz="2500" b="1" kern="1200" dirty="0">
                <a:solidFill>
                  <a:srgbClr val="941651"/>
                </a:solidFill>
                <a:latin typeface="GillSans"/>
                <a:ea typeface="ＭＳ Ｐゴシック" charset="0"/>
                <a:cs typeface="ＭＳ Ｐゴシック" charset="0"/>
              </a:rPr>
              <a:t>Kristina Nyland </a:t>
            </a:r>
          </a:p>
        </p:txBody>
      </p:sp>
      <p:pic>
        <p:nvPicPr>
          <p:cNvPr id="7" name="Picture 6"/>
          <p:cNvPicPr>
            <a:picLocks noChangeAspect="1"/>
          </p:cNvPicPr>
          <p:nvPr/>
        </p:nvPicPr>
        <p:blipFill>
          <a:blip r:embed="rId4"/>
          <a:stretch>
            <a:fillRect/>
          </a:stretch>
        </p:blipFill>
        <p:spPr>
          <a:xfrm>
            <a:off x="4393343" y="2817455"/>
            <a:ext cx="4750657" cy="2286000"/>
          </a:xfrm>
          <a:prstGeom prst="rect">
            <a:avLst/>
          </a:prstGeom>
        </p:spPr>
      </p:pic>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l="12440" t="23279" b="27016"/>
          <a:stretch>
            <a:fillRect/>
          </a:stretch>
        </p:blipFill>
        <p:spPr bwMode="auto">
          <a:xfrm>
            <a:off x="-5769" y="1080091"/>
            <a:ext cx="6147225" cy="2286000"/>
          </a:xfrm>
          <a:prstGeom prst="rect">
            <a:avLst/>
          </a:prstGeom>
          <a:noFill/>
          <a:ln>
            <a:noFill/>
          </a:ln>
          <a:effectLst/>
          <a:extLst>
            <a:ext uri="{909E8E84-426E-40DD-AFC4-6F175D3DCCD1}">
              <a14:hiddenFill xmlns:a14="http://schemas.microsoft.com/office/drawing/2010/main">
                <a:blipFill dpi="0" rotWithShape="0">
                  <a:blip/>
                  <a:srcRect l="12440" t="23279" b="270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3" name="Group 12">
            <a:extLst>
              <a:ext uri="{FF2B5EF4-FFF2-40B4-BE49-F238E27FC236}">
                <a16:creationId xmlns:a16="http://schemas.microsoft.com/office/drawing/2014/main" id="{9782EA09-F203-1845-AD1E-642E95A22B68}"/>
              </a:ext>
            </a:extLst>
          </p:cNvPr>
          <p:cNvGrpSpPr/>
          <p:nvPr/>
        </p:nvGrpSpPr>
        <p:grpSpPr>
          <a:xfrm>
            <a:off x="3432539" y="5410200"/>
            <a:ext cx="4254500" cy="1137305"/>
            <a:chOff x="3441700" y="5400020"/>
            <a:chExt cx="4254500" cy="1137305"/>
          </a:xfrm>
        </p:grpSpPr>
        <p:sp>
          <p:nvSpPr>
            <p:cNvPr id="14" name="Rectangle 13">
              <a:extLst>
                <a:ext uri="{FF2B5EF4-FFF2-40B4-BE49-F238E27FC236}">
                  <a16:creationId xmlns:a16="http://schemas.microsoft.com/office/drawing/2014/main" id="{9160D289-1350-2D4C-B5B6-C1E653830DD0}"/>
                </a:ext>
              </a:extLst>
            </p:cNvPr>
            <p:cNvSpPr/>
            <p:nvPr/>
          </p:nvSpPr>
          <p:spPr bwMode="auto">
            <a:xfrm>
              <a:off x="4343400" y="5400020"/>
              <a:ext cx="3276600" cy="113730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a:spcBef>
                  <a:spcPct val="0"/>
                </a:spcBef>
                <a:spcAft>
                  <a:spcPct val="0"/>
                </a:spcAft>
                <a:buClr>
                  <a:srgbClr val="000000"/>
                </a:buClr>
                <a:buSzPct val="100000"/>
                <a:buFont typeface="Times New Roman" charset="0"/>
                <a:buNone/>
              </a:pPr>
              <a:endParaRPr lang="en-US" sz="1300" kern="1200">
                <a:solidFill>
                  <a:srgbClr val="FFFFFF"/>
                </a:solidFill>
                <a:latin typeface="Lucida Grande" panose="020B0600040502020204" pitchFamily="34" charset="0"/>
                <a:ea typeface="ＭＳ Ｐゴシック" charset="0"/>
                <a:cs typeface="Lucida Grande" panose="020B0600040502020204" pitchFamily="34" charset="0"/>
              </a:endParaRPr>
            </a:p>
          </p:txBody>
        </p:sp>
        <p:sp>
          <p:nvSpPr>
            <p:cNvPr id="16" name="Rectangle 5">
              <a:extLst>
                <a:ext uri="{FF2B5EF4-FFF2-40B4-BE49-F238E27FC236}">
                  <a16:creationId xmlns:a16="http://schemas.microsoft.com/office/drawing/2014/main" id="{9085A927-AE59-DB4C-94BE-4D640A6D8396}"/>
                </a:ext>
              </a:extLst>
            </p:cNvPr>
            <p:cNvSpPr>
              <a:spLocks/>
            </p:cNvSpPr>
            <p:nvPr/>
          </p:nvSpPr>
          <p:spPr bwMode="auto">
            <a:xfrm>
              <a:off x="3441700" y="5488920"/>
              <a:ext cx="4254500" cy="939800"/>
            </a:xfrm>
            <a:prstGeom prst="rect">
              <a:avLst/>
            </a:prstGeom>
            <a:noFill/>
            <a:ln w="12700">
              <a:noFill/>
              <a:miter lim="800000"/>
              <a:headEnd/>
              <a:tailEnd/>
            </a:ln>
          </p:spPr>
          <p:txBody>
            <a:bodyPr lIns="0" tIns="0" rIns="40639" bIns="0">
              <a:prstTxWarp prst="textNoShape">
                <a:avLst/>
              </a:prstTxWarp>
            </a:bodyPr>
            <a:lstStyle/>
            <a:p>
              <a:pPr marL="39688" algn="r" defTabSz="457200" fontAlgn="base">
                <a:spcBef>
                  <a:spcPts val="313"/>
                </a:spcBef>
                <a:spcAft>
                  <a:spcPct val="0"/>
                </a:spcAft>
                <a:buClr>
                  <a:srgbClr val="000000"/>
                </a:buClr>
                <a:buSzPct val="100000"/>
                <a:buFont typeface="Times New Roman" charset="0"/>
                <a:buNone/>
              </a:pPr>
              <a:r>
                <a:rPr lang="en-US" sz="1300" kern="1200" dirty="0">
                  <a:solidFill>
                    <a:srgbClr val="4375A2"/>
                  </a:solidFill>
                  <a:latin typeface="Lucida Grande" panose="020B0600040502020204" pitchFamily="34" charset="0"/>
                  <a:ea typeface="ＭＳ Ｐゴシック" charset="-128"/>
                  <a:cs typeface="Lucida Grande" panose="020B0600040502020204" pitchFamily="34" charset="0"/>
                  <a:sym typeface="Lucida Grande" charset="0"/>
                </a:rPr>
                <a:t>Atacama Large Millimeter/</a:t>
              </a:r>
              <a:r>
                <a:rPr lang="en-US" sz="1300" kern="1200" dirty="0" err="1">
                  <a:solidFill>
                    <a:srgbClr val="4375A2"/>
                  </a:solidFill>
                  <a:latin typeface="Lucida Grande" panose="020B0600040502020204" pitchFamily="34" charset="0"/>
                  <a:ea typeface="ＭＳ Ｐゴシック" charset="-128"/>
                  <a:cs typeface="Lucida Grande" panose="020B0600040502020204" pitchFamily="34" charset="0"/>
                  <a:sym typeface="Lucida Grande" charset="0"/>
                </a:rPr>
                <a:t>submillimeter</a:t>
              </a:r>
              <a:r>
                <a:rPr lang="en-US" sz="1300" kern="1200" dirty="0">
                  <a:solidFill>
                    <a:srgbClr val="4375A2"/>
                  </a:solidFill>
                  <a:latin typeface="Lucida Grande" panose="020B0600040502020204" pitchFamily="34" charset="0"/>
                  <a:ea typeface="ＭＳ Ｐゴシック" charset="-128"/>
                  <a:cs typeface="Lucida Grande" panose="020B0600040502020204" pitchFamily="34" charset="0"/>
                  <a:sym typeface="Lucida Grande" charset="0"/>
                </a:rPr>
                <a:t> Array</a:t>
              </a:r>
            </a:p>
            <a:p>
              <a:pPr marL="39688" algn="r" defTabSz="457200" fontAlgn="base">
                <a:spcBef>
                  <a:spcPts val="313"/>
                </a:spcBef>
                <a:spcAft>
                  <a:spcPct val="0"/>
                </a:spcAft>
                <a:buClr>
                  <a:srgbClr val="000000"/>
                </a:buClr>
                <a:buSzPct val="100000"/>
                <a:buFont typeface="Times New Roman" charset="0"/>
                <a:buNone/>
              </a:pPr>
              <a:r>
                <a:rPr lang="en-US" sz="1300" kern="1200" dirty="0">
                  <a:solidFill>
                    <a:srgbClr val="4375A2"/>
                  </a:solidFill>
                  <a:latin typeface="Lucida Grande" panose="020B0600040502020204" pitchFamily="34" charset="0"/>
                  <a:ea typeface="ＭＳ Ｐゴシック" charset="-128"/>
                  <a:cs typeface="Lucida Grande" panose="020B0600040502020204" pitchFamily="34" charset="0"/>
                  <a:sym typeface="Lucida Grande" charset="0"/>
                </a:rPr>
                <a:t>Karl G. Jansky Very Large Array</a:t>
              </a:r>
            </a:p>
            <a:p>
              <a:pPr marL="39688" algn="r" defTabSz="457200">
                <a:spcBef>
                  <a:spcPts val="313"/>
                </a:spcBef>
                <a:buClr>
                  <a:srgbClr val="000000"/>
                </a:buClr>
                <a:buSzPct val="100000"/>
              </a:pPr>
              <a:r>
                <a:rPr lang="en-US" sz="1300" dirty="0">
                  <a:solidFill>
                    <a:srgbClr val="4375A2"/>
                  </a:solidFill>
                  <a:latin typeface="Lucida Grande" panose="020B0600040502020204" pitchFamily="34" charset="0"/>
                  <a:ea typeface="ＭＳ Ｐゴシック" charset="-128"/>
                  <a:cs typeface="Lucida Grande" panose="020B0600040502020204" pitchFamily="34" charset="0"/>
                  <a:sym typeface="Lucida Grande" charset="0"/>
                </a:rPr>
                <a:t>Very Long Baseline Array</a:t>
              </a:r>
            </a:p>
          </p:txBody>
        </p:sp>
      </p:grpSp>
      <p:sp>
        <p:nvSpPr>
          <p:cNvPr id="3" name="Rectangle 2">
            <a:extLst>
              <a:ext uri="{FF2B5EF4-FFF2-40B4-BE49-F238E27FC236}">
                <a16:creationId xmlns:a16="http://schemas.microsoft.com/office/drawing/2014/main" id="{FC3774A2-2C7B-5F4A-8E05-2FF05A70134A}"/>
              </a:ext>
            </a:extLst>
          </p:cNvPr>
          <p:cNvSpPr/>
          <p:nvPr/>
        </p:nvSpPr>
        <p:spPr>
          <a:xfrm>
            <a:off x="192088" y="4518680"/>
            <a:ext cx="3855181" cy="584775"/>
          </a:xfrm>
          <a:prstGeom prst="rect">
            <a:avLst/>
          </a:prstGeom>
        </p:spPr>
        <p:txBody>
          <a:bodyPr wrap="square">
            <a:spAutoFit/>
          </a:bodyPr>
          <a:lstStyle/>
          <a:p>
            <a:pPr lvl="0" algn="ctr">
              <a:buSzPct val="25000"/>
            </a:pPr>
            <a:r>
              <a:rPr lang="en-US" sz="1600" b="1" dirty="0">
                <a:solidFill>
                  <a:srgbClr val="000099"/>
                </a:solidFill>
                <a:latin typeface="Cabin"/>
                <a:ea typeface="Cabin"/>
                <a:cs typeface="Cabin"/>
                <a:sym typeface="Cabin"/>
              </a:rPr>
              <a:t>Authors: Alison Peck, Jim </a:t>
            </a:r>
            <a:r>
              <a:rPr lang="en-US" sz="1600" b="1" dirty="0" err="1">
                <a:solidFill>
                  <a:srgbClr val="000099"/>
                </a:solidFill>
                <a:latin typeface="Cabin"/>
                <a:ea typeface="Cabin"/>
                <a:cs typeface="Cabin"/>
                <a:sym typeface="Cabin"/>
              </a:rPr>
              <a:t>Braatz</a:t>
            </a:r>
            <a:r>
              <a:rPr lang="en-US" sz="1600" b="1" dirty="0">
                <a:solidFill>
                  <a:srgbClr val="000099"/>
                </a:solidFill>
                <a:latin typeface="Cabin"/>
                <a:ea typeface="Cabin"/>
                <a:cs typeface="Cabin"/>
                <a:sym typeface="Cabin"/>
              </a:rPr>
              <a:t>, Ashley Bemis, Sabrina </a:t>
            </a:r>
            <a:r>
              <a:rPr lang="en-US" sz="1600" b="1" dirty="0" err="1">
                <a:solidFill>
                  <a:srgbClr val="000099"/>
                </a:solidFill>
                <a:latin typeface="Cabin"/>
                <a:ea typeface="Cabin"/>
                <a:cs typeface="Cabin"/>
                <a:sym typeface="Cabin"/>
              </a:rPr>
              <a:t>Stierwalt</a:t>
            </a:r>
            <a:endParaRPr lang="en-US" sz="1600" b="1" dirty="0">
              <a:solidFill>
                <a:srgbClr val="000099"/>
              </a:solidFill>
              <a:latin typeface="Cabin"/>
              <a:ea typeface="Cabin"/>
              <a:cs typeface="Cabin"/>
              <a:sym typeface="Cabin"/>
            </a:endParaRPr>
          </a:p>
        </p:txBody>
      </p:sp>
    </p:spTree>
    <p:extLst>
      <p:ext uri="{BB962C8B-B14F-4D97-AF65-F5344CB8AC3E}">
        <p14:creationId xmlns:p14="http://schemas.microsoft.com/office/powerpoint/2010/main" val="1720970997"/>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3124200" y="670022"/>
            <a:ext cx="6019800" cy="960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rgbClr val="330099"/>
                </a:solidFill>
                <a:latin typeface="Cabin"/>
                <a:ea typeface="Cabin"/>
                <a:cs typeface="Cabin"/>
                <a:sym typeface="Cabin"/>
              </a:rPr>
              <a:t>At higher frequencies we can observe a broad range of molecular lines</a:t>
            </a:r>
          </a:p>
        </p:txBody>
      </p:sp>
      <p:sp>
        <p:nvSpPr>
          <p:cNvPr id="220" name="Shape 220"/>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10</a:t>
            </a:fld>
            <a:endParaRPr lang="en-US" sz="1200" b="0" i="0" u="none" strike="noStrike" cap="none">
              <a:solidFill>
                <a:srgbClr val="000099"/>
              </a:solidFill>
              <a:latin typeface="Cabin"/>
              <a:ea typeface="Cabin"/>
              <a:cs typeface="Cabin"/>
              <a:sym typeface="Cabin"/>
            </a:endParaRPr>
          </a:p>
        </p:txBody>
      </p:sp>
      <p:pic>
        <p:nvPicPr>
          <p:cNvPr id="221" name="Shape 221"/>
          <p:cNvPicPr preferRelativeResize="0"/>
          <p:nvPr/>
        </p:nvPicPr>
        <p:blipFill rotWithShape="1">
          <a:blip r:embed="rId3">
            <a:alphaModFix/>
          </a:blip>
          <a:srcRect l="25148" r="22960" b="204"/>
          <a:stretch/>
        </p:blipFill>
        <p:spPr>
          <a:xfrm rot="7204597">
            <a:off x="1087345" y="1129442"/>
            <a:ext cx="3987800" cy="5111750"/>
          </a:xfrm>
          <a:prstGeom prst="rect">
            <a:avLst/>
          </a:prstGeom>
          <a:noFill/>
          <a:ln>
            <a:noFill/>
          </a:ln>
        </p:spPr>
      </p:pic>
      <p:sp>
        <p:nvSpPr>
          <p:cNvPr id="222" name="Shape 222"/>
          <p:cNvSpPr txBox="1"/>
          <p:nvPr/>
        </p:nvSpPr>
        <p:spPr>
          <a:xfrm>
            <a:off x="236316" y="-110189"/>
            <a:ext cx="6924674"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600" b="1" i="0" u="none" strike="noStrike" cap="none" dirty="0">
                <a:solidFill>
                  <a:srgbClr val="990033"/>
                </a:solidFill>
                <a:latin typeface="Cabin"/>
                <a:ea typeface="Cabin"/>
                <a:cs typeface="Cabin"/>
                <a:sym typeface="Cabin"/>
              </a:rPr>
              <a:t>What </a:t>
            </a:r>
            <a:r>
              <a:rPr lang="en-US" sz="3600" b="1" dirty="0">
                <a:solidFill>
                  <a:srgbClr val="990033"/>
                </a:solidFill>
                <a:latin typeface="Cabin"/>
                <a:ea typeface="Cabin"/>
                <a:cs typeface="Cabin"/>
                <a:sym typeface="Cabin"/>
              </a:rPr>
              <a:t>can</a:t>
            </a:r>
            <a:r>
              <a:rPr lang="en-US" sz="3600" b="1" i="0" u="none" strike="noStrike" cap="none" dirty="0">
                <a:solidFill>
                  <a:srgbClr val="990033"/>
                </a:solidFill>
                <a:latin typeface="Cabin"/>
                <a:ea typeface="Cabin"/>
                <a:cs typeface="Cabin"/>
                <a:sym typeface="Cabin"/>
              </a:rPr>
              <a:t> we observe?</a:t>
            </a:r>
          </a:p>
        </p:txBody>
      </p:sp>
      <p:pic>
        <p:nvPicPr>
          <p:cNvPr id="224" name="Shape 224"/>
          <p:cNvPicPr preferRelativeResize="0"/>
          <p:nvPr/>
        </p:nvPicPr>
        <p:blipFill rotWithShape="1">
          <a:blip r:embed="rId4">
            <a:alphaModFix/>
          </a:blip>
          <a:srcRect/>
          <a:stretch/>
        </p:blipFill>
        <p:spPr>
          <a:xfrm rot="19742745">
            <a:off x="4413484" y="1899033"/>
            <a:ext cx="3887786" cy="3856037"/>
          </a:xfrm>
          <a:prstGeom prst="rect">
            <a:avLst/>
          </a:prstGeom>
          <a:noFill/>
          <a:ln>
            <a:noFill/>
          </a:ln>
        </p:spPr>
      </p:pic>
      <p:cxnSp>
        <p:nvCxnSpPr>
          <p:cNvPr id="228" name="Shape 228"/>
          <p:cNvCxnSpPr/>
          <p:nvPr/>
        </p:nvCxnSpPr>
        <p:spPr>
          <a:xfrm flipH="1">
            <a:off x="2945426" y="2141759"/>
            <a:ext cx="2786063" cy="1202742"/>
          </a:xfrm>
          <a:prstGeom prst="straightConnector1">
            <a:avLst/>
          </a:prstGeom>
          <a:noFill/>
          <a:ln w="12700" cap="flat" cmpd="sng">
            <a:solidFill>
              <a:schemeClr val="lt1"/>
            </a:solidFill>
            <a:prstDash val="solid"/>
            <a:round/>
            <a:headEnd type="none" w="med" len="med"/>
            <a:tailEnd type="none" w="med" len="med"/>
          </a:ln>
        </p:spPr>
      </p:cxnSp>
      <p:cxnSp>
        <p:nvCxnSpPr>
          <p:cNvPr id="229" name="Shape 229"/>
          <p:cNvCxnSpPr/>
          <p:nvPr/>
        </p:nvCxnSpPr>
        <p:spPr>
          <a:xfrm rot="10800000">
            <a:off x="2799486" y="3908063"/>
            <a:ext cx="2707782" cy="1892300"/>
          </a:xfrm>
          <a:prstGeom prst="straightConnector1">
            <a:avLst/>
          </a:prstGeom>
          <a:noFill/>
          <a:ln w="12700" cap="flat" cmpd="sng">
            <a:solidFill>
              <a:schemeClr val="lt1"/>
            </a:solidFill>
            <a:prstDash val="solid"/>
            <a:round/>
            <a:headEnd type="none" w="med" len="med"/>
            <a:tailEnd type="none" w="med" len="med"/>
          </a:ln>
        </p:spPr>
      </p:cxnSp>
      <p:grpSp>
        <p:nvGrpSpPr>
          <p:cNvPr id="2" name="Group 1"/>
          <p:cNvGrpSpPr/>
          <p:nvPr/>
        </p:nvGrpSpPr>
        <p:grpSpPr>
          <a:xfrm>
            <a:off x="4526637" y="1875308"/>
            <a:ext cx="4605134" cy="3830593"/>
            <a:chOff x="2934905" y="1875308"/>
            <a:chExt cx="4605134" cy="3830593"/>
          </a:xfrm>
        </p:grpSpPr>
        <p:pic>
          <p:nvPicPr>
            <p:cNvPr id="23" name="Picture 22" descr="antennae_ALMA.jpg"/>
            <p:cNvPicPr>
              <a:picLocks noChangeAspect="1"/>
            </p:cNvPicPr>
            <p:nvPr/>
          </p:nvPicPr>
          <p:blipFill>
            <a:blip r:embed="rId5">
              <a:alphaModFix/>
            </a:blip>
            <a:stretch>
              <a:fillRect/>
            </a:stretch>
          </p:blipFill>
          <p:spPr>
            <a:xfrm rot="19750523">
              <a:off x="2934905" y="1875308"/>
              <a:ext cx="3771150" cy="3830593"/>
            </a:xfrm>
            <a:prstGeom prst="rect">
              <a:avLst/>
            </a:prstGeom>
          </p:spPr>
        </p:pic>
        <p:sp>
          <p:nvSpPr>
            <p:cNvPr id="24" name="TextBox 23"/>
            <p:cNvSpPr txBox="1"/>
            <p:nvPr/>
          </p:nvSpPr>
          <p:spPr>
            <a:xfrm rot="19696795">
              <a:off x="3854672" y="5077398"/>
              <a:ext cx="3685367" cy="400110"/>
            </a:xfrm>
            <a:prstGeom prst="rect">
              <a:avLst/>
            </a:prstGeom>
            <a:noFill/>
          </p:spPr>
          <p:txBody>
            <a:bodyPr wrap="square" rtlCol="0">
              <a:spAutoFit/>
            </a:bodyPr>
            <a:lstStyle/>
            <a:p>
              <a:pPr marL="342900" indent="-342900" eaLnBrk="0" hangingPunct="0">
                <a:spcBef>
                  <a:spcPct val="20000"/>
                </a:spcBef>
              </a:pPr>
              <a:r>
                <a:rPr lang="en-US" sz="2000" dirty="0">
                  <a:solidFill>
                    <a:srgbClr val="FFFFFF"/>
                  </a:solidFill>
                  <a:latin typeface="Georgia"/>
                  <a:cs typeface="Georgia"/>
                </a:rPr>
                <a:t>ALMA Cycle 0 </a:t>
              </a:r>
              <a:r>
                <a:rPr lang="en-US" sz="2000">
                  <a:solidFill>
                    <a:srgbClr val="FFFFFF"/>
                  </a:solidFill>
                  <a:latin typeface="Georgia"/>
                  <a:cs typeface="Georgia"/>
                </a:rPr>
                <a:t>Image of </a:t>
              </a:r>
              <a:r>
                <a:rPr lang="en-US" sz="2000" dirty="0">
                  <a:solidFill>
                    <a:srgbClr val="FFFFFF"/>
                  </a:solidFill>
                  <a:latin typeface="Georgia"/>
                  <a:cs typeface="Georgia"/>
                </a:rPr>
                <a:t>CO gas</a:t>
              </a:r>
            </a:p>
          </p:txBody>
        </p:sp>
      </p:grpSp>
      <p:pic>
        <p:nvPicPr>
          <p:cNvPr id="20" name="Picture 19" descr="antennae_ALMA_HST.jpg"/>
          <p:cNvPicPr>
            <a:picLocks noChangeAspect="1"/>
          </p:cNvPicPr>
          <p:nvPr/>
        </p:nvPicPr>
        <p:blipFill>
          <a:blip r:embed="rId6"/>
          <a:stretch>
            <a:fillRect/>
          </a:stretch>
        </p:blipFill>
        <p:spPr>
          <a:xfrm rot="19776900">
            <a:off x="4487945" y="1857320"/>
            <a:ext cx="3810931" cy="3907701"/>
          </a:xfrm>
          <a:prstGeom prst="rect">
            <a:avLst/>
          </a:prstGeom>
        </p:spPr>
      </p:pic>
    </p:spTree>
    <p:extLst>
      <p:ext uri="{BB962C8B-B14F-4D97-AF65-F5344CB8AC3E}">
        <p14:creationId xmlns:p14="http://schemas.microsoft.com/office/powerpoint/2010/main" val="3069295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6" name="Pie 5"/>
          <p:cNvSpPr/>
          <p:nvPr/>
        </p:nvSpPr>
        <p:spPr>
          <a:xfrm rot="16200000">
            <a:off x="-3241519" y="2624945"/>
            <a:ext cx="6436178" cy="8444263"/>
          </a:xfrm>
          <a:prstGeom prst="pie">
            <a:avLst>
              <a:gd name="adj1" fmla="val 0"/>
              <a:gd name="adj2" fmla="val 5414508"/>
            </a:avLst>
          </a:prstGeom>
          <a:solidFill>
            <a:srgbClr val="2CCD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4" name="Shape 264"/>
          <p:cNvCxnSpPr/>
          <p:nvPr/>
        </p:nvCxnSpPr>
        <p:spPr>
          <a:xfrm flipH="1">
            <a:off x="2328209" y="1268083"/>
            <a:ext cx="5202316" cy="2046603"/>
          </a:xfrm>
          <a:prstGeom prst="straightConnector1">
            <a:avLst/>
          </a:prstGeom>
          <a:noFill/>
          <a:ln w="9525" cap="flat" cmpd="sng">
            <a:solidFill>
              <a:srgbClr val="990033"/>
            </a:solidFill>
            <a:prstDash val="solid"/>
            <a:round/>
            <a:headEnd type="none" w="med" len="med"/>
            <a:tailEnd type="triangle" w="lg" len="lg"/>
          </a:ln>
        </p:spPr>
      </p:cxnSp>
      <p:cxnSp>
        <p:nvCxnSpPr>
          <p:cNvPr id="265" name="Shape 265"/>
          <p:cNvCxnSpPr/>
          <p:nvPr/>
        </p:nvCxnSpPr>
        <p:spPr>
          <a:xfrm flipH="1">
            <a:off x="3305175" y="1268083"/>
            <a:ext cx="4225350" cy="2566707"/>
          </a:xfrm>
          <a:prstGeom prst="straightConnector1">
            <a:avLst/>
          </a:prstGeom>
          <a:noFill/>
          <a:ln w="9525" cap="flat" cmpd="sng">
            <a:solidFill>
              <a:srgbClr val="990033"/>
            </a:solidFill>
            <a:prstDash val="solid"/>
            <a:round/>
            <a:headEnd type="none" w="med" len="med"/>
            <a:tailEnd type="triangle" w="lg" len="lg"/>
          </a:ln>
        </p:spPr>
      </p:cxnSp>
      <p:cxnSp>
        <p:nvCxnSpPr>
          <p:cNvPr id="266" name="Shape 266"/>
          <p:cNvCxnSpPr/>
          <p:nvPr/>
        </p:nvCxnSpPr>
        <p:spPr>
          <a:xfrm flipH="1">
            <a:off x="2328208" y="1836583"/>
            <a:ext cx="5854587" cy="1465345"/>
          </a:xfrm>
          <a:prstGeom prst="straightConnector1">
            <a:avLst/>
          </a:prstGeom>
          <a:noFill/>
          <a:ln w="9525" cap="flat" cmpd="sng">
            <a:solidFill>
              <a:srgbClr val="990033"/>
            </a:solidFill>
            <a:prstDash val="solid"/>
            <a:round/>
            <a:headEnd type="none" w="med" len="med"/>
            <a:tailEnd type="triangle" w="lg" len="lg"/>
          </a:ln>
        </p:spPr>
      </p:cxnSp>
      <p:cxnSp>
        <p:nvCxnSpPr>
          <p:cNvPr id="267" name="Shape 267"/>
          <p:cNvCxnSpPr/>
          <p:nvPr/>
        </p:nvCxnSpPr>
        <p:spPr>
          <a:xfrm flipH="1">
            <a:off x="3915487" y="1836583"/>
            <a:ext cx="4267308" cy="2655634"/>
          </a:xfrm>
          <a:prstGeom prst="straightConnector1">
            <a:avLst/>
          </a:prstGeom>
          <a:noFill/>
          <a:ln w="9525" cap="flat" cmpd="sng">
            <a:solidFill>
              <a:srgbClr val="990033"/>
            </a:solidFill>
            <a:prstDash val="solid"/>
            <a:round/>
            <a:headEnd type="none" w="med" len="med"/>
            <a:tailEnd type="triangle" w="lg" len="lg"/>
          </a:ln>
        </p:spPr>
      </p:cxnSp>
      <p:cxnSp>
        <p:nvCxnSpPr>
          <p:cNvPr id="268" name="Shape 268"/>
          <p:cNvCxnSpPr/>
          <p:nvPr/>
        </p:nvCxnSpPr>
        <p:spPr>
          <a:xfrm flipH="1">
            <a:off x="3959409" y="1268083"/>
            <a:ext cx="3571116" cy="3224134"/>
          </a:xfrm>
          <a:prstGeom prst="straightConnector1">
            <a:avLst/>
          </a:prstGeom>
          <a:noFill/>
          <a:ln w="9525" cap="flat" cmpd="sng">
            <a:solidFill>
              <a:srgbClr val="990033"/>
            </a:solidFill>
            <a:prstDash val="solid"/>
            <a:round/>
            <a:headEnd type="none" w="med" len="med"/>
            <a:tailEnd type="triangle" w="lg" len="lg"/>
          </a:ln>
        </p:spPr>
      </p:cxnSp>
      <p:cxnSp>
        <p:nvCxnSpPr>
          <p:cNvPr id="269" name="Shape 269"/>
          <p:cNvCxnSpPr/>
          <p:nvPr/>
        </p:nvCxnSpPr>
        <p:spPr>
          <a:xfrm flipH="1">
            <a:off x="3305176" y="1836583"/>
            <a:ext cx="4877619" cy="1981340"/>
          </a:xfrm>
          <a:prstGeom prst="straightConnector1">
            <a:avLst/>
          </a:prstGeom>
          <a:noFill/>
          <a:ln w="9525" cap="flat" cmpd="sng">
            <a:solidFill>
              <a:srgbClr val="990033"/>
            </a:solidFill>
            <a:prstDash val="solid"/>
            <a:round/>
            <a:headEnd type="none" w="med" len="med"/>
            <a:tailEnd type="triangle" w="lg" len="lg"/>
          </a:ln>
        </p:spPr>
      </p:cxnSp>
      <p:sp>
        <p:nvSpPr>
          <p:cNvPr id="282" name="Shape 282"/>
          <p:cNvSpPr txBox="1"/>
          <p:nvPr/>
        </p:nvSpPr>
        <p:spPr>
          <a:xfrm>
            <a:off x="128145" y="926478"/>
            <a:ext cx="4757408" cy="1608375"/>
          </a:xfrm>
          <a:prstGeom prst="rect">
            <a:avLst/>
          </a:prstGeom>
          <a:noFill/>
          <a:ln>
            <a:noFill/>
          </a:ln>
        </p:spPr>
        <p:txBody>
          <a:bodyPr lIns="91425" tIns="45700" rIns="91425" bIns="45700" anchor="t" anchorCtr="0">
            <a:noAutofit/>
          </a:bodyPr>
          <a:lstStyle/>
          <a:p>
            <a:pPr lvl="0" algn="ctr">
              <a:buSzPct val="25000"/>
            </a:pPr>
            <a:r>
              <a:rPr lang="en-US" sz="2400" dirty="0">
                <a:solidFill>
                  <a:srgbClr val="000099"/>
                </a:solidFill>
                <a:latin typeface="Gill Sans MT" charset="0"/>
                <a:ea typeface="Gill Sans MT" charset="0"/>
                <a:cs typeface="Gill Sans MT" charset="0"/>
                <a:sym typeface="Arial"/>
              </a:rPr>
              <a:t>Signal arrives at each antenna at a different time (due to different travel lengths</a:t>
            </a:r>
            <a:r>
              <a:rPr lang="en-US" sz="2400" dirty="0">
                <a:solidFill>
                  <a:srgbClr val="000099"/>
                </a:solidFill>
                <a:latin typeface="Gill Sans MT" charset="0"/>
                <a:ea typeface="Gill Sans MT" charset="0"/>
                <a:cs typeface="Gill Sans MT" charset="0"/>
              </a:rPr>
              <a:t>) depending on the location of the antenna in the array</a:t>
            </a:r>
          </a:p>
        </p:txBody>
      </p:sp>
      <p:cxnSp>
        <p:nvCxnSpPr>
          <p:cNvPr id="283" name="Shape 283"/>
          <p:cNvCxnSpPr/>
          <p:nvPr/>
        </p:nvCxnSpPr>
        <p:spPr>
          <a:xfrm flipH="1">
            <a:off x="1708027" y="3967148"/>
            <a:ext cx="71436" cy="688975"/>
          </a:xfrm>
          <a:prstGeom prst="straightConnector1">
            <a:avLst/>
          </a:prstGeom>
          <a:noFill/>
          <a:ln w="9525" cap="flat" cmpd="sng">
            <a:solidFill>
              <a:schemeClr val="dk1"/>
            </a:solidFill>
            <a:prstDash val="solid"/>
            <a:round/>
            <a:headEnd type="none" w="med" len="med"/>
            <a:tailEnd type="triangle" w="lg" len="lg"/>
          </a:ln>
        </p:spPr>
      </p:cxnSp>
      <p:cxnSp>
        <p:nvCxnSpPr>
          <p:cNvPr id="284" name="Shape 284"/>
          <p:cNvCxnSpPr/>
          <p:nvPr/>
        </p:nvCxnSpPr>
        <p:spPr>
          <a:xfrm flipH="1">
            <a:off x="1779464" y="4384661"/>
            <a:ext cx="936624" cy="373062"/>
          </a:xfrm>
          <a:prstGeom prst="straightConnector1">
            <a:avLst/>
          </a:prstGeom>
          <a:noFill/>
          <a:ln w="9525" cap="flat" cmpd="sng">
            <a:solidFill>
              <a:schemeClr val="dk1"/>
            </a:solidFill>
            <a:prstDash val="solid"/>
            <a:round/>
            <a:headEnd type="none" w="med" len="med"/>
            <a:tailEnd type="triangle" w="lg" len="lg"/>
          </a:ln>
        </p:spPr>
      </p:cxnSp>
      <p:cxnSp>
        <p:nvCxnSpPr>
          <p:cNvPr id="285" name="Shape 285"/>
          <p:cNvCxnSpPr/>
          <p:nvPr/>
        </p:nvCxnSpPr>
        <p:spPr>
          <a:xfrm>
            <a:off x="1850902" y="3967148"/>
            <a:ext cx="433386" cy="1006474"/>
          </a:xfrm>
          <a:prstGeom prst="straightConnector1">
            <a:avLst/>
          </a:prstGeom>
          <a:noFill/>
          <a:ln w="9525" cap="flat" cmpd="sng">
            <a:solidFill>
              <a:schemeClr val="dk1"/>
            </a:solidFill>
            <a:prstDash val="solid"/>
            <a:round/>
            <a:headEnd type="none" w="med" len="med"/>
            <a:tailEnd type="triangle" w="lg" len="lg"/>
          </a:ln>
        </p:spPr>
      </p:cxnSp>
      <p:cxnSp>
        <p:nvCxnSpPr>
          <p:cNvPr id="286" name="Shape 286"/>
          <p:cNvCxnSpPr/>
          <p:nvPr/>
        </p:nvCxnSpPr>
        <p:spPr>
          <a:xfrm rot="10800000">
            <a:off x="2355727" y="5048236"/>
            <a:ext cx="1081086" cy="0"/>
          </a:xfrm>
          <a:prstGeom prst="straightConnector1">
            <a:avLst/>
          </a:prstGeom>
          <a:noFill/>
          <a:ln w="9525" cap="flat" cmpd="sng">
            <a:solidFill>
              <a:schemeClr val="dk1"/>
            </a:solidFill>
            <a:prstDash val="solid"/>
            <a:round/>
            <a:headEnd type="none" w="med" len="med"/>
            <a:tailEnd type="triangle" w="lg" len="lg"/>
          </a:ln>
        </p:spPr>
      </p:cxnSp>
      <p:cxnSp>
        <p:nvCxnSpPr>
          <p:cNvPr id="287" name="Shape 287"/>
          <p:cNvCxnSpPr/>
          <p:nvPr/>
        </p:nvCxnSpPr>
        <p:spPr>
          <a:xfrm flipH="1">
            <a:off x="2716088" y="4398948"/>
            <a:ext cx="73025" cy="1009649"/>
          </a:xfrm>
          <a:prstGeom prst="straightConnector1">
            <a:avLst/>
          </a:prstGeom>
          <a:noFill/>
          <a:ln w="9525" cap="flat" cmpd="sng">
            <a:solidFill>
              <a:schemeClr val="dk1"/>
            </a:solidFill>
            <a:prstDash val="solid"/>
            <a:round/>
            <a:headEnd type="none" w="med" len="med"/>
            <a:tailEnd type="triangle" w="lg" len="lg"/>
          </a:ln>
        </p:spPr>
      </p:cxnSp>
      <p:cxnSp>
        <p:nvCxnSpPr>
          <p:cNvPr id="288" name="Shape 288"/>
          <p:cNvCxnSpPr/>
          <p:nvPr/>
        </p:nvCxnSpPr>
        <p:spPr>
          <a:xfrm flipH="1">
            <a:off x="2789113" y="5119673"/>
            <a:ext cx="719138" cy="360362"/>
          </a:xfrm>
          <a:prstGeom prst="straightConnector1">
            <a:avLst/>
          </a:prstGeom>
          <a:noFill/>
          <a:ln w="9525" cap="flat" cmpd="sng">
            <a:solidFill>
              <a:schemeClr val="dk1"/>
            </a:solidFill>
            <a:prstDash val="solid"/>
            <a:round/>
            <a:headEnd type="none" w="med" len="med"/>
            <a:tailEnd type="triangle" w="lg" len="lg"/>
          </a:ln>
        </p:spPr>
      </p:cxnSp>
      <p:sp>
        <p:nvSpPr>
          <p:cNvPr id="289" name="Shape 289"/>
          <p:cNvSpPr/>
          <p:nvPr/>
        </p:nvSpPr>
        <p:spPr>
          <a:xfrm rot="2258437">
            <a:off x="1023941" y="5067856"/>
            <a:ext cx="1944687" cy="431800"/>
          </a:xfrm>
          <a:prstGeom prst="rect">
            <a:avLst/>
          </a:prstGeom>
          <a:solidFill>
            <a:srgbClr val="00B0F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36" name="Picture 35"/>
          <p:cNvPicPr>
            <a:picLocks noChangeAspect="1"/>
          </p:cNvPicPr>
          <p:nvPr/>
        </p:nvPicPr>
        <p:blipFill>
          <a:blip r:embed="rId3"/>
          <a:stretch>
            <a:fillRect/>
          </a:stretch>
        </p:blipFill>
        <p:spPr>
          <a:xfrm>
            <a:off x="1622301" y="3361715"/>
            <a:ext cx="747970" cy="946150"/>
          </a:xfrm>
          <a:prstGeom prst="rect">
            <a:avLst/>
          </a:prstGeom>
        </p:spPr>
      </p:pic>
      <p:pic>
        <p:nvPicPr>
          <p:cNvPr id="37" name="Picture 36"/>
          <p:cNvPicPr>
            <a:picLocks noChangeAspect="1"/>
          </p:cNvPicPr>
          <p:nvPr/>
        </p:nvPicPr>
        <p:blipFill>
          <a:blip r:embed="rId3"/>
          <a:stretch>
            <a:fillRect/>
          </a:stretch>
        </p:blipFill>
        <p:spPr>
          <a:xfrm>
            <a:off x="2583559" y="3794905"/>
            <a:ext cx="747970" cy="946150"/>
          </a:xfrm>
          <a:prstGeom prst="rect">
            <a:avLst/>
          </a:prstGeom>
        </p:spPr>
      </p:pic>
      <p:pic>
        <p:nvPicPr>
          <p:cNvPr id="38" name="Picture 37"/>
          <p:cNvPicPr>
            <a:picLocks noChangeAspect="1"/>
          </p:cNvPicPr>
          <p:nvPr/>
        </p:nvPicPr>
        <p:blipFill>
          <a:blip r:embed="rId3"/>
          <a:stretch>
            <a:fillRect/>
          </a:stretch>
        </p:blipFill>
        <p:spPr>
          <a:xfrm>
            <a:off x="3270262" y="4513051"/>
            <a:ext cx="747970" cy="946150"/>
          </a:xfrm>
          <a:prstGeom prst="rect">
            <a:avLst/>
          </a:prstGeom>
        </p:spPr>
      </p:pic>
      <p:sp>
        <p:nvSpPr>
          <p:cNvPr id="2" name="5-Point Star 1"/>
          <p:cNvSpPr/>
          <p:nvPr/>
        </p:nvSpPr>
        <p:spPr>
          <a:xfrm>
            <a:off x="7548110" y="940335"/>
            <a:ext cx="422031" cy="39370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8182795" y="1556175"/>
            <a:ext cx="422031" cy="39370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14484" y="4077514"/>
            <a:ext cx="3622543" cy="1569660"/>
          </a:xfrm>
          <a:prstGeom prst="rect">
            <a:avLst/>
          </a:prstGeom>
        </p:spPr>
        <p:txBody>
          <a:bodyPr wrap="square">
            <a:spAutoFit/>
          </a:bodyPr>
          <a:lstStyle/>
          <a:p>
            <a:pPr lvl="0" algn="ctr">
              <a:buSzPct val="25000"/>
            </a:pPr>
            <a:r>
              <a:rPr lang="en-US" sz="2400" dirty="0">
                <a:solidFill>
                  <a:srgbClr val="000099"/>
                </a:solidFill>
                <a:latin typeface="Gill Sans MT" charset="0"/>
                <a:ea typeface="Gill Sans MT" charset="0"/>
                <a:cs typeface="Gill Sans MT" charset="0"/>
              </a:rPr>
              <a:t>Signals are then combined in a correlator, where the time delay is measured and compensated for</a:t>
            </a:r>
          </a:p>
        </p:txBody>
      </p:sp>
      <p:sp>
        <p:nvSpPr>
          <p:cNvPr id="52"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How Do We Use</a:t>
            </a:r>
            <a:r>
              <a:rPr kumimoji="0" lang="en-US" sz="3300" b="1" i="0" u="none" strike="noStrike" kern="0" cap="none" spc="0" normalizeH="0" noProof="0" dirty="0">
                <a:ln>
                  <a:noFill/>
                </a:ln>
                <a:solidFill>
                  <a:srgbClr val="990033"/>
                </a:solidFill>
                <a:effectLst/>
                <a:uLnTx/>
                <a:uFillTx/>
                <a:latin typeface="Gill Sans MT"/>
                <a:ea typeface="ＭＳ Ｐゴシック"/>
                <a:cs typeface="ＭＳ Ｐゴシック"/>
              </a:rPr>
              <a:t> </a:t>
            </a: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Interferometry?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2689225" y="3963988"/>
            <a:ext cx="6004294" cy="187213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000099"/>
              </a:buClr>
              <a:buSzPct val="25000"/>
              <a:buFont typeface="Arial"/>
              <a:buNone/>
            </a:pPr>
            <a:r>
              <a:rPr lang="en-US" sz="2400" b="1" i="0" u="none" strike="noStrike" cap="none" dirty="0">
                <a:latin typeface="Gill Sans MT" charset="0"/>
                <a:ea typeface="Gill Sans MT" charset="0"/>
                <a:cs typeface="Gill Sans MT" charset="0"/>
                <a:sym typeface="Cabin"/>
              </a:rPr>
              <a:t>To precisely measure arrival times we need very accurate clocks</a:t>
            </a:r>
          </a:p>
          <a:p>
            <a:pPr marL="0" marR="0" lvl="0" indent="0" algn="ctr" rtl="0">
              <a:lnSpc>
                <a:spcPct val="90000"/>
              </a:lnSpc>
              <a:spcBef>
                <a:spcPts val="360"/>
              </a:spcBef>
              <a:spcAft>
                <a:spcPts val="0"/>
              </a:spcAft>
              <a:buClr>
                <a:srgbClr val="000099"/>
              </a:buClr>
              <a:buSzPct val="100000"/>
              <a:buNone/>
            </a:pPr>
            <a:r>
              <a:rPr lang="en-US" sz="1800" b="0" i="0" u="none" strike="noStrike" cap="none" dirty="0">
                <a:latin typeface="Gill Sans MT" charset="0"/>
                <a:ea typeface="Gill Sans MT" charset="0"/>
                <a:cs typeface="Gill Sans MT" charset="0"/>
                <a:sym typeface="Cabin"/>
              </a:rPr>
              <a:t>At Band 10 </a:t>
            </a:r>
            <a:r>
              <a:rPr lang="en-US" sz="1800" dirty="0">
                <a:latin typeface="Gill Sans MT" charset="0"/>
                <a:ea typeface="Gill Sans MT" charset="0"/>
                <a:cs typeface="Gill Sans MT" charset="0"/>
              </a:rPr>
              <a:t>one wavelength </a:t>
            </a:r>
            <a:r>
              <a:rPr lang="en-US" sz="1800" b="0" i="0" u="none" strike="noStrike" cap="none" dirty="0">
                <a:latin typeface="Gill Sans MT" charset="0"/>
                <a:ea typeface="Gill Sans MT" charset="0"/>
                <a:cs typeface="Gill Sans MT" charset="0"/>
                <a:sym typeface="Cabin"/>
              </a:rPr>
              <a:t>error = 1 picosecond = 10</a:t>
            </a:r>
            <a:r>
              <a:rPr lang="en-US" sz="1800" b="0" i="0" u="none" strike="noStrike" cap="none" baseline="30000" dirty="0">
                <a:latin typeface="Gill Sans MT" charset="0"/>
                <a:ea typeface="Gill Sans MT" charset="0"/>
                <a:cs typeface="Gill Sans MT" charset="0"/>
                <a:sym typeface="Cabin"/>
              </a:rPr>
              <a:t>-12</a:t>
            </a:r>
            <a:r>
              <a:rPr lang="en-US" sz="1800" b="0" i="0" u="none" strike="noStrike" cap="none" dirty="0">
                <a:latin typeface="Gill Sans MT" charset="0"/>
                <a:ea typeface="Gill Sans MT" charset="0"/>
                <a:cs typeface="Gill Sans MT" charset="0"/>
                <a:sym typeface="Cabin"/>
              </a:rPr>
              <a:t> s (!!)</a:t>
            </a:r>
          </a:p>
          <a:p>
            <a:pPr marL="0" marR="0" lvl="0" indent="0" algn="ctr" rtl="0">
              <a:lnSpc>
                <a:spcPct val="90000"/>
              </a:lnSpc>
              <a:spcBef>
                <a:spcPts val="360"/>
              </a:spcBef>
              <a:spcAft>
                <a:spcPts val="0"/>
              </a:spcAft>
              <a:buClr>
                <a:srgbClr val="000099"/>
              </a:buClr>
              <a:buSzPct val="100000"/>
              <a:buNone/>
            </a:pPr>
            <a:r>
              <a:rPr lang="en-US" sz="1800" b="0" i="0" u="none" strike="noStrike" cap="none" dirty="0">
                <a:latin typeface="Gill Sans MT" charset="0"/>
                <a:ea typeface="Gill Sans MT" charset="0"/>
                <a:cs typeface="Gill Sans MT" charset="0"/>
                <a:sym typeface="Cabin"/>
              </a:rPr>
              <a:t>Need &lt;&lt; 1 wavelength timing precision, so each antenna has an on-board clock with high sampling rates</a:t>
            </a:r>
          </a:p>
          <a:p>
            <a:pPr marL="0" marR="0" lvl="0" indent="0" algn="ctr" rtl="0">
              <a:lnSpc>
                <a:spcPct val="90000"/>
              </a:lnSpc>
              <a:spcBef>
                <a:spcPts val="360"/>
              </a:spcBef>
              <a:spcAft>
                <a:spcPts val="0"/>
              </a:spcAft>
              <a:buClr>
                <a:srgbClr val="000099"/>
              </a:buClr>
              <a:buSzPct val="100000"/>
              <a:buNone/>
            </a:pPr>
            <a:r>
              <a:rPr lang="en-US" sz="1800" dirty="0">
                <a:latin typeface="Gill Sans MT" charset="0"/>
                <a:ea typeface="Gill Sans MT" charset="0"/>
                <a:cs typeface="Gill Sans MT" charset="0"/>
              </a:rPr>
              <a:t>Once determined, the reference time is distributed to all antennas</a:t>
            </a:r>
            <a:endParaRPr lang="en-US" sz="1800" b="0" i="0" u="none" strike="noStrike" cap="none" dirty="0">
              <a:latin typeface="Gill Sans MT" charset="0"/>
              <a:ea typeface="Gill Sans MT" charset="0"/>
              <a:cs typeface="Gill Sans MT" charset="0"/>
              <a:sym typeface="Cabin"/>
            </a:endParaRPr>
          </a:p>
        </p:txBody>
      </p:sp>
      <p:pic>
        <p:nvPicPr>
          <p:cNvPr id="298" name="Shape 298"/>
          <p:cNvPicPr preferRelativeResize="0"/>
          <p:nvPr/>
        </p:nvPicPr>
        <p:blipFill rotWithShape="1">
          <a:blip r:embed="rId3">
            <a:alphaModFix/>
          </a:blip>
          <a:srcRect/>
          <a:stretch/>
        </p:blipFill>
        <p:spPr>
          <a:xfrm>
            <a:off x="541337" y="811425"/>
            <a:ext cx="1990724" cy="2324099"/>
          </a:xfrm>
          <a:prstGeom prst="rect">
            <a:avLst/>
          </a:prstGeom>
          <a:noFill/>
          <a:ln>
            <a:noFill/>
          </a:ln>
        </p:spPr>
      </p:pic>
      <p:sp>
        <p:nvSpPr>
          <p:cNvPr id="300" name="Shape 300"/>
          <p:cNvSpPr txBox="1"/>
          <p:nvPr/>
        </p:nvSpPr>
        <p:spPr>
          <a:xfrm>
            <a:off x="46038" y="3287712"/>
            <a:ext cx="1512886"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dirty="0">
                <a:solidFill>
                  <a:schemeClr val="lt1"/>
                </a:solidFill>
                <a:latin typeface="Arial"/>
                <a:ea typeface="Arial"/>
                <a:cs typeface="Arial"/>
                <a:sym typeface="Arial"/>
              </a:rPr>
              <a:t>Reference</a:t>
            </a:r>
          </a:p>
        </p:txBody>
      </p:sp>
      <p:cxnSp>
        <p:nvCxnSpPr>
          <p:cNvPr id="301" name="Shape 301"/>
          <p:cNvCxnSpPr/>
          <p:nvPr/>
        </p:nvCxnSpPr>
        <p:spPr>
          <a:xfrm rot="10800000">
            <a:off x="2268538" y="3541435"/>
            <a:ext cx="0" cy="603249"/>
          </a:xfrm>
          <a:prstGeom prst="straightConnector1">
            <a:avLst/>
          </a:prstGeom>
          <a:noFill/>
          <a:ln w="19050" cap="flat" cmpd="sng">
            <a:solidFill>
              <a:srgbClr val="330099"/>
            </a:solidFill>
            <a:prstDash val="solid"/>
            <a:round/>
            <a:headEnd type="none" w="med" len="med"/>
            <a:tailEnd type="none" w="med" len="med"/>
          </a:ln>
        </p:spPr>
      </p:cxnSp>
      <p:cxnSp>
        <p:nvCxnSpPr>
          <p:cNvPr id="302" name="Shape 302"/>
          <p:cNvCxnSpPr/>
          <p:nvPr/>
        </p:nvCxnSpPr>
        <p:spPr>
          <a:xfrm rot="10800000">
            <a:off x="1926856" y="3321883"/>
            <a:ext cx="0" cy="792162"/>
          </a:xfrm>
          <a:prstGeom prst="straightConnector1">
            <a:avLst/>
          </a:prstGeom>
          <a:noFill/>
          <a:ln w="19050" cap="flat" cmpd="sng">
            <a:solidFill>
              <a:srgbClr val="330099"/>
            </a:solidFill>
            <a:prstDash val="solid"/>
            <a:round/>
            <a:headEnd type="none" w="med" len="med"/>
            <a:tailEnd type="none" w="med" len="med"/>
          </a:ln>
        </p:spPr>
      </p:cxnSp>
      <p:cxnSp>
        <p:nvCxnSpPr>
          <p:cNvPr id="303" name="Shape 303"/>
          <p:cNvCxnSpPr/>
          <p:nvPr/>
        </p:nvCxnSpPr>
        <p:spPr>
          <a:xfrm flipH="1" flipV="1">
            <a:off x="2268537" y="3527932"/>
            <a:ext cx="5224463" cy="17976"/>
          </a:xfrm>
          <a:prstGeom prst="straightConnector1">
            <a:avLst/>
          </a:prstGeom>
          <a:noFill/>
          <a:ln w="19050" cap="flat" cmpd="sng">
            <a:solidFill>
              <a:srgbClr val="330099"/>
            </a:solidFill>
            <a:prstDash val="solid"/>
            <a:round/>
            <a:headEnd type="none" w="med" len="med"/>
            <a:tailEnd type="none" w="med" len="med"/>
          </a:ln>
        </p:spPr>
      </p:cxnSp>
      <p:cxnSp>
        <p:nvCxnSpPr>
          <p:cNvPr id="304" name="Shape 304"/>
          <p:cNvCxnSpPr/>
          <p:nvPr/>
        </p:nvCxnSpPr>
        <p:spPr>
          <a:xfrm>
            <a:off x="1941422" y="3330002"/>
            <a:ext cx="2468653" cy="6890"/>
          </a:xfrm>
          <a:prstGeom prst="straightConnector1">
            <a:avLst/>
          </a:prstGeom>
          <a:noFill/>
          <a:ln w="19050" cap="flat" cmpd="sng">
            <a:solidFill>
              <a:srgbClr val="330099"/>
            </a:solidFill>
            <a:prstDash val="solid"/>
            <a:round/>
            <a:headEnd type="none" w="med" len="med"/>
            <a:tailEnd type="none" w="med" len="med"/>
          </a:ln>
        </p:spPr>
      </p:cxnSp>
      <p:cxnSp>
        <p:nvCxnSpPr>
          <p:cNvPr id="306" name="Shape 306"/>
          <p:cNvCxnSpPr/>
          <p:nvPr/>
        </p:nvCxnSpPr>
        <p:spPr>
          <a:xfrm flipV="1">
            <a:off x="7493000" y="3145685"/>
            <a:ext cx="0" cy="400223"/>
          </a:xfrm>
          <a:prstGeom prst="straightConnector1">
            <a:avLst/>
          </a:prstGeom>
          <a:noFill/>
          <a:ln w="19050" cap="flat" cmpd="sng">
            <a:solidFill>
              <a:srgbClr val="330099"/>
            </a:solidFill>
            <a:prstDash val="solid"/>
            <a:round/>
            <a:headEnd type="none" w="med" len="med"/>
            <a:tailEnd type="triangle" w="lg" len="lg"/>
          </a:ln>
        </p:spPr>
      </p:cxnSp>
      <p:pic>
        <p:nvPicPr>
          <p:cNvPr id="307" name="Shape 307"/>
          <p:cNvPicPr preferRelativeResize="0"/>
          <p:nvPr/>
        </p:nvPicPr>
        <p:blipFill rotWithShape="1">
          <a:blip r:embed="rId4">
            <a:alphaModFix/>
          </a:blip>
          <a:srcRect t="2242" b="5833"/>
          <a:stretch/>
        </p:blipFill>
        <p:spPr>
          <a:xfrm>
            <a:off x="6477000" y="714587"/>
            <a:ext cx="2032000" cy="2420938"/>
          </a:xfrm>
          <a:prstGeom prst="rect">
            <a:avLst/>
          </a:prstGeom>
          <a:noFill/>
          <a:ln>
            <a:noFill/>
          </a:ln>
        </p:spPr>
      </p:pic>
      <p:pic>
        <p:nvPicPr>
          <p:cNvPr id="308" name="Shape 308"/>
          <p:cNvPicPr preferRelativeResize="0"/>
          <p:nvPr/>
        </p:nvPicPr>
        <p:blipFill rotWithShape="1">
          <a:blip r:embed="rId5">
            <a:alphaModFix/>
          </a:blip>
          <a:srcRect/>
          <a:stretch/>
        </p:blipFill>
        <p:spPr>
          <a:xfrm>
            <a:off x="3311525" y="732050"/>
            <a:ext cx="2197100" cy="2403474"/>
          </a:xfrm>
          <a:prstGeom prst="rect">
            <a:avLst/>
          </a:prstGeom>
          <a:noFill/>
          <a:ln>
            <a:noFill/>
          </a:ln>
        </p:spPr>
      </p:pic>
      <p:cxnSp>
        <p:nvCxnSpPr>
          <p:cNvPr id="310" name="Shape 310"/>
          <p:cNvCxnSpPr/>
          <p:nvPr/>
        </p:nvCxnSpPr>
        <p:spPr>
          <a:xfrm rot="10800000">
            <a:off x="4392490" y="3132285"/>
            <a:ext cx="0" cy="201168"/>
          </a:xfrm>
          <a:prstGeom prst="straightConnector1">
            <a:avLst/>
          </a:prstGeom>
          <a:noFill/>
          <a:ln w="19050" cap="flat" cmpd="sng">
            <a:solidFill>
              <a:srgbClr val="330099"/>
            </a:solidFill>
            <a:prstDash val="solid"/>
            <a:round/>
            <a:headEnd type="none" w="med" len="med"/>
            <a:tailEnd type="triangle" w="lg" len="lg"/>
          </a:ln>
        </p:spPr>
      </p:cxnSp>
      <p:sp>
        <p:nvSpPr>
          <p:cNvPr id="19"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Some Instrument Details</a:t>
            </a:r>
          </a:p>
        </p:txBody>
      </p:sp>
      <p:cxnSp>
        <p:nvCxnSpPr>
          <p:cNvPr id="16" name="Shape 305"/>
          <p:cNvCxnSpPr/>
          <p:nvPr/>
        </p:nvCxnSpPr>
        <p:spPr>
          <a:xfrm rot="10800000">
            <a:off x="1259986" y="3132285"/>
            <a:ext cx="0" cy="1079499"/>
          </a:xfrm>
          <a:prstGeom prst="straightConnector1">
            <a:avLst/>
          </a:prstGeom>
          <a:noFill/>
          <a:ln w="19050" cap="flat" cmpd="sng">
            <a:solidFill>
              <a:srgbClr val="330099"/>
            </a:solidFill>
            <a:prstDash val="solid"/>
            <a:round/>
            <a:headEnd type="none" w="med" len="med"/>
            <a:tailEnd type="triangle" w="lg" len="lg"/>
          </a:ln>
        </p:spPr>
      </p:cxnSp>
      <p:pic>
        <p:nvPicPr>
          <p:cNvPr id="17" name="Shape 299"/>
          <p:cNvPicPr preferRelativeResize="0"/>
          <p:nvPr/>
        </p:nvPicPr>
        <p:blipFill rotWithShape="1">
          <a:blip r:embed="rId6">
            <a:alphaModFix/>
          </a:blip>
          <a:srcRect l="8604" t="2553" r="16623" b="3452"/>
          <a:stretch/>
        </p:blipFill>
        <p:spPr>
          <a:xfrm>
            <a:off x="803275" y="4109515"/>
            <a:ext cx="1728787" cy="1506537"/>
          </a:xfrm>
          <a:prstGeom prst="rect">
            <a:avLst/>
          </a:prstGeom>
          <a:noFill/>
          <a:ln w="9525" cap="flat" cmpd="sng">
            <a:solidFill>
              <a:srgbClr val="330099"/>
            </a:solidFill>
            <a:prstDash val="solid"/>
            <a:miter/>
            <a:headEnd type="none" w="med" len="med"/>
            <a:tailEnd type="none" w="med" len="med"/>
          </a:ln>
        </p:spPr>
      </p:pic>
    </p:spTree>
    <p:extLst>
      <p:ext uri="{BB962C8B-B14F-4D97-AF65-F5344CB8AC3E}">
        <p14:creationId xmlns:p14="http://schemas.microsoft.com/office/powerpoint/2010/main" val="157519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1536699" y="5728305"/>
            <a:ext cx="7389813" cy="887398"/>
          </a:xfrm>
          <a:prstGeom prst="rect">
            <a:avLst/>
          </a:prstGeom>
          <a:solidFill>
            <a:schemeClr val="bg1"/>
          </a:solidFill>
          <a:ln>
            <a:noFill/>
          </a:ln>
        </p:spPr>
        <p:txBody>
          <a:bodyPr lIns="91425" tIns="45700" rIns="91425" bIns="45700" anchor="t" anchorCtr="0">
            <a:noAutofit/>
          </a:bodyPr>
          <a:lstStyle/>
          <a:p>
            <a:pPr marL="0" lvl="0" indent="0" algn="ctr">
              <a:lnSpc>
                <a:spcPct val="90000"/>
              </a:lnSpc>
              <a:spcBef>
                <a:spcPts val="0"/>
              </a:spcBef>
              <a:buSzPct val="25000"/>
              <a:buNone/>
            </a:pPr>
            <a:r>
              <a:rPr lang="en-US" sz="1800" dirty="0">
                <a:latin typeface="Gill Sans MT" charset="0"/>
                <a:ea typeface="Gill Sans MT" charset="0"/>
                <a:cs typeface="Gill Sans MT" charset="0"/>
              </a:rPr>
              <a:t>Signals from each antenna are digitized and sent to the correlator for multiplication &amp; averaging</a:t>
            </a:r>
          </a:p>
          <a:p>
            <a:pPr marL="0" lvl="0" indent="0" algn="ctr">
              <a:lnSpc>
                <a:spcPct val="90000"/>
              </a:lnSpc>
              <a:spcBef>
                <a:spcPts val="0"/>
              </a:spcBef>
              <a:buSzPct val="25000"/>
              <a:buNone/>
            </a:pPr>
            <a:r>
              <a:rPr lang="en-US" sz="1800" dirty="0">
                <a:latin typeface="Gill Sans MT" charset="0"/>
                <a:ea typeface="Gill Sans MT" charset="0"/>
                <a:cs typeface="Gill Sans MT" charset="0"/>
              </a:rPr>
              <a:t>For ~50 antennas, the data rate is 600 GB/sec for the correlator to process</a:t>
            </a:r>
          </a:p>
        </p:txBody>
      </p:sp>
      <p:pic>
        <p:nvPicPr>
          <p:cNvPr id="298" name="Shape 298"/>
          <p:cNvPicPr preferRelativeResize="0"/>
          <p:nvPr/>
        </p:nvPicPr>
        <p:blipFill rotWithShape="1">
          <a:blip r:embed="rId3">
            <a:alphaModFix/>
          </a:blip>
          <a:srcRect/>
          <a:stretch/>
        </p:blipFill>
        <p:spPr>
          <a:xfrm>
            <a:off x="541337" y="811425"/>
            <a:ext cx="1990724" cy="2324099"/>
          </a:xfrm>
          <a:prstGeom prst="rect">
            <a:avLst/>
          </a:prstGeom>
          <a:noFill/>
          <a:ln>
            <a:noFill/>
          </a:ln>
        </p:spPr>
      </p:pic>
      <p:cxnSp>
        <p:nvCxnSpPr>
          <p:cNvPr id="301" name="Shape 301"/>
          <p:cNvCxnSpPr/>
          <p:nvPr/>
        </p:nvCxnSpPr>
        <p:spPr>
          <a:xfrm rot="10800000">
            <a:off x="2268538" y="3541435"/>
            <a:ext cx="0" cy="603249"/>
          </a:xfrm>
          <a:prstGeom prst="straightConnector1">
            <a:avLst/>
          </a:prstGeom>
          <a:noFill/>
          <a:ln w="19050" cap="flat" cmpd="sng">
            <a:solidFill>
              <a:srgbClr val="330099"/>
            </a:solidFill>
            <a:prstDash val="solid"/>
            <a:round/>
            <a:headEnd type="none" w="med" len="med"/>
            <a:tailEnd type="none" w="med" len="med"/>
          </a:ln>
        </p:spPr>
      </p:cxnSp>
      <p:cxnSp>
        <p:nvCxnSpPr>
          <p:cNvPr id="302" name="Shape 302"/>
          <p:cNvCxnSpPr/>
          <p:nvPr/>
        </p:nvCxnSpPr>
        <p:spPr>
          <a:xfrm rot="10800000">
            <a:off x="1926856" y="3321883"/>
            <a:ext cx="0" cy="792162"/>
          </a:xfrm>
          <a:prstGeom prst="straightConnector1">
            <a:avLst/>
          </a:prstGeom>
          <a:noFill/>
          <a:ln w="19050" cap="flat" cmpd="sng">
            <a:solidFill>
              <a:srgbClr val="330099"/>
            </a:solidFill>
            <a:prstDash val="solid"/>
            <a:round/>
            <a:headEnd type="none" w="med" len="med"/>
            <a:tailEnd type="none" w="med" len="med"/>
          </a:ln>
        </p:spPr>
      </p:cxnSp>
      <p:cxnSp>
        <p:nvCxnSpPr>
          <p:cNvPr id="303" name="Shape 303"/>
          <p:cNvCxnSpPr/>
          <p:nvPr/>
        </p:nvCxnSpPr>
        <p:spPr>
          <a:xfrm flipH="1" flipV="1">
            <a:off x="2268537" y="3563414"/>
            <a:ext cx="5224463" cy="17976"/>
          </a:xfrm>
          <a:prstGeom prst="straightConnector1">
            <a:avLst/>
          </a:prstGeom>
          <a:noFill/>
          <a:ln w="19050" cap="flat" cmpd="sng">
            <a:solidFill>
              <a:srgbClr val="330099"/>
            </a:solidFill>
            <a:prstDash val="solid"/>
            <a:round/>
            <a:headEnd type="none" w="med" len="med"/>
            <a:tailEnd type="none" w="med" len="med"/>
          </a:ln>
        </p:spPr>
      </p:cxnSp>
      <p:cxnSp>
        <p:nvCxnSpPr>
          <p:cNvPr id="304" name="Shape 304"/>
          <p:cNvCxnSpPr/>
          <p:nvPr/>
        </p:nvCxnSpPr>
        <p:spPr>
          <a:xfrm>
            <a:off x="1941422" y="3330002"/>
            <a:ext cx="2468653" cy="6890"/>
          </a:xfrm>
          <a:prstGeom prst="straightConnector1">
            <a:avLst/>
          </a:prstGeom>
          <a:noFill/>
          <a:ln w="19050" cap="flat" cmpd="sng">
            <a:solidFill>
              <a:srgbClr val="330099"/>
            </a:solidFill>
            <a:prstDash val="solid"/>
            <a:round/>
            <a:headEnd type="none" w="med" len="med"/>
            <a:tailEnd type="none" w="med" len="med"/>
          </a:ln>
        </p:spPr>
      </p:cxnSp>
      <p:cxnSp>
        <p:nvCxnSpPr>
          <p:cNvPr id="305" name="Shape 305"/>
          <p:cNvCxnSpPr/>
          <p:nvPr/>
        </p:nvCxnSpPr>
        <p:spPr>
          <a:xfrm rot="10800000">
            <a:off x="1259986" y="3132285"/>
            <a:ext cx="0" cy="1079499"/>
          </a:xfrm>
          <a:prstGeom prst="straightConnector1">
            <a:avLst/>
          </a:prstGeom>
          <a:noFill/>
          <a:ln w="19050" cap="flat" cmpd="sng">
            <a:solidFill>
              <a:srgbClr val="330099"/>
            </a:solidFill>
            <a:prstDash val="solid"/>
            <a:round/>
            <a:headEnd type="none" w="med" len="med"/>
            <a:tailEnd type="triangle" w="lg" len="lg"/>
          </a:ln>
        </p:spPr>
      </p:cxnSp>
      <p:cxnSp>
        <p:nvCxnSpPr>
          <p:cNvPr id="306" name="Shape 306"/>
          <p:cNvCxnSpPr/>
          <p:nvPr/>
        </p:nvCxnSpPr>
        <p:spPr>
          <a:xfrm flipV="1">
            <a:off x="7493000" y="3180855"/>
            <a:ext cx="0" cy="400223"/>
          </a:xfrm>
          <a:prstGeom prst="straightConnector1">
            <a:avLst/>
          </a:prstGeom>
          <a:noFill/>
          <a:ln w="19050" cap="flat" cmpd="sng">
            <a:solidFill>
              <a:srgbClr val="330099"/>
            </a:solidFill>
            <a:prstDash val="solid"/>
            <a:round/>
            <a:headEnd type="none" w="med" len="med"/>
            <a:tailEnd type="triangle" w="lg" len="lg"/>
          </a:ln>
        </p:spPr>
      </p:cxnSp>
      <p:pic>
        <p:nvPicPr>
          <p:cNvPr id="307" name="Shape 307"/>
          <p:cNvPicPr preferRelativeResize="0"/>
          <p:nvPr/>
        </p:nvPicPr>
        <p:blipFill rotWithShape="1">
          <a:blip r:embed="rId4">
            <a:alphaModFix/>
          </a:blip>
          <a:srcRect t="2242" b="5833"/>
          <a:stretch/>
        </p:blipFill>
        <p:spPr>
          <a:xfrm>
            <a:off x="6477000" y="714587"/>
            <a:ext cx="2032000" cy="2420938"/>
          </a:xfrm>
          <a:prstGeom prst="rect">
            <a:avLst/>
          </a:prstGeom>
          <a:noFill/>
          <a:ln>
            <a:noFill/>
          </a:ln>
        </p:spPr>
      </p:pic>
      <p:pic>
        <p:nvPicPr>
          <p:cNvPr id="308" name="Shape 308"/>
          <p:cNvPicPr preferRelativeResize="0"/>
          <p:nvPr/>
        </p:nvPicPr>
        <p:blipFill rotWithShape="1">
          <a:blip r:embed="rId5">
            <a:alphaModFix/>
          </a:blip>
          <a:srcRect/>
          <a:stretch/>
        </p:blipFill>
        <p:spPr>
          <a:xfrm>
            <a:off x="3311525" y="732050"/>
            <a:ext cx="2197100" cy="2403474"/>
          </a:xfrm>
          <a:prstGeom prst="rect">
            <a:avLst/>
          </a:prstGeom>
          <a:noFill/>
          <a:ln>
            <a:noFill/>
          </a:ln>
        </p:spPr>
      </p:pic>
      <p:cxnSp>
        <p:nvCxnSpPr>
          <p:cNvPr id="310" name="Shape 310"/>
          <p:cNvCxnSpPr/>
          <p:nvPr/>
        </p:nvCxnSpPr>
        <p:spPr>
          <a:xfrm rot="10800000">
            <a:off x="4392490" y="3132285"/>
            <a:ext cx="0" cy="201168"/>
          </a:xfrm>
          <a:prstGeom prst="straightConnector1">
            <a:avLst/>
          </a:prstGeom>
          <a:noFill/>
          <a:ln w="19050" cap="flat" cmpd="sng">
            <a:solidFill>
              <a:srgbClr val="330099"/>
            </a:solidFill>
            <a:prstDash val="solid"/>
            <a:round/>
            <a:headEnd type="none" w="med" len="med"/>
            <a:tailEnd type="triangle" w="lg" len="lg"/>
          </a:ln>
        </p:spPr>
      </p:cxnSp>
      <p:sp>
        <p:nvSpPr>
          <p:cNvPr id="19"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Some Instrument Details</a:t>
            </a:r>
          </a:p>
        </p:txBody>
      </p:sp>
      <p:pic>
        <p:nvPicPr>
          <p:cNvPr id="20" name="Shape 299"/>
          <p:cNvPicPr preferRelativeResize="0"/>
          <p:nvPr/>
        </p:nvPicPr>
        <p:blipFill rotWithShape="1">
          <a:blip r:embed="rId6">
            <a:alphaModFix/>
          </a:blip>
          <a:srcRect l="8604" t="2553" r="16623" b="3452"/>
          <a:stretch/>
        </p:blipFill>
        <p:spPr>
          <a:xfrm>
            <a:off x="803275" y="4109515"/>
            <a:ext cx="1728787" cy="1506537"/>
          </a:xfrm>
          <a:prstGeom prst="rect">
            <a:avLst/>
          </a:prstGeom>
          <a:noFill/>
          <a:ln w="9525" cap="flat" cmpd="sng">
            <a:solidFill>
              <a:srgbClr val="330099"/>
            </a:solidFill>
            <a:prstDash val="solid"/>
            <a:miter/>
            <a:headEnd type="none" w="med" len="med"/>
            <a:tailEnd type="none" w="med" len="med"/>
          </a:ln>
        </p:spPr>
      </p:pic>
      <p:pic>
        <p:nvPicPr>
          <p:cNvPr id="24" name="Shape 319"/>
          <p:cNvPicPr preferRelativeResize="0"/>
          <p:nvPr/>
        </p:nvPicPr>
        <p:blipFill rotWithShape="1">
          <a:blip r:embed="rId7">
            <a:alphaModFix/>
          </a:blip>
          <a:srcRect/>
          <a:stretch/>
        </p:blipFill>
        <p:spPr>
          <a:xfrm>
            <a:off x="3046413" y="4133360"/>
            <a:ext cx="5462587" cy="1276349"/>
          </a:xfrm>
          <a:prstGeom prst="rect">
            <a:avLst/>
          </a:prstGeom>
          <a:noFill/>
          <a:ln>
            <a:noFill/>
          </a:ln>
        </p:spPr>
      </p:pic>
      <p:cxnSp>
        <p:nvCxnSpPr>
          <p:cNvPr id="25" name="Shape 321"/>
          <p:cNvCxnSpPr/>
          <p:nvPr/>
        </p:nvCxnSpPr>
        <p:spPr>
          <a:xfrm>
            <a:off x="1552359" y="3205371"/>
            <a:ext cx="1" cy="626978"/>
          </a:xfrm>
          <a:prstGeom prst="straightConnector1">
            <a:avLst/>
          </a:prstGeom>
          <a:noFill/>
          <a:ln w="28575" cap="flat" cmpd="sng">
            <a:solidFill>
              <a:srgbClr val="FF0000"/>
            </a:solidFill>
            <a:prstDash val="solid"/>
            <a:round/>
            <a:headEnd type="none" w="med" len="med"/>
            <a:tailEnd type="none" w="med" len="med"/>
          </a:ln>
        </p:spPr>
      </p:cxnSp>
      <p:cxnSp>
        <p:nvCxnSpPr>
          <p:cNvPr id="26" name="Shape 322"/>
          <p:cNvCxnSpPr/>
          <p:nvPr/>
        </p:nvCxnSpPr>
        <p:spPr>
          <a:xfrm>
            <a:off x="4677333" y="3204428"/>
            <a:ext cx="0" cy="257206"/>
          </a:xfrm>
          <a:prstGeom prst="straightConnector1">
            <a:avLst/>
          </a:prstGeom>
          <a:noFill/>
          <a:ln w="28575" cap="flat" cmpd="sng">
            <a:solidFill>
              <a:srgbClr val="FF0000"/>
            </a:solidFill>
            <a:prstDash val="solid"/>
            <a:round/>
            <a:headEnd type="none" w="med" len="med"/>
            <a:tailEnd type="none" w="med" len="med"/>
          </a:ln>
        </p:spPr>
      </p:cxnSp>
      <p:cxnSp>
        <p:nvCxnSpPr>
          <p:cNvPr id="27" name="Shape 323"/>
          <p:cNvCxnSpPr/>
          <p:nvPr/>
        </p:nvCxnSpPr>
        <p:spPr>
          <a:xfrm flipH="1">
            <a:off x="7760257" y="3184692"/>
            <a:ext cx="3174" cy="658368"/>
          </a:xfrm>
          <a:prstGeom prst="straightConnector1">
            <a:avLst/>
          </a:prstGeom>
          <a:noFill/>
          <a:ln w="28575" cap="flat" cmpd="sng">
            <a:solidFill>
              <a:srgbClr val="FF0000"/>
            </a:solidFill>
            <a:prstDash val="solid"/>
            <a:round/>
            <a:headEnd type="none" w="med" len="med"/>
            <a:tailEnd type="none" w="med" len="med"/>
          </a:ln>
        </p:spPr>
      </p:cxnSp>
      <p:cxnSp>
        <p:nvCxnSpPr>
          <p:cNvPr id="28" name="Shape 324"/>
          <p:cNvCxnSpPr/>
          <p:nvPr/>
        </p:nvCxnSpPr>
        <p:spPr>
          <a:xfrm flipH="1" flipV="1">
            <a:off x="1536699" y="3831969"/>
            <a:ext cx="3879734" cy="381"/>
          </a:xfrm>
          <a:prstGeom prst="straightConnector1">
            <a:avLst/>
          </a:prstGeom>
          <a:noFill/>
          <a:ln w="28575" cap="flat" cmpd="sng">
            <a:solidFill>
              <a:srgbClr val="FF0000"/>
            </a:solidFill>
            <a:prstDash val="solid"/>
            <a:round/>
            <a:headEnd type="none" w="med" len="med"/>
            <a:tailEnd type="none" w="med" len="med"/>
          </a:ln>
        </p:spPr>
      </p:cxnSp>
      <p:cxnSp>
        <p:nvCxnSpPr>
          <p:cNvPr id="29" name="Shape 325"/>
          <p:cNvCxnSpPr/>
          <p:nvPr/>
        </p:nvCxnSpPr>
        <p:spPr>
          <a:xfrm flipH="1">
            <a:off x="4659748" y="3457839"/>
            <a:ext cx="1672672" cy="3011"/>
          </a:xfrm>
          <a:prstGeom prst="straightConnector1">
            <a:avLst/>
          </a:prstGeom>
          <a:noFill/>
          <a:ln w="28575" cap="flat" cmpd="sng">
            <a:solidFill>
              <a:srgbClr val="FF0000"/>
            </a:solidFill>
            <a:prstDash val="solid"/>
            <a:round/>
            <a:headEnd type="none" w="med" len="med"/>
            <a:tailEnd type="none" w="med" len="med"/>
          </a:ln>
        </p:spPr>
      </p:cxnSp>
      <p:cxnSp>
        <p:nvCxnSpPr>
          <p:cNvPr id="30" name="Shape 326"/>
          <p:cNvCxnSpPr/>
          <p:nvPr/>
        </p:nvCxnSpPr>
        <p:spPr>
          <a:xfrm flipH="1">
            <a:off x="7230944" y="3837112"/>
            <a:ext cx="529313" cy="3174"/>
          </a:xfrm>
          <a:prstGeom prst="straightConnector1">
            <a:avLst/>
          </a:prstGeom>
          <a:noFill/>
          <a:ln w="28575" cap="flat" cmpd="sng">
            <a:solidFill>
              <a:srgbClr val="FF0000"/>
            </a:solidFill>
            <a:prstDash val="solid"/>
            <a:round/>
            <a:headEnd type="none" w="med" len="med"/>
            <a:tailEnd type="none" w="med" len="med"/>
          </a:ln>
        </p:spPr>
      </p:cxnSp>
      <p:cxnSp>
        <p:nvCxnSpPr>
          <p:cNvPr id="31" name="Shape 327"/>
          <p:cNvCxnSpPr/>
          <p:nvPr/>
        </p:nvCxnSpPr>
        <p:spPr>
          <a:xfrm>
            <a:off x="5416432" y="3814764"/>
            <a:ext cx="1" cy="318596"/>
          </a:xfrm>
          <a:prstGeom prst="straightConnector1">
            <a:avLst/>
          </a:prstGeom>
          <a:noFill/>
          <a:ln w="28575" cap="flat" cmpd="sng">
            <a:solidFill>
              <a:srgbClr val="FF0000"/>
            </a:solidFill>
            <a:prstDash val="solid"/>
            <a:round/>
            <a:headEnd type="none" w="med" len="med"/>
            <a:tailEnd type="triangle" w="lg" len="lg"/>
          </a:ln>
        </p:spPr>
      </p:cxnSp>
      <p:cxnSp>
        <p:nvCxnSpPr>
          <p:cNvPr id="32" name="Shape 328"/>
          <p:cNvCxnSpPr/>
          <p:nvPr/>
        </p:nvCxnSpPr>
        <p:spPr>
          <a:xfrm>
            <a:off x="6310135" y="3461634"/>
            <a:ext cx="0" cy="683051"/>
          </a:xfrm>
          <a:prstGeom prst="straightConnector1">
            <a:avLst/>
          </a:prstGeom>
          <a:noFill/>
          <a:ln w="28575" cap="flat" cmpd="sng">
            <a:solidFill>
              <a:srgbClr val="FF0000"/>
            </a:solidFill>
            <a:prstDash val="solid"/>
            <a:round/>
            <a:headEnd type="none" w="med" len="med"/>
            <a:tailEnd type="triangle" w="lg" len="lg"/>
          </a:ln>
        </p:spPr>
      </p:cxnSp>
      <p:cxnSp>
        <p:nvCxnSpPr>
          <p:cNvPr id="33" name="Shape 329"/>
          <p:cNvCxnSpPr/>
          <p:nvPr/>
        </p:nvCxnSpPr>
        <p:spPr>
          <a:xfrm flipH="1">
            <a:off x="7230944" y="3837112"/>
            <a:ext cx="0" cy="289988"/>
          </a:xfrm>
          <a:prstGeom prst="straightConnector1">
            <a:avLst/>
          </a:prstGeom>
          <a:noFill/>
          <a:ln w="28575" cap="flat" cmpd="sng">
            <a:solidFill>
              <a:srgbClr val="FF0000"/>
            </a:solidFill>
            <a:prstDash val="solid"/>
            <a:round/>
            <a:headEnd type="none" w="med" len="med"/>
            <a:tailEnd type="triangle" w="lg" len="lg"/>
          </a:ln>
        </p:spPr>
      </p:cxnSp>
    </p:spTree>
    <p:extLst>
      <p:ext uri="{BB962C8B-B14F-4D97-AF65-F5344CB8AC3E}">
        <p14:creationId xmlns:p14="http://schemas.microsoft.com/office/powerpoint/2010/main" val="1311704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terferomete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6332" y="967722"/>
            <a:ext cx="8229600" cy="4509135"/>
          </a:xfrm>
          <a:prstGeom prst="rect">
            <a:avLst/>
          </a:prstGeom>
        </p:spPr>
      </p:pic>
      <p:sp>
        <p:nvSpPr>
          <p:cNvPr id="6"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An Interferometer In Action</a:t>
            </a:r>
          </a:p>
        </p:txBody>
      </p:sp>
    </p:spTree>
    <p:extLst>
      <p:ext uri="{BB962C8B-B14F-4D97-AF65-F5344CB8AC3E}">
        <p14:creationId xmlns:p14="http://schemas.microsoft.com/office/powerpoint/2010/main" val="209648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6" name="Shape 356"/>
          <p:cNvPicPr preferRelativeResize="0">
            <a:picLocks noGrp="1"/>
          </p:cNvPicPr>
          <p:nvPr>
            <p:ph type="body" idx="1"/>
          </p:nvPr>
        </p:nvPicPr>
        <p:blipFill rotWithShape="1">
          <a:blip r:embed="rId3">
            <a:alphaModFix/>
          </a:blip>
          <a:srcRect t="7647" b="7647"/>
          <a:stretch/>
        </p:blipFill>
        <p:spPr>
          <a:xfrm>
            <a:off x="6110117" y="2116897"/>
            <a:ext cx="2912436" cy="1601727"/>
          </a:xfrm>
          <a:prstGeom prst="rect">
            <a:avLst/>
          </a:prstGeom>
          <a:noFill/>
          <a:ln>
            <a:noFill/>
          </a:ln>
        </p:spPr>
      </p:pic>
      <p:sp>
        <p:nvSpPr>
          <p:cNvPr id="358" name="Shape 358"/>
          <p:cNvSpPr/>
          <p:nvPr/>
        </p:nvSpPr>
        <p:spPr>
          <a:xfrm>
            <a:off x="179838" y="4681948"/>
            <a:ext cx="8772161" cy="1015662"/>
          </a:xfrm>
          <a:prstGeom prst="rect">
            <a:avLst/>
          </a:prstGeom>
          <a:noFill/>
          <a:ln>
            <a:noFill/>
          </a:ln>
        </p:spPr>
        <p:txBody>
          <a:bodyPr lIns="91425" tIns="45700" rIns="91425" bIns="45700" anchor="t" anchorCtr="0">
            <a:noAutofit/>
          </a:bodyPr>
          <a:lstStyle/>
          <a:p>
            <a:pPr marR="0" lvl="0" algn="ctr" rtl="0">
              <a:spcBef>
                <a:spcPts val="0"/>
              </a:spcBef>
              <a:spcAft>
                <a:spcPts val="0"/>
              </a:spcAft>
              <a:buClr>
                <a:srgbClr val="330099"/>
              </a:buClr>
              <a:buSzPct val="100000"/>
            </a:pPr>
            <a:r>
              <a:rPr lang="en-US" sz="2000" dirty="0">
                <a:solidFill>
                  <a:srgbClr val="000099"/>
                </a:solidFill>
                <a:latin typeface="Gill Sans MT" charset="0"/>
                <a:ea typeface="Gill Sans MT" charset="0"/>
                <a:cs typeface="Gill Sans MT" charset="0"/>
                <a:sym typeface="Cabin"/>
              </a:rPr>
              <a:t>The Fourier transform is the mathematical tool that decomposes a signal into its sinusoidal components </a:t>
            </a:r>
          </a:p>
          <a:p>
            <a:pPr marR="0" lvl="0" algn="ctr" rtl="0">
              <a:spcBef>
                <a:spcPts val="0"/>
              </a:spcBef>
              <a:spcAft>
                <a:spcPts val="0"/>
              </a:spcAft>
              <a:buClr>
                <a:srgbClr val="330099"/>
              </a:buClr>
              <a:buSzPct val="100000"/>
            </a:pPr>
            <a:r>
              <a:rPr lang="en-US" sz="2000" dirty="0">
                <a:solidFill>
                  <a:srgbClr val="000099"/>
                </a:solidFill>
                <a:latin typeface="Gill Sans MT" charset="0"/>
                <a:ea typeface="Gill Sans MT" charset="0"/>
                <a:cs typeface="Gill Sans MT" charset="0"/>
                <a:sym typeface="Cabin"/>
              </a:rPr>
              <a:t>The Fourier transform contains </a:t>
            </a:r>
            <a:r>
              <a:rPr lang="en-US" sz="2000" i="1" dirty="0">
                <a:solidFill>
                  <a:srgbClr val="000099"/>
                </a:solidFill>
                <a:latin typeface="Gill Sans MT" charset="0"/>
                <a:ea typeface="Gill Sans MT" charset="0"/>
                <a:cs typeface="Gill Sans MT" charset="0"/>
                <a:sym typeface="Cabin"/>
              </a:rPr>
              <a:t>all </a:t>
            </a:r>
            <a:r>
              <a:rPr lang="en-US" sz="2000" dirty="0">
                <a:solidFill>
                  <a:srgbClr val="000099"/>
                </a:solidFill>
                <a:latin typeface="Gill Sans MT" charset="0"/>
                <a:ea typeface="Gill Sans MT" charset="0"/>
                <a:cs typeface="Gill Sans MT" charset="0"/>
                <a:sym typeface="Cabin"/>
              </a:rPr>
              <a:t>of the information of the original signal </a:t>
            </a:r>
          </a:p>
        </p:txBody>
      </p:sp>
      <p:sp>
        <p:nvSpPr>
          <p:cNvPr id="359" name="Shape 359"/>
          <p:cNvSpPr txBox="1"/>
          <p:nvPr/>
        </p:nvSpPr>
        <p:spPr>
          <a:xfrm>
            <a:off x="6250416" y="3977255"/>
            <a:ext cx="2772137"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990033"/>
                </a:solidFill>
                <a:latin typeface="Gill Sans MT" charset="0"/>
                <a:ea typeface="Gill Sans MT" charset="0"/>
                <a:cs typeface="Gill Sans MT" charset="0"/>
                <a:sym typeface="Cabin"/>
              </a:rPr>
              <a:t>Sum of sinusoids &amp; signal</a:t>
            </a:r>
          </a:p>
        </p:txBody>
      </p:sp>
      <p:sp>
        <p:nvSpPr>
          <p:cNvPr id="360" name="Shape 360"/>
          <p:cNvSpPr txBox="1"/>
          <p:nvPr/>
        </p:nvSpPr>
        <p:spPr>
          <a:xfrm>
            <a:off x="639566" y="3960655"/>
            <a:ext cx="1859178"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dirty="0">
                <a:solidFill>
                  <a:srgbClr val="990033"/>
                </a:solidFill>
                <a:latin typeface="Gill Sans MT" charset="0"/>
                <a:ea typeface="Gill Sans MT" charset="0"/>
                <a:cs typeface="Gill Sans MT" charset="0"/>
                <a:sym typeface="Cabin"/>
              </a:rPr>
              <a:t>Reference signal </a:t>
            </a:r>
          </a:p>
        </p:txBody>
      </p:sp>
      <p:pic>
        <p:nvPicPr>
          <p:cNvPr id="361" name="Shape 361"/>
          <p:cNvPicPr preferRelativeResize="0"/>
          <p:nvPr/>
        </p:nvPicPr>
        <p:blipFill rotWithShape="1">
          <a:blip r:embed="rId4">
            <a:alphaModFix/>
          </a:blip>
          <a:srcRect/>
          <a:stretch/>
        </p:blipFill>
        <p:spPr>
          <a:xfrm>
            <a:off x="88309" y="1981403"/>
            <a:ext cx="2887219" cy="1983586"/>
          </a:xfrm>
          <a:prstGeom prst="rect">
            <a:avLst/>
          </a:prstGeom>
          <a:noFill/>
          <a:ln>
            <a:noFill/>
          </a:ln>
        </p:spPr>
      </p:pic>
      <p:pic>
        <p:nvPicPr>
          <p:cNvPr id="362" name="Shape 362"/>
          <p:cNvPicPr preferRelativeResize="0"/>
          <p:nvPr/>
        </p:nvPicPr>
        <p:blipFill rotWithShape="1">
          <a:blip r:embed="rId5">
            <a:alphaModFix/>
          </a:blip>
          <a:srcRect/>
          <a:stretch/>
        </p:blipFill>
        <p:spPr>
          <a:xfrm>
            <a:off x="3086580" y="2015763"/>
            <a:ext cx="2807771" cy="1934243"/>
          </a:xfrm>
          <a:prstGeom prst="rect">
            <a:avLst/>
          </a:prstGeom>
          <a:noFill/>
          <a:ln>
            <a:noFill/>
          </a:ln>
        </p:spPr>
      </p:pic>
      <p:sp>
        <p:nvSpPr>
          <p:cNvPr id="363" name="Shape 363"/>
          <p:cNvSpPr txBox="1"/>
          <p:nvPr/>
        </p:nvSpPr>
        <p:spPr>
          <a:xfrm>
            <a:off x="3950161" y="3960655"/>
            <a:ext cx="1318916"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990033"/>
                </a:solidFill>
                <a:latin typeface="Gill Sans MT" charset="0"/>
                <a:ea typeface="Gill Sans MT" charset="0"/>
                <a:cs typeface="Gill Sans MT" charset="0"/>
                <a:sym typeface="Cabin"/>
              </a:rPr>
              <a:t>4 sinusoids</a:t>
            </a:r>
          </a:p>
        </p:txBody>
      </p:sp>
      <p:sp>
        <p:nvSpPr>
          <p:cNvPr id="364" name="Shape 364"/>
          <p:cNvSpPr txBox="1"/>
          <p:nvPr/>
        </p:nvSpPr>
        <p:spPr>
          <a:xfrm>
            <a:off x="457200" y="879029"/>
            <a:ext cx="7895349"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1" dirty="0">
                <a:solidFill>
                  <a:srgbClr val="000099"/>
                </a:solidFill>
                <a:latin typeface="Gill Sans MT" charset="0"/>
                <a:ea typeface="Gill Sans MT" charset="0"/>
                <a:cs typeface="Gill Sans MT" charset="0"/>
                <a:sym typeface="Cabin"/>
              </a:rPr>
              <a:t>Fourier theory states that any well behaved signal (including images) can be expressed as the sum of sinusoids </a:t>
            </a:r>
          </a:p>
        </p:txBody>
      </p:sp>
      <p:sp>
        <p:nvSpPr>
          <p:cNvPr id="365" name="Shape 365"/>
          <p:cNvSpPr/>
          <p:nvPr/>
        </p:nvSpPr>
        <p:spPr>
          <a:xfrm>
            <a:off x="2872559" y="2734617"/>
            <a:ext cx="456689" cy="411908"/>
          </a:xfrm>
          <a:prstGeom prst="mathPlus">
            <a:avLst>
              <a:gd name="adj1" fmla="val 23520"/>
            </a:avLst>
          </a:prstGeom>
          <a:solidFill>
            <a:srgbClr val="990033"/>
          </a:solidFill>
          <a:ln w="9525" cap="flat" cmpd="sng">
            <a:no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66" name="Shape 366"/>
          <p:cNvSpPr/>
          <p:nvPr/>
        </p:nvSpPr>
        <p:spPr>
          <a:xfrm>
            <a:off x="5811885" y="2791825"/>
            <a:ext cx="388984" cy="343256"/>
          </a:xfrm>
          <a:prstGeom prst="mathEqual">
            <a:avLst>
              <a:gd name="adj1" fmla="val 23520"/>
              <a:gd name="adj2" fmla="val 11760"/>
            </a:avLst>
          </a:prstGeom>
          <a:solidFill>
            <a:srgbClr val="990033"/>
          </a:solidFill>
          <a:ln w="9525" cap="flat" cmpd="sng">
            <a:no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15"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effectLst/>
                <a:uLnTx/>
                <a:uFillTx/>
                <a:latin typeface="Gill Sans MT"/>
                <a:ea typeface="ＭＳ Ｐゴシック"/>
                <a:cs typeface="ＭＳ Ｐゴシック"/>
              </a:rPr>
              <a:t>Introducing the Fourier Transform</a:t>
            </a:r>
          </a:p>
        </p:txBody>
      </p:sp>
    </p:spTree>
    <p:extLst>
      <p:ext uri="{BB962C8B-B14F-4D97-AF65-F5344CB8AC3E}">
        <p14:creationId xmlns:p14="http://schemas.microsoft.com/office/powerpoint/2010/main" val="58526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idx="1"/>
              </p:nvPr>
            </p:nvSpPr>
            <p:spPr>
              <a:xfrm>
                <a:off x="148264" y="1374531"/>
                <a:ext cx="8538536" cy="4525963"/>
              </a:xfrm>
            </p:spPr>
            <p:txBody>
              <a:bodyPr/>
              <a:lstStyle/>
              <a:p>
                <a:pPr marL="127000" indent="0" algn="ctr">
                  <a:buNone/>
                </a:pPr>
                <a:r>
                  <a:rPr lang="en-US" b="1" dirty="0">
                    <a:latin typeface="Gill Sans MT" charset="0"/>
                    <a:ea typeface="Gill Sans MT" charset="0"/>
                    <a:cs typeface="Gill Sans MT" charset="0"/>
                  </a:rPr>
                  <a:t>Visibility as a function of baseline coordinates (</a:t>
                </a:r>
                <a:r>
                  <a:rPr lang="en-US" b="1" dirty="0" err="1">
                    <a:latin typeface="Gill Sans MT" charset="0"/>
                    <a:ea typeface="Gill Sans MT" charset="0"/>
                    <a:cs typeface="Gill Sans MT" charset="0"/>
                  </a:rPr>
                  <a:t>u,v</a:t>
                </a:r>
                <a:r>
                  <a:rPr lang="en-US" b="1" dirty="0">
                    <a:latin typeface="Gill Sans MT" charset="0"/>
                    <a:ea typeface="Gill Sans MT" charset="0"/>
                    <a:cs typeface="Gill Sans MT" charset="0"/>
                  </a:rPr>
                  <a:t>) is the Fourier transform of the sky brightness distribution as a function of the sky coordinates (</a:t>
                </a:r>
                <a:r>
                  <a:rPr lang="en-US" b="1" dirty="0" err="1">
                    <a:latin typeface="Gill Sans MT" charset="0"/>
                    <a:ea typeface="Gill Sans MT" charset="0"/>
                    <a:cs typeface="Gill Sans MT" charset="0"/>
                  </a:rPr>
                  <a:t>x,y</a:t>
                </a:r>
                <a:r>
                  <a:rPr lang="en-US" b="1" dirty="0">
                    <a:latin typeface="Gill Sans MT" charset="0"/>
                    <a:ea typeface="Gill Sans MT" charset="0"/>
                    <a:cs typeface="Gill Sans MT" charset="0"/>
                  </a:rPr>
                  <a:t>) </a:t>
                </a:r>
              </a:p>
              <a:p>
                <a:pPr marL="127000" indent="0" algn="ctr">
                  <a:buNone/>
                </a:pPr>
                <a:endParaRPr lang="en-US" b="1" dirty="0">
                  <a:latin typeface="Gill Sans MT" charset="0"/>
                  <a:ea typeface="Gill Sans MT" charset="0"/>
                  <a:cs typeface="Gill Sans MT" charset="0"/>
                </a:endParaRPr>
              </a:p>
              <a:p>
                <a:pPr marL="127000" indent="0" algn="ctr">
                  <a:buNone/>
                </a:pPr>
                <a14:m>
                  <m:oMathPara xmlns:m="http://schemas.openxmlformats.org/officeDocument/2006/math">
                    <m:oMathParaPr>
                      <m:jc m:val="centerGroup"/>
                    </m:oMathParaPr>
                    <m:oMath xmlns:m="http://schemas.openxmlformats.org/officeDocument/2006/math">
                      <m:r>
                        <a:rPr lang="en-US" sz="4500" b="0" i="1" smtClean="0">
                          <a:latin typeface="Cambria Math" panose="02040503050406030204" pitchFamily="18" charset="0"/>
                          <a:ea typeface="Gill Sans MT" charset="0"/>
                          <a:cs typeface="Gill Sans MT" charset="0"/>
                        </a:rPr>
                        <m:t>   </m:t>
                      </m:r>
                      <m:r>
                        <a:rPr lang="en-US" sz="4500" b="0" i="1" smtClean="0">
                          <a:latin typeface="Cambria Math" panose="02040503050406030204" pitchFamily="18" charset="0"/>
                          <a:ea typeface="Gill Sans MT" charset="0"/>
                          <a:cs typeface="Gill Sans MT" charset="0"/>
                        </a:rPr>
                        <m:t>𝑉</m:t>
                      </m:r>
                      <m:d>
                        <m:dPr>
                          <m:ctrlPr>
                            <a:rPr lang="en-US" sz="4500" i="1" smtClean="0">
                              <a:latin typeface="Cambria Math" panose="02040503050406030204" pitchFamily="18" charset="0"/>
                              <a:ea typeface="Gill Sans MT" charset="0"/>
                              <a:cs typeface="Gill Sans MT" charset="0"/>
                            </a:rPr>
                          </m:ctrlPr>
                        </m:dPr>
                        <m:e>
                          <m:r>
                            <a:rPr lang="en-US" sz="4500" b="0" i="1" smtClean="0">
                              <a:latin typeface="Cambria Math" panose="02040503050406030204" pitchFamily="18" charset="0"/>
                              <a:ea typeface="Gill Sans MT" charset="0"/>
                              <a:cs typeface="Gill Sans MT" charset="0"/>
                            </a:rPr>
                            <m:t>𝑢</m:t>
                          </m:r>
                          <m:r>
                            <a:rPr lang="en-US" sz="4500" b="0" i="1" smtClean="0">
                              <a:latin typeface="Cambria Math" panose="02040503050406030204" pitchFamily="18" charset="0"/>
                              <a:ea typeface="Gill Sans MT" charset="0"/>
                              <a:cs typeface="Gill Sans MT" charset="0"/>
                            </a:rPr>
                            <m:t>,</m:t>
                          </m:r>
                          <m:r>
                            <a:rPr lang="en-US" sz="4500" b="0" i="1" smtClean="0">
                              <a:latin typeface="Cambria Math" panose="02040503050406030204" pitchFamily="18" charset="0"/>
                              <a:ea typeface="Gill Sans MT" charset="0"/>
                              <a:cs typeface="Gill Sans MT" charset="0"/>
                            </a:rPr>
                            <m:t>𝑣</m:t>
                          </m:r>
                        </m:e>
                      </m:d>
                      <m:r>
                        <a:rPr lang="en-US" sz="4500" b="0" i="1" smtClean="0">
                          <a:latin typeface="Cambria Math" panose="02040503050406030204" pitchFamily="18" charset="0"/>
                          <a:ea typeface="Cambria Math" panose="02040503050406030204" pitchFamily="18" charset="0"/>
                          <a:cs typeface="Gill Sans MT" charset="0"/>
                        </a:rPr>
                        <m:t>→</m:t>
                      </m:r>
                      <m:r>
                        <a:rPr lang="en-US" sz="4500" b="0" i="1" smtClean="0">
                          <a:latin typeface="Cambria Math" panose="02040503050406030204" pitchFamily="18" charset="0"/>
                          <a:ea typeface="Cambria Math" panose="02040503050406030204" pitchFamily="18" charset="0"/>
                          <a:cs typeface="Gill Sans MT" charset="0"/>
                        </a:rPr>
                        <m:t>𝑇</m:t>
                      </m:r>
                      <m:d>
                        <m:dPr>
                          <m:ctrlPr>
                            <a:rPr lang="en-US" sz="4500" i="1" smtClean="0">
                              <a:latin typeface="Cambria Math" panose="02040503050406030204" pitchFamily="18" charset="0"/>
                              <a:ea typeface="Cambria Math" panose="02040503050406030204" pitchFamily="18" charset="0"/>
                              <a:cs typeface="Gill Sans MT" charset="0"/>
                            </a:rPr>
                          </m:ctrlPr>
                        </m:dPr>
                        <m:e>
                          <m:r>
                            <a:rPr lang="en-US" sz="4500" b="0" i="1" smtClean="0">
                              <a:latin typeface="Cambria Math" panose="02040503050406030204" pitchFamily="18" charset="0"/>
                              <a:ea typeface="Cambria Math" panose="02040503050406030204" pitchFamily="18" charset="0"/>
                              <a:cs typeface="Gill Sans MT" charset="0"/>
                            </a:rPr>
                            <m:t>𝑥</m:t>
                          </m:r>
                          <m:r>
                            <a:rPr lang="en-US" sz="4500" b="0" i="1" smtClean="0">
                              <a:latin typeface="Cambria Math" panose="02040503050406030204" pitchFamily="18" charset="0"/>
                              <a:ea typeface="Cambria Math" panose="02040503050406030204" pitchFamily="18" charset="0"/>
                              <a:cs typeface="Gill Sans MT" charset="0"/>
                            </a:rPr>
                            <m:t>,</m:t>
                          </m:r>
                          <m:r>
                            <a:rPr lang="en-US" sz="4500" b="0" i="1" smtClean="0">
                              <a:latin typeface="Cambria Math" panose="02040503050406030204" pitchFamily="18" charset="0"/>
                              <a:ea typeface="Cambria Math" panose="02040503050406030204" pitchFamily="18" charset="0"/>
                              <a:cs typeface="Gill Sans MT" charset="0"/>
                            </a:rPr>
                            <m:t>𝑦</m:t>
                          </m:r>
                        </m:e>
                      </m:d>
                    </m:oMath>
                  </m:oMathPara>
                </a14:m>
                <a:endParaRPr lang="en-US" sz="4500" dirty="0">
                  <a:latin typeface="Gill Sans MT" charset="0"/>
                  <a:ea typeface="Gill Sans MT" charset="0"/>
                  <a:cs typeface="Gill Sans MT" charset="0"/>
                </a:endParaRPr>
              </a:p>
              <a:p>
                <a:pPr marL="127000" indent="0" algn="ctr">
                  <a:buNone/>
                </a:pPr>
                <a:endParaRPr lang="en-US" b="1" dirty="0">
                  <a:latin typeface="Gill Sans MT" charset="0"/>
                  <a:ea typeface="Gill Sans MT" charset="0"/>
                  <a:cs typeface="Gill Sans MT" charset="0"/>
                </a:endParaRPr>
              </a:p>
              <a:p>
                <a:pPr marL="127000" indent="0" algn="ctr">
                  <a:buNone/>
                </a:pPr>
                <a:endParaRPr lang="en-US" b="1" dirty="0">
                  <a:latin typeface="Gill Sans MT" charset="0"/>
                  <a:ea typeface="Gill Sans MT" charset="0"/>
                  <a:cs typeface="Gill Sans MT" charset="0"/>
                </a:endParaRPr>
              </a:p>
              <a:p>
                <a:pPr marL="127000" indent="0">
                  <a:buNone/>
                </a:pPr>
                <a:r>
                  <a:rPr lang="en-US" dirty="0">
                    <a:latin typeface="Gill Sans MT" charset="0"/>
                    <a:ea typeface="Gill Sans MT" charset="0"/>
                    <a:cs typeface="Gill Sans MT" charset="0"/>
                  </a:rPr>
                  <a:t>V(</a:t>
                </a:r>
                <a:r>
                  <a:rPr lang="en-US" dirty="0" err="1">
                    <a:latin typeface="Gill Sans MT" charset="0"/>
                    <a:ea typeface="Gill Sans MT" charset="0"/>
                    <a:cs typeface="Gill Sans MT" charset="0"/>
                  </a:rPr>
                  <a:t>u,v</a:t>
                </a:r>
                <a:r>
                  <a:rPr lang="en-US" dirty="0">
                    <a:latin typeface="Gill Sans MT" charset="0"/>
                    <a:ea typeface="Gill Sans MT" charset="0"/>
                    <a:cs typeface="Gill Sans MT" charset="0"/>
                  </a:rPr>
                  <a:t>) = the complex visibility function  = </a:t>
                </a:r>
                <a14:m>
                  <m:oMath xmlns:m="http://schemas.openxmlformats.org/officeDocument/2006/math">
                    <m:nary>
                      <m:naryPr>
                        <m:chr m:val="∬"/>
                        <m:limLoc m:val="undOvr"/>
                        <m:subHide m:val="on"/>
                        <m:supHide m:val="on"/>
                        <m:ctrlPr>
                          <a:rPr lang="en-US" sz="2500" b="1" i="1">
                            <a:latin typeface="Cambria Math" panose="02040503050406030204" pitchFamily="18" charset="0"/>
                          </a:rPr>
                        </m:ctrlPr>
                      </m:naryPr>
                      <m:sub/>
                      <m:sup/>
                      <m:e>
                        <m:r>
                          <a:rPr lang="en-US" sz="2500" b="1" i="1">
                            <a:latin typeface="Cambria Math" panose="02040503050406030204" pitchFamily="18" charset="0"/>
                          </a:rPr>
                          <m:t>𝑻</m:t>
                        </m:r>
                        <m:d>
                          <m:dPr>
                            <m:ctrlPr>
                              <a:rPr lang="en-US" sz="2500" b="1" i="1">
                                <a:latin typeface="Cambria Math" panose="02040503050406030204" pitchFamily="18" charset="0"/>
                              </a:rPr>
                            </m:ctrlPr>
                          </m:dPr>
                          <m:e>
                            <m:r>
                              <a:rPr lang="en-US" sz="2500" b="1" i="1">
                                <a:latin typeface="Cambria Math" panose="02040503050406030204" pitchFamily="18" charset="0"/>
                              </a:rPr>
                              <m:t>𝒙</m:t>
                            </m:r>
                            <m:r>
                              <a:rPr lang="en-US" sz="2500" b="1" i="1">
                                <a:latin typeface="Cambria Math" panose="02040503050406030204" pitchFamily="18" charset="0"/>
                              </a:rPr>
                              <m:t>,</m:t>
                            </m:r>
                            <m:r>
                              <a:rPr lang="en-US" sz="2500" b="1" i="1">
                                <a:latin typeface="Cambria Math" panose="02040503050406030204" pitchFamily="18" charset="0"/>
                              </a:rPr>
                              <m:t>𝒚</m:t>
                            </m:r>
                          </m:e>
                        </m:d>
                        <m:sSup>
                          <m:sSupPr>
                            <m:ctrlPr>
                              <a:rPr lang="en-US" sz="2500" b="1" i="1">
                                <a:latin typeface="Cambria Math" panose="02040503050406030204" pitchFamily="18" charset="0"/>
                              </a:rPr>
                            </m:ctrlPr>
                          </m:sSupPr>
                          <m:e>
                            <m:r>
                              <a:rPr lang="en-US" sz="2500" b="1" i="1">
                                <a:latin typeface="Cambria Math" panose="02040503050406030204" pitchFamily="18" charset="0"/>
                              </a:rPr>
                              <m:t>𝒆</m:t>
                            </m:r>
                          </m:e>
                          <m:sup>
                            <m:r>
                              <a:rPr lang="en-US" sz="2500" b="1" i="1">
                                <a:latin typeface="Cambria Math" panose="02040503050406030204" pitchFamily="18" charset="0"/>
                              </a:rPr>
                              <m:t>𝟐</m:t>
                            </m:r>
                            <m:r>
                              <a:rPr lang="en-US" sz="2500" b="1" i="1">
                                <a:latin typeface="Cambria Math" panose="02040503050406030204" pitchFamily="18" charset="0"/>
                                <a:ea typeface="Cambria Math" panose="02040503050406030204" pitchFamily="18" charset="0"/>
                              </a:rPr>
                              <m:t>𝝅</m:t>
                            </m:r>
                            <m:r>
                              <a:rPr lang="en-US" sz="2500" b="1" i="1">
                                <a:latin typeface="Cambria Math" panose="02040503050406030204" pitchFamily="18" charset="0"/>
                                <a:ea typeface="Cambria Math" panose="02040503050406030204" pitchFamily="18" charset="0"/>
                              </a:rPr>
                              <m:t>𝒊</m:t>
                            </m:r>
                            <m:r>
                              <a:rPr lang="en-US" sz="2500" b="1" i="1">
                                <a:latin typeface="Cambria Math" panose="02040503050406030204" pitchFamily="18" charset="0"/>
                                <a:ea typeface="Cambria Math" panose="02040503050406030204" pitchFamily="18" charset="0"/>
                              </a:rPr>
                              <m:t>(</m:t>
                            </m:r>
                            <m:r>
                              <a:rPr lang="en-US" sz="2500" b="1" i="1">
                                <a:latin typeface="Cambria Math" panose="02040503050406030204" pitchFamily="18" charset="0"/>
                                <a:ea typeface="Cambria Math" panose="02040503050406030204" pitchFamily="18" charset="0"/>
                              </a:rPr>
                              <m:t>𝒖𝒙</m:t>
                            </m:r>
                            <m:r>
                              <a:rPr lang="en-US" sz="2500" b="1" i="1">
                                <a:latin typeface="Cambria Math" panose="02040503050406030204" pitchFamily="18" charset="0"/>
                                <a:ea typeface="Cambria Math" panose="02040503050406030204" pitchFamily="18" charset="0"/>
                              </a:rPr>
                              <m:t>+</m:t>
                            </m:r>
                            <m:r>
                              <a:rPr lang="en-US" sz="2500" b="1" i="1">
                                <a:latin typeface="Cambria Math" panose="02040503050406030204" pitchFamily="18" charset="0"/>
                                <a:ea typeface="Cambria Math" panose="02040503050406030204" pitchFamily="18" charset="0"/>
                              </a:rPr>
                              <m:t>𝒗𝒚</m:t>
                            </m:r>
                            <m:r>
                              <a:rPr lang="en-US" sz="2500" b="1" i="1">
                                <a:latin typeface="Cambria Math" panose="02040503050406030204" pitchFamily="18" charset="0"/>
                                <a:ea typeface="Cambria Math" panose="02040503050406030204" pitchFamily="18" charset="0"/>
                              </a:rPr>
                              <m:t>)</m:t>
                            </m:r>
                          </m:sup>
                        </m:sSup>
                        <m:r>
                          <a:rPr lang="en-US" sz="2500" b="1" i="1">
                            <a:latin typeface="Cambria Math" panose="02040503050406030204" pitchFamily="18" charset="0"/>
                          </a:rPr>
                          <m:t>𝒅𝒙𝒅𝒚</m:t>
                        </m:r>
                      </m:e>
                    </m:nary>
                  </m:oMath>
                </a14:m>
                <a:endParaRPr lang="en-US" sz="2500" b="1" dirty="0">
                  <a:latin typeface="Times New Roman" panose="02020603050405020304" pitchFamily="18" charset="0"/>
                  <a:ea typeface="Gill Sans MT" charset="0"/>
                  <a:cs typeface="Times New Roman" panose="02020603050405020304" pitchFamily="18" charset="0"/>
                </a:endParaRPr>
              </a:p>
              <a:p>
                <a:pPr marL="127000" indent="0">
                  <a:spcAft>
                    <a:spcPts val="1800"/>
                  </a:spcAft>
                  <a:buNone/>
                </a:pPr>
                <a:endParaRPr lang="en-US" dirty="0">
                  <a:latin typeface="Gill Sans MT" charset="0"/>
                  <a:ea typeface="Gill Sans MT" charset="0"/>
                  <a:cs typeface="Gill Sans MT" charset="0"/>
                </a:endParaRPr>
              </a:p>
              <a:p>
                <a:pPr marL="127000" indent="0">
                  <a:spcAft>
                    <a:spcPts val="1800"/>
                  </a:spcAft>
                  <a:buNone/>
                </a:pPr>
                <a:r>
                  <a:rPr lang="en-US" dirty="0">
                    <a:latin typeface="Gill Sans MT" charset="0"/>
                    <a:ea typeface="Gill Sans MT" charset="0"/>
                    <a:cs typeface="Gill Sans MT" charset="0"/>
                  </a:rPr>
                  <a:t>T(</a:t>
                </a:r>
                <a:r>
                  <a:rPr lang="en-US" dirty="0" err="1">
                    <a:latin typeface="Gill Sans MT" charset="0"/>
                    <a:ea typeface="Gill Sans MT" charset="0"/>
                    <a:cs typeface="Gill Sans MT" charset="0"/>
                  </a:rPr>
                  <a:t>x,y</a:t>
                </a:r>
                <a:r>
                  <a:rPr lang="en-US" dirty="0">
                    <a:latin typeface="Gill Sans MT" charset="0"/>
                    <a:ea typeface="Gill Sans MT" charset="0"/>
                    <a:cs typeface="Gill Sans MT" charset="0"/>
                  </a:rPr>
                  <a:t>) = the sky brightness distribution  = </a:t>
                </a:r>
                <a14:m>
                  <m:oMath xmlns:m="http://schemas.openxmlformats.org/officeDocument/2006/math">
                    <m:nary>
                      <m:naryPr>
                        <m:chr m:val="∬"/>
                        <m:limLoc m:val="undOvr"/>
                        <m:subHide m:val="on"/>
                        <m:supHide m:val="on"/>
                        <m:ctrlPr>
                          <a:rPr lang="en-US" sz="2500" b="1" i="1">
                            <a:latin typeface="Cambria Math" panose="02040503050406030204" pitchFamily="18" charset="0"/>
                          </a:rPr>
                        </m:ctrlPr>
                      </m:naryPr>
                      <m:sub/>
                      <m:sup/>
                      <m:e>
                        <m:r>
                          <a:rPr lang="en-US" sz="2500" b="1" i="1" smtClean="0">
                            <a:latin typeface="Cambria Math" panose="02040503050406030204" pitchFamily="18" charset="0"/>
                          </a:rPr>
                          <m:t>𝑽</m:t>
                        </m:r>
                        <m:d>
                          <m:dPr>
                            <m:ctrlPr>
                              <a:rPr lang="en-US" sz="2500" b="1" i="1">
                                <a:latin typeface="Cambria Math" panose="02040503050406030204" pitchFamily="18" charset="0"/>
                              </a:rPr>
                            </m:ctrlPr>
                          </m:dPr>
                          <m:e>
                            <m:r>
                              <a:rPr lang="en-US" sz="2500" b="1" i="1" smtClean="0">
                                <a:latin typeface="Cambria Math" panose="02040503050406030204" pitchFamily="18" charset="0"/>
                              </a:rPr>
                              <m:t>𝒖</m:t>
                            </m:r>
                            <m:r>
                              <a:rPr lang="en-US" sz="2500" b="1" i="1">
                                <a:latin typeface="Cambria Math" panose="02040503050406030204" pitchFamily="18" charset="0"/>
                              </a:rPr>
                              <m:t>,</m:t>
                            </m:r>
                            <m:r>
                              <a:rPr lang="en-US" sz="2500" b="1" i="1" smtClean="0">
                                <a:latin typeface="Cambria Math" panose="02040503050406030204" pitchFamily="18" charset="0"/>
                              </a:rPr>
                              <m:t>𝒗</m:t>
                            </m:r>
                          </m:e>
                        </m:d>
                        <m:sSup>
                          <m:sSupPr>
                            <m:ctrlPr>
                              <a:rPr lang="en-US" sz="2500" b="1" i="1">
                                <a:latin typeface="Cambria Math" panose="02040503050406030204" pitchFamily="18" charset="0"/>
                              </a:rPr>
                            </m:ctrlPr>
                          </m:sSupPr>
                          <m:e>
                            <m:r>
                              <a:rPr lang="en-US" sz="2500" b="1" i="1">
                                <a:latin typeface="Cambria Math" panose="02040503050406030204" pitchFamily="18" charset="0"/>
                              </a:rPr>
                              <m:t>𝒆</m:t>
                            </m:r>
                          </m:e>
                          <m:sup>
                            <m:r>
                              <a:rPr lang="en-US" sz="2500" b="1" i="1" smtClean="0">
                                <a:latin typeface="Cambria Math" panose="02040503050406030204" pitchFamily="18" charset="0"/>
                              </a:rPr>
                              <m:t>−</m:t>
                            </m:r>
                            <m:r>
                              <a:rPr lang="en-US" sz="2500" b="1" i="1">
                                <a:latin typeface="Cambria Math" panose="02040503050406030204" pitchFamily="18" charset="0"/>
                              </a:rPr>
                              <m:t>𝟐</m:t>
                            </m:r>
                            <m:r>
                              <a:rPr lang="en-US" sz="2500" b="1" i="1">
                                <a:latin typeface="Cambria Math" panose="02040503050406030204" pitchFamily="18" charset="0"/>
                                <a:ea typeface="Cambria Math" panose="02040503050406030204" pitchFamily="18" charset="0"/>
                              </a:rPr>
                              <m:t>𝝅</m:t>
                            </m:r>
                            <m:r>
                              <a:rPr lang="en-US" sz="2500" b="1" i="1">
                                <a:latin typeface="Cambria Math" panose="02040503050406030204" pitchFamily="18" charset="0"/>
                                <a:ea typeface="Cambria Math" panose="02040503050406030204" pitchFamily="18" charset="0"/>
                              </a:rPr>
                              <m:t>𝒊</m:t>
                            </m:r>
                            <m:r>
                              <a:rPr lang="en-US" sz="2500" b="1" i="1">
                                <a:latin typeface="Cambria Math" panose="02040503050406030204" pitchFamily="18" charset="0"/>
                                <a:ea typeface="Cambria Math" panose="02040503050406030204" pitchFamily="18" charset="0"/>
                              </a:rPr>
                              <m:t>(</m:t>
                            </m:r>
                            <m:r>
                              <a:rPr lang="en-US" sz="2500" b="1" i="1">
                                <a:latin typeface="Cambria Math" panose="02040503050406030204" pitchFamily="18" charset="0"/>
                                <a:ea typeface="Cambria Math" panose="02040503050406030204" pitchFamily="18" charset="0"/>
                              </a:rPr>
                              <m:t>𝒖𝒙</m:t>
                            </m:r>
                            <m:r>
                              <a:rPr lang="en-US" sz="2500" b="1" i="1">
                                <a:latin typeface="Cambria Math" panose="02040503050406030204" pitchFamily="18" charset="0"/>
                                <a:ea typeface="Cambria Math" panose="02040503050406030204" pitchFamily="18" charset="0"/>
                              </a:rPr>
                              <m:t>+</m:t>
                            </m:r>
                            <m:r>
                              <a:rPr lang="en-US" sz="2500" b="1" i="1">
                                <a:latin typeface="Cambria Math" panose="02040503050406030204" pitchFamily="18" charset="0"/>
                                <a:ea typeface="Cambria Math" panose="02040503050406030204" pitchFamily="18" charset="0"/>
                              </a:rPr>
                              <m:t>𝒗𝒚</m:t>
                            </m:r>
                            <m:r>
                              <a:rPr lang="en-US" sz="2500" b="1" i="1">
                                <a:latin typeface="Cambria Math" panose="02040503050406030204" pitchFamily="18" charset="0"/>
                                <a:ea typeface="Cambria Math" panose="02040503050406030204" pitchFamily="18" charset="0"/>
                              </a:rPr>
                              <m:t>)</m:t>
                            </m:r>
                          </m:sup>
                        </m:sSup>
                        <m:r>
                          <a:rPr lang="en-US" sz="2500" b="1" i="1">
                            <a:latin typeface="Cambria Math" panose="02040503050406030204" pitchFamily="18" charset="0"/>
                          </a:rPr>
                          <m:t>𝒅</m:t>
                        </m:r>
                        <m:r>
                          <a:rPr lang="en-US" sz="2500" b="1" i="1" smtClean="0">
                            <a:latin typeface="Cambria Math" panose="02040503050406030204" pitchFamily="18" charset="0"/>
                          </a:rPr>
                          <m:t>𝒖</m:t>
                        </m:r>
                        <m:r>
                          <a:rPr lang="en-US" sz="2500" b="1" i="1">
                            <a:latin typeface="Cambria Math" panose="02040503050406030204" pitchFamily="18" charset="0"/>
                          </a:rPr>
                          <m:t>𝒅</m:t>
                        </m:r>
                        <m:r>
                          <a:rPr lang="en-US" sz="2500" b="1" i="1" smtClean="0">
                            <a:latin typeface="Cambria Math" panose="02040503050406030204" pitchFamily="18" charset="0"/>
                          </a:rPr>
                          <m:t>𝒗</m:t>
                        </m:r>
                      </m:e>
                    </m:nary>
                  </m:oMath>
                </a14:m>
                <a:endParaRPr lang="en-US" sz="2500" dirty="0">
                  <a:latin typeface="Gill Sans MT" charset="0"/>
                  <a:ea typeface="Gill Sans MT" charset="0"/>
                  <a:cs typeface="Gill Sans MT" charset="0"/>
                </a:endParaRPr>
              </a:p>
              <a:p>
                <a:pPr marL="127000" indent="0" algn="ctr">
                  <a:buNone/>
                </a:pPr>
                <a:endParaRPr lang="en-US" b="1" dirty="0">
                  <a:latin typeface="Gill Sans MT" charset="0"/>
                  <a:ea typeface="Gill Sans MT" charset="0"/>
                  <a:cs typeface="Gill Sans MT" charset="0"/>
                </a:endParaRPr>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xfrm>
                <a:off x="148264" y="1374531"/>
                <a:ext cx="8538536" cy="4525963"/>
              </a:xfrm>
              <a:blipFill>
                <a:blip r:embed="rId3"/>
                <a:stretch>
                  <a:fillRect b="-21569"/>
                </a:stretch>
              </a:blipFill>
            </p:spPr>
            <p:txBody>
              <a:bodyPr/>
              <a:lstStyle/>
              <a:p>
                <a:r>
                  <a:rPr lang="en-US">
                    <a:noFill/>
                  </a:rPr>
                  <a:t> </a:t>
                </a:r>
              </a:p>
            </p:txBody>
          </p:sp>
        </mc:Fallback>
      </mc:AlternateContent>
      <p:sp>
        <p:nvSpPr>
          <p:cNvPr id="8" name="TextBox 7"/>
          <p:cNvSpPr txBox="1"/>
          <p:nvPr/>
        </p:nvSpPr>
        <p:spPr>
          <a:xfrm>
            <a:off x="4243977" y="2487824"/>
            <a:ext cx="609600" cy="477054"/>
          </a:xfrm>
          <a:prstGeom prst="rect">
            <a:avLst/>
          </a:prstGeom>
          <a:noFill/>
        </p:spPr>
        <p:txBody>
          <a:bodyPr wrap="square" rtlCol="0">
            <a:spAutoFit/>
          </a:bodyPr>
          <a:lstStyle/>
          <a:p>
            <a:pPr algn="ctr"/>
            <a:r>
              <a:rPr lang="en-US" sz="2500" b="1" dirty="0">
                <a:solidFill>
                  <a:srgbClr val="000099"/>
                </a:solidFill>
                <a:latin typeface="Gill Sans MT" charset="0"/>
                <a:ea typeface="Gill Sans MT" charset="0"/>
                <a:cs typeface="Gill Sans MT" charset="0"/>
              </a:rPr>
              <a:t>FT</a:t>
            </a:r>
          </a:p>
        </p:txBody>
      </p:sp>
      <p:sp>
        <p:nvSpPr>
          <p:cNvPr id="10"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Visibility and Sky Brightness</a:t>
            </a:r>
          </a:p>
        </p:txBody>
      </p:sp>
      <p:sp>
        <p:nvSpPr>
          <p:cNvPr id="11" name="Shape 381"/>
          <p:cNvSpPr/>
          <p:nvPr/>
        </p:nvSpPr>
        <p:spPr>
          <a:xfrm>
            <a:off x="6312878" y="346473"/>
            <a:ext cx="2606934" cy="96069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i="1">
                <a:solidFill>
                  <a:srgbClr val="990033"/>
                </a:solidFill>
                <a:latin typeface="Gill Sans MT" charset="0"/>
                <a:ea typeface="Gill Sans MT" charset="0"/>
                <a:cs typeface="Gill Sans MT" charset="0"/>
                <a:sym typeface="Cabin"/>
              </a:rPr>
              <a:t>The van </a:t>
            </a:r>
            <a:r>
              <a:rPr lang="en-US" sz="2400" i="1" dirty="0" err="1">
                <a:solidFill>
                  <a:srgbClr val="990033"/>
                </a:solidFill>
                <a:latin typeface="Gill Sans MT" charset="0"/>
                <a:ea typeface="Gill Sans MT" charset="0"/>
                <a:cs typeface="Gill Sans MT" charset="0"/>
                <a:sym typeface="Cabin"/>
              </a:rPr>
              <a:t>Cittert</a:t>
            </a:r>
            <a:r>
              <a:rPr lang="en-US" sz="2400" i="1" dirty="0">
                <a:solidFill>
                  <a:srgbClr val="990033"/>
                </a:solidFill>
                <a:latin typeface="Gill Sans MT" charset="0"/>
                <a:ea typeface="Gill Sans MT" charset="0"/>
                <a:cs typeface="Gill Sans MT" charset="0"/>
                <a:sym typeface="Cabin"/>
              </a:rPr>
              <a:t>-Zernike theorem </a:t>
            </a:r>
          </a:p>
        </p:txBody>
      </p:sp>
      <p:cxnSp>
        <p:nvCxnSpPr>
          <p:cNvPr id="18" name="Straight Connector 17"/>
          <p:cNvCxnSpPr>
            <a:cxnSpLocks/>
            <a:stCxn id="3" idx="1"/>
            <a:endCxn id="3" idx="3"/>
          </p:cNvCxnSpPr>
          <p:nvPr/>
        </p:nvCxnSpPr>
        <p:spPr>
          <a:xfrm>
            <a:off x="148264" y="3637513"/>
            <a:ext cx="8538536" cy="0"/>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916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457200" y="274637"/>
            <a:ext cx="8229600" cy="130556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Cabin"/>
                <a:ea typeface="Cabin"/>
                <a:cs typeface="Cabin"/>
                <a:sym typeface="Cabin"/>
              </a:rPr>
              <a:t>The Fourier Transform relates the measured interference pattern to the radio intensity on the sky</a:t>
            </a:r>
          </a:p>
        </p:txBody>
      </p:sp>
      <p:sp>
        <p:nvSpPr>
          <p:cNvPr id="388" name="Shape 388"/>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17</a:t>
            </a:fld>
            <a:endParaRPr lang="en-US" sz="1200">
              <a:solidFill>
                <a:srgbClr val="000099"/>
              </a:solidFill>
              <a:latin typeface="Cabin"/>
              <a:ea typeface="Cabin"/>
              <a:cs typeface="Cabin"/>
              <a:sym typeface="Cabin"/>
            </a:endParaRPr>
          </a:p>
        </p:txBody>
      </p:sp>
      <p:grpSp>
        <p:nvGrpSpPr>
          <p:cNvPr id="389" name="Shape 389"/>
          <p:cNvGrpSpPr/>
          <p:nvPr/>
        </p:nvGrpSpPr>
        <p:grpSpPr>
          <a:xfrm>
            <a:off x="6096000" y="1777591"/>
            <a:ext cx="2844799" cy="4008437"/>
            <a:chOff x="6019800" y="1782763"/>
            <a:chExt cx="2844799" cy="4008436"/>
          </a:xfrm>
        </p:grpSpPr>
        <p:pic>
          <p:nvPicPr>
            <p:cNvPr id="390" name="Shape 390"/>
            <p:cNvPicPr preferRelativeResize="0"/>
            <p:nvPr/>
          </p:nvPicPr>
          <p:blipFill rotWithShape="1">
            <a:blip r:embed="rId3">
              <a:alphaModFix/>
            </a:blip>
            <a:srcRect/>
            <a:stretch/>
          </p:blipFill>
          <p:spPr>
            <a:xfrm>
              <a:off x="6096000" y="1981200"/>
              <a:ext cx="2768599" cy="3809999"/>
            </a:xfrm>
            <a:prstGeom prst="rect">
              <a:avLst/>
            </a:prstGeom>
            <a:noFill/>
            <a:ln>
              <a:noFill/>
            </a:ln>
          </p:spPr>
        </p:pic>
        <p:sp>
          <p:nvSpPr>
            <p:cNvPr id="391" name="Shape 391"/>
            <p:cNvSpPr txBox="1"/>
            <p:nvPr/>
          </p:nvSpPr>
          <p:spPr>
            <a:xfrm>
              <a:off x="7126288" y="2678113"/>
              <a:ext cx="837926" cy="217486"/>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dirty="0">
                  <a:solidFill>
                    <a:schemeClr val="dk1"/>
                  </a:solidFill>
                  <a:latin typeface="Arial"/>
                  <a:ea typeface="Arial"/>
                  <a:cs typeface="Arial"/>
                  <a:sym typeface="Arial"/>
                </a:rPr>
                <a:t>T(</a:t>
              </a:r>
              <a:r>
                <a:rPr lang="en-US" sz="1200" dirty="0" err="1">
                  <a:solidFill>
                    <a:schemeClr val="dk1"/>
                  </a:solidFill>
                  <a:latin typeface="Arial"/>
                  <a:ea typeface="Arial"/>
                  <a:cs typeface="Arial"/>
                  <a:sym typeface="Arial"/>
                </a:rPr>
                <a:t>x,y</a:t>
              </a:r>
              <a:r>
                <a:rPr lang="en-US" sz="1200" dirty="0">
                  <a:solidFill>
                    <a:schemeClr val="dk1"/>
                  </a:solidFill>
                  <a:latin typeface="Arial"/>
                  <a:ea typeface="Arial"/>
                  <a:cs typeface="Arial"/>
                  <a:sym typeface="Arial"/>
                </a:rPr>
                <a:t>)</a:t>
              </a:r>
            </a:p>
          </p:txBody>
        </p:sp>
        <p:sp>
          <p:nvSpPr>
            <p:cNvPr id="392" name="Shape 392"/>
            <p:cNvSpPr txBox="1"/>
            <p:nvPr/>
          </p:nvSpPr>
          <p:spPr>
            <a:xfrm>
              <a:off x="6019800" y="2620963"/>
              <a:ext cx="260350" cy="274636"/>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dirty="0">
                  <a:solidFill>
                    <a:schemeClr val="dk1"/>
                  </a:solidFill>
                  <a:latin typeface="Arial"/>
                  <a:ea typeface="Arial"/>
                  <a:cs typeface="Arial"/>
                  <a:sym typeface="Arial"/>
                </a:rPr>
                <a:t>x</a:t>
              </a:r>
            </a:p>
          </p:txBody>
        </p:sp>
        <p:sp>
          <p:nvSpPr>
            <p:cNvPr id="393" name="Shape 393"/>
            <p:cNvSpPr txBox="1"/>
            <p:nvPr/>
          </p:nvSpPr>
          <p:spPr>
            <a:xfrm>
              <a:off x="8534400" y="1782763"/>
              <a:ext cx="260350" cy="274636"/>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dirty="0">
                  <a:solidFill>
                    <a:schemeClr val="dk1"/>
                  </a:solidFill>
                  <a:latin typeface="Arial"/>
                  <a:ea typeface="Arial"/>
                  <a:cs typeface="Arial"/>
                  <a:sym typeface="Arial"/>
                </a:rPr>
                <a:t>y</a:t>
              </a:r>
            </a:p>
          </p:txBody>
        </p:sp>
      </p:grpSp>
      <p:grpSp>
        <p:nvGrpSpPr>
          <p:cNvPr id="394" name="Shape 394"/>
          <p:cNvGrpSpPr/>
          <p:nvPr/>
        </p:nvGrpSpPr>
        <p:grpSpPr>
          <a:xfrm>
            <a:off x="457199" y="1740659"/>
            <a:ext cx="7227887" cy="3187963"/>
            <a:chOff x="457656" y="2213821"/>
            <a:chExt cx="7226934" cy="3187676"/>
          </a:xfrm>
        </p:grpSpPr>
        <p:sp>
          <p:nvSpPr>
            <p:cNvPr id="395" name="Shape 395"/>
            <p:cNvSpPr txBox="1"/>
            <p:nvPr/>
          </p:nvSpPr>
          <p:spPr>
            <a:xfrm>
              <a:off x="5934383" y="4939832"/>
              <a:ext cx="1259705"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i="1">
                  <a:solidFill>
                    <a:srgbClr val="FF0000"/>
                  </a:solidFill>
                  <a:latin typeface="Arial"/>
                  <a:ea typeface="Arial"/>
                  <a:cs typeface="Arial"/>
                  <a:sym typeface="Arial"/>
                </a:rPr>
                <a:t>uv</a:t>
              </a:r>
              <a:r>
                <a:rPr lang="en-US" sz="2400">
                  <a:solidFill>
                    <a:srgbClr val="FF0000"/>
                  </a:solidFill>
                  <a:latin typeface="Arial"/>
                  <a:ea typeface="Arial"/>
                  <a:cs typeface="Arial"/>
                  <a:sym typeface="Arial"/>
                </a:rPr>
                <a:t> plane</a:t>
              </a:r>
            </a:p>
          </p:txBody>
        </p:sp>
        <p:sp>
          <p:nvSpPr>
            <p:cNvPr id="396" name="Shape 396"/>
            <p:cNvSpPr txBox="1"/>
            <p:nvPr/>
          </p:nvSpPr>
          <p:spPr>
            <a:xfrm>
              <a:off x="457656" y="2243401"/>
              <a:ext cx="2935118"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FF0000"/>
                  </a:solidFill>
                  <a:latin typeface="Arial"/>
                  <a:ea typeface="Arial"/>
                  <a:cs typeface="Arial"/>
                  <a:sym typeface="Arial"/>
                </a:rPr>
                <a:t>Fourier space/domain</a:t>
              </a:r>
            </a:p>
          </p:txBody>
        </p:sp>
        <p:sp>
          <p:nvSpPr>
            <p:cNvPr id="397" name="Shape 397"/>
            <p:cNvSpPr txBox="1"/>
            <p:nvPr/>
          </p:nvSpPr>
          <p:spPr>
            <a:xfrm>
              <a:off x="457656" y="3631855"/>
              <a:ext cx="280181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FF0000"/>
                  </a:solidFill>
                  <a:latin typeface="Arial"/>
                  <a:ea typeface="Arial"/>
                  <a:cs typeface="Arial"/>
                  <a:sym typeface="Arial"/>
                </a:rPr>
                <a:t>Image space/domain</a:t>
              </a:r>
            </a:p>
          </p:txBody>
        </p:sp>
        <p:sp>
          <p:nvSpPr>
            <p:cNvPr id="398" name="Shape 398"/>
            <p:cNvSpPr txBox="1"/>
            <p:nvPr/>
          </p:nvSpPr>
          <p:spPr>
            <a:xfrm>
              <a:off x="5942782" y="2213821"/>
              <a:ext cx="1741807"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i="1">
                  <a:solidFill>
                    <a:srgbClr val="FF0000"/>
                  </a:solidFill>
                  <a:latin typeface="Arial"/>
                  <a:ea typeface="Arial"/>
                  <a:cs typeface="Arial"/>
                  <a:sym typeface="Arial"/>
                </a:rPr>
                <a:t>image</a:t>
              </a:r>
              <a:r>
                <a:rPr lang="en-US" sz="2400">
                  <a:solidFill>
                    <a:srgbClr val="FF0000"/>
                  </a:solidFill>
                  <a:latin typeface="Arial"/>
                  <a:ea typeface="Arial"/>
                  <a:cs typeface="Arial"/>
                  <a:sym typeface="Arial"/>
                </a:rPr>
                <a:t> plane</a:t>
              </a:r>
            </a:p>
          </p:txBody>
        </p:sp>
      </p:grpSp>
      <p:pic>
        <p:nvPicPr>
          <p:cNvPr id="399" name="Shape 399"/>
          <p:cNvPicPr preferRelativeResize="0"/>
          <p:nvPr/>
        </p:nvPicPr>
        <p:blipFill rotWithShape="1">
          <a:blip r:embed="rId4">
            <a:alphaModFix/>
          </a:blip>
          <a:srcRect/>
          <a:stretch/>
        </p:blipFill>
        <p:spPr>
          <a:xfrm>
            <a:off x="527027" y="2271831"/>
            <a:ext cx="5051424" cy="412749"/>
          </a:xfrm>
          <a:prstGeom prst="rect">
            <a:avLst/>
          </a:prstGeom>
          <a:noFill/>
          <a:ln>
            <a:noFill/>
          </a:ln>
        </p:spPr>
      </p:pic>
      <p:pic>
        <p:nvPicPr>
          <p:cNvPr id="400" name="Shape 400"/>
          <p:cNvPicPr preferRelativeResize="0"/>
          <p:nvPr/>
        </p:nvPicPr>
        <p:blipFill rotWithShape="1">
          <a:blip r:embed="rId5">
            <a:alphaModFix/>
          </a:blip>
          <a:srcRect/>
          <a:stretch/>
        </p:blipFill>
        <p:spPr>
          <a:xfrm>
            <a:off x="520677" y="3620528"/>
            <a:ext cx="5265737" cy="412749"/>
          </a:xfrm>
          <a:prstGeom prst="rect">
            <a:avLst/>
          </a:prstGeom>
          <a:noFill/>
          <a:ln>
            <a:noFill/>
          </a:ln>
        </p:spPr>
      </p:pic>
      <p:pic>
        <p:nvPicPr>
          <p:cNvPr id="401" name="Shape 401"/>
          <p:cNvPicPr preferRelativeResize="0"/>
          <p:nvPr/>
        </p:nvPicPr>
        <p:blipFill rotWithShape="1">
          <a:blip r:embed="rId6">
            <a:alphaModFix/>
          </a:blip>
          <a:srcRect/>
          <a:stretch/>
        </p:blipFill>
        <p:spPr>
          <a:xfrm>
            <a:off x="3369851" y="4466916"/>
            <a:ext cx="2208600" cy="2208600"/>
          </a:xfrm>
          <a:prstGeom prst="rect">
            <a:avLst/>
          </a:prstGeom>
          <a:noFill/>
          <a:ln>
            <a:noFill/>
          </a:ln>
        </p:spPr>
      </p:pic>
      <p:sp>
        <p:nvSpPr>
          <p:cNvPr id="402" name="Shape 402"/>
          <p:cNvSpPr txBox="1"/>
          <p:nvPr/>
        </p:nvSpPr>
        <p:spPr>
          <a:xfrm>
            <a:off x="457200" y="4928623"/>
            <a:ext cx="3515682"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000099"/>
                </a:solidFill>
                <a:latin typeface="Cabin"/>
                <a:ea typeface="Cabin"/>
                <a:cs typeface="Cabin"/>
                <a:sym typeface="Cabin"/>
              </a:rPr>
              <a:t>(for more info, see e.g. Thompson, Moran &amp; Swenson)</a:t>
            </a:r>
          </a:p>
        </p:txBody>
      </p:sp>
    </p:spTree>
    <p:extLst>
      <p:ext uri="{BB962C8B-B14F-4D97-AF65-F5344CB8AC3E}">
        <p14:creationId xmlns:p14="http://schemas.microsoft.com/office/powerpoint/2010/main" val="104525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0757"/>
            <a:ext cx="8229600" cy="4525963"/>
          </a:xfrm>
        </p:spPr>
        <p:txBody>
          <a:bodyPr/>
          <a:lstStyle/>
          <a:p>
            <a:pPr marL="127000" indent="0" algn="ctr">
              <a:spcAft>
                <a:spcPts val="1200"/>
              </a:spcAft>
              <a:buNone/>
            </a:pPr>
            <a:r>
              <a:rPr lang="en-US" sz="2400" dirty="0">
                <a:latin typeface="Gill Sans MT" charset="0"/>
                <a:ea typeface="Gill Sans MT" charset="0"/>
                <a:cs typeface="Gill Sans MT" charset="0"/>
              </a:rPr>
              <a:t>Each V(</a:t>
            </a:r>
            <a:r>
              <a:rPr lang="en-US" sz="2400" dirty="0" err="1">
                <a:latin typeface="Gill Sans MT" charset="0"/>
                <a:ea typeface="Gill Sans MT" charset="0"/>
                <a:cs typeface="Gill Sans MT" charset="0"/>
              </a:rPr>
              <a:t>u,v</a:t>
            </a:r>
            <a:r>
              <a:rPr lang="en-US" sz="2400" dirty="0">
                <a:latin typeface="Gill Sans MT" charset="0"/>
                <a:ea typeface="Gill Sans MT" charset="0"/>
                <a:cs typeface="Gill Sans MT" charset="0"/>
              </a:rPr>
              <a:t>) contains information on T(</a:t>
            </a:r>
            <a:r>
              <a:rPr lang="en-US" sz="2400" dirty="0" err="1">
                <a:latin typeface="Gill Sans MT" charset="0"/>
                <a:ea typeface="Gill Sans MT" charset="0"/>
                <a:cs typeface="Gill Sans MT" charset="0"/>
              </a:rPr>
              <a:t>x,y</a:t>
            </a:r>
            <a:r>
              <a:rPr lang="en-US" sz="2400" dirty="0">
                <a:latin typeface="Gill Sans MT" charset="0"/>
                <a:ea typeface="Gill Sans MT" charset="0"/>
                <a:cs typeface="Gill Sans MT" charset="0"/>
              </a:rPr>
              <a:t>) everywhere</a:t>
            </a:r>
          </a:p>
          <a:p>
            <a:pPr marL="127000" indent="0" algn="ctr">
              <a:buNone/>
            </a:pPr>
            <a:r>
              <a:rPr lang="en-US" sz="2400" dirty="0">
                <a:latin typeface="Gill Sans MT" charset="0"/>
                <a:ea typeface="Gill Sans MT" charset="0"/>
                <a:cs typeface="Gill Sans MT" charset="0"/>
              </a:rPr>
              <a:t>Each V(</a:t>
            </a:r>
            <a:r>
              <a:rPr lang="en-US" sz="2400" dirty="0" err="1">
                <a:latin typeface="Gill Sans MT" charset="0"/>
                <a:ea typeface="Gill Sans MT" charset="0"/>
                <a:cs typeface="Gill Sans MT" charset="0"/>
              </a:rPr>
              <a:t>u,v</a:t>
            </a:r>
            <a:r>
              <a:rPr lang="en-US" sz="2400" dirty="0">
                <a:latin typeface="Gill Sans MT" charset="0"/>
                <a:ea typeface="Gill Sans MT" charset="0"/>
                <a:cs typeface="Gill Sans MT" charset="0"/>
              </a:rPr>
              <a:t>) is a complex quantity</a:t>
            </a:r>
          </a:p>
          <a:p>
            <a:pPr marL="127000" indent="0" algn="ctr">
              <a:buNone/>
            </a:pPr>
            <a:r>
              <a:rPr lang="en-US" dirty="0">
                <a:solidFill>
                  <a:srgbClr val="990033"/>
                </a:solidFill>
                <a:latin typeface="Gill Sans MT" charset="0"/>
                <a:ea typeface="Gill Sans MT" charset="0"/>
                <a:cs typeface="Gill Sans MT" charset="0"/>
              </a:rPr>
              <a:t>Expressed as (real, imaginary) or (amplitude, phase)</a:t>
            </a:r>
          </a:p>
        </p:txBody>
      </p:sp>
      <p:pic>
        <p:nvPicPr>
          <p:cNvPr id="5" name="Picture 4" descr="jim_bw.jpg"/>
          <p:cNvPicPr>
            <a:picLocks noChangeAspect="1"/>
          </p:cNvPicPr>
          <p:nvPr/>
        </p:nvPicPr>
        <p:blipFill>
          <a:blip r:embed="rId2"/>
          <a:stretch>
            <a:fillRect/>
          </a:stretch>
        </p:blipFill>
        <p:spPr>
          <a:xfrm>
            <a:off x="685800" y="3117411"/>
            <a:ext cx="2286000" cy="2286000"/>
          </a:xfrm>
          <a:prstGeom prst="rect">
            <a:avLst/>
          </a:prstGeom>
        </p:spPr>
      </p:pic>
      <p:pic>
        <p:nvPicPr>
          <p:cNvPr id="6" name="Picture 5" descr="jim_amp.jpg"/>
          <p:cNvPicPr>
            <a:picLocks noChangeAspect="1"/>
          </p:cNvPicPr>
          <p:nvPr/>
        </p:nvPicPr>
        <p:blipFill>
          <a:blip r:embed="rId3"/>
          <a:stretch>
            <a:fillRect/>
          </a:stretch>
        </p:blipFill>
        <p:spPr>
          <a:xfrm>
            <a:off x="3986862" y="3117411"/>
            <a:ext cx="2286000" cy="2286000"/>
          </a:xfrm>
          <a:prstGeom prst="rect">
            <a:avLst/>
          </a:prstGeom>
        </p:spPr>
      </p:pic>
      <p:pic>
        <p:nvPicPr>
          <p:cNvPr id="7" name="Picture 6" descr="jim_phase.jpg"/>
          <p:cNvPicPr>
            <a:picLocks noChangeAspect="1"/>
          </p:cNvPicPr>
          <p:nvPr/>
        </p:nvPicPr>
        <p:blipFill>
          <a:blip r:embed="rId4"/>
          <a:stretch>
            <a:fillRect/>
          </a:stretch>
        </p:blipFill>
        <p:spPr>
          <a:xfrm>
            <a:off x="6398925" y="3117411"/>
            <a:ext cx="2287875" cy="2286000"/>
          </a:xfrm>
          <a:prstGeom prst="rect">
            <a:avLst/>
          </a:prstGeom>
        </p:spPr>
      </p:pic>
      <p:cxnSp>
        <p:nvCxnSpPr>
          <p:cNvPr id="8" name="Straight Arrow Connector 7"/>
          <p:cNvCxnSpPr/>
          <p:nvPr/>
        </p:nvCxnSpPr>
        <p:spPr>
          <a:xfrm>
            <a:off x="3057808" y="4338026"/>
            <a:ext cx="838200" cy="1588"/>
          </a:xfrm>
          <a:prstGeom prst="straightConnector1">
            <a:avLst/>
          </a:prstGeom>
          <a:ln>
            <a:solidFill>
              <a:srgbClr val="990033"/>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200400" y="3862560"/>
            <a:ext cx="609600" cy="477054"/>
          </a:xfrm>
          <a:prstGeom prst="rect">
            <a:avLst/>
          </a:prstGeom>
          <a:noFill/>
        </p:spPr>
        <p:txBody>
          <a:bodyPr wrap="square" rtlCol="0">
            <a:spAutoFit/>
          </a:bodyPr>
          <a:lstStyle/>
          <a:p>
            <a:pPr algn="ctr"/>
            <a:r>
              <a:rPr lang="en-US" sz="2500" b="1" dirty="0">
                <a:solidFill>
                  <a:srgbClr val="990033"/>
                </a:solidFill>
              </a:rPr>
              <a:t>FT</a:t>
            </a:r>
          </a:p>
        </p:txBody>
      </p:sp>
      <p:sp>
        <p:nvSpPr>
          <p:cNvPr id="10" name="TextBox 9"/>
          <p:cNvSpPr txBox="1"/>
          <p:nvPr/>
        </p:nvSpPr>
        <p:spPr>
          <a:xfrm>
            <a:off x="685800" y="5403410"/>
            <a:ext cx="2286000" cy="400110"/>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T(</a:t>
            </a:r>
            <a:r>
              <a:rPr lang="en-US" sz="2000" b="1" dirty="0" err="1">
                <a:solidFill>
                  <a:srgbClr val="000099"/>
                </a:solidFill>
                <a:latin typeface="Gill Sans MT" charset="0"/>
                <a:ea typeface="Gill Sans MT" charset="0"/>
                <a:cs typeface="Gill Sans MT" charset="0"/>
              </a:rPr>
              <a:t>x,y</a:t>
            </a:r>
            <a:r>
              <a:rPr lang="en-US" sz="2000" b="1" dirty="0">
                <a:solidFill>
                  <a:srgbClr val="000099"/>
                </a:solidFill>
                <a:latin typeface="Gill Sans MT" charset="0"/>
                <a:ea typeface="Gill Sans MT" charset="0"/>
                <a:cs typeface="Gill Sans MT" charset="0"/>
              </a:rPr>
              <a:t>)</a:t>
            </a:r>
          </a:p>
        </p:txBody>
      </p:sp>
      <p:sp>
        <p:nvSpPr>
          <p:cNvPr id="11" name="TextBox 10"/>
          <p:cNvSpPr txBox="1"/>
          <p:nvPr/>
        </p:nvSpPr>
        <p:spPr>
          <a:xfrm>
            <a:off x="3986862" y="5385918"/>
            <a:ext cx="2286000" cy="400110"/>
          </a:xfrm>
          <a:prstGeom prst="rect">
            <a:avLst/>
          </a:prstGeom>
          <a:noFill/>
        </p:spPr>
        <p:txBody>
          <a:bodyPr wrap="square" rtlCol="0">
            <a:spAutoFit/>
          </a:bodyPr>
          <a:lstStyle/>
          <a:p>
            <a:pPr algn="ctr"/>
            <a:r>
              <a:rPr lang="en-US" sz="2000" b="1" dirty="0" err="1">
                <a:solidFill>
                  <a:srgbClr val="000099"/>
                </a:solidFill>
                <a:latin typeface="Gill Sans MT" charset="0"/>
                <a:ea typeface="Gill Sans MT" charset="0"/>
                <a:cs typeface="Gill Sans MT" charset="0"/>
              </a:rPr>
              <a:t>V(u,v</a:t>
            </a:r>
            <a:r>
              <a:rPr lang="en-US" sz="2000" b="1" dirty="0">
                <a:solidFill>
                  <a:srgbClr val="000099"/>
                </a:solidFill>
                <a:latin typeface="Gill Sans MT" charset="0"/>
                <a:ea typeface="Gill Sans MT" charset="0"/>
                <a:cs typeface="Gill Sans MT" charset="0"/>
              </a:rPr>
              <a:t>) amplitude</a:t>
            </a:r>
          </a:p>
        </p:txBody>
      </p:sp>
      <p:sp>
        <p:nvSpPr>
          <p:cNvPr id="12" name="TextBox 11"/>
          <p:cNvSpPr txBox="1"/>
          <p:nvPr/>
        </p:nvSpPr>
        <p:spPr>
          <a:xfrm>
            <a:off x="6398924" y="5385918"/>
            <a:ext cx="2287876" cy="400110"/>
          </a:xfrm>
          <a:prstGeom prst="rect">
            <a:avLst/>
          </a:prstGeom>
          <a:noFill/>
        </p:spPr>
        <p:txBody>
          <a:bodyPr wrap="square" rtlCol="0">
            <a:spAutoFit/>
          </a:bodyPr>
          <a:lstStyle/>
          <a:p>
            <a:pPr algn="ctr"/>
            <a:r>
              <a:rPr lang="en-US" sz="2000" b="1" dirty="0" err="1">
                <a:solidFill>
                  <a:srgbClr val="000099"/>
                </a:solidFill>
                <a:latin typeface="Gill Sans MT" charset="0"/>
                <a:ea typeface="Gill Sans MT" charset="0"/>
                <a:cs typeface="Gill Sans MT" charset="0"/>
              </a:rPr>
              <a:t>V(u,v</a:t>
            </a:r>
            <a:r>
              <a:rPr lang="en-US" sz="2000" b="1" dirty="0">
                <a:solidFill>
                  <a:srgbClr val="000099"/>
                </a:solidFill>
                <a:latin typeface="Gill Sans MT" charset="0"/>
                <a:ea typeface="Gill Sans MT" charset="0"/>
                <a:cs typeface="Gill Sans MT" charset="0"/>
              </a:rPr>
              <a:t>) phase</a:t>
            </a:r>
          </a:p>
        </p:txBody>
      </p:sp>
      <p:sp>
        <p:nvSpPr>
          <p:cNvPr id="14"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effectLst/>
                <a:uLnTx/>
                <a:uFillTx/>
                <a:latin typeface="Gill Sans MT"/>
                <a:ea typeface="ＭＳ Ｐゴシック"/>
                <a:cs typeface="ＭＳ Ｐゴシック"/>
              </a:rPr>
              <a:t>What Are</a:t>
            </a:r>
            <a:r>
              <a:rPr kumimoji="0" lang="en-US" sz="3300" b="1" i="0" u="none" strike="noStrike" kern="0" cap="none" spc="0" normalizeH="0" noProof="0" dirty="0">
                <a:ln>
                  <a:noFill/>
                </a:ln>
                <a:effectLst/>
                <a:uLnTx/>
                <a:uFillTx/>
                <a:latin typeface="Gill Sans MT"/>
                <a:ea typeface="ＭＳ Ｐゴシック"/>
                <a:cs typeface="ＭＳ Ｐゴシック"/>
              </a:rPr>
              <a:t> Visibilities</a:t>
            </a:r>
            <a:r>
              <a:rPr kumimoji="0" lang="en-US" sz="3300" b="1" i="0" u="none" strike="noStrike" kern="0" cap="none" spc="0" normalizeH="0" baseline="0" noProof="0" dirty="0">
                <a:ln>
                  <a:noFill/>
                </a:ln>
                <a:effectLst/>
                <a:uLnTx/>
                <a:uFillTx/>
                <a:latin typeface="Gill Sans MT"/>
                <a:ea typeface="ＭＳ Ｐゴシック"/>
                <a:cs typeface="ＭＳ Ｐゴシック"/>
              </a:rPr>
              <a:t>?</a:t>
            </a:r>
          </a:p>
        </p:txBody>
      </p:sp>
    </p:spTree>
    <p:extLst>
      <p:ext uri="{BB962C8B-B14F-4D97-AF65-F5344CB8AC3E}">
        <p14:creationId xmlns:p14="http://schemas.microsoft.com/office/powerpoint/2010/main" val="802317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3769" y="861645"/>
            <a:ext cx="8399586" cy="5277654"/>
            <a:chOff x="263769" y="589746"/>
            <a:chExt cx="8399586" cy="5277654"/>
          </a:xfrm>
        </p:grpSpPr>
        <p:pic>
          <p:nvPicPr>
            <p:cNvPr id="6" name="Picture 5" descr="delta.jpg"/>
            <p:cNvPicPr>
              <a:picLocks noChangeAspect="1"/>
            </p:cNvPicPr>
            <p:nvPr/>
          </p:nvPicPr>
          <p:blipFill>
            <a:blip r:embed="rId3"/>
            <a:stretch>
              <a:fillRect/>
            </a:stretch>
          </p:blipFill>
          <p:spPr>
            <a:xfrm>
              <a:off x="1676400" y="1066800"/>
              <a:ext cx="2286000" cy="2286000"/>
            </a:xfrm>
            <a:prstGeom prst="rect">
              <a:avLst/>
            </a:prstGeom>
            <a:ln w="25400" cap="flat" cmpd="sng" algn="ctr">
              <a:solidFill>
                <a:schemeClr val="tx1"/>
              </a:solidFill>
              <a:prstDash val="solid"/>
              <a:round/>
              <a:headEnd type="none" w="med" len="med"/>
              <a:tailEnd type="none" w="med" len="med"/>
            </a:ln>
          </p:spPr>
        </p:pic>
        <p:pic>
          <p:nvPicPr>
            <p:cNvPr id="7" name="Picture 6" descr="delta_fft.jpg"/>
            <p:cNvPicPr>
              <a:picLocks noChangeAspect="1"/>
            </p:cNvPicPr>
            <p:nvPr/>
          </p:nvPicPr>
          <p:blipFill>
            <a:blip r:embed="rId4"/>
            <a:srcRect l="4000"/>
            <a:stretch>
              <a:fillRect/>
            </a:stretch>
          </p:blipFill>
          <p:spPr>
            <a:xfrm>
              <a:off x="5029200" y="1066800"/>
              <a:ext cx="2286000" cy="2286000"/>
            </a:xfrm>
            <a:prstGeom prst="rect">
              <a:avLst/>
            </a:prstGeom>
            <a:ln w="25400" cap="flat" cmpd="sng" algn="ctr">
              <a:solidFill>
                <a:srgbClr val="000000"/>
              </a:solidFill>
              <a:prstDash val="solid"/>
              <a:round/>
              <a:headEnd type="none" w="med" len="med"/>
              <a:tailEnd type="none" w="med" len="med"/>
            </a:ln>
          </p:spPr>
        </p:pic>
        <p:pic>
          <p:nvPicPr>
            <p:cNvPr id="8" name="Picture 7" descr="gauss_angle.jpg"/>
            <p:cNvPicPr>
              <a:picLocks noChangeAspect="1"/>
            </p:cNvPicPr>
            <p:nvPr/>
          </p:nvPicPr>
          <p:blipFill>
            <a:blip r:embed="rId5"/>
            <a:stretch>
              <a:fillRect/>
            </a:stretch>
          </p:blipFill>
          <p:spPr>
            <a:xfrm>
              <a:off x="1676400" y="3581400"/>
              <a:ext cx="2286000" cy="2286000"/>
            </a:xfrm>
            <a:prstGeom prst="rect">
              <a:avLst/>
            </a:prstGeom>
            <a:ln w="25400" cap="flat" cmpd="sng" algn="ctr">
              <a:solidFill>
                <a:srgbClr val="000000"/>
              </a:solidFill>
              <a:prstDash val="solid"/>
              <a:round/>
              <a:headEnd type="none" w="med" len="med"/>
              <a:tailEnd type="none" w="med" len="med"/>
            </a:ln>
          </p:spPr>
        </p:pic>
        <p:pic>
          <p:nvPicPr>
            <p:cNvPr id="9" name="Picture 8" descr="gauss_angle_fft.jpg"/>
            <p:cNvPicPr>
              <a:picLocks noChangeAspect="1"/>
            </p:cNvPicPr>
            <p:nvPr/>
          </p:nvPicPr>
          <p:blipFill>
            <a:blip r:embed="rId6"/>
            <a:stretch>
              <a:fillRect/>
            </a:stretch>
          </p:blipFill>
          <p:spPr>
            <a:xfrm>
              <a:off x="5029200" y="3581400"/>
              <a:ext cx="2286000" cy="2286000"/>
            </a:xfrm>
            <a:prstGeom prst="rect">
              <a:avLst/>
            </a:prstGeom>
            <a:ln w="25400" cap="flat" cmpd="sng" algn="ctr">
              <a:solidFill>
                <a:srgbClr val="000000"/>
              </a:solidFill>
              <a:prstDash val="solid"/>
              <a:round/>
              <a:headEnd type="none" w="med" len="med"/>
              <a:tailEnd type="none" w="med" len="med"/>
            </a:ln>
          </p:spPr>
        </p:pic>
        <p:cxnSp>
          <p:nvCxnSpPr>
            <p:cNvPr id="10" name="Straight Arrow Connector 9"/>
            <p:cNvCxnSpPr/>
            <p:nvPr/>
          </p:nvCxnSpPr>
          <p:spPr>
            <a:xfrm>
              <a:off x="4038600" y="2278867"/>
              <a:ext cx="838200" cy="1588"/>
            </a:xfrm>
            <a:prstGeom prst="straightConnector1">
              <a:avLst/>
            </a:prstGeom>
            <a:ln>
              <a:solidFill>
                <a:srgbClr val="990033"/>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191000" y="1828800"/>
              <a:ext cx="609600" cy="477054"/>
            </a:xfrm>
            <a:prstGeom prst="rect">
              <a:avLst/>
            </a:prstGeom>
            <a:noFill/>
          </p:spPr>
          <p:txBody>
            <a:bodyPr wrap="square" rtlCol="0">
              <a:spAutoFit/>
            </a:bodyPr>
            <a:lstStyle/>
            <a:p>
              <a:pPr algn="ctr"/>
              <a:r>
                <a:rPr lang="en-US" sz="2500" b="1" dirty="0">
                  <a:solidFill>
                    <a:srgbClr val="990033"/>
                  </a:solidFill>
                  <a:latin typeface="Gill Sans MT" charset="0"/>
                  <a:ea typeface="Gill Sans MT" charset="0"/>
                  <a:cs typeface="Gill Sans MT" charset="0"/>
                </a:rPr>
                <a:t>FT</a:t>
              </a:r>
            </a:p>
          </p:txBody>
        </p:sp>
        <p:cxnSp>
          <p:nvCxnSpPr>
            <p:cNvPr id="12" name="Straight Arrow Connector 11"/>
            <p:cNvCxnSpPr/>
            <p:nvPr/>
          </p:nvCxnSpPr>
          <p:spPr>
            <a:xfrm>
              <a:off x="4038600" y="4793467"/>
              <a:ext cx="838200" cy="1588"/>
            </a:xfrm>
            <a:prstGeom prst="straightConnector1">
              <a:avLst/>
            </a:prstGeom>
            <a:ln>
              <a:solidFill>
                <a:srgbClr val="990033"/>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191000" y="4343400"/>
              <a:ext cx="609600" cy="477054"/>
            </a:xfrm>
            <a:prstGeom prst="rect">
              <a:avLst/>
            </a:prstGeom>
            <a:noFill/>
          </p:spPr>
          <p:txBody>
            <a:bodyPr wrap="square" rtlCol="0">
              <a:spAutoFit/>
            </a:bodyPr>
            <a:lstStyle/>
            <a:p>
              <a:pPr algn="ctr"/>
              <a:r>
                <a:rPr lang="en-US" sz="2500" b="1" dirty="0">
                  <a:solidFill>
                    <a:srgbClr val="990033"/>
                  </a:solidFill>
                  <a:latin typeface="Gill Sans MT" charset="0"/>
                  <a:ea typeface="Gill Sans MT" charset="0"/>
                  <a:cs typeface="Gill Sans MT" charset="0"/>
                </a:rPr>
                <a:t>FT</a:t>
              </a:r>
            </a:p>
          </p:txBody>
        </p:sp>
        <p:sp>
          <p:nvSpPr>
            <p:cNvPr id="14" name="TextBox 13"/>
            <p:cNvSpPr txBox="1"/>
            <p:nvPr/>
          </p:nvSpPr>
          <p:spPr>
            <a:xfrm>
              <a:off x="4822322" y="589746"/>
              <a:ext cx="2492878" cy="400110"/>
            </a:xfrm>
            <a:prstGeom prst="rect">
              <a:avLst/>
            </a:prstGeom>
            <a:noFill/>
          </p:spPr>
          <p:txBody>
            <a:bodyPr wrap="square" rtlCol="0">
              <a:spAutoFit/>
            </a:bodyPr>
            <a:lstStyle/>
            <a:p>
              <a:pPr algn="ctr"/>
              <a:r>
                <a:rPr lang="en-US" sz="2000" b="1" dirty="0" err="1">
                  <a:solidFill>
                    <a:srgbClr val="000099"/>
                  </a:solidFill>
                  <a:latin typeface="Gill Sans MT" charset="0"/>
                  <a:ea typeface="Gill Sans MT" charset="0"/>
                  <a:cs typeface="Gill Sans MT" charset="0"/>
                </a:rPr>
                <a:t>V(u,v</a:t>
              </a:r>
              <a:r>
                <a:rPr lang="en-US" sz="2000" b="1" dirty="0">
                  <a:solidFill>
                    <a:srgbClr val="000099"/>
                  </a:solidFill>
                  <a:latin typeface="Gill Sans MT" charset="0"/>
                  <a:ea typeface="Gill Sans MT" charset="0"/>
                  <a:cs typeface="Gill Sans MT" charset="0"/>
                </a:rPr>
                <a:t>) amplitude</a:t>
              </a:r>
            </a:p>
          </p:txBody>
        </p:sp>
        <p:sp>
          <p:nvSpPr>
            <p:cNvPr id="15" name="TextBox 14"/>
            <p:cNvSpPr txBox="1"/>
            <p:nvPr/>
          </p:nvSpPr>
          <p:spPr>
            <a:xfrm>
              <a:off x="1469522" y="589746"/>
              <a:ext cx="2492878" cy="400110"/>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T(</a:t>
              </a:r>
              <a:r>
                <a:rPr lang="en-US" sz="2000" b="1" dirty="0" err="1">
                  <a:solidFill>
                    <a:srgbClr val="000099"/>
                  </a:solidFill>
                  <a:latin typeface="Gill Sans MT" charset="0"/>
                  <a:ea typeface="Gill Sans MT" charset="0"/>
                  <a:cs typeface="Gill Sans MT" charset="0"/>
                </a:rPr>
                <a:t>x,y</a:t>
              </a:r>
              <a:r>
                <a:rPr lang="en-US" sz="2000" b="1" dirty="0">
                  <a:solidFill>
                    <a:srgbClr val="000099"/>
                  </a:solidFill>
                  <a:latin typeface="Gill Sans MT" charset="0"/>
                  <a:ea typeface="Gill Sans MT" charset="0"/>
                  <a:cs typeface="Gill Sans MT" charset="0"/>
                </a:rPr>
                <a:t>)</a:t>
              </a:r>
            </a:p>
          </p:txBody>
        </p:sp>
        <p:sp>
          <p:nvSpPr>
            <p:cNvPr id="16" name="TextBox 15"/>
            <p:cNvSpPr txBox="1"/>
            <p:nvPr/>
          </p:nvSpPr>
          <p:spPr>
            <a:xfrm>
              <a:off x="263769" y="1828800"/>
              <a:ext cx="1412631" cy="707886"/>
            </a:xfrm>
            <a:prstGeom prst="rect">
              <a:avLst/>
            </a:prstGeom>
            <a:noFill/>
          </p:spPr>
          <p:txBody>
            <a:bodyPr wrap="square" rtlCol="0">
              <a:spAutoFit/>
            </a:bodyPr>
            <a:lstStyle/>
            <a:p>
              <a:pPr algn="ctr"/>
              <a:r>
                <a:rPr lang="en-US" sz="2000" b="1" dirty="0" err="1">
                  <a:solidFill>
                    <a:srgbClr val="000099"/>
                  </a:solidFill>
                  <a:latin typeface="Gill Sans MT" charset="0"/>
                  <a:ea typeface="Gill Sans MT" charset="0"/>
                  <a:cs typeface="Gill Sans MT" charset="0"/>
                </a:rPr>
                <a:t>δ</a:t>
              </a:r>
              <a:r>
                <a:rPr lang="en-US" sz="2000" b="1" dirty="0">
                  <a:solidFill>
                    <a:srgbClr val="000099"/>
                  </a:solidFill>
                  <a:latin typeface="Gill Sans MT" charset="0"/>
                  <a:ea typeface="Gill Sans MT" charset="0"/>
                  <a:cs typeface="Gill Sans MT" charset="0"/>
                </a:rPr>
                <a:t> Function</a:t>
              </a:r>
            </a:p>
          </p:txBody>
        </p:sp>
        <p:sp>
          <p:nvSpPr>
            <p:cNvPr id="17" name="TextBox 16"/>
            <p:cNvSpPr txBox="1"/>
            <p:nvPr/>
          </p:nvSpPr>
          <p:spPr>
            <a:xfrm>
              <a:off x="263769" y="4343400"/>
              <a:ext cx="1412631" cy="707886"/>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Elliptical Gaussian</a:t>
              </a:r>
            </a:p>
          </p:txBody>
        </p:sp>
        <p:sp>
          <p:nvSpPr>
            <p:cNvPr id="18" name="TextBox 17"/>
            <p:cNvSpPr txBox="1"/>
            <p:nvPr/>
          </p:nvSpPr>
          <p:spPr>
            <a:xfrm>
              <a:off x="7250724" y="4343400"/>
              <a:ext cx="1412631" cy="707886"/>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Elliptical Gaussian</a:t>
              </a:r>
            </a:p>
          </p:txBody>
        </p:sp>
        <p:sp>
          <p:nvSpPr>
            <p:cNvPr id="19" name="TextBox 18"/>
            <p:cNvSpPr txBox="1"/>
            <p:nvPr/>
          </p:nvSpPr>
          <p:spPr>
            <a:xfrm>
              <a:off x="7250724" y="1828800"/>
              <a:ext cx="1412631" cy="400110"/>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Constant</a:t>
              </a:r>
            </a:p>
          </p:txBody>
        </p:sp>
      </p:grpSp>
      <p:sp>
        <p:nvSpPr>
          <p:cNvPr id="20" name="TextBox 19"/>
          <p:cNvSpPr txBox="1"/>
          <p:nvPr/>
        </p:nvSpPr>
        <p:spPr>
          <a:xfrm>
            <a:off x="457200" y="5800358"/>
            <a:ext cx="7924800" cy="800219"/>
          </a:xfrm>
          <a:prstGeom prst="rect">
            <a:avLst/>
          </a:prstGeom>
          <a:solidFill>
            <a:srgbClr val="002060"/>
          </a:solidFill>
          <a:ln w="25400" cap="flat" cmpd="sng" algn="ctr">
            <a:noFill/>
            <a:prstDash val="solid"/>
            <a:round/>
            <a:headEnd type="none" w="med" len="med"/>
            <a:tailEnd type="none" w="med" len="med"/>
          </a:ln>
        </p:spPr>
        <p:txBody>
          <a:bodyPr wrap="square" rtlCol="0">
            <a:spAutoFit/>
          </a:bodyPr>
          <a:lstStyle/>
          <a:p>
            <a:pPr algn="ctr"/>
            <a:r>
              <a:rPr lang="en-US" sz="2300" b="1" dirty="0">
                <a:solidFill>
                  <a:schemeClr val="bg1">
                    <a:lumMod val="95000"/>
                  </a:schemeClr>
                </a:solidFill>
                <a:latin typeface="Gill Sans MT" charset="0"/>
                <a:ea typeface="Gill Sans MT" charset="0"/>
                <a:cs typeface="Gill Sans MT" charset="0"/>
              </a:rPr>
              <a:t>Rules of the Fourier Transform: </a:t>
            </a:r>
          </a:p>
          <a:p>
            <a:pPr algn="ctr"/>
            <a:r>
              <a:rPr lang="en-US" sz="2300" dirty="0">
                <a:solidFill>
                  <a:schemeClr val="bg1">
                    <a:lumMod val="95000"/>
                  </a:schemeClr>
                </a:solidFill>
                <a:latin typeface="Gill Sans MT" charset="0"/>
                <a:ea typeface="Gill Sans MT" charset="0"/>
                <a:cs typeface="Gill Sans MT" charset="0"/>
              </a:rPr>
              <a:t>Narrow features transform to wide features (and vice versa)</a:t>
            </a:r>
          </a:p>
        </p:txBody>
      </p:sp>
      <p:sp>
        <p:nvSpPr>
          <p:cNvPr id="21"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Examples of 2D Fourier Transforms</a:t>
            </a:r>
          </a:p>
        </p:txBody>
      </p:sp>
    </p:spTree>
    <p:extLst>
      <p:ext uri="{BB962C8B-B14F-4D97-AF65-F5344CB8AC3E}">
        <p14:creationId xmlns:p14="http://schemas.microsoft.com/office/powerpoint/2010/main" val="113231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0D1C34F-6C78-2540-BA7F-8E9C5E4C47DD}" type="datetime1">
              <a:rPr lang="en-US" smtClean="0"/>
              <a:t>3/20/19</a:t>
            </a:fld>
            <a:endParaRPr lang="en-US" dirty="0"/>
          </a:p>
        </p:txBody>
      </p:sp>
      <p:sp>
        <p:nvSpPr>
          <p:cNvPr id="4" name="Footer Placeholder 3"/>
          <p:cNvSpPr>
            <a:spLocks noGrp="1"/>
          </p:cNvSpPr>
          <p:nvPr>
            <p:ph type="ftr" sz="quarter" idx="10"/>
          </p:nvPr>
        </p:nvSpPr>
        <p:spPr/>
        <p:txBody>
          <a:bodyPr/>
          <a:lstStyle/>
          <a:p>
            <a:r>
              <a:rPr lang="en-US"/>
              <a:t>NRAO Community Day Event</a:t>
            </a:r>
            <a:endParaRPr lang="en-US" dirty="0"/>
          </a:p>
        </p:txBody>
      </p:sp>
      <p:sp>
        <p:nvSpPr>
          <p:cNvPr id="5" name="Slide Number Placeholder 4"/>
          <p:cNvSpPr>
            <a:spLocks noGrp="1"/>
          </p:cNvSpPr>
          <p:nvPr>
            <p:ph type="sldNum" sz="quarter" idx="11"/>
          </p:nvPr>
        </p:nvSpPr>
        <p:spPr/>
        <p:txBody>
          <a:bodyPr/>
          <a:lstStyle/>
          <a:p>
            <a:fld id="{07DC136A-3C70-A84C-8DA6-46F7059C49D9}" type="slidenum">
              <a:rPr lang="en-US" smtClean="0"/>
              <a:pPr/>
              <a:t>2</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86" y="1177084"/>
            <a:ext cx="7772400" cy="555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Line 6"/>
          <p:cNvSpPr>
            <a:spLocks noChangeShapeType="1"/>
          </p:cNvSpPr>
          <p:nvPr/>
        </p:nvSpPr>
        <p:spPr bwMode="auto">
          <a:xfrm flipH="1">
            <a:off x="2683470" y="1972235"/>
            <a:ext cx="0" cy="1655946"/>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 name="Line 7"/>
          <p:cNvSpPr>
            <a:spLocks noChangeShapeType="1"/>
          </p:cNvSpPr>
          <p:nvPr/>
        </p:nvSpPr>
        <p:spPr bwMode="auto">
          <a:xfrm flipH="1">
            <a:off x="4356100" y="1972235"/>
            <a:ext cx="0" cy="1641005"/>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 name="Title 1"/>
          <p:cNvSpPr>
            <a:spLocks noGrp="1"/>
          </p:cNvSpPr>
          <p:nvPr>
            <p:ph type="title"/>
          </p:nvPr>
        </p:nvSpPr>
        <p:spPr>
          <a:xfrm>
            <a:off x="2649804" y="153641"/>
            <a:ext cx="3939253" cy="712947"/>
          </a:xfrm>
        </p:spPr>
        <p:txBody>
          <a:bodyPr/>
          <a:lstStyle/>
          <a:p>
            <a:r>
              <a:rPr lang="en-US" dirty="0"/>
              <a:t>Radio Astronomy</a:t>
            </a:r>
          </a:p>
        </p:txBody>
      </p:sp>
      <p:sp>
        <p:nvSpPr>
          <p:cNvPr id="9" name="TextBox 8"/>
          <p:cNvSpPr txBox="1"/>
          <p:nvPr/>
        </p:nvSpPr>
        <p:spPr>
          <a:xfrm>
            <a:off x="456742" y="817641"/>
            <a:ext cx="8358378" cy="461665"/>
          </a:xfrm>
          <a:prstGeom prst="rect">
            <a:avLst/>
          </a:prstGeom>
          <a:noFill/>
        </p:spPr>
        <p:txBody>
          <a:bodyPr wrap="none" rtlCol="0">
            <a:spAutoFit/>
          </a:bodyPr>
          <a:lstStyle/>
          <a:p>
            <a:pPr eaLnBrk="0" hangingPunct="0">
              <a:spcBef>
                <a:spcPct val="20000"/>
              </a:spcBef>
            </a:pPr>
            <a:r>
              <a:rPr lang="en-US" sz="2400" dirty="0">
                <a:solidFill>
                  <a:srgbClr val="000099"/>
                </a:solidFill>
                <a:latin typeface="Cabin" charset="0"/>
                <a:ea typeface="Cabin" charset="0"/>
                <a:cs typeface="Cabin" charset="0"/>
              </a:rPr>
              <a:t>Now used to refer to most telescopes using heterodyne technology</a:t>
            </a:r>
          </a:p>
        </p:txBody>
      </p:sp>
    </p:spTree>
    <p:extLst>
      <p:ext uri="{BB962C8B-B14F-4D97-AF65-F5344CB8AC3E}">
        <p14:creationId xmlns:p14="http://schemas.microsoft.com/office/powerpoint/2010/main" val="355479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3769" y="861645"/>
            <a:ext cx="8399586" cy="4461540"/>
            <a:chOff x="263769" y="589746"/>
            <a:chExt cx="8399586" cy="4461540"/>
          </a:xfrm>
        </p:grpSpPr>
        <p:cxnSp>
          <p:nvCxnSpPr>
            <p:cNvPr id="10" name="Straight Arrow Connector 9"/>
            <p:cNvCxnSpPr/>
            <p:nvPr/>
          </p:nvCxnSpPr>
          <p:spPr>
            <a:xfrm>
              <a:off x="4038600" y="2278867"/>
              <a:ext cx="838200" cy="1588"/>
            </a:xfrm>
            <a:prstGeom prst="straightConnector1">
              <a:avLst/>
            </a:prstGeom>
            <a:ln>
              <a:solidFill>
                <a:srgbClr val="990033"/>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191000" y="1828800"/>
              <a:ext cx="609600" cy="477054"/>
            </a:xfrm>
            <a:prstGeom prst="rect">
              <a:avLst/>
            </a:prstGeom>
            <a:noFill/>
          </p:spPr>
          <p:txBody>
            <a:bodyPr wrap="square" rtlCol="0">
              <a:spAutoFit/>
            </a:bodyPr>
            <a:lstStyle/>
            <a:p>
              <a:pPr algn="ctr"/>
              <a:r>
                <a:rPr lang="en-US" sz="2500" b="1" dirty="0">
                  <a:solidFill>
                    <a:srgbClr val="990033"/>
                  </a:solidFill>
                  <a:latin typeface="Gill Sans MT" charset="0"/>
                  <a:ea typeface="Gill Sans MT" charset="0"/>
                  <a:cs typeface="Gill Sans MT" charset="0"/>
                </a:rPr>
                <a:t>FT</a:t>
              </a:r>
            </a:p>
          </p:txBody>
        </p:sp>
        <p:cxnSp>
          <p:nvCxnSpPr>
            <p:cNvPr id="12" name="Straight Arrow Connector 11"/>
            <p:cNvCxnSpPr/>
            <p:nvPr/>
          </p:nvCxnSpPr>
          <p:spPr>
            <a:xfrm>
              <a:off x="4038600" y="4793467"/>
              <a:ext cx="838200" cy="1588"/>
            </a:xfrm>
            <a:prstGeom prst="straightConnector1">
              <a:avLst/>
            </a:prstGeom>
            <a:ln>
              <a:solidFill>
                <a:srgbClr val="990033"/>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191000" y="4343400"/>
              <a:ext cx="609600" cy="477054"/>
            </a:xfrm>
            <a:prstGeom prst="rect">
              <a:avLst/>
            </a:prstGeom>
            <a:noFill/>
          </p:spPr>
          <p:txBody>
            <a:bodyPr wrap="square" rtlCol="0">
              <a:spAutoFit/>
            </a:bodyPr>
            <a:lstStyle/>
            <a:p>
              <a:pPr algn="ctr"/>
              <a:r>
                <a:rPr lang="en-US" sz="2500" b="1" dirty="0">
                  <a:solidFill>
                    <a:srgbClr val="990033"/>
                  </a:solidFill>
                  <a:latin typeface="Gill Sans MT" charset="0"/>
                  <a:ea typeface="Gill Sans MT" charset="0"/>
                  <a:cs typeface="Gill Sans MT" charset="0"/>
                </a:rPr>
                <a:t>FT</a:t>
              </a:r>
            </a:p>
          </p:txBody>
        </p:sp>
        <p:sp>
          <p:nvSpPr>
            <p:cNvPr id="14" name="TextBox 13"/>
            <p:cNvSpPr txBox="1"/>
            <p:nvPr/>
          </p:nvSpPr>
          <p:spPr>
            <a:xfrm>
              <a:off x="4927832" y="589746"/>
              <a:ext cx="2492878" cy="400110"/>
            </a:xfrm>
            <a:prstGeom prst="rect">
              <a:avLst/>
            </a:prstGeom>
            <a:noFill/>
          </p:spPr>
          <p:txBody>
            <a:bodyPr wrap="square" rtlCol="0">
              <a:spAutoFit/>
            </a:bodyPr>
            <a:lstStyle/>
            <a:p>
              <a:pPr algn="ctr"/>
              <a:r>
                <a:rPr lang="en-US" sz="2000" b="1" dirty="0" err="1">
                  <a:solidFill>
                    <a:srgbClr val="000099"/>
                  </a:solidFill>
                  <a:latin typeface="Gill Sans MT" charset="0"/>
                  <a:ea typeface="Gill Sans MT" charset="0"/>
                  <a:cs typeface="Gill Sans MT" charset="0"/>
                </a:rPr>
                <a:t>V(u,v</a:t>
              </a:r>
              <a:r>
                <a:rPr lang="en-US" sz="2000" b="1" dirty="0">
                  <a:solidFill>
                    <a:srgbClr val="000099"/>
                  </a:solidFill>
                  <a:latin typeface="Gill Sans MT" charset="0"/>
                  <a:ea typeface="Gill Sans MT" charset="0"/>
                  <a:cs typeface="Gill Sans MT" charset="0"/>
                </a:rPr>
                <a:t>) amplitude</a:t>
              </a:r>
            </a:p>
          </p:txBody>
        </p:sp>
        <p:sp>
          <p:nvSpPr>
            <p:cNvPr id="15" name="TextBox 14"/>
            <p:cNvSpPr txBox="1"/>
            <p:nvPr/>
          </p:nvSpPr>
          <p:spPr>
            <a:xfrm>
              <a:off x="1469522" y="589746"/>
              <a:ext cx="2492878" cy="400110"/>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T(</a:t>
              </a:r>
              <a:r>
                <a:rPr lang="en-US" sz="2000" b="1" dirty="0" err="1">
                  <a:solidFill>
                    <a:srgbClr val="000099"/>
                  </a:solidFill>
                  <a:latin typeface="Gill Sans MT" charset="0"/>
                  <a:ea typeface="Gill Sans MT" charset="0"/>
                  <a:cs typeface="Gill Sans MT" charset="0"/>
                </a:rPr>
                <a:t>x,y</a:t>
              </a:r>
              <a:r>
                <a:rPr lang="en-US" sz="2000" b="1" dirty="0">
                  <a:solidFill>
                    <a:srgbClr val="000099"/>
                  </a:solidFill>
                  <a:latin typeface="Gill Sans MT" charset="0"/>
                  <a:ea typeface="Gill Sans MT" charset="0"/>
                  <a:cs typeface="Gill Sans MT" charset="0"/>
                </a:rPr>
                <a:t>)</a:t>
              </a:r>
            </a:p>
          </p:txBody>
        </p:sp>
        <p:sp>
          <p:nvSpPr>
            <p:cNvPr id="16" name="TextBox 15"/>
            <p:cNvSpPr txBox="1"/>
            <p:nvPr/>
          </p:nvSpPr>
          <p:spPr>
            <a:xfrm>
              <a:off x="263769" y="1828800"/>
              <a:ext cx="1412631" cy="707886"/>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Uniform Disk</a:t>
              </a:r>
            </a:p>
          </p:txBody>
        </p:sp>
        <p:sp>
          <p:nvSpPr>
            <p:cNvPr id="17" name="TextBox 16"/>
            <p:cNvSpPr txBox="1"/>
            <p:nvPr/>
          </p:nvSpPr>
          <p:spPr>
            <a:xfrm>
              <a:off x="263769" y="4343400"/>
              <a:ext cx="1412631" cy="707886"/>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VLA Antennas</a:t>
              </a:r>
            </a:p>
          </p:txBody>
        </p:sp>
        <p:sp>
          <p:nvSpPr>
            <p:cNvPr id="18" name="TextBox 17"/>
            <p:cNvSpPr txBox="1"/>
            <p:nvPr/>
          </p:nvSpPr>
          <p:spPr>
            <a:xfrm>
              <a:off x="7250724" y="4343400"/>
              <a:ext cx="1412631" cy="707886"/>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Bessel Function!</a:t>
              </a:r>
            </a:p>
          </p:txBody>
        </p:sp>
        <p:sp>
          <p:nvSpPr>
            <p:cNvPr id="19" name="TextBox 18"/>
            <p:cNvSpPr txBox="1"/>
            <p:nvPr/>
          </p:nvSpPr>
          <p:spPr>
            <a:xfrm>
              <a:off x="7250724" y="1828800"/>
              <a:ext cx="1412631" cy="707886"/>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Bessel Function</a:t>
              </a:r>
            </a:p>
          </p:txBody>
        </p:sp>
      </p:grpSp>
      <p:pic>
        <p:nvPicPr>
          <p:cNvPr id="24" name="Picture 23" descr="disk.jpg"/>
          <p:cNvPicPr>
            <a:picLocks noChangeAspect="1"/>
          </p:cNvPicPr>
          <p:nvPr/>
        </p:nvPicPr>
        <p:blipFill>
          <a:blip r:embed="rId2"/>
          <a:stretch>
            <a:fillRect/>
          </a:stretch>
        </p:blipFill>
        <p:spPr>
          <a:xfrm>
            <a:off x="1676400" y="1338699"/>
            <a:ext cx="2286000" cy="2286000"/>
          </a:xfrm>
          <a:prstGeom prst="rect">
            <a:avLst/>
          </a:prstGeom>
          <a:ln w="25400" cap="flat" cmpd="sng" algn="ctr">
            <a:solidFill>
              <a:srgbClr val="000000"/>
            </a:solidFill>
            <a:prstDash val="solid"/>
            <a:round/>
            <a:headEnd type="none" w="med" len="med"/>
            <a:tailEnd type="none" w="med" len="med"/>
          </a:ln>
        </p:spPr>
      </p:pic>
      <p:pic>
        <p:nvPicPr>
          <p:cNvPr id="25" name="Picture 24" descr="disk_fft.jpg"/>
          <p:cNvPicPr>
            <a:picLocks noChangeAspect="1"/>
          </p:cNvPicPr>
          <p:nvPr/>
        </p:nvPicPr>
        <p:blipFill>
          <a:blip r:embed="rId3"/>
          <a:stretch>
            <a:fillRect/>
          </a:stretch>
        </p:blipFill>
        <p:spPr>
          <a:xfrm>
            <a:off x="5029200" y="1307921"/>
            <a:ext cx="2286000" cy="2286000"/>
          </a:xfrm>
          <a:prstGeom prst="rect">
            <a:avLst/>
          </a:prstGeom>
          <a:ln w="25400" cap="flat" cmpd="sng" algn="ctr">
            <a:solidFill>
              <a:srgbClr val="000000"/>
            </a:solidFill>
            <a:prstDash val="solid"/>
            <a:round/>
            <a:headEnd type="none" w="med" len="med"/>
            <a:tailEnd type="none" w="med" len="med"/>
          </a:ln>
        </p:spPr>
      </p:pic>
      <p:pic>
        <p:nvPicPr>
          <p:cNvPr id="26" name="Picture 25" descr="VLA_bw_3.jpg"/>
          <p:cNvPicPr>
            <a:picLocks/>
          </p:cNvPicPr>
          <p:nvPr/>
        </p:nvPicPr>
        <p:blipFill>
          <a:blip r:embed="rId4"/>
          <a:stretch>
            <a:fillRect/>
          </a:stretch>
        </p:blipFill>
        <p:spPr>
          <a:xfrm>
            <a:off x="1676400" y="3853299"/>
            <a:ext cx="2286000" cy="2286000"/>
          </a:xfrm>
          <a:prstGeom prst="rect">
            <a:avLst/>
          </a:prstGeom>
          <a:ln w="25400" cap="flat" cmpd="sng" algn="ctr">
            <a:solidFill>
              <a:srgbClr val="000000"/>
            </a:solidFill>
            <a:prstDash val="solid"/>
            <a:round/>
            <a:headEnd type="none" w="med" len="med"/>
            <a:tailEnd type="none" w="med" len="med"/>
          </a:ln>
        </p:spPr>
      </p:pic>
      <p:pic>
        <p:nvPicPr>
          <p:cNvPr id="27" name="Picture 26"/>
          <p:cNvPicPr>
            <a:picLocks/>
          </p:cNvPicPr>
          <p:nvPr/>
        </p:nvPicPr>
        <p:blipFill>
          <a:blip r:embed="rId5"/>
          <a:stretch>
            <a:fillRect/>
          </a:stretch>
        </p:blipFill>
        <p:spPr>
          <a:xfrm>
            <a:off x="5029200" y="3853299"/>
            <a:ext cx="2286000" cy="2286000"/>
          </a:xfrm>
          <a:prstGeom prst="rect">
            <a:avLst/>
          </a:prstGeom>
          <a:ln w="25400" cap="flat" cmpd="sng" algn="ctr">
            <a:solidFill>
              <a:srgbClr val="000000"/>
            </a:solidFill>
            <a:prstDash val="solid"/>
            <a:round/>
            <a:headEnd type="none" w="med" len="med"/>
            <a:tailEnd type="none" w="med" len="med"/>
          </a:ln>
        </p:spPr>
      </p:pic>
      <p:sp>
        <p:nvSpPr>
          <p:cNvPr id="28" name="TextBox 27"/>
          <p:cNvSpPr txBox="1"/>
          <p:nvPr/>
        </p:nvSpPr>
        <p:spPr>
          <a:xfrm>
            <a:off x="457200" y="5800358"/>
            <a:ext cx="7924800" cy="800219"/>
          </a:xfrm>
          <a:prstGeom prst="rect">
            <a:avLst/>
          </a:prstGeom>
          <a:solidFill>
            <a:srgbClr val="002060"/>
          </a:solidFill>
          <a:ln w="25400" cap="flat" cmpd="sng" algn="ctr">
            <a:noFill/>
            <a:prstDash val="solid"/>
            <a:round/>
            <a:headEnd type="none" w="med" len="med"/>
            <a:tailEnd type="none" w="med" len="med"/>
          </a:ln>
        </p:spPr>
        <p:txBody>
          <a:bodyPr wrap="square" rtlCol="0">
            <a:spAutoFit/>
          </a:bodyPr>
          <a:lstStyle/>
          <a:p>
            <a:pPr algn="ctr"/>
            <a:r>
              <a:rPr lang="en-US" sz="2300" b="1" dirty="0">
                <a:solidFill>
                  <a:schemeClr val="bg1">
                    <a:lumMod val="95000"/>
                  </a:schemeClr>
                </a:solidFill>
                <a:latin typeface="Gill Sans MT" charset="0"/>
                <a:ea typeface="Gill Sans MT" charset="0"/>
                <a:cs typeface="Gill Sans MT" charset="0"/>
              </a:rPr>
              <a:t>Rules of the Fourier Transform: </a:t>
            </a:r>
          </a:p>
          <a:p>
            <a:pPr algn="ctr"/>
            <a:r>
              <a:rPr lang="en-US" sz="2300" dirty="0">
                <a:solidFill>
                  <a:schemeClr val="bg1">
                    <a:lumMod val="95000"/>
                  </a:schemeClr>
                </a:solidFill>
                <a:latin typeface="Gill Sans MT" charset="0"/>
                <a:ea typeface="Gill Sans MT" charset="0"/>
                <a:cs typeface="Gill Sans MT" charset="0"/>
              </a:rPr>
              <a:t>Sharp features (edges) result in many high spatial features</a:t>
            </a:r>
          </a:p>
        </p:txBody>
      </p:sp>
      <p:sp>
        <p:nvSpPr>
          <p:cNvPr id="21"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Examples of 2D Fourier Transforms</a:t>
            </a:r>
          </a:p>
        </p:txBody>
      </p:sp>
    </p:spTree>
    <p:extLst>
      <p:ext uri="{BB962C8B-B14F-4D97-AF65-F5344CB8AC3E}">
        <p14:creationId xmlns:p14="http://schemas.microsoft.com/office/powerpoint/2010/main" val="148820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58262" y="914400"/>
            <a:ext cx="8604738" cy="4332476"/>
            <a:chOff x="158262" y="1001524"/>
            <a:chExt cx="8604738" cy="4332476"/>
          </a:xfrm>
        </p:grpSpPr>
        <p:cxnSp>
          <p:nvCxnSpPr>
            <p:cNvPr id="17" name="Straight Arrow Connector 16"/>
            <p:cNvCxnSpPr/>
            <p:nvPr/>
          </p:nvCxnSpPr>
          <p:spPr>
            <a:xfrm>
              <a:off x="3733800" y="2431267"/>
              <a:ext cx="838200" cy="1588"/>
            </a:xfrm>
            <a:prstGeom prst="straightConnector1">
              <a:avLst/>
            </a:prstGeom>
            <a:ln>
              <a:solidFill>
                <a:srgbClr val="990033"/>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86200" y="1981200"/>
              <a:ext cx="609600" cy="477054"/>
            </a:xfrm>
            <a:prstGeom prst="rect">
              <a:avLst/>
            </a:prstGeom>
            <a:noFill/>
          </p:spPr>
          <p:txBody>
            <a:bodyPr wrap="square" rtlCol="0">
              <a:spAutoFit/>
            </a:bodyPr>
            <a:lstStyle/>
            <a:p>
              <a:pPr algn="ctr"/>
              <a:r>
                <a:rPr lang="en-US" sz="2500" b="1" dirty="0">
                  <a:solidFill>
                    <a:srgbClr val="990033"/>
                  </a:solidFill>
                  <a:latin typeface="Gill Sans MT" charset="0"/>
                  <a:ea typeface="Gill Sans MT" charset="0"/>
                  <a:cs typeface="Gill Sans MT" charset="0"/>
                </a:rPr>
                <a:t>FT</a:t>
              </a:r>
            </a:p>
          </p:txBody>
        </p:sp>
        <p:sp>
          <p:nvSpPr>
            <p:cNvPr id="19" name="TextBox 18"/>
            <p:cNvSpPr txBox="1"/>
            <p:nvPr/>
          </p:nvSpPr>
          <p:spPr>
            <a:xfrm>
              <a:off x="4610100" y="1030133"/>
              <a:ext cx="2209800" cy="400110"/>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V(</a:t>
              </a:r>
              <a:r>
                <a:rPr lang="en-US" sz="2000" b="1" dirty="0" err="1">
                  <a:solidFill>
                    <a:srgbClr val="000099"/>
                  </a:solidFill>
                  <a:latin typeface="Gill Sans MT" charset="0"/>
                  <a:ea typeface="Gill Sans MT" charset="0"/>
                  <a:cs typeface="Gill Sans MT" charset="0"/>
                </a:rPr>
                <a:t>u,v</a:t>
              </a:r>
              <a:r>
                <a:rPr lang="en-US" sz="2000" b="1" dirty="0">
                  <a:solidFill>
                    <a:srgbClr val="000099"/>
                  </a:solidFill>
                  <a:latin typeface="Gill Sans MT" charset="0"/>
                  <a:ea typeface="Gill Sans MT" charset="0"/>
                  <a:cs typeface="Gill Sans MT" charset="0"/>
                </a:rPr>
                <a:t>) amplitude</a:t>
              </a:r>
            </a:p>
          </p:txBody>
        </p:sp>
        <p:sp>
          <p:nvSpPr>
            <p:cNvPr id="20" name="TextBox 19"/>
            <p:cNvSpPr txBox="1"/>
            <p:nvPr/>
          </p:nvSpPr>
          <p:spPr>
            <a:xfrm>
              <a:off x="1524000" y="1001524"/>
              <a:ext cx="2286000" cy="400110"/>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T(</a:t>
              </a:r>
              <a:r>
                <a:rPr lang="en-US" sz="2000" b="1" dirty="0" err="1">
                  <a:solidFill>
                    <a:srgbClr val="000099"/>
                  </a:solidFill>
                  <a:latin typeface="Gill Sans MT" charset="0"/>
                  <a:ea typeface="Gill Sans MT" charset="0"/>
                  <a:cs typeface="Gill Sans MT" charset="0"/>
                </a:rPr>
                <a:t>x,y</a:t>
              </a:r>
              <a:r>
                <a:rPr lang="en-US" sz="2000" b="1" dirty="0">
                  <a:solidFill>
                    <a:srgbClr val="000099"/>
                  </a:solidFill>
                  <a:latin typeface="Gill Sans MT" charset="0"/>
                  <a:ea typeface="Gill Sans MT" charset="0"/>
                  <a:cs typeface="Gill Sans MT" charset="0"/>
                </a:rPr>
                <a:t>)</a:t>
              </a:r>
            </a:p>
          </p:txBody>
        </p:sp>
        <p:sp>
          <p:nvSpPr>
            <p:cNvPr id="21" name="TextBox 20"/>
            <p:cNvSpPr txBox="1"/>
            <p:nvPr/>
          </p:nvSpPr>
          <p:spPr>
            <a:xfrm>
              <a:off x="158262" y="1981200"/>
              <a:ext cx="1441938" cy="707886"/>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Centered Gaussian</a:t>
              </a:r>
            </a:p>
          </p:txBody>
        </p:sp>
        <p:pic>
          <p:nvPicPr>
            <p:cNvPr id="22" name="Picture 21" descr="gauss.jpg"/>
            <p:cNvPicPr>
              <a:picLocks noChangeAspect="1"/>
            </p:cNvPicPr>
            <p:nvPr/>
          </p:nvPicPr>
          <p:blipFill>
            <a:blip r:embed="rId3"/>
            <a:stretch>
              <a:fillRect/>
            </a:stretch>
          </p:blipFill>
          <p:spPr>
            <a:xfrm>
              <a:off x="1752600" y="1460521"/>
              <a:ext cx="1828800" cy="1828800"/>
            </a:xfrm>
            <a:prstGeom prst="rect">
              <a:avLst/>
            </a:prstGeom>
            <a:ln w="25400" cap="flat" cmpd="sng" algn="ctr">
              <a:solidFill>
                <a:srgbClr val="000000"/>
              </a:solidFill>
              <a:prstDash val="solid"/>
              <a:round/>
              <a:headEnd type="none" w="med" len="med"/>
              <a:tailEnd type="none" w="med" len="med"/>
            </a:ln>
          </p:spPr>
        </p:pic>
        <p:pic>
          <p:nvPicPr>
            <p:cNvPr id="23" name="Picture 22" descr="gauss_fft.jpg"/>
            <p:cNvPicPr>
              <a:picLocks noChangeAspect="1"/>
            </p:cNvPicPr>
            <p:nvPr/>
          </p:nvPicPr>
          <p:blipFill>
            <a:blip r:embed="rId4"/>
            <a:stretch>
              <a:fillRect/>
            </a:stretch>
          </p:blipFill>
          <p:spPr>
            <a:xfrm>
              <a:off x="4800600" y="1447800"/>
              <a:ext cx="1828800" cy="1828800"/>
            </a:xfrm>
            <a:prstGeom prst="rect">
              <a:avLst/>
            </a:prstGeom>
            <a:ln w="25400" cap="flat" cmpd="sng" algn="ctr">
              <a:solidFill>
                <a:srgbClr val="000000"/>
              </a:solidFill>
              <a:prstDash val="solid"/>
              <a:round/>
              <a:headEnd type="none" w="med" len="med"/>
              <a:tailEnd type="none" w="med" len="med"/>
            </a:ln>
          </p:spPr>
        </p:pic>
        <p:pic>
          <p:nvPicPr>
            <p:cNvPr id="24" name="Picture 23" descr="gauss_phase.jpg"/>
            <p:cNvPicPr>
              <a:picLocks noChangeAspect="1"/>
            </p:cNvPicPr>
            <p:nvPr/>
          </p:nvPicPr>
          <p:blipFill>
            <a:blip r:embed="rId5"/>
            <a:stretch>
              <a:fillRect/>
            </a:stretch>
          </p:blipFill>
          <p:spPr>
            <a:xfrm>
              <a:off x="6934200" y="1447800"/>
              <a:ext cx="1828800" cy="1828800"/>
            </a:xfrm>
            <a:prstGeom prst="rect">
              <a:avLst/>
            </a:prstGeom>
            <a:ln w="25400" cap="flat" cmpd="sng" algn="ctr">
              <a:solidFill>
                <a:srgbClr val="000000"/>
              </a:solidFill>
              <a:prstDash val="solid"/>
              <a:round/>
              <a:headEnd type="none" w="med" len="med"/>
              <a:tailEnd type="none" w="med" len="med"/>
            </a:ln>
          </p:spPr>
        </p:pic>
        <p:sp>
          <p:nvSpPr>
            <p:cNvPr id="25" name="TextBox 24"/>
            <p:cNvSpPr txBox="1"/>
            <p:nvPr/>
          </p:nvSpPr>
          <p:spPr>
            <a:xfrm>
              <a:off x="6934200" y="1001524"/>
              <a:ext cx="1828800" cy="400110"/>
            </a:xfrm>
            <a:prstGeom prst="rect">
              <a:avLst/>
            </a:prstGeom>
            <a:noFill/>
          </p:spPr>
          <p:txBody>
            <a:bodyPr wrap="square" rtlCol="0">
              <a:spAutoFit/>
            </a:bodyPr>
            <a:lstStyle/>
            <a:p>
              <a:pPr algn="ctr"/>
              <a:r>
                <a:rPr lang="en-US" sz="2000" b="1" dirty="0" err="1">
                  <a:solidFill>
                    <a:srgbClr val="000099"/>
                  </a:solidFill>
                  <a:latin typeface="Gill Sans MT" charset="0"/>
                  <a:ea typeface="Gill Sans MT" charset="0"/>
                  <a:cs typeface="Gill Sans MT" charset="0"/>
                </a:rPr>
                <a:t>V(u,v</a:t>
              </a:r>
              <a:r>
                <a:rPr lang="en-US" sz="2000" b="1" dirty="0">
                  <a:solidFill>
                    <a:srgbClr val="000099"/>
                  </a:solidFill>
                  <a:latin typeface="Gill Sans MT" charset="0"/>
                  <a:ea typeface="Gill Sans MT" charset="0"/>
                  <a:cs typeface="Gill Sans MT" charset="0"/>
                </a:rPr>
                <a:t>) phase</a:t>
              </a:r>
            </a:p>
          </p:txBody>
        </p:sp>
        <p:cxnSp>
          <p:nvCxnSpPr>
            <p:cNvPr id="26" name="Straight Arrow Connector 25"/>
            <p:cNvCxnSpPr/>
            <p:nvPr/>
          </p:nvCxnSpPr>
          <p:spPr>
            <a:xfrm>
              <a:off x="3733800" y="4488667"/>
              <a:ext cx="838200" cy="1588"/>
            </a:xfrm>
            <a:prstGeom prst="straightConnector1">
              <a:avLst/>
            </a:prstGeom>
            <a:ln>
              <a:solidFill>
                <a:srgbClr val="990033"/>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886200" y="4038600"/>
              <a:ext cx="609600" cy="477054"/>
            </a:xfrm>
            <a:prstGeom prst="rect">
              <a:avLst/>
            </a:prstGeom>
            <a:noFill/>
          </p:spPr>
          <p:txBody>
            <a:bodyPr wrap="square" rtlCol="0">
              <a:spAutoFit/>
            </a:bodyPr>
            <a:lstStyle/>
            <a:p>
              <a:pPr algn="ctr"/>
              <a:r>
                <a:rPr lang="en-US" sz="2500" b="1" dirty="0">
                  <a:solidFill>
                    <a:srgbClr val="990033"/>
                  </a:solidFill>
                  <a:latin typeface="Gill Sans MT" charset="0"/>
                  <a:ea typeface="Gill Sans MT" charset="0"/>
                  <a:cs typeface="Gill Sans MT" charset="0"/>
                </a:rPr>
                <a:t>FT</a:t>
              </a:r>
            </a:p>
          </p:txBody>
        </p:sp>
        <p:sp>
          <p:nvSpPr>
            <p:cNvPr id="28" name="TextBox 27"/>
            <p:cNvSpPr txBox="1"/>
            <p:nvPr/>
          </p:nvSpPr>
          <p:spPr>
            <a:xfrm>
              <a:off x="158262" y="4038600"/>
              <a:ext cx="1441938" cy="707886"/>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Offset Gaussian</a:t>
              </a:r>
            </a:p>
          </p:txBody>
        </p:sp>
        <p:pic>
          <p:nvPicPr>
            <p:cNvPr id="29" name="Picture 28" descr="gauss_offset.jpg"/>
            <p:cNvPicPr>
              <a:picLocks noChangeAspect="1"/>
            </p:cNvPicPr>
            <p:nvPr/>
          </p:nvPicPr>
          <p:blipFill>
            <a:blip r:embed="rId6"/>
            <a:stretch>
              <a:fillRect/>
            </a:stretch>
          </p:blipFill>
          <p:spPr>
            <a:xfrm>
              <a:off x="1752600" y="3505200"/>
              <a:ext cx="1828800" cy="1828800"/>
            </a:xfrm>
            <a:prstGeom prst="rect">
              <a:avLst/>
            </a:prstGeom>
            <a:ln w="25400" cap="flat" cmpd="sng" algn="ctr">
              <a:solidFill>
                <a:srgbClr val="000000"/>
              </a:solidFill>
              <a:prstDash val="solid"/>
              <a:round/>
              <a:headEnd type="none" w="med" len="med"/>
              <a:tailEnd type="none" w="med" len="med"/>
            </a:ln>
          </p:spPr>
        </p:pic>
        <p:pic>
          <p:nvPicPr>
            <p:cNvPr id="30" name="Picture 29" descr="gauss_offset_fft.jpg"/>
            <p:cNvPicPr>
              <a:picLocks noChangeAspect="1"/>
            </p:cNvPicPr>
            <p:nvPr/>
          </p:nvPicPr>
          <p:blipFill>
            <a:blip r:embed="rId4"/>
            <a:stretch>
              <a:fillRect/>
            </a:stretch>
          </p:blipFill>
          <p:spPr>
            <a:xfrm>
              <a:off x="4800600" y="3505200"/>
              <a:ext cx="1828800" cy="1828800"/>
            </a:xfrm>
            <a:prstGeom prst="rect">
              <a:avLst/>
            </a:prstGeom>
            <a:ln w="25400" cap="flat" cmpd="sng" algn="ctr">
              <a:solidFill>
                <a:srgbClr val="000000"/>
              </a:solidFill>
              <a:prstDash val="solid"/>
              <a:round/>
              <a:headEnd type="none" w="med" len="med"/>
              <a:tailEnd type="none" w="med" len="med"/>
            </a:ln>
          </p:spPr>
        </p:pic>
        <p:pic>
          <p:nvPicPr>
            <p:cNvPr id="31" name="Picture 30" descr="gauss_offset_phase.jpg"/>
            <p:cNvPicPr>
              <a:picLocks/>
            </p:cNvPicPr>
            <p:nvPr/>
          </p:nvPicPr>
          <p:blipFill>
            <a:blip r:embed="rId7"/>
            <a:srcRect l="20000" t="17000" r="17000" b="17000"/>
            <a:stretch>
              <a:fillRect/>
            </a:stretch>
          </p:blipFill>
          <p:spPr>
            <a:xfrm>
              <a:off x="6934200" y="3505200"/>
              <a:ext cx="1828800" cy="1828800"/>
            </a:xfrm>
            <a:prstGeom prst="rect">
              <a:avLst/>
            </a:prstGeom>
            <a:ln w="25400" cap="flat" cmpd="sng" algn="ctr">
              <a:solidFill>
                <a:srgbClr val="000000"/>
              </a:solidFill>
              <a:prstDash val="solid"/>
              <a:round/>
              <a:headEnd type="none" w="med" len="med"/>
              <a:tailEnd type="none" w="med" len="med"/>
            </a:ln>
          </p:spPr>
        </p:pic>
      </p:grpSp>
      <p:sp>
        <p:nvSpPr>
          <p:cNvPr id="32" name="TextBox 31"/>
          <p:cNvSpPr txBox="1"/>
          <p:nvPr/>
        </p:nvSpPr>
        <p:spPr>
          <a:xfrm>
            <a:off x="439615" y="5476825"/>
            <a:ext cx="7924800" cy="1154162"/>
          </a:xfrm>
          <a:prstGeom prst="rect">
            <a:avLst/>
          </a:prstGeom>
          <a:solidFill>
            <a:srgbClr val="002060"/>
          </a:solidFill>
          <a:ln w="25400" cap="flat" cmpd="sng" algn="ctr">
            <a:noFill/>
            <a:prstDash val="solid"/>
            <a:round/>
            <a:headEnd type="none" w="med" len="med"/>
            <a:tailEnd type="none" w="med" len="med"/>
          </a:ln>
        </p:spPr>
        <p:txBody>
          <a:bodyPr wrap="square" rtlCol="0">
            <a:spAutoFit/>
          </a:bodyPr>
          <a:lstStyle/>
          <a:p>
            <a:pPr algn="ctr"/>
            <a:r>
              <a:rPr lang="en-US" sz="2300" b="1" dirty="0">
                <a:solidFill>
                  <a:schemeClr val="bg1">
                    <a:lumMod val="95000"/>
                  </a:schemeClr>
                </a:solidFill>
                <a:latin typeface="Gill Sans MT" charset="0"/>
                <a:ea typeface="Gill Sans MT" charset="0"/>
                <a:cs typeface="Gill Sans MT" charset="0"/>
              </a:rPr>
              <a:t>Rules of the Fourier Transform: </a:t>
            </a:r>
          </a:p>
          <a:p>
            <a:pPr algn="ctr"/>
            <a:r>
              <a:rPr lang="en-US" sz="2300" dirty="0">
                <a:solidFill>
                  <a:schemeClr val="bg1">
                    <a:lumMod val="95000"/>
                  </a:schemeClr>
                </a:solidFill>
                <a:latin typeface="Gill Sans MT" charset="0"/>
                <a:ea typeface="Gill Sans MT" charset="0"/>
                <a:cs typeface="Gill Sans MT" charset="0"/>
              </a:rPr>
              <a:t>Amplitude tells you ‘how much’ of a spatial frequency</a:t>
            </a:r>
          </a:p>
          <a:p>
            <a:pPr algn="ctr"/>
            <a:r>
              <a:rPr lang="en-US" sz="2300" dirty="0">
                <a:solidFill>
                  <a:schemeClr val="bg1">
                    <a:lumMod val="95000"/>
                  </a:schemeClr>
                </a:solidFill>
                <a:latin typeface="Gill Sans MT" charset="0"/>
                <a:ea typeface="Gill Sans MT" charset="0"/>
                <a:cs typeface="Gill Sans MT" charset="0"/>
              </a:rPr>
              <a:t>Phase tells you ‘where’ the spatial frequency is</a:t>
            </a:r>
          </a:p>
        </p:txBody>
      </p:sp>
      <p:sp>
        <p:nvSpPr>
          <p:cNvPr id="33"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Examples of 2D Fourier Transforms</a:t>
            </a:r>
          </a:p>
        </p:txBody>
      </p:sp>
    </p:spTree>
    <p:extLst>
      <p:ext uri="{BB962C8B-B14F-4D97-AF65-F5344CB8AC3E}">
        <p14:creationId xmlns:p14="http://schemas.microsoft.com/office/powerpoint/2010/main" val="185510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242"/>
            <a:ext cx="8229600" cy="1143000"/>
          </a:xfrm>
        </p:spPr>
        <p:txBody>
          <a:bodyPr/>
          <a:lstStyle/>
          <a:p>
            <a:pPr lvl="0"/>
            <a:r>
              <a:rPr lang="en-US" dirty="0"/>
              <a:t>Visibility and Sky Brightness</a:t>
            </a:r>
            <a:br>
              <a:rPr lang="en-US" dirty="0"/>
            </a:br>
            <a:endParaRPr lang="en-US" dirty="0"/>
          </a:p>
        </p:txBody>
      </p:sp>
      <p:sp>
        <p:nvSpPr>
          <p:cNvPr id="5" name="Slide Number Placeholder 4"/>
          <p:cNvSpPr>
            <a:spLocks noGrp="1"/>
          </p:cNvSpPr>
          <p:nvPr>
            <p:ph type="sldNum" sz="quarter" idx="11"/>
          </p:nvPr>
        </p:nvSpPr>
        <p:spPr/>
        <p:txBody>
          <a:bodyPr/>
          <a:lstStyle/>
          <a:p>
            <a:fld id="{73CBECA9-5EC4-1348-9E48-4CADDDEFCC09}" type="slidenum">
              <a:rPr lang="en-US" smtClean="0"/>
              <a:pPr/>
              <a:t>22</a:t>
            </a:fld>
            <a:endParaRPr lang="en-US"/>
          </a:p>
        </p:txBody>
      </p:sp>
      <p:grpSp>
        <p:nvGrpSpPr>
          <p:cNvPr id="7" name="Group 246"/>
          <p:cNvGrpSpPr>
            <a:grpSpLocks/>
          </p:cNvGrpSpPr>
          <p:nvPr/>
        </p:nvGrpSpPr>
        <p:grpSpPr bwMode="auto">
          <a:xfrm>
            <a:off x="4343400" y="1112168"/>
            <a:ext cx="4586288" cy="3695700"/>
            <a:chOff x="2736" y="432"/>
            <a:chExt cx="2889" cy="2328"/>
          </a:xfrm>
        </p:grpSpPr>
        <p:grpSp>
          <p:nvGrpSpPr>
            <p:cNvPr id="8" name="Group 245"/>
            <p:cNvGrpSpPr>
              <a:grpSpLocks/>
            </p:cNvGrpSpPr>
            <p:nvPr/>
          </p:nvGrpSpPr>
          <p:grpSpPr bwMode="auto">
            <a:xfrm>
              <a:off x="2736" y="432"/>
              <a:ext cx="2889" cy="2328"/>
              <a:chOff x="2736" y="432"/>
              <a:chExt cx="2889" cy="2328"/>
            </a:xfrm>
          </p:grpSpPr>
          <p:sp>
            <p:nvSpPr>
              <p:cNvPr id="10" name="Rectangle 83"/>
              <p:cNvSpPr>
                <a:spLocks noChangeArrowheads="1"/>
              </p:cNvSpPr>
              <p:nvPr/>
            </p:nvSpPr>
            <p:spPr bwMode="auto">
              <a:xfrm>
                <a:off x="2736" y="432"/>
                <a:ext cx="2889" cy="2328"/>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1" name="Line 84"/>
              <p:cNvSpPr>
                <a:spLocks noChangeShapeType="1"/>
              </p:cNvSpPr>
              <p:nvPr/>
            </p:nvSpPr>
            <p:spPr bwMode="auto">
              <a:xfrm>
                <a:off x="3304" y="704"/>
                <a:ext cx="0" cy="1586"/>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12" name="Line 85"/>
              <p:cNvSpPr>
                <a:spLocks noChangeShapeType="1"/>
              </p:cNvSpPr>
              <p:nvPr/>
            </p:nvSpPr>
            <p:spPr bwMode="auto">
              <a:xfrm>
                <a:off x="3304" y="2290"/>
                <a:ext cx="1847"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3" name="Text Box 87"/>
              <p:cNvSpPr txBox="1">
                <a:spLocks noChangeArrowheads="1"/>
              </p:cNvSpPr>
              <p:nvPr/>
            </p:nvSpPr>
            <p:spPr bwMode="auto">
              <a:xfrm rot="16200000">
                <a:off x="2722" y="1518"/>
                <a:ext cx="352" cy="250"/>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2000" dirty="0"/>
                  <a:t>|V|</a:t>
                </a:r>
              </a:p>
            </p:txBody>
          </p:sp>
          <p:sp>
            <p:nvSpPr>
              <p:cNvPr id="14" name="Text Box 88"/>
              <p:cNvSpPr txBox="1">
                <a:spLocks noChangeArrowheads="1"/>
              </p:cNvSpPr>
              <p:nvPr/>
            </p:nvSpPr>
            <p:spPr bwMode="auto">
              <a:xfrm>
                <a:off x="4583" y="2337"/>
                <a:ext cx="995" cy="250"/>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2000" i="1"/>
                  <a:t>b </a:t>
                </a:r>
                <a:r>
                  <a:rPr lang="it-IT" sz="2000"/>
                  <a:t>(meters)</a:t>
                </a:r>
              </a:p>
            </p:txBody>
          </p:sp>
          <p:sp>
            <p:nvSpPr>
              <p:cNvPr id="15" name="Text Box 89"/>
              <p:cNvSpPr txBox="1">
                <a:spLocks noChangeArrowheads="1"/>
              </p:cNvSpPr>
              <p:nvPr/>
            </p:nvSpPr>
            <p:spPr bwMode="auto">
              <a:xfrm>
                <a:off x="3120" y="2160"/>
                <a:ext cx="152" cy="231"/>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1800"/>
                  <a:t>0</a:t>
                </a:r>
              </a:p>
            </p:txBody>
          </p:sp>
          <p:sp>
            <p:nvSpPr>
              <p:cNvPr id="16" name="Text Box 90"/>
              <p:cNvSpPr txBox="1">
                <a:spLocks noChangeArrowheads="1"/>
              </p:cNvSpPr>
              <p:nvPr/>
            </p:nvSpPr>
            <p:spPr bwMode="auto">
              <a:xfrm>
                <a:off x="2976" y="1536"/>
                <a:ext cx="332" cy="231"/>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1800"/>
                  <a:t>0.5</a:t>
                </a:r>
              </a:p>
            </p:txBody>
          </p:sp>
          <p:sp>
            <p:nvSpPr>
              <p:cNvPr id="17" name="Line 91"/>
              <p:cNvSpPr>
                <a:spLocks noChangeShapeType="1"/>
              </p:cNvSpPr>
              <p:nvPr/>
            </p:nvSpPr>
            <p:spPr bwMode="auto">
              <a:xfrm>
                <a:off x="3304" y="1644"/>
                <a:ext cx="48"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8" name="Text Box 92"/>
              <p:cNvSpPr txBox="1">
                <a:spLocks noChangeArrowheads="1"/>
              </p:cNvSpPr>
              <p:nvPr/>
            </p:nvSpPr>
            <p:spPr bwMode="auto">
              <a:xfrm>
                <a:off x="3024" y="960"/>
                <a:ext cx="331" cy="230"/>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1800"/>
                  <a:t>1</a:t>
                </a:r>
              </a:p>
            </p:txBody>
          </p:sp>
          <p:sp>
            <p:nvSpPr>
              <p:cNvPr id="19" name="Line 93"/>
              <p:cNvSpPr>
                <a:spLocks noChangeShapeType="1"/>
              </p:cNvSpPr>
              <p:nvPr/>
            </p:nvSpPr>
            <p:spPr bwMode="auto">
              <a:xfrm>
                <a:off x="3304" y="1057"/>
                <a:ext cx="48"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sp>
          <p:nvSpPr>
            <p:cNvPr id="9" name="Line 94"/>
            <p:cNvSpPr>
              <a:spLocks noChangeShapeType="1"/>
            </p:cNvSpPr>
            <p:nvPr/>
          </p:nvSpPr>
          <p:spPr bwMode="auto">
            <a:xfrm>
              <a:off x="3342" y="1056"/>
              <a:ext cx="1658" cy="0"/>
            </a:xfrm>
            <a:prstGeom prst="line">
              <a:avLst/>
            </a:prstGeom>
            <a:noFill/>
            <a:ln w="9525">
              <a:solidFill>
                <a:schemeClr val="tx1"/>
              </a:solidFill>
              <a:prstDash val="dash"/>
              <a:round/>
              <a:headEnd/>
              <a:tailEnd/>
            </a:ln>
            <a:effectLst/>
          </p:spPr>
          <p:txBody>
            <a:bodyPr wrap="none" anchor="ctr">
              <a:prstTxWarp prst="textNoShape">
                <a:avLst/>
              </a:prstTxWarp>
            </a:bodyPr>
            <a:lstStyle/>
            <a:p>
              <a:endParaRPr lang="en-US"/>
            </a:p>
          </p:txBody>
        </p:sp>
      </p:grpSp>
      <p:grpSp>
        <p:nvGrpSpPr>
          <p:cNvPr id="20" name="Group 272"/>
          <p:cNvGrpSpPr>
            <a:grpSpLocks/>
          </p:cNvGrpSpPr>
          <p:nvPr/>
        </p:nvGrpSpPr>
        <p:grpSpPr bwMode="auto">
          <a:xfrm>
            <a:off x="152400" y="1117600"/>
            <a:ext cx="7253288" cy="5359400"/>
            <a:chOff x="96" y="432"/>
            <a:chExt cx="4569" cy="3648"/>
          </a:xfrm>
        </p:grpSpPr>
        <p:grpSp>
          <p:nvGrpSpPr>
            <p:cNvPr id="21" name="Group 271"/>
            <p:cNvGrpSpPr>
              <a:grpSpLocks/>
            </p:cNvGrpSpPr>
            <p:nvPr/>
          </p:nvGrpSpPr>
          <p:grpSpPr bwMode="auto">
            <a:xfrm>
              <a:off x="96" y="432"/>
              <a:ext cx="2592" cy="3648"/>
              <a:chOff x="96" y="432"/>
              <a:chExt cx="2592" cy="3648"/>
            </a:xfrm>
          </p:grpSpPr>
          <p:grpSp>
            <p:nvGrpSpPr>
              <p:cNvPr id="44" name="Group 268"/>
              <p:cNvGrpSpPr>
                <a:grpSpLocks/>
              </p:cNvGrpSpPr>
              <p:nvPr/>
            </p:nvGrpSpPr>
            <p:grpSpPr bwMode="auto">
              <a:xfrm>
                <a:off x="96" y="432"/>
                <a:ext cx="2592" cy="3648"/>
                <a:chOff x="96" y="432"/>
                <a:chExt cx="2592" cy="3648"/>
              </a:xfrm>
            </p:grpSpPr>
            <p:sp>
              <p:nvSpPr>
                <p:cNvPr id="46" name="Rectangle 61"/>
                <p:cNvSpPr>
                  <a:spLocks noChangeArrowheads="1"/>
                </p:cNvSpPr>
                <p:nvPr/>
              </p:nvSpPr>
              <p:spPr bwMode="auto">
                <a:xfrm>
                  <a:off x="96" y="432"/>
                  <a:ext cx="2592" cy="3648"/>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47" name="Group 71"/>
                <p:cNvGrpSpPr>
                  <a:grpSpLocks/>
                </p:cNvGrpSpPr>
                <p:nvPr/>
              </p:nvGrpSpPr>
              <p:grpSpPr bwMode="auto">
                <a:xfrm>
                  <a:off x="528" y="1001"/>
                  <a:ext cx="1781" cy="568"/>
                  <a:chOff x="552" y="1344"/>
                  <a:chExt cx="1680" cy="576"/>
                </a:xfrm>
              </p:grpSpPr>
              <p:sp>
                <p:nvSpPr>
                  <p:cNvPr id="52" name="Line 54"/>
                  <p:cNvSpPr>
                    <a:spLocks noChangeShapeType="1"/>
                  </p:cNvSpPr>
                  <p:nvPr/>
                </p:nvSpPr>
                <p:spPr bwMode="auto">
                  <a:xfrm>
                    <a:off x="552" y="1344"/>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53" name="Line 55"/>
                  <p:cNvSpPr>
                    <a:spLocks noChangeShapeType="1"/>
                  </p:cNvSpPr>
                  <p:nvPr/>
                </p:nvSpPr>
                <p:spPr bwMode="auto">
                  <a:xfrm>
                    <a:off x="552" y="1536"/>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54" name="Line 56"/>
                  <p:cNvSpPr>
                    <a:spLocks noChangeShapeType="1"/>
                  </p:cNvSpPr>
                  <p:nvPr/>
                </p:nvSpPr>
                <p:spPr bwMode="auto">
                  <a:xfrm>
                    <a:off x="552" y="1728"/>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55" name="Line 57"/>
                  <p:cNvSpPr>
                    <a:spLocks noChangeShapeType="1"/>
                  </p:cNvSpPr>
                  <p:nvPr/>
                </p:nvSpPr>
                <p:spPr bwMode="auto">
                  <a:xfrm>
                    <a:off x="552" y="1920"/>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grpSp>
              <p:nvGrpSpPr>
                <p:cNvPr id="48" name="Group 121"/>
                <p:cNvGrpSpPr>
                  <a:grpSpLocks/>
                </p:cNvGrpSpPr>
                <p:nvPr/>
              </p:nvGrpSpPr>
              <p:grpSpPr bwMode="auto">
                <a:xfrm>
                  <a:off x="1380" y="432"/>
                  <a:ext cx="903" cy="3174"/>
                  <a:chOff x="1356" y="384"/>
                  <a:chExt cx="852" cy="3216"/>
                </a:xfrm>
              </p:grpSpPr>
              <p:pic>
                <p:nvPicPr>
                  <p:cNvPr id="49" name="Picture 42"/>
                  <p:cNvPicPr>
                    <a:picLocks noChangeAspect="1" noChangeArrowheads="1"/>
                  </p:cNvPicPr>
                  <p:nvPr/>
                </p:nvPicPr>
                <p:blipFill>
                  <a:blip r:embed="rId4"/>
                  <a:srcRect l="51064" r="19476" b="89041"/>
                  <a:stretch>
                    <a:fillRect/>
                  </a:stretch>
                </p:blipFill>
                <p:spPr bwMode="auto">
                  <a:xfrm>
                    <a:off x="1488" y="432"/>
                    <a:ext cx="720" cy="384"/>
                  </a:xfrm>
                  <a:prstGeom prst="rect">
                    <a:avLst/>
                  </a:prstGeom>
                  <a:noFill/>
                  <a:ln w="9525">
                    <a:noFill/>
                    <a:miter lim="800000"/>
                    <a:headEnd/>
                    <a:tailEnd/>
                  </a:ln>
                  <a:effectLst/>
                </p:spPr>
              </p:pic>
              <p:sp>
                <p:nvSpPr>
                  <p:cNvPr id="50" name="Oval 53"/>
                  <p:cNvSpPr>
                    <a:spLocks noChangeArrowheads="1"/>
                  </p:cNvSpPr>
                  <p:nvPr/>
                </p:nvSpPr>
                <p:spPr bwMode="auto">
                  <a:xfrm>
                    <a:off x="1356" y="480"/>
                    <a:ext cx="72" cy="72"/>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51" name="Line 70"/>
                  <p:cNvSpPr>
                    <a:spLocks noChangeShapeType="1"/>
                  </p:cNvSpPr>
                  <p:nvPr/>
                </p:nvSpPr>
                <p:spPr bwMode="auto">
                  <a:xfrm>
                    <a:off x="1392" y="384"/>
                    <a:ext cx="0" cy="3216"/>
                  </a:xfrm>
                  <a:prstGeom prst="line">
                    <a:avLst/>
                  </a:prstGeom>
                  <a:noFill/>
                  <a:ln w="9525">
                    <a:solidFill>
                      <a:schemeClr val="tx1"/>
                    </a:solidFill>
                    <a:prstDash val="dash"/>
                    <a:round/>
                    <a:headEnd/>
                    <a:tailEnd/>
                  </a:ln>
                  <a:effectLst/>
                </p:spPr>
                <p:txBody>
                  <a:bodyPr wrap="none" anchor="ctr">
                    <a:prstTxWarp prst="textNoShape">
                      <a:avLst/>
                    </a:prstTxWarp>
                  </a:bodyPr>
                  <a:lstStyle/>
                  <a:p>
                    <a:endParaRPr lang="en-US"/>
                  </a:p>
                </p:txBody>
              </p:sp>
            </p:grpSp>
          </p:grpSp>
          <p:sp>
            <p:nvSpPr>
              <p:cNvPr id="45" name="Line 62"/>
              <p:cNvSpPr>
                <a:spLocks noChangeShapeType="1"/>
              </p:cNvSpPr>
              <p:nvPr/>
            </p:nvSpPr>
            <p:spPr bwMode="auto">
              <a:xfrm>
                <a:off x="274" y="3347"/>
                <a:ext cx="2289"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grpSp>
          <p:nvGrpSpPr>
            <p:cNvPr id="22" name="Group 270"/>
            <p:cNvGrpSpPr>
              <a:grpSpLocks/>
            </p:cNvGrpSpPr>
            <p:nvPr/>
          </p:nvGrpSpPr>
          <p:grpSpPr bwMode="auto">
            <a:xfrm>
              <a:off x="336" y="1023"/>
              <a:ext cx="4329" cy="2338"/>
              <a:chOff x="336" y="1023"/>
              <a:chExt cx="4329" cy="2338"/>
            </a:xfrm>
          </p:grpSpPr>
          <p:grpSp>
            <p:nvGrpSpPr>
              <p:cNvPr id="23" name="Group 267"/>
              <p:cNvGrpSpPr>
                <a:grpSpLocks/>
              </p:cNvGrpSpPr>
              <p:nvPr/>
            </p:nvGrpSpPr>
            <p:grpSpPr bwMode="auto">
              <a:xfrm>
                <a:off x="336" y="1751"/>
                <a:ext cx="2227" cy="1610"/>
                <a:chOff x="336" y="1751"/>
                <a:chExt cx="2227" cy="1610"/>
              </a:xfrm>
            </p:grpSpPr>
            <p:grpSp>
              <p:nvGrpSpPr>
                <p:cNvPr id="30" name="Group 266"/>
                <p:cNvGrpSpPr>
                  <a:grpSpLocks/>
                </p:cNvGrpSpPr>
                <p:nvPr/>
              </p:nvGrpSpPr>
              <p:grpSpPr bwMode="auto">
                <a:xfrm>
                  <a:off x="336" y="1751"/>
                  <a:ext cx="2180" cy="1609"/>
                  <a:chOff x="336" y="1751"/>
                  <a:chExt cx="2180" cy="1609"/>
                </a:xfrm>
              </p:grpSpPr>
              <p:grpSp>
                <p:nvGrpSpPr>
                  <p:cNvPr id="35" name="Group 206"/>
                  <p:cNvGrpSpPr>
                    <a:grpSpLocks/>
                  </p:cNvGrpSpPr>
                  <p:nvPr/>
                </p:nvGrpSpPr>
                <p:grpSpPr bwMode="auto">
                  <a:xfrm>
                    <a:off x="336" y="2081"/>
                    <a:ext cx="2180" cy="1279"/>
                    <a:chOff x="288" y="2064"/>
                    <a:chExt cx="2208" cy="1296"/>
                  </a:xfrm>
                </p:grpSpPr>
                <p:sp>
                  <p:nvSpPr>
                    <p:cNvPr id="39" name="Freeform 207"/>
                    <p:cNvSpPr>
                      <a:spLocks/>
                    </p:cNvSpPr>
                    <p:nvPr/>
                  </p:nvSpPr>
                  <p:spPr bwMode="auto">
                    <a:xfrm>
                      <a:off x="699" y="2841"/>
                      <a:ext cx="1385" cy="519"/>
                    </a:xfrm>
                    <a:custGeom>
                      <a:avLst/>
                      <a:gdLst/>
                      <a:ahLst/>
                      <a:cxnLst>
                        <a:cxn ang="0">
                          <a:pos x="0" y="223"/>
                        </a:cxn>
                        <a:cxn ang="0">
                          <a:pos x="43" y="34"/>
                        </a:cxn>
                        <a:cxn ang="0">
                          <a:pos x="94" y="40"/>
                        </a:cxn>
                        <a:cxn ang="0">
                          <a:pos x="140" y="220"/>
                        </a:cxn>
                        <a:cxn ang="0">
                          <a:pos x="192" y="463"/>
                        </a:cxn>
                        <a:cxn ang="0">
                          <a:pos x="245" y="462"/>
                        </a:cxn>
                        <a:cxn ang="0">
                          <a:pos x="279" y="315"/>
                        </a:cxn>
                        <a:cxn ang="0">
                          <a:pos x="336" y="79"/>
                        </a:cxn>
                        <a:cxn ang="0">
                          <a:pos x="365" y="15"/>
                        </a:cxn>
                        <a:cxn ang="0">
                          <a:pos x="395" y="27"/>
                        </a:cxn>
                        <a:cxn ang="0">
                          <a:pos x="417" y="90"/>
                        </a:cxn>
                        <a:cxn ang="0">
                          <a:pos x="486" y="396"/>
                        </a:cxn>
                        <a:cxn ang="0">
                          <a:pos x="534" y="490"/>
                        </a:cxn>
                        <a:cxn ang="0">
                          <a:pos x="573" y="414"/>
                        </a:cxn>
                        <a:cxn ang="0">
                          <a:pos x="627" y="168"/>
                        </a:cxn>
                        <a:cxn ang="0">
                          <a:pos x="666" y="30"/>
                        </a:cxn>
                        <a:cxn ang="0">
                          <a:pos x="700" y="19"/>
                        </a:cxn>
                        <a:cxn ang="0">
                          <a:pos x="730" y="93"/>
                        </a:cxn>
                        <a:cxn ang="0">
                          <a:pos x="789" y="361"/>
                        </a:cxn>
                        <a:cxn ang="0">
                          <a:pos x="821" y="481"/>
                        </a:cxn>
                        <a:cxn ang="0">
                          <a:pos x="864" y="469"/>
                        </a:cxn>
                        <a:cxn ang="0">
                          <a:pos x="920" y="259"/>
                        </a:cxn>
                        <a:cxn ang="0">
                          <a:pos x="973" y="43"/>
                        </a:cxn>
                        <a:cxn ang="0">
                          <a:pos x="1025" y="40"/>
                        </a:cxn>
                        <a:cxn ang="0">
                          <a:pos x="1080" y="255"/>
                        </a:cxn>
                        <a:cxn ang="0">
                          <a:pos x="1124" y="453"/>
                        </a:cxn>
                        <a:cxn ang="0">
                          <a:pos x="1183" y="456"/>
                        </a:cxn>
                        <a:cxn ang="0">
                          <a:pos x="1274" y="73"/>
                        </a:cxn>
                        <a:cxn ang="0">
                          <a:pos x="1313" y="16"/>
                        </a:cxn>
                        <a:cxn ang="0">
                          <a:pos x="1343" y="73"/>
                        </a:cxn>
                        <a:cxn ang="0">
                          <a:pos x="1385" y="246"/>
                        </a:cxn>
                      </a:cxnLst>
                      <a:rect l="0" t="0" r="r" b="b"/>
                      <a:pathLst>
                        <a:path w="1385" h="519">
                          <a:moveTo>
                            <a:pt x="0" y="223"/>
                          </a:moveTo>
                          <a:cubicBezTo>
                            <a:pt x="7" y="192"/>
                            <a:pt x="27" y="64"/>
                            <a:pt x="43" y="34"/>
                          </a:cubicBezTo>
                          <a:cubicBezTo>
                            <a:pt x="59" y="4"/>
                            <a:pt x="78" y="9"/>
                            <a:pt x="94" y="40"/>
                          </a:cubicBezTo>
                          <a:cubicBezTo>
                            <a:pt x="110" y="71"/>
                            <a:pt x="124" y="150"/>
                            <a:pt x="140" y="220"/>
                          </a:cubicBezTo>
                          <a:cubicBezTo>
                            <a:pt x="156" y="290"/>
                            <a:pt x="174" y="423"/>
                            <a:pt x="192" y="463"/>
                          </a:cubicBezTo>
                          <a:cubicBezTo>
                            <a:pt x="210" y="503"/>
                            <a:pt x="230" y="487"/>
                            <a:pt x="245" y="462"/>
                          </a:cubicBezTo>
                          <a:cubicBezTo>
                            <a:pt x="260" y="437"/>
                            <a:pt x="264" y="379"/>
                            <a:pt x="279" y="315"/>
                          </a:cubicBezTo>
                          <a:cubicBezTo>
                            <a:pt x="294" y="251"/>
                            <a:pt x="322" y="129"/>
                            <a:pt x="336" y="79"/>
                          </a:cubicBezTo>
                          <a:cubicBezTo>
                            <a:pt x="350" y="29"/>
                            <a:pt x="355" y="24"/>
                            <a:pt x="365" y="15"/>
                          </a:cubicBezTo>
                          <a:cubicBezTo>
                            <a:pt x="375" y="6"/>
                            <a:pt x="386" y="15"/>
                            <a:pt x="395" y="27"/>
                          </a:cubicBezTo>
                          <a:cubicBezTo>
                            <a:pt x="402" y="41"/>
                            <a:pt x="402" y="29"/>
                            <a:pt x="417" y="90"/>
                          </a:cubicBezTo>
                          <a:cubicBezTo>
                            <a:pt x="432" y="151"/>
                            <a:pt x="467" y="329"/>
                            <a:pt x="486" y="396"/>
                          </a:cubicBezTo>
                          <a:cubicBezTo>
                            <a:pt x="505" y="463"/>
                            <a:pt x="520" y="487"/>
                            <a:pt x="534" y="490"/>
                          </a:cubicBezTo>
                          <a:cubicBezTo>
                            <a:pt x="548" y="493"/>
                            <a:pt x="558" y="468"/>
                            <a:pt x="573" y="414"/>
                          </a:cubicBezTo>
                          <a:cubicBezTo>
                            <a:pt x="588" y="360"/>
                            <a:pt x="612" y="232"/>
                            <a:pt x="627" y="168"/>
                          </a:cubicBezTo>
                          <a:cubicBezTo>
                            <a:pt x="642" y="104"/>
                            <a:pt x="654" y="55"/>
                            <a:pt x="666" y="30"/>
                          </a:cubicBezTo>
                          <a:cubicBezTo>
                            <a:pt x="678" y="5"/>
                            <a:pt x="689" y="9"/>
                            <a:pt x="700" y="19"/>
                          </a:cubicBezTo>
                          <a:cubicBezTo>
                            <a:pt x="711" y="29"/>
                            <a:pt x="715" y="36"/>
                            <a:pt x="730" y="93"/>
                          </a:cubicBezTo>
                          <a:cubicBezTo>
                            <a:pt x="745" y="150"/>
                            <a:pt x="774" y="296"/>
                            <a:pt x="789" y="361"/>
                          </a:cubicBezTo>
                          <a:cubicBezTo>
                            <a:pt x="804" y="426"/>
                            <a:pt x="809" y="463"/>
                            <a:pt x="821" y="481"/>
                          </a:cubicBezTo>
                          <a:cubicBezTo>
                            <a:pt x="833" y="499"/>
                            <a:pt x="847" y="506"/>
                            <a:pt x="864" y="469"/>
                          </a:cubicBezTo>
                          <a:cubicBezTo>
                            <a:pt x="881" y="432"/>
                            <a:pt x="902" y="330"/>
                            <a:pt x="920" y="259"/>
                          </a:cubicBezTo>
                          <a:cubicBezTo>
                            <a:pt x="938" y="188"/>
                            <a:pt x="956" y="79"/>
                            <a:pt x="973" y="43"/>
                          </a:cubicBezTo>
                          <a:cubicBezTo>
                            <a:pt x="990" y="7"/>
                            <a:pt x="1007" y="5"/>
                            <a:pt x="1025" y="40"/>
                          </a:cubicBezTo>
                          <a:cubicBezTo>
                            <a:pt x="1043" y="75"/>
                            <a:pt x="1064" y="186"/>
                            <a:pt x="1080" y="255"/>
                          </a:cubicBezTo>
                          <a:cubicBezTo>
                            <a:pt x="1096" y="324"/>
                            <a:pt x="1107" y="420"/>
                            <a:pt x="1124" y="453"/>
                          </a:cubicBezTo>
                          <a:cubicBezTo>
                            <a:pt x="1141" y="486"/>
                            <a:pt x="1158" y="519"/>
                            <a:pt x="1183" y="456"/>
                          </a:cubicBezTo>
                          <a:cubicBezTo>
                            <a:pt x="1208" y="393"/>
                            <a:pt x="1252" y="146"/>
                            <a:pt x="1274" y="73"/>
                          </a:cubicBezTo>
                          <a:cubicBezTo>
                            <a:pt x="1296" y="0"/>
                            <a:pt x="1302" y="16"/>
                            <a:pt x="1313" y="16"/>
                          </a:cubicBezTo>
                          <a:cubicBezTo>
                            <a:pt x="1324" y="16"/>
                            <a:pt x="1331" y="35"/>
                            <a:pt x="1343" y="73"/>
                          </a:cubicBezTo>
                          <a:cubicBezTo>
                            <a:pt x="1355" y="111"/>
                            <a:pt x="1376" y="210"/>
                            <a:pt x="1385" y="246"/>
                          </a:cubicBezTo>
                        </a:path>
                      </a:pathLst>
                    </a:custGeom>
                    <a:noFill/>
                    <a:ln w="28575" cap="flat" cmpd="sng">
                      <a:solidFill>
                        <a:srgbClr val="FF3300"/>
                      </a:solidFill>
                      <a:prstDash val="solid"/>
                      <a:round/>
                      <a:headEnd/>
                      <a:tailEnd/>
                    </a:ln>
                    <a:effectLst/>
                  </p:spPr>
                  <p:txBody>
                    <a:bodyPr wrap="none" anchor="ctr">
                      <a:prstTxWarp prst="textNoShape">
                        <a:avLst/>
                      </a:prstTxWarp>
                    </a:bodyPr>
                    <a:lstStyle/>
                    <a:p>
                      <a:endParaRPr lang="en-US"/>
                    </a:p>
                  </p:txBody>
                </p:sp>
                <p:grpSp>
                  <p:nvGrpSpPr>
                    <p:cNvPr id="40" name="Group 208"/>
                    <p:cNvGrpSpPr>
                      <a:grpSpLocks/>
                    </p:cNvGrpSpPr>
                    <p:nvPr/>
                  </p:nvGrpSpPr>
                  <p:grpSpPr bwMode="auto">
                    <a:xfrm flipV="1">
                      <a:off x="288" y="2064"/>
                      <a:ext cx="2208" cy="48"/>
                      <a:chOff x="528" y="2112"/>
                      <a:chExt cx="1680" cy="0"/>
                    </a:xfrm>
                  </p:grpSpPr>
                  <p:sp>
                    <p:nvSpPr>
                      <p:cNvPr id="41" name="Line 209"/>
                      <p:cNvSpPr>
                        <a:spLocks noChangeShapeType="1"/>
                      </p:cNvSpPr>
                      <p:nvPr/>
                    </p:nvSpPr>
                    <p:spPr bwMode="auto">
                      <a:xfrm>
                        <a:off x="528" y="2112"/>
                        <a:ext cx="480" cy="0"/>
                      </a:xfrm>
                      <a:prstGeom prst="line">
                        <a:avLst/>
                      </a:prstGeom>
                      <a:noFill/>
                      <a:ln w="38100">
                        <a:solidFill>
                          <a:schemeClr val="accent2"/>
                        </a:solidFill>
                        <a:round/>
                        <a:headEnd/>
                        <a:tailEnd/>
                      </a:ln>
                      <a:effectLst/>
                    </p:spPr>
                    <p:txBody>
                      <a:bodyPr wrap="none" anchor="ctr">
                        <a:prstTxWarp prst="textNoShape">
                          <a:avLst/>
                        </a:prstTxWarp>
                      </a:bodyPr>
                      <a:lstStyle/>
                      <a:p>
                        <a:endParaRPr lang="en-US"/>
                      </a:p>
                    </p:txBody>
                  </p:sp>
                  <p:sp>
                    <p:nvSpPr>
                      <p:cNvPr id="42" name="Line 210"/>
                      <p:cNvSpPr>
                        <a:spLocks noChangeShapeType="1"/>
                      </p:cNvSpPr>
                      <p:nvPr/>
                    </p:nvSpPr>
                    <p:spPr bwMode="auto">
                      <a:xfrm>
                        <a:off x="1176" y="2112"/>
                        <a:ext cx="384" cy="0"/>
                      </a:xfrm>
                      <a:prstGeom prst="line">
                        <a:avLst/>
                      </a:prstGeom>
                      <a:noFill/>
                      <a:ln w="38100">
                        <a:solidFill>
                          <a:schemeClr val="accent2"/>
                        </a:solidFill>
                        <a:round/>
                        <a:headEnd/>
                        <a:tailEnd/>
                      </a:ln>
                      <a:effectLst/>
                    </p:spPr>
                    <p:txBody>
                      <a:bodyPr wrap="none" anchor="ctr">
                        <a:prstTxWarp prst="textNoShape">
                          <a:avLst/>
                        </a:prstTxWarp>
                      </a:bodyPr>
                      <a:lstStyle/>
                      <a:p>
                        <a:endParaRPr lang="en-US"/>
                      </a:p>
                    </p:txBody>
                  </p:sp>
                  <p:sp>
                    <p:nvSpPr>
                      <p:cNvPr id="43" name="Line 211"/>
                      <p:cNvSpPr>
                        <a:spLocks noChangeShapeType="1"/>
                      </p:cNvSpPr>
                      <p:nvPr/>
                    </p:nvSpPr>
                    <p:spPr bwMode="auto">
                      <a:xfrm>
                        <a:off x="1728" y="2112"/>
                        <a:ext cx="480" cy="0"/>
                      </a:xfrm>
                      <a:prstGeom prst="line">
                        <a:avLst/>
                      </a:prstGeom>
                      <a:noFill/>
                      <a:ln w="38100">
                        <a:solidFill>
                          <a:schemeClr val="accent2"/>
                        </a:solidFill>
                        <a:round/>
                        <a:headEnd/>
                        <a:tailEnd/>
                      </a:ln>
                      <a:effectLst/>
                    </p:spPr>
                    <p:txBody>
                      <a:bodyPr wrap="none" anchor="ctr">
                        <a:prstTxWarp prst="textNoShape">
                          <a:avLst/>
                        </a:prstTxWarp>
                      </a:bodyPr>
                      <a:lstStyle/>
                      <a:p>
                        <a:endParaRPr lang="en-US"/>
                      </a:p>
                    </p:txBody>
                  </p:sp>
                </p:grpSp>
              </p:grpSp>
              <p:grpSp>
                <p:nvGrpSpPr>
                  <p:cNvPr id="36" name="Group 212"/>
                  <p:cNvGrpSpPr>
                    <a:grpSpLocks/>
                  </p:cNvGrpSpPr>
                  <p:nvPr/>
                </p:nvGrpSpPr>
                <p:grpSpPr bwMode="auto">
                  <a:xfrm>
                    <a:off x="905" y="1751"/>
                    <a:ext cx="1184" cy="273"/>
                    <a:chOff x="864" y="1728"/>
                    <a:chExt cx="1200" cy="276"/>
                  </a:xfrm>
                </p:grpSpPr>
                <p:sp>
                  <p:nvSpPr>
                    <p:cNvPr id="37" name="Line 213"/>
                    <p:cNvSpPr>
                      <a:spLocks noChangeShapeType="1"/>
                    </p:cNvSpPr>
                    <p:nvPr/>
                  </p:nvSpPr>
                  <p:spPr bwMode="auto">
                    <a:xfrm>
                      <a:off x="1032" y="1968"/>
                      <a:ext cx="720" cy="0"/>
                    </a:xfrm>
                    <a:prstGeom prst="line">
                      <a:avLst/>
                    </a:prstGeom>
                    <a:noFill/>
                    <a:ln w="2857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8" name="Text Box 214"/>
                    <p:cNvSpPr txBox="1">
                      <a:spLocks noChangeArrowheads="1"/>
                    </p:cNvSpPr>
                    <p:nvPr/>
                  </p:nvSpPr>
                  <p:spPr bwMode="auto">
                    <a:xfrm>
                      <a:off x="864" y="1728"/>
                      <a:ext cx="1200" cy="27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it-IT" sz="2000" i="1"/>
                        <a:t> b</a:t>
                      </a:r>
                      <a:r>
                        <a:rPr lang="it-IT" sz="2000" i="1" baseline="-25000"/>
                        <a:t>1</a:t>
                      </a:r>
                      <a:endParaRPr lang="it-IT" sz="2000"/>
                    </a:p>
                  </p:txBody>
                </p:sp>
              </p:grpSp>
            </p:grpSp>
            <p:grpSp>
              <p:nvGrpSpPr>
                <p:cNvPr id="31" name="Group 215"/>
                <p:cNvGrpSpPr>
                  <a:grpSpLocks/>
                </p:cNvGrpSpPr>
                <p:nvPr/>
              </p:nvGrpSpPr>
              <p:grpSpPr bwMode="auto">
                <a:xfrm>
                  <a:off x="1710" y="2507"/>
                  <a:ext cx="853" cy="284"/>
                  <a:chOff x="1680" y="2496"/>
                  <a:chExt cx="864" cy="288"/>
                </a:xfrm>
              </p:grpSpPr>
              <p:sp>
                <p:nvSpPr>
                  <p:cNvPr id="33" name="Line 216"/>
                  <p:cNvSpPr>
                    <a:spLocks noChangeShapeType="1"/>
                  </p:cNvSpPr>
                  <p:nvPr/>
                </p:nvSpPr>
                <p:spPr bwMode="auto">
                  <a:xfrm>
                    <a:off x="1680" y="2784"/>
                    <a:ext cx="336" cy="0"/>
                  </a:xfrm>
                  <a:prstGeom prst="line">
                    <a:avLst/>
                  </a:prstGeom>
                  <a:noFill/>
                  <a:ln w="1905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4" name="Text Box 217"/>
                  <p:cNvSpPr txBox="1">
                    <a:spLocks noChangeArrowheads="1"/>
                  </p:cNvSpPr>
                  <p:nvPr/>
                </p:nvSpPr>
                <p:spPr bwMode="auto">
                  <a:xfrm>
                    <a:off x="1680" y="2496"/>
                    <a:ext cx="864" cy="27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it-IT" sz="2000">
                        <a:sym typeface="Symbol" charset="2"/>
                      </a:rPr>
                      <a:t>=/</a:t>
                    </a:r>
                    <a:r>
                      <a:rPr lang="it-IT" sz="2000" i="1">
                        <a:sym typeface="Symbol" charset="2"/>
                      </a:rPr>
                      <a:t>b</a:t>
                    </a:r>
                    <a:endParaRPr lang="it-IT" sz="2000"/>
                  </a:p>
                </p:txBody>
              </p:sp>
            </p:grpSp>
            <p:sp>
              <p:nvSpPr>
                <p:cNvPr id="32" name="Line 220"/>
                <p:cNvSpPr>
                  <a:spLocks noChangeShapeType="1"/>
                </p:cNvSpPr>
                <p:nvPr/>
              </p:nvSpPr>
              <p:spPr bwMode="auto">
                <a:xfrm>
                  <a:off x="2231" y="2887"/>
                  <a:ext cx="0" cy="474"/>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grpSp>
          <p:grpSp>
            <p:nvGrpSpPr>
              <p:cNvPr id="24" name="Group 269"/>
              <p:cNvGrpSpPr>
                <a:grpSpLocks/>
              </p:cNvGrpSpPr>
              <p:nvPr/>
            </p:nvGrpSpPr>
            <p:grpSpPr bwMode="auto">
              <a:xfrm>
                <a:off x="4333" y="1023"/>
                <a:ext cx="332" cy="1588"/>
                <a:chOff x="4333" y="1023"/>
                <a:chExt cx="332" cy="1588"/>
              </a:xfrm>
            </p:grpSpPr>
            <p:grpSp>
              <p:nvGrpSpPr>
                <p:cNvPr id="25" name="Group 222"/>
                <p:cNvGrpSpPr>
                  <a:grpSpLocks/>
                </p:cNvGrpSpPr>
                <p:nvPr/>
              </p:nvGrpSpPr>
              <p:grpSpPr bwMode="auto">
                <a:xfrm rot="-2700000">
                  <a:off x="4344" y="1023"/>
                  <a:ext cx="143" cy="142"/>
                  <a:chOff x="3977" y="1102"/>
                  <a:chExt cx="144" cy="144"/>
                </a:xfrm>
              </p:grpSpPr>
              <p:sp>
                <p:nvSpPr>
                  <p:cNvPr id="28" name="Line 223"/>
                  <p:cNvSpPr>
                    <a:spLocks noChangeShapeType="1"/>
                  </p:cNvSpPr>
                  <p:nvPr/>
                </p:nvSpPr>
                <p:spPr bwMode="auto">
                  <a:xfrm>
                    <a:off x="4048" y="1102"/>
                    <a:ext cx="0" cy="144"/>
                  </a:xfrm>
                  <a:prstGeom prst="line">
                    <a:avLst/>
                  </a:prstGeom>
                  <a:noFill/>
                  <a:ln w="28575">
                    <a:solidFill>
                      <a:srgbClr val="FF3300"/>
                    </a:solidFill>
                    <a:round/>
                    <a:headEnd/>
                    <a:tailEnd/>
                  </a:ln>
                  <a:effectLst/>
                </p:spPr>
                <p:txBody>
                  <a:bodyPr wrap="none" anchor="ctr">
                    <a:prstTxWarp prst="textNoShape">
                      <a:avLst/>
                    </a:prstTxWarp>
                  </a:bodyPr>
                  <a:lstStyle/>
                  <a:p>
                    <a:endParaRPr lang="en-US"/>
                  </a:p>
                </p:txBody>
              </p:sp>
              <p:sp>
                <p:nvSpPr>
                  <p:cNvPr id="29" name="Line 224"/>
                  <p:cNvSpPr>
                    <a:spLocks noChangeShapeType="1"/>
                  </p:cNvSpPr>
                  <p:nvPr/>
                </p:nvSpPr>
                <p:spPr bwMode="auto">
                  <a:xfrm rot="16200000">
                    <a:off x="4048" y="1103"/>
                    <a:ext cx="1" cy="144"/>
                  </a:xfrm>
                  <a:prstGeom prst="line">
                    <a:avLst/>
                  </a:prstGeom>
                  <a:noFill/>
                  <a:ln w="28575">
                    <a:solidFill>
                      <a:srgbClr val="FF3300"/>
                    </a:solidFill>
                    <a:round/>
                    <a:headEnd/>
                    <a:tailEnd/>
                  </a:ln>
                  <a:effectLst/>
                </p:spPr>
                <p:txBody>
                  <a:bodyPr wrap="none" anchor="ctr">
                    <a:prstTxWarp prst="textNoShape">
                      <a:avLst/>
                    </a:prstTxWarp>
                  </a:bodyPr>
                  <a:lstStyle/>
                  <a:p>
                    <a:endParaRPr lang="en-US"/>
                  </a:p>
                </p:txBody>
              </p:sp>
            </p:grpSp>
            <p:sp>
              <p:nvSpPr>
                <p:cNvPr id="26" name="Line 226"/>
                <p:cNvSpPr>
                  <a:spLocks noChangeShapeType="1"/>
                </p:cNvSpPr>
                <p:nvPr/>
              </p:nvSpPr>
              <p:spPr bwMode="auto">
                <a:xfrm>
                  <a:off x="4418" y="1207"/>
                  <a:ext cx="0" cy="1113"/>
                </a:xfrm>
                <a:prstGeom prst="line">
                  <a:avLst/>
                </a:prstGeom>
                <a:noFill/>
                <a:ln w="9525">
                  <a:solidFill>
                    <a:srgbClr val="FF6600"/>
                  </a:solidFill>
                  <a:prstDash val="dash"/>
                  <a:round/>
                  <a:headEnd/>
                  <a:tailEnd/>
                </a:ln>
                <a:effectLst/>
              </p:spPr>
              <p:txBody>
                <a:bodyPr wrap="none" anchor="ctr">
                  <a:prstTxWarp prst="textNoShape">
                    <a:avLst/>
                  </a:prstTxWarp>
                </a:bodyPr>
                <a:lstStyle/>
                <a:p>
                  <a:endParaRPr lang="en-US"/>
                </a:p>
              </p:txBody>
            </p:sp>
            <p:sp>
              <p:nvSpPr>
                <p:cNvPr id="27" name="Text Box 227"/>
                <p:cNvSpPr txBox="1">
                  <a:spLocks noChangeArrowheads="1"/>
                </p:cNvSpPr>
                <p:nvPr/>
              </p:nvSpPr>
              <p:spPr bwMode="auto">
                <a:xfrm>
                  <a:off x="4333" y="2360"/>
                  <a:ext cx="332" cy="251"/>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it-IT" sz="1800" i="1" dirty="0"/>
                    <a:t>b</a:t>
                  </a:r>
                  <a:r>
                    <a:rPr lang="it-IT" sz="1800" i="1" baseline="-25000" dirty="0"/>
                    <a:t>1</a:t>
                  </a:r>
                </a:p>
              </p:txBody>
            </p:sp>
          </p:grpSp>
        </p:grpSp>
      </p:grpSp>
      <p:grpSp>
        <p:nvGrpSpPr>
          <p:cNvPr id="56" name="Group 317"/>
          <p:cNvGrpSpPr>
            <a:grpSpLocks/>
          </p:cNvGrpSpPr>
          <p:nvPr/>
        </p:nvGrpSpPr>
        <p:grpSpPr bwMode="auto">
          <a:xfrm>
            <a:off x="152400" y="1117600"/>
            <a:ext cx="7834313" cy="5359400"/>
            <a:chOff x="96" y="432"/>
            <a:chExt cx="4935" cy="3648"/>
          </a:xfrm>
        </p:grpSpPr>
        <p:sp>
          <p:nvSpPr>
            <p:cNvPr id="57" name="Line 118"/>
            <p:cNvSpPr>
              <a:spLocks noChangeShapeType="1"/>
            </p:cNvSpPr>
            <p:nvPr/>
          </p:nvSpPr>
          <p:spPr bwMode="auto">
            <a:xfrm>
              <a:off x="3360" y="1099"/>
              <a:ext cx="1671" cy="1"/>
            </a:xfrm>
            <a:prstGeom prst="line">
              <a:avLst/>
            </a:prstGeom>
            <a:noFill/>
            <a:ln w="28575">
              <a:solidFill>
                <a:schemeClr val="accent2"/>
              </a:solidFill>
              <a:round/>
              <a:headEnd/>
              <a:tailEnd/>
            </a:ln>
            <a:effectLst/>
          </p:spPr>
          <p:txBody>
            <a:bodyPr wrap="none" anchor="ctr">
              <a:prstTxWarp prst="textNoShape">
                <a:avLst/>
              </a:prstTxWarp>
            </a:bodyPr>
            <a:lstStyle/>
            <a:p>
              <a:endParaRPr lang="en-US"/>
            </a:p>
          </p:txBody>
        </p:sp>
        <p:grpSp>
          <p:nvGrpSpPr>
            <p:cNvPr id="58" name="Group 273"/>
            <p:cNvGrpSpPr>
              <a:grpSpLocks/>
            </p:cNvGrpSpPr>
            <p:nvPr/>
          </p:nvGrpSpPr>
          <p:grpSpPr bwMode="auto">
            <a:xfrm>
              <a:off x="96" y="432"/>
              <a:ext cx="4135" cy="3648"/>
              <a:chOff x="3072" y="672"/>
              <a:chExt cx="4135" cy="3648"/>
            </a:xfrm>
          </p:grpSpPr>
          <p:grpSp>
            <p:nvGrpSpPr>
              <p:cNvPr id="59" name="Group 252"/>
              <p:cNvGrpSpPr>
                <a:grpSpLocks/>
              </p:cNvGrpSpPr>
              <p:nvPr/>
            </p:nvGrpSpPr>
            <p:grpSpPr bwMode="auto">
              <a:xfrm>
                <a:off x="3072" y="672"/>
                <a:ext cx="4135" cy="3648"/>
                <a:chOff x="96" y="432"/>
                <a:chExt cx="4135" cy="3648"/>
              </a:xfrm>
            </p:grpSpPr>
            <p:grpSp>
              <p:nvGrpSpPr>
                <p:cNvPr id="67" name="Group 231"/>
                <p:cNvGrpSpPr>
                  <a:grpSpLocks/>
                </p:cNvGrpSpPr>
                <p:nvPr/>
              </p:nvGrpSpPr>
              <p:grpSpPr bwMode="auto">
                <a:xfrm>
                  <a:off x="96" y="432"/>
                  <a:ext cx="2592" cy="3648"/>
                  <a:chOff x="144" y="384"/>
                  <a:chExt cx="2446" cy="3696"/>
                </a:xfrm>
              </p:grpSpPr>
              <p:grpSp>
                <p:nvGrpSpPr>
                  <p:cNvPr id="82" name="Group 232"/>
                  <p:cNvGrpSpPr>
                    <a:grpSpLocks/>
                  </p:cNvGrpSpPr>
                  <p:nvPr/>
                </p:nvGrpSpPr>
                <p:grpSpPr bwMode="auto">
                  <a:xfrm>
                    <a:off x="144" y="384"/>
                    <a:ext cx="2446" cy="3696"/>
                    <a:chOff x="144" y="384"/>
                    <a:chExt cx="2446" cy="3696"/>
                  </a:xfrm>
                </p:grpSpPr>
                <p:sp>
                  <p:nvSpPr>
                    <p:cNvPr id="84" name="Rectangle 233"/>
                    <p:cNvSpPr>
                      <a:spLocks noChangeArrowheads="1"/>
                    </p:cNvSpPr>
                    <p:nvPr/>
                  </p:nvSpPr>
                  <p:spPr bwMode="auto">
                    <a:xfrm>
                      <a:off x="144" y="384"/>
                      <a:ext cx="2446" cy="3696"/>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85" name="Group 234"/>
                    <p:cNvGrpSpPr>
                      <a:grpSpLocks/>
                    </p:cNvGrpSpPr>
                    <p:nvPr/>
                  </p:nvGrpSpPr>
                  <p:grpSpPr bwMode="auto">
                    <a:xfrm>
                      <a:off x="552" y="960"/>
                      <a:ext cx="1680" cy="576"/>
                      <a:chOff x="552" y="1344"/>
                      <a:chExt cx="1680" cy="576"/>
                    </a:xfrm>
                  </p:grpSpPr>
                  <p:sp>
                    <p:nvSpPr>
                      <p:cNvPr id="90" name="Line 235"/>
                      <p:cNvSpPr>
                        <a:spLocks noChangeShapeType="1"/>
                      </p:cNvSpPr>
                      <p:nvPr/>
                    </p:nvSpPr>
                    <p:spPr bwMode="auto">
                      <a:xfrm>
                        <a:off x="552" y="1344"/>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91" name="Line 236"/>
                      <p:cNvSpPr>
                        <a:spLocks noChangeShapeType="1"/>
                      </p:cNvSpPr>
                      <p:nvPr/>
                    </p:nvSpPr>
                    <p:spPr bwMode="auto">
                      <a:xfrm>
                        <a:off x="552" y="1536"/>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92" name="Line 237"/>
                      <p:cNvSpPr>
                        <a:spLocks noChangeShapeType="1"/>
                      </p:cNvSpPr>
                      <p:nvPr/>
                    </p:nvSpPr>
                    <p:spPr bwMode="auto">
                      <a:xfrm>
                        <a:off x="552" y="1728"/>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93" name="Line 238"/>
                      <p:cNvSpPr>
                        <a:spLocks noChangeShapeType="1"/>
                      </p:cNvSpPr>
                      <p:nvPr/>
                    </p:nvSpPr>
                    <p:spPr bwMode="auto">
                      <a:xfrm>
                        <a:off x="552" y="1920"/>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grpSp>
                  <p:nvGrpSpPr>
                    <p:cNvPr id="86" name="Group 239"/>
                    <p:cNvGrpSpPr>
                      <a:grpSpLocks/>
                    </p:cNvGrpSpPr>
                    <p:nvPr/>
                  </p:nvGrpSpPr>
                  <p:grpSpPr bwMode="auto">
                    <a:xfrm>
                      <a:off x="1356" y="384"/>
                      <a:ext cx="852" cy="3216"/>
                      <a:chOff x="1356" y="384"/>
                      <a:chExt cx="852" cy="3216"/>
                    </a:xfrm>
                  </p:grpSpPr>
                  <p:pic>
                    <p:nvPicPr>
                      <p:cNvPr id="87" name="Picture 240"/>
                      <p:cNvPicPr>
                        <a:picLocks noChangeAspect="1" noChangeArrowheads="1"/>
                      </p:cNvPicPr>
                      <p:nvPr/>
                    </p:nvPicPr>
                    <p:blipFill>
                      <a:blip r:embed="rId4"/>
                      <a:srcRect l="51064" r="19476" b="89041"/>
                      <a:stretch>
                        <a:fillRect/>
                      </a:stretch>
                    </p:blipFill>
                    <p:spPr bwMode="auto">
                      <a:xfrm>
                        <a:off x="1488" y="432"/>
                        <a:ext cx="720" cy="384"/>
                      </a:xfrm>
                      <a:prstGeom prst="rect">
                        <a:avLst/>
                      </a:prstGeom>
                      <a:noFill/>
                      <a:ln w="9525">
                        <a:noFill/>
                        <a:miter lim="800000"/>
                        <a:headEnd/>
                        <a:tailEnd/>
                      </a:ln>
                      <a:effectLst/>
                    </p:spPr>
                  </p:pic>
                  <p:sp>
                    <p:nvSpPr>
                      <p:cNvPr id="88" name="Oval 241"/>
                      <p:cNvSpPr>
                        <a:spLocks noChangeArrowheads="1"/>
                      </p:cNvSpPr>
                      <p:nvPr/>
                    </p:nvSpPr>
                    <p:spPr bwMode="auto">
                      <a:xfrm>
                        <a:off x="1356" y="480"/>
                        <a:ext cx="72" cy="72"/>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89" name="Line 242"/>
                      <p:cNvSpPr>
                        <a:spLocks noChangeShapeType="1"/>
                      </p:cNvSpPr>
                      <p:nvPr/>
                    </p:nvSpPr>
                    <p:spPr bwMode="auto">
                      <a:xfrm>
                        <a:off x="1392" y="384"/>
                        <a:ext cx="0" cy="3216"/>
                      </a:xfrm>
                      <a:prstGeom prst="line">
                        <a:avLst/>
                      </a:prstGeom>
                      <a:noFill/>
                      <a:ln w="9525">
                        <a:solidFill>
                          <a:schemeClr val="tx1"/>
                        </a:solidFill>
                        <a:prstDash val="dash"/>
                        <a:round/>
                        <a:headEnd/>
                        <a:tailEnd/>
                      </a:ln>
                      <a:effectLst/>
                    </p:spPr>
                    <p:txBody>
                      <a:bodyPr wrap="none" anchor="ctr">
                        <a:prstTxWarp prst="textNoShape">
                          <a:avLst/>
                        </a:prstTxWarp>
                      </a:bodyPr>
                      <a:lstStyle/>
                      <a:p>
                        <a:endParaRPr lang="en-US"/>
                      </a:p>
                    </p:txBody>
                  </p:sp>
                </p:grpSp>
              </p:grpSp>
              <p:sp>
                <p:nvSpPr>
                  <p:cNvPr id="83" name="Line 243"/>
                  <p:cNvSpPr>
                    <a:spLocks noChangeShapeType="1"/>
                  </p:cNvSpPr>
                  <p:nvPr/>
                </p:nvSpPr>
                <p:spPr bwMode="auto">
                  <a:xfrm>
                    <a:off x="312" y="3337"/>
                    <a:ext cx="216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grpSp>
              <p:nvGrpSpPr>
                <p:cNvPr id="68" name="Group 251"/>
                <p:cNvGrpSpPr>
                  <a:grpSpLocks/>
                </p:cNvGrpSpPr>
                <p:nvPr/>
              </p:nvGrpSpPr>
              <p:grpSpPr bwMode="auto">
                <a:xfrm>
                  <a:off x="336" y="1028"/>
                  <a:ext cx="3895" cy="2330"/>
                  <a:chOff x="336" y="1028"/>
                  <a:chExt cx="3895" cy="2330"/>
                </a:xfrm>
              </p:grpSpPr>
              <p:grpSp>
                <p:nvGrpSpPr>
                  <p:cNvPr id="69" name="Group 120"/>
                  <p:cNvGrpSpPr>
                    <a:grpSpLocks/>
                  </p:cNvGrpSpPr>
                  <p:nvPr/>
                </p:nvGrpSpPr>
                <p:grpSpPr bwMode="auto">
                  <a:xfrm>
                    <a:off x="336" y="2088"/>
                    <a:ext cx="2180" cy="1270"/>
                    <a:chOff x="288" y="2064"/>
                    <a:chExt cx="2208" cy="1287"/>
                  </a:xfrm>
                </p:grpSpPr>
                <p:sp>
                  <p:nvSpPr>
                    <p:cNvPr id="77" name="Freeform 63"/>
                    <p:cNvSpPr>
                      <a:spLocks/>
                    </p:cNvSpPr>
                    <p:nvPr/>
                  </p:nvSpPr>
                  <p:spPr bwMode="auto">
                    <a:xfrm>
                      <a:off x="432" y="2832"/>
                      <a:ext cx="1940" cy="519"/>
                    </a:xfrm>
                    <a:custGeom>
                      <a:avLst/>
                      <a:gdLst/>
                      <a:ahLst/>
                      <a:cxnLst>
                        <a:cxn ang="0">
                          <a:pos x="0" y="223"/>
                        </a:cxn>
                        <a:cxn ang="0">
                          <a:pos x="43" y="34"/>
                        </a:cxn>
                        <a:cxn ang="0">
                          <a:pos x="94" y="40"/>
                        </a:cxn>
                        <a:cxn ang="0">
                          <a:pos x="140" y="220"/>
                        </a:cxn>
                        <a:cxn ang="0">
                          <a:pos x="192" y="463"/>
                        </a:cxn>
                        <a:cxn ang="0">
                          <a:pos x="245" y="462"/>
                        </a:cxn>
                        <a:cxn ang="0">
                          <a:pos x="279" y="315"/>
                        </a:cxn>
                        <a:cxn ang="0">
                          <a:pos x="336" y="79"/>
                        </a:cxn>
                        <a:cxn ang="0">
                          <a:pos x="365" y="15"/>
                        </a:cxn>
                        <a:cxn ang="0">
                          <a:pos x="395" y="27"/>
                        </a:cxn>
                        <a:cxn ang="0">
                          <a:pos x="417" y="90"/>
                        </a:cxn>
                        <a:cxn ang="0">
                          <a:pos x="486" y="396"/>
                        </a:cxn>
                        <a:cxn ang="0">
                          <a:pos x="534" y="490"/>
                        </a:cxn>
                        <a:cxn ang="0">
                          <a:pos x="573" y="414"/>
                        </a:cxn>
                        <a:cxn ang="0">
                          <a:pos x="627" y="168"/>
                        </a:cxn>
                        <a:cxn ang="0">
                          <a:pos x="666" y="30"/>
                        </a:cxn>
                        <a:cxn ang="0">
                          <a:pos x="700" y="19"/>
                        </a:cxn>
                        <a:cxn ang="0">
                          <a:pos x="730" y="93"/>
                        </a:cxn>
                        <a:cxn ang="0">
                          <a:pos x="789" y="361"/>
                        </a:cxn>
                        <a:cxn ang="0">
                          <a:pos x="821" y="481"/>
                        </a:cxn>
                        <a:cxn ang="0">
                          <a:pos x="864" y="469"/>
                        </a:cxn>
                        <a:cxn ang="0">
                          <a:pos x="920" y="259"/>
                        </a:cxn>
                        <a:cxn ang="0">
                          <a:pos x="973" y="43"/>
                        </a:cxn>
                        <a:cxn ang="0">
                          <a:pos x="1025" y="40"/>
                        </a:cxn>
                        <a:cxn ang="0">
                          <a:pos x="1080" y="255"/>
                        </a:cxn>
                        <a:cxn ang="0">
                          <a:pos x="1124" y="453"/>
                        </a:cxn>
                        <a:cxn ang="0">
                          <a:pos x="1183" y="456"/>
                        </a:cxn>
                        <a:cxn ang="0">
                          <a:pos x="1274" y="73"/>
                        </a:cxn>
                        <a:cxn ang="0">
                          <a:pos x="1313" y="16"/>
                        </a:cxn>
                        <a:cxn ang="0">
                          <a:pos x="1343" y="73"/>
                        </a:cxn>
                        <a:cxn ang="0">
                          <a:pos x="1385" y="246"/>
                        </a:cxn>
                      </a:cxnLst>
                      <a:rect l="0" t="0" r="r" b="b"/>
                      <a:pathLst>
                        <a:path w="1385" h="519">
                          <a:moveTo>
                            <a:pt x="0" y="223"/>
                          </a:moveTo>
                          <a:cubicBezTo>
                            <a:pt x="7" y="192"/>
                            <a:pt x="27" y="64"/>
                            <a:pt x="43" y="34"/>
                          </a:cubicBezTo>
                          <a:cubicBezTo>
                            <a:pt x="59" y="4"/>
                            <a:pt x="78" y="9"/>
                            <a:pt x="94" y="40"/>
                          </a:cubicBezTo>
                          <a:cubicBezTo>
                            <a:pt x="110" y="71"/>
                            <a:pt x="124" y="150"/>
                            <a:pt x="140" y="220"/>
                          </a:cubicBezTo>
                          <a:cubicBezTo>
                            <a:pt x="156" y="290"/>
                            <a:pt x="174" y="423"/>
                            <a:pt x="192" y="463"/>
                          </a:cubicBezTo>
                          <a:cubicBezTo>
                            <a:pt x="210" y="503"/>
                            <a:pt x="230" y="487"/>
                            <a:pt x="245" y="462"/>
                          </a:cubicBezTo>
                          <a:cubicBezTo>
                            <a:pt x="260" y="437"/>
                            <a:pt x="264" y="379"/>
                            <a:pt x="279" y="315"/>
                          </a:cubicBezTo>
                          <a:cubicBezTo>
                            <a:pt x="294" y="251"/>
                            <a:pt x="322" y="129"/>
                            <a:pt x="336" y="79"/>
                          </a:cubicBezTo>
                          <a:cubicBezTo>
                            <a:pt x="350" y="29"/>
                            <a:pt x="355" y="24"/>
                            <a:pt x="365" y="15"/>
                          </a:cubicBezTo>
                          <a:cubicBezTo>
                            <a:pt x="375" y="6"/>
                            <a:pt x="386" y="15"/>
                            <a:pt x="395" y="27"/>
                          </a:cubicBezTo>
                          <a:cubicBezTo>
                            <a:pt x="402" y="41"/>
                            <a:pt x="402" y="29"/>
                            <a:pt x="417" y="90"/>
                          </a:cubicBezTo>
                          <a:cubicBezTo>
                            <a:pt x="432" y="151"/>
                            <a:pt x="467" y="329"/>
                            <a:pt x="486" y="396"/>
                          </a:cubicBezTo>
                          <a:cubicBezTo>
                            <a:pt x="505" y="463"/>
                            <a:pt x="520" y="487"/>
                            <a:pt x="534" y="490"/>
                          </a:cubicBezTo>
                          <a:cubicBezTo>
                            <a:pt x="548" y="493"/>
                            <a:pt x="558" y="468"/>
                            <a:pt x="573" y="414"/>
                          </a:cubicBezTo>
                          <a:cubicBezTo>
                            <a:pt x="588" y="360"/>
                            <a:pt x="612" y="232"/>
                            <a:pt x="627" y="168"/>
                          </a:cubicBezTo>
                          <a:cubicBezTo>
                            <a:pt x="642" y="104"/>
                            <a:pt x="654" y="55"/>
                            <a:pt x="666" y="30"/>
                          </a:cubicBezTo>
                          <a:cubicBezTo>
                            <a:pt x="678" y="5"/>
                            <a:pt x="689" y="9"/>
                            <a:pt x="700" y="19"/>
                          </a:cubicBezTo>
                          <a:cubicBezTo>
                            <a:pt x="711" y="29"/>
                            <a:pt x="715" y="36"/>
                            <a:pt x="730" y="93"/>
                          </a:cubicBezTo>
                          <a:cubicBezTo>
                            <a:pt x="745" y="150"/>
                            <a:pt x="774" y="296"/>
                            <a:pt x="789" y="361"/>
                          </a:cubicBezTo>
                          <a:cubicBezTo>
                            <a:pt x="804" y="426"/>
                            <a:pt x="809" y="463"/>
                            <a:pt x="821" y="481"/>
                          </a:cubicBezTo>
                          <a:cubicBezTo>
                            <a:pt x="833" y="499"/>
                            <a:pt x="847" y="506"/>
                            <a:pt x="864" y="469"/>
                          </a:cubicBezTo>
                          <a:cubicBezTo>
                            <a:pt x="881" y="432"/>
                            <a:pt x="902" y="330"/>
                            <a:pt x="920" y="259"/>
                          </a:cubicBezTo>
                          <a:cubicBezTo>
                            <a:pt x="938" y="188"/>
                            <a:pt x="956" y="79"/>
                            <a:pt x="973" y="43"/>
                          </a:cubicBezTo>
                          <a:cubicBezTo>
                            <a:pt x="990" y="7"/>
                            <a:pt x="1007" y="5"/>
                            <a:pt x="1025" y="40"/>
                          </a:cubicBezTo>
                          <a:cubicBezTo>
                            <a:pt x="1043" y="75"/>
                            <a:pt x="1064" y="186"/>
                            <a:pt x="1080" y="255"/>
                          </a:cubicBezTo>
                          <a:cubicBezTo>
                            <a:pt x="1096" y="324"/>
                            <a:pt x="1107" y="420"/>
                            <a:pt x="1124" y="453"/>
                          </a:cubicBezTo>
                          <a:cubicBezTo>
                            <a:pt x="1141" y="486"/>
                            <a:pt x="1158" y="519"/>
                            <a:pt x="1183" y="456"/>
                          </a:cubicBezTo>
                          <a:cubicBezTo>
                            <a:pt x="1208" y="393"/>
                            <a:pt x="1252" y="146"/>
                            <a:pt x="1274" y="73"/>
                          </a:cubicBezTo>
                          <a:cubicBezTo>
                            <a:pt x="1296" y="0"/>
                            <a:pt x="1302" y="16"/>
                            <a:pt x="1313" y="16"/>
                          </a:cubicBezTo>
                          <a:cubicBezTo>
                            <a:pt x="1324" y="16"/>
                            <a:pt x="1331" y="35"/>
                            <a:pt x="1343" y="73"/>
                          </a:cubicBezTo>
                          <a:cubicBezTo>
                            <a:pt x="1355" y="111"/>
                            <a:pt x="1376" y="210"/>
                            <a:pt x="1385" y="246"/>
                          </a:cubicBezTo>
                        </a:path>
                      </a:pathLst>
                    </a:custGeom>
                    <a:noFill/>
                    <a:ln w="28575" cap="flat" cmpd="sng">
                      <a:solidFill>
                        <a:srgbClr val="FF3300"/>
                      </a:solidFill>
                      <a:prstDash val="solid"/>
                      <a:round/>
                      <a:headEnd/>
                      <a:tailEnd/>
                    </a:ln>
                    <a:effectLst/>
                  </p:spPr>
                  <p:txBody>
                    <a:bodyPr wrap="none" anchor="ctr">
                      <a:prstTxWarp prst="textNoShape">
                        <a:avLst/>
                      </a:prstTxWarp>
                    </a:bodyPr>
                    <a:lstStyle/>
                    <a:p>
                      <a:endParaRPr lang="en-US"/>
                    </a:p>
                  </p:txBody>
                </p:sp>
                <p:grpSp>
                  <p:nvGrpSpPr>
                    <p:cNvPr id="78" name="Group 69"/>
                    <p:cNvGrpSpPr>
                      <a:grpSpLocks/>
                    </p:cNvGrpSpPr>
                    <p:nvPr/>
                  </p:nvGrpSpPr>
                  <p:grpSpPr bwMode="auto">
                    <a:xfrm>
                      <a:off x="288" y="2064"/>
                      <a:ext cx="2208" cy="48"/>
                      <a:chOff x="528" y="2208"/>
                      <a:chExt cx="1680" cy="0"/>
                    </a:xfrm>
                  </p:grpSpPr>
                  <p:sp>
                    <p:nvSpPr>
                      <p:cNvPr id="79" name="Line 66"/>
                      <p:cNvSpPr>
                        <a:spLocks noChangeShapeType="1"/>
                      </p:cNvSpPr>
                      <p:nvPr/>
                    </p:nvSpPr>
                    <p:spPr bwMode="auto">
                      <a:xfrm>
                        <a:off x="528" y="2208"/>
                        <a:ext cx="576" cy="0"/>
                      </a:xfrm>
                      <a:prstGeom prst="line">
                        <a:avLst/>
                      </a:prstGeom>
                      <a:noFill/>
                      <a:ln w="38100">
                        <a:solidFill>
                          <a:schemeClr val="accent2"/>
                        </a:solidFill>
                        <a:round/>
                        <a:headEnd/>
                        <a:tailEnd/>
                      </a:ln>
                      <a:effectLst/>
                    </p:spPr>
                    <p:txBody>
                      <a:bodyPr wrap="none" anchor="ctr">
                        <a:prstTxWarp prst="textNoShape">
                          <a:avLst/>
                        </a:prstTxWarp>
                      </a:bodyPr>
                      <a:lstStyle/>
                      <a:p>
                        <a:endParaRPr lang="en-US"/>
                      </a:p>
                    </p:txBody>
                  </p:sp>
                  <p:sp>
                    <p:nvSpPr>
                      <p:cNvPr id="80" name="Line 67"/>
                      <p:cNvSpPr>
                        <a:spLocks noChangeShapeType="1"/>
                      </p:cNvSpPr>
                      <p:nvPr/>
                    </p:nvSpPr>
                    <p:spPr bwMode="auto">
                      <a:xfrm>
                        <a:off x="1260" y="2208"/>
                        <a:ext cx="216" cy="0"/>
                      </a:xfrm>
                      <a:prstGeom prst="line">
                        <a:avLst/>
                      </a:prstGeom>
                      <a:noFill/>
                      <a:ln w="38100">
                        <a:solidFill>
                          <a:schemeClr val="accent2"/>
                        </a:solidFill>
                        <a:round/>
                        <a:headEnd/>
                        <a:tailEnd/>
                      </a:ln>
                      <a:effectLst/>
                    </p:spPr>
                    <p:txBody>
                      <a:bodyPr wrap="none" anchor="ctr">
                        <a:prstTxWarp prst="textNoShape">
                          <a:avLst/>
                        </a:prstTxWarp>
                      </a:bodyPr>
                      <a:lstStyle/>
                      <a:p>
                        <a:endParaRPr lang="en-US"/>
                      </a:p>
                    </p:txBody>
                  </p:sp>
                  <p:sp>
                    <p:nvSpPr>
                      <p:cNvPr id="81" name="Line 68"/>
                      <p:cNvSpPr>
                        <a:spLocks noChangeShapeType="1"/>
                      </p:cNvSpPr>
                      <p:nvPr/>
                    </p:nvSpPr>
                    <p:spPr bwMode="auto">
                      <a:xfrm>
                        <a:off x="1632" y="2208"/>
                        <a:ext cx="576" cy="0"/>
                      </a:xfrm>
                      <a:prstGeom prst="line">
                        <a:avLst/>
                      </a:prstGeom>
                      <a:noFill/>
                      <a:ln w="38100">
                        <a:solidFill>
                          <a:schemeClr val="accent2"/>
                        </a:solidFill>
                        <a:round/>
                        <a:headEnd/>
                        <a:tailEnd/>
                      </a:ln>
                      <a:effectLst/>
                    </p:spPr>
                    <p:txBody>
                      <a:bodyPr wrap="none" anchor="ctr">
                        <a:prstTxWarp prst="textNoShape">
                          <a:avLst/>
                        </a:prstTxWarp>
                      </a:bodyPr>
                      <a:lstStyle/>
                      <a:p>
                        <a:endParaRPr lang="en-US"/>
                      </a:p>
                    </p:txBody>
                  </p:sp>
                </p:grpSp>
              </p:grpSp>
              <p:grpSp>
                <p:nvGrpSpPr>
                  <p:cNvPr id="70" name="Group 250"/>
                  <p:cNvGrpSpPr>
                    <a:grpSpLocks/>
                  </p:cNvGrpSpPr>
                  <p:nvPr/>
                </p:nvGrpSpPr>
                <p:grpSpPr bwMode="auto">
                  <a:xfrm>
                    <a:off x="3899" y="1028"/>
                    <a:ext cx="332" cy="1584"/>
                    <a:chOff x="3899" y="1028"/>
                    <a:chExt cx="332" cy="1584"/>
                  </a:xfrm>
                </p:grpSpPr>
                <p:grpSp>
                  <p:nvGrpSpPr>
                    <p:cNvPr id="71" name="Group 137"/>
                    <p:cNvGrpSpPr>
                      <a:grpSpLocks/>
                    </p:cNvGrpSpPr>
                    <p:nvPr/>
                  </p:nvGrpSpPr>
                  <p:grpSpPr bwMode="auto">
                    <a:xfrm rot="-2700000">
                      <a:off x="3914" y="1028"/>
                      <a:ext cx="142" cy="142"/>
                      <a:chOff x="3963" y="1102"/>
                      <a:chExt cx="144" cy="144"/>
                    </a:xfrm>
                  </p:grpSpPr>
                  <p:sp>
                    <p:nvSpPr>
                      <p:cNvPr id="75" name="Line 138"/>
                      <p:cNvSpPr>
                        <a:spLocks noChangeShapeType="1"/>
                      </p:cNvSpPr>
                      <p:nvPr/>
                    </p:nvSpPr>
                    <p:spPr bwMode="auto">
                      <a:xfrm>
                        <a:off x="4034" y="1102"/>
                        <a:ext cx="0" cy="144"/>
                      </a:xfrm>
                      <a:prstGeom prst="line">
                        <a:avLst/>
                      </a:prstGeom>
                      <a:noFill/>
                      <a:ln w="28575">
                        <a:solidFill>
                          <a:srgbClr val="FF3300"/>
                        </a:solidFill>
                        <a:round/>
                        <a:headEnd/>
                        <a:tailEnd/>
                      </a:ln>
                      <a:effectLst/>
                    </p:spPr>
                    <p:txBody>
                      <a:bodyPr wrap="none" anchor="ctr">
                        <a:prstTxWarp prst="textNoShape">
                          <a:avLst/>
                        </a:prstTxWarp>
                      </a:bodyPr>
                      <a:lstStyle/>
                      <a:p>
                        <a:endParaRPr lang="en-US"/>
                      </a:p>
                    </p:txBody>
                  </p:sp>
                  <p:sp>
                    <p:nvSpPr>
                      <p:cNvPr id="76" name="Line 139"/>
                      <p:cNvSpPr>
                        <a:spLocks noChangeShapeType="1"/>
                      </p:cNvSpPr>
                      <p:nvPr/>
                    </p:nvSpPr>
                    <p:spPr bwMode="auto">
                      <a:xfrm rot="16200000">
                        <a:off x="4034" y="1103"/>
                        <a:ext cx="1" cy="144"/>
                      </a:xfrm>
                      <a:prstGeom prst="line">
                        <a:avLst/>
                      </a:prstGeom>
                      <a:noFill/>
                      <a:ln w="28575">
                        <a:solidFill>
                          <a:srgbClr val="FF3300"/>
                        </a:solidFill>
                        <a:round/>
                        <a:headEnd/>
                        <a:tailEnd/>
                      </a:ln>
                      <a:effectLst/>
                    </p:spPr>
                    <p:txBody>
                      <a:bodyPr wrap="none" anchor="ctr">
                        <a:prstTxWarp prst="textNoShape">
                          <a:avLst/>
                        </a:prstTxWarp>
                      </a:bodyPr>
                      <a:lstStyle/>
                      <a:p>
                        <a:endParaRPr lang="en-US"/>
                      </a:p>
                    </p:txBody>
                  </p:sp>
                </p:grpSp>
                <p:grpSp>
                  <p:nvGrpSpPr>
                    <p:cNvPr id="72" name="Group 140"/>
                    <p:cNvGrpSpPr>
                      <a:grpSpLocks/>
                    </p:cNvGrpSpPr>
                    <p:nvPr/>
                  </p:nvGrpSpPr>
                  <p:grpSpPr bwMode="auto">
                    <a:xfrm>
                      <a:off x="3899" y="1230"/>
                      <a:ext cx="332" cy="1382"/>
                      <a:chOff x="3993" y="933"/>
                      <a:chExt cx="336" cy="1204"/>
                    </a:xfrm>
                  </p:grpSpPr>
                  <p:sp>
                    <p:nvSpPr>
                      <p:cNvPr id="73" name="Line 141"/>
                      <p:cNvSpPr>
                        <a:spLocks noChangeShapeType="1"/>
                      </p:cNvSpPr>
                      <p:nvPr/>
                    </p:nvSpPr>
                    <p:spPr bwMode="auto">
                      <a:xfrm>
                        <a:off x="4080" y="933"/>
                        <a:ext cx="0" cy="959"/>
                      </a:xfrm>
                      <a:prstGeom prst="line">
                        <a:avLst/>
                      </a:prstGeom>
                      <a:noFill/>
                      <a:ln w="9525">
                        <a:solidFill>
                          <a:srgbClr val="FF6600"/>
                        </a:solidFill>
                        <a:prstDash val="dash"/>
                        <a:round/>
                        <a:headEnd/>
                        <a:tailEnd/>
                      </a:ln>
                      <a:effectLst/>
                    </p:spPr>
                    <p:txBody>
                      <a:bodyPr wrap="none" anchor="ctr">
                        <a:prstTxWarp prst="textNoShape">
                          <a:avLst/>
                        </a:prstTxWarp>
                      </a:bodyPr>
                      <a:lstStyle/>
                      <a:p>
                        <a:endParaRPr lang="en-US"/>
                      </a:p>
                    </p:txBody>
                  </p:sp>
                  <p:sp>
                    <p:nvSpPr>
                      <p:cNvPr id="74" name="Text Box 142"/>
                      <p:cNvSpPr txBox="1">
                        <a:spLocks noChangeArrowheads="1"/>
                      </p:cNvSpPr>
                      <p:nvPr/>
                    </p:nvSpPr>
                    <p:spPr bwMode="auto">
                      <a:xfrm>
                        <a:off x="3993" y="1918"/>
                        <a:ext cx="336" cy="21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it-IT" sz="1800" i="1" dirty="0"/>
                          <a:t>b</a:t>
                        </a:r>
                        <a:r>
                          <a:rPr lang="it-IT" sz="1800" i="1" baseline="-25000" dirty="0"/>
                          <a:t>2</a:t>
                        </a:r>
                      </a:p>
                    </p:txBody>
                  </p:sp>
                </p:grpSp>
              </p:grpSp>
            </p:grpSp>
          </p:grpSp>
          <p:grpSp>
            <p:nvGrpSpPr>
              <p:cNvPr id="60" name="Group 256"/>
              <p:cNvGrpSpPr>
                <a:grpSpLocks/>
              </p:cNvGrpSpPr>
              <p:nvPr/>
            </p:nvGrpSpPr>
            <p:grpSpPr bwMode="auto">
              <a:xfrm>
                <a:off x="4811" y="2736"/>
                <a:ext cx="853" cy="284"/>
                <a:chOff x="4811" y="2736"/>
                <a:chExt cx="853" cy="284"/>
              </a:xfrm>
            </p:grpSpPr>
            <p:sp>
              <p:nvSpPr>
                <p:cNvPr id="65" name="Line 254"/>
                <p:cNvSpPr>
                  <a:spLocks noChangeShapeType="1"/>
                </p:cNvSpPr>
                <p:nvPr/>
              </p:nvSpPr>
              <p:spPr bwMode="auto">
                <a:xfrm>
                  <a:off x="4811" y="3020"/>
                  <a:ext cx="469" cy="0"/>
                </a:xfrm>
                <a:prstGeom prst="line">
                  <a:avLst/>
                </a:prstGeom>
                <a:noFill/>
                <a:ln w="1905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66" name="Text Box 255"/>
                <p:cNvSpPr txBox="1">
                  <a:spLocks noChangeArrowheads="1"/>
                </p:cNvSpPr>
                <p:nvPr/>
              </p:nvSpPr>
              <p:spPr bwMode="auto">
                <a:xfrm>
                  <a:off x="4811" y="2736"/>
                  <a:ext cx="853" cy="27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it-IT" sz="2000">
                      <a:sym typeface="Symbol" charset="2"/>
                    </a:rPr>
                    <a:t>=/</a:t>
                  </a:r>
                  <a:r>
                    <a:rPr lang="it-IT" sz="2000" i="1">
                      <a:sym typeface="Symbol" charset="2"/>
                    </a:rPr>
                    <a:t>b</a:t>
                  </a:r>
                  <a:endParaRPr lang="it-IT" sz="2000"/>
                </a:p>
              </p:txBody>
            </p:sp>
          </p:grpSp>
          <p:sp>
            <p:nvSpPr>
              <p:cNvPr id="61" name="Line 259"/>
              <p:cNvSpPr>
                <a:spLocks noChangeShapeType="1"/>
              </p:cNvSpPr>
              <p:nvPr/>
            </p:nvSpPr>
            <p:spPr bwMode="auto">
              <a:xfrm>
                <a:off x="5472" y="3121"/>
                <a:ext cx="0" cy="474"/>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grpSp>
            <p:nvGrpSpPr>
              <p:cNvPr id="62" name="Group 263"/>
              <p:cNvGrpSpPr>
                <a:grpSpLocks/>
              </p:cNvGrpSpPr>
              <p:nvPr/>
            </p:nvGrpSpPr>
            <p:grpSpPr bwMode="auto">
              <a:xfrm>
                <a:off x="4032" y="1970"/>
                <a:ext cx="816" cy="273"/>
                <a:chOff x="864" y="1728"/>
                <a:chExt cx="1200" cy="276"/>
              </a:xfrm>
            </p:grpSpPr>
            <p:sp>
              <p:nvSpPr>
                <p:cNvPr id="63" name="Line 264"/>
                <p:cNvSpPr>
                  <a:spLocks noChangeShapeType="1"/>
                </p:cNvSpPr>
                <p:nvPr/>
              </p:nvSpPr>
              <p:spPr bwMode="auto">
                <a:xfrm>
                  <a:off x="1032" y="1968"/>
                  <a:ext cx="720" cy="0"/>
                </a:xfrm>
                <a:prstGeom prst="line">
                  <a:avLst/>
                </a:prstGeom>
                <a:noFill/>
                <a:ln w="2857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64" name="Text Box 265"/>
                <p:cNvSpPr txBox="1">
                  <a:spLocks noChangeArrowheads="1"/>
                </p:cNvSpPr>
                <p:nvPr/>
              </p:nvSpPr>
              <p:spPr bwMode="auto">
                <a:xfrm>
                  <a:off x="864" y="1728"/>
                  <a:ext cx="1200" cy="27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it-IT" sz="2000" i="1"/>
                    <a:t>  b</a:t>
                  </a:r>
                  <a:r>
                    <a:rPr lang="it-IT" sz="2000" i="1" baseline="-25000"/>
                    <a:t>2</a:t>
                  </a:r>
                  <a:endParaRPr lang="it-IT" sz="2000"/>
                </a:p>
              </p:txBody>
            </p:sp>
          </p:grpSp>
        </p:grpSp>
      </p:grpSp>
      <p:grpSp>
        <p:nvGrpSpPr>
          <p:cNvPr id="94" name="Group 324"/>
          <p:cNvGrpSpPr>
            <a:grpSpLocks/>
          </p:cNvGrpSpPr>
          <p:nvPr/>
        </p:nvGrpSpPr>
        <p:grpSpPr bwMode="auto">
          <a:xfrm>
            <a:off x="-19050" y="1256795"/>
            <a:ext cx="3941763" cy="4862343"/>
            <a:chOff x="-12" y="479"/>
            <a:chExt cx="2483" cy="3378"/>
          </a:xfrm>
        </p:grpSpPr>
        <p:grpSp>
          <p:nvGrpSpPr>
            <p:cNvPr id="95" name="Group 321"/>
            <p:cNvGrpSpPr>
              <a:grpSpLocks/>
            </p:cNvGrpSpPr>
            <p:nvPr/>
          </p:nvGrpSpPr>
          <p:grpSpPr bwMode="auto">
            <a:xfrm>
              <a:off x="-12" y="479"/>
              <a:ext cx="2483" cy="3082"/>
              <a:chOff x="-12" y="479"/>
              <a:chExt cx="2483" cy="3082"/>
            </a:xfrm>
          </p:grpSpPr>
          <p:grpSp>
            <p:nvGrpSpPr>
              <p:cNvPr id="99" name="Group 318"/>
              <p:cNvGrpSpPr>
                <a:grpSpLocks/>
              </p:cNvGrpSpPr>
              <p:nvPr/>
            </p:nvGrpSpPr>
            <p:grpSpPr bwMode="auto">
              <a:xfrm>
                <a:off x="-12" y="1003"/>
                <a:ext cx="2483" cy="551"/>
                <a:chOff x="-12" y="1003"/>
                <a:chExt cx="2483" cy="551"/>
              </a:xfrm>
            </p:grpSpPr>
            <p:sp>
              <p:nvSpPr>
                <p:cNvPr id="104" name="Line 148"/>
                <p:cNvSpPr>
                  <a:spLocks noChangeShapeType="1"/>
                </p:cNvSpPr>
                <p:nvPr/>
              </p:nvSpPr>
              <p:spPr bwMode="auto">
                <a:xfrm rot="-858816">
                  <a:off x="-12" y="1003"/>
                  <a:ext cx="2343" cy="1"/>
                </a:xfrm>
                <a:prstGeom prst="line">
                  <a:avLst/>
                </a:prstGeom>
                <a:noFill/>
                <a:ln w="9525">
                  <a:solidFill>
                    <a:srgbClr val="00FF99"/>
                  </a:solidFill>
                  <a:round/>
                  <a:headEnd/>
                  <a:tailEnd/>
                </a:ln>
                <a:effectLst/>
              </p:spPr>
              <p:txBody>
                <a:bodyPr wrap="none" anchor="ctr">
                  <a:prstTxWarp prst="textNoShape">
                    <a:avLst/>
                  </a:prstTxWarp>
                </a:bodyPr>
                <a:lstStyle/>
                <a:p>
                  <a:endParaRPr lang="en-US"/>
                </a:p>
              </p:txBody>
            </p:sp>
            <p:sp>
              <p:nvSpPr>
                <p:cNvPr id="105" name="Line 149"/>
                <p:cNvSpPr>
                  <a:spLocks noChangeShapeType="1"/>
                </p:cNvSpPr>
                <p:nvPr/>
              </p:nvSpPr>
              <p:spPr bwMode="auto">
                <a:xfrm rot="-858816">
                  <a:off x="35" y="1186"/>
                  <a:ext cx="2343" cy="1"/>
                </a:xfrm>
                <a:prstGeom prst="line">
                  <a:avLst/>
                </a:prstGeom>
                <a:noFill/>
                <a:ln w="9525">
                  <a:solidFill>
                    <a:srgbClr val="00FF99"/>
                  </a:solidFill>
                  <a:round/>
                  <a:headEnd/>
                  <a:tailEnd/>
                </a:ln>
                <a:effectLst/>
              </p:spPr>
              <p:txBody>
                <a:bodyPr wrap="none" anchor="ctr">
                  <a:prstTxWarp prst="textNoShape">
                    <a:avLst/>
                  </a:prstTxWarp>
                </a:bodyPr>
                <a:lstStyle/>
                <a:p>
                  <a:endParaRPr lang="en-US"/>
                </a:p>
              </p:txBody>
            </p:sp>
            <p:sp>
              <p:nvSpPr>
                <p:cNvPr id="106" name="Line 150"/>
                <p:cNvSpPr>
                  <a:spLocks noChangeShapeType="1"/>
                </p:cNvSpPr>
                <p:nvPr/>
              </p:nvSpPr>
              <p:spPr bwMode="auto">
                <a:xfrm rot="-858816">
                  <a:off x="82" y="1370"/>
                  <a:ext cx="2343" cy="1"/>
                </a:xfrm>
                <a:prstGeom prst="line">
                  <a:avLst/>
                </a:prstGeom>
                <a:noFill/>
                <a:ln w="9525">
                  <a:solidFill>
                    <a:srgbClr val="00FF99"/>
                  </a:solidFill>
                  <a:round/>
                  <a:headEnd/>
                  <a:tailEnd/>
                </a:ln>
                <a:effectLst/>
              </p:spPr>
              <p:txBody>
                <a:bodyPr wrap="none" anchor="ctr">
                  <a:prstTxWarp prst="textNoShape">
                    <a:avLst/>
                  </a:prstTxWarp>
                </a:bodyPr>
                <a:lstStyle/>
                <a:p>
                  <a:endParaRPr lang="en-US"/>
                </a:p>
              </p:txBody>
            </p:sp>
            <p:sp>
              <p:nvSpPr>
                <p:cNvPr id="107" name="Line 151"/>
                <p:cNvSpPr>
                  <a:spLocks noChangeShapeType="1"/>
                </p:cNvSpPr>
                <p:nvPr/>
              </p:nvSpPr>
              <p:spPr bwMode="auto">
                <a:xfrm rot="-858816">
                  <a:off x="128" y="1553"/>
                  <a:ext cx="2343" cy="1"/>
                </a:xfrm>
                <a:prstGeom prst="line">
                  <a:avLst/>
                </a:prstGeom>
                <a:noFill/>
                <a:ln w="9525">
                  <a:solidFill>
                    <a:srgbClr val="00FF99"/>
                  </a:solidFill>
                  <a:round/>
                  <a:headEnd/>
                  <a:tailEnd/>
                </a:ln>
                <a:effectLst/>
              </p:spPr>
              <p:txBody>
                <a:bodyPr wrap="none" anchor="ctr">
                  <a:prstTxWarp prst="textNoShape">
                    <a:avLst/>
                  </a:prstTxWarp>
                </a:bodyPr>
                <a:lstStyle/>
                <a:p>
                  <a:endParaRPr lang="en-US"/>
                </a:p>
              </p:txBody>
            </p:sp>
          </p:grpSp>
          <p:sp>
            <p:nvSpPr>
              <p:cNvPr id="100" name="Oval 154"/>
              <p:cNvSpPr>
                <a:spLocks noChangeArrowheads="1"/>
              </p:cNvSpPr>
              <p:nvPr/>
            </p:nvSpPr>
            <p:spPr bwMode="auto">
              <a:xfrm rot="-858816">
                <a:off x="954" y="479"/>
                <a:ext cx="57" cy="76"/>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01" name="Freeform 163"/>
              <p:cNvSpPr>
                <a:spLocks/>
              </p:cNvSpPr>
              <p:nvPr/>
            </p:nvSpPr>
            <p:spPr bwMode="auto">
              <a:xfrm>
                <a:off x="912" y="2859"/>
                <a:ext cx="1356" cy="512"/>
              </a:xfrm>
              <a:custGeom>
                <a:avLst/>
                <a:gdLst/>
                <a:ahLst/>
                <a:cxnLst>
                  <a:cxn ang="0">
                    <a:pos x="0" y="223"/>
                  </a:cxn>
                  <a:cxn ang="0">
                    <a:pos x="43" y="34"/>
                  </a:cxn>
                  <a:cxn ang="0">
                    <a:pos x="94" y="40"/>
                  </a:cxn>
                  <a:cxn ang="0">
                    <a:pos x="140" y="220"/>
                  </a:cxn>
                  <a:cxn ang="0">
                    <a:pos x="192" y="463"/>
                  </a:cxn>
                  <a:cxn ang="0">
                    <a:pos x="245" y="462"/>
                  </a:cxn>
                  <a:cxn ang="0">
                    <a:pos x="279" y="315"/>
                  </a:cxn>
                  <a:cxn ang="0">
                    <a:pos x="336" y="79"/>
                  </a:cxn>
                  <a:cxn ang="0">
                    <a:pos x="365" y="15"/>
                  </a:cxn>
                  <a:cxn ang="0">
                    <a:pos x="395" y="27"/>
                  </a:cxn>
                  <a:cxn ang="0">
                    <a:pos x="417" y="90"/>
                  </a:cxn>
                  <a:cxn ang="0">
                    <a:pos x="486" y="396"/>
                  </a:cxn>
                  <a:cxn ang="0">
                    <a:pos x="534" y="490"/>
                  </a:cxn>
                  <a:cxn ang="0">
                    <a:pos x="573" y="414"/>
                  </a:cxn>
                  <a:cxn ang="0">
                    <a:pos x="627" y="168"/>
                  </a:cxn>
                  <a:cxn ang="0">
                    <a:pos x="666" y="30"/>
                  </a:cxn>
                  <a:cxn ang="0">
                    <a:pos x="700" y="19"/>
                  </a:cxn>
                  <a:cxn ang="0">
                    <a:pos x="730" y="93"/>
                  </a:cxn>
                  <a:cxn ang="0">
                    <a:pos x="789" y="361"/>
                  </a:cxn>
                  <a:cxn ang="0">
                    <a:pos x="821" y="481"/>
                  </a:cxn>
                  <a:cxn ang="0">
                    <a:pos x="864" y="469"/>
                  </a:cxn>
                  <a:cxn ang="0">
                    <a:pos x="920" y="259"/>
                  </a:cxn>
                  <a:cxn ang="0">
                    <a:pos x="973" y="43"/>
                  </a:cxn>
                  <a:cxn ang="0">
                    <a:pos x="1025" y="40"/>
                  </a:cxn>
                  <a:cxn ang="0">
                    <a:pos x="1080" y="255"/>
                  </a:cxn>
                  <a:cxn ang="0">
                    <a:pos x="1124" y="453"/>
                  </a:cxn>
                  <a:cxn ang="0">
                    <a:pos x="1183" y="456"/>
                  </a:cxn>
                  <a:cxn ang="0">
                    <a:pos x="1274" y="73"/>
                  </a:cxn>
                  <a:cxn ang="0">
                    <a:pos x="1313" y="16"/>
                  </a:cxn>
                  <a:cxn ang="0">
                    <a:pos x="1343" y="73"/>
                  </a:cxn>
                  <a:cxn ang="0">
                    <a:pos x="1385" y="246"/>
                  </a:cxn>
                </a:cxnLst>
                <a:rect l="0" t="0" r="r" b="b"/>
                <a:pathLst>
                  <a:path w="1385" h="519">
                    <a:moveTo>
                      <a:pt x="0" y="223"/>
                    </a:moveTo>
                    <a:cubicBezTo>
                      <a:pt x="7" y="192"/>
                      <a:pt x="27" y="64"/>
                      <a:pt x="43" y="34"/>
                    </a:cubicBezTo>
                    <a:cubicBezTo>
                      <a:pt x="59" y="4"/>
                      <a:pt x="78" y="9"/>
                      <a:pt x="94" y="40"/>
                    </a:cubicBezTo>
                    <a:cubicBezTo>
                      <a:pt x="110" y="71"/>
                      <a:pt x="124" y="150"/>
                      <a:pt x="140" y="220"/>
                    </a:cubicBezTo>
                    <a:cubicBezTo>
                      <a:pt x="156" y="290"/>
                      <a:pt x="174" y="423"/>
                      <a:pt x="192" y="463"/>
                    </a:cubicBezTo>
                    <a:cubicBezTo>
                      <a:pt x="210" y="503"/>
                      <a:pt x="230" y="487"/>
                      <a:pt x="245" y="462"/>
                    </a:cubicBezTo>
                    <a:cubicBezTo>
                      <a:pt x="260" y="437"/>
                      <a:pt x="264" y="379"/>
                      <a:pt x="279" y="315"/>
                    </a:cubicBezTo>
                    <a:cubicBezTo>
                      <a:pt x="294" y="251"/>
                      <a:pt x="322" y="129"/>
                      <a:pt x="336" y="79"/>
                    </a:cubicBezTo>
                    <a:cubicBezTo>
                      <a:pt x="350" y="29"/>
                      <a:pt x="355" y="24"/>
                      <a:pt x="365" y="15"/>
                    </a:cubicBezTo>
                    <a:cubicBezTo>
                      <a:pt x="375" y="6"/>
                      <a:pt x="386" y="15"/>
                      <a:pt x="395" y="27"/>
                    </a:cubicBezTo>
                    <a:cubicBezTo>
                      <a:pt x="402" y="41"/>
                      <a:pt x="402" y="29"/>
                      <a:pt x="417" y="90"/>
                    </a:cubicBezTo>
                    <a:cubicBezTo>
                      <a:pt x="432" y="151"/>
                      <a:pt x="467" y="329"/>
                      <a:pt x="486" y="396"/>
                    </a:cubicBezTo>
                    <a:cubicBezTo>
                      <a:pt x="505" y="463"/>
                      <a:pt x="520" y="487"/>
                      <a:pt x="534" y="490"/>
                    </a:cubicBezTo>
                    <a:cubicBezTo>
                      <a:pt x="548" y="493"/>
                      <a:pt x="558" y="468"/>
                      <a:pt x="573" y="414"/>
                    </a:cubicBezTo>
                    <a:cubicBezTo>
                      <a:pt x="588" y="360"/>
                      <a:pt x="612" y="232"/>
                      <a:pt x="627" y="168"/>
                    </a:cubicBezTo>
                    <a:cubicBezTo>
                      <a:pt x="642" y="104"/>
                      <a:pt x="654" y="55"/>
                      <a:pt x="666" y="30"/>
                    </a:cubicBezTo>
                    <a:cubicBezTo>
                      <a:pt x="678" y="5"/>
                      <a:pt x="689" y="9"/>
                      <a:pt x="700" y="19"/>
                    </a:cubicBezTo>
                    <a:cubicBezTo>
                      <a:pt x="711" y="29"/>
                      <a:pt x="715" y="36"/>
                      <a:pt x="730" y="93"/>
                    </a:cubicBezTo>
                    <a:cubicBezTo>
                      <a:pt x="745" y="150"/>
                      <a:pt x="774" y="296"/>
                      <a:pt x="789" y="361"/>
                    </a:cubicBezTo>
                    <a:cubicBezTo>
                      <a:pt x="804" y="426"/>
                      <a:pt x="809" y="463"/>
                      <a:pt x="821" y="481"/>
                    </a:cubicBezTo>
                    <a:cubicBezTo>
                      <a:pt x="833" y="499"/>
                      <a:pt x="847" y="506"/>
                      <a:pt x="864" y="469"/>
                    </a:cubicBezTo>
                    <a:cubicBezTo>
                      <a:pt x="881" y="432"/>
                      <a:pt x="902" y="330"/>
                      <a:pt x="920" y="259"/>
                    </a:cubicBezTo>
                    <a:cubicBezTo>
                      <a:pt x="938" y="188"/>
                      <a:pt x="956" y="79"/>
                      <a:pt x="973" y="43"/>
                    </a:cubicBezTo>
                    <a:cubicBezTo>
                      <a:pt x="990" y="7"/>
                      <a:pt x="1007" y="5"/>
                      <a:pt x="1025" y="40"/>
                    </a:cubicBezTo>
                    <a:cubicBezTo>
                      <a:pt x="1043" y="75"/>
                      <a:pt x="1064" y="186"/>
                      <a:pt x="1080" y="255"/>
                    </a:cubicBezTo>
                    <a:cubicBezTo>
                      <a:pt x="1096" y="324"/>
                      <a:pt x="1107" y="420"/>
                      <a:pt x="1124" y="453"/>
                    </a:cubicBezTo>
                    <a:cubicBezTo>
                      <a:pt x="1141" y="486"/>
                      <a:pt x="1158" y="519"/>
                      <a:pt x="1183" y="456"/>
                    </a:cubicBezTo>
                    <a:cubicBezTo>
                      <a:pt x="1208" y="393"/>
                      <a:pt x="1252" y="146"/>
                      <a:pt x="1274" y="73"/>
                    </a:cubicBezTo>
                    <a:cubicBezTo>
                      <a:pt x="1296" y="0"/>
                      <a:pt x="1302" y="16"/>
                      <a:pt x="1313" y="16"/>
                    </a:cubicBezTo>
                    <a:cubicBezTo>
                      <a:pt x="1324" y="16"/>
                      <a:pt x="1331" y="35"/>
                      <a:pt x="1343" y="73"/>
                    </a:cubicBezTo>
                    <a:cubicBezTo>
                      <a:pt x="1355" y="111"/>
                      <a:pt x="1376" y="210"/>
                      <a:pt x="1385" y="246"/>
                    </a:cubicBezTo>
                  </a:path>
                </a:pathLst>
              </a:custGeom>
              <a:noFill/>
              <a:ln w="28575" cap="flat" cmpd="sng">
                <a:solidFill>
                  <a:srgbClr val="00FF99"/>
                </a:solidFill>
                <a:prstDash val="solid"/>
                <a:round/>
                <a:headEnd/>
                <a:tailEnd/>
              </a:ln>
              <a:effectLst/>
            </p:spPr>
            <p:txBody>
              <a:bodyPr wrap="none" anchor="ctr">
                <a:prstTxWarp prst="textNoShape">
                  <a:avLst/>
                </a:prstTxWarp>
              </a:bodyPr>
              <a:lstStyle/>
              <a:p>
                <a:endParaRPr lang="en-US"/>
              </a:p>
            </p:txBody>
          </p:sp>
          <p:sp>
            <p:nvSpPr>
              <p:cNvPr id="102" name="Line 184"/>
              <p:cNvSpPr>
                <a:spLocks noChangeShapeType="1"/>
              </p:cNvSpPr>
              <p:nvPr/>
            </p:nvSpPr>
            <p:spPr bwMode="auto">
              <a:xfrm>
                <a:off x="1004" y="576"/>
                <a:ext cx="402" cy="1516"/>
              </a:xfrm>
              <a:prstGeom prst="line">
                <a:avLst/>
              </a:prstGeom>
              <a:noFill/>
              <a:ln w="9525">
                <a:solidFill>
                  <a:srgbClr val="00FF99"/>
                </a:solidFill>
                <a:prstDash val="dash"/>
                <a:round/>
                <a:headEnd/>
                <a:tailEnd/>
              </a:ln>
              <a:effectLst/>
            </p:spPr>
            <p:txBody>
              <a:bodyPr wrap="none" anchor="ctr">
                <a:prstTxWarp prst="textNoShape">
                  <a:avLst/>
                </a:prstTxWarp>
              </a:bodyPr>
              <a:lstStyle/>
              <a:p>
                <a:endParaRPr lang="en-US"/>
              </a:p>
            </p:txBody>
          </p:sp>
          <p:sp>
            <p:nvSpPr>
              <p:cNvPr id="103" name="Line 185"/>
              <p:cNvSpPr>
                <a:spLocks noChangeShapeType="1"/>
              </p:cNvSpPr>
              <p:nvPr/>
            </p:nvSpPr>
            <p:spPr bwMode="auto">
              <a:xfrm>
                <a:off x="1406" y="2092"/>
                <a:ext cx="335" cy="1469"/>
              </a:xfrm>
              <a:prstGeom prst="line">
                <a:avLst/>
              </a:prstGeom>
              <a:noFill/>
              <a:ln w="9525">
                <a:solidFill>
                  <a:srgbClr val="00FF99"/>
                </a:solidFill>
                <a:prstDash val="dash"/>
                <a:round/>
                <a:headEnd/>
                <a:tailEnd/>
              </a:ln>
              <a:effectLst/>
            </p:spPr>
            <p:txBody>
              <a:bodyPr wrap="none" anchor="ctr">
                <a:prstTxWarp prst="textNoShape">
                  <a:avLst/>
                </a:prstTxWarp>
              </a:bodyPr>
              <a:lstStyle/>
              <a:p>
                <a:endParaRPr lang="en-US"/>
              </a:p>
            </p:txBody>
          </p:sp>
        </p:grpSp>
        <p:grpSp>
          <p:nvGrpSpPr>
            <p:cNvPr id="96" name="Group 323"/>
            <p:cNvGrpSpPr>
              <a:grpSpLocks/>
            </p:cNvGrpSpPr>
            <p:nvPr/>
          </p:nvGrpSpPr>
          <p:grpSpPr bwMode="auto">
            <a:xfrm>
              <a:off x="1152" y="3456"/>
              <a:ext cx="853" cy="401"/>
              <a:chOff x="1152" y="3456"/>
              <a:chExt cx="853" cy="401"/>
            </a:xfrm>
          </p:grpSpPr>
          <p:sp>
            <p:nvSpPr>
              <p:cNvPr id="97" name="Text Box 228"/>
              <p:cNvSpPr txBox="1">
                <a:spLocks noChangeArrowheads="1"/>
              </p:cNvSpPr>
              <p:nvPr/>
            </p:nvSpPr>
            <p:spPr bwMode="auto">
              <a:xfrm>
                <a:off x="1152" y="3600"/>
                <a:ext cx="853" cy="25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it-IT" sz="1800" b="1" dirty="0" err="1"/>
                  <a:t>phase</a:t>
                </a:r>
                <a:endParaRPr lang="it-IT" sz="1800" b="1" dirty="0"/>
              </a:p>
            </p:txBody>
          </p:sp>
          <p:sp>
            <p:nvSpPr>
              <p:cNvPr id="98" name="Freeform 322"/>
              <p:cNvSpPr>
                <a:spLocks/>
              </p:cNvSpPr>
              <p:nvPr/>
            </p:nvSpPr>
            <p:spPr bwMode="auto">
              <a:xfrm>
                <a:off x="1440" y="3456"/>
                <a:ext cx="240" cy="56"/>
              </a:xfrm>
              <a:custGeom>
                <a:avLst/>
                <a:gdLst/>
                <a:ahLst/>
                <a:cxnLst>
                  <a:cxn ang="0">
                    <a:pos x="0" y="48"/>
                  </a:cxn>
                  <a:cxn ang="0">
                    <a:pos x="144" y="48"/>
                  </a:cxn>
                  <a:cxn ang="0">
                    <a:pos x="240" y="0"/>
                  </a:cxn>
                </a:cxnLst>
                <a:rect l="0" t="0" r="r" b="b"/>
                <a:pathLst>
                  <a:path w="240" h="56">
                    <a:moveTo>
                      <a:pt x="0" y="48"/>
                    </a:moveTo>
                    <a:cubicBezTo>
                      <a:pt x="52" y="52"/>
                      <a:pt x="104" y="56"/>
                      <a:pt x="144" y="48"/>
                    </a:cubicBezTo>
                    <a:cubicBezTo>
                      <a:pt x="184" y="40"/>
                      <a:pt x="224" y="8"/>
                      <a:pt x="240" y="0"/>
                    </a:cubicBezTo>
                  </a:path>
                </a:pathLst>
              </a:custGeom>
              <a:noFill/>
              <a:ln w="28575" cap="flat" cmpd="sng">
                <a:solidFill>
                  <a:srgbClr val="006600"/>
                </a:solidFill>
                <a:prstDash val="solid"/>
                <a:round/>
                <a:headEnd/>
                <a:tailEnd/>
              </a:ln>
              <a:effectLst/>
            </p:spPr>
            <p:txBody>
              <a:bodyPr wrap="none" anchor="ctr">
                <a:prstTxWarp prst="textNoShape">
                  <a:avLst/>
                </a:prstTxWarp>
              </a:bodyPr>
              <a:lstStyle/>
              <a:p>
                <a:endParaRPr lang="en-US"/>
              </a:p>
            </p:txBody>
          </p:sp>
        </p:grpSp>
      </p:grpSp>
      <p:sp>
        <p:nvSpPr>
          <p:cNvPr id="109" name="TextBox 108"/>
          <p:cNvSpPr txBox="1"/>
          <p:nvPr/>
        </p:nvSpPr>
        <p:spPr>
          <a:xfrm>
            <a:off x="4557712" y="5399610"/>
            <a:ext cx="4586288" cy="1077218"/>
          </a:xfrm>
          <a:prstGeom prst="rect">
            <a:avLst/>
          </a:prstGeom>
          <a:solidFill>
            <a:srgbClr val="FFFFFF"/>
          </a:solidFill>
        </p:spPr>
        <p:txBody>
          <a:bodyPr wrap="square" rtlCol="0">
            <a:spAutoFit/>
          </a:bodyPr>
          <a:lstStyle/>
          <a:p>
            <a:r>
              <a:rPr lang="en-US" sz="1600" dirty="0">
                <a:solidFill>
                  <a:srgbClr val="330099"/>
                </a:solidFill>
                <a:latin typeface="Cabin" charset="0"/>
                <a:ea typeface="Cabin" charset="0"/>
                <a:cs typeface="Cabin" charset="0"/>
              </a:rPr>
              <a:t>The visibility is a </a:t>
            </a:r>
            <a:r>
              <a:rPr lang="en-US" sz="1600" b="1" dirty="0">
                <a:solidFill>
                  <a:srgbClr val="330099"/>
                </a:solidFill>
                <a:latin typeface="Cabin" charset="0"/>
                <a:ea typeface="Cabin" charset="0"/>
                <a:cs typeface="Cabin" charset="0"/>
              </a:rPr>
              <a:t>complex</a:t>
            </a:r>
            <a:r>
              <a:rPr lang="en-US" sz="1600" dirty="0">
                <a:solidFill>
                  <a:srgbClr val="330099"/>
                </a:solidFill>
                <a:latin typeface="Cabin" charset="0"/>
                <a:ea typeface="Cabin" charset="0"/>
                <a:cs typeface="Cabin" charset="0"/>
              </a:rPr>
              <a:t> quantity:</a:t>
            </a:r>
          </a:p>
          <a:p>
            <a:pPr marL="0" lvl="1"/>
            <a:r>
              <a:rPr lang="en-US" sz="1600" dirty="0">
                <a:solidFill>
                  <a:srgbClr val="330099"/>
                </a:solidFill>
                <a:latin typeface="Cabin" charset="0"/>
                <a:ea typeface="Cabin" charset="0"/>
                <a:cs typeface="Cabin" charset="0"/>
              </a:rPr>
              <a:t>-  </a:t>
            </a:r>
            <a:r>
              <a:rPr lang="en-US" sz="1600" b="1" dirty="0">
                <a:solidFill>
                  <a:srgbClr val="330099"/>
                </a:solidFill>
                <a:latin typeface="Cabin" charset="0"/>
                <a:ea typeface="Cabin" charset="0"/>
                <a:cs typeface="Cabin" charset="0"/>
              </a:rPr>
              <a:t>amplitude</a:t>
            </a:r>
            <a:r>
              <a:rPr lang="en-US" sz="1600" dirty="0">
                <a:solidFill>
                  <a:srgbClr val="330099"/>
                </a:solidFill>
                <a:latin typeface="Cabin" charset="0"/>
                <a:ea typeface="Cabin" charset="0"/>
                <a:cs typeface="Cabin" charset="0"/>
              </a:rPr>
              <a:t> tells “how much” of a certain frequency component</a:t>
            </a:r>
          </a:p>
          <a:p>
            <a:pPr marL="0" lvl="1"/>
            <a:r>
              <a:rPr lang="en-US" sz="1600" dirty="0">
                <a:solidFill>
                  <a:srgbClr val="330099"/>
                </a:solidFill>
                <a:latin typeface="Cabin" charset="0"/>
                <a:ea typeface="Cabin" charset="0"/>
                <a:cs typeface="Cabin" charset="0"/>
              </a:rPr>
              <a:t>-   </a:t>
            </a:r>
            <a:r>
              <a:rPr lang="en-US" sz="1600" b="1" dirty="0">
                <a:solidFill>
                  <a:srgbClr val="330099"/>
                </a:solidFill>
                <a:latin typeface="Cabin" charset="0"/>
                <a:ea typeface="Cabin" charset="0"/>
                <a:cs typeface="Cabin" charset="0"/>
              </a:rPr>
              <a:t>phase</a:t>
            </a:r>
            <a:r>
              <a:rPr lang="en-US" sz="1600" dirty="0">
                <a:solidFill>
                  <a:srgbClr val="330099"/>
                </a:solidFill>
                <a:latin typeface="Cabin" charset="0"/>
                <a:ea typeface="Cabin" charset="0"/>
                <a:cs typeface="Cabin" charset="0"/>
              </a:rPr>
              <a:t> tells “where” this component is located</a:t>
            </a:r>
          </a:p>
        </p:txBody>
      </p:sp>
      <p:graphicFrame>
        <p:nvGraphicFramePr>
          <p:cNvPr id="110" name="Object 109"/>
          <p:cNvGraphicFramePr>
            <a:graphicFrameLocks noChangeAspect="1"/>
          </p:cNvGraphicFramePr>
          <p:nvPr>
            <p:extLst/>
          </p:nvPr>
        </p:nvGraphicFramePr>
        <p:xfrm>
          <a:off x="4800600" y="4525556"/>
          <a:ext cx="3509962" cy="695325"/>
        </p:xfrm>
        <a:graphic>
          <a:graphicData uri="http://schemas.openxmlformats.org/presentationml/2006/ole">
            <mc:AlternateContent xmlns:mc="http://schemas.openxmlformats.org/markup-compatibility/2006">
              <mc:Choice xmlns:v="urn:schemas-microsoft-com:vml" Requires="v">
                <p:oleObj spid="_x0000_s1037" name="Equation" r:id="rId5" imgW="2184400" imgH="431800" progId="Equation.3">
                  <p:embed/>
                </p:oleObj>
              </mc:Choice>
              <mc:Fallback>
                <p:oleObj name="Equation" r:id="rId5" imgW="2184400" imgH="431800" progId="Equation.3">
                  <p:embed/>
                  <p:pic>
                    <p:nvPicPr>
                      <p:cNvPr id="110" name="Object 109"/>
                      <p:cNvPicPr>
                        <a:picLocks noChangeAspect="1" noChangeArrowheads="1"/>
                      </p:cNvPicPr>
                      <p:nvPr/>
                    </p:nvPicPr>
                    <p:blipFill>
                      <a:blip r:embed="rId6"/>
                      <a:srcRect/>
                      <a:stretch>
                        <a:fillRect/>
                      </a:stretch>
                    </p:blipFill>
                    <p:spPr bwMode="auto">
                      <a:xfrm>
                        <a:off x="4800600" y="4525556"/>
                        <a:ext cx="3509962" cy="695325"/>
                      </a:xfrm>
                      <a:prstGeom prst="rect">
                        <a:avLst/>
                      </a:prstGeom>
                      <a:solidFill>
                        <a:schemeClr val="bg1"/>
                      </a:solidFill>
                      <a:extLst/>
                    </p:spPr>
                  </p:pic>
                </p:oleObj>
              </mc:Fallback>
            </mc:AlternateContent>
          </a:graphicData>
        </a:graphic>
      </p:graphicFrame>
      <p:sp>
        <p:nvSpPr>
          <p:cNvPr id="111" name="TextBox 110"/>
          <p:cNvSpPr txBox="1"/>
          <p:nvPr/>
        </p:nvSpPr>
        <p:spPr>
          <a:xfrm>
            <a:off x="6182107" y="693309"/>
            <a:ext cx="2943548" cy="276999"/>
          </a:xfrm>
          <a:prstGeom prst="rect">
            <a:avLst/>
          </a:prstGeom>
          <a:noFill/>
        </p:spPr>
        <p:txBody>
          <a:bodyPr wrap="square" rtlCol="0">
            <a:spAutoFit/>
          </a:bodyPr>
          <a:lstStyle/>
          <a:p>
            <a:pPr algn="ctr"/>
            <a:r>
              <a:rPr lang="en-US" sz="1200" dirty="0">
                <a:solidFill>
                  <a:srgbClr val="000000"/>
                </a:solidFill>
              </a:rPr>
              <a:t>Graphic courtesy Andrea </a:t>
            </a:r>
            <a:r>
              <a:rPr lang="en-US" sz="1200" dirty="0" err="1">
                <a:solidFill>
                  <a:srgbClr val="000000"/>
                </a:solidFill>
              </a:rPr>
              <a:t>Isella</a:t>
            </a:r>
            <a:r>
              <a:rPr lang="en-US" sz="1200" dirty="0">
                <a:solidFill>
                  <a:srgbClr val="000000"/>
                </a:solidFill>
              </a:rPr>
              <a:t> </a:t>
            </a:r>
          </a:p>
        </p:txBody>
      </p:sp>
    </p:spTree>
    <p:extLst>
      <p:ext uri="{BB962C8B-B14F-4D97-AF65-F5344CB8AC3E}">
        <p14:creationId xmlns:p14="http://schemas.microsoft.com/office/powerpoint/2010/main" val="128896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Visibility and Sky Brightness</a:t>
            </a:r>
            <a:br>
              <a:rPr lang="en-US" dirty="0"/>
            </a:br>
            <a:endParaRPr lang="en-US" dirty="0"/>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1"/>
          </p:nvPr>
        </p:nvSpPr>
        <p:spPr/>
        <p:txBody>
          <a:bodyPr/>
          <a:lstStyle/>
          <a:p>
            <a:fld id="{73CBECA9-5EC4-1348-9E48-4CADDDEFCC09}" type="slidenum">
              <a:rPr lang="en-US" smtClean="0"/>
              <a:pPr/>
              <a:t>23</a:t>
            </a:fld>
            <a:endParaRPr lang="en-US"/>
          </a:p>
        </p:txBody>
      </p:sp>
      <p:grpSp>
        <p:nvGrpSpPr>
          <p:cNvPr id="7" name="Group 243"/>
          <p:cNvGrpSpPr>
            <a:grpSpLocks/>
          </p:cNvGrpSpPr>
          <p:nvPr/>
        </p:nvGrpSpPr>
        <p:grpSpPr bwMode="auto">
          <a:xfrm>
            <a:off x="4343400" y="1114644"/>
            <a:ext cx="4586288" cy="3695700"/>
            <a:chOff x="2736" y="432"/>
            <a:chExt cx="2889" cy="2328"/>
          </a:xfrm>
        </p:grpSpPr>
        <p:grpSp>
          <p:nvGrpSpPr>
            <p:cNvPr id="8" name="Group 244"/>
            <p:cNvGrpSpPr>
              <a:grpSpLocks/>
            </p:cNvGrpSpPr>
            <p:nvPr/>
          </p:nvGrpSpPr>
          <p:grpSpPr bwMode="auto">
            <a:xfrm>
              <a:off x="2736" y="432"/>
              <a:ext cx="2889" cy="2328"/>
              <a:chOff x="2736" y="432"/>
              <a:chExt cx="2889" cy="2328"/>
            </a:xfrm>
          </p:grpSpPr>
          <p:sp>
            <p:nvSpPr>
              <p:cNvPr id="10" name="Rectangle 245"/>
              <p:cNvSpPr>
                <a:spLocks noChangeArrowheads="1"/>
              </p:cNvSpPr>
              <p:nvPr/>
            </p:nvSpPr>
            <p:spPr bwMode="auto">
              <a:xfrm>
                <a:off x="2736" y="432"/>
                <a:ext cx="2889" cy="2328"/>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1" name="Line 246"/>
              <p:cNvSpPr>
                <a:spLocks noChangeShapeType="1"/>
              </p:cNvSpPr>
              <p:nvPr/>
            </p:nvSpPr>
            <p:spPr bwMode="auto">
              <a:xfrm>
                <a:off x="3304" y="704"/>
                <a:ext cx="0" cy="1586"/>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12" name="Line 247"/>
              <p:cNvSpPr>
                <a:spLocks noChangeShapeType="1"/>
              </p:cNvSpPr>
              <p:nvPr/>
            </p:nvSpPr>
            <p:spPr bwMode="auto">
              <a:xfrm>
                <a:off x="3304" y="2290"/>
                <a:ext cx="1847"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3" name="Text Box 248"/>
              <p:cNvSpPr txBox="1">
                <a:spLocks noChangeArrowheads="1"/>
              </p:cNvSpPr>
              <p:nvPr/>
            </p:nvSpPr>
            <p:spPr bwMode="auto">
              <a:xfrm rot="16200000">
                <a:off x="2722" y="1518"/>
                <a:ext cx="352" cy="250"/>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2000"/>
                  <a:t>V</a:t>
                </a:r>
              </a:p>
            </p:txBody>
          </p:sp>
          <p:sp>
            <p:nvSpPr>
              <p:cNvPr id="14" name="Text Box 249"/>
              <p:cNvSpPr txBox="1">
                <a:spLocks noChangeArrowheads="1"/>
              </p:cNvSpPr>
              <p:nvPr/>
            </p:nvSpPr>
            <p:spPr bwMode="auto">
              <a:xfrm>
                <a:off x="4583" y="2337"/>
                <a:ext cx="995" cy="250"/>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2000" i="1"/>
                  <a:t>b </a:t>
                </a:r>
                <a:r>
                  <a:rPr lang="it-IT" sz="2000"/>
                  <a:t>(meters)</a:t>
                </a:r>
              </a:p>
            </p:txBody>
          </p:sp>
          <p:sp>
            <p:nvSpPr>
              <p:cNvPr id="15" name="Text Box 250"/>
              <p:cNvSpPr txBox="1">
                <a:spLocks noChangeArrowheads="1"/>
              </p:cNvSpPr>
              <p:nvPr/>
            </p:nvSpPr>
            <p:spPr bwMode="auto">
              <a:xfrm>
                <a:off x="3120" y="2160"/>
                <a:ext cx="152" cy="231"/>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1800"/>
                  <a:t>0</a:t>
                </a:r>
              </a:p>
            </p:txBody>
          </p:sp>
          <p:sp>
            <p:nvSpPr>
              <p:cNvPr id="16" name="Text Box 251"/>
              <p:cNvSpPr txBox="1">
                <a:spLocks noChangeArrowheads="1"/>
              </p:cNvSpPr>
              <p:nvPr/>
            </p:nvSpPr>
            <p:spPr bwMode="auto">
              <a:xfrm>
                <a:off x="2976" y="1536"/>
                <a:ext cx="332" cy="231"/>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1800"/>
                  <a:t>0.5</a:t>
                </a:r>
              </a:p>
            </p:txBody>
          </p:sp>
          <p:sp>
            <p:nvSpPr>
              <p:cNvPr id="17" name="Line 252"/>
              <p:cNvSpPr>
                <a:spLocks noChangeShapeType="1"/>
              </p:cNvSpPr>
              <p:nvPr/>
            </p:nvSpPr>
            <p:spPr bwMode="auto">
              <a:xfrm>
                <a:off x="3304" y="1644"/>
                <a:ext cx="48"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8" name="Text Box 253"/>
              <p:cNvSpPr txBox="1">
                <a:spLocks noChangeArrowheads="1"/>
              </p:cNvSpPr>
              <p:nvPr/>
            </p:nvSpPr>
            <p:spPr bwMode="auto">
              <a:xfrm>
                <a:off x="3024" y="960"/>
                <a:ext cx="331" cy="230"/>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1800"/>
                  <a:t>1</a:t>
                </a:r>
              </a:p>
            </p:txBody>
          </p:sp>
          <p:sp>
            <p:nvSpPr>
              <p:cNvPr id="19" name="Line 254"/>
              <p:cNvSpPr>
                <a:spLocks noChangeShapeType="1"/>
              </p:cNvSpPr>
              <p:nvPr/>
            </p:nvSpPr>
            <p:spPr bwMode="auto">
              <a:xfrm>
                <a:off x="3304" y="1057"/>
                <a:ext cx="48"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sp>
          <p:nvSpPr>
            <p:cNvPr id="9" name="Line 255"/>
            <p:cNvSpPr>
              <a:spLocks noChangeShapeType="1"/>
            </p:cNvSpPr>
            <p:nvPr/>
          </p:nvSpPr>
          <p:spPr bwMode="auto">
            <a:xfrm>
              <a:off x="3342" y="1056"/>
              <a:ext cx="1658" cy="0"/>
            </a:xfrm>
            <a:prstGeom prst="line">
              <a:avLst/>
            </a:prstGeom>
            <a:noFill/>
            <a:ln w="9525">
              <a:solidFill>
                <a:schemeClr val="tx1"/>
              </a:solidFill>
              <a:prstDash val="dash"/>
              <a:round/>
              <a:headEnd/>
              <a:tailEnd/>
            </a:ln>
            <a:effectLst/>
          </p:spPr>
          <p:txBody>
            <a:bodyPr wrap="none" anchor="ctr">
              <a:prstTxWarp prst="textNoShape">
                <a:avLst/>
              </a:prstTxWarp>
            </a:bodyPr>
            <a:lstStyle/>
            <a:p>
              <a:endParaRPr lang="en-US"/>
            </a:p>
          </p:txBody>
        </p:sp>
      </p:grpSp>
      <p:grpSp>
        <p:nvGrpSpPr>
          <p:cNvPr id="20" name="Group 217"/>
          <p:cNvGrpSpPr>
            <a:grpSpLocks/>
          </p:cNvGrpSpPr>
          <p:nvPr/>
        </p:nvGrpSpPr>
        <p:grpSpPr bwMode="auto">
          <a:xfrm>
            <a:off x="152400" y="1117600"/>
            <a:ext cx="4114800" cy="5359400"/>
            <a:chOff x="96" y="432"/>
            <a:chExt cx="2592" cy="3648"/>
          </a:xfrm>
        </p:grpSpPr>
        <p:sp>
          <p:nvSpPr>
            <p:cNvPr id="21" name="Rectangle 37"/>
            <p:cNvSpPr>
              <a:spLocks noChangeArrowheads="1"/>
            </p:cNvSpPr>
            <p:nvPr/>
          </p:nvSpPr>
          <p:spPr bwMode="auto">
            <a:xfrm>
              <a:off x="96" y="432"/>
              <a:ext cx="2592" cy="3648"/>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22" name="Group 38"/>
            <p:cNvGrpSpPr>
              <a:grpSpLocks/>
            </p:cNvGrpSpPr>
            <p:nvPr/>
          </p:nvGrpSpPr>
          <p:grpSpPr bwMode="auto">
            <a:xfrm>
              <a:off x="552" y="960"/>
              <a:ext cx="1680" cy="576"/>
              <a:chOff x="552" y="1344"/>
              <a:chExt cx="1680" cy="576"/>
            </a:xfrm>
          </p:grpSpPr>
          <p:sp>
            <p:nvSpPr>
              <p:cNvPr id="31" name="Line 39"/>
              <p:cNvSpPr>
                <a:spLocks noChangeShapeType="1"/>
              </p:cNvSpPr>
              <p:nvPr/>
            </p:nvSpPr>
            <p:spPr bwMode="auto">
              <a:xfrm>
                <a:off x="552" y="1344"/>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2" name="Line 40"/>
              <p:cNvSpPr>
                <a:spLocks noChangeShapeType="1"/>
              </p:cNvSpPr>
              <p:nvPr/>
            </p:nvSpPr>
            <p:spPr bwMode="auto">
              <a:xfrm>
                <a:off x="552" y="1536"/>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3" name="Line 41"/>
              <p:cNvSpPr>
                <a:spLocks noChangeShapeType="1"/>
              </p:cNvSpPr>
              <p:nvPr/>
            </p:nvSpPr>
            <p:spPr bwMode="auto">
              <a:xfrm>
                <a:off x="552" y="1728"/>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4" name="Line 42"/>
              <p:cNvSpPr>
                <a:spLocks noChangeShapeType="1"/>
              </p:cNvSpPr>
              <p:nvPr/>
            </p:nvSpPr>
            <p:spPr bwMode="auto">
              <a:xfrm>
                <a:off x="552" y="1920"/>
                <a:ext cx="168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sp>
          <p:nvSpPr>
            <p:cNvPr id="23" name="Oval 45"/>
            <p:cNvSpPr>
              <a:spLocks noChangeArrowheads="1"/>
            </p:cNvSpPr>
            <p:nvPr/>
          </p:nvSpPr>
          <p:spPr bwMode="auto">
            <a:xfrm>
              <a:off x="960" y="480"/>
              <a:ext cx="852" cy="144"/>
            </a:xfrm>
            <a:prstGeom prst="ellipse">
              <a:avLst/>
            </a:prstGeom>
            <a:gradFill rotWithShape="0">
              <a:gsLst>
                <a:gs pos="0">
                  <a:srgbClr val="00FF99"/>
                </a:gs>
                <a:gs pos="100000">
                  <a:srgbClr val="00FF99">
                    <a:gamma/>
                    <a:tint val="0"/>
                    <a:invGamma/>
                  </a:srgbClr>
                </a:gs>
              </a:gsLst>
              <a:path path="shape">
                <a:fillToRect l="50000" t="50000" r="50000" b="50000"/>
              </a:path>
            </a:gradFill>
            <a:ln w="9525">
              <a:noFill/>
              <a:round/>
              <a:headEnd/>
              <a:tailEnd/>
            </a:ln>
            <a:effectLst/>
          </p:spPr>
          <p:txBody>
            <a:bodyPr wrap="none" anchor="ctr">
              <a:prstTxWarp prst="textNoShape">
                <a:avLst/>
              </a:prstTxWarp>
            </a:bodyPr>
            <a:lstStyle/>
            <a:p>
              <a:endParaRPr lang="en-US"/>
            </a:p>
          </p:txBody>
        </p:sp>
        <p:sp>
          <p:nvSpPr>
            <p:cNvPr id="24" name="Line 46"/>
            <p:cNvSpPr>
              <a:spLocks noChangeShapeType="1"/>
            </p:cNvSpPr>
            <p:nvPr/>
          </p:nvSpPr>
          <p:spPr bwMode="auto">
            <a:xfrm>
              <a:off x="1392" y="528"/>
              <a:ext cx="0" cy="3216"/>
            </a:xfrm>
            <a:prstGeom prst="line">
              <a:avLst/>
            </a:prstGeom>
            <a:noFill/>
            <a:ln w="9525">
              <a:solidFill>
                <a:schemeClr val="tx1"/>
              </a:solidFill>
              <a:prstDash val="dash"/>
              <a:round/>
              <a:headEnd/>
              <a:tailEnd/>
            </a:ln>
            <a:effectLst/>
          </p:spPr>
          <p:txBody>
            <a:bodyPr wrap="none" anchor="ctr">
              <a:prstTxWarp prst="textNoShape">
                <a:avLst/>
              </a:prstTxWarp>
            </a:bodyPr>
            <a:lstStyle/>
            <a:p>
              <a:endParaRPr lang="en-US"/>
            </a:p>
          </p:txBody>
        </p:sp>
        <p:sp>
          <p:nvSpPr>
            <p:cNvPr id="25" name="Line 47"/>
            <p:cNvSpPr>
              <a:spLocks noChangeShapeType="1"/>
            </p:cNvSpPr>
            <p:nvPr/>
          </p:nvSpPr>
          <p:spPr bwMode="auto">
            <a:xfrm>
              <a:off x="312" y="3337"/>
              <a:ext cx="216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nvGrpSpPr>
            <p:cNvPr id="26" name="Group 159"/>
            <p:cNvGrpSpPr>
              <a:grpSpLocks/>
            </p:cNvGrpSpPr>
            <p:nvPr/>
          </p:nvGrpSpPr>
          <p:grpSpPr bwMode="auto">
            <a:xfrm>
              <a:off x="288" y="2064"/>
              <a:ext cx="2208" cy="0"/>
              <a:chOff x="-1944" y="2729"/>
              <a:chExt cx="2208" cy="0"/>
            </a:xfrm>
          </p:grpSpPr>
          <p:sp>
            <p:nvSpPr>
              <p:cNvPr id="28" name="Line 160"/>
              <p:cNvSpPr>
                <a:spLocks noChangeShapeType="1"/>
              </p:cNvSpPr>
              <p:nvPr/>
            </p:nvSpPr>
            <p:spPr bwMode="auto">
              <a:xfrm>
                <a:off x="-1944" y="2729"/>
                <a:ext cx="757" cy="0"/>
              </a:xfrm>
              <a:prstGeom prst="line">
                <a:avLst/>
              </a:prstGeom>
              <a:noFill/>
              <a:ln w="38100">
                <a:solidFill>
                  <a:schemeClr val="accent2"/>
                </a:solidFill>
                <a:round/>
                <a:headEnd/>
                <a:tailEnd/>
              </a:ln>
              <a:effectLst/>
            </p:spPr>
            <p:txBody>
              <a:bodyPr wrap="none" anchor="ctr">
                <a:prstTxWarp prst="textNoShape">
                  <a:avLst/>
                </a:prstTxWarp>
              </a:bodyPr>
              <a:lstStyle/>
              <a:p>
                <a:endParaRPr lang="en-US"/>
              </a:p>
            </p:txBody>
          </p:sp>
          <p:sp>
            <p:nvSpPr>
              <p:cNvPr id="29" name="Line 161"/>
              <p:cNvSpPr>
                <a:spLocks noChangeShapeType="1"/>
              </p:cNvSpPr>
              <p:nvPr/>
            </p:nvSpPr>
            <p:spPr bwMode="auto">
              <a:xfrm>
                <a:off x="-982" y="2729"/>
                <a:ext cx="284" cy="0"/>
              </a:xfrm>
              <a:prstGeom prst="line">
                <a:avLst/>
              </a:prstGeom>
              <a:noFill/>
              <a:ln w="38100">
                <a:solidFill>
                  <a:schemeClr val="accent2"/>
                </a:solidFill>
                <a:round/>
                <a:headEnd/>
                <a:tailEnd/>
              </a:ln>
              <a:effectLst/>
            </p:spPr>
            <p:txBody>
              <a:bodyPr wrap="none" anchor="ctr">
                <a:prstTxWarp prst="textNoShape">
                  <a:avLst/>
                </a:prstTxWarp>
              </a:bodyPr>
              <a:lstStyle/>
              <a:p>
                <a:endParaRPr lang="en-US"/>
              </a:p>
            </p:txBody>
          </p:sp>
          <p:sp>
            <p:nvSpPr>
              <p:cNvPr id="30" name="Line 162"/>
              <p:cNvSpPr>
                <a:spLocks noChangeShapeType="1"/>
              </p:cNvSpPr>
              <p:nvPr/>
            </p:nvSpPr>
            <p:spPr bwMode="auto">
              <a:xfrm>
                <a:off x="-493" y="2729"/>
                <a:ext cx="757" cy="0"/>
              </a:xfrm>
              <a:prstGeom prst="line">
                <a:avLst/>
              </a:prstGeom>
              <a:noFill/>
              <a:ln w="38100">
                <a:solidFill>
                  <a:schemeClr val="accent2"/>
                </a:solidFill>
                <a:round/>
                <a:headEnd/>
                <a:tailEnd/>
              </a:ln>
              <a:effectLst/>
            </p:spPr>
            <p:txBody>
              <a:bodyPr wrap="none" anchor="ctr">
                <a:prstTxWarp prst="textNoShape">
                  <a:avLst/>
                </a:prstTxWarp>
              </a:bodyPr>
              <a:lstStyle/>
              <a:p>
                <a:endParaRPr lang="en-US"/>
              </a:p>
            </p:txBody>
          </p:sp>
        </p:grpSp>
        <p:sp>
          <p:nvSpPr>
            <p:cNvPr id="27" name="Freeform 171"/>
            <p:cNvSpPr>
              <a:spLocks/>
            </p:cNvSpPr>
            <p:nvPr/>
          </p:nvSpPr>
          <p:spPr bwMode="auto">
            <a:xfrm>
              <a:off x="700" y="2832"/>
              <a:ext cx="1385" cy="519"/>
            </a:xfrm>
            <a:custGeom>
              <a:avLst/>
              <a:gdLst/>
              <a:ahLst/>
              <a:cxnLst>
                <a:cxn ang="0">
                  <a:pos x="0" y="223"/>
                </a:cxn>
                <a:cxn ang="0">
                  <a:pos x="43" y="34"/>
                </a:cxn>
                <a:cxn ang="0">
                  <a:pos x="94" y="40"/>
                </a:cxn>
                <a:cxn ang="0">
                  <a:pos x="140" y="220"/>
                </a:cxn>
                <a:cxn ang="0">
                  <a:pos x="192" y="463"/>
                </a:cxn>
                <a:cxn ang="0">
                  <a:pos x="245" y="462"/>
                </a:cxn>
                <a:cxn ang="0">
                  <a:pos x="279" y="315"/>
                </a:cxn>
                <a:cxn ang="0">
                  <a:pos x="336" y="79"/>
                </a:cxn>
                <a:cxn ang="0">
                  <a:pos x="365" y="15"/>
                </a:cxn>
                <a:cxn ang="0">
                  <a:pos x="395" y="27"/>
                </a:cxn>
                <a:cxn ang="0">
                  <a:pos x="417" y="90"/>
                </a:cxn>
                <a:cxn ang="0">
                  <a:pos x="486" y="396"/>
                </a:cxn>
                <a:cxn ang="0">
                  <a:pos x="534" y="490"/>
                </a:cxn>
                <a:cxn ang="0">
                  <a:pos x="573" y="414"/>
                </a:cxn>
                <a:cxn ang="0">
                  <a:pos x="627" y="168"/>
                </a:cxn>
                <a:cxn ang="0">
                  <a:pos x="666" y="30"/>
                </a:cxn>
                <a:cxn ang="0">
                  <a:pos x="700" y="19"/>
                </a:cxn>
                <a:cxn ang="0">
                  <a:pos x="730" y="93"/>
                </a:cxn>
                <a:cxn ang="0">
                  <a:pos x="789" y="361"/>
                </a:cxn>
                <a:cxn ang="0">
                  <a:pos x="821" y="481"/>
                </a:cxn>
                <a:cxn ang="0">
                  <a:pos x="864" y="469"/>
                </a:cxn>
                <a:cxn ang="0">
                  <a:pos x="920" y="259"/>
                </a:cxn>
                <a:cxn ang="0">
                  <a:pos x="973" y="43"/>
                </a:cxn>
                <a:cxn ang="0">
                  <a:pos x="1025" y="40"/>
                </a:cxn>
                <a:cxn ang="0">
                  <a:pos x="1080" y="255"/>
                </a:cxn>
                <a:cxn ang="0">
                  <a:pos x="1124" y="453"/>
                </a:cxn>
                <a:cxn ang="0">
                  <a:pos x="1183" y="456"/>
                </a:cxn>
                <a:cxn ang="0">
                  <a:pos x="1274" y="73"/>
                </a:cxn>
                <a:cxn ang="0">
                  <a:pos x="1313" y="16"/>
                </a:cxn>
                <a:cxn ang="0">
                  <a:pos x="1343" y="73"/>
                </a:cxn>
                <a:cxn ang="0">
                  <a:pos x="1385" y="246"/>
                </a:cxn>
              </a:cxnLst>
              <a:rect l="0" t="0" r="r" b="b"/>
              <a:pathLst>
                <a:path w="1385" h="519">
                  <a:moveTo>
                    <a:pt x="0" y="223"/>
                  </a:moveTo>
                  <a:cubicBezTo>
                    <a:pt x="7" y="192"/>
                    <a:pt x="27" y="64"/>
                    <a:pt x="43" y="34"/>
                  </a:cubicBezTo>
                  <a:cubicBezTo>
                    <a:pt x="59" y="4"/>
                    <a:pt x="78" y="9"/>
                    <a:pt x="94" y="40"/>
                  </a:cubicBezTo>
                  <a:cubicBezTo>
                    <a:pt x="110" y="71"/>
                    <a:pt x="124" y="150"/>
                    <a:pt x="140" y="220"/>
                  </a:cubicBezTo>
                  <a:cubicBezTo>
                    <a:pt x="156" y="290"/>
                    <a:pt x="174" y="423"/>
                    <a:pt x="192" y="463"/>
                  </a:cubicBezTo>
                  <a:cubicBezTo>
                    <a:pt x="210" y="503"/>
                    <a:pt x="230" y="487"/>
                    <a:pt x="245" y="462"/>
                  </a:cubicBezTo>
                  <a:cubicBezTo>
                    <a:pt x="260" y="437"/>
                    <a:pt x="264" y="379"/>
                    <a:pt x="279" y="315"/>
                  </a:cubicBezTo>
                  <a:cubicBezTo>
                    <a:pt x="294" y="251"/>
                    <a:pt x="322" y="129"/>
                    <a:pt x="336" y="79"/>
                  </a:cubicBezTo>
                  <a:cubicBezTo>
                    <a:pt x="350" y="29"/>
                    <a:pt x="355" y="24"/>
                    <a:pt x="365" y="15"/>
                  </a:cubicBezTo>
                  <a:cubicBezTo>
                    <a:pt x="375" y="6"/>
                    <a:pt x="386" y="15"/>
                    <a:pt x="395" y="27"/>
                  </a:cubicBezTo>
                  <a:cubicBezTo>
                    <a:pt x="402" y="41"/>
                    <a:pt x="402" y="29"/>
                    <a:pt x="417" y="90"/>
                  </a:cubicBezTo>
                  <a:cubicBezTo>
                    <a:pt x="432" y="151"/>
                    <a:pt x="467" y="329"/>
                    <a:pt x="486" y="396"/>
                  </a:cubicBezTo>
                  <a:cubicBezTo>
                    <a:pt x="505" y="463"/>
                    <a:pt x="520" y="487"/>
                    <a:pt x="534" y="490"/>
                  </a:cubicBezTo>
                  <a:cubicBezTo>
                    <a:pt x="548" y="493"/>
                    <a:pt x="558" y="468"/>
                    <a:pt x="573" y="414"/>
                  </a:cubicBezTo>
                  <a:cubicBezTo>
                    <a:pt x="588" y="360"/>
                    <a:pt x="612" y="232"/>
                    <a:pt x="627" y="168"/>
                  </a:cubicBezTo>
                  <a:cubicBezTo>
                    <a:pt x="642" y="104"/>
                    <a:pt x="654" y="55"/>
                    <a:pt x="666" y="30"/>
                  </a:cubicBezTo>
                  <a:cubicBezTo>
                    <a:pt x="678" y="5"/>
                    <a:pt x="689" y="9"/>
                    <a:pt x="700" y="19"/>
                  </a:cubicBezTo>
                  <a:cubicBezTo>
                    <a:pt x="711" y="29"/>
                    <a:pt x="715" y="36"/>
                    <a:pt x="730" y="93"/>
                  </a:cubicBezTo>
                  <a:cubicBezTo>
                    <a:pt x="745" y="150"/>
                    <a:pt x="774" y="296"/>
                    <a:pt x="789" y="361"/>
                  </a:cubicBezTo>
                  <a:cubicBezTo>
                    <a:pt x="804" y="426"/>
                    <a:pt x="809" y="463"/>
                    <a:pt x="821" y="481"/>
                  </a:cubicBezTo>
                  <a:cubicBezTo>
                    <a:pt x="833" y="499"/>
                    <a:pt x="847" y="506"/>
                    <a:pt x="864" y="469"/>
                  </a:cubicBezTo>
                  <a:cubicBezTo>
                    <a:pt x="881" y="432"/>
                    <a:pt x="902" y="330"/>
                    <a:pt x="920" y="259"/>
                  </a:cubicBezTo>
                  <a:cubicBezTo>
                    <a:pt x="938" y="188"/>
                    <a:pt x="956" y="79"/>
                    <a:pt x="973" y="43"/>
                  </a:cubicBezTo>
                  <a:cubicBezTo>
                    <a:pt x="990" y="7"/>
                    <a:pt x="1007" y="5"/>
                    <a:pt x="1025" y="40"/>
                  </a:cubicBezTo>
                  <a:cubicBezTo>
                    <a:pt x="1043" y="75"/>
                    <a:pt x="1064" y="186"/>
                    <a:pt x="1080" y="255"/>
                  </a:cubicBezTo>
                  <a:cubicBezTo>
                    <a:pt x="1096" y="324"/>
                    <a:pt x="1107" y="420"/>
                    <a:pt x="1124" y="453"/>
                  </a:cubicBezTo>
                  <a:cubicBezTo>
                    <a:pt x="1141" y="486"/>
                    <a:pt x="1158" y="519"/>
                    <a:pt x="1183" y="456"/>
                  </a:cubicBezTo>
                  <a:cubicBezTo>
                    <a:pt x="1208" y="393"/>
                    <a:pt x="1252" y="146"/>
                    <a:pt x="1274" y="73"/>
                  </a:cubicBezTo>
                  <a:cubicBezTo>
                    <a:pt x="1296" y="0"/>
                    <a:pt x="1302" y="16"/>
                    <a:pt x="1313" y="16"/>
                  </a:cubicBezTo>
                  <a:cubicBezTo>
                    <a:pt x="1324" y="16"/>
                    <a:pt x="1331" y="35"/>
                    <a:pt x="1343" y="73"/>
                  </a:cubicBezTo>
                  <a:cubicBezTo>
                    <a:pt x="1355" y="111"/>
                    <a:pt x="1376" y="210"/>
                    <a:pt x="1385" y="246"/>
                  </a:cubicBezTo>
                </a:path>
              </a:pathLst>
            </a:custGeom>
            <a:noFill/>
            <a:ln w="28575" cap="flat" cmpd="sng">
              <a:solidFill>
                <a:schemeClr val="tx1"/>
              </a:solidFill>
              <a:prstDash val="solid"/>
              <a:round/>
              <a:headEnd/>
              <a:tailEnd/>
            </a:ln>
            <a:effectLst/>
          </p:spPr>
          <p:txBody>
            <a:bodyPr wrap="none" anchor="ctr">
              <a:prstTxWarp prst="textNoShape">
                <a:avLst/>
              </a:prstTxWarp>
            </a:bodyPr>
            <a:lstStyle/>
            <a:p>
              <a:endParaRPr lang="en-US"/>
            </a:p>
          </p:txBody>
        </p:sp>
      </p:grpSp>
      <p:grpSp>
        <p:nvGrpSpPr>
          <p:cNvPr id="35" name="Group 215"/>
          <p:cNvGrpSpPr>
            <a:grpSpLocks/>
          </p:cNvGrpSpPr>
          <p:nvPr/>
        </p:nvGrpSpPr>
        <p:grpSpPr bwMode="auto">
          <a:xfrm>
            <a:off x="1295400" y="1309436"/>
            <a:ext cx="2198688" cy="4456363"/>
            <a:chOff x="816" y="576"/>
            <a:chExt cx="1385" cy="3024"/>
          </a:xfrm>
        </p:grpSpPr>
        <p:sp>
          <p:nvSpPr>
            <p:cNvPr id="36" name="Freeform 156"/>
            <p:cNvSpPr>
              <a:spLocks/>
            </p:cNvSpPr>
            <p:nvPr/>
          </p:nvSpPr>
          <p:spPr bwMode="auto">
            <a:xfrm>
              <a:off x="816" y="3024"/>
              <a:ext cx="1385" cy="336"/>
            </a:xfrm>
            <a:custGeom>
              <a:avLst/>
              <a:gdLst/>
              <a:ahLst/>
              <a:cxnLst>
                <a:cxn ang="0">
                  <a:pos x="0" y="223"/>
                </a:cxn>
                <a:cxn ang="0">
                  <a:pos x="43" y="34"/>
                </a:cxn>
                <a:cxn ang="0">
                  <a:pos x="94" y="40"/>
                </a:cxn>
                <a:cxn ang="0">
                  <a:pos x="140" y="220"/>
                </a:cxn>
                <a:cxn ang="0">
                  <a:pos x="192" y="463"/>
                </a:cxn>
                <a:cxn ang="0">
                  <a:pos x="245" y="462"/>
                </a:cxn>
                <a:cxn ang="0">
                  <a:pos x="279" y="315"/>
                </a:cxn>
                <a:cxn ang="0">
                  <a:pos x="336" y="79"/>
                </a:cxn>
                <a:cxn ang="0">
                  <a:pos x="365" y="15"/>
                </a:cxn>
                <a:cxn ang="0">
                  <a:pos x="395" y="27"/>
                </a:cxn>
                <a:cxn ang="0">
                  <a:pos x="417" y="90"/>
                </a:cxn>
                <a:cxn ang="0">
                  <a:pos x="486" y="396"/>
                </a:cxn>
                <a:cxn ang="0">
                  <a:pos x="534" y="490"/>
                </a:cxn>
                <a:cxn ang="0">
                  <a:pos x="573" y="414"/>
                </a:cxn>
                <a:cxn ang="0">
                  <a:pos x="627" y="168"/>
                </a:cxn>
                <a:cxn ang="0">
                  <a:pos x="666" y="30"/>
                </a:cxn>
                <a:cxn ang="0">
                  <a:pos x="700" y="19"/>
                </a:cxn>
                <a:cxn ang="0">
                  <a:pos x="730" y="93"/>
                </a:cxn>
                <a:cxn ang="0">
                  <a:pos x="789" y="361"/>
                </a:cxn>
                <a:cxn ang="0">
                  <a:pos x="821" y="481"/>
                </a:cxn>
                <a:cxn ang="0">
                  <a:pos x="864" y="469"/>
                </a:cxn>
                <a:cxn ang="0">
                  <a:pos x="920" y="259"/>
                </a:cxn>
                <a:cxn ang="0">
                  <a:pos x="973" y="43"/>
                </a:cxn>
                <a:cxn ang="0">
                  <a:pos x="1025" y="40"/>
                </a:cxn>
                <a:cxn ang="0">
                  <a:pos x="1080" y="255"/>
                </a:cxn>
                <a:cxn ang="0">
                  <a:pos x="1124" y="453"/>
                </a:cxn>
                <a:cxn ang="0">
                  <a:pos x="1183" y="456"/>
                </a:cxn>
                <a:cxn ang="0">
                  <a:pos x="1274" y="73"/>
                </a:cxn>
                <a:cxn ang="0">
                  <a:pos x="1313" y="16"/>
                </a:cxn>
                <a:cxn ang="0">
                  <a:pos x="1343" y="73"/>
                </a:cxn>
                <a:cxn ang="0">
                  <a:pos x="1385" y="246"/>
                </a:cxn>
              </a:cxnLst>
              <a:rect l="0" t="0" r="r" b="b"/>
              <a:pathLst>
                <a:path w="1385" h="519">
                  <a:moveTo>
                    <a:pt x="0" y="223"/>
                  </a:moveTo>
                  <a:cubicBezTo>
                    <a:pt x="7" y="192"/>
                    <a:pt x="27" y="64"/>
                    <a:pt x="43" y="34"/>
                  </a:cubicBezTo>
                  <a:cubicBezTo>
                    <a:pt x="59" y="4"/>
                    <a:pt x="78" y="9"/>
                    <a:pt x="94" y="40"/>
                  </a:cubicBezTo>
                  <a:cubicBezTo>
                    <a:pt x="110" y="71"/>
                    <a:pt x="124" y="150"/>
                    <a:pt x="140" y="220"/>
                  </a:cubicBezTo>
                  <a:cubicBezTo>
                    <a:pt x="156" y="290"/>
                    <a:pt x="174" y="423"/>
                    <a:pt x="192" y="463"/>
                  </a:cubicBezTo>
                  <a:cubicBezTo>
                    <a:pt x="210" y="503"/>
                    <a:pt x="230" y="487"/>
                    <a:pt x="245" y="462"/>
                  </a:cubicBezTo>
                  <a:cubicBezTo>
                    <a:pt x="260" y="437"/>
                    <a:pt x="264" y="379"/>
                    <a:pt x="279" y="315"/>
                  </a:cubicBezTo>
                  <a:cubicBezTo>
                    <a:pt x="294" y="251"/>
                    <a:pt x="322" y="129"/>
                    <a:pt x="336" y="79"/>
                  </a:cubicBezTo>
                  <a:cubicBezTo>
                    <a:pt x="350" y="29"/>
                    <a:pt x="355" y="24"/>
                    <a:pt x="365" y="15"/>
                  </a:cubicBezTo>
                  <a:cubicBezTo>
                    <a:pt x="375" y="6"/>
                    <a:pt x="386" y="15"/>
                    <a:pt x="395" y="27"/>
                  </a:cubicBezTo>
                  <a:cubicBezTo>
                    <a:pt x="402" y="41"/>
                    <a:pt x="402" y="29"/>
                    <a:pt x="417" y="90"/>
                  </a:cubicBezTo>
                  <a:cubicBezTo>
                    <a:pt x="432" y="151"/>
                    <a:pt x="467" y="329"/>
                    <a:pt x="486" y="396"/>
                  </a:cubicBezTo>
                  <a:cubicBezTo>
                    <a:pt x="505" y="463"/>
                    <a:pt x="520" y="487"/>
                    <a:pt x="534" y="490"/>
                  </a:cubicBezTo>
                  <a:cubicBezTo>
                    <a:pt x="548" y="493"/>
                    <a:pt x="558" y="468"/>
                    <a:pt x="573" y="414"/>
                  </a:cubicBezTo>
                  <a:cubicBezTo>
                    <a:pt x="588" y="360"/>
                    <a:pt x="612" y="232"/>
                    <a:pt x="627" y="168"/>
                  </a:cubicBezTo>
                  <a:cubicBezTo>
                    <a:pt x="642" y="104"/>
                    <a:pt x="654" y="55"/>
                    <a:pt x="666" y="30"/>
                  </a:cubicBezTo>
                  <a:cubicBezTo>
                    <a:pt x="678" y="5"/>
                    <a:pt x="689" y="9"/>
                    <a:pt x="700" y="19"/>
                  </a:cubicBezTo>
                  <a:cubicBezTo>
                    <a:pt x="711" y="29"/>
                    <a:pt x="715" y="36"/>
                    <a:pt x="730" y="93"/>
                  </a:cubicBezTo>
                  <a:cubicBezTo>
                    <a:pt x="745" y="150"/>
                    <a:pt x="774" y="296"/>
                    <a:pt x="789" y="361"/>
                  </a:cubicBezTo>
                  <a:cubicBezTo>
                    <a:pt x="804" y="426"/>
                    <a:pt x="809" y="463"/>
                    <a:pt x="821" y="481"/>
                  </a:cubicBezTo>
                  <a:cubicBezTo>
                    <a:pt x="833" y="499"/>
                    <a:pt x="847" y="506"/>
                    <a:pt x="864" y="469"/>
                  </a:cubicBezTo>
                  <a:cubicBezTo>
                    <a:pt x="881" y="432"/>
                    <a:pt x="902" y="330"/>
                    <a:pt x="920" y="259"/>
                  </a:cubicBezTo>
                  <a:cubicBezTo>
                    <a:pt x="938" y="188"/>
                    <a:pt x="956" y="79"/>
                    <a:pt x="973" y="43"/>
                  </a:cubicBezTo>
                  <a:cubicBezTo>
                    <a:pt x="990" y="7"/>
                    <a:pt x="1007" y="5"/>
                    <a:pt x="1025" y="40"/>
                  </a:cubicBezTo>
                  <a:cubicBezTo>
                    <a:pt x="1043" y="75"/>
                    <a:pt x="1064" y="186"/>
                    <a:pt x="1080" y="255"/>
                  </a:cubicBezTo>
                  <a:cubicBezTo>
                    <a:pt x="1096" y="324"/>
                    <a:pt x="1107" y="420"/>
                    <a:pt x="1124" y="453"/>
                  </a:cubicBezTo>
                  <a:cubicBezTo>
                    <a:pt x="1141" y="486"/>
                    <a:pt x="1158" y="519"/>
                    <a:pt x="1183" y="456"/>
                  </a:cubicBezTo>
                  <a:cubicBezTo>
                    <a:pt x="1208" y="393"/>
                    <a:pt x="1252" y="146"/>
                    <a:pt x="1274" y="73"/>
                  </a:cubicBezTo>
                  <a:cubicBezTo>
                    <a:pt x="1296" y="0"/>
                    <a:pt x="1302" y="16"/>
                    <a:pt x="1313" y="16"/>
                  </a:cubicBezTo>
                  <a:cubicBezTo>
                    <a:pt x="1324" y="16"/>
                    <a:pt x="1331" y="35"/>
                    <a:pt x="1343" y="73"/>
                  </a:cubicBezTo>
                  <a:cubicBezTo>
                    <a:pt x="1355" y="111"/>
                    <a:pt x="1376" y="210"/>
                    <a:pt x="1385" y="246"/>
                  </a:cubicBezTo>
                </a:path>
              </a:pathLst>
            </a:custGeom>
            <a:noFill/>
            <a:ln w="28575" cap="flat" cmpd="sng">
              <a:solidFill>
                <a:srgbClr val="00FF99"/>
              </a:solidFill>
              <a:prstDash val="solid"/>
              <a:round/>
              <a:headEnd/>
              <a:tailEnd/>
            </a:ln>
            <a:effectLst/>
          </p:spPr>
          <p:txBody>
            <a:bodyPr wrap="none" anchor="ctr">
              <a:prstTxWarp prst="textNoShape">
                <a:avLst/>
              </a:prstTxWarp>
            </a:bodyPr>
            <a:lstStyle/>
            <a:p>
              <a:endParaRPr lang="en-US"/>
            </a:p>
          </p:txBody>
        </p:sp>
        <p:grpSp>
          <p:nvGrpSpPr>
            <p:cNvPr id="37" name="Group 164"/>
            <p:cNvGrpSpPr>
              <a:grpSpLocks/>
            </p:cNvGrpSpPr>
            <p:nvPr/>
          </p:nvGrpSpPr>
          <p:grpSpPr bwMode="auto">
            <a:xfrm rot="123970">
              <a:off x="1104" y="576"/>
              <a:ext cx="528" cy="3024"/>
              <a:chOff x="1104" y="528"/>
              <a:chExt cx="528" cy="3024"/>
            </a:xfrm>
          </p:grpSpPr>
          <p:sp>
            <p:nvSpPr>
              <p:cNvPr id="38" name="Line 157"/>
              <p:cNvSpPr>
                <a:spLocks noChangeShapeType="1"/>
              </p:cNvSpPr>
              <p:nvPr/>
            </p:nvSpPr>
            <p:spPr bwMode="auto">
              <a:xfrm>
                <a:off x="1104" y="528"/>
                <a:ext cx="288" cy="1536"/>
              </a:xfrm>
              <a:prstGeom prst="line">
                <a:avLst/>
              </a:prstGeom>
              <a:noFill/>
              <a:ln w="9525">
                <a:solidFill>
                  <a:srgbClr val="006600"/>
                </a:solidFill>
                <a:prstDash val="dash"/>
                <a:round/>
                <a:headEnd/>
                <a:tailEnd/>
              </a:ln>
              <a:effectLst/>
            </p:spPr>
            <p:txBody>
              <a:bodyPr wrap="none" anchor="ctr">
                <a:prstTxWarp prst="textNoShape">
                  <a:avLst/>
                </a:prstTxWarp>
              </a:bodyPr>
              <a:lstStyle/>
              <a:p>
                <a:endParaRPr lang="en-US"/>
              </a:p>
            </p:txBody>
          </p:sp>
          <p:sp>
            <p:nvSpPr>
              <p:cNvPr id="39" name="Line 158"/>
              <p:cNvSpPr>
                <a:spLocks noChangeShapeType="1"/>
              </p:cNvSpPr>
              <p:nvPr/>
            </p:nvSpPr>
            <p:spPr bwMode="auto">
              <a:xfrm>
                <a:off x="1392" y="2064"/>
                <a:ext cx="240" cy="1488"/>
              </a:xfrm>
              <a:prstGeom prst="line">
                <a:avLst/>
              </a:prstGeom>
              <a:noFill/>
              <a:ln w="9525">
                <a:solidFill>
                  <a:srgbClr val="006600"/>
                </a:solidFill>
                <a:prstDash val="dash"/>
                <a:round/>
                <a:headEnd/>
                <a:tailEnd/>
              </a:ln>
              <a:effectLst/>
            </p:spPr>
            <p:txBody>
              <a:bodyPr wrap="none" anchor="ctr">
                <a:prstTxWarp prst="textNoShape">
                  <a:avLst/>
                </a:prstTxWarp>
              </a:bodyPr>
              <a:lstStyle/>
              <a:p>
                <a:endParaRPr lang="en-US"/>
              </a:p>
            </p:txBody>
          </p:sp>
        </p:grpSp>
      </p:grpSp>
      <p:grpSp>
        <p:nvGrpSpPr>
          <p:cNvPr id="40" name="Group 218"/>
          <p:cNvGrpSpPr>
            <a:grpSpLocks/>
          </p:cNvGrpSpPr>
          <p:nvPr/>
        </p:nvGrpSpPr>
        <p:grpSpPr bwMode="auto">
          <a:xfrm>
            <a:off x="914400" y="1287928"/>
            <a:ext cx="2438400" cy="4510088"/>
            <a:chOff x="576" y="762"/>
            <a:chExt cx="1536" cy="2841"/>
          </a:xfrm>
        </p:grpSpPr>
        <p:grpSp>
          <p:nvGrpSpPr>
            <p:cNvPr id="41" name="Group 165"/>
            <p:cNvGrpSpPr>
              <a:grpSpLocks/>
            </p:cNvGrpSpPr>
            <p:nvPr/>
          </p:nvGrpSpPr>
          <p:grpSpPr bwMode="auto">
            <a:xfrm rot="741463">
              <a:off x="1133" y="762"/>
              <a:ext cx="479" cy="2841"/>
              <a:chOff x="1153" y="711"/>
              <a:chExt cx="479" cy="2841"/>
            </a:xfrm>
          </p:grpSpPr>
          <p:sp>
            <p:nvSpPr>
              <p:cNvPr id="43" name="Line 166"/>
              <p:cNvSpPr>
                <a:spLocks noChangeShapeType="1"/>
              </p:cNvSpPr>
              <p:nvPr/>
            </p:nvSpPr>
            <p:spPr bwMode="auto">
              <a:xfrm>
                <a:off x="1153" y="711"/>
                <a:ext cx="239" cy="1353"/>
              </a:xfrm>
              <a:prstGeom prst="line">
                <a:avLst/>
              </a:prstGeom>
              <a:noFill/>
              <a:ln w="9525">
                <a:solidFill>
                  <a:srgbClr val="FF3300"/>
                </a:solidFill>
                <a:prstDash val="dash"/>
                <a:round/>
                <a:headEnd/>
                <a:tailEnd/>
              </a:ln>
              <a:effectLst/>
            </p:spPr>
            <p:txBody>
              <a:bodyPr wrap="none" anchor="ctr">
                <a:prstTxWarp prst="textNoShape">
                  <a:avLst/>
                </a:prstTxWarp>
              </a:bodyPr>
              <a:lstStyle/>
              <a:p>
                <a:endParaRPr lang="en-US"/>
              </a:p>
            </p:txBody>
          </p:sp>
          <p:sp>
            <p:nvSpPr>
              <p:cNvPr id="44" name="Line 167"/>
              <p:cNvSpPr>
                <a:spLocks noChangeShapeType="1"/>
              </p:cNvSpPr>
              <p:nvPr/>
            </p:nvSpPr>
            <p:spPr bwMode="auto">
              <a:xfrm>
                <a:off x="1392" y="2064"/>
                <a:ext cx="240" cy="1488"/>
              </a:xfrm>
              <a:prstGeom prst="line">
                <a:avLst/>
              </a:prstGeom>
              <a:noFill/>
              <a:ln w="9525">
                <a:solidFill>
                  <a:srgbClr val="FF3300"/>
                </a:solidFill>
                <a:prstDash val="dash"/>
                <a:round/>
                <a:headEnd/>
                <a:tailEnd/>
              </a:ln>
              <a:effectLst/>
            </p:spPr>
            <p:txBody>
              <a:bodyPr wrap="none" anchor="ctr">
                <a:prstTxWarp prst="textNoShape">
                  <a:avLst/>
                </a:prstTxWarp>
              </a:bodyPr>
              <a:lstStyle/>
              <a:p>
                <a:endParaRPr lang="en-US"/>
              </a:p>
            </p:txBody>
          </p:sp>
        </p:grpSp>
        <p:sp>
          <p:nvSpPr>
            <p:cNvPr id="42" name="Freeform 216"/>
            <p:cNvSpPr>
              <a:spLocks/>
            </p:cNvSpPr>
            <p:nvPr/>
          </p:nvSpPr>
          <p:spPr bwMode="auto">
            <a:xfrm>
              <a:off x="576" y="2928"/>
              <a:ext cx="1536" cy="432"/>
            </a:xfrm>
            <a:custGeom>
              <a:avLst/>
              <a:gdLst/>
              <a:ahLst/>
              <a:cxnLst>
                <a:cxn ang="0">
                  <a:pos x="0" y="223"/>
                </a:cxn>
                <a:cxn ang="0">
                  <a:pos x="43" y="34"/>
                </a:cxn>
                <a:cxn ang="0">
                  <a:pos x="94" y="40"/>
                </a:cxn>
                <a:cxn ang="0">
                  <a:pos x="140" y="220"/>
                </a:cxn>
                <a:cxn ang="0">
                  <a:pos x="192" y="463"/>
                </a:cxn>
                <a:cxn ang="0">
                  <a:pos x="245" y="462"/>
                </a:cxn>
                <a:cxn ang="0">
                  <a:pos x="279" y="315"/>
                </a:cxn>
                <a:cxn ang="0">
                  <a:pos x="336" y="79"/>
                </a:cxn>
                <a:cxn ang="0">
                  <a:pos x="365" y="15"/>
                </a:cxn>
                <a:cxn ang="0">
                  <a:pos x="395" y="27"/>
                </a:cxn>
                <a:cxn ang="0">
                  <a:pos x="417" y="90"/>
                </a:cxn>
                <a:cxn ang="0">
                  <a:pos x="486" y="396"/>
                </a:cxn>
                <a:cxn ang="0">
                  <a:pos x="534" y="490"/>
                </a:cxn>
                <a:cxn ang="0">
                  <a:pos x="573" y="414"/>
                </a:cxn>
                <a:cxn ang="0">
                  <a:pos x="627" y="168"/>
                </a:cxn>
                <a:cxn ang="0">
                  <a:pos x="666" y="30"/>
                </a:cxn>
                <a:cxn ang="0">
                  <a:pos x="700" y="19"/>
                </a:cxn>
                <a:cxn ang="0">
                  <a:pos x="730" y="93"/>
                </a:cxn>
                <a:cxn ang="0">
                  <a:pos x="789" y="361"/>
                </a:cxn>
                <a:cxn ang="0">
                  <a:pos x="821" y="481"/>
                </a:cxn>
                <a:cxn ang="0">
                  <a:pos x="864" y="469"/>
                </a:cxn>
                <a:cxn ang="0">
                  <a:pos x="920" y="259"/>
                </a:cxn>
                <a:cxn ang="0">
                  <a:pos x="973" y="43"/>
                </a:cxn>
                <a:cxn ang="0">
                  <a:pos x="1025" y="40"/>
                </a:cxn>
                <a:cxn ang="0">
                  <a:pos x="1080" y="255"/>
                </a:cxn>
                <a:cxn ang="0">
                  <a:pos x="1124" y="453"/>
                </a:cxn>
                <a:cxn ang="0">
                  <a:pos x="1183" y="456"/>
                </a:cxn>
                <a:cxn ang="0">
                  <a:pos x="1274" y="73"/>
                </a:cxn>
                <a:cxn ang="0">
                  <a:pos x="1313" y="16"/>
                </a:cxn>
                <a:cxn ang="0">
                  <a:pos x="1343" y="73"/>
                </a:cxn>
                <a:cxn ang="0">
                  <a:pos x="1385" y="246"/>
                </a:cxn>
              </a:cxnLst>
              <a:rect l="0" t="0" r="r" b="b"/>
              <a:pathLst>
                <a:path w="1385" h="519">
                  <a:moveTo>
                    <a:pt x="0" y="223"/>
                  </a:moveTo>
                  <a:cubicBezTo>
                    <a:pt x="7" y="192"/>
                    <a:pt x="27" y="64"/>
                    <a:pt x="43" y="34"/>
                  </a:cubicBezTo>
                  <a:cubicBezTo>
                    <a:pt x="59" y="4"/>
                    <a:pt x="78" y="9"/>
                    <a:pt x="94" y="40"/>
                  </a:cubicBezTo>
                  <a:cubicBezTo>
                    <a:pt x="110" y="71"/>
                    <a:pt x="124" y="150"/>
                    <a:pt x="140" y="220"/>
                  </a:cubicBezTo>
                  <a:cubicBezTo>
                    <a:pt x="156" y="290"/>
                    <a:pt x="174" y="423"/>
                    <a:pt x="192" y="463"/>
                  </a:cubicBezTo>
                  <a:cubicBezTo>
                    <a:pt x="210" y="503"/>
                    <a:pt x="230" y="487"/>
                    <a:pt x="245" y="462"/>
                  </a:cubicBezTo>
                  <a:cubicBezTo>
                    <a:pt x="260" y="437"/>
                    <a:pt x="264" y="379"/>
                    <a:pt x="279" y="315"/>
                  </a:cubicBezTo>
                  <a:cubicBezTo>
                    <a:pt x="294" y="251"/>
                    <a:pt x="322" y="129"/>
                    <a:pt x="336" y="79"/>
                  </a:cubicBezTo>
                  <a:cubicBezTo>
                    <a:pt x="350" y="29"/>
                    <a:pt x="355" y="24"/>
                    <a:pt x="365" y="15"/>
                  </a:cubicBezTo>
                  <a:cubicBezTo>
                    <a:pt x="375" y="6"/>
                    <a:pt x="386" y="15"/>
                    <a:pt x="395" y="27"/>
                  </a:cubicBezTo>
                  <a:cubicBezTo>
                    <a:pt x="402" y="41"/>
                    <a:pt x="402" y="29"/>
                    <a:pt x="417" y="90"/>
                  </a:cubicBezTo>
                  <a:cubicBezTo>
                    <a:pt x="432" y="151"/>
                    <a:pt x="467" y="329"/>
                    <a:pt x="486" y="396"/>
                  </a:cubicBezTo>
                  <a:cubicBezTo>
                    <a:pt x="505" y="463"/>
                    <a:pt x="520" y="487"/>
                    <a:pt x="534" y="490"/>
                  </a:cubicBezTo>
                  <a:cubicBezTo>
                    <a:pt x="548" y="493"/>
                    <a:pt x="558" y="468"/>
                    <a:pt x="573" y="414"/>
                  </a:cubicBezTo>
                  <a:cubicBezTo>
                    <a:pt x="588" y="360"/>
                    <a:pt x="612" y="232"/>
                    <a:pt x="627" y="168"/>
                  </a:cubicBezTo>
                  <a:cubicBezTo>
                    <a:pt x="642" y="104"/>
                    <a:pt x="654" y="55"/>
                    <a:pt x="666" y="30"/>
                  </a:cubicBezTo>
                  <a:cubicBezTo>
                    <a:pt x="678" y="5"/>
                    <a:pt x="689" y="9"/>
                    <a:pt x="700" y="19"/>
                  </a:cubicBezTo>
                  <a:cubicBezTo>
                    <a:pt x="711" y="29"/>
                    <a:pt x="715" y="36"/>
                    <a:pt x="730" y="93"/>
                  </a:cubicBezTo>
                  <a:cubicBezTo>
                    <a:pt x="745" y="150"/>
                    <a:pt x="774" y="296"/>
                    <a:pt x="789" y="361"/>
                  </a:cubicBezTo>
                  <a:cubicBezTo>
                    <a:pt x="804" y="426"/>
                    <a:pt x="809" y="463"/>
                    <a:pt x="821" y="481"/>
                  </a:cubicBezTo>
                  <a:cubicBezTo>
                    <a:pt x="833" y="499"/>
                    <a:pt x="847" y="506"/>
                    <a:pt x="864" y="469"/>
                  </a:cubicBezTo>
                  <a:cubicBezTo>
                    <a:pt x="881" y="432"/>
                    <a:pt x="902" y="330"/>
                    <a:pt x="920" y="259"/>
                  </a:cubicBezTo>
                  <a:cubicBezTo>
                    <a:pt x="938" y="188"/>
                    <a:pt x="956" y="79"/>
                    <a:pt x="973" y="43"/>
                  </a:cubicBezTo>
                  <a:cubicBezTo>
                    <a:pt x="990" y="7"/>
                    <a:pt x="1007" y="5"/>
                    <a:pt x="1025" y="40"/>
                  </a:cubicBezTo>
                  <a:cubicBezTo>
                    <a:pt x="1043" y="75"/>
                    <a:pt x="1064" y="186"/>
                    <a:pt x="1080" y="255"/>
                  </a:cubicBezTo>
                  <a:cubicBezTo>
                    <a:pt x="1096" y="324"/>
                    <a:pt x="1107" y="420"/>
                    <a:pt x="1124" y="453"/>
                  </a:cubicBezTo>
                  <a:cubicBezTo>
                    <a:pt x="1141" y="486"/>
                    <a:pt x="1158" y="519"/>
                    <a:pt x="1183" y="456"/>
                  </a:cubicBezTo>
                  <a:cubicBezTo>
                    <a:pt x="1208" y="393"/>
                    <a:pt x="1252" y="146"/>
                    <a:pt x="1274" y="73"/>
                  </a:cubicBezTo>
                  <a:cubicBezTo>
                    <a:pt x="1296" y="0"/>
                    <a:pt x="1302" y="16"/>
                    <a:pt x="1313" y="16"/>
                  </a:cubicBezTo>
                  <a:cubicBezTo>
                    <a:pt x="1324" y="16"/>
                    <a:pt x="1331" y="35"/>
                    <a:pt x="1343" y="73"/>
                  </a:cubicBezTo>
                  <a:cubicBezTo>
                    <a:pt x="1355" y="111"/>
                    <a:pt x="1376" y="210"/>
                    <a:pt x="1385" y="246"/>
                  </a:cubicBezTo>
                </a:path>
              </a:pathLst>
            </a:custGeom>
            <a:noFill/>
            <a:ln w="28575" cap="flat" cmpd="sng">
              <a:solidFill>
                <a:srgbClr val="FF0000"/>
              </a:solidFill>
              <a:prstDash val="solid"/>
              <a:round/>
              <a:headEnd/>
              <a:tailEnd/>
            </a:ln>
            <a:effectLst/>
          </p:spPr>
          <p:txBody>
            <a:bodyPr wrap="none" anchor="ctr">
              <a:prstTxWarp prst="textNoShape">
                <a:avLst/>
              </a:prstTxWarp>
            </a:bodyPr>
            <a:lstStyle/>
            <a:p>
              <a:endParaRPr lang="en-US"/>
            </a:p>
          </p:txBody>
        </p:sp>
      </p:grpSp>
      <p:grpSp>
        <p:nvGrpSpPr>
          <p:cNvPr id="45" name="Group 258"/>
          <p:cNvGrpSpPr>
            <a:grpSpLocks/>
          </p:cNvGrpSpPr>
          <p:nvPr/>
        </p:nvGrpSpPr>
        <p:grpSpPr bwMode="auto">
          <a:xfrm>
            <a:off x="457200" y="3147468"/>
            <a:ext cx="6394450" cy="2147888"/>
            <a:chOff x="288" y="1695"/>
            <a:chExt cx="4028" cy="1353"/>
          </a:xfrm>
        </p:grpSpPr>
        <p:sp>
          <p:nvSpPr>
            <p:cNvPr id="46" name="Freeform 172"/>
            <p:cNvSpPr>
              <a:spLocks/>
            </p:cNvSpPr>
            <p:nvPr/>
          </p:nvSpPr>
          <p:spPr bwMode="auto">
            <a:xfrm>
              <a:off x="288" y="2280"/>
              <a:ext cx="2208" cy="768"/>
            </a:xfrm>
            <a:custGeom>
              <a:avLst/>
              <a:gdLst/>
              <a:ahLst/>
              <a:cxnLst>
                <a:cxn ang="0">
                  <a:pos x="0" y="223"/>
                </a:cxn>
                <a:cxn ang="0">
                  <a:pos x="43" y="34"/>
                </a:cxn>
                <a:cxn ang="0">
                  <a:pos x="94" y="40"/>
                </a:cxn>
                <a:cxn ang="0">
                  <a:pos x="140" y="220"/>
                </a:cxn>
                <a:cxn ang="0">
                  <a:pos x="192" y="463"/>
                </a:cxn>
                <a:cxn ang="0">
                  <a:pos x="245" y="462"/>
                </a:cxn>
                <a:cxn ang="0">
                  <a:pos x="279" y="315"/>
                </a:cxn>
                <a:cxn ang="0">
                  <a:pos x="336" y="79"/>
                </a:cxn>
                <a:cxn ang="0">
                  <a:pos x="365" y="15"/>
                </a:cxn>
                <a:cxn ang="0">
                  <a:pos x="395" y="27"/>
                </a:cxn>
                <a:cxn ang="0">
                  <a:pos x="417" y="90"/>
                </a:cxn>
                <a:cxn ang="0">
                  <a:pos x="486" y="396"/>
                </a:cxn>
                <a:cxn ang="0">
                  <a:pos x="534" y="490"/>
                </a:cxn>
                <a:cxn ang="0">
                  <a:pos x="573" y="414"/>
                </a:cxn>
                <a:cxn ang="0">
                  <a:pos x="627" y="168"/>
                </a:cxn>
                <a:cxn ang="0">
                  <a:pos x="666" y="30"/>
                </a:cxn>
                <a:cxn ang="0">
                  <a:pos x="700" y="19"/>
                </a:cxn>
                <a:cxn ang="0">
                  <a:pos x="730" y="93"/>
                </a:cxn>
                <a:cxn ang="0">
                  <a:pos x="789" y="361"/>
                </a:cxn>
                <a:cxn ang="0">
                  <a:pos x="821" y="481"/>
                </a:cxn>
                <a:cxn ang="0">
                  <a:pos x="864" y="469"/>
                </a:cxn>
                <a:cxn ang="0">
                  <a:pos x="920" y="259"/>
                </a:cxn>
                <a:cxn ang="0">
                  <a:pos x="973" y="43"/>
                </a:cxn>
                <a:cxn ang="0">
                  <a:pos x="1025" y="40"/>
                </a:cxn>
                <a:cxn ang="0">
                  <a:pos x="1080" y="255"/>
                </a:cxn>
                <a:cxn ang="0">
                  <a:pos x="1124" y="453"/>
                </a:cxn>
                <a:cxn ang="0">
                  <a:pos x="1183" y="456"/>
                </a:cxn>
                <a:cxn ang="0">
                  <a:pos x="1274" y="73"/>
                </a:cxn>
                <a:cxn ang="0">
                  <a:pos x="1313" y="16"/>
                </a:cxn>
                <a:cxn ang="0">
                  <a:pos x="1343" y="73"/>
                </a:cxn>
                <a:cxn ang="0">
                  <a:pos x="1385" y="246"/>
                </a:cxn>
              </a:cxnLst>
              <a:rect l="0" t="0" r="r" b="b"/>
              <a:pathLst>
                <a:path w="1385" h="519">
                  <a:moveTo>
                    <a:pt x="0" y="223"/>
                  </a:moveTo>
                  <a:cubicBezTo>
                    <a:pt x="7" y="192"/>
                    <a:pt x="27" y="64"/>
                    <a:pt x="43" y="34"/>
                  </a:cubicBezTo>
                  <a:cubicBezTo>
                    <a:pt x="59" y="4"/>
                    <a:pt x="78" y="9"/>
                    <a:pt x="94" y="40"/>
                  </a:cubicBezTo>
                  <a:cubicBezTo>
                    <a:pt x="110" y="71"/>
                    <a:pt x="124" y="150"/>
                    <a:pt x="140" y="220"/>
                  </a:cubicBezTo>
                  <a:cubicBezTo>
                    <a:pt x="156" y="290"/>
                    <a:pt x="174" y="423"/>
                    <a:pt x="192" y="463"/>
                  </a:cubicBezTo>
                  <a:cubicBezTo>
                    <a:pt x="210" y="503"/>
                    <a:pt x="230" y="487"/>
                    <a:pt x="245" y="462"/>
                  </a:cubicBezTo>
                  <a:cubicBezTo>
                    <a:pt x="260" y="437"/>
                    <a:pt x="264" y="379"/>
                    <a:pt x="279" y="315"/>
                  </a:cubicBezTo>
                  <a:cubicBezTo>
                    <a:pt x="294" y="251"/>
                    <a:pt x="322" y="129"/>
                    <a:pt x="336" y="79"/>
                  </a:cubicBezTo>
                  <a:cubicBezTo>
                    <a:pt x="350" y="29"/>
                    <a:pt x="355" y="24"/>
                    <a:pt x="365" y="15"/>
                  </a:cubicBezTo>
                  <a:cubicBezTo>
                    <a:pt x="375" y="6"/>
                    <a:pt x="386" y="15"/>
                    <a:pt x="395" y="27"/>
                  </a:cubicBezTo>
                  <a:cubicBezTo>
                    <a:pt x="402" y="41"/>
                    <a:pt x="402" y="29"/>
                    <a:pt x="417" y="90"/>
                  </a:cubicBezTo>
                  <a:cubicBezTo>
                    <a:pt x="432" y="151"/>
                    <a:pt x="467" y="329"/>
                    <a:pt x="486" y="396"/>
                  </a:cubicBezTo>
                  <a:cubicBezTo>
                    <a:pt x="505" y="463"/>
                    <a:pt x="520" y="487"/>
                    <a:pt x="534" y="490"/>
                  </a:cubicBezTo>
                  <a:cubicBezTo>
                    <a:pt x="548" y="493"/>
                    <a:pt x="558" y="468"/>
                    <a:pt x="573" y="414"/>
                  </a:cubicBezTo>
                  <a:cubicBezTo>
                    <a:pt x="588" y="360"/>
                    <a:pt x="612" y="232"/>
                    <a:pt x="627" y="168"/>
                  </a:cubicBezTo>
                  <a:cubicBezTo>
                    <a:pt x="642" y="104"/>
                    <a:pt x="654" y="55"/>
                    <a:pt x="666" y="30"/>
                  </a:cubicBezTo>
                  <a:cubicBezTo>
                    <a:pt x="678" y="5"/>
                    <a:pt x="689" y="9"/>
                    <a:pt x="700" y="19"/>
                  </a:cubicBezTo>
                  <a:cubicBezTo>
                    <a:pt x="711" y="29"/>
                    <a:pt x="715" y="36"/>
                    <a:pt x="730" y="93"/>
                  </a:cubicBezTo>
                  <a:cubicBezTo>
                    <a:pt x="745" y="150"/>
                    <a:pt x="774" y="296"/>
                    <a:pt x="789" y="361"/>
                  </a:cubicBezTo>
                  <a:cubicBezTo>
                    <a:pt x="804" y="426"/>
                    <a:pt x="809" y="463"/>
                    <a:pt x="821" y="481"/>
                  </a:cubicBezTo>
                  <a:cubicBezTo>
                    <a:pt x="833" y="499"/>
                    <a:pt x="847" y="506"/>
                    <a:pt x="864" y="469"/>
                  </a:cubicBezTo>
                  <a:cubicBezTo>
                    <a:pt x="881" y="432"/>
                    <a:pt x="902" y="330"/>
                    <a:pt x="920" y="259"/>
                  </a:cubicBezTo>
                  <a:cubicBezTo>
                    <a:pt x="938" y="188"/>
                    <a:pt x="956" y="79"/>
                    <a:pt x="973" y="43"/>
                  </a:cubicBezTo>
                  <a:cubicBezTo>
                    <a:pt x="990" y="7"/>
                    <a:pt x="1007" y="5"/>
                    <a:pt x="1025" y="40"/>
                  </a:cubicBezTo>
                  <a:cubicBezTo>
                    <a:pt x="1043" y="75"/>
                    <a:pt x="1064" y="186"/>
                    <a:pt x="1080" y="255"/>
                  </a:cubicBezTo>
                  <a:cubicBezTo>
                    <a:pt x="1096" y="324"/>
                    <a:pt x="1107" y="420"/>
                    <a:pt x="1124" y="453"/>
                  </a:cubicBezTo>
                  <a:cubicBezTo>
                    <a:pt x="1141" y="486"/>
                    <a:pt x="1158" y="519"/>
                    <a:pt x="1183" y="456"/>
                  </a:cubicBezTo>
                  <a:cubicBezTo>
                    <a:pt x="1208" y="393"/>
                    <a:pt x="1252" y="146"/>
                    <a:pt x="1274" y="73"/>
                  </a:cubicBezTo>
                  <a:cubicBezTo>
                    <a:pt x="1296" y="0"/>
                    <a:pt x="1302" y="16"/>
                    <a:pt x="1313" y="16"/>
                  </a:cubicBezTo>
                  <a:cubicBezTo>
                    <a:pt x="1324" y="16"/>
                    <a:pt x="1331" y="35"/>
                    <a:pt x="1343" y="73"/>
                  </a:cubicBezTo>
                  <a:cubicBezTo>
                    <a:pt x="1355" y="111"/>
                    <a:pt x="1376" y="210"/>
                    <a:pt x="1385" y="246"/>
                  </a:cubicBezTo>
                </a:path>
              </a:pathLst>
            </a:custGeom>
            <a:noFill/>
            <a:ln w="38100" cap="flat" cmpd="sng">
              <a:solidFill>
                <a:schemeClr val="accent2"/>
              </a:solidFill>
              <a:prstDash val="solid"/>
              <a:round/>
              <a:headEnd/>
              <a:tailEnd/>
            </a:ln>
            <a:effectLst/>
          </p:spPr>
          <p:txBody>
            <a:bodyPr wrap="none" anchor="ctr">
              <a:prstTxWarp prst="textNoShape">
                <a:avLst/>
              </a:prstTxWarp>
            </a:bodyPr>
            <a:lstStyle/>
            <a:p>
              <a:endParaRPr lang="en-US"/>
            </a:p>
          </p:txBody>
        </p:sp>
        <p:grpSp>
          <p:nvGrpSpPr>
            <p:cNvPr id="47" name="Group 221"/>
            <p:cNvGrpSpPr>
              <a:grpSpLocks/>
            </p:cNvGrpSpPr>
            <p:nvPr/>
          </p:nvGrpSpPr>
          <p:grpSpPr bwMode="auto">
            <a:xfrm>
              <a:off x="1248" y="1737"/>
              <a:ext cx="480" cy="231"/>
              <a:chOff x="1248" y="1737"/>
              <a:chExt cx="480" cy="231"/>
            </a:xfrm>
          </p:grpSpPr>
          <p:sp>
            <p:nvSpPr>
              <p:cNvPr id="54" name="Line 219"/>
              <p:cNvSpPr>
                <a:spLocks noChangeShapeType="1"/>
              </p:cNvSpPr>
              <p:nvPr/>
            </p:nvSpPr>
            <p:spPr bwMode="auto">
              <a:xfrm>
                <a:off x="1248" y="1816"/>
                <a:ext cx="288" cy="0"/>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55" name="Text Box 220"/>
              <p:cNvSpPr txBox="1">
                <a:spLocks noChangeArrowheads="1"/>
              </p:cNvSpPr>
              <p:nvPr/>
            </p:nvSpPr>
            <p:spPr bwMode="auto">
              <a:xfrm>
                <a:off x="1296" y="1737"/>
                <a:ext cx="432" cy="231"/>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1800" i="1"/>
                  <a:t>b</a:t>
                </a:r>
                <a:r>
                  <a:rPr lang="it-IT" sz="1800" baseline="-25000"/>
                  <a:t>1</a:t>
                </a:r>
                <a:endParaRPr lang="it-IT" sz="1800"/>
              </a:p>
            </p:txBody>
          </p:sp>
        </p:grpSp>
        <p:grpSp>
          <p:nvGrpSpPr>
            <p:cNvPr id="48" name="Group 222"/>
            <p:cNvGrpSpPr>
              <a:grpSpLocks/>
            </p:cNvGrpSpPr>
            <p:nvPr/>
          </p:nvGrpSpPr>
          <p:grpSpPr bwMode="auto">
            <a:xfrm>
              <a:off x="3984" y="1695"/>
              <a:ext cx="332" cy="830"/>
              <a:chOff x="4372" y="1168"/>
              <a:chExt cx="332" cy="1669"/>
            </a:xfrm>
          </p:grpSpPr>
          <p:grpSp>
            <p:nvGrpSpPr>
              <p:cNvPr id="49" name="Group 223"/>
              <p:cNvGrpSpPr>
                <a:grpSpLocks/>
              </p:cNvGrpSpPr>
              <p:nvPr/>
            </p:nvGrpSpPr>
            <p:grpSpPr bwMode="auto">
              <a:xfrm rot="-2700000">
                <a:off x="4435" y="1168"/>
                <a:ext cx="143" cy="140"/>
                <a:chOff x="3938" y="1131"/>
                <a:chExt cx="144" cy="142"/>
              </a:xfrm>
            </p:grpSpPr>
            <p:sp>
              <p:nvSpPr>
                <p:cNvPr id="52" name="Line 224"/>
                <p:cNvSpPr>
                  <a:spLocks noChangeShapeType="1"/>
                </p:cNvSpPr>
                <p:nvPr/>
              </p:nvSpPr>
              <p:spPr bwMode="auto">
                <a:xfrm>
                  <a:off x="4014" y="1131"/>
                  <a:ext cx="0" cy="142"/>
                </a:xfrm>
                <a:prstGeom prst="line">
                  <a:avLst/>
                </a:prstGeom>
                <a:noFill/>
                <a:ln w="28575">
                  <a:solidFill>
                    <a:srgbClr val="FF3300"/>
                  </a:solidFill>
                  <a:round/>
                  <a:headEnd/>
                  <a:tailEnd/>
                </a:ln>
                <a:effectLst/>
              </p:spPr>
              <p:txBody>
                <a:bodyPr wrap="none" anchor="ctr">
                  <a:prstTxWarp prst="textNoShape">
                    <a:avLst/>
                  </a:prstTxWarp>
                </a:bodyPr>
                <a:lstStyle/>
                <a:p>
                  <a:endParaRPr lang="en-US"/>
                </a:p>
              </p:txBody>
            </p:sp>
            <p:sp>
              <p:nvSpPr>
                <p:cNvPr id="53" name="Line 225"/>
                <p:cNvSpPr>
                  <a:spLocks noChangeShapeType="1"/>
                </p:cNvSpPr>
                <p:nvPr/>
              </p:nvSpPr>
              <p:spPr bwMode="auto">
                <a:xfrm rot="16200000">
                  <a:off x="4009" y="1138"/>
                  <a:ext cx="1" cy="144"/>
                </a:xfrm>
                <a:prstGeom prst="line">
                  <a:avLst/>
                </a:prstGeom>
                <a:noFill/>
                <a:ln w="28575">
                  <a:solidFill>
                    <a:srgbClr val="FF3300"/>
                  </a:solidFill>
                  <a:round/>
                  <a:headEnd/>
                  <a:tailEnd/>
                </a:ln>
                <a:effectLst/>
              </p:spPr>
              <p:txBody>
                <a:bodyPr wrap="none" anchor="ctr">
                  <a:prstTxWarp prst="textNoShape">
                    <a:avLst/>
                  </a:prstTxWarp>
                </a:bodyPr>
                <a:lstStyle/>
                <a:p>
                  <a:endParaRPr lang="en-US"/>
                </a:p>
              </p:txBody>
            </p:sp>
          </p:grpSp>
          <p:sp>
            <p:nvSpPr>
              <p:cNvPr id="50" name="Line 226"/>
              <p:cNvSpPr>
                <a:spLocks noChangeShapeType="1"/>
              </p:cNvSpPr>
              <p:nvPr/>
            </p:nvSpPr>
            <p:spPr bwMode="auto">
              <a:xfrm>
                <a:off x="4514" y="1329"/>
                <a:ext cx="0" cy="1110"/>
              </a:xfrm>
              <a:prstGeom prst="line">
                <a:avLst/>
              </a:prstGeom>
              <a:noFill/>
              <a:ln w="9525">
                <a:solidFill>
                  <a:srgbClr val="FF6600"/>
                </a:solidFill>
                <a:prstDash val="dash"/>
                <a:round/>
                <a:headEnd/>
                <a:tailEnd/>
              </a:ln>
              <a:effectLst/>
            </p:spPr>
            <p:txBody>
              <a:bodyPr wrap="none" anchor="ctr">
                <a:prstTxWarp prst="textNoShape">
                  <a:avLst/>
                </a:prstTxWarp>
              </a:bodyPr>
              <a:lstStyle/>
              <a:p>
                <a:endParaRPr lang="en-US"/>
              </a:p>
            </p:txBody>
          </p:sp>
          <p:sp>
            <p:nvSpPr>
              <p:cNvPr id="51" name="Text Box 227"/>
              <p:cNvSpPr txBox="1">
                <a:spLocks noChangeArrowheads="1"/>
              </p:cNvSpPr>
              <p:nvPr/>
            </p:nvSpPr>
            <p:spPr bwMode="auto">
              <a:xfrm>
                <a:off x="4372" y="2366"/>
                <a:ext cx="332" cy="471"/>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1800" i="1"/>
                  <a:t>b</a:t>
                </a:r>
                <a:r>
                  <a:rPr lang="it-IT" sz="1800" i="1" baseline="-25000"/>
                  <a:t>1</a:t>
                </a:r>
              </a:p>
            </p:txBody>
          </p:sp>
        </p:grpSp>
      </p:grpSp>
      <p:sp>
        <p:nvSpPr>
          <p:cNvPr id="56" name="Freeform 257"/>
          <p:cNvSpPr>
            <a:spLocks/>
          </p:cNvSpPr>
          <p:nvPr/>
        </p:nvSpPr>
        <p:spPr bwMode="auto">
          <a:xfrm>
            <a:off x="5156859" y="2033497"/>
            <a:ext cx="2971800" cy="1892300"/>
          </a:xfrm>
          <a:custGeom>
            <a:avLst/>
            <a:gdLst/>
            <a:ahLst/>
            <a:cxnLst>
              <a:cxn ang="0">
                <a:pos x="0" y="64"/>
              </a:cxn>
              <a:cxn ang="0">
                <a:pos x="288" y="160"/>
              </a:cxn>
              <a:cxn ang="0">
                <a:pos x="1248" y="1024"/>
              </a:cxn>
              <a:cxn ang="0">
                <a:pos x="1872" y="1168"/>
              </a:cxn>
            </a:cxnLst>
            <a:rect l="0" t="0" r="r" b="b"/>
            <a:pathLst>
              <a:path w="1872" h="1192">
                <a:moveTo>
                  <a:pt x="0" y="64"/>
                </a:moveTo>
                <a:cubicBezTo>
                  <a:pt x="40" y="32"/>
                  <a:pt x="80" y="0"/>
                  <a:pt x="288" y="160"/>
                </a:cubicBezTo>
                <a:cubicBezTo>
                  <a:pt x="496" y="320"/>
                  <a:pt x="984" y="856"/>
                  <a:pt x="1248" y="1024"/>
                </a:cubicBezTo>
                <a:cubicBezTo>
                  <a:pt x="1512" y="1192"/>
                  <a:pt x="1768" y="1144"/>
                  <a:pt x="1872" y="1168"/>
                </a:cubicBezTo>
              </a:path>
            </a:pathLst>
          </a:custGeom>
          <a:noFill/>
          <a:ln w="28575" cap="flat" cmpd="sng">
            <a:solidFill>
              <a:schemeClr val="accent2"/>
            </a:solidFill>
            <a:prstDash val="solid"/>
            <a:round/>
            <a:headEnd/>
            <a:tailEnd/>
          </a:ln>
          <a:effectLst/>
        </p:spPr>
        <p:txBody>
          <a:bodyPr wrap="none" anchor="ctr">
            <a:prstTxWarp prst="textNoShape">
              <a:avLst/>
            </a:prstTxWarp>
          </a:bodyPr>
          <a:lstStyle/>
          <a:p>
            <a:endParaRPr lang="en-US"/>
          </a:p>
        </p:txBody>
      </p:sp>
      <p:grpSp>
        <p:nvGrpSpPr>
          <p:cNvPr id="58" name="Group 242"/>
          <p:cNvGrpSpPr>
            <a:grpSpLocks/>
          </p:cNvGrpSpPr>
          <p:nvPr/>
        </p:nvGrpSpPr>
        <p:grpSpPr bwMode="auto">
          <a:xfrm>
            <a:off x="6026150" y="2791044"/>
            <a:ext cx="527050" cy="1593850"/>
            <a:chOff x="3988" y="1075"/>
            <a:chExt cx="332" cy="985"/>
          </a:xfrm>
        </p:grpSpPr>
        <p:grpSp>
          <p:nvGrpSpPr>
            <p:cNvPr id="59" name="Group 229"/>
            <p:cNvGrpSpPr>
              <a:grpSpLocks/>
            </p:cNvGrpSpPr>
            <p:nvPr/>
          </p:nvGrpSpPr>
          <p:grpSpPr bwMode="auto">
            <a:xfrm rot="-2700000">
              <a:off x="4048" y="1075"/>
              <a:ext cx="143" cy="90"/>
              <a:chOff x="3997" y="1068"/>
              <a:chExt cx="144" cy="144"/>
            </a:xfrm>
          </p:grpSpPr>
          <p:sp>
            <p:nvSpPr>
              <p:cNvPr id="62" name="Line 230"/>
              <p:cNvSpPr>
                <a:spLocks noChangeShapeType="1"/>
              </p:cNvSpPr>
              <p:nvPr/>
            </p:nvSpPr>
            <p:spPr bwMode="auto">
              <a:xfrm>
                <a:off x="4068" y="1068"/>
                <a:ext cx="0" cy="144"/>
              </a:xfrm>
              <a:prstGeom prst="line">
                <a:avLst/>
              </a:prstGeom>
              <a:noFill/>
              <a:ln w="28575">
                <a:solidFill>
                  <a:srgbClr val="FF3300"/>
                </a:solidFill>
                <a:round/>
                <a:headEnd/>
                <a:tailEnd/>
              </a:ln>
              <a:effectLst/>
            </p:spPr>
            <p:txBody>
              <a:bodyPr wrap="none" anchor="ctr">
                <a:prstTxWarp prst="textNoShape">
                  <a:avLst/>
                </a:prstTxWarp>
              </a:bodyPr>
              <a:lstStyle/>
              <a:p>
                <a:endParaRPr lang="en-US"/>
              </a:p>
            </p:txBody>
          </p:sp>
          <p:sp>
            <p:nvSpPr>
              <p:cNvPr id="63" name="Line 231"/>
              <p:cNvSpPr>
                <a:spLocks noChangeShapeType="1"/>
              </p:cNvSpPr>
              <p:nvPr/>
            </p:nvSpPr>
            <p:spPr bwMode="auto">
              <a:xfrm rot="-5400000">
                <a:off x="4068" y="1069"/>
                <a:ext cx="1" cy="144"/>
              </a:xfrm>
              <a:prstGeom prst="line">
                <a:avLst/>
              </a:prstGeom>
              <a:noFill/>
              <a:ln w="28575">
                <a:solidFill>
                  <a:srgbClr val="FF3300"/>
                </a:solidFill>
                <a:round/>
                <a:headEnd/>
                <a:tailEnd/>
              </a:ln>
              <a:effectLst/>
            </p:spPr>
            <p:txBody>
              <a:bodyPr wrap="none" anchor="ctr">
                <a:prstTxWarp prst="textNoShape">
                  <a:avLst/>
                </a:prstTxWarp>
              </a:bodyPr>
              <a:lstStyle/>
              <a:p>
                <a:endParaRPr lang="en-US"/>
              </a:p>
            </p:txBody>
          </p:sp>
        </p:grpSp>
        <p:sp>
          <p:nvSpPr>
            <p:cNvPr id="60" name="Line 232"/>
            <p:cNvSpPr>
              <a:spLocks noChangeShapeType="1"/>
            </p:cNvSpPr>
            <p:nvPr/>
          </p:nvSpPr>
          <p:spPr bwMode="auto">
            <a:xfrm>
              <a:off x="4130" y="1177"/>
              <a:ext cx="0" cy="704"/>
            </a:xfrm>
            <a:prstGeom prst="line">
              <a:avLst/>
            </a:prstGeom>
            <a:noFill/>
            <a:ln w="9525">
              <a:solidFill>
                <a:srgbClr val="FF6600"/>
              </a:solidFill>
              <a:prstDash val="dash"/>
              <a:round/>
              <a:headEnd/>
              <a:tailEnd/>
            </a:ln>
            <a:effectLst/>
          </p:spPr>
          <p:txBody>
            <a:bodyPr wrap="none" anchor="ctr">
              <a:prstTxWarp prst="textNoShape">
                <a:avLst/>
              </a:prstTxWarp>
            </a:bodyPr>
            <a:lstStyle/>
            <a:p>
              <a:endParaRPr lang="en-US"/>
            </a:p>
          </p:txBody>
        </p:sp>
        <p:sp>
          <p:nvSpPr>
            <p:cNvPr id="61" name="Text Box 233"/>
            <p:cNvSpPr txBox="1">
              <a:spLocks noChangeArrowheads="1"/>
            </p:cNvSpPr>
            <p:nvPr/>
          </p:nvSpPr>
          <p:spPr bwMode="auto">
            <a:xfrm>
              <a:off x="3988" y="1833"/>
              <a:ext cx="332" cy="227"/>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1800" i="1"/>
                <a:t>b</a:t>
              </a:r>
              <a:r>
                <a:rPr lang="it-IT" sz="1800" i="1" baseline="-25000"/>
                <a:t>2</a:t>
              </a:r>
            </a:p>
          </p:txBody>
        </p:sp>
      </p:grpSp>
      <p:grpSp>
        <p:nvGrpSpPr>
          <p:cNvPr id="64" name="Group 241"/>
          <p:cNvGrpSpPr>
            <a:grpSpLocks/>
          </p:cNvGrpSpPr>
          <p:nvPr/>
        </p:nvGrpSpPr>
        <p:grpSpPr bwMode="auto">
          <a:xfrm>
            <a:off x="5645150" y="2477997"/>
            <a:ext cx="527050" cy="1885950"/>
            <a:chOff x="3696" y="918"/>
            <a:chExt cx="332" cy="1135"/>
          </a:xfrm>
        </p:grpSpPr>
        <p:grpSp>
          <p:nvGrpSpPr>
            <p:cNvPr id="65" name="Group 236"/>
            <p:cNvGrpSpPr>
              <a:grpSpLocks/>
            </p:cNvGrpSpPr>
            <p:nvPr/>
          </p:nvGrpSpPr>
          <p:grpSpPr bwMode="auto">
            <a:xfrm rot="-2700000">
              <a:off x="3791" y="918"/>
              <a:ext cx="143" cy="90"/>
              <a:chOff x="3997" y="1068"/>
              <a:chExt cx="144" cy="144"/>
            </a:xfrm>
          </p:grpSpPr>
          <p:sp>
            <p:nvSpPr>
              <p:cNvPr id="68" name="Line 237"/>
              <p:cNvSpPr>
                <a:spLocks noChangeShapeType="1"/>
              </p:cNvSpPr>
              <p:nvPr/>
            </p:nvSpPr>
            <p:spPr bwMode="auto">
              <a:xfrm>
                <a:off x="4068" y="1068"/>
                <a:ext cx="0" cy="144"/>
              </a:xfrm>
              <a:prstGeom prst="line">
                <a:avLst/>
              </a:prstGeom>
              <a:noFill/>
              <a:ln w="28575">
                <a:solidFill>
                  <a:srgbClr val="FF3300"/>
                </a:solidFill>
                <a:round/>
                <a:headEnd/>
                <a:tailEnd/>
              </a:ln>
              <a:effectLst/>
            </p:spPr>
            <p:txBody>
              <a:bodyPr wrap="none" anchor="ctr">
                <a:prstTxWarp prst="textNoShape">
                  <a:avLst/>
                </a:prstTxWarp>
              </a:bodyPr>
              <a:lstStyle/>
              <a:p>
                <a:endParaRPr lang="en-US"/>
              </a:p>
            </p:txBody>
          </p:sp>
          <p:sp>
            <p:nvSpPr>
              <p:cNvPr id="69" name="Line 238"/>
              <p:cNvSpPr>
                <a:spLocks noChangeShapeType="1"/>
              </p:cNvSpPr>
              <p:nvPr/>
            </p:nvSpPr>
            <p:spPr bwMode="auto">
              <a:xfrm rot="-5400000">
                <a:off x="4068" y="1069"/>
                <a:ext cx="1" cy="144"/>
              </a:xfrm>
              <a:prstGeom prst="line">
                <a:avLst/>
              </a:prstGeom>
              <a:noFill/>
              <a:ln w="28575">
                <a:solidFill>
                  <a:srgbClr val="FF3300"/>
                </a:solidFill>
                <a:round/>
                <a:headEnd/>
                <a:tailEnd/>
              </a:ln>
              <a:effectLst/>
            </p:spPr>
            <p:txBody>
              <a:bodyPr wrap="none" anchor="ctr">
                <a:prstTxWarp prst="textNoShape">
                  <a:avLst/>
                </a:prstTxWarp>
              </a:bodyPr>
              <a:lstStyle/>
              <a:p>
                <a:endParaRPr lang="en-US"/>
              </a:p>
            </p:txBody>
          </p:sp>
        </p:grpSp>
        <p:sp>
          <p:nvSpPr>
            <p:cNvPr id="66" name="Line 239"/>
            <p:cNvSpPr>
              <a:spLocks noChangeShapeType="1"/>
            </p:cNvSpPr>
            <p:nvPr/>
          </p:nvSpPr>
          <p:spPr bwMode="auto">
            <a:xfrm>
              <a:off x="3862" y="1008"/>
              <a:ext cx="0" cy="854"/>
            </a:xfrm>
            <a:prstGeom prst="line">
              <a:avLst/>
            </a:prstGeom>
            <a:noFill/>
            <a:ln w="9525">
              <a:solidFill>
                <a:srgbClr val="FF6600"/>
              </a:solidFill>
              <a:prstDash val="dash"/>
              <a:round/>
              <a:headEnd/>
              <a:tailEnd/>
            </a:ln>
            <a:effectLst/>
          </p:spPr>
          <p:txBody>
            <a:bodyPr wrap="none" anchor="ctr">
              <a:prstTxWarp prst="textNoShape">
                <a:avLst/>
              </a:prstTxWarp>
            </a:bodyPr>
            <a:lstStyle/>
            <a:p>
              <a:endParaRPr lang="en-US"/>
            </a:p>
          </p:txBody>
        </p:sp>
        <p:sp>
          <p:nvSpPr>
            <p:cNvPr id="67" name="Text Box 240"/>
            <p:cNvSpPr txBox="1">
              <a:spLocks noChangeArrowheads="1"/>
            </p:cNvSpPr>
            <p:nvPr/>
          </p:nvSpPr>
          <p:spPr bwMode="auto">
            <a:xfrm>
              <a:off x="3696" y="1833"/>
              <a:ext cx="332" cy="220"/>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1800" i="1"/>
                <a:t>b</a:t>
              </a:r>
              <a:r>
                <a:rPr lang="it-IT" sz="1800" i="1" baseline="-25000"/>
                <a:t>3</a:t>
              </a:r>
            </a:p>
          </p:txBody>
        </p:sp>
      </p:grpSp>
      <p:graphicFrame>
        <p:nvGraphicFramePr>
          <p:cNvPr id="72" name="Object 71"/>
          <p:cNvGraphicFramePr>
            <a:graphicFrameLocks noChangeAspect="1"/>
          </p:cNvGraphicFramePr>
          <p:nvPr/>
        </p:nvGraphicFramePr>
        <p:xfrm>
          <a:off x="4876800" y="4926299"/>
          <a:ext cx="3551514" cy="632741"/>
        </p:xfrm>
        <a:graphic>
          <a:graphicData uri="http://schemas.openxmlformats.org/presentationml/2006/ole">
            <mc:AlternateContent xmlns:mc="http://schemas.openxmlformats.org/markup-compatibility/2006">
              <mc:Choice xmlns:v="urn:schemas-microsoft-com:vml" Requires="v">
                <p:oleObj spid="_x0000_s2061" name="Equation" r:id="rId4" imgW="2209800" imgH="393700" progId="Equation.3">
                  <p:embed/>
                </p:oleObj>
              </mc:Choice>
              <mc:Fallback>
                <p:oleObj name="Equation" r:id="rId4" imgW="2209800" imgH="393700" progId="Equation.3">
                  <p:embed/>
                  <p:pic>
                    <p:nvPicPr>
                      <p:cNvPr id="72" name="Object 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926299"/>
                        <a:ext cx="3551514" cy="63274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3" name="TextBox 72"/>
          <p:cNvSpPr txBox="1"/>
          <p:nvPr/>
        </p:nvSpPr>
        <p:spPr>
          <a:xfrm>
            <a:off x="6182107" y="641814"/>
            <a:ext cx="2943548" cy="276999"/>
          </a:xfrm>
          <a:prstGeom prst="rect">
            <a:avLst/>
          </a:prstGeom>
          <a:noFill/>
        </p:spPr>
        <p:txBody>
          <a:bodyPr wrap="square" rtlCol="0">
            <a:spAutoFit/>
          </a:bodyPr>
          <a:lstStyle/>
          <a:p>
            <a:pPr algn="ctr"/>
            <a:r>
              <a:rPr lang="en-US" sz="1200" dirty="0">
                <a:solidFill>
                  <a:srgbClr val="000000"/>
                </a:solidFill>
              </a:rPr>
              <a:t>Graphic courtesy Andrea </a:t>
            </a:r>
            <a:r>
              <a:rPr lang="en-US" sz="1200" dirty="0" err="1">
                <a:solidFill>
                  <a:srgbClr val="000000"/>
                </a:solidFill>
              </a:rPr>
              <a:t>Isella</a:t>
            </a:r>
            <a:r>
              <a:rPr lang="en-US" sz="1200" dirty="0">
                <a:solidFill>
                  <a:srgbClr val="000000"/>
                </a:solidFill>
              </a:rPr>
              <a:t> </a:t>
            </a:r>
          </a:p>
        </p:txBody>
      </p:sp>
      <p:sp>
        <p:nvSpPr>
          <p:cNvPr id="57" name="TextBox 56"/>
          <p:cNvSpPr txBox="1"/>
          <p:nvPr/>
        </p:nvSpPr>
        <p:spPr>
          <a:xfrm>
            <a:off x="2788762" y="1121956"/>
            <a:ext cx="1378214" cy="307777"/>
          </a:xfrm>
          <a:prstGeom prst="rect">
            <a:avLst/>
          </a:prstGeom>
          <a:noFill/>
        </p:spPr>
        <p:txBody>
          <a:bodyPr wrap="none" rtlCol="0">
            <a:spAutoFit/>
          </a:bodyPr>
          <a:lstStyle/>
          <a:p>
            <a:pPr eaLnBrk="0" hangingPunct="0">
              <a:spcBef>
                <a:spcPct val="20000"/>
              </a:spcBef>
            </a:pPr>
            <a:r>
              <a:rPr lang="en-US" sz="1400" dirty="0">
                <a:solidFill>
                  <a:srgbClr val="000099"/>
                </a:solidFill>
                <a:latin typeface="Gill Sans MT" pitchFamily="34" charset="0"/>
                <a:cs typeface="Gill Sans" pitchFamily="17" charset="0"/>
              </a:rPr>
              <a:t>Resolved source</a:t>
            </a:r>
          </a:p>
        </p:txBody>
      </p:sp>
    </p:spTree>
    <p:extLst>
      <p:ext uri="{BB962C8B-B14F-4D97-AF65-F5344CB8AC3E}">
        <p14:creationId xmlns:p14="http://schemas.microsoft.com/office/powerpoint/2010/main" val="240510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637691"/>
            <a:ext cx="8229600" cy="3418132"/>
          </a:xfrm>
        </p:spPr>
        <p:txBody>
          <a:bodyPr/>
          <a:lstStyle/>
          <a:p>
            <a:pPr marL="127000" indent="0" algn="ctr">
              <a:buNone/>
            </a:pPr>
            <a:r>
              <a:rPr lang="en-US" dirty="0">
                <a:latin typeface="Gill Sans MT" charset="0"/>
                <a:ea typeface="Gill Sans MT" charset="0"/>
                <a:cs typeface="Gill Sans MT" charset="0"/>
              </a:rPr>
              <a:t>One pair of antennas = one baseline</a:t>
            </a:r>
          </a:p>
          <a:p>
            <a:pPr marL="127000" indent="0" algn="ctr">
              <a:buNone/>
            </a:pPr>
            <a:r>
              <a:rPr lang="en-US" dirty="0">
                <a:latin typeface="Gill Sans MT" charset="0"/>
                <a:ea typeface="Gill Sans MT" charset="0"/>
                <a:cs typeface="Gill Sans MT" charset="0"/>
              </a:rPr>
              <a:t>For </a:t>
            </a:r>
            <a:r>
              <a:rPr lang="en-US" b="1" dirty="0">
                <a:latin typeface="Gill Sans MT" charset="0"/>
                <a:ea typeface="Gill Sans MT" charset="0"/>
                <a:cs typeface="Gill Sans MT" charset="0"/>
              </a:rPr>
              <a:t>N antennas</a:t>
            </a:r>
            <a:r>
              <a:rPr lang="en-US" dirty="0">
                <a:latin typeface="Gill Sans MT" charset="0"/>
                <a:ea typeface="Gill Sans MT" charset="0"/>
                <a:cs typeface="Gill Sans MT" charset="0"/>
              </a:rPr>
              <a:t>, we get </a:t>
            </a:r>
            <a:r>
              <a:rPr lang="en-US" b="1" dirty="0">
                <a:latin typeface="Gill Sans MT" charset="0"/>
                <a:ea typeface="Gill Sans MT" charset="0"/>
                <a:cs typeface="Gill Sans MT" charset="0"/>
              </a:rPr>
              <a:t>N(N-1) samples</a:t>
            </a:r>
            <a:r>
              <a:rPr lang="en-US" dirty="0">
                <a:latin typeface="Gill Sans MT" charset="0"/>
                <a:ea typeface="Gill Sans MT" charset="0"/>
                <a:cs typeface="Gill Sans MT" charset="0"/>
              </a:rPr>
              <a:t> at a time</a:t>
            </a:r>
          </a:p>
          <a:p>
            <a:pPr algn="ctr"/>
            <a:endParaRPr lang="en-US" dirty="0">
              <a:latin typeface="Gill Sans MT" charset="0"/>
              <a:ea typeface="Gill Sans MT" charset="0"/>
              <a:cs typeface="Gill Sans MT" charset="0"/>
            </a:endParaRPr>
          </a:p>
          <a:p>
            <a:pPr marL="127000" indent="0" algn="ctr">
              <a:buNone/>
            </a:pPr>
            <a:r>
              <a:rPr lang="en-US" b="1" dirty="0">
                <a:latin typeface="Gill Sans MT" charset="0"/>
                <a:ea typeface="Gill Sans MT" charset="0"/>
                <a:cs typeface="Gill Sans MT" charset="0"/>
              </a:rPr>
              <a:t>How do we fill in the rest of the (</a:t>
            </a:r>
            <a:r>
              <a:rPr lang="en-US" b="1" dirty="0" err="1">
                <a:latin typeface="Gill Sans MT" charset="0"/>
                <a:ea typeface="Gill Sans MT" charset="0"/>
                <a:cs typeface="Gill Sans MT" charset="0"/>
              </a:rPr>
              <a:t>u,v</a:t>
            </a:r>
            <a:r>
              <a:rPr lang="en-US" b="1" dirty="0">
                <a:latin typeface="Gill Sans MT" charset="0"/>
                <a:ea typeface="Gill Sans MT" charset="0"/>
                <a:cs typeface="Gill Sans MT" charset="0"/>
              </a:rPr>
              <a:t>) plane?</a:t>
            </a:r>
          </a:p>
          <a:p>
            <a:pPr marL="457200" indent="-457200" algn="ctr">
              <a:buFont typeface="+mj-lt"/>
              <a:buAutoNum type="arabicPeriod"/>
            </a:pPr>
            <a:r>
              <a:rPr lang="en-US" dirty="0">
                <a:latin typeface="Gill Sans MT" charset="0"/>
                <a:ea typeface="Gill Sans MT" charset="0"/>
                <a:cs typeface="Gill Sans MT" charset="0"/>
              </a:rPr>
              <a:t>Earth’s rotation</a:t>
            </a:r>
          </a:p>
          <a:p>
            <a:pPr marL="457200" indent="-457200" algn="ctr">
              <a:buFont typeface="+mj-lt"/>
              <a:buAutoNum type="arabicPeriod"/>
            </a:pPr>
            <a:r>
              <a:rPr lang="en-US" dirty="0">
                <a:latin typeface="Gill Sans MT" charset="0"/>
                <a:ea typeface="Gill Sans MT" charset="0"/>
                <a:cs typeface="Gill Sans MT" charset="0"/>
              </a:rPr>
              <a:t>Reconfigure physical layout of N antennas</a:t>
            </a:r>
          </a:p>
          <a:p>
            <a:pPr marL="127000" indent="0">
              <a:buNone/>
            </a:pPr>
            <a:endParaRPr lang="en-US" dirty="0">
              <a:latin typeface="Gill Sans MT" charset="0"/>
              <a:ea typeface="Gill Sans MT" charset="0"/>
              <a:cs typeface="Gill Sans MT" charset="0"/>
            </a:endParaRPr>
          </a:p>
        </p:txBody>
      </p:sp>
      <p:sp>
        <p:nvSpPr>
          <p:cNvPr id="5" name="TextBox 4"/>
          <p:cNvSpPr txBox="1"/>
          <p:nvPr/>
        </p:nvSpPr>
        <p:spPr>
          <a:xfrm>
            <a:off x="533400" y="1219200"/>
            <a:ext cx="8077200" cy="1200329"/>
          </a:xfrm>
          <a:prstGeom prst="rect">
            <a:avLst/>
          </a:prstGeom>
          <a:solidFill>
            <a:srgbClr val="002060"/>
          </a:solidFill>
          <a:ln w="25400" cap="flat" cmpd="sng" algn="ctr">
            <a:solidFill>
              <a:srgbClr val="000000"/>
            </a:solidFill>
            <a:prstDash val="solid"/>
            <a:round/>
            <a:headEnd type="none" w="med" len="med"/>
            <a:tailEnd type="none" w="med" len="med"/>
          </a:ln>
        </p:spPr>
        <p:txBody>
          <a:bodyPr wrap="square" rtlCol="0">
            <a:spAutoFit/>
          </a:bodyPr>
          <a:lstStyle/>
          <a:p>
            <a:pPr algn="ctr"/>
            <a:r>
              <a:rPr lang="en-US" sz="2400" b="1" dirty="0">
                <a:solidFill>
                  <a:schemeClr val="bg1">
                    <a:lumMod val="95000"/>
                  </a:schemeClr>
                </a:solidFill>
                <a:latin typeface="Gill Sans MT" charset="0"/>
                <a:ea typeface="Gill Sans MT" charset="0"/>
                <a:cs typeface="Gill Sans MT" charset="0"/>
              </a:rPr>
              <a:t>Idea: </a:t>
            </a:r>
            <a:r>
              <a:rPr lang="en-US" sz="2400" dirty="0">
                <a:solidFill>
                  <a:schemeClr val="bg1">
                    <a:lumMod val="95000"/>
                  </a:schemeClr>
                </a:solidFill>
                <a:latin typeface="Gill Sans MT" charset="0"/>
                <a:ea typeface="Gill Sans MT" charset="0"/>
                <a:cs typeface="Gill Sans MT" charset="0"/>
              </a:rPr>
              <a:t>Sample V(</a:t>
            </a:r>
            <a:r>
              <a:rPr lang="en-US" sz="2400" dirty="0" err="1">
                <a:solidFill>
                  <a:schemeClr val="bg1">
                    <a:lumMod val="95000"/>
                  </a:schemeClr>
                </a:solidFill>
                <a:latin typeface="Gill Sans MT" charset="0"/>
                <a:ea typeface="Gill Sans MT" charset="0"/>
                <a:cs typeface="Gill Sans MT" charset="0"/>
              </a:rPr>
              <a:t>u,v</a:t>
            </a:r>
            <a:r>
              <a:rPr lang="en-US" sz="2400" dirty="0">
                <a:solidFill>
                  <a:schemeClr val="bg1">
                    <a:lumMod val="95000"/>
                  </a:schemeClr>
                </a:solidFill>
                <a:latin typeface="Gill Sans MT" charset="0"/>
                <a:ea typeface="Gill Sans MT" charset="0"/>
                <a:cs typeface="Gill Sans MT" charset="0"/>
              </a:rPr>
              <a:t>) at an enough (</a:t>
            </a:r>
            <a:r>
              <a:rPr lang="en-US" sz="2400" dirty="0" err="1">
                <a:solidFill>
                  <a:schemeClr val="bg1">
                    <a:lumMod val="95000"/>
                  </a:schemeClr>
                </a:solidFill>
                <a:latin typeface="Gill Sans MT" charset="0"/>
                <a:ea typeface="Gill Sans MT" charset="0"/>
                <a:cs typeface="Gill Sans MT" charset="0"/>
              </a:rPr>
              <a:t>u,v</a:t>
            </a:r>
            <a:r>
              <a:rPr lang="en-US" sz="2400" dirty="0">
                <a:solidFill>
                  <a:schemeClr val="bg1">
                    <a:lumMod val="95000"/>
                  </a:schemeClr>
                </a:solidFill>
                <a:latin typeface="Gill Sans MT" charset="0"/>
                <a:ea typeface="Gill Sans MT" charset="0"/>
                <a:cs typeface="Gill Sans MT" charset="0"/>
              </a:rPr>
              <a:t>) points using distributed small aperture antennas to synthesize a large aperture antenna of size (</a:t>
            </a:r>
            <a:r>
              <a:rPr lang="en-US" sz="2400" dirty="0" err="1">
                <a:solidFill>
                  <a:schemeClr val="bg1">
                    <a:lumMod val="95000"/>
                  </a:schemeClr>
                </a:solidFill>
                <a:latin typeface="Gill Sans MT" charset="0"/>
                <a:ea typeface="Gill Sans MT" charset="0"/>
                <a:cs typeface="Gill Sans MT" charset="0"/>
              </a:rPr>
              <a:t>u</a:t>
            </a:r>
            <a:r>
              <a:rPr lang="en-US" sz="2400" baseline="-25000" dirty="0" err="1">
                <a:solidFill>
                  <a:schemeClr val="bg1">
                    <a:lumMod val="95000"/>
                  </a:schemeClr>
                </a:solidFill>
                <a:latin typeface="Gill Sans MT" charset="0"/>
                <a:ea typeface="Gill Sans MT" charset="0"/>
                <a:cs typeface="Gill Sans MT" charset="0"/>
              </a:rPr>
              <a:t>max</a:t>
            </a:r>
            <a:r>
              <a:rPr lang="en-US" sz="2400" dirty="0" err="1">
                <a:solidFill>
                  <a:schemeClr val="bg1">
                    <a:lumMod val="95000"/>
                  </a:schemeClr>
                </a:solidFill>
                <a:latin typeface="Gill Sans MT" charset="0"/>
                <a:ea typeface="Gill Sans MT" charset="0"/>
                <a:cs typeface="Gill Sans MT" charset="0"/>
              </a:rPr>
              <a:t>,v</a:t>
            </a:r>
            <a:r>
              <a:rPr lang="en-US" sz="2400" baseline="-25000" dirty="0" err="1">
                <a:solidFill>
                  <a:schemeClr val="bg1">
                    <a:lumMod val="95000"/>
                  </a:schemeClr>
                </a:solidFill>
                <a:latin typeface="Gill Sans MT" charset="0"/>
                <a:ea typeface="Gill Sans MT" charset="0"/>
                <a:cs typeface="Gill Sans MT" charset="0"/>
              </a:rPr>
              <a:t>max</a:t>
            </a:r>
            <a:r>
              <a:rPr lang="en-US" sz="2400" dirty="0">
                <a:solidFill>
                  <a:schemeClr val="bg1">
                    <a:lumMod val="95000"/>
                  </a:schemeClr>
                </a:solidFill>
                <a:latin typeface="Gill Sans MT" charset="0"/>
                <a:ea typeface="Gill Sans MT" charset="0"/>
                <a:cs typeface="Gill Sans MT" charset="0"/>
              </a:rPr>
              <a:t>) </a:t>
            </a:r>
          </a:p>
        </p:txBody>
      </p:sp>
      <p:pic>
        <p:nvPicPr>
          <p:cNvPr id="6" name="Picture 5"/>
          <p:cNvPicPr>
            <a:picLocks noChangeAspect="1"/>
          </p:cNvPicPr>
          <p:nvPr/>
        </p:nvPicPr>
        <p:blipFill>
          <a:blip r:embed="rId2"/>
          <a:stretch>
            <a:fillRect/>
          </a:stretch>
        </p:blipFill>
        <p:spPr>
          <a:xfrm>
            <a:off x="1292826" y="4981651"/>
            <a:ext cx="911826" cy="1153421"/>
          </a:xfrm>
          <a:prstGeom prst="rect">
            <a:avLst/>
          </a:prstGeom>
        </p:spPr>
      </p:pic>
      <p:pic>
        <p:nvPicPr>
          <p:cNvPr id="7" name="Picture 6"/>
          <p:cNvPicPr>
            <a:picLocks noChangeAspect="1"/>
          </p:cNvPicPr>
          <p:nvPr/>
        </p:nvPicPr>
        <p:blipFill>
          <a:blip r:embed="rId2"/>
          <a:stretch>
            <a:fillRect/>
          </a:stretch>
        </p:blipFill>
        <p:spPr>
          <a:xfrm>
            <a:off x="7774974" y="4981651"/>
            <a:ext cx="911827" cy="1153422"/>
          </a:xfrm>
          <a:prstGeom prst="rect">
            <a:avLst/>
          </a:prstGeom>
        </p:spPr>
      </p:pic>
      <p:cxnSp>
        <p:nvCxnSpPr>
          <p:cNvPr id="8" name="Straight Arrow Connector 7"/>
          <p:cNvCxnSpPr/>
          <p:nvPr/>
        </p:nvCxnSpPr>
        <p:spPr>
          <a:xfrm flipV="1">
            <a:off x="2204652" y="5781062"/>
            <a:ext cx="5570322" cy="10758"/>
          </a:xfrm>
          <a:prstGeom prst="straightConnector1">
            <a:avLst/>
          </a:prstGeom>
          <a:ln>
            <a:solidFill>
              <a:srgbClr val="990033"/>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622074" y="5484043"/>
            <a:ext cx="2819400" cy="307777"/>
          </a:xfrm>
          <a:prstGeom prst="rect">
            <a:avLst/>
          </a:prstGeom>
          <a:noFill/>
        </p:spPr>
        <p:txBody>
          <a:bodyPr wrap="square" rtlCol="0">
            <a:spAutoFit/>
          </a:bodyPr>
          <a:lstStyle/>
          <a:p>
            <a:pPr algn="ctr"/>
            <a:r>
              <a:rPr lang="en-US" dirty="0">
                <a:solidFill>
                  <a:srgbClr val="990033"/>
                </a:solidFill>
                <a:latin typeface="Gill Sans MT" charset="0"/>
                <a:ea typeface="Gill Sans MT" charset="0"/>
                <a:cs typeface="Gill Sans MT" charset="0"/>
              </a:rPr>
              <a:t>One baseline = 2 (</a:t>
            </a:r>
            <a:r>
              <a:rPr lang="en-US" dirty="0" err="1">
                <a:solidFill>
                  <a:srgbClr val="990033"/>
                </a:solidFill>
                <a:latin typeface="Gill Sans MT" charset="0"/>
                <a:ea typeface="Gill Sans MT" charset="0"/>
                <a:cs typeface="Gill Sans MT" charset="0"/>
              </a:rPr>
              <a:t>u,v</a:t>
            </a:r>
            <a:r>
              <a:rPr lang="en-US" dirty="0">
                <a:solidFill>
                  <a:srgbClr val="990033"/>
                </a:solidFill>
                <a:latin typeface="Gill Sans MT" charset="0"/>
                <a:ea typeface="Gill Sans MT" charset="0"/>
                <a:cs typeface="Gill Sans MT" charset="0"/>
              </a:rPr>
              <a:t>) points</a:t>
            </a:r>
          </a:p>
        </p:txBody>
      </p:sp>
      <p:sp>
        <p:nvSpPr>
          <p:cNvPr id="11"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Basics of Aperture Synthesis</a:t>
            </a:r>
          </a:p>
        </p:txBody>
      </p:sp>
    </p:spTree>
    <p:extLst>
      <p:ext uri="{BB962C8B-B14F-4D97-AF65-F5344CB8AC3E}">
        <p14:creationId xmlns:p14="http://schemas.microsoft.com/office/powerpoint/2010/main" val="501260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976446"/>
            <a:ext cx="8229600" cy="1149717"/>
          </a:xfrm>
        </p:spPr>
        <p:txBody>
          <a:bodyPr/>
          <a:lstStyle/>
          <a:p>
            <a:pPr marL="127000" indent="0" algn="ctr">
              <a:buNone/>
            </a:pPr>
            <a:r>
              <a:rPr lang="en-US" b="1" dirty="0">
                <a:latin typeface="Gill Sans MT" charset="0"/>
                <a:ea typeface="Gill Sans MT" charset="0"/>
                <a:cs typeface="Gill Sans MT" charset="0"/>
              </a:rPr>
              <a:t>Very Extended SMA configuration </a:t>
            </a:r>
          </a:p>
          <a:p>
            <a:pPr marL="127000" indent="0" algn="ctr">
              <a:buNone/>
            </a:pPr>
            <a:r>
              <a:rPr lang="en-US" dirty="0">
                <a:latin typeface="Gill Sans MT" charset="0"/>
                <a:ea typeface="Gill Sans MT" charset="0"/>
                <a:cs typeface="Gill Sans MT" charset="0"/>
              </a:rPr>
              <a:t>(most extended baselines)</a:t>
            </a:r>
          </a:p>
          <a:p>
            <a:pPr marL="127000" indent="0" algn="ctr">
              <a:buNone/>
            </a:pPr>
            <a:r>
              <a:rPr lang="en-US" dirty="0">
                <a:latin typeface="Gill Sans MT" charset="0"/>
                <a:ea typeface="Gill Sans MT" charset="0"/>
                <a:cs typeface="Gill Sans MT" charset="0"/>
              </a:rPr>
              <a:t>345 GHz, DEC = +22</a:t>
            </a:r>
          </a:p>
        </p:txBody>
      </p:sp>
      <p:pic>
        <p:nvPicPr>
          <p:cNvPr id="5" name="Picture 4"/>
          <p:cNvPicPr>
            <a:picLocks noChangeAspect="1"/>
          </p:cNvPicPr>
          <p:nvPr/>
        </p:nvPicPr>
        <p:blipFill>
          <a:blip r:embed="rId2"/>
          <a:stretch>
            <a:fillRect/>
          </a:stretch>
        </p:blipFill>
        <p:spPr>
          <a:xfrm>
            <a:off x="457200" y="1130850"/>
            <a:ext cx="4038229" cy="3657600"/>
          </a:xfrm>
          <a:prstGeom prst="rect">
            <a:avLst/>
          </a:prstGeom>
          <a:ln w="25400" cap="flat" cmpd="sng" algn="ctr">
            <a:solidFill>
              <a:srgbClr val="000000"/>
            </a:solidFill>
            <a:prstDash val="solid"/>
            <a:round/>
            <a:headEnd type="none" w="med" len="med"/>
            <a:tailEnd type="none" w="med" len="med"/>
          </a:ln>
        </p:spPr>
      </p:pic>
      <p:pic>
        <p:nvPicPr>
          <p:cNvPr id="6" name="Picture 5"/>
          <p:cNvPicPr>
            <a:picLocks noChangeAspect="1"/>
          </p:cNvPicPr>
          <p:nvPr/>
        </p:nvPicPr>
        <p:blipFill>
          <a:blip r:embed="rId3"/>
          <a:stretch>
            <a:fillRect/>
          </a:stretch>
        </p:blipFill>
        <p:spPr>
          <a:xfrm>
            <a:off x="4952574" y="1130850"/>
            <a:ext cx="3734226" cy="3657600"/>
          </a:xfrm>
          <a:prstGeom prst="rect">
            <a:avLst/>
          </a:prstGeom>
          <a:ln w="25400" cap="flat" cmpd="sng" algn="ctr">
            <a:solidFill>
              <a:srgbClr val="000000"/>
            </a:solidFill>
            <a:prstDash val="solid"/>
            <a:round/>
            <a:headEnd type="none" w="med" len="med"/>
            <a:tailEnd type="none" w="med" len="med"/>
          </a:ln>
        </p:spPr>
      </p:pic>
      <p:sp>
        <p:nvSpPr>
          <p:cNvPr id="8"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a:t>
            </a:r>
            <a:r>
              <a:rPr kumimoji="0" lang="en-US" sz="3300" b="1" i="0" u="none" strike="noStrike" kern="0" cap="none" spc="0" normalizeH="0" baseline="0" noProof="0" dirty="0" err="1">
                <a:ln>
                  <a:noFill/>
                </a:ln>
                <a:solidFill>
                  <a:srgbClr val="990033"/>
                </a:solidFill>
                <a:effectLst/>
                <a:uLnTx/>
                <a:uFillTx/>
                <a:latin typeface="Gill Sans MT"/>
                <a:ea typeface="ＭＳ Ｐゴシック"/>
                <a:cs typeface="ＭＳ Ｐゴシック"/>
              </a:rPr>
              <a:t>u,v</a:t>
            </a: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 Plane</a:t>
            </a:r>
            <a:r>
              <a:rPr kumimoji="0" lang="en-US" sz="3300" b="1" i="0" u="none" strike="noStrike" kern="0" cap="none" spc="0" normalizeH="0" noProof="0" dirty="0">
                <a:ln>
                  <a:noFill/>
                </a:ln>
                <a:solidFill>
                  <a:srgbClr val="990033"/>
                </a:solidFill>
                <a:effectLst/>
                <a:uLnTx/>
                <a:uFillTx/>
                <a:latin typeface="Gill Sans MT"/>
                <a:ea typeface="ＭＳ Ｐゴシック"/>
                <a:cs typeface="ＭＳ Ｐゴシック"/>
              </a:rPr>
              <a:t> Sampling</a:t>
            </a:r>
            <a:endPar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endParaRPr>
          </a:p>
        </p:txBody>
      </p:sp>
    </p:spTree>
    <p:extLst>
      <p:ext uri="{BB962C8B-B14F-4D97-AF65-F5344CB8AC3E}">
        <p14:creationId xmlns:p14="http://schemas.microsoft.com/office/powerpoint/2010/main" val="1524195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7200" y="1130850"/>
            <a:ext cx="4012707" cy="3657600"/>
          </a:xfrm>
          <a:prstGeom prst="rect">
            <a:avLst/>
          </a:prstGeom>
          <a:ln w="25400" cap="flat" cmpd="sng" algn="ctr">
            <a:solidFill>
              <a:srgbClr val="000000"/>
            </a:solidFill>
            <a:prstDash val="solid"/>
            <a:round/>
            <a:headEnd type="none" w="med" len="med"/>
            <a:tailEnd type="none" w="med" len="med"/>
          </a:ln>
        </p:spPr>
      </p:pic>
      <p:pic>
        <p:nvPicPr>
          <p:cNvPr id="10" name="Picture 9"/>
          <p:cNvPicPr>
            <a:picLocks noChangeAspect="1"/>
          </p:cNvPicPr>
          <p:nvPr/>
        </p:nvPicPr>
        <p:blipFill>
          <a:blip r:embed="rId3"/>
          <a:stretch>
            <a:fillRect/>
          </a:stretch>
        </p:blipFill>
        <p:spPr>
          <a:xfrm>
            <a:off x="5013789" y="1130850"/>
            <a:ext cx="3673011" cy="3657600"/>
          </a:xfrm>
          <a:prstGeom prst="rect">
            <a:avLst/>
          </a:prstGeom>
          <a:ln w="25400" cap="flat" cmpd="sng" algn="ctr">
            <a:solidFill>
              <a:srgbClr val="000000"/>
            </a:solidFill>
            <a:prstDash val="solid"/>
            <a:round/>
            <a:headEnd type="none" w="med" len="med"/>
            <a:tailEnd type="none" w="med" len="med"/>
          </a:ln>
        </p:spPr>
      </p:pic>
      <p:sp>
        <p:nvSpPr>
          <p:cNvPr id="3" name="Text Placeholder 2"/>
          <p:cNvSpPr>
            <a:spLocks noGrp="1"/>
          </p:cNvSpPr>
          <p:nvPr>
            <p:ph type="body" idx="1"/>
          </p:nvPr>
        </p:nvSpPr>
        <p:spPr>
          <a:xfrm>
            <a:off x="457200" y="4976446"/>
            <a:ext cx="8229600" cy="1149717"/>
          </a:xfrm>
        </p:spPr>
        <p:txBody>
          <a:bodyPr/>
          <a:lstStyle/>
          <a:p>
            <a:pPr marL="127000" indent="0" algn="ctr">
              <a:buNone/>
            </a:pPr>
            <a:r>
              <a:rPr lang="en-US" b="1" dirty="0">
                <a:latin typeface="Gill Sans MT" charset="0"/>
                <a:ea typeface="Gill Sans MT" charset="0"/>
                <a:cs typeface="Gill Sans MT" charset="0"/>
              </a:rPr>
              <a:t>Extended SMA configuration </a:t>
            </a:r>
          </a:p>
          <a:p>
            <a:pPr marL="127000" indent="0" algn="ctr">
              <a:buNone/>
            </a:pPr>
            <a:r>
              <a:rPr lang="en-US" dirty="0">
                <a:latin typeface="Gill Sans MT" charset="0"/>
                <a:ea typeface="Gill Sans MT" charset="0"/>
                <a:cs typeface="Gill Sans MT" charset="0"/>
              </a:rPr>
              <a:t>(extended baselines)</a:t>
            </a:r>
          </a:p>
          <a:p>
            <a:pPr marL="127000" indent="0" algn="ctr">
              <a:buNone/>
            </a:pPr>
            <a:r>
              <a:rPr lang="en-US" dirty="0">
                <a:latin typeface="Gill Sans MT" charset="0"/>
                <a:ea typeface="Gill Sans MT" charset="0"/>
                <a:cs typeface="Gill Sans MT" charset="0"/>
              </a:rPr>
              <a:t>345 GHz, DEC = +22</a:t>
            </a:r>
          </a:p>
        </p:txBody>
      </p:sp>
      <p:sp>
        <p:nvSpPr>
          <p:cNvPr id="8"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a:t>
            </a:r>
            <a:r>
              <a:rPr kumimoji="0" lang="en-US" sz="3300" b="1" i="0" u="none" strike="noStrike" kern="0" cap="none" spc="0" normalizeH="0" baseline="0" noProof="0" dirty="0" err="1">
                <a:ln>
                  <a:noFill/>
                </a:ln>
                <a:solidFill>
                  <a:srgbClr val="990033"/>
                </a:solidFill>
                <a:effectLst/>
                <a:uLnTx/>
                <a:uFillTx/>
                <a:latin typeface="Gill Sans MT"/>
                <a:ea typeface="ＭＳ Ｐゴシック"/>
                <a:cs typeface="ＭＳ Ｐゴシック"/>
              </a:rPr>
              <a:t>u,v</a:t>
            </a: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 Plane</a:t>
            </a:r>
            <a:r>
              <a:rPr kumimoji="0" lang="en-US" sz="3300" b="1" i="0" u="none" strike="noStrike" kern="0" cap="none" spc="0" normalizeH="0" noProof="0" dirty="0">
                <a:ln>
                  <a:noFill/>
                </a:ln>
                <a:solidFill>
                  <a:srgbClr val="990033"/>
                </a:solidFill>
                <a:effectLst/>
                <a:uLnTx/>
                <a:uFillTx/>
                <a:latin typeface="Gill Sans MT"/>
                <a:ea typeface="ＭＳ Ｐゴシック"/>
                <a:cs typeface="ＭＳ Ｐゴシック"/>
              </a:rPr>
              <a:t> Sampling</a:t>
            </a:r>
            <a:endPar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endParaRPr>
          </a:p>
        </p:txBody>
      </p:sp>
    </p:spTree>
    <p:extLst>
      <p:ext uri="{BB962C8B-B14F-4D97-AF65-F5344CB8AC3E}">
        <p14:creationId xmlns:p14="http://schemas.microsoft.com/office/powerpoint/2010/main" val="1122833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7200" y="1130850"/>
            <a:ext cx="4062676" cy="3657600"/>
          </a:xfrm>
          <a:prstGeom prst="rect">
            <a:avLst/>
          </a:prstGeom>
          <a:ln w="25400" cap="flat" cmpd="sng" algn="ctr">
            <a:solidFill>
              <a:srgbClr val="000000"/>
            </a:solidFill>
            <a:prstDash val="solid"/>
            <a:round/>
            <a:headEnd type="none" w="med" len="med"/>
            <a:tailEnd type="none" w="med" len="med"/>
          </a:ln>
        </p:spPr>
      </p:pic>
      <p:pic>
        <p:nvPicPr>
          <p:cNvPr id="8" name="Picture 7"/>
          <p:cNvPicPr>
            <a:picLocks noChangeAspect="1"/>
          </p:cNvPicPr>
          <p:nvPr/>
        </p:nvPicPr>
        <p:blipFill>
          <a:blip r:embed="rId3"/>
          <a:stretch>
            <a:fillRect/>
          </a:stretch>
        </p:blipFill>
        <p:spPr>
          <a:xfrm>
            <a:off x="4998291" y="1131274"/>
            <a:ext cx="3688509" cy="3657600"/>
          </a:xfrm>
          <a:prstGeom prst="rect">
            <a:avLst/>
          </a:prstGeom>
          <a:ln w="25400" cap="flat" cmpd="sng" algn="ctr">
            <a:solidFill>
              <a:srgbClr val="000000"/>
            </a:solidFill>
            <a:prstDash val="solid"/>
            <a:round/>
            <a:headEnd type="none" w="med" len="med"/>
            <a:tailEnd type="none" w="med" len="med"/>
          </a:ln>
        </p:spPr>
      </p:pic>
      <p:sp>
        <p:nvSpPr>
          <p:cNvPr id="3" name="Text Placeholder 2"/>
          <p:cNvSpPr>
            <a:spLocks noGrp="1"/>
          </p:cNvSpPr>
          <p:nvPr>
            <p:ph type="body" idx="1"/>
          </p:nvPr>
        </p:nvSpPr>
        <p:spPr>
          <a:xfrm>
            <a:off x="457200" y="4976446"/>
            <a:ext cx="8229600" cy="1149717"/>
          </a:xfrm>
        </p:spPr>
        <p:txBody>
          <a:bodyPr/>
          <a:lstStyle/>
          <a:p>
            <a:pPr marL="127000" indent="0" algn="ctr">
              <a:buNone/>
            </a:pPr>
            <a:r>
              <a:rPr lang="en-US" b="1" dirty="0">
                <a:latin typeface="Gill Sans MT" charset="0"/>
                <a:ea typeface="Gill Sans MT" charset="0"/>
                <a:cs typeface="Gill Sans MT" charset="0"/>
              </a:rPr>
              <a:t>Compact SMA configuration </a:t>
            </a:r>
          </a:p>
          <a:p>
            <a:pPr marL="127000" indent="0" algn="ctr">
              <a:buNone/>
            </a:pPr>
            <a:r>
              <a:rPr lang="en-US" dirty="0">
                <a:latin typeface="Gill Sans MT" charset="0"/>
                <a:ea typeface="Gill Sans MT" charset="0"/>
                <a:cs typeface="Gill Sans MT" charset="0"/>
              </a:rPr>
              <a:t>(compact baselines)</a:t>
            </a:r>
          </a:p>
          <a:p>
            <a:pPr marL="127000" indent="0" algn="ctr">
              <a:buNone/>
            </a:pPr>
            <a:r>
              <a:rPr lang="en-US" dirty="0">
                <a:latin typeface="Gill Sans MT" charset="0"/>
                <a:ea typeface="Gill Sans MT" charset="0"/>
                <a:cs typeface="Gill Sans MT" charset="0"/>
              </a:rPr>
              <a:t>345 GHz, DEC = +22</a:t>
            </a:r>
          </a:p>
        </p:txBody>
      </p:sp>
      <p:sp>
        <p:nvSpPr>
          <p:cNvPr id="9"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a:t>
            </a:r>
            <a:r>
              <a:rPr kumimoji="0" lang="en-US" sz="3300" b="1" i="0" u="none" strike="noStrike" kern="0" cap="none" spc="0" normalizeH="0" baseline="0" noProof="0" dirty="0" err="1">
                <a:ln>
                  <a:noFill/>
                </a:ln>
                <a:solidFill>
                  <a:srgbClr val="990033"/>
                </a:solidFill>
                <a:effectLst/>
                <a:uLnTx/>
                <a:uFillTx/>
                <a:latin typeface="Gill Sans MT"/>
                <a:ea typeface="ＭＳ Ｐゴシック"/>
                <a:cs typeface="ＭＳ Ｐゴシック"/>
              </a:rPr>
              <a:t>u,v</a:t>
            </a: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 Plane</a:t>
            </a:r>
            <a:r>
              <a:rPr kumimoji="0" lang="en-US" sz="3300" b="1" i="0" u="none" strike="noStrike" kern="0" cap="none" spc="0" normalizeH="0" noProof="0" dirty="0">
                <a:ln>
                  <a:noFill/>
                </a:ln>
                <a:solidFill>
                  <a:srgbClr val="990033"/>
                </a:solidFill>
                <a:effectLst/>
                <a:uLnTx/>
                <a:uFillTx/>
                <a:latin typeface="Gill Sans MT"/>
                <a:ea typeface="ＭＳ Ｐゴシック"/>
                <a:cs typeface="ＭＳ Ｐゴシック"/>
              </a:rPr>
              <a:t> Sampling</a:t>
            </a:r>
            <a:endPar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endParaRPr>
          </a:p>
        </p:txBody>
      </p:sp>
    </p:spTree>
    <p:extLst>
      <p:ext uri="{BB962C8B-B14F-4D97-AF65-F5344CB8AC3E}">
        <p14:creationId xmlns:p14="http://schemas.microsoft.com/office/powerpoint/2010/main" val="1447136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7200" y="1130850"/>
            <a:ext cx="4018625" cy="3657600"/>
          </a:xfrm>
          <a:prstGeom prst="rect">
            <a:avLst/>
          </a:prstGeom>
          <a:ln w="25400" cap="flat" cmpd="sng" algn="ctr">
            <a:solidFill>
              <a:srgbClr val="000000"/>
            </a:solidFill>
            <a:prstDash val="solid"/>
            <a:round/>
            <a:headEnd type="none" w="med" len="med"/>
            <a:tailEnd type="none" w="med" len="med"/>
          </a:ln>
        </p:spPr>
      </p:pic>
      <p:pic>
        <p:nvPicPr>
          <p:cNvPr id="10" name="Picture 9"/>
          <p:cNvPicPr>
            <a:picLocks noChangeAspect="1"/>
          </p:cNvPicPr>
          <p:nvPr/>
        </p:nvPicPr>
        <p:blipFill>
          <a:blip r:embed="rId3"/>
          <a:stretch>
            <a:fillRect/>
          </a:stretch>
        </p:blipFill>
        <p:spPr>
          <a:xfrm>
            <a:off x="4998291" y="1130850"/>
            <a:ext cx="3692721" cy="3657600"/>
          </a:xfrm>
          <a:prstGeom prst="rect">
            <a:avLst/>
          </a:prstGeom>
          <a:ln w="25400" cap="flat" cmpd="sng" algn="ctr">
            <a:solidFill>
              <a:srgbClr val="000000"/>
            </a:solidFill>
            <a:prstDash val="solid"/>
            <a:round/>
            <a:headEnd type="none" w="med" len="med"/>
            <a:tailEnd type="none" w="med" len="med"/>
          </a:ln>
        </p:spPr>
      </p:pic>
      <p:sp>
        <p:nvSpPr>
          <p:cNvPr id="11" name="TextBox 10"/>
          <p:cNvSpPr txBox="1"/>
          <p:nvPr/>
        </p:nvSpPr>
        <p:spPr>
          <a:xfrm>
            <a:off x="457200" y="4946711"/>
            <a:ext cx="8229600" cy="861774"/>
          </a:xfrm>
          <a:prstGeom prst="rect">
            <a:avLst/>
          </a:prstGeom>
          <a:solidFill>
            <a:srgbClr val="002060"/>
          </a:solidFill>
          <a:ln w="25400" cap="flat" cmpd="sng" algn="ctr">
            <a:noFill/>
            <a:prstDash val="solid"/>
            <a:round/>
            <a:headEnd type="none" w="med" len="med"/>
            <a:tailEnd type="none" w="med" len="med"/>
          </a:ln>
        </p:spPr>
        <p:txBody>
          <a:bodyPr wrap="square" rtlCol="0">
            <a:spAutoFit/>
          </a:bodyPr>
          <a:lstStyle/>
          <a:p>
            <a:pPr algn="ctr"/>
            <a:r>
              <a:rPr lang="en-US" sz="2500" b="1" dirty="0">
                <a:solidFill>
                  <a:schemeClr val="bg1">
                    <a:lumMod val="95000"/>
                  </a:schemeClr>
                </a:solidFill>
                <a:latin typeface="Gill Sans MT" charset="0"/>
                <a:ea typeface="Gill Sans MT" charset="0"/>
                <a:cs typeface="Gill Sans MT" charset="0"/>
              </a:rPr>
              <a:t>Combine multiple configurations to get the most complete coverage of the (</a:t>
            </a:r>
            <a:r>
              <a:rPr lang="en-US" sz="2500" b="1" dirty="0" err="1">
                <a:solidFill>
                  <a:schemeClr val="bg1">
                    <a:lumMod val="95000"/>
                  </a:schemeClr>
                </a:solidFill>
                <a:latin typeface="Gill Sans MT" charset="0"/>
                <a:ea typeface="Gill Sans MT" charset="0"/>
                <a:cs typeface="Gill Sans MT" charset="0"/>
              </a:rPr>
              <a:t>u,v</a:t>
            </a:r>
            <a:r>
              <a:rPr lang="en-US" sz="2500" b="1" dirty="0">
                <a:solidFill>
                  <a:schemeClr val="bg1">
                    <a:lumMod val="95000"/>
                  </a:schemeClr>
                </a:solidFill>
                <a:latin typeface="Gill Sans MT" charset="0"/>
                <a:ea typeface="Gill Sans MT" charset="0"/>
                <a:cs typeface="Gill Sans MT" charset="0"/>
              </a:rPr>
              <a:t>) plane</a:t>
            </a:r>
            <a:endParaRPr lang="en-US" sz="2500" dirty="0">
              <a:solidFill>
                <a:schemeClr val="bg1">
                  <a:lumMod val="95000"/>
                </a:schemeClr>
              </a:solidFill>
              <a:latin typeface="Gill Sans MT" charset="0"/>
              <a:ea typeface="Gill Sans MT" charset="0"/>
              <a:cs typeface="Gill Sans MT" charset="0"/>
            </a:endParaRPr>
          </a:p>
        </p:txBody>
      </p:sp>
      <p:sp>
        <p:nvSpPr>
          <p:cNvPr id="8"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a:t>
            </a:r>
            <a:r>
              <a:rPr kumimoji="0" lang="en-US" sz="3300" b="1" i="0" u="none" strike="noStrike" kern="0" cap="none" spc="0" normalizeH="0" baseline="0" noProof="0" dirty="0" err="1">
                <a:ln>
                  <a:noFill/>
                </a:ln>
                <a:solidFill>
                  <a:srgbClr val="990033"/>
                </a:solidFill>
                <a:effectLst/>
                <a:uLnTx/>
                <a:uFillTx/>
                <a:latin typeface="Gill Sans MT"/>
                <a:ea typeface="ＭＳ Ｐゴシック"/>
                <a:cs typeface="ＭＳ Ｐゴシック"/>
              </a:rPr>
              <a:t>u,v</a:t>
            </a: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 Plane</a:t>
            </a:r>
            <a:r>
              <a:rPr kumimoji="0" lang="en-US" sz="3300" b="1" i="0" u="none" strike="noStrike" kern="0" cap="none" spc="0" normalizeH="0" noProof="0" dirty="0">
                <a:ln>
                  <a:noFill/>
                </a:ln>
                <a:solidFill>
                  <a:srgbClr val="990033"/>
                </a:solidFill>
                <a:effectLst/>
                <a:uLnTx/>
                <a:uFillTx/>
                <a:latin typeface="Gill Sans MT"/>
                <a:ea typeface="ＭＳ Ｐゴシック"/>
                <a:cs typeface="ＭＳ Ｐゴシック"/>
              </a:rPr>
              <a:t> Sampling</a:t>
            </a:r>
            <a:endPar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endParaRPr>
          </a:p>
        </p:txBody>
      </p:sp>
    </p:spTree>
    <p:extLst>
      <p:ext uri="{BB962C8B-B14F-4D97-AF65-F5344CB8AC3E}">
        <p14:creationId xmlns:p14="http://schemas.microsoft.com/office/powerpoint/2010/main" val="1971734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12488"/>
            <a:ext cx="8229600" cy="457200"/>
          </a:xfrm>
        </p:spPr>
        <p:txBody>
          <a:bodyPr/>
          <a:lstStyle/>
          <a:p>
            <a:pPr marL="127000" indent="0" algn="ctr">
              <a:buNone/>
            </a:pPr>
            <a:r>
              <a:rPr lang="en-US" b="1" dirty="0">
                <a:latin typeface="Gill Sans MT" charset="0"/>
                <a:ea typeface="Gill Sans MT" charset="0"/>
                <a:cs typeface="Gill Sans MT" charset="0"/>
              </a:rPr>
              <a:t>What does it mean if our (</a:t>
            </a:r>
            <a:r>
              <a:rPr lang="en-US" b="1" dirty="0" err="1">
                <a:latin typeface="Gill Sans MT" charset="0"/>
                <a:ea typeface="Gill Sans MT" charset="0"/>
                <a:cs typeface="Gill Sans MT" charset="0"/>
              </a:rPr>
              <a:t>u,v</a:t>
            </a:r>
            <a:r>
              <a:rPr lang="en-US" b="1" dirty="0">
                <a:latin typeface="Gill Sans MT" charset="0"/>
                <a:ea typeface="Gill Sans MT" charset="0"/>
                <a:cs typeface="Gill Sans MT" charset="0"/>
              </a:rPr>
              <a:t>) coverage is not complete?</a:t>
            </a:r>
            <a:endParaRPr lang="en-US" dirty="0">
              <a:latin typeface="Gill Sans MT" charset="0"/>
              <a:ea typeface="Gill Sans MT" charset="0"/>
              <a:cs typeface="Gill Sans MT" charset="0"/>
            </a:endParaRPr>
          </a:p>
          <a:p>
            <a:pPr marL="127000" indent="0">
              <a:buNone/>
            </a:pPr>
            <a:endParaRPr lang="en-US" dirty="0">
              <a:latin typeface="Gill Sans MT" charset="0"/>
              <a:ea typeface="Gill Sans MT" charset="0"/>
              <a:cs typeface="Gill Sans MT" charset="0"/>
            </a:endParaRPr>
          </a:p>
        </p:txBody>
      </p:sp>
      <p:cxnSp>
        <p:nvCxnSpPr>
          <p:cNvPr id="11" name="Straight Arrow Connector 10"/>
          <p:cNvCxnSpPr/>
          <p:nvPr/>
        </p:nvCxnSpPr>
        <p:spPr>
          <a:xfrm>
            <a:off x="6107725" y="5154432"/>
            <a:ext cx="838200" cy="1588"/>
          </a:xfrm>
          <a:prstGeom prst="straightConnector1">
            <a:avLst/>
          </a:prstGeom>
          <a:ln>
            <a:solidFill>
              <a:srgbClr val="990033"/>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250449" y="4675231"/>
            <a:ext cx="609600" cy="477054"/>
          </a:xfrm>
          <a:prstGeom prst="rect">
            <a:avLst/>
          </a:prstGeom>
          <a:noFill/>
        </p:spPr>
        <p:txBody>
          <a:bodyPr wrap="square" rtlCol="0">
            <a:spAutoFit/>
          </a:bodyPr>
          <a:lstStyle/>
          <a:p>
            <a:pPr algn="ctr"/>
            <a:r>
              <a:rPr lang="en-US" sz="2500" b="1" dirty="0">
                <a:solidFill>
                  <a:srgbClr val="990033"/>
                </a:solidFill>
                <a:latin typeface="Gill Sans MT" charset="0"/>
                <a:ea typeface="Gill Sans MT" charset="0"/>
                <a:cs typeface="Gill Sans MT" charset="0"/>
              </a:rPr>
              <a:t>FT</a:t>
            </a:r>
          </a:p>
        </p:txBody>
      </p:sp>
      <p:cxnSp>
        <p:nvCxnSpPr>
          <p:cNvPr id="13" name="Straight Arrow Connector 12"/>
          <p:cNvCxnSpPr/>
          <p:nvPr/>
        </p:nvCxnSpPr>
        <p:spPr>
          <a:xfrm>
            <a:off x="6098049" y="2929488"/>
            <a:ext cx="838200" cy="1588"/>
          </a:xfrm>
          <a:prstGeom prst="straightConnector1">
            <a:avLst/>
          </a:prstGeom>
          <a:ln>
            <a:solidFill>
              <a:srgbClr val="990033"/>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40773" y="2395591"/>
            <a:ext cx="609600" cy="477054"/>
          </a:xfrm>
          <a:prstGeom prst="rect">
            <a:avLst/>
          </a:prstGeom>
          <a:noFill/>
        </p:spPr>
        <p:txBody>
          <a:bodyPr wrap="square" rtlCol="0">
            <a:spAutoFit/>
          </a:bodyPr>
          <a:lstStyle/>
          <a:p>
            <a:pPr algn="ctr"/>
            <a:r>
              <a:rPr lang="en-US" sz="2500" b="1" dirty="0">
                <a:solidFill>
                  <a:srgbClr val="990033"/>
                </a:solidFill>
                <a:latin typeface="Gill Sans MT" charset="0"/>
                <a:ea typeface="Gill Sans MT" charset="0"/>
                <a:cs typeface="Gill Sans MT" charset="0"/>
              </a:rPr>
              <a:t>FT</a:t>
            </a:r>
          </a:p>
        </p:txBody>
      </p:sp>
      <p:sp>
        <p:nvSpPr>
          <p:cNvPr id="15" name="TextBox 14"/>
          <p:cNvSpPr txBox="1"/>
          <p:nvPr/>
        </p:nvSpPr>
        <p:spPr>
          <a:xfrm>
            <a:off x="1754649" y="1627975"/>
            <a:ext cx="1981200" cy="369332"/>
          </a:xfrm>
          <a:prstGeom prst="rect">
            <a:avLst/>
          </a:prstGeom>
          <a:noFill/>
        </p:spPr>
        <p:txBody>
          <a:bodyPr wrap="square" rtlCol="0">
            <a:spAutoFit/>
          </a:bodyPr>
          <a:lstStyle/>
          <a:p>
            <a:pPr algn="ctr"/>
            <a:r>
              <a:rPr lang="en-US" sz="1800" b="1" dirty="0" err="1">
                <a:solidFill>
                  <a:srgbClr val="000099"/>
                </a:solidFill>
                <a:latin typeface="Gill Sans MT" charset="0"/>
                <a:ea typeface="Gill Sans MT" charset="0"/>
                <a:cs typeface="Gill Sans MT" charset="0"/>
              </a:rPr>
              <a:t>V(u,v</a:t>
            </a:r>
            <a:r>
              <a:rPr lang="en-US" sz="1800" b="1" dirty="0">
                <a:solidFill>
                  <a:srgbClr val="000099"/>
                </a:solidFill>
                <a:latin typeface="Gill Sans MT" charset="0"/>
                <a:ea typeface="Gill Sans MT" charset="0"/>
                <a:cs typeface="Gill Sans MT" charset="0"/>
              </a:rPr>
              <a:t>) amplitude</a:t>
            </a:r>
          </a:p>
        </p:txBody>
      </p:sp>
      <p:sp>
        <p:nvSpPr>
          <p:cNvPr id="16" name="TextBox 15"/>
          <p:cNvSpPr txBox="1"/>
          <p:nvPr/>
        </p:nvSpPr>
        <p:spPr>
          <a:xfrm>
            <a:off x="7088649" y="1627975"/>
            <a:ext cx="1838476" cy="369332"/>
          </a:xfrm>
          <a:prstGeom prst="rect">
            <a:avLst/>
          </a:prstGeom>
          <a:noFill/>
        </p:spPr>
        <p:txBody>
          <a:bodyPr wrap="square" rtlCol="0">
            <a:spAutoFit/>
          </a:bodyPr>
          <a:lstStyle/>
          <a:p>
            <a:pPr algn="ctr"/>
            <a:r>
              <a:rPr lang="en-US" sz="1800" b="1" dirty="0">
                <a:solidFill>
                  <a:srgbClr val="000099"/>
                </a:solidFill>
                <a:latin typeface="Gill Sans MT" charset="0"/>
                <a:ea typeface="Gill Sans MT" charset="0"/>
                <a:cs typeface="Gill Sans MT" charset="0"/>
              </a:rPr>
              <a:t>T(</a:t>
            </a:r>
            <a:r>
              <a:rPr lang="en-US" sz="1800" b="1" dirty="0" err="1">
                <a:solidFill>
                  <a:srgbClr val="000099"/>
                </a:solidFill>
                <a:latin typeface="Gill Sans MT" charset="0"/>
                <a:ea typeface="Gill Sans MT" charset="0"/>
                <a:cs typeface="Gill Sans MT" charset="0"/>
              </a:rPr>
              <a:t>x,y</a:t>
            </a:r>
            <a:r>
              <a:rPr lang="en-US" sz="1800" b="1" dirty="0">
                <a:solidFill>
                  <a:srgbClr val="000099"/>
                </a:solidFill>
                <a:latin typeface="Gill Sans MT" charset="0"/>
                <a:ea typeface="Gill Sans MT" charset="0"/>
                <a:cs typeface="Gill Sans MT" charset="0"/>
              </a:rPr>
              <a:t>)</a:t>
            </a:r>
          </a:p>
        </p:txBody>
      </p:sp>
      <p:sp>
        <p:nvSpPr>
          <p:cNvPr id="17" name="TextBox 16"/>
          <p:cNvSpPr txBox="1"/>
          <p:nvPr/>
        </p:nvSpPr>
        <p:spPr>
          <a:xfrm>
            <a:off x="4035811" y="1627975"/>
            <a:ext cx="1828800" cy="369332"/>
          </a:xfrm>
          <a:prstGeom prst="rect">
            <a:avLst/>
          </a:prstGeom>
          <a:noFill/>
        </p:spPr>
        <p:txBody>
          <a:bodyPr wrap="square" rtlCol="0">
            <a:spAutoFit/>
          </a:bodyPr>
          <a:lstStyle/>
          <a:p>
            <a:pPr algn="ctr"/>
            <a:r>
              <a:rPr lang="en-US" sz="1800" b="1" dirty="0" err="1">
                <a:solidFill>
                  <a:srgbClr val="000099"/>
                </a:solidFill>
                <a:latin typeface="Gill Sans MT" charset="0"/>
                <a:ea typeface="Gill Sans MT" charset="0"/>
                <a:cs typeface="Gill Sans MT" charset="0"/>
              </a:rPr>
              <a:t>V(u,v</a:t>
            </a:r>
            <a:r>
              <a:rPr lang="en-US" sz="1800" b="1" dirty="0">
                <a:solidFill>
                  <a:srgbClr val="000099"/>
                </a:solidFill>
                <a:latin typeface="Gill Sans MT" charset="0"/>
                <a:ea typeface="Gill Sans MT" charset="0"/>
                <a:cs typeface="Gill Sans MT" charset="0"/>
              </a:rPr>
              <a:t>) phase</a:t>
            </a:r>
          </a:p>
        </p:txBody>
      </p:sp>
      <p:sp>
        <p:nvSpPr>
          <p:cNvPr id="18" name="TextBox 17"/>
          <p:cNvSpPr txBox="1"/>
          <p:nvPr/>
        </p:nvSpPr>
        <p:spPr>
          <a:xfrm>
            <a:off x="151378" y="2480820"/>
            <a:ext cx="1590524" cy="923330"/>
          </a:xfrm>
          <a:prstGeom prst="rect">
            <a:avLst/>
          </a:prstGeom>
          <a:noFill/>
        </p:spPr>
        <p:txBody>
          <a:bodyPr wrap="square" rtlCol="0">
            <a:spAutoFit/>
          </a:bodyPr>
          <a:lstStyle/>
          <a:p>
            <a:pPr algn="ctr"/>
            <a:r>
              <a:rPr lang="en-US" sz="1800" b="1" dirty="0">
                <a:solidFill>
                  <a:srgbClr val="000099"/>
                </a:solidFill>
                <a:latin typeface="Gill Sans MT" charset="0"/>
                <a:ea typeface="Gill Sans MT" charset="0"/>
                <a:cs typeface="Gill Sans MT" charset="0"/>
              </a:rPr>
              <a:t>Missing High Spatial Frequencies </a:t>
            </a:r>
          </a:p>
        </p:txBody>
      </p:sp>
      <p:sp>
        <p:nvSpPr>
          <p:cNvPr id="19" name="TextBox 18"/>
          <p:cNvSpPr txBox="1"/>
          <p:nvPr/>
        </p:nvSpPr>
        <p:spPr>
          <a:xfrm>
            <a:off x="151378" y="4690620"/>
            <a:ext cx="1590523" cy="923330"/>
          </a:xfrm>
          <a:prstGeom prst="rect">
            <a:avLst/>
          </a:prstGeom>
          <a:noFill/>
        </p:spPr>
        <p:txBody>
          <a:bodyPr wrap="square" rtlCol="0">
            <a:spAutoFit/>
          </a:bodyPr>
          <a:lstStyle/>
          <a:p>
            <a:pPr algn="ctr"/>
            <a:r>
              <a:rPr lang="en-US" sz="1800" b="1" dirty="0">
                <a:solidFill>
                  <a:srgbClr val="000099"/>
                </a:solidFill>
                <a:latin typeface="Gill Sans MT" charset="0"/>
                <a:ea typeface="Gill Sans MT" charset="0"/>
                <a:cs typeface="Gill Sans MT" charset="0"/>
              </a:rPr>
              <a:t>Missing Low Spatial Frequencies </a:t>
            </a:r>
          </a:p>
        </p:txBody>
      </p:sp>
      <p:pic>
        <p:nvPicPr>
          <p:cNvPr id="21" name="Picture 20" descr="jim_phase_mask.jpg"/>
          <p:cNvPicPr>
            <a:picLocks noChangeAspect="1"/>
          </p:cNvPicPr>
          <p:nvPr/>
        </p:nvPicPr>
        <p:blipFill>
          <a:blip r:embed="rId2"/>
          <a:stretch>
            <a:fillRect/>
          </a:stretch>
        </p:blipFill>
        <p:spPr>
          <a:xfrm>
            <a:off x="4041050" y="2067563"/>
            <a:ext cx="1827301" cy="1828800"/>
          </a:xfrm>
          <a:prstGeom prst="rect">
            <a:avLst/>
          </a:prstGeom>
          <a:ln w="25400" cap="flat" cmpd="sng" algn="ctr">
            <a:noFill/>
            <a:prstDash val="solid"/>
            <a:round/>
            <a:headEnd type="none" w="med" len="med"/>
            <a:tailEnd type="none" w="med" len="med"/>
          </a:ln>
        </p:spPr>
      </p:pic>
      <p:pic>
        <p:nvPicPr>
          <p:cNvPr id="22" name="Picture 21" descr="jim_amp_mask.jpg"/>
          <p:cNvPicPr>
            <a:picLocks noChangeAspect="1"/>
          </p:cNvPicPr>
          <p:nvPr/>
        </p:nvPicPr>
        <p:blipFill>
          <a:blip r:embed="rId3"/>
          <a:stretch>
            <a:fillRect/>
          </a:stretch>
        </p:blipFill>
        <p:spPr>
          <a:xfrm>
            <a:off x="1846506" y="2067563"/>
            <a:ext cx="1826559" cy="1828800"/>
          </a:xfrm>
          <a:prstGeom prst="rect">
            <a:avLst/>
          </a:prstGeom>
          <a:ln w="25400" cap="flat" cmpd="sng" algn="ctr">
            <a:noFill/>
            <a:prstDash val="solid"/>
            <a:round/>
            <a:headEnd type="none" w="med" len="med"/>
            <a:tailEnd type="none" w="med" len="med"/>
          </a:ln>
        </p:spPr>
      </p:pic>
      <p:pic>
        <p:nvPicPr>
          <p:cNvPr id="23" name="Picture 22" descr="jim_nohigh.jpg"/>
          <p:cNvPicPr>
            <a:picLocks noChangeAspect="1"/>
          </p:cNvPicPr>
          <p:nvPr/>
        </p:nvPicPr>
        <p:blipFill>
          <a:blip r:embed="rId4"/>
          <a:stretch>
            <a:fillRect/>
          </a:stretch>
        </p:blipFill>
        <p:spPr>
          <a:xfrm>
            <a:off x="7092389" y="2067563"/>
            <a:ext cx="1825060" cy="1828800"/>
          </a:xfrm>
          <a:prstGeom prst="rect">
            <a:avLst/>
          </a:prstGeom>
          <a:ln w="25400" cap="flat" cmpd="sng" algn="ctr">
            <a:noFill/>
            <a:prstDash val="solid"/>
            <a:round/>
            <a:headEnd type="none" w="med" len="med"/>
            <a:tailEnd type="none" w="med" len="med"/>
          </a:ln>
        </p:spPr>
      </p:pic>
      <p:pic>
        <p:nvPicPr>
          <p:cNvPr id="24" name="Picture 23" descr="jim_phase_mask2.jpg"/>
          <p:cNvPicPr>
            <a:picLocks noChangeAspect="1"/>
          </p:cNvPicPr>
          <p:nvPr/>
        </p:nvPicPr>
        <p:blipFill>
          <a:blip r:embed="rId5"/>
          <a:stretch>
            <a:fillRect/>
          </a:stretch>
        </p:blipFill>
        <p:spPr>
          <a:xfrm>
            <a:off x="4039552" y="4228220"/>
            <a:ext cx="1828800" cy="1828800"/>
          </a:xfrm>
          <a:prstGeom prst="rect">
            <a:avLst/>
          </a:prstGeom>
          <a:ln w="25400" cap="flat" cmpd="sng" algn="ctr">
            <a:noFill/>
            <a:prstDash val="solid"/>
            <a:round/>
            <a:headEnd type="none" w="med" len="med"/>
            <a:tailEnd type="none" w="med" len="med"/>
          </a:ln>
        </p:spPr>
      </p:pic>
      <p:pic>
        <p:nvPicPr>
          <p:cNvPr id="25" name="Picture 24" descr="jim_amp_mask2.jpg"/>
          <p:cNvPicPr>
            <a:picLocks noChangeAspect="1"/>
          </p:cNvPicPr>
          <p:nvPr/>
        </p:nvPicPr>
        <p:blipFill>
          <a:blip r:embed="rId6"/>
          <a:stretch>
            <a:fillRect/>
          </a:stretch>
        </p:blipFill>
        <p:spPr>
          <a:xfrm>
            <a:off x="1846506" y="4228220"/>
            <a:ext cx="1825059" cy="1828800"/>
          </a:xfrm>
          <a:prstGeom prst="rect">
            <a:avLst/>
          </a:prstGeom>
          <a:ln w="25400" cap="flat" cmpd="sng" algn="ctr">
            <a:noFill/>
            <a:prstDash val="solid"/>
            <a:round/>
            <a:headEnd type="none" w="med" len="med"/>
            <a:tailEnd type="none" w="med" len="med"/>
          </a:ln>
        </p:spPr>
      </p:pic>
      <p:pic>
        <p:nvPicPr>
          <p:cNvPr id="26" name="Picture 25" descr="jim_nolow.jpg"/>
          <p:cNvPicPr>
            <a:picLocks/>
          </p:cNvPicPr>
          <p:nvPr/>
        </p:nvPicPr>
        <p:blipFill>
          <a:blip r:embed="rId7"/>
          <a:stretch>
            <a:fillRect/>
          </a:stretch>
        </p:blipFill>
        <p:spPr>
          <a:xfrm>
            <a:off x="7088649" y="4228220"/>
            <a:ext cx="1828800" cy="1828800"/>
          </a:xfrm>
          <a:prstGeom prst="rect">
            <a:avLst/>
          </a:prstGeom>
          <a:ln w="25400" cap="flat" cmpd="sng" algn="ctr">
            <a:noFill/>
            <a:prstDash val="solid"/>
            <a:round/>
            <a:headEnd type="none" w="med" len="med"/>
            <a:tailEnd type="none" w="med" len="med"/>
          </a:ln>
        </p:spPr>
      </p:pic>
      <p:sp>
        <p:nvSpPr>
          <p:cNvPr id="27"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Implications</a:t>
            </a:r>
            <a:r>
              <a:rPr kumimoji="0" lang="en-US" sz="3300" b="1" i="0" u="none" strike="noStrike" kern="0" cap="none" spc="0" normalizeH="0" noProof="0" dirty="0">
                <a:ln>
                  <a:noFill/>
                </a:ln>
                <a:solidFill>
                  <a:srgbClr val="990033"/>
                </a:solidFill>
                <a:effectLst/>
                <a:uLnTx/>
                <a:uFillTx/>
                <a:latin typeface="Gill Sans MT"/>
                <a:ea typeface="ＭＳ Ｐゴシック"/>
                <a:cs typeface="ＭＳ Ｐゴシック"/>
              </a:rPr>
              <a:t> of </a:t>
            </a: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a:t>
            </a:r>
            <a:r>
              <a:rPr kumimoji="0" lang="en-US" sz="3300" b="1" i="0" u="none" strike="noStrike" kern="0" cap="none" spc="0" normalizeH="0" baseline="0" noProof="0" dirty="0" err="1">
                <a:ln>
                  <a:noFill/>
                </a:ln>
                <a:solidFill>
                  <a:srgbClr val="990033"/>
                </a:solidFill>
                <a:effectLst/>
                <a:uLnTx/>
                <a:uFillTx/>
                <a:latin typeface="Gill Sans MT"/>
                <a:ea typeface="ＭＳ Ｐゴシック"/>
                <a:cs typeface="ＭＳ Ｐゴシック"/>
              </a:rPr>
              <a:t>u,v</a:t>
            </a: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 Coverage</a:t>
            </a:r>
          </a:p>
        </p:txBody>
      </p:sp>
    </p:spTree>
    <p:extLst>
      <p:ext uri="{BB962C8B-B14F-4D97-AF65-F5344CB8AC3E}">
        <p14:creationId xmlns:p14="http://schemas.microsoft.com/office/powerpoint/2010/main" val="1055865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300" b="1" i="0" u="none" strike="noStrike" cap="none" dirty="0">
                <a:solidFill>
                  <a:srgbClr val="990033"/>
                </a:solidFill>
                <a:latin typeface="Cabin"/>
                <a:ea typeface="Cabin"/>
                <a:cs typeface="Cabin"/>
                <a:sym typeface="Cabin"/>
              </a:rPr>
              <a:t>What is heterodyne?</a:t>
            </a:r>
          </a:p>
        </p:txBody>
      </p:sp>
      <p:sp>
        <p:nvSpPr>
          <p:cNvPr id="169" name="Shape 169"/>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3</a:t>
            </a:fld>
            <a:endParaRPr lang="en-US" sz="1200" b="0" i="0" u="none" strike="noStrike" cap="none">
              <a:solidFill>
                <a:srgbClr val="000099"/>
              </a:solidFill>
              <a:latin typeface="Cabin"/>
              <a:ea typeface="Cabin"/>
              <a:cs typeface="Cabin"/>
              <a:sym typeface="Cabin"/>
            </a:endParaRPr>
          </a:p>
        </p:txBody>
      </p:sp>
      <p:sp>
        <p:nvSpPr>
          <p:cNvPr id="170" name="Shape 170"/>
          <p:cNvSpPr txBox="1"/>
          <p:nvPr/>
        </p:nvSpPr>
        <p:spPr>
          <a:xfrm>
            <a:off x="313762" y="986116"/>
            <a:ext cx="8686800" cy="132343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dirty="0">
                <a:solidFill>
                  <a:srgbClr val="000099"/>
                </a:solidFill>
                <a:latin typeface="Cabin"/>
                <a:ea typeface="Cabin"/>
                <a:cs typeface="Cabin"/>
                <a:sym typeface="Cabin"/>
              </a:rPr>
              <a:t>In a heterodyne receiver, o</a:t>
            </a:r>
            <a:r>
              <a:rPr lang="en-US" sz="2000" b="0" i="0" u="none" strike="noStrike" cap="none" dirty="0">
                <a:solidFill>
                  <a:srgbClr val="000099"/>
                </a:solidFill>
                <a:latin typeface="Cabin"/>
                <a:ea typeface="Cabin"/>
                <a:cs typeface="Cabin"/>
                <a:sym typeface="Cabin"/>
              </a:rPr>
              <a:t>bserved sky frequencies are converted to lower frequency signals by mixing with a signal artificially created by a </a:t>
            </a:r>
            <a:r>
              <a:rPr lang="en-US" sz="2000" b="1" i="0" u="none" strike="noStrike" cap="none" dirty="0">
                <a:solidFill>
                  <a:srgbClr val="000099"/>
                </a:solidFill>
                <a:latin typeface="Cabin"/>
                <a:ea typeface="Cabin"/>
                <a:cs typeface="Cabin"/>
                <a:sym typeface="Cabin"/>
              </a:rPr>
              <a:t>Local Oscillator</a:t>
            </a:r>
            <a:r>
              <a:rPr lang="en-US" sz="2000" b="0" i="0" u="none" strike="noStrike" cap="none" dirty="0">
                <a:solidFill>
                  <a:srgbClr val="000099"/>
                </a:solidFill>
                <a:latin typeface="Cabin"/>
                <a:ea typeface="Cabin"/>
                <a:cs typeface="Cabin"/>
                <a:sym typeface="Cabin"/>
              </a:rPr>
              <a:t>. The output can then be amplified and analyzed more easily while retaining the original phase and amplitude information.</a:t>
            </a:r>
          </a:p>
        </p:txBody>
      </p:sp>
      <p:pic>
        <p:nvPicPr>
          <p:cNvPr id="171" name="Shape 171"/>
          <p:cNvPicPr preferRelativeResize="0"/>
          <p:nvPr/>
        </p:nvPicPr>
        <p:blipFill rotWithShape="1">
          <a:blip r:embed="rId3">
            <a:alphaModFix/>
          </a:blip>
          <a:srcRect/>
          <a:stretch/>
        </p:blipFill>
        <p:spPr>
          <a:xfrm>
            <a:off x="1718234" y="2336501"/>
            <a:ext cx="5199529" cy="3840175"/>
          </a:xfrm>
          <a:prstGeom prst="rect">
            <a:avLst/>
          </a:prstGeom>
          <a:noFill/>
          <a:ln>
            <a:noFill/>
          </a:ln>
        </p:spPr>
      </p:pic>
      <p:sp>
        <p:nvSpPr>
          <p:cNvPr id="172" name="Shape 172"/>
          <p:cNvSpPr txBox="1"/>
          <p:nvPr/>
        </p:nvSpPr>
        <p:spPr>
          <a:xfrm>
            <a:off x="6971550" y="5345680"/>
            <a:ext cx="1715249"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rgbClr val="330099"/>
                </a:solidFill>
                <a:latin typeface="Cabin"/>
                <a:ea typeface="Cabin"/>
                <a:cs typeface="Cabin"/>
                <a:sym typeface="Cabin"/>
              </a:rPr>
              <a:t>Image from Alessandro Navarrini (IRAM)</a:t>
            </a:r>
          </a:p>
          <a:p>
            <a:pPr marL="0" marR="0" lvl="0" indent="0" algn="l" rtl="0">
              <a:spcBef>
                <a:spcPts val="400"/>
              </a:spcBef>
              <a:spcAft>
                <a:spcPts val="0"/>
              </a:spcAft>
              <a:buNone/>
            </a:pPr>
            <a:endParaRPr sz="2000" b="0" i="0" u="none" strike="noStrike" cap="none">
              <a:solidFill>
                <a:srgbClr val="000099"/>
              </a:solidFill>
              <a:latin typeface="Cabin"/>
              <a:ea typeface="Cabin"/>
              <a:cs typeface="Cabin"/>
              <a:sym typeface="Cabin"/>
            </a:endParaRPr>
          </a:p>
        </p:txBody>
      </p:sp>
    </p:spTree>
    <p:extLst>
      <p:ext uri="{BB962C8B-B14F-4D97-AF65-F5344CB8AC3E}">
        <p14:creationId xmlns:p14="http://schemas.microsoft.com/office/powerpoint/2010/main" val="1408504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756"/>
        <p:cNvGrpSpPr/>
        <p:nvPr/>
      </p:nvGrpSpPr>
      <p:grpSpPr>
        <a:xfrm>
          <a:off x="0" y="0"/>
          <a:ext cx="0" cy="0"/>
          <a:chOff x="0" y="0"/>
          <a:chExt cx="0" cy="0"/>
        </a:xfrm>
      </p:grpSpPr>
      <p:sp>
        <p:nvSpPr>
          <p:cNvPr id="757" name="Shape 757"/>
          <p:cNvSpPr txBox="1"/>
          <p:nvPr/>
        </p:nvSpPr>
        <p:spPr>
          <a:xfrm>
            <a:off x="457200" y="274637"/>
            <a:ext cx="8229600" cy="639762"/>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spcAft>
                <a:spcPts val="0"/>
              </a:spcAft>
              <a:buSzPct val="25000"/>
              <a:buNone/>
            </a:pPr>
            <a:r>
              <a:rPr lang="en-US" sz="3300" b="1" dirty="0">
                <a:solidFill>
                  <a:srgbClr val="990033"/>
                </a:solidFill>
                <a:latin typeface="Cabin"/>
                <a:ea typeface="Cabin"/>
                <a:cs typeface="Cabin"/>
                <a:sym typeface="Cabin"/>
              </a:rPr>
              <a:t>Sampling Function</a:t>
            </a:r>
          </a:p>
        </p:txBody>
      </p:sp>
      <p:pic>
        <p:nvPicPr>
          <p:cNvPr id="758" name="Shape 758"/>
          <p:cNvPicPr preferRelativeResize="0"/>
          <p:nvPr/>
        </p:nvPicPr>
        <p:blipFill rotWithShape="1">
          <a:blip r:embed="rId3">
            <a:alphaModFix/>
          </a:blip>
          <a:srcRect/>
          <a:stretch/>
        </p:blipFill>
        <p:spPr>
          <a:xfrm>
            <a:off x="117421" y="1438474"/>
            <a:ext cx="4080625" cy="4029114"/>
          </a:xfrm>
          <a:prstGeom prst="rect">
            <a:avLst/>
          </a:prstGeom>
          <a:noFill/>
          <a:ln>
            <a:noFill/>
          </a:ln>
        </p:spPr>
      </p:pic>
      <p:pic>
        <p:nvPicPr>
          <p:cNvPr id="759" name="Shape 759"/>
          <p:cNvPicPr preferRelativeResize="0"/>
          <p:nvPr/>
        </p:nvPicPr>
        <p:blipFill rotWithShape="1">
          <a:blip r:embed="rId4">
            <a:alphaModFix/>
          </a:blip>
          <a:srcRect/>
          <a:stretch/>
        </p:blipFill>
        <p:spPr>
          <a:xfrm>
            <a:off x="4198046" y="1646777"/>
            <a:ext cx="4670425" cy="3446462"/>
          </a:xfrm>
          <a:prstGeom prst="rect">
            <a:avLst/>
          </a:prstGeom>
          <a:noFill/>
          <a:ln>
            <a:noFill/>
          </a:ln>
        </p:spPr>
      </p:pic>
      <p:sp>
        <p:nvSpPr>
          <p:cNvPr id="760" name="Shape 760"/>
          <p:cNvSpPr txBox="1"/>
          <p:nvPr/>
        </p:nvSpPr>
        <p:spPr>
          <a:xfrm>
            <a:off x="457200" y="762745"/>
            <a:ext cx="8686800" cy="732378"/>
          </a:xfrm>
          <a:prstGeom prst="rect">
            <a:avLst/>
          </a:prstGeom>
          <a:noFill/>
          <a:ln>
            <a:noFill/>
          </a:ln>
        </p:spPr>
        <p:txBody>
          <a:bodyPr lIns="90000" tIns="45000" rIns="90000" bIns="45000" anchor="t" anchorCtr="0">
            <a:noAutofit/>
          </a:bodyPr>
          <a:lstStyle/>
          <a:p>
            <a:pPr marL="0" marR="0" lvl="0" indent="0" algn="l" rtl="0">
              <a:lnSpc>
                <a:spcPct val="90000"/>
              </a:lnSpc>
              <a:spcBef>
                <a:spcPts val="0"/>
              </a:spcBef>
              <a:spcAft>
                <a:spcPts val="0"/>
              </a:spcAft>
              <a:buSzPct val="25000"/>
              <a:buNone/>
            </a:pPr>
            <a:r>
              <a:rPr lang="en-US" sz="2400" dirty="0">
                <a:solidFill>
                  <a:srgbClr val="000099"/>
                </a:solidFill>
                <a:latin typeface="Cabin"/>
                <a:ea typeface="Cabin"/>
                <a:cs typeface="Cabin"/>
                <a:sym typeface="Cabin"/>
              </a:rPr>
              <a:t>Each antenna pair samples only one spot; the array cannot sample the entire Fourier/</a:t>
            </a:r>
            <a:r>
              <a:rPr lang="en-US" sz="2400" dirty="0" err="1">
                <a:solidFill>
                  <a:srgbClr val="000099"/>
                </a:solidFill>
                <a:latin typeface="Cabin"/>
                <a:ea typeface="Cabin"/>
                <a:cs typeface="Cabin"/>
                <a:sym typeface="Cabin"/>
              </a:rPr>
              <a:t>uv</a:t>
            </a:r>
            <a:r>
              <a:rPr lang="en-US" sz="2400" dirty="0">
                <a:solidFill>
                  <a:srgbClr val="000099"/>
                </a:solidFill>
                <a:latin typeface="Cabin"/>
                <a:ea typeface="Cabin"/>
                <a:cs typeface="Cabin"/>
                <a:sym typeface="Cabin"/>
              </a:rPr>
              <a:t> domain resulting in an </a:t>
            </a:r>
            <a:r>
              <a:rPr lang="en-US" sz="2400" b="1" dirty="0">
                <a:solidFill>
                  <a:srgbClr val="000099"/>
                </a:solidFill>
                <a:latin typeface="Cabin"/>
                <a:ea typeface="Cabin"/>
                <a:cs typeface="Cabin"/>
                <a:sym typeface="Cabin"/>
              </a:rPr>
              <a:t>imperfect image </a:t>
            </a:r>
          </a:p>
          <a:p>
            <a:pPr marL="0" marR="0" lvl="0" indent="0" algn="l" rtl="0">
              <a:lnSpc>
                <a:spcPct val="90000"/>
              </a:lnSpc>
              <a:spcBef>
                <a:spcPts val="400"/>
              </a:spcBef>
              <a:spcAft>
                <a:spcPts val="0"/>
              </a:spcAft>
              <a:buClr>
                <a:srgbClr val="000000"/>
              </a:buClr>
              <a:buFont typeface="Arial"/>
              <a:buNone/>
            </a:pPr>
            <a:endParaRPr sz="2000" dirty="0">
              <a:solidFill>
                <a:srgbClr val="000099"/>
              </a:solidFill>
              <a:latin typeface="Cabin"/>
              <a:ea typeface="Cabin"/>
              <a:cs typeface="Cabin"/>
              <a:sym typeface="Cabin"/>
            </a:endParaRPr>
          </a:p>
        </p:txBody>
      </p:sp>
      <p:sp>
        <p:nvSpPr>
          <p:cNvPr id="761" name="Shape 761"/>
          <p:cNvSpPr txBox="1"/>
          <p:nvPr/>
        </p:nvSpPr>
        <p:spPr>
          <a:xfrm>
            <a:off x="1006475" y="5257800"/>
            <a:ext cx="8153399" cy="1395412"/>
          </a:xfrm>
          <a:prstGeom prst="rect">
            <a:avLst/>
          </a:prstGeom>
          <a:noFill/>
          <a:ln>
            <a:noFill/>
          </a:ln>
        </p:spPr>
        <p:txBody>
          <a:bodyPr lIns="90000" tIns="45000" rIns="90000" bIns="45000" anchor="t" anchorCtr="0">
            <a:noAutofit/>
          </a:bodyPr>
          <a:lstStyle/>
          <a:p>
            <a:pPr marL="0" marR="0" lvl="0" indent="0" algn="l" rtl="0">
              <a:lnSpc>
                <a:spcPct val="90000"/>
              </a:lnSpc>
              <a:spcBef>
                <a:spcPts val="0"/>
              </a:spcBef>
              <a:spcAft>
                <a:spcPts val="0"/>
              </a:spcAft>
              <a:buSzPct val="25000"/>
              <a:buNone/>
            </a:pPr>
            <a:r>
              <a:rPr lang="en-US" sz="2000">
                <a:solidFill>
                  <a:srgbClr val="000099"/>
                </a:solidFill>
                <a:latin typeface="Cabin"/>
                <a:ea typeface="Cabin"/>
                <a:cs typeface="Cabin"/>
                <a:sym typeface="Cabin"/>
              </a:rPr>
              <a:t>Small uv-distance: short baselines (measure extended emission)</a:t>
            </a:r>
          </a:p>
          <a:p>
            <a:pPr marL="0" marR="0" lvl="0" indent="0" algn="l" rtl="0">
              <a:lnSpc>
                <a:spcPct val="90000"/>
              </a:lnSpc>
              <a:spcBef>
                <a:spcPts val="400"/>
              </a:spcBef>
              <a:spcAft>
                <a:spcPts val="0"/>
              </a:spcAft>
              <a:buSzPct val="25000"/>
              <a:buNone/>
            </a:pPr>
            <a:r>
              <a:rPr lang="en-US" sz="2000">
                <a:solidFill>
                  <a:srgbClr val="000099"/>
                </a:solidFill>
                <a:latin typeface="Cabin"/>
                <a:ea typeface="Cabin"/>
                <a:cs typeface="Cabin"/>
                <a:sym typeface="Cabin"/>
              </a:rPr>
              <a:t>Long uv-distance: long baselines (measure small scale emission)</a:t>
            </a:r>
          </a:p>
          <a:p>
            <a:pPr marL="0" marR="0" lvl="0" indent="0" algn="l" rtl="0">
              <a:lnSpc>
                <a:spcPct val="90000"/>
              </a:lnSpc>
              <a:spcBef>
                <a:spcPts val="400"/>
              </a:spcBef>
              <a:spcAft>
                <a:spcPts val="0"/>
              </a:spcAft>
              <a:buSzPct val="25000"/>
              <a:buNone/>
            </a:pPr>
            <a:r>
              <a:rPr lang="en-US" sz="2000">
                <a:solidFill>
                  <a:srgbClr val="000099"/>
                </a:solidFill>
                <a:latin typeface="Cabin"/>
                <a:ea typeface="Cabin"/>
                <a:cs typeface="Cabin"/>
                <a:sym typeface="Cabin"/>
              </a:rPr>
              <a:t>Orientation of baseline also determines orientation in the uv-plane</a:t>
            </a:r>
          </a:p>
          <a:p>
            <a:pPr marL="0" marR="0" lvl="0" indent="0" algn="l" rtl="0">
              <a:lnSpc>
                <a:spcPct val="90000"/>
              </a:lnSpc>
              <a:spcBef>
                <a:spcPts val="400"/>
              </a:spcBef>
              <a:spcAft>
                <a:spcPts val="0"/>
              </a:spcAft>
              <a:buNone/>
            </a:pPr>
            <a:endParaRPr sz="2400">
              <a:solidFill>
                <a:srgbClr val="000099"/>
              </a:solidFill>
              <a:latin typeface="Cabin"/>
              <a:ea typeface="Cabin"/>
              <a:cs typeface="Cabin"/>
              <a:sym typeface="Cabin"/>
            </a:endParaRPr>
          </a:p>
          <a:p>
            <a:pPr marL="0" marR="0" lvl="0" indent="0" algn="l" rtl="0">
              <a:lnSpc>
                <a:spcPct val="90000"/>
              </a:lnSpc>
              <a:spcBef>
                <a:spcPts val="400"/>
              </a:spcBef>
              <a:spcAft>
                <a:spcPts val="0"/>
              </a:spcAft>
              <a:buClr>
                <a:srgbClr val="000000"/>
              </a:buClr>
              <a:buFont typeface="Arial"/>
              <a:buNone/>
            </a:pPr>
            <a:endParaRPr sz="2000">
              <a:solidFill>
                <a:srgbClr val="000099"/>
              </a:solidFill>
              <a:latin typeface="Cabin"/>
              <a:ea typeface="Cabin"/>
              <a:cs typeface="Cabin"/>
              <a:sym typeface="Cabin"/>
            </a:endParaRPr>
          </a:p>
        </p:txBody>
      </p:sp>
      <p:cxnSp>
        <p:nvCxnSpPr>
          <p:cNvPr id="762" name="Shape 762"/>
          <p:cNvCxnSpPr/>
          <p:nvPr/>
        </p:nvCxnSpPr>
        <p:spPr>
          <a:xfrm>
            <a:off x="6103046" y="3429000"/>
            <a:ext cx="76199" cy="152399"/>
          </a:xfrm>
          <a:prstGeom prst="straightConnector1">
            <a:avLst/>
          </a:prstGeom>
          <a:solidFill>
            <a:srgbClr val="00B8FF"/>
          </a:solidFill>
          <a:ln w="38100" cap="flat" cmpd="sng">
            <a:solidFill>
              <a:srgbClr val="FFFF00"/>
            </a:solidFill>
            <a:prstDash val="solid"/>
            <a:round/>
            <a:headEnd type="none" w="med" len="med"/>
            <a:tailEnd type="none" w="med" len="med"/>
          </a:ln>
        </p:spPr>
      </p:cxnSp>
      <p:cxnSp>
        <p:nvCxnSpPr>
          <p:cNvPr id="763" name="Shape 763"/>
          <p:cNvCxnSpPr/>
          <p:nvPr/>
        </p:nvCxnSpPr>
        <p:spPr>
          <a:xfrm>
            <a:off x="5751210" y="3733800"/>
            <a:ext cx="225425" cy="152399"/>
          </a:xfrm>
          <a:prstGeom prst="straightConnector1">
            <a:avLst/>
          </a:prstGeom>
          <a:solidFill>
            <a:srgbClr val="00B8FF"/>
          </a:solidFill>
          <a:ln w="38100" cap="flat" cmpd="sng">
            <a:solidFill>
              <a:srgbClr val="FFFF00"/>
            </a:solidFill>
            <a:prstDash val="solid"/>
            <a:round/>
            <a:headEnd type="none" w="med" len="med"/>
            <a:tailEnd type="none" w="med" len="med"/>
          </a:ln>
        </p:spPr>
      </p:cxnSp>
      <p:cxnSp>
        <p:nvCxnSpPr>
          <p:cNvPr id="764" name="Shape 764"/>
          <p:cNvCxnSpPr/>
          <p:nvPr/>
        </p:nvCxnSpPr>
        <p:spPr>
          <a:xfrm rot="10800000" flipH="1">
            <a:off x="6443123" y="3276599"/>
            <a:ext cx="609599" cy="914400"/>
          </a:xfrm>
          <a:prstGeom prst="straightConnector1">
            <a:avLst/>
          </a:prstGeom>
          <a:solidFill>
            <a:srgbClr val="00B8FF"/>
          </a:solidFill>
          <a:ln w="28575" cap="flat" cmpd="sng">
            <a:solidFill>
              <a:srgbClr val="FFFF00"/>
            </a:solidFill>
            <a:prstDash val="solid"/>
            <a:round/>
            <a:headEnd type="none" w="med" len="med"/>
            <a:tailEnd type="none" w="med" len="med"/>
          </a:ln>
        </p:spPr>
      </p:cxnSp>
    </p:spTree>
    <p:extLst>
      <p:ext uri="{BB962C8B-B14F-4D97-AF65-F5344CB8AC3E}">
        <p14:creationId xmlns:p14="http://schemas.microsoft.com/office/powerpoint/2010/main" val="716677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756"/>
        <p:cNvGrpSpPr/>
        <p:nvPr/>
      </p:nvGrpSpPr>
      <p:grpSpPr>
        <a:xfrm>
          <a:off x="0" y="0"/>
          <a:ext cx="0" cy="0"/>
          <a:chOff x="0" y="0"/>
          <a:chExt cx="0" cy="0"/>
        </a:xfrm>
      </p:grpSpPr>
      <p:sp>
        <p:nvSpPr>
          <p:cNvPr id="757" name="Shape 757"/>
          <p:cNvSpPr txBox="1"/>
          <p:nvPr/>
        </p:nvSpPr>
        <p:spPr>
          <a:xfrm>
            <a:off x="457200" y="274637"/>
            <a:ext cx="8229600" cy="639762"/>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spcAft>
                <a:spcPts val="0"/>
              </a:spcAft>
              <a:buSzPct val="25000"/>
              <a:buNone/>
            </a:pPr>
            <a:r>
              <a:rPr lang="en-US" sz="3300" b="1" dirty="0" err="1">
                <a:solidFill>
                  <a:srgbClr val="990033"/>
                </a:solidFill>
                <a:latin typeface="Cabin"/>
                <a:ea typeface="Cabin"/>
                <a:cs typeface="Cabin"/>
                <a:sym typeface="Cabin"/>
              </a:rPr>
              <a:t>uv</a:t>
            </a:r>
            <a:r>
              <a:rPr lang="en-US" sz="3300" b="1" dirty="0">
                <a:solidFill>
                  <a:srgbClr val="990033"/>
                </a:solidFill>
                <a:latin typeface="Cabin"/>
                <a:ea typeface="Cabin"/>
                <a:cs typeface="Cabin"/>
                <a:sym typeface="Cabin"/>
              </a:rPr>
              <a:t> coverage: why the central hole?</a:t>
            </a:r>
          </a:p>
        </p:txBody>
      </p:sp>
      <p:sp>
        <p:nvSpPr>
          <p:cNvPr id="760" name="Shape 760"/>
          <p:cNvSpPr txBox="1"/>
          <p:nvPr/>
        </p:nvSpPr>
        <p:spPr>
          <a:xfrm>
            <a:off x="315306" y="1015001"/>
            <a:ext cx="8686800" cy="732378"/>
          </a:xfrm>
          <a:prstGeom prst="rect">
            <a:avLst/>
          </a:prstGeom>
          <a:noFill/>
          <a:ln>
            <a:noFill/>
          </a:ln>
        </p:spPr>
        <p:txBody>
          <a:bodyPr lIns="90000" tIns="45000" rIns="90000" bIns="45000" anchor="t" anchorCtr="0">
            <a:noAutofit/>
          </a:bodyPr>
          <a:lstStyle/>
          <a:p>
            <a:pPr marL="342900" indent="-342900">
              <a:lnSpc>
                <a:spcPct val="90000"/>
              </a:lnSpc>
              <a:buSzPct val="100000"/>
              <a:buFont typeface="Arial" charset="0"/>
              <a:buChar char="•"/>
            </a:pPr>
            <a:r>
              <a:rPr lang="en-US" sz="2400" dirty="0">
                <a:solidFill>
                  <a:srgbClr val="000099"/>
                </a:solidFill>
                <a:latin typeface="Cabin"/>
                <a:ea typeface="Cabin"/>
                <a:cs typeface="Cabin"/>
                <a:sym typeface="Cabin"/>
              </a:rPr>
              <a:t>The central hole in the sampling of the </a:t>
            </a:r>
            <a:r>
              <a:rPr lang="en-US" sz="2400" dirty="0" err="1">
                <a:solidFill>
                  <a:srgbClr val="000099"/>
                </a:solidFill>
                <a:latin typeface="Cabin"/>
                <a:ea typeface="Cabin"/>
                <a:cs typeface="Cabin"/>
                <a:sym typeface="Cabin"/>
              </a:rPr>
              <a:t>uv</a:t>
            </a:r>
            <a:r>
              <a:rPr lang="en-US" sz="2400" dirty="0">
                <a:solidFill>
                  <a:srgbClr val="000099"/>
                </a:solidFill>
                <a:latin typeface="Cabin"/>
                <a:ea typeface="Cabin"/>
                <a:cs typeface="Cabin"/>
                <a:sym typeface="Cabin"/>
              </a:rPr>
              <a:t> plane arises due to </a:t>
            </a:r>
            <a:r>
              <a:rPr lang="en-US" sz="2400" b="1" dirty="0">
                <a:solidFill>
                  <a:srgbClr val="990033"/>
                </a:solidFill>
                <a:latin typeface="Cabin"/>
                <a:ea typeface="Cabin"/>
                <a:cs typeface="Cabin"/>
                <a:sym typeface="Cabin"/>
              </a:rPr>
              <a:t>short baselines </a:t>
            </a:r>
            <a:endParaRPr lang="en-US" sz="2400" dirty="0">
              <a:solidFill>
                <a:srgbClr val="000099"/>
              </a:solidFill>
              <a:latin typeface="Cabin"/>
              <a:ea typeface="Cabin"/>
              <a:cs typeface="Cabin"/>
              <a:sym typeface="Cabin"/>
            </a:endParaRPr>
          </a:p>
          <a:p>
            <a:pPr marL="342900" indent="-342900">
              <a:lnSpc>
                <a:spcPct val="90000"/>
              </a:lnSpc>
              <a:buSzPct val="100000"/>
              <a:buFont typeface="Arial" charset="0"/>
              <a:buChar char="•"/>
            </a:pPr>
            <a:r>
              <a:rPr lang="en-US" sz="2400" dirty="0">
                <a:solidFill>
                  <a:srgbClr val="000099"/>
                </a:solidFill>
                <a:latin typeface="Cabin"/>
                <a:ea typeface="Cabin"/>
                <a:cs typeface="Cabin"/>
                <a:sym typeface="Cabin"/>
              </a:rPr>
              <a:t>The largest angular scale that an interferometer is sensitive to is given by the shortest distance between 2 antennas.</a:t>
            </a:r>
          </a:p>
          <a:p>
            <a:pPr marL="342900" indent="-342900">
              <a:lnSpc>
                <a:spcPct val="90000"/>
              </a:lnSpc>
              <a:buSzPct val="100000"/>
              <a:buFont typeface="Arial" charset="0"/>
              <a:buChar char="•"/>
            </a:pPr>
            <a:r>
              <a:rPr lang="en-US" sz="2400" dirty="0">
                <a:solidFill>
                  <a:srgbClr val="000099"/>
                </a:solidFill>
                <a:latin typeface="Cabin"/>
                <a:ea typeface="Cabin"/>
                <a:cs typeface="Cabin"/>
                <a:sym typeface="Cabin"/>
              </a:rPr>
              <a:t>The field of view is given by the beam of a single antenna.</a:t>
            </a:r>
          </a:p>
          <a:p>
            <a:pPr marL="342900" indent="-342900">
              <a:lnSpc>
                <a:spcPct val="90000"/>
              </a:lnSpc>
              <a:buSzPct val="100000"/>
              <a:buFont typeface="Arial" charset="0"/>
              <a:buChar char="•"/>
            </a:pPr>
            <a:r>
              <a:rPr lang="en-US" sz="2400" dirty="0">
                <a:solidFill>
                  <a:srgbClr val="000099"/>
                </a:solidFill>
                <a:latin typeface="Cabin"/>
                <a:ea typeface="Cabin"/>
                <a:cs typeface="Cabin"/>
                <a:sym typeface="Cabin"/>
              </a:rPr>
              <a:t>A single antenna diameter will always be &lt; the shortest distance between two antennas.</a:t>
            </a:r>
          </a:p>
          <a:p>
            <a:pPr marL="342900" indent="-342900">
              <a:lnSpc>
                <a:spcPct val="90000"/>
              </a:lnSpc>
              <a:buSzPct val="100000"/>
              <a:buFont typeface="Arial" charset="0"/>
              <a:buChar char="•"/>
            </a:pPr>
            <a:r>
              <a:rPr lang="en-US" sz="2400" dirty="0">
                <a:solidFill>
                  <a:srgbClr val="000099"/>
                </a:solidFill>
                <a:latin typeface="Cabin"/>
                <a:ea typeface="Cabin"/>
                <a:cs typeface="Cabin"/>
                <a:sym typeface="Cabin"/>
              </a:rPr>
              <a:t>So the field of view is always &gt; the largest angular scale </a:t>
            </a:r>
          </a:p>
          <a:p>
            <a:pPr marL="342900" indent="-342900">
              <a:lnSpc>
                <a:spcPct val="90000"/>
              </a:lnSpc>
              <a:buSzPct val="100000"/>
              <a:buFont typeface="Arial" charset="0"/>
              <a:buChar char="•"/>
            </a:pPr>
            <a:r>
              <a:rPr lang="en-US" sz="2400" dirty="0">
                <a:solidFill>
                  <a:srgbClr val="000099"/>
                </a:solidFill>
                <a:latin typeface="Cabin"/>
                <a:ea typeface="Cabin"/>
                <a:cs typeface="Cabin"/>
                <a:sym typeface="Cabin"/>
              </a:rPr>
              <a:t>If your source is extended, you will always have some flux at short </a:t>
            </a:r>
            <a:r>
              <a:rPr lang="en-US" sz="2400" dirty="0" err="1">
                <a:solidFill>
                  <a:srgbClr val="000099"/>
                </a:solidFill>
                <a:latin typeface="Cabin"/>
                <a:ea typeface="Cabin"/>
                <a:cs typeface="Cabin"/>
                <a:sym typeface="Cabin"/>
              </a:rPr>
              <a:t>spacings</a:t>
            </a:r>
            <a:r>
              <a:rPr lang="en-US" sz="2400" dirty="0">
                <a:solidFill>
                  <a:srgbClr val="000099"/>
                </a:solidFill>
                <a:latin typeface="Cabin"/>
                <a:ea typeface="Cabin"/>
                <a:cs typeface="Cabin"/>
                <a:sym typeface="Cabin"/>
              </a:rPr>
              <a:t> (i.e. extended emission) that is not recovered.</a:t>
            </a:r>
          </a:p>
          <a:p>
            <a:pPr marL="342900" indent="-342900">
              <a:lnSpc>
                <a:spcPct val="90000"/>
              </a:lnSpc>
              <a:buSzPct val="100000"/>
              <a:buFont typeface="Arial" charset="0"/>
              <a:buChar char="•"/>
            </a:pPr>
            <a:r>
              <a:rPr lang="en-US" sz="2400" b="1" dirty="0">
                <a:solidFill>
                  <a:srgbClr val="990033"/>
                </a:solidFill>
                <a:latin typeface="Cabin"/>
                <a:ea typeface="Cabin"/>
                <a:cs typeface="Cabin"/>
                <a:sym typeface="Cabin"/>
              </a:rPr>
              <a:t>Solutions: </a:t>
            </a:r>
            <a:r>
              <a:rPr lang="en-US" sz="2400" dirty="0">
                <a:solidFill>
                  <a:srgbClr val="000099"/>
                </a:solidFill>
                <a:latin typeface="Cabin"/>
                <a:ea typeface="Cabin"/>
                <a:cs typeface="Cabin"/>
                <a:sym typeface="Cabin"/>
              </a:rPr>
              <a:t>We can extrapolate to these shorter </a:t>
            </a:r>
            <a:r>
              <a:rPr lang="en-US" sz="2400" dirty="0" err="1">
                <a:solidFill>
                  <a:srgbClr val="000099"/>
                </a:solidFill>
                <a:latin typeface="Cabin"/>
                <a:ea typeface="Cabin"/>
                <a:cs typeface="Cabin"/>
                <a:sym typeface="Cabin"/>
              </a:rPr>
              <a:t>spacings</a:t>
            </a:r>
            <a:r>
              <a:rPr lang="en-US" sz="2400" dirty="0">
                <a:solidFill>
                  <a:srgbClr val="000099"/>
                </a:solidFill>
                <a:latin typeface="Cabin"/>
                <a:ea typeface="Cabin"/>
                <a:cs typeface="Cabin"/>
                <a:sym typeface="Cabin"/>
              </a:rPr>
              <a:t> after our observations are taken (more on this tomorrow!) or we can fill in the information with 7m observations or ultimately single dish data.</a:t>
            </a:r>
            <a:endParaRPr lang="en-US" sz="2400" b="1" dirty="0">
              <a:solidFill>
                <a:srgbClr val="000099"/>
              </a:solidFill>
              <a:latin typeface="Cabin"/>
              <a:ea typeface="Cabin"/>
              <a:cs typeface="Cabin"/>
              <a:sym typeface="Cabin"/>
            </a:endParaRPr>
          </a:p>
          <a:p>
            <a:pPr marL="0" marR="0" lvl="0" indent="0" algn="l" rtl="0">
              <a:lnSpc>
                <a:spcPct val="90000"/>
              </a:lnSpc>
              <a:spcBef>
                <a:spcPts val="400"/>
              </a:spcBef>
              <a:spcAft>
                <a:spcPts val="0"/>
              </a:spcAft>
              <a:buClr>
                <a:srgbClr val="000000"/>
              </a:buClr>
              <a:buFont typeface="Arial"/>
              <a:buNone/>
            </a:pPr>
            <a:endParaRPr sz="2000" dirty="0">
              <a:solidFill>
                <a:srgbClr val="000099"/>
              </a:solidFill>
              <a:latin typeface="Cabin"/>
              <a:ea typeface="Cabin"/>
              <a:cs typeface="Cabin"/>
              <a:sym typeface="Cabin"/>
            </a:endParaRPr>
          </a:p>
        </p:txBody>
      </p:sp>
    </p:spTree>
    <p:extLst>
      <p:ext uri="{BB962C8B-B14F-4D97-AF65-F5344CB8AC3E}">
        <p14:creationId xmlns:p14="http://schemas.microsoft.com/office/powerpoint/2010/main" val="798867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6" name="Shape 636"/>
          <p:cNvSpPr txBox="1"/>
          <p:nvPr/>
        </p:nvSpPr>
        <p:spPr>
          <a:xfrm>
            <a:off x="253774" y="844917"/>
            <a:ext cx="8661400" cy="384180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dirty="0">
                <a:solidFill>
                  <a:srgbClr val="000099"/>
                </a:solidFill>
                <a:latin typeface="Gill Sans MT" charset="0"/>
                <a:ea typeface="Gill Sans MT" charset="0"/>
                <a:cs typeface="Gill Sans MT" charset="0"/>
                <a:sym typeface="Cabin"/>
              </a:rPr>
              <a:t>Angular resolution of telescope array:</a:t>
            </a:r>
          </a:p>
          <a:p>
            <a:pPr marL="0" marR="0" lvl="0" indent="0" algn="ctr" rtl="0">
              <a:spcBef>
                <a:spcPts val="0"/>
              </a:spcBef>
              <a:spcAft>
                <a:spcPts val="0"/>
              </a:spcAft>
              <a:buSzPct val="25000"/>
              <a:buNone/>
            </a:pPr>
            <a:r>
              <a:rPr lang="en-US" sz="2400" b="0" i="0" u="none" strike="noStrike" cap="none" dirty="0">
                <a:solidFill>
                  <a:srgbClr val="990033"/>
                </a:solidFill>
                <a:latin typeface="Gill Sans MT" charset="0"/>
                <a:ea typeface="Gill Sans MT" charset="0"/>
                <a:cs typeface="Gill Sans MT" charset="0"/>
                <a:sym typeface="Arial"/>
              </a:rPr>
              <a:t>~ </a:t>
            </a:r>
            <a:r>
              <a:rPr lang="en-US" sz="2400" b="0" i="0" u="none" strike="noStrike" cap="none" dirty="0" err="1">
                <a:solidFill>
                  <a:srgbClr val="990033"/>
                </a:solidFill>
                <a:latin typeface="Gill Sans MT" charset="0"/>
                <a:ea typeface="Gill Sans MT" charset="0"/>
                <a:cs typeface="Gill Sans MT" charset="0"/>
                <a:sym typeface="Arial"/>
              </a:rPr>
              <a:t>λ</a:t>
            </a:r>
            <a:r>
              <a:rPr lang="en-US" sz="2400" b="0" i="0" u="none" strike="noStrike" cap="none" dirty="0">
                <a:solidFill>
                  <a:srgbClr val="990033"/>
                </a:solidFill>
                <a:latin typeface="Gill Sans MT" charset="0"/>
                <a:ea typeface="Gill Sans MT" charset="0"/>
                <a:cs typeface="Gill Sans MT" charset="0"/>
                <a:sym typeface="Cabin"/>
              </a:rPr>
              <a:t>/</a:t>
            </a:r>
            <a:r>
              <a:rPr lang="en-US" sz="2400" b="0" i="0" u="none" strike="noStrike" cap="none" dirty="0" err="1">
                <a:solidFill>
                  <a:srgbClr val="990033"/>
                </a:solidFill>
                <a:latin typeface="Gill Sans MT" charset="0"/>
                <a:ea typeface="Gill Sans MT" charset="0"/>
                <a:cs typeface="Gill Sans MT" charset="0"/>
                <a:sym typeface="Cabin"/>
              </a:rPr>
              <a:t>B</a:t>
            </a:r>
            <a:r>
              <a:rPr lang="en-US" sz="2400" b="0" i="0" u="none" strike="noStrike" cap="none" baseline="-25000" dirty="0" err="1">
                <a:solidFill>
                  <a:srgbClr val="990033"/>
                </a:solidFill>
                <a:latin typeface="Gill Sans MT" charset="0"/>
                <a:ea typeface="Gill Sans MT" charset="0"/>
                <a:cs typeface="Gill Sans MT" charset="0"/>
                <a:sym typeface="Cabin"/>
              </a:rPr>
              <a:t>max</a:t>
            </a:r>
            <a:r>
              <a:rPr lang="en-US" sz="2400" b="0" i="0" u="none" strike="noStrike" cap="none" baseline="-25000" dirty="0">
                <a:solidFill>
                  <a:srgbClr val="990033"/>
                </a:solidFill>
                <a:latin typeface="Gill Sans MT" charset="0"/>
                <a:ea typeface="Gill Sans MT" charset="0"/>
                <a:cs typeface="Gill Sans MT" charset="0"/>
                <a:sym typeface="Cabin"/>
              </a:rPr>
              <a:t> </a:t>
            </a:r>
            <a:r>
              <a:rPr lang="en-US" sz="2400" b="0" i="0" u="none" strike="noStrike" cap="none" dirty="0">
                <a:solidFill>
                  <a:srgbClr val="990033"/>
                </a:solidFill>
                <a:latin typeface="Gill Sans MT" charset="0"/>
                <a:ea typeface="Gill Sans MT" charset="0"/>
                <a:cs typeface="Gill Sans MT" charset="0"/>
                <a:sym typeface="Cabin"/>
              </a:rPr>
              <a:t> (</a:t>
            </a:r>
            <a:r>
              <a:rPr lang="en-US" sz="2400" b="0" i="0" u="none" strike="noStrike" cap="none" dirty="0" err="1">
                <a:solidFill>
                  <a:srgbClr val="990033"/>
                </a:solidFill>
                <a:latin typeface="Gill Sans MT" charset="0"/>
                <a:ea typeface="Gill Sans MT" charset="0"/>
                <a:cs typeface="Gill Sans MT" charset="0"/>
                <a:sym typeface="Cabin"/>
              </a:rPr>
              <a:t>B</a:t>
            </a:r>
            <a:r>
              <a:rPr lang="en-US" sz="2400" b="0" i="0" u="none" strike="noStrike" cap="none" baseline="-25000" dirty="0" err="1">
                <a:solidFill>
                  <a:srgbClr val="990033"/>
                </a:solidFill>
                <a:latin typeface="Gill Sans MT" charset="0"/>
                <a:ea typeface="Gill Sans MT" charset="0"/>
                <a:cs typeface="Gill Sans MT" charset="0"/>
                <a:sym typeface="Cabin"/>
              </a:rPr>
              <a:t>max</a:t>
            </a:r>
            <a:r>
              <a:rPr lang="en-US" sz="2400" b="0" i="0" u="none" strike="noStrike" cap="none" dirty="0">
                <a:solidFill>
                  <a:srgbClr val="990033"/>
                </a:solidFill>
                <a:latin typeface="Gill Sans MT" charset="0"/>
                <a:ea typeface="Gill Sans MT" charset="0"/>
                <a:cs typeface="Gill Sans MT" charset="0"/>
                <a:sym typeface="Cabin"/>
              </a:rPr>
              <a:t> = longest baseline)</a:t>
            </a:r>
          </a:p>
          <a:p>
            <a:pPr marL="0" marR="0" lvl="0" indent="0" algn="ctr" rtl="0">
              <a:spcBef>
                <a:spcPts val="0"/>
              </a:spcBef>
              <a:spcAft>
                <a:spcPts val="0"/>
              </a:spcAft>
              <a:buSzPct val="25000"/>
              <a:buNone/>
            </a:pPr>
            <a:endParaRPr lang="en-US" sz="2400" b="0" i="0" u="none" strike="noStrike" cap="none" dirty="0">
              <a:solidFill>
                <a:srgbClr val="990033"/>
              </a:solidFill>
              <a:latin typeface="Gill Sans MT" charset="0"/>
              <a:ea typeface="Gill Sans MT" charset="0"/>
              <a:cs typeface="Gill Sans MT" charset="0"/>
              <a:sym typeface="Cabin"/>
            </a:endParaRPr>
          </a:p>
          <a:p>
            <a:pPr marL="0" marR="0" lvl="0" indent="0" algn="ctr" rtl="0">
              <a:spcBef>
                <a:spcPts val="0"/>
              </a:spcBef>
              <a:spcAft>
                <a:spcPts val="0"/>
              </a:spcAft>
              <a:buSzPct val="25000"/>
              <a:buNone/>
            </a:pPr>
            <a:r>
              <a:rPr lang="en-US" sz="2400" b="1" dirty="0">
                <a:solidFill>
                  <a:srgbClr val="000099"/>
                </a:solidFill>
                <a:latin typeface="Gill Sans MT" charset="0"/>
                <a:ea typeface="Gill Sans MT" charset="0"/>
                <a:cs typeface="Gill Sans MT" charset="0"/>
                <a:sym typeface="Cabin"/>
              </a:rPr>
              <a:t>Maximum angular scale:</a:t>
            </a:r>
          </a:p>
          <a:p>
            <a:pPr marL="0" marR="0" lvl="0" indent="0" algn="ctr" rtl="0">
              <a:spcBef>
                <a:spcPts val="0"/>
              </a:spcBef>
              <a:spcAft>
                <a:spcPts val="0"/>
              </a:spcAft>
              <a:buSzPct val="25000"/>
              <a:buNone/>
            </a:pPr>
            <a:r>
              <a:rPr lang="en-US" sz="2400" b="0" i="0" u="none" strike="noStrike" cap="none" dirty="0">
                <a:solidFill>
                  <a:srgbClr val="990033"/>
                </a:solidFill>
                <a:latin typeface="Gill Sans MT" charset="0"/>
                <a:ea typeface="Gill Sans MT" charset="0"/>
                <a:cs typeface="Gill Sans MT" charset="0"/>
                <a:sym typeface="Cabin"/>
              </a:rPr>
              <a:t>~</a:t>
            </a:r>
            <a:r>
              <a:rPr lang="en-US" sz="2400" b="0" i="0" u="none" strike="noStrike" cap="none" dirty="0">
                <a:solidFill>
                  <a:srgbClr val="990033"/>
                </a:solidFill>
                <a:latin typeface="Gill Sans MT" charset="0"/>
                <a:ea typeface="Gill Sans MT" charset="0"/>
                <a:cs typeface="Gill Sans MT" charset="0"/>
                <a:sym typeface="Arial"/>
              </a:rPr>
              <a:t> </a:t>
            </a:r>
            <a:r>
              <a:rPr lang="en-US" sz="2400" b="0" i="0" u="none" strike="noStrike" cap="none" dirty="0" err="1">
                <a:solidFill>
                  <a:srgbClr val="990033"/>
                </a:solidFill>
                <a:latin typeface="Gill Sans MT" charset="0"/>
                <a:ea typeface="Gill Sans MT" charset="0"/>
                <a:cs typeface="Gill Sans MT" charset="0"/>
                <a:sym typeface="Arial"/>
              </a:rPr>
              <a:t>λ</a:t>
            </a:r>
            <a:r>
              <a:rPr lang="en-US" sz="2400" b="0" i="0" u="none" strike="noStrike" cap="none" dirty="0">
                <a:solidFill>
                  <a:srgbClr val="990033"/>
                </a:solidFill>
                <a:latin typeface="Gill Sans MT" charset="0"/>
                <a:ea typeface="Gill Sans MT" charset="0"/>
                <a:cs typeface="Gill Sans MT" charset="0"/>
                <a:sym typeface="Arial"/>
              </a:rPr>
              <a:t>/</a:t>
            </a:r>
            <a:r>
              <a:rPr lang="en-US" sz="2400" b="0" i="0" u="none" strike="noStrike" cap="none" dirty="0" err="1">
                <a:solidFill>
                  <a:srgbClr val="990033"/>
                </a:solidFill>
                <a:latin typeface="Gill Sans MT" charset="0"/>
                <a:ea typeface="Gill Sans MT" charset="0"/>
                <a:cs typeface="Gill Sans MT" charset="0"/>
                <a:sym typeface="Cabin"/>
              </a:rPr>
              <a:t>B</a:t>
            </a:r>
            <a:r>
              <a:rPr lang="en-US" sz="2400" b="0" i="0" u="none" strike="noStrike" cap="none" baseline="-25000" dirty="0" err="1">
                <a:solidFill>
                  <a:srgbClr val="990033"/>
                </a:solidFill>
                <a:latin typeface="Gill Sans MT" charset="0"/>
                <a:ea typeface="Gill Sans MT" charset="0"/>
                <a:cs typeface="Gill Sans MT" charset="0"/>
                <a:sym typeface="Cabin"/>
              </a:rPr>
              <a:t>min</a:t>
            </a:r>
            <a:r>
              <a:rPr lang="en-US" sz="2400" baseline="-25000" dirty="0">
                <a:solidFill>
                  <a:srgbClr val="990033"/>
                </a:solidFill>
                <a:latin typeface="Gill Sans MT" charset="0"/>
                <a:ea typeface="Gill Sans MT" charset="0"/>
                <a:cs typeface="Gill Sans MT" charset="0"/>
                <a:sym typeface="Cabin"/>
              </a:rPr>
              <a:t> </a:t>
            </a:r>
            <a:r>
              <a:rPr lang="en-US" sz="2400" b="0" i="0" u="none" strike="noStrike" cap="none" dirty="0">
                <a:solidFill>
                  <a:srgbClr val="990033"/>
                </a:solidFill>
                <a:latin typeface="Gill Sans MT" charset="0"/>
                <a:ea typeface="Gill Sans MT" charset="0"/>
                <a:cs typeface="Gill Sans MT" charset="0"/>
                <a:sym typeface="Cabin"/>
              </a:rPr>
              <a:t>(</a:t>
            </a:r>
            <a:r>
              <a:rPr lang="en-US" sz="2400" b="0" i="0" u="none" strike="noStrike" cap="none" dirty="0" err="1">
                <a:solidFill>
                  <a:srgbClr val="990033"/>
                </a:solidFill>
                <a:latin typeface="Gill Sans MT" charset="0"/>
                <a:ea typeface="Gill Sans MT" charset="0"/>
                <a:cs typeface="Gill Sans MT" charset="0"/>
                <a:sym typeface="Cabin"/>
              </a:rPr>
              <a:t>B</a:t>
            </a:r>
            <a:r>
              <a:rPr lang="en-US" sz="2400" b="0" i="0" u="none" strike="noStrike" cap="none" baseline="-25000" dirty="0" err="1">
                <a:solidFill>
                  <a:srgbClr val="990033"/>
                </a:solidFill>
                <a:latin typeface="Gill Sans MT" charset="0"/>
                <a:ea typeface="Gill Sans MT" charset="0"/>
                <a:cs typeface="Gill Sans MT" charset="0"/>
                <a:sym typeface="Cabin"/>
              </a:rPr>
              <a:t>min</a:t>
            </a:r>
            <a:r>
              <a:rPr lang="en-US" sz="2400" b="0" i="0" u="none" strike="noStrike" cap="none" baseline="-25000" dirty="0">
                <a:solidFill>
                  <a:srgbClr val="990033"/>
                </a:solidFill>
                <a:latin typeface="Gill Sans MT" charset="0"/>
                <a:ea typeface="Gill Sans MT" charset="0"/>
                <a:cs typeface="Gill Sans MT" charset="0"/>
                <a:sym typeface="Cabin"/>
              </a:rPr>
              <a:t> </a:t>
            </a:r>
            <a:r>
              <a:rPr lang="en-US" sz="2400" b="0" i="0" u="none" strike="noStrike" cap="none" dirty="0">
                <a:solidFill>
                  <a:srgbClr val="990033"/>
                </a:solidFill>
                <a:latin typeface="Gill Sans MT" charset="0"/>
                <a:ea typeface="Gill Sans MT" charset="0"/>
                <a:cs typeface="Gill Sans MT" charset="0"/>
                <a:sym typeface="Cabin"/>
              </a:rPr>
              <a:t>= shortest distance between antennas)</a:t>
            </a:r>
          </a:p>
          <a:p>
            <a:pPr marL="0" marR="0" lvl="0" indent="0" algn="ctr" rtl="0">
              <a:spcBef>
                <a:spcPts val="0"/>
              </a:spcBef>
              <a:spcAft>
                <a:spcPts val="0"/>
              </a:spcAft>
              <a:buSzPct val="25000"/>
              <a:buNone/>
            </a:pPr>
            <a:endParaRPr lang="en-US" sz="2400" b="0" i="0" u="none" strike="noStrike" cap="none" dirty="0">
              <a:solidFill>
                <a:srgbClr val="990033"/>
              </a:solidFill>
              <a:latin typeface="Gill Sans MT" charset="0"/>
              <a:ea typeface="Gill Sans MT" charset="0"/>
              <a:cs typeface="Gill Sans MT" charset="0"/>
              <a:sym typeface="Cabin"/>
            </a:endParaRPr>
          </a:p>
          <a:p>
            <a:pPr marL="0" marR="0" lvl="0" indent="0" algn="ctr" rtl="0">
              <a:spcBef>
                <a:spcPts val="0"/>
              </a:spcBef>
              <a:spcAft>
                <a:spcPts val="0"/>
              </a:spcAft>
              <a:buSzPct val="25000"/>
              <a:buNone/>
            </a:pPr>
            <a:r>
              <a:rPr lang="en-US" sz="2400" b="1" dirty="0">
                <a:solidFill>
                  <a:srgbClr val="000099"/>
                </a:solidFill>
                <a:latin typeface="Gill Sans MT" charset="0"/>
                <a:ea typeface="Gill Sans MT" charset="0"/>
                <a:cs typeface="Gill Sans MT" charset="0"/>
                <a:sym typeface="Cabin"/>
              </a:rPr>
              <a:t>Field of view (FOV):</a:t>
            </a:r>
          </a:p>
          <a:p>
            <a:pPr marL="0" marR="0" lvl="0" indent="0" algn="ctr" rtl="0">
              <a:spcBef>
                <a:spcPts val="0"/>
              </a:spcBef>
              <a:spcAft>
                <a:spcPts val="0"/>
              </a:spcAft>
              <a:buSzPct val="25000"/>
              <a:buNone/>
            </a:pPr>
            <a:r>
              <a:rPr lang="en-US" sz="2400" b="0" i="0" u="none" strike="noStrike" cap="none" dirty="0">
                <a:solidFill>
                  <a:srgbClr val="990033"/>
                </a:solidFill>
                <a:latin typeface="Gill Sans MT" charset="0"/>
                <a:ea typeface="Gill Sans MT" charset="0"/>
                <a:cs typeface="Gill Sans MT" charset="0"/>
                <a:sym typeface="Cabin"/>
              </a:rPr>
              <a:t>~ </a:t>
            </a:r>
            <a:r>
              <a:rPr lang="en-US" sz="2400" b="0" i="0" u="none" strike="noStrike" cap="none" dirty="0" err="1">
                <a:solidFill>
                  <a:srgbClr val="990033"/>
                </a:solidFill>
                <a:latin typeface="Gill Sans MT" charset="0"/>
                <a:ea typeface="Gill Sans MT" charset="0"/>
                <a:cs typeface="Gill Sans MT" charset="0"/>
                <a:sym typeface="Arial"/>
              </a:rPr>
              <a:t>λ</a:t>
            </a:r>
            <a:r>
              <a:rPr lang="en-US" sz="2400" b="0" i="0" u="none" strike="noStrike" cap="none" dirty="0">
                <a:solidFill>
                  <a:srgbClr val="990033"/>
                </a:solidFill>
                <a:latin typeface="Gill Sans MT" charset="0"/>
                <a:ea typeface="Gill Sans MT" charset="0"/>
                <a:cs typeface="Gill Sans MT" charset="0"/>
                <a:sym typeface="Cabin"/>
              </a:rPr>
              <a:t>/D (D = antenna diameter)</a:t>
            </a:r>
            <a:endParaRPr lang="en-US" sz="2400" dirty="0">
              <a:solidFill>
                <a:srgbClr val="990033"/>
              </a:solidFill>
              <a:latin typeface="Gill Sans MT" charset="0"/>
              <a:ea typeface="Gill Sans MT" charset="0"/>
              <a:cs typeface="Gill Sans MT" charset="0"/>
              <a:sym typeface="Cabin"/>
            </a:endParaRPr>
          </a:p>
          <a:p>
            <a:pPr marL="0" marR="0" lvl="0" indent="0" algn="ctr" rtl="0">
              <a:spcBef>
                <a:spcPts val="0"/>
              </a:spcBef>
              <a:spcAft>
                <a:spcPts val="0"/>
              </a:spcAft>
              <a:buSzPct val="25000"/>
              <a:buNone/>
            </a:pPr>
            <a:r>
              <a:rPr lang="en-US" sz="2400" b="0" i="0" u="none" strike="noStrike" cap="none" dirty="0">
                <a:solidFill>
                  <a:srgbClr val="990033"/>
                </a:solidFill>
                <a:latin typeface="Gill Sans MT" charset="0"/>
                <a:ea typeface="Gill Sans MT" charset="0"/>
                <a:cs typeface="Gill Sans MT" charset="0"/>
                <a:sym typeface="Cabin"/>
              </a:rPr>
              <a:t>*Sources more extended than the FOV can be observed using multiple pointing centers in a mosaic </a:t>
            </a:r>
          </a:p>
        </p:txBody>
      </p:sp>
      <p:sp>
        <p:nvSpPr>
          <p:cNvPr id="637" name="Shape 637"/>
          <p:cNvSpPr txBox="1"/>
          <p:nvPr/>
        </p:nvSpPr>
        <p:spPr>
          <a:xfrm>
            <a:off x="1254247" y="4975462"/>
            <a:ext cx="7379800" cy="932969"/>
          </a:xfrm>
          <a:prstGeom prst="rect">
            <a:avLst/>
          </a:prstGeom>
          <a:solidFill>
            <a:srgbClr val="002060"/>
          </a:solidFill>
          <a:ln>
            <a:noFill/>
          </a:ln>
        </p:spPr>
        <p:txBody>
          <a:bodyPr lIns="91425" tIns="45700" rIns="91425" bIns="45700" anchor="t" anchorCtr="0">
            <a:noAutofit/>
          </a:bodyPr>
          <a:lstStyle/>
          <a:p>
            <a:pPr marL="457200" marR="0" lvl="0" indent="-457200" algn="ctr" rtl="0">
              <a:spcBef>
                <a:spcPts val="0"/>
              </a:spcBef>
              <a:spcAft>
                <a:spcPts val="0"/>
              </a:spcAft>
              <a:buSzPct val="25000"/>
              <a:buNone/>
            </a:pPr>
            <a:r>
              <a:rPr lang="en-US" sz="2400" b="1" dirty="0">
                <a:solidFill>
                  <a:schemeClr val="bg1"/>
                </a:solidFill>
                <a:latin typeface="Gill Sans MT" charset="0"/>
                <a:ea typeface="Gill Sans MT" charset="0"/>
                <a:cs typeface="Gill Sans MT" charset="0"/>
                <a:sym typeface="Cabin"/>
              </a:rPr>
              <a:t>An interferometer is sensitive to a range of </a:t>
            </a:r>
            <a:r>
              <a:rPr lang="en-US" sz="2400" b="1">
                <a:solidFill>
                  <a:schemeClr val="bg1"/>
                </a:solidFill>
                <a:latin typeface="Gill Sans MT" charset="0"/>
                <a:ea typeface="Gill Sans MT" charset="0"/>
                <a:cs typeface="Gill Sans MT" charset="0"/>
                <a:sym typeface="Cabin"/>
              </a:rPr>
              <a:t>angular sizes</a:t>
            </a:r>
            <a:r>
              <a:rPr lang="en-US" sz="2400" b="1">
                <a:solidFill>
                  <a:schemeClr val="bg1"/>
                </a:solidFill>
                <a:latin typeface="Gill Sans MT" charset="0"/>
                <a:ea typeface="Gill Sans MT" charset="0"/>
                <a:cs typeface="Gill Sans MT" charset="0"/>
              </a:rPr>
              <a:t>: </a:t>
            </a:r>
            <a:r>
              <a:rPr lang="en-US" sz="2400" b="1" dirty="0" err="1">
                <a:solidFill>
                  <a:schemeClr val="bg1"/>
                </a:solidFill>
                <a:latin typeface="Gill Sans MT" charset="0"/>
                <a:ea typeface="Gill Sans MT" charset="0"/>
                <a:cs typeface="Gill Sans MT" charset="0"/>
                <a:sym typeface="Arial"/>
              </a:rPr>
              <a:t>λ</a:t>
            </a:r>
            <a:r>
              <a:rPr lang="en-US" sz="2400" b="1" dirty="0">
                <a:solidFill>
                  <a:schemeClr val="bg1"/>
                </a:solidFill>
                <a:latin typeface="Gill Sans MT" charset="0"/>
                <a:ea typeface="Gill Sans MT" charset="0"/>
                <a:cs typeface="Gill Sans MT" charset="0"/>
                <a:sym typeface="Arial"/>
              </a:rPr>
              <a:t>/</a:t>
            </a:r>
            <a:r>
              <a:rPr lang="en-US" sz="2400" b="1" dirty="0" err="1">
                <a:solidFill>
                  <a:schemeClr val="bg1"/>
                </a:solidFill>
                <a:latin typeface="Gill Sans MT" charset="0"/>
                <a:ea typeface="Gill Sans MT" charset="0"/>
                <a:cs typeface="Gill Sans MT" charset="0"/>
                <a:sym typeface="Arial"/>
              </a:rPr>
              <a:t>B</a:t>
            </a:r>
            <a:r>
              <a:rPr lang="en-US" sz="2400" b="1" baseline="-25000" dirty="0" err="1">
                <a:solidFill>
                  <a:schemeClr val="bg1"/>
                </a:solidFill>
                <a:latin typeface="Gill Sans MT" charset="0"/>
                <a:ea typeface="Gill Sans MT" charset="0"/>
                <a:cs typeface="Gill Sans MT" charset="0"/>
                <a:sym typeface="Arial"/>
              </a:rPr>
              <a:t>max</a:t>
            </a:r>
            <a:r>
              <a:rPr lang="en-US" sz="2400" b="1" baseline="-25000" dirty="0">
                <a:solidFill>
                  <a:schemeClr val="bg1"/>
                </a:solidFill>
                <a:latin typeface="Gill Sans MT" charset="0"/>
                <a:ea typeface="Gill Sans MT" charset="0"/>
                <a:cs typeface="Gill Sans MT" charset="0"/>
                <a:sym typeface="Arial"/>
              </a:rPr>
              <a:t> </a:t>
            </a:r>
            <a:r>
              <a:rPr lang="en-US" sz="2400" b="1" dirty="0">
                <a:solidFill>
                  <a:schemeClr val="bg1"/>
                </a:solidFill>
                <a:latin typeface="Gill Sans MT" charset="0"/>
                <a:ea typeface="Gill Sans MT" charset="0"/>
                <a:cs typeface="Gill Sans MT" charset="0"/>
                <a:sym typeface="Arial"/>
              </a:rPr>
              <a:t>&lt; </a:t>
            </a:r>
            <a:r>
              <a:rPr lang="en-US" sz="2400" dirty="0" err="1">
                <a:solidFill>
                  <a:schemeClr val="bg1"/>
                </a:solidFill>
                <a:latin typeface="Gill Sans MT" charset="0"/>
                <a:ea typeface="Gill Sans MT" charset="0"/>
                <a:cs typeface="Gill Sans MT" charset="0"/>
                <a:sym typeface="Arial"/>
              </a:rPr>
              <a:t>θ</a:t>
            </a:r>
            <a:r>
              <a:rPr lang="en-US" sz="2400" dirty="0">
                <a:solidFill>
                  <a:schemeClr val="bg1"/>
                </a:solidFill>
                <a:latin typeface="Gill Sans MT" charset="0"/>
                <a:ea typeface="Gill Sans MT" charset="0"/>
                <a:cs typeface="Gill Sans MT" charset="0"/>
                <a:sym typeface="Arial"/>
              </a:rPr>
              <a:t> &lt;</a:t>
            </a:r>
            <a:r>
              <a:rPr lang="en-US" sz="2400" b="1" dirty="0">
                <a:solidFill>
                  <a:schemeClr val="bg1"/>
                </a:solidFill>
                <a:latin typeface="Gill Sans MT" charset="0"/>
                <a:ea typeface="Gill Sans MT" charset="0"/>
                <a:cs typeface="Gill Sans MT" charset="0"/>
                <a:sym typeface="Arial"/>
              </a:rPr>
              <a:t> </a:t>
            </a:r>
            <a:r>
              <a:rPr lang="en-US" sz="2400" b="1" dirty="0" err="1">
                <a:solidFill>
                  <a:schemeClr val="bg1"/>
                </a:solidFill>
                <a:latin typeface="Gill Sans MT" charset="0"/>
                <a:ea typeface="Gill Sans MT" charset="0"/>
                <a:cs typeface="Gill Sans MT" charset="0"/>
                <a:sym typeface="Arial"/>
              </a:rPr>
              <a:t>λ</a:t>
            </a:r>
            <a:r>
              <a:rPr lang="en-US" sz="2400" b="1" dirty="0">
                <a:solidFill>
                  <a:schemeClr val="bg1"/>
                </a:solidFill>
                <a:latin typeface="Gill Sans MT" charset="0"/>
                <a:ea typeface="Gill Sans MT" charset="0"/>
                <a:cs typeface="Gill Sans MT" charset="0"/>
                <a:sym typeface="Arial"/>
              </a:rPr>
              <a:t>/</a:t>
            </a:r>
            <a:r>
              <a:rPr lang="en-US" sz="2400" b="1" dirty="0" err="1">
                <a:solidFill>
                  <a:schemeClr val="bg1"/>
                </a:solidFill>
                <a:latin typeface="Gill Sans MT" charset="0"/>
                <a:ea typeface="Gill Sans MT" charset="0"/>
                <a:cs typeface="Gill Sans MT" charset="0"/>
                <a:sym typeface="Arial"/>
              </a:rPr>
              <a:t>B</a:t>
            </a:r>
            <a:r>
              <a:rPr lang="en-US" sz="2400" b="1" baseline="-25000" dirty="0" err="1">
                <a:solidFill>
                  <a:schemeClr val="bg1"/>
                </a:solidFill>
                <a:latin typeface="Gill Sans MT" charset="0"/>
                <a:ea typeface="Gill Sans MT" charset="0"/>
                <a:cs typeface="Gill Sans MT" charset="0"/>
                <a:sym typeface="Arial"/>
              </a:rPr>
              <a:t>min</a:t>
            </a:r>
            <a:endParaRPr lang="en-US" sz="2400" b="1" baseline="-25000" dirty="0">
              <a:solidFill>
                <a:schemeClr val="bg1"/>
              </a:solidFill>
              <a:latin typeface="Gill Sans MT" charset="0"/>
              <a:ea typeface="Gill Sans MT" charset="0"/>
              <a:cs typeface="Gill Sans MT" charset="0"/>
              <a:sym typeface="Arial"/>
            </a:endParaRPr>
          </a:p>
        </p:txBody>
      </p:sp>
      <p:sp>
        <p:nvSpPr>
          <p:cNvPr id="7"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Characteristic Angular Scales</a:t>
            </a:r>
          </a:p>
        </p:txBody>
      </p:sp>
    </p:spTree>
    <p:extLst>
      <p:ext uri="{BB962C8B-B14F-4D97-AF65-F5344CB8AC3E}">
        <p14:creationId xmlns:p14="http://schemas.microsoft.com/office/powerpoint/2010/main" val="1966758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718" t="12046" r="1611" b="18702"/>
          <a:stretch/>
        </p:blipFill>
        <p:spPr>
          <a:xfrm>
            <a:off x="6243346" y="1456806"/>
            <a:ext cx="2806262" cy="228600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4692" t="11728" r="34809" b="18065"/>
          <a:stretch/>
        </p:blipFill>
        <p:spPr>
          <a:xfrm>
            <a:off x="3176751" y="1425276"/>
            <a:ext cx="2790497" cy="231753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94" t="11409" r="67835" b="18862"/>
          <a:stretch/>
        </p:blipFill>
        <p:spPr>
          <a:xfrm>
            <a:off x="76805" y="1425276"/>
            <a:ext cx="2806263" cy="2301765"/>
          </a:xfrm>
          <a:prstGeom prst="rect">
            <a:avLst/>
          </a:prstGeom>
        </p:spPr>
      </p:pic>
      <p:sp>
        <p:nvSpPr>
          <p:cNvPr id="11" name="Plus 10"/>
          <p:cNvSpPr/>
          <p:nvPr/>
        </p:nvSpPr>
        <p:spPr>
          <a:xfrm>
            <a:off x="2768871" y="2270549"/>
            <a:ext cx="548640" cy="548640"/>
          </a:xfrm>
          <a:prstGeom prst="mathPlus">
            <a:avLst/>
          </a:prstGeom>
          <a:solidFill>
            <a:srgbClr val="9900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874963" y="2367507"/>
            <a:ext cx="548640" cy="354724"/>
          </a:xfrm>
          <a:prstGeom prst="rightArrow">
            <a:avLst/>
          </a:prstGeom>
          <a:solidFill>
            <a:srgbClr val="9900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6534" y="3952963"/>
            <a:ext cx="8713074" cy="1569660"/>
          </a:xfrm>
          <a:prstGeom prst="rect">
            <a:avLst/>
          </a:prstGeom>
          <a:noFill/>
        </p:spPr>
        <p:txBody>
          <a:bodyPr wrap="square" rtlCol="0">
            <a:spAutoFit/>
          </a:bodyPr>
          <a:lstStyle/>
          <a:p>
            <a:pPr algn="ctr"/>
            <a:r>
              <a:rPr lang="en-US" sz="2400" dirty="0">
                <a:solidFill>
                  <a:srgbClr val="000099"/>
                </a:solidFill>
                <a:latin typeface="Gill Sans MT" charset="0"/>
                <a:ea typeface="Gill Sans MT" charset="0"/>
                <a:cs typeface="Gill Sans MT" charset="0"/>
              </a:rPr>
              <a:t>ALMA 12m shows smaller spatial scales (denser, clumpier emission)</a:t>
            </a:r>
          </a:p>
          <a:p>
            <a:pPr algn="ctr"/>
            <a:r>
              <a:rPr lang="en-US" sz="2400" dirty="0">
                <a:solidFill>
                  <a:srgbClr val="000099"/>
                </a:solidFill>
                <a:latin typeface="Gill Sans MT" charset="0"/>
                <a:ea typeface="Gill Sans MT" charset="0"/>
                <a:cs typeface="Gill Sans MT" charset="0"/>
              </a:rPr>
              <a:t>ACA 7m data shows larger spatial scales (diffuse, extended emission)</a:t>
            </a:r>
          </a:p>
          <a:p>
            <a:pPr algn="ctr"/>
            <a:endParaRPr lang="en-US" sz="2400" dirty="0">
              <a:solidFill>
                <a:srgbClr val="000099"/>
              </a:solidFill>
              <a:latin typeface="Gill Sans MT" charset="0"/>
              <a:ea typeface="Gill Sans MT" charset="0"/>
              <a:cs typeface="Gill Sans MT" charset="0"/>
            </a:endParaRPr>
          </a:p>
          <a:p>
            <a:pPr algn="ctr"/>
            <a:r>
              <a:rPr lang="en-US" sz="2400" b="1" dirty="0">
                <a:solidFill>
                  <a:srgbClr val="000099"/>
                </a:solidFill>
                <a:latin typeface="Gill Sans MT" charset="0"/>
                <a:ea typeface="Gill Sans MT" charset="0"/>
                <a:cs typeface="Gill Sans MT" charset="0"/>
              </a:rPr>
              <a:t>To get both — you need a combined image!</a:t>
            </a:r>
          </a:p>
        </p:txBody>
      </p:sp>
      <p:sp>
        <p:nvSpPr>
          <p:cNvPr id="12"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Characteristic Angular Scales: M100</a:t>
            </a:r>
          </a:p>
        </p:txBody>
      </p:sp>
      <p:sp>
        <p:nvSpPr>
          <p:cNvPr id="15" name="TextBox 14"/>
          <p:cNvSpPr txBox="1"/>
          <p:nvPr/>
        </p:nvSpPr>
        <p:spPr>
          <a:xfrm>
            <a:off x="148263" y="1107831"/>
            <a:ext cx="2620607" cy="405939"/>
          </a:xfrm>
          <a:prstGeom prst="rect">
            <a:avLst/>
          </a:prstGeom>
          <a:noFill/>
        </p:spPr>
        <p:txBody>
          <a:bodyPr wrap="square" rtlCol="0">
            <a:spAutoFit/>
          </a:bodyPr>
          <a:lstStyle/>
          <a:p>
            <a:pPr algn="ctr"/>
            <a:r>
              <a:rPr lang="en-US" sz="2000" dirty="0">
                <a:solidFill>
                  <a:srgbClr val="990033"/>
                </a:solidFill>
                <a:latin typeface="Gill Sans MT" charset="0"/>
                <a:ea typeface="Gill Sans MT" charset="0"/>
                <a:cs typeface="Gill Sans MT" charset="0"/>
              </a:rPr>
              <a:t>ALMA 12m</a:t>
            </a:r>
          </a:p>
        </p:txBody>
      </p:sp>
      <p:sp>
        <p:nvSpPr>
          <p:cNvPr id="16" name="TextBox 15"/>
          <p:cNvSpPr txBox="1"/>
          <p:nvPr/>
        </p:nvSpPr>
        <p:spPr>
          <a:xfrm>
            <a:off x="3235527" y="1107830"/>
            <a:ext cx="2620607" cy="405939"/>
          </a:xfrm>
          <a:prstGeom prst="rect">
            <a:avLst/>
          </a:prstGeom>
          <a:noFill/>
        </p:spPr>
        <p:txBody>
          <a:bodyPr wrap="square" rtlCol="0">
            <a:spAutoFit/>
          </a:bodyPr>
          <a:lstStyle/>
          <a:p>
            <a:pPr algn="ctr"/>
            <a:r>
              <a:rPr lang="en-US" sz="2000" dirty="0">
                <a:solidFill>
                  <a:srgbClr val="990033"/>
                </a:solidFill>
                <a:latin typeface="Gill Sans MT" charset="0"/>
                <a:ea typeface="Gill Sans MT" charset="0"/>
                <a:cs typeface="Gill Sans MT" charset="0"/>
              </a:rPr>
              <a:t>ACA 7m</a:t>
            </a:r>
          </a:p>
        </p:txBody>
      </p:sp>
      <p:sp>
        <p:nvSpPr>
          <p:cNvPr id="17" name="TextBox 16"/>
          <p:cNvSpPr txBox="1"/>
          <p:nvPr/>
        </p:nvSpPr>
        <p:spPr>
          <a:xfrm>
            <a:off x="6331271" y="1112573"/>
            <a:ext cx="2620607" cy="405939"/>
          </a:xfrm>
          <a:prstGeom prst="rect">
            <a:avLst/>
          </a:prstGeom>
          <a:noFill/>
        </p:spPr>
        <p:txBody>
          <a:bodyPr wrap="square" rtlCol="0">
            <a:spAutoFit/>
          </a:bodyPr>
          <a:lstStyle/>
          <a:p>
            <a:pPr algn="ctr"/>
            <a:r>
              <a:rPr lang="en-US" sz="2000" dirty="0">
                <a:solidFill>
                  <a:srgbClr val="990033"/>
                </a:solidFill>
                <a:latin typeface="Gill Sans MT" charset="0"/>
                <a:ea typeface="Gill Sans MT" charset="0"/>
                <a:cs typeface="Gill Sans MT" charset="0"/>
              </a:rPr>
              <a:t>Combined</a:t>
            </a:r>
          </a:p>
        </p:txBody>
      </p:sp>
    </p:spTree>
    <p:extLst>
      <p:ext uri="{BB962C8B-B14F-4D97-AF65-F5344CB8AC3E}">
        <p14:creationId xmlns:p14="http://schemas.microsoft.com/office/powerpoint/2010/main" val="1296217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756"/>
        <p:cNvGrpSpPr/>
        <p:nvPr/>
      </p:nvGrpSpPr>
      <p:grpSpPr>
        <a:xfrm>
          <a:off x="0" y="0"/>
          <a:ext cx="0" cy="0"/>
          <a:chOff x="0" y="0"/>
          <a:chExt cx="0" cy="0"/>
        </a:xfrm>
      </p:grpSpPr>
      <p:sp>
        <p:nvSpPr>
          <p:cNvPr id="757" name="Shape 757"/>
          <p:cNvSpPr txBox="1"/>
          <p:nvPr/>
        </p:nvSpPr>
        <p:spPr>
          <a:xfrm>
            <a:off x="457200" y="274637"/>
            <a:ext cx="8229600" cy="639762"/>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spcAft>
                <a:spcPts val="0"/>
              </a:spcAft>
              <a:buSzPct val="25000"/>
              <a:buNone/>
            </a:pPr>
            <a:r>
              <a:rPr lang="en-US" sz="3300" b="1" dirty="0">
                <a:solidFill>
                  <a:srgbClr val="990033"/>
                </a:solidFill>
                <a:latin typeface="Gill Sans MT" panose="020B0502020104020203" pitchFamily="34" charset="77"/>
                <a:ea typeface="Cabin"/>
                <a:cs typeface="Cabin"/>
                <a:sym typeface="Cabin"/>
              </a:rPr>
              <a:t>Interferometry: Spatial Scales</a:t>
            </a:r>
          </a:p>
        </p:txBody>
      </p:sp>
      <p:sp>
        <p:nvSpPr>
          <p:cNvPr id="760" name="Shape 760"/>
          <p:cNvSpPr txBox="1"/>
          <p:nvPr/>
        </p:nvSpPr>
        <p:spPr>
          <a:xfrm>
            <a:off x="315306" y="1015001"/>
            <a:ext cx="8686800" cy="732378"/>
          </a:xfrm>
          <a:prstGeom prst="rect">
            <a:avLst/>
          </a:prstGeom>
          <a:noFill/>
          <a:ln>
            <a:noFill/>
          </a:ln>
        </p:spPr>
        <p:txBody>
          <a:bodyPr lIns="90000" tIns="45000" rIns="90000" bIns="45000" anchor="t" anchorCtr="0">
            <a:noAutofit/>
          </a:bodyPr>
          <a:lstStyle/>
          <a:p>
            <a:pPr marL="342900" indent="-342900">
              <a:lnSpc>
                <a:spcPct val="90000"/>
              </a:lnSpc>
              <a:buSzPct val="100000"/>
              <a:buFont typeface="Arial" charset="0"/>
              <a:buChar char="•"/>
            </a:pPr>
            <a:r>
              <a:rPr lang="en-US" sz="2400" dirty="0">
                <a:solidFill>
                  <a:srgbClr val="000099"/>
                </a:solidFill>
                <a:latin typeface="Gill Sans MT" panose="020B0502020104020203" pitchFamily="34" charset="77"/>
                <a:ea typeface="Cabin"/>
                <a:cs typeface="Cabin"/>
                <a:sym typeface="Cabin"/>
              </a:rPr>
              <a:t>The </a:t>
            </a:r>
            <a:r>
              <a:rPr lang="en-US" sz="2400" b="1" dirty="0">
                <a:solidFill>
                  <a:srgbClr val="990033"/>
                </a:solidFill>
                <a:latin typeface="Gill Sans MT" panose="020B0502020104020203" pitchFamily="34" charset="77"/>
                <a:ea typeface="Cabin"/>
                <a:cs typeface="Cabin"/>
                <a:sym typeface="Cabin"/>
              </a:rPr>
              <a:t>sensitivity</a:t>
            </a:r>
            <a:r>
              <a:rPr lang="en-US" sz="2400" dirty="0">
                <a:solidFill>
                  <a:srgbClr val="000099"/>
                </a:solidFill>
                <a:latin typeface="Gill Sans MT" panose="020B0502020104020203" pitchFamily="34" charset="77"/>
                <a:ea typeface="Cabin"/>
                <a:cs typeface="Cabin"/>
                <a:sym typeface="Cabin"/>
              </a:rPr>
              <a:t> is given by the number of antennas times their area</a:t>
            </a:r>
          </a:p>
          <a:p>
            <a:pPr>
              <a:lnSpc>
                <a:spcPct val="90000"/>
              </a:lnSpc>
              <a:buSzPct val="100000"/>
            </a:pPr>
            <a:endParaRPr lang="en-US" sz="2400" dirty="0">
              <a:solidFill>
                <a:srgbClr val="000099"/>
              </a:solidFill>
              <a:latin typeface="Gill Sans MT" panose="020B0502020104020203" pitchFamily="34" charset="77"/>
              <a:ea typeface="Cabin"/>
              <a:cs typeface="Cabin"/>
              <a:sym typeface="Cabin"/>
            </a:endParaRPr>
          </a:p>
          <a:p>
            <a:pPr marL="342900" indent="-342900">
              <a:lnSpc>
                <a:spcPct val="90000"/>
              </a:lnSpc>
              <a:buSzPct val="100000"/>
              <a:buFont typeface="Arial" charset="0"/>
              <a:buChar char="•"/>
            </a:pPr>
            <a:r>
              <a:rPr lang="en-US" sz="2400" dirty="0">
                <a:solidFill>
                  <a:srgbClr val="000099"/>
                </a:solidFill>
                <a:latin typeface="Gill Sans MT" panose="020B0502020104020203" pitchFamily="34" charset="77"/>
                <a:ea typeface="Cabin"/>
                <a:cs typeface="Cabin"/>
                <a:sym typeface="Cabin"/>
              </a:rPr>
              <a:t>The </a:t>
            </a:r>
            <a:r>
              <a:rPr lang="en-US" sz="2400" b="1" dirty="0">
                <a:solidFill>
                  <a:srgbClr val="990033"/>
                </a:solidFill>
                <a:latin typeface="Gill Sans MT" panose="020B0502020104020203" pitchFamily="34" charset="77"/>
                <a:ea typeface="Cabin"/>
                <a:cs typeface="Cabin"/>
                <a:sym typeface="Cabin"/>
              </a:rPr>
              <a:t>field of view</a:t>
            </a:r>
            <a:r>
              <a:rPr lang="en-US" sz="2400" dirty="0">
                <a:solidFill>
                  <a:srgbClr val="000099"/>
                </a:solidFill>
                <a:latin typeface="Gill Sans MT" panose="020B0502020104020203" pitchFamily="34" charset="77"/>
                <a:ea typeface="Cabin"/>
                <a:cs typeface="Cabin"/>
                <a:sym typeface="Cabin"/>
              </a:rPr>
              <a:t> is given by the beam of a single antenna (corresponding to the resolution for a single dish telescope or the primary beam) </a:t>
            </a:r>
          </a:p>
          <a:p>
            <a:pPr>
              <a:lnSpc>
                <a:spcPct val="90000"/>
              </a:lnSpc>
              <a:buSzPct val="100000"/>
            </a:pPr>
            <a:endParaRPr lang="en-US" sz="2400" dirty="0">
              <a:solidFill>
                <a:srgbClr val="000099"/>
              </a:solidFill>
              <a:latin typeface="Gill Sans MT" panose="020B0502020104020203" pitchFamily="34" charset="77"/>
              <a:ea typeface="Cabin"/>
              <a:cs typeface="Cabin"/>
              <a:sym typeface="Cabin"/>
            </a:endParaRPr>
          </a:p>
          <a:p>
            <a:pPr marL="342900" indent="-342900">
              <a:lnSpc>
                <a:spcPct val="90000"/>
              </a:lnSpc>
              <a:buSzPct val="100000"/>
              <a:buFont typeface="Arial" charset="0"/>
              <a:buChar char="•"/>
            </a:pPr>
            <a:r>
              <a:rPr lang="en-US" sz="2400" dirty="0">
                <a:solidFill>
                  <a:srgbClr val="000099"/>
                </a:solidFill>
                <a:latin typeface="Gill Sans MT" panose="020B0502020104020203" pitchFamily="34" charset="77"/>
                <a:ea typeface="Cabin"/>
                <a:cs typeface="Cabin"/>
                <a:sym typeface="Cabin"/>
              </a:rPr>
              <a:t>The </a:t>
            </a:r>
            <a:r>
              <a:rPr lang="en-US" sz="2400" b="1" dirty="0">
                <a:solidFill>
                  <a:srgbClr val="990033"/>
                </a:solidFill>
                <a:latin typeface="Gill Sans MT" panose="020B0502020104020203" pitchFamily="34" charset="77"/>
                <a:ea typeface="Cabin"/>
                <a:cs typeface="Cabin"/>
                <a:sym typeface="Cabin"/>
              </a:rPr>
              <a:t>resolution</a:t>
            </a:r>
            <a:r>
              <a:rPr lang="en-US" sz="2400" dirty="0">
                <a:solidFill>
                  <a:srgbClr val="000099"/>
                </a:solidFill>
                <a:latin typeface="Gill Sans MT" panose="020B0502020104020203" pitchFamily="34" charset="77"/>
                <a:ea typeface="Cabin"/>
                <a:cs typeface="Cabin"/>
                <a:sym typeface="Cabin"/>
              </a:rPr>
              <a:t> is given by the largest distance between antennas (called the synthesized beam)</a:t>
            </a:r>
          </a:p>
          <a:p>
            <a:pPr>
              <a:lnSpc>
                <a:spcPct val="90000"/>
              </a:lnSpc>
              <a:buSzPct val="100000"/>
            </a:pPr>
            <a:endParaRPr lang="en-US" sz="2400" dirty="0">
              <a:solidFill>
                <a:srgbClr val="000099"/>
              </a:solidFill>
              <a:latin typeface="Gill Sans MT" panose="020B0502020104020203" pitchFamily="34" charset="77"/>
              <a:ea typeface="Cabin"/>
              <a:cs typeface="Cabin"/>
              <a:sym typeface="Cabin"/>
            </a:endParaRPr>
          </a:p>
          <a:p>
            <a:pPr marL="342900" indent="-342900">
              <a:lnSpc>
                <a:spcPct val="90000"/>
              </a:lnSpc>
              <a:buSzPct val="100000"/>
              <a:buFont typeface="Arial" charset="0"/>
              <a:buChar char="•"/>
            </a:pPr>
            <a:r>
              <a:rPr lang="en-US" sz="2400" dirty="0">
                <a:solidFill>
                  <a:srgbClr val="000099"/>
                </a:solidFill>
                <a:latin typeface="Gill Sans MT" panose="020B0502020104020203" pitchFamily="34" charset="77"/>
                <a:ea typeface="Cabin"/>
                <a:cs typeface="Cabin"/>
                <a:sym typeface="Cabin"/>
              </a:rPr>
              <a:t>The </a:t>
            </a:r>
            <a:r>
              <a:rPr lang="en-US" sz="2400" b="1" dirty="0">
                <a:solidFill>
                  <a:srgbClr val="990033"/>
                </a:solidFill>
                <a:latin typeface="Gill Sans MT" panose="020B0502020104020203" pitchFamily="34" charset="77"/>
                <a:ea typeface="Cabin"/>
                <a:cs typeface="Cabin"/>
                <a:sym typeface="Cabin"/>
              </a:rPr>
              <a:t>largest angular scale</a:t>
            </a:r>
            <a:r>
              <a:rPr lang="en-US" sz="2400" dirty="0">
                <a:solidFill>
                  <a:srgbClr val="000099"/>
                </a:solidFill>
                <a:latin typeface="Gill Sans MT" panose="020B0502020104020203" pitchFamily="34" charset="77"/>
                <a:ea typeface="Cabin"/>
                <a:cs typeface="Cabin"/>
                <a:sym typeface="Cabin"/>
              </a:rPr>
              <a:t> that can be imaged is given by the shortest distance between antennas </a:t>
            </a:r>
          </a:p>
          <a:p>
            <a:pPr marL="342900" indent="-342900">
              <a:lnSpc>
                <a:spcPct val="90000"/>
              </a:lnSpc>
              <a:buSzPct val="25000"/>
              <a:buFont typeface="Arial" charset="0"/>
              <a:buChar char="•"/>
            </a:pPr>
            <a:endParaRPr lang="en-US" sz="2400" b="1" dirty="0">
              <a:solidFill>
                <a:srgbClr val="000099"/>
              </a:solidFill>
              <a:latin typeface="Gill Sans MT" panose="020B0502020104020203" pitchFamily="34" charset="77"/>
              <a:ea typeface="Cabin"/>
              <a:cs typeface="Cabin"/>
              <a:sym typeface="Cabin"/>
            </a:endParaRPr>
          </a:p>
          <a:p>
            <a:pPr marL="0" marR="0" lvl="0" indent="0" algn="l" rtl="0">
              <a:lnSpc>
                <a:spcPct val="90000"/>
              </a:lnSpc>
              <a:spcBef>
                <a:spcPts val="400"/>
              </a:spcBef>
              <a:spcAft>
                <a:spcPts val="0"/>
              </a:spcAft>
              <a:buClr>
                <a:srgbClr val="000000"/>
              </a:buClr>
              <a:buFont typeface="Arial"/>
              <a:buNone/>
            </a:pPr>
            <a:endParaRPr sz="2000" dirty="0">
              <a:solidFill>
                <a:srgbClr val="000099"/>
              </a:solidFill>
              <a:latin typeface="Gill Sans MT" panose="020B0502020104020203" pitchFamily="34" charset="77"/>
              <a:ea typeface="Cabin"/>
              <a:cs typeface="Cabin"/>
              <a:sym typeface="Cabin"/>
            </a:endParaRPr>
          </a:p>
        </p:txBody>
      </p:sp>
    </p:spTree>
    <p:extLst>
      <p:ext uri="{BB962C8B-B14F-4D97-AF65-F5344CB8AC3E}">
        <p14:creationId xmlns:p14="http://schemas.microsoft.com/office/powerpoint/2010/main" val="4246597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7"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Angular Scales — A Proposal Tip!</a:t>
            </a:r>
          </a:p>
        </p:txBody>
      </p:sp>
      <p:sp>
        <p:nvSpPr>
          <p:cNvPr id="3" name="Rectangle 2"/>
          <p:cNvSpPr/>
          <p:nvPr/>
        </p:nvSpPr>
        <p:spPr>
          <a:xfrm>
            <a:off x="290146" y="1199944"/>
            <a:ext cx="3033346" cy="4093428"/>
          </a:xfrm>
          <a:prstGeom prst="rect">
            <a:avLst/>
          </a:prstGeom>
        </p:spPr>
        <p:txBody>
          <a:bodyPr wrap="square">
            <a:spAutoFit/>
          </a:bodyPr>
          <a:lstStyle/>
          <a:p>
            <a:pPr algn="ctr"/>
            <a:r>
              <a:rPr lang="en-US" sz="2000" b="1" dirty="0">
                <a:solidFill>
                  <a:srgbClr val="000099"/>
                </a:solidFill>
                <a:latin typeface="Gill Sans MT" charset="0"/>
                <a:ea typeface="Gill Sans MT" charset="0"/>
                <a:cs typeface="Gill Sans MT" charset="0"/>
              </a:rPr>
              <a:t>Interferometers act as spatial filters - shorter baselines are sensitive to larger targets, so remember </a:t>
            </a:r>
            <a:r>
              <a:rPr lang="mr-IN" sz="2000" b="1" dirty="0">
                <a:solidFill>
                  <a:srgbClr val="000099"/>
                </a:solidFill>
                <a:latin typeface="Gill Sans MT" charset="0"/>
                <a:ea typeface="Gill Sans MT" charset="0"/>
                <a:cs typeface="Gill Sans MT" charset="0"/>
              </a:rPr>
              <a:t>…</a:t>
            </a:r>
            <a:endParaRPr lang="en-US" sz="2000" b="1" dirty="0">
              <a:solidFill>
                <a:srgbClr val="000099"/>
              </a:solidFill>
              <a:latin typeface="Gill Sans MT" charset="0"/>
              <a:ea typeface="Gill Sans MT" charset="0"/>
              <a:cs typeface="Gill Sans MT" charset="0"/>
            </a:endParaRPr>
          </a:p>
          <a:p>
            <a:pPr algn="ctr"/>
            <a:endParaRPr lang="en-US" sz="2000" dirty="0">
              <a:solidFill>
                <a:srgbClr val="000099"/>
              </a:solidFill>
              <a:latin typeface="Gill Sans MT" charset="0"/>
              <a:ea typeface="Gill Sans MT" charset="0"/>
              <a:cs typeface="Gill Sans MT" charset="0"/>
            </a:endParaRPr>
          </a:p>
          <a:p>
            <a:pPr algn="ctr"/>
            <a:r>
              <a:rPr lang="en-US" sz="2000" dirty="0">
                <a:solidFill>
                  <a:srgbClr val="990033"/>
                </a:solidFill>
                <a:latin typeface="Gill Sans MT" charset="0"/>
                <a:ea typeface="Gill Sans MT" charset="0"/>
                <a:cs typeface="Gill Sans MT" charset="0"/>
              </a:rPr>
              <a:t>Spatial scales larger than the smallest baseline cannot be imaged</a:t>
            </a:r>
          </a:p>
          <a:p>
            <a:pPr algn="ctr"/>
            <a:endParaRPr lang="en-US" sz="2000" dirty="0">
              <a:solidFill>
                <a:srgbClr val="990033"/>
              </a:solidFill>
              <a:latin typeface="Gill Sans MT" charset="0"/>
              <a:ea typeface="Gill Sans MT" charset="0"/>
              <a:cs typeface="Gill Sans MT" charset="0"/>
            </a:endParaRPr>
          </a:p>
          <a:p>
            <a:pPr algn="ctr"/>
            <a:r>
              <a:rPr lang="en-US" sz="2000" dirty="0">
                <a:solidFill>
                  <a:srgbClr val="990033"/>
                </a:solidFill>
                <a:latin typeface="Gill Sans MT" charset="0"/>
                <a:ea typeface="Gill Sans MT" charset="0"/>
                <a:cs typeface="Gill Sans MT" charset="0"/>
              </a:rPr>
              <a:t>Spatial scales smaller than the largest baseline cannot be resolved</a:t>
            </a:r>
          </a:p>
        </p:txBody>
      </p:sp>
      <p:pic>
        <p:nvPicPr>
          <p:cNvPr id="2" name="Picture 1"/>
          <p:cNvPicPr>
            <a:picLocks noChangeAspect="1"/>
          </p:cNvPicPr>
          <p:nvPr/>
        </p:nvPicPr>
        <p:blipFill>
          <a:blip r:embed="rId3"/>
          <a:stretch>
            <a:fillRect/>
          </a:stretch>
        </p:blipFill>
        <p:spPr>
          <a:xfrm>
            <a:off x="3491035" y="949569"/>
            <a:ext cx="5331297" cy="4912946"/>
          </a:xfrm>
          <a:prstGeom prst="rect">
            <a:avLst/>
          </a:prstGeom>
        </p:spPr>
      </p:pic>
      <p:sp>
        <p:nvSpPr>
          <p:cNvPr id="5" name="TextBox 4"/>
          <p:cNvSpPr txBox="1"/>
          <p:nvPr/>
        </p:nvSpPr>
        <p:spPr>
          <a:xfrm>
            <a:off x="3491035" y="5862515"/>
            <a:ext cx="5331297" cy="307777"/>
          </a:xfrm>
          <a:prstGeom prst="rect">
            <a:avLst/>
          </a:prstGeom>
          <a:noFill/>
        </p:spPr>
        <p:txBody>
          <a:bodyPr wrap="square" rtlCol="0">
            <a:spAutoFit/>
          </a:bodyPr>
          <a:lstStyle/>
          <a:p>
            <a:pPr algn="ctr"/>
            <a:r>
              <a:rPr lang="en-US" dirty="0">
                <a:solidFill>
                  <a:srgbClr val="990033"/>
                </a:solidFill>
                <a:latin typeface="Gill Sans MT" charset="0"/>
                <a:ea typeface="Gill Sans MT" charset="0"/>
                <a:cs typeface="Gill Sans MT" charset="0"/>
              </a:rPr>
              <a:t>From the ALMA Cycle 6 Proposal Guide</a:t>
            </a:r>
          </a:p>
        </p:txBody>
      </p:sp>
    </p:spTree>
    <p:extLst>
      <p:ext uri="{BB962C8B-B14F-4D97-AF65-F5344CB8AC3E}">
        <p14:creationId xmlns:p14="http://schemas.microsoft.com/office/powerpoint/2010/main" val="683675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96828" y="1019905"/>
            <a:ext cx="2451575" cy="2286000"/>
          </a:xfrm>
          <a:prstGeom prst="rect">
            <a:avLst/>
          </a:prstGeom>
          <a:ln w="25400" cap="flat" cmpd="sng" algn="ctr">
            <a:solidFill>
              <a:srgbClr val="000000"/>
            </a:solidFill>
            <a:prstDash val="solid"/>
            <a:round/>
            <a:headEnd type="none" w="med" len="med"/>
            <a:tailEnd type="none" w="med" len="med"/>
          </a:ln>
        </p:spPr>
      </p:pic>
      <p:pic>
        <p:nvPicPr>
          <p:cNvPr id="9" name="Picture 8"/>
          <p:cNvPicPr>
            <a:picLocks noChangeAspect="1"/>
          </p:cNvPicPr>
          <p:nvPr/>
        </p:nvPicPr>
        <p:blipFill>
          <a:blip r:embed="rId4"/>
          <a:stretch>
            <a:fillRect/>
          </a:stretch>
        </p:blipFill>
        <p:spPr>
          <a:xfrm>
            <a:off x="5687571" y="1019905"/>
            <a:ext cx="2504756" cy="2286000"/>
          </a:xfrm>
          <a:prstGeom prst="rect">
            <a:avLst/>
          </a:prstGeom>
          <a:ln w="25400" cap="flat" cmpd="sng" algn="ctr">
            <a:solidFill>
              <a:srgbClr val="000000"/>
            </a:solidFill>
            <a:prstDash val="solid"/>
            <a:round/>
            <a:headEnd type="none" w="med" len="med"/>
            <a:tailEnd type="none" w="med" len="med"/>
          </a:ln>
        </p:spPr>
      </p:pic>
      <p:pic>
        <p:nvPicPr>
          <p:cNvPr id="10" name="Picture 9"/>
          <p:cNvPicPr>
            <a:picLocks noChangeAspect="1"/>
          </p:cNvPicPr>
          <p:nvPr/>
        </p:nvPicPr>
        <p:blipFill>
          <a:blip r:embed="rId5"/>
          <a:stretch>
            <a:fillRect/>
          </a:stretch>
        </p:blipFill>
        <p:spPr>
          <a:xfrm>
            <a:off x="1185272" y="3722075"/>
            <a:ext cx="2556213" cy="2286000"/>
          </a:xfrm>
          <a:prstGeom prst="rect">
            <a:avLst/>
          </a:prstGeom>
          <a:ln w="25400" cap="flat" cmpd="sng" algn="ctr">
            <a:solidFill>
              <a:srgbClr val="000000"/>
            </a:solidFill>
            <a:prstDash val="solid"/>
            <a:round/>
            <a:headEnd type="none" w="med" len="med"/>
            <a:tailEnd type="none" w="med" len="med"/>
          </a:ln>
        </p:spPr>
      </p:pic>
      <p:pic>
        <p:nvPicPr>
          <p:cNvPr id="11" name="Picture 10"/>
          <p:cNvPicPr>
            <a:picLocks noChangeAspect="1"/>
          </p:cNvPicPr>
          <p:nvPr/>
        </p:nvPicPr>
        <p:blipFill>
          <a:blip r:embed="rId6"/>
          <a:stretch>
            <a:fillRect/>
          </a:stretch>
        </p:blipFill>
        <p:spPr>
          <a:xfrm>
            <a:off x="5721666" y="3722075"/>
            <a:ext cx="2488246" cy="2286000"/>
          </a:xfrm>
          <a:prstGeom prst="rect">
            <a:avLst/>
          </a:prstGeom>
          <a:ln w="25400" cap="flat" cmpd="sng" algn="ctr">
            <a:solidFill>
              <a:srgbClr val="000000"/>
            </a:solidFill>
            <a:prstDash val="solid"/>
            <a:round/>
            <a:headEnd type="none" w="med" len="med"/>
            <a:tailEnd type="none" w="med" len="med"/>
          </a:ln>
        </p:spPr>
      </p:pic>
      <p:cxnSp>
        <p:nvCxnSpPr>
          <p:cNvPr id="12" name="Straight Arrow Connector 11"/>
          <p:cNvCxnSpPr/>
          <p:nvPr/>
        </p:nvCxnSpPr>
        <p:spPr>
          <a:xfrm>
            <a:off x="4173415" y="2315305"/>
            <a:ext cx="838200" cy="1588"/>
          </a:xfrm>
          <a:prstGeom prst="straightConnector1">
            <a:avLst/>
          </a:prstGeom>
          <a:ln>
            <a:solidFill>
              <a:srgbClr val="990033"/>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273060" y="1865238"/>
            <a:ext cx="609600" cy="477054"/>
          </a:xfrm>
          <a:prstGeom prst="rect">
            <a:avLst/>
          </a:prstGeom>
          <a:noFill/>
        </p:spPr>
        <p:txBody>
          <a:bodyPr wrap="square" rtlCol="0">
            <a:spAutoFit/>
          </a:bodyPr>
          <a:lstStyle/>
          <a:p>
            <a:pPr algn="ctr"/>
            <a:r>
              <a:rPr lang="en-US" sz="2400" b="1" dirty="0">
                <a:solidFill>
                  <a:srgbClr val="990033"/>
                </a:solidFill>
                <a:latin typeface="Gill Sans MT" charset="0"/>
                <a:ea typeface="Gill Sans MT" charset="0"/>
                <a:cs typeface="Gill Sans MT" charset="0"/>
              </a:rPr>
              <a:t>FT</a:t>
            </a:r>
          </a:p>
        </p:txBody>
      </p:sp>
      <p:cxnSp>
        <p:nvCxnSpPr>
          <p:cNvPr id="14" name="Straight Arrow Connector 13"/>
          <p:cNvCxnSpPr/>
          <p:nvPr/>
        </p:nvCxnSpPr>
        <p:spPr>
          <a:xfrm rot="10800000" flipV="1">
            <a:off x="4173415" y="4906105"/>
            <a:ext cx="838200" cy="1588"/>
          </a:xfrm>
          <a:prstGeom prst="straightConnector1">
            <a:avLst/>
          </a:prstGeom>
          <a:ln>
            <a:solidFill>
              <a:srgbClr val="990033"/>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926010" y="3243533"/>
            <a:ext cx="609600" cy="630942"/>
          </a:xfrm>
          <a:prstGeom prst="rect">
            <a:avLst/>
          </a:prstGeom>
          <a:noFill/>
        </p:spPr>
        <p:txBody>
          <a:bodyPr wrap="square" rtlCol="0">
            <a:spAutoFit/>
          </a:bodyPr>
          <a:lstStyle/>
          <a:p>
            <a:pPr algn="ctr"/>
            <a:r>
              <a:rPr lang="en-US" sz="3500" b="1" dirty="0">
                <a:solidFill>
                  <a:srgbClr val="990033"/>
                </a:solidFill>
              </a:rPr>
              <a:t>*</a:t>
            </a:r>
          </a:p>
        </p:txBody>
      </p:sp>
      <p:sp>
        <p:nvSpPr>
          <p:cNvPr id="18" name="TextBox 17"/>
          <p:cNvSpPr txBox="1"/>
          <p:nvPr/>
        </p:nvSpPr>
        <p:spPr>
          <a:xfrm>
            <a:off x="1096103" y="593418"/>
            <a:ext cx="2653023" cy="400110"/>
          </a:xfrm>
          <a:prstGeom prst="rect">
            <a:avLst/>
          </a:prstGeom>
          <a:noFill/>
        </p:spPr>
        <p:txBody>
          <a:bodyPr wrap="square" rtlCol="0">
            <a:spAutoFit/>
          </a:bodyPr>
          <a:lstStyle/>
          <a:p>
            <a:pPr algn="ctr"/>
            <a:r>
              <a:rPr lang="en-US" sz="2000" b="1" dirty="0" err="1">
                <a:solidFill>
                  <a:srgbClr val="000099"/>
                </a:solidFill>
                <a:latin typeface="Gill Sans MT" charset="0"/>
                <a:ea typeface="Gill Sans MT" charset="0"/>
                <a:cs typeface="Gill Sans MT" charset="0"/>
              </a:rPr>
              <a:t>S(u,v</a:t>
            </a:r>
            <a:r>
              <a:rPr lang="en-US" sz="2000" b="1" dirty="0">
                <a:solidFill>
                  <a:srgbClr val="000099"/>
                </a:solidFill>
                <a:latin typeface="Gill Sans MT" charset="0"/>
                <a:ea typeface="Gill Sans MT" charset="0"/>
                <a:cs typeface="Gill Sans MT" charset="0"/>
              </a:rPr>
              <a:t>)</a:t>
            </a:r>
          </a:p>
        </p:txBody>
      </p:sp>
      <p:sp>
        <p:nvSpPr>
          <p:cNvPr id="19" name="TextBox 18"/>
          <p:cNvSpPr txBox="1"/>
          <p:nvPr/>
        </p:nvSpPr>
        <p:spPr>
          <a:xfrm>
            <a:off x="5590103" y="312019"/>
            <a:ext cx="2653023" cy="707886"/>
          </a:xfrm>
          <a:prstGeom prst="rect">
            <a:avLst/>
          </a:prstGeom>
          <a:noFill/>
        </p:spPr>
        <p:txBody>
          <a:bodyPr wrap="square" rtlCol="0">
            <a:spAutoFit/>
          </a:bodyPr>
          <a:lstStyle/>
          <a:p>
            <a:pPr algn="ctr"/>
            <a:r>
              <a:rPr lang="en-US" sz="2000" b="1" dirty="0">
                <a:solidFill>
                  <a:srgbClr val="000099"/>
                </a:solidFill>
                <a:latin typeface="Gill Sans MT" charset="0"/>
                <a:ea typeface="Gill Sans MT" charset="0"/>
                <a:cs typeface="Gill Sans MT" charset="0"/>
              </a:rPr>
              <a:t>s(</a:t>
            </a:r>
            <a:r>
              <a:rPr lang="en-US" sz="2000" b="1" dirty="0" err="1">
                <a:solidFill>
                  <a:srgbClr val="000099"/>
                </a:solidFill>
                <a:latin typeface="Gill Sans MT" charset="0"/>
                <a:ea typeface="Gill Sans MT" charset="0"/>
                <a:cs typeface="Gill Sans MT" charset="0"/>
              </a:rPr>
              <a:t>x,y</a:t>
            </a:r>
            <a:r>
              <a:rPr lang="en-US" sz="2000" b="1" dirty="0">
                <a:solidFill>
                  <a:srgbClr val="000099"/>
                </a:solidFill>
                <a:latin typeface="Gill Sans MT" charset="0"/>
                <a:ea typeface="Gill Sans MT" charset="0"/>
                <a:cs typeface="Gill Sans MT" charset="0"/>
              </a:rPr>
              <a:t>) </a:t>
            </a:r>
          </a:p>
          <a:p>
            <a:pPr algn="ctr"/>
            <a:r>
              <a:rPr lang="en-US" sz="2000" b="1" dirty="0">
                <a:solidFill>
                  <a:srgbClr val="000099"/>
                </a:solidFill>
                <a:latin typeface="Gill Sans MT" charset="0"/>
                <a:ea typeface="Gill Sans MT" charset="0"/>
                <a:cs typeface="Gill Sans MT" charset="0"/>
              </a:rPr>
              <a:t>“Dirty Beam”</a:t>
            </a:r>
          </a:p>
        </p:txBody>
      </p:sp>
      <p:sp>
        <p:nvSpPr>
          <p:cNvPr id="20" name="TextBox 19"/>
          <p:cNvSpPr txBox="1"/>
          <p:nvPr/>
        </p:nvSpPr>
        <p:spPr>
          <a:xfrm>
            <a:off x="5639277" y="6056453"/>
            <a:ext cx="2653023" cy="400110"/>
          </a:xfrm>
          <a:prstGeom prst="rect">
            <a:avLst/>
          </a:prstGeom>
          <a:solidFill>
            <a:schemeClr val="bg1"/>
          </a:solidFill>
        </p:spPr>
        <p:txBody>
          <a:bodyPr wrap="square" rtlCol="0">
            <a:spAutoFit/>
          </a:bodyPr>
          <a:lstStyle/>
          <a:p>
            <a:pPr algn="ctr"/>
            <a:r>
              <a:rPr lang="en-US" sz="2000" b="1" dirty="0">
                <a:solidFill>
                  <a:srgbClr val="000099"/>
                </a:solidFill>
                <a:latin typeface="Gill Sans MT" charset="0"/>
                <a:ea typeface="Gill Sans MT" charset="0"/>
                <a:cs typeface="Gill Sans MT" charset="0"/>
              </a:rPr>
              <a:t>T(</a:t>
            </a:r>
            <a:r>
              <a:rPr lang="en-US" sz="2000" b="1" dirty="0" err="1">
                <a:solidFill>
                  <a:srgbClr val="000099"/>
                </a:solidFill>
                <a:latin typeface="Gill Sans MT" charset="0"/>
                <a:ea typeface="Gill Sans MT" charset="0"/>
                <a:cs typeface="Gill Sans MT" charset="0"/>
              </a:rPr>
              <a:t>x,y</a:t>
            </a:r>
            <a:r>
              <a:rPr lang="en-US" sz="2000" b="1" dirty="0">
                <a:solidFill>
                  <a:srgbClr val="000099"/>
                </a:solidFill>
                <a:latin typeface="Gill Sans MT" charset="0"/>
                <a:ea typeface="Gill Sans MT" charset="0"/>
                <a:cs typeface="Gill Sans MT" charset="0"/>
              </a:rPr>
              <a:t>)</a:t>
            </a:r>
          </a:p>
        </p:txBody>
      </p:sp>
      <p:sp>
        <p:nvSpPr>
          <p:cNvPr id="21" name="TextBox 20"/>
          <p:cNvSpPr txBox="1"/>
          <p:nvPr/>
        </p:nvSpPr>
        <p:spPr>
          <a:xfrm>
            <a:off x="1136866" y="6060830"/>
            <a:ext cx="2653023" cy="707886"/>
          </a:xfrm>
          <a:prstGeom prst="rect">
            <a:avLst/>
          </a:prstGeom>
          <a:solidFill>
            <a:schemeClr val="bg1"/>
          </a:solidFill>
        </p:spPr>
        <p:txBody>
          <a:bodyPr wrap="square" rtlCol="0">
            <a:spAutoFit/>
          </a:bodyPr>
          <a:lstStyle/>
          <a:p>
            <a:pPr algn="ctr"/>
            <a:r>
              <a:rPr lang="en-US" sz="2000" b="1" dirty="0">
                <a:solidFill>
                  <a:srgbClr val="000099"/>
                </a:solidFill>
                <a:latin typeface="Gill Sans MT" charset="0"/>
                <a:ea typeface="Gill Sans MT" charset="0"/>
                <a:cs typeface="Gill Sans MT" charset="0"/>
              </a:rPr>
              <a:t>T</a:t>
            </a:r>
            <a:r>
              <a:rPr lang="en-US" sz="2000" b="1" baseline="-25000" dirty="0">
                <a:solidFill>
                  <a:srgbClr val="000099"/>
                </a:solidFill>
                <a:latin typeface="Gill Sans MT" charset="0"/>
                <a:ea typeface="Gill Sans MT" charset="0"/>
                <a:cs typeface="Gill Sans MT" charset="0"/>
              </a:rPr>
              <a:t>D</a:t>
            </a:r>
            <a:r>
              <a:rPr lang="en-US" sz="2000" b="1" dirty="0">
                <a:solidFill>
                  <a:srgbClr val="000099"/>
                </a:solidFill>
                <a:latin typeface="Gill Sans MT" charset="0"/>
                <a:ea typeface="Gill Sans MT" charset="0"/>
                <a:cs typeface="Gill Sans MT" charset="0"/>
              </a:rPr>
              <a:t>(</a:t>
            </a:r>
            <a:r>
              <a:rPr lang="en-US" sz="2000" b="1" dirty="0" err="1">
                <a:solidFill>
                  <a:srgbClr val="000099"/>
                </a:solidFill>
                <a:latin typeface="Gill Sans MT" charset="0"/>
                <a:ea typeface="Gill Sans MT" charset="0"/>
                <a:cs typeface="Gill Sans MT" charset="0"/>
              </a:rPr>
              <a:t>x,y</a:t>
            </a:r>
            <a:r>
              <a:rPr lang="en-US" sz="2000" b="1" dirty="0">
                <a:solidFill>
                  <a:srgbClr val="000099"/>
                </a:solidFill>
                <a:latin typeface="Gill Sans MT" charset="0"/>
                <a:ea typeface="Gill Sans MT" charset="0"/>
                <a:cs typeface="Gill Sans MT" charset="0"/>
              </a:rPr>
              <a:t>) </a:t>
            </a:r>
          </a:p>
          <a:p>
            <a:pPr algn="ctr"/>
            <a:r>
              <a:rPr lang="en-US" sz="2000" b="1" dirty="0">
                <a:solidFill>
                  <a:srgbClr val="000099"/>
                </a:solidFill>
                <a:latin typeface="Gill Sans MT" charset="0"/>
                <a:ea typeface="Gill Sans MT" charset="0"/>
                <a:cs typeface="Gill Sans MT" charset="0"/>
              </a:rPr>
              <a:t>“Dirty Image”</a:t>
            </a:r>
          </a:p>
        </p:txBody>
      </p:sp>
      <p:sp>
        <p:nvSpPr>
          <p:cNvPr id="16"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The Dirty Beam</a:t>
            </a:r>
          </a:p>
        </p:txBody>
      </p:sp>
      <p:sp>
        <p:nvSpPr>
          <p:cNvPr id="22" name="TextBox 21"/>
          <p:cNvSpPr txBox="1"/>
          <p:nvPr/>
        </p:nvSpPr>
        <p:spPr>
          <a:xfrm>
            <a:off x="6281491" y="3286795"/>
            <a:ext cx="1881491" cy="400110"/>
          </a:xfrm>
          <a:prstGeom prst="rect">
            <a:avLst/>
          </a:prstGeom>
          <a:noFill/>
        </p:spPr>
        <p:txBody>
          <a:bodyPr wrap="square" rtlCol="0">
            <a:spAutoFit/>
          </a:bodyPr>
          <a:lstStyle/>
          <a:p>
            <a:r>
              <a:rPr lang="en-US" sz="2000" b="1" dirty="0">
                <a:solidFill>
                  <a:srgbClr val="990033"/>
                </a:solidFill>
                <a:latin typeface="Gill Sans MT" charset="0"/>
                <a:ea typeface="Gill Sans MT" charset="0"/>
                <a:cs typeface="Gill Sans MT" charset="0"/>
              </a:rPr>
              <a:t>(Convolution)</a:t>
            </a:r>
          </a:p>
        </p:txBody>
      </p:sp>
    </p:spTree>
    <p:extLst>
      <p:ext uri="{BB962C8B-B14F-4D97-AF65-F5344CB8AC3E}">
        <p14:creationId xmlns:p14="http://schemas.microsoft.com/office/powerpoint/2010/main" val="438420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37</a:t>
            </a:fld>
            <a:endParaRPr lang="en-US" sz="1200">
              <a:solidFill>
                <a:srgbClr val="000099"/>
              </a:solidFill>
              <a:latin typeface="Cabin"/>
              <a:ea typeface="Cabin"/>
              <a:cs typeface="Cabin"/>
              <a:sym typeface="Cabin"/>
            </a:endParaRPr>
          </a:p>
        </p:txBody>
      </p:sp>
      <p:sp>
        <p:nvSpPr>
          <p:cNvPr id="667" name="Shape 667"/>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sp>
        <p:nvSpPr>
          <p:cNvPr id="668" name="Shape 668"/>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669" name="Shape 669"/>
          <p:cNvSpPr txBox="1">
            <a:spLocks noGrp="1"/>
          </p:cNvSpPr>
          <p:nvPr>
            <p:ph type="title"/>
          </p:nvPr>
        </p:nvSpPr>
        <p:spPr>
          <a:xfrm>
            <a:off x="228600" y="0"/>
            <a:ext cx="8458200"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Example: Fringe pattern with 3 Antennas</a:t>
            </a:r>
            <a:br>
              <a:rPr lang="en-US" sz="3300" b="1" i="0" u="none" strike="noStrike" cap="none" dirty="0">
                <a:solidFill>
                  <a:srgbClr val="990033"/>
                </a:solidFill>
                <a:latin typeface="Gill Sans MT" panose="020B0502020104020203" pitchFamily="34" charset="77"/>
                <a:sym typeface="Cabin"/>
              </a:rPr>
            </a:br>
            <a:r>
              <a:rPr lang="en-US" sz="3300" b="1" i="0" u="none" strike="noStrike" cap="none" dirty="0">
                <a:solidFill>
                  <a:srgbClr val="990033"/>
                </a:solidFill>
                <a:latin typeface="Gill Sans MT" panose="020B0502020104020203" pitchFamily="34" charset="77"/>
                <a:sym typeface="Cabin"/>
              </a:rPr>
              <a:t>(3 baselines)</a:t>
            </a:r>
          </a:p>
        </p:txBody>
      </p:sp>
      <p:pic>
        <p:nvPicPr>
          <p:cNvPr id="670" name="Shape 670"/>
          <p:cNvPicPr preferRelativeResize="0"/>
          <p:nvPr/>
        </p:nvPicPr>
        <p:blipFill rotWithShape="1">
          <a:blip r:embed="rId3">
            <a:alphaModFix/>
          </a:blip>
          <a:srcRect l="13545" t="8986" r="15393" b="-8168"/>
          <a:stretch/>
        </p:blipFill>
        <p:spPr>
          <a:xfrm>
            <a:off x="0" y="1005840"/>
            <a:ext cx="3695165" cy="3200399"/>
          </a:xfrm>
          <a:prstGeom prst="rect">
            <a:avLst/>
          </a:prstGeom>
          <a:noFill/>
          <a:ln>
            <a:noFill/>
          </a:ln>
        </p:spPr>
      </p:pic>
      <p:pic>
        <p:nvPicPr>
          <p:cNvPr id="671" name="Shape 671"/>
          <p:cNvPicPr preferRelativeResize="0"/>
          <p:nvPr/>
        </p:nvPicPr>
        <p:blipFill rotWithShape="1">
          <a:blip r:embed="rId4">
            <a:alphaModFix/>
          </a:blip>
          <a:srcRect l="25246" r="24525"/>
          <a:stretch/>
        </p:blipFill>
        <p:spPr>
          <a:xfrm>
            <a:off x="3358446" y="1013662"/>
            <a:ext cx="5785966" cy="5798617"/>
          </a:xfrm>
          <a:prstGeom prst="rect">
            <a:avLst/>
          </a:prstGeom>
          <a:noFill/>
          <a:ln>
            <a:noFill/>
          </a:ln>
        </p:spPr>
      </p:pic>
      <p:sp>
        <p:nvSpPr>
          <p:cNvPr id="672" name="Shape 672"/>
          <p:cNvSpPr txBox="1"/>
          <p:nvPr/>
        </p:nvSpPr>
        <p:spPr>
          <a:xfrm>
            <a:off x="706966" y="2386018"/>
            <a:ext cx="2620432" cy="1062566"/>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73" name="Shape 673"/>
          <p:cNvSpPr txBox="1"/>
          <p:nvPr/>
        </p:nvSpPr>
        <p:spPr>
          <a:xfrm>
            <a:off x="850900" y="1188083"/>
            <a:ext cx="1037167" cy="15282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74" name="Shape 674"/>
          <p:cNvSpPr txBox="1"/>
          <p:nvPr/>
        </p:nvSpPr>
        <p:spPr>
          <a:xfrm>
            <a:off x="1947333" y="2203742"/>
            <a:ext cx="355600" cy="5122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75" name="Shape 675"/>
          <p:cNvSpPr txBox="1"/>
          <p:nvPr/>
        </p:nvSpPr>
        <p:spPr>
          <a:xfrm>
            <a:off x="2491975" y="1568307"/>
            <a:ext cx="355600" cy="5122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676" name="Shape 676"/>
          <p:cNvPicPr preferRelativeResize="0"/>
          <p:nvPr/>
        </p:nvPicPr>
        <p:blipFill rotWithShape="1">
          <a:blip r:embed="rId5">
            <a:alphaModFix/>
          </a:blip>
          <a:srcRect l="11249" t="4999" r="15623" b="3333"/>
          <a:stretch/>
        </p:blipFill>
        <p:spPr>
          <a:xfrm>
            <a:off x="228600" y="3886200"/>
            <a:ext cx="3112321" cy="2926079"/>
          </a:xfrm>
          <a:prstGeom prst="rect">
            <a:avLst/>
          </a:prstGeom>
          <a:noFill/>
          <a:ln>
            <a:noFill/>
          </a:ln>
        </p:spPr>
      </p:pic>
    </p:spTree>
    <p:extLst>
      <p:ext uri="{BB962C8B-B14F-4D97-AF65-F5344CB8AC3E}">
        <p14:creationId xmlns:p14="http://schemas.microsoft.com/office/powerpoint/2010/main" val="3947760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38</a:t>
            </a:fld>
            <a:endParaRPr lang="en-US" sz="1200">
              <a:solidFill>
                <a:srgbClr val="000099"/>
              </a:solidFill>
              <a:latin typeface="Cabin"/>
              <a:ea typeface="Cabin"/>
              <a:cs typeface="Cabin"/>
              <a:sym typeface="Cabin"/>
            </a:endParaRPr>
          </a:p>
        </p:txBody>
      </p:sp>
      <p:sp>
        <p:nvSpPr>
          <p:cNvPr id="652" name="Shape 652"/>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sp>
        <p:nvSpPr>
          <p:cNvPr id="653" name="Shape 653"/>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654" name="Shape 654"/>
          <p:cNvSpPr txBox="1">
            <a:spLocks noGrp="1"/>
          </p:cNvSpPr>
          <p:nvPr>
            <p:ph type="title"/>
          </p:nvPr>
        </p:nvSpPr>
        <p:spPr>
          <a:xfrm>
            <a:off x="457199" y="0"/>
            <a:ext cx="8529145"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Example: Fringe pattern with 2 Antennas</a:t>
            </a:r>
            <a:br>
              <a:rPr lang="en-US" sz="3300" b="1" i="0" u="none" strike="noStrike" cap="none" dirty="0">
                <a:solidFill>
                  <a:srgbClr val="990033"/>
                </a:solidFill>
                <a:latin typeface="Gill Sans MT" panose="020B0502020104020203" pitchFamily="34" charset="77"/>
                <a:sym typeface="Cabin"/>
              </a:rPr>
            </a:br>
            <a:r>
              <a:rPr lang="en-US" sz="3300" b="1" i="0" u="none" strike="noStrike" cap="none" dirty="0">
                <a:solidFill>
                  <a:srgbClr val="990033"/>
                </a:solidFill>
                <a:latin typeface="Gill Sans MT" panose="020B0502020104020203" pitchFamily="34" charset="77"/>
                <a:sym typeface="Cabin"/>
              </a:rPr>
              <a:t>(one baseline)</a:t>
            </a:r>
          </a:p>
        </p:txBody>
      </p:sp>
      <p:pic>
        <p:nvPicPr>
          <p:cNvPr id="655" name="Shape 655"/>
          <p:cNvPicPr preferRelativeResize="0"/>
          <p:nvPr/>
        </p:nvPicPr>
        <p:blipFill rotWithShape="1">
          <a:blip r:embed="rId3">
            <a:alphaModFix/>
          </a:blip>
          <a:srcRect l="13545" t="8986" r="15386" b="-8168"/>
          <a:stretch/>
        </p:blipFill>
        <p:spPr>
          <a:xfrm>
            <a:off x="-19291" y="1005840"/>
            <a:ext cx="3695522" cy="3200399"/>
          </a:xfrm>
          <a:prstGeom prst="rect">
            <a:avLst/>
          </a:prstGeom>
          <a:noFill/>
          <a:ln>
            <a:noFill/>
          </a:ln>
        </p:spPr>
      </p:pic>
      <p:pic>
        <p:nvPicPr>
          <p:cNvPr id="656" name="Shape 656"/>
          <p:cNvPicPr preferRelativeResize="0"/>
          <p:nvPr/>
        </p:nvPicPr>
        <p:blipFill rotWithShape="1">
          <a:blip r:embed="rId4">
            <a:alphaModFix/>
          </a:blip>
          <a:srcRect l="25246" r="24525" b="23"/>
          <a:stretch/>
        </p:blipFill>
        <p:spPr>
          <a:xfrm>
            <a:off x="3334680" y="1013662"/>
            <a:ext cx="5809318" cy="5785353"/>
          </a:xfrm>
          <a:prstGeom prst="rect">
            <a:avLst/>
          </a:prstGeom>
          <a:noFill/>
          <a:ln>
            <a:noFill/>
          </a:ln>
        </p:spPr>
      </p:pic>
      <p:sp>
        <p:nvSpPr>
          <p:cNvPr id="657" name="Shape 657"/>
          <p:cNvSpPr txBox="1"/>
          <p:nvPr/>
        </p:nvSpPr>
        <p:spPr>
          <a:xfrm>
            <a:off x="782610" y="1187304"/>
            <a:ext cx="1198588" cy="2224161"/>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58" name="Shape 658"/>
          <p:cNvSpPr txBox="1"/>
          <p:nvPr/>
        </p:nvSpPr>
        <p:spPr>
          <a:xfrm>
            <a:off x="983740" y="2191189"/>
            <a:ext cx="2333122" cy="992074"/>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59" name="Shape 659"/>
          <p:cNvSpPr txBox="1"/>
          <p:nvPr/>
        </p:nvSpPr>
        <p:spPr>
          <a:xfrm>
            <a:off x="2497110" y="1911350"/>
            <a:ext cx="354039" cy="266698"/>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660" name="Shape 660"/>
          <p:cNvPicPr preferRelativeResize="0"/>
          <p:nvPr/>
        </p:nvPicPr>
        <p:blipFill rotWithShape="1">
          <a:blip r:embed="rId5">
            <a:alphaModFix/>
          </a:blip>
          <a:srcRect l="11249" t="4999" r="15623" b="3333"/>
          <a:stretch/>
        </p:blipFill>
        <p:spPr>
          <a:xfrm>
            <a:off x="228600" y="3886200"/>
            <a:ext cx="3112373" cy="2926079"/>
          </a:xfrm>
          <a:prstGeom prst="rect">
            <a:avLst/>
          </a:prstGeom>
          <a:noFill/>
          <a:ln>
            <a:noFill/>
          </a:ln>
        </p:spPr>
      </p:pic>
      <p:sp>
        <p:nvSpPr>
          <p:cNvPr id="661" name="Shape 661"/>
          <p:cNvSpPr txBox="1"/>
          <p:nvPr/>
        </p:nvSpPr>
        <p:spPr>
          <a:xfrm>
            <a:off x="2497110" y="1698347"/>
            <a:ext cx="354039" cy="3693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Tree>
    <p:extLst>
      <p:ext uri="{BB962C8B-B14F-4D97-AF65-F5344CB8AC3E}">
        <p14:creationId xmlns:p14="http://schemas.microsoft.com/office/powerpoint/2010/main" val="1752580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Shape 682"/>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39</a:t>
            </a:fld>
            <a:endParaRPr lang="en-US" sz="1200">
              <a:solidFill>
                <a:srgbClr val="000099"/>
              </a:solidFill>
              <a:latin typeface="Cabin"/>
              <a:ea typeface="Cabin"/>
              <a:cs typeface="Cabin"/>
              <a:sym typeface="Cabin"/>
            </a:endParaRPr>
          </a:p>
        </p:txBody>
      </p:sp>
      <p:sp>
        <p:nvSpPr>
          <p:cNvPr id="683" name="Shape 683"/>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sp>
        <p:nvSpPr>
          <p:cNvPr id="684" name="Shape 684"/>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685" name="Shape 685"/>
          <p:cNvSpPr txBox="1">
            <a:spLocks noGrp="1"/>
          </p:cNvSpPr>
          <p:nvPr>
            <p:ph type="title"/>
          </p:nvPr>
        </p:nvSpPr>
        <p:spPr>
          <a:xfrm>
            <a:off x="228600" y="0"/>
            <a:ext cx="8458200"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Example: Fringe pattern with 4 Antennas</a:t>
            </a:r>
            <a:br>
              <a:rPr lang="en-US" sz="3300" b="1" i="0" u="none" strike="noStrike" cap="none" dirty="0">
                <a:solidFill>
                  <a:srgbClr val="990033"/>
                </a:solidFill>
                <a:latin typeface="Gill Sans MT" panose="020B0502020104020203" pitchFamily="34" charset="77"/>
                <a:sym typeface="Cabin"/>
              </a:rPr>
            </a:br>
            <a:r>
              <a:rPr lang="en-US" sz="3300" b="1" i="0" u="none" strike="noStrike" cap="none" dirty="0">
                <a:solidFill>
                  <a:srgbClr val="990033"/>
                </a:solidFill>
                <a:latin typeface="Gill Sans MT" panose="020B0502020104020203" pitchFamily="34" charset="77"/>
                <a:sym typeface="Cabin"/>
              </a:rPr>
              <a:t>(6 baselines)</a:t>
            </a:r>
          </a:p>
        </p:txBody>
      </p:sp>
      <p:pic>
        <p:nvPicPr>
          <p:cNvPr id="686" name="Shape 686"/>
          <p:cNvPicPr preferRelativeResize="0"/>
          <p:nvPr/>
        </p:nvPicPr>
        <p:blipFill rotWithShape="1">
          <a:blip r:embed="rId3">
            <a:alphaModFix/>
          </a:blip>
          <a:srcRect l="13545" t="8986" r="15393" b="-8168"/>
          <a:stretch/>
        </p:blipFill>
        <p:spPr>
          <a:xfrm>
            <a:off x="0" y="1005840"/>
            <a:ext cx="3695173" cy="3200399"/>
          </a:xfrm>
          <a:prstGeom prst="rect">
            <a:avLst/>
          </a:prstGeom>
          <a:noFill/>
          <a:ln>
            <a:noFill/>
          </a:ln>
        </p:spPr>
      </p:pic>
      <p:pic>
        <p:nvPicPr>
          <p:cNvPr id="687" name="Shape 687"/>
          <p:cNvPicPr preferRelativeResize="0"/>
          <p:nvPr/>
        </p:nvPicPr>
        <p:blipFill rotWithShape="1">
          <a:blip r:embed="rId4">
            <a:alphaModFix/>
          </a:blip>
          <a:srcRect l="25246" r="24525"/>
          <a:stretch/>
        </p:blipFill>
        <p:spPr>
          <a:xfrm>
            <a:off x="3370205" y="1037178"/>
            <a:ext cx="5808063" cy="5820822"/>
          </a:xfrm>
          <a:prstGeom prst="rect">
            <a:avLst/>
          </a:prstGeom>
          <a:noFill/>
          <a:ln>
            <a:noFill/>
          </a:ln>
        </p:spPr>
      </p:pic>
      <p:sp>
        <p:nvSpPr>
          <p:cNvPr id="688" name="Shape 688"/>
          <p:cNvSpPr txBox="1"/>
          <p:nvPr/>
        </p:nvSpPr>
        <p:spPr>
          <a:xfrm>
            <a:off x="2506133" y="1524003"/>
            <a:ext cx="355600" cy="5122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89" name="Shape 689"/>
          <p:cNvSpPr txBox="1"/>
          <p:nvPr/>
        </p:nvSpPr>
        <p:spPr>
          <a:xfrm>
            <a:off x="740833" y="2743200"/>
            <a:ext cx="2120900" cy="850898"/>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90" name="Shape 690"/>
          <p:cNvSpPr txBox="1"/>
          <p:nvPr/>
        </p:nvSpPr>
        <p:spPr>
          <a:xfrm>
            <a:off x="1938875" y="2133603"/>
            <a:ext cx="355600" cy="5122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91" name="Shape 691"/>
          <p:cNvSpPr txBox="1"/>
          <p:nvPr/>
        </p:nvSpPr>
        <p:spPr>
          <a:xfrm>
            <a:off x="740833" y="1181091"/>
            <a:ext cx="1198035" cy="1562107"/>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692" name="Shape 692"/>
          <p:cNvPicPr preferRelativeResize="0"/>
          <p:nvPr/>
        </p:nvPicPr>
        <p:blipFill rotWithShape="1">
          <a:blip r:embed="rId5">
            <a:alphaModFix/>
          </a:blip>
          <a:srcRect l="11249" t="4999" r="15623" b="3333"/>
          <a:stretch/>
        </p:blipFill>
        <p:spPr>
          <a:xfrm>
            <a:off x="228600" y="3886198"/>
            <a:ext cx="3112359" cy="2926079"/>
          </a:xfrm>
          <a:prstGeom prst="rect">
            <a:avLst/>
          </a:prstGeom>
          <a:noFill/>
          <a:ln>
            <a:noFill/>
          </a:ln>
        </p:spPr>
      </p:pic>
    </p:spTree>
    <p:extLst>
      <p:ext uri="{BB962C8B-B14F-4D97-AF65-F5344CB8AC3E}">
        <p14:creationId xmlns:p14="http://schemas.microsoft.com/office/powerpoint/2010/main" val="358818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2" name="Shape 242"/>
          <p:cNvSpPr txBox="1"/>
          <p:nvPr/>
        </p:nvSpPr>
        <p:spPr>
          <a:xfrm>
            <a:off x="241359" y="942458"/>
            <a:ext cx="8445441" cy="473737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dirty="0">
                <a:solidFill>
                  <a:srgbClr val="000099"/>
                </a:solidFill>
                <a:latin typeface="Gill Sans MT" charset="0"/>
                <a:ea typeface="Gill Sans MT" charset="0"/>
                <a:cs typeface="Gill Sans MT" charset="0"/>
                <a:sym typeface="Arial"/>
              </a:rPr>
              <a:t>Angular resolution for most telescopes is ~ </a:t>
            </a:r>
            <a:r>
              <a:rPr lang="en-US" sz="2400" b="1" dirty="0" err="1">
                <a:solidFill>
                  <a:srgbClr val="000099"/>
                </a:solidFill>
                <a:latin typeface="Gill Sans MT" charset="0"/>
                <a:ea typeface="Gill Sans MT" charset="0"/>
                <a:cs typeface="Gill Sans MT" charset="0"/>
                <a:sym typeface="Arial"/>
              </a:rPr>
              <a:t>λ</a:t>
            </a:r>
            <a:r>
              <a:rPr lang="en-US" sz="2400" b="1" dirty="0">
                <a:solidFill>
                  <a:srgbClr val="000099"/>
                </a:solidFill>
                <a:latin typeface="Gill Sans MT" charset="0"/>
                <a:ea typeface="Gill Sans MT" charset="0"/>
                <a:cs typeface="Gill Sans MT" charset="0"/>
                <a:sym typeface="Arial"/>
              </a:rPr>
              <a:t>/D</a:t>
            </a:r>
          </a:p>
          <a:p>
            <a:pPr marL="457200" marR="0" lvl="1" algn="ctr" rtl="0">
              <a:spcBef>
                <a:spcPts val="0"/>
              </a:spcBef>
              <a:spcAft>
                <a:spcPts val="0"/>
              </a:spcAft>
              <a:buClr>
                <a:srgbClr val="330099"/>
              </a:buClr>
              <a:buSzPct val="100000"/>
            </a:pPr>
            <a:r>
              <a:rPr lang="en-US" sz="2000" b="0" u="none" strike="noStrike" cap="none" dirty="0">
                <a:solidFill>
                  <a:srgbClr val="000099"/>
                </a:solidFill>
                <a:latin typeface="Gill Sans MT" charset="0"/>
                <a:ea typeface="Gill Sans MT" charset="0"/>
                <a:cs typeface="Gill Sans MT" charset="0"/>
                <a:sym typeface="Arial"/>
              </a:rPr>
              <a:t>D is the diameter of the telescope and </a:t>
            </a:r>
            <a:r>
              <a:rPr lang="en-US" sz="2000" b="0" u="none" strike="noStrike" cap="none" dirty="0" err="1">
                <a:solidFill>
                  <a:srgbClr val="000099"/>
                </a:solidFill>
                <a:latin typeface="Gill Sans MT" charset="0"/>
                <a:ea typeface="Gill Sans MT" charset="0"/>
                <a:cs typeface="Gill Sans MT" charset="0"/>
                <a:sym typeface="Arial"/>
              </a:rPr>
              <a:t>λ</a:t>
            </a:r>
            <a:r>
              <a:rPr lang="en-US" sz="2000" b="0" u="none" strike="noStrike" cap="none" dirty="0">
                <a:solidFill>
                  <a:srgbClr val="000099"/>
                </a:solidFill>
                <a:latin typeface="Gill Sans MT" charset="0"/>
                <a:ea typeface="Gill Sans MT" charset="0"/>
                <a:cs typeface="Gill Sans MT" charset="0"/>
                <a:sym typeface="Arial"/>
              </a:rPr>
              <a:t> is the wavelength of observation</a:t>
            </a:r>
          </a:p>
          <a:p>
            <a:pPr marL="457200" marR="0" lvl="1" algn="ctr" rtl="0">
              <a:spcBef>
                <a:spcPts val="0"/>
              </a:spcBef>
              <a:spcAft>
                <a:spcPts val="0"/>
              </a:spcAft>
              <a:buClr>
                <a:srgbClr val="330099"/>
              </a:buClr>
              <a:buSzPct val="100000"/>
            </a:pPr>
            <a:endParaRPr lang="en-US" sz="2400" b="0" u="none" strike="noStrike" cap="none" dirty="0">
              <a:solidFill>
                <a:srgbClr val="000099"/>
              </a:solidFill>
              <a:latin typeface="Gill Sans MT" charset="0"/>
              <a:ea typeface="Gill Sans MT" charset="0"/>
              <a:cs typeface="Gill Sans MT" charset="0"/>
              <a:sym typeface="Arial"/>
            </a:endParaRPr>
          </a:p>
          <a:p>
            <a:pPr marL="0" marR="0" lvl="0" indent="0" algn="ctr" rtl="0">
              <a:spcBef>
                <a:spcPts val="0"/>
              </a:spcBef>
              <a:spcAft>
                <a:spcPts val="0"/>
              </a:spcAft>
              <a:buSzPct val="25000"/>
              <a:buNone/>
            </a:pPr>
            <a:r>
              <a:rPr lang="en-US" sz="2400" b="1" dirty="0">
                <a:solidFill>
                  <a:srgbClr val="000099"/>
                </a:solidFill>
                <a:latin typeface="Gill Sans MT" charset="0"/>
                <a:ea typeface="Gill Sans MT" charset="0"/>
                <a:cs typeface="Gill Sans MT" charset="0"/>
                <a:sym typeface="Arial"/>
              </a:rPr>
              <a:t>For the Hubble Space Telescope:</a:t>
            </a:r>
          </a:p>
          <a:p>
            <a:pPr marL="0" marR="0" lvl="0" indent="0" algn="ctr" rtl="0">
              <a:spcBef>
                <a:spcPts val="0"/>
              </a:spcBef>
              <a:spcAft>
                <a:spcPts val="0"/>
              </a:spcAft>
              <a:buSzPct val="25000"/>
              <a:buNone/>
            </a:pPr>
            <a:r>
              <a:rPr lang="en-US" sz="2000" b="0" i="1" u="none" strike="noStrike" cap="none" dirty="0" err="1">
                <a:solidFill>
                  <a:srgbClr val="000099"/>
                </a:solidFill>
                <a:latin typeface="Gill Sans MT" charset="0"/>
                <a:ea typeface="Gill Sans MT" charset="0"/>
                <a:cs typeface="Gill Sans MT" charset="0"/>
                <a:sym typeface="Arial"/>
              </a:rPr>
              <a:t>λ</a:t>
            </a:r>
            <a:r>
              <a:rPr lang="en-US" sz="2000" b="0" i="1" u="none" strike="noStrike" cap="none" dirty="0">
                <a:solidFill>
                  <a:srgbClr val="000099"/>
                </a:solidFill>
                <a:latin typeface="Gill Sans MT" charset="0"/>
                <a:ea typeface="Gill Sans MT" charset="0"/>
                <a:cs typeface="Gill Sans MT" charset="0"/>
                <a:sym typeface="Arial"/>
              </a:rPr>
              <a:t> ~ 1um / D of 2.4m = resolution ~ 0.13”</a:t>
            </a:r>
          </a:p>
          <a:p>
            <a:pPr marL="457200" marR="0" lvl="1" indent="0" algn="ctr" rtl="0">
              <a:spcBef>
                <a:spcPts val="0"/>
              </a:spcBef>
              <a:spcAft>
                <a:spcPts val="0"/>
              </a:spcAft>
              <a:buNone/>
            </a:pPr>
            <a:endParaRPr sz="2400" b="0" i="0" u="none" strike="noStrike" cap="none" dirty="0">
              <a:solidFill>
                <a:srgbClr val="000099"/>
              </a:solidFill>
              <a:latin typeface="Gill Sans MT" charset="0"/>
              <a:ea typeface="Gill Sans MT" charset="0"/>
              <a:cs typeface="Gill Sans MT" charset="0"/>
              <a:sym typeface="Arial"/>
            </a:endParaRPr>
          </a:p>
          <a:p>
            <a:pPr marL="0" marR="0" lvl="0" indent="0" algn="ctr" rtl="0">
              <a:spcBef>
                <a:spcPts val="0"/>
              </a:spcBef>
              <a:spcAft>
                <a:spcPts val="0"/>
              </a:spcAft>
              <a:buSzPct val="25000"/>
              <a:buNone/>
            </a:pPr>
            <a:r>
              <a:rPr lang="en-US" sz="2400" b="1" dirty="0">
                <a:solidFill>
                  <a:srgbClr val="000099"/>
                </a:solidFill>
                <a:latin typeface="Gill Sans MT" charset="0"/>
                <a:ea typeface="Gill Sans MT" charset="0"/>
                <a:cs typeface="Gill Sans MT" charset="0"/>
                <a:sym typeface="Arial"/>
              </a:rPr>
              <a:t>To reach that resolution at </a:t>
            </a:r>
            <a:r>
              <a:rPr lang="en-US" sz="2400" b="1" dirty="0" err="1">
                <a:solidFill>
                  <a:srgbClr val="000099"/>
                </a:solidFill>
                <a:latin typeface="Gill Sans MT" charset="0"/>
                <a:ea typeface="Gill Sans MT" charset="0"/>
                <a:cs typeface="Gill Sans MT" charset="0"/>
                <a:sym typeface="Arial"/>
              </a:rPr>
              <a:t>λ</a:t>
            </a:r>
            <a:r>
              <a:rPr lang="en-US" sz="2400" b="1" dirty="0">
                <a:solidFill>
                  <a:srgbClr val="000099"/>
                </a:solidFill>
                <a:latin typeface="Gill Sans MT" charset="0"/>
                <a:ea typeface="Gill Sans MT" charset="0"/>
                <a:cs typeface="Gill Sans MT" charset="0"/>
                <a:sym typeface="Arial"/>
              </a:rPr>
              <a:t> ~1mm, we would need a      2 km-diameter dish!</a:t>
            </a:r>
          </a:p>
          <a:p>
            <a:pPr marL="0" marR="0" lvl="0" indent="0" algn="ctr" rtl="0">
              <a:spcBef>
                <a:spcPts val="0"/>
              </a:spcBef>
              <a:spcAft>
                <a:spcPts val="0"/>
              </a:spcAft>
              <a:buNone/>
            </a:pPr>
            <a:endParaRPr sz="2400" dirty="0">
              <a:solidFill>
                <a:srgbClr val="000099"/>
              </a:solidFill>
              <a:latin typeface="Gill Sans MT" charset="0"/>
              <a:ea typeface="Gill Sans MT" charset="0"/>
              <a:cs typeface="Gill Sans MT" charset="0"/>
              <a:sym typeface="Arial"/>
            </a:endParaRPr>
          </a:p>
          <a:p>
            <a:pPr marL="0" marR="0" lvl="0" indent="0" algn="ctr" rtl="0">
              <a:spcBef>
                <a:spcPts val="0"/>
              </a:spcBef>
              <a:spcAft>
                <a:spcPts val="0"/>
              </a:spcAft>
              <a:buSzPct val="25000"/>
              <a:buNone/>
            </a:pPr>
            <a:r>
              <a:rPr lang="en-US" sz="2000" dirty="0">
                <a:solidFill>
                  <a:srgbClr val="000099"/>
                </a:solidFill>
                <a:latin typeface="Gill Sans MT" charset="0"/>
                <a:ea typeface="Gill Sans MT" charset="0"/>
                <a:cs typeface="Gill Sans MT" charset="0"/>
                <a:sym typeface="Arial"/>
              </a:rPr>
              <a:t>Instead, we use arrays of smaller dishes to achieve the same high angular resolution at radio frequencies</a:t>
            </a:r>
          </a:p>
          <a:p>
            <a:pPr marL="0" marR="0" lvl="0" indent="0" algn="ctr" rtl="0">
              <a:spcBef>
                <a:spcPts val="0"/>
              </a:spcBef>
              <a:spcAft>
                <a:spcPts val="0"/>
              </a:spcAft>
              <a:buSzPct val="25000"/>
              <a:buNone/>
            </a:pPr>
            <a:endParaRPr lang="en-US" sz="2400" dirty="0">
              <a:solidFill>
                <a:srgbClr val="000099"/>
              </a:solidFill>
              <a:latin typeface="Gill Sans MT" charset="0"/>
              <a:ea typeface="Gill Sans MT" charset="0"/>
              <a:cs typeface="Gill Sans MT" charset="0"/>
              <a:sym typeface="Arial"/>
            </a:endParaRPr>
          </a:p>
          <a:p>
            <a:pPr marL="0" marR="0" lvl="0" indent="0" algn="ctr" rtl="0">
              <a:spcBef>
                <a:spcPts val="0"/>
              </a:spcBef>
              <a:spcAft>
                <a:spcPts val="0"/>
              </a:spcAft>
              <a:buSzPct val="25000"/>
              <a:buNone/>
            </a:pPr>
            <a:r>
              <a:rPr lang="en-US" sz="3000" b="1" dirty="0">
                <a:solidFill>
                  <a:srgbClr val="990033"/>
                </a:solidFill>
                <a:latin typeface="Gill Sans MT" charset="0"/>
                <a:ea typeface="Gill Sans MT" charset="0"/>
                <a:cs typeface="Gill Sans MT" charset="0"/>
                <a:sym typeface="Arial"/>
              </a:rPr>
              <a:t>This is interferometry!</a:t>
            </a:r>
          </a:p>
        </p:txBody>
      </p:sp>
      <p:sp>
        <p:nvSpPr>
          <p:cNvPr id="6"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lang="en-US" dirty="0">
                <a:latin typeface="Gill Sans MT"/>
                <a:ea typeface="ＭＳ Ｐゴシック"/>
                <a:cs typeface="ＭＳ Ｐゴシック"/>
              </a:rPr>
              <a:t>Resolution of Observations</a:t>
            </a:r>
            <a:endPar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endParaRPr>
          </a:p>
        </p:txBody>
      </p:sp>
    </p:spTree>
    <p:extLst>
      <p:ext uri="{BB962C8B-B14F-4D97-AF65-F5344CB8AC3E}">
        <p14:creationId xmlns:p14="http://schemas.microsoft.com/office/powerpoint/2010/main" val="81709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Shape 697"/>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40</a:t>
            </a:fld>
            <a:endParaRPr lang="en-US" sz="1200">
              <a:solidFill>
                <a:srgbClr val="000099"/>
              </a:solidFill>
              <a:latin typeface="Cabin"/>
              <a:ea typeface="Cabin"/>
              <a:cs typeface="Cabin"/>
              <a:sym typeface="Cabin"/>
            </a:endParaRPr>
          </a:p>
        </p:txBody>
      </p:sp>
      <p:sp>
        <p:nvSpPr>
          <p:cNvPr id="698" name="Shape 698"/>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sp>
        <p:nvSpPr>
          <p:cNvPr id="699" name="Shape 699"/>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700" name="Shape 700"/>
          <p:cNvSpPr txBox="1">
            <a:spLocks noGrp="1"/>
          </p:cNvSpPr>
          <p:nvPr>
            <p:ph type="title"/>
          </p:nvPr>
        </p:nvSpPr>
        <p:spPr>
          <a:xfrm>
            <a:off x="228598" y="0"/>
            <a:ext cx="8458202"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Example: Fringe pattern with 8 Antennas</a:t>
            </a:r>
            <a:br>
              <a:rPr lang="en-US" sz="3300" b="1" i="0" u="none" strike="noStrike" cap="none" dirty="0">
                <a:solidFill>
                  <a:srgbClr val="990033"/>
                </a:solidFill>
                <a:latin typeface="Gill Sans MT" panose="020B0502020104020203" pitchFamily="34" charset="77"/>
                <a:sym typeface="Cabin"/>
              </a:rPr>
            </a:br>
            <a:r>
              <a:rPr lang="en-US" sz="3300" b="1" i="0" u="none" strike="noStrike" cap="none" dirty="0">
                <a:solidFill>
                  <a:srgbClr val="990033"/>
                </a:solidFill>
                <a:latin typeface="Gill Sans MT" panose="020B0502020104020203" pitchFamily="34" charset="77"/>
                <a:sym typeface="Cabin"/>
              </a:rPr>
              <a:t>(28 baselines)</a:t>
            </a:r>
            <a:br>
              <a:rPr lang="en-US" sz="3300" b="1" i="0" u="none" strike="noStrike" cap="none" dirty="0">
                <a:solidFill>
                  <a:srgbClr val="990033"/>
                </a:solidFill>
                <a:latin typeface="Gill Sans MT" panose="020B0502020104020203" pitchFamily="34" charset="77"/>
                <a:sym typeface="Cabin"/>
              </a:rPr>
            </a:br>
            <a:endParaRPr lang="en-US" sz="3300" b="1" i="0" u="none" strike="noStrike" cap="none" dirty="0">
              <a:solidFill>
                <a:srgbClr val="990033"/>
              </a:solidFill>
              <a:latin typeface="Gill Sans MT" panose="020B0502020104020203" pitchFamily="34" charset="77"/>
              <a:sym typeface="Cabin"/>
            </a:endParaRPr>
          </a:p>
        </p:txBody>
      </p:sp>
      <p:pic>
        <p:nvPicPr>
          <p:cNvPr id="701" name="Shape 701"/>
          <p:cNvPicPr preferRelativeResize="0"/>
          <p:nvPr/>
        </p:nvPicPr>
        <p:blipFill rotWithShape="1">
          <a:blip r:embed="rId3">
            <a:alphaModFix/>
          </a:blip>
          <a:srcRect l="13545" t="8986" r="15393" b="-8168"/>
          <a:stretch/>
        </p:blipFill>
        <p:spPr>
          <a:xfrm>
            <a:off x="0" y="1005840"/>
            <a:ext cx="3695199" cy="3200399"/>
          </a:xfrm>
          <a:prstGeom prst="rect">
            <a:avLst/>
          </a:prstGeom>
          <a:noFill/>
          <a:ln>
            <a:noFill/>
          </a:ln>
        </p:spPr>
      </p:pic>
      <p:pic>
        <p:nvPicPr>
          <p:cNvPr id="702" name="Shape 702"/>
          <p:cNvPicPr preferRelativeResize="0"/>
          <p:nvPr/>
        </p:nvPicPr>
        <p:blipFill rotWithShape="1">
          <a:blip r:embed="rId4">
            <a:alphaModFix/>
          </a:blip>
          <a:srcRect l="25246" r="24525"/>
          <a:stretch/>
        </p:blipFill>
        <p:spPr>
          <a:xfrm>
            <a:off x="3393723" y="1037176"/>
            <a:ext cx="5762375" cy="5775101"/>
          </a:xfrm>
          <a:prstGeom prst="rect">
            <a:avLst/>
          </a:prstGeom>
          <a:noFill/>
          <a:ln>
            <a:noFill/>
          </a:ln>
        </p:spPr>
      </p:pic>
      <p:sp>
        <p:nvSpPr>
          <p:cNvPr id="703" name="Shape 703"/>
          <p:cNvSpPr txBox="1"/>
          <p:nvPr/>
        </p:nvSpPr>
        <p:spPr>
          <a:xfrm>
            <a:off x="732366" y="2565397"/>
            <a:ext cx="2226733" cy="9567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04" name="Shape 704"/>
          <p:cNvSpPr txBox="1"/>
          <p:nvPr/>
        </p:nvSpPr>
        <p:spPr>
          <a:xfrm>
            <a:off x="1875366" y="2199209"/>
            <a:ext cx="355600" cy="5122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05" name="Shape 705"/>
          <p:cNvSpPr txBox="1"/>
          <p:nvPr/>
        </p:nvSpPr>
        <p:spPr>
          <a:xfrm>
            <a:off x="732366" y="1515529"/>
            <a:ext cx="550333" cy="112818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706" name="Shape 706"/>
          <p:cNvPicPr preferRelativeResize="0"/>
          <p:nvPr/>
        </p:nvPicPr>
        <p:blipFill rotWithShape="1">
          <a:blip r:embed="rId5">
            <a:alphaModFix/>
          </a:blip>
          <a:srcRect l="11249" t="4999" r="15623" b="3333"/>
          <a:stretch/>
        </p:blipFill>
        <p:spPr>
          <a:xfrm>
            <a:off x="228598" y="3886198"/>
            <a:ext cx="3112328" cy="2926079"/>
          </a:xfrm>
          <a:prstGeom prst="rect">
            <a:avLst/>
          </a:prstGeom>
          <a:noFill/>
          <a:ln>
            <a:noFill/>
          </a:ln>
        </p:spPr>
      </p:pic>
    </p:spTree>
    <p:extLst>
      <p:ext uri="{BB962C8B-B14F-4D97-AF65-F5344CB8AC3E}">
        <p14:creationId xmlns:p14="http://schemas.microsoft.com/office/powerpoint/2010/main" val="3761839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Shape 712"/>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41</a:t>
            </a:fld>
            <a:endParaRPr lang="en-US" sz="1200">
              <a:solidFill>
                <a:srgbClr val="000099"/>
              </a:solidFill>
              <a:latin typeface="Cabin"/>
              <a:ea typeface="Cabin"/>
              <a:cs typeface="Cabin"/>
              <a:sym typeface="Cabin"/>
            </a:endParaRPr>
          </a:p>
        </p:txBody>
      </p:sp>
      <p:sp>
        <p:nvSpPr>
          <p:cNvPr id="713" name="Shape 713"/>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sp>
        <p:nvSpPr>
          <p:cNvPr id="714" name="Shape 714"/>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715" name="Shape 715"/>
          <p:cNvSpPr txBox="1">
            <a:spLocks noGrp="1"/>
          </p:cNvSpPr>
          <p:nvPr>
            <p:ph type="title"/>
          </p:nvPr>
        </p:nvSpPr>
        <p:spPr>
          <a:xfrm>
            <a:off x="457200" y="211648"/>
            <a:ext cx="8229600" cy="67022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16 Antennas – Compact Configuration</a:t>
            </a:r>
            <a:br>
              <a:rPr lang="en-US" sz="3300" b="1" i="0" u="none" strike="noStrike" cap="none" dirty="0">
                <a:solidFill>
                  <a:srgbClr val="990033"/>
                </a:solidFill>
                <a:latin typeface="Gill Sans MT" panose="020B0502020104020203" pitchFamily="34" charset="77"/>
                <a:sym typeface="Cabin"/>
              </a:rPr>
            </a:br>
            <a:endParaRPr lang="en-US" sz="3300" b="1" i="0" u="none" strike="noStrike" cap="none" dirty="0">
              <a:solidFill>
                <a:srgbClr val="990033"/>
              </a:solidFill>
              <a:latin typeface="Gill Sans MT" panose="020B0502020104020203" pitchFamily="34" charset="77"/>
              <a:sym typeface="Cabin"/>
            </a:endParaRPr>
          </a:p>
        </p:txBody>
      </p:sp>
      <p:pic>
        <p:nvPicPr>
          <p:cNvPr id="716" name="Shape 716"/>
          <p:cNvPicPr preferRelativeResize="0"/>
          <p:nvPr/>
        </p:nvPicPr>
        <p:blipFill rotWithShape="1">
          <a:blip r:embed="rId3">
            <a:alphaModFix/>
          </a:blip>
          <a:srcRect l="13545" t="8986" r="15393" b="-8168"/>
          <a:stretch/>
        </p:blipFill>
        <p:spPr>
          <a:xfrm>
            <a:off x="0" y="1005840"/>
            <a:ext cx="3695168" cy="3200399"/>
          </a:xfrm>
          <a:prstGeom prst="rect">
            <a:avLst/>
          </a:prstGeom>
          <a:noFill/>
          <a:ln>
            <a:noFill/>
          </a:ln>
        </p:spPr>
      </p:pic>
      <p:pic>
        <p:nvPicPr>
          <p:cNvPr id="717" name="Shape 717"/>
          <p:cNvPicPr preferRelativeResize="0"/>
          <p:nvPr/>
        </p:nvPicPr>
        <p:blipFill rotWithShape="1">
          <a:blip r:embed="rId4">
            <a:alphaModFix/>
          </a:blip>
          <a:srcRect l="11249" t="5000" r="15623" b="3333"/>
          <a:stretch/>
        </p:blipFill>
        <p:spPr>
          <a:xfrm>
            <a:off x="228600" y="3886198"/>
            <a:ext cx="3112393" cy="2926079"/>
          </a:xfrm>
          <a:prstGeom prst="rect">
            <a:avLst/>
          </a:prstGeom>
          <a:noFill/>
          <a:ln>
            <a:noFill/>
          </a:ln>
        </p:spPr>
      </p:pic>
      <p:pic>
        <p:nvPicPr>
          <p:cNvPr id="718" name="Shape 718"/>
          <p:cNvPicPr preferRelativeResize="0"/>
          <p:nvPr/>
        </p:nvPicPr>
        <p:blipFill rotWithShape="1">
          <a:blip r:embed="rId5">
            <a:alphaModFix/>
          </a:blip>
          <a:srcRect l="23443" r="21640"/>
          <a:stretch/>
        </p:blipFill>
        <p:spPr>
          <a:xfrm>
            <a:off x="3428998" y="1044462"/>
            <a:ext cx="5705856" cy="5767815"/>
          </a:xfrm>
          <a:prstGeom prst="rect">
            <a:avLst/>
          </a:prstGeom>
          <a:noFill/>
          <a:ln>
            <a:noFill/>
          </a:ln>
        </p:spPr>
      </p:pic>
    </p:spTree>
    <p:extLst>
      <p:ext uri="{BB962C8B-B14F-4D97-AF65-F5344CB8AC3E}">
        <p14:creationId xmlns:p14="http://schemas.microsoft.com/office/powerpoint/2010/main" val="1925480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Shape 723"/>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42</a:t>
            </a:fld>
            <a:endParaRPr lang="en-US" sz="1200">
              <a:solidFill>
                <a:srgbClr val="000099"/>
              </a:solidFill>
              <a:latin typeface="Cabin"/>
              <a:ea typeface="Cabin"/>
              <a:cs typeface="Cabin"/>
              <a:sym typeface="Cabin"/>
            </a:endParaRPr>
          </a:p>
        </p:txBody>
      </p:sp>
      <p:sp>
        <p:nvSpPr>
          <p:cNvPr id="724" name="Shape 724"/>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sp>
        <p:nvSpPr>
          <p:cNvPr id="725" name="Shape 725"/>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726" name="Shape 726"/>
          <p:cNvSpPr txBox="1">
            <a:spLocks noGrp="1"/>
          </p:cNvSpPr>
          <p:nvPr>
            <p:ph type="title"/>
          </p:nvPr>
        </p:nvSpPr>
        <p:spPr>
          <a:xfrm>
            <a:off x="457200" y="199890"/>
            <a:ext cx="8229600" cy="68197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16 Antennas – Extended Configuration</a:t>
            </a:r>
          </a:p>
        </p:txBody>
      </p:sp>
      <p:pic>
        <p:nvPicPr>
          <p:cNvPr id="727" name="Shape 727"/>
          <p:cNvPicPr preferRelativeResize="0"/>
          <p:nvPr/>
        </p:nvPicPr>
        <p:blipFill rotWithShape="1">
          <a:blip r:embed="rId3">
            <a:alphaModFix/>
          </a:blip>
          <a:srcRect l="23254" r="20064"/>
          <a:stretch/>
        </p:blipFill>
        <p:spPr>
          <a:xfrm>
            <a:off x="3340978" y="1005838"/>
            <a:ext cx="5803022" cy="5806438"/>
          </a:xfrm>
          <a:prstGeom prst="rect">
            <a:avLst/>
          </a:prstGeom>
          <a:noFill/>
          <a:ln>
            <a:noFill/>
          </a:ln>
        </p:spPr>
      </p:pic>
      <p:pic>
        <p:nvPicPr>
          <p:cNvPr id="728" name="Shape 728"/>
          <p:cNvPicPr preferRelativeResize="0"/>
          <p:nvPr/>
        </p:nvPicPr>
        <p:blipFill rotWithShape="1">
          <a:blip r:embed="rId4">
            <a:alphaModFix/>
          </a:blip>
          <a:srcRect l="9851" t="8986" r="15392" b="-8168"/>
          <a:stretch/>
        </p:blipFill>
        <p:spPr>
          <a:xfrm>
            <a:off x="0" y="1005840"/>
            <a:ext cx="3383280" cy="3200399"/>
          </a:xfrm>
          <a:prstGeom prst="rect">
            <a:avLst/>
          </a:prstGeom>
          <a:noFill/>
          <a:ln>
            <a:noFill/>
          </a:ln>
        </p:spPr>
      </p:pic>
      <p:pic>
        <p:nvPicPr>
          <p:cNvPr id="729" name="Shape 729"/>
          <p:cNvPicPr preferRelativeResize="0"/>
          <p:nvPr/>
        </p:nvPicPr>
        <p:blipFill rotWithShape="1">
          <a:blip r:embed="rId5">
            <a:alphaModFix/>
          </a:blip>
          <a:srcRect l="11249" t="4999" r="15623" b="3333"/>
          <a:stretch/>
        </p:blipFill>
        <p:spPr>
          <a:xfrm>
            <a:off x="228600" y="3886198"/>
            <a:ext cx="3112378" cy="2926079"/>
          </a:xfrm>
          <a:prstGeom prst="rect">
            <a:avLst/>
          </a:prstGeom>
          <a:noFill/>
          <a:ln>
            <a:noFill/>
          </a:ln>
        </p:spPr>
      </p:pic>
    </p:spTree>
    <p:extLst>
      <p:ext uri="{BB962C8B-B14F-4D97-AF65-F5344CB8AC3E}">
        <p14:creationId xmlns:p14="http://schemas.microsoft.com/office/powerpoint/2010/main" val="3268128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Shape 734"/>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43</a:t>
            </a:fld>
            <a:endParaRPr lang="en-US" sz="1200">
              <a:solidFill>
                <a:srgbClr val="000099"/>
              </a:solidFill>
              <a:latin typeface="Cabin"/>
              <a:ea typeface="Cabin"/>
              <a:cs typeface="Cabin"/>
              <a:sym typeface="Cabin"/>
            </a:endParaRPr>
          </a:p>
        </p:txBody>
      </p:sp>
      <p:sp>
        <p:nvSpPr>
          <p:cNvPr id="735" name="Shape 735"/>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sp>
        <p:nvSpPr>
          <p:cNvPr id="736" name="Shape 736"/>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737" name="Shape 737"/>
          <p:cNvSpPr txBox="1">
            <a:spLocks noGrp="1"/>
          </p:cNvSpPr>
          <p:nvPr>
            <p:ph type="title"/>
          </p:nvPr>
        </p:nvSpPr>
        <p:spPr>
          <a:xfrm>
            <a:off x="457200" y="199890"/>
            <a:ext cx="8229600" cy="6231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32 Antennas – Instantaneous</a:t>
            </a:r>
          </a:p>
        </p:txBody>
      </p:sp>
      <p:pic>
        <p:nvPicPr>
          <p:cNvPr id="738" name="Shape 738"/>
          <p:cNvPicPr preferRelativeResize="0"/>
          <p:nvPr/>
        </p:nvPicPr>
        <p:blipFill rotWithShape="1">
          <a:blip r:embed="rId3">
            <a:alphaModFix/>
          </a:blip>
          <a:srcRect l="24172" r="23271"/>
          <a:stretch/>
        </p:blipFill>
        <p:spPr>
          <a:xfrm>
            <a:off x="3429001" y="1028700"/>
            <a:ext cx="5714999" cy="5714999"/>
          </a:xfrm>
          <a:prstGeom prst="rect">
            <a:avLst/>
          </a:prstGeom>
          <a:noFill/>
          <a:ln>
            <a:noFill/>
          </a:ln>
        </p:spPr>
      </p:pic>
      <p:pic>
        <p:nvPicPr>
          <p:cNvPr id="739" name="Shape 739"/>
          <p:cNvPicPr preferRelativeResize="0"/>
          <p:nvPr/>
        </p:nvPicPr>
        <p:blipFill rotWithShape="1">
          <a:blip r:embed="rId4">
            <a:alphaModFix/>
          </a:blip>
          <a:srcRect l="9851" t="8986" r="15392" b="-8168"/>
          <a:stretch/>
        </p:blipFill>
        <p:spPr>
          <a:xfrm>
            <a:off x="0" y="1005840"/>
            <a:ext cx="3383280" cy="3200399"/>
          </a:xfrm>
          <a:prstGeom prst="rect">
            <a:avLst/>
          </a:prstGeom>
          <a:noFill/>
          <a:ln>
            <a:noFill/>
          </a:ln>
        </p:spPr>
      </p:pic>
      <p:pic>
        <p:nvPicPr>
          <p:cNvPr id="740" name="Shape 740"/>
          <p:cNvPicPr preferRelativeResize="0"/>
          <p:nvPr/>
        </p:nvPicPr>
        <p:blipFill rotWithShape="1">
          <a:blip r:embed="rId5">
            <a:alphaModFix/>
          </a:blip>
          <a:srcRect l="11082" t="4901" r="15393" b="3267"/>
          <a:stretch/>
        </p:blipFill>
        <p:spPr>
          <a:xfrm>
            <a:off x="228600" y="3886200"/>
            <a:ext cx="3108959" cy="2926079"/>
          </a:xfrm>
          <a:prstGeom prst="rect">
            <a:avLst/>
          </a:prstGeom>
          <a:noFill/>
          <a:ln>
            <a:noFill/>
          </a:ln>
        </p:spPr>
      </p:pic>
    </p:spTree>
    <p:extLst>
      <p:ext uri="{BB962C8B-B14F-4D97-AF65-F5344CB8AC3E}">
        <p14:creationId xmlns:p14="http://schemas.microsoft.com/office/powerpoint/2010/main" val="837563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Shape 745"/>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44</a:t>
            </a:fld>
            <a:endParaRPr lang="en-US" sz="1200">
              <a:solidFill>
                <a:srgbClr val="000099"/>
              </a:solidFill>
              <a:latin typeface="Cabin"/>
              <a:ea typeface="Cabin"/>
              <a:cs typeface="Cabin"/>
              <a:sym typeface="Cabin"/>
            </a:endParaRPr>
          </a:p>
        </p:txBody>
      </p:sp>
      <p:sp>
        <p:nvSpPr>
          <p:cNvPr id="746" name="Shape 746"/>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sp>
        <p:nvSpPr>
          <p:cNvPr id="747" name="Shape 747"/>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748" name="Shape 748"/>
          <p:cNvSpPr txBox="1">
            <a:spLocks noGrp="1"/>
          </p:cNvSpPr>
          <p:nvPr>
            <p:ph type="title"/>
          </p:nvPr>
        </p:nvSpPr>
        <p:spPr>
          <a:xfrm>
            <a:off x="457200" y="176373"/>
            <a:ext cx="8229600" cy="67022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a:solidFill>
                  <a:srgbClr val="990033"/>
                </a:solidFill>
                <a:latin typeface="Gill Sans MT" panose="020B0502020104020203" pitchFamily="34" charset="77"/>
                <a:sym typeface="Cabin"/>
              </a:rPr>
              <a:t>32 Antennas –  8 hours</a:t>
            </a:r>
          </a:p>
        </p:txBody>
      </p:sp>
      <p:pic>
        <p:nvPicPr>
          <p:cNvPr id="749" name="Shape 749"/>
          <p:cNvPicPr preferRelativeResize="0"/>
          <p:nvPr/>
        </p:nvPicPr>
        <p:blipFill rotWithShape="1">
          <a:blip r:embed="rId3">
            <a:alphaModFix/>
          </a:blip>
          <a:srcRect l="24172" r="23271"/>
          <a:stretch/>
        </p:blipFill>
        <p:spPr>
          <a:xfrm>
            <a:off x="3429000" y="1005840"/>
            <a:ext cx="5714999" cy="5714999"/>
          </a:xfrm>
          <a:prstGeom prst="rect">
            <a:avLst/>
          </a:prstGeom>
          <a:noFill/>
          <a:ln>
            <a:noFill/>
          </a:ln>
        </p:spPr>
      </p:pic>
      <p:pic>
        <p:nvPicPr>
          <p:cNvPr id="750" name="Shape 750"/>
          <p:cNvPicPr preferRelativeResize="0"/>
          <p:nvPr/>
        </p:nvPicPr>
        <p:blipFill rotWithShape="1">
          <a:blip r:embed="rId4">
            <a:alphaModFix/>
          </a:blip>
          <a:srcRect l="11249" t="4999" r="15623" b="3333"/>
          <a:stretch/>
        </p:blipFill>
        <p:spPr>
          <a:xfrm>
            <a:off x="228600" y="3886200"/>
            <a:ext cx="3112368" cy="2926079"/>
          </a:xfrm>
          <a:prstGeom prst="rect">
            <a:avLst/>
          </a:prstGeom>
          <a:noFill/>
          <a:ln>
            <a:noFill/>
          </a:ln>
        </p:spPr>
      </p:pic>
      <p:pic>
        <p:nvPicPr>
          <p:cNvPr id="751" name="Shape 751"/>
          <p:cNvPicPr preferRelativeResize="0"/>
          <p:nvPr/>
        </p:nvPicPr>
        <p:blipFill rotWithShape="1">
          <a:blip r:embed="rId5">
            <a:alphaModFix/>
          </a:blip>
          <a:srcRect l="9851" t="8986" r="15392" b="-8168"/>
          <a:stretch/>
        </p:blipFill>
        <p:spPr>
          <a:xfrm>
            <a:off x="0" y="1005840"/>
            <a:ext cx="3383280" cy="3200399"/>
          </a:xfrm>
          <a:prstGeom prst="rect">
            <a:avLst/>
          </a:prstGeom>
          <a:noFill/>
          <a:ln>
            <a:noFill/>
          </a:ln>
        </p:spPr>
      </p:pic>
    </p:spTree>
    <p:extLst>
      <p:ext uri="{BB962C8B-B14F-4D97-AF65-F5344CB8AC3E}">
        <p14:creationId xmlns:p14="http://schemas.microsoft.com/office/powerpoint/2010/main" val="2856286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7F7677-5652-2247-8A60-6580CEA6ACBE}"/>
              </a:ext>
            </a:extLst>
          </p:cNvPr>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45</a:t>
            </a:fld>
            <a:endParaRPr lang="en-US" sz="1200" b="0" i="0" u="none" strike="noStrike" cap="none">
              <a:solidFill>
                <a:srgbClr val="000099"/>
              </a:solidFill>
              <a:latin typeface="Cabin"/>
              <a:ea typeface="Cabin"/>
              <a:cs typeface="Cabin"/>
              <a:sym typeface="Cabin"/>
            </a:endParaRPr>
          </a:p>
        </p:txBody>
      </p:sp>
      <p:pic>
        <p:nvPicPr>
          <p:cNvPr id="6" name="Picture 5">
            <a:extLst>
              <a:ext uri="{FF2B5EF4-FFF2-40B4-BE49-F238E27FC236}">
                <a16:creationId xmlns:a16="http://schemas.microsoft.com/office/drawing/2014/main" id="{BF73143F-9DA9-8247-82F6-057A6D168336}"/>
              </a:ext>
            </a:extLst>
          </p:cNvPr>
          <p:cNvPicPr>
            <a:picLocks noChangeAspect="1"/>
          </p:cNvPicPr>
          <p:nvPr/>
        </p:nvPicPr>
        <p:blipFill rotWithShape="1">
          <a:blip r:embed="rId2"/>
          <a:srcRect l="5219" t="7952" r="5219" b="6645"/>
          <a:stretch/>
        </p:blipFill>
        <p:spPr>
          <a:xfrm>
            <a:off x="20563" y="0"/>
            <a:ext cx="9123437" cy="6858001"/>
          </a:xfrm>
          <a:prstGeom prst="rect">
            <a:avLst/>
          </a:prstGeom>
        </p:spPr>
      </p:pic>
    </p:spTree>
    <p:extLst>
      <p:ext uri="{BB962C8B-B14F-4D97-AF65-F5344CB8AC3E}">
        <p14:creationId xmlns:p14="http://schemas.microsoft.com/office/powerpoint/2010/main" val="3090467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Shape 803"/>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46</a:t>
            </a:fld>
            <a:endParaRPr lang="en-US" sz="1200">
              <a:solidFill>
                <a:srgbClr val="000099"/>
              </a:solidFill>
              <a:latin typeface="Cabin"/>
              <a:ea typeface="Cabin"/>
              <a:cs typeface="Cabin"/>
              <a:sym typeface="Cabin"/>
            </a:endParaRPr>
          </a:p>
        </p:txBody>
      </p:sp>
      <p:pic>
        <p:nvPicPr>
          <p:cNvPr id="804" name="Shape 804"/>
          <p:cNvPicPr preferRelativeResize="0"/>
          <p:nvPr/>
        </p:nvPicPr>
        <p:blipFill rotWithShape="1">
          <a:blip r:embed="rId3">
            <a:alphaModFix/>
          </a:blip>
          <a:srcRect/>
          <a:stretch/>
        </p:blipFill>
        <p:spPr>
          <a:xfrm>
            <a:off x="152673" y="0"/>
            <a:ext cx="8800826" cy="6800638"/>
          </a:xfrm>
          <a:prstGeom prst="rect">
            <a:avLst/>
          </a:prstGeom>
          <a:noFill/>
          <a:ln>
            <a:noFill/>
          </a:ln>
        </p:spPr>
      </p:pic>
      <p:sp>
        <p:nvSpPr>
          <p:cNvPr id="805" name="Shape 805"/>
          <p:cNvSpPr txBox="1"/>
          <p:nvPr/>
        </p:nvSpPr>
        <p:spPr>
          <a:xfrm>
            <a:off x="5878512" y="274637"/>
            <a:ext cx="3074987" cy="132343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dirty="0">
                <a:solidFill>
                  <a:srgbClr val="800000"/>
                </a:solidFill>
                <a:latin typeface="Gill Sans MT" panose="020B0502020104020203" pitchFamily="34" charset="77"/>
                <a:ea typeface="Times New Roman"/>
                <a:cs typeface="Times New Roman"/>
                <a:sym typeface="Times New Roman"/>
              </a:rPr>
              <a:t>Output of interferometric observation is in the form of a “cube” of data – the third dimension is frequency.</a:t>
            </a:r>
          </a:p>
        </p:txBody>
      </p:sp>
      <p:sp>
        <p:nvSpPr>
          <p:cNvPr id="5" name="Shape 757">
            <a:extLst>
              <a:ext uri="{FF2B5EF4-FFF2-40B4-BE49-F238E27FC236}">
                <a16:creationId xmlns:a16="http://schemas.microsoft.com/office/drawing/2014/main" id="{7FC84CBA-7AAF-F74E-A933-C90169B2599C}"/>
              </a:ext>
            </a:extLst>
          </p:cNvPr>
          <p:cNvSpPr txBox="1"/>
          <p:nvPr/>
        </p:nvSpPr>
        <p:spPr>
          <a:xfrm>
            <a:off x="0" y="296594"/>
            <a:ext cx="1860331" cy="639762"/>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spcAft>
                <a:spcPts val="0"/>
              </a:spcAft>
              <a:buSzPct val="25000"/>
              <a:buNone/>
            </a:pPr>
            <a:r>
              <a:rPr lang="en-US" sz="3300" b="1" dirty="0">
                <a:solidFill>
                  <a:srgbClr val="990033"/>
                </a:solidFill>
                <a:latin typeface="Gill Sans MT" panose="020B0502020104020203" pitchFamily="34" charset="77"/>
                <a:ea typeface="Cabin"/>
                <a:cs typeface="Cabin"/>
                <a:sym typeface="Cabin"/>
              </a:rPr>
              <a:t>Not only 2D imaging, but 3D</a:t>
            </a:r>
          </a:p>
        </p:txBody>
      </p:sp>
    </p:spTree>
    <p:extLst>
      <p:ext uri="{BB962C8B-B14F-4D97-AF65-F5344CB8AC3E}">
        <p14:creationId xmlns:p14="http://schemas.microsoft.com/office/powerpoint/2010/main" val="1286810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Shape 811"/>
          <p:cNvSpPr txBox="1">
            <a:spLocks noGrp="1"/>
          </p:cNvSpPr>
          <p:nvPr>
            <p:ph type="title"/>
          </p:nvPr>
        </p:nvSpPr>
        <p:spPr>
          <a:xfrm>
            <a:off x="0" y="26882"/>
            <a:ext cx="9144000" cy="96043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i="0" u="none" strike="noStrike" cap="none" dirty="0">
                <a:solidFill>
                  <a:srgbClr val="990033"/>
                </a:solidFill>
                <a:latin typeface="Gill Sans MT" panose="020B0502020104020203" pitchFamily="34" charset="77"/>
                <a:sym typeface="Cabin"/>
              </a:rPr>
              <a:t>Sometimes the most interesting science lies in the third dimension </a:t>
            </a:r>
          </a:p>
        </p:txBody>
      </p:sp>
      <p:sp>
        <p:nvSpPr>
          <p:cNvPr id="812" name="Shape 812"/>
          <p:cNvSpPr txBox="1">
            <a:spLocks noGrp="1"/>
          </p:cNvSpPr>
          <p:nvPr>
            <p:ph type="sldNum" idx="12"/>
          </p:nvPr>
        </p:nvSpPr>
        <p:spPr>
          <a:xfrm>
            <a:off x="7959542" y="6356350"/>
            <a:ext cx="547571" cy="372904"/>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47</a:t>
            </a:fld>
            <a:endParaRPr lang="en-US" sz="1200">
              <a:solidFill>
                <a:srgbClr val="000099"/>
              </a:solidFill>
              <a:latin typeface="Cabin"/>
              <a:ea typeface="Cabin"/>
              <a:cs typeface="Cabin"/>
              <a:sym typeface="Cabin"/>
            </a:endParaRPr>
          </a:p>
        </p:txBody>
      </p:sp>
      <p:pic>
        <p:nvPicPr>
          <p:cNvPr id="813" name="Shape 813"/>
          <p:cNvPicPr preferRelativeResize="0"/>
          <p:nvPr/>
        </p:nvPicPr>
        <p:blipFill rotWithShape="1">
          <a:blip r:embed="rId3">
            <a:alphaModFix/>
          </a:blip>
          <a:srcRect/>
          <a:stretch/>
        </p:blipFill>
        <p:spPr>
          <a:xfrm>
            <a:off x="5499100" y="1317625"/>
            <a:ext cx="3644899" cy="2752725"/>
          </a:xfrm>
          <a:prstGeom prst="rect">
            <a:avLst/>
          </a:prstGeom>
          <a:noFill/>
          <a:ln>
            <a:noFill/>
          </a:ln>
        </p:spPr>
      </p:pic>
      <p:sp>
        <p:nvSpPr>
          <p:cNvPr id="814" name="Shape 814"/>
          <p:cNvSpPr txBox="1"/>
          <p:nvPr/>
        </p:nvSpPr>
        <p:spPr>
          <a:xfrm>
            <a:off x="7157546" y="886294"/>
            <a:ext cx="1195350" cy="40010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000" dirty="0">
                <a:solidFill>
                  <a:srgbClr val="000099"/>
                </a:solidFill>
                <a:latin typeface="Gill Sans MT" panose="020B0502020104020203" pitchFamily="34" charset="77"/>
                <a:ea typeface="Cabin"/>
                <a:cs typeface="Cabin"/>
                <a:sym typeface="Cabin"/>
              </a:rPr>
              <a:t>Band 6</a:t>
            </a:r>
          </a:p>
        </p:txBody>
      </p:sp>
      <p:sp>
        <p:nvSpPr>
          <p:cNvPr id="815" name="Shape 815"/>
          <p:cNvSpPr txBox="1"/>
          <p:nvPr/>
        </p:nvSpPr>
        <p:spPr>
          <a:xfrm>
            <a:off x="6667500" y="4070350"/>
            <a:ext cx="1978702" cy="276998"/>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200" dirty="0">
                <a:solidFill>
                  <a:srgbClr val="000099"/>
                </a:solidFill>
                <a:latin typeface="Gill Sans MT" panose="020B0502020104020203" pitchFamily="34" charset="77"/>
                <a:ea typeface="Cabin"/>
                <a:cs typeface="Cabin"/>
                <a:sym typeface="Cabin"/>
              </a:rPr>
              <a:t>J. Turner &amp; ALMA CSV team</a:t>
            </a:r>
          </a:p>
        </p:txBody>
      </p:sp>
      <p:pic>
        <p:nvPicPr>
          <p:cNvPr id="816" name="Shape 816"/>
          <p:cNvPicPr preferRelativeResize="0"/>
          <p:nvPr/>
        </p:nvPicPr>
        <p:blipFill rotWithShape="1">
          <a:blip r:embed="rId4">
            <a:alphaModFix/>
          </a:blip>
          <a:srcRect/>
          <a:stretch/>
        </p:blipFill>
        <p:spPr>
          <a:xfrm>
            <a:off x="1376362" y="1086349"/>
            <a:ext cx="3824301" cy="5460343"/>
          </a:xfrm>
          <a:prstGeom prst="rect">
            <a:avLst/>
          </a:prstGeom>
          <a:noFill/>
          <a:ln>
            <a:noFill/>
          </a:ln>
        </p:spPr>
      </p:pic>
      <p:cxnSp>
        <p:nvCxnSpPr>
          <p:cNvPr id="817" name="Shape 817"/>
          <p:cNvCxnSpPr/>
          <p:nvPr/>
        </p:nvCxnSpPr>
        <p:spPr>
          <a:xfrm rot="10800000" flipH="1">
            <a:off x="3933167" y="2768600"/>
            <a:ext cx="3382032" cy="2517168"/>
          </a:xfrm>
          <a:prstGeom prst="straightConnector1">
            <a:avLst/>
          </a:prstGeom>
          <a:noFill/>
          <a:ln w="25400" cap="flat" cmpd="sng">
            <a:solidFill>
              <a:srgbClr val="FF0000"/>
            </a:solidFill>
            <a:prstDash val="solid"/>
            <a:round/>
            <a:headEnd type="none" w="med" len="med"/>
            <a:tailEnd type="stealth" w="lg" len="lg"/>
          </a:ln>
        </p:spPr>
      </p:cxnSp>
      <p:cxnSp>
        <p:nvCxnSpPr>
          <p:cNvPr id="818" name="Shape 818"/>
          <p:cNvCxnSpPr/>
          <p:nvPr/>
        </p:nvCxnSpPr>
        <p:spPr>
          <a:xfrm>
            <a:off x="4241410" y="2463800"/>
            <a:ext cx="3327789" cy="0"/>
          </a:xfrm>
          <a:prstGeom prst="straightConnector1">
            <a:avLst/>
          </a:prstGeom>
          <a:noFill/>
          <a:ln w="25400" cap="flat" cmpd="sng">
            <a:solidFill>
              <a:srgbClr val="FF0000"/>
            </a:solidFill>
            <a:prstDash val="solid"/>
            <a:round/>
            <a:headEnd type="none" w="med" len="med"/>
            <a:tailEnd type="stealth" w="lg" len="lg"/>
          </a:ln>
        </p:spPr>
      </p:cxnSp>
      <p:sp>
        <p:nvSpPr>
          <p:cNvPr id="819" name="Shape 819"/>
          <p:cNvSpPr txBox="1"/>
          <p:nvPr/>
        </p:nvSpPr>
        <p:spPr>
          <a:xfrm>
            <a:off x="5936619" y="4345057"/>
            <a:ext cx="274459" cy="40010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Font typeface="Arial"/>
              <a:buNone/>
            </a:pPr>
            <a:endParaRPr sz="2000">
              <a:solidFill>
                <a:srgbClr val="000099"/>
              </a:solidFill>
              <a:latin typeface="Cabin"/>
              <a:ea typeface="Cabin"/>
              <a:cs typeface="Cabin"/>
              <a:sym typeface="Cabin"/>
            </a:endParaRPr>
          </a:p>
        </p:txBody>
      </p:sp>
      <p:sp>
        <p:nvSpPr>
          <p:cNvPr id="820" name="Shape 820"/>
          <p:cNvSpPr txBox="1"/>
          <p:nvPr/>
        </p:nvSpPr>
        <p:spPr>
          <a:xfrm>
            <a:off x="5167776" y="4317489"/>
            <a:ext cx="4027868" cy="200054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a:solidFill>
                  <a:srgbClr val="000090"/>
                </a:solidFill>
                <a:latin typeface="Gill Sans MT" panose="020B0502020104020203" pitchFamily="34" charset="77"/>
                <a:ea typeface="Cabin"/>
                <a:cs typeface="Cabin"/>
                <a:sym typeface="Cabin"/>
              </a:rPr>
              <a:t>Young Low Mass Stars: IRAS16293</a:t>
            </a:r>
          </a:p>
          <a:p>
            <a:pPr marL="342900" marR="0" lvl="0" indent="-342900" algn="l" rtl="0">
              <a:spcBef>
                <a:spcPts val="400"/>
              </a:spcBef>
              <a:spcAft>
                <a:spcPts val="0"/>
              </a:spcAft>
              <a:buClr>
                <a:srgbClr val="000099"/>
              </a:buClr>
              <a:buSzPct val="100000"/>
              <a:buFont typeface="Arial"/>
              <a:buChar char="•"/>
            </a:pPr>
            <a:r>
              <a:rPr lang="en-US" sz="2000">
                <a:solidFill>
                  <a:srgbClr val="000099"/>
                </a:solidFill>
                <a:latin typeface="Gill Sans MT" panose="020B0502020104020203" pitchFamily="34" charset="77"/>
                <a:ea typeface="Cabin"/>
                <a:cs typeface="Cabin"/>
                <a:sym typeface="Cabin"/>
              </a:rPr>
              <a:t>Note narrow lines toward preprotostellar core B (top) with infall apparent in methyl formate and ketene lines.  </a:t>
            </a:r>
          </a:p>
        </p:txBody>
      </p:sp>
    </p:spTree>
    <p:extLst>
      <p:ext uri="{BB962C8B-B14F-4D97-AF65-F5344CB8AC3E}">
        <p14:creationId xmlns:p14="http://schemas.microsoft.com/office/powerpoint/2010/main" val="2152571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7F7677-5652-2247-8A60-6580CEA6ACBE}"/>
              </a:ext>
            </a:extLst>
          </p:cNvPr>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48</a:t>
            </a:fld>
            <a:endParaRPr lang="en-US" sz="1200" b="0" i="0" u="none" strike="noStrike" cap="none">
              <a:solidFill>
                <a:srgbClr val="000099"/>
              </a:solidFill>
              <a:latin typeface="Cabin"/>
              <a:ea typeface="Cabin"/>
              <a:cs typeface="Cabin"/>
              <a:sym typeface="Cabin"/>
            </a:endParaRPr>
          </a:p>
        </p:txBody>
      </p:sp>
      <p:pic>
        <p:nvPicPr>
          <p:cNvPr id="3" name="Picture 2">
            <a:extLst>
              <a:ext uri="{FF2B5EF4-FFF2-40B4-BE49-F238E27FC236}">
                <a16:creationId xmlns:a16="http://schemas.microsoft.com/office/drawing/2014/main" id="{D08C687B-FC34-094E-82C0-D985A2B514F7}"/>
              </a:ext>
            </a:extLst>
          </p:cNvPr>
          <p:cNvPicPr>
            <a:picLocks noChangeAspect="1"/>
          </p:cNvPicPr>
          <p:nvPr/>
        </p:nvPicPr>
        <p:blipFill>
          <a:blip r:embed="rId2"/>
          <a:stretch>
            <a:fillRect/>
          </a:stretch>
        </p:blipFill>
        <p:spPr>
          <a:xfrm>
            <a:off x="-541866" y="-548024"/>
            <a:ext cx="10210800" cy="7890164"/>
          </a:xfrm>
          <a:prstGeom prst="rect">
            <a:avLst/>
          </a:prstGeom>
        </p:spPr>
      </p:pic>
    </p:spTree>
    <p:extLst>
      <p:ext uri="{BB962C8B-B14F-4D97-AF65-F5344CB8AC3E}">
        <p14:creationId xmlns:p14="http://schemas.microsoft.com/office/powerpoint/2010/main" val="3983087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92721"/>
            <a:ext cx="8229600" cy="2311724"/>
          </a:xfrm>
        </p:spPr>
        <p:txBody>
          <a:bodyPr/>
          <a:lstStyle/>
          <a:p>
            <a:r>
              <a:rPr lang="en-US" sz="2400" dirty="0">
                <a:latin typeface="Gill Sans MT" panose="020B0502020104020203" pitchFamily="34" charset="77"/>
              </a:rPr>
              <a:t>Interferometers measure visibilities, i.e., the amplitude and phase of the cross-correlated signals between pairs of antennas, as a function of time and frequency.</a:t>
            </a:r>
          </a:p>
          <a:p>
            <a:r>
              <a:rPr lang="en-US" sz="2400" dirty="0">
                <a:latin typeface="Gill Sans MT" panose="020B0502020104020203" pitchFamily="34" charset="77"/>
              </a:rPr>
              <a:t>We calibrate these data by determining the complex gains (amplitude and phase), the frequency response (</a:t>
            </a:r>
            <a:r>
              <a:rPr lang="en-US" sz="2400" dirty="0" err="1">
                <a:latin typeface="Gill Sans MT" panose="020B0502020104020203" pitchFamily="34" charset="77"/>
              </a:rPr>
              <a:t>bandpass</a:t>
            </a:r>
            <a:r>
              <a:rPr lang="en-US" sz="2400" dirty="0">
                <a:latin typeface="Gill Sans MT" panose="020B0502020104020203" pitchFamily="34" charset="77"/>
              </a:rPr>
              <a:t>) and flux scale for each antenna.</a:t>
            </a:r>
          </a:p>
        </p:txBody>
      </p:sp>
      <p:sp>
        <p:nvSpPr>
          <p:cNvPr id="4" name="Slide Number Placeholder 3"/>
          <p:cNvSpPr>
            <a:spLocks noGrp="1"/>
          </p:cNvSpPr>
          <p:nvPr>
            <p:ph type="sldNum" sz="quarter" idx="11"/>
          </p:nvPr>
        </p:nvSpPr>
        <p:spPr/>
        <p:txBody>
          <a:bodyPr/>
          <a:lstStyle/>
          <a:p>
            <a:fld id="{73CBECA9-5EC4-1348-9E48-4CADDDEFCC09}" type="slidenum">
              <a:rPr lang="en-US" smtClean="0"/>
              <a:pPr/>
              <a:t>49</a:t>
            </a:fld>
            <a:endParaRPr lang="en-US"/>
          </a:p>
        </p:txBody>
      </p:sp>
      <p:pic>
        <p:nvPicPr>
          <p:cNvPr id="7" name="Picture 6" descr="cvpost034_1__akepley_.png"/>
          <p:cNvPicPr>
            <a:picLocks noChangeAspect="1"/>
          </p:cNvPicPr>
          <p:nvPr/>
        </p:nvPicPr>
        <p:blipFill>
          <a:blip r:embed="rId2"/>
          <a:stretch>
            <a:fillRect/>
          </a:stretch>
        </p:blipFill>
        <p:spPr>
          <a:xfrm>
            <a:off x="4693520" y="3255318"/>
            <a:ext cx="4049724" cy="3175101"/>
          </a:xfrm>
          <a:prstGeom prst="rect">
            <a:avLst/>
          </a:prstGeom>
        </p:spPr>
      </p:pic>
      <p:pic>
        <p:nvPicPr>
          <p:cNvPr id="8" name="Picture 7" descr="cvpost034_1__akepley_.png"/>
          <p:cNvPicPr>
            <a:picLocks noChangeAspect="1"/>
          </p:cNvPicPr>
          <p:nvPr/>
        </p:nvPicPr>
        <p:blipFill>
          <a:blip r:embed="rId3"/>
          <a:stretch>
            <a:fillRect/>
          </a:stretch>
        </p:blipFill>
        <p:spPr>
          <a:xfrm>
            <a:off x="513644" y="3255318"/>
            <a:ext cx="4016151" cy="3153356"/>
          </a:xfrm>
          <a:prstGeom prst="rect">
            <a:avLst/>
          </a:prstGeom>
        </p:spPr>
      </p:pic>
      <p:sp>
        <p:nvSpPr>
          <p:cNvPr id="9" name="TextBox 8"/>
          <p:cNvSpPr txBox="1"/>
          <p:nvPr/>
        </p:nvSpPr>
        <p:spPr>
          <a:xfrm>
            <a:off x="927655" y="4307866"/>
            <a:ext cx="620683" cy="400110"/>
          </a:xfrm>
          <a:prstGeom prst="rect">
            <a:avLst/>
          </a:prstGeom>
          <a:noFill/>
        </p:spPr>
        <p:txBody>
          <a:bodyPr wrap="none" rtlCol="0">
            <a:spAutoFit/>
          </a:bodyPr>
          <a:lstStyle/>
          <a:p>
            <a:pPr marL="342900" indent="-342900" eaLnBrk="0" hangingPunct="0">
              <a:spcBef>
                <a:spcPct val="20000"/>
              </a:spcBef>
            </a:pPr>
            <a:r>
              <a:rPr lang="en-US" sz="2000" dirty="0">
                <a:latin typeface="Gill Sans MT" pitchFamily="34" charset="0"/>
                <a:cs typeface="Gill Sans" pitchFamily="17" charset="0"/>
              </a:rPr>
              <a:t>Flux</a:t>
            </a:r>
          </a:p>
        </p:txBody>
      </p:sp>
      <p:sp>
        <p:nvSpPr>
          <p:cNvPr id="10" name="TextBox 9"/>
          <p:cNvSpPr txBox="1"/>
          <p:nvPr/>
        </p:nvSpPr>
        <p:spPr>
          <a:xfrm>
            <a:off x="1548338" y="4060156"/>
            <a:ext cx="1132567" cy="400110"/>
          </a:xfrm>
          <a:prstGeom prst="rect">
            <a:avLst/>
          </a:prstGeom>
          <a:noFill/>
        </p:spPr>
        <p:txBody>
          <a:bodyPr wrap="none" rtlCol="0">
            <a:spAutoFit/>
          </a:bodyPr>
          <a:lstStyle/>
          <a:p>
            <a:pPr marL="342900" indent="-342900" eaLnBrk="0" hangingPunct="0">
              <a:spcBef>
                <a:spcPct val="20000"/>
              </a:spcBef>
            </a:pPr>
            <a:r>
              <a:rPr lang="en-US" sz="2000" dirty="0" err="1">
                <a:solidFill>
                  <a:srgbClr val="F4458B"/>
                </a:solidFill>
                <a:latin typeface="Gill Sans MT" pitchFamily="34" charset="0"/>
                <a:cs typeface="Gill Sans" pitchFamily="17" charset="0"/>
              </a:rPr>
              <a:t>Bandpass</a:t>
            </a:r>
            <a:endParaRPr lang="en-US" sz="2000" dirty="0">
              <a:solidFill>
                <a:srgbClr val="F4458B"/>
              </a:solidFill>
              <a:latin typeface="Gill Sans MT" pitchFamily="34" charset="0"/>
              <a:cs typeface="Gill Sans" pitchFamily="17" charset="0"/>
            </a:endParaRPr>
          </a:p>
        </p:txBody>
      </p:sp>
      <p:sp>
        <p:nvSpPr>
          <p:cNvPr id="11" name="TextBox 10"/>
          <p:cNvSpPr txBox="1"/>
          <p:nvPr/>
        </p:nvSpPr>
        <p:spPr>
          <a:xfrm>
            <a:off x="3303676" y="3255318"/>
            <a:ext cx="774646" cy="400110"/>
          </a:xfrm>
          <a:prstGeom prst="rect">
            <a:avLst/>
          </a:prstGeom>
          <a:noFill/>
        </p:spPr>
        <p:txBody>
          <a:bodyPr wrap="square" rtlCol="0">
            <a:spAutoFit/>
          </a:bodyPr>
          <a:lstStyle/>
          <a:p>
            <a:pPr marL="342900" indent="-342900" eaLnBrk="0" hangingPunct="0">
              <a:spcBef>
                <a:spcPct val="20000"/>
              </a:spcBef>
            </a:pPr>
            <a:r>
              <a:rPr lang="en-US" sz="2000" dirty="0">
                <a:solidFill>
                  <a:schemeClr val="accent6"/>
                </a:solidFill>
                <a:latin typeface="Gill Sans MT" pitchFamily="34" charset="0"/>
                <a:cs typeface="Gill Sans" pitchFamily="17" charset="0"/>
              </a:rPr>
              <a:t>Phase</a:t>
            </a:r>
          </a:p>
        </p:txBody>
      </p:sp>
      <p:sp>
        <p:nvSpPr>
          <p:cNvPr id="12" name="TextBox 11"/>
          <p:cNvSpPr txBox="1"/>
          <p:nvPr/>
        </p:nvSpPr>
        <p:spPr>
          <a:xfrm>
            <a:off x="3194847" y="5257238"/>
            <a:ext cx="883475" cy="400110"/>
          </a:xfrm>
          <a:prstGeom prst="rect">
            <a:avLst/>
          </a:prstGeom>
          <a:noFill/>
        </p:spPr>
        <p:txBody>
          <a:bodyPr wrap="none" rtlCol="0">
            <a:spAutoFit/>
          </a:bodyPr>
          <a:lstStyle/>
          <a:p>
            <a:pPr marL="342900" indent="-342900" eaLnBrk="0" hangingPunct="0">
              <a:spcBef>
                <a:spcPct val="20000"/>
              </a:spcBef>
            </a:pPr>
            <a:r>
              <a:rPr lang="en-US" sz="2000" dirty="0">
                <a:solidFill>
                  <a:schemeClr val="accent3"/>
                </a:solidFill>
                <a:latin typeface="Gill Sans MT" pitchFamily="34" charset="0"/>
                <a:cs typeface="Gill Sans" pitchFamily="17" charset="0"/>
              </a:rPr>
              <a:t>source</a:t>
            </a:r>
          </a:p>
        </p:txBody>
      </p:sp>
      <p:sp>
        <p:nvSpPr>
          <p:cNvPr id="13" name="TextBox 12"/>
          <p:cNvSpPr txBox="1"/>
          <p:nvPr/>
        </p:nvSpPr>
        <p:spPr>
          <a:xfrm>
            <a:off x="5341173" y="4460266"/>
            <a:ext cx="620683" cy="400110"/>
          </a:xfrm>
          <a:prstGeom prst="rect">
            <a:avLst/>
          </a:prstGeom>
          <a:noFill/>
        </p:spPr>
        <p:txBody>
          <a:bodyPr wrap="square" rtlCol="0">
            <a:spAutoFit/>
          </a:bodyPr>
          <a:lstStyle/>
          <a:p>
            <a:pPr marL="342900" indent="-342900" eaLnBrk="0" hangingPunct="0">
              <a:spcBef>
                <a:spcPct val="20000"/>
              </a:spcBef>
            </a:pPr>
            <a:r>
              <a:rPr lang="en-US" sz="2000" dirty="0">
                <a:latin typeface="Gill Sans MT" pitchFamily="34" charset="0"/>
                <a:cs typeface="Gill Sans" pitchFamily="17" charset="0"/>
              </a:rPr>
              <a:t>Flux</a:t>
            </a:r>
          </a:p>
        </p:txBody>
      </p:sp>
      <p:sp>
        <p:nvSpPr>
          <p:cNvPr id="14" name="TextBox 13"/>
          <p:cNvSpPr txBox="1"/>
          <p:nvPr/>
        </p:nvSpPr>
        <p:spPr>
          <a:xfrm>
            <a:off x="5823822" y="4260211"/>
            <a:ext cx="1132567" cy="400110"/>
          </a:xfrm>
          <a:prstGeom prst="rect">
            <a:avLst/>
          </a:prstGeom>
          <a:noFill/>
        </p:spPr>
        <p:txBody>
          <a:bodyPr wrap="none" rtlCol="0">
            <a:spAutoFit/>
          </a:bodyPr>
          <a:lstStyle/>
          <a:p>
            <a:pPr marL="342900" indent="-342900" eaLnBrk="0" hangingPunct="0">
              <a:spcBef>
                <a:spcPct val="20000"/>
              </a:spcBef>
            </a:pPr>
            <a:r>
              <a:rPr lang="en-US" sz="2000" dirty="0" err="1">
                <a:solidFill>
                  <a:srgbClr val="F4458B"/>
                </a:solidFill>
                <a:latin typeface="Gill Sans MT" pitchFamily="34" charset="0"/>
                <a:cs typeface="Gill Sans" pitchFamily="17" charset="0"/>
              </a:rPr>
              <a:t>Bandpass</a:t>
            </a:r>
            <a:endParaRPr lang="en-US" sz="2000" dirty="0">
              <a:solidFill>
                <a:srgbClr val="F4458B"/>
              </a:solidFill>
              <a:latin typeface="Gill Sans MT" pitchFamily="34" charset="0"/>
              <a:cs typeface="Gill Sans" pitchFamily="17" charset="0"/>
            </a:endParaRPr>
          </a:p>
        </p:txBody>
      </p:sp>
      <p:cxnSp>
        <p:nvCxnSpPr>
          <p:cNvPr id="16" name="Straight Arrow Connector 15"/>
          <p:cNvCxnSpPr/>
          <p:nvPr/>
        </p:nvCxnSpPr>
        <p:spPr>
          <a:xfrm rot="10800000" flipV="1">
            <a:off x="2504534" y="3570108"/>
            <a:ext cx="902734" cy="490047"/>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3531723" y="3737711"/>
            <a:ext cx="335200" cy="15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860156" y="3570109"/>
            <a:ext cx="426894" cy="335996"/>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a:off x="2894680" y="5710920"/>
            <a:ext cx="566161" cy="459017"/>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a:off x="3304864" y="5874507"/>
            <a:ext cx="566161" cy="131843"/>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6200000" flipH="1">
            <a:off x="3752081" y="5897267"/>
            <a:ext cx="566161" cy="86322"/>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961856" y="5257238"/>
            <a:ext cx="774646" cy="400110"/>
          </a:xfrm>
          <a:prstGeom prst="rect">
            <a:avLst/>
          </a:prstGeom>
          <a:noFill/>
        </p:spPr>
        <p:txBody>
          <a:bodyPr wrap="square" rtlCol="0">
            <a:spAutoFit/>
          </a:bodyPr>
          <a:lstStyle/>
          <a:p>
            <a:pPr marL="342900" indent="-342900" eaLnBrk="0" hangingPunct="0">
              <a:spcBef>
                <a:spcPct val="20000"/>
              </a:spcBef>
            </a:pPr>
            <a:r>
              <a:rPr lang="en-US" sz="2000" dirty="0">
                <a:solidFill>
                  <a:schemeClr val="accent6"/>
                </a:solidFill>
                <a:latin typeface="Gill Sans MT" pitchFamily="34" charset="0"/>
                <a:cs typeface="Gill Sans" pitchFamily="17" charset="0"/>
              </a:rPr>
              <a:t>Phase</a:t>
            </a:r>
          </a:p>
        </p:txBody>
      </p:sp>
      <p:cxnSp>
        <p:nvCxnSpPr>
          <p:cNvPr id="30" name="Straight Arrow Connector 29"/>
          <p:cNvCxnSpPr/>
          <p:nvPr/>
        </p:nvCxnSpPr>
        <p:spPr>
          <a:xfrm rot="5400000" flipH="1" flipV="1">
            <a:off x="6376431" y="4897168"/>
            <a:ext cx="396862" cy="323279"/>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971484" y="3706050"/>
            <a:ext cx="883475" cy="400110"/>
          </a:xfrm>
          <a:prstGeom prst="rect">
            <a:avLst/>
          </a:prstGeom>
          <a:noFill/>
        </p:spPr>
        <p:txBody>
          <a:bodyPr wrap="none" rtlCol="0">
            <a:spAutoFit/>
          </a:bodyPr>
          <a:lstStyle/>
          <a:p>
            <a:pPr marL="342900" indent="-342900" eaLnBrk="0" hangingPunct="0">
              <a:spcBef>
                <a:spcPct val="20000"/>
              </a:spcBef>
            </a:pPr>
            <a:r>
              <a:rPr lang="en-US" sz="2000" dirty="0">
                <a:solidFill>
                  <a:schemeClr val="accent3"/>
                </a:solidFill>
                <a:latin typeface="Gill Sans MT" pitchFamily="34" charset="0"/>
                <a:cs typeface="Gill Sans" pitchFamily="17" charset="0"/>
              </a:rPr>
              <a:t>source</a:t>
            </a:r>
          </a:p>
        </p:txBody>
      </p:sp>
      <p:cxnSp>
        <p:nvCxnSpPr>
          <p:cNvPr id="34" name="Straight Arrow Connector 33"/>
          <p:cNvCxnSpPr/>
          <p:nvPr/>
        </p:nvCxnSpPr>
        <p:spPr>
          <a:xfrm>
            <a:off x="6802424" y="3906105"/>
            <a:ext cx="621242" cy="401761"/>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6" name="Title 1">
            <a:extLst>
              <a:ext uri="{FF2B5EF4-FFF2-40B4-BE49-F238E27FC236}">
                <a16:creationId xmlns:a16="http://schemas.microsoft.com/office/drawing/2014/main" id="{9CAF50A5-6A74-104F-8454-2E5CD9285B2B}"/>
              </a:ext>
            </a:extLst>
          </p:cNvPr>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A Brief Word on Calibration</a:t>
            </a:r>
          </a:p>
        </p:txBody>
      </p:sp>
    </p:spTree>
    <p:extLst>
      <p:ext uri="{BB962C8B-B14F-4D97-AF65-F5344CB8AC3E}">
        <p14:creationId xmlns:p14="http://schemas.microsoft.com/office/powerpoint/2010/main" val="3185910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0" name="Shape 220"/>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5</a:t>
            </a:fld>
            <a:endParaRPr lang="en-US" sz="1200" b="0" i="0" u="none" strike="noStrike" cap="none">
              <a:solidFill>
                <a:srgbClr val="000099"/>
              </a:solidFill>
              <a:latin typeface="Cabin"/>
              <a:ea typeface="Cabin"/>
              <a:cs typeface="Cabin"/>
              <a:sym typeface="Cabin"/>
            </a:endParaRPr>
          </a:p>
        </p:txBody>
      </p:sp>
      <p:cxnSp>
        <p:nvCxnSpPr>
          <p:cNvPr id="228" name="Shape 228"/>
          <p:cNvCxnSpPr/>
          <p:nvPr/>
        </p:nvCxnSpPr>
        <p:spPr>
          <a:xfrm flipH="1">
            <a:off x="2945426" y="2141759"/>
            <a:ext cx="2786063" cy="1202742"/>
          </a:xfrm>
          <a:prstGeom prst="straightConnector1">
            <a:avLst/>
          </a:prstGeom>
          <a:noFill/>
          <a:ln w="12700" cap="flat" cmpd="sng">
            <a:solidFill>
              <a:schemeClr val="lt1"/>
            </a:solidFill>
            <a:prstDash val="solid"/>
            <a:round/>
            <a:headEnd type="none" w="med" len="med"/>
            <a:tailEnd type="none" w="med" len="med"/>
          </a:ln>
        </p:spPr>
      </p:cxnSp>
      <p:cxnSp>
        <p:nvCxnSpPr>
          <p:cNvPr id="229" name="Shape 229"/>
          <p:cNvCxnSpPr/>
          <p:nvPr/>
        </p:nvCxnSpPr>
        <p:spPr>
          <a:xfrm rot="10800000">
            <a:off x="2799486" y="3908063"/>
            <a:ext cx="2707782" cy="1892300"/>
          </a:xfrm>
          <a:prstGeom prst="straightConnector1">
            <a:avLst/>
          </a:prstGeom>
          <a:noFill/>
          <a:ln w="12700" cap="flat" cmpd="sng">
            <a:solidFill>
              <a:schemeClr val="lt1"/>
            </a:solidFill>
            <a:prstDash val="solid"/>
            <a:round/>
            <a:headEnd type="none" w="med" len="med"/>
            <a:tailEnd type="none" w="med" len="med"/>
          </a:ln>
        </p:spPr>
      </p:cxnSp>
      <p:pic>
        <p:nvPicPr>
          <p:cNvPr id="3" name="Picture 2">
            <a:extLst>
              <a:ext uri="{FF2B5EF4-FFF2-40B4-BE49-F238E27FC236}">
                <a16:creationId xmlns:a16="http://schemas.microsoft.com/office/drawing/2014/main" id="{85157672-CC1B-6944-BEAD-B2EEA4AEB6E2}"/>
              </a:ext>
            </a:extLst>
          </p:cNvPr>
          <p:cNvPicPr>
            <a:picLocks noChangeAspect="1"/>
          </p:cNvPicPr>
          <p:nvPr/>
        </p:nvPicPr>
        <p:blipFill>
          <a:blip r:embed="rId3"/>
          <a:stretch>
            <a:fillRect/>
          </a:stretch>
        </p:blipFill>
        <p:spPr>
          <a:xfrm>
            <a:off x="0" y="1457322"/>
            <a:ext cx="9144000" cy="3265125"/>
          </a:xfrm>
          <a:prstGeom prst="rect">
            <a:avLst/>
          </a:prstGeom>
        </p:spPr>
      </p:pic>
      <p:sp>
        <p:nvSpPr>
          <p:cNvPr id="8" name="Title 1">
            <a:extLst>
              <a:ext uri="{FF2B5EF4-FFF2-40B4-BE49-F238E27FC236}">
                <a16:creationId xmlns:a16="http://schemas.microsoft.com/office/drawing/2014/main" id="{7B7884CC-1730-BD41-B11A-3E51B77C8CB0}"/>
              </a:ext>
            </a:extLst>
          </p:cNvPr>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How Does Interferometry Work?</a:t>
            </a:r>
          </a:p>
        </p:txBody>
      </p:sp>
    </p:spTree>
    <p:extLst>
      <p:ext uri="{BB962C8B-B14F-4D97-AF65-F5344CB8AC3E}">
        <p14:creationId xmlns:p14="http://schemas.microsoft.com/office/powerpoint/2010/main" val="870041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2" name="Group 31"/>
          <p:cNvGrpSpPr/>
          <p:nvPr/>
        </p:nvGrpSpPr>
        <p:grpSpPr>
          <a:xfrm>
            <a:off x="4693630" y="1665580"/>
            <a:ext cx="4016151" cy="3153356"/>
            <a:chOff x="496457" y="3161614"/>
            <a:chExt cx="4016151" cy="3153356"/>
          </a:xfrm>
        </p:grpSpPr>
        <p:pic>
          <p:nvPicPr>
            <p:cNvPr id="8" name="Picture 7" descr="cvpost034_1__akepley_.png"/>
            <p:cNvPicPr>
              <a:picLocks noChangeAspect="1"/>
            </p:cNvPicPr>
            <p:nvPr/>
          </p:nvPicPr>
          <p:blipFill>
            <a:blip r:embed="rId3"/>
            <a:stretch>
              <a:fillRect/>
            </a:stretch>
          </p:blipFill>
          <p:spPr>
            <a:xfrm>
              <a:off x="496457" y="3161614"/>
              <a:ext cx="4016151" cy="3153356"/>
            </a:xfrm>
            <a:prstGeom prst="rect">
              <a:avLst/>
            </a:prstGeom>
          </p:spPr>
        </p:pic>
        <p:grpSp>
          <p:nvGrpSpPr>
            <p:cNvPr id="15" name="Group 14"/>
            <p:cNvGrpSpPr/>
            <p:nvPr/>
          </p:nvGrpSpPr>
          <p:grpSpPr>
            <a:xfrm>
              <a:off x="1052100" y="3301323"/>
              <a:ext cx="3234950" cy="2789135"/>
              <a:chOff x="1052100" y="3301323"/>
              <a:chExt cx="3234950" cy="2789135"/>
            </a:xfrm>
          </p:grpSpPr>
          <p:sp>
            <p:nvSpPr>
              <p:cNvPr id="9" name="TextBox 8"/>
              <p:cNvSpPr txBox="1"/>
              <p:nvPr/>
            </p:nvSpPr>
            <p:spPr>
              <a:xfrm>
                <a:off x="1052100" y="4307747"/>
                <a:ext cx="620683" cy="400110"/>
              </a:xfrm>
              <a:prstGeom prst="rect">
                <a:avLst/>
              </a:prstGeom>
              <a:noFill/>
            </p:spPr>
            <p:txBody>
              <a:bodyPr wrap="none" rtlCol="0">
                <a:spAutoFit/>
              </a:bodyPr>
              <a:lstStyle/>
              <a:p>
                <a:pPr marL="342900" indent="-342900" eaLnBrk="0" hangingPunct="0">
                  <a:spcBef>
                    <a:spcPct val="20000"/>
                  </a:spcBef>
                </a:pPr>
                <a:r>
                  <a:rPr lang="en-US" sz="2000" dirty="0">
                    <a:latin typeface="Gill Sans MT" pitchFamily="34" charset="0"/>
                    <a:cs typeface="Gill Sans" pitchFamily="17" charset="0"/>
                  </a:rPr>
                  <a:t>Flux</a:t>
                </a:r>
              </a:p>
            </p:txBody>
          </p:sp>
          <p:sp>
            <p:nvSpPr>
              <p:cNvPr id="10" name="TextBox 9"/>
              <p:cNvSpPr txBox="1"/>
              <p:nvPr/>
            </p:nvSpPr>
            <p:spPr>
              <a:xfrm>
                <a:off x="1569981" y="4081534"/>
                <a:ext cx="1132567" cy="400110"/>
              </a:xfrm>
              <a:prstGeom prst="rect">
                <a:avLst/>
              </a:prstGeom>
              <a:noFill/>
            </p:spPr>
            <p:txBody>
              <a:bodyPr wrap="none" rtlCol="0">
                <a:spAutoFit/>
              </a:bodyPr>
              <a:lstStyle/>
              <a:p>
                <a:pPr marL="342900" indent="-342900" eaLnBrk="0" hangingPunct="0">
                  <a:spcBef>
                    <a:spcPct val="20000"/>
                  </a:spcBef>
                </a:pPr>
                <a:r>
                  <a:rPr lang="en-US" sz="2000" dirty="0" err="1">
                    <a:solidFill>
                      <a:srgbClr val="F4458B"/>
                    </a:solidFill>
                    <a:latin typeface="Gill Sans MT" pitchFamily="34" charset="0"/>
                    <a:cs typeface="Gill Sans" pitchFamily="17" charset="0"/>
                  </a:rPr>
                  <a:t>Bandpass</a:t>
                </a:r>
                <a:endParaRPr lang="en-US" sz="2000" dirty="0">
                  <a:solidFill>
                    <a:srgbClr val="F4458B"/>
                  </a:solidFill>
                  <a:latin typeface="Gill Sans MT" pitchFamily="34" charset="0"/>
                  <a:cs typeface="Gill Sans" pitchFamily="17" charset="0"/>
                </a:endParaRPr>
              </a:p>
            </p:txBody>
          </p:sp>
          <p:sp>
            <p:nvSpPr>
              <p:cNvPr id="11" name="TextBox 10"/>
              <p:cNvSpPr txBox="1"/>
              <p:nvPr/>
            </p:nvSpPr>
            <p:spPr>
              <a:xfrm>
                <a:off x="3303676" y="3301323"/>
                <a:ext cx="774646" cy="400110"/>
              </a:xfrm>
              <a:prstGeom prst="rect">
                <a:avLst/>
              </a:prstGeom>
              <a:noFill/>
            </p:spPr>
            <p:txBody>
              <a:bodyPr wrap="square" rtlCol="0">
                <a:spAutoFit/>
              </a:bodyPr>
              <a:lstStyle/>
              <a:p>
                <a:pPr marL="342900" indent="-342900" eaLnBrk="0" hangingPunct="0">
                  <a:spcBef>
                    <a:spcPct val="20000"/>
                  </a:spcBef>
                </a:pPr>
                <a:r>
                  <a:rPr lang="en-US" sz="2000" dirty="0">
                    <a:solidFill>
                      <a:srgbClr val="FF9300"/>
                    </a:solidFill>
                    <a:latin typeface="Gill Sans MT" pitchFamily="34" charset="0"/>
                    <a:cs typeface="Gill Sans" pitchFamily="17" charset="0"/>
                  </a:rPr>
                  <a:t>Phase</a:t>
                </a:r>
              </a:p>
            </p:txBody>
          </p:sp>
          <p:sp>
            <p:nvSpPr>
              <p:cNvPr id="12" name="TextBox 11"/>
              <p:cNvSpPr txBox="1"/>
              <p:nvPr/>
            </p:nvSpPr>
            <p:spPr>
              <a:xfrm>
                <a:off x="3194847" y="5257238"/>
                <a:ext cx="907621" cy="400110"/>
              </a:xfrm>
              <a:prstGeom prst="rect">
                <a:avLst/>
              </a:prstGeom>
              <a:noFill/>
            </p:spPr>
            <p:txBody>
              <a:bodyPr wrap="none" rtlCol="0">
                <a:spAutoFit/>
              </a:bodyPr>
              <a:lstStyle/>
              <a:p>
                <a:pPr marL="342900" indent="-342900" eaLnBrk="0" hangingPunct="0">
                  <a:spcBef>
                    <a:spcPct val="20000"/>
                  </a:spcBef>
                </a:pPr>
                <a:r>
                  <a:rPr lang="en-US" sz="2000" dirty="0">
                    <a:solidFill>
                      <a:srgbClr val="2CCD2B"/>
                    </a:solidFill>
                    <a:latin typeface="Gill Sans MT" pitchFamily="34" charset="0"/>
                    <a:cs typeface="Gill Sans" pitchFamily="17" charset="0"/>
                  </a:rPr>
                  <a:t>Source</a:t>
                </a:r>
              </a:p>
            </p:txBody>
          </p:sp>
          <p:cxnSp>
            <p:nvCxnSpPr>
              <p:cNvPr id="16" name="Straight Arrow Connector 15"/>
              <p:cNvCxnSpPr/>
              <p:nvPr/>
            </p:nvCxnSpPr>
            <p:spPr>
              <a:xfrm flipH="1">
                <a:off x="2564649" y="3616113"/>
                <a:ext cx="842619" cy="348289"/>
              </a:xfrm>
              <a:prstGeom prst="straightConnector1">
                <a:avLst/>
              </a:prstGeom>
              <a:ln>
                <a:solidFill>
                  <a:srgbClr val="FF93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698529" y="3629630"/>
                <a:ext cx="8057" cy="274320"/>
              </a:xfrm>
              <a:prstGeom prst="straightConnector1">
                <a:avLst/>
              </a:prstGeom>
              <a:ln>
                <a:solidFill>
                  <a:srgbClr val="FF93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896150" y="3629630"/>
                <a:ext cx="390900" cy="276475"/>
              </a:xfrm>
              <a:prstGeom prst="straightConnector1">
                <a:avLst/>
              </a:prstGeom>
              <a:ln>
                <a:solidFill>
                  <a:srgbClr val="FF93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2851413" y="5566987"/>
                <a:ext cx="452264" cy="523469"/>
              </a:xfrm>
              <a:prstGeom prst="straightConnector1">
                <a:avLst/>
              </a:prstGeom>
              <a:ln>
                <a:solidFill>
                  <a:srgbClr val="2CCD2B"/>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3516923" y="5585785"/>
                <a:ext cx="130859" cy="504671"/>
              </a:xfrm>
              <a:prstGeom prst="straightConnector1">
                <a:avLst/>
              </a:prstGeom>
              <a:ln>
                <a:solidFill>
                  <a:srgbClr val="2CCD2B"/>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956811" y="5585785"/>
                <a:ext cx="121513" cy="504673"/>
              </a:xfrm>
              <a:prstGeom prst="straightConnector1">
                <a:avLst/>
              </a:prstGeom>
              <a:ln>
                <a:solidFill>
                  <a:srgbClr val="2CCD2B"/>
                </a:solidFill>
                <a:tailEnd type="arrow"/>
              </a:ln>
            </p:spPr>
            <p:style>
              <a:lnRef idx="2">
                <a:schemeClr val="accent1"/>
              </a:lnRef>
              <a:fillRef idx="0">
                <a:schemeClr val="accent1"/>
              </a:fillRef>
              <a:effectRef idx="1">
                <a:schemeClr val="accent1"/>
              </a:effectRef>
              <a:fontRef idx="minor">
                <a:schemeClr val="tx1"/>
              </a:fontRef>
            </p:style>
          </p:cxnSp>
        </p:grpSp>
      </p:grpSp>
      <p:sp>
        <p:nvSpPr>
          <p:cNvPr id="26"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A Brief Word on Calibration</a:t>
            </a:r>
          </a:p>
        </p:txBody>
      </p:sp>
      <p:sp>
        <p:nvSpPr>
          <p:cNvPr id="28" name="Shape 827"/>
          <p:cNvSpPr/>
          <p:nvPr/>
        </p:nvSpPr>
        <p:spPr>
          <a:xfrm>
            <a:off x="319418" y="875025"/>
            <a:ext cx="4276722" cy="5050992"/>
          </a:xfrm>
          <a:prstGeom prst="rect">
            <a:avLst/>
          </a:prstGeom>
          <a:noFill/>
          <a:ln>
            <a:noFill/>
          </a:ln>
        </p:spPr>
        <p:txBody>
          <a:bodyPr lIns="91425" tIns="45700" rIns="91425" bIns="45700" anchor="t" anchorCtr="0">
            <a:noAutofit/>
          </a:bodyPr>
          <a:lstStyle/>
          <a:p>
            <a:pPr>
              <a:buSzPct val="25000"/>
            </a:pPr>
            <a:r>
              <a:rPr lang="en-US" sz="2000" b="1" dirty="0">
                <a:solidFill>
                  <a:srgbClr val="000099"/>
                </a:solidFill>
                <a:latin typeface="Gill Sans MT" charset="0"/>
                <a:ea typeface="Gill Sans MT" charset="0"/>
                <a:cs typeface="Gill Sans MT" charset="0"/>
                <a:sym typeface="Cabin"/>
              </a:rPr>
              <a:t>Calibration requirements </a:t>
            </a:r>
          </a:p>
          <a:p>
            <a:pPr>
              <a:buSzPct val="25000"/>
            </a:pPr>
            <a:r>
              <a:rPr lang="en-US" sz="2000" b="1" dirty="0">
                <a:solidFill>
                  <a:srgbClr val="000099"/>
                </a:solidFill>
                <a:latin typeface="Gill Sans MT" charset="0"/>
                <a:ea typeface="Gill Sans MT" charset="0"/>
                <a:cs typeface="Gill Sans MT" charset="0"/>
                <a:sym typeface="Cabin"/>
              </a:rPr>
              <a:t>(Handled by ALMA):</a:t>
            </a:r>
          </a:p>
          <a:p>
            <a:pPr marL="457200" lvl="1">
              <a:buClr>
                <a:srgbClr val="000090"/>
              </a:buClr>
              <a:buSzPct val="100000"/>
            </a:pPr>
            <a:endParaRPr lang="en-US" sz="1000" b="1" i="0" strike="noStrike" cap="none" dirty="0">
              <a:solidFill>
                <a:srgbClr val="000099"/>
              </a:solidFill>
              <a:latin typeface="Gill Sans MT" charset="0"/>
              <a:ea typeface="Gill Sans MT" charset="0"/>
              <a:cs typeface="Gill Sans MT" charset="0"/>
              <a:sym typeface="Cabin"/>
            </a:endParaRPr>
          </a:p>
          <a:p>
            <a:pPr marL="457200" lvl="1">
              <a:buClr>
                <a:srgbClr val="000090"/>
              </a:buClr>
              <a:buSzPct val="100000"/>
            </a:pPr>
            <a:r>
              <a:rPr lang="en-US" sz="2000" b="1" i="0" strike="noStrike" cap="none" dirty="0">
                <a:solidFill>
                  <a:srgbClr val="000099"/>
                </a:solidFill>
                <a:latin typeface="Gill Sans MT" charset="0"/>
                <a:ea typeface="Gill Sans MT" charset="0"/>
                <a:cs typeface="Gill Sans MT" charset="0"/>
                <a:sym typeface="Cabin"/>
              </a:rPr>
              <a:t>Gain calibrator </a:t>
            </a:r>
          </a:p>
          <a:p>
            <a:pPr marL="457200" lvl="1">
              <a:buClr>
                <a:srgbClr val="000090"/>
              </a:buClr>
              <a:buSzPct val="100000"/>
            </a:pPr>
            <a:r>
              <a:rPr lang="en-US" sz="2000" dirty="0">
                <a:solidFill>
                  <a:srgbClr val="000099"/>
                </a:solidFill>
                <a:latin typeface="Gill Sans MT" charset="0"/>
                <a:ea typeface="Gill Sans MT" charset="0"/>
                <a:cs typeface="Gill Sans MT" charset="0"/>
                <a:sym typeface="Cabin"/>
              </a:rPr>
              <a:t>Bright quasar near science target</a:t>
            </a:r>
            <a:endParaRPr lang="en-US" sz="2000" b="1" i="0" strike="noStrike" cap="none" dirty="0">
              <a:solidFill>
                <a:srgbClr val="000099"/>
              </a:solidFill>
              <a:latin typeface="Gill Sans MT" charset="0"/>
              <a:ea typeface="Gill Sans MT" charset="0"/>
              <a:cs typeface="Gill Sans MT" charset="0"/>
              <a:sym typeface="Cabin"/>
            </a:endParaRPr>
          </a:p>
          <a:p>
            <a:pPr marL="457200" marR="0" lvl="1" rtl="0">
              <a:spcBef>
                <a:spcPts val="0"/>
              </a:spcBef>
              <a:spcAft>
                <a:spcPts val="0"/>
              </a:spcAft>
              <a:buClr>
                <a:srgbClr val="000090"/>
              </a:buClr>
              <a:buSzPct val="100000"/>
            </a:pPr>
            <a:r>
              <a:rPr lang="en-US" sz="2000" dirty="0">
                <a:solidFill>
                  <a:srgbClr val="990033"/>
                </a:solidFill>
                <a:latin typeface="Gill Sans MT" charset="0"/>
                <a:ea typeface="Gill Sans MT" charset="0"/>
                <a:cs typeface="Gill Sans MT" charset="0"/>
                <a:sym typeface="Cabin"/>
              </a:rPr>
              <a:t>S</a:t>
            </a:r>
            <a:r>
              <a:rPr lang="en-US" sz="2000" b="0" i="0" u="none" strike="noStrike" cap="none" dirty="0">
                <a:solidFill>
                  <a:srgbClr val="990033"/>
                </a:solidFill>
                <a:latin typeface="Gill Sans MT" charset="0"/>
                <a:ea typeface="Gill Sans MT" charset="0"/>
                <a:cs typeface="Gill Sans MT" charset="0"/>
                <a:sym typeface="Cabin"/>
              </a:rPr>
              <a:t>olves for atmospheric and instrumental variations with time   </a:t>
            </a:r>
          </a:p>
          <a:p>
            <a:pPr marL="457200" marR="0" lvl="1" rtl="0">
              <a:spcBef>
                <a:spcPts val="0"/>
              </a:spcBef>
              <a:spcAft>
                <a:spcPts val="0"/>
              </a:spcAft>
              <a:buClr>
                <a:srgbClr val="000090"/>
              </a:buClr>
              <a:buSzPct val="100000"/>
            </a:pPr>
            <a:endParaRPr lang="en-US" sz="1000" b="0" i="0" u="none" strike="noStrike" cap="none" dirty="0">
              <a:solidFill>
                <a:srgbClr val="000099"/>
              </a:solidFill>
              <a:latin typeface="Gill Sans MT" charset="0"/>
              <a:ea typeface="Gill Sans MT" charset="0"/>
              <a:cs typeface="Gill Sans MT" charset="0"/>
              <a:sym typeface="Cabin"/>
            </a:endParaRPr>
          </a:p>
          <a:p>
            <a:pPr marL="457200" lvl="1">
              <a:buClr>
                <a:srgbClr val="000090"/>
              </a:buClr>
              <a:buSzPct val="100000"/>
            </a:pPr>
            <a:r>
              <a:rPr lang="en-US" sz="2000" b="1" i="0" strike="noStrike" cap="none" dirty="0">
                <a:solidFill>
                  <a:srgbClr val="000099"/>
                </a:solidFill>
                <a:latin typeface="Gill Sans MT" charset="0"/>
                <a:ea typeface="Gill Sans MT" charset="0"/>
                <a:cs typeface="Gill Sans MT" charset="0"/>
                <a:sym typeface="Cabin"/>
              </a:rPr>
              <a:t>Bandpass calibrator</a:t>
            </a:r>
            <a:r>
              <a:rPr lang="en-US" sz="2000" b="1" dirty="0">
                <a:solidFill>
                  <a:srgbClr val="000099"/>
                </a:solidFill>
                <a:latin typeface="Gill Sans MT" charset="0"/>
                <a:ea typeface="Gill Sans MT" charset="0"/>
                <a:cs typeface="Gill Sans MT" charset="0"/>
                <a:sym typeface="Cabin"/>
              </a:rPr>
              <a:t> </a:t>
            </a:r>
          </a:p>
          <a:p>
            <a:pPr marL="457200" lvl="1">
              <a:buClr>
                <a:srgbClr val="000090"/>
              </a:buClr>
              <a:buSzPct val="100000"/>
            </a:pPr>
            <a:r>
              <a:rPr lang="en-US" sz="2000" dirty="0">
                <a:solidFill>
                  <a:srgbClr val="000099"/>
                </a:solidFill>
                <a:latin typeface="Gill Sans MT" charset="0"/>
                <a:ea typeface="Gill Sans MT" charset="0"/>
                <a:cs typeface="Gill Sans MT" charset="0"/>
                <a:sym typeface="Cabin"/>
              </a:rPr>
              <a:t>Bright quasar</a:t>
            </a:r>
            <a:endParaRPr lang="en-US" sz="2000" b="1" i="0" strike="noStrike" cap="none" dirty="0">
              <a:solidFill>
                <a:srgbClr val="000099"/>
              </a:solidFill>
              <a:latin typeface="Gill Sans MT" charset="0"/>
              <a:ea typeface="Gill Sans MT" charset="0"/>
              <a:cs typeface="Gill Sans MT" charset="0"/>
              <a:sym typeface="Cabin"/>
            </a:endParaRPr>
          </a:p>
          <a:p>
            <a:pPr marL="457200" marR="0" lvl="1" rtl="0">
              <a:spcBef>
                <a:spcPts val="0"/>
              </a:spcBef>
              <a:spcAft>
                <a:spcPts val="0"/>
              </a:spcAft>
              <a:buClr>
                <a:srgbClr val="000090"/>
              </a:buClr>
              <a:buSzPct val="100000"/>
            </a:pPr>
            <a:r>
              <a:rPr lang="en-US" sz="2000" dirty="0">
                <a:solidFill>
                  <a:srgbClr val="990033"/>
                </a:solidFill>
                <a:latin typeface="Gill Sans MT" charset="0"/>
                <a:ea typeface="Gill Sans MT" charset="0"/>
                <a:cs typeface="Gill Sans MT" charset="0"/>
                <a:sym typeface="Cabin"/>
              </a:rPr>
              <a:t>F</a:t>
            </a:r>
            <a:r>
              <a:rPr lang="en-US" sz="2000" b="0" i="0" u="none" strike="noStrike" cap="none" dirty="0">
                <a:solidFill>
                  <a:srgbClr val="990033"/>
                </a:solidFill>
                <a:latin typeface="Gill Sans MT" charset="0"/>
                <a:ea typeface="Gill Sans MT" charset="0"/>
                <a:cs typeface="Gill Sans MT" charset="0"/>
                <a:sym typeface="Cabin"/>
              </a:rPr>
              <a:t>ixes instrumental effects and variations vs frequency</a:t>
            </a:r>
          </a:p>
          <a:p>
            <a:pPr marL="457200" marR="0" lvl="1" rtl="0">
              <a:spcBef>
                <a:spcPts val="0"/>
              </a:spcBef>
              <a:spcAft>
                <a:spcPts val="0"/>
              </a:spcAft>
              <a:buClr>
                <a:srgbClr val="000090"/>
              </a:buClr>
              <a:buSzPct val="100000"/>
            </a:pPr>
            <a:endParaRPr lang="en-US" sz="1000" b="0" i="0" u="none" strike="noStrike" cap="none" dirty="0">
              <a:solidFill>
                <a:srgbClr val="990033"/>
              </a:solidFill>
              <a:latin typeface="Gill Sans MT" charset="0"/>
              <a:ea typeface="Gill Sans MT" charset="0"/>
              <a:cs typeface="Gill Sans MT" charset="0"/>
              <a:sym typeface="Cabin"/>
            </a:endParaRPr>
          </a:p>
          <a:p>
            <a:pPr marL="457200" lvl="1">
              <a:buClr>
                <a:srgbClr val="000090"/>
              </a:buClr>
              <a:buSzPct val="100000"/>
            </a:pPr>
            <a:r>
              <a:rPr lang="en-US" sz="2000" b="1" i="0" strike="noStrike" cap="none" dirty="0">
                <a:solidFill>
                  <a:srgbClr val="000099"/>
                </a:solidFill>
                <a:latin typeface="Gill Sans MT" charset="0"/>
                <a:ea typeface="Gill Sans MT" charset="0"/>
                <a:cs typeface="Gill Sans MT" charset="0"/>
                <a:sym typeface="Cabin"/>
              </a:rPr>
              <a:t>Absolute flux calibrator </a:t>
            </a:r>
          </a:p>
          <a:p>
            <a:pPr marL="457200" lvl="1">
              <a:buClr>
                <a:srgbClr val="000090"/>
              </a:buClr>
              <a:buSzPct val="100000"/>
            </a:pPr>
            <a:r>
              <a:rPr lang="en-US" sz="2000" dirty="0">
                <a:solidFill>
                  <a:srgbClr val="000099"/>
                </a:solidFill>
                <a:latin typeface="Gill Sans MT" charset="0"/>
                <a:ea typeface="Gill Sans MT" charset="0"/>
                <a:cs typeface="Gill Sans MT" charset="0"/>
                <a:sym typeface="Cabin"/>
              </a:rPr>
              <a:t>Solar system object or quasar</a:t>
            </a:r>
          </a:p>
          <a:p>
            <a:pPr marL="457200" lvl="1">
              <a:buClr>
                <a:srgbClr val="000090"/>
              </a:buClr>
              <a:buSzPct val="100000"/>
            </a:pPr>
            <a:r>
              <a:rPr lang="en-US" sz="2000" dirty="0">
                <a:solidFill>
                  <a:srgbClr val="990033"/>
                </a:solidFill>
                <a:latin typeface="Gill Sans MT" charset="0"/>
                <a:ea typeface="Gill Sans MT" charset="0"/>
                <a:cs typeface="Gill Sans MT" charset="0"/>
                <a:sym typeface="Cabin"/>
              </a:rPr>
              <a:t>U</a:t>
            </a:r>
            <a:r>
              <a:rPr lang="en-US" sz="2000" b="0" i="0" u="none" strike="noStrike" cap="none" dirty="0">
                <a:solidFill>
                  <a:srgbClr val="990033"/>
                </a:solidFill>
                <a:latin typeface="Gill Sans MT" charset="0"/>
                <a:ea typeface="Gill Sans MT" charset="0"/>
                <a:cs typeface="Gill Sans MT" charset="0"/>
                <a:sym typeface="Cabin"/>
              </a:rPr>
              <a:t>sed to scale relative amplitudes to absolute value</a:t>
            </a:r>
          </a:p>
        </p:txBody>
      </p:sp>
    </p:spTree>
    <p:extLst>
      <p:ext uri="{BB962C8B-B14F-4D97-AF65-F5344CB8AC3E}">
        <p14:creationId xmlns:p14="http://schemas.microsoft.com/office/powerpoint/2010/main" val="125931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831"/>
        <p:cNvGrpSpPr/>
        <p:nvPr/>
      </p:nvGrpSpPr>
      <p:grpSpPr>
        <a:xfrm>
          <a:off x="0" y="0"/>
          <a:ext cx="0" cy="0"/>
          <a:chOff x="0" y="0"/>
          <a:chExt cx="0" cy="0"/>
        </a:xfrm>
      </p:grpSpPr>
      <p:sp>
        <p:nvSpPr>
          <p:cNvPr id="832" name="Shape 832"/>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Calibration Process</a:t>
            </a:r>
          </a:p>
        </p:txBody>
      </p:sp>
      <p:sp>
        <p:nvSpPr>
          <p:cNvPr id="833" name="Shape 833"/>
          <p:cNvSpPr txBox="1">
            <a:spLocks noGrp="1"/>
          </p:cNvSpPr>
          <p:nvPr>
            <p:ph type="body" idx="1"/>
          </p:nvPr>
        </p:nvSpPr>
        <p:spPr>
          <a:xfrm>
            <a:off x="110362" y="1156572"/>
            <a:ext cx="9144000" cy="196174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99"/>
              </a:buClr>
              <a:buSzPct val="100000"/>
              <a:buNone/>
            </a:pPr>
            <a:r>
              <a:rPr lang="en-US" sz="2200" b="0" i="0" u="none" strike="noStrike" cap="none" dirty="0">
                <a:solidFill>
                  <a:srgbClr val="000099"/>
                </a:solidFill>
                <a:latin typeface="Gill Sans MT" panose="020B0502020104020203" pitchFamily="34" charset="77"/>
                <a:sym typeface="Cabin"/>
              </a:rPr>
              <a:t>Calibration is the effort to measure and remove the time-dependent and frequency-dependent atmospheric and instrumental variations.</a:t>
            </a:r>
          </a:p>
          <a:p>
            <a:pPr marL="0" marR="0" lvl="0" indent="0" algn="l" rtl="0">
              <a:spcBef>
                <a:spcPts val="0"/>
              </a:spcBef>
              <a:spcAft>
                <a:spcPts val="0"/>
              </a:spcAft>
              <a:buClr>
                <a:srgbClr val="000099"/>
              </a:buClr>
              <a:buSzPct val="100000"/>
              <a:buNone/>
            </a:pPr>
            <a:endParaRPr lang="en-US" sz="2200" dirty="0">
              <a:latin typeface="Gill Sans MT" panose="020B0502020104020203" pitchFamily="34" charset="77"/>
            </a:endParaRPr>
          </a:p>
          <a:p>
            <a:pPr marL="0" marR="0" lvl="0" indent="0" algn="l" rtl="0">
              <a:spcBef>
                <a:spcPts val="0"/>
              </a:spcBef>
              <a:spcAft>
                <a:spcPts val="0"/>
              </a:spcAft>
              <a:buClr>
                <a:srgbClr val="000099"/>
              </a:buClr>
              <a:buSzPct val="100000"/>
              <a:buNone/>
            </a:pPr>
            <a:r>
              <a:rPr lang="en-US" sz="2200" b="0" i="0" u="none" strike="noStrike" cap="none" dirty="0">
                <a:solidFill>
                  <a:srgbClr val="000099"/>
                </a:solidFill>
                <a:latin typeface="Gill Sans MT" panose="020B0502020104020203" pitchFamily="34" charset="77"/>
                <a:sym typeface="Cabin"/>
              </a:rPr>
              <a:t>Steps in calibrating </a:t>
            </a:r>
            <a:r>
              <a:rPr lang="en-US" sz="2200" b="0" i="0" u="none" strike="noStrike" cap="none" dirty="0" err="1">
                <a:solidFill>
                  <a:srgbClr val="000099"/>
                </a:solidFill>
                <a:latin typeface="Gill Sans MT" panose="020B0502020104020203" pitchFamily="34" charset="77"/>
                <a:sym typeface="Cabin"/>
              </a:rPr>
              <a:t>interferometric</a:t>
            </a:r>
            <a:r>
              <a:rPr lang="en-US" sz="2200" b="0" i="0" u="none" strike="noStrike" cap="none" dirty="0">
                <a:solidFill>
                  <a:srgbClr val="000099"/>
                </a:solidFill>
                <a:latin typeface="Gill Sans MT" panose="020B0502020104020203" pitchFamily="34" charset="77"/>
                <a:sym typeface="Cabin"/>
              </a:rPr>
              <a:t> data:</a:t>
            </a:r>
          </a:p>
          <a:p>
            <a:pPr marL="0" marR="0" lvl="0" indent="0" algn="l" rtl="0">
              <a:spcBef>
                <a:spcPts val="0"/>
              </a:spcBef>
              <a:spcAft>
                <a:spcPts val="0"/>
              </a:spcAft>
              <a:buClr>
                <a:srgbClr val="000099"/>
              </a:buClr>
              <a:buSzPct val="100000"/>
              <a:buNone/>
            </a:pPr>
            <a:r>
              <a:rPr lang="en-US" sz="2200" dirty="0">
                <a:latin typeface="Gill Sans MT" panose="020B0502020104020203" pitchFamily="34" charset="77"/>
              </a:rPr>
              <a:t>(Note: You don’t have to worry about these in your observational set up!)</a:t>
            </a:r>
          </a:p>
          <a:p>
            <a:pPr marL="0" marR="0" lvl="0" indent="0" algn="l" rtl="0">
              <a:spcBef>
                <a:spcPts val="0"/>
              </a:spcBef>
              <a:spcAft>
                <a:spcPts val="0"/>
              </a:spcAft>
              <a:buClr>
                <a:srgbClr val="000099"/>
              </a:buClr>
              <a:buSzPct val="100000"/>
              <a:buNone/>
            </a:pPr>
            <a:endParaRPr lang="en-US" sz="2200" b="0" i="0" u="none" strike="noStrike" cap="none" dirty="0">
              <a:solidFill>
                <a:srgbClr val="000099"/>
              </a:solidFill>
              <a:latin typeface="Gill Sans MT" panose="020B0502020104020203" pitchFamily="34" charset="77"/>
              <a:sym typeface="Cabin"/>
            </a:endParaRPr>
          </a:p>
          <a:p>
            <a:pPr indent="-342900">
              <a:spcBef>
                <a:spcPts val="0"/>
              </a:spcBef>
            </a:pPr>
            <a:r>
              <a:rPr lang="en-US" sz="2200" dirty="0" err="1">
                <a:latin typeface="Gill Sans MT" panose="020B0502020104020203" pitchFamily="34" charset="77"/>
              </a:rPr>
              <a:t>Bandpass</a:t>
            </a:r>
            <a:r>
              <a:rPr lang="en-US" sz="2200" dirty="0">
                <a:latin typeface="Gill Sans MT" panose="020B0502020104020203" pitchFamily="34" charset="77"/>
              </a:rPr>
              <a:t> calibration (correct frequency-dependent telescope response)</a:t>
            </a:r>
          </a:p>
          <a:p>
            <a:pPr marL="342900" marR="0" lvl="0" indent="-342900" algn="l" rtl="0">
              <a:spcBef>
                <a:spcPts val="0"/>
              </a:spcBef>
              <a:spcAft>
                <a:spcPts val="0"/>
              </a:spcAft>
              <a:buClr>
                <a:srgbClr val="000099"/>
              </a:buClr>
              <a:buSzPct val="100000"/>
              <a:buFont typeface="Arial"/>
              <a:buChar char="•"/>
            </a:pPr>
            <a:r>
              <a:rPr lang="en-US" sz="2200" b="0" i="0" u="none" strike="noStrike" cap="none" dirty="0">
                <a:solidFill>
                  <a:srgbClr val="000099"/>
                </a:solidFill>
                <a:latin typeface="Gill Sans MT" panose="020B0502020104020203" pitchFamily="34" charset="77"/>
                <a:sym typeface="Cabin"/>
              </a:rPr>
              <a:t>Phase and amplitude gain calibration (remove effects of atmospheric water vapor and correct time-varying phases/amplitudes)</a:t>
            </a:r>
          </a:p>
          <a:p>
            <a:pPr marL="342900" marR="0" lvl="0" indent="-342900" algn="l" rtl="0">
              <a:spcBef>
                <a:spcPts val="0"/>
              </a:spcBef>
              <a:spcAft>
                <a:spcPts val="0"/>
              </a:spcAft>
              <a:buClr>
                <a:srgbClr val="000099"/>
              </a:buClr>
              <a:buSzPct val="100000"/>
              <a:buFont typeface="Arial"/>
              <a:buChar char="•"/>
            </a:pPr>
            <a:r>
              <a:rPr lang="en-US" sz="2200" dirty="0">
                <a:latin typeface="Gill Sans MT" panose="020B0502020104020203" pitchFamily="34" charset="77"/>
              </a:rPr>
              <a:t>Set absolute flux scale</a:t>
            </a:r>
            <a:endParaRPr lang="en-US" sz="2200" b="0" i="0" u="none" strike="noStrike" cap="none" dirty="0">
              <a:solidFill>
                <a:srgbClr val="000099"/>
              </a:solidFill>
              <a:latin typeface="Gill Sans MT" panose="020B0502020104020203" pitchFamily="34" charset="77"/>
              <a:sym typeface="Cabin"/>
            </a:endParaRPr>
          </a:p>
        </p:txBody>
      </p:sp>
    </p:spTree>
    <p:extLst>
      <p:ext uri="{BB962C8B-B14F-4D97-AF65-F5344CB8AC3E}">
        <p14:creationId xmlns:p14="http://schemas.microsoft.com/office/powerpoint/2010/main" val="856352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838"/>
        <p:cNvGrpSpPr/>
        <p:nvPr/>
      </p:nvGrpSpPr>
      <p:grpSpPr>
        <a:xfrm>
          <a:off x="0" y="0"/>
          <a:ext cx="0" cy="0"/>
          <a:chOff x="0" y="0"/>
          <a:chExt cx="0" cy="0"/>
        </a:xfrm>
      </p:grpSpPr>
      <p:sp>
        <p:nvSpPr>
          <p:cNvPr id="839" name="Shape 839"/>
          <p:cNvSpPr txBox="1">
            <a:spLocks noGrp="1"/>
          </p:cNvSpPr>
          <p:nvPr>
            <p:ph type="title"/>
          </p:nvPr>
        </p:nvSpPr>
        <p:spPr>
          <a:xfrm>
            <a:off x="430612" y="147947"/>
            <a:ext cx="8229600" cy="91234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Bandpass Calibration: Phase</a:t>
            </a:r>
          </a:p>
        </p:txBody>
      </p:sp>
      <p:sp>
        <p:nvSpPr>
          <p:cNvPr id="840" name="Shape 840"/>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52</a:t>
            </a:fld>
            <a:endParaRPr lang="en-US" sz="1200">
              <a:solidFill>
                <a:srgbClr val="000099"/>
              </a:solidFill>
              <a:latin typeface="Cabin"/>
              <a:ea typeface="Cabin"/>
              <a:cs typeface="Cabin"/>
              <a:sym typeface="Cabin"/>
            </a:endParaRPr>
          </a:p>
        </p:txBody>
      </p:sp>
      <p:pic>
        <p:nvPicPr>
          <p:cNvPr id="841" name="Shape 841"/>
          <p:cNvPicPr preferRelativeResize="0"/>
          <p:nvPr/>
        </p:nvPicPr>
        <p:blipFill rotWithShape="1">
          <a:blip r:embed="rId3">
            <a:alphaModFix/>
          </a:blip>
          <a:srcRect t="8746"/>
          <a:stretch/>
        </p:blipFill>
        <p:spPr>
          <a:xfrm>
            <a:off x="622570" y="2935940"/>
            <a:ext cx="3152010" cy="3174518"/>
          </a:xfrm>
          <a:prstGeom prst="rect">
            <a:avLst/>
          </a:prstGeom>
          <a:noFill/>
          <a:ln>
            <a:noFill/>
          </a:ln>
        </p:spPr>
      </p:pic>
      <p:sp>
        <p:nvSpPr>
          <p:cNvPr id="842" name="Shape 842"/>
          <p:cNvSpPr txBox="1"/>
          <p:nvPr/>
        </p:nvSpPr>
        <p:spPr>
          <a:xfrm>
            <a:off x="548772" y="2544632"/>
            <a:ext cx="3343417" cy="400109"/>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000" dirty="0">
                <a:solidFill>
                  <a:srgbClr val="330099"/>
                </a:solidFill>
                <a:latin typeface="Gill Sans MT" panose="020B0502020104020203" pitchFamily="34" charset="77"/>
                <a:ea typeface="Cabin"/>
                <a:cs typeface="Cabin"/>
                <a:sym typeface="Cabin"/>
              </a:rPr>
              <a:t>Baselines to one antenna</a:t>
            </a:r>
          </a:p>
        </p:txBody>
      </p:sp>
      <p:pic>
        <p:nvPicPr>
          <p:cNvPr id="843" name="Shape 843"/>
          <p:cNvPicPr preferRelativeResize="0"/>
          <p:nvPr/>
        </p:nvPicPr>
        <p:blipFill rotWithShape="1">
          <a:blip r:embed="rId4">
            <a:alphaModFix/>
          </a:blip>
          <a:srcRect l="5445" t="6109" r="6084" b="3590"/>
          <a:stretch/>
        </p:blipFill>
        <p:spPr>
          <a:xfrm>
            <a:off x="4963817" y="2989091"/>
            <a:ext cx="3922884" cy="2843261"/>
          </a:xfrm>
          <a:prstGeom prst="rect">
            <a:avLst/>
          </a:prstGeom>
          <a:noFill/>
          <a:ln>
            <a:noFill/>
          </a:ln>
        </p:spPr>
      </p:pic>
      <p:sp>
        <p:nvSpPr>
          <p:cNvPr id="844" name="Shape 844"/>
          <p:cNvSpPr txBox="1"/>
          <p:nvPr/>
        </p:nvSpPr>
        <p:spPr>
          <a:xfrm>
            <a:off x="4963817" y="2503910"/>
            <a:ext cx="4038293" cy="76944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dirty="0">
                <a:solidFill>
                  <a:srgbClr val="000099"/>
                </a:solidFill>
                <a:latin typeface="Gill Sans MT" panose="020B0502020104020203" pitchFamily="34" charset="77"/>
                <a:ea typeface="Cabin"/>
                <a:cs typeface="Cabin"/>
                <a:sym typeface="Cabin"/>
              </a:rPr>
              <a:t>Antenna-based Bandpass Solutions</a:t>
            </a:r>
          </a:p>
          <a:p>
            <a:pPr marL="342900" marR="0" lvl="0" indent="-342900" algn="l" rtl="0">
              <a:spcBef>
                <a:spcPts val="400"/>
              </a:spcBef>
              <a:spcAft>
                <a:spcPts val="0"/>
              </a:spcAft>
              <a:buClr>
                <a:schemeClr val="dk1"/>
              </a:buClr>
              <a:buFont typeface="Arial"/>
              <a:buNone/>
            </a:pPr>
            <a:endParaRPr sz="2000" dirty="0">
              <a:solidFill>
                <a:srgbClr val="000099"/>
              </a:solidFill>
              <a:latin typeface="Gill Sans MT" panose="020B0502020104020203" pitchFamily="34" charset="77"/>
              <a:ea typeface="Cabin"/>
              <a:cs typeface="Cabin"/>
              <a:sym typeface="Cabin"/>
            </a:endParaRPr>
          </a:p>
        </p:txBody>
      </p:sp>
      <p:cxnSp>
        <p:nvCxnSpPr>
          <p:cNvPr id="845" name="Shape 845"/>
          <p:cNvCxnSpPr/>
          <p:nvPr/>
        </p:nvCxnSpPr>
        <p:spPr>
          <a:xfrm>
            <a:off x="3892189" y="4584094"/>
            <a:ext cx="863998" cy="0"/>
          </a:xfrm>
          <a:prstGeom prst="straightConnector1">
            <a:avLst/>
          </a:prstGeom>
          <a:noFill/>
          <a:ln w="76200" cap="flat" cmpd="sng">
            <a:solidFill>
              <a:srgbClr val="990033"/>
            </a:solidFill>
            <a:prstDash val="solid"/>
            <a:round/>
            <a:headEnd type="none" w="med" len="med"/>
            <a:tailEnd type="stealth" w="lg" len="lg"/>
          </a:ln>
        </p:spPr>
      </p:cxnSp>
      <p:sp>
        <p:nvSpPr>
          <p:cNvPr id="846" name="Shape 846"/>
          <p:cNvSpPr/>
          <p:nvPr/>
        </p:nvSpPr>
        <p:spPr>
          <a:xfrm>
            <a:off x="383316" y="838608"/>
            <a:ext cx="8571496"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dirty="0">
                <a:solidFill>
                  <a:srgbClr val="000090"/>
                </a:solidFill>
                <a:latin typeface="Gill Sans MT" panose="020B0502020104020203" pitchFamily="34" charset="77"/>
                <a:sym typeface="Arial"/>
              </a:rPr>
              <a:t>* Analogous to optical “flat fielding” + bias subtraction for each antenna.</a:t>
            </a:r>
          </a:p>
          <a:p>
            <a:pPr marL="0" marR="0" lvl="0" indent="0" algn="l" rtl="0">
              <a:spcBef>
                <a:spcPts val="0"/>
              </a:spcBef>
              <a:spcAft>
                <a:spcPts val="0"/>
              </a:spcAft>
              <a:buSzPct val="25000"/>
              <a:buNone/>
            </a:pPr>
            <a:r>
              <a:rPr lang="en-US" sz="2000" dirty="0">
                <a:solidFill>
                  <a:srgbClr val="000090"/>
                </a:solidFill>
                <a:latin typeface="Gill Sans MT" panose="020B0502020104020203" pitchFamily="34" charset="77"/>
                <a:sym typeface="Arial"/>
              </a:rPr>
              <a:t>* </a:t>
            </a:r>
            <a:r>
              <a:rPr lang="en-US" sz="2000" dirty="0">
                <a:solidFill>
                  <a:srgbClr val="000090"/>
                </a:solidFill>
                <a:latin typeface="Gill Sans MT" panose="020B0502020104020203" pitchFamily="34" charset="77"/>
              </a:rPr>
              <a:t>Primarily correcting for frequency dependent telescope response (i.e. in the </a:t>
            </a:r>
            <a:r>
              <a:rPr lang="en-US" sz="2000" dirty="0" err="1">
                <a:solidFill>
                  <a:srgbClr val="000090"/>
                </a:solidFill>
                <a:latin typeface="Gill Sans MT" panose="020B0502020104020203" pitchFamily="34" charset="77"/>
              </a:rPr>
              <a:t>correlator</a:t>
            </a:r>
            <a:r>
              <a:rPr lang="en-US" sz="2000" dirty="0">
                <a:solidFill>
                  <a:srgbClr val="000090"/>
                </a:solidFill>
                <a:latin typeface="Gill Sans MT" panose="020B0502020104020203" pitchFamily="34" charset="77"/>
              </a:rPr>
              <a:t>/spectral windows)</a:t>
            </a:r>
          </a:p>
          <a:p>
            <a:pPr marL="0" marR="0" lvl="0" indent="0" algn="l" rtl="0">
              <a:spcBef>
                <a:spcPts val="0"/>
              </a:spcBef>
              <a:spcAft>
                <a:spcPts val="0"/>
              </a:spcAft>
              <a:buSzPct val="25000"/>
              <a:buNone/>
            </a:pPr>
            <a:r>
              <a:rPr lang="en-US" sz="2000" dirty="0">
                <a:solidFill>
                  <a:srgbClr val="000090"/>
                </a:solidFill>
                <a:latin typeface="Gill Sans MT" panose="020B0502020104020203" pitchFamily="34" charset="77"/>
                <a:sym typeface="Arial"/>
              </a:rPr>
              <a:t>* Done once in an SB, uses bright point sources like quasars</a:t>
            </a:r>
          </a:p>
          <a:p>
            <a:pPr marL="0" marR="0" lvl="0" indent="0" algn="l" rtl="0">
              <a:spcBef>
                <a:spcPts val="0"/>
              </a:spcBef>
              <a:spcAft>
                <a:spcPts val="0"/>
              </a:spcAft>
              <a:buSzPct val="25000"/>
              <a:buNone/>
            </a:pPr>
            <a:r>
              <a:rPr lang="en-US" sz="2000" dirty="0">
                <a:solidFill>
                  <a:srgbClr val="000090"/>
                </a:solidFill>
                <a:latin typeface="Gill Sans MT" panose="020B0502020104020203" pitchFamily="34" charset="77"/>
              </a:rPr>
              <a:t>* Typically, baseline responses are inverted to antenna-based correction</a:t>
            </a:r>
            <a:endParaRPr lang="en-US" sz="2000" dirty="0">
              <a:solidFill>
                <a:srgbClr val="000090"/>
              </a:solidFill>
              <a:latin typeface="Gill Sans MT" panose="020B0502020104020203" pitchFamily="34" charset="77"/>
              <a:sym typeface="Arial"/>
            </a:endParaRPr>
          </a:p>
        </p:txBody>
      </p:sp>
    </p:spTree>
    <p:extLst>
      <p:ext uri="{BB962C8B-B14F-4D97-AF65-F5344CB8AC3E}">
        <p14:creationId xmlns:p14="http://schemas.microsoft.com/office/powerpoint/2010/main" val="1102005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850"/>
        <p:cNvGrpSpPr/>
        <p:nvPr/>
      </p:nvGrpSpPr>
      <p:grpSpPr>
        <a:xfrm>
          <a:off x="0" y="0"/>
          <a:ext cx="0" cy="0"/>
          <a:chOff x="0" y="0"/>
          <a:chExt cx="0" cy="0"/>
        </a:xfrm>
      </p:grpSpPr>
      <p:sp>
        <p:nvSpPr>
          <p:cNvPr id="851" name="Shape 851"/>
          <p:cNvSpPr txBox="1">
            <a:spLocks noGrp="1"/>
          </p:cNvSpPr>
          <p:nvPr>
            <p:ph type="title"/>
          </p:nvPr>
        </p:nvSpPr>
        <p:spPr>
          <a:xfrm>
            <a:off x="12888" y="60969"/>
            <a:ext cx="9131112" cy="96043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Bandpass Phase vs. Frequency (Before)</a:t>
            </a:r>
          </a:p>
        </p:txBody>
      </p:sp>
      <p:sp>
        <p:nvSpPr>
          <p:cNvPr id="852" name="Shape 852"/>
          <p:cNvSpPr txBox="1">
            <a:spLocks noGrp="1"/>
          </p:cNvSpPr>
          <p:nvPr>
            <p:ph type="sldNum" idx="12"/>
          </p:nvPr>
        </p:nvSpPr>
        <p:spPr>
          <a:xfrm>
            <a:off x="3675035"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Arial"/>
                <a:ea typeface="Arial"/>
                <a:cs typeface="Arial"/>
                <a:sym typeface="Arial"/>
              </a:rPr>
              <a:t>53</a:t>
            </a:fld>
            <a:endParaRPr lang="en-US" sz="1200">
              <a:solidFill>
                <a:srgbClr val="000099"/>
              </a:solidFill>
              <a:latin typeface="Arial"/>
              <a:ea typeface="Arial"/>
              <a:cs typeface="Arial"/>
              <a:sym typeface="Arial"/>
            </a:endParaRPr>
          </a:p>
        </p:txBody>
      </p:sp>
      <p:pic>
        <p:nvPicPr>
          <p:cNvPr id="853" name="Shape 853"/>
          <p:cNvPicPr preferRelativeResize="0"/>
          <p:nvPr/>
        </p:nvPicPr>
        <p:blipFill rotWithShape="1">
          <a:blip r:embed="rId3">
            <a:alphaModFix/>
          </a:blip>
          <a:srcRect t="5618"/>
          <a:stretch/>
        </p:blipFill>
        <p:spPr>
          <a:xfrm>
            <a:off x="1481898" y="834145"/>
            <a:ext cx="5937955" cy="5992313"/>
          </a:xfrm>
          <a:prstGeom prst="rect">
            <a:avLst/>
          </a:prstGeom>
          <a:noFill/>
          <a:ln>
            <a:noFill/>
          </a:ln>
        </p:spPr>
      </p:pic>
    </p:spTree>
    <p:extLst>
      <p:ext uri="{BB962C8B-B14F-4D97-AF65-F5344CB8AC3E}">
        <p14:creationId xmlns:p14="http://schemas.microsoft.com/office/powerpoint/2010/main" val="1130152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857"/>
        <p:cNvGrpSpPr/>
        <p:nvPr/>
      </p:nvGrpSpPr>
      <p:grpSpPr>
        <a:xfrm>
          <a:off x="0" y="0"/>
          <a:ext cx="0" cy="0"/>
          <a:chOff x="0" y="0"/>
          <a:chExt cx="0" cy="0"/>
        </a:xfrm>
      </p:grpSpPr>
      <p:sp>
        <p:nvSpPr>
          <p:cNvPr id="858" name="Shape 858"/>
          <p:cNvSpPr txBox="1">
            <a:spLocks noGrp="1"/>
          </p:cNvSpPr>
          <p:nvPr>
            <p:ph type="title"/>
          </p:nvPr>
        </p:nvSpPr>
        <p:spPr>
          <a:xfrm>
            <a:off x="12888" y="37894"/>
            <a:ext cx="9131112" cy="96043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Bandpass Phase vs. Frequency (After)</a:t>
            </a:r>
          </a:p>
        </p:txBody>
      </p:sp>
      <p:pic>
        <p:nvPicPr>
          <p:cNvPr id="859" name="Shape 859"/>
          <p:cNvPicPr preferRelativeResize="0"/>
          <p:nvPr/>
        </p:nvPicPr>
        <p:blipFill rotWithShape="1">
          <a:blip r:embed="rId3">
            <a:alphaModFix/>
          </a:blip>
          <a:srcRect t="6003"/>
          <a:stretch/>
        </p:blipFill>
        <p:spPr>
          <a:xfrm>
            <a:off x="1728327" y="644566"/>
            <a:ext cx="5956930" cy="6213433"/>
          </a:xfrm>
          <a:prstGeom prst="rect">
            <a:avLst/>
          </a:prstGeom>
          <a:noFill/>
          <a:ln>
            <a:noFill/>
          </a:ln>
        </p:spPr>
      </p:pic>
    </p:spTree>
    <p:extLst>
      <p:ext uri="{BB962C8B-B14F-4D97-AF65-F5344CB8AC3E}">
        <p14:creationId xmlns:p14="http://schemas.microsoft.com/office/powerpoint/2010/main" val="1908681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864"/>
        <p:cNvGrpSpPr/>
        <p:nvPr/>
      </p:nvGrpSpPr>
      <p:grpSpPr>
        <a:xfrm>
          <a:off x="0" y="0"/>
          <a:ext cx="0" cy="0"/>
          <a:chOff x="0" y="0"/>
          <a:chExt cx="0" cy="0"/>
        </a:xfrm>
      </p:grpSpPr>
      <p:sp>
        <p:nvSpPr>
          <p:cNvPr id="865" name="Shape 865"/>
          <p:cNvSpPr txBox="1">
            <a:spLocks noGrp="1"/>
          </p:cNvSpPr>
          <p:nvPr>
            <p:ph type="title"/>
          </p:nvPr>
        </p:nvSpPr>
        <p:spPr>
          <a:xfrm>
            <a:off x="457200" y="446812"/>
            <a:ext cx="8229600" cy="89362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Bandpass Calibration: Amplitude</a:t>
            </a:r>
          </a:p>
        </p:txBody>
      </p:sp>
      <p:sp>
        <p:nvSpPr>
          <p:cNvPr id="866" name="Shape 866"/>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55</a:t>
            </a:fld>
            <a:endParaRPr lang="en-US" sz="1200">
              <a:solidFill>
                <a:srgbClr val="000099"/>
              </a:solidFill>
              <a:latin typeface="Cabin"/>
              <a:ea typeface="Cabin"/>
              <a:cs typeface="Cabin"/>
              <a:sym typeface="Cabin"/>
            </a:endParaRPr>
          </a:p>
        </p:txBody>
      </p:sp>
      <p:sp>
        <p:nvSpPr>
          <p:cNvPr id="867" name="Shape 867"/>
          <p:cNvSpPr txBox="1"/>
          <p:nvPr/>
        </p:nvSpPr>
        <p:spPr>
          <a:xfrm>
            <a:off x="146983" y="5273285"/>
            <a:ext cx="4306820" cy="400109"/>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000" dirty="0">
                <a:solidFill>
                  <a:srgbClr val="000099"/>
                </a:solidFill>
                <a:latin typeface="Gill Sans MT" panose="020B0502020104020203" pitchFamily="34" charset="77"/>
                <a:ea typeface="Cabin"/>
                <a:cs typeface="Cabin"/>
                <a:sym typeface="Cabin"/>
              </a:rPr>
              <a:t>Amplitude Before Bandpass Calibration</a:t>
            </a:r>
          </a:p>
        </p:txBody>
      </p:sp>
      <p:pic>
        <p:nvPicPr>
          <p:cNvPr id="868" name="Shape 868"/>
          <p:cNvPicPr preferRelativeResize="0"/>
          <p:nvPr/>
        </p:nvPicPr>
        <p:blipFill rotWithShape="1">
          <a:blip r:embed="rId3">
            <a:alphaModFix/>
          </a:blip>
          <a:srcRect t="8719"/>
          <a:stretch/>
        </p:blipFill>
        <p:spPr>
          <a:xfrm>
            <a:off x="264572" y="1871140"/>
            <a:ext cx="3298367" cy="3322896"/>
          </a:xfrm>
          <a:prstGeom prst="rect">
            <a:avLst/>
          </a:prstGeom>
          <a:noFill/>
          <a:ln>
            <a:noFill/>
          </a:ln>
        </p:spPr>
      </p:pic>
      <p:sp>
        <p:nvSpPr>
          <p:cNvPr id="869" name="Shape 869"/>
          <p:cNvSpPr txBox="1"/>
          <p:nvPr/>
        </p:nvSpPr>
        <p:spPr>
          <a:xfrm>
            <a:off x="513725" y="1409475"/>
            <a:ext cx="3343417" cy="400109"/>
          </a:xfrm>
          <a:prstGeom prst="rect">
            <a:avLst/>
          </a:prstGeom>
          <a:solidFill>
            <a:schemeClr val="lt1"/>
          </a:solid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000" dirty="0">
                <a:solidFill>
                  <a:srgbClr val="000000"/>
                </a:solidFill>
                <a:latin typeface="Gill Sans MT" panose="020B0502020104020203" pitchFamily="34" charset="77"/>
                <a:ea typeface="Cabin"/>
                <a:cs typeface="Cabin"/>
                <a:sym typeface="Cabin"/>
              </a:rPr>
              <a:t>Baselines to one antenna</a:t>
            </a:r>
          </a:p>
        </p:txBody>
      </p:sp>
      <p:pic>
        <p:nvPicPr>
          <p:cNvPr id="870" name="Shape 870"/>
          <p:cNvPicPr preferRelativeResize="0"/>
          <p:nvPr/>
        </p:nvPicPr>
        <p:blipFill rotWithShape="1">
          <a:blip r:embed="rId4">
            <a:alphaModFix/>
          </a:blip>
          <a:srcRect l="4660" t="6069" r="7183" b="4196"/>
          <a:stretch/>
        </p:blipFill>
        <p:spPr>
          <a:xfrm>
            <a:off x="4827133" y="1818824"/>
            <a:ext cx="4239984" cy="3131406"/>
          </a:xfrm>
          <a:prstGeom prst="rect">
            <a:avLst/>
          </a:prstGeom>
          <a:noFill/>
          <a:ln>
            <a:noFill/>
          </a:ln>
        </p:spPr>
      </p:pic>
      <p:cxnSp>
        <p:nvCxnSpPr>
          <p:cNvPr id="871" name="Shape 871"/>
          <p:cNvCxnSpPr/>
          <p:nvPr/>
        </p:nvCxnSpPr>
        <p:spPr>
          <a:xfrm>
            <a:off x="3857142" y="3409896"/>
            <a:ext cx="863998" cy="0"/>
          </a:xfrm>
          <a:prstGeom prst="straightConnector1">
            <a:avLst/>
          </a:prstGeom>
          <a:noFill/>
          <a:ln w="76200" cap="flat" cmpd="sng">
            <a:solidFill>
              <a:srgbClr val="990033"/>
            </a:solidFill>
            <a:prstDash val="solid"/>
            <a:round/>
            <a:headEnd type="none" w="med" len="med"/>
            <a:tailEnd type="stealth" w="lg" len="lg"/>
          </a:ln>
        </p:spPr>
      </p:cxnSp>
      <p:sp>
        <p:nvSpPr>
          <p:cNvPr id="872" name="Shape 872"/>
          <p:cNvSpPr/>
          <p:nvPr/>
        </p:nvSpPr>
        <p:spPr>
          <a:xfrm>
            <a:off x="4571392" y="5273285"/>
            <a:ext cx="4572607" cy="400109"/>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000" dirty="0">
                <a:solidFill>
                  <a:srgbClr val="000099"/>
                </a:solidFill>
                <a:latin typeface="Gill Sans MT" panose="020B0502020104020203" pitchFamily="34" charset="77"/>
                <a:ea typeface="Cabin"/>
                <a:cs typeface="Cabin"/>
                <a:sym typeface="Cabin"/>
              </a:rPr>
              <a:t>Bandpass solutions for individual antennas</a:t>
            </a:r>
          </a:p>
        </p:txBody>
      </p:sp>
    </p:spTree>
    <p:extLst>
      <p:ext uri="{BB962C8B-B14F-4D97-AF65-F5344CB8AC3E}">
        <p14:creationId xmlns:p14="http://schemas.microsoft.com/office/powerpoint/2010/main" val="519280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876"/>
        <p:cNvGrpSpPr/>
        <p:nvPr/>
      </p:nvGrpSpPr>
      <p:grpSpPr>
        <a:xfrm>
          <a:off x="0" y="0"/>
          <a:ext cx="0" cy="0"/>
          <a:chOff x="0" y="0"/>
          <a:chExt cx="0" cy="0"/>
        </a:xfrm>
      </p:grpSpPr>
      <p:sp>
        <p:nvSpPr>
          <p:cNvPr id="877" name="Shape 877"/>
          <p:cNvSpPr txBox="1">
            <a:spLocks noGrp="1"/>
          </p:cNvSpPr>
          <p:nvPr>
            <p:ph type="title"/>
          </p:nvPr>
        </p:nvSpPr>
        <p:spPr>
          <a:xfrm>
            <a:off x="340129" y="482997"/>
            <a:ext cx="8229600" cy="7005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Atmospheric Phase Correction</a:t>
            </a:r>
          </a:p>
        </p:txBody>
      </p:sp>
      <p:sp>
        <p:nvSpPr>
          <p:cNvPr id="878" name="Shape 878"/>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56</a:t>
            </a:fld>
            <a:endParaRPr lang="en-US" sz="1200">
              <a:solidFill>
                <a:srgbClr val="000099"/>
              </a:solidFill>
              <a:latin typeface="Cabin"/>
              <a:ea typeface="Cabin"/>
              <a:cs typeface="Cabin"/>
              <a:sym typeface="Cabin"/>
            </a:endParaRPr>
          </a:p>
        </p:txBody>
      </p:sp>
      <p:sp>
        <p:nvSpPr>
          <p:cNvPr id="879" name="Shape 879"/>
          <p:cNvSpPr txBox="1"/>
          <p:nvPr/>
        </p:nvSpPr>
        <p:spPr>
          <a:xfrm>
            <a:off x="9525" y="1332791"/>
            <a:ext cx="9134475" cy="2493105"/>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90"/>
              </a:buClr>
              <a:buSzPct val="100000"/>
              <a:buFont typeface="Cabin"/>
              <a:buChar char="•"/>
            </a:pPr>
            <a:r>
              <a:rPr lang="en-US" sz="2800" b="0" i="0" u="none" strike="noStrike" cap="none" dirty="0">
                <a:solidFill>
                  <a:srgbClr val="000090"/>
                </a:solidFill>
                <a:latin typeface="Gill Sans MT" panose="020B0502020104020203" pitchFamily="34" charset="77"/>
                <a:ea typeface="Cabin"/>
                <a:cs typeface="Cabin"/>
                <a:sym typeface="Cabin"/>
              </a:rPr>
              <a:t>Variations in the amount of </a:t>
            </a:r>
            <a:r>
              <a:rPr lang="en-US" sz="2800" b="0" i="0" u="none" strike="noStrike" cap="none" dirty="0" err="1">
                <a:solidFill>
                  <a:srgbClr val="000090"/>
                </a:solidFill>
                <a:latin typeface="Gill Sans MT" panose="020B0502020104020203" pitchFamily="34" charset="77"/>
                <a:ea typeface="Cabin"/>
                <a:cs typeface="Cabin"/>
                <a:sym typeface="Cabin"/>
              </a:rPr>
              <a:t>precipitable</a:t>
            </a:r>
            <a:r>
              <a:rPr lang="en-US" sz="2800" b="0" i="0" u="none" strike="noStrike" cap="none" dirty="0">
                <a:solidFill>
                  <a:srgbClr val="000090"/>
                </a:solidFill>
                <a:latin typeface="Gill Sans MT" panose="020B0502020104020203" pitchFamily="34" charset="77"/>
                <a:ea typeface="Cabin"/>
                <a:cs typeface="Cabin"/>
                <a:sym typeface="Cabin"/>
              </a:rPr>
              <a:t> water vapor cause phase fluctuations that result in:</a:t>
            </a:r>
          </a:p>
          <a:p>
            <a:pPr marL="685800" marR="0" lvl="1" indent="-228600" algn="l" rtl="0">
              <a:lnSpc>
                <a:spcPct val="90000"/>
              </a:lnSpc>
              <a:spcBef>
                <a:spcPts val="480"/>
              </a:spcBef>
              <a:spcAft>
                <a:spcPts val="0"/>
              </a:spcAft>
              <a:buClr>
                <a:srgbClr val="000090"/>
              </a:buClr>
              <a:buSzPct val="100000"/>
              <a:buFont typeface="Cabin"/>
              <a:buChar char="–"/>
            </a:pPr>
            <a:r>
              <a:rPr lang="en-US" sz="2400" b="0" i="0" u="none" strike="noStrike" cap="none" dirty="0">
                <a:solidFill>
                  <a:srgbClr val="000090"/>
                </a:solidFill>
                <a:latin typeface="Gill Sans MT" panose="020B0502020104020203" pitchFamily="34" charset="77"/>
                <a:ea typeface="Cabin"/>
                <a:cs typeface="Cabin"/>
                <a:sym typeface="Cabin"/>
              </a:rPr>
              <a:t>Low coherence (loss of sensitivity)</a:t>
            </a:r>
          </a:p>
          <a:p>
            <a:pPr marL="685800" marR="0" lvl="1" indent="-228600" algn="l" rtl="0">
              <a:lnSpc>
                <a:spcPct val="90000"/>
              </a:lnSpc>
              <a:spcBef>
                <a:spcPts val="480"/>
              </a:spcBef>
              <a:spcAft>
                <a:spcPts val="0"/>
              </a:spcAft>
              <a:buClr>
                <a:srgbClr val="000090"/>
              </a:buClr>
              <a:buSzPct val="100000"/>
              <a:buFont typeface="Cabin"/>
              <a:buChar char="–"/>
            </a:pPr>
            <a:r>
              <a:rPr lang="en-US" sz="2400" b="0" i="0" u="none" strike="noStrike" cap="none" dirty="0">
                <a:solidFill>
                  <a:srgbClr val="000090"/>
                </a:solidFill>
                <a:latin typeface="Gill Sans MT" panose="020B0502020104020203" pitchFamily="34" charset="77"/>
                <a:ea typeface="Cabin"/>
                <a:cs typeface="Cabin"/>
                <a:sym typeface="Cabin"/>
              </a:rPr>
              <a:t>Radio “seeing” of 1arcsec at 1mm</a:t>
            </a:r>
          </a:p>
          <a:p>
            <a:pPr marL="685800" marR="0" lvl="1" indent="-228600" algn="l" rtl="0">
              <a:lnSpc>
                <a:spcPct val="90000"/>
              </a:lnSpc>
              <a:spcBef>
                <a:spcPts val="480"/>
              </a:spcBef>
              <a:spcAft>
                <a:spcPts val="0"/>
              </a:spcAft>
              <a:buClr>
                <a:srgbClr val="000090"/>
              </a:buClr>
              <a:buSzPct val="100000"/>
              <a:buFont typeface="Cabin"/>
              <a:buChar char="–"/>
            </a:pPr>
            <a:r>
              <a:rPr lang="en-US" sz="2400" b="0" i="0" u="none" strike="noStrike" cap="none" dirty="0">
                <a:solidFill>
                  <a:srgbClr val="000090"/>
                </a:solidFill>
                <a:latin typeface="Gill Sans MT" panose="020B0502020104020203" pitchFamily="34" charset="77"/>
                <a:ea typeface="Cabin"/>
                <a:cs typeface="Cabin"/>
                <a:sym typeface="Cabin"/>
              </a:rPr>
              <a:t>Anomalous pointing offsets</a:t>
            </a:r>
          </a:p>
          <a:p>
            <a:pPr marL="685800" marR="0" lvl="1" indent="-228600" algn="l" rtl="0">
              <a:lnSpc>
                <a:spcPct val="90000"/>
              </a:lnSpc>
              <a:spcBef>
                <a:spcPts val="480"/>
              </a:spcBef>
              <a:spcAft>
                <a:spcPts val="0"/>
              </a:spcAft>
              <a:buClr>
                <a:srgbClr val="000090"/>
              </a:buClr>
              <a:buSzPct val="100000"/>
              <a:buFont typeface="Cabin"/>
              <a:buChar char="–"/>
            </a:pPr>
            <a:r>
              <a:rPr lang="en-US" sz="2400" b="0" i="0" u="none" strike="noStrike" cap="none" dirty="0">
                <a:solidFill>
                  <a:srgbClr val="000090"/>
                </a:solidFill>
                <a:latin typeface="Gill Sans MT" panose="020B0502020104020203" pitchFamily="34" charset="77"/>
                <a:ea typeface="Cabin"/>
                <a:cs typeface="Cabin"/>
                <a:sym typeface="Cabin"/>
              </a:rPr>
              <a:t>Anomalous delay offsets</a:t>
            </a:r>
          </a:p>
        </p:txBody>
      </p:sp>
      <p:sp>
        <p:nvSpPr>
          <p:cNvPr id="880" name="Shape 880"/>
          <p:cNvSpPr txBox="1"/>
          <p:nvPr/>
        </p:nvSpPr>
        <p:spPr>
          <a:xfrm>
            <a:off x="446135" y="4061096"/>
            <a:ext cx="4834874" cy="1446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200" dirty="0">
                <a:solidFill>
                  <a:srgbClr val="000090"/>
                </a:solidFill>
                <a:latin typeface="Gill Sans MT" panose="020B0502020104020203" pitchFamily="34" charset="77"/>
                <a:sym typeface="Arial"/>
              </a:rPr>
              <a:t>Patches of air with different water vapor content (and hence index of refraction) affect the incoming wave front differently. </a:t>
            </a:r>
          </a:p>
        </p:txBody>
      </p:sp>
      <p:pic>
        <p:nvPicPr>
          <p:cNvPr id="881" name="Shape 881"/>
          <p:cNvPicPr preferRelativeResize="0"/>
          <p:nvPr/>
        </p:nvPicPr>
        <p:blipFill rotWithShape="1">
          <a:blip r:embed="rId3">
            <a:alphaModFix/>
          </a:blip>
          <a:srcRect/>
          <a:stretch/>
        </p:blipFill>
        <p:spPr>
          <a:xfrm>
            <a:off x="5281010" y="2153627"/>
            <a:ext cx="3679185" cy="4086174"/>
          </a:xfrm>
          <a:prstGeom prst="rect">
            <a:avLst/>
          </a:prstGeom>
          <a:noFill/>
          <a:ln>
            <a:noFill/>
          </a:ln>
        </p:spPr>
      </p:pic>
      <p:cxnSp>
        <p:nvCxnSpPr>
          <p:cNvPr id="882" name="Shape 882"/>
          <p:cNvCxnSpPr/>
          <p:nvPr/>
        </p:nvCxnSpPr>
        <p:spPr>
          <a:xfrm>
            <a:off x="6492612" y="3740335"/>
            <a:ext cx="1565870" cy="579462"/>
          </a:xfrm>
          <a:prstGeom prst="straightConnector1">
            <a:avLst/>
          </a:prstGeom>
          <a:noFill/>
          <a:ln w="25400" cap="flat" cmpd="sng">
            <a:solidFill>
              <a:schemeClr val="accent1"/>
            </a:solidFill>
            <a:prstDash val="solid"/>
            <a:round/>
            <a:headEnd type="none" w="med" len="med"/>
            <a:tailEnd type="none" w="med" len="med"/>
          </a:ln>
        </p:spPr>
      </p:cxnSp>
      <p:cxnSp>
        <p:nvCxnSpPr>
          <p:cNvPr id="883" name="Shape 883"/>
          <p:cNvCxnSpPr/>
          <p:nvPr/>
        </p:nvCxnSpPr>
        <p:spPr>
          <a:xfrm>
            <a:off x="6879961" y="2737035"/>
            <a:ext cx="1565870" cy="579462"/>
          </a:xfrm>
          <a:prstGeom prst="straightConnector1">
            <a:avLst/>
          </a:prstGeom>
          <a:noFill/>
          <a:ln w="25400" cap="flat" cmpd="sng">
            <a:solidFill>
              <a:schemeClr val="accent1"/>
            </a:solidFill>
            <a:prstDash val="solid"/>
            <a:round/>
            <a:headEnd type="none" w="med" len="med"/>
            <a:tailEnd type="none" w="med" len="med"/>
          </a:ln>
        </p:spPr>
      </p:cxnSp>
      <p:cxnSp>
        <p:nvCxnSpPr>
          <p:cNvPr id="884" name="Shape 884"/>
          <p:cNvCxnSpPr/>
          <p:nvPr/>
        </p:nvCxnSpPr>
        <p:spPr>
          <a:xfrm>
            <a:off x="6147826" y="4756335"/>
            <a:ext cx="1565870" cy="579462"/>
          </a:xfrm>
          <a:prstGeom prst="straightConnector1">
            <a:avLst/>
          </a:prstGeom>
          <a:noFill/>
          <a:ln w="25400" cap="flat" cmpd="sng">
            <a:solidFill>
              <a:schemeClr val="accent1"/>
            </a:solidFill>
            <a:prstDash val="solid"/>
            <a:round/>
            <a:headEnd type="none" w="med" len="med"/>
            <a:tailEnd type="none" w="med" len="med"/>
          </a:ln>
        </p:spPr>
      </p:cxnSp>
      <p:cxnSp>
        <p:nvCxnSpPr>
          <p:cNvPr id="885" name="Shape 885"/>
          <p:cNvCxnSpPr/>
          <p:nvPr/>
        </p:nvCxnSpPr>
        <p:spPr>
          <a:xfrm>
            <a:off x="6147826" y="4600575"/>
            <a:ext cx="1565870" cy="792373"/>
          </a:xfrm>
          <a:prstGeom prst="straightConnector1">
            <a:avLst/>
          </a:prstGeom>
          <a:noFill/>
          <a:ln w="254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3265241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889"/>
        <p:cNvGrpSpPr/>
        <p:nvPr/>
      </p:nvGrpSpPr>
      <p:grpSpPr>
        <a:xfrm>
          <a:off x="0" y="0"/>
          <a:ext cx="0" cy="0"/>
          <a:chOff x="0" y="0"/>
          <a:chExt cx="0" cy="0"/>
        </a:xfrm>
      </p:grpSpPr>
      <p:sp>
        <p:nvSpPr>
          <p:cNvPr id="890" name="Shape 890"/>
          <p:cNvSpPr txBox="1">
            <a:spLocks noGrp="1"/>
          </p:cNvSpPr>
          <p:nvPr>
            <p:ph type="title"/>
          </p:nvPr>
        </p:nvSpPr>
        <p:spPr>
          <a:xfrm>
            <a:off x="457200" y="311351"/>
            <a:ext cx="8229600" cy="85835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Phase &amp; Amplitude Gain Calibration</a:t>
            </a:r>
          </a:p>
        </p:txBody>
      </p:sp>
      <p:sp>
        <p:nvSpPr>
          <p:cNvPr id="891" name="Shape 891"/>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57</a:t>
            </a:fld>
            <a:endParaRPr lang="en-US" sz="1200">
              <a:solidFill>
                <a:srgbClr val="000099"/>
              </a:solidFill>
              <a:latin typeface="Cabin"/>
              <a:ea typeface="Cabin"/>
              <a:cs typeface="Cabin"/>
              <a:sym typeface="Cabin"/>
            </a:endParaRPr>
          </a:p>
        </p:txBody>
      </p:sp>
      <p:sp>
        <p:nvSpPr>
          <p:cNvPr id="892" name="Shape 892"/>
          <p:cNvSpPr/>
          <p:nvPr/>
        </p:nvSpPr>
        <p:spPr>
          <a:xfrm>
            <a:off x="457200" y="1451486"/>
            <a:ext cx="8310205" cy="267765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dirty="0">
                <a:solidFill>
                  <a:srgbClr val="000090"/>
                </a:solidFill>
                <a:latin typeface="Gill Sans MT" panose="020B0502020104020203" pitchFamily="34" charset="77"/>
                <a:sym typeface="Arial"/>
              </a:rPr>
              <a:t>Determines the variations of phase and amplitude </a:t>
            </a:r>
            <a:r>
              <a:rPr lang="en-US" sz="2400" dirty="0">
                <a:solidFill>
                  <a:srgbClr val="000090"/>
                </a:solidFill>
                <a:latin typeface="Gill Sans MT" panose="020B0502020104020203" pitchFamily="34" charset="77"/>
              </a:rPr>
              <a:t>over</a:t>
            </a:r>
            <a:r>
              <a:rPr lang="en-US" sz="2400" dirty="0">
                <a:solidFill>
                  <a:srgbClr val="000090"/>
                </a:solidFill>
                <a:latin typeface="Gill Sans MT" panose="020B0502020104020203" pitchFamily="34" charset="77"/>
                <a:sym typeface="Arial"/>
              </a:rPr>
              <a:t> time</a:t>
            </a:r>
          </a:p>
          <a:p>
            <a:pPr marL="0" marR="0" lvl="0" indent="0" algn="l" rtl="0">
              <a:spcBef>
                <a:spcPts val="0"/>
              </a:spcBef>
              <a:spcAft>
                <a:spcPts val="0"/>
              </a:spcAft>
              <a:buNone/>
            </a:pPr>
            <a:endParaRPr sz="2400" dirty="0">
              <a:solidFill>
                <a:srgbClr val="000090"/>
              </a:solidFill>
              <a:latin typeface="Gill Sans MT" panose="020B0502020104020203" pitchFamily="34" charset="77"/>
              <a:sym typeface="Arial"/>
            </a:endParaRPr>
          </a:p>
          <a:p>
            <a:pPr marL="342900" marR="0" lvl="0" indent="-342900" algn="l" rtl="0">
              <a:spcBef>
                <a:spcPts val="0"/>
              </a:spcBef>
              <a:spcAft>
                <a:spcPts val="0"/>
              </a:spcAft>
              <a:buClr>
                <a:srgbClr val="000090"/>
              </a:buClr>
              <a:buSzPct val="100000"/>
              <a:buFont typeface="Arial"/>
              <a:buChar char="•"/>
            </a:pPr>
            <a:r>
              <a:rPr lang="en-US" sz="2400" dirty="0">
                <a:solidFill>
                  <a:srgbClr val="000090"/>
                </a:solidFill>
                <a:latin typeface="Gill Sans MT" panose="020B0502020104020203" pitchFamily="34" charset="77"/>
                <a:sym typeface="Arial"/>
              </a:rPr>
              <a:t>First pass is atmospheric correction from Water Vapor Radiometers readings</a:t>
            </a:r>
          </a:p>
          <a:p>
            <a:pPr marL="0" marR="0" lvl="0" indent="0" algn="l" rtl="0">
              <a:spcBef>
                <a:spcPts val="0"/>
              </a:spcBef>
              <a:spcAft>
                <a:spcPts val="0"/>
              </a:spcAft>
              <a:buNone/>
            </a:pPr>
            <a:endParaRPr sz="2400" dirty="0">
              <a:solidFill>
                <a:srgbClr val="000090"/>
              </a:solidFill>
              <a:latin typeface="Gill Sans MT" panose="020B0502020104020203" pitchFamily="34" charset="77"/>
              <a:sym typeface="Arial"/>
            </a:endParaRPr>
          </a:p>
          <a:p>
            <a:pPr marL="342900" marR="0" lvl="0" indent="-342900" algn="l" rtl="0">
              <a:spcBef>
                <a:spcPts val="0"/>
              </a:spcBef>
              <a:spcAft>
                <a:spcPts val="0"/>
              </a:spcAft>
              <a:buClr>
                <a:srgbClr val="000090"/>
              </a:buClr>
              <a:buSzPct val="100000"/>
              <a:buFont typeface="Arial"/>
              <a:buChar char="•"/>
            </a:pPr>
            <a:r>
              <a:rPr lang="en-US" sz="2400" dirty="0">
                <a:solidFill>
                  <a:srgbClr val="000090"/>
                </a:solidFill>
                <a:latin typeface="Gill Sans MT" panose="020B0502020104020203" pitchFamily="34" charset="77"/>
                <a:sym typeface="Arial"/>
              </a:rPr>
              <a:t>Final correction from gain calibrator (point source near to target) that is observed every few minutes throughout the observation (analogous to repeat trips to a standard star)</a:t>
            </a:r>
          </a:p>
        </p:txBody>
      </p:sp>
    </p:spTree>
    <p:extLst>
      <p:ext uri="{BB962C8B-B14F-4D97-AF65-F5344CB8AC3E}">
        <p14:creationId xmlns:p14="http://schemas.microsoft.com/office/powerpoint/2010/main" val="3069208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896"/>
        <p:cNvGrpSpPr/>
        <p:nvPr/>
      </p:nvGrpSpPr>
      <p:grpSpPr>
        <a:xfrm>
          <a:off x="0" y="0"/>
          <a:ext cx="0" cy="0"/>
          <a:chOff x="0" y="0"/>
          <a:chExt cx="0" cy="0"/>
        </a:xfrm>
      </p:grpSpPr>
      <p:sp>
        <p:nvSpPr>
          <p:cNvPr id="897" name="Shape 897"/>
          <p:cNvSpPr txBox="1">
            <a:spLocks noGrp="1"/>
          </p:cNvSpPr>
          <p:nvPr>
            <p:ph type="title"/>
          </p:nvPr>
        </p:nvSpPr>
        <p:spPr>
          <a:xfrm>
            <a:off x="457200" y="0"/>
            <a:ext cx="8229600" cy="137344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ea typeface="Arimo"/>
                <a:cs typeface="Arimo"/>
                <a:sym typeface="Arimo"/>
              </a:rPr>
              <a:t>Water Vapor Correction on ALMA</a:t>
            </a:r>
          </a:p>
        </p:txBody>
      </p:sp>
      <p:sp>
        <p:nvSpPr>
          <p:cNvPr id="898" name="Shape 898"/>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58</a:t>
            </a:fld>
            <a:endParaRPr lang="en-US" sz="1200">
              <a:solidFill>
                <a:srgbClr val="000099"/>
              </a:solidFill>
              <a:latin typeface="Cabin"/>
              <a:ea typeface="Cabin"/>
              <a:cs typeface="Cabin"/>
              <a:sym typeface="Cabin"/>
            </a:endParaRPr>
          </a:p>
        </p:txBody>
      </p:sp>
      <p:sp>
        <p:nvSpPr>
          <p:cNvPr id="899" name="Shape 899"/>
          <p:cNvSpPr/>
          <p:nvPr/>
        </p:nvSpPr>
        <p:spPr>
          <a:xfrm>
            <a:off x="381000" y="533400"/>
            <a:ext cx="7772400" cy="1143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Font typeface="Noto Sans Symbols"/>
              <a:buNone/>
            </a:pPr>
            <a:endParaRPr sz="2000" b="0">
              <a:solidFill>
                <a:srgbClr val="000099"/>
              </a:solidFill>
              <a:latin typeface="Arimo"/>
              <a:ea typeface="Arimo"/>
              <a:cs typeface="Arimo"/>
              <a:sym typeface="Arimo"/>
            </a:endParaRPr>
          </a:p>
        </p:txBody>
      </p:sp>
      <p:pic>
        <p:nvPicPr>
          <p:cNvPr id="900" name="Shape 900"/>
          <p:cNvPicPr preferRelativeResize="0"/>
          <p:nvPr/>
        </p:nvPicPr>
        <p:blipFill rotWithShape="1">
          <a:blip r:embed="rId3">
            <a:alphaModFix/>
          </a:blip>
          <a:srcRect t="1008" b="6486"/>
          <a:stretch/>
        </p:blipFill>
        <p:spPr>
          <a:xfrm>
            <a:off x="838200" y="693677"/>
            <a:ext cx="7391399" cy="5099049"/>
          </a:xfrm>
          <a:prstGeom prst="rect">
            <a:avLst/>
          </a:prstGeom>
          <a:noFill/>
          <a:ln>
            <a:noFill/>
          </a:ln>
        </p:spPr>
      </p:pic>
      <p:sp>
        <p:nvSpPr>
          <p:cNvPr id="901" name="Shape 901"/>
          <p:cNvSpPr txBox="1">
            <a:spLocks noGrp="1"/>
          </p:cNvSpPr>
          <p:nvPr>
            <p:ph type="body" idx="1"/>
          </p:nvPr>
        </p:nvSpPr>
        <p:spPr>
          <a:xfrm>
            <a:off x="5507482" y="4373751"/>
            <a:ext cx="3532398" cy="1678798"/>
          </a:xfrm>
          <a:prstGeom prst="rect">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Arial"/>
              <a:buNone/>
            </a:pPr>
            <a:r>
              <a:rPr lang="en-US" sz="2000" b="1" i="0" u="none" strike="noStrike" cap="none" dirty="0">
                <a:solidFill>
                  <a:schemeClr val="dk1"/>
                </a:solidFill>
                <a:latin typeface="Gill Sans MT" panose="020B0502020104020203" pitchFamily="34" charset="77"/>
                <a:sym typeface="Cabin"/>
              </a:rPr>
              <a:t>Phase vs. Time</a:t>
            </a:r>
          </a:p>
          <a:p>
            <a:pPr marL="0" marR="0" lvl="0" indent="0" algn="ctr" rtl="0">
              <a:spcBef>
                <a:spcPts val="400"/>
              </a:spcBef>
              <a:spcAft>
                <a:spcPts val="0"/>
              </a:spcAft>
              <a:buClr>
                <a:schemeClr val="dk1"/>
              </a:buClr>
              <a:buSzPct val="25000"/>
              <a:buFont typeface="Arial"/>
              <a:buNone/>
            </a:pPr>
            <a:r>
              <a:rPr lang="en-US" sz="2000" b="1" i="0" u="none" strike="noStrike" cap="none" dirty="0">
                <a:solidFill>
                  <a:schemeClr val="dk1"/>
                </a:solidFill>
                <a:latin typeface="Gill Sans MT" panose="020B0502020104020203" pitchFamily="34" charset="77"/>
                <a:sym typeface="Cabin"/>
              </a:rPr>
              <a:t>One 600m Baseline</a:t>
            </a:r>
          </a:p>
          <a:p>
            <a:pPr marL="0" marR="0" lvl="0" indent="0" algn="ctr" rtl="0">
              <a:spcBef>
                <a:spcPts val="400"/>
              </a:spcBef>
              <a:spcAft>
                <a:spcPts val="0"/>
              </a:spcAft>
              <a:buClr>
                <a:schemeClr val="dk1"/>
              </a:buClr>
              <a:buSzPct val="25000"/>
              <a:buFont typeface="Arial"/>
              <a:buNone/>
            </a:pPr>
            <a:r>
              <a:rPr lang="en-US" sz="2000" b="1" i="0" u="none" strike="noStrike" cap="none" dirty="0">
                <a:solidFill>
                  <a:schemeClr val="dk1"/>
                </a:solidFill>
                <a:latin typeface="Gill Sans MT" panose="020B0502020104020203" pitchFamily="34" charset="77"/>
                <a:sym typeface="Cabin"/>
              </a:rPr>
              <a:t>~600 GHz</a:t>
            </a:r>
          </a:p>
          <a:p>
            <a:pPr marL="0" marR="0" lvl="0" indent="0" algn="ctr" rtl="0">
              <a:spcBef>
                <a:spcPts val="400"/>
              </a:spcBef>
              <a:spcAft>
                <a:spcPts val="0"/>
              </a:spcAft>
              <a:buClr>
                <a:srgbClr val="FF0000"/>
              </a:buClr>
              <a:buSzPct val="25000"/>
              <a:buFont typeface="Arial"/>
              <a:buNone/>
            </a:pPr>
            <a:r>
              <a:rPr lang="en-US" sz="2000" b="1" i="0" u="none" strike="noStrike" cap="none" dirty="0">
                <a:solidFill>
                  <a:srgbClr val="FF0000"/>
                </a:solidFill>
                <a:latin typeface="Gill Sans MT" panose="020B0502020104020203" pitchFamily="34" charset="77"/>
                <a:sym typeface="Cabin"/>
              </a:rPr>
              <a:t>Before WVR</a:t>
            </a:r>
            <a:r>
              <a:rPr lang="en-US" sz="2000" b="1" i="0" u="none" strike="noStrike" cap="none" dirty="0">
                <a:solidFill>
                  <a:schemeClr val="dk1"/>
                </a:solidFill>
                <a:latin typeface="Gill Sans MT" panose="020B0502020104020203" pitchFamily="34" charset="77"/>
                <a:sym typeface="Cabin"/>
              </a:rPr>
              <a:t>,  </a:t>
            </a:r>
            <a:r>
              <a:rPr lang="en-US" sz="2000" b="1" i="0" u="none" strike="noStrike" cap="none" dirty="0">
                <a:solidFill>
                  <a:srgbClr val="0000FF"/>
                </a:solidFill>
                <a:latin typeface="Gill Sans MT" panose="020B0502020104020203" pitchFamily="34" charset="77"/>
                <a:sym typeface="Cabin"/>
              </a:rPr>
              <a:t>After WVR</a:t>
            </a:r>
          </a:p>
        </p:txBody>
      </p:sp>
    </p:spTree>
    <p:extLst>
      <p:ext uri="{BB962C8B-B14F-4D97-AF65-F5344CB8AC3E}">
        <p14:creationId xmlns:p14="http://schemas.microsoft.com/office/powerpoint/2010/main" val="2815559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905"/>
        <p:cNvGrpSpPr/>
        <p:nvPr/>
      </p:nvGrpSpPr>
      <p:grpSpPr>
        <a:xfrm>
          <a:off x="0" y="0"/>
          <a:ext cx="0" cy="0"/>
          <a:chOff x="0" y="0"/>
          <a:chExt cx="0" cy="0"/>
        </a:xfrm>
      </p:grpSpPr>
      <p:sp>
        <p:nvSpPr>
          <p:cNvPr id="906" name="Shape 906"/>
          <p:cNvSpPr txBox="1">
            <a:spLocks noGrp="1"/>
          </p:cNvSpPr>
          <p:nvPr>
            <p:ph type="title"/>
          </p:nvPr>
        </p:nvSpPr>
        <p:spPr>
          <a:xfrm>
            <a:off x="457200" y="248030"/>
            <a:ext cx="8229600" cy="77604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Phase Calibration</a:t>
            </a:r>
          </a:p>
        </p:txBody>
      </p:sp>
      <p:sp>
        <p:nvSpPr>
          <p:cNvPr id="907" name="Shape 907"/>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59</a:t>
            </a:fld>
            <a:endParaRPr lang="en-US" sz="1200">
              <a:solidFill>
                <a:srgbClr val="000099"/>
              </a:solidFill>
              <a:latin typeface="Cabin"/>
              <a:ea typeface="Cabin"/>
              <a:cs typeface="Cabin"/>
              <a:sym typeface="Cabin"/>
            </a:endParaRPr>
          </a:p>
        </p:txBody>
      </p:sp>
      <p:pic>
        <p:nvPicPr>
          <p:cNvPr id="908" name="Shape 908"/>
          <p:cNvPicPr preferRelativeResize="0"/>
          <p:nvPr/>
        </p:nvPicPr>
        <p:blipFill rotWithShape="1">
          <a:blip r:embed="rId3">
            <a:alphaModFix/>
          </a:blip>
          <a:srcRect l="2343" t="5424"/>
          <a:stretch/>
        </p:blipFill>
        <p:spPr>
          <a:xfrm>
            <a:off x="318632" y="2696600"/>
            <a:ext cx="4281300" cy="2818014"/>
          </a:xfrm>
          <a:prstGeom prst="rect">
            <a:avLst/>
          </a:prstGeom>
          <a:noFill/>
          <a:ln>
            <a:noFill/>
          </a:ln>
        </p:spPr>
      </p:pic>
      <p:sp>
        <p:nvSpPr>
          <p:cNvPr id="909" name="Shape 909"/>
          <p:cNvSpPr txBox="1"/>
          <p:nvPr/>
        </p:nvSpPr>
        <p:spPr>
          <a:xfrm>
            <a:off x="896937" y="851912"/>
            <a:ext cx="7535862" cy="132343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000" dirty="0">
                <a:solidFill>
                  <a:srgbClr val="000090"/>
                </a:solidFill>
                <a:latin typeface="Gill Sans MT" panose="020B0502020104020203" pitchFamily="34" charset="77"/>
                <a:ea typeface="Cabin"/>
                <a:cs typeface="Cabin"/>
                <a:sym typeface="Cabin"/>
              </a:rPr>
              <a:t>The phase calibrator must be a point source close to the science target and must be observed frequently.  This provides a model of atmospheric phase change along the line of sight to the science target that can be compensated for in the data.</a:t>
            </a:r>
          </a:p>
        </p:txBody>
      </p:sp>
      <p:sp>
        <p:nvSpPr>
          <p:cNvPr id="910" name="Shape 910"/>
          <p:cNvSpPr txBox="1"/>
          <p:nvPr/>
        </p:nvSpPr>
        <p:spPr>
          <a:xfrm>
            <a:off x="896937" y="5632037"/>
            <a:ext cx="3702994" cy="400109"/>
          </a:xfrm>
          <a:prstGeom prst="rect">
            <a:avLst/>
          </a:prstGeom>
          <a:solidFill>
            <a:schemeClr val="lt1"/>
          </a:solid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000" dirty="0">
                <a:solidFill>
                  <a:srgbClr val="330099"/>
                </a:solidFill>
                <a:latin typeface="Gill Sans MT" panose="020B0502020104020203" pitchFamily="34" charset="77"/>
                <a:ea typeface="Cabin"/>
                <a:cs typeface="Cabin"/>
                <a:sym typeface="Cabin"/>
              </a:rPr>
              <a:t>Time</a:t>
            </a:r>
          </a:p>
        </p:txBody>
      </p:sp>
      <p:sp>
        <p:nvSpPr>
          <p:cNvPr id="911" name="Shape 911"/>
          <p:cNvSpPr txBox="1"/>
          <p:nvPr/>
        </p:nvSpPr>
        <p:spPr>
          <a:xfrm rot="-5400000">
            <a:off x="-1105868" y="3761804"/>
            <a:ext cx="2751430" cy="400109"/>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000">
                <a:solidFill>
                  <a:srgbClr val="330099"/>
                </a:solidFill>
                <a:latin typeface="Cabin"/>
                <a:ea typeface="Cabin"/>
                <a:cs typeface="Cabin"/>
                <a:sym typeface="Cabin"/>
              </a:rPr>
              <a:t>Phase</a:t>
            </a:r>
          </a:p>
        </p:txBody>
      </p:sp>
      <p:pic>
        <p:nvPicPr>
          <p:cNvPr id="912" name="Shape 912"/>
          <p:cNvPicPr preferRelativeResize="0"/>
          <p:nvPr/>
        </p:nvPicPr>
        <p:blipFill rotWithShape="1">
          <a:blip r:embed="rId4">
            <a:alphaModFix/>
          </a:blip>
          <a:srcRect t="6606" b="3325"/>
          <a:stretch/>
        </p:blipFill>
        <p:spPr>
          <a:xfrm>
            <a:off x="5194010" y="2696600"/>
            <a:ext cx="3647470" cy="2747470"/>
          </a:xfrm>
          <a:prstGeom prst="rect">
            <a:avLst/>
          </a:prstGeom>
          <a:noFill/>
          <a:ln>
            <a:noFill/>
          </a:ln>
        </p:spPr>
      </p:pic>
      <p:sp>
        <p:nvSpPr>
          <p:cNvPr id="913" name="Shape 913"/>
          <p:cNvSpPr txBox="1"/>
          <p:nvPr/>
        </p:nvSpPr>
        <p:spPr>
          <a:xfrm>
            <a:off x="5199531" y="5632037"/>
            <a:ext cx="4241551"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dirty="0">
                <a:solidFill>
                  <a:srgbClr val="000099"/>
                </a:solidFill>
                <a:latin typeface="Gill Sans MT" panose="020B0502020104020203" pitchFamily="34" charset="77"/>
                <a:ea typeface="Cabin"/>
                <a:cs typeface="Cabin"/>
                <a:sym typeface="Cabin"/>
              </a:rPr>
              <a:t>Corrected using point source model </a:t>
            </a:r>
          </a:p>
        </p:txBody>
      </p:sp>
      <p:cxnSp>
        <p:nvCxnSpPr>
          <p:cNvPr id="914" name="Shape 914"/>
          <p:cNvCxnSpPr/>
          <p:nvPr/>
        </p:nvCxnSpPr>
        <p:spPr>
          <a:xfrm>
            <a:off x="4167932" y="3609785"/>
            <a:ext cx="863998" cy="0"/>
          </a:xfrm>
          <a:prstGeom prst="straightConnector1">
            <a:avLst/>
          </a:prstGeom>
          <a:noFill/>
          <a:ln w="76200" cap="flat" cmpd="sng">
            <a:solidFill>
              <a:srgbClr val="990033"/>
            </a:solidFill>
            <a:prstDash val="solid"/>
            <a:round/>
            <a:headEnd type="none" w="med" len="med"/>
            <a:tailEnd type="stealth" w="lg" len="lg"/>
          </a:ln>
        </p:spPr>
      </p:cxnSp>
    </p:spTree>
    <p:extLst>
      <p:ext uri="{BB962C8B-B14F-4D97-AF65-F5344CB8AC3E}">
        <p14:creationId xmlns:p14="http://schemas.microsoft.com/office/powerpoint/2010/main" val="591091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50" name="Shape 250"/>
          <p:cNvSpPr txBox="1"/>
          <p:nvPr/>
        </p:nvSpPr>
        <p:spPr>
          <a:xfrm>
            <a:off x="458223" y="1417636"/>
            <a:ext cx="4061023" cy="236305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dirty="0">
                <a:solidFill>
                  <a:srgbClr val="000099"/>
                </a:solidFill>
                <a:latin typeface="Gill Sans MT" charset="0"/>
                <a:ea typeface="Gill Sans MT" charset="0"/>
                <a:cs typeface="Gill Sans MT" charset="0"/>
                <a:sym typeface="Arial"/>
              </a:rPr>
              <a:t>An </a:t>
            </a:r>
            <a:r>
              <a:rPr lang="en-US" sz="2800" i="1" dirty="0">
                <a:solidFill>
                  <a:srgbClr val="000099"/>
                </a:solidFill>
                <a:latin typeface="Gill Sans MT" charset="0"/>
                <a:ea typeface="Gill Sans MT" charset="0"/>
                <a:cs typeface="Gill Sans MT" charset="0"/>
                <a:sym typeface="Arial"/>
              </a:rPr>
              <a:t>interferometer</a:t>
            </a:r>
            <a:r>
              <a:rPr lang="en-US" sz="2800" dirty="0">
                <a:solidFill>
                  <a:srgbClr val="000099"/>
                </a:solidFill>
                <a:latin typeface="Gill Sans MT" charset="0"/>
                <a:ea typeface="Gill Sans MT" charset="0"/>
                <a:cs typeface="Gill Sans MT" charset="0"/>
                <a:sym typeface="Arial"/>
              </a:rPr>
              <a:t> measures the interference pattern produced by multiple apertures, much like a 2-slit experiment</a:t>
            </a:r>
          </a:p>
          <a:p>
            <a:pPr marL="0" marR="0" lvl="0" indent="0" algn="ctr" rtl="0">
              <a:spcBef>
                <a:spcPts val="0"/>
              </a:spcBef>
              <a:spcAft>
                <a:spcPts val="0"/>
              </a:spcAft>
              <a:buNone/>
            </a:pPr>
            <a:endParaRPr sz="2800" dirty="0">
              <a:solidFill>
                <a:srgbClr val="000099"/>
              </a:solidFill>
              <a:latin typeface="Gill Sans MT" charset="0"/>
              <a:ea typeface="Gill Sans MT" charset="0"/>
              <a:cs typeface="Gill Sans MT" charset="0"/>
              <a:sym typeface="Arial"/>
            </a:endParaRPr>
          </a:p>
        </p:txBody>
      </p:sp>
      <p:pic>
        <p:nvPicPr>
          <p:cNvPr id="251" name="Shape 251"/>
          <p:cNvPicPr preferRelativeResize="0"/>
          <p:nvPr/>
        </p:nvPicPr>
        <p:blipFill rotWithShape="1">
          <a:blip r:embed="rId3">
            <a:alphaModFix/>
          </a:blip>
          <a:srcRect/>
          <a:stretch/>
        </p:blipFill>
        <p:spPr>
          <a:xfrm>
            <a:off x="4519246" y="1087336"/>
            <a:ext cx="4319503" cy="3023653"/>
          </a:xfrm>
          <a:prstGeom prst="rect">
            <a:avLst/>
          </a:prstGeom>
          <a:noFill/>
          <a:ln>
            <a:noFill/>
          </a:ln>
        </p:spPr>
      </p:pic>
      <p:sp>
        <p:nvSpPr>
          <p:cNvPr id="252" name="Shape 252"/>
          <p:cNvSpPr txBox="1"/>
          <p:nvPr/>
        </p:nvSpPr>
        <p:spPr>
          <a:xfrm>
            <a:off x="616485" y="4451299"/>
            <a:ext cx="8070314" cy="101566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200" i="1" dirty="0">
                <a:solidFill>
                  <a:srgbClr val="000099"/>
                </a:solidFill>
                <a:latin typeface="Gill Sans MT" charset="0"/>
                <a:ea typeface="Gill Sans MT" charset="0"/>
                <a:cs typeface="Gill Sans MT" charset="0"/>
                <a:sym typeface="Arial"/>
              </a:rPr>
              <a:t>*However, the interference patterns measured by radio telescopes are produced by </a:t>
            </a:r>
            <a:r>
              <a:rPr lang="en-US" sz="2200" b="1" i="1" dirty="0">
                <a:solidFill>
                  <a:srgbClr val="000099"/>
                </a:solidFill>
                <a:latin typeface="Gill Sans MT" charset="0"/>
                <a:ea typeface="Gill Sans MT" charset="0"/>
                <a:cs typeface="Gill Sans MT" charset="0"/>
                <a:sym typeface="Arial"/>
              </a:rPr>
              <a:t>multiplying</a:t>
            </a:r>
            <a:r>
              <a:rPr lang="en-US" sz="2200" i="1" dirty="0">
                <a:solidFill>
                  <a:srgbClr val="000099"/>
                </a:solidFill>
                <a:latin typeface="Gill Sans MT" charset="0"/>
                <a:ea typeface="Gill Sans MT" charset="0"/>
                <a:cs typeface="Gill Sans MT" charset="0"/>
                <a:sym typeface="Arial"/>
              </a:rPr>
              <a:t> - not adding - the wave signals measured at the different telescopes (i.e. apertures) </a:t>
            </a:r>
          </a:p>
        </p:txBody>
      </p:sp>
      <p:sp>
        <p:nvSpPr>
          <p:cNvPr id="9"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In reality . . .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918"/>
        <p:cNvGrpSpPr/>
        <p:nvPr/>
      </p:nvGrpSpPr>
      <p:grpSpPr>
        <a:xfrm>
          <a:off x="0" y="0"/>
          <a:ext cx="0" cy="0"/>
          <a:chOff x="0" y="0"/>
          <a:chExt cx="0" cy="0"/>
        </a:xfrm>
      </p:grpSpPr>
      <p:sp>
        <p:nvSpPr>
          <p:cNvPr id="919" name="Shape 919"/>
          <p:cNvSpPr txBox="1">
            <a:spLocks noGrp="1"/>
          </p:cNvSpPr>
          <p:nvPr>
            <p:ph type="title"/>
          </p:nvPr>
        </p:nvSpPr>
        <p:spPr>
          <a:xfrm>
            <a:off x="457200" y="344028"/>
            <a:ext cx="8229600" cy="87535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Flux (or Amplitude) Calibration</a:t>
            </a:r>
          </a:p>
        </p:txBody>
      </p:sp>
      <p:sp>
        <p:nvSpPr>
          <p:cNvPr id="920" name="Shape 920"/>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60</a:t>
            </a:fld>
            <a:endParaRPr lang="en-US" sz="1200">
              <a:solidFill>
                <a:srgbClr val="000099"/>
              </a:solidFill>
              <a:latin typeface="Cabin"/>
              <a:ea typeface="Cabin"/>
              <a:cs typeface="Cabin"/>
              <a:sym typeface="Cabin"/>
            </a:endParaRPr>
          </a:p>
        </p:txBody>
      </p:sp>
      <p:sp>
        <p:nvSpPr>
          <p:cNvPr id="921" name="Shape 921"/>
          <p:cNvSpPr/>
          <p:nvPr/>
        </p:nvSpPr>
        <p:spPr>
          <a:xfrm>
            <a:off x="369889" y="980144"/>
            <a:ext cx="8532139" cy="415498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dirty="0">
                <a:solidFill>
                  <a:srgbClr val="330099"/>
                </a:solidFill>
                <a:latin typeface="Gill Sans MT" panose="020B0502020104020203" pitchFamily="34" charset="77"/>
                <a:ea typeface="Cabin"/>
                <a:cs typeface="Cabin"/>
                <a:sym typeface="Cabin"/>
              </a:rPr>
              <a:t>Two Steps:</a:t>
            </a:r>
            <a:br>
              <a:rPr lang="en-US" sz="2400" dirty="0">
                <a:solidFill>
                  <a:srgbClr val="330099"/>
                </a:solidFill>
                <a:latin typeface="Gill Sans MT" panose="020B0502020104020203" pitchFamily="34" charset="77"/>
                <a:ea typeface="Cabin"/>
                <a:cs typeface="Cabin"/>
                <a:sym typeface="Cabin"/>
              </a:rPr>
            </a:br>
            <a:endParaRPr lang="en-US" sz="2400" dirty="0">
              <a:solidFill>
                <a:srgbClr val="330099"/>
              </a:solidFill>
              <a:latin typeface="Gill Sans MT" panose="020B0502020104020203" pitchFamily="34" charset="77"/>
              <a:ea typeface="Cabin"/>
              <a:cs typeface="Cabin"/>
              <a:sym typeface="Cabin"/>
            </a:endParaRPr>
          </a:p>
          <a:p>
            <a:pPr marR="0" lvl="0" algn="l" rtl="0">
              <a:spcBef>
                <a:spcPts val="0"/>
              </a:spcBef>
              <a:spcAft>
                <a:spcPts val="0"/>
              </a:spcAft>
              <a:buClr>
                <a:srgbClr val="000090"/>
              </a:buClr>
              <a:buSzPct val="100000"/>
            </a:pPr>
            <a:r>
              <a:rPr lang="en-US" sz="2400" dirty="0">
                <a:solidFill>
                  <a:srgbClr val="000090"/>
                </a:solidFill>
                <a:latin typeface="Gill Sans MT" panose="020B0502020104020203" pitchFamily="34" charset="77"/>
                <a:ea typeface="Cabin"/>
                <a:cs typeface="Cabin"/>
                <a:sym typeface="Cabin"/>
              </a:rPr>
              <a:t>1. Use calibration devices with known temperatures (</a:t>
            </a:r>
            <a:r>
              <a:rPr lang="en-US" sz="2400" dirty="0" err="1">
                <a:solidFill>
                  <a:srgbClr val="000090"/>
                </a:solidFill>
                <a:latin typeface="Gill Sans MT" panose="020B0502020104020203" pitchFamily="34" charset="77"/>
                <a:ea typeface="Cabin"/>
                <a:cs typeface="Cabin"/>
                <a:sym typeface="Cabin"/>
              </a:rPr>
              <a:t>hotload</a:t>
            </a:r>
            <a:r>
              <a:rPr lang="en-US" sz="2400" dirty="0">
                <a:solidFill>
                  <a:srgbClr val="000090"/>
                </a:solidFill>
                <a:latin typeface="Gill Sans MT" panose="020B0502020104020203" pitchFamily="34" charset="77"/>
                <a:ea typeface="Cabin"/>
                <a:cs typeface="Cabin"/>
                <a:sym typeface="Cabin"/>
              </a:rPr>
              <a:t> and ambient load) to measure System Temperature frequently. </a:t>
            </a:r>
          </a:p>
          <a:p>
            <a:pPr marL="457200" marR="0" lvl="0" indent="-457200" algn="l" rtl="0">
              <a:spcBef>
                <a:spcPts val="0"/>
              </a:spcBef>
              <a:spcAft>
                <a:spcPts val="0"/>
              </a:spcAft>
              <a:buClr>
                <a:schemeClr val="dk1"/>
              </a:buClr>
              <a:buFont typeface="Arial"/>
              <a:buNone/>
            </a:pPr>
            <a:endParaRPr sz="2400" dirty="0">
              <a:solidFill>
                <a:srgbClr val="000090"/>
              </a:solidFill>
              <a:latin typeface="Gill Sans MT" panose="020B0502020104020203" pitchFamily="34" charset="77"/>
              <a:ea typeface="Cabin"/>
              <a:cs typeface="Cabin"/>
              <a:sym typeface="Cabin"/>
            </a:endParaRPr>
          </a:p>
          <a:p>
            <a:pPr marR="0" lvl="0" algn="l" rtl="0">
              <a:spcBef>
                <a:spcPts val="0"/>
              </a:spcBef>
              <a:spcAft>
                <a:spcPts val="0"/>
              </a:spcAft>
              <a:buClr>
                <a:srgbClr val="000090"/>
              </a:buClr>
              <a:buSzPct val="100000"/>
            </a:pPr>
            <a:r>
              <a:rPr lang="en-US" sz="2400" dirty="0">
                <a:solidFill>
                  <a:srgbClr val="000090"/>
                </a:solidFill>
                <a:latin typeface="Gill Sans MT" panose="020B0502020104020203" pitchFamily="34" charset="77"/>
                <a:ea typeface="Cabin"/>
                <a:cs typeface="Cabin"/>
                <a:sym typeface="Cabin"/>
              </a:rPr>
              <a:t>2. Use a source of known flux to convert the signal measured at the antenna to common unit (</a:t>
            </a:r>
            <a:r>
              <a:rPr lang="en-US" sz="2400" dirty="0" err="1">
                <a:solidFill>
                  <a:srgbClr val="000090"/>
                </a:solidFill>
                <a:latin typeface="Gill Sans MT" panose="020B0502020104020203" pitchFamily="34" charset="77"/>
                <a:ea typeface="Cabin"/>
                <a:cs typeface="Cabin"/>
                <a:sym typeface="Cabin"/>
              </a:rPr>
              <a:t>Janskys</a:t>
            </a:r>
            <a:r>
              <a:rPr lang="en-US" sz="2400" dirty="0">
                <a:solidFill>
                  <a:srgbClr val="000090"/>
                </a:solidFill>
                <a:latin typeface="Gill Sans MT" panose="020B0502020104020203" pitchFamily="34" charset="77"/>
                <a:ea typeface="Cabin"/>
                <a:cs typeface="Cabin"/>
                <a:sym typeface="Cabin"/>
              </a:rPr>
              <a:t>).  If the source is resolved, or has spectral lines, it must be modeled very well.</a:t>
            </a:r>
          </a:p>
          <a:p>
            <a:pPr marL="457200" marR="0" lvl="0" indent="-457200" algn="l" rtl="0">
              <a:spcBef>
                <a:spcPts val="0"/>
              </a:spcBef>
              <a:spcAft>
                <a:spcPts val="0"/>
              </a:spcAft>
              <a:buClr>
                <a:schemeClr val="dk1"/>
              </a:buClr>
              <a:buFont typeface="Arial"/>
              <a:buNone/>
            </a:pPr>
            <a:endParaRPr sz="2400" dirty="0">
              <a:solidFill>
                <a:srgbClr val="000090"/>
              </a:solidFill>
              <a:latin typeface="Gill Sans MT" panose="020B0502020104020203" pitchFamily="34" charset="77"/>
              <a:ea typeface="Cabin"/>
              <a:cs typeface="Cabin"/>
              <a:sym typeface="Cabin"/>
            </a:endParaRPr>
          </a:p>
          <a:p>
            <a:pPr marL="0" marR="0" lvl="0" indent="0" algn="l" rtl="0">
              <a:spcBef>
                <a:spcPts val="0"/>
              </a:spcBef>
              <a:spcAft>
                <a:spcPts val="0"/>
              </a:spcAft>
              <a:buSzPct val="25000"/>
              <a:buNone/>
            </a:pPr>
            <a:r>
              <a:rPr lang="en-US" sz="2400" dirty="0">
                <a:solidFill>
                  <a:srgbClr val="000090"/>
                </a:solidFill>
                <a:latin typeface="Gill Sans MT" panose="020B0502020104020203" pitchFamily="34" charset="77"/>
                <a:ea typeface="Cabin"/>
                <a:cs typeface="Cabin"/>
                <a:sym typeface="Cabin"/>
              </a:rPr>
              <a:t>The derived amplitude vs. time corrections for the flux calibrator are then applied to the science target.</a:t>
            </a:r>
          </a:p>
        </p:txBody>
      </p:sp>
      <p:pic>
        <p:nvPicPr>
          <p:cNvPr id="922" name="Shape 922"/>
          <p:cNvPicPr preferRelativeResize="0"/>
          <p:nvPr/>
        </p:nvPicPr>
        <p:blipFill rotWithShape="1">
          <a:blip r:embed="rId3">
            <a:alphaModFix/>
          </a:blip>
          <a:srcRect/>
          <a:stretch/>
        </p:blipFill>
        <p:spPr>
          <a:xfrm>
            <a:off x="7178271" y="4750332"/>
            <a:ext cx="1426216" cy="1399474"/>
          </a:xfrm>
          <a:prstGeom prst="rect">
            <a:avLst/>
          </a:prstGeom>
          <a:noFill/>
          <a:ln>
            <a:noFill/>
          </a:ln>
        </p:spPr>
      </p:pic>
    </p:spTree>
    <p:extLst>
      <p:ext uri="{BB962C8B-B14F-4D97-AF65-F5344CB8AC3E}">
        <p14:creationId xmlns:p14="http://schemas.microsoft.com/office/powerpoint/2010/main" val="12960223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928"/>
        <p:cNvGrpSpPr/>
        <p:nvPr/>
      </p:nvGrpSpPr>
      <p:grpSpPr>
        <a:xfrm>
          <a:off x="0" y="0"/>
          <a:ext cx="0" cy="0"/>
          <a:chOff x="0" y="0"/>
          <a:chExt cx="0" cy="0"/>
        </a:xfrm>
      </p:grpSpPr>
      <p:sp>
        <p:nvSpPr>
          <p:cNvPr id="929" name="Shape 929"/>
          <p:cNvSpPr txBox="1">
            <a:spLocks noGrp="1"/>
          </p:cNvSpPr>
          <p:nvPr>
            <p:ph type="title"/>
          </p:nvPr>
        </p:nvSpPr>
        <p:spPr>
          <a:xfrm>
            <a:off x="12888" y="14678"/>
            <a:ext cx="9131112" cy="96043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970" b="1" i="0" u="none" strike="noStrike" cap="none" dirty="0">
                <a:solidFill>
                  <a:srgbClr val="990033"/>
                </a:solidFill>
                <a:latin typeface="Gill Sans MT" panose="020B0502020104020203" pitchFamily="34" charset="77"/>
                <a:sym typeface="Cabin"/>
              </a:rPr>
              <a:t>Amp-Calibrators Amp vs. </a:t>
            </a:r>
            <a:r>
              <a:rPr lang="en-US" sz="2970" b="1" i="0" u="none" strike="noStrike" cap="none" dirty="0" err="1">
                <a:solidFill>
                  <a:srgbClr val="990033"/>
                </a:solidFill>
                <a:latin typeface="Gill Sans MT" panose="020B0502020104020203" pitchFamily="34" charset="77"/>
                <a:sym typeface="Cabin"/>
              </a:rPr>
              <a:t>uv</a:t>
            </a:r>
            <a:r>
              <a:rPr lang="en-US" sz="2970" b="1" i="0" u="none" strike="noStrike" cap="none" dirty="0">
                <a:solidFill>
                  <a:srgbClr val="990033"/>
                </a:solidFill>
                <a:latin typeface="Gill Sans MT" panose="020B0502020104020203" pitchFamily="34" charset="77"/>
                <a:sym typeface="Cabin"/>
              </a:rPr>
              <a:t>-distance (Before)</a:t>
            </a:r>
          </a:p>
        </p:txBody>
      </p:sp>
      <p:sp>
        <p:nvSpPr>
          <p:cNvPr id="930" name="Shape 930"/>
          <p:cNvSpPr txBox="1">
            <a:spLocks noGrp="1"/>
          </p:cNvSpPr>
          <p:nvPr>
            <p:ph type="sldNum" idx="12"/>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Arial"/>
                <a:ea typeface="Arial"/>
                <a:cs typeface="Arial"/>
                <a:sym typeface="Arial"/>
              </a:rPr>
              <a:t>61</a:t>
            </a:fld>
            <a:endParaRPr lang="en-US" sz="1200">
              <a:solidFill>
                <a:srgbClr val="000099"/>
              </a:solidFill>
              <a:latin typeface="Arial"/>
              <a:ea typeface="Arial"/>
              <a:cs typeface="Arial"/>
              <a:sym typeface="Arial"/>
            </a:endParaRPr>
          </a:p>
        </p:txBody>
      </p:sp>
      <p:sp>
        <p:nvSpPr>
          <p:cNvPr id="931" name="Shape 931"/>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932" name="Shape 932"/>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pic>
        <p:nvPicPr>
          <p:cNvPr id="933" name="Shape 933"/>
          <p:cNvPicPr preferRelativeResize="0"/>
          <p:nvPr/>
        </p:nvPicPr>
        <p:blipFill rotWithShape="1">
          <a:blip r:embed="rId3">
            <a:alphaModFix/>
          </a:blip>
          <a:srcRect t="5786"/>
          <a:stretch/>
        </p:blipFill>
        <p:spPr>
          <a:xfrm>
            <a:off x="0" y="740770"/>
            <a:ext cx="9144001" cy="6014662"/>
          </a:xfrm>
          <a:prstGeom prst="rect">
            <a:avLst/>
          </a:prstGeom>
          <a:noFill/>
          <a:ln>
            <a:noFill/>
          </a:ln>
        </p:spPr>
      </p:pic>
    </p:spTree>
    <p:extLst>
      <p:ext uri="{BB962C8B-B14F-4D97-AF65-F5344CB8AC3E}">
        <p14:creationId xmlns:p14="http://schemas.microsoft.com/office/powerpoint/2010/main" val="4195060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937"/>
        <p:cNvGrpSpPr/>
        <p:nvPr/>
      </p:nvGrpSpPr>
      <p:grpSpPr>
        <a:xfrm>
          <a:off x="0" y="0"/>
          <a:ext cx="0" cy="0"/>
          <a:chOff x="0" y="0"/>
          <a:chExt cx="0" cy="0"/>
        </a:xfrm>
      </p:grpSpPr>
      <p:sp>
        <p:nvSpPr>
          <p:cNvPr id="938" name="Shape 938"/>
          <p:cNvSpPr txBox="1">
            <a:spLocks noGrp="1"/>
          </p:cNvSpPr>
          <p:nvPr>
            <p:ph type="sldNum" idx="12"/>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Arial"/>
                <a:ea typeface="Arial"/>
                <a:cs typeface="Arial"/>
                <a:sym typeface="Arial"/>
              </a:rPr>
              <a:t>62</a:t>
            </a:fld>
            <a:endParaRPr lang="en-US" sz="1200">
              <a:solidFill>
                <a:srgbClr val="000099"/>
              </a:solidFill>
              <a:latin typeface="Arial"/>
              <a:ea typeface="Arial"/>
              <a:cs typeface="Arial"/>
              <a:sym typeface="Arial"/>
            </a:endParaRPr>
          </a:p>
        </p:txBody>
      </p:sp>
      <p:sp>
        <p:nvSpPr>
          <p:cNvPr id="939" name="Shape 939"/>
          <p:cNvSpPr txBox="1">
            <a:spLocks noGrp="1"/>
          </p:cNvSpPr>
          <p:nvPr>
            <p:ph type="title"/>
          </p:nvPr>
        </p:nvSpPr>
        <p:spPr>
          <a:xfrm>
            <a:off x="-94591" y="14678"/>
            <a:ext cx="9317421" cy="96043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Amp-Calibrators Amp vs. </a:t>
            </a:r>
            <a:r>
              <a:rPr lang="en-US" sz="3300" b="1" i="0" u="none" strike="noStrike" cap="none" dirty="0" err="1">
                <a:solidFill>
                  <a:srgbClr val="990033"/>
                </a:solidFill>
                <a:latin typeface="Gill Sans MT" panose="020B0502020104020203" pitchFamily="34" charset="77"/>
                <a:sym typeface="Cabin"/>
              </a:rPr>
              <a:t>uv</a:t>
            </a:r>
            <a:r>
              <a:rPr lang="en-US" sz="3300" b="1" i="0" u="none" strike="noStrike" cap="none" dirty="0">
                <a:solidFill>
                  <a:srgbClr val="990033"/>
                </a:solidFill>
                <a:latin typeface="Gill Sans MT" panose="020B0502020104020203" pitchFamily="34" charset="77"/>
                <a:sym typeface="Cabin"/>
              </a:rPr>
              <a:t>-distance (Model)</a:t>
            </a:r>
          </a:p>
        </p:txBody>
      </p:sp>
      <p:sp>
        <p:nvSpPr>
          <p:cNvPr id="940" name="Shape 940"/>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941" name="Shape 941"/>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pic>
        <p:nvPicPr>
          <p:cNvPr id="942" name="Shape 942"/>
          <p:cNvPicPr preferRelativeResize="0"/>
          <p:nvPr/>
        </p:nvPicPr>
        <p:blipFill rotWithShape="1">
          <a:blip r:embed="rId3">
            <a:alphaModFix/>
          </a:blip>
          <a:srcRect t="6097"/>
          <a:stretch/>
        </p:blipFill>
        <p:spPr>
          <a:xfrm>
            <a:off x="0" y="823078"/>
            <a:ext cx="9144000" cy="6022896"/>
          </a:xfrm>
          <a:prstGeom prst="rect">
            <a:avLst/>
          </a:prstGeom>
          <a:noFill/>
          <a:ln>
            <a:noFill/>
          </a:ln>
        </p:spPr>
      </p:pic>
    </p:spTree>
    <p:extLst>
      <p:ext uri="{BB962C8B-B14F-4D97-AF65-F5344CB8AC3E}">
        <p14:creationId xmlns:p14="http://schemas.microsoft.com/office/powerpoint/2010/main" val="28794901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946"/>
        <p:cNvGrpSpPr/>
        <p:nvPr/>
      </p:nvGrpSpPr>
      <p:grpSpPr>
        <a:xfrm>
          <a:off x="0" y="0"/>
          <a:ext cx="0" cy="0"/>
          <a:chOff x="0" y="0"/>
          <a:chExt cx="0" cy="0"/>
        </a:xfrm>
      </p:grpSpPr>
      <p:sp>
        <p:nvSpPr>
          <p:cNvPr id="947" name="Shape 947"/>
          <p:cNvSpPr txBox="1">
            <a:spLocks noGrp="1"/>
          </p:cNvSpPr>
          <p:nvPr>
            <p:ph type="sldNum" idx="12"/>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Arial"/>
                <a:ea typeface="Arial"/>
                <a:cs typeface="Arial"/>
                <a:sym typeface="Arial"/>
              </a:rPr>
              <a:t>63</a:t>
            </a:fld>
            <a:endParaRPr lang="en-US" sz="1200">
              <a:solidFill>
                <a:srgbClr val="000099"/>
              </a:solidFill>
              <a:latin typeface="Arial"/>
              <a:ea typeface="Arial"/>
              <a:cs typeface="Arial"/>
              <a:sym typeface="Arial"/>
            </a:endParaRPr>
          </a:p>
        </p:txBody>
      </p:sp>
      <p:sp>
        <p:nvSpPr>
          <p:cNvPr id="948" name="Shape 948"/>
          <p:cNvSpPr txBox="1">
            <a:spLocks noGrp="1"/>
          </p:cNvSpPr>
          <p:nvPr>
            <p:ph type="title"/>
          </p:nvPr>
        </p:nvSpPr>
        <p:spPr>
          <a:xfrm>
            <a:off x="12888" y="14678"/>
            <a:ext cx="9131112" cy="96043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dirty="0">
                <a:solidFill>
                  <a:srgbClr val="990033"/>
                </a:solidFill>
                <a:latin typeface="Gill Sans MT" panose="020B0502020104020203" pitchFamily="34" charset="77"/>
                <a:sym typeface="Cabin"/>
              </a:rPr>
              <a:t>Amp-Calibrators Amp vs. </a:t>
            </a:r>
            <a:r>
              <a:rPr lang="en-US" sz="3300" b="1" i="0" u="none" strike="noStrike" cap="none" dirty="0" err="1">
                <a:solidFill>
                  <a:srgbClr val="990033"/>
                </a:solidFill>
                <a:latin typeface="Gill Sans MT" panose="020B0502020104020203" pitchFamily="34" charset="77"/>
                <a:sym typeface="Cabin"/>
              </a:rPr>
              <a:t>uv</a:t>
            </a:r>
            <a:r>
              <a:rPr lang="en-US" sz="3300" b="1" i="0" u="none" strike="noStrike" cap="none" dirty="0">
                <a:solidFill>
                  <a:srgbClr val="990033"/>
                </a:solidFill>
                <a:latin typeface="Gill Sans MT" panose="020B0502020104020203" pitchFamily="34" charset="77"/>
                <a:sym typeface="Cabin"/>
              </a:rPr>
              <a:t>-distance (After)</a:t>
            </a:r>
          </a:p>
        </p:txBody>
      </p:sp>
      <p:sp>
        <p:nvSpPr>
          <p:cNvPr id="949" name="Shape 949"/>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950" name="Shape 950"/>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pic>
        <p:nvPicPr>
          <p:cNvPr id="951" name="Shape 951"/>
          <p:cNvPicPr preferRelativeResize="0"/>
          <p:nvPr/>
        </p:nvPicPr>
        <p:blipFill rotWithShape="1">
          <a:blip r:embed="rId3">
            <a:alphaModFix/>
          </a:blip>
          <a:srcRect t="5753"/>
          <a:stretch/>
        </p:blipFill>
        <p:spPr>
          <a:xfrm>
            <a:off x="0" y="1034070"/>
            <a:ext cx="9144000" cy="5820495"/>
          </a:xfrm>
          <a:prstGeom prst="rect">
            <a:avLst/>
          </a:prstGeom>
          <a:noFill/>
          <a:ln>
            <a:noFill/>
          </a:ln>
        </p:spPr>
      </p:pic>
    </p:spTree>
    <p:extLst>
      <p:ext uri="{BB962C8B-B14F-4D97-AF65-F5344CB8AC3E}">
        <p14:creationId xmlns:p14="http://schemas.microsoft.com/office/powerpoint/2010/main" val="5453257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6" name="Title 1"/>
          <p:cNvSpPr txBox="1">
            <a:spLocks/>
          </p:cNvSpPr>
          <p:nvPr/>
        </p:nvSpPr>
        <p:spPr bwMode="auto">
          <a:xfrm>
            <a:off x="148264" y="152400"/>
            <a:ext cx="822642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3300" b="1" i="0" u="none" strike="noStrike" kern="0" cap="none" spc="0" normalizeH="0" baseline="0" noProof="0" dirty="0">
                <a:ln>
                  <a:noFill/>
                </a:ln>
                <a:solidFill>
                  <a:srgbClr val="990033"/>
                </a:solidFill>
                <a:effectLst/>
                <a:uLnTx/>
                <a:uFillTx/>
                <a:latin typeface="Gill Sans MT"/>
                <a:ea typeface="ＭＳ Ｐゴシック"/>
                <a:cs typeface="ＭＳ Ｐゴシック"/>
              </a:rPr>
              <a:t>Good Future References</a:t>
            </a:r>
          </a:p>
        </p:txBody>
      </p:sp>
      <p:graphicFrame>
        <p:nvGraphicFramePr>
          <p:cNvPr id="7" name="Table 6"/>
          <p:cNvGraphicFramePr>
            <a:graphicFrameLocks noGrp="1"/>
          </p:cNvGraphicFramePr>
          <p:nvPr>
            <p:extLst>
              <p:ext uri="{D42A27DB-BD31-4B8C-83A1-F6EECF244321}">
                <p14:modId xmlns:p14="http://schemas.microsoft.com/office/powerpoint/2010/main" val="1843927453"/>
              </p:ext>
            </p:extLst>
          </p:nvPr>
        </p:nvGraphicFramePr>
        <p:xfrm>
          <a:off x="369277" y="1219199"/>
          <a:ext cx="8194430" cy="4074160"/>
        </p:xfrm>
        <a:graphic>
          <a:graphicData uri="http://schemas.openxmlformats.org/drawingml/2006/table">
            <a:tbl>
              <a:tblPr firstRow="1" bandRow="1">
                <a:tableStyleId>{5C22544A-7EE6-4342-B048-85BDC9FD1C3A}</a:tableStyleId>
              </a:tblPr>
              <a:tblGrid>
                <a:gridCol w="8194430">
                  <a:extLst>
                    <a:ext uri="{9D8B030D-6E8A-4147-A177-3AD203B41FA5}">
                      <a16:colId xmlns:a16="http://schemas.microsoft.com/office/drawing/2014/main" val="20000"/>
                    </a:ext>
                  </a:extLst>
                </a:gridCol>
              </a:tblGrid>
              <a:tr h="370840">
                <a:tc>
                  <a:txBody>
                    <a:bodyPr/>
                    <a:lstStyle/>
                    <a:p>
                      <a:pPr>
                        <a:spcAft>
                          <a:spcPts val="200"/>
                        </a:spcAft>
                      </a:pPr>
                      <a:r>
                        <a:rPr lang="en-US" sz="2200" b="0" dirty="0">
                          <a:solidFill>
                            <a:srgbClr val="000099"/>
                          </a:solidFill>
                          <a:latin typeface="Gill Sans MT" charset="0"/>
                          <a:ea typeface="Gill Sans MT" charset="0"/>
                          <a:cs typeface="Gill Sans MT" charset="0"/>
                        </a:rPr>
                        <a:t>Thompson, A.R., Moran, J.M., </a:t>
                      </a:r>
                      <a:r>
                        <a:rPr lang="en-US" sz="2200" b="0" dirty="0" err="1">
                          <a:solidFill>
                            <a:srgbClr val="000099"/>
                          </a:solidFill>
                          <a:latin typeface="Gill Sans MT" charset="0"/>
                          <a:ea typeface="Gill Sans MT" charset="0"/>
                          <a:cs typeface="Gill Sans MT" charset="0"/>
                        </a:rPr>
                        <a:t>Swensen</a:t>
                      </a:r>
                      <a:r>
                        <a:rPr lang="en-US" sz="2200" b="0" dirty="0">
                          <a:solidFill>
                            <a:srgbClr val="000099"/>
                          </a:solidFill>
                          <a:latin typeface="Gill Sans MT" charset="0"/>
                          <a:ea typeface="Gill Sans MT" charset="0"/>
                          <a:cs typeface="Gill Sans MT" charset="0"/>
                        </a:rPr>
                        <a:t>, G.W. 2017 “Interferometry and Synthesis in Radio Astronomy”, 3rd edition (Springer)</a:t>
                      </a:r>
                    </a:p>
                    <a:p>
                      <a:pPr lvl="1">
                        <a:spcAft>
                          <a:spcPts val="200"/>
                        </a:spcAft>
                      </a:pPr>
                      <a:r>
                        <a:rPr lang="en-US" sz="2200" dirty="0">
                          <a:solidFill>
                            <a:srgbClr val="000099"/>
                          </a:solidFill>
                          <a:latin typeface="Gill Sans MT" charset="0"/>
                          <a:ea typeface="Gill Sans MT" charset="0"/>
                          <a:cs typeface="Gill Sans MT" charset="0"/>
                        </a:rPr>
                        <a:t>	</a:t>
                      </a:r>
                      <a:r>
                        <a:rPr lang="en-US" sz="2200" b="0" dirty="0">
                          <a:solidFill>
                            <a:srgbClr val="000099"/>
                          </a:solidFill>
                          <a:latin typeface="Gill Sans MT" charset="0"/>
                          <a:ea typeface="Gill Sans MT" charset="0"/>
                          <a:cs typeface="Gill Sans MT" charset="0"/>
                          <a:hlinkClick r:id="rId3"/>
                        </a:rPr>
                        <a:t>http://www.springer.com/us/book/9783319444291</a:t>
                      </a:r>
                      <a:endParaRPr lang="en-US" sz="2200" b="0" dirty="0">
                        <a:solidFill>
                          <a:srgbClr val="000099"/>
                        </a:solidFill>
                        <a:latin typeface="Gill Sans MT" charset="0"/>
                        <a:ea typeface="Gill Sans MT" charset="0"/>
                        <a:cs typeface="Gill Sans MT" charset="0"/>
                      </a:endParaRPr>
                    </a:p>
                    <a:p>
                      <a:pPr lvl="1">
                        <a:spcAft>
                          <a:spcPts val="200"/>
                        </a:spcAft>
                      </a:pPr>
                      <a:endParaRPr lang="en-US" sz="1200" b="0" dirty="0">
                        <a:solidFill>
                          <a:srgbClr val="000099"/>
                        </a:solidFill>
                        <a:latin typeface="Gill Sans MT" charset="0"/>
                        <a:ea typeface="Gill Sans MT" charset="0"/>
                        <a:cs typeface="Gill Sans MT" charset="0"/>
                      </a:endParaRPr>
                    </a:p>
                  </a:txBody>
                  <a:tcPr>
                    <a:lnL w="12700" cmpd="sng">
                      <a:noFill/>
                    </a:lnL>
                    <a:lnR w="12700" cmpd="sng">
                      <a:noFill/>
                    </a:lnR>
                    <a:lnT w="12700" cmpd="sng">
                      <a:noFill/>
                    </a:lnT>
                    <a:lnB w="12700" cap="flat" cmpd="sng" algn="ctr">
                      <a:solidFill>
                        <a:srgbClr val="0000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spcAft>
                          <a:spcPts val="200"/>
                        </a:spcAft>
                      </a:pPr>
                      <a:endParaRPr lang="en-US" sz="1200" dirty="0">
                        <a:solidFill>
                          <a:srgbClr val="000099"/>
                        </a:solidFill>
                        <a:latin typeface="Gill Sans MT" charset="0"/>
                        <a:ea typeface="Gill Sans MT" charset="0"/>
                        <a:cs typeface="Gill Sans MT" charset="0"/>
                      </a:endParaRPr>
                    </a:p>
                    <a:p>
                      <a:pPr>
                        <a:spcAft>
                          <a:spcPts val="200"/>
                        </a:spcAft>
                      </a:pPr>
                      <a:r>
                        <a:rPr lang="en-US" sz="2200" dirty="0" err="1">
                          <a:solidFill>
                            <a:srgbClr val="000099"/>
                          </a:solidFill>
                          <a:latin typeface="Gill Sans MT" charset="0"/>
                          <a:ea typeface="Gill Sans MT" charset="0"/>
                          <a:cs typeface="Gill Sans MT" charset="0"/>
                        </a:rPr>
                        <a:t>Perley</a:t>
                      </a:r>
                      <a:r>
                        <a:rPr lang="en-US" sz="2200" dirty="0">
                          <a:solidFill>
                            <a:srgbClr val="000099"/>
                          </a:solidFill>
                          <a:latin typeface="Gill Sans MT" charset="0"/>
                          <a:ea typeface="Gill Sans MT" charset="0"/>
                          <a:cs typeface="Gill Sans MT" charset="0"/>
                        </a:rPr>
                        <a:t>, R.A., Schwab, F.R., Bridle, A.H. eds. 1989 ASP Conf. Series 6 “Synthesis Imaging in Radio Astronomy” (San Francisco: ASP)</a:t>
                      </a:r>
                    </a:p>
                    <a:p>
                      <a:pPr>
                        <a:spcAft>
                          <a:spcPts val="200"/>
                        </a:spcAft>
                      </a:pPr>
                      <a:r>
                        <a:rPr lang="en-US" sz="2200" dirty="0">
                          <a:solidFill>
                            <a:srgbClr val="000099"/>
                          </a:solidFill>
                          <a:latin typeface="Gill Sans MT" charset="0"/>
                          <a:ea typeface="Gill Sans MT" charset="0"/>
                          <a:cs typeface="Gill Sans MT" charset="0"/>
                        </a:rPr>
                        <a:t>	</a:t>
                      </a:r>
                      <a:r>
                        <a:rPr lang="en-US" sz="2200" dirty="0">
                          <a:solidFill>
                            <a:srgbClr val="000099"/>
                          </a:solidFill>
                          <a:latin typeface="Gill Sans MT" charset="0"/>
                          <a:ea typeface="Gill Sans MT" charset="0"/>
                          <a:cs typeface="Gill Sans MT" charset="0"/>
                          <a:hlinkClick r:id="rId4"/>
                        </a:rPr>
                        <a:t>www.aoc.nrao.edu/events/synthesis</a:t>
                      </a:r>
                      <a:endParaRPr lang="en-US" sz="2200" dirty="0">
                        <a:solidFill>
                          <a:srgbClr val="000099"/>
                        </a:solidFill>
                        <a:latin typeface="Gill Sans MT" charset="0"/>
                        <a:ea typeface="Gill Sans MT" charset="0"/>
                        <a:cs typeface="Gill Sans MT" charset="0"/>
                      </a:endParaRPr>
                    </a:p>
                    <a:p>
                      <a:pPr>
                        <a:spcAft>
                          <a:spcPts val="200"/>
                        </a:spcAft>
                      </a:pPr>
                      <a:endParaRPr lang="en-US" sz="1200" dirty="0">
                        <a:solidFill>
                          <a:srgbClr val="000099"/>
                        </a:solidFill>
                        <a:latin typeface="Gill Sans MT" charset="0"/>
                        <a:ea typeface="Gill Sans MT" charset="0"/>
                        <a:cs typeface="Gill Sans MT" charset="0"/>
                      </a:endParaRPr>
                    </a:p>
                  </a:txBody>
                  <a:tcPr>
                    <a:lnL w="12700" cmpd="sng">
                      <a:noFill/>
                    </a:lnL>
                    <a:lnR w="12700" cmpd="sng">
                      <a:noFill/>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spcAft>
                          <a:spcPts val="200"/>
                        </a:spcAft>
                      </a:pPr>
                      <a:endParaRPr lang="en-US" sz="1200" dirty="0">
                        <a:solidFill>
                          <a:srgbClr val="000099"/>
                        </a:solidFill>
                        <a:latin typeface="Gill Sans MT" charset="0"/>
                        <a:ea typeface="Gill Sans MT" charset="0"/>
                        <a:cs typeface="Gill Sans MT" charset="0"/>
                      </a:endParaRPr>
                    </a:p>
                    <a:p>
                      <a:pPr>
                        <a:spcAft>
                          <a:spcPts val="200"/>
                        </a:spcAft>
                      </a:pPr>
                      <a:r>
                        <a:rPr lang="en-US" sz="2200" dirty="0">
                          <a:solidFill>
                            <a:srgbClr val="000099"/>
                          </a:solidFill>
                          <a:latin typeface="Gill Sans MT" charset="0"/>
                          <a:ea typeface="Gill Sans MT" charset="0"/>
                          <a:cs typeface="Gill Sans MT" charset="0"/>
                        </a:rPr>
                        <a:t>IRAM Interferometry School proceedings</a:t>
                      </a:r>
                    </a:p>
                    <a:p>
                      <a:pPr>
                        <a:spcAft>
                          <a:spcPts val="200"/>
                        </a:spcAft>
                      </a:pPr>
                      <a:r>
                        <a:rPr lang="en-US" sz="2200" dirty="0">
                          <a:solidFill>
                            <a:srgbClr val="000099"/>
                          </a:solidFill>
                          <a:latin typeface="Gill Sans MT" charset="0"/>
                          <a:ea typeface="Gill Sans MT" charset="0"/>
                          <a:cs typeface="Gill Sans MT" charset="0"/>
                        </a:rPr>
                        <a:t>	</a:t>
                      </a:r>
                      <a:r>
                        <a:rPr lang="en-US" sz="2200" dirty="0">
                          <a:solidFill>
                            <a:srgbClr val="000099"/>
                          </a:solidFill>
                          <a:latin typeface="Gill Sans MT" charset="0"/>
                          <a:ea typeface="Gill Sans MT" charset="0"/>
                          <a:cs typeface="Gill Sans MT" charset="0"/>
                          <a:hlinkClick r:id="rId5"/>
                        </a:rPr>
                        <a:t>www.iram.fr/IRAMFR/IS/IS2008/archive.html</a:t>
                      </a:r>
                      <a:endParaRPr lang="en-US" sz="2200" dirty="0">
                        <a:solidFill>
                          <a:srgbClr val="000099"/>
                        </a:solidFill>
                        <a:latin typeface="Gill Sans MT" charset="0"/>
                        <a:ea typeface="Gill Sans MT" charset="0"/>
                        <a:cs typeface="Gill Sans MT" charset="0"/>
                      </a:endParaRPr>
                    </a:p>
                    <a:p>
                      <a:pPr>
                        <a:spcAft>
                          <a:spcPts val="200"/>
                        </a:spcAft>
                      </a:pPr>
                      <a:endParaRPr lang="en-US" sz="1200" dirty="0">
                        <a:solidFill>
                          <a:srgbClr val="000099"/>
                        </a:solidFill>
                        <a:latin typeface="Gill Sans MT" charset="0"/>
                        <a:ea typeface="Gill Sans MT" charset="0"/>
                        <a:cs typeface="Gill Sans MT" charset="0"/>
                      </a:endParaRPr>
                    </a:p>
                  </a:txBody>
                  <a:tcPr>
                    <a:lnL w="12700" cmpd="sng">
                      <a:noFill/>
                    </a:lnL>
                    <a:lnR w="12700" cmpd="sng">
                      <a:noFill/>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290291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30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239059" y="274637"/>
            <a:ext cx="8904941" cy="1143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1" i="0" u="none" strike="noStrike" cap="none" dirty="0">
                <a:solidFill>
                  <a:srgbClr val="990033"/>
                </a:solidFill>
                <a:latin typeface="Cabin"/>
                <a:ea typeface="Cabin"/>
                <a:cs typeface="Cabin"/>
                <a:sym typeface="Cabin"/>
              </a:rPr>
              <a:t>Long wavelength means no glass mirrors</a:t>
            </a:r>
          </a:p>
        </p:txBody>
      </p:sp>
      <p:sp>
        <p:nvSpPr>
          <p:cNvPr id="178" name="Shape 178"/>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7</a:t>
            </a:fld>
            <a:endParaRPr lang="en-US" sz="1200" b="0" i="0" u="none" strike="noStrike" cap="none">
              <a:solidFill>
                <a:srgbClr val="000099"/>
              </a:solidFill>
              <a:latin typeface="Cabin"/>
              <a:ea typeface="Cabin"/>
              <a:cs typeface="Cabin"/>
              <a:sym typeface="Cabin"/>
            </a:endParaRPr>
          </a:p>
        </p:txBody>
      </p:sp>
      <p:pic>
        <p:nvPicPr>
          <p:cNvPr id="179" name="Shape 179"/>
          <p:cNvPicPr preferRelativeResize="0"/>
          <p:nvPr/>
        </p:nvPicPr>
        <p:blipFill rotWithShape="1">
          <a:blip r:embed="rId3">
            <a:alphaModFix/>
          </a:blip>
          <a:srcRect/>
          <a:stretch/>
        </p:blipFill>
        <p:spPr>
          <a:xfrm>
            <a:off x="457200" y="1011721"/>
            <a:ext cx="4272644" cy="2901837"/>
          </a:xfrm>
          <a:prstGeom prst="rect">
            <a:avLst/>
          </a:prstGeom>
          <a:noFill/>
          <a:ln>
            <a:noFill/>
          </a:ln>
        </p:spPr>
      </p:pic>
      <p:pic>
        <p:nvPicPr>
          <p:cNvPr id="180" name="Shape 180"/>
          <p:cNvPicPr preferRelativeResize="0"/>
          <p:nvPr/>
        </p:nvPicPr>
        <p:blipFill rotWithShape="1">
          <a:blip r:embed="rId4">
            <a:alphaModFix/>
          </a:blip>
          <a:srcRect/>
          <a:stretch/>
        </p:blipFill>
        <p:spPr>
          <a:xfrm>
            <a:off x="439141" y="5280464"/>
            <a:ext cx="7772398" cy="1441010"/>
          </a:xfrm>
          <a:prstGeom prst="rect">
            <a:avLst/>
          </a:prstGeom>
          <a:noFill/>
          <a:ln>
            <a:noFill/>
          </a:ln>
        </p:spPr>
      </p:pic>
      <p:pic>
        <p:nvPicPr>
          <p:cNvPr id="181" name="Shape 181"/>
          <p:cNvPicPr preferRelativeResize="0"/>
          <p:nvPr/>
        </p:nvPicPr>
        <p:blipFill rotWithShape="1">
          <a:blip r:embed="rId5">
            <a:alphaModFix/>
          </a:blip>
          <a:srcRect/>
          <a:stretch/>
        </p:blipFill>
        <p:spPr>
          <a:xfrm>
            <a:off x="3920110" y="2799165"/>
            <a:ext cx="4309489" cy="2861770"/>
          </a:xfrm>
          <a:prstGeom prst="rect">
            <a:avLst/>
          </a:prstGeom>
          <a:noFill/>
          <a:ln>
            <a:noFill/>
          </a:ln>
        </p:spPr>
      </p:pic>
      <p:pic>
        <p:nvPicPr>
          <p:cNvPr id="182" name="Shape 182"/>
          <p:cNvPicPr preferRelativeResize="0"/>
          <p:nvPr/>
        </p:nvPicPr>
        <p:blipFill rotWithShape="1">
          <a:blip r:embed="rId6">
            <a:alphaModFix/>
          </a:blip>
          <a:srcRect/>
          <a:stretch/>
        </p:blipFill>
        <p:spPr>
          <a:xfrm>
            <a:off x="5790712" y="1011721"/>
            <a:ext cx="3124199" cy="2343150"/>
          </a:xfrm>
          <a:prstGeom prst="rect">
            <a:avLst/>
          </a:prstGeom>
          <a:noFill/>
          <a:ln>
            <a:noFill/>
          </a:ln>
        </p:spPr>
      </p:pic>
      <p:pic>
        <p:nvPicPr>
          <p:cNvPr id="183" name="Shape 183"/>
          <p:cNvPicPr preferRelativeResize="0"/>
          <p:nvPr/>
        </p:nvPicPr>
        <p:blipFill rotWithShape="1">
          <a:blip r:embed="rId7">
            <a:alphaModFix/>
          </a:blip>
          <a:srcRect/>
          <a:stretch/>
        </p:blipFill>
        <p:spPr>
          <a:xfrm>
            <a:off x="2890900" y="1011721"/>
            <a:ext cx="3118787" cy="2075877"/>
          </a:xfrm>
          <a:prstGeom prst="rect">
            <a:avLst/>
          </a:prstGeom>
          <a:noFill/>
          <a:ln>
            <a:noFill/>
          </a:ln>
        </p:spPr>
      </p:pic>
      <p:pic>
        <p:nvPicPr>
          <p:cNvPr id="184" name="Shape 184"/>
          <p:cNvPicPr preferRelativeResize="0"/>
          <p:nvPr/>
        </p:nvPicPr>
        <p:blipFill rotWithShape="1">
          <a:blip r:embed="rId8">
            <a:alphaModFix/>
          </a:blip>
          <a:srcRect/>
          <a:stretch/>
        </p:blipFill>
        <p:spPr>
          <a:xfrm>
            <a:off x="1470269" y="3911576"/>
            <a:ext cx="2438399" cy="1932431"/>
          </a:xfrm>
          <a:prstGeom prst="rect">
            <a:avLst/>
          </a:prstGeom>
          <a:noFill/>
          <a:ln>
            <a:noFill/>
          </a:ln>
        </p:spPr>
      </p:pic>
    </p:spTree>
    <p:extLst>
      <p:ext uri="{BB962C8B-B14F-4D97-AF65-F5344CB8AC3E}">
        <p14:creationId xmlns:p14="http://schemas.microsoft.com/office/powerpoint/2010/main" val="318475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343230" y="274637"/>
            <a:ext cx="8343569" cy="1143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1" i="0" u="none" strike="noStrike" cap="none" dirty="0">
                <a:solidFill>
                  <a:srgbClr val="990033"/>
                </a:solidFill>
                <a:latin typeface="Cabin"/>
                <a:ea typeface="Cabin"/>
                <a:cs typeface="Cabin"/>
                <a:sym typeface="Cabin"/>
              </a:rPr>
              <a:t>What </a:t>
            </a:r>
            <a:r>
              <a:rPr lang="en-US" sz="3600" dirty="0"/>
              <a:t>can</a:t>
            </a:r>
            <a:r>
              <a:rPr lang="en-US" sz="3600" b="1" i="0" u="none" strike="noStrike" cap="none" dirty="0">
                <a:solidFill>
                  <a:srgbClr val="990033"/>
                </a:solidFill>
                <a:latin typeface="Cabin"/>
                <a:ea typeface="Cabin"/>
                <a:cs typeface="Cabin"/>
                <a:sym typeface="Cabin"/>
              </a:rPr>
              <a:t> we observe? </a:t>
            </a:r>
            <a:r>
              <a:rPr lang="en-US" sz="3200" b="1" i="0" u="none" strike="noStrike" cap="none" dirty="0">
                <a:solidFill>
                  <a:srgbClr val="990033"/>
                </a:solidFill>
                <a:latin typeface="Cabin"/>
                <a:ea typeface="Cabin"/>
                <a:cs typeface="Cabin"/>
                <a:sym typeface="Cabin"/>
              </a:rPr>
              <a:t>(MHz-GHz range)</a:t>
            </a:r>
          </a:p>
        </p:txBody>
      </p:sp>
      <p:sp>
        <p:nvSpPr>
          <p:cNvPr id="191" name="Shape 191"/>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8</a:t>
            </a:fld>
            <a:endParaRPr lang="en-US" sz="1200" b="0" i="0" u="none" strike="noStrike" cap="none">
              <a:solidFill>
                <a:srgbClr val="000099"/>
              </a:solidFill>
              <a:latin typeface="Cabin"/>
              <a:ea typeface="Cabin"/>
              <a:cs typeface="Cabin"/>
              <a:sym typeface="Cabin"/>
            </a:endParaRPr>
          </a:p>
        </p:txBody>
      </p:sp>
      <p:pic>
        <p:nvPicPr>
          <p:cNvPr id="192" name="Shape 192"/>
          <p:cNvPicPr preferRelativeResize="0"/>
          <p:nvPr/>
        </p:nvPicPr>
        <p:blipFill rotWithShape="1">
          <a:blip r:embed="rId3">
            <a:alphaModFix/>
          </a:blip>
          <a:srcRect/>
          <a:stretch/>
        </p:blipFill>
        <p:spPr>
          <a:xfrm>
            <a:off x="86894" y="4207489"/>
            <a:ext cx="4018903" cy="2537887"/>
          </a:xfrm>
          <a:prstGeom prst="rect">
            <a:avLst/>
          </a:prstGeom>
          <a:noFill/>
          <a:ln>
            <a:noFill/>
          </a:ln>
        </p:spPr>
      </p:pic>
      <p:sp>
        <p:nvSpPr>
          <p:cNvPr id="193" name="Shape 193"/>
          <p:cNvSpPr txBox="1"/>
          <p:nvPr/>
        </p:nvSpPr>
        <p:spPr>
          <a:xfrm>
            <a:off x="101883" y="4006139"/>
            <a:ext cx="4018903"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rgbClr val="000099"/>
                </a:solidFill>
                <a:latin typeface="Cabin"/>
                <a:ea typeface="Cabin"/>
                <a:cs typeface="Cabin"/>
                <a:sym typeface="Cabin"/>
              </a:rPr>
              <a:t>Relic emission from old radio galaxies</a:t>
            </a:r>
          </a:p>
        </p:txBody>
      </p:sp>
      <p:pic>
        <p:nvPicPr>
          <p:cNvPr id="194" name="Shape 194"/>
          <p:cNvPicPr preferRelativeResize="0"/>
          <p:nvPr/>
        </p:nvPicPr>
        <p:blipFill rotWithShape="1">
          <a:blip r:embed="rId4">
            <a:alphaModFix/>
          </a:blip>
          <a:srcRect/>
          <a:stretch/>
        </p:blipFill>
        <p:spPr>
          <a:xfrm>
            <a:off x="343230" y="1439926"/>
            <a:ext cx="3762568" cy="2291604"/>
          </a:xfrm>
          <a:prstGeom prst="rect">
            <a:avLst/>
          </a:prstGeom>
          <a:noFill/>
          <a:ln>
            <a:noFill/>
          </a:ln>
        </p:spPr>
      </p:pic>
      <p:sp>
        <p:nvSpPr>
          <p:cNvPr id="195" name="Shape 195"/>
          <p:cNvSpPr txBox="1"/>
          <p:nvPr/>
        </p:nvSpPr>
        <p:spPr>
          <a:xfrm>
            <a:off x="436695" y="979569"/>
            <a:ext cx="3482367"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dirty="0">
                <a:solidFill>
                  <a:srgbClr val="000099"/>
                </a:solidFill>
                <a:latin typeface="Cabin"/>
                <a:ea typeface="Cabin"/>
                <a:cs typeface="Cabin"/>
                <a:sym typeface="Cabin"/>
              </a:rPr>
              <a:t>Jupiter’s radiation belt at 100MHz</a:t>
            </a:r>
          </a:p>
        </p:txBody>
      </p:sp>
      <p:pic>
        <p:nvPicPr>
          <p:cNvPr id="196" name="Shape 196"/>
          <p:cNvPicPr preferRelativeResize="0"/>
          <p:nvPr/>
        </p:nvPicPr>
        <p:blipFill rotWithShape="1">
          <a:blip r:embed="rId5">
            <a:alphaModFix/>
          </a:blip>
          <a:srcRect/>
          <a:stretch/>
        </p:blipFill>
        <p:spPr>
          <a:xfrm>
            <a:off x="4564051" y="1164234"/>
            <a:ext cx="4316985" cy="3237738"/>
          </a:xfrm>
          <a:prstGeom prst="rect">
            <a:avLst/>
          </a:prstGeom>
          <a:noFill/>
          <a:ln>
            <a:noFill/>
          </a:ln>
        </p:spPr>
      </p:pic>
      <p:sp>
        <p:nvSpPr>
          <p:cNvPr id="197" name="Shape 197"/>
          <p:cNvSpPr txBox="1"/>
          <p:nvPr/>
        </p:nvSpPr>
        <p:spPr>
          <a:xfrm>
            <a:off x="4487473" y="4600514"/>
            <a:ext cx="4535949" cy="101566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rgbClr val="000099"/>
                </a:solidFill>
                <a:latin typeface="Cabin"/>
                <a:ea typeface="Cabin"/>
                <a:cs typeface="Cabin"/>
                <a:sym typeface="Cabin"/>
              </a:rPr>
              <a:t>Synchrotron emission from extended radio galaxies (5 GHz)</a:t>
            </a:r>
          </a:p>
          <a:p>
            <a:pPr marL="0" marR="0" lvl="0" indent="0" algn="ctr" rtl="0">
              <a:spcBef>
                <a:spcPts val="400"/>
              </a:spcBef>
              <a:spcAft>
                <a:spcPts val="0"/>
              </a:spcAft>
              <a:buNone/>
            </a:pPr>
            <a:endParaRPr sz="2000" b="0" i="0" u="none" strike="noStrike" cap="none" dirty="0">
              <a:solidFill>
                <a:srgbClr val="000099"/>
              </a:solidFill>
              <a:latin typeface="Cabin"/>
              <a:ea typeface="Cabin"/>
              <a:cs typeface="Cabin"/>
              <a:sym typeface="Cabin"/>
            </a:endParaRPr>
          </a:p>
        </p:txBody>
      </p:sp>
      <p:sp>
        <p:nvSpPr>
          <p:cNvPr id="198" name="Shape 198"/>
          <p:cNvSpPr txBox="1"/>
          <p:nvPr/>
        </p:nvSpPr>
        <p:spPr>
          <a:xfrm>
            <a:off x="4105798" y="6444476"/>
            <a:ext cx="4393563" cy="2769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rgbClr val="000099"/>
                </a:solidFill>
                <a:latin typeface="Cabin"/>
                <a:ea typeface="Cabin"/>
                <a:cs typeface="Cabin"/>
                <a:sym typeface="Cabin"/>
              </a:rPr>
              <a:t>Images from NRAO Image Gallery: http://images.nrao.edu/</a:t>
            </a:r>
          </a:p>
        </p:txBody>
      </p:sp>
    </p:spTree>
    <p:extLst>
      <p:ext uri="{BB962C8B-B14F-4D97-AF65-F5344CB8AC3E}">
        <p14:creationId xmlns:p14="http://schemas.microsoft.com/office/powerpoint/2010/main" val="2529623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can we observe?</a:t>
            </a:r>
          </a:p>
        </p:txBody>
      </p:sp>
      <p:sp>
        <p:nvSpPr>
          <p:cNvPr id="5" name="Slide Number Placeholder 4"/>
          <p:cNvSpPr>
            <a:spLocks noGrp="1"/>
          </p:cNvSpPr>
          <p:nvPr>
            <p:ph type="sldNum" idx="12"/>
          </p:nvPr>
        </p:nvSpPr>
        <p:spPr/>
        <p:txBody>
          <a:bodyPr/>
          <a:lstStyle/>
          <a:p>
            <a:fld id="{73CBECA9-5EC4-1348-9E48-4CADDDEFCC09}" type="slidenum">
              <a:rPr lang="en-US" smtClean="0"/>
              <a:pPr/>
              <a:t>9</a:t>
            </a:fld>
            <a:endParaRPr lang="en-US"/>
          </a:p>
        </p:txBody>
      </p:sp>
      <p:sp>
        <p:nvSpPr>
          <p:cNvPr id="6" name="Date Placeholder 5"/>
          <p:cNvSpPr>
            <a:spLocks noGrp="1"/>
          </p:cNvSpPr>
          <p:nvPr>
            <p:ph type="dt" idx="10"/>
          </p:nvPr>
        </p:nvSpPr>
        <p:spPr/>
        <p:txBody>
          <a:bodyPr/>
          <a:lstStyle/>
          <a:p>
            <a:fld id="{8E239E29-659A-2241-8FF1-64A641B62F9F}" type="datetime1">
              <a:rPr lang="en-US" smtClean="0"/>
              <a:t>3/20/19</a:t>
            </a:fld>
            <a:endParaRPr lang="en-US" dirty="0"/>
          </a:p>
        </p:txBody>
      </p:sp>
      <p:pic>
        <p:nvPicPr>
          <p:cNvPr id="9" name="Picture 8" descr="194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5882" y="5018051"/>
            <a:ext cx="3697462" cy="1733290"/>
          </a:xfrm>
          <a:prstGeom prst="rect">
            <a:avLst/>
          </a:prstGeom>
        </p:spPr>
      </p:pic>
      <p:sp>
        <p:nvSpPr>
          <p:cNvPr id="11" name="TextBox 10"/>
          <p:cNvSpPr txBox="1"/>
          <p:nvPr/>
        </p:nvSpPr>
        <p:spPr>
          <a:xfrm>
            <a:off x="239059" y="1039817"/>
            <a:ext cx="3557384" cy="400110"/>
          </a:xfrm>
          <a:prstGeom prst="rect">
            <a:avLst/>
          </a:prstGeom>
          <a:noFill/>
        </p:spPr>
        <p:txBody>
          <a:bodyPr wrap="none" rtlCol="0">
            <a:spAutoFit/>
          </a:bodyPr>
          <a:lstStyle/>
          <a:p>
            <a:pPr eaLnBrk="0" hangingPunct="0">
              <a:spcBef>
                <a:spcPct val="20000"/>
              </a:spcBef>
            </a:pPr>
            <a:r>
              <a:rPr lang="en-US" sz="2000" dirty="0">
                <a:solidFill>
                  <a:srgbClr val="000099"/>
                </a:solidFill>
                <a:latin typeface="Gill Sans MT" pitchFamily="34" charset="0"/>
                <a:cs typeface="Gill Sans" pitchFamily="17" charset="0"/>
              </a:rPr>
              <a:t>At low frequencies (MHz-GHz):</a:t>
            </a:r>
          </a:p>
        </p:txBody>
      </p:sp>
      <p:pic>
        <p:nvPicPr>
          <p:cNvPr id="12" name="Picture 11" descr="things_spirals_final_800pix_v3.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859" y="920289"/>
            <a:ext cx="4176947" cy="3263240"/>
          </a:xfrm>
          <a:prstGeom prst="rect">
            <a:avLst/>
          </a:prstGeom>
        </p:spPr>
      </p:pic>
      <p:sp>
        <p:nvSpPr>
          <p:cNvPr id="13" name="TextBox 12"/>
          <p:cNvSpPr txBox="1"/>
          <p:nvPr/>
        </p:nvSpPr>
        <p:spPr>
          <a:xfrm>
            <a:off x="4855882" y="4371720"/>
            <a:ext cx="4341426" cy="646331"/>
          </a:xfrm>
          <a:prstGeom prst="rect">
            <a:avLst/>
          </a:prstGeom>
          <a:noFill/>
        </p:spPr>
        <p:txBody>
          <a:bodyPr wrap="square" rtlCol="0">
            <a:spAutoFit/>
          </a:bodyPr>
          <a:lstStyle/>
          <a:p>
            <a:pPr algn="ctr" eaLnBrk="0" hangingPunct="0">
              <a:spcBef>
                <a:spcPct val="20000"/>
              </a:spcBef>
            </a:pPr>
            <a:r>
              <a:rPr lang="en-US" sz="1800" dirty="0">
                <a:solidFill>
                  <a:srgbClr val="000099"/>
                </a:solidFill>
                <a:latin typeface="Gill Sans MT" pitchFamily="34" charset="0"/>
                <a:cs typeface="Gill Sans" pitchFamily="17" charset="0"/>
              </a:rPr>
              <a:t>HI emission and absorption, free-free absorption in galaxies</a:t>
            </a:r>
          </a:p>
        </p:txBody>
      </p:sp>
      <p:pic>
        <p:nvPicPr>
          <p:cNvPr id="14" name="Picture 13" descr="ngc425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17638"/>
            <a:ext cx="2578486" cy="3338014"/>
          </a:xfrm>
          <a:prstGeom prst="rect">
            <a:avLst/>
          </a:prstGeom>
        </p:spPr>
      </p:pic>
      <p:sp>
        <p:nvSpPr>
          <p:cNvPr id="15" name="TextBox 14"/>
          <p:cNvSpPr txBox="1"/>
          <p:nvPr/>
        </p:nvSpPr>
        <p:spPr>
          <a:xfrm>
            <a:off x="2456687" y="1967513"/>
            <a:ext cx="1755231" cy="1323439"/>
          </a:xfrm>
          <a:prstGeom prst="rect">
            <a:avLst/>
          </a:prstGeom>
          <a:noFill/>
        </p:spPr>
        <p:txBody>
          <a:bodyPr wrap="square" rtlCol="0">
            <a:spAutoFit/>
          </a:bodyPr>
          <a:lstStyle/>
          <a:p>
            <a:pPr eaLnBrk="0" hangingPunct="0">
              <a:spcBef>
                <a:spcPct val="20000"/>
              </a:spcBef>
            </a:pPr>
            <a:r>
              <a:rPr lang="en-US" sz="2000" dirty="0">
                <a:solidFill>
                  <a:srgbClr val="000099"/>
                </a:solidFill>
                <a:latin typeface="Gill Sans MT" pitchFamily="34" charset="0"/>
                <a:cs typeface="Gill Sans" pitchFamily="17" charset="0"/>
              </a:rPr>
              <a:t>H</a:t>
            </a:r>
            <a:r>
              <a:rPr lang="en-US" sz="2000" baseline="-25000" dirty="0">
                <a:solidFill>
                  <a:srgbClr val="000099"/>
                </a:solidFill>
                <a:latin typeface="Gill Sans MT" pitchFamily="34" charset="0"/>
                <a:cs typeface="Gill Sans" pitchFamily="17" charset="0"/>
              </a:rPr>
              <a:t>2</a:t>
            </a:r>
            <a:r>
              <a:rPr lang="en-US" sz="2000" dirty="0">
                <a:solidFill>
                  <a:srgbClr val="000099"/>
                </a:solidFill>
                <a:latin typeface="Gill Sans MT" pitchFamily="34" charset="0"/>
                <a:cs typeface="Gill Sans" pitchFamily="17" charset="0"/>
              </a:rPr>
              <a:t>O, OH or </a:t>
            </a:r>
            <a:r>
              <a:rPr lang="en-US" sz="2000" dirty="0" err="1">
                <a:solidFill>
                  <a:srgbClr val="000099"/>
                </a:solidFill>
                <a:latin typeface="Gill Sans MT" pitchFamily="34" charset="0"/>
                <a:cs typeface="Gill Sans" pitchFamily="17" charset="0"/>
              </a:rPr>
              <a:t>SiO</a:t>
            </a:r>
            <a:r>
              <a:rPr lang="en-US" sz="2000" dirty="0">
                <a:solidFill>
                  <a:srgbClr val="000099"/>
                </a:solidFill>
                <a:latin typeface="Gill Sans MT" pitchFamily="34" charset="0"/>
                <a:cs typeface="Gill Sans" pitchFamily="17" charset="0"/>
              </a:rPr>
              <a:t> masers in galaxies and stars</a:t>
            </a:r>
          </a:p>
        </p:txBody>
      </p:sp>
      <p:pic>
        <p:nvPicPr>
          <p:cNvPr id="16" name="txcam.a-ak.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39581" y="4183529"/>
            <a:ext cx="2435914" cy="2414120"/>
          </a:xfrm>
          <a:prstGeom prst="rect">
            <a:avLst/>
          </a:prstGeom>
        </p:spPr>
      </p:pic>
      <p:sp>
        <p:nvSpPr>
          <p:cNvPr id="17" name="TextBox 16"/>
          <p:cNvSpPr txBox="1"/>
          <p:nvPr/>
        </p:nvSpPr>
        <p:spPr>
          <a:xfrm>
            <a:off x="5974149" y="44306"/>
            <a:ext cx="3055645" cy="634020"/>
          </a:xfrm>
          <a:prstGeom prst="rect">
            <a:avLst/>
          </a:prstGeom>
          <a:noFill/>
        </p:spPr>
        <p:txBody>
          <a:bodyPr wrap="none" rtlCol="0">
            <a:spAutoFit/>
          </a:bodyPr>
          <a:lstStyle/>
          <a:p>
            <a:pPr algn="ctr" eaLnBrk="0" hangingPunct="0">
              <a:spcBef>
                <a:spcPct val="20000"/>
              </a:spcBef>
            </a:pPr>
            <a:r>
              <a:rPr lang="en-US" sz="1600" dirty="0">
                <a:solidFill>
                  <a:srgbClr val="000099"/>
                </a:solidFill>
                <a:latin typeface="Gill Sans MT" pitchFamily="34" charset="0"/>
                <a:cs typeface="Gill Sans" pitchFamily="17" charset="0"/>
              </a:rPr>
              <a:t>Images from NRAO Image Gallery</a:t>
            </a:r>
          </a:p>
          <a:p>
            <a:pPr algn="ctr" eaLnBrk="0" hangingPunct="0">
              <a:spcBef>
                <a:spcPct val="20000"/>
              </a:spcBef>
            </a:pPr>
            <a:r>
              <a:rPr lang="en-US" sz="1600" dirty="0">
                <a:solidFill>
                  <a:srgbClr val="000099"/>
                </a:solidFill>
                <a:latin typeface="Gill Sans MT" pitchFamily="34" charset="0"/>
                <a:cs typeface="Gill Sans" pitchFamily="17" charset="0"/>
              </a:rPr>
              <a:t>http://</a:t>
            </a:r>
            <a:r>
              <a:rPr lang="en-US" sz="1600" dirty="0" err="1">
                <a:solidFill>
                  <a:srgbClr val="000099"/>
                </a:solidFill>
                <a:latin typeface="Gill Sans MT" pitchFamily="34" charset="0"/>
                <a:cs typeface="Gill Sans" pitchFamily="17" charset="0"/>
              </a:rPr>
              <a:t>images.nrao.edu</a:t>
            </a:r>
            <a:r>
              <a:rPr lang="en-US" sz="1600" dirty="0">
                <a:solidFill>
                  <a:srgbClr val="000099"/>
                </a:solidFill>
                <a:latin typeface="Gill Sans MT" pitchFamily="34" charset="0"/>
                <a:cs typeface="Gill Sans" pitchFamily="17" charset="0"/>
              </a:rPr>
              <a:t>/</a:t>
            </a:r>
          </a:p>
        </p:txBody>
      </p:sp>
    </p:spTree>
    <p:extLst>
      <p:ext uri="{BB962C8B-B14F-4D97-AF65-F5344CB8AC3E}">
        <p14:creationId xmlns:p14="http://schemas.microsoft.com/office/powerpoint/2010/main" val="314564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Blue Image Bottom Ba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_NAASC_Oct_201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AASC Backgroun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11261</TotalTime>
  <Words>4604</Words>
  <Application>Microsoft Macintosh PowerPoint</Application>
  <PresentationFormat>On-screen Show (4:3)</PresentationFormat>
  <Paragraphs>509</Paragraphs>
  <Slides>65</Slides>
  <Notes>53</Notes>
  <HiddenSlides>27</HiddenSlides>
  <MMClips>2</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65</vt:i4>
      </vt:variant>
    </vt:vector>
  </HeadingPairs>
  <TitlesOfParts>
    <vt:vector size="84" baseType="lpstr">
      <vt:lpstr>ＭＳ Ｐゴシック</vt:lpstr>
      <vt:lpstr>Arial</vt:lpstr>
      <vt:lpstr>Arimo</vt:lpstr>
      <vt:lpstr>Cabin</vt:lpstr>
      <vt:lpstr>Calibri</vt:lpstr>
      <vt:lpstr>Cambria Math</vt:lpstr>
      <vt:lpstr>Georgia</vt:lpstr>
      <vt:lpstr>Gill Sans</vt:lpstr>
      <vt:lpstr>Gill Sans MT</vt:lpstr>
      <vt:lpstr>GillSans</vt:lpstr>
      <vt:lpstr>Lucida Grande</vt:lpstr>
      <vt:lpstr>Noto Sans Symbols</vt:lpstr>
      <vt:lpstr>Symbol</vt:lpstr>
      <vt:lpstr>Times New Roman</vt:lpstr>
      <vt:lpstr>Trebuchet MS</vt:lpstr>
      <vt:lpstr>Blue Image Bottom Bar</vt:lpstr>
      <vt:lpstr>Presentation_NAASC_Oct_2011</vt:lpstr>
      <vt:lpstr>NAASC Background</vt:lpstr>
      <vt:lpstr>Equation</vt:lpstr>
      <vt:lpstr>Introduction to Radio Interferometry</vt:lpstr>
      <vt:lpstr>Radio Astronomy</vt:lpstr>
      <vt:lpstr>What is heterodyne?</vt:lpstr>
      <vt:lpstr>PowerPoint Presentation</vt:lpstr>
      <vt:lpstr>PowerPoint Presentation</vt:lpstr>
      <vt:lpstr>PowerPoint Presentation</vt:lpstr>
      <vt:lpstr>Long wavelength means no glass mirrors</vt:lpstr>
      <vt:lpstr>What can we observe? (MHz-GHz range)</vt:lpstr>
      <vt:lpstr>What can we observe?</vt:lpstr>
      <vt:lpstr>At higher frequencies we can observe a broad range of molecular lines</vt:lpstr>
      <vt:lpstr>PowerPoint Presentation</vt:lpstr>
      <vt:lpstr>PowerPoint Presentation</vt:lpstr>
      <vt:lpstr>PowerPoint Presentation</vt:lpstr>
      <vt:lpstr>PowerPoint Presentation</vt:lpstr>
      <vt:lpstr>PowerPoint Presentation</vt:lpstr>
      <vt:lpstr>PowerPoint Presentation</vt:lpstr>
      <vt:lpstr>The Fourier Transform relates the measured interference pattern to the radio intensity on the sky</vt:lpstr>
      <vt:lpstr>PowerPoint Presentation</vt:lpstr>
      <vt:lpstr>PowerPoint Presentation</vt:lpstr>
      <vt:lpstr>PowerPoint Presentation</vt:lpstr>
      <vt:lpstr>PowerPoint Presentation</vt:lpstr>
      <vt:lpstr>Visibility and Sky Brightness </vt:lpstr>
      <vt:lpstr>Visibility and Sky Brightness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Fringe pattern with 3 Antennas (3 baselines)</vt:lpstr>
      <vt:lpstr>Example: Fringe pattern with 2 Antennas (one baseline)</vt:lpstr>
      <vt:lpstr>Example: Fringe pattern with 4 Antennas (6 baselines)</vt:lpstr>
      <vt:lpstr>Example: Fringe pattern with 8 Antennas (28 baselines) </vt:lpstr>
      <vt:lpstr>16 Antennas – Compact Configuration </vt:lpstr>
      <vt:lpstr>16 Antennas – Extended Configuration</vt:lpstr>
      <vt:lpstr>32 Antennas – Instantaneous</vt:lpstr>
      <vt:lpstr>32 Antennas –  8 hours</vt:lpstr>
      <vt:lpstr>PowerPoint Presentation</vt:lpstr>
      <vt:lpstr>PowerPoint Presentation</vt:lpstr>
      <vt:lpstr>Sometimes the most interesting science lies in the third dimension </vt:lpstr>
      <vt:lpstr>PowerPoint Presentation</vt:lpstr>
      <vt:lpstr>PowerPoint Presentation</vt:lpstr>
      <vt:lpstr>PowerPoint Presentation</vt:lpstr>
      <vt:lpstr>Calibration Process</vt:lpstr>
      <vt:lpstr>Bandpass Calibration: Phase</vt:lpstr>
      <vt:lpstr>Bandpass Phase vs. Frequency (Before)</vt:lpstr>
      <vt:lpstr>Bandpass Phase vs. Frequency (After)</vt:lpstr>
      <vt:lpstr>Bandpass Calibration: Amplitude</vt:lpstr>
      <vt:lpstr>Atmospheric Phase Correction</vt:lpstr>
      <vt:lpstr>Phase &amp; Amplitude Gain Calibration</vt:lpstr>
      <vt:lpstr>Water Vapor Correction on ALMA</vt:lpstr>
      <vt:lpstr>Phase Calibration</vt:lpstr>
      <vt:lpstr>Flux (or Amplitude) Calibration</vt:lpstr>
      <vt:lpstr>Amp-Calibrators Amp vs. uv-distance (Before)</vt:lpstr>
      <vt:lpstr>Amp-Calibrators Amp vs. uv-distance (Model)</vt:lpstr>
      <vt:lpstr>Amp-Calibrators Amp vs. uv-distance (After)</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Radio Interferometry</dc:title>
  <cp:lastModifiedBy>Kristina Nyland</cp:lastModifiedBy>
  <cp:revision>170</cp:revision>
  <cp:lastPrinted>2016-03-15T14:49:06Z</cp:lastPrinted>
  <dcterms:modified xsi:type="dcterms:W3CDTF">2019-03-21T01:29:24Z</dcterms:modified>
</cp:coreProperties>
</file>