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8382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524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72200" y="228600"/>
            <a:ext cx="2666999" cy="467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8382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524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831" y="246126"/>
            <a:ext cx="8530336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991727" y="6433935"/>
            <a:ext cx="744854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cience.nrao.edu/facilities/alma/science_sustainability/cycle7-cf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219200"/>
            <a:ext cx="8948926" cy="3214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1631" y="586359"/>
            <a:ext cx="6747509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>
                <a:solidFill>
                  <a:srgbClr val="800000"/>
                </a:solidFill>
                <a:latin typeface="Calibri"/>
                <a:cs typeface="Calibri"/>
              </a:rPr>
              <a:t>North </a:t>
            </a:r>
            <a:r>
              <a:rPr spc="-5" dirty="0">
                <a:solidFill>
                  <a:srgbClr val="800000"/>
                </a:solidFill>
                <a:latin typeface="Calibri"/>
                <a:cs typeface="Calibri"/>
              </a:rPr>
              <a:t>American ALMA </a:t>
            </a:r>
            <a:r>
              <a:rPr spc="-20" dirty="0">
                <a:solidFill>
                  <a:srgbClr val="800000"/>
                </a:solidFill>
                <a:latin typeface="Calibri"/>
                <a:cs typeface="Calibri"/>
              </a:rPr>
              <a:t>Development</a:t>
            </a:r>
            <a:r>
              <a:rPr spc="9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pc="-30" dirty="0">
                <a:solidFill>
                  <a:srgbClr val="800000"/>
                </a:solidFill>
                <a:latin typeface="Calibri"/>
                <a:cs typeface="Calibri"/>
              </a:rPr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6872" y="4638167"/>
            <a:ext cx="5107940" cy="1259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800000"/>
                </a:solidFill>
                <a:latin typeface="Calibri"/>
                <a:cs typeface="Calibri"/>
              </a:rPr>
              <a:t>Cycle </a:t>
            </a:r>
            <a:r>
              <a:rPr sz="2400" b="1" dirty="0">
                <a:solidFill>
                  <a:srgbClr val="800000"/>
                </a:solidFill>
                <a:latin typeface="Calibri"/>
                <a:cs typeface="Calibri"/>
              </a:rPr>
              <a:t>7 </a:t>
            </a:r>
            <a:r>
              <a:rPr sz="2400" b="1" spc="-5" dirty="0">
                <a:solidFill>
                  <a:srgbClr val="800000"/>
                </a:solidFill>
                <a:latin typeface="Calibri"/>
                <a:cs typeface="Calibri"/>
              </a:rPr>
              <a:t>Call </a:t>
            </a:r>
            <a:r>
              <a:rPr sz="2400" b="1" spc="-25" dirty="0">
                <a:solidFill>
                  <a:srgbClr val="800000"/>
                </a:solidFill>
                <a:latin typeface="Calibri"/>
                <a:cs typeface="Calibri"/>
              </a:rPr>
              <a:t>for </a:t>
            </a:r>
            <a:r>
              <a:rPr sz="2400" b="1" spc="-5" dirty="0">
                <a:solidFill>
                  <a:srgbClr val="800000"/>
                </a:solidFill>
                <a:latin typeface="Calibri"/>
                <a:cs typeface="Calibri"/>
              </a:rPr>
              <a:t>Study </a:t>
            </a:r>
            <a:r>
              <a:rPr sz="2400" b="1" spc="-10" dirty="0">
                <a:solidFill>
                  <a:srgbClr val="800000"/>
                </a:solidFill>
                <a:latin typeface="Calibri"/>
                <a:cs typeface="Calibri"/>
              </a:rPr>
              <a:t>Proposals </a:t>
            </a:r>
            <a:r>
              <a:rPr sz="2400" b="1" dirty="0">
                <a:solidFill>
                  <a:srgbClr val="800000"/>
                </a:solidFill>
                <a:latin typeface="Calibri"/>
                <a:cs typeface="Calibri"/>
              </a:rPr>
              <a:t>-</a:t>
            </a:r>
            <a:r>
              <a:rPr sz="2400" b="1" spc="-13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800000"/>
                </a:solidFill>
                <a:latin typeface="Calibri"/>
                <a:cs typeface="Calibri"/>
              </a:rPr>
              <a:t>Process</a:t>
            </a:r>
            <a:endParaRPr sz="2400">
              <a:latin typeface="Calibri"/>
              <a:cs typeface="Calibri"/>
            </a:endParaRPr>
          </a:p>
          <a:p>
            <a:pPr marL="12700" marR="1847850">
              <a:lnSpc>
                <a:spcPct val="121000"/>
              </a:lnSpc>
              <a:spcBef>
                <a:spcPts val="1019"/>
              </a:spcBef>
            </a:pPr>
            <a:r>
              <a:rPr sz="2000" spc="-5" dirty="0">
                <a:solidFill>
                  <a:srgbClr val="000090"/>
                </a:solidFill>
                <a:latin typeface="Calibri"/>
                <a:cs typeface="Calibri"/>
              </a:rPr>
              <a:t>Stephen </a:t>
            </a:r>
            <a:r>
              <a:rPr sz="2000" spc="-35" dirty="0">
                <a:solidFill>
                  <a:srgbClr val="000090"/>
                </a:solidFill>
                <a:latin typeface="Calibri"/>
                <a:cs typeface="Calibri"/>
              </a:rPr>
              <a:t>Leff, </a:t>
            </a:r>
            <a:r>
              <a:rPr sz="2000" spc="-25" dirty="0">
                <a:solidFill>
                  <a:srgbClr val="000090"/>
                </a:solidFill>
                <a:latin typeface="Calibri"/>
                <a:cs typeface="Calibri"/>
              </a:rPr>
              <a:t>Program</a:t>
            </a:r>
            <a:r>
              <a:rPr sz="2000" spc="-175" dirty="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0"/>
                </a:solidFill>
                <a:latin typeface="Calibri"/>
                <a:cs typeface="Calibri"/>
              </a:rPr>
              <a:t>Manager  16 January</a:t>
            </a:r>
            <a:r>
              <a:rPr sz="2000" spc="-195" dirty="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0"/>
                </a:solidFill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1104" y="1481328"/>
            <a:ext cx="8229599" cy="2569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827330" y="5930900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/>
          <p:nvPr/>
        </p:nvSpPr>
        <p:spPr>
          <a:xfrm>
            <a:off x="304800" y="6019800"/>
            <a:ext cx="8534400" cy="370840"/>
          </a:xfrm>
          <a:custGeom>
            <a:avLst/>
            <a:gdLst/>
            <a:ahLst/>
            <a:cxnLst/>
            <a:rect l="l" t="t" r="r" b="b"/>
            <a:pathLst>
              <a:path w="8534400" h="370839">
                <a:moveTo>
                  <a:pt x="0" y="0"/>
                </a:moveTo>
                <a:lnTo>
                  <a:pt x="8534400" y="0"/>
                </a:lnTo>
                <a:lnTo>
                  <a:pt x="8534400" y="370331"/>
                </a:lnTo>
                <a:lnTo>
                  <a:pt x="0" y="370331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831" y="942084"/>
            <a:ext cx="8020050" cy="4787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Contractual</a:t>
            </a:r>
            <a:r>
              <a:rPr sz="2800" spc="-4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20" dirty="0">
                <a:solidFill>
                  <a:srgbClr val="990033"/>
                </a:solidFill>
                <a:latin typeface="Gill Sans MT"/>
                <a:cs typeface="Gill Sans MT"/>
              </a:rPr>
              <a:t>Requirements</a:t>
            </a:r>
            <a:endParaRPr sz="280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Federal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Funding Accountability </a:t>
            </a:r>
            <a:r>
              <a:rPr sz="1800" b="1" spc="-30" dirty="0">
                <a:solidFill>
                  <a:srgbClr val="000099"/>
                </a:solidFill>
                <a:latin typeface="Gill Sans MT"/>
                <a:cs typeface="Gill Sans MT"/>
              </a:rPr>
              <a:t>andTransparencyAct</a:t>
            </a:r>
            <a:r>
              <a:rPr sz="1800" b="1" spc="-25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50" dirty="0">
                <a:solidFill>
                  <a:srgbClr val="000099"/>
                </a:solidFill>
                <a:latin typeface="Gill Sans MT"/>
                <a:cs typeface="Gill Sans MT"/>
              </a:rPr>
              <a:t>(FFATA)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applicable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Federal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awards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in excess of</a:t>
            </a:r>
            <a:r>
              <a:rPr sz="1800" spc="-1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$25K.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successful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Proposers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must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complete a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Subrecipient </a:t>
            </a:r>
            <a:r>
              <a:rPr sz="1800" i="1" spc="-25" dirty="0">
                <a:solidFill>
                  <a:srgbClr val="000099"/>
                </a:solidFill>
                <a:latin typeface="Gill Sans MT"/>
                <a:cs typeface="Gill Sans MT"/>
              </a:rPr>
              <a:t>Profile</a:t>
            </a:r>
            <a:r>
              <a:rPr sz="1800" i="1" spc="-1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Questionnaire.</a:t>
            </a:r>
            <a:endParaRPr sz="180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95275" algn="l"/>
              </a:tabLst>
            </a:pPr>
            <a:r>
              <a:rPr sz="1800" b="1" spc="-110" dirty="0">
                <a:solidFill>
                  <a:srgbClr val="000099"/>
                </a:solidFill>
                <a:latin typeface="Gill Sans MT"/>
                <a:cs typeface="Gill Sans MT"/>
              </a:rPr>
              <a:t>Terms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b="1" spc="-1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Conditions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(non-NRAO)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engage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means of a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Subrecipient</a:t>
            </a:r>
            <a:r>
              <a:rPr sz="1800" i="1" spc="-3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10" dirty="0">
                <a:solidFill>
                  <a:srgbClr val="000099"/>
                </a:solidFill>
                <a:latin typeface="Gill Sans MT"/>
                <a:cs typeface="Gill Sans MT"/>
              </a:rPr>
              <a:t>Agreement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.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compliance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with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Federal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laws,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regulations,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award</a:t>
            </a:r>
            <a:r>
              <a:rPr sz="1800" spc="-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provisions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ismandatory.</a:t>
            </a:r>
            <a:endParaRPr sz="1800">
              <a:latin typeface="Gill Sans MT"/>
              <a:cs typeface="Gill Sans MT"/>
            </a:endParaRPr>
          </a:p>
          <a:p>
            <a:pPr marL="718185" marR="24130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also be bound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supplemental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requirements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imposed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</a:t>
            </a:r>
            <a:r>
              <a:rPr sz="1800" spc="-1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 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NRAO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(or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negotiated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amendments</a:t>
            </a:r>
            <a:r>
              <a:rPr sz="1800" spc="-1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thereto).</a:t>
            </a:r>
            <a:endParaRPr sz="1800">
              <a:latin typeface="Gill Sans MT"/>
              <a:cs typeface="Gill Sans MT"/>
            </a:endParaRPr>
          </a:p>
          <a:p>
            <a:pPr marL="260350" indent="-17208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60985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Representations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b="1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Certifications</a:t>
            </a:r>
            <a:endParaRPr sz="1800">
              <a:latin typeface="Gill Sans MT"/>
              <a:cs typeface="Gill Sans MT"/>
            </a:endParaRPr>
          </a:p>
          <a:p>
            <a:pPr marL="718185" marR="12065" lvl="1" indent="-172720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must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complete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spc="-19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“Reps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&amp;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Certs”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Form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as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required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Federal 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Acquisition</a:t>
            </a:r>
            <a:r>
              <a:rPr sz="1800" spc="-1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Regulations.</a:t>
            </a:r>
            <a:endParaRPr sz="1800">
              <a:latin typeface="Gill Sans MT"/>
              <a:cs typeface="Gill Sans MT"/>
            </a:endParaRPr>
          </a:p>
          <a:p>
            <a:pPr marL="260350" indent="-17208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60985" algn="l"/>
              </a:tabLst>
            </a:pP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Purchase</a:t>
            </a:r>
            <a:r>
              <a:rPr sz="1800" b="1" spc="-1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Orders</a:t>
            </a:r>
            <a:endParaRPr sz="1800">
              <a:latin typeface="Gill Sans MT"/>
              <a:cs typeface="Gill Sans MT"/>
            </a:endParaRPr>
          </a:p>
          <a:p>
            <a:pPr marL="683895" lvl="1" indent="-138430">
              <a:lnSpc>
                <a:spcPct val="100000"/>
              </a:lnSpc>
              <a:buChar char="-"/>
              <a:tabLst>
                <a:tab pos="684530" algn="l"/>
              </a:tabLst>
            </a:pP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Cost-reimbursable Purchase Orders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be issued to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non-NRAO</a:t>
            </a:r>
            <a:r>
              <a:rPr sz="1800" spc="-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Subrecipients.</a:t>
            </a:r>
            <a:endParaRPr sz="1800">
              <a:latin typeface="Gill Sans MT"/>
              <a:cs typeface="Gill Sans MT"/>
            </a:endParaRPr>
          </a:p>
          <a:p>
            <a:pPr marL="683895" lvl="1" indent="-138430">
              <a:lnSpc>
                <a:spcPct val="100000"/>
              </a:lnSpc>
              <a:buChar char="-"/>
              <a:tabLst>
                <a:tab pos="68453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Invoicing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monthly (or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greater)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for allowable</a:t>
            </a:r>
            <a:r>
              <a:rPr sz="1800" spc="-2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costs.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6167" y="6043986"/>
            <a:ext cx="740981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entire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will be conducted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electronically</a:t>
            </a:r>
            <a:r>
              <a:rPr sz="1800" b="1" i="1" spc="-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(“paperless”).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82423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spc="-5" dirty="0">
                <a:latin typeface="Gill Sans MT"/>
                <a:cs typeface="Gill Sans MT"/>
              </a:rPr>
              <a:t>10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310880" cy="2486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Proposal“Validity”</a:t>
            </a:r>
            <a:endParaRPr sz="2800" dirty="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Studies</a:t>
            </a:r>
            <a:endParaRPr sz="1800" dirty="0">
              <a:latin typeface="Gill Sans MT"/>
              <a:cs typeface="Gill Sans MT"/>
            </a:endParaRPr>
          </a:p>
          <a:p>
            <a:pPr marL="546100" marR="5080" lvl="1" indent="-170815">
              <a:lnSpc>
                <a:spcPct val="100000"/>
              </a:lnSpc>
              <a:buChar char="-"/>
              <a:tabLst>
                <a:tab pos="514350" algn="l"/>
              </a:tabLst>
            </a:pP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r>
              <a:rPr sz="1800" spc="-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shall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bind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Proposer</a:t>
            </a:r>
            <a:r>
              <a:rPr sz="1800" spc="-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contractual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terms,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conditions,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total</a:t>
            </a:r>
            <a:r>
              <a:rPr sz="1800" spc="-20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cost 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presented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therein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until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September</a:t>
            </a:r>
            <a:r>
              <a:rPr sz="1800" b="1" spc="-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10" dirty="0">
                <a:solidFill>
                  <a:srgbClr val="000099"/>
                </a:solidFill>
                <a:latin typeface="Gill Sans MT"/>
                <a:cs typeface="Gill Sans MT"/>
              </a:rPr>
              <a:t>30</a:t>
            </a:r>
            <a:r>
              <a:rPr sz="1800" b="1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,</a:t>
            </a:r>
            <a:r>
              <a:rPr lang="en-US" sz="1800" b="1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2020</a:t>
            </a:r>
            <a:endParaRPr sz="1800" dirty="0">
              <a:latin typeface="Gill Sans MT"/>
              <a:cs typeface="Gill Sans MT"/>
            </a:endParaRPr>
          </a:p>
          <a:p>
            <a:pPr marL="546735" marR="161290" lvl="1" indent="-170815">
              <a:lnSpc>
                <a:spcPct val="100000"/>
              </a:lnSpc>
              <a:buChar char="-"/>
              <a:tabLst>
                <a:tab pos="514984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no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amendments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to 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within this period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time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be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accepted without 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express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consent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1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0" dirty="0" smtClean="0">
                <a:solidFill>
                  <a:srgbClr val="000099"/>
                </a:solidFill>
                <a:latin typeface="Gill Sans MT"/>
                <a:cs typeface="Gill Sans MT"/>
              </a:rPr>
              <a:t>NRAO</a:t>
            </a:r>
            <a:endParaRPr sz="1800" dirty="0">
              <a:latin typeface="Gill Sans MT"/>
              <a:cs typeface="Gill Sans MT"/>
            </a:endParaRPr>
          </a:p>
          <a:p>
            <a:pPr marL="546735" marR="64135" lvl="1" indent="-170815">
              <a:lnSpc>
                <a:spcPct val="100000"/>
              </a:lnSpc>
              <a:buChar char="-"/>
              <a:tabLst>
                <a:tab pos="514984" algn="l"/>
              </a:tabLst>
            </a:pP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requests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for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amendment,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withdrawal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or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resubmission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spc="-2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granted 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if 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Proposer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can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complete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associated action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before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9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Deadline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368935"/>
          </a:xfrm>
          <a:custGeom>
            <a:avLst/>
            <a:gdLst/>
            <a:ahLst/>
            <a:cxnLst/>
            <a:rect l="l" t="t" r="r" b="b"/>
            <a:pathLst>
              <a:path w="8534400" h="368935">
                <a:moveTo>
                  <a:pt x="0" y="0"/>
                </a:moveTo>
                <a:lnTo>
                  <a:pt x="8534400" y="0"/>
                </a:lnTo>
                <a:lnTo>
                  <a:pt x="8534400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8444" y="6042322"/>
            <a:ext cx="754380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Amendments,</a:t>
            </a:r>
            <a:r>
              <a:rPr sz="1800" b="1" i="1" spc="-1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withdrawal</a:t>
            </a:r>
            <a:r>
              <a:rPr sz="1800" b="1" i="1" spc="-7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or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 resubmission</a:t>
            </a:r>
            <a:r>
              <a:rPr sz="1800" b="1" i="1" spc="-5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permitted</a:t>
            </a:r>
            <a:r>
              <a:rPr sz="1800" b="1" i="1" spc="-4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before</a:t>
            </a:r>
            <a:r>
              <a:rPr sz="1800" b="1" i="1" spc="-4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 closing</a:t>
            </a:r>
            <a:r>
              <a:rPr sz="1800" b="1" i="1" spc="-17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5" dirty="0">
                <a:solidFill>
                  <a:srgbClr val="990033"/>
                </a:solidFill>
                <a:latin typeface="Gill Sans MT"/>
                <a:cs typeface="Gill Sans MT"/>
              </a:rPr>
              <a:t>date.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82423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spc="-5" dirty="0">
                <a:latin typeface="Gill Sans MT"/>
                <a:cs typeface="Gill Sans MT"/>
              </a:rPr>
              <a:t>11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263890" cy="3658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5" dirty="0">
                <a:solidFill>
                  <a:srgbClr val="990033"/>
                </a:solidFill>
                <a:latin typeface="Gill Sans MT"/>
                <a:cs typeface="Gill Sans MT"/>
              </a:rPr>
              <a:t>Summary</a:t>
            </a:r>
            <a:endParaRPr sz="2800" dirty="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Cycle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7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Development Program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budget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</a:t>
            </a:r>
            <a:r>
              <a:rPr sz="1800" b="1" spc="-10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5" dirty="0" smtClean="0">
                <a:solidFill>
                  <a:srgbClr val="000099"/>
                </a:solidFill>
                <a:latin typeface="Gill Sans MT"/>
                <a:cs typeface="Gill Sans MT"/>
              </a:rPr>
              <a:t>secure</a:t>
            </a:r>
            <a:endParaRPr sz="1800" dirty="0">
              <a:latin typeface="Gill Sans MT"/>
              <a:cs typeface="Gill Sans MT"/>
            </a:endParaRPr>
          </a:p>
          <a:p>
            <a:pPr marL="317500" marR="1583055" indent="-2286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entire Proposal process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conducted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electronically  (“paperless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”)</a:t>
            </a:r>
            <a:endParaRPr sz="1800" dirty="0">
              <a:latin typeface="Gill Sans MT"/>
              <a:cs typeface="Gill Sans MT"/>
            </a:endParaRPr>
          </a:p>
          <a:p>
            <a:pPr marL="260985" marR="1539240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acceptance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does not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guarantee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follow-on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funding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or 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implementation</a:t>
            </a:r>
            <a:endParaRPr sz="1800" dirty="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Collaborative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efforts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are</a:t>
            </a:r>
            <a:r>
              <a:rPr sz="1800" b="1" spc="-2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encouraged.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evaluation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 selection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process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objective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b="1" spc="-1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unbiased</a:t>
            </a:r>
            <a:endParaRPr sz="1800" dirty="0">
              <a:latin typeface="Gill Sans MT"/>
              <a:cs typeface="Gill Sans MT"/>
            </a:endParaRPr>
          </a:p>
          <a:p>
            <a:pPr marL="260985" marR="5080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35" dirty="0">
                <a:solidFill>
                  <a:srgbClr val="000099"/>
                </a:solidFill>
                <a:latin typeface="Gill Sans MT"/>
                <a:cs typeface="Gill Sans MT"/>
              </a:rPr>
              <a:t>For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further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information,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please visit the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sz="1800" b="1" spc="-3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ALMA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Development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website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at  </a:t>
            </a:r>
            <a:r>
              <a:rPr sz="1800" b="1" u="sng" spc="-10" dirty="0">
                <a:solidFill>
                  <a:srgbClr val="0000FF"/>
                </a:solidFill>
                <a:latin typeface="Gill Sans MT"/>
                <a:cs typeface="Gill Sans MT"/>
                <a:hlinkClick r:id="rId2"/>
              </a:rPr>
              <a:t>https://science.nrao.edu/facilities/alma/science_sustainability/cycle7-cfs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368935"/>
          </a:xfrm>
          <a:custGeom>
            <a:avLst/>
            <a:gdLst/>
            <a:ahLst/>
            <a:cxnLst/>
            <a:rect l="l" t="t" r="r" b="b"/>
            <a:pathLst>
              <a:path w="8534400" h="368935">
                <a:moveTo>
                  <a:pt x="0" y="368566"/>
                </a:moveTo>
                <a:lnTo>
                  <a:pt x="8534400" y="368566"/>
                </a:lnTo>
                <a:lnTo>
                  <a:pt x="8534400" y="0"/>
                </a:lnTo>
                <a:lnTo>
                  <a:pt x="0" y="0"/>
                </a:lnTo>
                <a:lnTo>
                  <a:pt x="0" y="368566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6698" y="6048106"/>
            <a:ext cx="6892290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Thank</a:t>
            </a:r>
            <a:r>
              <a:rPr sz="1800" b="1" i="1" spc="-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you</a:t>
            </a:r>
            <a:r>
              <a:rPr sz="1800" b="1" i="1" spc="-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for</a:t>
            </a:r>
            <a:r>
              <a:rPr sz="1800" b="1" i="1" spc="1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your</a:t>
            </a:r>
            <a:r>
              <a:rPr sz="1800" b="1" i="1" spc="-3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participation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in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</a:t>
            </a:r>
            <a:r>
              <a:rPr sz="1800" b="1" i="1" spc="-18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ALMA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Development</a:t>
            </a:r>
            <a:r>
              <a:rPr sz="1800" b="1" i="1" spc="-18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Program</a:t>
            </a:r>
            <a:endParaRPr sz="1800">
              <a:latin typeface="Gill Sans MT"/>
              <a:cs typeface="Gill Sans MT"/>
            </a:endParaRPr>
          </a:p>
          <a:p>
            <a:pPr marL="128905" algn="ctr">
              <a:lnSpc>
                <a:spcPct val="100000"/>
              </a:lnSpc>
              <a:spcBef>
                <a:spcPts val="113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82423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spc="-5" dirty="0">
                <a:latin typeface="Gill Sans MT"/>
                <a:cs typeface="Gill Sans MT"/>
              </a:rPr>
              <a:t>12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6019800"/>
            <a:ext cx="8534400" cy="307975"/>
          </a:xfrm>
          <a:prstGeom prst="rect">
            <a:avLst/>
          </a:prstGeom>
          <a:ln w="15240">
            <a:solidFill>
              <a:srgbClr val="C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819275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is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similar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to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previous</a:t>
            </a:r>
            <a:r>
              <a:rPr sz="1800" b="1" i="1" spc="-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cycles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2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831" y="942084"/>
            <a:ext cx="6690995" cy="438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990033"/>
                </a:solidFill>
                <a:latin typeface="Gill Sans MT"/>
                <a:cs typeface="Gill Sans MT"/>
              </a:rPr>
              <a:t>Overview</a:t>
            </a:r>
            <a:endParaRPr sz="280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Goals: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fair and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transparent</a:t>
            </a:r>
            <a:r>
              <a:rPr sz="1800" spc="-2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process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easy and equal access to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information</a:t>
            </a:r>
            <a:r>
              <a:rPr sz="1800" spc="-2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(web-based)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confidentiality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</a:t>
            </a:r>
            <a:r>
              <a:rPr sz="1800" spc="-1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endParaRPr sz="1800">
              <a:latin typeface="Gill Sans MT"/>
              <a:cs typeface="Gill Sans MT"/>
            </a:endParaRPr>
          </a:p>
          <a:p>
            <a:pPr marL="746760" lvl="1" indent="-201295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unbiased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evaluation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selection of</a:t>
            </a:r>
            <a:r>
              <a:rPr sz="1800" spc="-2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endParaRPr sz="1800">
              <a:latin typeface="Gill Sans MT"/>
              <a:cs typeface="Gill Sans MT"/>
            </a:endParaRPr>
          </a:p>
          <a:p>
            <a:pPr marL="294005" indent="-20574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</a:t>
            </a:r>
            <a:r>
              <a:rPr sz="1800" b="1" spc="-1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categories: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advanced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techniques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advanced</a:t>
            </a:r>
            <a:r>
              <a:rPr sz="1800" spc="-1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hardware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advanced</a:t>
            </a:r>
            <a:r>
              <a:rPr sz="1800" spc="-20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software</a:t>
            </a:r>
            <a:endParaRPr sz="1800">
              <a:latin typeface="Gill Sans MT"/>
              <a:cs typeface="Gill Sans MT"/>
            </a:endParaRPr>
          </a:p>
          <a:p>
            <a:pPr marL="316865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5" dirty="0">
                <a:solidFill>
                  <a:srgbClr val="000099"/>
                </a:solidFill>
                <a:latin typeface="Gill Sans MT"/>
                <a:cs typeface="Gill Sans MT"/>
              </a:rPr>
              <a:t>Primary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selection criteria</a:t>
            </a:r>
            <a:r>
              <a:rPr sz="1800" b="1" spc="-19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are:</a:t>
            </a:r>
            <a:endParaRPr sz="1800">
              <a:latin typeface="Gill Sans MT"/>
              <a:cs typeface="Gill Sans MT"/>
            </a:endParaRPr>
          </a:p>
          <a:p>
            <a:pPr marL="717550" marR="508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alignment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with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Operations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Partnership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strategic</a:t>
            </a:r>
            <a:r>
              <a:rPr sz="1800" spc="-2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goals 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ALMA</a:t>
            </a:r>
            <a:r>
              <a:rPr sz="1800" spc="-3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Development Roadmap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strength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 the 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Proposer’s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scientific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case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7451090" cy="272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Scope </a:t>
            </a:r>
            <a:r>
              <a:rPr sz="2800" spc="-15" dirty="0">
                <a:solidFill>
                  <a:srgbClr val="990033"/>
                </a:solidFill>
                <a:latin typeface="Gill Sans MT"/>
                <a:cs typeface="Gill Sans MT"/>
              </a:rPr>
              <a:t>and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Scale </a:t>
            </a: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of the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Cycle 7</a:t>
            </a:r>
            <a:r>
              <a:rPr sz="2800" spc="-1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Gill Sans MT"/>
                <a:cs typeface="Gill Sans MT"/>
              </a:rPr>
              <a:t>Call</a:t>
            </a:r>
            <a:endParaRPr sz="2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Scope of the Cycle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7 Call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for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Proposals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Studies</a:t>
            </a:r>
            <a:r>
              <a:rPr sz="1800" b="1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65" dirty="0" smtClean="0">
                <a:solidFill>
                  <a:srgbClr val="000099"/>
                </a:solidFill>
                <a:latin typeface="Gill Sans MT"/>
                <a:cs typeface="Gill Sans MT"/>
              </a:rPr>
              <a:t>only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65" dirty="0">
                <a:solidFill>
                  <a:srgbClr val="000099"/>
                </a:solidFill>
                <a:latin typeface="Gill Sans MT"/>
                <a:cs typeface="Gill Sans MT"/>
              </a:rPr>
              <a:t>Total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award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pool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</a:t>
            </a:r>
            <a:r>
              <a:rPr sz="1800" b="1" spc="-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$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500k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Maximum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award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per Study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</a:t>
            </a:r>
            <a:r>
              <a:rPr sz="1800" b="1" spc="-1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$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200k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Period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performance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twelve</a:t>
            </a:r>
            <a:r>
              <a:rPr sz="1800" b="1" spc="-2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months</a:t>
            </a:r>
            <a:endParaRPr sz="1800" dirty="0">
              <a:latin typeface="Gill Sans MT"/>
              <a:cs typeface="Gill Sans MT"/>
            </a:endParaRPr>
          </a:p>
          <a:p>
            <a:pPr marL="260985" marR="5080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Proposers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seeking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partial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financial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support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(i.e.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projects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with</a:t>
            </a:r>
            <a:r>
              <a:rPr sz="1800" b="1" spc="-2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outside 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funding sources)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are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also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invited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to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participate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3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561" y="6032753"/>
            <a:ext cx="8534400" cy="29273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96770">
              <a:lnSpc>
                <a:spcPts val="2130"/>
              </a:lnSpc>
            </a:pP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Anticipate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2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or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3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studies funded </a:t>
            </a:r>
            <a:r>
              <a:rPr sz="1800" b="1" i="1" spc="-15" dirty="0">
                <a:solidFill>
                  <a:srgbClr val="990033"/>
                </a:solidFill>
                <a:latin typeface="Gill Sans MT"/>
                <a:cs typeface="Gill Sans MT"/>
              </a:rPr>
              <a:t>from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this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call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7083425" cy="436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Study</a:t>
            </a:r>
            <a:r>
              <a:rPr sz="2800" spc="-12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Gill Sans MT"/>
                <a:cs typeface="Gill Sans MT"/>
              </a:rPr>
              <a:t>Deliverables</a:t>
            </a:r>
            <a:endParaRPr sz="280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Closeout</a:t>
            </a:r>
            <a:r>
              <a:rPr sz="1800" b="1" spc="-1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Report:</a:t>
            </a:r>
            <a:endParaRPr sz="1800">
              <a:latin typeface="Gill Sans MT"/>
              <a:cs typeface="Gill Sans MT"/>
            </a:endParaRPr>
          </a:p>
          <a:p>
            <a:pPr marL="68453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should be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completed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at an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appropriate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level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</a:t>
            </a:r>
            <a:r>
              <a:rPr sz="1800" spc="-29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detail</a:t>
            </a:r>
            <a:endParaRPr sz="1800">
              <a:latin typeface="Gill Sans MT"/>
              <a:cs typeface="Gill Sans MT"/>
            </a:endParaRPr>
          </a:p>
          <a:p>
            <a:pPr marL="684530" marR="508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includes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relevant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findings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from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study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other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details for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spc="-3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follow-on  project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or</a:t>
            </a:r>
            <a:r>
              <a:rPr sz="1800" spc="-11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implementation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spc="-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made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public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via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2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Memo</a:t>
            </a:r>
            <a:r>
              <a:rPr sz="1800" spc="-3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10" dirty="0">
                <a:solidFill>
                  <a:srgbClr val="000099"/>
                </a:solidFill>
                <a:latin typeface="Gill Sans MT"/>
                <a:cs typeface="Gill Sans MT"/>
              </a:rPr>
              <a:t>Series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 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basic template will be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provided 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to </a:t>
            </a:r>
            <a:r>
              <a:rPr sz="1800" spc="-30" dirty="0">
                <a:solidFill>
                  <a:srgbClr val="000099"/>
                </a:solidFill>
                <a:latin typeface="Gill Sans MT"/>
                <a:cs typeface="Gill Sans MT"/>
              </a:rPr>
              <a:t>PI’s 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at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 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later</a:t>
            </a:r>
            <a:r>
              <a:rPr sz="1800" spc="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date</a:t>
            </a:r>
            <a:endParaRPr sz="180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Monthly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Progress</a:t>
            </a:r>
            <a:r>
              <a:rPr sz="1800" b="1" spc="-1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Reports:</a:t>
            </a:r>
            <a:endParaRPr sz="1800">
              <a:latin typeface="Gill Sans MT"/>
              <a:cs typeface="Gill Sans MT"/>
            </a:endParaRPr>
          </a:p>
          <a:p>
            <a:pPr marL="68453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submitted</a:t>
            </a:r>
            <a:r>
              <a:rPr sz="1800" spc="-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sz="1800" spc="-2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spc="-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Development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Program</a:t>
            </a:r>
            <a:r>
              <a:rPr sz="1800" spc="-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Manager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must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address</a:t>
            </a:r>
            <a:r>
              <a:rPr sz="1800" spc="-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cost,</a:t>
            </a:r>
            <a:r>
              <a:rPr sz="1800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technical,</a:t>
            </a:r>
            <a:r>
              <a:rPr sz="1800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schedule,</a:t>
            </a:r>
            <a:r>
              <a:rPr sz="1800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risk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management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no specific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format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(4-square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is possible</a:t>
            </a:r>
            <a:r>
              <a:rPr sz="1800" spc="-1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option)</a:t>
            </a:r>
            <a:endParaRPr sz="180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Other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Deliverables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(as</a:t>
            </a:r>
            <a:r>
              <a:rPr sz="1800" b="1" spc="-1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necessary):</a:t>
            </a:r>
            <a:endParaRPr sz="1800">
              <a:latin typeface="Gill Sans MT"/>
              <a:cs typeface="Gill Sans MT"/>
            </a:endParaRPr>
          </a:p>
          <a:p>
            <a:pPr marL="68453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prototypes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software</a:t>
            </a:r>
            <a:r>
              <a:rPr sz="1800" spc="-11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package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4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561" y="6032753"/>
            <a:ext cx="8534400" cy="36893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01625">
              <a:lnSpc>
                <a:spcPts val="2130"/>
              </a:lnSpc>
            </a:pP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acceptance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does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not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guarantee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follow-on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funding or</a:t>
            </a:r>
            <a:r>
              <a:rPr sz="1800" b="1" i="1" spc="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implementation.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782320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Eligibility</a:t>
            </a:r>
            <a:endParaRPr sz="2800" dirty="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5" dirty="0" smtClean="0">
                <a:solidFill>
                  <a:srgbClr val="000099"/>
                </a:solidFill>
                <a:latin typeface="Gill Sans MT"/>
                <a:cs typeface="Gill Sans MT"/>
              </a:rPr>
              <a:t>North</a:t>
            </a:r>
            <a:r>
              <a:rPr lang="en-US" b="1" spc="-2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lang="en-US" b="1" spc="-22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lang="en-US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merican</a:t>
            </a:r>
            <a:r>
              <a:rPr lang="en-US" b="1" spc="-2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lang="en-US" b="1" spc="-24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b="1" spc="-5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Operations</a:t>
            </a:r>
            <a:r>
              <a:rPr sz="1800" b="1" spc="-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Partners</a:t>
            </a:r>
            <a:endParaRPr sz="1800" dirty="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At-large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members of the </a:t>
            </a:r>
            <a:r>
              <a:rPr sz="1800" b="1" spc="5" dirty="0">
                <a:solidFill>
                  <a:srgbClr val="000099"/>
                </a:solidFill>
                <a:latin typeface="Gill Sans MT"/>
                <a:cs typeface="Gill Sans MT"/>
              </a:rPr>
              <a:t>North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American radio</a:t>
            </a:r>
            <a:r>
              <a:rPr sz="1800" b="1" spc="-20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astronomy</a:t>
            </a:r>
            <a:r>
              <a:rPr lang="en-US"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community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buClr>
                <a:srgbClr val="000099"/>
              </a:buClr>
              <a:buFont typeface="Arial"/>
              <a:buChar char="•"/>
            </a:pPr>
            <a:endParaRPr sz="2100" dirty="0">
              <a:latin typeface="Times New Roman"/>
              <a:cs typeface="Times New Roman"/>
            </a:endParaRPr>
          </a:p>
          <a:p>
            <a:pPr marL="294640" indent="-205740">
              <a:lnSpc>
                <a:spcPct val="100000"/>
              </a:lnSpc>
              <a:spcBef>
                <a:spcPts val="1735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u="sng" dirty="0">
                <a:solidFill>
                  <a:srgbClr val="000099"/>
                </a:solidFill>
                <a:latin typeface="Gill Sans MT"/>
                <a:cs typeface="Gill Sans MT"/>
              </a:rPr>
              <a:t>Note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:The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Principal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Investigator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need not be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an</a:t>
            </a:r>
            <a:r>
              <a:rPr sz="1800" b="1" spc="-2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astronomer.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561" y="6032753"/>
            <a:ext cx="8534400" cy="29273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75535">
              <a:lnSpc>
                <a:spcPts val="2130"/>
              </a:lnSpc>
            </a:pP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Collaborative </a:t>
            </a:r>
            <a:r>
              <a:rPr sz="1800" b="1" i="1" spc="5" dirty="0">
                <a:solidFill>
                  <a:srgbClr val="990033"/>
                </a:solidFill>
                <a:latin typeface="Gill Sans MT"/>
                <a:cs typeface="Gill Sans MT"/>
              </a:rPr>
              <a:t>efforts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are</a:t>
            </a:r>
            <a:r>
              <a:rPr sz="1800" b="1" i="1" spc="-19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encouraged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831" y="246126"/>
            <a:ext cx="626173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990033"/>
                </a:solidFill>
                <a:latin typeface="Gill Sans MT"/>
                <a:cs typeface="Gill Sans MT"/>
              </a:rPr>
              <a:t>NA </a:t>
            </a:r>
            <a:r>
              <a:rPr sz="2800" b="1" spc="-10" dirty="0">
                <a:solidFill>
                  <a:srgbClr val="990033"/>
                </a:solidFill>
                <a:latin typeface="Gill Sans MT"/>
                <a:cs typeface="Gill Sans MT"/>
              </a:rPr>
              <a:t>ALMA </a:t>
            </a:r>
            <a:r>
              <a:rPr sz="2800" b="1" spc="-25" dirty="0">
                <a:solidFill>
                  <a:srgbClr val="990033"/>
                </a:solidFill>
                <a:latin typeface="Gill Sans MT"/>
                <a:cs typeface="Gill Sans MT"/>
              </a:rPr>
              <a:t>Development</a:t>
            </a:r>
            <a:r>
              <a:rPr sz="2800" b="1" spc="-2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b="1" spc="-30" dirty="0">
                <a:solidFill>
                  <a:srgbClr val="990033"/>
                </a:solidFill>
                <a:latin typeface="Gill Sans MT"/>
                <a:cs typeface="Gill Sans MT"/>
              </a:rPr>
              <a:t>Program</a:t>
            </a:r>
            <a:endParaRPr sz="28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120"/>
              </a:spcBef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Cycle 7 </a:t>
            </a:r>
            <a:r>
              <a:rPr sz="2800" spc="-10" dirty="0">
                <a:solidFill>
                  <a:srgbClr val="990033"/>
                </a:solidFill>
                <a:latin typeface="Gill Sans MT"/>
                <a:cs typeface="Gill Sans MT"/>
              </a:rPr>
              <a:t>Call </a:t>
            </a:r>
            <a:r>
              <a:rPr sz="2800" spc="-20" dirty="0">
                <a:solidFill>
                  <a:srgbClr val="990033"/>
                </a:solidFill>
                <a:latin typeface="Gill Sans MT"/>
                <a:cs typeface="Gill Sans MT"/>
              </a:rPr>
              <a:t>for </a:t>
            </a: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Study </a:t>
            </a: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Proposals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-</a:t>
            </a:r>
            <a:r>
              <a:rPr sz="2800" spc="-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Calendar</a:t>
            </a:r>
            <a:endParaRPr sz="2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561" y="6032753"/>
            <a:ext cx="8534400" cy="304800"/>
          </a:xfrm>
          <a:custGeom>
            <a:avLst/>
            <a:gdLst/>
            <a:ahLst/>
            <a:cxnLst/>
            <a:rect l="l" t="t" r="r" b="b"/>
            <a:pathLst>
              <a:path w="8534400" h="304800">
                <a:moveTo>
                  <a:pt x="0" y="0"/>
                </a:moveTo>
                <a:lnTo>
                  <a:pt x="8534400" y="0"/>
                </a:lnTo>
                <a:lnTo>
                  <a:pt x="85344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98600" y="1727200"/>
          <a:ext cx="6248400" cy="3733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860">
                <a:tc>
                  <a:txBody>
                    <a:bodyPr/>
                    <a:lstStyle/>
                    <a:p>
                      <a:pPr marL="66040">
                        <a:lnSpc>
                          <a:spcPts val="3235"/>
                        </a:lnSpc>
                      </a:pPr>
                      <a:r>
                        <a:rPr sz="2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Milestone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0954">
                      <a:solidFill>
                        <a:srgbClr val="1F487C"/>
                      </a:solidFill>
                      <a:prstDash val="solid"/>
                    </a:lnB>
                    <a:solidFill>
                      <a:srgbClr val="3074C5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3215"/>
                        </a:lnSpc>
                      </a:pPr>
                      <a:r>
                        <a:rPr sz="2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0954">
                      <a:solidFill>
                        <a:srgbClr val="1F487C"/>
                      </a:solidFill>
                      <a:prstDash val="solid"/>
                    </a:lnB>
                    <a:solidFill>
                      <a:srgbClr val="3074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3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Release 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Cycle </a:t>
                      </a: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4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Call </a:t>
                      </a:r>
                      <a:r>
                        <a:rPr sz="1600" b="1" spc="-1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sz="1600" b="1" spc="4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Proposals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20954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2018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December</a:t>
                      </a:r>
                      <a:r>
                        <a:rPr sz="1600" b="1" spc="-4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0954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Informational</a:t>
                      </a:r>
                      <a:r>
                        <a:rPr sz="1600" b="1" spc="-4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2019 January</a:t>
                      </a:r>
                      <a:r>
                        <a:rPr sz="1600" b="1" spc="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Notice 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9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Intent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2019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March</a:t>
                      </a:r>
                      <a:r>
                        <a:rPr sz="1600" b="1" spc="-3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Proposal </a:t>
                      </a: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Deadline (closing</a:t>
                      </a:r>
                      <a:r>
                        <a:rPr sz="1600" b="1" spc="-1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date)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2019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b="1" spc="-4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1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Notification 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6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Awards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2019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July</a:t>
                      </a:r>
                      <a:r>
                        <a:rPr sz="1600" b="1" spc="-5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600" b="1" spc="-8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2019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October</a:t>
                      </a:r>
                      <a:r>
                        <a:rPr sz="1600" b="1" spc="-3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Study Completion</a:t>
                      </a:r>
                      <a:r>
                        <a:rPr sz="1600" b="1" spc="-16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2020 September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780792" y="6054387"/>
            <a:ext cx="348424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35"/>
              </a:lnSpc>
            </a:pP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Study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Deadline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is 01</a:t>
            </a:r>
            <a:r>
              <a:rPr sz="1800" b="1" i="1" spc="-17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May</a:t>
            </a:r>
            <a:endParaRPr sz="1800">
              <a:latin typeface="Gill Sans MT"/>
              <a:cs typeface="Gill Sans MT"/>
            </a:endParaRPr>
          </a:p>
          <a:p>
            <a:pPr marL="108585" algn="ctr">
              <a:lnSpc>
                <a:spcPct val="100000"/>
              </a:lnSpc>
              <a:spcBef>
                <a:spcPts val="1090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1727" y="6433935"/>
            <a:ext cx="744855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dirty="0">
                <a:latin typeface="Gill Sans MT"/>
                <a:cs typeface="Gill Sans MT"/>
              </a:rPr>
              <a:t>6 of</a:t>
            </a:r>
            <a:r>
              <a:rPr sz="1200" i="1" spc="-204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561" y="6032753"/>
            <a:ext cx="8534400" cy="368935"/>
          </a:xfrm>
          <a:custGeom>
            <a:avLst/>
            <a:gdLst/>
            <a:ahLst/>
            <a:cxnLst/>
            <a:rect l="l" t="t" r="r" b="b"/>
            <a:pathLst>
              <a:path w="8534400" h="368935">
                <a:moveTo>
                  <a:pt x="0" y="368566"/>
                </a:moveTo>
                <a:lnTo>
                  <a:pt x="8534400" y="368566"/>
                </a:lnTo>
                <a:lnTo>
                  <a:pt x="8534400" y="0"/>
                </a:lnTo>
                <a:lnTo>
                  <a:pt x="0" y="0"/>
                </a:lnTo>
                <a:lnTo>
                  <a:pt x="0" y="368566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6831" y="246126"/>
            <a:ext cx="774001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990033"/>
                </a:solidFill>
                <a:latin typeface="Gill Sans MT"/>
                <a:cs typeface="Gill Sans MT"/>
              </a:rPr>
              <a:t>NA </a:t>
            </a:r>
            <a:r>
              <a:rPr sz="2800" b="1" spc="-10" dirty="0">
                <a:solidFill>
                  <a:srgbClr val="990033"/>
                </a:solidFill>
                <a:latin typeface="Gill Sans MT"/>
                <a:cs typeface="Gill Sans MT"/>
              </a:rPr>
              <a:t>ALMA </a:t>
            </a:r>
            <a:r>
              <a:rPr sz="2800" b="1" spc="-25" dirty="0">
                <a:solidFill>
                  <a:srgbClr val="990033"/>
                </a:solidFill>
                <a:latin typeface="Gill Sans MT"/>
                <a:cs typeface="Gill Sans MT"/>
              </a:rPr>
              <a:t>Development</a:t>
            </a:r>
            <a:r>
              <a:rPr sz="2800" b="1" spc="-2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b="1" spc="-30" dirty="0">
                <a:solidFill>
                  <a:srgbClr val="990033"/>
                </a:solidFill>
                <a:latin typeface="Gill Sans MT"/>
                <a:cs typeface="Gill Sans MT"/>
              </a:rPr>
              <a:t>Program</a:t>
            </a:r>
            <a:endParaRPr sz="28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120"/>
              </a:spcBef>
            </a:pP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 Preparation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and Evaluation </a:t>
            </a: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-</a:t>
            </a:r>
            <a:r>
              <a:rPr sz="2800" spc="15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Studies</a:t>
            </a:r>
            <a:endParaRPr sz="28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6300" y="1524000"/>
            <a:ext cx="7115555" cy="4041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8901" y="6048106"/>
            <a:ext cx="6409055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35"/>
              </a:lnSpc>
            </a:pP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NRAO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Proposers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must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follow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PMD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guidelines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for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internal</a:t>
            </a:r>
            <a:r>
              <a:rPr sz="1800" b="1" i="1" spc="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35" dirty="0">
                <a:solidFill>
                  <a:srgbClr val="990033"/>
                </a:solidFill>
                <a:latin typeface="Gill Sans MT"/>
                <a:cs typeface="Gill Sans MT"/>
              </a:rPr>
              <a:t>review</a:t>
            </a:r>
            <a:endParaRPr sz="1800">
              <a:latin typeface="Gill Sans MT"/>
              <a:cs typeface="Gill Sans MT"/>
            </a:endParaRPr>
          </a:p>
          <a:p>
            <a:pPr marL="7620" algn="ctr">
              <a:lnSpc>
                <a:spcPct val="100000"/>
              </a:lnSpc>
              <a:spcBef>
                <a:spcPts val="1140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1727" y="6433935"/>
            <a:ext cx="82423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lang="en-US" sz="1200" i="1" spc="-5" dirty="0">
                <a:latin typeface="Gill Sans MT"/>
                <a:cs typeface="Gill Sans MT"/>
              </a:rPr>
              <a:t>7</a:t>
            </a:r>
            <a:r>
              <a:rPr sz="1200" i="1" spc="-5" dirty="0" smtClean="0">
                <a:latin typeface="Gill Sans MT"/>
                <a:cs typeface="Gill Sans MT"/>
              </a:rPr>
              <a:t>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307070" cy="3269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Evaluation</a:t>
            </a:r>
            <a:r>
              <a:rPr sz="2800" spc="-7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Process</a:t>
            </a:r>
            <a:endParaRPr sz="2800" dirty="0">
              <a:latin typeface="Gill Sans MT"/>
              <a:cs typeface="Gill Sans MT"/>
            </a:endParaRPr>
          </a:p>
          <a:p>
            <a:pPr marL="316865" indent="-22796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Evaluation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conducted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committee of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non-NRAO</a:t>
            </a:r>
            <a:r>
              <a:rPr sz="1800" b="1" spc="-1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30" dirty="0" smtClean="0">
                <a:solidFill>
                  <a:srgbClr val="000099"/>
                </a:solidFill>
                <a:latin typeface="Gill Sans MT"/>
                <a:cs typeface="Gill Sans MT"/>
              </a:rPr>
              <a:t>reviewers</a:t>
            </a:r>
            <a:endParaRPr sz="1800" dirty="0">
              <a:latin typeface="Gill Sans MT"/>
              <a:cs typeface="Gill Sans MT"/>
            </a:endParaRPr>
          </a:p>
          <a:p>
            <a:pPr marL="316865" marR="5080" indent="-22796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Committee membership will be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reviewed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consented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to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 National  Science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Foundation</a:t>
            </a:r>
            <a:r>
              <a:rPr sz="1800" b="1" spc="-1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(NSF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)</a:t>
            </a:r>
            <a:endParaRPr lang="en-US" sz="1800" b="1" spc="-10" dirty="0" smtClean="0">
              <a:solidFill>
                <a:srgbClr val="000099"/>
              </a:solidFill>
              <a:latin typeface="Gill Sans MT"/>
              <a:cs typeface="Gill Sans MT"/>
            </a:endParaRPr>
          </a:p>
          <a:p>
            <a:pPr marL="316865" marR="5080" indent="-22796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Committee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members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involved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with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development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recused 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from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considering their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own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or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closely-related</a:t>
            </a:r>
            <a:r>
              <a:rPr sz="1800" b="1" spc="-1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 smtClean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endParaRPr sz="1800" dirty="0">
              <a:latin typeface="Gill Sans MT"/>
              <a:cs typeface="Gill Sans MT"/>
            </a:endParaRPr>
          </a:p>
          <a:p>
            <a:pPr marL="317500" marR="648335" indent="-2286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sz="1800" b="1" spc="-20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Operations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Partners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 represented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on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b="1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Evaluation  </a:t>
            </a:r>
            <a:r>
              <a:rPr sz="1800" b="1" dirty="0" smtClean="0">
                <a:solidFill>
                  <a:srgbClr val="000099"/>
                </a:solidFill>
                <a:latin typeface="Gill Sans MT"/>
                <a:cs typeface="Gill Sans MT"/>
              </a:rPr>
              <a:t>Committee</a:t>
            </a:r>
            <a:endParaRPr sz="1800" dirty="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NSF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b="1" spc="-30" dirty="0">
                <a:solidFill>
                  <a:srgbClr val="000099"/>
                </a:solidFill>
                <a:latin typeface="Gill Sans MT"/>
                <a:cs typeface="Gill Sans MT"/>
              </a:rPr>
              <a:t>have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final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approval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all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funded</a:t>
            </a:r>
            <a:r>
              <a:rPr sz="1800" b="1" spc="2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Studies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292735"/>
          </a:xfrm>
          <a:custGeom>
            <a:avLst/>
            <a:gdLst/>
            <a:ahLst/>
            <a:cxnLst/>
            <a:rect l="l" t="t" r="r" b="b"/>
            <a:pathLst>
              <a:path w="8534400" h="292735">
                <a:moveTo>
                  <a:pt x="0" y="0"/>
                </a:moveTo>
                <a:lnTo>
                  <a:pt x="8534400" y="0"/>
                </a:lnTo>
                <a:lnTo>
                  <a:pt x="8534400" y="292608"/>
                </a:lnTo>
                <a:lnTo>
                  <a:pt x="0" y="2926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53160" y="6042322"/>
            <a:ext cx="670115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evaluation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and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selection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will be objective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and</a:t>
            </a:r>
            <a:r>
              <a:rPr sz="1800" b="1" i="1" spc="-28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unbiased</a:t>
            </a:r>
            <a:endParaRPr sz="1800">
              <a:latin typeface="Gill Sans MT"/>
              <a:cs typeface="Gill Sans MT"/>
            </a:endParaRPr>
          </a:p>
          <a:p>
            <a:pPr marL="145415" algn="ctr">
              <a:lnSpc>
                <a:spcPct val="100000"/>
              </a:lnSpc>
              <a:spcBef>
                <a:spcPts val="1180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744855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dirty="0">
                <a:latin typeface="Gill Sans MT"/>
                <a:cs typeface="Gill Sans MT"/>
              </a:rPr>
              <a:t>8 of</a:t>
            </a:r>
            <a:r>
              <a:rPr sz="1200" i="1" spc="-204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105775" cy="357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Intellectual Property</a:t>
            </a:r>
            <a:r>
              <a:rPr sz="2800" spc="-1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Management</a:t>
            </a:r>
            <a:endParaRPr sz="280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194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Confidentiality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Proposer’s</a:t>
            </a:r>
            <a:r>
              <a:rPr sz="1800" b="1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information</a:t>
            </a:r>
            <a:endParaRPr sz="1800">
              <a:latin typeface="Gill Sans MT"/>
              <a:cs typeface="Gill Sans MT"/>
            </a:endParaRPr>
          </a:p>
          <a:p>
            <a:pPr marL="546100" lvl="1" indent="-170815">
              <a:lnSpc>
                <a:spcPct val="100000"/>
              </a:lnSpc>
              <a:buChar char="-"/>
              <a:tabLst>
                <a:tab pos="546100" algn="l"/>
              </a:tabLst>
            </a:pP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NRAO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personnel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conduct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business in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accord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with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professional</a:t>
            </a:r>
            <a:r>
              <a:rPr sz="1800" spc="-1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conventions.</a:t>
            </a:r>
            <a:endParaRPr sz="1800">
              <a:latin typeface="Gill Sans MT"/>
              <a:cs typeface="Gill Sans MT"/>
            </a:endParaRPr>
          </a:p>
          <a:p>
            <a:pPr marL="545465">
              <a:lnSpc>
                <a:spcPct val="100000"/>
              </a:lnSpc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Non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Disclosure</a:t>
            </a:r>
            <a:r>
              <a:rPr sz="1800" spc="-2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Agreements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may</a:t>
            </a:r>
            <a:r>
              <a:rPr sz="1800" spc="-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enacted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on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case-by-case</a:t>
            </a:r>
            <a:r>
              <a:rPr sz="1800" spc="-3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basis.</a:t>
            </a:r>
            <a:endParaRPr sz="180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Intellectual Property</a:t>
            </a:r>
            <a:r>
              <a:rPr sz="1800" b="1" spc="-1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rights</a:t>
            </a:r>
            <a:endParaRPr sz="1800">
              <a:latin typeface="Gill Sans MT"/>
              <a:cs typeface="Gill Sans MT"/>
            </a:endParaRPr>
          </a:p>
          <a:p>
            <a:pPr marL="546100" marR="5080" lvl="1" indent="-170815">
              <a:lnSpc>
                <a:spcPct val="100000"/>
              </a:lnSpc>
              <a:buChar char="-"/>
              <a:tabLst>
                <a:tab pos="546100" algn="l"/>
              </a:tabLst>
            </a:pP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Proposer’s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IP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rights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pertaining to technical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data,copyrightable 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material,patents</a:t>
            </a:r>
            <a:r>
              <a:rPr sz="1800" spc="-1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 utilization of subject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inventions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are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subject to the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terms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 the </a:t>
            </a:r>
            <a:r>
              <a:rPr sz="1800" spc="-70" dirty="0">
                <a:solidFill>
                  <a:srgbClr val="000099"/>
                </a:solidFill>
                <a:latin typeface="Gill Sans MT"/>
                <a:cs typeface="Gill Sans MT"/>
              </a:rPr>
              <a:t>NRAO’s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standard 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Subrecipient</a:t>
            </a:r>
            <a:r>
              <a:rPr sz="1800" i="1" spc="-20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Agreement</a:t>
            </a:r>
            <a:r>
              <a:rPr sz="1800" i="1" spc="-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any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negotiated</a:t>
            </a:r>
            <a:r>
              <a:rPr sz="1800" spc="-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amendments</a:t>
            </a:r>
            <a:r>
              <a:rPr sz="1800" spc="-1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thereto.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Times New Roman"/>
              <a:cs typeface="Times New Roman"/>
            </a:endParaRPr>
          </a:p>
          <a:p>
            <a:pPr marL="88900" marR="559435">
              <a:lnSpc>
                <a:spcPct val="100000"/>
              </a:lnSpc>
            </a:pP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Note: the </a:t>
            </a:r>
            <a:r>
              <a:rPr sz="1800" i="1" spc="-25" dirty="0">
                <a:solidFill>
                  <a:srgbClr val="000099"/>
                </a:solidFill>
                <a:latin typeface="Gill Sans MT"/>
                <a:cs typeface="Gill Sans MT"/>
              </a:rPr>
              <a:t>Proposer’s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Science Case will be made available to the </a:t>
            </a:r>
            <a:r>
              <a:rPr sz="1800" i="1" dirty="0">
                <a:solidFill>
                  <a:srgbClr val="000099"/>
                </a:solidFill>
                <a:latin typeface="Gill Sans MT"/>
                <a:cs typeface="Gill Sans MT"/>
              </a:rPr>
              <a:t>ALMA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Science </a:t>
            </a:r>
            <a:r>
              <a:rPr sz="1800" i="1" spc="5" dirty="0">
                <a:solidFill>
                  <a:srgbClr val="000099"/>
                </a:solidFill>
                <a:latin typeface="Gill Sans MT"/>
                <a:cs typeface="Gill Sans MT"/>
              </a:rPr>
              <a:t>Advisory 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Committee</a:t>
            </a:r>
            <a:r>
              <a:rPr sz="1800" i="1" spc="-1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25" dirty="0">
                <a:solidFill>
                  <a:srgbClr val="000099"/>
                </a:solidFill>
                <a:latin typeface="Gill Sans MT"/>
                <a:cs typeface="Gill Sans MT"/>
              </a:rPr>
              <a:t>(ASAC).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292735"/>
          </a:xfrm>
          <a:custGeom>
            <a:avLst/>
            <a:gdLst/>
            <a:ahLst/>
            <a:cxnLst/>
            <a:rect l="l" t="t" r="r" b="b"/>
            <a:pathLst>
              <a:path w="8534400" h="292735">
                <a:moveTo>
                  <a:pt x="0" y="0"/>
                </a:moveTo>
                <a:lnTo>
                  <a:pt x="8534400" y="0"/>
                </a:lnTo>
                <a:lnTo>
                  <a:pt x="8534400" y="292608"/>
                </a:lnTo>
                <a:lnTo>
                  <a:pt x="0" y="2926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6400" y="6042322"/>
            <a:ext cx="818134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NRAO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personnel will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safeguard </a:t>
            </a:r>
            <a:r>
              <a:rPr sz="1800" b="1" i="1" spc="-35" dirty="0">
                <a:solidFill>
                  <a:srgbClr val="990033"/>
                </a:solidFill>
                <a:latin typeface="Gill Sans MT"/>
                <a:cs typeface="Gill Sans MT"/>
              </a:rPr>
              <a:t>Proposer’s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and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Subrecipient’s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intellectual</a:t>
            </a:r>
            <a:r>
              <a:rPr sz="1800" b="1" i="1" spc="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property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744855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dirty="0">
                <a:latin typeface="Gill Sans MT"/>
                <a:cs typeface="Gill Sans MT"/>
              </a:rPr>
              <a:t>9 of</a:t>
            </a:r>
            <a:r>
              <a:rPr sz="1200" i="1" spc="-204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05331" y="6461695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948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Office Theme</vt:lpstr>
      <vt:lpstr>North American ALMA Development Program</vt:lpstr>
      <vt:lpstr>NA ALMA Development Program</vt:lpstr>
      <vt:lpstr>NA ALMA Development Program</vt:lpstr>
      <vt:lpstr>NA ALMA Development Program</vt:lpstr>
      <vt:lpstr>NA ALMA Development Program</vt:lpstr>
      <vt:lpstr>PowerPoint Presentation</vt:lpstr>
      <vt:lpstr>PowerPoint Presentation</vt:lpstr>
      <vt:lpstr>NA ALMA Development Program</vt:lpstr>
      <vt:lpstr>NA ALMA Development Program</vt:lpstr>
      <vt:lpstr>NA ALMA Development Program</vt:lpstr>
      <vt:lpstr>NA ALMA Development Program</vt:lpstr>
      <vt:lpstr>NA ALMA Development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Randolph</dc:creator>
  <cp:lastModifiedBy>Stephen Leff</cp:lastModifiedBy>
  <cp:revision>4</cp:revision>
  <dcterms:created xsi:type="dcterms:W3CDTF">2019-01-14T14:45:41Z</dcterms:created>
  <dcterms:modified xsi:type="dcterms:W3CDTF">2019-01-15T16:17:15Z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2019-01-14T00:00:00Z</vt:filetime>
  </property>
</Properties>
</file>