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35" dirty="0"/>
              <a:t>Cy7</a:t>
            </a:r>
            <a:r>
              <a:rPr spc="-204" dirty="0"/>
              <a:t> </a:t>
            </a:r>
            <a:r>
              <a:rPr spc="-35" dirty="0"/>
              <a:t>CfP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25" dirty="0"/>
              <a:t>Page </a:t>
            </a:r>
            <a:fld id="{81D60167-4931-47E6-BA6A-407CBD079E47}" type="slidenum">
              <a:rPr dirty="0"/>
              <a:t>‹#›</a:t>
            </a:fld>
            <a:r>
              <a:rPr dirty="0"/>
              <a:t> of</a:t>
            </a:r>
            <a:r>
              <a:rPr spc="-204" dirty="0"/>
              <a:t> </a:t>
            </a:r>
            <a:r>
              <a:rPr spc="-5" dirty="0"/>
              <a:t>12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990033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35" dirty="0"/>
              <a:t>Cy7</a:t>
            </a:r>
            <a:r>
              <a:rPr spc="-204" dirty="0"/>
              <a:t> </a:t>
            </a:r>
            <a:r>
              <a:rPr spc="-35" dirty="0"/>
              <a:t>CfP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25" dirty="0"/>
              <a:t>Page </a:t>
            </a:r>
            <a:fld id="{81D60167-4931-47E6-BA6A-407CBD079E47}" type="slidenum">
              <a:rPr dirty="0"/>
              <a:t>‹#›</a:t>
            </a:fld>
            <a:r>
              <a:rPr dirty="0"/>
              <a:t> of</a:t>
            </a:r>
            <a:r>
              <a:rPr spc="-204" dirty="0"/>
              <a:t> </a:t>
            </a:r>
            <a:r>
              <a:rPr spc="-5" dirty="0"/>
              <a:t>12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990033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35" dirty="0"/>
              <a:t>Cy7</a:t>
            </a:r>
            <a:r>
              <a:rPr spc="-204" dirty="0"/>
              <a:t> </a:t>
            </a:r>
            <a:r>
              <a:rPr spc="-35" dirty="0"/>
              <a:t>CfP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25" dirty="0"/>
              <a:t>Page </a:t>
            </a:r>
            <a:fld id="{81D60167-4931-47E6-BA6A-407CBD079E47}" type="slidenum">
              <a:rPr dirty="0"/>
              <a:t>‹#›</a:t>
            </a:fld>
            <a:r>
              <a:rPr dirty="0"/>
              <a:t> of</a:t>
            </a:r>
            <a:r>
              <a:rPr spc="-204" dirty="0"/>
              <a:t> </a:t>
            </a:r>
            <a:r>
              <a:rPr spc="-5" dirty="0"/>
              <a:t>12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990033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35" dirty="0"/>
              <a:t>Cy7</a:t>
            </a:r>
            <a:r>
              <a:rPr spc="-204" dirty="0"/>
              <a:t> </a:t>
            </a:r>
            <a:r>
              <a:rPr spc="-35" dirty="0"/>
              <a:t>CfP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25" dirty="0"/>
              <a:t>Page </a:t>
            </a:r>
            <a:fld id="{81D60167-4931-47E6-BA6A-407CBD079E47}" type="slidenum">
              <a:rPr dirty="0"/>
              <a:t>‹#›</a:t>
            </a:fld>
            <a:r>
              <a:rPr dirty="0"/>
              <a:t> of</a:t>
            </a:r>
            <a:r>
              <a:rPr spc="-204" dirty="0"/>
              <a:t> </a:t>
            </a:r>
            <a:r>
              <a:rPr spc="-5" dirty="0"/>
              <a:t>12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4800" y="838200"/>
            <a:ext cx="8534400" cy="0"/>
          </a:xfrm>
          <a:custGeom>
            <a:avLst/>
            <a:gdLst/>
            <a:ahLst/>
            <a:cxnLst/>
            <a:rect l="l" t="t" r="r" b="b"/>
            <a:pathLst>
              <a:path w="8534400">
                <a:moveTo>
                  <a:pt x="0" y="0"/>
                </a:moveTo>
                <a:lnTo>
                  <a:pt x="8534400" y="0"/>
                </a:lnTo>
              </a:path>
            </a:pathLst>
          </a:custGeom>
          <a:ln w="15240">
            <a:solidFill>
              <a:srgbClr val="0033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172200" y="228600"/>
            <a:ext cx="2666999" cy="4678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35" dirty="0"/>
              <a:t>Cy7</a:t>
            </a:r>
            <a:r>
              <a:rPr spc="-204" dirty="0"/>
              <a:t> </a:t>
            </a:r>
            <a:r>
              <a:rPr spc="-35" dirty="0"/>
              <a:t>CfP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25" dirty="0"/>
              <a:t>Page </a:t>
            </a:r>
            <a:fld id="{81D60167-4931-47E6-BA6A-407CBD079E47}" type="slidenum">
              <a:rPr dirty="0"/>
              <a:t>‹#›</a:t>
            </a:fld>
            <a:r>
              <a:rPr dirty="0"/>
              <a:t> of</a:t>
            </a:r>
            <a:r>
              <a:rPr spc="-204" dirty="0"/>
              <a:t> </a:t>
            </a:r>
            <a:r>
              <a:rPr spc="-5" dirty="0"/>
              <a:t>12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4800" y="838200"/>
            <a:ext cx="8534400" cy="0"/>
          </a:xfrm>
          <a:custGeom>
            <a:avLst/>
            <a:gdLst/>
            <a:ahLst/>
            <a:cxnLst/>
            <a:rect l="l" t="t" r="r" b="b"/>
            <a:pathLst>
              <a:path w="8534400">
                <a:moveTo>
                  <a:pt x="0" y="0"/>
                </a:moveTo>
                <a:lnTo>
                  <a:pt x="8534400" y="0"/>
                </a:lnTo>
              </a:path>
            </a:pathLst>
          </a:custGeom>
          <a:ln w="15240">
            <a:solidFill>
              <a:srgbClr val="0033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6831" y="246126"/>
            <a:ext cx="8530336" cy="450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990033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06805" y="6461672"/>
            <a:ext cx="444500" cy="202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1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35" dirty="0"/>
              <a:t>Cy7</a:t>
            </a:r>
            <a:r>
              <a:rPr spc="-204" dirty="0"/>
              <a:t> </a:t>
            </a:r>
            <a:r>
              <a:rPr spc="-35" dirty="0"/>
              <a:t>CfP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991727" y="6433935"/>
            <a:ext cx="744854" cy="202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1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25" dirty="0"/>
              <a:t>Page </a:t>
            </a:r>
            <a:fld id="{81D60167-4931-47E6-BA6A-407CBD079E47}" type="slidenum">
              <a:rPr dirty="0"/>
              <a:t>‹#›</a:t>
            </a:fld>
            <a:r>
              <a:rPr dirty="0"/>
              <a:t> of</a:t>
            </a:r>
            <a:r>
              <a:rPr spc="-204" dirty="0"/>
              <a:t> </a:t>
            </a:r>
            <a:r>
              <a:rPr spc="-5" dirty="0"/>
              <a:t>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science.nrao.edu/facilities/alma/science_sustainability/cycle8-cf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1219200"/>
            <a:ext cx="8948926" cy="32141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11631" y="586359"/>
            <a:ext cx="6747509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5" dirty="0">
                <a:solidFill>
                  <a:srgbClr val="800000"/>
                </a:solidFill>
                <a:latin typeface="Calibri"/>
                <a:cs typeface="Calibri"/>
              </a:rPr>
              <a:t>North </a:t>
            </a:r>
            <a:r>
              <a:rPr spc="-5" dirty="0">
                <a:solidFill>
                  <a:srgbClr val="800000"/>
                </a:solidFill>
                <a:latin typeface="Calibri"/>
                <a:cs typeface="Calibri"/>
              </a:rPr>
              <a:t>American ALMA </a:t>
            </a:r>
            <a:r>
              <a:rPr spc="-20" dirty="0">
                <a:solidFill>
                  <a:srgbClr val="800000"/>
                </a:solidFill>
                <a:latin typeface="Calibri"/>
                <a:cs typeface="Calibri"/>
              </a:rPr>
              <a:t>Development</a:t>
            </a:r>
            <a:r>
              <a:rPr spc="95" dirty="0">
                <a:solidFill>
                  <a:srgbClr val="800000"/>
                </a:solidFill>
                <a:latin typeface="Calibri"/>
                <a:cs typeface="Calibri"/>
              </a:rPr>
              <a:t> </a:t>
            </a:r>
            <a:r>
              <a:rPr spc="-30" dirty="0">
                <a:solidFill>
                  <a:srgbClr val="800000"/>
                </a:solidFill>
                <a:latin typeface="Calibri"/>
                <a:cs typeface="Calibri"/>
              </a:rPr>
              <a:t>Program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26872" y="4638167"/>
            <a:ext cx="5107940" cy="1259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20" dirty="0">
                <a:solidFill>
                  <a:srgbClr val="800000"/>
                </a:solidFill>
                <a:latin typeface="Calibri"/>
                <a:cs typeface="Calibri"/>
              </a:rPr>
              <a:t>Cycle </a:t>
            </a:r>
            <a:r>
              <a:rPr lang="en-US" sz="2400" b="1" dirty="0" smtClean="0">
                <a:solidFill>
                  <a:srgbClr val="800000"/>
                </a:solidFill>
                <a:latin typeface="Calibri"/>
                <a:cs typeface="Calibri"/>
              </a:rPr>
              <a:t>8</a:t>
            </a:r>
            <a:r>
              <a:rPr sz="2400" b="1" dirty="0" smtClean="0">
                <a:solidFill>
                  <a:srgbClr val="8000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800000"/>
                </a:solidFill>
                <a:latin typeface="Calibri"/>
                <a:cs typeface="Calibri"/>
              </a:rPr>
              <a:t>Call </a:t>
            </a:r>
            <a:r>
              <a:rPr sz="2400" b="1" spc="-25" dirty="0">
                <a:solidFill>
                  <a:srgbClr val="800000"/>
                </a:solidFill>
                <a:latin typeface="Calibri"/>
                <a:cs typeface="Calibri"/>
              </a:rPr>
              <a:t>for </a:t>
            </a:r>
            <a:r>
              <a:rPr sz="2400" b="1" spc="-5" dirty="0">
                <a:solidFill>
                  <a:srgbClr val="800000"/>
                </a:solidFill>
                <a:latin typeface="Calibri"/>
                <a:cs typeface="Calibri"/>
              </a:rPr>
              <a:t>Study </a:t>
            </a:r>
            <a:r>
              <a:rPr sz="2400" b="1" spc="-10" dirty="0">
                <a:solidFill>
                  <a:srgbClr val="800000"/>
                </a:solidFill>
                <a:latin typeface="Calibri"/>
                <a:cs typeface="Calibri"/>
              </a:rPr>
              <a:t>Proposals </a:t>
            </a:r>
            <a:r>
              <a:rPr sz="2400" b="1" dirty="0">
                <a:solidFill>
                  <a:srgbClr val="800000"/>
                </a:solidFill>
                <a:latin typeface="Calibri"/>
                <a:cs typeface="Calibri"/>
              </a:rPr>
              <a:t>-</a:t>
            </a:r>
            <a:r>
              <a:rPr sz="2400" b="1" spc="-130" dirty="0">
                <a:solidFill>
                  <a:srgbClr val="80000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800000"/>
                </a:solidFill>
                <a:latin typeface="Calibri"/>
                <a:cs typeface="Calibri"/>
              </a:rPr>
              <a:t>Process</a:t>
            </a:r>
            <a:endParaRPr sz="2400" dirty="0">
              <a:latin typeface="Calibri"/>
              <a:cs typeface="Calibri"/>
            </a:endParaRPr>
          </a:p>
          <a:p>
            <a:pPr marL="12700" marR="1847850">
              <a:lnSpc>
                <a:spcPct val="121000"/>
              </a:lnSpc>
              <a:spcBef>
                <a:spcPts val="1019"/>
              </a:spcBef>
            </a:pPr>
            <a:r>
              <a:rPr sz="2000" spc="-5" dirty="0">
                <a:solidFill>
                  <a:srgbClr val="000090"/>
                </a:solidFill>
                <a:latin typeface="Calibri"/>
                <a:cs typeface="Calibri"/>
              </a:rPr>
              <a:t>Stephen </a:t>
            </a:r>
            <a:r>
              <a:rPr sz="2000" spc="-35" dirty="0">
                <a:solidFill>
                  <a:srgbClr val="000090"/>
                </a:solidFill>
                <a:latin typeface="Calibri"/>
                <a:cs typeface="Calibri"/>
              </a:rPr>
              <a:t>Leff, </a:t>
            </a:r>
            <a:r>
              <a:rPr sz="2000" spc="-25" dirty="0">
                <a:solidFill>
                  <a:srgbClr val="000090"/>
                </a:solidFill>
                <a:latin typeface="Calibri"/>
                <a:cs typeface="Calibri"/>
              </a:rPr>
              <a:t>Program</a:t>
            </a:r>
            <a:r>
              <a:rPr sz="2000" spc="-175" dirty="0">
                <a:solidFill>
                  <a:srgbClr val="00009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0090"/>
                </a:solidFill>
                <a:latin typeface="Calibri"/>
                <a:cs typeface="Calibri"/>
              </a:rPr>
              <a:t>Manager  16 January</a:t>
            </a:r>
            <a:r>
              <a:rPr sz="2000" spc="-195" dirty="0">
                <a:solidFill>
                  <a:srgbClr val="000090"/>
                </a:solidFill>
                <a:latin typeface="Calibri"/>
                <a:cs typeface="Calibri"/>
              </a:rPr>
              <a:t> </a:t>
            </a:r>
            <a:r>
              <a:rPr sz="2000" dirty="0" smtClean="0">
                <a:solidFill>
                  <a:srgbClr val="000090"/>
                </a:solidFill>
                <a:latin typeface="Calibri"/>
                <a:cs typeface="Calibri"/>
              </a:rPr>
              <a:t>20</a:t>
            </a:r>
            <a:r>
              <a:rPr lang="en-US" sz="2000" dirty="0" smtClean="0">
                <a:solidFill>
                  <a:srgbClr val="000090"/>
                </a:solidFill>
                <a:latin typeface="Calibri"/>
                <a:cs typeface="Calibri"/>
              </a:rPr>
              <a:t>20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1104" y="1481328"/>
            <a:ext cx="8229599" cy="25694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33" t="21805" r="9775" b="12405"/>
          <a:stretch/>
        </p:blipFill>
        <p:spPr>
          <a:xfrm>
            <a:off x="5827330" y="5930900"/>
            <a:ext cx="3063619" cy="6808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831" y="246126"/>
            <a:ext cx="5654675" cy="450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NA </a:t>
            </a:r>
            <a:r>
              <a:rPr spc="-10" dirty="0"/>
              <a:t>ALMA </a:t>
            </a:r>
            <a:r>
              <a:rPr spc="-25" dirty="0"/>
              <a:t>Development</a:t>
            </a:r>
            <a:r>
              <a:rPr spc="-250" dirty="0"/>
              <a:t> </a:t>
            </a:r>
            <a:r>
              <a:rPr spc="-30" dirty="0"/>
              <a:t>Program</a:t>
            </a:r>
          </a:p>
        </p:txBody>
      </p:sp>
      <p:sp>
        <p:nvSpPr>
          <p:cNvPr id="4" name="object 4"/>
          <p:cNvSpPr/>
          <p:nvPr/>
        </p:nvSpPr>
        <p:spPr>
          <a:xfrm>
            <a:off x="304800" y="6019800"/>
            <a:ext cx="8534400" cy="370840"/>
          </a:xfrm>
          <a:custGeom>
            <a:avLst/>
            <a:gdLst/>
            <a:ahLst/>
            <a:cxnLst/>
            <a:rect l="l" t="t" r="r" b="b"/>
            <a:pathLst>
              <a:path w="8534400" h="370839">
                <a:moveTo>
                  <a:pt x="0" y="0"/>
                </a:moveTo>
                <a:lnTo>
                  <a:pt x="8534400" y="0"/>
                </a:lnTo>
                <a:lnTo>
                  <a:pt x="8534400" y="370331"/>
                </a:lnTo>
                <a:lnTo>
                  <a:pt x="0" y="370331"/>
                </a:lnTo>
                <a:lnTo>
                  <a:pt x="0" y="0"/>
                </a:lnTo>
                <a:close/>
              </a:path>
            </a:pathLst>
          </a:custGeom>
          <a:ln w="1524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06831" y="942084"/>
            <a:ext cx="8020050" cy="4787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solidFill>
                  <a:srgbClr val="990033"/>
                </a:solidFill>
                <a:latin typeface="Gill Sans MT"/>
                <a:cs typeface="Gill Sans MT"/>
              </a:rPr>
              <a:t>Contractual</a:t>
            </a:r>
            <a:r>
              <a:rPr sz="2800" spc="-40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2800" spc="-20" dirty="0">
                <a:solidFill>
                  <a:srgbClr val="990033"/>
                </a:solidFill>
                <a:latin typeface="Gill Sans MT"/>
                <a:cs typeface="Gill Sans MT"/>
              </a:rPr>
              <a:t>Requirements</a:t>
            </a:r>
            <a:endParaRPr sz="2800">
              <a:latin typeface="Gill Sans MT"/>
              <a:cs typeface="Gill Sans MT"/>
            </a:endParaRPr>
          </a:p>
          <a:p>
            <a:pPr marL="283845" indent="-194945">
              <a:lnSpc>
                <a:spcPct val="100000"/>
              </a:lnSpc>
              <a:spcBef>
                <a:spcPts val="940"/>
              </a:spcBef>
              <a:buFont typeface="Arial"/>
              <a:buChar char="•"/>
              <a:tabLst>
                <a:tab pos="284480" algn="l"/>
              </a:tabLst>
            </a:pPr>
            <a:r>
              <a:rPr sz="1800" b="1" spc="-20" dirty="0">
                <a:solidFill>
                  <a:srgbClr val="000099"/>
                </a:solidFill>
                <a:latin typeface="Gill Sans MT"/>
                <a:cs typeface="Gill Sans MT"/>
              </a:rPr>
              <a:t>Federal </a:t>
            </a: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Funding Accountability </a:t>
            </a:r>
            <a:r>
              <a:rPr sz="1800" b="1" spc="-30" dirty="0">
                <a:solidFill>
                  <a:srgbClr val="000099"/>
                </a:solidFill>
                <a:latin typeface="Gill Sans MT"/>
                <a:cs typeface="Gill Sans MT"/>
              </a:rPr>
              <a:t>andTransparencyAct</a:t>
            </a:r>
            <a:r>
              <a:rPr sz="1800" b="1" spc="-254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150" dirty="0">
                <a:solidFill>
                  <a:srgbClr val="000099"/>
                </a:solidFill>
                <a:latin typeface="Gill Sans MT"/>
                <a:cs typeface="Gill Sans MT"/>
              </a:rPr>
              <a:t>(FFATA)</a:t>
            </a:r>
            <a:endParaRPr sz="1800">
              <a:latin typeface="Gill Sans MT"/>
              <a:cs typeface="Gill Sans MT"/>
            </a:endParaRPr>
          </a:p>
          <a:p>
            <a:pPr marL="746760" lvl="1" indent="-200660">
              <a:lnSpc>
                <a:spcPct val="100000"/>
              </a:lnSpc>
              <a:buChar char="-"/>
              <a:tabLst>
                <a:tab pos="746760" algn="l"/>
                <a:tab pos="747395" algn="l"/>
              </a:tabLst>
            </a:pP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applicable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to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Subrecipients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of </a:t>
            </a:r>
            <a:r>
              <a:rPr sz="1800" spc="-20" dirty="0">
                <a:solidFill>
                  <a:srgbClr val="000099"/>
                </a:solidFill>
                <a:latin typeface="Gill Sans MT"/>
                <a:cs typeface="Gill Sans MT"/>
              </a:rPr>
              <a:t>Federal </a:t>
            </a:r>
            <a:r>
              <a:rPr sz="1800" spc="-40" dirty="0">
                <a:solidFill>
                  <a:srgbClr val="000099"/>
                </a:solidFill>
                <a:latin typeface="Gill Sans MT"/>
                <a:cs typeface="Gill Sans MT"/>
              </a:rPr>
              <a:t>awards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in excess of</a:t>
            </a:r>
            <a:r>
              <a:rPr sz="1800" spc="-13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$25K.</a:t>
            </a:r>
            <a:endParaRPr sz="1800">
              <a:latin typeface="Gill Sans MT"/>
              <a:cs typeface="Gill Sans MT"/>
            </a:endParaRPr>
          </a:p>
          <a:p>
            <a:pPr marL="746760" lvl="1" indent="-200660">
              <a:lnSpc>
                <a:spcPct val="100000"/>
              </a:lnSpc>
              <a:buChar char="-"/>
              <a:tabLst>
                <a:tab pos="746760" algn="l"/>
                <a:tab pos="747395" algn="l"/>
              </a:tabLst>
            </a:pP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successful </a:t>
            </a:r>
            <a:r>
              <a:rPr sz="1800" spc="-20" dirty="0">
                <a:solidFill>
                  <a:srgbClr val="000099"/>
                </a:solidFill>
                <a:latin typeface="Gill Sans MT"/>
                <a:cs typeface="Gill Sans MT"/>
              </a:rPr>
              <a:t>Proposers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must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complete a </a:t>
            </a:r>
            <a:r>
              <a:rPr sz="1800" i="1" spc="-5" dirty="0">
                <a:solidFill>
                  <a:srgbClr val="000099"/>
                </a:solidFill>
                <a:latin typeface="Gill Sans MT"/>
                <a:cs typeface="Gill Sans MT"/>
              </a:rPr>
              <a:t>Subrecipient </a:t>
            </a:r>
            <a:r>
              <a:rPr sz="1800" i="1" spc="-25" dirty="0">
                <a:solidFill>
                  <a:srgbClr val="000099"/>
                </a:solidFill>
                <a:latin typeface="Gill Sans MT"/>
                <a:cs typeface="Gill Sans MT"/>
              </a:rPr>
              <a:t>Profile</a:t>
            </a:r>
            <a:r>
              <a:rPr sz="1800" i="1" spc="-16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i="1" spc="-5" dirty="0">
                <a:solidFill>
                  <a:srgbClr val="000099"/>
                </a:solidFill>
                <a:latin typeface="Gill Sans MT"/>
                <a:cs typeface="Gill Sans MT"/>
              </a:rPr>
              <a:t>Questionnaire.</a:t>
            </a:r>
            <a:endParaRPr sz="1800">
              <a:latin typeface="Gill Sans MT"/>
              <a:cs typeface="Gill Sans MT"/>
            </a:endParaRPr>
          </a:p>
          <a:p>
            <a:pPr marL="294640" indent="-205740">
              <a:lnSpc>
                <a:spcPct val="100000"/>
              </a:lnSpc>
              <a:spcBef>
                <a:spcPts val="1005"/>
              </a:spcBef>
              <a:buFont typeface="Arial"/>
              <a:buChar char="•"/>
              <a:tabLst>
                <a:tab pos="295275" algn="l"/>
              </a:tabLst>
            </a:pPr>
            <a:r>
              <a:rPr sz="1800" b="1" spc="-110" dirty="0">
                <a:solidFill>
                  <a:srgbClr val="000099"/>
                </a:solidFill>
                <a:latin typeface="Gill Sans MT"/>
                <a:cs typeface="Gill Sans MT"/>
              </a:rPr>
              <a:t>Terms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and</a:t>
            </a:r>
            <a:r>
              <a:rPr sz="1800" b="1" spc="-13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Conditions</a:t>
            </a:r>
            <a:endParaRPr sz="1800">
              <a:latin typeface="Gill Sans MT"/>
              <a:cs typeface="Gill Sans MT"/>
            </a:endParaRPr>
          </a:p>
          <a:p>
            <a:pPr marL="718185" lvl="1" indent="-172085">
              <a:lnSpc>
                <a:spcPct val="100000"/>
              </a:lnSpc>
              <a:buChar char="-"/>
              <a:tabLst>
                <a:tab pos="718820" algn="l"/>
              </a:tabLst>
            </a:pP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Subrecipients </a:t>
            </a:r>
            <a:r>
              <a:rPr sz="1800" spc="-25" dirty="0">
                <a:solidFill>
                  <a:srgbClr val="000099"/>
                </a:solidFill>
                <a:latin typeface="Gill Sans MT"/>
                <a:cs typeface="Gill Sans MT"/>
              </a:rPr>
              <a:t>(non-NRAO)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will engage </a:t>
            </a:r>
            <a:r>
              <a:rPr sz="1800" spc="-15" dirty="0">
                <a:solidFill>
                  <a:srgbClr val="000099"/>
                </a:solidFill>
                <a:latin typeface="Gill Sans MT"/>
                <a:cs typeface="Gill Sans MT"/>
              </a:rPr>
              <a:t>by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means of a </a:t>
            </a:r>
            <a:r>
              <a:rPr sz="1800" i="1" spc="-5" dirty="0">
                <a:solidFill>
                  <a:srgbClr val="000099"/>
                </a:solidFill>
                <a:latin typeface="Gill Sans MT"/>
                <a:cs typeface="Gill Sans MT"/>
              </a:rPr>
              <a:t>Subrecipient</a:t>
            </a:r>
            <a:r>
              <a:rPr sz="1800" i="1" spc="-34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i="1" spc="-10" dirty="0">
                <a:solidFill>
                  <a:srgbClr val="000099"/>
                </a:solidFill>
                <a:latin typeface="Gill Sans MT"/>
                <a:cs typeface="Gill Sans MT"/>
              </a:rPr>
              <a:t>Agreement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.</a:t>
            </a:r>
            <a:endParaRPr sz="1800">
              <a:latin typeface="Gill Sans MT"/>
              <a:cs typeface="Gill Sans MT"/>
            </a:endParaRPr>
          </a:p>
          <a:p>
            <a:pPr marL="718185" lvl="1" indent="-172085">
              <a:lnSpc>
                <a:spcPct val="100000"/>
              </a:lnSpc>
              <a:buChar char="-"/>
              <a:tabLst>
                <a:tab pos="718820" algn="l"/>
              </a:tabLst>
            </a:pP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compliance</a:t>
            </a:r>
            <a:r>
              <a:rPr sz="1800" spc="-5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with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20" dirty="0">
                <a:solidFill>
                  <a:srgbClr val="000099"/>
                </a:solidFill>
                <a:latin typeface="Gill Sans MT"/>
                <a:cs typeface="Gill Sans MT"/>
              </a:rPr>
              <a:t>Federal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25" dirty="0">
                <a:solidFill>
                  <a:srgbClr val="000099"/>
                </a:solidFill>
                <a:latin typeface="Gill Sans MT"/>
                <a:cs typeface="Gill Sans MT"/>
              </a:rPr>
              <a:t>laws,</a:t>
            </a:r>
            <a:r>
              <a:rPr sz="1800" spc="-22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regulations,</a:t>
            </a:r>
            <a:r>
              <a:rPr sz="1800" spc="-22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and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40" dirty="0">
                <a:solidFill>
                  <a:srgbClr val="000099"/>
                </a:solidFill>
                <a:latin typeface="Gill Sans MT"/>
                <a:cs typeface="Gill Sans MT"/>
              </a:rPr>
              <a:t>award</a:t>
            </a:r>
            <a:r>
              <a:rPr sz="1800" spc="-3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20" dirty="0">
                <a:solidFill>
                  <a:srgbClr val="000099"/>
                </a:solidFill>
                <a:latin typeface="Gill Sans MT"/>
                <a:cs typeface="Gill Sans MT"/>
              </a:rPr>
              <a:t>provisions</a:t>
            </a:r>
            <a:r>
              <a:rPr sz="1800" spc="-2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ismandatory.</a:t>
            </a:r>
            <a:endParaRPr sz="1800">
              <a:latin typeface="Gill Sans MT"/>
              <a:cs typeface="Gill Sans MT"/>
            </a:endParaRPr>
          </a:p>
          <a:p>
            <a:pPr marL="718185" marR="24130" lvl="1" indent="-172085">
              <a:lnSpc>
                <a:spcPct val="100000"/>
              </a:lnSpc>
              <a:buChar char="-"/>
              <a:tabLst>
                <a:tab pos="718820" algn="l"/>
              </a:tabLst>
            </a:pP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Subrecipients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will also be bound </a:t>
            </a:r>
            <a:r>
              <a:rPr sz="1800" spc="-15" dirty="0">
                <a:solidFill>
                  <a:srgbClr val="000099"/>
                </a:solidFill>
                <a:latin typeface="Gill Sans MT"/>
                <a:cs typeface="Gill Sans MT"/>
              </a:rPr>
              <a:t>by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supplemental </a:t>
            </a:r>
            <a:r>
              <a:rPr sz="1800" spc="-20" dirty="0">
                <a:solidFill>
                  <a:srgbClr val="000099"/>
                </a:solidFill>
                <a:latin typeface="Gill Sans MT"/>
                <a:cs typeface="Gill Sans MT"/>
              </a:rPr>
              <a:t>requirements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imposed </a:t>
            </a:r>
            <a:r>
              <a:rPr sz="1800" spc="-15" dirty="0">
                <a:solidFill>
                  <a:srgbClr val="000099"/>
                </a:solidFill>
                <a:latin typeface="Gill Sans MT"/>
                <a:cs typeface="Gill Sans MT"/>
              </a:rPr>
              <a:t>by</a:t>
            </a:r>
            <a:r>
              <a:rPr sz="1800" spc="-18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the  </a:t>
            </a:r>
            <a:r>
              <a:rPr sz="1800" spc="-40" dirty="0">
                <a:solidFill>
                  <a:srgbClr val="000099"/>
                </a:solidFill>
                <a:latin typeface="Gill Sans MT"/>
                <a:cs typeface="Gill Sans MT"/>
              </a:rPr>
              <a:t>NRAO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(or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negotiated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amendments</a:t>
            </a:r>
            <a:r>
              <a:rPr sz="1800" spc="-14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thereto).</a:t>
            </a:r>
            <a:endParaRPr sz="1800">
              <a:latin typeface="Gill Sans MT"/>
              <a:cs typeface="Gill Sans MT"/>
            </a:endParaRPr>
          </a:p>
          <a:p>
            <a:pPr marL="260350" indent="-172085">
              <a:lnSpc>
                <a:spcPct val="100000"/>
              </a:lnSpc>
              <a:spcBef>
                <a:spcPts val="994"/>
              </a:spcBef>
              <a:buFont typeface="Arial"/>
              <a:buChar char="•"/>
              <a:tabLst>
                <a:tab pos="260985" algn="l"/>
              </a:tabLst>
            </a:pP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Representations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and</a:t>
            </a:r>
            <a:r>
              <a:rPr sz="1800" b="1" spc="-229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dirty="0">
                <a:solidFill>
                  <a:srgbClr val="000099"/>
                </a:solidFill>
                <a:latin typeface="Gill Sans MT"/>
                <a:cs typeface="Gill Sans MT"/>
              </a:rPr>
              <a:t>Certifications</a:t>
            </a:r>
            <a:endParaRPr sz="1800">
              <a:latin typeface="Gill Sans MT"/>
              <a:cs typeface="Gill Sans MT"/>
            </a:endParaRPr>
          </a:p>
          <a:p>
            <a:pPr marL="718185" marR="12065" lvl="1" indent="-172720">
              <a:lnSpc>
                <a:spcPct val="100000"/>
              </a:lnSpc>
              <a:buChar char="-"/>
              <a:tabLst>
                <a:tab pos="718185" algn="l"/>
              </a:tabLst>
            </a:pP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Subrecipients</a:t>
            </a:r>
            <a:r>
              <a:rPr sz="1800" spc="-5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must</a:t>
            </a:r>
            <a:r>
              <a:rPr sz="1800" spc="-4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complete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a</a:t>
            </a:r>
            <a:r>
              <a:rPr sz="1800" spc="-19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“Reps</a:t>
            </a:r>
            <a:r>
              <a:rPr sz="1800" spc="-2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&amp;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Certs”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20" dirty="0">
                <a:solidFill>
                  <a:srgbClr val="000099"/>
                </a:solidFill>
                <a:latin typeface="Gill Sans MT"/>
                <a:cs typeface="Gill Sans MT"/>
              </a:rPr>
              <a:t>Form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as</a:t>
            </a:r>
            <a:r>
              <a:rPr sz="1800" spc="-2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25" dirty="0">
                <a:solidFill>
                  <a:srgbClr val="000099"/>
                </a:solidFill>
                <a:latin typeface="Gill Sans MT"/>
                <a:cs typeface="Gill Sans MT"/>
              </a:rPr>
              <a:t>required</a:t>
            </a:r>
            <a:r>
              <a:rPr sz="1800" spc="-5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15" dirty="0">
                <a:solidFill>
                  <a:srgbClr val="000099"/>
                </a:solidFill>
                <a:latin typeface="Gill Sans MT"/>
                <a:cs typeface="Gill Sans MT"/>
              </a:rPr>
              <a:t>by</a:t>
            </a:r>
            <a:r>
              <a:rPr sz="1800" spc="-2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the</a:t>
            </a:r>
            <a:r>
              <a:rPr sz="1800" spc="-18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20" dirty="0">
                <a:solidFill>
                  <a:srgbClr val="000099"/>
                </a:solidFill>
                <a:latin typeface="Gill Sans MT"/>
                <a:cs typeface="Gill Sans MT"/>
              </a:rPr>
              <a:t>Federal 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Acquisition</a:t>
            </a:r>
            <a:r>
              <a:rPr sz="1800" spc="-16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Regulations.</a:t>
            </a:r>
            <a:endParaRPr sz="1800">
              <a:latin typeface="Gill Sans MT"/>
              <a:cs typeface="Gill Sans MT"/>
            </a:endParaRPr>
          </a:p>
          <a:p>
            <a:pPr marL="260350" indent="-172085">
              <a:lnSpc>
                <a:spcPct val="100000"/>
              </a:lnSpc>
              <a:spcBef>
                <a:spcPts val="994"/>
              </a:spcBef>
              <a:buFont typeface="Arial"/>
              <a:buChar char="•"/>
              <a:tabLst>
                <a:tab pos="260985" algn="l"/>
              </a:tabLst>
            </a:pPr>
            <a:r>
              <a:rPr sz="1800" b="1" spc="-25" dirty="0">
                <a:solidFill>
                  <a:srgbClr val="000099"/>
                </a:solidFill>
                <a:latin typeface="Gill Sans MT"/>
                <a:cs typeface="Gill Sans MT"/>
              </a:rPr>
              <a:t>Purchase</a:t>
            </a:r>
            <a:r>
              <a:rPr sz="1800" b="1" spc="-14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20" dirty="0">
                <a:solidFill>
                  <a:srgbClr val="000099"/>
                </a:solidFill>
                <a:latin typeface="Gill Sans MT"/>
                <a:cs typeface="Gill Sans MT"/>
              </a:rPr>
              <a:t>Orders</a:t>
            </a:r>
            <a:endParaRPr sz="1800">
              <a:latin typeface="Gill Sans MT"/>
              <a:cs typeface="Gill Sans MT"/>
            </a:endParaRPr>
          </a:p>
          <a:p>
            <a:pPr marL="683895" lvl="1" indent="-138430">
              <a:lnSpc>
                <a:spcPct val="100000"/>
              </a:lnSpc>
              <a:buChar char="-"/>
              <a:tabLst>
                <a:tab pos="684530" algn="l"/>
              </a:tabLst>
            </a:pPr>
            <a:r>
              <a:rPr sz="1800" spc="-20" dirty="0">
                <a:solidFill>
                  <a:srgbClr val="000099"/>
                </a:solidFill>
                <a:latin typeface="Gill Sans MT"/>
                <a:cs typeface="Gill Sans MT"/>
              </a:rPr>
              <a:t>Cost-reimbursable Purchase Orders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will be issued to </a:t>
            </a:r>
            <a:r>
              <a:rPr sz="1800" spc="-25" dirty="0">
                <a:solidFill>
                  <a:srgbClr val="000099"/>
                </a:solidFill>
                <a:latin typeface="Gill Sans MT"/>
                <a:cs typeface="Gill Sans MT"/>
              </a:rPr>
              <a:t>non-NRAO</a:t>
            </a:r>
            <a:r>
              <a:rPr sz="1800" spc="-8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Subrecipients.</a:t>
            </a:r>
            <a:endParaRPr sz="1800">
              <a:latin typeface="Gill Sans MT"/>
              <a:cs typeface="Gill Sans MT"/>
            </a:endParaRPr>
          </a:p>
          <a:p>
            <a:pPr marL="683895" lvl="1" indent="-138430">
              <a:lnSpc>
                <a:spcPct val="100000"/>
              </a:lnSpc>
              <a:buChar char="-"/>
              <a:tabLst>
                <a:tab pos="684530" algn="l"/>
              </a:tabLst>
            </a:pP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Invoicing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monthly (or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greater)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for allowable</a:t>
            </a:r>
            <a:r>
              <a:rPr sz="1800" spc="-23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costs.</a:t>
            </a:r>
            <a:endParaRPr sz="18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6167" y="6043986"/>
            <a:ext cx="7409815" cy="290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35"/>
              </a:lnSpc>
            </a:pPr>
            <a:r>
              <a:rPr sz="1800" b="1" i="1" dirty="0">
                <a:solidFill>
                  <a:srgbClr val="990033"/>
                </a:solidFill>
                <a:latin typeface="Gill Sans MT"/>
                <a:cs typeface="Gill Sans MT"/>
              </a:rPr>
              <a:t>The </a:t>
            </a: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entire </a:t>
            </a:r>
            <a:r>
              <a:rPr sz="1800" b="1" i="1" spc="-20" dirty="0">
                <a:solidFill>
                  <a:srgbClr val="990033"/>
                </a:solidFill>
                <a:latin typeface="Gill Sans MT"/>
                <a:cs typeface="Gill Sans MT"/>
              </a:rPr>
              <a:t>Proposal </a:t>
            </a:r>
            <a:r>
              <a:rPr sz="1800" b="1" i="1" spc="-25" dirty="0">
                <a:solidFill>
                  <a:srgbClr val="990033"/>
                </a:solidFill>
                <a:latin typeface="Gill Sans MT"/>
                <a:cs typeface="Gill Sans MT"/>
              </a:rPr>
              <a:t>process </a:t>
            </a: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will be conducted </a:t>
            </a:r>
            <a:r>
              <a:rPr sz="1800" b="1" i="1" spc="-10" dirty="0">
                <a:solidFill>
                  <a:srgbClr val="990033"/>
                </a:solidFill>
                <a:latin typeface="Gill Sans MT"/>
                <a:cs typeface="Gill Sans MT"/>
              </a:rPr>
              <a:t>electronically</a:t>
            </a:r>
            <a:r>
              <a:rPr sz="1800" b="1" i="1" spc="-65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(“paperless”).</a:t>
            </a:r>
            <a:endParaRPr sz="1800">
              <a:latin typeface="Gill Sans MT"/>
              <a:cs typeface="Gill Sans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91727" y="6433935"/>
            <a:ext cx="824230" cy="20256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200" i="1" spc="-25" dirty="0">
                <a:latin typeface="Gill Sans MT"/>
                <a:cs typeface="Gill Sans MT"/>
              </a:rPr>
              <a:t>Page </a:t>
            </a:r>
            <a:r>
              <a:rPr sz="1200" i="1" spc="-5" dirty="0">
                <a:latin typeface="Gill Sans MT"/>
                <a:cs typeface="Gill Sans MT"/>
              </a:rPr>
              <a:t>10 </a:t>
            </a:r>
            <a:r>
              <a:rPr sz="1200" i="1" dirty="0">
                <a:latin typeface="Gill Sans MT"/>
                <a:cs typeface="Gill Sans MT"/>
              </a:rPr>
              <a:t>of</a:t>
            </a:r>
            <a:r>
              <a:rPr sz="1200" i="1" spc="-195" dirty="0">
                <a:latin typeface="Gill Sans MT"/>
                <a:cs typeface="Gill Sans MT"/>
              </a:rPr>
              <a:t> </a:t>
            </a:r>
            <a:r>
              <a:rPr sz="1200" i="1" spc="-5" dirty="0">
                <a:latin typeface="Gill Sans MT"/>
                <a:cs typeface="Gill Sans MT"/>
              </a:rPr>
              <a:t>12</a:t>
            </a:r>
            <a:endParaRPr sz="1200">
              <a:latin typeface="Gill Sans MT"/>
              <a:cs typeface="Gill Sans MT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306805" y="6461672"/>
            <a:ext cx="444500" cy="18659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lang="en-US" spc="-35" dirty="0"/>
              <a:t>Cy8</a:t>
            </a:r>
            <a:r>
              <a:rPr lang="en-US" spc="-204" dirty="0"/>
              <a:t> </a:t>
            </a:r>
            <a:r>
              <a:rPr lang="en-US" spc="-35" dirty="0" err="1"/>
              <a:t>CfP</a:t>
            </a:r>
            <a:endParaRPr lang="en-US" spc="-35" dirty="0"/>
          </a:p>
        </p:txBody>
      </p:sp>
      <p:sp>
        <p:nvSpPr>
          <p:cNvPr id="9" name="object 9"/>
          <p:cNvSpPr txBox="1"/>
          <p:nvPr/>
        </p:nvSpPr>
        <p:spPr>
          <a:xfrm>
            <a:off x="3805299" y="6461672"/>
            <a:ext cx="1544320" cy="20256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200" spc="-5" dirty="0">
                <a:latin typeface="Gill Sans MT"/>
                <a:cs typeface="Gill Sans MT"/>
              </a:rPr>
              <a:t>NA ALMA</a:t>
            </a:r>
            <a:r>
              <a:rPr sz="1200" spc="-170" dirty="0">
                <a:latin typeface="Gill Sans MT"/>
                <a:cs typeface="Gill Sans MT"/>
              </a:rPr>
              <a:t> </a:t>
            </a:r>
            <a:r>
              <a:rPr sz="1200" spc="-10" dirty="0">
                <a:latin typeface="Gill Sans MT"/>
                <a:cs typeface="Gill Sans MT"/>
              </a:rPr>
              <a:t>Development</a:t>
            </a:r>
            <a:endParaRPr sz="1200">
              <a:latin typeface="Gill Sans MT"/>
              <a:cs typeface="Gill Sans MT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33" t="21805" r="9775" b="12405"/>
          <a:stretch/>
        </p:blipFill>
        <p:spPr>
          <a:xfrm>
            <a:off x="5961506" y="118238"/>
            <a:ext cx="3063619" cy="6808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831" y="246126"/>
            <a:ext cx="5654675" cy="450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NA </a:t>
            </a:r>
            <a:r>
              <a:rPr spc="-10" dirty="0"/>
              <a:t>ALMA </a:t>
            </a:r>
            <a:r>
              <a:rPr spc="-25" dirty="0"/>
              <a:t>Development</a:t>
            </a:r>
            <a:r>
              <a:rPr spc="-250" dirty="0"/>
              <a:t> </a:t>
            </a:r>
            <a:r>
              <a:rPr spc="-30" dirty="0"/>
              <a:t>Program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06831" y="942084"/>
            <a:ext cx="8310880" cy="2486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25" dirty="0">
                <a:solidFill>
                  <a:srgbClr val="990033"/>
                </a:solidFill>
                <a:latin typeface="Gill Sans MT"/>
                <a:cs typeface="Gill Sans MT"/>
              </a:rPr>
              <a:t>Proposal“Validity”</a:t>
            </a:r>
            <a:endParaRPr sz="2800" dirty="0">
              <a:latin typeface="Gill Sans MT"/>
              <a:cs typeface="Gill Sans MT"/>
            </a:endParaRPr>
          </a:p>
          <a:p>
            <a:pPr marL="294640" indent="-205740">
              <a:lnSpc>
                <a:spcPct val="100000"/>
              </a:lnSpc>
              <a:spcBef>
                <a:spcPts val="940"/>
              </a:spcBef>
              <a:buFont typeface="Arial"/>
              <a:buChar char="•"/>
              <a:tabLst>
                <a:tab pos="294640" algn="l"/>
              </a:tabLst>
            </a:pP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Studies</a:t>
            </a:r>
            <a:endParaRPr sz="1800" dirty="0">
              <a:latin typeface="Gill Sans MT"/>
              <a:cs typeface="Gill Sans MT"/>
            </a:endParaRPr>
          </a:p>
          <a:p>
            <a:pPr marL="546100" marR="5080" lvl="1" indent="-170815">
              <a:lnSpc>
                <a:spcPct val="100000"/>
              </a:lnSpc>
              <a:buChar char="-"/>
              <a:tabLst>
                <a:tab pos="514350" algn="l"/>
              </a:tabLst>
            </a:pPr>
            <a:r>
              <a:rPr sz="1800" spc="-20" dirty="0">
                <a:solidFill>
                  <a:srgbClr val="000099"/>
                </a:solidFill>
                <a:latin typeface="Gill Sans MT"/>
                <a:cs typeface="Gill Sans MT"/>
              </a:rPr>
              <a:t>proposals</a:t>
            </a:r>
            <a:r>
              <a:rPr sz="1800" spc="-3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shall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bind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the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20" dirty="0">
                <a:solidFill>
                  <a:srgbClr val="000099"/>
                </a:solidFill>
                <a:latin typeface="Gill Sans MT"/>
                <a:cs typeface="Gill Sans MT"/>
              </a:rPr>
              <a:t>Proposer</a:t>
            </a:r>
            <a:r>
              <a:rPr sz="1800" spc="-3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to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the</a:t>
            </a:r>
            <a:r>
              <a:rPr sz="1800" spc="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contractual</a:t>
            </a:r>
            <a:r>
              <a:rPr sz="1800" spc="-2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terms,</a:t>
            </a:r>
            <a:r>
              <a:rPr sz="1800" spc="-18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conditions,</a:t>
            </a:r>
            <a:r>
              <a:rPr sz="1800" spc="-22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and</a:t>
            </a:r>
            <a:r>
              <a:rPr sz="1800" spc="-1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total</a:t>
            </a:r>
            <a:r>
              <a:rPr sz="1800" spc="-20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cost 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presented </a:t>
            </a:r>
            <a:r>
              <a:rPr sz="1800" spc="-20" dirty="0">
                <a:solidFill>
                  <a:srgbClr val="000099"/>
                </a:solidFill>
                <a:latin typeface="Gill Sans MT"/>
                <a:cs typeface="Gill Sans MT"/>
              </a:rPr>
              <a:t>therein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until </a:t>
            </a: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September</a:t>
            </a:r>
            <a:r>
              <a:rPr sz="1800" b="1" spc="-7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10" dirty="0">
                <a:solidFill>
                  <a:srgbClr val="000099"/>
                </a:solidFill>
                <a:latin typeface="Gill Sans MT"/>
                <a:cs typeface="Gill Sans MT"/>
              </a:rPr>
              <a:t>30</a:t>
            </a:r>
            <a:r>
              <a:rPr sz="1800" b="1" spc="10" dirty="0" smtClean="0">
                <a:solidFill>
                  <a:srgbClr val="000099"/>
                </a:solidFill>
                <a:latin typeface="Gill Sans MT"/>
                <a:cs typeface="Gill Sans MT"/>
              </a:rPr>
              <a:t>,</a:t>
            </a:r>
            <a:r>
              <a:rPr lang="en-US" sz="1800" b="1" spc="10" dirty="0" smtClean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10" dirty="0" smtClean="0">
                <a:solidFill>
                  <a:srgbClr val="000099"/>
                </a:solidFill>
                <a:latin typeface="Gill Sans MT"/>
                <a:cs typeface="Gill Sans MT"/>
              </a:rPr>
              <a:t>202</a:t>
            </a:r>
            <a:r>
              <a:rPr lang="en-US" sz="1800" b="1" spc="10" dirty="0" smtClean="0">
                <a:solidFill>
                  <a:srgbClr val="000099"/>
                </a:solidFill>
                <a:latin typeface="Gill Sans MT"/>
                <a:cs typeface="Gill Sans MT"/>
              </a:rPr>
              <a:t>1</a:t>
            </a:r>
            <a:endParaRPr sz="1800" dirty="0">
              <a:latin typeface="Gill Sans MT"/>
              <a:cs typeface="Gill Sans MT"/>
            </a:endParaRPr>
          </a:p>
          <a:p>
            <a:pPr marL="546735" marR="161290" lvl="1" indent="-170815">
              <a:lnSpc>
                <a:spcPct val="100000"/>
              </a:lnSpc>
              <a:buChar char="-"/>
              <a:tabLst>
                <a:tab pos="514984" algn="l"/>
              </a:tabLst>
            </a:pP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no </a:t>
            </a:r>
            <a:r>
              <a:rPr sz="1800" spc="-15" dirty="0">
                <a:solidFill>
                  <a:srgbClr val="000099"/>
                </a:solidFill>
                <a:latin typeface="Gill Sans MT"/>
                <a:cs typeface="Gill Sans MT"/>
              </a:rPr>
              <a:t>amendments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to the </a:t>
            </a:r>
            <a:r>
              <a:rPr sz="1800" spc="-20" dirty="0">
                <a:solidFill>
                  <a:srgbClr val="000099"/>
                </a:solidFill>
                <a:latin typeface="Gill Sans MT"/>
                <a:cs typeface="Gill Sans MT"/>
              </a:rPr>
              <a:t>Proposal </a:t>
            </a:r>
            <a:r>
              <a:rPr sz="1800" spc="-15" dirty="0">
                <a:solidFill>
                  <a:srgbClr val="000099"/>
                </a:solidFill>
                <a:latin typeface="Gill Sans MT"/>
                <a:cs typeface="Gill Sans MT"/>
              </a:rPr>
              <a:t>within this period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of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time </a:t>
            </a:r>
            <a:r>
              <a:rPr sz="1800" spc="-15" dirty="0">
                <a:solidFill>
                  <a:srgbClr val="000099"/>
                </a:solidFill>
                <a:latin typeface="Gill Sans MT"/>
                <a:cs typeface="Gill Sans MT"/>
              </a:rPr>
              <a:t>will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be </a:t>
            </a:r>
            <a:r>
              <a:rPr sz="1800" spc="-15" dirty="0">
                <a:solidFill>
                  <a:srgbClr val="000099"/>
                </a:solidFill>
                <a:latin typeface="Gill Sans MT"/>
                <a:cs typeface="Gill Sans MT"/>
              </a:rPr>
              <a:t>accepted without 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the </a:t>
            </a:r>
            <a:r>
              <a:rPr sz="1800" spc="-20" dirty="0">
                <a:solidFill>
                  <a:srgbClr val="000099"/>
                </a:solidFill>
                <a:latin typeface="Gill Sans MT"/>
                <a:cs typeface="Gill Sans MT"/>
              </a:rPr>
              <a:t>express </a:t>
            </a:r>
            <a:r>
              <a:rPr sz="1800" spc="-15" dirty="0">
                <a:solidFill>
                  <a:srgbClr val="000099"/>
                </a:solidFill>
                <a:latin typeface="Gill Sans MT"/>
                <a:cs typeface="Gill Sans MT"/>
              </a:rPr>
              <a:t>consent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of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the</a:t>
            </a:r>
            <a:r>
              <a:rPr sz="1800" spc="-12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50" dirty="0" smtClean="0">
                <a:solidFill>
                  <a:srgbClr val="000099"/>
                </a:solidFill>
                <a:latin typeface="Gill Sans MT"/>
                <a:cs typeface="Gill Sans MT"/>
              </a:rPr>
              <a:t>NRAO</a:t>
            </a:r>
            <a:endParaRPr sz="1800" dirty="0">
              <a:latin typeface="Gill Sans MT"/>
              <a:cs typeface="Gill Sans MT"/>
            </a:endParaRPr>
          </a:p>
          <a:p>
            <a:pPr marL="546735" marR="64135" lvl="1" indent="-170815">
              <a:lnSpc>
                <a:spcPct val="100000"/>
              </a:lnSpc>
              <a:buChar char="-"/>
              <a:tabLst>
                <a:tab pos="514984" algn="l"/>
              </a:tabLst>
            </a:pPr>
            <a:r>
              <a:rPr sz="1800" spc="-20" dirty="0">
                <a:solidFill>
                  <a:srgbClr val="000099"/>
                </a:solidFill>
                <a:latin typeface="Gill Sans MT"/>
                <a:cs typeface="Gill Sans MT"/>
              </a:rPr>
              <a:t>requests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for </a:t>
            </a:r>
            <a:r>
              <a:rPr sz="1800" spc="-15" dirty="0">
                <a:solidFill>
                  <a:srgbClr val="000099"/>
                </a:solidFill>
                <a:latin typeface="Gill Sans MT"/>
                <a:cs typeface="Gill Sans MT"/>
              </a:rPr>
              <a:t>amendment, </a:t>
            </a:r>
            <a:r>
              <a:rPr sz="1800" spc="-25" dirty="0">
                <a:solidFill>
                  <a:srgbClr val="000099"/>
                </a:solidFill>
                <a:latin typeface="Gill Sans MT"/>
                <a:cs typeface="Gill Sans MT"/>
              </a:rPr>
              <a:t>withdrawal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or </a:t>
            </a:r>
            <a:r>
              <a:rPr sz="1800" spc="-15" dirty="0">
                <a:solidFill>
                  <a:srgbClr val="000099"/>
                </a:solidFill>
                <a:latin typeface="Gill Sans MT"/>
                <a:cs typeface="Gill Sans MT"/>
              </a:rPr>
              <a:t>resubmission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of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the </a:t>
            </a:r>
            <a:r>
              <a:rPr sz="1800" spc="-20" dirty="0">
                <a:solidFill>
                  <a:srgbClr val="000099"/>
                </a:solidFill>
                <a:latin typeface="Gill Sans MT"/>
                <a:cs typeface="Gill Sans MT"/>
              </a:rPr>
              <a:t>Proposal </a:t>
            </a:r>
            <a:r>
              <a:rPr sz="1800" spc="-15" dirty="0">
                <a:solidFill>
                  <a:srgbClr val="000099"/>
                </a:solidFill>
                <a:latin typeface="Gill Sans MT"/>
                <a:cs typeface="Gill Sans MT"/>
              </a:rPr>
              <a:t>will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be</a:t>
            </a:r>
            <a:r>
              <a:rPr sz="1800" spc="-21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20" dirty="0">
                <a:solidFill>
                  <a:srgbClr val="000099"/>
                </a:solidFill>
                <a:latin typeface="Gill Sans MT"/>
                <a:cs typeface="Gill Sans MT"/>
              </a:rPr>
              <a:t>granted 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if the </a:t>
            </a:r>
            <a:r>
              <a:rPr sz="1800" spc="-20" dirty="0">
                <a:solidFill>
                  <a:srgbClr val="000099"/>
                </a:solidFill>
                <a:latin typeface="Gill Sans MT"/>
                <a:cs typeface="Gill Sans MT"/>
              </a:rPr>
              <a:t>Proposer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can </a:t>
            </a:r>
            <a:r>
              <a:rPr sz="1800" spc="-15" dirty="0">
                <a:solidFill>
                  <a:srgbClr val="000099"/>
                </a:solidFill>
                <a:latin typeface="Gill Sans MT"/>
                <a:cs typeface="Gill Sans MT"/>
              </a:rPr>
              <a:t>complete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the </a:t>
            </a:r>
            <a:r>
              <a:rPr sz="1800" spc="-15" dirty="0">
                <a:solidFill>
                  <a:srgbClr val="000099"/>
                </a:solidFill>
                <a:latin typeface="Gill Sans MT"/>
                <a:cs typeface="Gill Sans MT"/>
              </a:rPr>
              <a:t>associated action </a:t>
            </a:r>
            <a:r>
              <a:rPr sz="1800" spc="-20" dirty="0">
                <a:solidFill>
                  <a:srgbClr val="000099"/>
                </a:solidFill>
                <a:latin typeface="Gill Sans MT"/>
                <a:cs typeface="Gill Sans MT"/>
              </a:rPr>
              <a:t>before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the</a:t>
            </a:r>
            <a:r>
              <a:rPr sz="1800" spc="-9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10" dirty="0" smtClean="0">
                <a:solidFill>
                  <a:srgbClr val="000099"/>
                </a:solidFill>
                <a:latin typeface="Gill Sans MT"/>
                <a:cs typeface="Gill Sans MT"/>
              </a:rPr>
              <a:t>Deadline</a:t>
            </a:r>
            <a:endParaRPr sz="1800" dirty="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5561" y="6032753"/>
            <a:ext cx="8534400" cy="368935"/>
          </a:xfrm>
          <a:custGeom>
            <a:avLst/>
            <a:gdLst/>
            <a:ahLst/>
            <a:cxnLst/>
            <a:rect l="l" t="t" r="r" b="b"/>
            <a:pathLst>
              <a:path w="8534400" h="368935">
                <a:moveTo>
                  <a:pt x="0" y="0"/>
                </a:moveTo>
                <a:lnTo>
                  <a:pt x="8534400" y="0"/>
                </a:lnTo>
                <a:lnTo>
                  <a:pt x="8534400" y="368808"/>
                </a:lnTo>
                <a:lnTo>
                  <a:pt x="0" y="368808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58444" y="6042322"/>
            <a:ext cx="7543800" cy="290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35"/>
              </a:lnSpc>
            </a:pPr>
            <a:r>
              <a:rPr sz="1800" b="1" i="1" dirty="0">
                <a:solidFill>
                  <a:srgbClr val="990033"/>
                </a:solidFill>
                <a:latin typeface="Gill Sans MT"/>
                <a:cs typeface="Gill Sans MT"/>
              </a:rPr>
              <a:t>Amendments,</a:t>
            </a:r>
            <a:r>
              <a:rPr sz="1800" b="1" i="1" spc="-165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1800" b="1" i="1" spc="-25" dirty="0">
                <a:solidFill>
                  <a:srgbClr val="990033"/>
                </a:solidFill>
                <a:latin typeface="Gill Sans MT"/>
                <a:cs typeface="Gill Sans MT"/>
              </a:rPr>
              <a:t>withdrawal</a:t>
            </a:r>
            <a:r>
              <a:rPr sz="1800" b="1" i="1" spc="-70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or</a:t>
            </a:r>
            <a:r>
              <a:rPr sz="1800" b="1" i="1" spc="-10" dirty="0">
                <a:solidFill>
                  <a:srgbClr val="990033"/>
                </a:solidFill>
                <a:latin typeface="Gill Sans MT"/>
                <a:cs typeface="Gill Sans MT"/>
              </a:rPr>
              <a:t> resubmission</a:t>
            </a:r>
            <a:r>
              <a:rPr sz="1800" b="1" i="1" spc="-55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permitted</a:t>
            </a:r>
            <a:r>
              <a:rPr sz="1800" b="1" i="1" spc="-40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before</a:t>
            </a:r>
            <a:r>
              <a:rPr sz="1800" b="1" i="1" spc="-45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1800" b="1" i="1" dirty="0">
                <a:solidFill>
                  <a:srgbClr val="990033"/>
                </a:solidFill>
                <a:latin typeface="Gill Sans MT"/>
                <a:cs typeface="Gill Sans MT"/>
              </a:rPr>
              <a:t>the</a:t>
            </a: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 closing</a:t>
            </a:r>
            <a:r>
              <a:rPr sz="1800" b="1" i="1" spc="-170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1800" b="1" i="1" spc="5" dirty="0">
                <a:solidFill>
                  <a:srgbClr val="990033"/>
                </a:solidFill>
                <a:latin typeface="Gill Sans MT"/>
                <a:cs typeface="Gill Sans MT"/>
              </a:rPr>
              <a:t>date.</a:t>
            </a:r>
            <a:endParaRPr sz="1800">
              <a:latin typeface="Gill Sans MT"/>
              <a:cs typeface="Gill Sans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91727" y="6433935"/>
            <a:ext cx="824230" cy="20256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200" i="1" spc="-25" dirty="0">
                <a:latin typeface="Gill Sans MT"/>
                <a:cs typeface="Gill Sans MT"/>
              </a:rPr>
              <a:t>Page </a:t>
            </a:r>
            <a:r>
              <a:rPr sz="1200" i="1" spc="-5" dirty="0">
                <a:latin typeface="Gill Sans MT"/>
                <a:cs typeface="Gill Sans MT"/>
              </a:rPr>
              <a:t>11 </a:t>
            </a:r>
            <a:r>
              <a:rPr sz="1200" i="1" dirty="0">
                <a:latin typeface="Gill Sans MT"/>
                <a:cs typeface="Gill Sans MT"/>
              </a:rPr>
              <a:t>of</a:t>
            </a:r>
            <a:r>
              <a:rPr sz="1200" i="1" spc="-195" dirty="0">
                <a:latin typeface="Gill Sans MT"/>
                <a:cs typeface="Gill Sans MT"/>
              </a:rPr>
              <a:t> </a:t>
            </a:r>
            <a:r>
              <a:rPr sz="1200" i="1" spc="-5" dirty="0">
                <a:latin typeface="Gill Sans MT"/>
                <a:cs typeface="Gill Sans MT"/>
              </a:rPr>
              <a:t>12</a:t>
            </a:r>
            <a:endParaRPr sz="1200">
              <a:latin typeface="Gill Sans MT"/>
              <a:cs typeface="Gill Sans MT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306805" y="6461672"/>
            <a:ext cx="444500" cy="18659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lang="en-US" spc="-35" dirty="0"/>
              <a:t>Cy8</a:t>
            </a:r>
            <a:r>
              <a:rPr lang="en-US" spc="-204" dirty="0"/>
              <a:t> </a:t>
            </a:r>
            <a:r>
              <a:rPr lang="en-US" spc="-35" dirty="0" err="1"/>
              <a:t>CfP</a:t>
            </a:r>
            <a:endParaRPr lang="en-US" spc="-35" dirty="0"/>
          </a:p>
        </p:txBody>
      </p:sp>
      <p:sp>
        <p:nvSpPr>
          <p:cNvPr id="9" name="object 9"/>
          <p:cNvSpPr txBox="1"/>
          <p:nvPr/>
        </p:nvSpPr>
        <p:spPr>
          <a:xfrm>
            <a:off x="3805299" y="6461672"/>
            <a:ext cx="1544320" cy="20256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200" spc="-5" dirty="0">
                <a:latin typeface="Gill Sans MT"/>
                <a:cs typeface="Gill Sans MT"/>
              </a:rPr>
              <a:t>NA ALMA</a:t>
            </a:r>
            <a:r>
              <a:rPr sz="1200" spc="-170" dirty="0">
                <a:latin typeface="Gill Sans MT"/>
                <a:cs typeface="Gill Sans MT"/>
              </a:rPr>
              <a:t> </a:t>
            </a:r>
            <a:r>
              <a:rPr sz="1200" spc="-10" dirty="0">
                <a:latin typeface="Gill Sans MT"/>
                <a:cs typeface="Gill Sans MT"/>
              </a:rPr>
              <a:t>Development</a:t>
            </a:r>
            <a:endParaRPr sz="1200">
              <a:latin typeface="Gill Sans MT"/>
              <a:cs typeface="Gill Sans MT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33" t="21805" r="9775" b="12405"/>
          <a:stretch/>
        </p:blipFill>
        <p:spPr>
          <a:xfrm>
            <a:off x="5961506" y="118238"/>
            <a:ext cx="3063619" cy="6808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831" y="246126"/>
            <a:ext cx="5654675" cy="450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NA </a:t>
            </a:r>
            <a:r>
              <a:rPr spc="-10" dirty="0"/>
              <a:t>ALMA </a:t>
            </a:r>
            <a:r>
              <a:rPr spc="-25" dirty="0"/>
              <a:t>Development</a:t>
            </a:r>
            <a:r>
              <a:rPr spc="-250" dirty="0"/>
              <a:t> </a:t>
            </a:r>
            <a:r>
              <a:rPr spc="-30" dirty="0"/>
              <a:t>Program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06831" y="942084"/>
            <a:ext cx="8263890" cy="3658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5" dirty="0">
                <a:solidFill>
                  <a:srgbClr val="990033"/>
                </a:solidFill>
                <a:latin typeface="Gill Sans MT"/>
                <a:cs typeface="Gill Sans MT"/>
              </a:rPr>
              <a:t>Summary</a:t>
            </a:r>
            <a:endParaRPr sz="2800" dirty="0">
              <a:latin typeface="Gill Sans MT"/>
              <a:cs typeface="Gill Sans MT"/>
            </a:endParaRPr>
          </a:p>
          <a:p>
            <a:pPr marL="317500" indent="-228600">
              <a:lnSpc>
                <a:spcPct val="100000"/>
              </a:lnSpc>
              <a:spcBef>
                <a:spcPts val="940"/>
              </a:spcBef>
              <a:buFont typeface="Arial"/>
              <a:buChar char="•"/>
              <a:tabLst>
                <a:tab pos="316865" algn="l"/>
                <a:tab pos="317500" algn="l"/>
              </a:tabLst>
            </a:pP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Cycle </a:t>
            </a:r>
            <a:r>
              <a:rPr lang="en-US" sz="1800" b="1" dirty="0" smtClean="0">
                <a:solidFill>
                  <a:srgbClr val="000099"/>
                </a:solidFill>
                <a:latin typeface="Gill Sans MT"/>
                <a:cs typeface="Gill Sans MT"/>
              </a:rPr>
              <a:t>8</a:t>
            </a:r>
            <a:r>
              <a:rPr sz="1800" b="1" dirty="0" smtClean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25" dirty="0">
                <a:solidFill>
                  <a:srgbClr val="000099"/>
                </a:solidFill>
                <a:latin typeface="Gill Sans MT"/>
                <a:cs typeface="Gill Sans MT"/>
              </a:rPr>
              <a:t>Development Program </a:t>
            </a:r>
            <a:r>
              <a:rPr sz="1800" b="1" spc="-20" dirty="0">
                <a:solidFill>
                  <a:srgbClr val="000099"/>
                </a:solidFill>
                <a:latin typeface="Gill Sans MT"/>
                <a:cs typeface="Gill Sans MT"/>
              </a:rPr>
              <a:t>budget </a:t>
            </a:r>
            <a:r>
              <a:rPr sz="1800" b="1" dirty="0">
                <a:solidFill>
                  <a:srgbClr val="000099"/>
                </a:solidFill>
                <a:latin typeface="Gill Sans MT"/>
                <a:cs typeface="Gill Sans MT"/>
              </a:rPr>
              <a:t>is</a:t>
            </a:r>
            <a:r>
              <a:rPr sz="1800" b="1" spc="-10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15" dirty="0" smtClean="0">
                <a:solidFill>
                  <a:srgbClr val="000099"/>
                </a:solidFill>
                <a:latin typeface="Gill Sans MT"/>
                <a:cs typeface="Gill Sans MT"/>
              </a:rPr>
              <a:t>secure</a:t>
            </a:r>
            <a:endParaRPr sz="1800" dirty="0">
              <a:latin typeface="Gill Sans MT"/>
              <a:cs typeface="Gill Sans MT"/>
            </a:endParaRPr>
          </a:p>
          <a:p>
            <a:pPr marL="317500" marR="1583055" indent="-228600">
              <a:lnSpc>
                <a:spcPct val="100000"/>
              </a:lnSpc>
              <a:spcBef>
                <a:spcPts val="900"/>
              </a:spcBef>
              <a:buFont typeface="Arial"/>
              <a:buChar char="•"/>
              <a:tabLst>
                <a:tab pos="316865" algn="l"/>
                <a:tab pos="317500" algn="l"/>
              </a:tabLst>
            </a:pP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The </a:t>
            </a:r>
            <a:r>
              <a:rPr sz="1800" b="1" spc="-20" dirty="0">
                <a:solidFill>
                  <a:srgbClr val="000099"/>
                </a:solidFill>
                <a:latin typeface="Gill Sans MT"/>
                <a:cs typeface="Gill Sans MT"/>
              </a:rPr>
              <a:t>entire Proposal process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will be conducted </a:t>
            </a: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electronically  (“paperless</a:t>
            </a:r>
            <a:r>
              <a:rPr sz="1800" b="1" spc="-10" dirty="0" smtClean="0">
                <a:solidFill>
                  <a:srgbClr val="000099"/>
                </a:solidFill>
                <a:latin typeface="Gill Sans MT"/>
                <a:cs typeface="Gill Sans MT"/>
              </a:rPr>
              <a:t>”)</a:t>
            </a:r>
            <a:endParaRPr sz="1800" dirty="0">
              <a:latin typeface="Gill Sans MT"/>
              <a:cs typeface="Gill Sans MT"/>
            </a:endParaRPr>
          </a:p>
          <a:p>
            <a:pPr marL="260985" marR="1539240" indent="-172085">
              <a:lnSpc>
                <a:spcPct val="100000"/>
              </a:lnSpc>
              <a:spcBef>
                <a:spcPts val="1005"/>
              </a:spcBef>
              <a:buFont typeface="Arial"/>
              <a:buChar char="•"/>
              <a:tabLst>
                <a:tab pos="261620" algn="l"/>
              </a:tabLst>
            </a:pPr>
            <a:r>
              <a:rPr sz="1800" b="1" spc="-20" dirty="0">
                <a:solidFill>
                  <a:srgbClr val="000099"/>
                </a:solidFill>
                <a:latin typeface="Gill Sans MT"/>
                <a:cs typeface="Gill Sans MT"/>
              </a:rPr>
              <a:t>Proposal </a:t>
            </a: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acceptance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does not </a:t>
            </a: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guarantee </a:t>
            </a:r>
            <a:r>
              <a:rPr sz="1800" b="1" spc="-25" dirty="0">
                <a:solidFill>
                  <a:srgbClr val="000099"/>
                </a:solidFill>
                <a:latin typeface="Gill Sans MT"/>
                <a:cs typeface="Gill Sans MT"/>
              </a:rPr>
              <a:t>follow-on </a:t>
            </a: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funding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or  </a:t>
            </a:r>
            <a:r>
              <a:rPr sz="1800" b="1" spc="-10" dirty="0" smtClean="0">
                <a:solidFill>
                  <a:srgbClr val="000099"/>
                </a:solidFill>
                <a:latin typeface="Gill Sans MT"/>
                <a:cs typeface="Gill Sans MT"/>
              </a:rPr>
              <a:t>implementation</a:t>
            </a:r>
            <a:endParaRPr sz="1800" dirty="0">
              <a:latin typeface="Gill Sans MT"/>
              <a:cs typeface="Gill Sans MT"/>
            </a:endParaRPr>
          </a:p>
          <a:p>
            <a:pPr marL="294640" indent="-205740">
              <a:lnSpc>
                <a:spcPct val="100000"/>
              </a:lnSpc>
              <a:spcBef>
                <a:spcPts val="990"/>
              </a:spcBef>
              <a:buFont typeface="Arial"/>
              <a:buChar char="•"/>
              <a:tabLst>
                <a:tab pos="294640" algn="l"/>
              </a:tabLst>
            </a:pP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Collaborative </a:t>
            </a:r>
            <a:r>
              <a:rPr sz="1800" b="1" dirty="0">
                <a:solidFill>
                  <a:srgbClr val="000099"/>
                </a:solidFill>
                <a:latin typeface="Gill Sans MT"/>
                <a:cs typeface="Gill Sans MT"/>
              </a:rPr>
              <a:t>efforts </a:t>
            </a:r>
            <a:r>
              <a:rPr sz="1800" b="1" spc="-25" dirty="0">
                <a:solidFill>
                  <a:srgbClr val="000099"/>
                </a:solidFill>
                <a:latin typeface="Gill Sans MT"/>
                <a:cs typeface="Gill Sans MT"/>
              </a:rPr>
              <a:t>are</a:t>
            </a:r>
            <a:r>
              <a:rPr sz="1800" b="1" spc="-24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20" dirty="0">
                <a:solidFill>
                  <a:srgbClr val="000099"/>
                </a:solidFill>
                <a:latin typeface="Gill Sans MT"/>
                <a:cs typeface="Gill Sans MT"/>
              </a:rPr>
              <a:t>encouraged.</a:t>
            </a:r>
            <a:endParaRPr sz="1800" dirty="0">
              <a:latin typeface="Gill Sans MT"/>
              <a:cs typeface="Gill Sans MT"/>
            </a:endParaRPr>
          </a:p>
          <a:p>
            <a:pPr marL="260985" indent="-172085">
              <a:lnSpc>
                <a:spcPct val="100000"/>
              </a:lnSpc>
              <a:spcBef>
                <a:spcPts val="990"/>
              </a:spcBef>
              <a:buFont typeface="Arial"/>
              <a:buChar char="•"/>
              <a:tabLst>
                <a:tab pos="261620" algn="l"/>
              </a:tabLst>
            </a:pP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The </a:t>
            </a:r>
            <a:r>
              <a:rPr sz="1800" b="1" spc="-20" dirty="0">
                <a:solidFill>
                  <a:srgbClr val="000099"/>
                </a:solidFill>
                <a:latin typeface="Gill Sans MT"/>
                <a:cs typeface="Gill Sans MT"/>
              </a:rPr>
              <a:t>evaluation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and selection </a:t>
            </a:r>
            <a:r>
              <a:rPr sz="1800" b="1" spc="-20" dirty="0">
                <a:solidFill>
                  <a:srgbClr val="000099"/>
                </a:solidFill>
                <a:latin typeface="Gill Sans MT"/>
                <a:cs typeface="Gill Sans MT"/>
              </a:rPr>
              <a:t>process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will be </a:t>
            </a:r>
            <a:r>
              <a:rPr sz="1800" b="1" spc="-20" dirty="0">
                <a:solidFill>
                  <a:srgbClr val="000099"/>
                </a:solidFill>
                <a:latin typeface="Gill Sans MT"/>
                <a:cs typeface="Gill Sans MT"/>
              </a:rPr>
              <a:t>objective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and</a:t>
            </a:r>
            <a:r>
              <a:rPr sz="1800" b="1" spc="-14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10" dirty="0" smtClean="0">
                <a:solidFill>
                  <a:srgbClr val="000099"/>
                </a:solidFill>
                <a:latin typeface="Gill Sans MT"/>
                <a:cs typeface="Gill Sans MT"/>
              </a:rPr>
              <a:t>unbiased</a:t>
            </a:r>
            <a:endParaRPr sz="1800" dirty="0">
              <a:latin typeface="Gill Sans MT"/>
              <a:cs typeface="Gill Sans MT"/>
            </a:endParaRPr>
          </a:p>
          <a:p>
            <a:pPr marL="260985" marR="5080" indent="-172085">
              <a:lnSpc>
                <a:spcPct val="100000"/>
              </a:lnSpc>
              <a:spcBef>
                <a:spcPts val="1005"/>
              </a:spcBef>
              <a:buFont typeface="Arial"/>
              <a:buChar char="•"/>
              <a:tabLst>
                <a:tab pos="261620" algn="l"/>
              </a:tabLst>
            </a:pPr>
            <a:r>
              <a:rPr sz="1800" b="1" spc="-35" dirty="0">
                <a:solidFill>
                  <a:srgbClr val="000099"/>
                </a:solidFill>
                <a:latin typeface="Gill Sans MT"/>
                <a:cs typeface="Gill Sans MT"/>
              </a:rPr>
              <a:t>For </a:t>
            </a:r>
            <a:r>
              <a:rPr sz="1800" b="1" dirty="0">
                <a:solidFill>
                  <a:srgbClr val="000099"/>
                </a:solidFill>
                <a:latin typeface="Gill Sans MT"/>
                <a:cs typeface="Gill Sans MT"/>
              </a:rPr>
              <a:t>further </a:t>
            </a: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information,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please visit the </a:t>
            </a:r>
            <a:r>
              <a:rPr sz="1800" b="1" dirty="0">
                <a:solidFill>
                  <a:srgbClr val="000099"/>
                </a:solidFill>
                <a:latin typeface="Gill Sans MT"/>
                <a:cs typeface="Gill Sans MT"/>
              </a:rPr>
              <a:t>NA</a:t>
            </a:r>
            <a:r>
              <a:rPr sz="1800" b="1" spc="-34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ALMA </a:t>
            </a:r>
            <a:r>
              <a:rPr sz="1800" b="1" spc="-25" dirty="0">
                <a:solidFill>
                  <a:srgbClr val="000099"/>
                </a:solidFill>
                <a:latin typeface="Gill Sans MT"/>
                <a:cs typeface="Gill Sans MT"/>
              </a:rPr>
              <a:t>Development </a:t>
            </a:r>
            <a:r>
              <a:rPr sz="1800" b="1" spc="-20" dirty="0">
                <a:solidFill>
                  <a:srgbClr val="000099"/>
                </a:solidFill>
                <a:latin typeface="Gill Sans MT"/>
                <a:cs typeface="Gill Sans MT"/>
              </a:rPr>
              <a:t>website </a:t>
            </a:r>
            <a:r>
              <a:rPr sz="1800" b="1" dirty="0">
                <a:solidFill>
                  <a:srgbClr val="000099"/>
                </a:solidFill>
                <a:latin typeface="Gill Sans MT"/>
                <a:cs typeface="Gill Sans MT"/>
              </a:rPr>
              <a:t>at  </a:t>
            </a:r>
            <a:r>
              <a:rPr lang="en-US" sz="1800" b="1" u="sng" spc="-10" dirty="0" smtClean="0">
                <a:solidFill>
                  <a:srgbClr val="0000FF"/>
                </a:solidFill>
                <a:latin typeface="Gill Sans MT"/>
                <a:cs typeface="Gill Sans MT"/>
                <a:hlinkClick r:id="rId2"/>
              </a:rPr>
              <a:t>https://science.nrao.edu/facilities/alma/science_sustainability/cycle8-cfs</a:t>
            </a:r>
            <a:endParaRPr sz="1800" dirty="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5561" y="6032753"/>
            <a:ext cx="8534400" cy="368935"/>
          </a:xfrm>
          <a:custGeom>
            <a:avLst/>
            <a:gdLst/>
            <a:ahLst/>
            <a:cxnLst/>
            <a:rect l="l" t="t" r="r" b="b"/>
            <a:pathLst>
              <a:path w="8534400" h="368935">
                <a:moveTo>
                  <a:pt x="0" y="368566"/>
                </a:moveTo>
                <a:lnTo>
                  <a:pt x="8534400" y="368566"/>
                </a:lnTo>
                <a:lnTo>
                  <a:pt x="8534400" y="0"/>
                </a:lnTo>
                <a:lnTo>
                  <a:pt x="0" y="0"/>
                </a:lnTo>
                <a:lnTo>
                  <a:pt x="0" y="368566"/>
                </a:lnTo>
                <a:close/>
              </a:path>
            </a:pathLst>
          </a:custGeom>
          <a:ln w="1981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66698" y="6048106"/>
            <a:ext cx="6892290" cy="615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35"/>
              </a:lnSpc>
            </a:pP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Thank</a:t>
            </a:r>
            <a:r>
              <a:rPr sz="1800" b="1" i="1" spc="-50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you</a:t>
            </a:r>
            <a:r>
              <a:rPr sz="1800" b="1" i="1" spc="-30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for</a:t>
            </a:r>
            <a:r>
              <a:rPr sz="1800" b="1" i="1" spc="15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your</a:t>
            </a:r>
            <a:r>
              <a:rPr sz="1800" b="1" i="1" spc="-35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1800" b="1" i="1" dirty="0">
                <a:solidFill>
                  <a:srgbClr val="990033"/>
                </a:solidFill>
                <a:latin typeface="Gill Sans MT"/>
                <a:cs typeface="Gill Sans MT"/>
              </a:rPr>
              <a:t>participation</a:t>
            </a:r>
            <a:r>
              <a:rPr sz="1800" b="1" i="1" spc="-10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1800" b="1" i="1" dirty="0">
                <a:solidFill>
                  <a:srgbClr val="990033"/>
                </a:solidFill>
                <a:latin typeface="Gill Sans MT"/>
                <a:cs typeface="Gill Sans MT"/>
              </a:rPr>
              <a:t>in</a:t>
            </a: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1800" b="1" i="1" dirty="0">
                <a:solidFill>
                  <a:srgbClr val="990033"/>
                </a:solidFill>
                <a:latin typeface="Gill Sans MT"/>
                <a:cs typeface="Gill Sans MT"/>
              </a:rPr>
              <a:t>the</a:t>
            </a:r>
            <a:r>
              <a:rPr sz="1800" b="1" i="1" spc="-185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ALMA </a:t>
            </a:r>
            <a:r>
              <a:rPr sz="1800" b="1" i="1" spc="-20" dirty="0">
                <a:solidFill>
                  <a:srgbClr val="990033"/>
                </a:solidFill>
                <a:latin typeface="Gill Sans MT"/>
                <a:cs typeface="Gill Sans MT"/>
              </a:rPr>
              <a:t>Development</a:t>
            </a:r>
            <a:r>
              <a:rPr sz="1800" b="1" i="1" spc="-185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1800" b="1" i="1" spc="-25" dirty="0">
                <a:solidFill>
                  <a:srgbClr val="990033"/>
                </a:solidFill>
                <a:latin typeface="Gill Sans MT"/>
                <a:cs typeface="Gill Sans MT"/>
              </a:rPr>
              <a:t>Program</a:t>
            </a:r>
            <a:endParaRPr sz="1800">
              <a:latin typeface="Gill Sans MT"/>
              <a:cs typeface="Gill Sans MT"/>
            </a:endParaRPr>
          </a:p>
          <a:p>
            <a:pPr marL="128905" algn="ctr">
              <a:lnSpc>
                <a:spcPct val="100000"/>
              </a:lnSpc>
              <a:spcBef>
                <a:spcPts val="1135"/>
              </a:spcBef>
            </a:pPr>
            <a:r>
              <a:rPr sz="1200" spc="-5" dirty="0">
                <a:latin typeface="Gill Sans MT"/>
                <a:cs typeface="Gill Sans MT"/>
              </a:rPr>
              <a:t>NA ALMA</a:t>
            </a:r>
            <a:r>
              <a:rPr sz="1200" spc="-170" dirty="0">
                <a:latin typeface="Gill Sans MT"/>
                <a:cs typeface="Gill Sans MT"/>
              </a:rPr>
              <a:t> </a:t>
            </a:r>
            <a:r>
              <a:rPr sz="1200" spc="-10" dirty="0">
                <a:latin typeface="Gill Sans MT"/>
                <a:cs typeface="Gill Sans MT"/>
              </a:rPr>
              <a:t>Development</a:t>
            </a:r>
            <a:endParaRPr sz="1200">
              <a:latin typeface="Gill Sans MT"/>
              <a:cs typeface="Gill Sans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91727" y="6433935"/>
            <a:ext cx="824230" cy="20256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200" i="1" spc="-25" dirty="0">
                <a:latin typeface="Gill Sans MT"/>
                <a:cs typeface="Gill Sans MT"/>
              </a:rPr>
              <a:t>Page </a:t>
            </a:r>
            <a:r>
              <a:rPr sz="1200" i="1" spc="-5" dirty="0">
                <a:latin typeface="Gill Sans MT"/>
                <a:cs typeface="Gill Sans MT"/>
              </a:rPr>
              <a:t>12 </a:t>
            </a:r>
            <a:r>
              <a:rPr sz="1200" i="1" dirty="0">
                <a:latin typeface="Gill Sans MT"/>
                <a:cs typeface="Gill Sans MT"/>
              </a:rPr>
              <a:t>of</a:t>
            </a:r>
            <a:r>
              <a:rPr sz="1200" i="1" spc="-195" dirty="0">
                <a:latin typeface="Gill Sans MT"/>
                <a:cs typeface="Gill Sans MT"/>
              </a:rPr>
              <a:t> </a:t>
            </a:r>
            <a:r>
              <a:rPr sz="1200" i="1" spc="-5" dirty="0">
                <a:latin typeface="Gill Sans MT"/>
                <a:cs typeface="Gill Sans MT"/>
              </a:rPr>
              <a:t>12</a:t>
            </a:r>
            <a:endParaRPr sz="1200">
              <a:latin typeface="Gill Sans MT"/>
              <a:cs typeface="Gill Sans MT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306805" y="6461672"/>
            <a:ext cx="444500" cy="18659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lang="en-US" spc="-35" dirty="0"/>
              <a:t>Cy8</a:t>
            </a:r>
            <a:r>
              <a:rPr lang="en-US" spc="-204" dirty="0"/>
              <a:t> </a:t>
            </a:r>
            <a:r>
              <a:rPr lang="en-US" spc="-35" dirty="0" err="1"/>
              <a:t>CfP</a:t>
            </a:r>
            <a:endParaRPr lang="en-US" spc="-35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33" t="21805" r="9775" b="12405"/>
          <a:stretch/>
        </p:blipFill>
        <p:spPr>
          <a:xfrm>
            <a:off x="5961506" y="118238"/>
            <a:ext cx="3063619" cy="6808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831" y="246126"/>
            <a:ext cx="5654675" cy="450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NA </a:t>
            </a:r>
            <a:r>
              <a:rPr spc="-10" dirty="0"/>
              <a:t>ALMA </a:t>
            </a:r>
            <a:r>
              <a:rPr spc="-25" dirty="0"/>
              <a:t>Development</a:t>
            </a:r>
            <a:r>
              <a:rPr spc="-250" dirty="0"/>
              <a:t> </a:t>
            </a:r>
            <a:r>
              <a:rPr spc="-30" dirty="0"/>
              <a:t>Program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04800" y="6019800"/>
            <a:ext cx="8534400" cy="307975"/>
          </a:xfrm>
          <a:prstGeom prst="rect">
            <a:avLst/>
          </a:prstGeom>
          <a:ln w="15240">
            <a:solidFill>
              <a:srgbClr val="C00000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1819275">
              <a:lnSpc>
                <a:spcPct val="100000"/>
              </a:lnSpc>
              <a:spcBef>
                <a:spcPts val="100"/>
              </a:spcBef>
            </a:pPr>
            <a:r>
              <a:rPr sz="1800" b="1" i="1" dirty="0">
                <a:solidFill>
                  <a:srgbClr val="990033"/>
                </a:solidFill>
                <a:latin typeface="Gill Sans MT"/>
                <a:cs typeface="Gill Sans MT"/>
              </a:rPr>
              <a:t>The </a:t>
            </a:r>
            <a:r>
              <a:rPr sz="1800" b="1" i="1" spc="-20" dirty="0">
                <a:solidFill>
                  <a:srgbClr val="990033"/>
                </a:solidFill>
                <a:latin typeface="Gill Sans MT"/>
                <a:cs typeface="Gill Sans MT"/>
              </a:rPr>
              <a:t>Proposal </a:t>
            </a:r>
            <a:r>
              <a:rPr sz="1800" b="1" i="1" spc="-25" dirty="0">
                <a:solidFill>
                  <a:srgbClr val="990033"/>
                </a:solidFill>
                <a:latin typeface="Gill Sans MT"/>
                <a:cs typeface="Gill Sans MT"/>
              </a:rPr>
              <a:t>process </a:t>
            </a:r>
            <a:r>
              <a:rPr sz="1800" b="1" i="1" dirty="0">
                <a:solidFill>
                  <a:srgbClr val="990033"/>
                </a:solidFill>
                <a:latin typeface="Gill Sans MT"/>
                <a:cs typeface="Gill Sans MT"/>
              </a:rPr>
              <a:t>is </a:t>
            </a: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similar </a:t>
            </a:r>
            <a:r>
              <a:rPr sz="1800" b="1" i="1" dirty="0">
                <a:solidFill>
                  <a:srgbClr val="990033"/>
                </a:solidFill>
                <a:latin typeface="Gill Sans MT"/>
                <a:cs typeface="Gill Sans MT"/>
              </a:rPr>
              <a:t>to </a:t>
            </a:r>
            <a:r>
              <a:rPr sz="1800" b="1" i="1" spc="-10" dirty="0">
                <a:solidFill>
                  <a:srgbClr val="990033"/>
                </a:solidFill>
                <a:latin typeface="Gill Sans MT"/>
                <a:cs typeface="Gill Sans MT"/>
              </a:rPr>
              <a:t>previous</a:t>
            </a:r>
            <a:r>
              <a:rPr sz="1800" b="1" i="1" spc="-30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cycles</a:t>
            </a:r>
            <a:endParaRPr sz="18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25" dirty="0"/>
              <a:t>Page </a:t>
            </a:r>
            <a:fld id="{81D60167-4931-47E6-BA6A-407CBD079E47}" type="slidenum">
              <a:rPr dirty="0"/>
              <a:t>2</a:t>
            </a:fld>
            <a:r>
              <a:rPr dirty="0"/>
              <a:t> of</a:t>
            </a:r>
            <a:r>
              <a:rPr spc="-204" dirty="0"/>
              <a:t> </a:t>
            </a:r>
            <a:r>
              <a:rPr spc="-5" dirty="0"/>
              <a:t>12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306805" y="6461672"/>
            <a:ext cx="444500" cy="18659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35" dirty="0" smtClean="0"/>
              <a:t>Cy</a:t>
            </a:r>
            <a:r>
              <a:rPr lang="en-US" spc="-35" dirty="0" smtClean="0"/>
              <a:t>8</a:t>
            </a:r>
            <a:r>
              <a:rPr spc="-204" dirty="0" smtClean="0"/>
              <a:t> </a:t>
            </a:r>
            <a:r>
              <a:rPr spc="-35" dirty="0"/>
              <a:t>CfP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805299" y="6461672"/>
            <a:ext cx="1544320" cy="20256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200" spc="-5" dirty="0">
                <a:latin typeface="Gill Sans MT"/>
                <a:cs typeface="Gill Sans MT"/>
              </a:rPr>
              <a:t>NA ALMA</a:t>
            </a:r>
            <a:r>
              <a:rPr sz="1200" spc="-170" dirty="0">
                <a:latin typeface="Gill Sans MT"/>
                <a:cs typeface="Gill Sans MT"/>
              </a:rPr>
              <a:t> </a:t>
            </a:r>
            <a:r>
              <a:rPr sz="1200" spc="-10" dirty="0">
                <a:latin typeface="Gill Sans MT"/>
                <a:cs typeface="Gill Sans MT"/>
              </a:rPr>
              <a:t>Development</a:t>
            </a:r>
            <a:endParaRPr sz="1200" dirty="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6831" y="942084"/>
            <a:ext cx="6690995" cy="4386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20" dirty="0">
                <a:solidFill>
                  <a:srgbClr val="990033"/>
                </a:solidFill>
                <a:latin typeface="Gill Sans MT"/>
                <a:cs typeface="Gill Sans MT"/>
              </a:rPr>
              <a:t>Overview</a:t>
            </a:r>
            <a:endParaRPr sz="2800">
              <a:latin typeface="Gill Sans MT"/>
              <a:cs typeface="Gill Sans MT"/>
            </a:endParaRPr>
          </a:p>
          <a:p>
            <a:pPr marL="283845" indent="-194945">
              <a:lnSpc>
                <a:spcPct val="100000"/>
              </a:lnSpc>
              <a:spcBef>
                <a:spcPts val="940"/>
              </a:spcBef>
              <a:buFont typeface="Arial"/>
              <a:buChar char="•"/>
              <a:tabLst>
                <a:tab pos="284480" algn="l"/>
              </a:tabLst>
            </a:pP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Goals:</a:t>
            </a:r>
            <a:endParaRPr sz="1800">
              <a:latin typeface="Gill Sans MT"/>
              <a:cs typeface="Gill Sans MT"/>
            </a:endParaRPr>
          </a:p>
          <a:p>
            <a:pPr marL="746760" lvl="1" indent="-200660">
              <a:lnSpc>
                <a:spcPct val="100000"/>
              </a:lnSpc>
              <a:buChar char="-"/>
              <a:tabLst>
                <a:tab pos="746760" algn="l"/>
                <a:tab pos="747395" algn="l"/>
              </a:tabLst>
            </a:pP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fair and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transparent</a:t>
            </a:r>
            <a:r>
              <a:rPr sz="1800" spc="-23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20" dirty="0">
                <a:solidFill>
                  <a:srgbClr val="000099"/>
                </a:solidFill>
                <a:latin typeface="Gill Sans MT"/>
                <a:cs typeface="Gill Sans MT"/>
              </a:rPr>
              <a:t>process</a:t>
            </a:r>
            <a:endParaRPr sz="1800">
              <a:latin typeface="Gill Sans MT"/>
              <a:cs typeface="Gill Sans MT"/>
            </a:endParaRPr>
          </a:p>
          <a:p>
            <a:pPr marL="746760" lvl="1" indent="-200660">
              <a:lnSpc>
                <a:spcPct val="100000"/>
              </a:lnSpc>
              <a:buChar char="-"/>
              <a:tabLst>
                <a:tab pos="746760" algn="l"/>
                <a:tab pos="747395" algn="l"/>
              </a:tabLst>
            </a:pP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easy and equal access to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information</a:t>
            </a:r>
            <a:r>
              <a:rPr sz="1800" spc="-28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(web-based)</a:t>
            </a:r>
            <a:endParaRPr sz="1800">
              <a:latin typeface="Gill Sans MT"/>
              <a:cs typeface="Gill Sans MT"/>
            </a:endParaRPr>
          </a:p>
          <a:p>
            <a:pPr marL="746760" lvl="1" indent="-200660">
              <a:lnSpc>
                <a:spcPct val="100000"/>
              </a:lnSpc>
              <a:buChar char="-"/>
              <a:tabLst>
                <a:tab pos="746760" algn="l"/>
                <a:tab pos="747395" algn="l"/>
              </a:tabLst>
            </a:pP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confidentiality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of</a:t>
            </a:r>
            <a:r>
              <a:rPr sz="1800" spc="-15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20" dirty="0">
                <a:solidFill>
                  <a:srgbClr val="000099"/>
                </a:solidFill>
                <a:latin typeface="Gill Sans MT"/>
                <a:cs typeface="Gill Sans MT"/>
              </a:rPr>
              <a:t>proposals</a:t>
            </a:r>
            <a:endParaRPr sz="1800">
              <a:latin typeface="Gill Sans MT"/>
              <a:cs typeface="Gill Sans MT"/>
            </a:endParaRPr>
          </a:p>
          <a:p>
            <a:pPr marL="746760" lvl="1" indent="-201295">
              <a:lnSpc>
                <a:spcPct val="100000"/>
              </a:lnSpc>
              <a:buChar char="-"/>
              <a:tabLst>
                <a:tab pos="746760" algn="l"/>
                <a:tab pos="747395" algn="l"/>
              </a:tabLst>
            </a:pP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unbiased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evaluation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and selection of</a:t>
            </a:r>
            <a:r>
              <a:rPr sz="1800" spc="-28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proposals</a:t>
            </a:r>
            <a:endParaRPr sz="1800">
              <a:latin typeface="Gill Sans MT"/>
              <a:cs typeface="Gill Sans MT"/>
            </a:endParaRPr>
          </a:p>
          <a:p>
            <a:pPr marL="294005" indent="-205740">
              <a:lnSpc>
                <a:spcPct val="100000"/>
              </a:lnSpc>
              <a:spcBef>
                <a:spcPts val="1005"/>
              </a:spcBef>
              <a:buFont typeface="Arial"/>
              <a:buChar char="•"/>
              <a:tabLst>
                <a:tab pos="294640" algn="l"/>
              </a:tabLst>
            </a:pPr>
            <a:r>
              <a:rPr sz="1800" b="1" spc="-20" dirty="0">
                <a:solidFill>
                  <a:srgbClr val="000099"/>
                </a:solidFill>
                <a:latin typeface="Gill Sans MT"/>
                <a:cs typeface="Gill Sans MT"/>
              </a:rPr>
              <a:t>Proposal</a:t>
            </a:r>
            <a:r>
              <a:rPr sz="1800" b="1" spc="-13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categories:</a:t>
            </a:r>
            <a:endParaRPr sz="1800">
              <a:latin typeface="Gill Sans MT"/>
              <a:cs typeface="Gill Sans MT"/>
            </a:endParaRPr>
          </a:p>
          <a:p>
            <a:pPr marL="717550" lvl="1" indent="-172085">
              <a:lnSpc>
                <a:spcPct val="100000"/>
              </a:lnSpc>
              <a:buChar char="-"/>
              <a:tabLst>
                <a:tab pos="718185" algn="l"/>
              </a:tabLst>
            </a:pP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advanced</a:t>
            </a:r>
            <a:r>
              <a:rPr sz="1800" spc="-22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techniques</a:t>
            </a:r>
            <a:endParaRPr sz="1800">
              <a:latin typeface="Gill Sans MT"/>
              <a:cs typeface="Gill Sans MT"/>
            </a:endParaRPr>
          </a:p>
          <a:p>
            <a:pPr marL="717550" lvl="1" indent="-172085">
              <a:lnSpc>
                <a:spcPct val="100000"/>
              </a:lnSpc>
              <a:buChar char="-"/>
              <a:tabLst>
                <a:tab pos="718185" algn="l"/>
              </a:tabLst>
            </a:pP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advanced</a:t>
            </a:r>
            <a:r>
              <a:rPr sz="1800" spc="-17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25" dirty="0">
                <a:solidFill>
                  <a:srgbClr val="000099"/>
                </a:solidFill>
                <a:latin typeface="Gill Sans MT"/>
                <a:cs typeface="Gill Sans MT"/>
              </a:rPr>
              <a:t>hardware</a:t>
            </a:r>
            <a:endParaRPr sz="1800">
              <a:latin typeface="Gill Sans MT"/>
              <a:cs typeface="Gill Sans MT"/>
            </a:endParaRPr>
          </a:p>
          <a:p>
            <a:pPr marL="717550" lvl="1" indent="-172085">
              <a:lnSpc>
                <a:spcPct val="100000"/>
              </a:lnSpc>
              <a:buChar char="-"/>
              <a:tabLst>
                <a:tab pos="718185" algn="l"/>
              </a:tabLst>
            </a:pP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advanced</a:t>
            </a:r>
            <a:r>
              <a:rPr sz="1800" spc="-204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software</a:t>
            </a:r>
            <a:endParaRPr sz="1800">
              <a:latin typeface="Gill Sans MT"/>
              <a:cs typeface="Gill Sans MT"/>
            </a:endParaRPr>
          </a:p>
          <a:p>
            <a:pPr marL="316865" indent="-228600">
              <a:lnSpc>
                <a:spcPct val="100000"/>
              </a:lnSpc>
              <a:spcBef>
                <a:spcPts val="994"/>
              </a:spcBef>
              <a:buFont typeface="Arial"/>
              <a:buChar char="•"/>
              <a:tabLst>
                <a:tab pos="316865" algn="l"/>
                <a:tab pos="317500" algn="l"/>
              </a:tabLst>
            </a:pPr>
            <a:r>
              <a:rPr sz="1800" b="1" spc="5" dirty="0">
                <a:solidFill>
                  <a:srgbClr val="000099"/>
                </a:solidFill>
                <a:latin typeface="Gill Sans MT"/>
                <a:cs typeface="Gill Sans MT"/>
              </a:rPr>
              <a:t>Primary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selection criteria</a:t>
            </a:r>
            <a:r>
              <a:rPr sz="1800" b="1" spc="-19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20" dirty="0">
                <a:solidFill>
                  <a:srgbClr val="000099"/>
                </a:solidFill>
                <a:latin typeface="Gill Sans MT"/>
                <a:cs typeface="Gill Sans MT"/>
              </a:rPr>
              <a:t>are:</a:t>
            </a:r>
            <a:endParaRPr sz="1800">
              <a:latin typeface="Gill Sans MT"/>
              <a:cs typeface="Gill Sans MT"/>
            </a:endParaRPr>
          </a:p>
          <a:p>
            <a:pPr marL="717550" marR="5080" lvl="1" indent="-172085">
              <a:lnSpc>
                <a:spcPct val="100000"/>
              </a:lnSpc>
              <a:buChar char="-"/>
              <a:tabLst>
                <a:tab pos="718185" algn="l"/>
              </a:tabLst>
            </a:pP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alignment</a:t>
            </a:r>
            <a:r>
              <a:rPr sz="1800" spc="-1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with</a:t>
            </a:r>
            <a:r>
              <a:rPr sz="1800" spc="-2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NA</a:t>
            </a:r>
            <a:r>
              <a:rPr sz="1800" spc="-18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ALMA</a:t>
            </a:r>
            <a:r>
              <a:rPr sz="1800" spc="-1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Operations</a:t>
            </a:r>
            <a:r>
              <a:rPr sz="1800" spc="-5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Partnership</a:t>
            </a:r>
            <a:r>
              <a:rPr sz="1800" spc="-1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strategic</a:t>
            </a:r>
            <a:r>
              <a:rPr sz="1800" spc="-26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goals 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and ALMA</a:t>
            </a:r>
            <a:r>
              <a:rPr sz="1800" spc="-35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Development Roadmap</a:t>
            </a:r>
            <a:endParaRPr sz="1800">
              <a:latin typeface="Gill Sans MT"/>
              <a:cs typeface="Gill Sans MT"/>
            </a:endParaRPr>
          </a:p>
          <a:p>
            <a:pPr marL="717550" lvl="1" indent="-172085">
              <a:lnSpc>
                <a:spcPct val="100000"/>
              </a:lnSpc>
              <a:buChar char="-"/>
              <a:tabLst>
                <a:tab pos="718185" algn="l"/>
              </a:tabLst>
            </a:pP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the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strength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of the </a:t>
            </a:r>
            <a:r>
              <a:rPr sz="1800" spc="-45" dirty="0">
                <a:solidFill>
                  <a:srgbClr val="000099"/>
                </a:solidFill>
                <a:latin typeface="Gill Sans MT"/>
                <a:cs typeface="Gill Sans MT"/>
              </a:rPr>
              <a:t>Proposer’s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scientific</a:t>
            </a:r>
            <a:r>
              <a:rPr sz="1800" spc="-18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case</a:t>
            </a:r>
            <a:endParaRPr sz="1800">
              <a:latin typeface="Gill Sans MT"/>
              <a:cs typeface="Gill Sans MT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33" t="21805" r="9775" b="12405"/>
          <a:stretch/>
        </p:blipFill>
        <p:spPr>
          <a:xfrm>
            <a:off x="5961506" y="118238"/>
            <a:ext cx="3063619" cy="6808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831" y="246126"/>
            <a:ext cx="5654675" cy="450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NA </a:t>
            </a:r>
            <a:r>
              <a:rPr spc="-10" dirty="0"/>
              <a:t>ALMA </a:t>
            </a:r>
            <a:r>
              <a:rPr spc="-25" dirty="0"/>
              <a:t>Development</a:t>
            </a:r>
            <a:r>
              <a:rPr spc="-250" dirty="0"/>
              <a:t> </a:t>
            </a:r>
            <a:r>
              <a:rPr spc="-30" dirty="0"/>
              <a:t>Program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06830" y="942084"/>
            <a:ext cx="8303769" cy="272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solidFill>
                  <a:srgbClr val="990033"/>
                </a:solidFill>
                <a:latin typeface="Gill Sans MT"/>
                <a:cs typeface="Gill Sans MT"/>
              </a:rPr>
              <a:t>Scope </a:t>
            </a:r>
            <a:r>
              <a:rPr sz="2800" spc="-15" dirty="0">
                <a:solidFill>
                  <a:srgbClr val="990033"/>
                </a:solidFill>
                <a:latin typeface="Gill Sans MT"/>
                <a:cs typeface="Gill Sans MT"/>
              </a:rPr>
              <a:t>and </a:t>
            </a:r>
            <a:r>
              <a:rPr sz="2800" spc="-5" dirty="0">
                <a:solidFill>
                  <a:srgbClr val="990033"/>
                </a:solidFill>
                <a:latin typeface="Gill Sans MT"/>
                <a:cs typeface="Gill Sans MT"/>
              </a:rPr>
              <a:t>Scale </a:t>
            </a:r>
            <a:r>
              <a:rPr sz="2800" dirty="0">
                <a:solidFill>
                  <a:srgbClr val="990033"/>
                </a:solidFill>
                <a:latin typeface="Gill Sans MT"/>
                <a:cs typeface="Gill Sans MT"/>
              </a:rPr>
              <a:t>of the </a:t>
            </a:r>
            <a:r>
              <a:rPr sz="2800" spc="-5" dirty="0">
                <a:solidFill>
                  <a:srgbClr val="990033"/>
                </a:solidFill>
                <a:latin typeface="Gill Sans MT"/>
                <a:cs typeface="Gill Sans MT"/>
              </a:rPr>
              <a:t>Cycle </a:t>
            </a:r>
            <a:r>
              <a:rPr lang="en-US" sz="2800" spc="-5" dirty="0" smtClean="0">
                <a:solidFill>
                  <a:srgbClr val="990033"/>
                </a:solidFill>
                <a:latin typeface="Gill Sans MT"/>
                <a:cs typeface="Gill Sans MT"/>
              </a:rPr>
              <a:t>8</a:t>
            </a:r>
            <a:r>
              <a:rPr sz="2800" spc="-130" dirty="0" smtClean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2800" spc="-10" dirty="0">
                <a:solidFill>
                  <a:srgbClr val="990033"/>
                </a:solidFill>
                <a:latin typeface="Gill Sans MT"/>
                <a:cs typeface="Gill Sans MT"/>
              </a:rPr>
              <a:t>Call</a:t>
            </a:r>
            <a:endParaRPr sz="2800" dirty="0">
              <a:latin typeface="Gill Sans MT"/>
              <a:cs typeface="Gill Sans MT"/>
            </a:endParaRPr>
          </a:p>
          <a:p>
            <a:pPr marL="260985" indent="-172085">
              <a:lnSpc>
                <a:spcPct val="100000"/>
              </a:lnSpc>
              <a:spcBef>
                <a:spcPts val="940"/>
              </a:spcBef>
              <a:buFont typeface="Arial"/>
              <a:buChar char="•"/>
              <a:tabLst>
                <a:tab pos="261620" algn="l"/>
              </a:tabLst>
            </a:pP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Scope of the Cycle </a:t>
            </a:r>
            <a:r>
              <a:rPr lang="en-US" sz="1800" b="1" dirty="0" smtClean="0">
                <a:solidFill>
                  <a:srgbClr val="000099"/>
                </a:solidFill>
                <a:latin typeface="Gill Sans MT"/>
                <a:cs typeface="Gill Sans MT"/>
              </a:rPr>
              <a:t>8</a:t>
            </a:r>
            <a:r>
              <a:rPr sz="1800" b="1" dirty="0" smtClean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dirty="0">
                <a:solidFill>
                  <a:srgbClr val="000099"/>
                </a:solidFill>
                <a:latin typeface="Gill Sans MT"/>
                <a:cs typeface="Gill Sans MT"/>
              </a:rPr>
              <a:t>Call </a:t>
            </a:r>
            <a:r>
              <a:rPr sz="1800" b="1" spc="-15" dirty="0">
                <a:solidFill>
                  <a:srgbClr val="000099"/>
                </a:solidFill>
                <a:latin typeface="Gill Sans MT"/>
                <a:cs typeface="Gill Sans MT"/>
              </a:rPr>
              <a:t>for </a:t>
            </a:r>
            <a:r>
              <a:rPr sz="1800" b="1" spc="-20" dirty="0">
                <a:solidFill>
                  <a:srgbClr val="000099"/>
                </a:solidFill>
                <a:latin typeface="Gill Sans MT"/>
                <a:cs typeface="Gill Sans MT"/>
              </a:rPr>
              <a:t>Proposals </a:t>
            </a:r>
            <a:r>
              <a:rPr sz="1800" b="1" dirty="0">
                <a:solidFill>
                  <a:srgbClr val="000099"/>
                </a:solidFill>
                <a:latin typeface="Gill Sans MT"/>
                <a:cs typeface="Gill Sans MT"/>
              </a:rPr>
              <a:t>is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Studies</a:t>
            </a:r>
            <a:r>
              <a:rPr sz="1800" b="1" spc="-229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65" dirty="0" smtClean="0">
                <a:solidFill>
                  <a:srgbClr val="000099"/>
                </a:solidFill>
                <a:latin typeface="Gill Sans MT"/>
                <a:cs typeface="Gill Sans MT"/>
              </a:rPr>
              <a:t>only</a:t>
            </a:r>
            <a:endParaRPr sz="1800" dirty="0">
              <a:latin typeface="Gill Sans MT"/>
              <a:cs typeface="Gill Sans MT"/>
            </a:endParaRPr>
          </a:p>
          <a:p>
            <a:pPr marL="260985" indent="-172085">
              <a:lnSpc>
                <a:spcPct val="100000"/>
              </a:lnSpc>
              <a:spcBef>
                <a:spcPts val="1005"/>
              </a:spcBef>
              <a:buFont typeface="Arial"/>
              <a:buChar char="•"/>
              <a:tabLst>
                <a:tab pos="261620" algn="l"/>
              </a:tabLst>
            </a:pPr>
            <a:r>
              <a:rPr sz="1800" b="1" spc="-65" dirty="0">
                <a:solidFill>
                  <a:srgbClr val="000099"/>
                </a:solidFill>
                <a:latin typeface="Gill Sans MT"/>
                <a:cs typeface="Gill Sans MT"/>
              </a:rPr>
              <a:t>Total </a:t>
            </a:r>
            <a:r>
              <a:rPr sz="1800" b="1" spc="-40" dirty="0">
                <a:solidFill>
                  <a:srgbClr val="000099"/>
                </a:solidFill>
                <a:latin typeface="Gill Sans MT"/>
                <a:cs typeface="Gill Sans MT"/>
              </a:rPr>
              <a:t>award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pool </a:t>
            </a:r>
            <a:r>
              <a:rPr sz="1800" b="1" dirty="0">
                <a:solidFill>
                  <a:srgbClr val="000099"/>
                </a:solidFill>
                <a:latin typeface="Gill Sans MT"/>
                <a:cs typeface="Gill Sans MT"/>
              </a:rPr>
              <a:t>is</a:t>
            </a:r>
            <a:r>
              <a:rPr sz="1800" b="1" spc="-8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5" dirty="0" smtClean="0">
                <a:solidFill>
                  <a:srgbClr val="000099"/>
                </a:solidFill>
                <a:latin typeface="Gill Sans MT"/>
                <a:cs typeface="Gill Sans MT"/>
              </a:rPr>
              <a:t>$</a:t>
            </a:r>
            <a:r>
              <a:rPr lang="en-US" sz="1800" b="1" spc="-5" dirty="0" smtClean="0">
                <a:solidFill>
                  <a:srgbClr val="000099"/>
                </a:solidFill>
                <a:latin typeface="Gill Sans MT"/>
                <a:cs typeface="Gill Sans MT"/>
              </a:rPr>
              <a:t>1250</a:t>
            </a:r>
            <a:r>
              <a:rPr sz="1800" b="1" spc="-5" dirty="0" smtClean="0">
                <a:solidFill>
                  <a:srgbClr val="000099"/>
                </a:solidFill>
                <a:latin typeface="Gill Sans MT"/>
                <a:cs typeface="Gill Sans MT"/>
              </a:rPr>
              <a:t>k</a:t>
            </a:r>
            <a:endParaRPr sz="1800" dirty="0">
              <a:latin typeface="Gill Sans MT"/>
              <a:cs typeface="Gill Sans MT"/>
            </a:endParaRPr>
          </a:p>
          <a:p>
            <a:pPr marL="260985" indent="-172085">
              <a:lnSpc>
                <a:spcPct val="100000"/>
              </a:lnSpc>
              <a:spcBef>
                <a:spcPts val="990"/>
              </a:spcBef>
              <a:buFont typeface="Arial"/>
              <a:buChar char="•"/>
              <a:tabLst>
                <a:tab pos="261620" algn="l"/>
              </a:tabLst>
            </a:pP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Maximum </a:t>
            </a:r>
            <a:r>
              <a:rPr sz="1800" b="1" spc="-40" dirty="0">
                <a:solidFill>
                  <a:srgbClr val="000099"/>
                </a:solidFill>
                <a:latin typeface="Gill Sans MT"/>
                <a:cs typeface="Gill Sans MT"/>
              </a:rPr>
              <a:t>award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per Study </a:t>
            </a:r>
            <a:r>
              <a:rPr sz="1800" b="1" dirty="0">
                <a:solidFill>
                  <a:srgbClr val="000099"/>
                </a:solidFill>
                <a:latin typeface="Gill Sans MT"/>
                <a:cs typeface="Gill Sans MT"/>
              </a:rPr>
              <a:t>is</a:t>
            </a:r>
            <a:r>
              <a:rPr sz="1800" b="1" spc="-18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$</a:t>
            </a:r>
            <a:r>
              <a:rPr sz="1800" b="1" spc="-5" dirty="0" smtClean="0">
                <a:solidFill>
                  <a:srgbClr val="000099"/>
                </a:solidFill>
                <a:latin typeface="Gill Sans MT"/>
                <a:cs typeface="Gill Sans MT"/>
              </a:rPr>
              <a:t>2</a:t>
            </a:r>
            <a:r>
              <a:rPr lang="en-US" sz="1800" b="1" spc="-5" dirty="0" smtClean="0">
                <a:solidFill>
                  <a:srgbClr val="000099"/>
                </a:solidFill>
                <a:latin typeface="Gill Sans MT"/>
                <a:cs typeface="Gill Sans MT"/>
              </a:rPr>
              <a:t>50</a:t>
            </a:r>
            <a:r>
              <a:rPr sz="1800" b="1" spc="-5" dirty="0" smtClean="0">
                <a:solidFill>
                  <a:srgbClr val="000099"/>
                </a:solidFill>
                <a:latin typeface="Gill Sans MT"/>
                <a:cs typeface="Gill Sans MT"/>
              </a:rPr>
              <a:t>k</a:t>
            </a:r>
            <a:r>
              <a:rPr lang="en-US" sz="1800" b="1" spc="-5" dirty="0" smtClean="0">
                <a:solidFill>
                  <a:srgbClr val="000099"/>
                </a:solidFill>
                <a:latin typeface="Gill Sans MT"/>
                <a:cs typeface="Gill Sans MT"/>
              </a:rPr>
              <a:t> (increase from previous years)</a:t>
            </a:r>
            <a:endParaRPr sz="1800" dirty="0">
              <a:latin typeface="Gill Sans MT"/>
              <a:cs typeface="Gill Sans MT"/>
            </a:endParaRPr>
          </a:p>
          <a:p>
            <a:pPr marL="260985" indent="-172085">
              <a:lnSpc>
                <a:spcPct val="100000"/>
              </a:lnSpc>
              <a:spcBef>
                <a:spcPts val="990"/>
              </a:spcBef>
              <a:buFont typeface="Arial"/>
              <a:buChar char="•"/>
              <a:tabLst>
                <a:tab pos="261620" algn="l"/>
              </a:tabLst>
            </a:pPr>
            <a:r>
              <a:rPr sz="1800" b="1" spc="-25" dirty="0">
                <a:solidFill>
                  <a:srgbClr val="000099"/>
                </a:solidFill>
                <a:latin typeface="Gill Sans MT"/>
                <a:cs typeface="Gill Sans MT"/>
              </a:rPr>
              <a:t>Period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of </a:t>
            </a: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performance </a:t>
            </a:r>
            <a:r>
              <a:rPr sz="1800" b="1" dirty="0">
                <a:solidFill>
                  <a:srgbClr val="000099"/>
                </a:solidFill>
                <a:latin typeface="Gill Sans MT"/>
                <a:cs typeface="Gill Sans MT"/>
              </a:rPr>
              <a:t>is </a:t>
            </a:r>
            <a:r>
              <a:rPr sz="1800" b="1" spc="-25" dirty="0">
                <a:solidFill>
                  <a:srgbClr val="000099"/>
                </a:solidFill>
                <a:latin typeface="Gill Sans MT"/>
                <a:cs typeface="Gill Sans MT"/>
              </a:rPr>
              <a:t>twelve</a:t>
            </a:r>
            <a:r>
              <a:rPr sz="1800" b="1" spc="-21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5" dirty="0" smtClean="0">
                <a:solidFill>
                  <a:srgbClr val="000099"/>
                </a:solidFill>
                <a:latin typeface="Gill Sans MT"/>
                <a:cs typeface="Gill Sans MT"/>
              </a:rPr>
              <a:t>months</a:t>
            </a:r>
            <a:endParaRPr sz="1800" dirty="0">
              <a:latin typeface="Gill Sans MT"/>
              <a:cs typeface="Gill Sans MT"/>
            </a:endParaRPr>
          </a:p>
          <a:p>
            <a:pPr marL="260985" marR="5080" indent="-172085">
              <a:lnSpc>
                <a:spcPct val="100000"/>
              </a:lnSpc>
              <a:spcBef>
                <a:spcPts val="1005"/>
              </a:spcBef>
              <a:buFont typeface="Arial"/>
              <a:buChar char="•"/>
              <a:tabLst>
                <a:tab pos="261620" algn="l"/>
              </a:tabLst>
            </a:pPr>
            <a:r>
              <a:rPr sz="1800" b="1" spc="-20" dirty="0">
                <a:solidFill>
                  <a:srgbClr val="000099"/>
                </a:solidFill>
                <a:latin typeface="Gill Sans MT"/>
                <a:cs typeface="Gill Sans MT"/>
              </a:rPr>
              <a:t>Proposers </a:t>
            </a:r>
            <a:r>
              <a:rPr sz="1800" b="1" spc="-15" dirty="0">
                <a:solidFill>
                  <a:srgbClr val="000099"/>
                </a:solidFill>
                <a:latin typeface="Gill Sans MT"/>
                <a:cs typeface="Gill Sans MT"/>
              </a:rPr>
              <a:t>seeking </a:t>
            </a: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partial </a:t>
            </a:r>
            <a:r>
              <a:rPr sz="1800" b="1" spc="-15" dirty="0">
                <a:solidFill>
                  <a:srgbClr val="000099"/>
                </a:solidFill>
                <a:latin typeface="Gill Sans MT"/>
                <a:cs typeface="Gill Sans MT"/>
              </a:rPr>
              <a:t>financial </a:t>
            </a: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support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(i.e. </a:t>
            </a:r>
            <a:r>
              <a:rPr sz="1800" b="1" spc="-20" dirty="0">
                <a:solidFill>
                  <a:srgbClr val="000099"/>
                </a:solidFill>
                <a:latin typeface="Gill Sans MT"/>
                <a:cs typeface="Gill Sans MT"/>
              </a:rPr>
              <a:t>projects </a:t>
            </a: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with</a:t>
            </a:r>
            <a:r>
              <a:rPr sz="1800" b="1" spc="-21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15" dirty="0" smtClean="0">
                <a:solidFill>
                  <a:srgbClr val="000099"/>
                </a:solidFill>
                <a:latin typeface="Gill Sans MT"/>
                <a:cs typeface="Gill Sans MT"/>
              </a:rPr>
              <a:t>outside</a:t>
            </a:r>
            <a:r>
              <a:rPr lang="en-US" sz="1800" b="1" spc="-15" dirty="0" smtClean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20" dirty="0" smtClean="0">
                <a:solidFill>
                  <a:srgbClr val="000099"/>
                </a:solidFill>
                <a:latin typeface="Gill Sans MT"/>
                <a:cs typeface="Gill Sans MT"/>
              </a:rPr>
              <a:t>funding </a:t>
            </a:r>
            <a:r>
              <a:rPr sz="1800" b="1" spc="-20" dirty="0">
                <a:solidFill>
                  <a:srgbClr val="000099"/>
                </a:solidFill>
                <a:latin typeface="Gill Sans MT"/>
                <a:cs typeface="Gill Sans MT"/>
              </a:rPr>
              <a:t>sources) </a:t>
            </a:r>
            <a:r>
              <a:rPr sz="1800" b="1" spc="-25" dirty="0">
                <a:solidFill>
                  <a:srgbClr val="000099"/>
                </a:solidFill>
                <a:latin typeface="Gill Sans MT"/>
                <a:cs typeface="Gill Sans MT"/>
              </a:rPr>
              <a:t>are </a:t>
            </a: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also </a:t>
            </a:r>
            <a:r>
              <a:rPr sz="1800" b="1" spc="-20" dirty="0">
                <a:solidFill>
                  <a:srgbClr val="000099"/>
                </a:solidFill>
                <a:latin typeface="Gill Sans MT"/>
                <a:cs typeface="Gill Sans MT"/>
              </a:rPr>
              <a:t>invited </a:t>
            </a: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to</a:t>
            </a:r>
            <a:r>
              <a:rPr sz="1800" b="1" spc="-2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10" dirty="0" smtClean="0">
                <a:solidFill>
                  <a:srgbClr val="000099"/>
                </a:solidFill>
                <a:latin typeface="Gill Sans MT"/>
                <a:cs typeface="Gill Sans MT"/>
              </a:rPr>
              <a:t>participate</a:t>
            </a:r>
            <a:endParaRPr sz="1800" dirty="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25" dirty="0"/>
              <a:t>Page </a:t>
            </a:r>
            <a:fld id="{81D60167-4931-47E6-BA6A-407CBD079E47}" type="slidenum">
              <a:rPr dirty="0"/>
              <a:t>3</a:t>
            </a:fld>
            <a:r>
              <a:rPr dirty="0"/>
              <a:t> of</a:t>
            </a:r>
            <a:r>
              <a:rPr spc="-204" dirty="0"/>
              <a:t> </a:t>
            </a:r>
            <a:r>
              <a:rPr spc="-5" dirty="0"/>
              <a:t>12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306805" y="6461672"/>
            <a:ext cx="444500" cy="18659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35" dirty="0" smtClean="0"/>
              <a:t>Cy</a:t>
            </a:r>
            <a:r>
              <a:rPr lang="en-US" spc="-35" dirty="0" smtClean="0"/>
              <a:t>8</a:t>
            </a:r>
            <a:r>
              <a:rPr spc="-204" dirty="0" smtClean="0"/>
              <a:t> </a:t>
            </a:r>
            <a:r>
              <a:rPr spc="-35" dirty="0"/>
              <a:t>CfP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805299" y="6461672"/>
            <a:ext cx="1544320" cy="20256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200" spc="-5" dirty="0">
                <a:latin typeface="Gill Sans MT"/>
                <a:cs typeface="Gill Sans MT"/>
              </a:rPr>
              <a:t>NA ALMA</a:t>
            </a:r>
            <a:r>
              <a:rPr sz="1200" spc="-170" dirty="0">
                <a:latin typeface="Gill Sans MT"/>
                <a:cs typeface="Gill Sans MT"/>
              </a:rPr>
              <a:t> </a:t>
            </a:r>
            <a:r>
              <a:rPr sz="1200" spc="-10" dirty="0">
                <a:latin typeface="Gill Sans MT"/>
                <a:cs typeface="Gill Sans MT"/>
              </a:rPr>
              <a:t>Development</a:t>
            </a:r>
            <a:endParaRPr sz="12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5561" y="6032753"/>
            <a:ext cx="8534400" cy="292735"/>
          </a:xfrm>
          <a:prstGeom prst="rect">
            <a:avLst/>
          </a:prstGeom>
          <a:ln w="19812">
            <a:solidFill>
              <a:srgbClr val="C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096770">
              <a:lnSpc>
                <a:spcPts val="2130"/>
              </a:lnSpc>
            </a:pP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Anticipate </a:t>
            </a:r>
            <a:r>
              <a:rPr sz="1800" b="1" i="1" dirty="0">
                <a:solidFill>
                  <a:srgbClr val="990033"/>
                </a:solidFill>
                <a:latin typeface="Gill Sans MT"/>
                <a:cs typeface="Gill Sans MT"/>
              </a:rPr>
              <a:t>2 </a:t>
            </a: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or </a:t>
            </a:r>
            <a:r>
              <a:rPr sz="1800" b="1" i="1" dirty="0">
                <a:solidFill>
                  <a:srgbClr val="990033"/>
                </a:solidFill>
                <a:latin typeface="Gill Sans MT"/>
                <a:cs typeface="Gill Sans MT"/>
              </a:rPr>
              <a:t>3 </a:t>
            </a: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studies funded </a:t>
            </a:r>
            <a:r>
              <a:rPr sz="1800" b="1" i="1" spc="-15" dirty="0">
                <a:solidFill>
                  <a:srgbClr val="990033"/>
                </a:solidFill>
                <a:latin typeface="Gill Sans MT"/>
                <a:cs typeface="Gill Sans MT"/>
              </a:rPr>
              <a:t>from </a:t>
            </a:r>
            <a:r>
              <a:rPr sz="1800" b="1" i="1" dirty="0">
                <a:solidFill>
                  <a:srgbClr val="990033"/>
                </a:solidFill>
                <a:latin typeface="Gill Sans MT"/>
                <a:cs typeface="Gill Sans MT"/>
              </a:rPr>
              <a:t>this</a:t>
            </a:r>
            <a:r>
              <a:rPr sz="1800" b="1" i="1" spc="-20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call</a:t>
            </a:r>
            <a:endParaRPr sz="1800">
              <a:latin typeface="Gill Sans MT"/>
              <a:cs typeface="Gill Sans MT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33" t="21805" r="9775" b="12405"/>
          <a:stretch/>
        </p:blipFill>
        <p:spPr>
          <a:xfrm>
            <a:off x="5961506" y="118238"/>
            <a:ext cx="3063619" cy="6808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831" y="246126"/>
            <a:ext cx="5654675" cy="450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NA </a:t>
            </a:r>
            <a:r>
              <a:rPr spc="-10" dirty="0"/>
              <a:t>ALMA </a:t>
            </a:r>
            <a:r>
              <a:rPr spc="-25" dirty="0"/>
              <a:t>Development</a:t>
            </a:r>
            <a:r>
              <a:rPr spc="-250" dirty="0"/>
              <a:t> </a:t>
            </a:r>
            <a:r>
              <a:rPr spc="-30" dirty="0"/>
              <a:t>Program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06831" y="942084"/>
            <a:ext cx="8379969" cy="41011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dirty="0">
                <a:solidFill>
                  <a:srgbClr val="990033"/>
                </a:solidFill>
                <a:latin typeface="Gill Sans MT"/>
                <a:cs typeface="Gill Sans MT"/>
              </a:rPr>
              <a:t>Study</a:t>
            </a:r>
            <a:r>
              <a:rPr sz="2800" spc="-125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2800" spc="-10" dirty="0">
                <a:solidFill>
                  <a:srgbClr val="990033"/>
                </a:solidFill>
                <a:latin typeface="Gill Sans MT"/>
                <a:cs typeface="Gill Sans MT"/>
              </a:rPr>
              <a:t>Deliverables</a:t>
            </a:r>
            <a:endParaRPr sz="2800" dirty="0">
              <a:latin typeface="Gill Sans MT"/>
              <a:cs typeface="Gill Sans MT"/>
            </a:endParaRPr>
          </a:p>
          <a:p>
            <a:pPr marL="283845" indent="-194945">
              <a:lnSpc>
                <a:spcPct val="100000"/>
              </a:lnSpc>
              <a:spcBef>
                <a:spcPts val="940"/>
              </a:spcBef>
              <a:buFont typeface="Arial"/>
              <a:buChar char="•"/>
              <a:tabLst>
                <a:tab pos="284480" algn="l"/>
              </a:tabLst>
            </a:pP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Closeout</a:t>
            </a:r>
            <a:r>
              <a:rPr sz="1800" b="1" spc="-12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dirty="0">
                <a:solidFill>
                  <a:srgbClr val="000099"/>
                </a:solidFill>
                <a:latin typeface="Gill Sans MT"/>
                <a:cs typeface="Gill Sans MT"/>
              </a:rPr>
              <a:t>Report:</a:t>
            </a:r>
            <a:endParaRPr sz="1800" dirty="0">
              <a:latin typeface="Gill Sans MT"/>
              <a:cs typeface="Gill Sans MT"/>
            </a:endParaRPr>
          </a:p>
          <a:p>
            <a:pPr marL="684530" lvl="1" indent="-138430">
              <a:lnSpc>
                <a:spcPct val="100000"/>
              </a:lnSpc>
              <a:buChar char="-"/>
              <a:tabLst>
                <a:tab pos="685165" algn="l"/>
              </a:tabLst>
            </a:pP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should be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completed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at an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appropriate </a:t>
            </a:r>
            <a:r>
              <a:rPr sz="1800" spc="-15" dirty="0">
                <a:solidFill>
                  <a:srgbClr val="000099"/>
                </a:solidFill>
                <a:latin typeface="Gill Sans MT"/>
                <a:cs typeface="Gill Sans MT"/>
              </a:rPr>
              <a:t>level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of</a:t>
            </a:r>
            <a:r>
              <a:rPr sz="1800" spc="-29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detail</a:t>
            </a:r>
            <a:endParaRPr sz="1800" dirty="0">
              <a:latin typeface="Gill Sans MT"/>
              <a:cs typeface="Gill Sans MT"/>
            </a:endParaRPr>
          </a:p>
          <a:p>
            <a:pPr marL="684530" marR="5080" lvl="1" indent="-138430">
              <a:lnSpc>
                <a:spcPct val="100000"/>
              </a:lnSpc>
              <a:buChar char="-"/>
              <a:tabLst>
                <a:tab pos="685165" algn="l"/>
              </a:tabLst>
            </a:pP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includes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relevant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findings </a:t>
            </a:r>
            <a:r>
              <a:rPr sz="1800" spc="-15" dirty="0">
                <a:solidFill>
                  <a:srgbClr val="000099"/>
                </a:solidFill>
                <a:latin typeface="Gill Sans MT"/>
                <a:cs typeface="Gill Sans MT"/>
              </a:rPr>
              <a:t>from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study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and other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details for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a</a:t>
            </a:r>
            <a:r>
              <a:rPr sz="1800" spc="-31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10" dirty="0" smtClean="0">
                <a:solidFill>
                  <a:srgbClr val="000099"/>
                </a:solidFill>
                <a:latin typeface="Gill Sans MT"/>
                <a:cs typeface="Gill Sans MT"/>
              </a:rPr>
              <a:t>follow-on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project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or</a:t>
            </a:r>
            <a:r>
              <a:rPr sz="1800" spc="-114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implementation</a:t>
            </a:r>
            <a:endParaRPr sz="1800" dirty="0">
              <a:latin typeface="Gill Sans MT"/>
              <a:cs typeface="Gill Sans MT"/>
            </a:endParaRPr>
          </a:p>
          <a:p>
            <a:pPr marL="718185" lvl="1" indent="-172085">
              <a:lnSpc>
                <a:spcPct val="100000"/>
              </a:lnSpc>
              <a:buChar char="-"/>
              <a:tabLst>
                <a:tab pos="718820" algn="l"/>
              </a:tabLst>
            </a:pP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will</a:t>
            </a:r>
            <a:r>
              <a:rPr sz="1800" spc="-2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be</a:t>
            </a:r>
            <a:r>
              <a:rPr sz="1800" spc="-3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made</a:t>
            </a:r>
            <a:r>
              <a:rPr sz="1800" spc="-5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public</a:t>
            </a:r>
            <a:r>
              <a:rPr sz="1800" spc="-4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via</a:t>
            </a:r>
            <a:r>
              <a:rPr sz="1800" spc="-2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 smtClean="0">
                <a:solidFill>
                  <a:srgbClr val="000099"/>
                </a:solidFill>
                <a:latin typeface="Gill Sans MT"/>
                <a:cs typeface="Gill Sans MT"/>
              </a:rPr>
              <a:t>the</a:t>
            </a:r>
            <a:r>
              <a:rPr lang="en-US" sz="1800" dirty="0" smtClean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 smtClean="0">
                <a:solidFill>
                  <a:srgbClr val="000099"/>
                </a:solidFill>
                <a:latin typeface="Gill Sans MT"/>
                <a:cs typeface="Gill Sans MT"/>
              </a:rPr>
              <a:t>ALMA</a:t>
            </a:r>
            <a:r>
              <a:rPr sz="1800" spc="-25" dirty="0" smtClean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5" dirty="0" smtClean="0">
                <a:solidFill>
                  <a:srgbClr val="000099"/>
                </a:solidFill>
                <a:latin typeface="Gill Sans MT"/>
                <a:cs typeface="Gill Sans MT"/>
              </a:rPr>
              <a:t>Memo</a:t>
            </a:r>
            <a:r>
              <a:rPr lang="en-US" spc="-33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10" dirty="0" smtClean="0">
                <a:solidFill>
                  <a:srgbClr val="000099"/>
                </a:solidFill>
                <a:latin typeface="Gill Sans MT"/>
                <a:cs typeface="Gill Sans MT"/>
              </a:rPr>
              <a:t>Series</a:t>
            </a:r>
            <a:r>
              <a:rPr lang="en-US" sz="1800" spc="10" dirty="0" smtClean="0">
                <a:solidFill>
                  <a:srgbClr val="000099"/>
                </a:solidFill>
                <a:latin typeface="Gill Sans MT"/>
                <a:cs typeface="Gill Sans MT"/>
              </a:rPr>
              <a:t> and ALMA Development webpage</a:t>
            </a:r>
            <a:endParaRPr sz="1800" dirty="0">
              <a:latin typeface="Gill Sans MT"/>
              <a:cs typeface="Gill Sans MT"/>
            </a:endParaRPr>
          </a:p>
          <a:p>
            <a:pPr marL="283845" indent="-194945">
              <a:lnSpc>
                <a:spcPct val="100000"/>
              </a:lnSpc>
              <a:spcBef>
                <a:spcPts val="900"/>
              </a:spcBef>
              <a:buFont typeface="Arial"/>
              <a:buChar char="•"/>
              <a:tabLst>
                <a:tab pos="284480" algn="l"/>
              </a:tabLst>
            </a:pPr>
            <a:r>
              <a:rPr sz="1800" b="1" spc="-5" dirty="0" smtClean="0">
                <a:solidFill>
                  <a:srgbClr val="000099"/>
                </a:solidFill>
                <a:latin typeface="Gill Sans MT"/>
                <a:cs typeface="Gill Sans MT"/>
              </a:rPr>
              <a:t>Monthly </a:t>
            </a:r>
            <a:r>
              <a:rPr sz="1800" b="1" spc="-20" dirty="0">
                <a:solidFill>
                  <a:srgbClr val="000099"/>
                </a:solidFill>
                <a:latin typeface="Gill Sans MT"/>
                <a:cs typeface="Gill Sans MT"/>
              </a:rPr>
              <a:t>Progress</a:t>
            </a:r>
            <a:r>
              <a:rPr sz="1800" b="1" spc="-16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dirty="0">
                <a:solidFill>
                  <a:srgbClr val="000099"/>
                </a:solidFill>
                <a:latin typeface="Gill Sans MT"/>
                <a:cs typeface="Gill Sans MT"/>
              </a:rPr>
              <a:t>Reports:</a:t>
            </a:r>
            <a:endParaRPr sz="1800" dirty="0">
              <a:latin typeface="Gill Sans MT"/>
              <a:cs typeface="Gill Sans MT"/>
            </a:endParaRPr>
          </a:p>
          <a:p>
            <a:pPr marL="684530" lvl="1" indent="-138430">
              <a:lnSpc>
                <a:spcPct val="100000"/>
              </a:lnSpc>
              <a:buChar char="-"/>
              <a:tabLst>
                <a:tab pos="685165" algn="l"/>
              </a:tabLst>
            </a:pP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submitted</a:t>
            </a:r>
            <a:r>
              <a:rPr sz="1800" spc="-6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to</a:t>
            </a:r>
            <a:r>
              <a:rPr sz="1800" spc="-4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5" dirty="0" smtClean="0">
                <a:solidFill>
                  <a:srgbClr val="000099"/>
                </a:solidFill>
                <a:latin typeface="Gill Sans MT"/>
                <a:cs typeface="Gill Sans MT"/>
              </a:rPr>
              <a:t>NA</a:t>
            </a:r>
            <a:r>
              <a:rPr lang="en-US" spc="-21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 smtClean="0">
                <a:solidFill>
                  <a:srgbClr val="000099"/>
                </a:solidFill>
                <a:latin typeface="Gill Sans MT"/>
                <a:cs typeface="Gill Sans MT"/>
              </a:rPr>
              <a:t>ALMA</a:t>
            </a:r>
            <a:r>
              <a:rPr sz="1800" spc="-35" dirty="0" smtClean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Development</a:t>
            </a:r>
            <a:r>
              <a:rPr sz="1800" spc="-5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Program</a:t>
            </a:r>
            <a:r>
              <a:rPr sz="1800" spc="-6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Manager</a:t>
            </a:r>
            <a:endParaRPr sz="1800" dirty="0">
              <a:latin typeface="Gill Sans MT"/>
              <a:cs typeface="Gill Sans MT"/>
            </a:endParaRPr>
          </a:p>
          <a:p>
            <a:pPr marL="718185" lvl="1" indent="-172085">
              <a:lnSpc>
                <a:spcPct val="100000"/>
              </a:lnSpc>
              <a:buChar char="-"/>
              <a:tabLst>
                <a:tab pos="718820" algn="l"/>
              </a:tabLst>
            </a:pP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must</a:t>
            </a:r>
            <a:r>
              <a:rPr sz="1800" spc="-5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15" dirty="0">
                <a:solidFill>
                  <a:srgbClr val="000099"/>
                </a:solidFill>
                <a:latin typeface="Gill Sans MT"/>
                <a:cs typeface="Gill Sans MT"/>
              </a:rPr>
              <a:t>address</a:t>
            </a:r>
            <a:r>
              <a:rPr sz="1800" spc="-6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cost,</a:t>
            </a:r>
            <a:r>
              <a:rPr sz="1800" spc="-229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technical,</a:t>
            </a:r>
            <a:r>
              <a:rPr sz="1800" spc="-229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schedule,</a:t>
            </a:r>
            <a:r>
              <a:rPr sz="1800" spc="-229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and</a:t>
            </a:r>
            <a:r>
              <a:rPr sz="1800" spc="-4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risk</a:t>
            </a:r>
            <a:r>
              <a:rPr sz="1800" spc="-2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management</a:t>
            </a:r>
            <a:endParaRPr sz="1800" dirty="0">
              <a:latin typeface="Gill Sans MT"/>
              <a:cs typeface="Gill Sans MT"/>
            </a:endParaRPr>
          </a:p>
          <a:p>
            <a:pPr marL="718185" lvl="1" indent="-172085">
              <a:lnSpc>
                <a:spcPct val="100000"/>
              </a:lnSpc>
              <a:buChar char="-"/>
              <a:tabLst>
                <a:tab pos="718820" algn="l"/>
              </a:tabLst>
            </a:pP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no specific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format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(4-square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is possible</a:t>
            </a:r>
            <a:r>
              <a:rPr sz="1800" spc="-11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option)</a:t>
            </a:r>
            <a:endParaRPr sz="1800" dirty="0">
              <a:latin typeface="Gill Sans MT"/>
              <a:cs typeface="Gill Sans MT"/>
            </a:endParaRPr>
          </a:p>
          <a:p>
            <a:pPr marL="283845" indent="-194945">
              <a:lnSpc>
                <a:spcPct val="100000"/>
              </a:lnSpc>
              <a:spcBef>
                <a:spcPts val="900"/>
              </a:spcBef>
              <a:buFont typeface="Arial"/>
              <a:buChar char="•"/>
              <a:tabLst>
                <a:tab pos="284480" algn="l"/>
              </a:tabLst>
            </a:pP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Other </a:t>
            </a:r>
            <a:r>
              <a:rPr sz="1800" b="1" spc="-15" dirty="0">
                <a:solidFill>
                  <a:srgbClr val="000099"/>
                </a:solidFill>
                <a:latin typeface="Gill Sans MT"/>
                <a:cs typeface="Gill Sans MT"/>
              </a:rPr>
              <a:t>Deliverables </a:t>
            </a:r>
            <a:r>
              <a:rPr sz="1800" b="1" dirty="0">
                <a:solidFill>
                  <a:srgbClr val="000099"/>
                </a:solidFill>
                <a:latin typeface="Gill Sans MT"/>
                <a:cs typeface="Gill Sans MT"/>
              </a:rPr>
              <a:t>(as</a:t>
            </a:r>
            <a:r>
              <a:rPr sz="1800" b="1" spc="-11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necessary):</a:t>
            </a:r>
            <a:endParaRPr sz="1800" dirty="0">
              <a:latin typeface="Gill Sans MT"/>
              <a:cs typeface="Gill Sans MT"/>
            </a:endParaRPr>
          </a:p>
          <a:p>
            <a:pPr marL="684530" lvl="1" indent="-138430">
              <a:lnSpc>
                <a:spcPct val="100000"/>
              </a:lnSpc>
              <a:buChar char="-"/>
              <a:tabLst>
                <a:tab pos="685165" algn="l"/>
              </a:tabLst>
            </a:pP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prototypes</a:t>
            </a:r>
            <a:endParaRPr sz="1800" dirty="0">
              <a:latin typeface="Gill Sans MT"/>
              <a:cs typeface="Gill Sans MT"/>
            </a:endParaRPr>
          </a:p>
          <a:p>
            <a:pPr marL="718185" lvl="1" indent="-172085">
              <a:lnSpc>
                <a:spcPct val="100000"/>
              </a:lnSpc>
              <a:buChar char="-"/>
              <a:tabLst>
                <a:tab pos="718820" algn="l"/>
              </a:tabLst>
            </a:pP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software</a:t>
            </a:r>
            <a:r>
              <a:rPr sz="1800" spc="-114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package</a:t>
            </a:r>
            <a:endParaRPr sz="1800" dirty="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25" dirty="0"/>
              <a:t>Page </a:t>
            </a:r>
            <a:fld id="{81D60167-4931-47E6-BA6A-407CBD079E47}" type="slidenum">
              <a:rPr dirty="0"/>
              <a:t>4</a:t>
            </a:fld>
            <a:r>
              <a:rPr dirty="0"/>
              <a:t> of</a:t>
            </a:r>
            <a:r>
              <a:rPr spc="-204" dirty="0"/>
              <a:t> </a:t>
            </a:r>
            <a:r>
              <a:rPr spc="-5" dirty="0"/>
              <a:t>12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306805" y="6461672"/>
            <a:ext cx="444500" cy="18659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lang="en-US" spc="-35" dirty="0"/>
              <a:t>Cy8</a:t>
            </a:r>
            <a:r>
              <a:rPr lang="en-US" spc="-204" dirty="0"/>
              <a:t> </a:t>
            </a:r>
            <a:r>
              <a:rPr lang="en-US" spc="-35" dirty="0" err="1"/>
              <a:t>CfP</a:t>
            </a:r>
            <a:endParaRPr lang="en-US" spc="-35" dirty="0"/>
          </a:p>
        </p:txBody>
      </p:sp>
      <p:sp>
        <p:nvSpPr>
          <p:cNvPr id="8" name="object 8"/>
          <p:cNvSpPr txBox="1"/>
          <p:nvPr/>
        </p:nvSpPr>
        <p:spPr>
          <a:xfrm>
            <a:off x="3805299" y="6461672"/>
            <a:ext cx="1544320" cy="20256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200" spc="-5" dirty="0">
                <a:latin typeface="Gill Sans MT"/>
                <a:cs typeface="Gill Sans MT"/>
              </a:rPr>
              <a:t>NA ALMA</a:t>
            </a:r>
            <a:r>
              <a:rPr sz="1200" spc="-170" dirty="0">
                <a:latin typeface="Gill Sans MT"/>
                <a:cs typeface="Gill Sans MT"/>
              </a:rPr>
              <a:t> </a:t>
            </a:r>
            <a:r>
              <a:rPr sz="1200" spc="-10" dirty="0">
                <a:latin typeface="Gill Sans MT"/>
                <a:cs typeface="Gill Sans MT"/>
              </a:rPr>
              <a:t>Development</a:t>
            </a:r>
            <a:endParaRPr sz="12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5561" y="6032753"/>
            <a:ext cx="8534400" cy="368935"/>
          </a:xfrm>
          <a:prstGeom prst="rect">
            <a:avLst/>
          </a:prstGeom>
          <a:ln w="19812">
            <a:solidFill>
              <a:srgbClr val="C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01625">
              <a:lnSpc>
                <a:spcPts val="2130"/>
              </a:lnSpc>
            </a:pPr>
            <a:r>
              <a:rPr sz="1800" b="1" i="1" spc="-20" dirty="0">
                <a:solidFill>
                  <a:srgbClr val="990033"/>
                </a:solidFill>
                <a:latin typeface="Gill Sans MT"/>
                <a:cs typeface="Gill Sans MT"/>
              </a:rPr>
              <a:t>Proposal </a:t>
            </a: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acceptance </a:t>
            </a:r>
            <a:r>
              <a:rPr sz="1800" b="1" i="1" spc="-10" dirty="0">
                <a:solidFill>
                  <a:srgbClr val="990033"/>
                </a:solidFill>
                <a:latin typeface="Gill Sans MT"/>
                <a:cs typeface="Gill Sans MT"/>
              </a:rPr>
              <a:t>does </a:t>
            </a: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not </a:t>
            </a:r>
            <a:r>
              <a:rPr sz="1800" b="1" i="1" spc="-10" dirty="0">
                <a:solidFill>
                  <a:srgbClr val="990033"/>
                </a:solidFill>
                <a:latin typeface="Gill Sans MT"/>
                <a:cs typeface="Gill Sans MT"/>
              </a:rPr>
              <a:t>guarantee </a:t>
            </a:r>
            <a:r>
              <a:rPr sz="1800" b="1" i="1" spc="-25" dirty="0">
                <a:solidFill>
                  <a:srgbClr val="990033"/>
                </a:solidFill>
                <a:latin typeface="Gill Sans MT"/>
                <a:cs typeface="Gill Sans MT"/>
              </a:rPr>
              <a:t>follow-on </a:t>
            </a: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funding or</a:t>
            </a:r>
            <a:r>
              <a:rPr sz="1800" b="1" i="1" spc="30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1800" b="1" i="1" spc="-10" dirty="0">
                <a:solidFill>
                  <a:srgbClr val="990033"/>
                </a:solidFill>
                <a:latin typeface="Gill Sans MT"/>
                <a:cs typeface="Gill Sans MT"/>
              </a:rPr>
              <a:t>implementation.</a:t>
            </a:r>
            <a:endParaRPr sz="1800">
              <a:latin typeface="Gill Sans MT"/>
              <a:cs typeface="Gill Sans MT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33" t="21805" r="9775" b="12405"/>
          <a:stretch/>
        </p:blipFill>
        <p:spPr>
          <a:xfrm>
            <a:off x="5961506" y="118238"/>
            <a:ext cx="3063619" cy="6808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831" y="246126"/>
            <a:ext cx="5654675" cy="450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NA </a:t>
            </a:r>
            <a:r>
              <a:rPr spc="-10" dirty="0"/>
              <a:t>ALMA </a:t>
            </a:r>
            <a:r>
              <a:rPr spc="-25" dirty="0"/>
              <a:t>Development</a:t>
            </a:r>
            <a:r>
              <a:rPr spc="-250" dirty="0"/>
              <a:t> </a:t>
            </a:r>
            <a:r>
              <a:rPr spc="-30" dirty="0"/>
              <a:t>Program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06831" y="942084"/>
            <a:ext cx="7823200" cy="2044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solidFill>
                  <a:srgbClr val="990033"/>
                </a:solidFill>
                <a:latin typeface="Gill Sans MT"/>
                <a:cs typeface="Gill Sans MT"/>
              </a:rPr>
              <a:t>Eligibility</a:t>
            </a:r>
            <a:endParaRPr sz="2800" dirty="0">
              <a:latin typeface="Gill Sans MT"/>
              <a:cs typeface="Gill Sans MT"/>
            </a:endParaRPr>
          </a:p>
          <a:p>
            <a:pPr marL="283845" indent="-194945">
              <a:lnSpc>
                <a:spcPct val="100000"/>
              </a:lnSpc>
              <a:spcBef>
                <a:spcPts val="940"/>
              </a:spcBef>
              <a:buFont typeface="Arial"/>
              <a:buChar char="•"/>
              <a:tabLst>
                <a:tab pos="284480" algn="l"/>
              </a:tabLst>
            </a:pPr>
            <a:r>
              <a:rPr sz="1800" b="1" spc="5" dirty="0" smtClean="0">
                <a:solidFill>
                  <a:srgbClr val="000099"/>
                </a:solidFill>
                <a:latin typeface="Gill Sans MT"/>
                <a:cs typeface="Gill Sans MT"/>
              </a:rPr>
              <a:t>North</a:t>
            </a:r>
            <a:r>
              <a:rPr lang="en-US" b="1" spc="-22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lang="en-US" b="1" spc="-220" dirty="0" smtClean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lang="en-US" b="1" spc="-5" dirty="0" smtClean="0">
                <a:solidFill>
                  <a:srgbClr val="000099"/>
                </a:solidFill>
                <a:latin typeface="Gill Sans MT"/>
                <a:cs typeface="Gill Sans MT"/>
              </a:rPr>
              <a:t>A</a:t>
            </a:r>
            <a:r>
              <a:rPr sz="1800" b="1" spc="-5" dirty="0" smtClean="0">
                <a:solidFill>
                  <a:srgbClr val="000099"/>
                </a:solidFill>
                <a:latin typeface="Gill Sans MT"/>
                <a:cs typeface="Gill Sans MT"/>
              </a:rPr>
              <a:t>merican</a:t>
            </a:r>
            <a:r>
              <a:rPr lang="en-US" b="1" spc="-24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lang="en-US" b="1" spc="-240" dirty="0" smtClean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5" dirty="0" smtClean="0">
                <a:solidFill>
                  <a:srgbClr val="000099"/>
                </a:solidFill>
                <a:latin typeface="Gill Sans MT"/>
                <a:cs typeface="Gill Sans MT"/>
              </a:rPr>
              <a:t>ALMA</a:t>
            </a:r>
            <a:r>
              <a:rPr sz="1800" b="1" spc="-50" dirty="0" smtClean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Operations</a:t>
            </a:r>
            <a:r>
              <a:rPr sz="1800" b="1" spc="-6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Partners</a:t>
            </a:r>
            <a:endParaRPr sz="1800" dirty="0">
              <a:latin typeface="Gill Sans MT"/>
              <a:cs typeface="Gill Sans MT"/>
            </a:endParaRPr>
          </a:p>
          <a:p>
            <a:pPr marL="294640" indent="-205740">
              <a:lnSpc>
                <a:spcPct val="100000"/>
              </a:lnSpc>
              <a:spcBef>
                <a:spcPts val="1005"/>
              </a:spcBef>
              <a:buFont typeface="Arial"/>
              <a:buChar char="•"/>
              <a:tabLst>
                <a:tab pos="294640" algn="l"/>
              </a:tabLst>
            </a:pP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At-large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members of the </a:t>
            </a:r>
            <a:r>
              <a:rPr sz="1800" b="1" spc="5" dirty="0">
                <a:solidFill>
                  <a:srgbClr val="000099"/>
                </a:solidFill>
                <a:latin typeface="Gill Sans MT"/>
                <a:cs typeface="Gill Sans MT"/>
              </a:rPr>
              <a:t>North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American radio</a:t>
            </a:r>
            <a:r>
              <a:rPr sz="1800" b="1" spc="-204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10" dirty="0" smtClean="0">
                <a:solidFill>
                  <a:srgbClr val="000099"/>
                </a:solidFill>
                <a:latin typeface="Gill Sans MT"/>
                <a:cs typeface="Gill Sans MT"/>
              </a:rPr>
              <a:t>astronomy</a:t>
            </a:r>
            <a:r>
              <a:rPr lang="en-US" sz="1800" b="1" spc="-10" dirty="0" smtClean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10" dirty="0" smtClean="0">
                <a:solidFill>
                  <a:srgbClr val="000099"/>
                </a:solidFill>
                <a:latin typeface="Gill Sans MT"/>
                <a:cs typeface="Gill Sans MT"/>
              </a:rPr>
              <a:t>community</a:t>
            </a:r>
            <a:endParaRPr sz="1800" dirty="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buClr>
                <a:srgbClr val="000099"/>
              </a:buClr>
              <a:buFont typeface="Arial"/>
              <a:buChar char="•"/>
            </a:pPr>
            <a:endParaRPr sz="2100" dirty="0">
              <a:latin typeface="Times New Roman"/>
              <a:cs typeface="Times New Roman"/>
            </a:endParaRPr>
          </a:p>
          <a:p>
            <a:pPr marL="294640" indent="-205740">
              <a:lnSpc>
                <a:spcPct val="100000"/>
              </a:lnSpc>
              <a:spcBef>
                <a:spcPts val="1735"/>
              </a:spcBef>
              <a:buFont typeface="Arial"/>
              <a:buChar char="•"/>
              <a:tabLst>
                <a:tab pos="294640" algn="l"/>
              </a:tabLst>
            </a:pPr>
            <a:r>
              <a:rPr sz="1800" b="1" u="sng" dirty="0">
                <a:solidFill>
                  <a:srgbClr val="000099"/>
                </a:solidFill>
                <a:latin typeface="Gill Sans MT"/>
                <a:cs typeface="Gill Sans MT"/>
              </a:rPr>
              <a:t>Note</a:t>
            </a:r>
            <a:r>
              <a:rPr sz="1800" b="1" dirty="0">
                <a:solidFill>
                  <a:srgbClr val="000099"/>
                </a:solidFill>
                <a:latin typeface="Gill Sans MT"/>
                <a:cs typeface="Gill Sans MT"/>
              </a:rPr>
              <a:t>:The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Principal </a:t>
            </a:r>
            <a:r>
              <a:rPr sz="1800" b="1" spc="-15" dirty="0">
                <a:solidFill>
                  <a:srgbClr val="000099"/>
                </a:solidFill>
                <a:latin typeface="Gill Sans MT"/>
                <a:cs typeface="Gill Sans MT"/>
              </a:rPr>
              <a:t>Investigator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need not be </a:t>
            </a:r>
            <a:r>
              <a:rPr sz="1800" b="1" dirty="0">
                <a:solidFill>
                  <a:srgbClr val="000099"/>
                </a:solidFill>
                <a:latin typeface="Gill Sans MT"/>
                <a:cs typeface="Gill Sans MT"/>
              </a:rPr>
              <a:t>an</a:t>
            </a:r>
            <a:r>
              <a:rPr sz="1800" b="1" spc="-24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25" dirty="0">
                <a:solidFill>
                  <a:srgbClr val="000099"/>
                </a:solidFill>
                <a:latin typeface="Gill Sans MT"/>
                <a:cs typeface="Gill Sans MT"/>
              </a:rPr>
              <a:t>astronomer.</a:t>
            </a:r>
            <a:endParaRPr sz="1800" dirty="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-25" dirty="0"/>
              <a:t>Page </a:t>
            </a:r>
            <a:fld id="{81D60167-4931-47E6-BA6A-407CBD079E47}" type="slidenum">
              <a:rPr dirty="0"/>
              <a:t>5</a:t>
            </a:fld>
            <a:r>
              <a:rPr dirty="0"/>
              <a:t> of</a:t>
            </a:r>
            <a:r>
              <a:rPr spc="-204" dirty="0"/>
              <a:t> </a:t>
            </a:r>
            <a:r>
              <a:rPr spc="-5" dirty="0"/>
              <a:t>12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306805" y="6461672"/>
            <a:ext cx="444500" cy="18659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lang="en-US" spc="-35" dirty="0"/>
              <a:t>Cy8</a:t>
            </a:r>
            <a:r>
              <a:rPr lang="en-US" spc="-204" dirty="0"/>
              <a:t> </a:t>
            </a:r>
            <a:r>
              <a:rPr lang="en-US" spc="-35" dirty="0" err="1"/>
              <a:t>CfP</a:t>
            </a:r>
            <a:endParaRPr lang="en-US" spc="-35" dirty="0"/>
          </a:p>
        </p:txBody>
      </p:sp>
      <p:sp>
        <p:nvSpPr>
          <p:cNvPr id="8" name="object 8"/>
          <p:cNvSpPr txBox="1"/>
          <p:nvPr/>
        </p:nvSpPr>
        <p:spPr>
          <a:xfrm>
            <a:off x="3805299" y="6461672"/>
            <a:ext cx="1544320" cy="20256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200" spc="-5" dirty="0">
                <a:latin typeface="Gill Sans MT"/>
                <a:cs typeface="Gill Sans MT"/>
              </a:rPr>
              <a:t>NA ALMA</a:t>
            </a:r>
            <a:r>
              <a:rPr sz="1200" spc="-170" dirty="0">
                <a:latin typeface="Gill Sans MT"/>
                <a:cs typeface="Gill Sans MT"/>
              </a:rPr>
              <a:t> </a:t>
            </a:r>
            <a:r>
              <a:rPr sz="1200" spc="-10" dirty="0">
                <a:latin typeface="Gill Sans MT"/>
                <a:cs typeface="Gill Sans MT"/>
              </a:rPr>
              <a:t>Development</a:t>
            </a:r>
            <a:endParaRPr sz="12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5561" y="6032753"/>
            <a:ext cx="8534400" cy="292735"/>
          </a:xfrm>
          <a:prstGeom prst="rect">
            <a:avLst/>
          </a:prstGeom>
          <a:ln w="19812">
            <a:solidFill>
              <a:srgbClr val="C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375535">
              <a:lnSpc>
                <a:spcPts val="2130"/>
              </a:lnSpc>
            </a:pPr>
            <a:r>
              <a:rPr sz="1800" b="1" i="1" spc="-10" dirty="0">
                <a:solidFill>
                  <a:srgbClr val="990033"/>
                </a:solidFill>
                <a:latin typeface="Gill Sans MT"/>
                <a:cs typeface="Gill Sans MT"/>
              </a:rPr>
              <a:t>Collaborative </a:t>
            </a:r>
            <a:r>
              <a:rPr sz="1800" b="1" i="1" spc="5" dirty="0">
                <a:solidFill>
                  <a:srgbClr val="990033"/>
                </a:solidFill>
                <a:latin typeface="Gill Sans MT"/>
                <a:cs typeface="Gill Sans MT"/>
              </a:rPr>
              <a:t>efforts </a:t>
            </a: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are</a:t>
            </a:r>
            <a:r>
              <a:rPr sz="1800" b="1" i="1" spc="-195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1800" b="1" i="1" spc="-10" dirty="0">
                <a:solidFill>
                  <a:srgbClr val="990033"/>
                </a:solidFill>
                <a:latin typeface="Gill Sans MT"/>
                <a:cs typeface="Gill Sans MT"/>
              </a:rPr>
              <a:t>encouraged</a:t>
            </a:r>
            <a:endParaRPr sz="1800">
              <a:latin typeface="Gill Sans MT"/>
              <a:cs typeface="Gill Sans MT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33" t="21805" r="9775" b="12405"/>
          <a:stretch/>
        </p:blipFill>
        <p:spPr>
          <a:xfrm>
            <a:off x="5961506" y="118238"/>
            <a:ext cx="3063619" cy="6808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6831" y="246126"/>
            <a:ext cx="6261735" cy="1146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5" dirty="0">
                <a:solidFill>
                  <a:srgbClr val="990033"/>
                </a:solidFill>
                <a:latin typeface="Gill Sans MT"/>
                <a:cs typeface="Gill Sans MT"/>
              </a:rPr>
              <a:t>NA </a:t>
            </a:r>
            <a:r>
              <a:rPr sz="2800" b="1" spc="-10" dirty="0">
                <a:solidFill>
                  <a:srgbClr val="990033"/>
                </a:solidFill>
                <a:latin typeface="Gill Sans MT"/>
                <a:cs typeface="Gill Sans MT"/>
              </a:rPr>
              <a:t>ALMA </a:t>
            </a:r>
            <a:r>
              <a:rPr sz="2800" b="1" spc="-25" dirty="0">
                <a:solidFill>
                  <a:srgbClr val="990033"/>
                </a:solidFill>
                <a:latin typeface="Gill Sans MT"/>
                <a:cs typeface="Gill Sans MT"/>
              </a:rPr>
              <a:t>Development</a:t>
            </a:r>
            <a:r>
              <a:rPr sz="2800" b="1" spc="-250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2800" b="1" spc="-30" dirty="0">
                <a:solidFill>
                  <a:srgbClr val="990033"/>
                </a:solidFill>
                <a:latin typeface="Gill Sans MT"/>
                <a:cs typeface="Gill Sans MT"/>
              </a:rPr>
              <a:t>Program</a:t>
            </a:r>
            <a:endParaRPr sz="2800" dirty="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2120"/>
              </a:spcBef>
            </a:pPr>
            <a:r>
              <a:rPr sz="2800" spc="-5" dirty="0">
                <a:solidFill>
                  <a:srgbClr val="990033"/>
                </a:solidFill>
                <a:latin typeface="Gill Sans MT"/>
                <a:cs typeface="Gill Sans MT"/>
              </a:rPr>
              <a:t>Cycle </a:t>
            </a:r>
            <a:r>
              <a:rPr lang="en-US" sz="2800" spc="-5" dirty="0" smtClean="0">
                <a:solidFill>
                  <a:srgbClr val="990033"/>
                </a:solidFill>
                <a:latin typeface="Gill Sans MT"/>
                <a:cs typeface="Gill Sans MT"/>
              </a:rPr>
              <a:t>8</a:t>
            </a:r>
            <a:r>
              <a:rPr sz="2800" spc="-5" dirty="0" smtClean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2800" spc="-10" dirty="0">
                <a:solidFill>
                  <a:srgbClr val="990033"/>
                </a:solidFill>
                <a:latin typeface="Gill Sans MT"/>
                <a:cs typeface="Gill Sans MT"/>
              </a:rPr>
              <a:t>Call </a:t>
            </a:r>
            <a:r>
              <a:rPr sz="2800" spc="-20" dirty="0">
                <a:solidFill>
                  <a:srgbClr val="990033"/>
                </a:solidFill>
                <a:latin typeface="Gill Sans MT"/>
                <a:cs typeface="Gill Sans MT"/>
              </a:rPr>
              <a:t>for </a:t>
            </a:r>
            <a:r>
              <a:rPr sz="2800" dirty="0">
                <a:solidFill>
                  <a:srgbClr val="990033"/>
                </a:solidFill>
                <a:latin typeface="Gill Sans MT"/>
                <a:cs typeface="Gill Sans MT"/>
              </a:rPr>
              <a:t>Study </a:t>
            </a:r>
            <a:r>
              <a:rPr sz="2800" spc="-25" dirty="0">
                <a:solidFill>
                  <a:srgbClr val="990033"/>
                </a:solidFill>
                <a:latin typeface="Gill Sans MT"/>
                <a:cs typeface="Gill Sans MT"/>
              </a:rPr>
              <a:t>Proposals </a:t>
            </a:r>
            <a:r>
              <a:rPr sz="2800" spc="-5" dirty="0">
                <a:solidFill>
                  <a:srgbClr val="990033"/>
                </a:solidFill>
                <a:latin typeface="Gill Sans MT"/>
                <a:cs typeface="Gill Sans MT"/>
              </a:rPr>
              <a:t>-</a:t>
            </a:r>
            <a:r>
              <a:rPr sz="2800" spc="-30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2800" spc="-5" dirty="0">
                <a:solidFill>
                  <a:srgbClr val="990033"/>
                </a:solidFill>
                <a:latin typeface="Gill Sans MT"/>
                <a:cs typeface="Gill Sans MT"/>
              </a:rPr>
              <a:t>Calendar</a:t>
            </a:r>
            <a:endParaRPr sz="2800" dirty="0">
              <a:latin typeface="Gill Sans MT"/>
              <a:cs typeface="Gill Sans M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5561" y="6032753"/>
            <a:ext cx="8534400" cy="304800"/>
          </a:xfrm>
          <a:custGeom>
            <a:avLst/>
            <a:gdLst/>
            <a:ahLst/>
            <a:cxnLst/>
            <a:rect l="l" t="t" r="r" b="b"/>
            <a:pathLst>
              <a:path w="8534400" h="304800">
                <a:moveTo>
                  <a:pt x="0" y="0"/>
                </a:moveTo>
                <a:lnTo>
                  <a:pt x="8534400" y="0"/>
                </a:lnTo>
                <a:lnTo>
                  <a:pt x="8534400" y="304800"/>
                </a:lnTo>
                <a:lnTo>
                  <a:pt x="0" y="304800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522541"/>
              </p:ext>
            </p:extLst>
          </p:nvPr>
        </p:nvGraphicFramePr>
        <p:xfrm>
          <a:off x="1524000" y="1530563"/>
          <a:ext cx="6248400" cy="41909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0860">
                <a:tc>
                  <a:txBody>
                    <a:bodyPr/>
                    <a:lstStyle/>
                    <a:p>
                      <a:pPr marL="66040">
                        <a:lnSpc>
                          <a:spcPts val="3235"/>
                        </a:lnSpc>
                      </a:pPr>
                      <a:r>
                        <a:rPr sz="2800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Milestone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15875">
                      <a:solidFill>
                        <a:srgbClr val="1F487C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lnB w="20954">
                      <a:solidFill>
                        <a:srgbClr val="1F487C"/>
                      </a:solidFill>
                      <a:prstDash val="solid"/>
                    </a:lnB>
                    <a:solidFill>
                      <a:srgbClr val="3074C5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3215"/>
                        </a:lnSpc>
                      </a:pPr>
                      <a:r>
                        <a:rPr sz="2800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Date</a:t>
                      </a:r>
                      <a:endParaRPr sz="2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5875">
                      <a:solidFill>
                        <a:srgbClr val="1F487C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lnB w="20954">
                      <a:solidFill>
                        <a:srgbClr val="1F487C"/>
                      </a:solidFill>
                      <a:prstDash val="solid"/>
                    </a:lnB>
                    <a:solidFill>
                      <a:srgbClr val="3074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738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600" b="1" spc="-1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Release </a:t>
                      </a:r>
                      <a:r>
                        <a:rPr sz="1600" b="1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1600" b="1" spc="-1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Cycle </a:t>
                      </a:r>
                      <a:r>
                        <a:rPr lang="en-US" sz="1600" b="1" spc="-5" dirty="0" smtClean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8</a:t>
                      </a:r>
                      <a:r>
                        <a:rPr sz="1600" b="1" spc="-5" dirty="0" smtClean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Call </a:t>
                      </a:r>
                      <a:r>
                        <a:rPr sz="1600" b="1" spc="-1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for </a:t>
                      </a:r>
                      <a:r>
                        <a:rPr sz="1600" b="1" spc="-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Study</a:t>
                      </a:r>
                      <a:r>
                        <a:rPr sz="1600" b="1" spc="4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Proposals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8001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15875">
                      <a:solidFill>
                        <a:srgbClr val="1F487C"/>
                      </a:solidFill>
                      <a:prstDash val="solid"/>
                    </a:lnR>
                    <a:lnT w="20954">
                      <a:solidFill>
                        <a:srgbClr val="1F487C"/>
                      </a:solidFill>
                      <a:prstDash val="solid"/>
                    </a:lnT>
                    <a:lnB w="12700">
                      <a:solidFill>
                        <a:srgbClr val="1F487C"/>
                      </a:solidFill>
                      <a:prstDash val="solid"/>
                    </a:lnB>
                    <a:solidFill>
                      <a:srgbClr val="C3D59B"/>
                    </a:solidFill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en-US" sz="1600" b="1" spc="-20" dirty="0" smtClean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0" dirty="0" smtClean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201</a:t>
                      </a:r>
                      <a:r>
                        <a:rPr lang="en-US" sz="1600" b="1" spc="-20" dirty="0" smtClean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9</a:t>
                      </a:r>
                      <a:r>
                        <a:rPr sz="1600" b="1" spc="-20" dirty="0" smtClean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December</a:t>
                      </a:r>
                      <a:r>
                        <a:rPr sz="1600" b="1" spc="-4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600" b="1" spc="-15" dirty="0" smtClean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19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80010" marB="0">
                    <a:lnL w="15875">
                      <a:solidFill>
                        <a:srgbClr val="1F487C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0954">
                      <a:solidFill>
                        <a:srgbClr val="1F487C"/>
                      </a:solidFill>
                      <a:prstDash val="solid"/>
                    </a:lnT>
                    <a:lnB w="12700">
                      <a:solidFill>
                        <a:srgbClr val="1F487C"/>
                      </a:solidFill>
                      <a:prstDash val="solid"/>
                    </a:lnB>
                    <a:solidFill>
                      <a:srgbClr val="C3D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600" b="1" spc="-2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Informational</a:t>
                      </a:r>
                      <a:r>
                        <a:rPr sz="1600" b="1" spc="-4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Meeting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85725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15875">
                      <a:solidFill>
                        <a:srgbClr val="1F487C"/>
                      </a:solidFill>
                      <a:prstDash val="solid"/>
                    </a:lnR>
                    <a:lnT w="12700">
                      <a:solidFill>
                        <a:srgbClr val="1F487C"/>
                      </a:solidFill>
                      <a:prstDash val="solid"/>
                    </a:lnT>
                    <a:lnB w="12700">
                      <a:solidFill>
                        <a:srgbClr val="1F487C"/>
                      </a:solidFill>
                      <a:prstDash val="solid"/>
                    </a:lnB>
                    <a:solidFill>
                      <a:srgbClr val="C3D59B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n-US" sz="1600" b="1" spc="-20" dirty="0" smtClean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2020</a:t>
                      </a:r>
                      <a:r>
                        <a:rPr sz="1600" b="1" spc="-20" dirty="0" smtClean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January</a:t>
                      </a:r>
                      <a:r>
                        <a:rPr sz="1600" b="1" spc="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16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85725" marB="0">
                    <a:lnL w="15875">
                      <a:solidFill>
                        <a:srgbClr val="1F487C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12700">
                      <a:solidFill>
                        <a:srgbClr val="1F487C"/>
                      </a:solidFill>
                      <a:prstDash val="solid"/>
                    </a:lnT>
                    <a:lnB w="12700">
                      <a:solidFill>
                        <a:srgbClr val="1F487C"/>
                      </a:solidFill>
                      <a:prstDash val="solid"/>
                    </a:lnB>
                    <a:solidFill>
                      <a:srgbClr val="C3D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600" b="1" spc="-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Notice </a:t>
                      </a:r>
                      <a:r>
                        <a:rPr sz="1600" b="1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b="1" spc="-19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Intent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8636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15875">
                      <a:solidFill>
                        <a:srgbClr val="1F487C"/>
                      </a:solidFill>
                      <a:prstDash val="solid"/>
                    </a:lnR>
                    <a:lnT w="12700">
                      <a:solidFill>
                        <a:srgbClr val="1F487C"/>
                      </a:solidFill>
                      <a:prstDash val="solid"/>
                    </a:lnT>
                    <a:lnB w="12700" cap="flat" cmpd="sng" algn="ctr">
                      <a:solidFill>
                        <a:srgbClr val="1F48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lang="en-US" sz="1600" b="1" spc="-20" dirty="0" smtClean="0">
                          <a:solidFill>
                            <a:srgbClr val="000099"/>
                          </a:solidFill>
                          <a:latin typeface="+mn-lt"/>
                          <a:cs typeface="Calibri"/>
                        </a:rPr>
                        <a:t>2020</a:t>
                      </a:r>
                      <a:r>
                        <a:rPr sz="1600" b="1" spc="-20" dirty="0" smtClean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March</a:t>
                      </a:r>
                      <a:r>
                        <a:rPr sz="1600" b="1" spc="-3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 smtClean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lang="en-US" sz="1600" b="1" spc="-25" dirty="0" smtClean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86360" marB="0">
                    <a:lnL w="15875">
                      <a:solidFill>
                        <a:srgbClr val="1F487C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12700">
                      <a:solidFill>
                        <a:srgbClr val="1F487C"/>
                      </a:solidFill>
                      <a:prstDash val="solid"/>
                    </a:lnT>
                    <a:lnB w="12700" cap="flat" cmpd="sng" algn="ctr">
                      <a:solidFill>
                        <a:srgbClr val="1F48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199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lang="en-US" sz="1600" b="1" spc="-5" dirty="0" smtClean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Proposer’s Questions Submitted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8636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15875" cap="flat" cmpd="sng" algn="ctr">
                      <a:solidFill>
                        <a:srgbClr val="1F48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8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lang="en-US" sz="1600" b="1" spc="-20" dirty="0" smtClean="0">
                          <a:solidFill>
                            <a:srgbClr val="000099"/>
                          </a:solidFill>
                          <a:latin typeface="+mn-lt"/>
                          <a:cs typeface="Calibri"/>
                        </a:rPr>
                        <a:t>2020</a:t>
                      </a:r>
                      <a:r>
                        <a:rPr sz="1600" b="1" spc="-20" dirty="0" smtClean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600" b="1" spc="-15" dirty="0" smtClean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April</a:t>
                      </a:r>
                      <a:r>
                        <a:rPr sz="1600" b="1" spc="-35" dirty="0" smtClean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600" b="1" spc="-35" dirty="0" smtClean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13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86360" marB="0">
                    <a:lnL w="15875" cap="flat" cmpd="sng" algn="ctr">
                      <a:solidFill>
                        <a:srgbClr val="1F48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12700" cap="flat" cmpd="sng" algn="ctr">
                      <a:solidFill>
                        <a:srgbClr val="1F48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1F487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873011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600" b="1" spc="-1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Proposal </a:t>
                      </a:r>
                      <a:r>
                        <a:rPr sz="1600" b="1" spc="-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Deadline (closing</a:t>
                      </a:r>
                      <a:r>
                        <a:rPr sz="1600" b="1" spc="-10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date)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85725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15875">
                      <a:solidFill>
                        <a:srgbClr val="1F487C"/>
                      </a:solidFill>
                      <a:prstDash val="solid"/>
                    </a:lnR>
                    <a:lnT w="12700" cap="flat" cmpd="sng" algn="ctr">
                      <a:solidFill>
                        <a:srgbClr val="1F48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n-US" sz="1600" b="1" spc="-20" dirty="0" smtClean="0">
                          <a:solidFill>
                            <a:srgbClr val="000099"/>
                          </a:solidFill>
                          <a:latin typeface="+mn-lt"/>
                          <a:cs typeface="Calibri"/>
                        </a:rPr>
                        <a:t>2020</a:t>
                      </a:r>
                      <a:r>
                        <a:rPr sz="1600" b="1" spc="-20" dirty="0" smtClean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May</a:t>
                      </a:r>
                      <a:r>
                        <a:rPr sz="1600" b="1" spc="-4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01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85725" marB="0">
                    <a:lnL w="15875">
                      <a:solidFill>
                        <a:srgbClr val="1F487C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12700" cap="flat" cmpd="sng" algn="ctr">
                      <a:solidFill>
                        <a:srgbClr val="1F48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1F487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600" b="1" spc="-1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Notification </a:t>
                      </a:r>
                      <a:r>
                        <a:rPr sz="1600" b="1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b="1" spc="-16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Awards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8636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15875">
                      <a:solidFill>
                        <a:srgbClr val="1F487C"/>
                      </a:solidFill>
                      <a:prstDash val="solid"/>
                    </a:lnR>
                    <a:lnT w="12700">
                      <a:solidFill>
                        <a:srgbClr val="1F487C"/>
                      </a:solidFill>
                      <a:prstDash val="solid"/>
                    </a:lnT>
                    <a:lnB w="1270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lang="en-US" sz="1600" b="1" spc="-20" dirty="0" smtClean="0">
                          <a:solidFill>
                            <a:srgbClr val="000099"/>
                          </a:solidFill>
                          <a:latin typeface="+mn-lt"/>
                          <a:cs typeface="Calibri"/>
                        </a:rPr>
                        <a:t>2020</a:t>
                      </a:r>
                      <a:r>
                        <a:rPr sz="1600" b="1" spc="-20" dirty="0" smtClean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600" b="1" spc="-15" dirty="0" smtClean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August</a:t>
                      </a:r>
                      <a:r>
                        <a:rPr sz="1600" b="1" spc="-55" dirty="0" smtClean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600" b="1" spc="-55" dirty="0" smtClean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14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86360" marB="0">
                    <a:lnL w="15875">
                      <a:solidFill>
                        <a:srgbClr val="1F487C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12700">
                      <a:solidFill>
                        <a:srgbClr val="1F487C"/>
                      </a:solidFill>
                      <a:prstDash val="solid"/>
                    </a:lnT>
                    <a:lnB w="12700">
                      <a:solidFill>
                        <a:srgbClr val="1F487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600" b="1" spc="-2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Study </a:t>
                      </a:r>
                      <a:r>
                        <a:rPr sz="1600" b="1" spc="-1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Start</a:t>
                      </a:r>
                      <a:r>
                        <a:rPr sz="1600" b="1" spc="-8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Date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8636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15875">
                      <a:solidFill>
                        <a:srgbClr val="1F487C"/>
                      </a:solidFill>
                      <a:prstDash val="solid"/>
                    </a:lnR>
                    <a:lnT w="12700">
                      <a:solidFill>
                        <a:srgbClr val="1F487C"/>
                      </a:solidFill>
                      <a:prstDash val="solid"/>
                    </a:lnT>
                    <a:lnB w="12700">
                      <a:solidFill>
                        <a:srgbClr val="1F4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lang="en-US" sz="1600" b="1" spc="-20" dirty="0" smtClean="0">
                          <a:solidFill>
                            <a:srgbClr val="000099"/>
                          </a:solidFill>
                          <a:latin typeface="+mn-lt"/>
                          <a:cs typeface="Calibri"/>
                        </a:rPr>
                        <a:t>2020</a:t>
                      </a:r>
                      <a:r>
                        <a:rPr sz="1600" b="1" spc="-20" dirty="0" smtClean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October</a:t>
                      </a:r>
                      <a:r>
                        <a:rPr sz="1600" b="1" spc="-3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01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86360" marB="0">
                    <a:lnL w="15875">
                      <a:solidFill>
                        <a:srgbClr val="1F487C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12700">
                      <a:solidFill>
                        <a:srgbClr val="1F487C"/>
                      </a:solidFill>
                      <a:prstDash val="solid"/>
                    </a:lnT>
                    <a:lnB w="12700">
                      <a:solidFill>
                        <a:srgbClr val="1F487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600" b="1" spc="-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Study Completion</a:t>
                      </a:r>
                      <a:r>
                        <a:rPr sz="1600" b="1" spc="-16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Date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86360" marB="0">
                    <a:lnL w="25400">
                      <a:solidFill>
                        <a:srgbClr val="385D89"/>
                      </a:solidFill>
                      <a:prstDash val="solid"/>
                    </a:lnL>
                    <a:lnR w="15875">
                      <a:solidFill>
                        <a:srgbClr val="1F487C"/>
                      </a:solidFill>
                      <a:prstDash val="solid"/>
                    </a:lnR>
                    <a:lnT w="12700">
                      <a:solidFill>
                        <a:srgbClr val="1F487C"/>
                      </a:solidFill>
                      <a:prstDash val="solid"/>
                    </a:lnT>
                    <a:lnB w="25400">
                      <a:solidFill>
                        <a:srgbClr val="385D8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600" b="1" spc="-20" dirty="0" smtClean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202</a:t>
                      </a:r>
                      <a:r>
                        <a:rPr lang="en-US" sz="1600" b="1" spc="-20" dirty="0" smtClean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600" b="1" spc="-20" dirty="0" smtClean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0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September</a:t>
                      </a:r>
                      <a:r>
                        <a:rPr sz="1600" b="1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000099"/>
                          </a:solidFill>
                          <a:latin typeface="Calibri"/>
                          <a:cs typeface="Calibri"/>
                        </a:rPr>
                        <a:t>30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86360" marB="0">
                    <a:lnL w="15875">
                      <a:solidFill>
                        <a:srgbClr val="1F487C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12700">
                      <a:solidFill>
                        <a:srgbClr val="1F487C"/>
                      </a:solidFill>
                      <a:prstDash val="solid"/>
                    </a:lnT>
                    <a:lnB w="25400">
                      <a:solidFill>
                        <a:srgbClr val="385D8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2780792" y="6054387"/>
            <a:ext cx="3484245" cy="609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135"/>
              </a:lnSpc>
            </a:pP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Study </a:t>
            </a:r>
            <a:r>
              <a:rPr sz="1800" b="1" i="1" spc="-20" dirty="0">
                <a:solidFill>
                  <a:srgbClr val="990033"/>
                </a:solidFill>
                <a:latin typeface="Gill Sans MT"/>
                <a:cs typeface="Gill Sans MT"/>
              </a:rPr>
              <a:t>Proposal </a:t>
            </a:r>
            <a:r>
              <a:rPr sz="1800" b="1" i="1" spc="-10" dirty="0">
                <a:solidFill>
                  <a:srgbClr val="990033"/>
                </a:solidFill>
                <a:latin typeface="Gill Sans MT"/>
                <a:cs typeface="Gill Sans MT"/>
              </a:rPr>
              <a:t>Deadline </a:t>
            </a:r>
            <a:r>
              <a:rPr sz="1800" b="1" i="1" dirty="0">
                <a:solidFill>
                  <a:srgbClr val="990033"/>
                </a:solidFill>
                <a:latin typeface="Gill Sans MT"/>
                <a:cs typeface="Gill Sans MT"/>
              </a:rPr>
              <a:t>is 01</a:t>
            </a:r>
            <a:r>
              <a:rPr sz="1800" b="1" i="1" spc="-175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1800" b="1" i="1" spc="-10" dirty="0">
                <a:solidFill>
                  <a:srgbClr val="990033"/>
                </a:solidFill>
                <a:latin typeface="Gill Sans MT"/>
                <a:cs typeface="Gill Sans MT"/>
              </a:rPr>
              <a:t>May</a:t>
            </a:r>
            <a:endParaRPr sz="1800">
              <a:latin typeface="Gill Sans MT"/>
              <a:cs typeface="Gill Sans MT"/>
            </a:endParaRPr>
          </a:p>
          <a:p>
            <a:pPr marL="108585" algn="ctr">
              <a:lnSpc>
                <a:spcPct val="100000"/>
              </a:lnSpc>
              <a:spcBef>
                <a:spcPts val="1090"/>
              </a:spcBef>
            </a:pPr>
            <a:r>
              <a:rPr sz="1200" spc="-5" dirty="0">
                <a:latin typeface="Gill Sans MT"/>
                <a:cs typeface="Gill Sans MT"/>
              </a:rPr>
              <a:t>NA ALMA</a:t>
            </a:r>
            <a:r>
              <a:rPr sz="1200" spc="-170" dirty="0">
                <a:latin typeface="Gill Sans MT"/>
                <a:cs typeface="Gill Sans MT"/>
              </a:rPr>
              <a:t> </a:t>
            </a:r>
            <a:r>
              <a:rPr sz="1200" spc="-10" dirty="0">
                <a:latin typeface="Gill Sans MT"/>
                <a:cs typeface="Gill Sans MT"/>
              </a:rPr>
              <a:t>Development</a:t>
            </a:r>
            <a:endParaRPr sz="12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91727" y="6433935"/>
            <a:ext cx="744855" cy="20256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200" i="1" spc="-25" dirty="0">
                <a:latin typeface="Gill Sans MT"/>
                <a:cs typeface="Gill Sans MT"/>
              </a:rPr>
              <a:t>Page </a:t>
            </a:r>
            <a:r>
              <a:rPr sz="1200" i="1" dirty="0">
                <a:latin typeface="Gill Sans MT"/>
                <a:cs typeface="Gill Sans MT"/>
              </a:rPr>
              <a:t>6 of</a:t>
            </a:r>
            <a:r>
              <a:rPr sz="1200" i="1" spc="-204" dirty="0">
                <a:latin typeface="Gill Sans MT"/>
                <a:cs typeface="Gill Sans MT"/>
              </a:rPr>
              <a:t> </a:t>
            </a:r>
            <a:r>
              <a:rPr sz="1200" i="1" spc="-5" dirty="0">
                <a:latin typeface="Gill Sans MT"/>
                <a:cs typeface="Gill Sans MT"/>
              </a:rPr>
              <a:t>12</a:t>
            </a:r>
            <a:endParaRPr sz="1200">
              <a:latin typeface="Gill Sans MT"/>
              <a:cs typeface="Gill Sans M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306805" y="6461672"/>
            <a:ext cx="444500" cy="18659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lang="en-US" spc="-35" dirty="0"/>
              <a:t>Cy8</a:t>
            </a:r>
            <a:r>
              <a:rPr lang="en-US" spc="-204" dirty="0"/>
              <a:t> </a:t>
            </a:r>
            <a:r>
              <a:rPr lang="en-US" spc="-35" dirty="0" err="1"/>
              <a:t>CfP</a:t>
            </a:r>
            <a:endParaRPr lang="en-US" spc="-35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33" t="21805" r="9775" b="12405"/>
          <a:stretch/>
        </p:blipFill>
        <p:spPr>
          <a:xfrm>
            <a:off x="5961506" y="118238"/>
            <a:ext cx="3063619" cy="6808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561" y="6032753"/>
            <a:ext cx="8534400" cy="368935"/>
          </a:xfrm>
          <a:custGeom>
            <a:avLst/>
            <a:gdLst/>
            <a:ahLst/>
            <a:cxnLst/>
            <a:rect l="l" t="t" r="r" b="b"/>
            <a:pathLst>
              <a:path w="8534400" h="368935">
                <a:moveTo>
                  <a:pt x="0" y="368566"/>
                </a:moveTo>
                <a:lnTo>
                  <a:pt x="8534400" y="368566"/>
                </a:lnTo>
                <a:lnTo>
                  <a:pt x="8534400" y="0"/>
                </a:lnTo>
                <a:lnTo>
                  <a:pt x="0" y="0"/>
                </a:lnTo>
                <a:lnTo>
                  <a:pt x="0" y="368566"/>
                </a:lnTo>
                <a:close/>
              </a:path>
            </a:pathLst>
          </a:custGeom>
          <a:ln w="1981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06831" y="246126"/>
            <a:ext cx="7740015" cy="1146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5" dirty="0">
                <a:solidFill>
                  <a:srgbClr val="990033"/>
                </a:solidFill>
                <a:latin typeface="Gill Sans MT"/>
                <a:cs typeface="Gill Sans MT"/>
              </a:rPr>
              <a:t>NA </a:t>
            </a:r>
            <a:r>
              <a:rPr sz="2800" b="1" spc="-10" dirty="0">
                <a:solidFill>
                  <a:srgbClr val="990033"/>
                </a:solidFill>
                <a:latin typeface="Gill Sans MT"/>
                <a:cs typeface="Gill Sans MT"/>
              </a:rPr>
              <a:t>ALMA </a:t>
            </a:r>
            <a:r>
              <a:rPr sz="2800" b="1" spc="-25" dirty="0">
                <a:solidFill>
                  <a:srgbClr val="990033"/>
                </a:solidFill>
                <a:latin typeface="Gill Sans MT"/>
                <a:cs typeface="Gill Sans MT"/>
              </a:rPr>
              <a:t>Development</a:t>
            </a:r>
            <a:r>
              <a:rPr sz="2800" b="1" spc="-250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2800" b="1" spc="-30" dirty="0">
                <a:solidFill>
                  <a:srgbClr val="990033"/>
                </a:solidFill>
                <a:latin typeface="Gill Sans MT"/>
                <a:cs typeface="Gill Sans MT"/>
              </a:rPr>
              <a:t>Program</a:t>
            </a:r>
            <a:endParaRPr sz="2800" dirty="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2120"/>
              </a:spcBef>
            </a:pPr>
            <a:r>
              <a:rPr sz="2800" spc="-25" dirty="0">
                <a:solidFill>
                  <a:srgbClr val="990033"/>
                </a:solidFill>
                <a:latin typeface="Gill Sans MT"/>
                <a:cs typeface="Gill Sans MT"/>
              </a:rPr>
              <a:t>Proposal Preparation </a:t>
            </a:r>
            <a:r>
              <a:rPr sz="2800" spc="-5" dirty="0">
                <a:solidFill>
                  <a:srgbClr val="990033"/>
                </a:solidFill>
                <a:latin typeface="Gill Sans MT"/>
                <a:cs typeface="Gill Sans MT"/>
              </a:rPr>
              <a:t>and Evaluation </a:t>
            </a:r>
            <a:r>
              <a:rPr sz="2800" spc="-25" dirty="0">
                <a:solidFill>
                  <a:srgbClr val="990033"/>
                </a:solidFill>
                <a:latin typeface="Gill Sans MT"/>
                <a:cs typeface="Gill Sans MT"/>
              </a:rPr>
              <a:t>Process </a:t>
            </a:r>
            <a:r>
              <a:rPr sz="2800" spc="-5" dirty="0">
                <a:solidFill>
                  <a:srgbClr val="990033"/>
                </a:solidFill>
                <a:latin typeface="Gill Sans MT"/>
                <a:cs typeface="Gill Sans MT"/>
              </a:rPr>
              <a:t>-</a:t>
            </a:r>
            <a:r>
              <a:rPr sz="2800" spc="155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2800" dirty="0">
                <a:solidFill>
                  <a:srgbClr val="990033"/>
                </a:solidFill>
                <a:latin typeface="Gill Sans MT"/>
                <a:cs typeface="Gill Sans MT"/>
              </a:rPr>
              <a:t>Studies</a:t>
            </a:r>
            <a:endParaRPr sz="2800" dirty="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76300" y="1524000"/>
            <a:ext cx="7115555" cy="40416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68901" y="6048106"/>
            <a:ext cx="6409055" cy="615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135"/>
              </a:lnSpc>
            </a:pPr>
            <a:r>
              <a:rPr sz="1800" b="1" i="1" spc="-25" dirty="0">
                <a:solidFill>
                  <a:srgbClr val="990033"/>
                </a:solidFill>
                <a:latin typeface="Gill Sans MT"/>
                <a:cs typeface="Gill Sans MT"/>
              </a:rPr>
              <a:t>NRAO </a:t>
            </a:r>
            <a:r>
              <a:rPr sz="1800" b="1" i="1" spc="-20" dirty="0">
                <a:solidFill>
                  <a:srgbClr val="990033"/>
                </a:solidFill>
                <a:latin typeface="Gill Sans MT"/>
                <a:cs typeface="Gill Sans MT"/>
              </a:rPr>
              <a:t>Proposers </a:t>
            </a:r>
            <a:r>
              <a:rPr sz="1800" b="1" i="1" spc="-10" dirty="0">
                <a:solidFill>
                  <a:srgbClr val="990033"/>
                </a:solidFill>
                <a:latin typeface="Gill Sans MT"/>
                <a:cs typeface="Gill Sans MT"/>
              </a:rPr>
              <a:t>must </a:t>
            </a:r>
            <a:r>
              <a:rPr sz="1800" b="1" i="1" spc="-25" dirty="0">
                <a:solidFill>
                  <a:srgbClr val="990033"/>
                </a:solidFill>
                <a:latin typeface="Gill Sans MT"/>
                <a:cs typeface="Gill Sans MT"/>
              </a:rPr>
              <a:t>follow </a:t>
            </a: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PMD </a:t>
            </a:r>
            <a:r>
              <a:rPr sz="1800" b="1" i="1" spc="-10" dirty="0">
                <a:solidFill>
                  <a:srgbClr val="990033"/>
                </a:solidFill>
                <a:latin typeface="Gill Sans MT"/>
                <a:cs typeface="Gill Sans MT"/>
              </a:rPr>
              <a:t>guidelines </a:t>
            </a: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for </a:t>
            </a:r>
            <a:r>
              <a:rPr sz="1800" b="1" i="1" spc="-10" dirty="0">
                <a:solidFill>
                  <a:srgbClr val="990033"/>
                </a:solidFill>
                <a:latin typeface="Gill Sans MT"/>
                <a:cs typeface="Gill Sans MT"/>
              </a:rPr>
              <a:t>internal</a:t>
            </a:r>
            <a:r>
              <a:rPr sz="1800" b="1" i="1" spc="65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1800" b="1" i="1" spc="-35" dirty="0">
                <a:solidFill>
                  <a:srgbClr val="990033"/>
                </a:solidFill>
                <a:latin typeface="Gill Sans MT"/>
                <a:cs typeface="Gill Sans MT"/>
              </a:rPr>
              <a:t>review</a:t>
            </a:r>
            <a:endParaRPr sz="1800">
              <a:latin typeface="Gill Sans MT"/>
              <a:cs typeface="Gill Sans MT"/>
            </a:endParaRPr>
          </a:p>
          <a:p>
            <a:pPr marL="7620" algn="ctr">
              <a:lnSpc>
                <a:spcPct val="100000"/>
              </a:lnSpc>
              <a:spcBef>
                <a:spcPts val="1140"/>
              </a:spcBef>
            </a:pPr>
            <a:r>
              <a:rPr sz="1200" spc="-5" dirty="0">
                <a:latin typeface="Gill Sans MT"/>
                <a:cs typeface="Gill Sans MT"/>
              </a:rPr>
              <a:t>NA ALMA</a:t>
            </a:r>
            <a:r>
              <a:rPr sz="1200" spc="-170" dirty="0">
                <a:latin typeface="Gill Sans MT"/>
                <a:cs typeface="Gill Sans MT"/>
              </a:rPr>
              <a:t> </a:t>
            </a:r>
            <a:r>
              <a:rPr sz="1200" spc="-10" dirty="0">
                <a:latin typeface="Gill Sans MT"/>
                <a:cs typeface="Gill Sans MT"/>
              </a:rPr>
              <a:t>Development</a:t>
            </a:r>
            <a:endParaRPr sz="12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91727" y="6433935"/>
            <a:ext cx="824230" cy="18659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200" i="1" spc="-25" dirty="0">
                <a:latin typeface="Gill Sans MT"/>
                <a:cs typeface="Gill Sans MT"/>
              </a:rPr>
              <a:t>Page </a:t>
            </a:r>
            <a:r>
              <a:rPr lang="en-US" sz="1200" i="1" spc="-5" dirty="0">
                <a:latin typeface="Gill Sans MT"/>
                <a:cs typeface="Gill Sans MT"/>
              </a:rPr>
              <a:t>7</a:t>
            </a:r>
            <a:r>
              <a:rPr sz="1200" i="1" spc="-5" dirty="0" smtClean="0">
                <a:latin typeface="Gill Sans MT"/>
                <a:cs typeface="Gill Sans MT"/>
              </a:rPr>
              <a:t> </a:t>
            </a:r>
            <a:r>
              <a:rPr sz="1200" i="1" dirty="0">
                <a:latin typeface="Gill Sans MT"/>
                <a:cs typeface="Gill Sans MT"/>
              </a:rPr>
              <a:t>of</a:t>
            </a:r>
            <a:r>
              <a:rPr sz="1200" i="1" spc="-195" dirty="0">
                <a:latin typeface="Gill Sans MT"/>
                <a:cs typeface="Gill Sans MT"/>
              </a:rPr>
              <a:t> </a:t>
            </a:r>
            <a:r>
              <a:rPr sz="1200" i="1" spc="-5" dirty="0">
                <a:latin typeface="Gill Sans MT"/>
                <a:cs typeface="Gill Sans MT"/>
              </a:rPr>
              <a:t>12</a:t>
            </a:r>
            <a:endParaRPr sz="1200" dirty="0">
              <a:latin typeface="Gill Sans MT"/>
              <a:cs typeface="Gill Sans M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306805" y="6461672"/>
            <a:ext cx="444500" cy="18659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lang="en-US" spc="-35" dirty="0"/>
              <a:t>Cy8</a:t>
            </a:r>
            <a:r>
              <a:rPr lang="en-US" spc="-204" dirty="0"/>
              <a:t> </a:t>
            </a:r>
            <a:r>
              <a:rPr lang="en-US" spc="-35" dirty="0" err="1"/>
              <a:t>CfP</a:t>
            </a:r>
            <a:endParaRPr lang="en-US" spc="-35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33" t="21805" r="9775" b="12405"/>
          <a:stretch/>
        </p:blipFill>
        <p:spPr>
          <a:xfrm>
            <a:off x="5961506" y="118238"/>
            <a:ext cx="3063619" cy="6808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831" y="246126"/>
            <a:ext cx="5654675" cy="450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NA </a:t>
            </a:r>
            <a:r>
              <a:rPr spc="-10" dirty="0"/>
              <a:t>ALMA </a:t>
            </a:r>
            <a:r>
              <a:rPr spc="-25" dirty="0"/>
              <a:t>Development</a:t>
            </a:r>
            <a:r>
              <a:rPr spc="-250" dirty="0"/>
              <a:t> </a:t>
            </a:r>
            <a:r>
              <a:rPr spc="-30" dirty="0"/>
              <a:t>Program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06831" y="942084"/>
            <a:ext cx="8307070" cy="3269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25" dirty="0">
                <a:solidFill>
                  <a:srgbClr val="990033"/>
                </a:solidFill>
                <a:latin typeface="Gill Sans MT"/>
                <a:cs typeface="Gill Sans MT"/>
              </a:rPr>
              <a:t>Proposal </a:t>
            </a:r>
            <a:r>
              <a:rPr sz="2800" spc="-5" dirty="0">
                <a:solidFill>
                  <a:srgbClr val="990033"/>
                </a:solidFill>
                <a:latin typeface="Gill Sans MT"/>
                <a:cs typeface="Gill Sans MT"/>
              </a:rPr>
              <a:t>Evaluation</a:t>
            </a:r>
            <a:r>
              <a:rPr sz="2800" spc="-70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2800" spc="-25" dirty="0">
                <a:solidFill>
                  <a:srgbClr val="990033"/>
                </a:solidFill>
                <a:latin typeface="Gill Sans MT"/>
                <a:cs typeface="Gill Sans MT"/>
              </a:rPr>
              <a:t>Process</a:t>
            </a:r>
            <a:endParaRPr sz="2800" dirty="0">
              <a:latin typeface="Gill Sans MT"/>
              <a:cs typeface="Gill Sans MT"/>
            </a:endParaRPr>
          </a:p>
          <a:p>
            <a:pPr marL="316865" indent="-227965">
              <a:lnSpc>
                <a:spcPct val="100000"/>
              </a:lnSpc>
              <a:spcBef>
                <a:spcPts val="940"/>
              </a:spcBef>
              <a:buFont typeface="Arial"/>
              <a:buChar char="•"/>
              <a:tabLst>
                <a:tab pos="316865" algn="l"/>
                <a:tab pos="317500" algn="l"/>
              </a:tabLst>
            </a:pP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Evaluation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will be conducted </a:t>
            </a:r>
            <a:r>
              <a:rPr sz="1800" b="1" spc="-45" dirty="0">
                <a:solidFill>
                  <a:srgbClr val="000099"/>
                </a:solidFill>
                <a:latin typeface="Gill Sans MT"/>
                <a:cs typeface="Gill Sans MT"/>
              </a:rPr>
              <a:t>by </a:t>
            </a:r>
            <a:r>
              <a:rPr sz="1800" b="1" dirty="0">
                <a:solidFill>
                  <a:srgbClr val="000099"/>
                </a:solidFill>
                <a:latin typeface="Gill Sans MT"/>
                <a:cs typeface="Gill Sans MT"/>
              </a:rPr>
              <a:t>a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committee of </a:t>
            </a:r>
            <a:r>
              <a:rPr sz="1800" b="1" spc="-25" dirty="0">
                <a:solidFill>
                  <a:srgbClr val="000099"/>
                </a:solidFill>
                <a:latin typeface="Gill Sans MT"/>
                <a:cs typeface="Gill Sans MT"/>
              </a:rPr>
              <a:t>non-NRAO</a:t>
            </a:r>
            <a:r>
              <a:rPr sz="1800" b="1" spc="-15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30" dirty="0" smtClean="0">
                <a:solidFill>
                  <a:srgbClr val="000099"/>
                </a:solidFill>
                <a:latin typeface="Gill Sans MT"/>
                <a:cs typeface="Gill Sans MT"/>
              </a:rPr>
              <a:t>reviewers</a:t>
            </a:r>
            <a:endParaRPr sz="1800" dirty="0">
              <a:latin typeface="Gill Sans MT"/>
              <a:cs typeface="Gill Sans MT"/>
            </a:endParaRPr>
          </a:p>
          <a:p>
            <a:pPr marL="316865" marR="5080" indent="-227965">
              <a:lnSpc>
                <a:spcPct val="100000"/>
              </a:lnSpc>
              <a:spcBef>
                <a:spcPts val="1005"/>
              </a:spcBef>
              <a:buFont typeface="Arial"/>
              <a:buChar char="•"/>
              <a:tabLst>
                <a:tab pos="316865" algn="l"/>
                <a:tab pos="317500" algn="l"/>
              </a:tabLst>
            </a:pP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Committee membership will be </a:t>
            </a:r>
            <a:r>
              <a:rPr sz="1800" b="1" spc="-45" dirty="0">
                <a:solidFill>
                  <a:srgbClr val="000099"/>
                </a:solidFill>
                <a:latin typeface="Gill Sans MT"/>
                <a:cs typeface="Gill Sans MT"/>
              </a:rPr>
              <a:t>reviewed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and </a:t>
            </a: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consented </a:t>
            </a:r>
            <a:r>
              <a:rPr sz="1800" b="1" dirty="0">
                <a:solidFill>
                  <a:srgbClr val="000099"/>
                </a:solidFill>
                <a:latin typeface="Gill Sans MT"/>
                <a:cs typeface="Gill Sans MT"/>
              </a:rPr>
              <a:t>to </a:t>
            </a:r>
            <a:r>
              <a:rPr sz="1800" b="1" spc="-45" dirty="0">
                <a:solidFill>
                  <a:srgbClr val="000099"/>
                </a:solidFill>
                <a:latin typeface="Gill Sans MT"/>
                <a:cs typeface="Gill Sans MT"/>
              </a:rPr>
              <a:t>by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the National  Science </a:t>
            </a:r>
            <a:r>
              <a:rPr sz="1800" b="1" spc="-20" dirty="0">
                <a:solidFill>
                  <a:srgbClr val="000099"/>
                </a:solidFill>
                <a:latin typeface="Gill Sans MT"/>
                <a:cs typeface="Gill Sans MT"/>
              </a:rPr>
              <a:t>Foundation</a:t>
            </a:r>
            <a:r>
              <a:rPr sz="1800" b="1" spc="-15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(NSF</a:t>
            </a:r>
            <a:r>
              <a:rPr sz="1800" b="1" spc="-10" dirty="0" smtClean="0">
                <a:solidFill>
                  <a:srgbClr val="000099"/>
                </a:solidFill>
                <a:latin typeface="Gill Sans MT"/>
                <a:cs typeface="Gill Sans MT"/>
              </a:rPr>
              <a:t>)</a:t>
            </a:r>
            <a:endParaRPr lang="en-US" sz="1800" b="1" spc="-10" dirty="0" smtClean="0">
              <a:solidFill>
                <a:srgbClr val="000099"/>
              </a:solidFill>
              <a:latin typeface="Gill Sans MT"/>
              <a:cs typeface="Gill Sans MT"/>
            </a:endParaRPr>
          </a:p>
          <a:p>
            <a:pPr marL="316865" marR="5080" indent="-227965">
              <a:lnSpc>
                <a:spcPct val="100000"/>
              </a:lnSpc>
              <a:spcBef>
                <a:spcPts val="1005"/>
              </a:spcBef>
              <a:buFont typeface="Arial"/>
              <a:buChar char="•"/>
              <a:tabLst>
                <a:tab pos="316865" algn="l"/>
                <a:tab pos="317500" algn="l"/>
              </a:tabLst>
            </a:pPr>
            <a:r>
              <a:rPr sz="1800" b="1" spc="-5" dirty="0" smtClean="0">
                <a:solidFill>
                  <a:srgbClr val="000099"/>
                </a:solidFill>
                <a:latin typeface="Gill Sans MT"/>
                <a:cs typeface="Gill Sans MT"/>
              </a:rPr>
              <a:t>Committee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members </a:t>
            </a:r>
            <a:r>
              <a:rPr sz="1800" b="1" spc="-40" dirty="0">
                <a:solidFill>
                  <a:srgbClr val="000099"/>
                </a:solidFill>
                <a:latin typeface="Gill Sans MT"/>
                <a:cs typeface="Gill Sans MT"/>
              </a:rPr>
              <a:t>involved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with </a:t>
            </a:r>
            <a:r>
              <a:rPr sz="1800" b="1" spc="-25" dirty="0">
                <a:solidFill>
                  <a:srgbClr val="000099"/>
                </a:solidFill>
                <a:latin typeface="Gill Sans MT"/>
                <a:cs typeface="Gill Sans MT"/>
              </a:rPr>
              <a:t>development </a:t>
            </a:r>
            <a:r>
              <a:rPr sz="1800" b="1" spc="-20" dirty="0">
                <a:solidFill>
                  <a:srgbClr val="000099"/>
                </a:solidFill>
                <a:latin typeface="Gill Sans MT"/>
                <a:cs typeface="Gill Sans MT"/>
              </a:rPr>
              <a:t>proposals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will be </a:t>
            </a:r>
            <a:r>
              <a:rPr sz="1800" b="1" spc="-20" dirty="0">
                <a:solidFill>
                  <a:srgbClr val="000099"/>
                </a:solidFill>
                <a:latin typeface="Gill Sans MT"/>
                <a:cs typeface="Gill Sans MT"/>
              </a:rPr>
              <a:t>recused  </a:t>
            </a:r>
            <a:r>
              <a:rPr sz="1800" b="1" spc="-25" dirty="0">
                <a:solidFill>
                  <a:srgbClr val="000099"/>
                </a:solidFill>
                <a:latin typeface="Gill Sans MT"/>
                <a:cs typeface="Gill Sans MT"/>
              </a:rPr>
              <a:t>from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considering their </a:t>
            </a:r>
            <a:r>
              <a:rPr sz="1800" b="1" spc="-40" dirty="0">
                <a:solidFill>
                  <a:srgbClr val="000099"/>
                </a:solidFill>
                <a:latin typeface="Gill Sans MT"/>
                <a:cs typeface="Gill Sans MT"/>
              </a:rPr>
              <a:t>own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or </a:t>
            </a: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closely-related</a:t>
            </a:r>
            <a:r>
              <a:rPr sz="1800" b="1" spc="-14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20" dirty="0" smtClean="0">
                <a:solidFill>
                  <a:srgbClr val="000099"/>
                </a:solidFill>
                <a:latin typeface="Gill Sans MT"/>
                <a:cs typeface="Gill Sans MT"/>
              </a:rPr>
              <a:t>proposals</a:t>
            </a:r>
            <a:endParaRPr sz="1800" dirty="0">
              <a:latin typeface="Gill Sans MT"/>
              <a:cs typeface="Gill Sans MT"/>
            </a:endParaRPr>
          </a:p>
          <a:p>
            <a:pPr marL="317500" marR="648335" indent="-228600">
              <a:lnSpc>
                <a:spcPct val="100000"/>
              </a:lnSpc>
              <a:spcBef>
                <a:spcPts val="990"/>
              </a:spcBef>
              <a:buFont typeface="Arial"/>
              <a:buChar char="•"/>
              <a:tabLst>
                <a:tab pos="316865" algn="l"/>
                <a:tab pos="317500" algn="l"/>
              </a:tabLst>
            </a:pPr>
            <a:r>
              <a:rPr sz="1800" b="1" dirty="0">
                <a:solidFill>
                  <a:srgbClr val="000099"/>
                </a:solidFill>
                <a:latin typeface="Gill Sans MT"/>
                <a:cs typeface="Gill Sans MT"/>
              </a:rPr>
              <a:t>NA</a:t>
            </a:r>
            <a:r>
              <a:rPr sz="1800" b="1" spc="-204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ALMA</a:t>
            </a: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Operations</a:t>
            </a:r>
            <a:r>
              <a:rPr sz="1800" b="1" spc="-4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Partners</a:t>
            </a:r>
            <a:r>
              <a:rPr sz="1800" b="1" spc="-4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will</a:t>
            </a:r>
            <a:r>
              <a:rPr sz="1800" b="1" spc="-1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be</a:t>
            </a:r>
            <a:r>
              <a:rPr sz="1800" b="1" spc="-20" dirty="0">
                <a:solidFill>
                  <a:srgbClr val="000099"/>
                </a:solidFill>
                <a:latin typeface="Gill Sans MT"/>
                <a:cs typeface="Gill Sans MT"/>
              </a:rPr>
              <a:t> represented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on</a:t>
            </a:r>
            <a:r>
              <a:rPr sz="1800" b="1" spc="-1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the</a:t>
            </a:r>
            <a:r>
              <a:rPr sz="1800" b="1" spc="-22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Evaluation  </a:t>
            </a:r>
            <a:r>
              <a:rPr sz="1800" b="1" dirty="0" smtClean="0">
                <a:solidFill>
                  <a:srgbClr val="000099"/>
                </a:solidFill>
                <a:latin typeface="Gill Sans MT"/>
                <a:cs typeface="Gill Sans MT"/>
              </a:rPr>
              <a:t>Committee</a:t>
            </a:r>
            <a:endParaRPr sz="1800" dirty="0">
              <a:latin typeface="Gill Sans MT"/>
              <a:cs typeface="Gill Sans MT"/>
            </a:endParaRPr>
          </a:p>
          <a:p>
            <a:pPr marL="317500" indent="-228600">
              <a:lnSpc>
                <a:spcPct val="100000"/>
              </a:lnSpc>
              <a:spcBef>
                <a:spcPts val="1005"/>
              </a:spcBef>
              <a:buFont typeface="Arial"/>
              <a:buChar char="•"/>
              <a:tabLst>
                <a:tab pos="316865" algn="l"/>
                <a:tab pos="317500" algn="l"/>
              </a:tabLst>
            </a:pPr>
            <a:r>
              <a:rPr sz="1800" b="1" dirty="0">
                <a:solidFill>
                  <a:srgbClr val="000099"/>
                </a:solidFill>
                <a:latin typeface="Gill Sans MT"/>
                <a:cs typeface="Gill Sans MT"/>
              </a:rPr>
              <a:t>NSF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will </a:t>
            </a:r>
            <a:r>
              <a:rPr sz="1800" b="1" spc="-30" dirty="0">
                <a:solidFill>
                  <a:srgbClr val="000099"/>
                </a:solidFill>
                <a:latin typeface="Gill Sans MT"/>
                <a:cs typeface="Gill Sans MT"/>
              </a:rPr>
              <a:t>have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final </a:t>
            </a:r>
            <a:r>
              <a:rPr sz="1800" b="1" spc="-25" dirty="0">
                <a:solidFill>
                  <a:srgbClr val="000099"/>
                </a:solidFill>
                <a:latin typeface="Gill Sans MT"/>
                <a:cs typeface="Gill Sans MT"/>
              </a:rPr>
              <a:t>approval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of </a:t>
            </a:r>
            <a:r>
              <a:rPr sz="1800" b="1" dirty="0">
                <a:solidFill>
                  <a:srgbClr val="000099"/>
                </a:solidFill>
                <a:latin typeface="Gill Sans MT"/>
                <a:cs typeface="Gill Sans MT"/>
              </a:rPr>
              <a:t>all </a:t>
            </a: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funded</a:t>
            </a:r>
            <a:r>
              <a:rPr sz="1800" b="1" spc="23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5" dirty="0" smtClean="0">
                <a:solidFill>
                  <a:srgbClr val="000099"/>
                </a:solidFill>
                <a:latin typeface="Gill Sans MT"/>
                <a:cs typeface="Gill Sans MT"/>
              </a:rPr>
              <a:t>Studies</a:t>
            </a:r>
            <a:endParaRPr sz="1800" dirty="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5561" y="6032753"/>
            <a:ext cx="8534400" cy="292735"/>
          </a:xfrm>
          <a:custGeom>
            <a:avLst/>
            <a:gdLst/>
            <a:ahLst/>
            <a:cxnLst/>
            <a:rect l="l" t="t" r="r" b="b"/>
            <a:pathLst>
              <a:path w="8534400" h="292735">
                <a:moveTo>
                  <a:pt x="0" y="0"/>
                </a:moveTo>
                <a:lnTo>
                  <a:pt x="8534400" y="0"/>
                </a:lnTo>
                <a:lnTo>
                  <a:pt x="8534400" y="292608"/>
                </a:lnTo>
                <a:lnTo>
                  <a:pt x="0" y="292608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53160" y="6042322"/>
            <a:ext cx="6701155" cy="62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35"/>
              </a:lnSpc>
            </a:pPr>
            <a:r>
              <a:rPr sz="1800" b="1" i="1" dirty="0">
                <a:solidFill>
                  <a:srgbClr val="990033"/>
                </a:solidFill>
                <a:latin typeface="Gill Sans MT"/>
                <a:cs typeface="Gill Sans MT"/>
              </a:rPr>
              <a:t>The </a:t>
            </a:r>
            <a:r>
              <a:rPr sz="1800" b="1" i="1" spc="-20" dirty="0">
                <a:solidFill>
                  <a:srgbClr val="990033"/>
                </a:solidFill>
                <a:latin typeface="Gill Sans MT"/>
                <a:cs typeface="Gill Sans MT"/>
              </a:rPr>
              <a:t>evaluation </a:t>
            </a:r>
            <a:r>
              <a:rPr sz="1800" b="1" i="1" dirty="0">
                <a:solidFill>
                  <a:srgbClr val="990033"/>
                </a:solidFill>
                <a:latin typeface="Gill Sans MT"/>
                <a:cs typeface="Gill Sans MT"/>
              </a:rPr>
              <a:t>and </a:t>
            </a: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selection </a:t>
            </a:r>
            <a:r>
              <a:rPr sz="1800" b="1" i="1" spc="-25" dirty="0">
                <a:solidFill>
                  <a:srgbClr val="990033"/>
                </a:solidFill>
                <a:latin typeface="Gill Sans MT"/>
                <a:cs typeface="Gill Sans MT"/>
              </a:rPr>
              <a:t>process </a:t>
            </a: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will be objective </a:t>
            </a:r>
            <a:r>
              <a:rPr sz="1800" b="1" i="1" dirty="0">
                <a:solidFill>
                  <a:srgbClr val="990033"/>
                </a:solidFill>
                <a:latin typeface="Gill Sans MT"/>
                <a:cs typeface="Gill Sans MT"/>
              </a:rPr>
              <a:t>and</a:t>
            </a:r>
            <a:r>
              <a:rPr sz="1800" b="1" i="1" spc="-285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unbiased</a:t>
            </a:r>
            <a:endParaRPr sz="1800">
              <a:latin typeface="Gill Sans MT"/>
              <a:cs typeface="Gill Sans MT"/>
            </a:endParaRPr>
          </a:p>
          <a:p>
            <a:pPr marL="145415" algn="ctr">
              <a:lnSpc>
                <a:spcPct val="100000"/>
              </a:lnSpc>
              <a:spcBef>
                <a:spcPts val="1180"/>
              </a:spcBef>
            </a:pPr>
            <a:r>
              <a:rPr sz="1200" spc="-5" dirty="0">
                <a:latin typeface="Gill Sans MT"/>
                <a:cs typeface="Gill Sans MT"/>
              </a:rPr>
              <a:t>NA ALMA</a:t>
            </a:r>
            <a:r>
              <a:rPr sz="1200" spc="-170" dirty="0">
                <a:latin typeface="Gill Sans MT"/>
                <a:cs typeface="Gill Sans MT"/>
              </a:rPr>
              <a:t> </a:t>
            </a:r>
            <a:r>
              <a:rPr sz="1200" spc="-10" dirty="0">
                <a:latin typeface="Gill Sans MT"/>
                <a:cs typeface="Gill Sans MT"/>
              </a:rPr>
              <a:t>Development</a:t>
            </a:r>
            <a:endParaRPr sz="1200">
              <a:latin typeface="Gill Sans MT"/>
              <a:cs typeface="Gill Sans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91727" y="6433935"/>
            <a:ext cx="744855" cy="20256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200" i="1" spc="-25" dirty="0">
                <a:latin typeface="Gill Sans MT"/>
                <a:cs typeface="Gill Sans MT"/>
              </a:rPr>
              <a:t>Page </a:t>
            </a:r>
            <a:r>
              <a:rPr sz="1200" i="1" dirty="0">
                <a:latin typeface="Gill Sans MT"/>
                <a:cs typeface="Gill Sans MT"/>
              </a:rPr>
              <a:t>8 of</a:t>
            </a:r>
            <a:r>
              <a:rPr sz="1200" i="1" spc="-204" dirty="0">
                <a:latin typeface="Gill Sans MT"/>
                <a:cs typeface="Gill Sans MT"/>
              </a:rPr>
              <a:t> </a:t>
            </a:r>
            <a:r>
              <a:rPr sz="1200" i="1" spc="-5" dirty="0">
                <a:latin typeface="Gill Sans MT"/>
                <a:cs typeface="Gill Sans MT"/>
              </a:rPr>
              <a:t>12</a:t>
            </a:r>
            <a:endParaRPr sz="1200">
              <a:latin typeface="Gill Sans MT"/>
              <a:cs typeface="Gill Sans MT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306805" y="6461672"/>
            <a:ext cx="444500" cy="18659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lang="en-US" spc="-35" dirty="0"/>
              <a:t>Cy8</a:t>
            </a:r>
            <a:r>
              <a:rPr lang="en-US" spc="-204" dirty="0"/>
              <a:t> </a:t>
            </a:r>
            <a:r>
              <a:rPr lang="en-US" spc="-35" dirty="0" err="1"/>
              <a:t>CfP</a:t>
            </a:r>
            <a:endParaRPr lang="en-US" spc="-35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33" t="21805" r="9775" b="12405"/>
          <a:stretch/>
        </p:blipFill>
        <p:spPr>
          <a:xfrm>
            <a:off x="5961506" y="118238"/>
            <a:ext cx="3063619" cy="6808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831" y="246126"/>
            <a:ext cx="5654675" cy="450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NA </a:t>
            </a:r>
            <a:r>
              <a:rPr spc="-10" dirty="0"/>
              <a:t>ALMA </a:t>
            </a:r>
            <a:r>
              <a:rPr spc="-25" dirty="0"/>
              <a:t>Development</a:t>
            </a:r>
            <a:r>
              <a:rPr spc="-250" dirty="0"/>
              <a:t> </a:t>
            </a:r>
            <a:r>
              <a:rPr spc="-30" dirty="0"/>
              <a:t>Program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06831" y="942084"/>
            <a:ext cx="8105775" cy="3571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solidFill>
                  <a:srgbClr val="990033"/>
                </a:solidFill>
                <a:latin typeface="Gill Sans MT"/>
                <a:cs typeface="Gill Sans MT"/>
              </a:rPr>
              <a:t>Intellectual Property</a:t>
            </a:r>
            <a:r>
              <a:rPr sz="2800" spc="-150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2800" spc="-5" dirty="0">
                <a:solidFill>
                  <a:srgbClr val="990033"/>
                </a:solidFill>
                <a:latin typeface="Gill Sans MT"/>
                <a:cs typeface="Gill Sans MT"/>
              </a:rPr>
              <a:t>Management</a:t>
            </a:r>
            <a:endParaRPr sz="2800">
              <a:latin typeface="Gill Sans MT"/>
              <a:cs typeface="Gill Sans MT"/>
            </a:endParaRPr>
          </a:p>
          <a:p>
            <a:pPr marL="317500" indent="-228600">
              <a:lnSpc>
                <a:spcPct val="100000"/>
              </a:lnSpc>
              <a:spcBef>
                <a:spcPts val="1945"/>
              </a:spcBef>
              <a:buFont typeface="Arial"/>
              <a:buChar char="•"/>
              <a:tabLst>
                <a:tab pos="316865" algn="l"/>
                <a:tab pos="317500" algn="l"/>
              </a:tabLst>
            </a:pP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Confidentiality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of </a:t>
            </a:r>
            <a:r>
              <a:rPr sz="1800" b="1" spc="-45" dirty="0">
                <a:solidFill>
                  <a:srgbClr val="000099"/>
                </a:solidFill>
                <a:latin typeface="Gill Sans MT"/>
                <a:cs typeface="Gill Sans MT"/>
              </a:rPr>
              <a:t>Proposer’s</a:t>
            </a:r>
            <a:r>
              <a:rPr sz="1800" b="1" spc="-5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information</a:t>
            </a:r>
            <a:endParaRPr sz="1800">
              <a:latin typeface="Gill Sans MT"/>
              <a:cs typeface="Gill Sans MT"/>
            </a:endParaRPr>
          </a:p>
          <a:p>
            <a:pPr marL="546100" lvl="1" indent="-170815">
              <a:lnSpc>
                <a:spcPct val="100000"/>
              </a:lnSpc>
              <a:buChar char="-"/>
              <a:tabLst>
                <a:tab pos="546100" algn="l"/>
              </a:tabLst>
            </a:pPr>
            <a:r>
              <a:rPr sz="1800" spc="-40" dirty="0">
                <a:solidFill>
                  <a:srgbClr val="000099"/>
                </a:solidFill>
                <a:latin typeface="Gill Sans MT"/>
                <a:cs typeface="Gill Sans MT"/>
              </a:rPr>
              <a:t>NRAO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personnel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will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conduct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business in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accord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with </a:t>
            </a:r>
            <a:r>
              <a:rPr sz="1800" spc="-20" dirty="0">
                <a:solidFill>
                  <a:srgbClr val="000099"/>
                </a:solidFill>
                <a:latin typeface="Gill Sans MT"/>
                <a:cs typeface="Gill Sans MT"/>
              </a:rPr>
              <a:t>professional</a:t>
            </a:r>
            <a:r>
              <a:rPr sz="1800" spc="-12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15" dirty="0">
                <a:solidFill>
                  <a:srgbClr val="000099"/>
                </a:solidFill>
                <a:latin typeface="Gill Sans MT"/>
                <a:cs typeface="Gill Sans MT"/>
              </a:rPr>
              <a:t>conventions.</a:t>
            </a:r>
            <a:endParaRPr sz="1800">
              <a:latin typeface="Gill Sans MT"/>
              <a:cs typeface="Gill Sans MT"/>
            </a:endParaRPr>
          </a:p>
          <a:p>
            <a:pPr marL="545465">
              <a:lnSpc>
                <a:spcPct val="100000"/>
              </a:lnSpc>
            </a:pP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Non</a:t>
            </a:r>
            <a:r>
              <a:rPr sz="1800" spc="-15" dirty="0">
                <a:solidFill>
                  <a:srgbClr val="000099"/>
                </a:solidFill>
                <a:latin typeface="Gill Sans MT"/>
                <a:cs typeface="Gill Sans MT"/>
              </a:rPr>
              <a:t> Disclosure</a:t>
            </a:r>
            <a:r>
              <a:rPr sz="1800" spc="-22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Agreements</a:t>
            </a:r>
            <a:r>
              <a:rPr sz="1800" spc="-5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40" dirty="0">
                <a:solidFill>
                  <a:srgbClr val="000099"/>
                </a:solidFill>
                <a:latin typeface="Gill Sans MT"/>
                <a:cs typeface="Gill Sans MT"/>
              </a:rPr>
              <a:t>may</a:t>
            </a:r>
            <a:r>
              <a:rPr sz="1800" spc="-7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be</a:t>
            </a:r>
            <a:r>
              <a:rPr sz="1800" spc="-1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enacted</a:t>
            </a:r>
            <a:r>
              <a:rPr sz="1800" spc="-2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on</a:t>
            </a:r>
            <a:r>
              <a:rPr sz="1800" spc="-1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a</a:t>
            </a:r>
            <a:r>
              <a:rPr sz="1800" spc="-1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case-by-case</a:t>
            </a:r>
            <a:r>
              <a:rPr sz="1800" spc="-31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basis.</a:t>
            </a:r>
            <a:endParaRPr sz="1800">
              <a:latin typeface="Gill Sans MT"/>
              <a:cs typeface="Gill Sans MT"/>
            </a:endParaRPr>
          </a:p>
          <a:p>
            <a:pPr marL="317500" indent="-228600">
              <a:lnSpc>
                <a:spcPct val="100000"/>
              </a:lnSpc>
              <a:spcBef>
                <a:spcPts val="990"/>
              </a:spcBef>
              <a:buFont typeface="Arial"/>
              <a:buChar char="•"/>
              <a:tabLst>
                <a:tab pos="316865" algn="l"/>
                <a:tab pos="317500" algn="l"/>
              </a:tabLst>
            </a:pPr>
            <a:r>
              <a:rPr sz="1800" b="1" spc="-10" dirty="0">
                <a:solidFill>
                  <a:srgbClr val="000099"/>
                </a:solidFill>
                <a:latin typeface="Gill Sans MT"/>
                <a:cs typeface="Gill Sans MT"/>
              </a:rPr>
              <a:t>Intellectual Property</a:t>
            </a:r>
            <a:r>
              <a:rPr sz="1800" b="1" spc="-15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b="1" spc="-5" dirty="0">
                <a:solidFill>
                  <a:srgbClr val="000099"/>
                </a:solidFill>
                <a:latin typeface="Gill Sans MT"/>
                <a:cs typeface="Gill Sans MT"/>
              </a:rPr>
              <a:t>rights</a:t>
            </a:r>
            <a:endParaRPr sz="1800">
              <a:latin typeface="Gill Sans MT"/>
              <a:cs typeface="Gill Sans MT"/>
            </a:endParaRPr>
          </a:p>
          <a:p>
            <a:pPr marL="546100" marR="5080" lvl="1" indent="-170815">
              <a:lnSpc>
                <a:spcPct val="100000"/>
              </a:lnSpc>
              <a:buChar char="-"/>
              <a:tabLst>
                <a:tab pos="546100" algn="l"/>
              </a:tabLst>
            </a:pPr>
            <a:r>
              <a:rPr sz="1800" spc="-45" dirty="0">
                <a:solidFill>
                  <a:srgbClr val="000099"/>
                </a:solidFill>
                <a:latin typeface="Gill Sans MT"/>
                <a:cs typeface="Gill Sans MT"/>
              </a:rPr>
              <a:t>Proposer’s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IP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rights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pertaining to technical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data,copyrightable </a:t>
            </a:r>
            <a:r>
              <a:rPr sz="1800" spc="5" dirty="0">
                <a:solidFill>
                  <a:srgbClr val="000099"/>
                </a:solidFill>
                <a:latin typeface="Gill Sans MT"/>
                <a:cs typeface="Gill Sans MT"/>
              </a:rPr>
              <a:t>material,patents</a:t>
            </a:r>
            <a:r>
              <a:rPr sz="1800" spc="-15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and  utilization of subject </a:t>
            </a:r>
            <a:r>
              <a:rPr sz="1800" spc="-20" dirty="0">
                <a:solidFill>
                  <a:srgbClr val="000099"/>
                </a:solidFill>
                <a:latin typeface="Gill Sans MT"/>
                <a:cs typeface="Gill Sans MT"/>
              </a:rPr>
              <a:t>inventions </a:t>
            </a:r>
            <a:r>
              <a:rPr sz="1800" spc="-25" dirty="0">
                <a:solidFill>
                  <a:srgbClr val="000099"/>
                </a:solidFill>
                <a:latin typeface="Gill Sans MT"/>
                <a:cs typeface="Gill Sans MT"/>
              </a:rPr>
              <a:t>are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subject to the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terms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of the </a:t>
            </a:r>
            <a:r>
              <a:rPr sz="1800" spc="-70" dirty="0">
                <a:solidFill>
                  <a:srgbClr val="000099"/>
                </a:solidFill>
                <a:latin typeface="Gill Sans MT"/>
                <a:cs typeface="Gill Sans MT"/>
              </a:rPr>
              <a:t>NRAO’s </a:t>
            </a:r>
            <a:r>
              <a:rPr sz="1800" spc="-10" dirty="0">
                <a:solidFill>
                  <a:srgbClr val="000099"/>
                </a:solidFill>
                <a:latin typeface="Gill Sans MT"/>
                <a:cs typeface="Gill Sans MT"/>
              </a:rPr>
              <a:t>standard  </a:t>
            </a:r>
            <a:r>
              <a:rPr sz="1800" i="1" spc="-5" dirty="0">
                <a:solidFill>
                  <a:srgbClr val="000099"/>
                </a:solidFill>
                <a:latin typeface="Gill Sans MT"/>
                <a:cs typeface="Gill Sans MT"/>
              </a:rPr>
              <a:t>Subrecipient</a:t>
            </a:r>
            <a:r>
              <a:rPr sz="1800" i="1" spc="-20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i="1" spc="-5" dirty="0">
                <a:solidFill>
                  <a:srgbClr val="000099"/>
                </a:solidFill>
                <a:latin typeface="Gill Sans MT"/>
                <a:cs typeface="Gill Sans MT"/>
              </a:rPr>
              <a:t>Agreement</a:t>
            </a:r>
            <a:r>
              <a:rPr sz="1800" i="1" spc="-6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000099"/>
                </a:solidFill>
                <a:latin typeface="Gill Sans MT"/>
                <a:cs typeface="Gill Sans MT"/>
              </a:rPr>
              <a:t>and</a:t>
            </a:r>
            <a:r>
              <a:rPr sz="1800" spc="-3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25" dirty="0">
                <a:solidFill>
                  <a:srgbClr val="000099"/>
                </a:solidFill>
                <a:latin typeface="Gill Sans MT"/>
                <a:cs typeface="Gill Sans MT"/>
              </a:rPr>
              <a:t>any</a:t>
            </a:r>
            <a:r>
              <a:rPr sz="1800" spc="-5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negotiated</a:t>
            </a:r>
            <a:r>
              <a:rPr sz="1800" spc="-65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000099"/>
                </a:solidFill>
                <a:latin typeface="Gill Sans MT"/>
                <a:cs typeface="Gill Sans MT"/>
              </a:rPr>
              <a:t>amendments</a:t>
            </a:r>
            <a:r>
              <a:rPr sz="1800" spc="-17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spc="-25" dirty="0">
                <a:solidFill>
                  <a:srgbClr val="000099"/>
                </a:solidFill>
                <a:latin typeface="Gill Sans MT"/>
                <a:cs typeface="Gill Sans MT"/>
              </a:rPr>
              <a:t>thereto.</a:t>
            </a:r>
            <a:endParaRPr sz="18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900">
              <a:latin typeface="Times New Roman"/>
              <a:cs typeface="Times New Roman"/>
            </a:endParaRPr>
          </a:p>
          <a:p>
            <a:pPr marL="88900" marR="559435">
              <a:lnSpc>
                <a:spcPct val="100000"/>
              </a:lnSpc>
            </a:pPr>
            <a:r>
              <a:rPr sz="1800" i="1" spc="-5" dirty="0">
                <a:solidFill>
                  <a:srgbClr val="000099"/>
                </a:solidFill>
                <a:latin typeface="Gill Sans MT"/>
                <a:cs typeface="Gill Sans MT"/>
              </a:rPr>
              <a:t>Note: the </a:t>
            </a:r>
            <a:r>
              <a:rPr sz="1800" i="1" spc="-25" dirty="0">
                <a:solidFill>
                  <a:srgbClr val="000099"/>
                </a:solidFill>
                <a:latin typeface="Gill Sans MT"/>
                <a:cs typeface="Gill Sans MT"/>
              </a:rPr>
              <a:t>Proposer’s </a:t>
            </a:r>
            <a:r>
              <a:rPr sz="1800" i="1" spc="-5" dirty="0">
                <a:solidFill>
                  <a:srgbClr val="000099"/>
                </a:solidFill>
                <a:latin typeface="Gill Sans MT"/>
                <a:cs typeface="Gill Sans MT"/>
              </a:rPr>
              <a:t>Science Case will be made available to the </a:t>
            </a:r>
            <a:r>
              <a:rPr sz="1800" i="1" dirty="0">
                <a:solidFill>
                  <a:srgbClr val="000099"/>
                </a:solidFill>
                <a:latin typeface="Gill Sans MT"/>
                <a:cs typeface="Gill Sans MT"/>
              </a:rPr>
              <a:t>ALMA </a:t>
            </a:r>
            <a:r>
              <a:rPr sz="1800" i="1" spc="-5" dirty="0">
                <a:solidFill>
                  <a:srgbClr val="000099"/>
                </a:solidFill>
                <a:latin typeface="Gill Sans MT"/>
                <a:cs typeface="Gill Sans MT"/>
              </a:rPr>
              <a:t>Science </a:t>
            </a:r>
            <a:r>
              <a:rPr sz="1800" i="1" spc="5" dirty="0">
                <a:solidFill>
                  <a:srgbClr val="000099"/>
                </a:solidFill>
                <a:latin typeface="Gill Sans MT"/>
                <a:cs typeface="Gill Sans MT"/>
              </a:rPr>
              <a:t>Advisory  </a:t>
            </a:r>
            <a:r>
              <a:rPr sz="1800" i="1" spc="-5" dirty="0">
                <a:solidFill>
                  <a:srgbClr val="000099"/>
                </a:solidFill>
                <a:latin typeface="Gill Sans MT"/>
                <a:cs typeface="Gill Sans MT"/>
              </a:rPr>
              <a:t>Committee</a:t>
            </a:r>
            <a:r>
              <a:rPr sz="1800" i="1" spc="-160" dirty="0">
                <a:solidFill>
                  <a:srgbClr val="000099"/>
                </a:solidFill>
                <a:latin typeface="Gill Sans MT"/>
                <a:cs typeface="Gill Sans MT"/>
              </a:rPr>
              <a:t> </a:t>
            </a:r>
            <a:r>
              <a:rPr sz="1800" i="1" spc="-25" dirty="0">
                <a:solidFill>
                  <a:srgbClr val="000099"/>
                </a:solidFill>
                <a:latin typeface="Gill Sans MT"/>
                <a:cs typeface="Gill Sans MT"/>
              </a:rPr>
              <a:t>(ASAC).</a:t>
            </a:r>
            <a:endParaRPr sz="18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5561" y="6032753"/>
            <a:ext cx="8534400" cy="292735"/>
          </a:xfrm>
          <a:custGeom>
            <a:avLst/>
            <a:gdLst/>
            <a:ahLst/>
            <a:cxnLst/>
            <a:rect l="l" t="t" r="r" b="b"/>
            <a:pathLst>
              <a:path w="8534400" h="292735">
                <a:moveTo>
                  <a:pt x="0" y="0"/>
                </a:moveTo>
                <a:lnTo>
                  <a:pt x="8534400" y="0"/>
                </a:lnTo>
                <a:lnTo>
                  <a:pt x="8534400" y="292608"/>
                </a:lnTo>
                <a:lnTo>
                  <a:pt x="0" y="292608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06400" y="6042322"/>
            <a:ext cx="8181340" cy="290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35"/>
              </a:lnSpc>
            </a:pPr>
            <a:r>
              <a:rPr sz="1800" b="1" i="1" spc="-25" dirty="0">
                <a:solidFill>
                  <a:srgbClr val="990033"/>
                </a:solidFill>
                <a:latin typeface="Gill Sans MT"/>
                <a:cs typeface="Gill Sans MT"/>
              </a:rPr>
              <a:t>NRAO </a:t>
            </a:r>
            <a:r>
              <a:rPr sz="1800" b="1" i="1" spc="-5" dirty="0">
                <a:solidFill>
                  <a:srgbClr val="990033"/>
                </a:solidFill>
                <a:latin typeface="Gill Sans MT"/>
                <a:cs typeface="Gill Sans MT"/>
              </a:rPr>
              <a:t>personnel will </a:t>
            </a:r>
            <a:r>
              <a:rPr sz="1800" b="1" i="1" spc="-10" dirty="0">
                <a:solidFill>
                  <a:srgbClr val="990033"/>
                </a:solidFill>
                <a:latin typeface="Gill Sans MT"/>
                <a:cs typeface="Gill Sans MT"/>
              </a:rPr>
              <a:t>safeguard </a:t>
            </a:r>
            <a:r>
              <a:rPr sz="1800" b="1" i="1" spc="-35" dirty="0">
                <a:solidFill>
                  <a:srgbClr val="990033"/>
                </a:solidFill>
                <a:latin typeface="Gill Sans MT"/>
                <a:cs typeface="Gill Sans MT"/>
              </a:rPr>
              <a:t>Proposer’s </a:t>
            </a:r>
            <a:r>
              <a:rPr sz="1800" b="1" i="1" dirty="0">
                <a:solidFill>
                  <a:srgbClr val="990033"/>
                </a:solidFill>
                <a:latin typeface="Gill Sans MT"/>
                <a:cs typeface="Gill Sans MT"/>
              </a:rPr>
              <a:t>and </a:t>
            </a:r>
            <a:r>
              <a:rPr sz="1800" b="1" i="1" spc="-25" dirty="0">
                <a:solidFill>
                  <a:srgbClr val="990033"/>
                </a:solidFill>
                <a:latin typeface="Gill Sans MT"/>
                <a:cs typeface="Gill Sans MT"/>
              </a:rPr>
              <a:t>Subrecipient’s </a:t>
            </a:r>
            <a:r>
              <a:rPr sz="1800" b="1" i="1" spc="-10" dirty="0">
                <a:solidFill>
                  <a:srgbClr val="990033"/>
                </a:solidFill>
                <a:latin typeface="Gill Sans MT"/>
                <a:cs typeface="Gill Sans MT"/>
              </a:rPr>
              <a:t>intellectual</a:t>
            </a:r>
            <a:r>
              <a:rPr sz="1800" b="1" i="1" spc="65" dirty="0">
                <a:solidFill>
                  <a:srgbClr val="990033"/>
                </a:solidFill>
                <a:latin typeface="Gill Sans MT"/>
                <a:cs typeface="Gill Sans MT"/>
              </a:rPr>
              <a:t> </a:t>
            </a:r>
            <a:r>
              <a:rPr sz="1800" b="1" i="1" spc="-10" dirty="0">
                <a:solidFill>
                  <a:srgbClr val="990033"/>
                </a:solidFill>
                <a:latin typeface="Gill Sans MT"/>
                <a:cs typeface="Gill Sans MT"/>
              </a:rPr>
              <a:t>property</a:t>
            </a:r>
            <a:endParaRPr sz="1800">
              <a:latin typeface="Gill Sans MT"/>
              <a:cs typeface="Gill Sans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91727" y="6433935"/>
            <a:ext cx="744855" cy="20256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200" i="1" spc="-25" dirty="0">
                <a:latin typeface="Gill Sans MT"/>
                <a:cs typeface="Gill Sans MT"/>
              </a:rPr>
              <a:t>Page </a:t>
            </a:r>
            <a:r>
              <a:rPr sz="1200" i="1" dirty="0">
                <a:latin typeface="Gill Sans MT"/>
                <a:cs typeface="Gill Sans MT"/>
              </a:rPr>
              <a:t>9 of</a:t>
            </a:r>
            <a:r>
              <a:rPr sz="1200" i="1" spc="-204" dirty="0">
                <a:latin typeface="Gill Sans MT"/>
                <a:cs typeface="Gill Sans MT"/>
              </a:rPr>
              <a:t> </a:t>
            </a:r>
            <a:r>
              <a:rPr sz="1200" i="1" spc="-5" dirty="0">
                <a:latin typeface="Gill Sans MT"/>
                <a:cs typeface="Gill Sans MT"/>
              </a:rPr>
              <a:t>12</a:t>
            </a:r>
            <a:endParaRPr sz="1200">
              <a:latin typeface="Gill Sans MT"/>
              <a:cs typeface="Gill Sans MT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306805" y="6461672"/>
            <a:ext cx="444500" cy="18659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lang="en-US" spc="-35" dirty="0"/>
              <a:t>Cy8</a:t>
            </a:r>
            <a:r>
              <a:rPr lang="en-US" spc="-204" dirty="0"/>
              <a:t> </a:t>
            </a:r>
            <a:r>
              <a:rPr lang="en-US" spc="-35" dirty="0" err="1"/>
              <a:t>CfP</a:t>
            </a:r>
            <a:endParaRPr lang="en-US" spc="-35" dirty="0"/>
          </a:p>
        </p:txBody>
      </p:sp>
      <p:sp>
        <p:nvSpPr>
          <p:cNvPr id="9" name="object 9"/>
          <p:cNvSpPr txBox="1"/>
          <p:nvPr/>
        </p:nvSpPr>
        <p:spPr>
          <a:xfrm>
            <a:off x="3805331" y="6461695"/>
            <a:ext cx="1544320" cy="20256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200" spc="-5" dirty="0">
                <a:latin typeface="Gill Sans MT"/>
                <a:cs typeface="Gill Sans MT"/>
              </a:rPr>
              <a:t>NA ALMA</a:t>
            </a:r>
            <a:r>
              <a:rPr sz="1200" spc="-170" dirty="0">
                <a:latin typeface="Gill Sans MT"/>
                <a:cs typeface="Gill Sans MT"/>
              </a:rPr>
              <a:t> </a:t>
            </a:r>
            <a:r>
              <a:rPr sz="1200" spc="-10" dirty="0">
                <a:latin typeface="Gill Sans MT"/>
                <a:cs typeface="Gill Sans MT"/>
              </a:rPr>
              <a:t>Development</a:t>
            </a:r>
            <a:endParaRPr sz="1200">
              <a:latin typeface="Gill Sans MT"/>
              <a:cs typeface="Gill Sans MT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33" t="21805" r="9775" b="12405"/>
          <a:stretch/>
        </p:blipFill>
        <p:spPr>
          <a:xfrm>
            <a:off x="5961506" y="118238"/>
            <a:ext cx="3063619" cy="6808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963</Words>
  <Application>Microsoft Office PowerPoint</Application>
  <PresentationFormat>On-screen Show (4:3)</PresentationFormat>
  <Paragraphs>153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Gill Sans MT</vt:lpstr>
      <vt:lpstr>Times New Roman</vt:lpstr>
      <vt:lpstr>Office Theme</vt:lpstr>
      <vt:lpstr>North American ALMA Development Program</vt:lpstr>
      <vt:lpstr>NA ALMA Development Program</vt:lpstr>
      <vt:lpstr>NA ALMA Development Program</vt:lpstr>
      <vt:lpstr>NA ALMA Development Program</vt:lpstr>
      <vt:lpstr>NA ALMA Development Program</vt:lpstr>
      <vt:lpstr>PowerPoint Presentation</vt:lpstr>
      <vt:lpstr>PowerPoint Presentation</vt:lpstr>
      <vt:lpstr>NA ALMA Development Program</vt:lpstr>
      <vt:lpstr>NA ALMA Development Program</vt:lpstr>
      <vt:lpstr>NA ALMA Development Program</vt:lpstr>
      <vt:lpstr>NA ALMA Development Program</vt:lpstr>
      <vt:lpstr>NA ALMA Development Program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William Randolph</dc:creator>
  <cp:lastModifiedBy>Stephen Leff</cp:lastModifiedBy>
  <cp:revision>6</cp:revision>
  <dcterms:created xsi:type="dcterms:W3CDTF">2019-01-14T14:45:41Z</dcterms:created>
  <dcterms:modified xsi:type="dcterms:W3CDTF">2020-01-14T15:29:15Z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2019-01-09T00:00:00Z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2019-01-14T00:00:00Z</vt:filetime>
  </property>
</Properties>
</file>