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8" r:id="rId2"/>
    <p:sldId id="466" r:id="rId3"/>
    <p:sldId id="469" r:id="rId4"/>
    <p:sldId id="467" r:id="rId5"/>
    <p:sldId id="473" r:id="rId6"/>
    <p:sldId id="470" r:id="rId7"/>
    <p:sldId id="471" r:id="rId8"/>
    <p:sldId id="472" r:id="rId9"/>
    <p:sldId id="465" r:id="rId10"/>
    <p:sldId id="409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2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62458"/>
    <a:srgbClr val="052058"/>
    <a:srgbClr val="11264C"/>
    <a:srgbClr val="64A3F9"/>
    <a:srgbClr val="558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7" autoAdjust="0"/>
    <p:restoredTop sz="93269" autoAdjust="0"/>
  </p:normalViewPr>
  <p:slideViewPr>
    <p:cSldViewPr snapToGrid="0" snapToObjects="1">
      <p:cViewPr varScale="1">
        <p:scale>
          <a:sx n="118" d="100"/>
          <a:sy n="118" d="100"/>
        </p:scale>
        <p:origin x="1416" y="128"/>
      </p:cViewPr>
      <p:guideLst>
        <p:guide orient="horz" pos="4162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AF8F9-169D-44DB-85CA-273403A7B9DE}" type="datetimeFigureOut">
              <a:rPr lang="en-US" smtClean="0"/>
              <a:t>1/14/19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8C562-8B63-4E12-9383-291BCD3F6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7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DL-2SB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60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CARTA is currently being developed by a joint team from Academia </a:t>
            </a:r>
            <a:r>
              <a:rPr lang="en-US" dirty="0" err="1"/>
              <a:t>Sinica</a:t>
            </a:r>
            <a:r>
              <a:rPr lang="en-US" dirty="0"/>
              <a:t> Institute of Astronomy and Astrophysics in Taiwan, the Institute for Data Intensive Astronomy in South Africa, and NRAO. We are nearing completion on the initial development and anticipate a first release to the community in late fall or early winter. We are planning to make available a beta release within the next few weeks for user experimentation and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8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2C56C-DB75-4154-ACD4-26680918149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27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adsabs.harvard.edu/cgi-bin/nph-data_query?bibcode=2018ApJ...863L..35M&amp;db_key=AST&amp;link_type=ABSTRACT&amp;high=549dac9c7a24093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8.jpg"/><Relationship Id="rId4" Type="http://schemas.openxmlformats.org/officeDocument/2006/relationships/image" Target="../media/image3.emf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r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24504" y="4230440"/>
            <a:ext cx="9393008" cy="2873033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86561 w 9393008"/>
              <a:gd name="connsiteY9" fmla="*/ 838111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741037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838233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38236"/>
              <a:gd name="connsiteX1" fmla="*/ 1921150 w 9393008"/>
              <a:gd name="connsiteY1" fmla="*/ 193410 h 3838236"/>
              <a:gd name="connsiteX2" fmla="*/ 2965534 w 9393008"/>
              <a:gd name="connsiteY2" fmla="*/ 238540 h 3838236"/>
              <a:gd name="connsiteX3" fmla="*/ 3829407 w 9393008"/>
              <a:gd name="connsiteY3" fmla="*/ 199857 h 3838236"/>
              <a:gd name="connsiteX4" fmla="*/ 4583684 w 9393008"/>
              <a:gd name="connsiteY4" fmla="*/ 148281 h 3838236"/>
              <a:gd name="connsiteX5" fmla="*/ 6124473 w 9393008"/>
              <a:gd name="connsiteY5" fmla="*/ 38682 h 3838236"/>
              <a:gd name="connsiteX6" fmla="*/ 7723283 w 9393008"/>
              <a:gd name="connsiteY6" fmla="*/ 0 h 3838236"/>
              <a:gd name="connsiteX7" fmla="*/ 9077114 w 9393008"/>
              <a:gd name="connsiteY7" fmla="*/ 58023 h 3838236"/>
              <a:gd name="connsiteX8" fmla="*/ 9393008 w 9393008"/>
              <a:gd name="connsiteY8" fmla="*/ 90258 h 3838236"/>
              <a:gd name="connsiteX9" fmla="*/ 9354164 w 9393008"/>
              <a:gd name="connsiteY9" fmla="*/ 3838233 h 3838236"/>
              <a:gd name="connsiteX10" fmla="*/ 6640 w 9393008"/>
              <a:gd name="connsiteY10" fmla="*/ 2841511 h 3838236"/>
              <a:gd name="connsiteX11" fmla="*/ 0 w 9393008"/>
              <a:gd name="connsiteY11" fmla="*/ 58023 h 3838236"/>
              <a:gd name="connsiteX0" fmla="*/ 0 w 9393008"/>
              <a:gd name="connsiteY0" fmla="*/ 58023 h 2873033"/>
              <a:gd name="connsiteX1" fmla="*/ 1921150 w 9393008"/>
              <a:gd name="connsiteY1" fmla="*/ 193410 h 2873033"/>
              <a:gd name="connsiteX2" fmla="*/ 2965534 w 9393008"/>
              <a:gd name="connsiteY2" fmla="*/ 238540 h 2873033"/>
              <a:gd name="connsiteX3" fmla="*/ 3829407 w 9393008"/>
              <a:gd name="connsiteY3" fmla="*/ 199857 h 2873033"/>
              <a:gd name="connsiteX4" fmla="*/ 4583684 w 9393008"/>
              <a:gd name="connsiteY4" fmla="*/ 148281 h 2873033"/>
              <a:gd name="connsiteX5" fmla="*/ 6124473 w 9393008"/>
              <a:gd name="connsiteY5" fmla="*/ 38682 h 2873033"/>
              <a:gd name="connsiteX6" fmla="*/ 7723283 w 9393008"/>
              <a:gd name="connsiteY6" fmla="*/ 0 h 2873033"/>
              <a:gd name="connsiteX7" fmla="*/ 9077114 w 9393008"/>
              <a:gd name="connsiteY7" fmla="*/ 58023 h 2873033"/>
              <a:gd name="connsiteX8" fmla="*/ 9393008 w 9393008"/>
              <a:gd name="connsiteY8" fmla="*/ 90258 h 2873033"/>
              <a:gd name="connsiteX9" fmla="*/ 9354164 w 9393008"/>
              <a:gd name="connsiteY9" fmla="*/ 2873033 h 2873033"/>
              <a:gd name="connsiteX10" fmla="*/ 6640 w 9393008"/>
              <a:gd name="connsiteY10" fmla="*/ 2841511 h 2873033"/>
              <a:gd name="connsiteX11" fmla="*/ 0 w 9393008"/>
              <a:gd name="connsiteY11" fmla="*/ 58023 h 28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2873033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54164" y="2873033"/>
                </a:lnTo>
                <a:lnTo>
                  <a:pt x="6640" y="2841511"/>
                </a:lnTo>
                <a:cubicBezTo>
                  <a:pt x="193" y="1579248"/>
                  <a:pt x="6447" y="1320286"/>
                  <a:pt x="0" y="5802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11" descr="Curves_orange_blue.pn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797"/>
            <a:ext cx="9144000" cy="4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7" name="Picture 16" descr="NRAO_Logo_White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038725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5694273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83" y="6443248"/>
            <a:ext cx="512210" cy="307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B0A9CE-5239-C143-846B-5109F24D97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96986" y="127649"/>
            <a:ext cx="3231502" cy="1473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CD606-3012-4548-B06D-B397B75D6D60}"/>
              </a:ext>
            </a:extLst>
          </p:cNvPr>
          <p:cNvSpPr/>
          <p:nvPr userDrawn="1"/>
        </p:nvSpPr>
        <p:spPr>
          <a:xfrm>
            <a:off x="5158409" y="1657249"/>
            <a:ext cx="3906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0" dirty="0"/>
              <a:t>Fast Molecular Outflow from a Dusty Star-Forming Galaxy in the Early Universe            </a:t>
            </a:r>
            <a:r>
              <a:rPr lang="en-US" sz="1050" b="1" i="1" dirty="0" err="1"/>
              <a:t>Spilker</a:t>
            </a:r>
            <a:r>
              <a:rPr lang="en-US" sz="1050" b="1" i="1" dirty="0"/>
              <a:t> et al Science 361, p1016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E3502-3A86-8D44-B8C8-26FD54239F09}"/>
              </a:ext>
            </a:extLst>
          </p:cNvPr>
          <p:cNvSpPr/>
          <p:nvPr userDrawn="1"/>
        </p:nvSpPr>
        <p:spPr>
          <a:xfrm>
            <a:off x="318052" y="3726516"/>
            <a:ext cx="47409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0" dirty="0"/>
              <a:t>Galaxy-Scale Fountain of Cold Molecular Gas Pumped by a Black Hole</a:t>
            </a:r>
            <a:r>
              <a:rPr lang="en-US" dirty="0"/>
              <a:t>			</a:t>
            </a:r>
            <a:r>
              <a:rPr lang="en-US" sz="1100" b="1" i="1" dirty="0"/>
              <a:t>Tremblay et al. </a:t>
            </a:r>
            <a:r>
              <a:rPr lang="en-US" sz="1100" b="1" i="1" dirty="0" err="1"/>
              <a:t>ApJ</a:t>
            </a:r>
            <a:r>
              <a:rPr lang="en-US" sz="1100" b="1" i="1" dirty="0"/>
              <a:t> 865</a:t>
            </a:r>
            <a:endParaRPr lang="en-US" dirty="0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00330944-6194-554D-BE80-B49A65A8332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7974" y="2014076"/>
            <a:ext cx="2507574" cy="16872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5886EF-756B-284D-BF31-40EC44E1656A}"/>
              </a:ext>
            </a:extLst>
          </p:cNvPr>
          <p:cNvSpPr txBox="1"/>
          <p:nvPr userDrawn="1"/>
        </p:nvSpPr>
        <p:spPr>
          <a:xfrm>
            <a:off x="173338" y="1564714"/>
            <a:ext cx="428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latin typeface="Gill Sans MT" panose="020B0502020104020203" pitchFamily="34" charset="0"/>
              </a:rPr>
              <a:t>Results from ALMA Band 10: the Cat’s Paw  </a:t>
            </a:r>
            <a:r>
              <a:rPr lang="en-US" sz="1200" dirty="0"/>
              <a:t> </a:t>
            </a:r>
          </a:p>
          <a:p>
            <a:r>
              <a:rPr lang="en-US" sz="1200" b="1" i="1" dirty="0"/>
              <a:t>                              McGuire et al </a:t>
            </a:r>
            <a:r>
              <a:rPr lang="en-US" sz="1200" b="1" i="1" dirty="0">
                <a:hlinkClick r:id="rId8"/>
              </a:rPr>
              <a:t>2018ApJ</a:t>
            </a:r>
            <a:r>
              <a:rPr lang="en-US" sz="1200" b="1" i="1" baseline="0" dirty="0">
                <a:hlinkClick r:id="rId8"/>
              </a:rPr>
              <a:t>...</a:t>
            </a:r>
            <a:r>
              <a:rPr lang="en-US" sz="1200" b="1" i="1" dirty="0">
                <a:hlinkClick r:id="rId8"/>
              </a:rPr>
              <a:t>863L..35M</a:t>
            </a:r>
            <a:r>
              <a:rPr lang="en-US" sz="1200" b="1" i="1" baseline="0" dirty="0">
                <a:latin typeface="Gill Sans MT" panose="020B0502020104020203" pitchFamily="34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D5A094-8BFD-A349-9B50-799AD1915B4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6570" y="36122"/>
            <a:ext cx="4436875" cy="15428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5072D5-6736-8B43-8FD1-3E04C78D1ED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765540" y="2052180"/>
            <a:ext cx="2962948" cy="18504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3A9A5D-E54B-3244-976C-A5DAA40FAD47}"/>
              </a:ext>
            </a:extLst>
          </p:cNvPr>
          <p:cNvSpPr/>
          <p:nvPr userDrawn="1"/>
        </p:nvSpPr>
        <p:spPr>
          <a:xfrm>
            <a:off x="4790661" y="3793381"/>
            <a:ext cx="4477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0" dirty="0"/>
              <a:t>ALMA Provides </a:t>
            </a:r>
            <a:r>
              <a:rPr lang="en-US" sz="1200" i="1" baseline="0" dirty="0"/>
              <a:t>Kinematic</a:t>
            </a:r>
            <a:r>
              <a:rPr lang="en-US" sz="1200" baseline="0" dirty="0"/>
              <a:t> Evidence for Planets in the HD163296 Disk</a:t>
            </a:r>
          </a:p>
          <a:p>
            <a:r>
              <a:rPr lang="en-US" sz="1200" b="1" i="1" baseline="0" dirty="0"/>
              <a:t>                         Teague et al (arXiv:1805.10290)</a:t>
            </a:r>
          </a:p>
        </p:txBody>
      </p:sp>
    </p:spTree>
    <p:extLst>
      <p:ext uri="{BB962C8B-B14F-4D97-AF65-F5344CB8AC3E}">
        <p14:creationId xmlns:p14="http://schemas.microsoft.com/office/powerpoint/2010/main" val="249084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208" y="145743"/>
            <a:ext cx="8636000" cy="477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3040" y="670243"/>
            <a:ext cx="86360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040" y="1288456"/>
            <a:ext cx="8636000" cy="46037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 MT" panose="020B0502020104020203" pitchFamily="34" charset="0"/>
              </a:defRPr>
            </a:lvl1pPr>
            <a:lvl2pPr>
              <a:defRPr sz="22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800">
                <a:latin typeface="Gill Sans MT" panose="020B0502020104020203" pitchFamily="34" charset="0"/>
              </a:defRPr>
            </a:lvl4pPr>
            <a:lvl5pPr>
              <a:defRPr sz="16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455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no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208" y="145743"/>
            <a:ext cx="8636000" cy="477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040" y="711200"/>
            <a:ext cx="8636000" cy="518100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 MT" panose="020B0502020104020203" pitchFamily="34" charset="0"/>
              </a:defRPr>
            </a:lvl1pPr>
            <a:lvl2pPr>
              <a:defRPr sz="22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800">
                <a:latin typeface="Gill Sans MT" panose="020B0502020104020203" pitchFamily="34" charset="0"/>
              </a:defRPr>
            </a:lvl4pPr>
            <a:lvl5pPr>
              <a:defRPr sz="16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30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38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in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rao_logo_pm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52" y="346326"/>
            <a:ext cx="2612566" cy="339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2245055" y="3908877"/>
            <a:ext cx="4217159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>
                <a:solidFill>
                  <a:srgbClr val="062458"/>
                </a:solidFill>
                <a:latin typeface="Gill Sans MT" charset="0"/>
                <a:cs typeface="Gill Sans" charset="0"/>
              </a:rPr>
              <a:t>science.nrao.edu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>
                <a:solidFill>
                  <a:srgbClr val="062458"/>
                </a:solidFill>
                <a:latin typeface="Gill Sans MT" charset="0"/>
              </a:rPr>
              <a:t>  public.nrao.edu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>
                <a:solidFill>
                  <a:srgbClr val="062458"/>
                </a:solidFill>
                <a:latin typeface="Gill Sans MT" charset="0"/>
              </a:rPr>
              <a:t>   ngvla.nrao.edu</a:t>
            </a:r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91234" y="5003006"/>
            <a:ext cx="7924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atin typeface="Gill Sans MT" charset="0"/>
                <a:cs typeface="Gill Sans" charset="0"/>
              </a:rPr>
              <a:t>The National Radio Astronomy Observatory is a facility of the National Science Foundation</a:t>
            </a:r>
            <a:br>
              <a:rPr lang="en-US" sz="1400" b="1" i="1" dirty="0">
                <a:latin typeface="Gill Sans MT" charset="0"/>
                <a:cs typeface="Gill Sans" charset="0"/>
              </a:rPr>
            </a:br>
            <a:r>
              <a:rPr lang="en-US" sz="1400" b="1" i="1" dirty="0">
                <a:latin typeface="Gill Sans MT" charset="0"/>
                <a:cs typeface="Gill Sans" charset="0"/>
              </a:rPr>
              <a:t>operated under cooperative agreement by Associated Universities, Inc.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9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50C1-5C27-5347-80FB-8124E795DB53}" type="datetimeFigureOut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E7F2-4E53-1A44-B16A-B204278C4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7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6751" y="6356352"/>
            <a:ext cx="2133600" cy="365125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ASAC 26-7 Feb 2018</a:t>
            </a:r>
            <a:endParaRPr lang="es-ES_tradnl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457200" y="1600201"/>
            <a:ext cx="8229600" cy="475615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7" name="Marcador de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342902"/>
            <a:ext cx="7573694" cy="838199"/>
          </a:xfrm>
          <a:prstGeom prst="rect">
            <a:avLst/>
          </a:prstGeom>
        </p:spPr>
        <p:txBody>
          <a:bodyPr vert="horz" lIns="95786" tIns="47893" rIns="95786" bIns="47893"/>
          <a:lstStyle>
            <a:lvl1pPr marL="0" indent="0" algn="ctr">
              <a:buNone/>
              <a:defRPr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341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55AA-1BD5-446E-819C-59471BEAD13B}" type="datetimeFigureOut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3DFE-369F-42A8-95CC-0615539CF6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80001" y="6113419"/>
            <a:ext cx="9350520" cy="838111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838111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86561" y="838111"/>
                </a:lnTo>
                <a:lnTo>
                  <a:pt x="19340" y="818770"/>
                </a:lnTo>
                <a:lnTo>
                  <a:pt x="0" y="5802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2" name="Picture 11" descr="Curves_orange_blue.png"/>
          <p:cNvPicPr>
            <a:picLocks noChangeAspect="1"/>
          </p:cNvPicPr>
          <p:nvPr/>
        </p:nvPicPr>
        <p:blipFill>
          <a:blip r:embed="rId10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2031"/>
            <a:ext cx="9144000" cy="482203"/>
          </a:xfrm>
          <a:prstGeom prst="rect">
            <a:avLst/>
          </a:prstGeom>
        </p:spPr>
      </p:pic>
      <p:pic>
        <p:nvPicPr>
          <p:cNvPr id="14" name="Picture 13" descr="NRAO_Logo_White.ai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211671" y="6510864"/>
            <a:ext cx="3769084" cy="217448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372DE0E-017C-6047-AB40-14FA8E408B1F}" type="slidenum">
              <a:rPr lang="en-US" sz="1200" smtClean="0">
                <a:solidFill>
                  <a:schemeClr val="bg1"/>
                </a:solidFill>
                <a:latin typeface="Gill Sans Light"/>
                <a:cs typeface="Gill Sans Light"/>
              </a:rPr>
              <a:pPr algn="l"/>
              <a:t>‹#›</a:t>
            </a:fld>
            <a:endParaRPr lang="en-US" sz="1200" dirty="0">
              <a:solidFill>
                <a:schemeClr val="tx2">
                  <a:lumMod val="20000"/>
                  <a:lumOff val="8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16" name="Footer Placeholder 1"/>
          <p:cNvSpPr txBox="1">
            <a:spLocks/>
          </p:cNvSpPr>
          <p:nvPr/>
        </p:nvSpPr>
        <p:spPr>
          <a:xfrm>
            <a:off x="1733266" y="6405805"/>
            <a:ext cx="5199797" cy="3822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white"/>
                </a:solidFill>
                <a:latin typeface="Gill Sans MT" panose="020B0502020104020203" pitchFamily="34" charset="0"/>
              </a:rPr>
              <a:t>Informational Meeting – Jan 2019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83" y="6443248"/>
            <a:ext cx="512210" cy="3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7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5" r:id="rId5"/>
    <p:sldLayoutId id="2147483667" r:id="rId6"/>
    <p:sldLayoutId id="214748366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rao.edu/facilities/alma/alma-develop-old-022217/445SecondGenSISreceiverDevelopmentReport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(null)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cience.nrao.edu/facilities/alma/alma-develop-old-022217/APP_Cycle4_Study_final_report.pdf" TargetMode="External"/><Relationship Id="rId3" Type="http://schemas.openxmlformats.org/officeDocument/2006/relationships/hyperlink" Target="https://science.nrao.edu/facilities/alma/alma-develop-old-022217/445SecondGenSISreceiverDevelopmentReport.pdf" TargetMode="External"/><Relationship Id="rId7" Type="http://schemas.openxmlformats.org/officeDocument/2006/relationships/hyperlink" Target="https://science.nrao.edu/facilities/alma/alma-develop-old-022217/tp2vis_final_repor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ience.nrao.edu/facilities/alma/alma-develop-old-022217/InteractiveCleaningFinalReport.pdf" TargetMode="External"/><Relationship Id="rId5" Type="http://schemas.openxmlformats.org/officeDocument/2006/relationships/hyperlink" Target="https://science.nrao.edu/facilities/alma/alma-develop-old-022217/435_ALMAD_Cycle4_Closeout_DigBEAA.pdf" TargetMode="External"/><Relationship Id="rId4" Type="http://schemas.openxmlformats.org/officeDocument/2006/relationships/hyperlink" Target="https://science.nrao.edu/facilities/alma/alma-develop-old-022217/Cycle4FinalReportOct12b_18.pdf" TargetMode="External"/><Relationship Id="rId9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rao.edu/facilities/alma/alma-develop-old-022217/PMD365001AREP_Executive_Summary.pdf" TargetMode="External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ience.nrao.edu/facilities/alma/alma-develop-old-022217/licht.pdf" TargetMode="External"/><Relationship Id="rId5" Type="http://schemas.openxmlformats.org/officeDocument/2006/relationships/hyperlink" Target="https://science.nrao.edu/facilities/alma/alma-develop-old-022217/FDM_Tsys_Development_Final_Report.pdf" TargetMode="External"/><Relationship Id="rId4" Type="http://schemas.openxmlformats.org/officeDocument/2006/relationships/hyperlink" Target="https://science.nrao.edu/facilities/alma/alma-develop-old-022217/APP_Cycle3_Study_Final_report_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5608" y="4777468"/>
            <a:ext cx="7744505" cy="628231"/>
          </a:xfrm>
        </p:spPr>
        <p:txBody>
          <a:bodyPr/>
          <a:lstStyle/>
          <a:p>
            <a:r>
              <a:rPr lang="en-US" sz="2800" dirty="0"/>
              <a:t>Summary on Status of NA Development Projects and Studies: Jan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449CEE-4705-D84F-A4F0-ECA9E078E798}"/>
              </a:ext>
            </a:extLst>
          </p:cNvPr>
          <p:cNvSpPr txBox="1"/>
          <p:nvPr/>
        </p:nvSpPr>
        <p:spPr>
          <a:xfrm>
            <a:off x="245608" y="5976258"/>
            <a:ext cx="12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A. Wootten</a:t>
            </a:r>
          </a:p>
        </p:txBody>
      </p:sp>
    </p:spTree>
    <p:extLst>
      <p:ext uri="{BB962C8B-B14F-4D97-AF65-F5344CB8AC3E}">
        <p14:creationId xmlns:p14="http://schemas.microsoft.com/office/powerpoint/2010/main" val="175331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Immediate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Projects </a:t>
            </a:r>
          </a:p>
          <a:p>
            <a:pPr lvl="1"/>
            <a:r>
              <a:rPr lang="en-US" sz="2000" dirty="0"/>
              <a:t>NA has two new projects, Correlator Upgrade 2 and B6v2 ready</a:t>
            </a:r>
          </a:p>
          <a:p>
            <a:pPr lvl="1"/>
            <a:r>
              <a:rPr lang="en-US" sz="2000" dirty="0"/>
              <a:t>New Call for Projects </a:t>
            </a:r>
            <a:r>
              <a:rPr lang="en-US" sz="2000" dirty="0" err="1"/>
              <a:t>forseen</a:t>
            </a:r>
            <a:r>
              <a:rPr lang="en-US" sz="2000" dirty="0"/>
              <a:t> Cycle 8 = FY 2021</a:t>
            </a:r>
          </a:p>
          <a:p>
            <a:pPr lvl="2"/>
            <a:r>
              <a:rPr lang="en-US" sz="1600" dirty="0"/>
              <a:t>Anticipated dates (TBC):</a:t>
            </a:r>
          </a:p>
          <a:p>
            <a:pPr lvl="2"/>
            <a:r>
              <a:rPr lang="en-US" sz="1600" dirty="0"/>
              <a:t>Project </a:t>
            </a:r>
            <a:r>
              <a:rPr lang="en-US" sz="1600" dirty="0" err="1"/>
              <a:t>CfPs</a:t>
            </a:r>
            <a:r>
              <a:rPr lang="en-US" sz="1600" dirty="0"/>
              <a:t>:  1 Dec 2019</a:t>
            </a:r>
          </a:p>
          <a:p>
            <a:pPr lvl="2"/>
            <a:r>
              <a:rPr lang="en-US" sz="1600" dirty="0"/>
              <a:t>Deadline for submission:  15 Mar 2020</a:t>
            </a:r>
          </a:p>
          <a:p>
            <a:pPr lvl="2"/>
            <a:r>
              <a:rPr lang="en-US" sz="1600" dirty="0"/>
              <a:t>Funding start:  1 Oct 2020</a:t>
            </a:r>
            <a:endParaRPr lang="en-US" sz="2000" dirty="0"/>
          </a:p>
          <a:p>
            <a:r>
              <a:rPr lang="en-US" dirty="0">
                <a:solidFill>
                  <a:srgbClr val="0070C0"/>
                </a:solidFill>
              </a:rPr>
              <a:t>Studies</a:t>
            </a:r>
          </a:p>
          <a:p>
            <a:pPr lvl="1"/>
            <a:r>
              <a:rPr lang="en-US" sz="2000" dirty="0"/>
              <a:t>NA: Call closed 1 May 2017; four new Studies selected.</a:t>
            </a:r>
          </a:p>
          <a:p>
            <a:pPr lvl="1"/>
            <a:r>
              <a:rPr lang="en-US" sz="2000" dirty="0"/>
              <a:t>Current Call planned for Cycle 7 = FY 2020 </a:t>
            </a:r>
          </a:p>
          <a:p>
            <a:pPr lvl="1"/>
            <a:r>
              <a:rPr lang="en-US" sz="2000" dirty="0"/>
              <a:t>Anticipated dates (TBC):</a:t>
            </a:r>
          </a:p>
          <a:p>
            <a:pPr lvl="2"/>
            <a:r>
              <a:rPr lang="en-US" sz="1600" dirty="0"/>
              <a:t>Study </a:t>
            </a:r>
            <a:r>
              <a:rPr lang="en-US" sz="1600" dirty="0" err="1"/>
              <a:t>CfPs</a:t>
            </a:r>
            <a:r>
              <a:rPr lang="en-US" sz="1600" dirty="0"/>
              <a:t>:  1 Dec 2018</a:t>
            </a:r>
          </a:p>
          <a:p>
            <a:pPr lvl="2"/>
            <a:r>
              <a:rPr lang="en-US" sz="1600" dirty="0"/>
              <a:t>Deadline for submission:  15 Mar 2019</a:t>
            </a:r>
          </a:p>
          <a:p>
            <a:pPr lvl="2"/>
            <a:r>
              <a:rPr lang="en-US" sz="1600" dirty="0"/>
              <a:t>Funding start:  1 Oct 2019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7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25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23B63E-FF77-FE49-ACEB-5CB0BD078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Acting on ALMA2030 vision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C6F41-18B9-F14D-A8E8-7D58CDC0EF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22945"/>
            <a:ext cx="7097486" cy="5112345"/>
          </a:xfrm>
        </p:spPr>
        <p:txBody>
          <a:bodyPr/>
          <a:lstStyle/>
          <a:p>
            <a:r>
              <a:rPr lang="en-US" sz="1662" dirty="0"/>
              <a:t>Expanding ALMA’s processed bandwidth</a:t>
            </a:r>
          </a:p>
          <a:p>
            <a:pPr lvl="1" eaLnBrk="0" hangingPunct="0">
              <a:buFont typeface="Arial" charset="0"/>
              <a:buChar char="•"/>
            </a:pPr>
            <a:r>
              <a:rPr lang="en-US" sz="1400" b="1" i="1" dirty="0"/>
              <a:t>Correlator Upgrade Project (CUP)  </a:t>
            </a:r>
            <a:r>
              <a:rPr lang="en-US" sz="1400" dirty="0"/>
              <a:t>The Correlator Upgrade Project (CUP) will significantly enhance the spectral capabilities of the ALMA 12-m array correlator and allow for processing of twice the instantaneous bandwidth compared to what is presently possible. The CUP has been split into two phases, based on technology readiness:</a:t>
            </a:r>
          </a:p>
          <a:p>
            <a:pPr marL="800100" lvl="1" indent="-342900" eaLnBrk="0" hangingPunct="0">
              <a:buFont typeface="Arial" charset="0"/>
              <a:buChar char="•"/>
            </a:pPr>
            <a:r>
              <a:rPr lang="en-US" sz="1400" dirty="0">
                <a:solidFill>
                  <a:srgbClr val="000099"/>
                </a:solidFill>
                <a:cs typeface="Gill Sans" pitchFamily="17" charset="0"/>
              </a:rPr>
              <a:t>Phase 1 </a:t>
            </a:r>
            <a:r>
              <a:rPr lang="mr-IN" sz="1400" dirty="0">
                <a:solidFill>
                  <a:srgbClr val="000099"/>
                </a:solidFill>
                <a:cs typeface="Gill Sans" pitchFamily="17" charset="0"/>
              </a:rPr>
              <a:t>–</a:t>
            </a:r>
            <a:r>
              <a:rPr lang="en-US" sz="1400" dirty="0">
                <a:solidFill>
                  <a:srgbClr val="000099"/>
                </a:solidFill>
                <a:cs typeface="Gill Sans" pitchFamily="17" charset="0"/>
              </a:rPr>
              <a:t> 8 times more channels per baseband</a:t>
            </a:r>
          </a:p>
          <a:p>
            <a:pPr marL="1257300" lvl="2" indent="-342900" eaLnBrk="0" hangingPunct="0">
              <a:buFont typeface="Wingdings" charset="2"/>
              <a:buChar char="Ø"/>
            </a:pPr>
            <a:r>
              <a:rPr lang="en-US" sz="1400" dirty="0">
                <a:solidFill>
                  <a:srgbClr val="000099"/>
                </a:solidFill>
                <a:cs typeface="Gill Sans" pitchFamily="17" charset="0"/>
              </a:rPr>
              <a:t>All changes happen in the correlator and downstream to handle increased data rate</a:t>
            </a:r>
          </a:p>
          <a:p>
            <a:pPr marL="1257300" lvl="2" indent="-342900" eaLnBrk="0" hangingPunct="0">
              <a:buFont typeface="Wingdings" charset="2"/>
              <a:buChar char="Ø"/>
            </a:pPr>
            <a:r>
              <a:rPr lang="en-US" sz="1400" dirty="0">
                <a:solidFill>
                  <a:srgbClr val="000099"/>
                </a:solidFill>
                <a:cs typeface="Gill Sans" pitchFamily="17" charset="0"/>
              </a:rPr>
              <a:t>4x4 bit sampling (all but 4GHz bands): the spectral sensitivity improves by 12.2%. This is equivalent to adding 6 antennas to a 48-antenna array!</a:t>
            </a:r>
          </a:p>
          <a:p>
            <a:pPr marL="800100" lvl="1" indent="-342900" eaLnBrk="0" hangingPunct="0">
              <a:buFont typeface="Arial" charset="0"/>
              <a:buChar char="•"/>
            </a:pPr>
            <a:r>
              <a:rPr lang="en-US" sz="1400" dirty="0">
                <a:solidFill>
                  <a:srgbClr val="000099"/>
                </a:solidFill>
                <a:cs typeface="Gill Sans" pitchFamily="17" charset="0"/>
              </a:rPr>
              <a:t>Phase 2</a:t>
            </a:r>
            <a:r>
              <a:rPr lang="mr-IN" sz="1400" dirty="0">
                <a:solidFill>
                  <a:srgbClr val="000099"/>
                </a:solidFill>
                <a:cs typeface="Gill Sans" pitchFamily="17" charset="0"/>
              </a:rPr>
              <a:t> –</a:t>
            </a:r>
            <a:r>
              <a:rPr lang="en-US" sz="1400" dirty="0">
                <a:solidFill>
                  <a:srgbClr val="000099"/>
                </a:solidFill>
                <a:cs typeface="Gill Sans" pitchFamily="17" charset="0"/>
              </a:rPr>
              <a:t> Double the total bandwidth </a:t>
            </a:r>
          </a:p>
          <a:p>
            <a:pPr marL="1257300" lvl="2" indent="-342900" eaLnBrk="0" hangingPunct="0">
              <a:buFont typeface="Wingdings" charset="2"/>
              <a:buChar char="Ø"/>
            </a:pPr>
            <a:r>
              <a:rPr lang="en-US" sz="1400" dirty="0">
                <a:solidFill>
                  <a:srgbClr val="000099"/>
                </a:solidFill>
                <a:cs typeface="Gill Sans" pitchFamily="17" charset="0"/>
              </a:rPr>
              <a:t>With changes to the digitizers, tunable filter bank cards </a:t>
            </a:r>
          </a:p>
          <a:p>
            <a:pPr lvl="1" eaLnBrk="0" hangingPunct="0">
              <a:buFont typeface="Arial" charset="0"/>
              <a:buChar char="•"/>
            </a:pPr>
            <a:r>
              <a:rPr lang="en-US" sz="1400" dirty="0"/>
              <a:t>Phase 1 of the CUP was passed PDR Feb 28-March 1, 2018 and received ALMA Board approval for construction in April. It will be deployed in Cycle 10 2022/2023</a:t>
            </a:r>
          </a:p>
          <a:p>
            <a:endParaRPr lang="en-US" dirty="0"/>
          </a:p>
        </p:txBody>
      </p:sp>
      <p:pic>
        <p:nvPicPr>
          <p:cNvPr id="5" name="Picture 2" descr="https://lh6.googleusercontent.com/MKSS5IGjm8FsaItQvlUIo9lGu3EjcdZFfRx4viJyNtxbqGzBXKd-0lNzJ82Y_ANwQTlJPuxaUzTVpjhuumPQ10JBDKcOWIeB5KHwNcINX2fKaACXDHNjxZAeBZLfGj59JBwWr2vD">
            <a:extLst>
              <a:ext uri="{FF2B5EF4-FFF2-40B4-BE49-F238E27FC236}">
                <a16:creationId xmlns:a16="http://schemas.microsoft.com/office/drawing/2014/main" id="{C39740E7-2A5D-5A4C-BE51-FF0CC727D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/>
          <a:stretch/>
        </p:blipFill>
        <p:spPr bwMode="auto">
          <a:xfrm>
            <a:off x="7021285" y="622945"/>
            <a:ext cx="2046513" cy="15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4A09A2-D394-3245-9CFF-F4A7C78DDABA}"/>
              </a:ext>
            </a:extLst>
          </p:cNvPr>
          <p:cNvSpPr txBox="1"/>
          <p:nvPr/>
        </p:nvSpPr>
        <p:spPr>
          <a:xfrm>
            <a:off x="7021285" y="2355255"/>
            <a:ext cx="20465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PILS was executed in Band 7, 18 executions</a:t>
            </a:r>
          </a:p>
          <a:p>
            <a:r>
              <a:rPr lang="en-US" sz="1400" dirty="0">
                <a:solidFill>
                  <a:srgbClr val="000000"/>
                </a:solidFill>
                <a:latin typeface="Open Sans" charset="0"/>
              </a:rPr>
              <a:t>Post Phase 1 CUP provides 4x larger bandwidth at the same spectral resolution; would take 1/3 the time.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F4B41-EBC1-1342-936B-841364A1E033}"/>
              </a:ext>
            </a:extLst>
          </p:cNvPr>
          <p:cNvSpPr txBox="1"/>
          <p:nvPr/>
        </p:nvSpPr>
        <p:spPr>
          <a:xfrm>
            <a:off x="281353" y="5717576"/>
            <a:ext cx="8597218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Gill Sans MT" pitchFamily="34" charset="0"/>
              </a:rPr>
              <a:t>Two Projects began during FY2018.</a:t>
            </a:r>
            <a:endParaRPr lang="en-US" b="1" i="1" dirty="0">
              <a:solidFill>
                <a:srgbClr val="990033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2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6F6DCA-79C8-8D4A-9846-6426FB2A7C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 Development Program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616168-E49B-A54C-9CD7-B1DC253E7BD6}"/>
              </a:ext>
            </a:extLst>
          </p:cNvPr>
          <p:cNvSpPr txBox="1">
            <a:spLocks/>
          </p:cNvSpPr>
          <p:nvPr/>
        </p:nvSpPr>
        <p:spPr>
          <a:xfrm>
            <a:off x="373040" y="676396"/>
            <a:ext cx="8229600" cy="39284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46" b="1" dirty="0"/>
              <a:t>Current NA Project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F535EC-3921-8C4C-8BF1-E84FE0E0FA22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89472" y="1113826"/>
            <a:ext cx="5584008" cy="460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31" indent="-316531">
              <a:buFont typeface="Arial" charset="0"/>
              <a:buChar char="•"/>
            </a:pPr>
            <a:r>
              <a:rPr lang="en-US" b="1" i="1" dirty="0"/>
              <a:t>ALMA Phasing Project, Phase 2</a:t>
            </a:r>
            <a:r>
              <a:rPr lang="en-US" dirty="0"/>
              <a:t> began FY18</a:t>
            </a:r>
          </a:p>
          <a:p>
            <a:pPr marL="773731" lvl="1" indent="-316531">
              <a:buFont typeface="Arial" charset="0"/>
              <a:buChar char="•"/>
            </a:pPr>
            <a:r>
              <a:rPr lang="en-US" dirty="0"/>
              <a:t>Building on Cycle 3 &amp; 4 Studies, APP-1 Project</a:t>
            </a:r>
          </a:p>
          <a:p>
            <a:pPr marL="773731" lvl="1" indent="-316531">
              <a:buFont typeface="Arial" charset="0"/>
              <a:buChar char="•"/>
            </a:pPr>
            <a:r>
              <a:rPr lang="en-US" dirty="0"/>
              <a:t>a Delay Fix, </a:t>
            </a:r>
          </a:p>
          <a:p>
            <a:pPr marL="773731" lvl="1" indent="-316531">
              <a:buFont typeface="Arial" charset="0"/>
              <a:buChar char="•"/>
            </a:pPr>
            <a:r>
              <a:rPr lang="en-US" dirty="0"/>
              <a:t> a Source Modeler, </a:t>
            </a:r>
          </a:p>
          <a:p>
            <a:pPr marL="773731" lvl="1" indent="-316531">
              <a:buFont typeface="Arial" charset="0"/>
              <a:buChar char="•"/>
            </a:pPr>
            <a:r>
              <a:rPr lang="en-US" dirty="0"/>
              <a:t> Additional phasing bands (B7, B1), </a:t>
            </a:r>
          </a:p>
          <a:p>
            <a:pPr marL="773731" lvl="1" indent="-316531">
              <a:buFont typeface="Arial" charset="0"/>
              <a:buChar char="•"/>
            </a:pPr>
            <a:r>
              <a:rPr lang="en-US" dirty="0"/>
              <a:t> Phasing on weak sources, </a:t>
            </a:r>
          </a:p>
          <a:p>
            <a:pPr marL="773731" lvl="1" indent="-316531">
              <a:buFont typeface="Arial" charset="0"/>
              <a:buChar char="•"/>
            </a:pPr>
            <a:r>
              <a:rPr lang="en-US" dirty="0"/>
              <a:t> Spectral Line mode,</a:t>
            </a:r>
          </a:p>
          <a:p>
            <a:pPr marL="773731" lvl="1" indent="-316531">
              <a:buFont typeface="Arial" charset="0"/>
              <a:buChar char="•"/>
            </a:pPr>
            <a:r>
              <a:rPr lang="en-US" dirty="0"/>
              <a:t> Single-dish VLBI</a:t>
            </a:r>
          </a:p>
          <a:p>
            <a:pPr marL="316531" indent="-316531">
              <a:buFont typeface="Arial" charset="0"/>
              <a:buChar char="•"/>
            </a:pPr>
            <a:r>
              <a:rPr lang="en-US" dirty="0"/>
              <a:t>See VLBI slides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787400-6DA5-4646-B919-5142530C5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16" y="1011394"/>
            <a:ext cx="2645592" cy="2158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D8C934-D232-444F-890B-DB4C2A9BA0D0}"/>
              </a:ext>
            </a:extLst>
          </p:cNvPr>
          <p:cNvSpPr txBox="1"/>
          <p:nvPr/>
        </p:nvSpPr>
        <p:spPr>
          <a:xfrm>
            <a:off x="5388859" y="3240000"/>
            <a:ext cx="3774334" cy="10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 Pulse profile of the Vela pulsar at 86 GHz, using Pipeline 1 to analyze 10 min of data. One cycle of phase is shown after folding the data at the predicted 89ms pulsar period. (Cordes+,2017)</a:t>
            </a:r>
          </a:p>
          <a:p>
            <a:endParaRPr lang="en-US" sz="1292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AC1CB-0AF7-A54E-A4C0-C23C260429CE}"/>
              </a:ext>
            </a:extLst>
          </p:cNvPr>
          <p:cNvSpPr txBox="1"/>
          <p:nvPr/>
        </p:nvSpPr>
        <p:spPr>
          <a:xfrm>
            <a:off x="281353" y="5717576"/>
            <a:ext cx="8597218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Gill Sans MT" pitchFamily="34" charset="0"/>
              </a:rPr>
              <a:t>Two Projects began during FY2018.</a:t>
            </a:r>
            <a:endParaRPr lang="en-US" b="1" i="1" dirty="0">
              <a:solidFill>
                <a:srgbClr val="990033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9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3189D3-B7FC-3A4F-ABCA-8872FAD99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Upgrading the Receivers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62B6A-A26E-B04B-AB0B-9368C05577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992277"/>
            <a:ext cx="3615935" cy="4603750"/>
          </a:xfrm>
        </p:spPr>
        <p:txBody>
          <a:bodyPr/>
          <a:lstStyle/>
          <a:p>
            <a:r>
              <a:rPr lang="en-US" sz="1662" dirty="0"/>
              <a:t>Increasing receiver sensitivity, bandwidth</a:t>
            </a:r>
          </a:p>
          <a:p>
            <a:pPr marL="758630" lvl="1" indent="-316531">
              <a:buFont typeface="Arial" panose="020B0604020202020204" pitchFamily="34" charset="0"/>
              <a:buChar char="•"/>
            </a:pPr>
            <a:r>
              <a:rPr lang="en-US" sz="1385" dirty="0">
                <a:solidFill>
                  <a:srgbClr val="C00000"/>
                </a:solidFill>
              </a:rPr>
              <a:t>Upgraded ALMA B3 mixer block – Henke study completed</a:t>
            </a:r>
          </a:p>
          <a:p>
            <a:pPr marL="758630" lvl="1" indent="-316531">
              <a:buFont typeface="Arial" panose="020B0604020202020204" pitchFamily="34" charset="0"/>
              <a:buChar char="•"/>
            </a:pPr>
            <a:r>
              <a:rPr lang="en-US" sz="1385" dirty="0">
                <a:solidFill>
                  <a:srgbClr val="00B050"/>
                </a:solidFill>
                <a:hlinkClick r:id="rId3"/>
              </a:rPr>
              <a:t>2</a:t>
            </a:r>
            <a:r>
              <a:rPr lang="en-US" sz="1385" baseline="30000" dirty="0">
                <a:solidFill>
                  <a:srgbClr val="00B050"/>
                </a:solidFill>
                <a:hlinkClick r:id="rId3"/>
              </a:rPr>
              <a:t>nd</a:t>
            </a:r>
            <a:r>
              <a:rPr lang="en-US" sz="1385" dirty="0">
                <a:solidFill>
                  <a:srgbClr val="00B050"/>
                </a:solidFill>
                <a:hlinkClick r:id="rId3"/>
              </a:rPr>
              <a:t> generation SIS receiver development –Kerr</a:t>
            </a:r>
            <a:r>
              <a:rPr lang="en-US" sz="1385" dirty="0">
                <a:solidFill>
                  <a:srgbClr val="00B050"/>
                </a:solidFill>
              </a:rPr>
              <a:t>  </a:t>
            </a:r>
          </a:p>
          <a:p>
            <a:pPr marL="1158680" lvl="2" indent="-316531"/>
            <a:r>
              <a:rPr lang="en-US" sz="1185" b="1" i="1" dirty="0"/>
              <a:t>B6v2 passed conceptual design review Sept ’18</a:t>
            </a:r>
          </a:p>
          <a:p>
            <a:pPr marL="1158680" lvl="2" indent="-316531"/>
            <a:r>
              <a:rPr lang="en-US" sz="1185" dirty="0"/>
              <a:t>Band 6 v2, ALMA’s Bread and butter band</a:t>
            </a:r>
          </a:p>
          <a:p>
            <a:pPr marL="1158680" lvl="2" indent="-316531"/>
            <a:r>
              <a:rPr lang="en-US" sz="1200" dirty="0"/>
              <a:t>Current ALMA Band 6 receiver’s limited IF range of 5 to 10 GHz imposes limitations to the science that ALMA can conduct</a:t>
            </a:r>
            <a:endParaRPr lang="en-US" sz="1185" dirty="0"/>
          </a:p>
          <a:p>
            <a:pPr marL="1158680" lvl="2" indent="-316531"/>
            <a:r>
              <a:rPr lang="en-US" sz="1185" dirty="0"/>
              <a:t>Wider IF bandwidth, flatter and improved noise performance</a:t>
            </a:r>
          </a:p>
          <a:p>
            <a:pPr marL="1158680" lvl="2" indent="-316531"/>
            <a:r>
              <a:rPr lang="en-US" sz="1185" dirty="0"/>
              <a:t>In conjunction with correlator and IF upgrade, will result in Band 6 science meeting the new Key Science Goals</a:t>
            </a:r>
          </a:p>
          <a:p>
            <a:pPr marL="1158680" lvl="2" indent="-316531"/>
            <a:r>
              <a:rPr lang="en-US" sz="1185" dirty="0"/>
              <a:t>A PILS-like B6 survey could be done in 3 hours rather than ~26 now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41B66-7380-444E-90E1-3D56D07D99B0}"/>
              </a:ext>
            </a:extLst>
          </p:cNvPr>
          <p:cNvSpPr txBox="1"/>
          <p:nvPr/>
        </p:nvSpPr>
        <p:spPr>
          <a:xfrm>
            <a:off x="250208" y="5892206"/>
            <a:ext cx="8597218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Gill Sans MT" pitchFamily="34" charset="0"/>
              </a:rPr>
              <a:t>Project being developed during FY2018.</a:t>
            </a:r>
            <a:endParaRPr lang="en-US" b="1" i="1" dirty="0">
              <a:solidFill>
                <a:srgbClr val="990033"/>
              </a:solidFill>
              <a:latin typeface="Gill Sans MT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E19A9-095B-214A-8150-F6A22B0E38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62" t="10661" r="13906" b="14668"/>
          <a:stretch/>
        </p:blipFill>
        <p:spPr>
          <a:xfrm>
            <a:off x="3615935" y="679833"/>
            <a:ext cx="5528065" cy="4020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58F6EE-AFFE-3748-B035-50B94F6A3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00" y="4668922"/>
            <a:ext cx="2777733" cy="122328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E472D4-37C6-DA4D-A548-907D934E571A}"/>
              </a:ext>
            </a:extLst>
          </p:cNvPr>
          <p:cNvCxnSpPr>
            <a:cxnSpLocks/>
          </p:cNvCxnSpPr>
          <p:nvPr/>
        </p:nvCxnSpPr>
        <p:spPr>
          <a:xfrm>
            <a:off x="3058886" y="3962400"/>
            <a:ext cx="1932214" cy="7285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46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BC8605-6D38-8843-922C-2E2C4178A5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Upgrading the Receivers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DFC50-7315-874F-A1F6-368660EBF1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C1849-DB01-4F4A-A7D1-99697390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21" y="1524705"/>
            <a:ext cx="3744387" cy="194245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B8406C-37FB-C54B-B820-2B920B7DE7F1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373040" y="2159313"/>
            <a:ext cx="4144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31" indent="-316531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B3 upgrade to deliver improved TP stability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24C89-1AE1-9047-AE8B-5BA3DC6D6667}"/>
              </a:ext>
            </a:extLst>
          </p:cNvPr>
          <p:cNvSpPr txBox="1"/>
          <p:nvPr/>
        </p:nvSpPr>
        <p:spPr>
          <a:xfrm>
            <a:off x="218962" y="5609178"/>
            <a:ext cx="8597218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Gill Sans MT" pitchFamily="34" charset="0"/>
              </a:rPr>
              <a:t>Project continues </a:t>
            </a:r>
            <a:r>
              <a:rPr lang="en-US" b="1" i="1">
                <a:solidFill>
                  <a:srgbClr val="C00000"/>
                </a:solidFill>
                <a:latin typeface="Gill Sans MT" pitchFamily="34" charset="0"/>
              </a:rPr>
              <a:t>during FY2019.</a:t>
            </a:r>
            <a:endParaRPr lang="en-US" b="1" i="1" dirty="0">
              <a:solidFill>
                <a:srgbClr val="990033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2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24097-E567-B846-B063-DB963CDF84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115" y="172993"/>
            <a:ext cx="7573694" cy="838199"/>
          </a:xfrm>
        </p:spPr>
        <p:txBody>
          <a:bodyPr/>
          <a:lstStyle/>
          <a:p>
            <a:r>
              <a:rPr lang="en-US" dirty="0"/>
              <a:t>NA Development Study 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9C0F4A-4C45-054C-BF93-99DCE75E0F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3401" y="961425"/>
            <a:ext cx="5007429" cy="4756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46" b="1" dirty="0"/>
              <a:t>Cycle 5 Study Overview</a:t>
            </a:r>
          </a:p>
          <a:p>
            <a:pPr marL="0" indent="0">
              <a:buNone/>
            </a:pPr>
            <a:r>
              <a:rPr lang="en-US" sz="1662" dirty="0"/>
              <a:t>Acting on the ALMA2030 vision:</a:t>
            </a:r>
          </a:p>
          <a:p>
            <a:r>
              <a:rPr lang="en-US" sz="1662" dirty="0"/>
              <a:t>Increasing receiver sensitivity, bandwidth</a:t>
            </a:r>
          </a:p>
          <a:p>
            <a:pPr marL="758630" lvl="1" indent="-316531">
              <a:buFont typeface="Arial" charset="0"/>
              <a:buChar char="•"/>
            </a:pPr>
            <a:r>
              <a:rPr lang="en-US" sz="1400" dirty="0"/>
              <a:t>Wideband Low-Noise Balanced IF Amplifiers for ALMA Band 6, with Future Application to ALMA Bands 3-10 </a:t>
            </a:r>
            <a:r>
              <a:rPr lang="en-US" sz="1385" dirty="0"/>
              <a:t>-Kerr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Expanding/increasing ALMA's instantaneous RF bandwidth </a:t>
            </a:r>
          </a:p>
          <a:p>
            <a:pPr lvl="1">
              <a:buFont typeface="Arial" charset="0"/>
              <a:buChar char="•"/>
            </a:pPr>
            <a:r>
              <a:rPr lang="en-US" sz="1300" i="1" dirty="0"/>
              <a:t>Quantum-Limited Very-Wideband 4-Kelvin RF and IF Amplifiers for ALMA - </a:t>
            </a:r>
            <a:r>
              <a:rPr lang="en-US" sz="1300" i="1" dirty="0" err="1"/>
              <a:t>Noroozian</a:t>
            </a:r>
            <a:endParaRPr lang="en-US" sz="1300" dirty="0">
              <a:solidFill>
                <a:srgbClr val="C00000"/>
              </a:solidFill>
            </a:endParaRPr>
          </a:p>
          <a:p>
            <a:pPr marL="371794" indent="-316531">
              <a:buFont typeface="Arial" charset="0"/>
              <a:buChar char="•"/>
            </a:pPr>
            <a:r>
              <a:rPr lang="en-US" sz="1662" dirty="0">
                <a:solidFill>
                  <a:schemeClr val="accent1"/>
                </a:solidFill>
              </a:rPr>
              <a:t>Improved data characterization</a:t>
            </a:r>
          </a:p>
          <a:p>
            <a:pPr marL="758630" lvl="1" indent="-316531">
              <a:buFont typeface="Arial" charset="0"/>
              <a:buChar char="•"/>
            </a:pPr>
            <a:r>
              <a:rPr lang="en-US" sz="1385" i="1" dirty="0"/>
              <a:t>Neural Network Analysis of ALMA Datasets </a:t>
            </a:r>
            <a:r>
              <a:rPr lang="en-US" sz="1385" dirty="0"/>
              <a:t>- </a:t>
            </a:r>
            <a:r>
              <a:rPr lang="en-US" sz="1385" dirty="0" err="1"/>
              <a:t>Merenyi</a:t>
            </a:r>
            <a:endParaRPr lang="en-US" sz="1385" dirty="0"/>
          </a:p>
          <a:p>
            <a:pPr marL="371794" indent="-316531">
              <a:buFont typeface="Arial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Full-field primary beam models will be developed for use in imaging software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771844" lvl="1" indent="-316531">
              <a:buFont typeface="Arial" charset="0"/>
              <a:buChar char="•"/>
            </a:pPr>
            <a:r>
              <a:rPr lang="en-US" sz="1400" i="1" dirty="0"/>
              <a:t>Full-Mueller Mosaic Imaging with ALMA</a:t>
            </a:r>
            <a:r>
              <a:rPr lang="en-US" sz="1400" dirty="0"/>
              <a:t>, PI Sanjay Bhatnagar</a:t>
            </a:r>
            <a:r>
              <a:rPr lang="en-US" sz="1000" dirty="0"/>
              <a:t> </a:t>
            </a:r>
          </a:p>
          <a:p>
            <a:pPr marL="371794" indent="-316531">
              <a:buFont typeface="Arial" charset="0"/>
              <a:buChar char="•"/>
            </a:pPr>
            <a:r>
              <a:rPr lang="en-US" sz="1385" dirty="0"/>
              <a:t>All discussed at 2018 URSI ALMA2030 session; presentations available.</a:t>
            </a:r>
          </a:p>
          <a:p>
            <a:pPr marL="0" indent="0">
              <a:buNone/>
            </a:pPr>
            <a:endParaRPr lang="en-US" sz="1846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DA240-97EE-9445-BF03-13A43C11F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29" y="919101"/>
            <a:ext cx="3993170" cy="2993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E01261-1C5A-FF4F-8E03-E873CCBDF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44" y="4152268"/>
            <a:ext cx="3313401" cy="1472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4EFD31-DF74-E145-91EE-EFF5377C4989}"/>
              </a:ext>
            </a:extLst>
          </p:cNvPr>
          <p:cNvSpPr txBox="1"/>
          <p:nvPr/>
        </p:nvSpPr>
        <p:spPr>
          <a:xfrm>
            <a:off x="281353" y="5717576"/>
            <a:ext cx="8597218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Gill Sans MT" pitchFamily="34" charset="0"/>
              </a:rPr>
              <a:t>Four Cycle 5 Studies Commenced FY2018.</a:t>
            </a:r>
            <a:endParaRPr lang="en-US" b="1" i="1" dirty="0">
              <a:solidFill>
                <a:srgbClr val="990033"/>
              </a:solidFill>
              <a:latin typeface="Gill Sans MT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ABB38-E892-5E4C-9916-7B743930073D}"/>
              </a:ext>
            </a:extLst>
          </p:cNvPr>
          <p:cNvSpPr/>
          <p:nvPr/>
        </p:nvSpPr>
        <p:spPr>
          <a:xfrm>
            <a:off x="5278144" y="3844659"/>
            <a:ext cx="3738540" cy="49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292" dirty="0">
                <a:solidFill>
                  <a:schemeClr val="accent1"/>
                </a:solidFill>
              </a:rPr>
              <a:t>Neural Network analysis highlights departures from </a:t>
            </a:r>
            <a:r>
              <a:rPr lang="en-US" sz="1292" dirty="0" err="1">
                <a:solidFill>
                  <a:schemeClr val="accent1"/>
                </a:solidFill>
              </a:rPr>
              <a:t>Keplerian</a:t>
            </a:r>
            <a:r>
              <a:rPr lang="en-US" sz="1292" dirty="0">
                <a:solidFill>
                  <a:schemeClr val="accent1"/>
                </a:solidFill>
              </a:rPr>
              <a:t> disk motion in HD142527.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4ADA76-86C7-4B4E-B70D-EC00AC16B43B}"/>
              </a:ext>
            </a:extLst>
          </p:cNvPr>
          <p:cNvSpPr/>
          <p:nvPr/>
        </p:nvSpPr>
        <p:spPr>
          <a:xfrm>
            <a:off x="5705799" y="5442493"/>
            <a:ext cx="294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Imaging with different antennas</a:t>
            </a:r>
          </a:p>
        </p:txBody>
      </p:sp>
    </p:spTree>
    <p:extLst>
      <p:ext uri="{BB962C8B-B14F-4D97-AF65-F5344CB8AC3E}">
        <p14:creationId xmlns:p14="http://schemas.microsoft.com/office/powerpoint/2010/main" val="200419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71E72-50E0-404E-885F-4BF21A032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 Development Study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26EB3-FFB2-D94D-BDE2-C8667CBFA34A}"/>
              </a:ext>
            </a:extLst>
          </p:cNvPr>
          <p:cNvSpPr txBox="1"/>
          <p:nvPr/>
        </p:nvSpPr>
        <p:spPr>
          <a:xfrm>
            <a:off x="281353" y="5717576"/>
            <a:ext cx="8597218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Gill Sans MT" pitchFamily="34" charset="0"/>
              </a:rPr>
              <a:t>Six Cycle 4 Studies delivered.</a:t>
            </a:r>
            <a:endParaRPr lang="en-US" b="1" i="1" dirty="0">
              <a:solidFill>
                <a:srgbClr val="990033"/>
              </a:solidFill>
              <a:latin typeface="Gill Sans MT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FFFF32-225B-604C-BDED-6B2DB6F2490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1353" y="1534886"/>
            <a:ext cx="4911133" cy="4756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46" b="1" dirty="0"/>
              <a:t>Cycle 4 Study Overview</a:t>
            </a:r>
          </a:p>
          <a:p>
            <a:pPr marL="0" indent="0">
              <a:buNone/>
            </a:pPr>
            <a:r>
              <a:rPr lang="en-US" sz="1662" dirty="0"/>
              <a:t>Acting on ALMA2030 vision:</a:t>
            </a:r>
          </a:p>
          <a:p>
            <a:r>
              <a:rPr lang="en-US" sz="1662" dirty="0"/>
              <a:t>Increasing receiver sensitivity, bandwidth</a:t>
            </a:r>
          </a:p>
          <a:p>
            <a:pPr marL="758630" lvl="1" indent="-316531">
              <a:buFont typeface="+mj-lt"/>
              <a:buAutoNum type="arabicPeriod"/>
            </a:pPr>
            <a:r>
              <a:rPr lang="en-US" sz="1385" dirty="0">
                <a:solidFill>
                  <a:srgbClr val="00B050"/>
                </a:solidFill>
                <a:hlinkClick r:id="rId3"/>
              </a:rPr>
              <a:t>2</a:t>
            </a:r>
            <a:r>
              <a:rPr lang="en-US" sz="1385" baseline="30000" dirty="0">
                <a:solidFill>
                  <a:srgbClr val="00B050"/>
                </a:solidFill>
                <a:hlinkClick r:id="rId3"/>
              </a:rPr>
              <a:t>nd</a:t>
            </a:r>
            <a:r>
              <a:rPr lang="en-US" sz="1385" dirty="0">
                <a:solidFill>
                  <a:srgbClr val="00B050"/>
                </a:solidFill>
                <a:hlinkClick r:id="rId3"/>
              </a:rPr>
              <a:t> generation SIS receiver development –Ker</a:t>
            </a:r>
            <a:r>
              <a:rPr lang="en-US" sz="1385" dirty="0">
                <a:solidFill>
                  <a:srgbClr val="00B050"/>
                </a:solidFill>
              </a:rPr>
              <a:t>r</a:t>
            </a:r>
          </a:p>
          <a:p>
            <a:pPr marL="758630" lvl="1" indent="-316531">
              <a:buFont typeface="+mj-lt"/>
              <a:buAutoNum type="arabicPeriod"/>
            </a:pPr>
            <a:r>
              <a:rPr lang="en-US" sz="1385" dirty="0">
                <a:solidFill>
                  <a:srgbClr val="C00000"/>
                </a:solidFill>
                <a:hlinkClick r:id="rId4"/>
              </a:rPr>
              <a:t>Upgraded ALMA B3 mixer block – Henke</a:t>
            </a:r>
            <a:endParaRPr lang="en-US" sz="1385" dirty="0">
              <a:solidFill>
                <a:srgbClr val="00B050"/>
              </a:solidFill>
            </a:endParaRPr>
          </a:p>
          <a:p>
            <a:r>
              <a:rPr lang="en-US" sz="1662" dirty="0"/>
              <a:t>Expanding ALMA’s processed bandwidth</a:t>
            </a:r>
          </a:p>
          <a:p>
            <a:pPr marL="758630" lvl="1" indent="-316531">
              <a:buFont typeface="+mj-lt"/>
              <a:buAutoNum type="arabicPeriod"/>
            </a:pPr>
            <a:r>
              <a:rPr lang="en-US" sz="1385" dirty="0">
                <a:solidFill>
                  <a:srgbClr val="00B050"/>
                </a:solidFill>
                <a:hlinkClick r:id="rId5"/>
              </a:rPr>
              <a:t>Upgrade of Backend Antenna Article to match correlator upgrade - Ford</a:t>
            </a:r>
            <a:endParaRPr lang="en-US" sz="1385" dirty="0">
              <a:solidFill>
                <a:srgbClr val="00B050"/>
              </a:solidFill>
            </a:endParaRPr>
          </a:p>
          <a:p>
            <a:pPr marL="371794" indent="-316531"/>
            <a:r>
              <a:rPr lang="en-US" sz="1662" dirty="0"/>
              <a:t>Improved data use</a:t>
            </a:r>
          </a:p>
          <a:p>
            <a:pPr marL="758630" lvl="1" indent="-316531">
              <a:buFont typeface="+mj-lt"/>
              <a:buAutoNum type="arabicPeriod"/>
            </a:pPr>
            <a:r>
              <a:rPr lang="en-US" sz="1385" dirty="0">
                <a:solidFill>
                  <a:srgbClr val="00B050"/>
                </a:solidFill>
                <a:hlinkClick r:id="rId6"/>
              </a:rPr>
              <a:t>Improved interactive CLEAN</a:t>
            </a:r>
            <a:endParaRPr lang="en-US" sz="1385" dirty="0">
              <a:solidFill>
                <a:srgbClr val="00B050"/>
              </a:solidFill>
            </a:endParaRPr>
          </a:p>
          <a:p>
            <a:pPr marL="758630" lvl="1" indent="-316531">
              <a:buFont typeface="+mj-lt"/>
              <a:buAutoNum type="arabicPeriod"/>
            </a:pPr>
            <a:r>
              <a:rPr lang="en-US" sz="1385" dirty="0">
                <a:solidFill>
                  <a:srgbClr val="00B050"/>
                </a:solidFill>
                <a:hlinkClick r:id="rId7"/>
              </a:rPr>
              <a:t>Improved imaging with combined arrays</a:t>
            </a:r>
            <a:endParaRPr lang="en-US" sz="1385" dirty="0">
              <a:solidFill>
                <a:srgbClr val="00B050"/>
              </a:solidFill>
            </a:endParaRPr>
          </a:p>
          <a:p>
            <a:pPr marL="371794" indent="-316531"/>
            <a:r>
              <a:rPr lang="en-US" sz="1662" dirty="0"/>
              <a:t>Maximizing point source sensitivity and resolution</a:t>
            </a:r>
          </a:p>
          <a:p>
            <a:pPr marL="758630" lvl="1" indent="-316531">
              <a:buFont typeface="+mj-lt"/>
              <a:buAutoNum type="arabicPeriod"/>
            </a:pPr>
            <a:r>
              <a:rPr lang="en-US" sz="1385" dirty="0">
                <a:hlinkClick r:id="rId8"/>
              </a:rPr>
              <a:t>Weak source and spectral line VLBI</a:t>
            </a:r>
            <a:r>
              <a:rPr lang="en-US" sz="1385" dirty="0"/>
              <a:t>-merged into APP2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BE2F9-51A5-B742-B698-4EC75EA5E0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2486" y="1534886"/>
            <a:ext cx="3439201" cy="16728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9618B1-A527-FE43-BAEC-722F703EBAAB}"/>
              </a:ext>
            </a:extLst>
          </p:cNvPr>
          <p:cNvSpPr txBox="1"/>
          <p:nvPr/>
        </p:nvSpPr>
        <p:spPr>
          <a:xfrm>
            <a:off x="4950914" y="3477641"/>
            <a:ext cx="41692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 comparison of three cleaned channel maps of Cloud 197 with TP (left) and without TP (right). The red, green, and blue correspond to the TP, 7m, and 12m visibilities. (</a:t>
            </a:r>
            <a:r>
              <a:rPr lang="en-US" sz="900" dirty="0" err="1"/>
              <a:t>Koda</a:t>
            </a:r>
            <a:r>
              <a:rPr lang="en-US" sz="9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879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C4AA8-4010-D946-962F-72DBD90AED6C}"/>
              </a:ext>
            </a:extLst>
          </p:cNvPr>
          <p:cNvSpPr txBox="1">
            <a:spLocks noGrp="1"/>
          </p:cNvSpPr>
          <p:nvPr>
            <p:ph sz="quarter" idx="12"/>
          </p:nvPr>
        </p:nvSpPr>
        <p:spPr>
          <a:xfrm>
            <a:off x="0" y="1468319"/>
            <a:ext cx="5040086" cy="538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2" dirty="0"/>
              <a:t>Focus on ALMA2030 science improvements: </a:t>
            </a:r>
          </a:p>
          <a:p>
            <a:pPr marL="263776" indent="-263776">
              <a:buFont typeface="Arial" charset="0"/>
              <a:buChar char="•"/>
            </a:pPr>
            <a:r>
              <a:rPr lang="en-US" sz="1662" dirty="0">
                <a:hlinkClick r:id="rId3"/>
              </a:rPr>
              <a:t>Correlator upgrade</a:t>
            </a:r>
            <a:r>
              <a:rPr lang="en-US" sz="1662" dirty="0"/>
              <a:t>: </a:t>
            </a:r>
          </a:p>
          <a:p>
            <a:pPr marL="758630" lvl="1" indent="-316531">
              <a:buFont typeface="+mj-lt"/>
              <a:buAutoNum type="arabicPeriod"/>
            </a:pPr>
            <a:r>
              <a:rPr lang="en-US" sz="1662" dirty="0">
                <a:solidFill>
                  <a:srgbClr val="00B050"/>
                </a:solidFill>
              </a:rPr>
              <a:t>Delivering more channels, higher spectral resolution and wider bandwidth</a:t>
            </a:r>
          </a:p>
          <a:p>
            <a:pPr marL="758630" lvl="1" indent="-316531">
              <a:buFont typeface="+mj-lt"/>
              <a:buAutoNum type="arabicPeriod"/>
            </a:pPr>
            <a:r>
              <a:rPr lang="en-US" sz="1662" dirty="0">
                <a:solidFill>
                  <a:srgbClr val="00B050"/>
                </a:solidFill>
              </a:rPr>
              <a:t>Next generation correlator </a:t>
            </a:r>
          </a:p>
          <a:p>
            <a:pPr marL="263776" indent="-263776">
              <a:buFont typeface="Arial" charset="0"/>
              <a:buChar char="•"/>
            </a:pPr>
            <a:r>
              <a:rPr lang="en-US" sz="1662" dirty="0">
                <a:hlinkClick r:id="rId4"/>
              </a:rPr>
              <a:t>Maximizing point source sensitivity, spatial resolution</a:t>
            </a:r>
            <a:endParaRPr lang="en-US" sz="1662" dirty="0"/>
          </a:p>
          <a:p>
            <a:pPr marL="758630" lvl="1" indent="-316531">
              <a:buFont typeface="+mj-lt"/>
              <a:buAutoNum type="arabicPeriod"/>
            </a:pPr>
            <a:r>
              <a:rPr lang="en-US" sz="1662" dirty="0">
                <a:solidFill>
                  <a:srgbClr val="00B050"/>
                </a:solidFill>
              </a:rPr>
              <a:t>Extending VLB phasing to B7, optimize phasing, data reduction</a:t>
            </a:r>
          </a:p>
          <a:p>
            <a:pPr marL="758630" lvl="1" indent="-316531">
              <a:buFont typeface="+mj-lt"/>
              <a:buAutoNum type="arabicPeriod"/>
            </a:pPr>
            <a:r>
              <a:rPr lang="en-US" sz="1662" dirty="0">
                <a:solidFill>
                  <a:srgbClr val="00B050"/>
                </a:solidFill>
              </a:rPr>
              <a:t>Enable a phased ALMA for pulsars &amp; transients</a:t>
            </a:r>
          </a:p>
          <a:p>
            <a:pPr marL="263776" indent="-263776">
              <a:buFont typeface="Arial" charset="0"/>
              <a:buChar char="•"/>
            </a:pPr>
            <a:r>
              <a:rPr lang="en-US" sz="1662" dirty="0">
                <a:hlinkClick r:id="rId5"/>
              </a:rPr>
              <a:t>Improved data use</a:t>
            </a:r>
            <a:endParaRPr lang="en-US" sz="1662" dirty="0"/>
          </a:p>
          <a:p>
            <a:pPr marL="758630" lvl="1" indent="-316531">
              <a:buFont typeface="+mj-lt"/>
              <a:buAutoNum type="arabicPeriod"/>
            </a:pPr>
            <a:r>
              <a:rPr lang="en-US" sz="1662" dirty="0">
                <a:solidFill>
                  <a:srgbClr val="00B050"/>
                </a:solidFill>
              </a:rPr>
              <a:t>Improved calibration through atmospheric spectral features  </a:t>
            </a:r>
          </a:p>
          <a:p>
            <a:pPr marL="758630" lvl="1" indent="-316531">
              <a:buFont typeface="+mj-lt"/>
              <a:buAutoNum type="arabicPeriod"/>
            </a:pPr>
            <a:r>
              <a:rPr lang="en-US" sz="1662" dirty="0">
                <a:solidFill>
                  <a:srgbClr val="00B050"/>
                </a:solidFill>
              </a:rPr>
              <a:t>Data cube visualization enhancements</a:t>
            </a:r>
          </a:p>
          <a:p>
            <a:pPr marL="263776" indent="-263776">
              <a:buFont typeface="Arial" charset="0"/>
              <a:buChar char="•"/>
            </a:pPr>
            <a:r>
              <a:rPr lang="en-US" sz="1662" dirty="0">
                <a:hlinkClick r:id="rId6"/>
              </a:rPr>
              <a:t>Increased sensitivity</a:t>
            </a:r>
            <a:endParaRPr lang="en-US" sz="1662" dirty="0"/>
          </a:p>
          <a:p>
            <a:pPr marL="758630" lvl="1" indent="-316531">
              <a:buFont typeface="+mj-lt"/>
              <a:buAutoNum type="arabicPeriod"/>
            </a:pPr>
            <a:r>
              <a:rPr lang="en-US" sz="1662" dirty="0">
                <a:solidFill>
                  <a:srgbClr val="00B050"/>
                </a:solidFill>
              </a:rPr>
              <a:t>2nd generation receiver mixer studies</a:t>
            </a:r>
          </a:p>
          <a:p>
            <a:pPr marL="705875" lvl="1" indent="-263776">
              <a:buFont typeface="Arial" charset="0"/>
              <a:buChar char="•"/>
            </a:pPr>
            <a:endParaRPr lang="en-US" sz="1662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A90B7-CE17-ED4D-AAA0-C2954EFE8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69" y="2673198"/>
            <a:ext cx="3241152" cy="1280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CAC0FC-30B0-BE43-98B8-42689C10180F}"/>
              </a:ext>
            </a:extLst>
          </p:cNvPr>
          <p:cNvSpPr txBox="1"/>
          <p:nvPr/>
        </p:nvSpPr>
        <p:spPr>
          <a:xfrm>
            <a:off x="4950018" y="3953477"/>
            <a:ext cx="42476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of applying the results after applying simulated FDM </a:t>
            </a:r>
            <a:r>
              <a:rPr lang="en-US" sz="1200" dirty="0" err="1"/>
              <a:t>T</a:t>
            </a:r>
            <a:r>
              <a:rPr lang="en-US" sz="1200" baseline="-25000" dirty="0" err="1"/>
              <a:t>sys</a:t>
            </a:r>
            <a:r>
              <a:rPr lang="en-US" sz="1200" dirty="0"/>
              <a:t> spectrum (cyan) to PI astronomy data of  calibrated Band 6 spectra of a quasar vs after applying the observed TDM </a:t>
            </a:r>
            <a:r>
              <a:rPr lang="en-US" sz="1200" dirty="0" err="1"/>
              <a:t>Tsys</a:t>
            </a:r>
            <a:r>
              <a:rPr lang="en-US" sz="1200" dirty="0"/>
              <a:t> (green profile).  TDM application misses fine ozone line structure.</a:t>
            </a: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CFD2AEC-FE95-524A-9E07-DA8ADA5E6C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 Development Study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43DE2-41B8-4A42-A0A1-3BC068D3758B}"/>
              </a:ext>
            </a:extLst>
          </p:cNvPr>
          <p:cNvSpPr txBox="1"/>
          <p:nvPr/>
        </p:nvSpPr>
        <p:spPr>
          <a:xfrm>
            <a:off x="183720" y="5810685"/>
            <a:ext cx="8597218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Gill Sans MT" pitchFamily="34" charset="0"/>
              </a:rPr>
              <a:t>Seven Cycle 3 Studies delivered.</a:t>
            </a:r>
            <a:endParaRPr lang="en-US" b="1" i="1" dirty="0">
              <a:solidFill>
                <a:srgbClr val="990033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7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152400" y="1892549"/>
            <a:ext cx="3810000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Nb/</a:t>
            </a:r>
            <a:r>
              <a:rPr lang="en-US" sz="1800" dirty="0">
                <a:solidFill>
                  <a:srgbClr val="7030A0"/>
                </a:solidFill>
                <a:cs typeface="+mn-cs"/>
              </a:rPr>
              <a:t>Al-AlN</a:t>
            </a:r>
            <a:r>
              <a:rPr lang="en-US" sz="1800" dirty="0">
                <a:solidFill>
                  <a:srgbClr val="000000"/>
                </a:solidFill>
                <a:cs typeface="+mn-cs"/>
              </a:rPr>
              <a:t>/Nb  	    (B6, B7)    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Nb/</a:t>
            </a:r>
            <a:r>
              <a:rPr lang="en-US" sz="1800" dirty="0">
                <a:solidFill>
                  <a:srgbClr val="7030A0"/>
                </a:solidFill>
                <a:cs typeface="+mn-cs"/>
              </a:rPr>
              <a:t>Al-AlN</a:t>
            </a:r>
            <a:r>
              <a:rPr lang="en-US" sz="1800" dirty="0">
                <a:solidFill>
                  <a:srgbClr val="000000"/>
                </a:solidFill>
                <a:cs typeface="+mn-cs"/>
              </a:rPr>
              <a:t>/</a:t>
            </a:r>
            <a:r>
              <a:rPr lang="en-US" sz="1800" dirty="0">
                <a:solidFill>
                  <a:srgbClr val="C00000"/>
                </a:solidFill>
                <a:cs typeface="+mn-cs"/>
              </a:rPr>
              <a:t>NbTiN</a:t>
            </a:r>
            <a:r>
              <a:rPr lang="en-US" sz="1800" dirty="0">
                <a:solidFill>
                  <a:srgbClr val="000000"/>
                </a:solidFill>
                <a:cs typeface="+mn-cs"/>
              </a:rPr>
              <a:t> 	    (B8-B10) 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800" dirty="0" err="1">
                <a:solidFill>
                  <a:srgbClr val="C00000"/>
                </a:solidFill>
                <a:cs typeface="+mn-cs"/>
              </a:rPr>
              <a:t>NbTiN</a:t>
            </a:r>
            <a:r>
              <a:rPr lang="en-US" sz="1800" dirty="0">
                <a:solidFill>
                  <a:srgbClr val="000000"/>
                </a:solidFill>
                <a:cs typeface="+mn-cs"/>
              </a:rPr>
              <a:t>/</a:t>
            </a:r>
            <a:r>
              <a:rPr lang="en-US" sz="1800" dirty="0" err="1">
                <a:solidFill>
                  <a:srgbClr val="7030A0"/>
                </a:solidFill>
              </a:rPr>
              <a:t>AlN</a:t>
            </a:r>
            <a:r>
              <a:rPr lang="en-US" sz="1800" dirty="0">
                <a:solidFill>
                  <a:srgbClr val="000000"/>
                </a:solidFill>
                <a:cs typeface="+mn-cs"/>
              </a:rPr>
              <a:t>/</a:t>
            </a:r>
            <a:r>
              <a:rPr lang="en-US" sz="1800" dirty="0" err="1">
                <a:solidFill>
                  <a:srgbClr val="C00000"/>
                </a:solidFill>
                <a:cs typeface="+mn-cs"/>
              </a:rPr>
              <a:t>NbTiN</a:t>
            </a:r>
            <a:r>
              <a:rPr lang="en-US" sz="1800" dirty="0">
                <a:solidFill>
                  <a:srgbClr val="000000"/>
                </a:solidFill>
                <a:cs typeface="+mn-cs"/>
              </a:rPr>
              <a:t>       (B10)  </a:t>
            </a: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-149311" y="785436"/>
            <a:ext cx="56357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 b="1" dirty="0">
                <a:solidFill>
                  <a:srgbClr val="0000FF"/>
                </a:solidFill>
              </a:rPr>
              <a:t>We are excellently positioned for the next generation of ALMA SIS mixers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105698" y="2827305"/>
            <a:ext cx="5715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rgbClr val="000000"/>
                </a:solidFill>
              </a:rPr>
              <a:t>  SOI Architecture </a:t>
            </a:r>
            <a:r>
              <a:rPr lang="en-US" sz="2000" b="1" i="1" dirty="0">
                <a:solidFill>
                  <a:srgbClr val="000000"/>
                </a:solidFill>
              </a:rPr>
              <a:t>(3-5um Si chip w/</a:t>
            </a:r>
            <a:r>
              <a:rPr lang="en-US" sz="2000" b="1" i="1" dirty="0" err="1">
                <a:solidFill>
                  <a:srgbClr val="000000"/>
                </a:solidFill>
              </a:rPr>
              <a:t>beamleads</a:t>
            </a:r>
            <a:r>
              <a:rPr lang="en-US" sz="2000" b="1" i="1" dirty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More accurate chip size and registration to metallization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No time intensive lapping-thinning/dicing required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Close to drop in chip placement in waveguide block</a:t>
            </a:r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152400" y="5386007"/>
            <a:ext cx="8763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Developing rapid, whole wafer, dc cryogenic probing/screening of mixer chips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Miscellaneous circuits (superconducting RF &amp; IF Hybrids &amp; LO Couplers)</a:t>
            </a: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152400" y="4721192"/>
            <a:ext cx="1705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rgbClr val="000000"/>
                </a:solidFill>
              </a:rPr>
              <a:t>Miscellaneous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/>
        </p:blipFill>
        <p:spPr>
          <a:xfrm>
            <a:off x="5486400" y="938231"/>
            <a:ext cx="3429000" cy="2194532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359776" y="3116553"/>
            <a:ext cx="2005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All </a:t>
            </a:r>
            <a:r>
              <a:rPr lang="en-US" sz="1600" dirty="0" err="1">
                <a:solidFill>
                  <a:srgbClr val="C00000"/>
                </a:solidFill>
              </a:rPr>
              <a:t>NbTiN</a:t>
            </a:r>
            <a:r>
              <a:rPr lang="en-US" sz="1600" dirty="0">
                <a:solidFill>
                  <a:srgbClr val="C00000"/>
                </a:solidFill>
              </a:rPr>
              <a:t> 5mV gap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82976" y="3442858"/>
            <a:ext cx="2108623" cy="187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105698" y="1501547"/>
            <a:ext cx="5500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rgbClr val="000000"/>
                </a:solidFill>
              </a:rPr>
              <a:t>SIS Material Systems suitable for </a:t>
            </a:r>
            <a:r>
              <a:rPr lang="en-US" sz="2000" b="1">
                <a:solidFill>
                  <a:srgbClr val="000000"/>
                </a:solidFill>
              </a:rPr>
              <a:t>2</a:t>
            </a:r>
            <a:r>
              <a:rPr lang="en-US" sz="2000" b="1" baseline="30000">
                <a:solidFill>
                  <a:srgbClr val="000000"/>
                </a:solidFill>
              </a:rPr>
              <a:t>nd</a:t>
            </a:r>
            <a:r>
              <a:rPr lang="en-US" sz="2000" b="1">
                <a:solidFill>
                  <a:srgbClr val="000000"/>
                </a:solidFill>
              </a:rPr>
              <a:t> gen ALMA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6497594" y="3510126"/>
            <a:ext cx="30479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6497594" y="5320673"/>
            <a:ext cx="30479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649994" y="3510126"/>
            <a:ext cx="0" cy="657116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649993" y="4751948"/>
            <a:ext cx="0" cy="609600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233739" y="4167173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  <a:p>
            <a:pPr algn="ctr"/>
            <a:r>
              <a:rPr lang="en-US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55"/>
            <a:ext cx="9144000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77622"/>
      </p:ext>
    </p:extLst>
  </p:cSld>
  <p:clrMapOvr>
    <a:masterClrMapping/>
  </p:clrMapOvr>
</p:sld>
</file>

<file path=ppt/theme/theme1.xml><?xml version="1.0" encoding="utf-8"?>
<a:theme xmlns:a="http://schemas.openxmlformats.org/drawingml/2006/main" name="AUIBoard_Oct2015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Gill Sans MT" panose="020B05020201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SAC_Development_NAOct18update2" id="{E38AAB8D-511A-8945-A1A2-8BA74FD99A74}" vid="{CB56556D-7E0D-4349-985F-5A849BA32C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16693</TotalTime>
  <Words>988</Words>
  <Application>Microsoft Macintosh PowerPoint</Application>
  <PresentationFormat>On-screen Show (4:3)</PresentationFormat>
  <Paragraphs>122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Century Gothic</vt:lpstr>
      <vt:lpstr>Gill Sans</vt:lpstr>
      <vt:lpstr>Gill Sans Light</vt:lpstr>
      <vt:lpstr>Gill Sans MT</vt:lpstr>
      <vt:lpstr>Open Sans</vt:lpstr>
      <vt:lpstr>Times New Roman</vt:lpstr>
      <vt:lpstr>Wingdings</vt:lpstr>
      <vt:lpstr>AUIBoard_Oct2015_template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Immediate Future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 Wootten</cp:lastModifiedBy>
  <cp:revision>37</cp:revision>
  <cp:lastPrinted>2018-10-17T20:15:30Z</cp:lastPrinted>
  <dcterms:created xsi:type="dcterms:W3CDTF">2018-09-24T14:49:53Z</dcterms:created>
  <dcterms:modified xsi:type="dcterms:W3CDTF">2019-01-15T02:13:22Z</dcterms:modified>
</cp:coreProperties>
</file>