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8" r:id="rId2"/>
    <p:sldId id="487" r:id="rId3"/>
    <p:sldId id="488" r:id="rId4"/>
    <p:sldId id="469" r:id="rId5"/>
    <p:sldId id="482" r:id="rId6"/>
    <p:sldId id="467" r:id="rId7"/>
    <p:sldId id="473" r:id="rId8"/>
    <p:sldId id="484" r:id="rId9"/>
    <p:sldId id="475" r:id="rId10"/>
    <p:sldId id="470" r:id="rId11"/>
    <p:sldId id="485" r:id="rId12"/>
    <p:sldId id="486" r:id="rId13"/>
    <p:sldId id="40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62458"/>
    <a:srgbClr val="052058"/>
    <a:srgbClr val="11264C"/>
    <a:srgbClr val="64A3F9"/>
    <a:srgbClr val="558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2" autoAdjust="0"/>
    <p:restoredTop sz="94643" autoAdjust="0"/>
  </p:normalViewPr>
  <p:slideViewPr>
    <p:cSldViewPr snapToGrid="0" snapToObjects="1">
      <p:cViewPr varScale="1">
        <p:scale>
          <a:sx n="101" d="100"/>
          <a:sy n="101" d="100"/>
        </p:scale>
        <p:origin x="192" y="968"/>
      </p:cViewPr>
      <p:guideLst>
        <p:guide orient="horz" pos="416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F8F9-169D-44DB-85CA-273403A7B9DE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C562-8B63-4E12-9383-291BCD3F6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ALMA approaches completion of its initially envisaged capabilities, the</a:t>
            </a:r>
          </a:p>
          <a:p>
            <a:r>
              <a:rPr lang="en-US" dirty="0"/>
              <a:t>original fundamental science goals of ALMA have essentially been demonstrated.</a:t>
            </a:r>
          </a:p>
          <a:p>
            <a:r>
              <a:rPr lang="en-US" dirty="0"/>
              <a:t>Looking to the future, the ALMA Board tasked the ALMA Science Advisory Committee (ASAC)</a:t>
            </a:r>
          </a:p>
          <a:p>
            <a:r>
              <a:rPr lang="en-US" dirty="0"/>
              <a:t>to recommend future developments that ALMA should consider implementing by the year 2030. A working group prioritized those recommendations into a strategic ALMA2030 Development Roadmap, which was  endorsed by the ALMA Board in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3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mixer-preamp subassemblies is increased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existing 5-10 GHz to 4-12 GHz or 4-16 GHz and the RF coverage is increased from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211-275 GHz to 211-280 GHz while continuing to meet ALMA specifications.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two distinct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 in the Carina Nebula each manifesting in a separate frequency zone within the line: the Western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Wall, channels 40 - 100, and the \Northern Region", channels 120- 165. (a)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NeuroScope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clustering from combined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 40-100 + 120-165. (b)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ClumpFind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clusters from the combined channels, projected to 2 dimensions with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ClumpFind2DProj  module. (c)  Moment maps 0, 1, and 8 (peak intensity map) from the combined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channels.</a:t>
            </a:r>
          </a:p>
          <a:p>
            <a:endParaRPr lang="en-US" dirty="0"/>
          </a:p>
          <a:p>
            <a:r>
              <a:rPr lang="en-US" dirty="0" err="1"/>
              <a:t>Noroozian</a:t>
            </a:r>
            <a:r>
              <a:rPr lang="en-US" dirty="0"/>
              <a:t>+ designed, simulated, and fabricated a new microstrip-based RF TKIP amplifier that covers the 65-150 GHz range with a &gt; 15 dB gain. Impressively, this range fully covers ALMA bands 2 (65-90 GHz) and 3 (84-116 GHz), and part of band 4 (125-163 GHz) simultaneously.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0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B6v2 study, the proposed mixer-preamp subassemblies is increased from the existing 5-10 GHz to 4-12 GHz or 4-16 GHz and the RF coverage is increased from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211-275 GHz to 211-280 GHz while continuing to meet ALMA specifications.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4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C56C-DB75-4154-ACD4-26680918149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27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24504" y="4230440"/>
            <a:ext cx="9393008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7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83" y="6443248"/>
            <a:ext cx="512210" cy="3073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CD606-3012-4548-B06D-B397B75D6D60}"/>
              </a:ext>
            </a:extLst>
          </p:cNvPr>
          <p:cNvSpPr/>
          <p:nvPr userDrawn="1"/>
        </p:nvSpPr>
        <p:spPr>
          <a:xfrm>
            <a:off x="7684068" y="132007"/>
            <a:ext cx="1380419" cy="2286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ALMA Images Circumplanetary Disks II. HD100546</a:t>
            </a:r>
            <a:br>
              <a:rPr lang="en-US" sz="1050" dirty="0"/>
            </a:br>
            <a:r>
              <a:rPr lang="en-US" sz="1050" b="1" i="1" dirty="0"/>
              <a:t>Perez, </a:t>
            </a:r>
            <a:r>
              <a:rPr lang="en-US" sz="1050" b="1" i="1" dirty="0" err="1"/>
              <a:t>Casassus</a:t>
            </a:r>
            <a:r>
              <a:rPr lang="en-US" sz="1050" b="1" i="1" dirty="0"/>
              <a:t>, Hales, Marino, </a:t>
            </a:r>
            <a:r>
              <a:rPr lang="en-US" sz="1050" b="1" i="1" dirty="0" err="1"/>
              <a:t>Cheetham</a:t>
            </a:r>
            <a:r>
              <a:rPr lang="en-US" sz="1050" b="1" i="1" dirty="0"/>
              <a:t>, Zurlo, </a:t>
            </a:r>
            <a:r>
              <a:rPr lang="en-US" sz="1050" b="1" i="1" dirty="0" err="1"/>
              <a:t>Cieza</a:t>
            </a:r>
            <a:r>
              <a:rPr lang="en-US" sz="1050" b="1" i="1" dirty="0"/>
              <a:t>, Dong, Alarcon, </a:t>
            </a:r>
            <a:r>
              <a:rPr lang="en-US" sz="1050" b="1" i="1" dirty="0" err="1"/>
              <a:t>Benitiez-Llambay</a:t>
            </a:r>
            <a:r>
              <a:rPr lang="en-US" sz="1050" b="1" i="1" dirty="0"/>
              <a:t> and </a:t>
            </a:r>
            <a:r>
              <a:rPr lang="en-US" sz="1050" b="1" i="1" dirty="0" err="1"/>
              <a:t>Fomalont</a:t>
            </a:r>
            <a:r>
              <a:rPr lang="en-US" sz="1050" b="1" i="1" dirty="0"/>
              <a:t> </a:t>
            </a:r>
            <a:r>
              <a:rPr lang="en-US" sz="1050" b="1" i="1" dirty="0" err="1"/>
              <a:t>ApJL</a:t>
            </a:r>
            <a:r>
              <a:rPr lang="en-US" sz="1050" b="1" i="1" dirty="0"/>
              <a:t> arXiv:1906.06305</a:t>
            </a:r>
          </a:p>
          <a:p>
            <a:r>
              <a:rPr lang="en-US" sz="1050" dirty="0"/>
              <a:t>and  </a:t>
            </a:r>
            <a:r>
              <a:rPr lang="en-US" sz="1050" b="1" i="1" dirty="0" err="1"/>
              <a:t>Casassus</a:t>
            </a:r>
            <a:r>
              <a:rPr lang="en-US" sz="1050" b="1" i="1" dirty="0"/>
              <a:t> and Perez </a:t>
            </a:r>
            <a:r>
              <a:rPr lang="en-US" sz="1050" b="1" i="1" dirty="0" err="1"/>
              <a:t>ApJL</a:t>
            </a:r>
            <a:r>
              <a:rPr lang="en-US" sz="1050" b="1" i="1" dirty="0"/>
              <a:t> accepted  arXiv:1906.06302</a:t>
            </a:r>
            <a:endParaRPr lang="en-US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E3502-3A86-8D44-B8C8-26FD54239F09}"/>
              </a:ext>
            </a:extLst>
          </p:cNvPr>
          <p:cNvSpPr/>
          <p:nvPr userDrawn="1"/>
        </p:nvSpPr>
        <p:spPr>
          <a:xfrm>
            <a:off x="78807" y="1984766"/>
            <a:ext cx="1210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aseline="0" dirty="0"/>
              <a:t>Ultrared dusty, star-forming galaxies:  The most luminous, massive, and active galaxies in the early universe.</a:t>
            </a:r>
          </a:p>
          <a:p>
            <a:pPr algn="ctr"/>
            <a:r>
              <a:rPr lang="en-US" sz="1200" b="1" i="1" baseline="0" dirty="0"/>
              <a:t>Ma, Cooray et al </a:t>
            </a:r>
            <a:r>
              <a:rPr lang="en-US" sz="1200" b="1" i="1" baseline="0" dirty="0" err="1"/>
              <a:t>ApJS</a:t>
            </a:r>
            <a:r>
              <a:rPr lang="en-US" sz="1200" b="1" i="1" baseline="0" dirty="0"/>
              <a:t> accepted, </a:t>
            </a:r>
            <a:r>
              <a:rPr lang="en-US" sz="1200" b="1" i="1" baseline="0" dirty="0" err="1"/>
              <a:t>arxiv</a:t>
            </a:r>
            <a:r>
              <a:rPr lang="en-US" sz="1200" b="1" i="1" baseline="0" dirty="0"/>
              <a:t>: 1908.08043</a:t>
            </a:r>
            <a:endParaRPr lang="en-US" b="1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A9A5D-E54B-3244-976C-A5DAA40FAD47}"/>
              </a:ext>
            </a:extLst>
          </p:cNvPr>
          <p:cNvSpPr/>
          <p:nvPr userDrawn="1"/>
        </p:nvSpPr>
        <p:spPr>
          <a:xfrm>
            <a:off x="7513721" y="2510184"/>
            <a:ext cx="1607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aseline="0" dirty="0"/>
              <a:t>First ALMA Millimeter Wavelength Maps of Jupiter, with a Multi-Wavelength Study of Convection</a:t>
            </a:r>
          </a:p>
          <a:p>
            <a:r>
              <a:rPr lang="en-US" sz="1200" b="1" i="1" baseline="0" dirty="0"/>
              <a:t> </a:t>
            </a:r>
            <a:r>
              <a:rPr lang="en-US" sz="1200" b="1" i="1" baseline="0" dirty="0" err="1"/>
              <a:t>dePater</a:t>
            </a:r>
            <a:r>
              <a:rPr lang="en-US" sz="1200" b="1" i="1" baseline="0" dirty="0"/>
              <a:t> et al (2019AJ, 158, 139)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92EE04-F0B3-0D48-9840-DDE74D1B7ADE}"/>
              </a:ext>
            </a:extLst>
          </p:cNvPr>
          <p:cNvSpPr/>
          <p:nvPr userDrawn="1"/>
        </p:nvSpPr>
        <p:spPr>
          <a:xfrm>
            <a:off x="78807" y="88046"/>
            <a:ext cx="1210778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aseline="0" dirty="0"/>
              <a:t>ALMA Images Circumplanetary Disks I. PDS70</a:t>
            </a:r>
            <a:br>
              <a:rPr lang="en-US" dirty="0"/>
            </a:br>
            <a:r>
              <a:rPr lang="en-US" sz="1050" b="1" i="1" dirty="0" err="1"/>
              <a:t>Isella</a:t>
            </a:r>
            <a:r>
              <a:rPr lang="en-US" sz="1050" b="1" i="1" dirty="0"/>
              <a:t>, </a:t>
            </a:r>
            <a:r>
              <a:rPr lang="en-US" sz="1050" b="1" i="1" dirty="0" err="1"/>
              <a:t>Benisty</a:t>
            </a:r>
            <a:r>
              <a:rPr lang="en-US" sz="1050" b="1" i="1" dirty="0"/>
              <a:t>, Teague, Bae, Keppler, </a:t>
            </a:r>
            <a:r>
              <a:rPr lang="en-US" sz="1050" b="1" i="1" dirty="0" err="1"/>
              <a:t>Facchini</a:t>
            </a:r>
            <a:r>
              <a:rPr lang="en-US" sz="1050" b="1" i="1" dirty="0"/>
              <a:t>, Pérez </a:t>
            </a:r>
            <a:r>
              <a:rPr lang="en-US" sz="1050" b="1" i="1" dirty="0" err="1"/>
              <a:t>ApJL</a:t>
            </a:r>
            <a:r>
              <a:rPr lang="en-US" sz="1050" b="1" i="1" dirty="0"/>
              <a:t> 879, L25</a:t>
            </a:r>
          </a:p>
        </p:txBody>
      </p:sp>
      <p:pic>
        <p:nvPicPr>
          <p:cNvPr id="23" name="Picture 22" descr="PDS70_Isella.png">
            <a:extLst>
              <a:ext uri="{FF2B5EF4-FFF2-40B4-BE49-F238E27FC236}">
                <a16:creationId xmlns:a16="http://schemas.microsoft.com/office/drawing/2014/main" id="{3BE543AF-0E4E-A542-94FF-60020F1C96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30279" y="132007"/>
            <a:ext cx="2084199" cy="1845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4436E8-1F0E-F44B-9FDE-75D68851BF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97465" y="187380"/>
            <a:ext cx="2474582" cy="16878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F26B87-D93F-A44A-B678-1451451BCE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9931" y="2079681"/>
            <a:ext cx="2299268" cy="21234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AC00A7-C776-B74F-9673-CEE6E121DAC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97465" y="2058002"/>
            <a:ext cx="2337755" cy="19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288456"/>
            <a:ext cx="8636000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5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711200"/>
            <a:ext cx="8636000" cy="518100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30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8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rao_logo_p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52" y="346326"/>
            <a:ext cx="2612566" cy="33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245055" y="3908877"/>
            <a:ext cx="421715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</a:rPr>
              <a:t>  public.nrao.edu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</a:rPr>
              <a:t>   ngvla.nrao.edu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91234" y="5003006"/>
            <a:ext cx="792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b="1" i="1" dirty="0">
                <a:latin typeface="Gill Sans MT" charset="0"/>
                <a:cs typeface="Gill Sans" charset="0"/>
              </a:rPr>
            </a:br>
            <a:r>
              <a:rPr lang="en-US" sz="1400" b="1" i="1" dirty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50C1-5C27-5347-80FB-8124E795DB53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E7F2-4E53-1A44-B16A-B204278C4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6751" y="6356352"/>
            <a:ext cx="2133600" cy="365125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ASAC 26-7 Feb 2018</a:t>
            </a:r>
            <a:endParaRPr lang="es-ES_tradn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57200" y="1600201"/>
            <a:ext cx="8229600" cy="47561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7" name="Marcador de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342902"/>
            <a:ext cx="7573694" cy="838199"/>
          </a:xfrm>
          <a:prstGeom prst="rect">
            <a:avLst/>
          </a:prstGeom>
        </p:spPr>
        <p:txBody>
          <a:bodyPr vert="horz" lIns="95786" tIns="47893" rIns="95786" bIns="47893"/>
          <a:lstStyle>
            <a:lvl1pPr marL="0" indent="0" algn="ctr">
              <a:buNone/>
              <a:defRPr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341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9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1" y="670243"/>
            <a:ext cx="86360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85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1" y="1288456"/>
            <a:ext cx="8636000" cy="4603750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Gill Sans MT" panose="020B0502020104020203" pitchFamily="34" charset="0"/>
              </a:defRPr>
            </a:lvl1pPr>
            <a:lvl2pPr>
              <a:defRPr sz="2031">
                <a:latin typeface="Gill Sans MT" panose="020B0502020104020203" pitchFamily="34" charset="0"/>
              </a:defRPr>
            </a:lvl2pPr>
            <a:lvl3pPr>
              <a:defRPr sz="1846">
                <a:latin typeface="Gill Sans MT" panose="020B0502020104020203" pitchFamily="34" charset="0"/>
              </a:defRPr>
            </a:lvl3pPr>
            <a:lvl4pPr>
              <a:defRPr sz="1662">
                <a:latin typeface="Gill Sans MT" panose="020B0502020104020203" pitchFamily="34" charset="0"/>
              </a:defRPr>
            </a:lvl4pPr>
            <a:lvl5pPr>
              <a:defRPr sz="1477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59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55AA-1BD5-446E-819C-59471BEAD13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80001" y="6113419"/>
            <a:ext cx="9350520" cy="838111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838111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86561" y="838111"/>
                </a:lnTo>
                <a:lnTo>
                  <a:pt x="19340" y="818770"/>
                </a:lnTo>
                <a:lnTo>
                  <a:pt x="0" y="5802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2" name="Picture 11" descr="Curves_orange_blue.png"/>
          <p:cNvPicPr>
            <a:picLocks noChangeAspect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031"/>
            <a:ext cx="9144000" cy="482203"/>
          </a:xfrm>
          <a:prstGeom prst="rect">
            <a:avLst/>
          </a:prstGeom>
        </p:spPr>
      </p:pic>
      <p:pic>
        <p:nvPicPr>
          <p:cNvPr id="14" name="Picture 13" descr="NRAO_Logo_White.ai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11671" y="6510864"/>
            <a:ext cx="3769084" cy="217448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372DE0E-017C-6047-AB40-14FA8E408B1F}" type="slidenum">
              <a:rPr lang="en-US" sz="1200" smtClean="0">
                <a:solidFill>
                  <a:schemeClr val="bg1"/>
                </a:solidFill>
                <a:latin typeface="Gill Sans Light"/>
                <a:cs typeface="Gill Sans Light"/>
              </a:rPr>
              <a:pPr algn="l"/>
              <a:t>‹#›</a:t>
            </a:fld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1733266" y="6405805"/>
            <a:ext cx="5199797" cy="3822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white"/>
                </a:solidFill>
                <a:latin typeface="Gill Sans MT" panose="020B0502020104020203" pitchFamily="34" charset="0"/>
              </a:rPr>
              <a:t>ALMA/NA Development – Jan 2020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83" y="6443248"/>
            <a:ext cx="512210" cy="3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5" r:id="rId5"/>
    <p:sldLayoutId id="2147483667" r:id="rId6"/>
    <p:sldLayoutId id="2147483669" r:id="rId7"/>
    <p:sldLayoutId id="2147483672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o.nrao.edu/NextALMACorrelator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rao.edu/facilities/alma/alma-develop-old-022217/445SecondGenSISreceiverDevelopmentRepor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608" y="4777468"/>
            <a:ext cx="7744505" cy="628231"/>
          </a:xfrm>
        </p:spPr>
        <p:txBody>
          <a:bodyPr/>
          <a:lstStyle/>
          <a:p>
            <a:r>
              <a:rPr lang="en-US" sz="2800" dirty="0"/>
              <a:t>Summary on Status of NA Development Projects and Studies: Jan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49CEE-4705-D84F-A4F0-ECA9E078E798}"/>
              </a:ext>
            </a:extLst>
          </p:cNvPr>
          <p:cNvSpPr txBox="1"/>
          <p:nvPr/>
        </p:nvSpPr>
        <p:spPr>
          <a:xfrm>
            <a:off x="245608" y="5976258"/>
            <a:ext cx="513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Al Wootten, Deputy ALMA Program Scientist for NA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Crystal Brogan, ALMA Program Scientist for NA</a:t>
            </a:r>
          </a:p>
        </p:txBody>
      </p:sp>
    </p:spTree>
    <p:extLst>
      <p:ext uri="{BB962C8B-B14F-4D97-AF65-F5344CB8AC3E}">
        <p14:creationId xmlns:p14="http://schemas.microsoft.com/office/powerpoint/2010/main" val="175331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24097-E567-B846-B063-DB963CDF84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115" y="172993"/>
            <a:ext cx="7573694" cy="838199"/>
          </a:xfrm>
        </p:spPr>
        <p:txBody>
          <a:bodyPr/>
          <a:lstStyle/>
          <a:p>
            <a:r>
              <a:rPr lang="en-US" dirty="0"/>
              <a:t>NA Development Study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C0F4A-4C45-054C-BF93-99DCE75E0F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3401" y="961425"/>
            <a:ext cx="5007429" cy="4756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46" b="1" dirty="0"/>
              <a:t>Cycle 7 Study Overview</a:t>
            </a:r>
          </a:p>
          <a:p>
            <a:pPr marL="0" indent="0">
              <a:buNone/>
            </a:pPr>
            <a:r>
              <a:rPr lang="en-US" sz="1662" dirty="0"/>
              <a:t>Acting on the ALMA2030 vision:</a:t>
            </a:r>
          </a:p>
          <a:p>
            <a:r>
              <a:rPr lang="en-US" sz="1600" dirty="0"/>
              <a:t>Increasing receiver sensitivity, bandwidth</a:t>
            </a:r>
          </a:p>
          <a:p>
            <a:pPr marL="758630" lvl="1" indent="-316531">
              <a:buFont typeface="Arial" charset="0"/>
              <a:buChar char="•"/>
            </a:pPr>
            <a:r>
              <a:rPr lang="en-US" sz="1400" i="1" dirty="0"/>
              <a:t>Technology Development of Quantum-Limited, Ultra-Wideband RF Amplifiers for ALMA: A 65-150 GHz Amplifier Test Case – Hawkins &amp; </a:t>
            </a:r>
            <a:r>
              <a:rPr lang="en-US" sz="1400" i="1" dirty="0" err="1"/>
              <a:t>Noroozian</a:t>
            </a:r>
            <a:r>
              <a:rPr lang="en-US" sz="1400" i="1" dirty="0"/>
              <a:t> </a:t>
            </a:r>
          </a:p>
          <a:p>
            <a:pPr lvl="1">
              <a:buFont typeface="Arial" charset="0"/>
              <a:buChar char="•"/>
            </a:pPr>
            <a:r>
              <a:rPr lang="en-US" sz="1300" i="1" dirty="0"/>
              <a:t>ALMA Band 6v2 SIS Mixer-Preamp – Kerr &amp; Lichtenberger </a:t>
            </a:r>
          </a:p>
          <a:p>
            <a:pPr lvl="1">
              <a:buFont typeface="Arial" charset="0"/>
              <a:buChar char="•"/>
            </a:pPr>
            <a:r>
              <a:rPr lang="en-US" sz="1300" i="1" dirty="0"/>
              <a:t>ALMA Band 6 Local Oscillator Modifications - Saini &amp; </a:t>
            </a:r>
            <a:r>
              <a:rPr lang="en-US" sz="1300" i="1" dirty="0" err="1"/>
              <a:t>Vaselaar</a:t>
            </a:r>
            <a:endParaRPr lang="en-US" sz="1300" i="1" dirty="0"/>
          </a:p>
          <a:p>
            <a:pPr>
              <a:buFont typeface="Arial" charset="0"/>
              <a:buChar char="•"/>
            </a:pPr>
            <a:r>
              <a:rPr lang="en-US" sz="1600" dirty="0"/>
              <a:t>Expanding ALMA’s processed bandwidth</a:t>
            </a:r>
            <a:endParaRPr lang="en-US" sz="1600" i="1" dirty="0"/>
          </a:p>
          <a:p>
            <a:pPr lvl="1">
              <a:buFont typeface="Arial" charset="0"/>
              <a:buChar char="•"/>
            </a:pPr>
            <a:r>
              <a:rPr lang="en-US" sz="1300" i="1" dirty="0"/>
              <a:t>NRC TALON Frequency Slice Architecture Correlator/Beamformer for ALMA - S. </a:t>
            </a:r>
            <a:r>
              <a:rPr lang="en-US" sz="1300" i="1" dirty="0" err="1"/>
              <a:t>Vrcic</a:t>
            </a:r>
            <a:endParaRPr lang="en-US" sz="1300" i="1" dirty="0"/>
          </a:p>
          <a:p>
            <a:pPr>
              <a:buFont typeface="Arial" charset="0"/>
              <a:buChar char="•"/>
            </a:pPr>
            <a:r>
              <a:rPr lang="en-US" sz="1700" dirty="0"/>
              <a:t>Higher Resolution</a:t>
            </a:r>
          </a:p>
          <a:p>
            <a:pPr lvl="1">
              <a:buFont typeface="Arial" charset="0"/>
              <a:buChar char="•"/>
            </a:pPr>
            <a:r>
              <a:rPr lang="en-US" sz="1300" dirty="0"/>
              <a:t>ALMA Central LO Article Improvements and Upgrades - </a:t>
            </a:r>
            <a:r>
              <a:rPr lang="en-US" sz="1300" i="1" dirty="0"/>
              <a:t>Jacques</a:t>
            </a:r>
          </a:p>
          <a:p>
            <a:pPr>
              <a:buFont typeface="Arial" charset="0"/>
              <a:buChar char="•"/>
            </a:pPr>
            <a:r>
              <a:rPr lang="en-US" sz="1700" dirty="0"/>
              <a:t>Improved Archive, data use</a:t>
            </a:r>
          </a:p>
          <a:p>
            <a:pPr lvl="1">
              <a:buFont typeface="Arial" charset="0"/>
              <a:buChar char="•"/>
            </a:pPr>
            <a:r>
              <a:rPr lang="en-US" sz="1300" dirty="0"/>
              <a:t>Link CASA to the </a:t>
            </a:r>
            <a:r>
              <a:rPr lang="en-US" sz="1300" dirty="0" err="1"/>
              <a:t>Astropy</a:t>
            </a:r>
            <a:r>
              <a:rPr lang="en-US" sz="1300" dirty="0"/>
              <a:t> ecosystem – </a:t>
            </a:r>
            <a:r>
              <a:rPr lang="en-US" sz="1300" i="1" dirty="0"/>
              <a:t>A. Ginsburg</a:t>
            </a:r>
          </a:p>
          <a:p>
            <a:pPr lvl="1">
              <a:buFont typeface="Arial" charset="0"/>
              <a:buChar char="•"/>
            </a:pPr>
            <a:r>
              <a:rPr lang="en-US" sz="1300" dirty="0"/>
              <a:t>ALMA Archive Science Mining – P. </a:t>
            </a:r>
            <a:r>
              <a:rPr lang="en-US" sz="1300" dirty="0" err="1"/>
              <a:t>Teuben</a:t>
            </a:r>
            <a:endParaRPr lang="en-US" sz="1300" dirty="0"/>
          </a:p>
          <a:p>
            <a:pPr lvl="1">
              <a:buFont typeface="Arial" charset="0"/>
              <a:buChar char="•"/>
            </a:pPr>
            <a:r>
              <a:rPr lang="en-US" sz="1300" dirty="0"/>
              <a:t>ARCADE: ALMA Reduction in the CANFAR Data Environment- Kirk</a:t>
            </a:r>
          </a:p>
          <a:p>
            <a:pPr lvl="1">
              <a:buFont typeface="Arial" charset="0"/>
              <a:buChar char="•"/>
            </a:pPr>
            <a:endParaRPr lang="en-US" sz="13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46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EFD31-DF74-E145-91EE-EFF5377C4989}"/>
              </a:ext>
            </a:extLst>
          </p:cNvPr>
          <p:cNvSpPr txBox="1"/>
          <p:nvPr/>
        </p:nvSpPr>
        <p:spPr>
          <a:xfrm>
            <a:off x="281353" y="5717576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Eight Cycle 7 Studies Commenced FY2020.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62C978-2E47-C640-AF81-7C7E555A9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772" y="859970"/>
            <a:ext cx="3960031" cy="2471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AFCB25-D209-0548-9199-EB238C676915}"/>
              </a:ext>
            </a:extLst>
          </p:cNvPr>
          <p:cNvSpPr txBox="1"/>
          <p:nvPr/>
        </p:nvSpPr>
        <p:spPr>
          <a:xfrm>
            <a:off x="4767943" y="3331028"/>
            <a:ext cx="411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TKIP technology could reduce integration times by an order of magnitude</a:t>
            </a:r>
          </a:p>
        </p:txBody>
      </p:sp>
    </p:spTree>
    <p:extLst>
      <p:ext uri="{BB962C8B-B14F-4D97-AF65-F5344CB8AC3E}">
        <p14:creationId xmlns:p14="http://schemas.microsoft.com/office/powerpoint/2010/main" val="200419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8F612-B855-1641-8EAA-10CF5B474EB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316216" y="707065"/>
            <a:ext cx="6362712" cy="4756150"/>
          </a:xfrm>
        </p:spPr>
      </p:pic>
    </p:spTree>
    <p:extLst>
      <p:ext uri="{BB962C8B-B14F-4D97-AF65-F5344CB8AC3E}">
        <p14:creationId xmlns:p14="http://schemas.microsoft.com/office/powerpoint/2010/main" val="227862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128E75-C528-0445-8BC4-A958EDF8FC4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04685" y="223284"/>
            <a:ext cx="7734629" cy="5410052"/>
          </a:xfrm>
        </p:spPr>
      </p:pic>
    </p:spTree>
    <p:extLst>
      <p:ext uri="{BB962C8B-B14F-4D97-AF65-F5344CB8AC3E}">
        <p14:creationId xmlns:p14="http://schemas.microsoft.com/office/powerpoint/2010/main" val="140456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Immediate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7923"/>
            <a:ext cx="8229600" cy="491707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Projects </a:t>
            </a:r>
          </a:p>
          <a:p>
            <a:pPr lvl="1"/>
            <a:r>
              <a:rPr lang="en-US" sz="2000" dirty="0"/>
              <a:t>NA has one new project, B6v2 upgrade, under way</a:t>
            </a:r>
          </a:p>
          <a:p>
            <a:pPr lvl="1"/>
            <a:r>
              <a:rPr lang="en-US" sz="2000" dirty="0"/>
              <a:t>New Call for Projects </a:t>
            </a:r>
            <a:r>
              <a:rPr lang="en-US" sz="2000" dirty="0" err="1"/>
              <a:t>forseen</a:t>
            </a:r>
            <a:r>
              <a:rPr lang="en-US" sz="2000" dirty="0"/>
              <a:t> depending on funding</a:t>
            </a:r>
          </a:p>
          <a:p>
            <a:r>
              <a:rPr lang="en-US" dirty="0">
                <a:solidFill>
                  <a:srgbClr val="0070C0"/>
                </a:solidFill>
              </a:rPr>
              <a:t>Studies</a:t>
            </a:r>
          </a:p>
          <a:p>
            <a:pPr lvl="1"/>
            <a:r>
              <a:rPr lang="en-US" sz="2000" dirty="0"/>
              <a:t>NA: Cycle 7 Call closed 1 May 2019; ~8 new Studies were selected for FY2020.</a:t>
            </a:r>
          </a:p>
          <a:p>
            <a:pPr lvl="1"/>
            <a:r>
              <a:rPr lang="en-US" sz="2000" dirty="0"/>
              <a:t>NA Cycle 8 Call expected 1 December 2019:</a:t>
            </a:r>
          </a:p>
          <a:p>
            <a:pPr lvl="2"/>
            <a:r>
              <a:rPr lang="en-US" sz="1600" dirty="0"/>
              <a:t>Anticipated Funding start:  1 Oct 2020 FY2021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7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25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5F5FA3-06EA-F342-B43D-4F497DAA6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0" y="1106573"/>
            <a:ext cx="7896113" cy="508118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EA458-6BE3-694C-BF5A-404DB9FF36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ALMA2030 Science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41B1D-E5FB-534C-BEE7-5FFA6B2AE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Having met its original science goals, new goals have been set (See ALMA Memo 612):</a:t>
            </a:r>
          </a:p>
        </p:txBody>
      </p:sp>
    </p:spTree>
    <p:extLst>
      <p:ext uri="{BB962C8B-B14F-4D97-AF65-F5344CB8AC3E}">
        <p14:creationId xmlns:p14="http://schemas.microsoft.com/office/powerpoint/2010/main" val="226650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ABB2CE-EA81-F142-A939-F2EE37515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Science Goals Drive Development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3959E-7C2A-EB4B-AA56-605FB7D1E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208" y="932856"/>
            <a:ext cx="8636000" cy="4603750"/>
          </a:xfrm>
        </p:spPr>
        <p:txBody>
          <a:bodyPr/>
          <a:lstStyle/>
          <a:p>
            <a:r>
              <a:rPr lang="en-US" sz="1800" dirty="0"/>
              <a:t>The Roadmap identifies three main areas to drive the developments over the next decade. </a:t>
            </a:r>
          </a:p>
          <a:p>
            <a:r>
              <a:rPr lang="en-US" sz="1800" dirty="0"/>
              <a:t>The top development priority, based on scientific merit and technical feasibility, is to broaden the receiver IF bandwidth by at least a factor of two and to upgrade the associated electronics and correlator to process the entire bandwidth.  Receiver line sensitivity should be simultaneously improved.</a:t>
            </a:r>
          </a:p>
          <a:p>
            <a:r>
              <a:rPr lang="en-US" sz="1800" dirty="0"/>
              <a:t>Identify and add the functionality needed for the community to mine the ALMA Science Archive efficiently, especially in view of the increased receiver bandwidth envisioned in the Roadmap.</a:t>
            </a:r>
          </a:p>
          <a:p>
            <a:r>
              <a:rPr lang="en-US" sz="1800" dirty="0"/>
              <a:t>Continued exploration of development paths which have potentially large impacts on ALMA science, but for which the science case and technical feasibility require further investigation. These include (</a:t>
            </a:r>
            <a:r>
              <a:rPr lang="en-US" sz="1800" dirty="0" err="1"/>
              <a:t>i</a:t>
            </a:r>
            <a:r>
              <a:rPr lang="en-US" sz="1800" dirty="0"/>
              <a:t>) extending the maximum baseline length by a factor of 2--3 to image the terrestrial planet forming zone in nearby protoplanetary disks; (ii) develop focal plane arrays to significantly increase ALMA's wide-field mapping speed; and (iii) increasing the number of 12-m antennas, to benefit all science programs by improving the sensitivity and image fidelity.</a:t>
            </a:r>
          </a:p>
        </p:txBody>
      </p:sp>
    </p:spTree>
    <p:extLst>
      <p:ext uri="{BB962C8B-B14F-4D97-AF65-F5344CB8AC3E}">
        <p14:creationId xmlns:p14="http://schemas.microsoft.com/office/powerpoint/2010/main" val="214556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F6DCA-79C8-8D4A-9846-6426FB2A7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 Development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616168-E49B-A54C-9CD7-B1DC253E7BD6}"/>
              </a:ext>
            </a:extLst>
          </p:cNvPr>
          <p:cNvSpPr txBox="1">
            <a:spLocks/>
          </p:cNvSpPr>
          <p:nvPr/>
        </p:nvSpPr>
        <p:spPr>
          <a:xfrm>
            <a:off x="373040" y="676396"/>
            <a:ext cx="8229600" cy="39284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46" b="1" dirty="0"/>
              <a:t>Current NA Project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F535EC-3921-8C4C-8BF1-E84FE0E0FA22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32934" y="974024"/>
            <a:ext cx="58471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charset="0"/>
              <a:buChar char="•"/>
            </a:pPr>
            <a:r>
              <a:rPr lang="en-US" sz="2000" b="1" i="1" dirty="0"/>
              <a:t>One active FY20 project: APP𝞿2</a:t>
            </a:r>
          </a:p>
          <a:p>
            <a:pPr marL="316531" indent="-316531">
              <a:buFont typeface="Arial" charset="0"/>
              <a:buChar char="•"/>
            </a:pPr>
            <a:r>
              <a:rPr lang="en-US" sz="2000" b="1" i="1" dirty="0"/>
              <a:t>ALMA Phasing Project, Phase 2</a:t>
            </a:r>
            <a:r>
              <a:rPr lang="en-US" sz="2000" dirty="0"/>
              <a:t> began FY18</a:t>
            </a:r>
          </a:p>
          <a:p>
            <a:pPr marL="716581" lvl="1" indent="-316531">
              <a:buFont typeface="Arial" charset="0"/>
              <a:buChar char="•"/>
            </a:pPr>
            <a:r>
              <a:rPr lang="en-US" sz="1600" dirty="0"/>
              <a:t>Addresses improved resolution, sensitivity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sz="1600" dirty="0"/>
              <a:t>Building on Cycle 3 &amp; 4 </a:t>
            </a:r>
            <a:r>
              <a:rPr lang="en-US" sz="1600" b="1" i="1" dirty="0"/>
              <a:t>Studies</a:t>
            </a:r>
            <a:r>
              <a:rPr lang="en-US" sz="1600" dirty="0"/>
              <a:t>, APP-1 Project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sz="1600" dirty="0"/>
              <a:t>a Delay Fix, 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sz="1600" dirty="0"/>
              <a:t> a Source Modeler, 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sz="1600" dirty="0"/>
              <a:t> Additional phasing bands (B7, B1), 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sz="1600" dirty="0"/>
              <a:t> Phasing on weak sources, 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sz="1600" dirty="0"/>
              <a:t> Spectral Line mode,</a:t>
            </a:r>
          </a:p>
          <a:p>
            <a:pPr marL="773731" lvl="1" indent="-316531">
              <a:buFont typeface="Arial" charset="0"/>
              <a:buChar char="•"/>
            </a:pPr>
            <a:r>
              <a:rPr lang="en-US" sz="1600" dirty="0"/>
              <a:t> Single-dish VLBI</a:t>
            </a:r>
          </a:p>
          <a:p>
            <a:pPr marL="716581" lvl="1" indent="-316531">
              <a:buFont typeface="Arial" charset="0"/>
              <a:buChar char="•"/>
            </a:pPr>
            <a:r>
              <a:rPr lang="en-US" sz="1600" dirty="0"/>
              <a:t>APP𝜑1 success: M87 BH image from EHT</a:t>
            </a:r>
          </a:p>
          <a:p>
            <a:pPr marL="316531" indent="-316531">
              <a:buFont typeface="Arial" charset="0"/>
              <a:buChar char="•"/>
            </a:pPr>
            <a:r>
              <a:rPr lang="en-US" sz="2000" b="1" i="1" dirty="0"/>
              <a:t>Small Project: </a:t>
            </a:r>
            <a:r>
              <a:rPr lang="en-US" sz="2000" b="1" i="1" dirty="0" err="1"/>
              <a:t>HiLs</a:t>
            </a:r>
            <a:r>
              <a:rPr lang="en-US" sz="2000" b="1" i="1" dirty="0"/>
              <a:t> correlator</a:t>
            </a:r>
          </a:p>
          <a:p>
            <a:pPr marL="716581" lvl="1" indent="-316531">
              <a:buFont typeface="Arial" charset="0"/>
              <a:buChar char="•"/>
            </a:pPr>
            <a:r>
              <a:rPr lang="en-US" sz="1600" dirty="0"/>
              <a:t>Provides efficient and representative testing environment for software/firmware</a:t>
            </a:r>
          </a:p>
          <a:p>
            <a:pPr marL="716581" lvl="1" indent="-316531">
              <a:buFont typeface="Arial" charset="0"/>
              <a:buChar char="•"/>
            </a:pPr>
            <a:r>
              <a:rPr lang="en-US" sz="1600" dirty="0"/>
              <a:t>Possible science payback: 10% more science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787400-6DA5-4646-B919-5142530C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2936888"/>
            <a:ext cx="2645592" cy="2158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8C934-D232-444F-890B-DB4C2A9BA0D0}"/>
              </a:ext>
            </a:extLst>
          </p:cNvPr>
          <p:cNvSpPr txBox="1"/>
          <p:nvPr/>
        </p:nvSpPr>
        <p:spPr>
          <a:xfrm>
            <a:off x="5498843" y="5100365"/>
            <a:ext cx="3612222" cy="783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 </a:t>
            </a:r>
            <a:r>
              <a:rPr lang="en-US" sz="1000" dirty="0"/>
              <a:t>Pulse profile of the Vela pulsar at 86 GHz, using Pipeline 1 to analyze 10 min of data. One cycle of phase is shown after folding the data at the predicted 89ms pulsar period. (Cordes+,2017)</a:t>
            </a:r>
          </a:p>
          <a:p>
            <a:endParaRPr lang="en-US" sz="1292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AC1CB-0AF7-A54E-A4C0-C23C260429CE}"/>
              </a:ext>
            </a:extLst>
          </p:cNvPr>
          <p:cNvSpPr txBox="1"/>
          <p:nvPr/>
        </p:nvSpPr>
        <p:spPr>
          <a:xfrm>
            <a:off x="281353" y="5717576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Two Projects continued during FY2019.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F389F-36D6-9942-B9A5-094BA6D1D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843" y="230425"/>
            <a:ext cx="3545152" cy="17668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712E0-758F-4449-8FDA-2DEE5E0F945C}"/>
              </a:ext>
            </a:extLst>
          </p:cNvPr>
          <p:cNvSpPr txBox="1"/>
          <p:nvPr/>
        </p:nvSpPr>
        <p:spPr>
          <a:xfrm>
            <a:off x="5337006" y="2031974"/>
            <a:ext cx="3868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Event Horizon Telescope (EHT) image of the M87 black hole. The left hand image shows a reconstruction of the black hole image using the full array of the Event Horizon Telescope (including ALMA and APEX); the right-hand image shows what the reconstruction would look like without data from ALMA and APEX. (EHT)</a:t>
            </a:r>
          </a:p>
        </p:txBody>
      </p:sp>
    </p:spTree>
    <p:extLst>
      <p:ext uri="{BB962C8B-B14F-4D97-AF65-F5344CB8AC3E}">
        <p14:creationId xmlns:p14="http://schemas.microsoft.com/office/powerpoint/2010/main" val="291569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A1BE1C-C4C5-DD4A-A44E-D17729BF1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368" y="435931"/>
            <a:ext cx="7971692" cy="440494"/>
          </a:xfrm>
        </p:spPr>
        <p:txBody>
          <a:bodyPr/>
          <a:lstStyle/>
          <a:p>
            <a:r>
              <a:rPr lang="en-US" sz="3139" dirty="0"/>
              <a:t>Next Generation ALMA Correlator Workshop</a:t>
            </a:r>
          </a:p>
          <a:p>
            <a:endParaRPr lang="en-US" sz="3139" dirty="0"/>
          </a:p>
          <a:p>
            <a:endParaRPr lang="en-US" sz="313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A2054-45BC-5442-8C62-B4784C70182A}"/>
              </a:ext>
            </a:extLst>
          </p:cNvPr>
          <p:cNvSpPr txBox="1"/>
          <p:nvPr/>
        </p:nvSpPr>
        <p:spPr>
          <a:xfrm>
            <a:off x="912384" y="960664"/>
            <a:ext cx="7971692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15" dirty="0">
                <a:solidFill>
                  <a:srgbClr val="0000FF"/>
                </a:solidFill>
                <a:latin typeface="Gill Sans MT" panose="020B0502020104020203" pitchFamily="34" charset="0"/>
              </a:rPr>
              <a:t>Feb. 11-13</a:t>
            </a:r>
          </a:p>
          <a:p>
            <a:r>
              <a:rPr lang="en-US" sz="2215" dirty="0">
                <a:solidFill>
                  <a:srgbClr val="0000FF"/>
                </a:solidFill>
                <a:latin typeface="Gill Sans MT" panose="020B0502020104020203" pitchFamily="34" charset="0"/>
              </a:rPr>
              <a:t>The Graduate Hotel, Charlottesville, 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EB737-0E55-7D47-B358-6B45E52EB590}"/>
              </a:ext>
            </a:extLst>
          </p:cNvPr>
          <p:cNvSpPr txBox="1"/>
          <p:nvPr/>
        </p:nvSpPr>
        <p:spPr>
          <a:xfrm>
            <a:off x="874368" y="5319238"/>
            <a:ext cx="6611814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dirty="0">
                <a:solidFill>
                  <a:srgbClr val="C00000"/>
                </a:solidFill>
                <a:latin typeface="Gill Sans MT" panose="020B0502020104020203" pitchFamily="34" charset="0"/>
                <a:hlinkClick r:id="rId2"/>
              </a:rPr>
              <a:t>http://go.nrao.edu/NextALMACorrelator</a:t>
            </a:r>
            <a:endParaRPr lang="en-US" sz="1846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1846" dirty="0">
                <a:solidFill>
                  <a:srgbClr val="C00000"/>
                </a:solidFill>
                <a:latin typeface="Gill Sans MT" panose="020B0502020104020203" pitchFamily="34" charset="0"/>
              </a:rPr>
              <a:t>Registration closes 20 Jan!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2EC621-28D4-5342-A43D-D88331F8E2AD}"/>
              </a:ext>
            </a:extLst>
          </p:cNvPr>
          <p:cNvSpPr/>
          <p:nvPr/>
        </p:nvSpPr>
        <p:spPr>
          <a:xfrm>
            <a:off x="496074" y="1769062"/>
            <a:ext cx="7971692" cy="361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85" dirty="0">
                <a:latin typeface="Gill Sans MT" panose="020B0502020104020203" pitchFamily="34" charset="0"/>
              </a:rPr>
              <a:t>Key Topics: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ALMA 2030 Science Goals / Capabilities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Digital Front-End Progress</a:t>
            </a:r>
          </a:p>
          <a:p>
            <a:pPr marL="738572" lvl="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Working Group Study outcomes</a:t>
            </a:r>
          </a:p>
          <a:p>
            <a:pPr marL="738572" lvl="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Requirements Group report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Presentation and discussion/refinement of straw correlator requirements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Tradeoffs GPUs vs FPGAs vs ASIC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Lessons from Current Digital Correlator efforts: SWARM, NOEMA, SKA, </a:t>
            </a:r>
            <a:r>
              <a:rPr lang="en-US" sz="1846" dirty="0" err="1">
                <a:latin typeface="Gill Sans MT" panose="020B0502020104020203" pitchFamily="34" charset="0"/>
              </a:rPr>
              <a:t>etc</a:t>
            </a:r>
            <a:endParaRPr lang="en-US" sz="1846" dirty="0">
              <a:latin typeface="Gill Sans MT" panose="020B0502020104020203" pitchFamily="34" charset="0"/>
            </a:endParaRPr>
          </a:p>
          <a:p>
            <a:pPr marL="738572" lvl="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Cover correlator software and hardware 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Presentations on ALMA correlator concepts that speak to a set of straw requirements (under development)</a:t>
            </a:r>
          </a:p>
          <a:p>
            <a:pPr marL="738572" lvl="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Gill Sans MT" panose="020B0502020104020203" pitchFamily="34" charset="0"/>
              </a:rPr>
              <a:t>Should include a notional plan for prototype, testing, and deployment</a:t>
            </a:r>
          </a:p>
        </p:txBody>
      </p:sp>
    </p:spTree>
    <p:extLst>
      <p:ext uri="{BB962C8B-B14F-4D97-AF65-F5344CB8AC3E}">
        <p14:creationId xmlns:p14="http://schemas.microsoft.com/office/powerpoint/2010/main" val="243458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3189D3-B7FC-3A4F-ABCA-8872FAD99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Upgrading the Receivers: B6v2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62B6A-A26E-B04B-AB0B-9368C0557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925792"/>
            <a:ext cx="3615935" cy="4603750"/>
          </a:xfrm>
        </p:spPr>
        <p:txBody>
          <a:bodyPr/>
          <a:lstStyle/>
          <a:p>
            <a:r>
              <a:rPr lang="en-US" sz="1662" dirty="0"/>
              <a:t>Increasing receiver sensitivity, bandwidth</a:t>
            </a:r>
          </a:p>
          <a:p>
            <a:pPr marL="758630" lvl="1" indent="-316531">
              <a:buFont typeface="Arial" panose="020B0604020202020204" pitchFamily="34" charset="0"/>
              <a:buChar char="•"/>
            </a:pPr>
            <a:r>
              <a:rPr lang="en-US" sz="1385" dirty="0">
                <a:solidFill>
                  <a:srgbClr val="00B050"/>
                </a:solidFill>
                <a:hlinkClick r:id="rId3"/>
              </a:rPr>
              <a:t>2</a:t>
            </a:r>
            <a:r>
              <a:rPr lang="en-US" sz="1385" baseline="30000" dirty="0">
                <a:solidFill>
                  <a:srgbClr val="00B050"/>
                </a:solidFill>
                <a:hlinkClick r:id="rId3"/>
              </a:rPr>
              <a:t>nd</a:t>
            </a:r>
            <a:r>
              <a:rPr lang="en-US" sz="1385" dirty="0">
                <a:solidFill>
                  <a:srgbClr val="00B050"/>
                </a:solidFill>
                <a:hlinkClick r:id="rId3"/>
              </a:rPr>
              <a:t> generation SIS receiver development –Kerr</a:t>
            </a:r>
            <a:r>
              <a:rPr lang="en-US" sz="1385" dirty="0">
                <a:solidFill>
                  <a:srgbClr val="00B050"/>
                </a:solidFill>
              </a:rPr>
              <a:t>  </a:t>
            </a:r>
          </a:p>
          <a:p>
            <a:pPr marL="1158680" lvl="2" indent="-316531"/>
            <a:r>
              <a:rPr lang="en-US" sz="1185" b="1" i="1" dirty="0"/>
              <a:t>B6v2 passed conceptual design review Sept ’18</a:t>
            </a:r>
          </a:p>
          <a:p>
            <a:pPr marL="1158680" lvl="2" indent="-316531"/>
            <a:r>
              <a:rPr lang="en-US" sz="1185" dirty="0"/>
              <a:t>Band 6 v2, ALMA’s Bread and butter band (used in 37% of Cycle 7A/B proposals)</a:t>
            </a:r>
          </a:p>
          <a:p>
            <a:pPr marL="1158680" lvl="2" indent="-316531"/>
            <a:r>
              <a:rPr lang="en-US" sz="1200" dirty="0"/>
              <a:t>Current ALMA Band 6 receiver’s limited IF range of 5 to 10 GHz imposes limitations to the science that ALMA can conduct B6v2 will increase this to 4-16GHz.</a:t>
            </a:r>
            <a:endParaRPr lang="en-US" sz="1185" dirty="0"/>
          </a:p>
          <a:p>
            <a:pPr marL="1158680" lvl="2" indent="-316531"/>
            <a:r>
              <a:rPr lang="en-US" sz="1185" dirty="0"/>
              <a:t>Wider IF bandwidth (≥8GHz, goal ~12GHz), Increased frequency range (to 280GHz), flatter and improved noise performance</a:t>
            </a:r>
          </a:p>
          <a:p>
            <a:pPr marL="1158680" lvl="2" indent="-316531"/>
            <a:r>
              <a:rPr lang="en-US" sz="1185" dirty="0"/>
              <a:t>In conjunction with correlator and IF upgrade, will result in Band 6 science capabilities  meeting the ALMA2030 Key Science Goals</a:t>
            </a:r>
          </a:p>
          <a:p>
            <a:pPr marL="1158680" lvl="2" indent="-316531"/>
            <a:r>
              <a:rPr lang="en-US" sz="1185" dirty="0"/>
              <a:t>A PILS-like B6 survey could be done in &lt;3 hours rather than ~26 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41B66-7380-444E-90E1-3D56D07D99B0}"/>
              </a:ext>
            </a:extLst>
          </p:cNvPr>
          <p:cNvSpPr txBox="1"/>
          <p:nvPr/>
        </p:nvSpPr>
        <p:spPr>
          <a:xfrm>
            <a:off x="250208" y="5832390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Project being developed during FY2020.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8F6EE-AFFE-3748-B035-50B94F6A3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4668922"/>
            <a:ext cx="2777733" cy="122328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E472D4-37C6-DA4D-A548-907D934E571A}"/>
              </a:ext>
            </a:extLst>
          </p:cNvPr>
          <p:cNvCxnSpPr>
            <a:cxnSpLocks/>
          </p:cNvCxnSpPr>
          <p:nvPr/>
        </p:nvCxnSpPr>
        <p:spPr>
          <a:xfrm>
            <a:off x="3058886" y="3962400"/>
            <a:ext cx="1932214" cy="728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2606744-DFDF-AE44-A556-981D33371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242" y="1178942"/>
            <a:ext cx="4578966" cy="31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6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BC8605-6D38-8843-922C-2E2C4178A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Upgrading the Receivers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DFC50-7315-874F-A1F6-368660EBF1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B8406C-37FB-C54B-B820-2B920B7DE7F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250208" y="1524705"/>
            <a:ext cx="4375466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buFont typeface="Arial" charset="0"/>
              <a:buChar char="•"/>
            </a:pPr>
            <a:r>
              <a:rPr lang="en-US" dirty="0"/>
              <a:t>B3 upgrade to deliver improved TP stability (led by NRC)</a:t>
            </a:r>
          </a:p>
          <a:p>
            <a:pPr marL="716581" lvl="1" indent="-316531">
              <a:buFont typeface="Arial" charset="0"/>
              <a:buChar char="•"/>
            </a:pPr>
            <a:r>
              <a:rPr lang="en-US" dirty="0"/>
              <a:t>Upgrade process approved by JAO</a:t>
            </a:r>
          </a:p>
          <a:p>
            <a:pPr marL="716581" lvl="1" indent="-316531">
              <a:buFont typeface="Arial" charset="0"/>
              <a:buChar char="•"/>
            </a:pPr>
            <a:r>
              <a:rPr lang="en-US" dirty="0"/>
              <a:t>To be done in parallel with B1 installation, to begin Q1 2020 with successful B1 CDMR (Nov19)</a:t>
            </a:r>
          </a:p>
          <a:p>
            <a:pPr marL="716581" lvl="1" indent="-316531">
              <a:buFont typeface="Arial" charset="0"/>
              <a:buChar char="•"/>
            </a:pPr>
            <a:r>
              <a:rPr lang="en-US" dirty="0"/>
              <a:t>Completed within 3 years</a:t>
            </a:r>
          </a:p>
          <a:p>
            <a:pPr marL="716581" lvl="1" indent="-316531">
              <a:buFont typeface="Arial" charset="0"/>
              <a:buChar char="•"/>
            </a:pPr>
            <a:endParaRPr lang="en-US" dirty="0"/>
          </a:p>
          <a:p>
            <a:pPr marL="716581" lvl="1" indent="-316531">
              <a:buFont typeface="Arial" charset="0"/>
              <a:buChar char="•"/>
            </a:pPr>
            <a:endParaRPr lang="en-US" dirty="0"/>
          </a:p>
          <a:p>
            <a:pPr marL="716581" lvl="1" indent="-316531">
              <a:buFont typeface="Arial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24C89-1AE1-9047-AE8B-5BA3DC6D6667}"/>
              </a:ext>
            </a:extLst>
          </p:cNvPr>
          <p:cNvSpPr txBox="1"/>
          <p:nvPr/>
        </p:nvSpPr>
        <p:spPr>
          <a:xfrm>
            <a:off x="218962" y="5609178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Project continues during FY2020.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5417F-DDC5-7D41-B31E-7CDED608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35" y="1754960"/>
            <a:ext cx="4375465" cy="27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30401" cy="1088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830401" y="1079315"/>
            <a:ext cx="8313896" cy="0"/>
          </a:xfrm>
          <a:custGeom>
            <a:avLst/>
            <a:gdLst/>
            <a:ahLst/>
            <a:cxnLst/>
            <a:rect l="l" t="t" r="r" b="b"/>
            <a:pathLst>
              <a:path w="11085195">
                <a:moveTo>
                  <a:pt x="0" y="0"/>
                </a:moveTo>
                <a:lnTo>
                  <a:pt x="11084798" y="0"/>
                </a:lnTo>
              </a:path>
            </a:pathLst>
          </a:custGeom>
          <a:ln w="12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1198" y="214934"/>
            <a:ext cx="7193756" cy="611225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  <a:tabLst>
                <a:tab pos="3448050" algn="l"/>
              </a:tabLst>
            </a:pPr>
            <a:r>
              <a:rPr sz="3900" spc="19" dirty="0"/>
              <a:t>Development</a:t>
            </a:r>
            <a:r>
              <a:rPr lang="en-US" sz="3900" spc="19" dirty="0"/>
              <a:t> </a:t>
            </a:r>
            <a:r>
              <a:rPr sz="3900" spc="38" dirty="0"/>
              <a:t>projects </a:t>
            </a:r>
            <a:r>
              <a:rPr sz="3900" spc="64" dirty="0"/>
              <a:t>at</a:t>
            </a:r>
            <a:r>
              <a:rPr sz="3900" spc="-203" dirty="0"/>
              <a:t> </a:t>
            </a:r>
            <a:r>
              <a:rPr sz="3900" spc="-4" dirty="0"/>
              <a:t>ES</a:t>
            </a:r>
            <a:r>
              <a:rPr lang="en-US" sz="3900" spc="-4" dirty="0"/>
              <a:t>O</a:t>
            </a:r>
            <a:endParaRPr sz="39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7529584" y="8586155"/>
            <a:ext cx="116649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50" b="1" i="0" kern="1200">
                <a:solidFill>
                  <a:srgbClr val="DD2F28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">
              <a:lnSpc>
                <a:spcPts val="3254"/>
              </a:lnSpc>
              <a:tabLst>
                <a:tab pos="353060" algn="l"/>
              </a:tabLst>
            </a:pPr>
            <a:fld id="{81D60167-4931-47E6-BA6A-407CBD079E47}" type="slidenum">
              <a:rPr lang="en-US" sz="1450" b="0" spc="75" smtClean="0">
                <a:solidFill>
                  <a:srgbClr val="8A8A8A"/>
                </a:solidFill>
                <a:latin typeface="Arial"/>
                <a:cs typeface="Arial"/>
              </a:rPr>
              <a:pPr marL="36830">
                <a:lnSpc>
                  <a:spcPts val="3254"/>
                </a:lnSpc>
                <a:tabLst>
                  <a:tab pos="353060" algn="l"/>
                </a:tabLst>
              </a:pPr>
              <a:t>8</a:t>
            </a:fld>
            <a:r>
              <a:rPr lang="en-US" sz="1450" b="0" spc="75">
                <a:solidFill>
                  <a:srgbClr val="8A8A8A"/>
                </a:solidFill>
                <a:latin typeface="Arial"/>
                <a:cs typeface="Arial"/>
              </a:rPr>
              <a:t>	</a:t>
            </a:r>
            <a:r>
              <a:rPr lang="en-US" sz="2850" b="0" spc="204">
                <a:latin typeface="Arial"/>
                <a:cs typeface="Arial"/>
              </a:rPr>
              <a:t>=</a:t>
            </a:r>
            <a:r>
              <a:rPr lang="en-US" spc="30">
                <a:solidFill>
                  <a:srgbClr val="1F1F1D"/>
                </a:solidFill>
              </a:rPr>
              <a:t>1</a:t>
            </a:r>
            <a:r>
              <a:rPr lang="en-US" spc="-75">
                <a:solidFill>
                  <a:srgbClr val="1F1F1D"/>
                </a:solidFill>
              </a:rPr>
              <a:t> </a:t>
            </a:r>
            <a:r>
              <a:rPr lang="en-US" spc="30"/>
              <a:t>1</a:t>
            </a:r>
            <a:r>
              <a:rPr lang="en-US"/>
              <a:t> </a:t>
            </a:r>
            <a:r>
              <a:rPr lang="en-US" spc="25">
                <a:solidFill>
                  <a:srgbClr val="8C363A"/>
                </a:solidFill>
              </a:rPr>
              <a:t>.._</a:t>
            </a:r>
            <a:r>
              <a:rPr lang="en-US">
                <a:solidFill>
                  <a:srgbClr val="8C363A"/>
                </a:solidFill>
              </a:rPr>
              <a:t> </a:t>
            </a:r>
            <a:r>
              <a:rPr lang="en-US" spc="-155">
                <a:solidFill>
                  <a:srgbClr val="8C363A"/>
                </a:solidFill>
              </a:rPr>
              <a:t> </a:t>
            </a:r>
            <a:r>
              <a:rPr lang="en-US" b="0" spc="10"/>
              <a:t>::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3302" y="6439617"/>
            <a:ext cx="14706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441"/>
              </a:lnSpc>
              <a:tabLst>
                <a:tab pos="362426" algn="l"/>
              </a:tabLst>
            </a:pPr>
            <a:r>
              <a:rPr sz="938" b="1" spc="23" dirty="0">
                <a:solidFill>
                  <a:srgbClr val="184291"/>
                </a:solidFill>
                <a:latin typeface="Times New Roman"/>
                <a:cs typeface="Times New Roman"/>
              </a:rPr>
              <a:t>1</a:t>
            </a:r>
            <a:r>
              <a:rPr sz="938" b="1" spc="-19" dirty="0">
                <a:solidFill>
                  <a:srgbClr val="184291"/>
                </a:solidFill>
                <a:latin typeface="Times New Roman"/>
                <a:cs typeface="Times New Roman"/>
              </a:rPr>
              <a:t> </a:t>
            </a:r>
            <a:r>
              <a:rPr sz="938" b="1" spc="-210" dirty="0">
                <a:solidFill>
                  <a:srgbClr val="DD2F28"/>
                </a:solidFill>
                <a:latin typeface="Times New Roman"/>
                <a:cs typeface="Times New Roman"/>
              </a:rPr>
              <a:t>1</a:t>
            </a:r>
            <a:r>
              <a:rPr sz="938" b="1" spc="-210" dirty="0">
                <a:solidFill>
                  <a:srgbClr val="750F18"/>
                </a:solidFill>
                <a:latin typeface="Times New Roman"/>
                <a:cs typeface="Times New Roman"/>
              </a:rPr>
              <a:t>-	</a:t>
            </a:r>
            <a:r>
              <a:rPr sz="938" b="1" spc="23" dirty="0">
                <a:solidFill>
                  <a:srgbClr val="019A57"/>
                </a:solidFill>
                <a:latin typeface="Times New Roman"/>
                <a:cs typeface="Times New Roman"/>
              </a:rPr>
              <a:t>1 </a:t>
            </a:r>
            <a:r>
              <a:rPr sz="938" b="1" spc="23" dirty="0">
                <a:solidFill>
                  <a:srgbClr val="ED7726"/>
                </a:solidFill>
                <a:latin typeface="Times New Roman"/>
                <a:cs typeface="Times New Roman"/>
              </a:rPr>
              <a:t>1 </a:t>
            </a:r>
            <a:r>
              <a:rPr sz="938" b="1" spc="23" dirty="0">
                <a:solidFill>
                  <a:srgbClr val="008746"/>
                </a:solidFill>
                <a:latin typeface="Times New Roman"/>
                <a:cs typeface="Times New Roman"/>
              </a:rPr>
              <a:t>1 </a:t>
            </a:r>
            <a:r>
              <a:rPr sz="938" b="1" spc="23" dirty="0">
                <a:solidFill>
                  <a:srgbClr val="DD2F28"/>
                </a:solidFill>
                <a:latin typeface="Times New Roman"/>
                <a:cs typeface="Times New Roman"/>
              </a:rPr>
              <a:t>1 </a:t>
            </a:r>
            <a:r>
              <a:rPr sz="2138" spc="113" dirty="0">
                <a:solidFill>
                  <a:srgbClr val="704252"/>
                </a:solidFill>
                <a:latin typeface="Arial"/>
                <a:cs typeface="Arial"/>
              </a:rPr>
              <a:t>=</a:t>
            </a:r>
            <a:r>
              <a:rPr sz="2138" spc="113" dirty="0">
                <a:solidFill>
                  <a:srgbClr val="DD2F28"/>
                </a:solidFill>
                <a:latin typeface="Arial"/>
                <a:cs typeface="Arial"/>
              </a:rPr>
              <a:t>-</a:t>
            </a:r>
            <a:r>
              <a:rPr sz="2138" spc="-368" dirty="0">
                <a:solidFill>
                  <a:srgbClr val="DD2F28"/>
                </a:solidFill>
                <a:latin typeface="Arial"/>
                <a:cs typeface="Arial"/>
              </a:rPr>
              <a:t> </a:t>
            </a:r>
            <a:r>
              <a:rPr sz="2138" spc="41" dirty="0">
                <a:solidFill>
                  <a:srgbClr val="822621"/>
                </a:solidFill>
                <a:latin typeface="Arial"/>
                <a:cs typeface="Arial"/>
              </a:rPr>
              <a:t>• </a:t>
            </a:r>
            <a:r>
              <a:rPr sz="900" spc="-150" dirty="0">
                <a:solidFill>
                  <a:srgbClr val="DD2F28"/>
                </a:solidFill>
                <a:latin typeface="Times New Roman"/>
                <a:cs typeface="Times New Roman"/>
              </a:rPr>
              <a:t>CCJ </a:t>
            </a:r>
            <a:r>
              <a:rPr sz="900" spc="-75" dirty="0">
                <a:solidFill>
                  <a:srgbClr val="0167A3"/>
                </a:solidFill>
                <a:latin typeface="Times New Roman"/>
                <a:cs typeface="Times New Roman"/>
              </a:rPr>
              <a:t>::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873" y="6523118"/>
            <a:ext cx="37485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77"/>
              </a:lnSpc>
            </a:pPr>
            <a:r>
              <a:rPr sz="1088" spc="60" dirty="0">
                <a:solidFill>
                  <a:srgbClr val="8A8A8A"/>
                </a:solidFill>
                <a:latin typeface="Arial"/>
                <a:cs typeface="Arial"/>
              </a:rPr>
              <a:t>ESAC</a:t>
            </a:r>
            <a:r>
              <a:rPr sz="1088" spc="188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088" spc="56" dirty="0">
                <a:solidFill>
                  <a:srgbClr val="8A8A8A"/>
                </a:solidFill>
                <a:latin typeface="Arial"/>
                <a:cs typeface="Arial"/>
              </a:rPr>
              <a:t>meeting</a:t>
            </a:r>
            <a:r>
              <a:rPr sz="1088" spc="-8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088" spc="56" dirty="0">
                <a:solidFill>
                  <a:srgbClr val="8A8A8A"/>
                </a:solidFill>
                <a:latin typeface="Arial"/>
                <a:cs typeface="Arial"/>
              </a:rPr>
              <a:t>Garching</a:t>
            </a:r>
            <a:r>
              <a:rPr sz="1088" spc="-30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538" dirty="0">
                <a:solidFill>
                  <a:srgbClr val="8A8A8A"/>
                </a:solidFill>
                <a:latin typeface="Arial"/>
                <a:cs typeface="Arial"/>
              </a:rPr>
              <a:t>I</a:t>
            </a:r>
            <a:r>
              <a:rPr sz="1538" spc="-169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088" spc="4" dirty="0">
                <a:solidFill>
                  <a:srgbClr val="8A8A8A"/>
                </a:solidFill>
                <a:latin typeface="Arial"/>
                <a:cs typeface="Arial"/>
              </a:rPr>
              <a:t>F</a:t>
            </a:r>
            <a:r>
              <a:rPr sz="1088" spc="94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088" spc="49" dirty="0">
                <a:solidFill>
                  <a:srgbClr val="8A8A8A"/>
                </a:solidFill>
                <a:latin typeface="Arial"/>
                <a:cs typeface="Arial"/>
              </a:rPr>
              <a:t>Kemper</a:t>
            </a:r>
            <a:r>
              <a:rPr sz="1088" spc="23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538" spc="38" dirty="0">
                <a:solidFill>
                  <a:srgbClr val="8A8A8A"/>
                </a:solidFill>
                <a:latin typeface="Arial"/>
                <a:cs typeface="Arial"/>
              </a:rPr>
              <a:t>I</a:t>
            </a:r>
            <a:r>
              <a:rPr sz="1538" spc="-233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088" spc="49" dirty="0">
                <a:solidFill>
                  <a:srgbClr val="8A8A8A"/>
                </a:solidFill>
                <a:latin typeface="Arial"/>
                <a:cs typeface="Arial"/>
              </a:rPr>
              <a:t>10</a:t>
            </a:r>
            <a:r>
              <a:rPr sz="1088" spc="86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088" spc="49" dirty="0">
                <a:solidFill>
                  <a:srgbClr val="8A8A8A"/>
                </a:solidFill>
                <a:latin typeface="Arial"/>
                <a:cs typeface="Arial"/>
              </a:rPr>
              <a:t>October</a:t>
            </a:r>
            <a:r>
              <a:rPr sz="1088" spc="-30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r>
              <a:rPr sz="1088" spc="56" dirty="0">
                <a:solidFill>
                  <a:srgbClr val="8A8A8A"/>
                </a:solidFill>
                <a:latin typeface="Arial"/>
                <a:cs typeface="Arial"/>
              </a:rPr>
              <a:t>2019</a:t>
            </a:r>
            <a:endParaRPr sz="108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7102" y="6579654"/>
            <a:ext cx="13335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099"/>
              </a:lnSpc>
            </a:pPr>
            <a:r>
              <a:rPr sz="938" b="1" spc="19" dirty="0">
                <a:solidFill>
                  <a:srgbClr val="013D74"/>
                </a:solidFill>
                <a:latin typeface="Times New Roman"/>
                <a:cs typeface="Times New Roman"/>
              </a:rPr>
              <a:t>+-</a:t>
            </a:r>
            <a:endParaRPr sz="938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4070" y="6579654"/>
            <a:ext cx="8143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099"/>
              </a:lnSpc>
            </a:pPr>
            <a:r>
              <a:rPr sz="938" b="1" spc="-191" dirty="0">
                <a:solidFill>
                  <a:srgbClr val="E10015"/>
                </a:solidFill>
                <a:latin typeface="Times New Roman"/>
                <a:cs typeface="Times New Roman"/>
              </a:rPr>
              <a:t>D</a:t>
            </a:r>
            <a:endParaRPr sz="93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8294" y="6579654"/>
            <a:ext cx="8905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099"/>
              </a:lnSpc>
            </a:pPr>
            <a:r>
              <a:rPr sz="938" dirty="0">
                <a:solidFill>
                  <a:srgbClr val="AA0F33"/>
                </a:solidFill>
                <a:latin typeface="Times New Roman"/>
                <a:cs typeface="Times New Roman"/>
              </a:rPr>
              <a:t>I.</a:t>
            </a:r>
            <a:endParaRPr sz="938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285" y="1071283"/>
            <a:ext cx="7852886" cy="4732418"/>
          </a:xfrm>
          <a:prstGeom prst="rect">
            <a:avLst/>
          </a:prstGeom>
        </p:spPr>
        <p:txBody>
          <a:bodyPr vert="horz" wrap="square" lIns="0" tIns="151924" rIns="0" bIns="0" rtlCol="0">
            <a:spAutoFit/>
          </a:bodyPr>
          <a:lstStyle/>
          <a:p>
            <a:pPr marL="330518" indent="-320993">
              <a:spcBef>
                <a:spcPts val="1196"/>
              </a:spcBef>
              <a:buClr>
                <a:srgbClr val="FD0000"/>
              </a:buClr>
              <a:buSzPct val="115873"/>
              <a:buChar char="■"/>
              <a:tabLst>
                <a:tab pos="330994" algn="l"/>
              </a:tabLst>
            </a:pPr>
            <a:r>
              <a:rPr sz="2363" spc="94" dirty="0">
                <a:latin typeface="Arial"/>
                <a:cs typeface="Arial"/>
              </a:rPr>
              <a:t>Integrated </a:t>
            </a:r>
            <a:r>
              <a:rPr sz="2363" spc="105" dirty="0">
                <a:latin typeface="Arial"/>
                <a:cs typeface="Arial"/>
              </a:rPr>
              <a:t>Alarm </a:t>
            </a:r>
            <a:r>
              <a:rPr sz="2363" spc="8" dirty="0">
                <a:latin typeface="Arial"/>
                <a:cs typeface="Arial"/>
              </a:rPr>
              <a:t>System </a:t>
            </a:r>
            <a:r>
              <a:rPr sz="2363" spc="83" dirty="0">
                <a:latin typeface="Arial"/>
                <a:cs typeface="Arial"/>
              </a:rPr>
              <a:t>(finished </a:t>
            </a:r>
            <a:r>
              <a:rPr sz="2363" spc="94" dirty="0">
                <a:latin typeface="Arial"/>
                <a:cs typeface="Arial"/>
              </a:rPr>
              <a:t>Q2</a:t>
            </a:r>
            <a:r>
              <a:rPr sz="2363" spc="-341" dirty="0">
                <a:latin typeface="Arial"/>
                <a:cs typeface="Arial"/>
              </a:rPr>
              <a:t> </a:t>
            </a:r>
            <a:r>
              <a:rPr sz="2363" spc="41" dirty="0">
                <a:latin typeface="Arial"/>
                <a:cs typeface="Arial"/>
              </a:rPr>
              <a:t>2019)</a:t>
            </a:r>
            <a:endParaRPr sz="2363" dirty="0">
              <a:latin typeface="Arial"/>
              <a:cs typeface="Arial"/>
            </a:endParaRPr>
          </a:p>
          <a:p>
            <a:pPr marL="336709" indent="-327184">
              <a:lnSpc>
                <a:spcPts val="2753"/>
              </a:lnSpc>
              <a:spcBef>
                <a:spcPts val="1676"/>
              </a:spcBef>
              <a:buClr>
                <a:srgbClr val="FD0000"/>
              </a:buClr>
              <a:buSzPct val="115873"/>
              <a:buChar char="■"/>
              <a:tabLst>
                <a:tab pos="337185" algn="l"/>
              </a:tabLst>
            </a:pPr>
            <a:r>
              <a:rPr sz="2363" spc="49" dirty="0">
                <a:latin typeface="Arial"/>
                <a:cs typeface="Arial"/>
              </a:rPr>
              <a:t>Band </a:t>
            </a:r>
            <a:r>
              <a:rPr sz="2363" spc="101" dirty="0">
                <a:latin typeface="Arial"/>
                <a:cs typeface="Arial"/>
              </a:rPr>
              <a:t>2 </a:t>
            </a:r>
            <a:r>
              <a:rPr sz="2363" spc="94" dirty="0">
                <a:latin typeface="Arial"/>
                <a:cs typeface="Arial"/>
              </a:rPr>
              <a:t>(approved </a:t>
            </a:r>
            <a:r>
              <a:rPr sz="2363" spc="68" dirty="0">
                <a:latin typeface="Arial"/>
                <a:cs typeface="Arial"/>
              </a:rPr>
              <a:t>for </a:t>
            </a:r>
            <a:r>
              <a:rPr sz="2363" spc="150" dirty="0">
                <a:latin typeface="Arial"/>
                <a:cs typeface="Arial"/>
              </a:rPr>
              <a:t>prototype</a:t>
            </a:r>
            <a:r>
              <a:rPr sz="2363" spc="-446" dirty="0">
                <a:latin typeface="Arial"/>
                <a:cs typeface="Arial"/>
              </a:rPr>
              <a:t> </a:t>
            </a:r>
            <a:r>
              <a:rPr sz="2363" spc="86" dirty="0">
                <a:latin typeface="Arial"/>
                <a:cs typeface="Arial"/>
              </a:rPr>
              <a:t>and </a:t>
            </a:r>
            <a:r>
              <a:rPr sz="2363" spc="120" dirty="0">
                <a:latin typeface="Arial"/>
                <a:cs typeface="Arial"/>
              </a:rPr>
              <a:t>pre-production)</a:t>
            </a:r>
            <a:endParaRPr lang="en-US" sz="2363" spc="120" dirty="0">
              <a:latin typeface="Arial"/>
              <a:cs typeface="Arial"/>
            </a:endParaRPr>
          </a:p>
          <a:p>
            <a:pPr marL="466725" lvl="1">
              <a:lnSpc>
                <a:spcPts val="2753"/>
              </a:lnSpc>
              <a:spcBef>
                <a:spcPts val="1676"/>
              </a:spcBef>
              <a:buClr>
                <a:srgbClr val="FD0000"/>
              </a:buClr>
              <a:buSzPct val="115873"/>
              <a:tabLst>
                <a:tab pos="337185" algn="l"/>
              </a:tabLst>
            </a:pPr>
            <a:r>
              <a:rPr lang="en-US" sz="2400" spc="-330" dirty="0">
                <a:solidFill>
                  <a:srgbClr val="3D72B5"/>
                </a:solidFill>
                <a:latin typeface="Arial"/>
                <a:cs typeface="Arial"/>
              </a:rPr>
              <a:t>► </a:t>
            </a:r>
            <a:r>
              <a:rPr lang="en-US" sz="2363" spc="120" dirty="0">
                <a:latin typeface="Arial"/>
                <a:cs typeface="Arial"/>
              </a:rPr>
              <a:t>Building on prior Studies</a:t>
            </a:r>
            <a:endParaRPr sz="2363" dirty="0">
              <a:latin typeface="Arial"/>
              <a:cs typeface="Arial"/>
            </a:endParaRPr>
          </a:p>
          <a:p>
            <a:pPr marL="418148">
              <a:lnSpc>
                <a:spcPts val="3653"/>
              </a:lnSpc>
            </a:pPr>
            <a:r>
              <a:rPr sz="3338" spc="-330" dirty="0">
                <a:solidFill>
                  <a:srgbClr val="3D72B5"/>
                </a:solidFill>
                <a:latin typeface="Arial"/>
                <a:cs typeface="Arial"/>
              </a:rPr>
              <a:t>►</a:t>
            </a:r>
            <a:r>
              <a:rPr sz="1988" spc="-330" dirty="0">
                <a:latin typeface="Arial"/>
                <a:cs typeface="Arial"/>
              </a:rPr>
              <a:t>67 </a:t>
            </a:r>
            <a:r>
              <a:rPr sz="1988" spc="86" dirty="0">
                <a:latin typeface="Arial"/>
                <a:cs typeface="Arial"/>
              </a:rPr>
              <a:t>-116</a:t>
            </a:r>
            <a:r>
              <a:rPr sz="1988" spc="-56" dirty="0">
                <a:latin typeface="Arial"/>
                <a:cs typeface="Arial"/>
              </a:rPr>
              <a:t> </a:t>
            </a:r>
            <a:r>
              <a:rPr sz="1988" spc="-30" dirty="0">
                <a:latin typeface="Arial"/>
                <a:cs typeface="Arial"/>
              </a:rPr>
              <a:t>GHz</a:t>
            </a:r>
            <a:r>
              <a:rPr lang="en-US" sz="1988" spc="-30" dirty="0">
                <a:latin typeface="Arial"/>
                <a:cs typeface="Arial"/>
              </a:rPr>
              <a:t> (See arXiv:1912.10841)</a:t>
            </a:r>
            <a:endParaRPr sz="1988" dirty="0">
              <a:latin typeface="Arial"/>
              <a:cs typeface="Arial"/>
            </a:endParaRPr>
          </a:p>
          <a:p>
            <a:pPr marL="418148">
              <a:lnSpc>
                <a:spcPts val="3731"/>
              </a:lnSpc>
            </a:pPr>
            <a:r>
              <a:rPr sz="3338" spc="8" dirty="0">
                <a:solidFill>
                  <a:srgbClr val="3D72B5"/>
                </a:solidFill>
                <a:latin typeface="Arial"/>
                <a:cs typeface="Arial"/>
              </a:rPr>
              <a:t>►</a:t>
            </a:r>
            <a:r>
              <a:rPr sz="2063" spc="8" dirty="0">
                <a:latin typeface="Arial"/>
                <a:cs typeface="Arial"/>
              </a:rPr>
              <a:t>Contributi</a:t>
            </a:r>
            <a:r>
              <a:rPr sz="2063" spc="-323" dirty="0">
                <a:latin typeface="Arial"/>
                <a:cs typeface="Arial"/>
              </a:rPr>
              <a:t> </a:t>
            </a:r>
            <a:r>
              <a:rPr sz="2063" spc="120" dirty="0">
                <a:latin typeface="Arial"/>
                <a:cs typeface="Arial"/>
              </a:rPr>
              <a:t>on</a:t>
            </a:r>
            <a:r>
              <a:rPr sz="2063" spc="-19" dirty="0">
                <a:latin typeface="Arial"/>
                <a:cs typeface="Arial"/>
              </a:rPr>
              <a:t> </a:t>
            </a:r>
            <a:r>
              <a:rPr sz="2063" spc="139" dirty="0">
                <a:latin typeface="Arial"/>
                <a:cs typeface="Arial"/>
              </a:rPr>
              <a:t>from</a:t>
            </a:r>
            <a:r>
              <a:rPr sz="2063" spc="-15" dirty="0">
                <a:latin typeface="Arial"/>
                <a:cs typeface="Arial"/>
              </a:rPr>
              <a:t> </a:t>
            </a:r>
            <a:r>
              <a:rPr sz="2100" spc="-116" dirty="0">
                <a:latin typeface="Arial"/>
                <a:cs typeface="Arial"/>
              </a:rPr>
              <a:t>NAOJ</a:t>
            </a:r>
            <a:endParaRPr sz="2100" dirty="0">
              <a:latin typeface="Arial"/>
              <a:cs typeface="Arial"/>
            </a:endParaRPr>
          </a:p>
          <a:p>
            <a:pPr marL="335280" indent="-325755">
              <a:lnSpc>
                <a:spcPts val="2715"/>
              </a:lnSpc>
              <a:spcBef>
                <a:spcPts val="1448"/>
              </a:spcBef>
              <a:buClr>
                <a:srgbClr val="FD0000"/>
              </a:buClr>
              <a:buSzPct val="115873"/>
              <a:buChar char="■"/>
              <a:tabLst>
                <a:tab pos="335756" algn="l"/>
              </a:tabLst>
            </a:pPr>
            <a:r>
              <a:rPr sz="2363" spc="-38" dirty="0">
                <a:latin typeface="Arial"/>
                <a:cs typeface="Arial"/>
              </a:rPr>
              <a:t>ARI-L </a:t>
            </a:r>
            <a:r>
              <a:rPr sz="2363" spc="60" dirty="0">
                <a:latin typeface="Arial"/>
                <a:cs typeface="Arial"/>
              </a:rPr>
              <a:t>(kick-off </a:t>
            </a:r>
            <a:r>
              <a:rPr sz="2363" spc="75" dirty="0">
                <a:latin typeface="Arial"/>
                <a:cs typeface="Arial"/>
              </a:rPr>
              <a:t>Q2</a:t>
            </a:r>
            <a:r>
              <a:rPr sz="2363" spc="41" dirty="0">
                <a:latin typeface="Arial"/>
                <a:cs typeface="Arial"/>
              </a:rPr>
              <a:t> 2019)</a:t>
            </a:r>
            <a:endParaRPr sz="2363" dirty="0">
              <a:latin typeface="Arial"/>
              <a:cs typeface="Arial"/>
            </a:endParaRPr>
          </a:p>
          <a:p>
            <a:pPr marL="418148">
              <a:lnSpc>
                <a:spcPts val="3885"/>
              </a:lnSpc>
            </a:pPr>
            <a:r>
              <a:rPr sz="3338" spc="-79" dirty="0">
                <a:solidFill>
                  <a:srgbClr val="3D72B5"/>
                </a:solidFill>
                <a:latin typeface="Arial"/>
                <a:cs typeface="Arial"/>
              </a:rPr>
              <a:t>►</a:t>
            </a:r>
            <a:r>
              <a:rPr sz="2063" spc="-79" dirty="0">
                <a:latin typeface="Arial"/>
                <a:cs typeface="Arial"/>
              </a:rPr>
              <a:t>Reimagi</a:t>
            </a:r>
            <a:r>
              <a:rPr sz="2063" spc="-382" dirty="0">
                <a:latin typeface="Arial"/>
                <a:cs typeface="Arial"/>
              </a:rPr>
              <a:t> </a:t>
            </a:r>
            <a:r>
              <a:rPr sz="2063" spc="98" dirty="0">
                <a:latin typeface="Arial"/>
                <a:cs typeface="Arial"/>
              </a:rPr>
              <a:t>ng</a:t>
            </a:r>
            <a:r>
              <a:rPr sz="2063" spc="-293" dirty="0">
                <a:latin typeface="Arial"/>
                <a:cs typeface="Arial"/>
              </a:rPr>
              <a:t> </a:t>
            </a:r>
            <a:r>
              <a:rPr sz="2063" spc="75" dirty="0">
                <a:latin typeface="Arial"/>
                <a:cs typeface="Arial"/>
              </a:rPr>
              <a:t>of</a:t>
            </a:r>
            <a:r>
              <a:rPr sz="2063" spc="83" dirty="0">
                <a:latin typeface="Arial"/>
                <a:cs typeface="Arial"/>
              </a:rPr>
              <a:t> </a:t>
            </a:r>
            <a:r>
              <a:rPr sz="2063" spc="64" dirty="0">
                <a:latin typeface="Arial"/>
                <a:cs typeface="Arial"/>
              </a:rPr>
              <a:t>all</a:t>
            </a:r>
            <a:r>
              <a:rPr sz="2063" spc="-98" dirty="0">
                <a:latin typeface="Arial"/>
                <a:cs typeface="Arial"/>
              </a:rPr>
              <a:t> </a:t>
            </a:r>
            <a:r>
              <a:rPr sz="2063" spc="60" dirty="0">
                <a:latin typeface="Arial"/>
                <a:cs typeface="Arial"/>
              </a:rPr>
              <a:t>suitable </a:t>
            </a:r>
            <a:r>
              <a:rPr sz="2063" spc="-23" dirty="0">
                <a:latin typeface="Arial"/>
                <a:cs typeface="Arial"/>
              </a:rPr>
              <a:t>Cycle</a:t>
            </a:r>
            <a:r>
              <a:rPr sz="2063" spc="-4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2-4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063" spc="56" dirty="0">
                <a:latin typeface="Arial"/>
                <a:cs typeface="Arial"/>
              </a:rPr>
              <a:t>observations</a:t>
            </a:r>
            <a:endParaRPr sz="2063" dirty="0">
              <a:latin typeface="Arial"/>
              <a:cs typeface="Arial"/>
            </a:endParaRPr>
          </a:p>
          <a:p>
            <a:pPr marL="330041" indent="-315754">
              <a:spcBef>
                <a:spcPts val="1444"/>
              </a:spcBef>
              <a:buClr>
                <a:srgbClr val="FD0000"/>
              </a:buClr>
              <a:buSzPct val="115873"/>
              <a:buChar char="■"/>
              <a:tabLst>
                <a:tab pos="330518" algn="l"/>
              </a:tabLst>
            </a:pPr>
            <a:r>
              <a:rPr sz="2363" spc="-34" dirty="0">
                <a:latin typeface="Arial"/>
                <a:cs typeface="Arial"/>
              </a:rPr>
              <a:t>OT</a:t>
            </a:r>
            <a:r>
              <a:rPr sz="2363" spc="-101" dirty="0">
                <a:latin typeface="Arial"/>
                <a:cs typeface="Arial"/>
              </a:rPr>
              <a:t> </a:t>
            </a:r>
            <a:r>
              <a:rPr sz="2363" spc="83" dirty="0">
                <a:latin typeface="Arial"/>
                <a:cs typeface="Arial"/>
              </a:rPr>
              <a:t>upgrade</a:t>
            </a:r>
            <a:r>
              <a:rPr sz="2363" spc="-105" dirty="0">
                <a:latin typeface="Arial"/>
                <a:cs typeface="Arial"/>
              </a:rPr>
              <a:t> </a:t>
            </a:r>
            <a:r>
              <a:rPr sz="2363" spc="64" dirty="0">
                <a:latin typeface="Arial"/>
                <a:cs typeface="Arial"/>
              </a:rPr>
              <a:t>(expected</a:t>
            </a:r>
            <a:r>
              <a:rPr sz="2363" spc="-135" dirty="0">
                <a:latin typeface="Arial"/>
                <a:cs typeface="Arial"/>
              </a:rPr>
              <a:t> </a:t>
            </a:r>
            <a:r>
              <a:rPr sz="2363" spc="98" dirty="0">
                <a:latin typeface="Arial"/>
                <a:cs typeface="Arial"/>
              </a:rPr>
              <a:t>start</a:t>
            </a:r>
            <a:r>
              <a:rPr sz="2363" spc="38" dirty="0">
                <a:latin typeface="Arial"/>
                <a:cs typeface="Arial"/>
              </a:rPr>
              <a:t> </a:t>
            </a:r>
            <a:r>
              <a:rPr sz="2363" spc="113" dirty="0">
                <a:latin typeface="Arial"/>
                <a:cs typeface="Arial"/>
              </a:rPr>
              <a:t>first</a:t>
            </a:r>
            <a:r>
              <a:rPr sz="2363" spc="4" dirty="0">
                <a:latin typeface="Arial"/>
                <a:cs typeface="Arial"/>
              </a:rPr>
              <a:t> </a:t>
            </a:r>
            <a:r>
              <a:rPr sz="2363" spc="79" dirty="0">
                <a:latin typeface="Arial"/>
                <a:cs typeface="Arial"/>
              </a:rPr>
              <a:t>half</a:t>
            </a:r>
            <a:r>
              <a:rPr sz="2363" spc="38" dirty="0">
                <a:latin typeface="Arial"/>
                <a:cs typeface="Arial"/>
              </a:rPr>
              <a:t> </a:t>
            </a:r>
            <a:r>
              <a:rPr sz="2363" spc="41" dirty="0">
                <a:latin typeface="Arial"/>
                <a:cs typeface="Arial"/>
              </a:rPr>
              <a:t>2020)</a:t>
            </a:r>
            <a:endParaRPr lang="en-US" sz="2363" spc="41" dirty="0">
              <a:latin typeface="Arial"/>
              <a:cs typeface="Arial"/>
            </a:endParaRPr>
          </a:p>
          <a:p>
            <a:pPr marL="14287">
              <a:spcBef>
                <a:spcPts val="1444"/>
              </a:spcBef>
              <a:buClr>
                <a:srgbClr val="FD0000"/>
              </a:buClr>
              <a:buSzPct val="115873"/>
              <a:tabLst>
                <a:tab pos="330518" algn="l"/>
              </a:tabLst>
            </a:pPr>
            <a:r>
              <a:rPr lang="en-US" sz="2363" spc="41" dirty="0">
                <a:latin typeface="Arial"/>
                <a:cs typeface="Arial"/>
              </a:rPr>
              <a:t>Projects in EA see below</a:t>
            </a:r>
            <a:endParaRPr sz="236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82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24097-E567-B846-B063-DB963CDF84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115" y="172993"/>
            <a:ext cx="7573694" cy="838199"/>
          </a:xfrm>
        </p:spPr>
        <p:txBody>
          <a:bodyPr/>
          <a:lstStyle/>
          <a:p>
            <a:r>
              <a:rPr lang="en-US" dirty="0"/>
              <a:t>NA Development Study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C0F4A-4C45-054C-BF93-99DCE75E0F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3401" y="961425"/>
            <a:ext cx="5007429" cy="47561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46" b="1" dirty="0"/>
              <a:t>Cycle 5 Study Overview</a:t>
            </a:r>
          </a:p>
          <a:p>
            <a:pPr marL="0" indent="0">
              <a:buNone/>
            </a:pPr>
            <a:r>
              <a:rPr lang="en-US" sz="1662" dirty="0"/>
              <a:t>Acting on the ALMA2030 vision:</a:t>
            </a:r>
          </a:p>
          <a:p>
            <a:pPr marL="0" indent="0">
              <a:buNone/>
            </a:pPr>
            <a:r>
              <a:rPr lang="en-US" sz="1662" dirty="0"/>
              <a:t>General Studies (one year)</a:t>
            </a:r>
          </a:p>
          <a:p>
            <a:pPr marL="371794" indent="-316531">
              <a:buFont typeface="Arial" charset="0"/>
              <a:buChar char="•"/>
            </a:pPr>
            <a:r>
              <a:rPr lang="en-US" sz="1662" dirty="0">
                <a:solidFill>
                  <a:schemeClr val="accent1"/>
                </a:solidFill>
              </a:rPr>
              <a:t>Improved data characterization</a:t>
            </a:r>
          </a:p>
          <a:p>
            <a:pPr marL="758630" lvl="1" indent="-316531">
              <a:buFont typeface="Arial" charset="0"/>
              <a:buChar char="•"/>
            </a:pPr>
            <a:r>
              <a:rPr lang="en-US" sz="1385" i="1" dirty="0"/>
              <a:t>Neural Network Analysis of ALMA Datasets </a:t>
            </a:r>
            <a:r>
              <a:rPr lang="en-US" sz="1385" dirty="0"/>
              <a:t>– </a:t>
            </a:r>
            <a:r>
              <a:rPr lang="en-US" sz="1385" dirty="0" err="1"/>
              <a:t>Merenyi</a:t>
            </a:r>
            <a:r>
              <a:rPr lang="en-US" sz="1385" dirty="0"/>
              <a:t> Report received.</a:t>
            </a:r>
          </a:p>
          <a:p>
            <a:pPr marL="371794" indent="-316531">
              <a:buFont typeface="Arial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Full-field primary beam models will be developed for use in imaging software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71844" lvl="1" indent="-316531">
              <a:buFont typeface="Arial" charset="0"/>
              <a:buChar char="•"/>
            </a:pPr>
            <a:r>
              <a:rPr lang="en-US" sz="1400" i="1" dirty="0"/>
              <a:t>Full-Mueller Mosaic Imaging with ALMA</a:t>
            </a:r>
            <a:r>
              <a:rPr lang="en-US" sz="1400" dirty="0"/>
              <a:t>, PI Sanjay Bhatnagar Report pending.</a:t>
            </a:r>
            <a:endParaRPr lang="en-US" sz="1000" dirty="0"/>
          </a:p>
          <a:p>
            <a:pPr marL="0" indent="0">
              <a:buNone/>
            </a:pPr>
            <a:r>
              <a:rPr lang="en-US" sz="1662" dirty="0"/>
              <a:t>Strategic Studies (two years), in progress</a:t>
            </a:r>
          </a:p>
          <a:p>
            <a:r>
              <a:rPr lang="en-US" sz="1662" dirty="0"/>
              <a:t>Increasing receiver sensitivity, bandwidth</a:t>
            </a:r>
          </a:p>
          <a:p>
            <a:pPr marL="758630" lvl="1" indent="-316531">
              <a:buFont typeface="Arial" charset="0"/>
              <a:buChar char="•"/>
            </a:pPr>
            <a:r>
              <a:rPr lang="en-US" sz="1400" i="1" dirty="0"/>
              <a:t>Wideband Low-Noise Balanced IF Amplifiers for ALMA Band 6, with Future Application to ALMA Bands 3-10 </a:t>
            </a:r>
            <a:r>
              <a:rPr lang="en-US" sz="1385" i="1" dirty="0"/>
              <a:t>–Kerr extended to study wider IFs</a:t>
            </a:r>
          </a:p>
          <a:p>
            <a:pPr>
              <a:buFont typeface="Arial" charset="0"/>
              <a:buChar char="•"/>
            </a:pPr>
            <a:r>
              <a:rPr lang="en-US" sz="1700" dirty="0"/>
              <a:t>Expanding/increasing ALMA's instantaneous RF bandwidth </a:t>
            </a:r>
          </a:p>
          <a:p>
            <a:pPr lvl="1">
              <a:buFont typeface="Arial" charset="0"/>
              <a:buChar char="•"/>
            </a:pPr>
            <a:r>
              <a:rPr lang="en-US" sz="1500" i="1" dirty="0"/>
              <a:t>Quantum-Limited Very-Wideband 4-Kelvin RF and IF Amplifiers for ALMA - </a:t>
            </a:r>
            <a:r>
              <a:rPr lang="en-US" sz="1500" i="1" dirty="0" err="1"/>
              <a:t>Noroozian</a:t>
            </a:r>
            <a:endParaRPr lang="en-US" sz="1500" dirty="0"/>
          </a:p>
          <a:p>
            <a:pPr marL="371794" indent="-316531">
              <a:buFont typeface="Arial" charset="0"/>
              <a:buChar char="•"/>
            </a:pPr>
            <a:r>
              <a:rPr lang="en-US" sz="1700" dirty="0"/>
              <a:t>All discussed at 2018 URSI/NA ALMA2030 session; presentations available.</a:t>
            </a:r>
          </a:p>
          <a:p>
            <a:pPr marL="0" indent="0">
              <a:buNone/>
            </a:pPr>
            <a:endParaRPr lang="en-US" sz="1846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EFD31-DF74-E145-91EE-EFF5377C4989}"/>
              </a:ext>
            </a:extLst>
          </p:cNvPr>
          <p:cNvSpPr txBox="1"/>
          <p:nvPr/>
        </p:nvSpPr>
        <p:spPr>
          <a:xfrm>
            <a:off x="281353" y="5717576"/>
            <a:ext cx="8597218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Gill Sans MT" pitchFamily="34" charset="0"/>
              </a:rPr>
              <a:t>Two Cycle 5 General Studies, two Strategic Studies Complete FY2019.</a:t>
            </a:r>
            <a:endParaRPr lang="en-US" b="1" i="1" dirty="0">
              <a:solidFill>
                <a:srgbClr val="990033"/>
              </a:solidFill>
              <a:latin typeface="Gill Sans MT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4ADA76-86C7-4B4E-B70D-EC00AC16B43B}"/>
              </a:ext>
            </a:extLst>
          </p:cNvPr>
          <p:cNvSpPr/>
          <p:nvPr/>
        </p:nvSpPr>
        <p:spPr>
          <a:xfrm>
            <a:off x="5705799" y="5442493"/>
            <a:ext cx="294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Imaging with different antennas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8BAFA-67C2-CA46-B662-118ABB13B96D}"/>
              </a:ext>
            </a:extLst>
          </p:cNvPr>
          <p:cNvSpPr/>
          <p:nvPr/>
        </p:nvSpPr>
        <p:spPr>
          <a:xfrm>
            <a:off x="4856916" y="3019962"/>
            <a:ext cx="4287084" cy="68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292" dirty="0" err="1">
                <a:solidFill>
                  <a:schemeClr val="accent1"/>
                </a:solidFill>
              </a:rPr>
              <a:t>NeuroScope</a:t>
            </a:r>
            <a:r>
              <a:rPr lang="en-US" sz="1292" dirty="0">
                <a:solidFill>
                  <a:schemeClr val="accent1"/>
                </a:solidFill>
              </a:rPr>
              <a:t> visual of two distinct components in the Carina Nebula each manifesting in a separate frequency zone within the line (see Notes)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70A60D-100C-0041-9526-3317F0B1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726" y="985196"/>
            <a:ext cx="2914236" cy="2079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B78BE2-6E8A-8B45-86FC-E0929B0B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461" y="3708804"/>
            <a:ext cx="2952348" cy="20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5016"/>
      </p:ext>
    </p:extLst>
  </p:cSld>
  <p:clrMapOvr>
    <a:masterClrMapping/>
  </p:clrMapOvr>
</p:sld>
</file>

<file path=ppt/theme/theme1.xml><?xml version="1.0" encoding="utf-8"?>
<a:theme xmlns:a="http://schemas.openxmlformats.org/drawingml/2006/main" name="AUIBoard_Oct2015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ill Sans MT" panose="020B05020201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AC_Development_NAOct18update2" id="{E38AAB8D-511A-8945-A1A2-8BA74FD99A74}" vid="{CB56556D-7E0D-4349-985F-5A849BA32C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53897</TotalTime>
  <Words>1532</Words>
  <Application>Microsoft Macintosh PowerPoint</Application>
  <PresentationFormat>On-screen Show (4:3)</PresentationFormat>
  <Paragraphs>142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Gill Sans Light</vt:lpstr>
      <vt:lpstr>Gill Sans MT</vt:lpstr>
      <vt:lpstr>Times New Roman</vt:lpstr>
      <vt:lpstr>AUIBoard_Oct2015_template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projects at ESO</vt:lpstr>
      <vt:lpstr>PowerPoint Presentation</vt:lpstr>
      <vt:lpstr>PowerPoint Presentation</vt:lpstr>
      <vt:lpstr>PowerPoint Presentation</vt:lpstr>
      <vt:lpstr>PowerPoint Presentation</vt:lpstr>
      <vt:lpstr>Immediate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 Wootten</cp:lastModifiedBy>
  <cp:revision>97</cp:revision>
  <cp:lastPrinted>2019-10-10T19:10:33Z</cp:lastPrinted>
  <dcterms:created xsi:type="dcterms:W3CDTF">2018-09-24T14:49:53Z</dcterms:created>
  <dcterms:modified xsi:type="dcterms:W3CDTF">2020-01-16T16:19:37Z</dcterms:modified>
</cp:coreProperties>
</file>