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7"/>
  </p:notesMasterIdLst>
  <p:sldIdLst>
    <p:sldId id="541" r:id="rId2"/>
    <p:sldId id="294" r:id="rId3"/>
    <p:sldId id="506" r:id="rId4"/>
    <p:sldId id="531" r:id="rId5"/>
    <p:sldId id="529" r:id="rId6"/>
    <p:sldId id="530" r:id="rId7"/>
    <p:sldId id="490" r:id="rId8"/>
    <p:sldId id="538" r:id="rId9"/>
    <p:sldId id="507" r:id="rId10"/>
    <p:sldId id="539" r:id="rId11"/>
    <p:sldId id="496" r:id="rId12"/>
    <p:sldId id="491" r:id="rId13"/>
    <p:sldId id="479" r:id="rId14"/>
    <p:sldId id="533" r:id="rId15"/>
    <p:sldId id="532" r:id="rId16"/>
    <p:sldId id="505" r:id="rId17"/>
    <p:sldId id="519" r:id="rId18"/>
    <p:sldId id="492" r:id="rId19"/>
    <p:sldId id="509" r:id="rId20"/>
    <p:sldId id="510" r:id="rId21"/>
    <p:sldId id="508" r:id="rId22"/>
    <p:sldId id="528" r:id="rId23"/>
    <p:sldId id="512" r:id="rId24"/>
    <p:sldId id="465" r:id="rId25"/>
    <p:sldId id="535" r:id="rId26"/>
    <p:sldId id="287" r:id="rId27"/>
    <p:sldId id="288" r:id="rId28"/>
    <p:sldId id="323" r:id="rId29"/>
    <p:sldId id="500" r:id="rId30"/>
    <p:sldId id="475" r:id="rId31"/>
    <p:sldId id="434" r:id="rId32"/>
    <p:sldId id="437" r:id="rId33"/>
    <p:sldId id="404" r:id="rId34"/>
    <p:sldId id="480" r:id="rId35"/>
    <p:sldId id="435" r:id="rId36"/>
    <p:sldId id="516" r:id="rId37"/>
    <p:sldId id="537" r:id="rId38"/>
    <p:sldId id="540" r:id="rId39"/>
    <p:sldId id="518" r:id="rId40"/>
    <p:sldId id="536" r:id="rId41"/>
    <p:sldId id="501" r:id="rId42"/>
    <p:sldId id="517" r:id="rId43"/>
    <p:sldId id="472" r:id="rId44"/>
    <p:sldId id="499" r:id="rId45"/>
    <p:sldId id="513" r:id="rId46"/>
    <p:sldId id="481" r:id="rId47"/>
    <p:sldId id="398" r:id="rId48"/>
    <p:sldId id="534" r:id="rId49"/>
    <p:sldId id="514" r:id="rId50"/>
    <p:sldId id="520" r:id="rId51"/>
    <p:sldId id="521" r:id="rId52"/>
    <p:sldId id="522" r:id="rId53"/>
    <p:sldId id="525" r:id="rId54"/>
    <p:sldId id="527" r:id="rId55"/>
    <p:sldId id="515" r:id="rId5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6699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28" autoAdjust="0"/>
  </p:normalViewPr>
  <p:slideViewPr>
    <p:cSldViewPr>
      <p:cViewPr varScale="1">
        <p:scale>
          <a:sx n="65" d="100"/>
          <a:sy n="65" d="100"/>
        </p:scale>
        <p:origin x="-108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20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fld id="{AE41BFE3-135A-478F-ABA0-B7A6E344D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066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6F072D8-7290-4E04-A18D-16CF13018A40}" type="slidenum">
              <a:rPr lang="en-GB" altLang="en-US" smtClean="0">
                <a:latin typeface="Arial" pitchFamily="34" charset="0"/>
                <a:ea typeface="ＭＳ Ｐゴシック" pitchFamily="34" charset="-128"/>
              </a:rPr>
              <a:pPr/>
              <a:t>1</a:t>
            </a:fld>
            <a:endParaRPr lang="en-GB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2095500" y="711200"/>
            <a:ext cx="2668588" cy="3454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427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68800"/>
            <a:ext cx="5029200" cy="1554163"/>
          </a:xfrm>
          <a:noFill/>
        </p:spPr>
        <p:txBody>
          <a:bodyPr lIns="0" tIns="0" rIns="0" bIns="0">
            <a:spAutoFit/>
          </a:bodyPr>
          <a:lstStyle/>
          <a:p>
            <a:pPr algn="l"/>
            <a:r>
              <a:rPr lang="en-US" sz="2400" b="0" i="0" dirty="0" smtClean="0">
                <a:solidFill>
                  <a:srgbClr val="222222"/>
                </a:solidFill>
                <a:effectLst/>
                <a:latin typeface="arial"/>
              </a:rPr>
              <a:t>Passive Single-Dish Observations of Small Bodies</a:t>
            </a:r>
          </a:p>
          <a:p>
            <a:pPr algn="l"/>
            <a:r>
              <a:rPr lang="en-US" sz="2400" b="0" i="0" dirty="0" smtClean="0">
                <a:solidFill>
                  <a:srgbClr val="222222"/>
                </a:solidFill>
                <a:effectLst/>
                <a:latin typeface="arial"/>
              </a:rPr>
              <a:t/>
            </a:r>
            <a:br>
              <a:rPr lang="en-US" sz="2400" b="0" i="0" dirty="0" smtClean="0">
                <a:solidFill>
                  <a:srgbClr val="222222"/>
                </a:solidFill>
                <a:effectLst/>
                <a:latin typeface="arial"/>
              </a:rPr>
            </a:br>
            <a:endParaRPr lang="en-US" sz="2400" b="0" i="0" dirty="0" smtClean="0">
              <a:solidFill>
                <a:srgbClr val="222222"/>
              </a:solidFill>
              <a:effectLst/>
              <a:latin typeface="arial"/>
            </a:endParaRPr>
          </a:p>
          <a:p>
            <a:pPr algn="l"/>
            <a:r>
              <a:rPr lang="en-US" sz="2400" b="0" i="0" dirty="0" smtClean="0">
                <a:solidFill>
                  <a:srgbClr val="222222"/>
                </a:solidFill>
                <a:effectLst/>
                <a:latin typeface="arial"/>
              </a:rPr>
              <a:t>Long-wavelength ground-based observations of asteroids and comets provide an excellent complement to shorter-wavelength observations both from the ground and from space.  In addition to the high spectral resolution characteristics of modern radio astronomy instrumentation, single-dish observations provide instantaneous sensitivity for investigation of faint, extended, and time-variable sources such as cometary </a:t>
            </a:r>
            <a:r>
              <a:rPr lang="en-US" sz="2400" b="0" i="0" dirty="0" err="1" smtClean="0">
                <a:solidFill>
                  <a:srgbClr val="222222"/>
                </a:solidFill>
                <a:effectLst/>
                <a:latin typeface="arial"/>
              </a:rPr>
              <a:t>comae</a:t>
            </a:r>
            <a:r>
              <a:rPr lang="en-US" sz="2400" b="0" i="0" dirty="0" smtClean="0">
                <a:solidFill>
                  <a:srgbClr val="222222"/>
                </a:solidFill>
                <a:effectLst/>
                <a:latin typeface="arial"/>
              </a:rPr>
              <a:t>.  A single-dish beam can capture the big picture to allow a scientific overview which can also serve to complement higher resolution interferometry.  For asteroids, the flexibility and sensitivity of single-dish continuum observations are ideal for surveys to characterize different populations (NEOs, main-belt, centaurs/TNOs) or to enable more intensive time-resolved follow-up for unresolved bodies.  I will review example small bodies observations and detection sensitivities for current and future radio instrumentation.</a:t>
            </a:r>
          </a:p>
          <a:p>
            <a:pPr>
              <a:lnSpc>
                <a:spcPct val="102000"/>
              </a:lnSpc>
              <a:spcBef>
                <a:spcPts val="9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en-US" sz="2400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104km</a:t>
            </a:r>
            <a:r>
              <a:rPr lang="en-US" baseline="0" dirty="0" smtClean="0"/>
              <a:t> distance – see the “waist”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41BFE3-135A-478F-ABA0-B7A6E344DDD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18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09889B-C9CF-477D-BA0F-4C4527048728}" type="slidenum">
              <a:rPr lang="en-GB" altLang="en-US"/>
              <a:pPr/>
              <a:t>17</a:t>
            </a:fld>
            <a:endParaRPr lang="en-GB" altLang="en-US"/>
          </a:p>
        </p:txBody>
      </p:sp>
      <p:sp>
        <p:nvSpPr>
          <p:cNvPr id="1034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7237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233" y="4342280"/>
            <a:ext cx="5485534" cy="41144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 shape, width, depth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41BFE3-135A-478F-ABA0-B7A6E344DDD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98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59A407-0857-47A6-B0AF-CF1A5F96286B}" type="slidenum">
              <a:rPr lang="en-GB" altLang="en-US"/>
              <a:pPr/>
              <a:t>22</a:t>
            </a:fld>
            <a:endParaRPr lang="en-GB" altLang="en-US"/>
          </a:p>
        </p:txBody>
      </p:sp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2104159" y="694765"/>
            <a:ext cx="2648600" cy="342713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233" y="4342280"/>
            <a:ext cx="5483369" cy="411069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C2EEE2-4ADC-4C26-86BD-FDEE0288E164}" type="slidenum">
              <a:rPr lang="en-GB" altLang="en-US"/>
              <a:pPr/>
              <a:t>23</a:t>
            </a:fld>
            <a:endParaRPr lang="en-GB" alt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7237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233" y="4342280"/>
            <a:ext cx="5485534" cy="41144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2695643-8E36-4FB3-9339-328E011CA793}" type="slidenum">
              <a:rPr lang="en-US" altLang="en-US" smtClean="0">
                <a:latin typeface="Arial" pitchFamily="34" charset="0"/>
                <a:ea typeface="ＭＳ Ｐゴシック" pitchFamily="34" charset="-128"/>
              </a:rPr>
              <a:pPr/>
              <a:t>25</a:t>
            </a:fld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25" y="711200"/>
            <a:ext cx="4603750" cy="3454400"/>
          </a:xfrm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Complement</a:t>
            </a:r>
            <a:r>
              <a:rPr lang="en-US" altLang="en-US" baseline="0" dirty="0" smtClean="0">
                <a:latin typeface="Arial" pitchFamily="34" charset="0"/>
                <a:ea typeface="ＭＳ Ｐゴシック" pitchFamily="34" charset="-128"/>
              </a:rPr>
              <a:t> &amp; support optical/IR</a:t>
            </a:r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4A9DE3B-6696-44AD-B240-7A6B4DD684C9}" type="slidenum">
              <a:rPr lang="en-US" altLang="en-US" smtClean="0">
                <a:latin typeface="Arial" pitchFamily="34" charset="0"/>
                <a:ea typeface="ＭＳ Ｐゴシック" pitchFamily="34" charset="-128"/>
              </a:rPr>
              <a:pPr/>
              <a:t>26</a:t>
            </a:fld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0659" name="Text Box 2"/>
          <p:cNvSpPr txBox="1">
            <a:spLocks noChangeArrowheads="1"/>
          </p:cNvSpPr>
          <p:nvPr/>
        </p:nvSpPr>
        <p:spPr bwMode="auto">
          <a:xfrm>
            <a:off x="2103438" y="695325"/>
            <a:ext cx="2651125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0660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6400" cy="366712"/>
          </a:xfrm>
          <a:noFill/>
        </p:spPr>
        <p:txBody>
          <a:bodyPr lIns="0" tIns="0" rIns="0" bIns="0">
            <a:spAutoFit/>
          </a:bodyPr>
          <a:lstStyle/>
          <a:p>
            <a:pPr marL="214313" indent="-214313" defTabSz="457200" eaLnBrk="1" hangingPunct="1">
              <a:lnSpc>
                <a:spcPct val="104000"/>
              </a:lnSpc>
              <a:spcBef>
                <a:spcPct val="0"/>
              </a:spcBef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GB" altLang="en-US" sz="2000" smtClean="0">
                <a:latin typeface="Luxi Sans" pitchFamily="16" charset="0"/>
                <a:ea typeface="ＭＳ Ｐゴシック" pitchFamily="34" charset="-128"/>
              </a:rPr>
              <a:t>Mapping pattern, spectral &amp; spatial resolution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1DCC549-A7B8-4339-9169-19454D042440}" type="slidenum">
              <a:rPr lang="en-US" altLang="en-US" smtClean="0">
                <a:latin typeface="Arial" pitchFamily="34" charset="0"/>
                <a:ea typeface="ＭＳ Ｐゴシック" pitchFamily="34" charset="-128"/>
              </a:rPr>
              <a:pPr/>
              <a:t>27</a:t>
            </a:fld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8825" cy="342582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</p:spPr>
        <p:txBody>
          <a:bodyPr wrap="none" anchor="ctr"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E47BBCA-3057-4539-AC95-FE4DDB5E8871}" type="slidenum">
              <a:rPr lang="en-GB" altLang="en-US" smtClean="0">
                <a:latin typeface="Arial" pitchFamily="34" charset="0"/>
                <a:ea typeface="ＭＳ Ｐゴシック" pitchFamily="34" charset="-128"/>
              </a:rPr>
              <a:pPr/>
              <a:t>28</a:t>
            </a:fld>
            <a:endParaRPr lang="en-GB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7237" cy="3425825"/>
          </a:xfrm>
          <a:solidFill>
            <a:srgbClr val="FFFFFF"/>
          </a:solidFill>
          <a:ln/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</p:spPr>
        <p:txBody>
          <a:bodyPr wrap="none" anchor="ctr"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8A9430C-C04F-46A3-883F-97E123DE71C9}" type="slidenum">
              <a:rPr lang="en-GB" altLang="en-US" smtClean="0">
                <a:latin typeface="Arial" pitchFamily="34" charset="0"/>
                <a:ea typeface="ＭＳ Ｐゴシック" pitchFamily="34" charset="-128"/>
              </a:rPr>
              <a:pPr/>
              <a:t>29</a:t>
            </a:fld>
            <a:endParaRPr lang="en-GB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2103438" y="695325"/>
            <a:ext cx="2651125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680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6251575"/>
            <a:ext cx="5486400" cy="214313"/>
          </a:xfrm>
          <a:noFill/>
        </p:spPr>
        <p:txBody>
          <a:bodyPr lIns="0" tIns="0" rIns="0" bIns="0" anchor="ctr">
            <a:spAutoFit/>
          </a:bodyPr>
          <a:lstStyle/>
          <a:p>
            <a:pPr>
              <a:lnSpc>
                <a:spcPct val="116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May 21, better quenching figure is needed…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6F072D8-7290-4E04-A18D-16CF13018A40}" type="slidenum">
              <a:rPr lang="en-GB" altLang="en-US" smtClean="0">
                <a:latin typeface="Arial" pitchFamily="34" charset="0"/>
                <a:ea typeface="ＭＳ Ｐゴシック" pitchFamily="34" charset="-128"/>
              </a:rPr>
              <a:pPr/>
              <a:t>2</a:t>
            </a:fld>
            <a:endParaRPr lang="en-GB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2095500" y="711200"/>
            <a:ext cx="2668588" cy="3454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427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68800"/>
            <a:ext cx="5029200" cy="1554163"/>
          </a:xfrm>
          <a:noFill/>
        </p:spPr>
        <p:txBody>
          <a:bodyPr lIns="0" tIns="0" rIns="0" bIns="0">
            <a:spAutoFit/>
          </a:bodyPr>
          <a:lstStyle/>
          <a:p>
            <a:pPr algn="l"/>
            <a:r>
              <a:rPr lang="en-US" sz="2400" b="0" i="0" dirty="0" smtClean="0">
                <a:solidFill>
                  <a:srgbClr val="222222"/>
                </a:solidFill>
                <a:effectLst/>
                <a:latin typeface="arial"/>
              </a:rPr>
              <a:t>Passive Single-Dish Observations of Small Bodies</a:t>
            </a:r>
          </a:p>
          <a:p>
            <a:pPr algn="l"/>
            <a:r>
              <a:rPr lang="en-US" sz="2400" b="0" i="0" dirty="0" smtClean="0">
                <a:solidFill>
                  <a:srgbClr val="222222"/>
                </a:solidFill>
                <a:effectLst/>
                <a:latin typeface="arial"/>
              </a:rPr>
              <a:t/>
            </a:r>
            <a:br>
              <a:rPr lang="en-US" sz="2400" b="0" i="0" dirty="0" smtClean="0">
                <a:solidFill>
                  <a:srgbClr val="222222"/>
                </a:solidFill>
                <a:effectLst/>
                <a:latin typeface="arial"/>
              </a:rPr>
            </a:br>
            <a:endParaRPr lang="en-US" sz="2400" b="0" i="0" dirty="0" smtClean="0">
              <a:solidFill>
                <a:srgbClr val="222222"/>
              </a:solidFill>
              <a:effectLst/>
              <a:latin typeface="arial"/>
            </a:endParaRPr>
          </a:p>
          <a:p>
            <a:pPr algn="l"/>
            <a:r>
              <a:rPr lang="en-US" sz="2400" b="0" i="0" dirty="0" smtClean="0">
                <a:solidFill>
                  <a:srgbClr val="222222"/>
                </a:solidFill>
                <a:effectLst/>
                <a:latin typeface="arial"/>
              </a:rPr>
              <a:t>Long-wavelength ground-based observations of asteroids and comets provide an excellent complement to shorter-wavelength observations both from the ground and from space.  In addition to the high spectral resolution characteristics of modern radio astronomy instrumentation, single-dish observations provide instantaneous sensitivity for investigation of faint, extended, and time-variable sources such as cometary </a:t>
            </a:r>
            <a:r>
              <a:rPr lang="en-US" sz="2400" b="0" i="0" dirty="0" err="1" smtClean="0">
                <a:solidFill>
                  <a:srgbClr val="222222"/>
                </a:solidFill>
                <a:effectLst/>
                <a:latin typeface="arial"/>
              </a:rPr>
              <a:t>comae</a:t>
            </a:r>
            <a:r>
              <a:rPr lang="en-US" sz="2400" b="0" i="0" dirty="0" smtClean="0">
                <a:solidFill>
                  <a:srgbClr val="222222"/>
                </a:solidFill>
                <a:effectLst/>
                <a:latin typeface="arial"/>
              </a:rPr>
              <a:t>.  A single-dish beam can capture the big picture to allow a scientific overview which can also serve to complement higher resolution interferometry.  For asteroids, the flexibility and sensitivity of single-dish continuum observations are ideal for surveys to characterize different populations (NEOs, main-belt, centaurs/TNOs) or to enable more intensive time-resolved follow-up for unresolved bodies.  I will review example small bodies observations and detection sensitivities for current and future radio instrumentation.</a:t>
            </a:r>
          </a:p>
          <a:p>
            <a:pPr>
              <a:lnSpc>
                <a:spcPct val="102000"/>
              </a:lnSpc>
              <a:spcBef>
                <a:spcPts val="9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en-US" sz="2400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dirty="0" smtClean="0">
                <a:solidFill>
                  <a:schemeClr val="accent5"/>
                </a:solidFill>
              </a:rPr>
              <a:t>Free parameters:  outflow v, quenching </a:t>
            </a:r>
            <a:r>
              <a:rPr lang="en-US" altLang="en-US" dirty="0" err="1" smtClean="0">
                <a:solidFill>
                  <a:schemeClr val="accent5"/>
                </a:solidFill>
              </a:rPr>
              <a:t>r</a:t>
            </a:r>
            <a:r>
              <a:rPr lang="en-US" altLang="en-US" baseline="-25000" dirty="0" err="1" smtClean="0">
                <a:solidFill>
                  <a:schemeClr val="accent5"/>
                </a:solidFill>
              </a:rPr>
              <a:t>Q</a:t>
            </a:r>
            <a:endParaRPr lang="en-US" altLang="en-US" baseline="-25000" dirty="0" smtClean="0">
              <a:solidFill>
                <a:schemeClr val="accent5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dirty="0" smtClean="0">
                <a:solidFill>
                  <a:schemeClr val="accent5"/>
                </a:solidFill>
              </a:rPr>
              <a:t>	Day/Night independent</a:t>
            </a:r>
          </a:p>
          <a:p>
            <a:pPr>
              <a:buFontTx/>
              <a:buNone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GB" altLang="en-US" dirty="0" smtClean="0">
                <a:solidFill>
                  <a:srgbClr val="FFFF00"/>
                </a:solidFill>
              </a:rPr>
              <a:t>Random production/destruction time/angle</a:t>
            </a:r>
          </a:p>
          <a:p>
            <a:pPr>
              <a:buFont typeface="Wingdings" pitchFamily="2" charset="2"/>
              <a:buNone/>
            </a:pPr>
            <a:r>
              <a:rPr lang="en-US" altLang="en-US" dirty="0" smtClean="0">
                <a:solidFill>
                  <a:srgbClr val="FFFF00"/>
                </a:solidFill>
              </a:rPr>
              <a:t>Distribution binned to spectrum</a:t>
            </a:r>
          </a:p>
          <a:p>
            <a:pPr>
              <a:buFont typeface="Wingdings" pitchFamily="2" charset="2"/>
              <a:buNone/>
            </a:pPr>
            <a:r>
              <a:rPr lang="en-US" altLang="en-US" dirty="0" smtClean="0">
                <a:solidFill>
                  <a:srgbClr val="FFFF00"/>
                </a:solidFill>
              </a:rPr>
              <a:t> 		</a:t>
            </a:r>
            <a:r>
              <a:rPr lang="en-US" altLang="en-US" dirty="0" smtClean="0">
                <a:solidFill>
                  <a:srgbClr val="FFFF00"/>
                </a:solidFill>
                <a:latin typeface="Symbol" pitchFamily="18" charset="2"/>
              </a:rPr>
              <a:t>c</a:t>
            </a:r>
            <a:r>
              <a:rPr lang="en-US" alt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altLang="en-US" dirty="0" smtClean="0">
                <a:solidFill>
                  <a:srgbClr val="FFFF00"/>
                </a:solidFill>
              </a:rPr>
              <a:t> minimized for BEST FIT</a:t>
            </a:r>
          </a:p>
          <a:p>
            <a:pPr>
              <a:lnSpc>
                <a:spcPct val="127000"/>
              </a:lnSpc>
              <a:buFontTx/>
              <a:buNone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endParaRPr lang="en-GB" altLang="en-US" sz="1050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sz="1050" dirty="0" smtClean="0">
                <a:solidFill>
                  <a:schemeClr val="accent5"/>
                </a:solidFill>
              </a:rPr>
              <a:t>	water/OH lifetimes 8.2 x 10</a:t>
            </a:r>
            <a:r>
              <a:rPr lang="en-US" altLang="en-US" sz="1050" baseline="30000" dirty="0" smtClean="0">
                <a:solidFill>
                  <a:schemeClr val="accent5"/>
                </a:solidFill>
              </a:rPr>
              <a:t>4</a:t>
            </a:r>
            <a:r>
              <a:rPr lang="en-US" altLang="en-US" sz="1050" dirty="0" smtClean="0">
                <a:solidFill>
                  <a:schemeClr val="accent5"/>
                </a:solidFill>
              </a:rPr>
              <a:t> s </a:t>
            </a:r>
            <a:r>
              <a:rPr lang="en-US" altLang="en-US" sz="1000" dirty="0" smtClean="0">
                <a:solidFill>
                  <a:schemeClr val="accent5"/>
                </a:solidFill>
              </a:rPr>
              <a:t>(~1 day)	</a:t>
            </a:r>
            <a:r>
              <a:rPr lang="en-US" altLang="en-US" sz="1050" dirty="0" smtClean="0">
                <a:solidFill>
                  <a:schemeClr val="accent5"/>
                </a:solidFill>
              </a:rPr>
              <a:t> 1.5 x 10</a:t>
            </a:r>
            <a:r>
              <a:rPr lang="en-US" altLang="en-US" sz="1050" baseline="30000" dirty="0" smtClean="0">
                <a:solidFill>
                  <a:schemeClr val="accent5"/>
                </a:solidFill>
              </a:rPr>
              <a:t>5</a:t>
            </a:r>
            <a:r>
              <a:rPr lang="en-US" altLang="en-US" sz="1050" dirty="0" smtClean="0">
                <a:solidFill>
                  <a:schemeClr val="accent5"/>
                </a:solidFill>
              </a:rPr>
              <a:t> s </a:t>
            </a:r>
            <a:r>
              <a:rPr lang="en-US" altLang="en-US" sz="1000" dirty="0" smtClean="0">
                <a:solidFill>
                  <a:schemeClr val="accent5"/>
                </a:solidFill>
              </a:rPr>
              <a:t>(1.7 days)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sz="1050" dirty="0" smtClean="0">
                <a:solidFill>
                  <a:schemeClr val="accent5"/>
                </a:solidFill>
              </a:rPr>
              <a:t>			OH </a:t>
            </a:r>
            <a:r>
              <a:rPr lang="en-US" altLang="en-US" sz="1050" dirty="0" err="1" smtClean="0">
                <a:solidFill>
                  <a:schemeClr val="accent5"/>
                </a:solidFill>
              </a:rPr>
              <a:t>photodissociation</a:t>
            </a:r>
            <a:r>
              <a:rPr lang="en-US" altLang="en-US" sz="1050" dirty="0" smtClean="0">
                <a:solidFill>
                  <a:schemeClr val="accent5"/>
                </a:solidFill>
              </a:rPr>
              <a:t> “kick” 1.05 km/s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41BFE3-135A-478F-ABA0-B7A6E344DDD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43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Outflow velocity &amp; quenching, possible asymmetry across the coma</a:t>
            </a:r>
          </a:p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eaLnBrk="1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</a:pPr>
            <a:fld id="{3366402A-3F02-46C7-9123-810E7F103DC5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pPr eaLnBrk="1">
                <a:tabLst>
                  <a:tab pos="0" algn="l"/>
                  <a:tab pos="409575" algn="l"/>
                  <a:tab pos="819150" algn="l"/>
                  <a:tab pos="1230313" algn="l"/>
                  <a:tab pos="1639888" algn="l"/>
                  <a:tab pos="2051050" algn="l"/>
                  <a:tab pos="2460625" algn="l"/>
                  <a:tab pos="2871788" algn="l"/>
                  <a:tab pos="3281363" algn="l"/>
                  <a:tab pos="3692525" algn="l"/>
                  <a:tab pos="4102100" algn="l"/>
                  <a:tab pos="4511675" algn="l"/>
                  <a:tab pos="4922838" algn="l"/>
                  <a:tab pos="5332413" algn="l"/>
                  <a:tab pos="5743575" algn="l"/>
                  <a:tab pos="6153150" algn="l"/>
                  <a:tab pos="6564313" algn="l"/>
                  <a:tab pos="6973888" algn="l"/>
                  <a:tab pos="7385050" algn="l"/>
                  <a:tab pos="7794625" algn="l"/>
                  <a:tab pos="8205788" algn="l"/>
                </a:tabLst>
              </a:pPr>
              <a:t>31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MS Gothic" pitchFamily="49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eaLnBrk="1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</a:pPr>
            <a:fld id="{ED28B818-669C-4892-8BAE-9A092FB9516A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pPr eaLnBrk="1">
                <a:tabLst>
                  <a:tab pos="0" algn="l"/>
                  <a:tab pos="409575" algn="l"/>
                  <a:tab pos="819150" algn="l"/>
                  <a:tab pos="1230313" algn="l"/>
                  <a:tab pos="1639888" algn="l"/>
                  <a:tab pos="2051050" algn="l"/>
                  <a:tab pos="2460625" algn="l"/>
                  <a:tab pos="2871788" algn="l"/>
                  <a:tab pos="3281363" algn="l"/>
                  <a:tab pos="3692525" algn="l"/>
                  <a:tab pos="4102100" algn="l"/>
                  <a:tab pos="4511675" algn="l"/>
                  <a:tab pos="4922838" algn="l"/>
                  <a:tab pos="5332413" algn="l"/>
                  <a:tab pos="5743575" algn="l"/>
                  <a:tab pos="6153150" algn="l"/>
                  <a:tab pos="6564313" algn="l"/>
                  <a:tab pos="6973888" algn="l"/>
                  <a:tab pos="7385050" algn="l"/>
                  <a:tab pos="7794625" algn="l"/>
                  <a:tab pos="8205788" algn="l"/>
                </a:tabLst>
              </a:pPr>
              <a:t>32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MS Gothic" pitchFamily="49" charset="-128"/>
            </a:endParaRPr>
          </a:p>
        </p:txBody>
      </p:sp>
      <p:sp>
        <p:nvSpPr>
          <p:cNvPr id="88067" name="Text Box 1"/>
          <p:cNvSpPr txBox="1">
            <a:spLocks noChangeArrowheads="1"/>
          </p:cNvSpPr>
          <p:nvPr/>
        </p:nvSpPr>
        <p:spPr bwMode="auto">
          <a:xfrm>
            <a:off x="1898650" y="639763"/>
            <a:ext cx="2370138" cy="31607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endParaRPr lang="en-US" altLang="en-US"/>
          </a:p>
        </p:txBody>
      </p:sp>
      <p:sp>
        <p:nvSpPr>
          <p:cNvPr id="8806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6400" cy="4114800"/>
          </a:xfrm>
          <a:noFill/>
        </p:spPr>
        <p:txBody>
          <a:bodyPr wrap="none" anchor="ctr"/>
          <a:lstStyle/>
          <a:p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High</a:t>
            </a:r>
            <a:r>
              <a:rPr lang="en-US" altLang="en-US" baseline="0" dirty="0" smtClean="0">
                <a:latin typeface="Arial" pitchFamily="34" charset="0"/>
                <a:ea typeface="ＭＳ Ｐゴシック" pitchFamily="34" charset="-128"/>
              </a:rPr>
              <a:t> variability near the sun – levels off at larger distances</a:t>
            </a:r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AEF522-99C8-4E1C-AC6A-534D918BE6A5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7125" y="711200"/>
            <a:ext cx="4603750" cy="3454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68800"/>
            <a:ext cx="5029200" cy="4064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eaLnBrk="1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</a:pPr>
            <a:fld id="{BBE1D96A-36DA-4623-BA36-42FDBCF0AC34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pPr eaLnBrk="1">
                <a:tabLst>
                  <a:tab pos="0" algn="l"/>
                  <a:tab pos="409575" algn="l"/>
                  <a:tab pos="819150" algn="l"/>
                  <a:tab pos="1230313" algn="l"/>
                  <a:tab pos="1639888" algn="l"/>
                  <a:tab pos="2051050" algn="l"/>
                  <a:tab pos="2460625" algn="l"/>
                  <a:tab pos="2871788" algn="l"/>
                  <a:tab pos="3281363" algn="l"/>
                  <a:tab pos="3692525" algn="l"/>
                  <a:tab pos="4102100" algn="l"/>
                  <a:tab pos="4511675" algn="l"/>
                  <a:tab pos="4922838" algn="l"/>
                  <a:tab pos="5332413" algn="l"/>
                  <a:tab pos="5743575" algn="l"/>
                  <a:tab pos="6153150" algn="l"/>
                  <a:tab pos="6564313" algn="l"/>
                  <a:tab pos="6973888" algn="l"/>
                  <a:tab pos="7385050" algn="l"/>
                  <a:tab pos="7794625" algn="l"/>
                  <a:tab pos="8205788" algn="l"/>
                </a:tabLst>
              </a:pPr>
              <a:t>35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MS Gothic" pitchFamily="49" charset="-128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1898650" y="639763"/>
            <a:ext cx="2370138" cy="31607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endParaRPr lang="en-US" altLang="en-US"/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6400" cy="4114800"/>
          </a:xfrm>
          <a:noFill/>
        </p:spPr>
        <p:txBody>
          <a:bodyPr wrap="none" anchor="ctr"/>
          <a:lstStyle/>
          <a:p>
            <a:r>
              <a:rPr lang="en-US" altLang="en-US" dirty="0" err="1" smtClean="0">
                <a:latin typeface="Arial" pitchFamily="34" charset="0"/>
                <a:ea typeface="ＭＳ Ｐゴシック" pitchFamily="34" charset="-128"/>
              </a:rPr>
              <a:t>Garradd</a:t>
            </a:r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5B0328-F3A0-4BBD-84F7-2FEBD847C1B5}" type="slidenum">
              <a:rPr lang="en-GB" altLang="en-US"/>
              <a:pPr/>
              <a:t>36</a:t>
            </a:fld>
            <a:endParaRPr lang="en-GB" altLang="en-US"/>
          </a:p>
        </p:txBody>
      </p:sp>
      <p:sp>
        <p:nvSpPr>
          <p:cNvPr id="99329" name="Text Box 1"/>
          <p:cNvSpPr txBox="1">
            <a:spLocks noChangeArrowheads="1"/>
          </p:cNvSpPr>
          <p:nvPr/>
        </p:nvSpPr>
        <p:spPr bwMode="auto">
          <a:xfrm>
            <a:off x="2104159" y="694765"/>
            <a:ext cx="2649682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233" y="4342280"/>
            <a:ext cx="5485534" cy="41144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345C7E-303A-473C-8B94-3D4A9ECA4FE6}" type="slidenum">
              <a:rPr lang="en-GB" altLang="en-US"/>
              <a:pPr/>
              <a:t>39</a:t>
            </a:fld>
            <a:endParaRPr lang="en-GB" altLang="en-US"/>
          </a:p>
        </p:txBody>
      </p:sp>
      <p:sp>
        <p:nvSpPr>
          <p:cNvPr id="102401" name="Text Box 1"/>
          <p:cNvSpPr txBox="1">
            <a:spLocks noChangeArrowheads="1"/>
          </p:cNvSpPr>
          <p:nvPr/>
        </p:nvSpPr>
        <p:spPr bwMode="auto">
          <a:xfrm>
            <a:off x="2104159" y="694765"/>
            <a:ext cx="2649682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233" y="4342280"/>
            <a:ext cx="5485534" cy="41144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2695643-8E36-4FB3-9339-328E011CA793}" type="slidenum">
              <a:rPr lang="en-US" altLang="en-US" smtClean="0">
                <a:latin typeface="Arial" pitchFamily="34" charset="0"/>
                <a:ea typeface="ＭＳ Ｐゴシック" pitchFamily="34" charset="-128"/>
              </a:rPr>
              <a:pPr/>
              <a:t>40</a:t>
            </a:fld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25" y="711200"/>
            <a:ext cx="4603750" cy="3454400"/>
          </a:xfrm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Complement</a:t>
            </a:r>
            <a:r>
              <a:rPr lang="en-US" altLang="en-US" baseline="0" dirty="0" smtClean="0">
                <a:latin typeface="Arial" pitchFamily="34" charset="0"/>
                <a:ea typeface="ＭＳ Ｐゴシック" pitchFamily="34" charset="-128"/>
              </a:rPr>
              <a:t> &amp; support optical/IR</a:t>
            </a:r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2695643-8E36-4FB3-9339-328E011CA793}" type="slidenum">
              <a:rPr lang="en-US" altLang="en-US" smtClean="0">
                <a:latin typeface="Arial" pitchFamily="34" charset="0"/>
                <a:ea typeface="ＭＳ Ｐゴシック" pitchFamily="34" charset="-128"/>
              </a:rPr>
              <a:pPr/>
              <a:t>41</a:t>
            </a:fld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25" y="711200"/>
            <a:ext cx="4603750" cy="3454400"/>
          </a:xfrm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Complement</a:t>
            </a:r>
            <a:r>
              <a:rPr lang="en-US" altLang="en-US" baseline="0" dirty="0" smtClean="0">
                <a:latin typeface="Arial" pitchFamily="34" charset="0"/>
                <a:ea typeface="ＭＳ Ｐゴシック" pitchFamily="34" charset="-128"/>
              </a:rPr>
              <a:t> &amp; support optical/IR</a:t>
            </a:r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F617F2-1535-4D5D-BCAA-E06A744EF58E}" type="slidenum">
              <a:rPr lang="en-GB" altLang="en-US"/>
              <a:pPr/>
              <a:t>42</a:t>
            </a:fld>
            <a:endParaRPr lang="en-GB" altLang="en-US"/>
          </a:p>
        </p:txBody>
      </p:sp>
      <p:sp>
        <p:nvSpPr>
          <p:cNvPr id="101377" name="Text Box 1"/>
          <p:cNvSpPr txBox="1">
            <a:spLocks noChangeArrowheads="1"/>
          </p:cNvSpPr>
          <p:nvPr/>
        </p:nvSpPr>
        <p:spPr bwMode="auto">
          <a:xfrm>
            <a:off x="2104159" y="694765"/>
            <a:ext cx="2649682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233" y="4342280"/>
            <a:ext cx="5486617" cy="640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14313" indent="-214313" eaLnBrk="1">
              <a:lnSpc>
                <a:spcPct val="104000"/>
              </a:lnSpc>
              <a:spcBef>
                <a:spcPct val="0"/>
              </a:spcBef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GB" altLang="en-US" sz="2000">
                <a:latin typeface="Luxi Sans" pitchFamily="16" charset="0"/>
                <a:ea typeface="Luxi Sans" pitchFamily="16" charset="0"/>
                <a:cs typeface="Luxi Sans" pitchFamily="16" charset="0"/>
              </a:rPr>
              <a:t>Mapping pattern, spectral &amp; spatial resolution – smaller fragment MUCH more active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BB149D-BF7C-4FDD-A1C7-91C2998FCD00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7237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233" y="4342280"/>
            <a:ext cx="5485534" cy="41144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5x8km</a:t>
            </a:r>
            <a:r>
              <a:rPr lang="en-US" baseline="0" dirty="0" smtClean="0"/>
              <a:t> vs </a:t>
            </a:r>
            <a:r>
              <a:rPr lang="en-US" dirty="0" smtClean="0"/>
              <a:t>2.33 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41BFE3-135A-478F-ABA0-B7A6E344DDD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938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379E80-6876-403D-8D7F-8B9CB857B8A8}" type="slidenum">
              <a:rPr lang="en-GB" altLang="en-US"/>
              <a:pPr/>
              <a:t>45</a:t>
            </a:fld>
            <a:endParaRPr lang="en-GB" altLang="en-US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7237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233" y="4342280"/>
            <a:ext cx="5485534" cy="41144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8BB0CF0-3A66-4385-96D6-9ABAEC7AB0F2}" type="slidenum">
              <a:rPr lang="en-US" altLang="en-US" smtClean="0">
                <a:latin typeface="Arial" pitchFamily="34" charset="0"/>
                <a:ea typeface="ＭＳ Ｐゴシック" pitchFamily="34" charset="-128"/>
              </a:rPr>
              <a:pPr/>
              <a:t>47</a:t>
            </a:fld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70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25" y="711200"/>
            <a:ext cx="4603750" cy="3454400"/>
          </a:xfrm>
          <a:solidFill>
            <a:srgbClr val="FFFFFF"/>
          </a:solidFill>
          <a:ln/>
        </p:spPr>
      </p:sp>
      <p:sp>
        <p:nvSpPr>
          <p:cNvPr id="8704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Flew faster</a:t>
            </a:r>
            <a:r>
              <a:rPr lang="en-US" altLang="en-US" baseline="0" dirty="0" smtClean="0">
                <a:latin typeface="Arial" pitchFamily="34" charset="0"/>
                <a:ea typeface="ＭＳ Ｐゴシック" pitchFamily="34" charset="-128"/>
              </a:rPr>
              <a:t> or </a:t>
            </a:r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lived longer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8A9430C-C04F-46A3-883F-97E123DE71C9}" type="slidenum">
              <a:rPr lang="en-GB" altLang="en-US" smtClean="0">
                <a:latin typeface="Arial" pitchFamily="34" charset="0"/>
                <a:ea typeface="ＭＳ Ｐゴシック" pitchFamily="34" charset="-128"/>
              </a:rPr>
              <a:pPr/>
              <a:t>48</a:t>
            </a:fld>
            <a:endParaRPr lang="en-GB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2103438" y="695325"/>
            <a:ext cx="2651125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680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6251575"/>
            <a:ext cx="5486400" cy="214313"/>
          </a:xfrm>
          <a:noFill/>
        </p:spPr>
        <p:txBody>
          <a:bodyPr lIns="0" tIns="0" rIns="0" bIns="0" anchor="ctr">
            <a:spAutoFit/>
          </a:bodyPr>
          <a:lstStyle/>
          <a:p>
            <a:pPr>
              <a:lnSpc>
                <a:spcPct val="116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May 21, better quenching figure is needed…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342F05-FA7D-4E67-ADA5-E11A9B774C16}" type="slidenum">
              <a:rPr lang="en-GB" altLang="en-US"/>
              <a:pPr/>
              <a:t>49</a:t>
            </a:fld>
            <a:endParaRPr lang="en-GB" altLang="en-US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2104159" y="694765"/>
            <a:ext cx="2649682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233" y="6252226"/>
            <a:ext cx="5486617" cy="2142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16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>
                <a:ea typeface="Luxi Sans" pitchFamily="16" charset="0"/>
                <a:cs typeface="Luxi Sans" pitchFamily="16" charset="0"/>
              </a:rPr>
              <a:t>May 21, better quenching figure is needed…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535D6C-1DB5-4D2A-88CA-245CB4B356E6}" type="slidenum">
              <a:rPr lang="en-GB" altLang="en-US"/>
              <a:pPr/>
              <a:t>50</a:t>
            </a:fld>
            <a:endParaRPr lang="en-GB" altLang="en-US"/>
          </a:p>
        </p:txBody>
      </p:sp>
      <p:sp>
        <p:nvSpPr>
          <p:cNvPr id="104449" name="Text Box 1"/>
          <p:cNvSpPr txBox="1">
            <a:spLocks noChangeArrowheads="1"/>
          </p:cNvSpPr>
          <p:nvPr/>
        </p:nvSpPr>
        <p:spPr bwMode="auto">
          <a:xfrm>
            <a:off x="2104159" y="694765"/>
            <a:ext cx="2649682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233" y="4342280"/>
            <a:ext cx="5485534" cy="41144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043C39-34EA-47E0-BEDA-597510F6B057}" type="slidenum">
              <a:rPr lang="en-GB" altLang="en-US"/>
              <a:pPr/>
              <a:t>51</a:t>
            </a:fld>
            <a:endParaRPr lang="en-GB" altLang="en-US"/>
          </a:p>
        </p:txBody>
      </p:sp>
      <p:sp>
        <p:nvSpPr>
          <p:cNvPr id="108545" name="Text Box 1"/>
          <p:cNvSpPr txBox="1">
            <a:spLocks noChangeArrowheads="1"/>
          </p:cNvSpPr>
          <p:nvPr/>
        </p:nvSpPr>
        <p:spPr bwMode="auto">
          <a:xfrm>
            <a:off x="2095500" y="711575"/>
            <a:ext cx="2668083" cy="345327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617" y="4368428"/>
            <a:ext cx="5028767" cy="2142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6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>
                <a:ea typeface="Luxi Sans" pitchFamily="16" charset="0"/>
                <a:cs typeface="Luxi Sans" pitchFamily="16" charset="0"/>
              </a:rPr>
              <a:t>Sample OH observation (OH is terribly important)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EF1566-F0BE-4C29-90FA-93D7E2A6596C}" type="slidenum">
              <a:rPr lang="en-GB" altLang="en-US"/>
              <a:pPr/>
              <a:t>52</a:t>
            </a:fld>
            <a:endParaRPr lang="en-GB" altLang="en-US"/>
          </a:p>
        </p:txBody>
      </p:sp>
      <p:sp>
        <p:nvSpPr>
          <p:cNvPr id="326658" name="Text Box 2"/>
          <p:cNvSpPr txBox="1">
            <a:spLocks noChangeArrowheads="1"/>
          </p:cNvSpPr>
          <p:nvPr/>
        </p:nvSpPr>
        <p:spPr bwMode="auto">
          <a:xfrm>
            <a:off x="2094418" y="711575"/>
            <a:ext cx="2670247" cy="345514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665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6233" y="4342280"/>
            <a:ext cx="5485534" cy="4114426"/>
          </a:xfrm>
          <a:noFill/>
          <a:ln/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574705-F1E4-48B2-97A4-0B629E2FED28}" type="slidenum">
              <a:rPr lang="en-GB" altLang="en-US"/>
              <a:pPr/>
              <a:t>53</a:t>
            </a:fld>
            <a:endParaRPr lang="en-GB" altLang="en-US"/>
          </a:p>
        </p:txBody>
      </p:sp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2104159" y="694765"/>
            <a:ext cx="2648600" cy="342713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233" y="4342280"/>
            <a:ext cx="5483369" cy="411069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B73194-B174-484E-B9A8-5EE3A55D455E}" type="slidenum">
              <a:rPr lang="en-GB" altLang="en-US"/>
              <a:pPr/>
              <a:t>54</a:t>
            </a:fld>
            <a:endParaRPr lang="en-GB" alt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2104159" y="694765"/>
            <a:ext cx="2648600" cy="342713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233" y="4342280"/>
            <a:ext cx="5483369" cy="411069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A09DC1C-55ED-41EB-9667-C88C4C24523E}" type="slidenum">
              <a:rPr lang="en-GB" altLang="en-US"/>
              <a:pPr/>
              <a:t>5</a:t>
            </a:fld>
            <a:endParaRPr lang="en-GB" altLang="en-US"/>
          </a:p>
        </p:txBody>
      </p:sp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2095500" y="711575"/>
            <a:ext cx="2668083" cy="345327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617" y="4368428"/>
            <a:ext cx="5028767" cy="15537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6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>
                <a:ea typeface="Luxi Sans" pitchFamily="16" charset="0"/>
                <a:cs typeface="Luxi Sans" pitchFamily="16" charset="0"/>
              </a:rPr>
              <a:t>FILLED SQUARES = NUMBERED COMETS (NOW 187)</a:t>
            </a:r>
          </a:p>
          <a:p>
            <a:pPr>
              <a:lnSpc>
                <a:spcPct val="116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en-US">
              <a:ea typeface="Luxi Sans" pitchFamily="16" charset="0"/>
              <a:cs typeface="Luxi Sans" pitchFamily="16" charset="0"/>
            </a:endParaRPr>
          </a:p>
          <a:p>
            <a:pPr>
              <a:lnSpc>
                <a:spcPct val="102000"/>
              </a:lnSpc>
              <a:spcBef>
                <a:spcPts val="1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2400">
                <a:latin typeface="Tahoma" pitchFamily="34" charset="0"/>
                <a:ea typeface="Luxi Sans" pitchFamily="16" charset="0"/>
                <a:cs typeface="Luxi Sans" pitchFamily="16" charset="0"/>
              </a:rPr>
              <a:t>Orange = “Centaur”</a:t>
            </a:r>
          </a:p>
          <a:p>
            <a:pPr>
              <a:lnSpc>
                <a:spcPct val="102000"/>
              </a:lnSpc>
              <a:spcBef>
                <a:spcPts val="9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en-US" sz="2400">
              <a:latin typeface="Tahoma" pitchFamily="34" charset="0"/>
              <a:ea typeface="Luxi Sans" pitchFamily="16" charset="0"/>
              <a:cs typeface="Luxi Sans" pitchFamily="16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48701E-592D-4E9F-9C24-BDE0E85362ED}" type="slidenum">
              <a:rPr lang="en-GB" altLang="en-US"/>
              <a:pPr/>
              <a:t>55</a:t>
            </a:fld>
            <a:endParaRPr lang="en-GB" altLang="en-US"/>
          </a:p>
        </p:txBody>
      </p:sp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2104159" y="694765"/>
            <a:ext cx="2649682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233" y="6252226"/>
            <a:ext cx="5486617" cy="2142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16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>
                <a:ea typeface="Luxi Sans" pitchFamily="16" charset="0"/>
                <a:cs typeface="Luxi Sans" pitchFamily="16" charset="0"/>
              </a:rPr>
              <a:t>May 21, better quenching figure is needed…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A5D1BE-3A90-42C6-A167-A28C654CEF93}" type="slidenum">
              <a:rPr lang="en-GB" altLang="en-US"/>
              <a:pPr/>
              <a:t>6</a:t>
            </a:fld>
            <a:endParaRPr lang="en-GB" altLang="en-US"/>
          </a:p>
        </p:txBody>
      </p:sp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2095500" y="711575"/>
            <a:ext cx="2668083" cy="345327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617" y="4368428"/>
            <a:ext cx="5028767" cy="15537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6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>
                <a:ea typeface="Luxi Sans" pitchFamily="16" charset="0"/>
                <a:cs typeface="Luxi Sans" pitchFamily="16" charset="0"/>
              </a:rPr>
              <a:t>FILLED SQUARES = NUMBERED COMETS (NOW 187)</a:t>
            </a:r>
          </a:p>
          <a:p>
            <a:pPr>
              <a:lnSpc>
                <a:spcPct val="116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en-US">
              <a:ea typeface="Luxi Sans" pitchFamily="16" charset="0"/>
              <a:cs typeface="Luxi Sans" pitchFamily="16" charset="0"/>
            </a:endParaRPr>
          </a:p>
          <a:p>
            <a:pPr>
              <a:lnSpc>
                <a:spcPct val="102000"/>
              </a:lnSpc>
              <a:spcBef>
                <a:spcPts val="1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2400">
                <a:latin typeface="Tahoma" pitchFamily="34" charset="0"/>
                <a:ea typeface="Luxi Sans" pitchFamily="16" charset="0"/>
                <a:cs typeface="Luxi Sans" pitchFamily="16" charset="0"/>
              </a:rPr>
              <a:t>Orange = “Centaur”</a:t>
            </a:r>
          </a:p>
          <a:p>
            <a:pPr>
              <a:lnSpc>
                <a:spcPct val="102000"/>
              </a:lnSpc>
              <a:spcBef>
                <a:spcPts val="9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en-US" sz="2400">
              <a:latin typeface="Tahoma" pitchFamily="34" charset="0"/>
              <a:ea typeface="Luxi Sans" pitchFamily="16" charset="0"/>
              <a:cs typeface="Luxi Sans" pitchFamily="1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Shameless</a:t>
            </a:r>
            <a:r>
              <a:rPr lang="en-US" baseline="0" dirty="0" smtClean="0"/>
              <a:t> excuse to show HL Tau…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41BFE3-135A-478F-ABA0-B7A6E344DDD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93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6F072D8-7290-4E04-A18D-16CF13018A40}" type="slidenum">
              <a:rPr lang="en-GB" altLang="en-US" smtClean="0">
                <a:latin typeface="Arial" pitchFamily="34" charset="0"/>
                <a:ea typeface="ＭＳ Ｐゴシック" pitchFamily="34" charset="-128"/>
              </a:rPr>
              <a:pPr/>
              <a:t>12</a:t>
            </a:fld>
            <a:endParaRPr lang="en-GB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2095500" y="711200"/>
            <a:ext cx="2668588" cy="3454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427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68800"/>
            <a:ext cx="5029200" cy="1554163"/>
          </a:xfrm>
          <a:noFill/>
        </p:spPr>
        <p:txBody>
          <a:bodyPr lIns="0" tIns="0" rIns="0" bIns="0">
            <a:spAutoFit/>
          </a:bodyPr>
          <a:lstStyle/>
          <a:p>
            <a:pPr>
              <a:lnSpc>
                <a:spcPct val="102000"/>
              </a:lnSpc>
              <a:spcBef>
                <a:spcPts val="9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2400" dirty="0" smtClean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</a:rPr>
              <a:t>How can we link objects to solar</a:t>
            </a:r>
            <a:r>
              <a:rPr lang="en-GB" altLang="en-US" sz="2400" baseline="0" dirty="0" smtClean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</a:rPr>
              <a:t> system formation when we don’t understand them?  They are potatoes, eggplants, bowties, shrunken heads… bright, dark, round, cratered, smooth, concave, convex…</a:t>
            </a:r>
            <a:endParaRPr lang="en-GB" altLang="en-US" sz="2400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CEEE78-428D-4F90-9C31-F065B78377C8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7125" y="711200"/>
            <a:ext cx="4603750" cy="3454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68800"/>
            <a:ext cx="5029200" cy="4064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We discuss these results in comparison to 1P/Halley and suggest that, when possible, observations at heliocentric velocities around -11 and +9 km/s be targeted for future comets. </a:t>
            </a:r>
          </a:p>
          <a:p>
            <a:r>
              <a:rPr lang="en-US" altLang="en-US"/>
              <a:t>Spatially-resolved observations at a beam spacing of 4.1 arcminutes were made for 5 of the comets, and may provide constraints on the excitation conditions in the coma. As the coma density increases, the OH population thermalizes and inner-coma OH emission is quenched. We employ a Monte Carlo simulation that includes the cometocentric radius for quenching as a free parameter, and estimate either a best fit radius or an upper limit. These radii and limits are lower than the predictions (Gerard, A&amp;A 230, 489, 1990) based on previous data. We present mapping data with the model fits for quenching and compare to predictions from the literature. 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CEEE78-428D-4F90-9C31-F065B78377C8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7125" y="711200"/>
            <a:ext cx="4603750" cy="3454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68800"/>
            <a:ext cx="5029200" cy="4064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We discuss these results in comparison to 1P/Halley and suggest that, when possible, observations at heliocentric velocities around -11 and +9 km/s be targeted for future comets. </a:t>
            </a:r>
          </a:p>
          <a:p>
            <a:r>
              <a:rPr lang="en-US" altLang="en-US"/>
              <a:t>Spatially-resolved observations at a beam spacing of 4.1 arcminutes were made for 5 of the comets, and may provide constraints on the excitation conditions in the coma. As the coma density increases, the OH population thermalizes and inner-coma OH emission is quenched. We employ a Monte Carlo simulation that includes the cometocentric radius for quenching as a free parameter, and estimate either a best fit radius or an upper limit. These radii and limits are lower than the predictions (Gerard, A&amp;A 230, 489, 1990) based on previous data. We present mapping data with the model fits for quenching and compare to predictions from the literature. 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E4711-7F7D-4639-BD5C-EC2E17E51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8BBA4-2D46-4C6C-9DFC-9A925B95C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DEAF7-BDC9-45E6-91EC-D6A5227C5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2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5663" cy="4730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95600" cy="4730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4788" y="6246813"/>
            <a:ext cx="2127250" cy="4730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60671-46C5-4907-B55F-0D4BD3373C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963" y="0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6E9753D-D9A1-4DAF-B84F-34B87ACF56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68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44E4F-2BFC-4F22-8B00-8852AF71E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FE33B-F1FC-4F21-B476-A0E233F61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067EF-9696-4C29-8A97-5883D06D4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BDE7D-A40C-4BE9-9E7F-E8503184D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3D441-C20D-4180-AB4B-ACF40C054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7CA9D-AD4F-482C-ABF4-0AD8647C5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BC0CE-1DE7-4A98-8E8B-4D0CB8864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88743-C6A2-4AA6-A5BB-EAC77DDFA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fld id="{63F576E3-6EDD-49F9-8D5C-1B7DA8958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5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5" Type="http://schemas.openxmlformats.org/officeDocument/2006/relationships/image" Target="../media/image2.gif"/><Relationship Id="rId10" Type="http://schemas.openxmlformats.org/officeDocument/2006/relationships/image" Target="../media/image18.png"/><Relationship Id="rId4" Type="http://schemas.openxmlformats.org/officeDocument/2006/relationships/image" Target="../media/image14.gif"/><Relationship Id="rId9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6LzQfR-T5_A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ctrTitle"/>
          </p:nvPr>
        </p:nvSpPr>
        <p:spPr/>
        <p:txBody>
          <a:bodyPr wrap="square">
            <a:sp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dirty="0" smtClean="0">
                <a:solidFill>
                  <a:srgbClr val="0070C0"/>
                </a:solidFill>
              </a:rPr>
              <a:t>Radio Astronomy and Comets </a:t>
            </a:r>
            <a:r>
              <a:rPr lang="en-US" dirty="0" smtClean="0">
                <a:solidFill>
                  <a:srgbClr val="0070C0"/>
                </a:solidFill>
              </a:rPr>
              <a:t>(TBD)</a:t>
            </a:r>
            <a:r>
              <a:rPr lang="en-GB" sz="3600" dirty="0">
                <a:solidFill>
                  <a:srgbClr val="0070C0"/>
                </a:solidFill>
              </a:rPr>
              <a:t/>
            </a:r>
            <a:br>
              <a:rPr lang="en-GB" sz="3600" dirty="0">
                <a:solidFill>
                  <a:srgbClr val="0070C0"/>
                </a:solidFill>
              </a:rPr>
            </a:br>
            <a:r>
              <a:rPr lang="en-GB" sz="3600" dirty="0" smtClean="0">
                <a:solidFill>
                  <a:srgbClr val="0070C0"/>
                </a:solidFill>
              </a:rPr>
              <a:t>     </a:t>
            </a:r>
            <a:endParaRPr lang="en-GB" sz="2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8001000" cy="22098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Things Barely Detectable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Tubers, Booties, and </a:t>
            </a:r>
            <a:r>
              <a:rPr lang="en-US" dirty="0" err="1" smtClean="0">
                <a:solidFill>
                  <a:srgbClr val="FF0000"/>
                </a:solidFill>
              </a:rPr>
              <a:t>Duckies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086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dynamics interlude</a:t>
            </a:r>
            <a:endParaRPr lang="en-US" dirty="0"/>
          </a:p>
        </p:txBody>
      </p:sp>
      <p:pic>
        <p:nvPicPr>
          <p:cNvPr id="5" name="LHBa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017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74613"/>
            <a:ext cx="10058400" cy="670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5555159"/>
            <a:ext cx="53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Great idea…. But…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3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21651" y="4275825"/>
            <a:ext cx="2689124" cy="29324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33968" y="4405033"/>
            <a:ext cx="2514599" cy="2391334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558584">
            <a:off x="-626271" y="2646411"/>
            <a:ext cx="2247754" cy="22458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2" descr="C:\Users\Amy!\Dropbox\talks\20120919deepimpact_bot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8"/>
          <a:stretch/>
        </p:blipFill>
        <p:spPr bwMode="auto">
          <a:xfrm>
            <a:off x="3059118" y="13349"/>
            <a:ext cx="6084881" cy="310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5410200"/>
            <a:ext cx="1464566" cy="14564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11398" r="11935" b="9893"/>
          <a:stretch/>
        </p:blipFill>
        <p:spPr>
          <a:xfrm>
            <a:off x="-2819400" y="1058270"/>
            <a:ext cx="2611588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t="9247" r="13748" b="11718"/>
          <a:stretch/>
        </p:blipFill>
        <p:spPr>
          <a:xfrm>
            <a:off x="6400800" y="3048000"/>
            <a:ext cx="2850138" cy="3084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2" t="44644" r="19479" b="43749"/>
          <a:stretch/>
        </p:blipFill>
        <p:spPr>
          <a:xfrm>
            <a:off x="-69917" y="0"/>
            <a:ext cx="3117917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t="51529" r="81615" b="40495"/>
          <a:stretch/>
        </p:blipFill>
        <p:spPr>
          <a:xfrm>
            <a:off x="1179644" y="2689124"/>
            <a:ext cx="1868356" cy="1730476"/>
          </a:xfrm>
          <a:prstGeom prst="rect">
            <a:avLst/>
          </a:prstGeom>
        </p:spPr>
      </p:pic>
      <p:pic>
        <p:nvPicPr>
          <p:cNvPr id="11" name="Picture 2" descr="C:\Users\Amy!\Dropbox\talks\Comet_on_3_August_2014_node_full_image_2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" b="5200"/>
          <a:stretch/>
        </p:blipFill>
        <p:spPr bwMode="auto">
          <a:xfrm>
            <a:off x="2903941" y="3115670"/>
            <a:ext cx="3548878" cy="243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55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8" b="15699"/>
          <a:stretch/>
        </p:blipFill>
        <p:spPr>
          <a:xfrm>
            <a:off x="1019544" y="809256"/>
            <a:ext cx="6841901" cy="522338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76200"/>
            <a:ext cx="9144000" cy="3733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algn="r"/>
            <a:r>
              <a:rPr lang="en-US" kern="0" dirty="0" smtClean="0">
                <a:solidFill>
                  <a:srgbClr val="FF0000"/>
                </a:solidFill>
              </a:rPr>
              <a:t>67P/</a:t>
            </a:r>
            <a:r>
              <a:rPr lang="en-US" kern="0" dirty="0" err="1" smtClean="0">
                <a:solidFill>
                  <a:srgbClr val="FF0000"/>
                </a:solidFill>
              </a:rPr>
              <a:t>Churyumov-Gerasimenko</a:t>
            </a:r>
            <a:r>
              <a:rPr lang="en-US" kern="0" dirty="0" smtClean="0">
                <a:solidFill>
                  <a:srgbClr val="FF0000"/>
                </a:solidFill>
              </a:rPr>
              <a:t/>
            </a:r>
            <a:br>
              <a:rPr lang="en-US" kern="0" dirty="0" smtClean="0">
                <a:solidFill>
                  <a:srgbClr val="FF0000"/>
                </a:solidFill>
              </a:rPr>
            </a:br>
            <a:r>
              <a:rPr lang="en-US" kern="0" dirty="0" smtClean="0">
                <a:solidFill>
                  <a:srgbClr val="FF0000"/>
                </a:solidFill>
              </a:rPr>
              <a:t>Rosetta  </a:t>
            </a:r>
            <a:endParaRPr lang="en-US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56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my!\Dropbox\science\talks\rosetta\Comet_on_24_June_2015_NavCam_node_full_imag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62000" y="-7620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my!\Dropbox\science\talks\rosetta\Comet_on_23_June_2015_NavCam_node_full_image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19600" y="-1066800"/>
            <a:ext cx="57912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my!\Dropbox\science\talks\rosetta\12cm Racing Duck_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7708" flipH="1">
            <a:off x="2846002" y="3226540"/>
            <a:ext cx="2961949" cy="270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34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my!\Dropbox\talks\Comet_on_7_August_a_node_full_imag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000" y="0"/>
            <a:ext cx="685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2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381000" y="762000"/>
            <a:ext cx="7696200" cy="5791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365760" y="762000"/>
            <a:ext cx="4038600" cy="3886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524000" y="2667000"/>
            <a:ext cx="3810000" cy="335280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191000" y="2133600"/>
            <a:ext cx="2209800" cy="167640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3726359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Astronomy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1021140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Radio Astronomy</a:t>
            </a:r>
            <a:endParaRPr lang="en-US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1600200" y="4412159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Spectroscopy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2286000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/>
              <a:t>Solar System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5753100" y="228600"/>
            <a:ext cx="2750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Comets</a:t>
            </a:r>
            <a:endParaRPr lang="en-US" sz="4400" dirty="0"/>
          </a:p>
        </p:txBody>
      </p:sp>
      <p:sp>
        <p:nvSpPr>
          <p:cNvPr id="13" name="Oval 12"/>
          <p:cNvSpPr/>
          <p:nvPr/>
        </p:nvSpPr>
        <p:spPr bwMode="auto">
          <a:xfrm>
            <a:off x="4191000" y="2590800"/>
            <a:ext cx="381000" cy="6858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4259580" y="522476"/>
            <a:ext cx="1550670" cy="235847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6858000" y="99804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/>
              <a:t>*not to scale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5871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/>
      <p:bldP spid="10" grpId="0"/>
      <p:bldP spid="11" grpId="0"/>
      <p:bldP spid="12" grpId="0"/>
      <p:bldP spid="13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460648"/>
            <a:ext cx="8228160" cy="769441"/>
          </a:xfrm>
          <a:ln/>
        </p:spPr>
        <p:txBody>
          <a:bodyPr>
            <a:sp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altLang="en-US"/>
              <a:t>Comet C/1995 O1 Hale-Bopp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3520" y="-1057070"/>
            <a:ext cx="12165120" cy="794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831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3048000"/>
          </a:xfrm>
        </p:spPr>
        <p:txBody>
          <a:bodyPr/>
          <a:lstStyle/>
          <a:p>
            <a:r>
              <a:rPr lang="en-US" altLang="en-US" dirty="0">
                <a:solidFill>
                  <a:srgbClr val="C00000"/>
                </a:solidFill>
              </a:rPr>
              <a:t>W</a:t>
            </a:r>
            <a:r>
              <a:rPr lang="en-US" altLang="en-US" dirty="0" smtClean="0">
                <a:solidFill>
                  <a:srgbClr val="C00000"/>
                </a:solidFill>
              </a:rPr>
              <a:t>hy Radio?</a:t>
            </a:r>
            <a:br>
              <a:rPr lang="en-US" altLang="en-US" dirty="0" smtClean="0">
                <a:solidFill>
                  <a:srgbClr val="C00000"/>
                </a:solidFill>
              </a:rPr>
            </a:br>
            <a:r>
              <a:rPr lang="en-US" altLang="en-US" sz="4000" dirty="0" smtClean="0">
                <a:solidFill>
                  <a:srgbClr val="0070C0"/>
                </a:solidFill>
              </a:rPr>
              <a:t>Long molecule life = large coma</a:t>
            </a:r>
            <a:br>
              <a:rPr lang="en-US" altLang="en-US" sz="4000" dirty="0" smtClean="0">
                <a:solidFill>
                  <a:srgbClr val="0070C0"/>
                </a:solidFill>
              </a:rPr>
            </a:br>
            <a:r>
              <a:rPr lang="en-US" altLang="en-US" sz="4000" dirty="0" smtClean="0">
                <a:solidFill>
                  <a:srgbClr val="0070C0"/>
                </a:solidFill>
              </a:rPr>
              <a:t>“Parent” molecules from volatiles</a:t>
            </a:r>
            <a:br>
              <a:rPr lang="en-US" altLang="en-US" sz="4000" dirty="0" smtClean="0">
                <a:solidFill>
                  <a:srgbClr val="0070C0"/>
                </a:solidFill>
              </a:rPr>
            </a:br>
            <a:r>
              <a:rPr lang="en-US" altLang="en-US" sz="4000" dirty="0" smtClean="0">
                <a:solidFill>
                  <a:srgbClr val="0070C0"/>
                </a:solidFill>
              </a:rPr>
              <a:t>High spectral/velocity resolution</a:t>
            </a:r>
            <a:endParaRPr lang="en-US" altLang="en-US" dirty="0" smtClean="0">
              <a:solidFill>
                <a:srgbClr val="C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8533" y="4597861"/>
            <a:ext cx="3962400" cy="1510839"/>
            <a:chOff x="381000" y="5105400"/>
            <a:chExt cx="3962400" cy="1510839"/>
          </a:xfrm>
        </p:grpSpPr>
        <p:sp>
          <p:nvSpPr>
            <p:cNvPr id="2" name="TextBox 1"/>
            <p:cNvSpPr txBox="1"/>
            <p:nvPr/>
          </p:nvSpPr>
          <p:spPr>
            <a:xfrm>
              <a:off x="381000" y="5391329"/>
              <a:ext cx="3962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Resolved</a:t>
              </a:r>
            </a:p>
            <a:p>
              <a:endParaRPr lang="en-US" dirty="0"/>
            </a:p>
            <a:p>
              <a:r>
                <a:rPr lang="en-US" dirty="0" smtClean="0"/>
                <a:t>Even if not  </a:t>
              </a:r>
              <a:endParaRPr lang="en-US" dirty="0"/>
            </a:p>
          </p:txBody>
        </p:sp>
        <p:sp>
          <p:nvSpPr>
            <p:cNvPr id="4" name="Up-Down Arrow 3"/>
            <p:cNvSpPr/>
            <p:nvPr/>
          </p:nvSpPr>
          <p:spPr bwMode="auto">
            <a:xfrm>
              <a:off x="1828800" y="5105400"/>
              <a:ext cx="381000" cy="1028700"/>
            </a:xfrm>
            <a:prstGeom prst="up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48" charset="-128"/>
              </a:endParaRPr>
            </a:p>
          </p:txBody>
        </p:sp>
        <p:sp>
          <p:nvSpPr>
            <p:cNvPr id="5" name="Left-Right Arrow 4"/>
            <p:cNvSpPr/>
            <p:nvPr/>
          </p:nvSpPr>
          <p:spPr bwMode="auto">
            <a:xfrm>
              <a:off x="2019300" y="6159039"/>
              <a:ext cx="1943100" cy="457200"/>
            </a:xfrm>
            <a:prstGeom prst="left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48" charset="-128"/>
              </a:endParaRPr>
            </a:p>
          </p:txBody>
        </p:sp>
      </p:grpSp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01" b="66667"/>
          <a:stretch/>
        </p:blipFill>
        <p:spPr bwMode="auto">
          <a:xfrm>
            <a:off x="4707467" y="3200400"/>
            <a:ext cx="474133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03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C:\WINDOWS\Desktop\tmp\hyaktal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4513"/>
            <a:ext cx="8382000" cy="631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1143000" y="4572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  <a:latin typeface="Arial" charset="0"/>
              </a:rPr>
              <a:t>Comparison of gas motions</a:t>
            </a:r>
          </a:p>
        </p:txBody>
      </p:sp>
      <p:sp>
        <p:nvSpPr>
          <p:cNvPr id="203780" name="Comment 4"/>
          <p:cNvSpPr>
            <a:spLocks noChangeArrowheads="1"/>
          </p:cNvSpPr>
          <p:nvPr/>
        </p:nvSpPr>
        <p:spPr bwMode="auto">
          <a:xfrm>
            <a:off x="6553200" y="1524000"/>
            <a:ext cx="1371600" cy="590550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Arial" charset="0"/>
              </a:rPr>
              <a:t>Symmetric motions</a:t>
            </a:r>
            <a:endParaRPr lang="en-US" alt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3781" name="Comment 5"/>
          <p:cNvSpPr>
            <a:spLocks noChangeArrowheads="1"/>
          </p:cNvSpPr>
          <p:nvPr/>
        </p:nvSpPr>
        <p:spPr bwMode="auto">
          <a:xfrm>
            <a:off x="3429000" y="1524000"/>
            <a:ext cx="1431925" cy="590550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Arial" charset="0"/>
              </a:rPr>
              <a:t>More redshift</a:t>
            </a:r>
            <a:endParaRPr lang="en-US" alt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3782" name="Comment 6"/>
          <p:cNvSpPr>
            <a:spLocks noChangeArrowheads="1"/>
          </p:cNvSpPr>
          <p:nvPr/>
        </p:nvSpPr>
        <p:spPr bwMode="auto">
          <a:xfrm>
            <a:off x="6553200" y="5410200"/>
            <a:ext cx="2286000" cy="46166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  <a:latin typeface="Arial" charset="0"/>
              </a:rPr>
              <a:t>Z = ±</a:t>
            </a:r>
            <a:r>
              <a:rPr lang="en-US" altLang="en-US" b="1" dirty="0" smtClean="0">
                <a:solidFill>
                  <a:srgbClr val="000000"/>
                </a:solidFill>
                <a:latin typeface="Arial" charset="0"/>
              </a:rPr>
              <a:t>0.00003</a:t>
            </a:r>
            <a:endParaRPr lang="en-US" alt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1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0" grpId="0" animBg="1" autoUpdateAnimBg="0"/>
      <p:bldP spid="203781" grpId="0" animBg="1" autoUpdateAnimBg="0"/>
      <p:bldP spid="203782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161" y="4202976"/>
            <a:ext cx="2710239" cy="24264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-19348"/>
            <a:ext cx="7850188" cy="2000548"/>
          </a:xfr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dirty="0" smtClean="0">
                <a:solidFill>
                  <a:srgbClr val="0070C0"/>
                </a:solidFill>
              </a:rPr>
              <a:t>Radio Astronomy and Comets – Tales of Serendipity</a:t>
            </a:r>
            <a:r>
              <a:rPr lang="en-GB" sz="3600" dirty="0">
                <a:solidFill>
                  <a:srgbClr val="0070C0"/>
                </a:solidFill>
              </a:rPr>
              <a:t/>
            </a:r>
            <a:br>
              <a:rPr lang="en-GB" sz="3600" dirty="0">
                <a:solidFill>
                  <a:srgbClr val="0070C0"/>
                </a:solidFill>
              </a:rPr>
            </a:br>
            <a:r>
              <a:rPr lang="en-GB" sz="3600" dirty="0" smtClean="0">
                <a:solidFill>
                  <a:srgbClr val="0070C0"/>
                </a:solidFill>
              </a:rPr>
              <a:t>     </a:t>
            </a:r>
            <a:r>
              <a:rPr lang="en-GB" sz="3200" dirty="0" smtClean="0">
                <a:solidFill>
                  <a:srgbClr val="0070C0"/>
                </a:solidFill>
                <a:latin typeface="+mn-lt"/>
              </a:rPr>
              <a:t>Amy </a:t>
            </a:r>
            <a:r>
              <a:rPr lang="en-GB" sz="3200" dirty="0">
                <a:solidFill>
                  <a:srgbClr val="0070C0"/>
                </a:solidFill>
                <a:latin typeface="+mn-lt"/>
              </a:rPr>
              <a:t>Lovell, Agnes Scott </a:t>
            </a:r>
            <a:r>
              <a:rPr lang="en-GB" sz="3200" dirty="0" smtClean="0">
                <a:solidFill>
                  <a:srgbClr val="0070C0"/>
                </a:solidFill>
                <a:latin typeface="+mn-lt"/>
              </a:rPr>
              <a:t>College</a:t>
            </a:r>
            <a:endParaRPr lang="en-GB" sz="26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160" y="2134015"/>
            <a:ext cx="1948239" cy="19465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2" descr="C:\Users\Amy!\Dropbox\talks\20120919deepimpact_bot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8"/>
          <a:stretch/>
        </p:blipFill>
        <p:spPr bwMode="auto">
          <a:xfrm>
            <a:off x="4800600" y="2124063"/>
            <a:ext cx="4352803" cy="221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073" y="2373374"/>
            <a:ext cx="1674469" cy="1665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022712" y="4331088"/>
            <a:ext cx="1956575" cy="21335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2" descr="C:\Users\Amy!\Dropbox\talks\Comet_on_3_August_2014_node_full_image_2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" b="5200"/>
          <a:stretch/>
        </p:blipFill>
        <p:spPr bwMode="auto">
          <a:xfrm>
            <a:off x="2819400" y="4118421"/>
            <a:ext cx="3765972" cy="258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27432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C00000"/>
                </a:solidFill>
              </a:rPr>
              <a:t>Spatial Profiles</a:t>
            </a:r>
          </a:p>
        </p:txBody>
      </p:sp>
      <p:pic>
        <p:nvPicPr>
          <p:cNvPr id="233477" name="Picture 5" descr="E:\present\OUTFLO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4518"/>
            <a:ext cx="6934200" cy="421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76" name="Picture 4" descr="E:\present\PROF3.GIF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0"/>
            <a:ext cx="6858000" cy="3470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42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C:\WINDOWS\Desktop\images\hcnhco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601200" cy="519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21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" y="304800"/>
            <a:ext cx="8818560" cy="546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885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706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092640" y="871292"/>
            <a:ext cx="2280960" cy="235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5pPr>
            <a:lvl6pPr marL="1535113" indent="-215900" defTabSz="4572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6pPr>
            <a:lvl7pPr marL="1992313" indent="-215900" defTabSz="4572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7pPr>
            <a:lvl8pPr marL="2449513" indent="-215900" defTabSz="4572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8pPr>
            <a:lvl9pPr marL="2906713" indent="-215900" defTabSz="4572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9pPr>
          </a:lstStyle>
          <a:p>
            <a:pPr>
              <a:spcBef>
                <a:spcPts val="1814"/>
              </a:spcBef>
            </a:pPr>
            <a:r>
              <a:rPr lang="en-GB" altLang="en-US" sz="2900" dirty="0">
                <a:solidFill>
                  <a:srgbClr val="C00000"/>
                </a:solidFill>
              </a:rPr>
              <a:t>Comet    Hale-Bopp HCO+ channel maps</a:t>
            </a:r>
          </a:p>
        </p:txBody>
      </p:sp>
    </p:spTree>
    <p:extLst>
      <p:ext uri="{BB962C8B-B14F-4D97-AF65-F5344CB8AC3E}">
        <p14:creationId xmlns:p14="http://schemas.microsoft.com/office/powerpoint/2010/main" val="1571995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50394"/>
            <a:ext cx="6477000" cy="67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 txBox="1">
            <a:spLocks noChangeArrowheads="1"/>
          </p:cNvSpPr>
          <p:nvPr/>
        </p:nvSpPr>
        <p:spPr>
          <a:xfrm rot="16200000">
            <a:off x="-2792414" y="3004342"/>
            <a:ext cx="7239002" cy="6207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eaLnBrk="1" hangingPunct="1">
              <a:lnSpc>
                <a:spcPct val="102000"/>
              </a:lnSpc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altLang="en-US" kern="0" dirty="0" smtClean="0">
                <a:solidFill>
                  <a:srgbClr val="C00000"/>
                </a:solidFill>
              </a:rPr>
              <a:t>Gas Production (+mm)</a:t>
            </a:r>
          </a:p>
        </p:txBody>
      </p:sp>
    </p:spTree>
    <p:extLst>
      <p:ext uri="{BB962C8B-B14F-4D97-AF65-F5344CB8AC3E}">
        <p14:creationId xmlns:p14="http://schemas.microsoft.com/office/powerpoint/2010/main" val="323211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C00000"/>
                </a:solidFill>
              </a:rPr>
              <a:t>Radio Spectra (and Maps)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763000" cy="5029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70C0"/>
                </a:solidFill>
              </a:rPr>
              <a:t>Volatile production rates   		</a:t>
            </a:r>
          </a:p>
          <a:p>
            <a:pPr>
              <a:defRPr/>
            </a:pPr>
            <a:r>
              <a:rPr lang="en-US" dirty="0" smtClean="0">
                <a:solidFill>
                  <a:srgbClr val="0070C0"/>
                </a:solidFill>
              </a:rPr>
              <a:t>Outflow velocity/acceleration/shift</a:t>
            </a:r>
          </a:p>
          <a:p>
            <a:pPr>
              <a:defRPr/>
            </a:pPr>
            <a:r>
              <a:rPr lang="en-US" dirty="0" smtClean="0">
                <a:solidFill>
                  <a:srgbClr val="0070C0"/>
                </a:solidFill>
              </a:rPr>
              <a:t>Asymmetries (spatial/spectral)</a:t>
            </a:r>
          </a:p>
          <a:p>
            <a:pPr>
              <a:defRPr/>
            </a:pPr>
            <a:r>
              <a:rPr lang="en-US" dirty="0" smtClean="0">
                <a:solidFill>
                  <a:srgbClr val="0070C0"/>
                </a:solidFill>
              </a:rPr>
              <a:t>Coma density/excitation</a:t>
            </a:r>
          </a:p>
          <a:p>
            <a:pPr>
              <a:defRPr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r>
              <a:rPr lang="en-US" dirty="0" smtClean="0">
                <a:solidFill>
                  <a:srgbClr val="00B050"/>
                </a:solidFill>
              </a:rPr>
              <a:t>Easy with a comet 100x brighter than “normal”</a:t>
            </a:r>
          </a:p>
        </p:txBody>
      </p:sp>
    </p:spTree>
    <p:extLst>
      <p:ext uri="{BB962C8B-B14F-4D97-AF65-F5344CB8AC3E}">
        <p14:creationId xmlns:p14="http://schemas.microsoft.com/office/powerpoint/2010/main" val="5941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5334000" cy="676275"/>
          </a:xfrm>
        </p:spPr>
        <p:txBody>
          <a:bodyPr wrap="square" lIns="0" tIns="0" rIns="0" bIns="0">
            <a:spAutoFit/>
          </a:bodyPr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 smtClean="0">
                <a:solidFill>
                  <a:srgbClr val="0070C0"/>
                </a:solidFill>
              </a:rPr>
              <a:t>OH Radio Bands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493125" cy="469731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430213" indent="-323850" defTabSz="457200" eaLnBrk="1" hangingPunct="1">
              <a:lnSpc>
                <a:spcPct val="127000"/>
              </a:lnSpc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dirty="0" smtClean="0">
                <a:solidFill>
                  <a:srgbClr val="C00000"/>
                </a:solidFill>
              </a:rPr>
              <a:t>OH 18cm </a:t>
            </a:r>
            <a:r>
              <a:rPr lang="en-GB" dirty="0" smtClean="0">
                <a:solidFill>
                  <a:srgbClr val="C00000"/>
                </a:solidFill>
                <a:latin typeface="Symbol" pitchFamily="18" charset="2"/>
              </a:rPr>
              <a:t>L</a:t>
            </a:r>
            <a:r>
              <a:rPr lang="en-GB" dirty="0" smtClean="0">
                <a:solidFill>
                  <a:srgbClr val="C00000"/>
                </a:solidFill>
                <a:cs typeface="Arial" pitchFamily="34" charset="0"/>
              </a:rPr>
              <a:t>-doublet</a:t>
            </a:r>
            <a:endParaRPr lang="en-GB" sz="2800" dirty="0" smtClean="0">
              <a:solidFill>
                <a:srgbClr val="C00000"/>
              </a:solidFill>
              <a:cs typeface="Arial" pitchFamily="34" charset="0"/>
            </a:endParaRPr>
          </a:p>
          <a:p>
            <a:pPr marL="430213" indent="-323850" defTabSz="457200" eaLnBrk="1" hangingPunct="1">
              <a:lnSpc>
                <a:spcPct val="127000"/>
              </a:lnSpc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2800" dirty="0" smtClean="0">
                <a:solidFill>
                  <a:srgbClr val="C00000"/>
                </a:solidFill>
                <a:cs typeface="Arial" pitchFamily="34" charset="0"/>
              </a:rPr>
              <a:t>	</a:t>
            </a:r>
            <a:r>
              <a:rPr lang="en-GB" sz="2800" dirty="0" smtClean="0">
                <a:solidFill>
                  <a:srgbClr val="C00000"/>
                </a:solidFill>
              </a:rPr>
              <a:t>1667, 1665 MHz primary</a:t>
            </a:r>
          </a:p>
          <a:p>
            <a:pPr marL="430213" indent="-323850" defTabSz="457200" eaLnBrk="1" hangingPunct="1">
              <a:lnSpc>
                <a:spcPct val="127000"/>
              </a:lnSpc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2800" dirty="0">
                <a:solidFill>
                  <a:srgbClr val="C00000"/>
                </a:solidFill>
              </a:rPr>
              <a:t>	</a:t>
            </a:r>
            <a:r>
              <a:rPr lang="en-GB" sz="2800" dirty="0" smtClean="0">
                <a:solidFill>
                  <a:srgbClr val="C00000"/>
                </a:solidFill>
              </a:rPr>
              <a:t>1612, 1720 weaker</a:t>
            </a:r>
          </a:p>
          <a:p>
            <a:pPr marL="430213" indent="-323850" defTabSz="457200" eaLnBrk="1" hangingPunct="1">
              <a:lnSpc>
                <a:spcPct val="127000"/>
              </a:lnSpc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endParaRPr lang="en-GB" dirty="0" smtClean="0">
              <a:solidFill>
                <a:srgbClr val="FFFF00"/>
              </a:solidFill>
              <a:cs typeface="Arial" pitchFamily="34" charset="0"/>
            </a:endParaRPr>
          </a:p>
          <a:p>
            <a:pPr marL="430213" indent="-323850" defTabSz="457200" eaLnBrk="1" hangingPunct="1">
              <a:lnSpc>
                <a:spcPct val="127000"/>
              </a:lnSpc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dirty="0" smtClean="0">
                <a:solidFill>
                  <a:srgbClr val="FFFF00"/>
                </a:solidFill>
                <a:cs typeface="Arial" pitchFamily="34" charset="0"/>
              </a:rPr>
              <a:t>										</a:t>
            </a:r>
            <a:r>
              <a:rPr lang="en-GB" dirty="0" smtClean="0">
                <a:solidFill>
                  <a:srgbClr val="C00000"/>
                </a:solidFill>
                <a:cs typeface="Arial" pitchFamily="34" charset="0"/>
              </a:rPr>
              <a:t>Pumped by solar UV </a:t>
            </a:r>
          </a:p>
          <a:p>
            <a:pPr marL="862013" lvl="1" defTabSz="457200" eaLnBrk="1" hangingPunct="1">
              <a:lnSpc>
                <a:spcPct val="127000"/>
              </a:lnSpc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dirty="0" smtClean="0">
                <a:solidFill>
                  <a:srgbClr val="C00000"/>
                </a:solidFill>
                <a:cs typeface="Arial" pitchFamily="34" charset="0"/>
              </a:rPr>
              <a:t>							amplifies or absorbs background</a:t>
            </a:r>
          </a:p>
          <a:p>
            <a:pPr marL="430213" indent="-323850" defTabSz="457200" eaLnBrk="1" hangingPunct="1">
              <a:lnSpc>
                <a:spcPct val="127000"/>
              </a:lnSpc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endParaRPr lang="en-GB" dirty="0" smtClean="0">
              <a:solidFill>
                <a:srgbClr val="FFFF00"/>
              </a:solidFill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170230"/>
            <a:ext cx="3048000" cy="17827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3" descr="hyp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6145" y="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562" y="-152400"/>
            <a:ext cx="8778875" cy="677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392238" y="1770063"/>
            <a:ext cx="1658937" cy="873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defTabSz="414338" eaLnBrk="1">
              <a:lnSpc>
                <a:spcPct val="104000"/>
              </a:lnSpc>
              <a:spcBef>
                <a:spcPts val="1588"/>
              </a:spcBef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altLang="en-US" sz="2500" dirty="0">
                <a:solidFill>
                  <a:srgbClr val="C00000"/>
                </a:solidFill>
                <a:latin typeface="Luxi Sans" pitchFamily="16" charset="0"/>
              </a:rPr>
              <a:t>Emission lines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016500" y="4764088"/>
            <a:ext cx="1993900" cy="874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defTabSz="414338" eaLnBrk="1">
              <a:lnSpc>
                <a:spcPct val="104000"/>
              </a:lnSpc>
              <a:spcBef>
                <a:spcPts val="1588"/>
              </a:spcBef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altLang="en-US" sz="2500" dirty="0">
                <a:solidFill>
                  <a:srgbClr val="C00000"/>
                </a:solidFill>
                <a:latin typeface="Luxi Sans" pitchFamily="16" charset="0"/>
              </a:rPr>
              <a:t>Absorption lines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4800600" y="-76200"/>
            <a:ext cx="0" cy="693420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14400" y="6393482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00B050"/>
                </a:solidFill>
              </a:rPr>
              <a:t>D=</a:t>
            </a:r>
            <a:r>
              <a:rPr lang="en-US" sz="2000" dirty="0" err="1" smtClean="0">
                <a:solidFill>
                  <a:srgbClr val="00B050"/>
                </a:solidFill>
              </a:rPr>
              <a:t>Despois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>
                <a:solidFill>
                  <a:srgbClr val="00B050"/>
                </a:solidFill>
              </a:rPr>
              <a:t>et al. (A&amp;A, 1981); </a:t>
            </a:r>
            <a:r>
              <a:rPr lang="en-US" sz="2000" dirty="0" smtClean="0">
                <a:solidFill>
                  <a:srgbClr val="00B050"/>
                </a:solidFill>
              </a:rPr>
              <a:t>	   SA=Schleicher </a:t>
            </a:r>
            <a:r>
              <a:rPr lang="en-US" sz="2000" dirty="0">
                <a:solidFill>
                  <a:srgbClr val="00B050"/>
                </a:solidFill>
              </a:rPr>
              <a:t>&amp; </a:t>
            </a:r>
            <a:r>
              <a:rPr lang="en-US" sz="2000" dirty="0" err="1">
                <a:solidFill>
                  <a:srgbClr val="00B050"/>
                </a:solidFill>
              </a:rPr>
              <a:t>A'Hearn</a:t>
            </a:r>
            <a:r>
              <a:rPr lang="en-US" sz="2000" dirty="0">
                <a:solidFill>
                  <a:srgbClr val="00B050"/>
                </a:solidFill>
              </a:rPr>
              <a:t> (</a:t>
            </a:r>
            <a:r>
              <a:rPr lang="en-US" sz="2000" dirty="0" err="1">
                <a:solidFill>
                  <a:srgbClr val="00B050"/>
                </a:solidFill>
              </a:rPr>
              <a:t>ApJ</a:t>
            </a:r>
            <a:r>
              <a:rPr lang="en-US" sz="2000" dirty="0">
                <a:solidFill>
                  <a:srgbClr val="00B050"/>
                </a:solidFill>
              </a:rPr>
              <a:t>, 1988)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carto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50" y="19050"/>
            <a:ext cx="8224838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2209800" y="2667000"/>
            <a:ext cx="1685925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900" dirty="0" err="1">
                <a:solidFill>
                  <a:srgbClr val="3333CC"/>
                </a:solidFill>
              </a:rPr>
              <a:t>Blueshift</a:t>
            </a:r>
            <a:r>
              <a:rPr lang="en-US" altLang="en-US" sz="2900" dirty="0">
                <a:solidFill>
                  <a:srgbClr val="3333CC"/>
                </a:solidFill>
              </a:rPr>
              <a:t> to sun</a:t>
            </a:r>
          </a:p>
        </p:txBody>
      </p:sp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7024977" y="2514600"/>
            <a:ext cx="1520825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900" dirty="0">
                <a:solidFill>
                  <a:srgbClr val="CC3300"/>
                </a:solidFill>
              </a:rPr>
              <a:t>Redshift to sun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914400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Extent depends on lifetime, outflow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5168205"/>
            <a:ext cx="358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9900"/>
                </a:solidFill>
              </a:rPr>
              <a:t>Dense inner coma (thermal/collisional) maser quenched</a:t>
            </a:r>
            <a:endParaRPr lang="en-US" sz="2800" dirty="0">
              <a:solidFill>
                <a:srgbClr val="669900"/>
              </a:solidFill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4724400" y="4267200"/>
            <a:ext cx="1219200" cy="990600"/>
          </a:xfrm>
          <a:prstGeom prst="downArrow">
            <a:avLst/>
          </a:prstGeom>
          <a:solidFill>
            <a:srgbClr val="66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669900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050"/>
            <a:ext cx="2819400" cy="21770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300" y="0"/>
            <a:ext cx="8294688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6627" name="Rectangle 1"/>
          <p:cNvSpPr>
            <a:spLocks noGrp="1" noChangeArrowheads="1"/>
          </p:cNvSpPr>
          <p:nvPr>
            <p:ph type="title"/>
          </p:nvPr>
        </p:nvSpPr>
        <p:spPr>
          <a:xfrm>
            <a:off x="4364038" y="311150"/>
            <a:ext cx="3630612" cy="646113"/>
          </a:xfrm>
        </p:spPr>
        <p:txBody>
          <a:bodyPr>
            <a:spAutoFit/>
          </a:bodyPr>
          <a:lstStyle/>
          <a:p>
            <a:pPr hangingPunct="1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altLang="en-US" sz="3600" dirty="0" smtClean="0">
                <a:solidFill>
                  <a:srgbClr val="00B050"/>
                </a:solidFill>
              </a:rPr>
              <a:t>Mapping Layout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364038" y="2876550"/>
            <a:ext cx="10366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>
                <a:solidFill>
                  <a:schemeClr val="accent1"/>
                </a:solidFill>
              </a:rPr>
              <a:t>ON</a:t>
            </a:r>
            <a:endParaRPr lang="en-US" altLang="en-US" sz="4400">
              <a:solidFill>
                <a:srgbClr val="CC3300"/>
              </a:solidFill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300788" y="1838325"/>
            <a:ext cx="17272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rgbClr val="00B050"/>
                </a:solidFill>
              </a:rPr>
              <a:t>OFF</a:t>
            </a:r>
          </a:p>
        </p:txBody>
      </p:sp>
    </p:spTree>
    <p:extLst>
      <p:ext uri="{BB962C8B-B14F-4D97-AF65-F5344CB8AC3E}">
        <p14:creationId xmlns:p14="http://schemas.microsoft.com/office/powerpoint/2010/main" val="2450290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Science!</a:t>
            </a:r>
          </a:p>
          <a:p>
            <a:r>
              <a:rPr lang="en-US" dirty="0" smtClean="0"/>
              <a:t>How comets fit into the big picture</a:t>
            </a:r>
          </a:p>
          <a:p>
            <a:r>
              <a:rPr lang="en-US" dirty="0" smtClean="0"/>
              <a:t>Where radio astronomy helps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8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981200"/>
            <a:ext cx="6983413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457200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H2O dissociates (statistically) into OH &amp; H</a:t>
            </a:r>
          </a:p>
          <a:p>
            <a:r>
              <a:rPr lang="en-US" sz="3600" dirty="0" smtClean="0">
                <a:solidFill>
                  <a:srgbClr val="C00000"/>
                </a:solidFill>
              </a:rPr>
              <a:t>OH flies in a random direction, +1.05 km/s</a:t>
            </a:r>
          </a:p>
          <a:p>
            <a:r>
              <a:rPr lang="en-US" sz="3600" dirty="0" smtClean="0">
                <a:solidFill>
                  <a:srgbClr val="C00000"/>
                </a:solidFill>
              </a:rPr>
              <a:t>Binned into a spectrum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373773"/>
            <a:ext cx="9048135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 typeface="Wingdings" pitchFamily="2" charset="2"/>
              <a:buNone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sz="3200" dirty="0">
                <a:solidFill>
                  <a:srgbClr val="0070C0"/>
                </a:solidFill>
              </a:rPr>
              <a:t>Free parameters:  outflow </a:t>
            </a:r>
            <a:r>
              <a:rPr lang="en-US" altLang="en-US" sz="3200" dirty="0" smtClean="0">
                <a:solidFill>
                  <a:srgbClr val="0070C0"/>
                </a:solidFill>
              </a:rPr>
              <a:t>velocity, </a:t>
            </a:r>
            <a:r>
              <a:rPr lang="en-US" altLang="en-US" sz="3200" dirty="0">
                <a:solidFill>
                  <a:srgbClr val="0070C0"/>
                </a:solidFill>
              </a:rPr>
              <a:t>quenching </a:t>
            </a:r>
            <a:r>
              <a:rPr lang="en-US" altLang="en-US" sz="3200" dirty="0" err="1" smtClean="0">
                <a:solidFill>
                  <a:srgbClr val="0070C0"/>
                </a:solidFill>
              </a:rPr>
              <a:t>r</a:t>
            </a:r>
            <a:r>
              <a:rPr lang="en-US" altLang="en-US" sz="3200" baseline="-25000" dirty="0" err="1" smtClean="0">
                <a:solidFill>
                  <a:srgbClr val="0070C0"/>
                </a:solidFill>
              </a:rPr>
              <a:t>Q</a:t>
            </a:r>
            <a:endParaRPr lang="en-US" altLang="en-US" sz="3200" baseline="-25000" dirty="0" smtClean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endParaRPr lang="en-US" altLang="en-US" sz="3200" dirty="0" smtClean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en-US" sz="3200" dirty="0" smtClean="0">
                <a:solidFill>
                  <a:srgbClr val="0070C0"/>
                </a:solidFill>
              </a:rPr>
              <a:t>Lifetime: 82000s </a:t>
            </a:r>
            <a:r>
              <a:rPr lang="en-US" altLang="en-US" sz="2800" dirty="0" smtClean="0">
                <a:solidFill>
                  <a:srgbClr val="0070C0"/>
                </a:solidFill>
              </a:rPr>
              <a:t>(H</a:t>
            </a:r>
            <a:r>
              <a:rPr lang="en-US" altLang="en-US" sz="2800" baseline="-25000" dirty="0" smtClean="0">
                <a:solidFill>
                  <a:srgbClr val="0070C0"/>
                </a:solidFill>
              </a:rPr>
              <a:t>2</a:t>
            </a:r>
            <a:r>
              <a:rPr lang="en-US" altLang="en-US" sz="2800" dirty="0" smtClean="0">
                <a:solidFill>
                  <a:srgbClr val="0070C0"/>
                </a:solidFill>
              </a:rPr>
              <a:t>O ~1 </a:t>
            </a:r>
            <a:r>
              <a:rPr lang="en-US" altLang="en-US" sz="2800" dirty="0">
                <a:solidFill>
                  <a:srgbClr val="0070C0"/>
                </a:solidFill>
              </a:rPr>
              <a:t>day)	</a:t>
            </a:r>
            <a:r>
              <a:rPr lang="en-US" altLang="en-US" sz="3200" dirty="0" smtClean="0">
                <a:solidFill>
                  <a:srgbClr val="0070C0"/>
                </a:solidFill>
              </a:rPr>
              <a:t>150,000s </a:t>
            </a:r>
            <a:r>
              <a:rPr lang="en-US" altLang="en-US" sz="2800" dirty="0" smtClean="0">
                <a:solidFill>
                  <a:srgbClr val="0070C0"/>
                </a:solidFill>
              </a:rPr>
              <a:t>(OH 1.7d)</a:t>
            </a:r>
            <a:r>
              <a:rPr lang="en-US" altLang="en-US" sz="3200" dirty="0">
                <a:solidFill>
                  <a:srgbClr val="0070C0"/>
                </a:solidFill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51402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111125"/>
            <a:ext cx="8224838" cy="690563"/>
          </a:xfrm>
        </p:spPr>
        <p:txBody>
          <a:bodyPr/>
          <a:lstStyle/>
          <a:p>
            <a:pPr eaLnBrk="1"/>
            <a:r>
              <a:rPr lang="en-US" altLang="en-US" smtClean="0">
                <a:solidFill>
                  <a:srgbClr val="FFFF00"/>
                </a:solidFill>
              </a:rPr>
              <a:t>Mapping</a:t>
            </a:r>
          </a:p>
        </p:txBody>
      </p:sp>
      <p:pic>
        <p:nvPicPr>
          <p:cNvPr id="28676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588" y="76200"/>
            <a:ext cx="6754812" cy="636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147638" y="111125"/>
            <a:ext cx="3733800" cy="162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en-US" altLang="en-US" sz="2500" dirty="0">
                <a:solidFill>
                  <a:srgbClr val="C00000"/>
                </a:solidFill>
              </a:rPr>
              <a:t>19 Sep  </a:t>
            </a:r>
            <a:r>
              <a:rPr lang="en-US" altLang="en-US" sz="2500" dirty="0" smtClean="0">
                <a:solidFill>
                  <a:srgbClr val="C00000"/>
                </a:solidFill>
              </a:rPr>
              <a:t>GBT</a:t>
            </a:r>
          </a:p>
          <a:p>
            <a:r>
              <a:rPr lang="en-US" altLang="en-US" sz="2500" dirty="0" smtClean="0">
                <a:solidFill>
                  <a:srgbClr val="C00000"/>
                </a:solidFill>
              </a:rPr>
              <a:t>Comet </a:t>
            </a:r>
            <a:r>
              <a:rPr lang="en-US" altLang="en-US" sz="2500" dirty="0" err="1" smtClean="0">
                <a:solidFill>
                  <a:srgbClr val="C00000"/>
                </a:solidFill>
              </a:rPr>
              <a:t>Garradd</a:t>
            </a:r>
            <a:r>
              <a:rPr lang="en-US" altLang="en-US" sz="2500" dirty="0" smtClean="0">
                <a:solidFill>
                  <a:srgbClr val="C00000"/>
                </a:solidFill>
              </a:rPr>
              <a:t> </a:t>
            </a:r>
            <a:endParaRPr lang="en-US" altLang="en-US" sz="2500" dirty="0">
              <a:solidFill>
                <a:srgbClr val="C00000"/>
              </a:solidFill>
            </a:endParaRPr>
          </a:p>
          <a:p>
            <a:r>
              <a:rPr lang="en-US" altLang="en-US" sz="2500" dirty="0" err="1">
                <a:solidFill>
                  <a:srgbClr val="C00000"/>
                </a:solidFill>
              </a:rPr>
              <a:t>r</a:t>
            </a:r>
            <a:r>
              <a:rPr lang="en-US" altLang="en-US" sz="2500" baseline="-25000" dirty="0" err="1">
                <a:solidFill>
                  <a:srgbClr val="C00000"/>
                </a:solidFill>
              </a:rPr>
              <a:t>H</a:t>
            </a:r>
            <a:r>
              <a:rPr lang="en-US" altLang="en-US" sz="2500" dirty="0">
                <a:solidFill>
                  <a:srgbClr val="C00000"/>
                </a:solidFill>
              </a:rPr>
              <a:t> = 2 AU  8’</a:t>
            </a:r>
          </a:p>
          <a:p>
            <a:r>
              <a:rPr lang="en-US" altLang="en-US" sz="2500" dirty="0">
                <a:solidFill>
                  <a:srgbClr val="C00000"/>
                </a:solidFill>
              </a:rPr>
              <a:t>516,000km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819400"/>
            <a:ext cx="20145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Gas production -&gt; column density, line strength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B050"/>
                </a:solidFill>
              </a:rPr>
              <a:t>Line width -&gt; gas velocity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>
          <a:xfrm>
            <a:off x="1417638" y="111125"/>
            <a:ext cx="6402387" cy="620713"/>
          </a:xfrm>
        </p:spPr>
        <p:txBody>
          <a:bodyPr/>
          <a:lstStyle/>
          <a:p>
            <a:pPr eaLnBrk="1">
              <a:lnSpc>
                <a:spcPct val="102000"/>
              </a:lnSpc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altLang="en-US" smtClean="0">
                <a:solidFill>
                  <a:schemeClr val="accent1"/>
                </a:solidFill>
              </a:rPr>
              <a:t>Gas outflow velocity</a:t>
            </a:r>
          </a:p>
        </p:txBody>
      </p:sp>
      <p:pic>
        <p:nvPicPr>
          <p:cNvPr id="2050" name="Picture 2" descr="C:\Users\Amy!\Downloads\vel_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95250"/>
            <a:ext cx="74676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818" y="1600200"/>
            <a:ext cx="5523782" cy="455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8534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70C0"/>
                </a:solidFill>
              </a:rPr>
              <a:t>Collisional Quenching -&gt;Density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839200" cy="4800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dirty="0" smtClean="0">
                <a:solidFill>
                  <a:srgbClr val="C00000"/>
                </a:solidFill>
              </a:rPr>
              <a:t>At high density, OH is thermalized</a:t>
            </a:r>
          </a:p>
          <a:p>
            <a:pPr>
              <a:buFont typeface="Wingdings" pitchFamily="2" charset="2"/>
              <a:buNone/>
            </a:pPr>
            <a:r>
              <a:rPr lang="en-US" altLang="en-US" dirty="0" smtClean="0">
                <a:solidFill>
                  <a:srgbClr val="C00000"/>
                </a:solidFill>
              </a:rPr>
              <a:t>	-negates pumping</a:t>
            </a:r>
          </a:p>
          <a:p>
            <a:pPr>
              <a:buFont typeface="Wingdings" pitchFamily="2" charset="2"/>
              <a:buNone/>
            </a:pPr>
            <a:r>
              <a:rPr lang="en-US" altLang="en-US" dirty="0" smtClean="0">
                <a:solidFill>
                  <a:srgbClr val="C00000"/>
                </a:solidFill>
              </a:rPr>
              <a:t>	-”</a:t>
            </a:r>
            <a:r>
              <a:rPr lang="en-US" altLang="en-US" dirty="0" err="1" smtClean="0">
                <a:solidFill>
                  <a:srgbClr val="C00000"/>
                </a:solidFill>
              </a:rPr>
              <a:t>ons</a:t>
            </a:r>
            <a:r>
              <a:rPr lang="en-US" altLang="en-US" dirty="0" smtClean="0">
                <a:solidFill>
                  <a:srgbClr val="C00000"/>
                </a:solidFill>
              </a:rPr>
              <a:t>” lower</a:t>
            </a:r>
          </a:p>
          <a:p>
            <a:pPr>
              <a:buFont typeface="Wingdings" pitchFamily="2" charset="2"/>
              <a:buNone/>
            </a:pPr>
            <a:r>
              <a:rPr lang="en-US" altLang="en-US" dirty="0" smtClean="0">
                <a:solidFill>
                  <a:srgbClr val="C00000"/>
                </a:solidFill>
              </a:rPr>
              <a:t>	-”offs” higher</a:t>
            </a:r>
          </a:p>
          <a:p>
            <a:pPr>
              <a:buFont typeface="Wingdings" pitchFamily="2" charset="2"/>
              <a:buNone/>
            </a:pPr>
            <a:r>
              <a:rPr lang="en-US" altLang="en-US" dirty="0" smtClean="0">
                <a:solidFill>
                  <a:srgbClr val="C00000"/>
                </a:solidFill>
              </a:rPr>
              <a:t>	-Production rate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C00000"/>
                </a:solidFill>
              </a:rPr>
              <a:t> </a:t>
            </a:r>
            <a:r>
              <a:rPr lang="en-US" altLang="en-US" dirty="0" smtClean="0">
                <a:solidFill>
                  <a:srgbClr val="C00000"/>
                </a:solidFill>
              </a:rPr>
              <a:t>       under-estimated</a:t>
            </a:r>
          </a:p>
          <a:p>
            <a:pPr>
              <a:buFont typeface="Wingdings" pitchFamily="2" charset="2"/>
              <a:buNone/>
            </a:pPr>
            <a:endParaRPr lang="en-US" altLang="en-US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altLang="en-US" i="1" dirty="0" smtClean="0">
                <a:solidFill>
                  <a:srgbClr val="C00000"/>
                </a:solidFill>
              </a:rPr>
              <a:t>This can be measured!</a:t>
            </a:r>
          </a:p>
          <a:p>
            <a:pPr>
              <a:buFont typeface="Wingdings" pitchFamily="2" charset="2"/>
              <a:buNone/>
            </a:pPr>
            <a:endParaRPr lang="en-US" altLang="en-US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None/>
            </a:pPr>
            <a:endParaRPr lang="en-US" altLang="en-US" dirty="0" smtClean="0">
              <a:solidFill>
                <a:srgbClr val="C00000"/>
              </a:solidFill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6172200" y="228600"/>
            <a:ext cx="533400" cy="609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rgbClr val="C00000"/>
                </a:solidFill>
                <a:latin typeface="Arial" charset="0"/>
              </a:rPr>
              <a:t>Extended Emission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8153400" cy="51816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70C0"/>
                </a:solidFill>
                <a:latin typeface="Arial" charset="0"/>
              </a:rPr>
              <a:t>Lifetime </a:t>
            </a:r>
            <a:endParaRPr lang="en-US" altLang="en-US" dirty="0">
              <a:solidFill>
                <a:srgbClr val="0070C0"/>
              </a:solidFill>
              <a:latin typeface="Arial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Arial" charset="0"/>
              </a:rPr>
              <a:t>Outflow velocity</a:t>
            </a:r>
          </a:p>
          <a:p>
            <a:r>
              <a:rPr lang="en-US" altLang="en-US" dirty="0" smtClean="0">
                <a:solidFill>
                  <a:srgbClr val="0070C0"/>
                </a:solidFill>
                <a:latin typeface="Arial" charset="0"/>
              </a:rPr>
              <a:t>Excitation/collisions</a:t>
            </a:r>
            <a:endParaRPr lang="en-US" altLang="en-US" dirty="0">
              <a:solidFill>
                <a:srgbClr val="0070C0"/>
              </a:solidFill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en-US" altLang="en-US" dirty="0" smtClean="0">
              <a:solidFill>
                <a:srgbClr val="0070C0"/>
              </a:solidFill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en-US" altLang="en-US" dirty="0">
              <a:solidFill>
                <a:srgbClr val="0070C0"/>
              </a:solidFill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en-US" altLang="en-US" dirty="0">
              <a:solidFill>
                <a:srgbClr val="0070C0"/>
              </a:solidFill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0070C0"/>
                </a:solidFill>
                <a:latin typeface="Arial" charset="0"/>
              </a:rPr>
              <a:t>These </a:t>
            </a:r>
            <a:r>
              <a:rPr lang="en-US" altLang="en-US" dirty="0" smtClean="0">
                <a:solidFill>
                  <a:srgbClr val="0070C0"/>
                </a:solidFill>
                <a:latin typeface="Arial" charset="0"/>
              </a:rPr>
              <a:t>influence </a:t>
            </a:r>
            <a:r>
              <a:rPr lang="en-US" altLang="en-US" dirty="0">
                <a:solidFill>
                  <a:srgbClr val="0070C0"/>
                </a:solidFill>
                <a:latin typeface="Arial" charset="0"/>
              </a:rPr>
              <a:t>gas production rate</a:t>
            </a:r>
          </a:p>
          <a:p>
            <a:pPr lvl="1"/>
            <a:r>
              <a:rPr lang="en-US" altLang="en-US" dirty="0">
                <a:solidFill>
                  <a:srgbClr val="0070C0"/>
                </a:solidFill>
                <a:latin typeface="Arial" charset="0"/>
              </a:rPr>
              <a:t># of molecules </a:t>
            </a:r>
            <a:r>
              <a:rPr lang="en-US" altLang="en-US" dirty="0" smtClean="0">
                <a:solidFill>
                  <a:srgbClr val="0070C0"/>
                </a:solidFill>
                <a:latin typeface="Arial" charset="0"/>
              </a:rPr>
              <a:t>for observed </a:t>
            </a:r>
            <a:r>
              <a:rPr lang="en-US" altLang="en-US" dirty="0">
                <a:solidFill>
                  <a:srgbClr val="0070C0"/>
                </a:solidFill>
                <a:latin typeface="Arial" charset="0"/>
              </a:rPr>
              <a:t>column density</a:t>
            </a:r>
          </a:p>
          <a:p>
            <a:pPr>
              <a:buFont typeface="Wingdings" pitchFamily="2" charset="2"/>
              <a:buNone/>
            </a:pPr>
            <a:endParaRPr lang="en-US" altLang="en-US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3237" y="1066800"/>
            <a:ext cx="4340764" cy="3886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5951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41275"/>
            <a:ext cx="8556625" cy="620713"/>
          </a:xfrm>
        </p:spPr>
        <p:txBody>
          <a:bodyPr/>
          <a:lstStyle/>
          <a:p>
            <a:pPr eaLnBrk="1" hangingPunct="1">
              <a:lnSpc>
                <a:spcPct val="102000"/>
              </a:lnSpc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altLang="en-US" dirty="0" smtClean="0">
                <a:solidFill>
                  <a:srgbClr val="C00000"/>
                </a:solidFill>
              </a:rPr>
              <a:t>Gas Production variability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690563" y="7061200"/>
            <a:ext cx="5764212" cy="1522413"/>
          </a:xfrm>
        </p:spPr>
        <p:txBody>
          <a:bodyPr tIns="0" anchor="ctr"/>
          <a:lstStyle/>
          <a:p>
            <a:pPr marL="0" indent="0" eaLnBrk="1">
              <a:lnSpc>
                <a:spcPct val="102000"/>
              </a:lnSpc>
              <a:tabLst>
                <a:tab pos="309563" algn="l"/>
                <a:tab pos="412750" algn="l"/>
                <a:tab pos="827088" algn="l"/>
                <a:tab pos="1241425" algn="l"/>
                <a:tab pos="1657350" algn="l"/>
                <a:tab pos="2071688" algn="l"/>
                <a:tab pos="2486025" algn="l"/>
                <a:tab pos="2900363" algn="l"/>
                <a:tab pos="3316288" algn="l"/>
                <a:tab pos="3730625" algn="l"/>
                <a:tab pos="4144963" algn="l"/>
                <a:tab pos="4559300" algn="l"/>
                <a:tab pos="4975225" algn="l"/>
                <a:tab pos="5389563" algn="l"/>
                <a:tab pos="5803900" algn="l"/>
                <a:tab pos="6218238" algn="l"/>
                <a:tab pos="6634163" algn="l"/>
                <a:tab pos="7048500" algn="l"/>
                <a:tab pos="7462838" algn="l"/>
                <a:tab pos="7877175" algn="l"/>
                <a:tab pos="8291513" algn="l"/>
              </a:tabLst>
            </a:pPr>
            <a:r>
              <a:rPr lang="en-GB" altLang="en-US" sz="1600" smtClean="0"/>
              <a:t>Gas production rates log(Q) are between 28.13 and 28.26 in mid-June and between 28.2 and 28.6 a few weeks later.  Late-July gas production rates are lower, between 27.85 and 28.27. Collisional quenching is present at predicted (G</a:t>
            </a:r>
            <a:r>
              <a:rPr lang="en-US" altLang="en-US" sz="1600" smtClean="0">
                <a:cs typeface="Arial" pitchFamily="34" charset="0"/>
              </a:rPr>
              <a:t>é</a:t>
            </a:r>
            <a:r>
              <a:rPr lang="en-GB" altLang="en-US" sz="1600" smtClean="0"/>
              <a:t>rard et al. 1998) levels, with 11 July appearing above predictions.</a:t>
            </a:r>
          </a:p>
        </p:txBody>
      </p:sp>
      <p:pic>
        <p:nvPicPr>
          <p:cNvPr id="4301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5" y="663575"/>
            <a:ext cx="9010650" cy="61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Box 2"/>
          <p:cNvSpPr txBox="1">
            <a:spLocks noChangeArrowheads="1"/>
          </p:cNvSpPr>
          <p:nvPr/>
        </p:nvSpPr>
        <p:spPr bwMode="auto">
          <a:xfrm>
            <a:off x="1944688" y="1008063"/>
            <a:ext cx="2351087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en-US" altLang="en-US" sz="2500"/>
              <a:t>pre-perihelion</a:t>
            </a:r>
          </a:p>
          <a:p>
            <a:endParaRPr lang="en-US" altLang="en-US" sz="2500"/>
          </a:p>
          <a:p>
            <a:r>
              <a:rPr lang="en-US" altLang="en-US" sz="2500"/>
              <a:t>Q ~ r </a:t>
            </a:r>
            <a:r>
              <a:rPr lang="en-US" altLang="en-US" sz="2500" baseline="30000"/>
              <a:t>-2.5</a:t>
            </a:r>
          </a:p>
        </p:txBody>
      </p:sp>
      <p:sp>
        <p:nvSpPr>
          <p:cNvPr id="43014" name="TextBox 5"/>
          <p:cNvSpPr txBox="1">
            <a:spLocks noChangeArrowheads="1"/>
          </p:cNvSpPr>
          <p:nvPr/>
        </p:nvSpPr>
        <p:spPr bwMode="auto">
          <a:xfrm>
            <a:off x="5818188" y="1103313"/>
            <a:ext cx="23495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en-US" altLang="en-US" sz="2500"/>
              <a:t>Post-perihelion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462088"/>
            <a:ext cx="8229600" cy="769441"/>
          </a:xfrm>
          <a:ln/>
        </p:spPr>
        <p:txBody>
          <a:bodyPr>
            <a:sp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altLang="en-US"/>
              <a:t>Beam Patterns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80" y="0"/>
            <a:ext cx="7879680" cy="705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2221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20" y="0"/>
            <a:ext cx="4582080" cy="55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1920" cy="55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867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Lines similar, frag B ½ size = more productive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537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76200"/>
            <a:ext cx="9163050" cy="69342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 bwMode="auto">
          <a:xfrm>
            <a:off x="685800" y="4343400"/>
            <a:ext cx="83058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990600" y="44958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300 kg/s, would fill swimming pool in 4 minutes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Curved Right Arrow 9"/>
          <p:cNvSpPr/>
          <p:nvPr/>
        </p:nvSpPr>
        <p:spPr bwMode="auto">
          <a:xfrm>
            <a:off x="457200" y="3810000"/>
            <a:ext cx="533400" cy="106680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48768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Main Belt Comets/ Active Asteroids?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5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913"/>
            <a:ext cx="8915400" cy="687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057400"/>
            <a:ext cx="5312930" cy="4102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81766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008481" y="461851"/>
            <a:ext cx="2134080" cy="2123658"/>
          </a:xfrm>
          <a:ln/>
        </p:spPr>
        <p:txBody>
          <a:bodyPr>
            <a:sp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altLang="en-US"/>
              <a:t>Inner solar system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851521" y="2590833"/>
            <a:ext cx="2291040" cy="236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5pPr>
            <a:lvl6pPr marL="1535113" indent="-215900" defTabSz="4572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6pPr>
            <a:lvl7pPr marL="1992313" indent="-215900" defTabSz="4572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7pPr>
            <a:lvl8pPr marL="2449513" indent="-215900" defTabSz="4572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8pPr>
            <a:lvl9pPr marL="2906713" indent="-215900" defTabSz="4572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9pPr>
          </a:lstStyle>
          <a:p>
            <a:pPr hangingPunct="1">
              <a:lnSpc>
                <a:spcPct val="102000"/>
              </a:lnSpc>
              <a:spcBef>
                <a:spcPts val="1474"/>
              </a:spcBef>
            </a:pPr>
            <a:r>
              <a:rPr lang="en-GB" altLang="en-US" dirty="0">
                <a:solidFill>
                  <a:srgbClr val="FF0000"/>
                </a:solidFill>
                <a:latin typeface="Tahoma" pitchFamily="34" charset="0"/>
              </a:rPr>
              <a:t>Red</a:t>
            </a:r>
            <a:r>
              <a:rPr lang="en-GB" altLang="en-US" dirty="0">
                <a:latin typeface="Tahoma" pitchFamily="34" charset="0"/>
              </a:rPr>
              <a:t> = near-Earth</a:t>
            </a:r>
          </a:p>
          <a:p>
            <a:pPr hangingPunct="1">
              <a:lnSpc>
                <a:spcPct val="102000"/>
              </a:lnSpc>
              <a:spcBef>
                <a:spcPts val="1474"/>
              </a:spcBef>
            </a:pPr>
            <a:r>
              <a:rPr lang="en-GB" alt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ahoma" pitchFamily="34" charset="0"/>
              </a:rPr>
              <a:t>Blue</a:t>
            </a:r>
            <a:r>
              <a:rPr lang="en-GB" altLang="en-US" dirty="0" smtClean="0">
                <a:latin typeface="Tahoma" pitchFamily="34" charset="0"/>
              </a:rPr>
              <a:t> </a:t>
            </a:r>
            <a:r>
              <a:rPr lang="en-GB" altLang="en-US" dirty="0">
                <a:latin typeface="Tahoma" pitchFamily="34" charset="0"/>
              </a:rPr>
              <a:t>= comet</a:t>
            </a:r>
          </a:p>
          <a:p>
            <a:pPr hangingPunct="1">
              <a:lnSpc>
                <a:spcPct val="102000"/>
              </a:lnSpc>
              <a:spcBef>
                <a:spcPts val="1474"/>
              </a:spcBef>
            </a:pPr>
            <a:r>
              <a:rPr lang="en-GB" altLang="en-US" dirty="0">
                <a:solidFill>
                  <a:srgbClr val="00B050"/>
                </a:solidFill>
                <a:latin typeface="Tahoma" pitchFamily="34" charset="0"/>
              </a:rPr>
              <a:t>green</a:t>
            </a:r>
            <a:r>
              <a:rPr lang="en-GB" altLang="en-US" dirty="0">
                <a:latin typeface="Tahoma" pitchFamily="34" charset="0"/>
              </a:rPr>
              <a:t> = “asteroid”</a:t>
            </a:r>
          </a:p>
        </p:txBody>
      </p:sp>
      <p:pic>
        <p:nvPicPr>
          <p:cNvPr id="2050" name="Picture 2" descr="C:\Users\Amy!\Dropbox\science\talks\InnerJuly1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805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C00000"/>
                </a:solidFill>
              </a:rPr>
              <a:t>Summary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763000" cy="5029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Radio Astronomy helps us analyze comets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	**Even IF it is hard to relate to origins</a:t>
            </a:r>
          </a:p>
          <a:p>
            <a:pPr marL="0" indent="0">
              <a:buNone/>
              <a:defRPr/>
            </a:pPr>
            <a:endParaRPr lang="en-US" dirty="0" smtClean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You should exploit new instruments!</a:t>
            </a:r>
          </a:p>
          <a:p>
            <a:pPr marL="0" indent="0"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You should talk to people on buses!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r>
              <a:rPr lang="en-US" sz="4000" dirty="0" smtClean="0">
                <a:solidFill>
                  <a:srgbClr val="C00000"/>
                </a:solidFill>
              </a:rPr>
              <a:t>What’s your target of opportunity?</a:t>
            </a:r>
          </a:p>
        </p:txBody>
      </p:sp>
    </p:spTree>
    <p:extLst>
      <p:ext uri="{BB962C8B-B14F-4D97-AF65-F5344CB8AC3E}">
        <p14:creationId xmlns:p14="http://schemas.microsoft.com/office/powerpoint/2010/main" val="206731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C00000"/>
                </a:solidFill>
              </a:rPr>
              <a:t>Observational Goals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345488" cy="41148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Radio spectra (and maps) can constrain:</a:t>
            </a:r>
          </a:p>
          <a:p>
            <a:pPr>
              <a:defRPr/>
            </a:pPr>
            <a:r>
              <a:rPr lang="en-US" dirty="0" smtClean="0">
                <a:solidFill>
                  <a:srgbClr val="0070C0"/>
                </a:solidFill>
              </a:rPr>
              <a:t>Production rates   		</a:t>
            </a:r>
          </a:p>
          <a:p>
            <a:pPr>
              <a:defRPr/>
            </a:pPr>
            <a:r>
              <a:rPr lang="en-US" dirty="0" smtClean="0">
                <a:solidFill>
                  <a:srgbClr val="0070C0"/>
                </a:solidFill>
              </a:rPr>
              <a:t>Outflow velocities 		</a:t>
            </a:r>
          </a:p>
          <a:p>
            <a:pPr>
              <a:defRPr/>
            </a:pPr>
            <a:r>
              <a:rPr lang="en-US" dirty="0" smtClean="0">
                <a:solidFill>
                  <a:srgbClr val="0070C0"/>
                </a:solidFill>
              </a:rPr>
              <a:t>Asymmetries</a:t>
            </a:r>
          </a:p>
          <a:p>
            <a:pPr>
              <a:defRPr/>
            </a:pPr>
            <a:r>
              <a:rPr lang="en-US" dirty="0" smtClean="0">
                <a:solidFill>
                  <a:srgbClr val="0070C0"/>
                </a:solidFill>
              </a:rPr>
              <a:t>Coma density</a:t>
            </a:r>
          </a:p>
        </p:txBody>
      </p:sp>
      <p:pic>
        <p:nvPicPr>
          <p:cNvPr id="5" name="Picture 2" descr="C:\Users\Amy!\Desktop\paperdocs\gifs\q4\q4may12S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9237" y="1849437"/>
            <a:ext cx="5084763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11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462088"/>
            <a:ext cx="8229600" cy="769441"/>
          </a:xfrm>
          <a:ln/>
        </p:spPr>
        <p:txBody>
          <a:bodyPr>
            <a:sp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altLang="en-US"/>
              <a:t>Map comparison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61" y="492532"/>
            <a:ext cx="4795200" cy="501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695"/>
            <a:ext cx="4786560" cy="498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107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my!\Dropbox\talks\20101118_AHearn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4572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To scale!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5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1219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560" y="0"/>
            <a:ext cx="39628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5270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2438400" cy="1524000"/>
          </a:xfrm>
        </p:spPr>
        <p:txBody>
          <a:bodyPr/>
          <a:lstStyle/>
          <a:p>
            <a:r>
              <a:rPr lang="en-US" altLang="en-US" dirty="0">
                <a:solidFill>
                  <a:srgbClr val="C00000"/>
                </a:solidFill>
              </a:rPr>
              <a:t>Spatial Profiles</a:t>
            </a:r>
          </a:p>
        </p:txBody>
      </p:sp>
      <p:pic>
        <p:nvPicPr>
          <p:cNvPr id="233477" name="Picture 5" descr="E:\present\OUTFLO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637"/>
            <a:ext cx="7620000" cy="462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76" name="Picture 4" descr="E:\present\PROF3.GIF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0"/>
            <a:ext cx="6858000" cy="3470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88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C00000"/>
                </a:solidFill>
              </a:rPr>
              <a:t>Outflow Velocity &amp; Gas Production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6934200" cy="47244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0070C0"/>
                </a:solidFill>
              </a:rPr>
              <a:t>P</a:t>
            </a:r>
            <a:r>
              <a:rPr lang="en-US" altLang="en-US" dirty="0" smtClean="0">
                <a:solidFill>
                  <a:srgbClr val="0070C0"/>
                </a:solidFill>
              </a:rPr>
              <a:t>roduction rate  Q</a:t>
            </a:r>
            <a:endParaRPr lang="en-US" altLang="en-US" dirty="0">
              <a:solidFill>
                <a:srgbClr val="0070C0"/>
              </a:solidFill>
            </a:endParaRPr>
          </a:p>
          <a:p>
            <a:pPr lvl="1"/>
            <a:r>
              <a:rPr lang="en-US" altLang="en-US" sz="3200" dirty="0" smtClean="0">
                <a:solidFill>
                  <a:srgbClr val="0070C0"/>
                </a:solidFill>
              </a:rPr>
              <a:t># molecules/second from observed </a:t>
            </a:r>
            <a:r>
              <a:rPr lang="en-US" altLang="en-US" sz="3200" dirty="0">
                <a:solidFill>
                  <a:srgbClr val="0070C0"/>
                </a:solidFill>
              </a:rPr>
              <a:t>column density</a:t>
            </a:r>
          </a:p>
          <a:p>
            <a:pPr>
              <a:buFont typeface="Wingdings" pitchFamily="2" charset="2"/>
              <a:buNone/>
            </a:pPr>
            <a:endParaRPr lang="en-US" altLang="en-US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altLang="en-US" dirty="0" smtClean="0">
                <a:solidFill>
                  <a:srgbClr val="0070C0"/>
                </a:solidFill>
              </a:rPr>
              <a:t>Velocities (widths) 0.5–2.5 km/</a:t>
            </a:r>
            <a:r>
              <a:rPr lang="en-US" altLang="en-US" dirty="0" smtClean="0">
                <a:solidFill>
                  <a:srgbClr val="0070C0"/>
                </a:solidFill>
                <a:cs typeface="Arial" pitchFamily="34" charset="0"/>
              </a:rPr>
              <a:t>s</a:t>
            </a:r>
            <a:r>
              <a:rPr lang="en-US" altLang="en-US" sz="2800" dirty="0" smtClean="0">
                <a:solidFill>
                  <a:srgbClr val="0070C0"/>
                </a:solidFill>
              </a:rPr>
              <a:t>	Low velocity for low-Q or distant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en-US" altLang="en-US" sz="2800" dirty="0" smtClean="0">
                <a:solidFill>
                  <a:srgbClr val="0070C0"/>
                </a:solidFill>
              </a:rPr>
              <a:t> 		Q&lt;10</a:t>
            </a:r>
            <a:r>
              <a:rPr lang="en-US" altLang="en-US" sz="2800" baseline="30000" dirty="0" smtClean="0">
                <a:solidFill>
                  <a:srgbClr val="0070C0"/>
                </a:solidFill>
              </a:rPr>
              <a:t>29</a:t>
            </a:r>
            <a:r>
              <a:rPr lang="en-US" altLang="en-US" sz="2800" dirty="0" smtClean="0">
                <a:solidFill>
                  <a:srgbClr val="0070C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</a:rPr>
              <a:t>mol</a:t>
            </a:r>
            <a:r>
              <a:rPr lang="en-US" altLang="en-US" sz="2800" dirty="0" smtClean="0">
                <a:solidFill>
                  <a:srgbClr val="0070C0"/>
                </a:solidFill>
                <a:cs typeface="Arial" pitchFamily="34" charset="0"/>
              </a:rPr>
              <a:t> s</a:t>
            </a:r>
            <a:r>
              <a:rPr lang="en-US" altLang="en-US" sz="2800" baseline="30000" dirty="0" smtClean="0">
                <a:solidFill>
                  <a:srgbClr val="0070C0"/>
                </a:solidFill>
                <a:cs typeface="Arial" pitchFamily="34" charset="0"/>
              </a:rPr>
              <a:t>-1</a:t>
            </a:r>
            <a:r>
              <a:rPr lang="en-US" altLang="en-US" sz="2800" dirty="0" smtClean="0">
                <a:solidFill>
                  <a:srgbClr val="0070C0"/>
                </a:solidFill>
              </a:rPr>
              <a:t>  r &gt;1.0 km</a:t>
            </a:r>
            <a:r>
              <a:rPr lang="en-US" altLang="en-US" sz="2800" dirty="0" smtClean="0">
                <a:solidFill>
                  <a:srgbClr val="0070C0"/>
                </a:solidFill>
                <a:cs typeface="Arial" pitchFamily="34" charset="0"/>
              </a:rPr>
              <a:t> s</a:t>
            </a:r>
            <a:r>
              <a:rPr lang="en-US" altLang="en-US" sz="2800" baseline="30000" dirty="0" smtClean="0">
                <a:solidFill>
                  <a:srgbClr val="0070C0"/>
                </a:solidFill>
                <a:cs typeface="Arial" pitchFamily="34" charset="0"/>
              </a:rPr>
              <a:t>-1</a:t>
            </a:r>
            <a:endParaRPr lang="en-US" altLang="en-US" sz="2800" dirty="0" smtClean="0">
              <a:solidFill>
                <a:srgbClr val="0070C0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en-US" altLang="en-US" dirty="0" smtClean="0">
                <a:solidFill>
                  <a:srgbClr val="0070C0"/>
                </a:solidFill>
              </a:rPr>
              <a:t>Large variations near sun, large Q</a:t>
            </a:r>
          </a:p>
        </p:txBody>
      </p:sp>
      <p:pic>
        <p:nvPicPr>
          <p:cNvPr id="4" name="Picture 2" descr="C:\Users\Amy!\Desktop\paperdocs\gifs\ut\utapr13SA.gif"/>
          <p:cNvPicPr>
            <a:picLocks noChangeAspect="1" noChangeArrowheads="1"/>
          </p:cNvPicPr>
          <p:nvPr/>
        </p:nvPicPr>
        <p:blipFill rotWithShape="1">
          <a:blip r:embed="rId3" cstate="print"/>
          <a:srcRect l="42225" t="36536" r="36285" b="36575"/>
          <a:stretch/>
        </p:blipFill>
        <p:spPr bwMode="auto">
          <a:xfrm>
            <a:off x="6941127" y="4038600"/>
            <a:ext cx="2050474" cy="256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Amy!\Desktop\paperdocs\gifs\p1\p1aug14GD.gif"/>
          <p:cNvPicPr>
            <a:picLocks noChangeAspect="1" noChangeArrowheads="1"/>
          </p:cNvPicPr>
          <p:nvPr/>
        </p:nvPicPr>
        <p:blipFill rotWithShape="1">
          <a:blip r:embed="rId4" cstate="print"/>
          <a:srcRect l="42072" t="35371" r="36313" b="37137"/>
          <a:stretch/>
        </p:blipFill>
        <p:spPr bwMode="auto">
          <a:xfrm>
            <a:off x="6941126" y="1104347"/>
            <a:ext cx="2126674" cy="270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my!\Dropbox\science\talks\rosetta\00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3" t="12724" r="11799" b="25549"/>
          <a:stretch/>
        </p:blipFill>
        <p:spPr bwMode="auto">
          <a:xfrm>
            <a:off x="1371600" y="33867"/>
            <a:ext cx="6705600" cy="674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940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462088"/>
            <a:ext cx="8229600" cy="769441"/>
          </a:xfrm>
          <a:ln/>
        </p:spPr>
        <p:txBody>
          <a:bodyPr>
            <a:spAutoFit/>
          </a:bodyPr>
          <a:lstStyle/>
          <a:p>
            <a:pPr hangingPunct="1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altLang="en-US"/>
              <a:t>Quenching Constraints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80" y="0"/>
            <a:ext cx="8294400" cy="684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8123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932161" y="43487"/>
            <a:ext cx="2210400" cy="2123658"/>
          </a:xfrm>
          <a:ln/>
        </p:spPr>
        <p:txBody>
          <a:bodyPr>
            <a:sp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altLang="en-US"/>
              <a:t>Outer solar system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932161" y="2667160"/>
            <a:ext cx="2210400" cy="330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5pPr>
            <a:lvl6pPr marL="1535113" indent="-215900" defTabSz="4572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6pPr>
            <a:lvl7pPr marL="1992313" indent="-215900" defTabSz="4572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7pPr>
            <a:lvl8pPr marL="2449513" indent="-215900" defTabSz="4572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8pPr>
            <a:lvl9pPr marL="2906713" indent="-215900" defTabSz="4572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9pPr>
          </a:lstStyle>
          <a:p>
            <a:pPr hangingPunct="1">
              <a:lnSpc>
                <a:spcPct val="102000"/>
              </a:lnSpc>
              <a:spcBef>
                <a:spcPts val="1474"/>
              </a:spcBef>
            </a:pPr>
            <a:r>
              <a:rPr lang="en-GB" altLang="en-US">
                <a:latin typeface="Tahoma" pitchFamily="34" charset="0"/>
              </a:rPr>
              <a:t>Red &amp; white = Kuiper Belt    (or TNO)</a:t>
            </a:r>
          </a:p>
          <a:p>
            <a:pPr hangingPunct="1">
              <a:lnSpc>
                <a:spcPct val="102000"/>
              </a:lnSpc>
              <a:spcBef>
                <a:spcPts val="1474"/>
              </a:spcBef>
            </a:pPr>
            <a:endParaRPr lang="en-GB" altLang="en-US">
              <a:latin typeface="Tahoma" pitchFamily="34" charset="0"/>
            </a:endParaRPr>
          </a:p>
          <a:p>
            <a:pPr hangingPunct="1">
              <a:lnSpc>
                <a:spcPct val="102000"/>
              </a:lnSpc>
              <a:spcBef>
                <a:spcPts val="1474"/>
              </a:spcBef>
            </a:pPr>
            <a:r>
              <a:rPr lang="en-GB" altLang="en-US">
                <a:latin typeface="Tahoma" pitchFamily="34" charset="0"/>
              </a:rPr>
              <a:t>Blue = comet</a:t>
            </a:r>
          </a:p>
          <a:p>
            <a:pPr hangingPunct="1">
              <a:lnSpc>
                <a:spcPct val="102000"/>
              </a:lnSpc>
              <a:spcBef>
                <a:spcPts val="1474"/>
              </a:spcBef>
            </a:pPr>
            <a:r>
              <a:rPr lang="en-GB" altLang="en-US">
                <a:latin typeface="Tahoma" pitchFamily="34" charset="0"/>
              </a:rPr>
              <a:t>Orange = Centaur</a:t>
            </a:r>
          </a:p>
        </p:txBody>
      </p:sp>
      <p:pic>
        <p:nvPicPr>
          <p:cNvPr id="1026" name="Picture 2" descr="C:\Users\Amy!\Dropbox\science\talks\Outerjuly1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0563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60" y="0"/>
            <a:ext cx="6842880" cy="684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83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460648"/>
            <a:ext cx="8226720" cy="769441"/>
          </a:xfrm>
          <a:ln/>
        </p:spPr>
        <p:txBody>
          <a:bodyPr>
            <a:sp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altLang="en-US"/>
              <a:t>OH observations</a:t>
            </a:r>
          </a:p>
        </p:txBody>
      </p:sp>
      <p:sp>
        <p:nvSpPr>
          <p:cNvPr id="55298" name="Line 2"/>
          <p:cNvSpPr>
            <a:spLocks noChangeShapeType="1"/>
          </p:cNvSpPr>
          <p:nvPr/>
        </p:nvSpPr>
        <p:spPr bwMode="auto">
          <a:xfrm>
            <a:off x="3657600" y="0"/>
            <a:ext cx="1440" cy="617248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01" y="-118092"/>
            <a:ext cx="8076960" cy="6976092"/>
          </a:xfrm>
          <a:prstGeom prst="rect">
            <a:avLst/>
          </a:prstGeom>
          <a:noFill/>
          <a:ln w="9360" cap="rnd">
            <a:solidFill>
              <a:srgbClr val="0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0" name="Line 4"/>
          <p:cNvSpPr>
            <a:spLocks noChangeShapeType="1"/>
          </p:cNvSpPr>
          <p:nvPr/>
        </p:nvSpPr>
        <p:spPr bwMode="auto">
          <a:xfrm>
            <a:off x="3657600" y="0"/>
            <a:ext cx="1440" cy="617248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 flipV="1">
            <a:off x="3657600" y="-1440"/>
            <a:ext cx="1440" cy="6175369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 flipV="1">
            <a:off x="7009920" y="-1440"/>
            <a:ext cx="1440" cy="6175369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5303" name="Line 7"/>
          <p:cNvSpPr>
            <a:spLocks noChangeShapeType="1"/>
          </p:cNvSpPr>
          <p:nvPr/>
        </p:nvSpPr>
        <p:spPr bwMode="auto">
          <a:xfrm>
            <a:off x="7009920" y="0"/>
            <a:ext cx="1440" cy="6172488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228961" y="1752665"/>
            <a:ext cx="761760" cy="45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0" y="3961857"/>
            <a:ext cx="1372320" cy="197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5pPr>
            <a:lvl6pPr marL="1535113" indent="-215900" defTabSz="4572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6pPr>
            <a:lvl7pPr marL="1992313" indent="-215900" defTabSz="4572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7pPr>
            <a:lvl8pPr marL="2449513" indent="-215900" defTabSz="4572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8pPr>
            <a:lvl9pPr marL="2906713" indent="-215900" defTabSz="45720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Luxi Sans" pitchFamily="16" charset="0"/>
                <a:ea typeface="Luxi Sans" pitchFamily="16" charset="0"/>
                <a:cs typeface="Luxi Sans" pitchFamily="16" charset="0"/>
              </a:defRPr>
            </a:lvl9pPr>
          </a:lstStyle>
          <a:p>
            <a:pPr hangingPunct="1">
              <a:lnSpc>
                <a:spcPct val="102000"/>
              </a:lnSpc>
              <a:spcBef>
                <a:spcPts val="1474"/>
              </a:spcBef>
            </a:pPr>
            <a:r>
              <a:rPr lang="en-GB" altLang="en-US">
                <a:latin typeface="Tahoma" pitchFamily="34" charset="0"/>
              </a:rPr>
              <a:t>Sample pre-impact OH spectra</a:t>
            </a:r>
          </a:p>
        </p:txBody>
      </p:sp>
    </p:spTree>
    <p:extLst>
      <p:ext uri="{BB962C8B-B14F-4D97-AF65-F5344CB8AC3E}">
        <p14:creationId xmlns:p14="http://schemas.microsoft.com/office/powerpoint/2010/main" val="458855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Recent Results</a:t>
            </a:r>
          </a:p>
        </p:txBody>
      </p:sp>
      <p:pic>
        <p:nvPicPr>
          <p:cNvPr id="325635" name="Picture 3" descr="hy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6747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448559"/>
            <a:ext cx="8228160" cy="796500"/>
          </a:xfrm>
          <a:ln/>
        </p:spPr>
        <p:txBody>
          <a:bodyPr>
            <a:spAutoFit/>
          </a:bodyPr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altLang="en-US"/>
              <a:t>Comet SW3 -- HST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764"/>
            <a:ext cx="9123840" cy="601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6674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448559"/>
            <a:ext cx="8228160" cy="796500"/>
          </a:xfrm>
          <a:ln/>
        </p:spPr>
        <p:txBody>
          <a:bodyPr>
            <a:spAutoFit/>
          </a:bodyPr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altLang="en-US"/>
              <a:t>Comet SW3 -- HST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400" y="34564"/>
            <a:ext cx="5287680" cy="684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6023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462088"/>
            <a:ext cx="8229600" cy="769441"/>
          </a:xfrm>
          <a:ln/>
        </p:spPr>
        <p:txBody>
          <a:bodyPr>
            <a:spAutoFit/>
          </a:bodyPr>
          <a:lstStyle/>
          <a:p>
            <a:pPr hangingPunct="1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altLang="en-US"/>
              <a:t>Quenching Constraints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20" y="0"/>
            <a:ext cx="829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3055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460648"/>
            <a:ext cx="8228160" cy="769441"/>
          </a:xfrm>
          <a:ln/>
        </p:spPr>
        <p:txBody>
          <a:bodyPr>
            <a:sp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altLang="en-US"/>
              <a:t>Outer SS Animation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00" y="-27363"/>
            <a:ext cx="6912000" cy="691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1931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my!\Dropbox\science\talks\rosetta\141105_ALMA_HL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15743" r="16133" b="14429"/>
          <a:stretch/>
        </p:blipFill>
        <p:spPr bwMode="auto">
          <a:xfrm>
            <a:off x="152399" y="1589837"/>
            <a:ext cx="4648201" cy="458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16002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What has our solar system been keeping in the freezer?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752600"/>
            <a:ext cx="4267200" cy="401401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“Memory” of the past</a:t>
            </a:r>
          </a:p>
          <a:p>
            <a:pPr marL="0" indent="0">
              <a:buNone/>
            </a:pPr>
            <a:r>
              <a:rPr lang="en-US" dirty="0" smtClean="0"/>
              <a:t>Thermal history</a:t>
            </a:r>
          </a:p>
          <a:p>
            <a:pPr marL="0" indent="0">
              <a:buNone/>
            </a:pPr>
            <a:r>
              <a:rPr lang="en-US" dirty="0" smtClean="0"/>
              <a:t>Collisions</a:t>
            </a:r>
          </a:p>
          <a:p>
            <a:pPr marL="0" indent="0">
              <a:buNone/>
            </a:pPr>
            <a:r>
              <a:rPr lang="en-US" dirty="0" smtClean="0"/>
              <a:t>Mixing </a:t>
            </a:r>
            <a:r>
              <a:rPr lang="en-US" sz="2400" dirty="0" smtClean="0">
                <a:solidFill>
                  <a:srgbClr val="FF0000"/>
                </a:solidFill>
              </a:rPr>
              <a:t>**here be dragons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7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dynamics interlude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www.youtube.com/watch?v=6LzQfR-T5_A</a:t>
            </a:r>
            <a:endParaRPr lang="en-US" dirty="0" smtClean="0"/>
          </a:p>
          <a:p>
            <a:r>
              <a:rPr lang="en-US" dirty="0" smtClean="0"/>
              <a:t>Plane view</a:t>
            </a:r>
          </a:p>
          <a:p>
            <a:r>
              <a:rPr lang="en-US" dirty="0" smtClean="0"/>
              <a:t>Graph 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7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dynamics interlude</a:t>
            </a:r>
            <a:endParaRPr lang="en-US" dirty="0"/>
          </a:p>
        </p:txBody>
      </p:sp>
      <p:pic>
        <p:nvPicPr>
          <p:cNvPr id="4" name="LHBx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414709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</TotalTime>
  <Words>1040</Words>
  <Application>Microsoft Office PowerPoint</Application>
  <PresentationFormat>On-screen Show (4:3)</PresentationFormat>
  <Paragraphs>230</Paragraphs>
  <Slides>55</Slides>
  <Notes>40</Notes>
  <HiddenSlides>17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Blank Presentation</vt:lpstr>
      <vt:lpstr>Radio Astronomy and Comets (TBD)      </vt:lpstr>
      <vt:lpstr>Radio Astronomy and Comets – Tales of Serendipity      Amy Lovell, Agnes Scott College</vt:lpstr>
      <vt:lpstr>Motivation</vt:lpstr>
      <vt:lpstr>Inner solar system</vt:lpstr>
      <vt:lpstr>Outer solar system</vt:lpstr>
      <vt:lpstr>Outer SS Animation</vt:lpstr>
      <vt:lpstr>What has our solar system been keeping in the freezer?</vt:lpstr>
      <vt:lpstr>A dynamics interlude</vt:lpstr>
      <vt:lpstr>A dynamics interlude</vt:lpstr>
      <vt:lpstr>A dynamics interlude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Comet C/1995 O1 Hale-Bopp</vt:lpstr>
      <vt:lpstr>Why Radio? Long molecule life = large coma “Parent” molecules from volatiles High spectral/velocity resolution</vt:lpstr>
      <vt:lpstr>PowerPoint Presentation</vt:lpstr>
      <vt:lpstr>Spatial Profiles</vt:lpstr>
      <vt:lpstr>PowerPoint Presentation</vt:lpstr>
      <vt:lpstr>PowerPoint Presentation</vt:lpstr>
      <vt:lpstr>PowerPoint Presentation</vt:lpstr>
      <vt:lpstr>PowerPoint Presentation</vt:lpstr>
      <vt:lpstr>Radio Spectra (and Maps)</vt:lpstr>
      <vt:lpstr>OH Radio Bands</vt:lpstr>
      <vt:lpstr>PowerPoint Presentation</vt:lpstr>
      <vt:lpstr>PowerPoint Presentation</vt:lpstr>
      <vt:lpstr>Mapping Layout</vt:lpstr>
      <vt:lpstr>PowerPoint Presentation</vt:lpstr>
      <vt:lpstr>Mapping</vt:lpstr>
      <vt:lpstr>Gas outflow velocity</vt:lpstr>
      <vt:lpstr>Collisional Quenching -&gt;Density </vt:lpstr>
      <vt:lpstr>Extended Emission</vt:lpstr>
      <vt:lpstr>Gas Production variability</vt:lpstr>
      <vt:lpstr>Beam Patterns</vt:lpstr>
      <vt:lpstr>PowerPoint Presentation</vt:lpstr>
      <vt:lpstr>PowerPoint Presentation</vt:lpstr>
      <vt:lpstr>PowerPoint Presentation</vt:lpstr>
      <vt:lpstr>Summary</vt:lpstr>
      <vt:lpstr>Observational Goals</vt:lpstr>
      <vt:lpstr>Map comparison</vt:lpstr>
      <vt:lpstr>PowerPoint Presentation</vt:lpstr>
      <vt:lpstr>PowerPoint Presentation</vt:lpstr>
      <vt:lpstr>PowerPoint Presentation</vt:lpstr>
      <vt:lpstr>Spatial Profiles</vt:lpstr>
      <vt:lpstr>Outflow Velocity &amp; Gas Production</vt:lpstr>
      <vt:lpstr>PowerPoint Presentation</vt:lpstr>
      <vt:lpstr>Quenching Constraints</vt:lpstr>
      <vt:lpstr>PowerPoint Presentation</vt:lpstr>
      <vt:lpstr>OH observations</vt:lpstr>
      <vt:lpstr>Recent Results</vt:lpstr>
      <vt:lpstr>Comet SW3 -- HST</vt:lpstr>
      <vt:lpstr>Comet SW3 -- HST</vt:lpstr>
      <vt:lpstr>Quenching Constraints</vt:lpstr>
    </vt:vector>
  </TitlesOfParts>
  <Company>Y. R. Fernandez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Amy!</dc:creator>
  <cp:lastModifiedBy>Sue Heatherly</cp:lastModifiedBy>
  <cp:revision>214</cp:revision>
  <dcterms:created xsi:type="dcterms:W3CDTF">2010-05-13T20:08:57Z</dcterms:created>
  <dcterms:modified xsi:type="dcterms:W3CDTF">2015-07-10T20:25:10Z</dcterms:modified>
</cp:coreProperties>
</file>