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sldIdLst>
    <p:sldId id="259" r:id="rId2"/>
    <p:sldId id="258" r:id="rId3"/>
    <p:sldId id="296" r:id="rId4"/>
    <p:sldId id="340" r:id="rId5"/>
    <p:sldId id="339" r:id="rId6"/>
    <p:sldId id="341" r:id="rId7"/>
    <p:sldId id="297" r:id="rId8"/>
    <p:sldId id="299" r:id="rId9"/>
    <p:sldId id="321" r:id="rId10"/>
    <p:sldId id="320" r:id="rId11"/>
    <p:sldId id="319" r:id="rId12"/>
    <p:sldId id="318" r:id="rId13"/>
    <p:sldId id="301" r:id="rId14"/>
    <p:sldId id="302" r:id="rId15"/>
    <p:sldId id="303" r:id="rId16"/>
    <p:sldId id="306" r:id="rId17"/>
    <p:sldId id="305" r:id="rId18"/>
    <p:sldId id="308" r:id="rId19"/>
    <p:sldId id="307" r:id="rId20"/>
    <p:sldId id="312" r:id="rId21"/>
    <p:sldId id="311" r:id="rId22"/>
    <p:sldId id="310" r:id="rId23"/>
    <p:sldId id="309" r:id="rId24"/>
    <p:sldId id="304" r:id="rId25"/>
    <p:sldId id="313" r:id="rId26"/>
    <p:sldId id="314" r:id="rId27"/>
    <p:sldId id="322" r:id="rId28"/>
    <p:sldId id="342" r:id="rId29"/>
    <p:sldId id="323" r:id="rId30"/>
    <p:sldId id="332" r:id="rId31"/>
    <p:sldId id="325" r:id="rId32"/>
    <p:sldId id="329" r:id="rId33"/>
    <p:sldId id="334" r:id="rId34"/>
    <p:sldId id="335" r:id="rId35"/>
    <p:sldId id="336" r:id="rId36"/>
    <p:sldId id="337" r:id="rId37"/>
    <p:sldId id="338" r:id="rId38"/>
    <p:sldId id="327" r:id="rId39"/>
    <p:sldId id="328" r:id="rId40"/>
    <p:sldId id="257" r:id="rId41"/>
    <p:sldId id="300" r:id="rId42"/>
    <p:sldId id="266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389852-99F0-6B49-B87C-735B0B4532E2}">
          <p14:sldIdLst>
            <p14:sldId id="259"/>
            <p14:sldId id="258"/>
            <p14:sldId id="296"/>
            <p14:sldId id="340"/>
            <p14:sldId id="339"/>
            <p14:sldId id="341"/>
            <p14:sldId id="297"/>
            <p14:sldId id="299"/>
            <p14:sldId id="321"/>
            <p14:sldId id="320"/>
            <p14:sldId id="319"/>
            <p14:sldId id="318"/>
            <p14:sldId id="301"/>
            <p14:sldId id="302"/>
            <p14:sldId id="303"/>
            <p14:sldId id="306"/>
            <p14:sldId id="305"/>
            <p14:sldId id="308"/>
            <p14:sldId id="307"/>
            <p14:sldId id="312"/>
            <p14:sldId id="311"/>
            <p14:sldId id="310"/>
            <p14:sldId id="309"/>
            <p14:sldId id="304"/>
            <p14:sldId id="313"/>
            <p14:sldId id="314"/>
            <p14:sldId id="322"/>
            <p14:sldId id="342"/>
            <p14:sldId id="323"/>
            <p14:sldId id="332"/>
            <p14:sldId id="325"/>
            <p14:sldId id="329"/>
            <p14:sldId id="334"/>
            <p14:sldId id="335"/>
            <p14:sldId id="336"/>
            <p14:sldId id="337"/>
            <p14:sldId id="338"/>
            <p14:sldId id="327"/>
            <p14:sldId id="328"/>
            <p14:sldId id="257"/>
            <p14:sldId id="300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458"/>
    <a:srgbClr val="052058"/>
    <a:srgbClr val="11264C"/>
    <a:srgbClr val="64A3F9"/>
    <a:srgbClr val="5587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602" autoAdjust="0"/>
  </p:normalViewPr>
  <p:slideViewPr>
    <p:cSldViewPr snapToGrid="0" snapToObjects="1">
      <p:cViewPr>
        <p:scale>
          <a:sx n="121" d="100"/>
          <a:sy n="121" d="100"/>
        </p:scale>
        <p:origin x="-544" y="248"/>
      </p:cViewPr>
      <p:guideLst>
        <p:guide orient="horz" pos="4162"/>
        <p:guide pos="28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AF8F9-169D-44DB-85CA-273403A7B9DE}" type="datetimeFigureOut">
              <a:rPr lang="en-US" smtClean="0"/>
              <a:t>7/7/15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C562-8B63-4E12-9383-291BCD3F6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7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EC2EDBD-15EC-427A-8D9D-80F1F6D5D7AF}" type="slidenum">
              <a:rPr lang="en-GB" smtClean="0"/>
              <a:pPr/>
              <a:t>34</a:t>
            </a:fld>
            <a:endParaRPr lang="en-GB" smtClean="0"/>
          </a:p>
        </p:txBody>
      </p:sp>
      <p:sp>
        <p:nvSpPr>
          <p:cNvPr id="1034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34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02590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E8C703F-2FB2-4065-BB7C-C6D4BDFD4DAA}" type="slidenum">
              <a:rPr lang="en-GB" smtClean="0"/>
              <a:pPr/>
              <a:t>35</a:t>
            </a:fld>
            <a:endParaRPr lang="en-GB" smtClean="0"/>
          </a:p>
        </p:txBody>
      </p:sp>
      <p:sp>
        <p:nvSpPr>
          <p:cNvPr id="1044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44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02590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eaLnBrk="1">
              <a:lnSpc>
                <a:spcPct val="101000"/>
              </a:lnSpc>
              <a:spcBef>
                <a:spcPts val="300"/>
              </a:spcBef>
              <a:buClr>
                <a:srgbClr val="000000"/>
              </a:buClr>
              <a:buFont typeface="Tahoma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DA1EA79D-A177-48BA-A738-DFF60F6F9572}" type="slidenum">
              <a:rPr lang="en-GB" sz="1200" b="0">
                <a:solidFill>
                  <a:srgbClr val="000000"/>
                </a:solidFill>
                <a:latin typeface="Tahoma" pitchFamily="34" charset="0"/>
              </a:rPr>
              <a:pPr algn="r" eaLnBrk="1">
                <a:lnSpc>
                  <a:spcPct val="101000"/>
                </a:lnSpc>
                <a:spcBef>
                  <a:spcPts val="300"/>
                </a:spcBef>
                <a:buClr>
                  <a:srgbClr val="000000"/>
                </a:buClr>
                <a:buFont typeface="Tahoma" pitchFamily="34" charset="0"/>
                <a:buChar char="•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36</a:t>
            </a:fld>
            <a:endParaRPr lang="en-GB" sz="12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54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02590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emf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emf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emf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emf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emf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emf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r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RAO PPT Images_Herc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8602"/>
            <a:ext cx="9144000" cy="6858000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-124504" y="4230440"/>
            <a:ext cx="9393008" cy="2873033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86561 w 9393008"/>
              <a:gd name="connsiteY9" fmla="*/ 838111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741037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838233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38236"/>
              <a:gd name="connsiteX1" fmla="*/ 1921150 w 9393008"/>
              <a:gd name="connsiteY1" fmla="*/ 193410 h 3838236"/>
              <a:gd name="connsiteX2" fmla="*/ 2965534 w 9393008"/>
              <a:gd name="connsiteY2" fmla="*/ 238540 h 3838236"/>
              <a:gd name="connsiteX3" fmla="*/ 3829407 w 9393008"/>
              <a:gd name="connsiteY3" fmla="*/ 199857 h 3838236"/>
              <a:gd name="connsiteX4" fmla="*/ 4583684 w 9393008"/>
              <a:gd name="connsiteY4" fmla="*/ 148281 h 3838236"/>
              <a:gd name="connsiteX5" fmla="*/ 6124473 w 9393008"/>
              <a:gd name="connsiteY5" fmla="*/ 38682 h 3838236"/>
              <a:gd name="connsiteX6" fmla="*/ 7723283 w 9393008"/>
              <a:gd name="connsiteY6" fmla="*/ 0 h 3838236"/>
              <a:gd name="connsiteX7" fmla="*/ 9077114 w 9393008"/>
              <a:gd name="connsiteY7" fmla="*/ 58023 h 3838236"/>
              <a:gd name="connsiteX8" fmla="*/ 9393008 w 9393008"/>
              <a:gd name="connsiteY8" fmla="*/ 90258 h 3838236"/>
              <a:gd name="connsiteX9" fmla="*/ 9354164 w 9393008"/>
              <a:gd name="connsiteY9" fmla="*/ 3838233 h 3838236"/>
              <a:gd name="connsiteX10" fmla="*/ 6640 w 9393008"/>
              <a:gd name="connsiteY10" fmla="*/ 2841511 h 3838236"/>
              <a:gd name="connsiteX11" fmla="*/ 0 w 9393008"/>
              <a:gd name="connsiteY11" fmla="*/ 58023 h 3838236"/>
              <a:gd name="connsiteX0" fmla="*/ 0 w 9393008"/>
              <a:gd name="connsiteY0" fmla="*/ 58023 h 2873033"/>
              <a:gd name="connsiteX1" fmla="*/ 1921150 w 9393008"/>
              <a:gd name="connsiteY1" fmla="*/ 193410 h 2873033"/>
              <a:gd name="connsiteX2" fmla="*/ 2965534 w 9393008"/>
              <a:gd name="connsiteY2" fmla="*/ 238540 h 2873033"/>
              <a:gd name="connsiteX3" fmla="*/ 3829407 w 9393008"/>
              <a:gd name="connsiteY3" fmla="*/ 199857 h 2873033"/>
              <a:gd name="connsiteX4" fmla="*/ 4583684 w 9393008"/>
              <a:gd name="connsiteY4" fmla="*/ 148281 h 2873033"/>
              <a:gd name="connsiteX5" fmla="*/ 6124473 w 9393008"/>
              <a:gd name="connsiteY5" fmla="*/ 38682 h 2873033"/>
              <a:gd name="connsiteX6" fmla="*/ 7723283 w 9393008"/>
              <a:gd name="connsiteY6" fmla="*/ 0 h 2873033"/>
              <a:gd name="connsiteX7" fmla="*/ 9077114 w 9393008"/>
              <a:gd name="connsiteY7" fmla="*/ 58023 h 2873033"/>
              <a:gd name="connsiteX8" fmla="*/ 9393008 w 9393008"/>
              <a:gd name="connsiteY8" fmla="*/ 90258 h 2873033"/>
              <a:gd name="connsiteX9" fmla="*/ 9354164 w 9393008"/>
              <a:gd name="connsiteY9" fmla="*/ 2873033 h 2873033"/>
              <a:gd name="connsiteX10" fmla="*/ 6640 w 9393008"/>
              <a:gd name="connsiteY10" fmla="*/ 2841511 h 2873033"/>
              <a:gd name="connsiteX11" fmla="*/ 0 w 9393008"/>
              <a:gd name="connsiteY11" fmla="*/ 58023 h 28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2873033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 descr="Curves_orange_blu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9797"/>
            <a:ext cx="9144000" cy="482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6" name="Picture 15" descr="AUI Logo_Whit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7" name="Picture 16" descr="NRAO_Logo_White.ai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5038725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5694273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249084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67638" cy="7064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47700" y="1498600"/>
            <a:ext cx="3806825" cy="41100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6925" y="1498600"/>
            <a:ext cx="3808413" cy="41100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D7550-F52F-444D-AEA6-BEF3DB38D6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51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9C0F5-BBA9-43C1-B335-CF0B0FCF26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85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LM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RAO PPT Images_ALMA_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"/>
            <a:ext cx="9144000" cy="4572000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-124504" y="4230440"/>
            <a:ext cx="9393008" cy="2873033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86561 w 9393008"/>
              <a:gd name="connsiteY9" fmla="*/ 838111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741037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838233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38236"/>
              <a:gd name="connsiteX1" fmla="*/ 1921150 w 9393008"/>
              <a:gd name="connsiteY1" fmla="*/ 193410 h 3838236"/>
              <a:gd name="connsiteX2" fmla="*/ 2965534 w 9393008"/>
              <a:gd name="connsiteY2" fmla="*/ 238540 h 3838236"/>
              <a:gd name="connsiteX3" fmla="*/ 3829407 w 9393008"/>
              <a:gd name="connsiteY3" fmla="*/ 199857 h 3838236"/>
              <a:gd name="connsiteX4" fmla="*/ 4583684 w 9393008"/>
              <a:gd name="connsiteY4" fmla="*/ 148281 h 3838236"/>
              <a:gd name="connsiteX5" fmla="*/ 6124473 w 9393008"/>
              <a:gd name="connsiteY5" fmla="*/ 38682 h 3838236"/>
              <a:gd name="connsiteX6" fmla="*/ 7723283 w 9393008"/>
              <a:gd name="connsiteY6" fmla="*/ 0 h 3838236"/>
              <a:gd name="connsiteX7" fmla="*/ 9077114 w 9393008"/>
              <a:gd name="connsiteY7" fmla="*/ 58023 h 3838236"/>
              <a:gd name="connsiteX8" fmla="*/ 9393008 w 9393008"/>
              <a:gd name="connsiteY8" fmla="*/ 90258 h 3838236"/>
              <a:gd name="connsiteX9" fmla="*/ 9354164 w 9393008"/>
              <a:gd name="connsiteY9" fmla="*/ 3838233 h 3838236"/>
              <a:gd name="connsiteX10" fmla="*/ 6640 w 9393008"/>
              <a:gd name="connsiteY10" fmla="*/ 2841511 h 3838236"/>
              <a:gd name="connsiteX11" fmla="*/ 0 w 9393008"/>
              <a:gd name="connsiteY11" fmla="*/ 58023 h 3838236"/>
              <a:gd name="connsiteX0" fmla="*/ 0 w 9393008"/>
              <a:gd name="connsiteY0" fmla="*/ 58023 h 2873033"/>
              <a:gd name="connsiteX1" fmla="*/ 1921150 w 9393008"/>
              <a:gd name="connsiteY1" fmla="*/ 193410 h 2873033"/>
              <a:gd name="connsiteX2" fmla="*/ 2965534 w 9393008"/>
              <a:gd name="connsiteY2" fmla="*/ 238540 h 2873033"/>
              <a:gd name="connsiteX3" fmla="*/ 3829407 w 9393008"/>
              <a:gd name="connsiteY3" fmla="*/ 199857 h 2873033"/>
              <a:gd name="connsiteX4" fmla="*/ 4583684 w 9393008"/>
              <a:gd name="connsiteY4" fmla="*/ 148281 h 2873033"/>
              <a:gd name="connsiteX5" fmla="*/ 6124473 w 9393008"/>
              <a:gd name="connsiteY5" fmla="*/ 38682 h 2873033"/>
              <a:gd name="connsiteX6" fmla="*/ 7723283 w 9393008"/>
              <a:gd name="connsiteY6" fmla="*/ 0 h 2873033"/>
              <a:gd name="connsiteX7" fmla="*/ 9077114 w 9393008"/>
              <a:gd name="connsiteY7" fmla="*/ 58023 h 2873033"/>
              <a:gd name="connsiteX8" fmla="*/ 9393008 w 9393008"/>
              <a:gd name="connsiteY8" fmla="*/ 90258 h 2873033"/>
              <a:gd name="connsiteX9" fmla="*/ 9354164 w 9393008"/>
              <a:gd name="connsiteY9" fmla="*/ 2873033 h 2873033"/>
              <a:gd name="connsiteX10" fmla="*/ 6640 w 9393008"/>
              <a:gd name="connsiteY10" fmla="*/ 2841511 h 2873033"/>
              <a:gd name="connsiteX11" fmla="*/ 0 w 9393008"/>
              <a:gd name="connsiteY11" fmla="*/ 58023 h 28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2873033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 descr="Curves_orange_blu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9797"/>
            <a:ext cx="9144000" cy="482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6" name="Picture 15" descr="AUI Logo_Whit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7" name="Picture 16" descr="NRAO_Logo_White.ai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5038725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5694273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407723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VL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NRAO PPT Images_VLB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267"/>
            <a:ext cx="9143391" cy="4571695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-124504" y="4230440"/>
            <a:ext cx="9393008" cy="2873033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86561 w 9393008"/>
              <a:gd name="connsiteY9" fmla="*/ 838111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741037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838233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38236"/>
              <a:gd name="connsiteX1" fmla="*/ 1921150 w 9393008"/>
              <a:gd name="connsiteY1" fmla="*/ 193410 h 3838236"/>
              <a:gd name="connsiteX2" fmla="*/ 2965534 w 9393008"/>
              <a:gd name="connsiteY2" fmla="*/ 238540 h 3838236"/>
              <a:gd name="connsiteX3" fmla="*/ 3829407 w 9393008"/>
              <a:gd name="connsiteY3" fmla="*/ 199857 h 3838236"/>
              <a:gd name="connsiteX4" fmla="*/ 4583684 w 9393008"/>
              <a:gd name="connsiteY4" fmla="*/ 148281 h 3838236"/>
              <a:gd name="connsiteX5" fmla="*/ 6124473 w 9393008"/>
              <a:gd name="connsiteY5" fmla="*/ 38682 h 3838236"/>
              <a:gd name="connsiteX6" fmla="*/ 7723283 w 9393008"/>
              <a:gd name="connsiteY6" fmla="*/ 0 h 3838236"/>
              <a:gd name="connsiteX7" fmla="*/ 9077114 w 9393008"/>
              <a:gd name="connsiteY7" fmla="*/ 58023 h 3838236"/>
              <a:gd name="connsiteX8" fmla="*/ 9393008 w 9393008"/>
              <a:gd name="connsiteY8" fmla="*/ 90258 h 3838236"/>
              <a:gd name="connsiteX9" fmla="*/ 9354164 w 9393008"/>
              <a:gd name="connsiteY9" fmla="*/ 3838233 h 3838236"/>
              <a:gd name="connsiteX10" fmla="*/ 6640 w 9393008"/>
              <a:gd name="connsiteY10" fmla="*/ 2841511 h 3838236"/>
              <a:gd name="connsiteX11" fmla="*/ 0 w 9393008"/>
              <a:gd name="connsiteY11" fmla="*/ 58023 h 3838236"/>
              <a:gd name="connsiteX0" fmla="*/ 0 w 9393008"/>
              <a:gd name="connsiteY0" fmla="*/ 58023 h 2873033"/>
              <a:gd name="connsiteX1" fmla="*/ 1921150 w 9393008"/>
              <a:gd name="connsiteY1" fmla="*/ 193410 h 2873033"/>
              <a:gd name="connsiteX2" fmla="*/ 2965534 w 9393008"/>
              <a:gd name="connsiteY2" fmla="*/ 238540 h 2873033"/>
              <a:gd name="connsiteX3" fmla="*/ 3829407 w 9393008"/>
              <a:gd name="connsiteY3" fmla="*/ 199857 h 2873033"/>
              <a:gd name="connsiteX4" fmla="*/ 4583684 w 9393008"/>
              <a:gd name="connsiteY4" fmla="*/ 148281 h 2873033"/>
              <a:gd name="connsiteX5" fmla="*/ 6124473 w 9393008"/>
              <a:gd name="connsiteY5" fmla="*/ 38682 h 2873033"/>
              <a:gd name="connsiteX6" fmla="*/ 7723283 w 9393008"/>
              <a:gd name="connsiteY6" fmla="*/ 0 h 2873033"/>
              <a:gd name="connsiteX7" fmla="*/ 9077114 w 9393008"/>
              <a:gd name="connsiteY7" fmla="*/ 58023 h 2873033"/>
              <a:gd name="connsiteX8" fmla="*/ 9393008 w 9393008"/>
              <a:gd name="connsiteY8" fmla="*/ 90258 h 2873033"/>
              <a:gd name="connsiteX9" fmla="*/ 9354164 w 9393008"/>
              <a:gd name="connsiteY9" fmla="*/ 2873033 h 2873033"/>
              <a:gd name="connsiteX10" fmla="*/ 6640 w 9393008"/>
              <a:gd name="connsiteY10" fmla="*/ 2841511 h 2873033"/>
              <a:gd name="connsiteX11" fmla="*/ 0 w 9393008"/>
              <a:gd name="connsiteY11" fmla="*/ 58023 h 28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2873033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 descr="Curves_orange_blu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9797"/>
            <a:ext cx="9144000" cy="482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6" name="Picture 15" descr="AUI Logo_Whit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7" name="Picture 16" descr="NRAO_Logo_White.ai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5038725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5694273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53844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GB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RAO PPT Images_GBT_3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401" y="-397933"/>
            <a:ext cx="9214533" cy="4969933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-124504" y="4230440"/>
            <a:ext cx="9393008" cy="2873033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86561 w 9393008"/>
              <a:gd name="connsiteY9" fmla="*/ 838111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741037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838233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38236"/>
              <a:gd name="connsiteX1" fmla="*/ 1921150 w 9393008"/>
              <a:gd name="connsiteY1" fmla="*/ 193410 h 3838236"/>
              <a:gd name="connsiteX2" fmla="*/ 2965534 w 9393008"/>
              <a:gd name="connsiteY2" fmla="*/ 238540 h 3838236"/>
              <a:gd name="connsiteX3" fmla="*/ 3829407 w 9393008"/>
              <a:gd name="connsiteY3" fmla="*/ 199857 h 3838236"/>
              <a:gd name="connsiteX4" fmla="*/ 4583684 w 9393008"/>
              <a:gd name="connsiteY4" fmla="*/ 148281 h 3838236"/>
              <a:gd name="connsiteX5" fmla="*/ 6124473 w 9393008"/>
              <a:gd name="connsiteY5" fmla="*/ 38682 h 3838236"/>
              <a:gd name="connsiteX6" fmla="*/ 7723283 w 9393008"/>
              <a:gd name="connsiteY6" fmla="*/ 0 h 3838236"/>
              <a:gd name="connsiteX7" fmla="*/ 9077114 w 9393008"/>
              <a:gd name="connsiteY7" fmla="*/ 58023 h 3838236"/>
              <a:gd name="connsiteX8" fmla="*/ 9393008 w 9393008"/>
              <a:gd name="connsiteY8" fmla="*/ 90258 h 3838236"/>
              <a:gd name="connsiteX9" fmla="*/ 9354164 w 9393008"/>
              <a:gd name="connsiteY9" fmla="*/ 3838233 h 3838236"/>
              <a:gd name="connsiteX10" fmla="*/ 6640 w 9393008"/>
              <a:gd name="connsiteY10" fmla="*/ 2841511 h 3838236"/>
              <a:gd name="connsiteX11" fmla="*/ 0 w 9393008"/>
              <a:gd name="connsiteY11" fmla="*/ 58023 h 3838236"/>
              <a:gd name="connsiteX0" fmla="*/ 0 w 9393008"/>
              <a:gd name="connsiteY0" fmla="*/ 58023 h 2873033"/>
              <a:gd name="connsiteX1" fmla="*/ 1921150 w 9393008"/>
              <a:gd name="connsiteY1" fmla="*/ 193410 h 2873033"/>
              <a:gd name="connsiteX2" fmla="*/ 2965534 w 9393008"/>
              <a:gd name="connsiteY2" fmla="*/ 238540 h 2873033"/>
              <a:gd name="connsiteX3" fmla="*/ 3829407 w 9393008"/>
              <a:gd name="connsiteY3" fmla="*/ 199857 h 2873033"/>
              <a:gd name="connsiteX4" fmla="*/ 4583684 w 9393008"/>
              <a:gd name="connsiteY4" fmla="*/ 148281 h 2873033"/>
              <a:gd name="connsiteX5" fmla="*/ 6124473 w 9393008"/>
              <a:gd name="connsiteY5" fmla="*/ 38682 h 2873033"/>
              <a:gd name="connsiteX6" fmla="*/ 7723283 w 9393008"/>
              <a:gd name="connsiteY6" fmla="*/ 0 h 2873033"/>
              <a:gd name="connsiteX7" fmla="*/ 9077114 w 9393008"/>
              <a:gd name="connsiteY7" fmla="*/ 58023 h 2873033"/>
              <a:gd name="connsiteX8" fmla="*/ 9393008 w 9393008"/>
              <a:gd name="connsiteY8" fmla="*/ 90258 h 2873033"/>
              <a:gd name="connsiteX9" fmla="*/ 9354164 w 9393008"/>
              <a:gd name="connsiteY9" fmla="*/ 2873033 h 2873033"/>
              <a:gd name="connsiteX10" fmla="*/ 6640 w 9393008"/>
              <a:gd name="connsiteY10" fmla="*/ 2841511 h 2873033"/>
              <a:gd name="connsiteX11" fmla="*/ 0 w 9393008"/>
              <a:gd name="connsiteY11" fmla="*/ 58023 h 28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2873033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 descr="Curves_orange_blu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9797"/>
            <a:ext cx="9144000" cy="482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6" name="Picture 15" descr="AUI Logo_Whit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7" name="Picture 16" descr="NRAO_Logo_White.ai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5038725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Signal Processing Basics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5694273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John Ford, GB Electronics Division</a:t>
            </a:r>
          </a:p>
        </p:txBody>
      </p:sp>
    </p:spTree>
    <p:extLst>
      <p:ext uri="{BB962C8B-B14F-4D97-AF65-F5344CB8AC3E}">
        <p14:creationId xmlns:p14="http://schemas.microsoft.com/office/powerpoint/2010/main" val="4175642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NRAO PPT Images_CD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563"/>
            <a:ext cx="9143391" cy="4571695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-124504" y="4230440"/>
            <a:ext cx="9393008" cy="2873033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86561 w 9393008"/>
              <a:gd name="connsiteY9" fmla="*/ 838111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741037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838233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38236"/>
              <a:gd name="connsiteX1" fmla="*/ 1921150 w 9393008"/>
              <a:gd name="connsiteY1" fmla="*/ 193410 h 3838236"/>
              <a:gd name="connsiteX2" fmla="*/ 2965534 w 9393008"/>
              <a:gd name="connsiteY2" fmla="*/ 238540 h 3838236"/>
              <a:gd name="connsiteX3" fmla="*/ 3829407 w 9393008"/>
              <a:gd name="connsiteY3" fmla="*/ 199857 h 3838236"/>
              <a:gd name="connsiteX4" fmla="*/ 4583684 w 9393008"/>
              <a:gd name="connsiteY4" fmla="*/ 148281 h 3838236"/>
              <a:gd name="connsiteX5" fmla="*/ 6124473 w 9393008"/>
              <a:gd name="connsiteY5" fmla="*/ 38682 h 3838236"/>
              <a:gd name="connsiteX6" fmla="*/ 7723283 w 9393008"/>
              <a:gd name="connsiteY6" fmla="*/ 0 h 3838236"/>
              <a:gd name="connsiteX7" fmla="*/ 9077114 w 9393008"/>
              <a:gd name="connsiteY7" fmla="*/ 58023 h 3838236"/>
              <a:gd name="connsiteX8" fmla="*/ 9393008 w 9393008"/>
              <a:gd name="connsiteY8" fmla="*/ 90258 h 3838236"/>
              <a:gd name="connsiteX9" fmla="*/ 9354164 w 9393008"/>
              <a:gd name="connsiteY9" fmla="*/ 3838233 h 3838236"/>
              <a:gd name="connsiteX10" fmla="*/ 6640 w 9393008"/>
              <a:gd name="connsiteY10" fmla="*/ 2841511 h 3838236"/>
              <a:gd name="connsiteX11" fmla="*/ 0 w 9393008"/>
              <a:gd name="connsiteY11" fmla="*/ 58023 h 3838236"/>
              <a:gd name="connsiteX0" fmla="*/ 0 w 9393008"/>
              <a:gd name="connsiteY0" fmla="*/ 58023 h 2873033"/>
              <a:gd name="connsiteX1" fmla="*/ 1921150 w 9393008"/>
              <a:gd name="connsiteY1" fmla="*/ 193410 h 2873033"/>
              <a:gd name="connsiteX2" fmla="*/ 2965534 w 9393008"/>
              <a:gd name="connsiteY2" fmla="*/ 238540 h 2873033"/>
              <a:gd name="connsiteX3" fmla="*/ 3829407 w 9393008"/>
              <a:gd name="connsiteY3" fmla="*/ 199857 h 2873033"/>
              <a:gd name="connsiteX4" fmla="*/ 4583684 w 9393008"/>
              <a:gd name="connsiteY4" fmla="*/ 148281 h 2873033"/>
              <a:gd name="connsiteX5" fmla="*/ 6124473 w 9393008"/>
              <a:gd name="connsiteY5" fmla="*/ 38682 h 2873033"/>
              <a:gd name="connsiteX6" fmla="*/ 7723283 w 9393008"/>
              <a:gd name="connsiteY6" fmla="*/ 0 h 2873033"/>
              <a:gd name="connsiteX7" fmla="*/ 9077114 w 9393008"/>
              <a:gd name="connsiteY7" fmla="*/ 58023 h 2873033"/>
              <a:gd name="connsiteX8" fmla="*/ 9393008 w 9393008"/>
              <a:gd name="connsiteY8" fmla="*/ 90258 h 2873033"/>
              <a:gd name="connsiteX9" fmla="*/ 9354164 w 9393008"/>
              <a:gd name="connsiteY9" fmla="*/ 2873033 h 2873033"/>
              <a:gd name="connsiteX10" fmla="*/ 6640 w 9393008"/>
              <a:gd name="connsiteY10" fmla="*/ 2841511 h 2873033"/>
              <a:gd name="connsiteX11" fmla="*/ 0 w 9393008"/>
              <a:gd name="connsiteY11" fmla="*/ 58023 h 28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2873033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 descr="Curves_orange_blu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9797"/>
            <a:ext cx="9144000" cy="482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6" name="Picture 15" descr="AUI Logo_Whit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7" name="Picture 16" descr="NRAO_Logo_White.ai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5038725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5694273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57664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V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RAO PPT Images_VLA_3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76"/>
          <a:stretch/>
        </p:blipFill>
        <p:spPr>
          <a:xfrm>
            <a:off x="0" y="-250825"/>
            <a:ext cx="9144000" cy="4822825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-124504" y="4230440"/>
            <a:ext cx="9393008" cy="2873033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86561 w 9393008"/>
              <a:gd name="connsiteY9" fmla="*/ 838111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741037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44811"/>
              <a:gd name="connsiteX1" fmla="*/ 1921150 w 9393008"/>
              <a:gd name="connsiteY1" fmla="*/ 193410 h 3844811"/>
              <a:gd name="connsiteX2" fmla="*/ 2965534 w 9393008"/>
              <a:gd name="connsiteY2" fmla="*/ 238540 h 3844811"/>
              <a:gd name="connsiteX3" fmla="*/ 3829407 w 9393008"/>
              <a:gd name="connsiteY3" fmla="*/ 199857 h 3844811"/>
              <a:gd name="connsiteX4" fmla="*/ 4583684 w 9393008"/>
              <a:gd name="connsiteY4" fmla="*/ 148281 h 3844811"/>
              <a:gd name="connsiteX5" fmla="*/ 6124473 w 9393008"/>
              <a:gd name="connsiteY5" fmla="*/ 38682 h 3844811"/>
              <a:gd name="connsiteX6" fmla="*/ 7723283 w 9393008"/>
              <a:gd name="connsiteY6" fmla="*/ 0 h 3844811"/>
              <a:gd name="connsiteX7" fmla="*/ 9077114 w 9393008"/>
              <a:gd name="connsiteY7" fmla="*/ 58023 h 3844811"/>
              <a:gd name="connsiteX8" fmla="*/ 9393008 w 9393008"/>
              <a:gd name="connsiteY8" fmla="*/ 90258 h 3844811"/>
              <a:gd name="connsiteX9" fmla="*/ 9354164 w 9393008"/>
              <a:gd name="connsiteY9" fmla="*/ 3838233 h 3844811"/>
              <a:gd name="connsiteX10" fmla="*/ 19340 w 9393008"/>
              <a:gd name="connsiteY10" fmla="*/ 3844811 h 3844811"/>
              <a:gd name="connsiteX11" fmla="*/ 0 w 9393008"/>
              <a:gd name="connsiteY11" fmla="*/ 58023 h 3844811"/>
              <a:gd name="connsiteX0" fmla="*/ 0 w 9393008"/>
              <a:gd name="connsiteY0" fmla="*/ 58023 h 3838236"/>
              <a:gd name="connsiteX1" fmla="*/ 1921150 w 9393008"/>
              <a:gd name="connsiteY1" fmla="*/ 193410 h 3838236"/>
              <a:gd name="connsiteX2" fmla="*/ 2965534 w 9393008"/>
              <a:gd name="connsiteY2" fmla="*/ 238540 h 3838236"/>
              <a:gd name="connsiteX3" fmla="*/ 3829407 w 9393008"/>
              <a:gd name="connsiteY3" fmla="*/ 199857 h 3838236"/>
              <a:gd name="connsiteX4" fmla="*/ 4583684 w 9393008"/>
              <a:gd name="connsiteY4" fmla="*/ 148281 h 3838236"/>
              <a:gd name="connsiteX5" fmla="*/ 6124473 w 9393008"/>
              <a:gd name="connsiteY5" fmla="*/ 38682 h 3838236"/>
              <a:gd name="connsiteX6" fmla="*/ 7723283 w 9393008"/>
              <a:gd name="connsiteY6" fmla="*/ 0 h 3838236"/>
              <a:gd name="connsiteX7" fmla="*/ 9077114 w 9393008"/>
              <a:gd name="connsiteY7" fmla="*/ 58023 h 3838236"/>
              <a:gd name="connsiteX8" fmla="*/ 9393008 w 9393008"/>
              <a:gd name="connsiteY8" fmla="*/ 90258 h 3838236"/>
              <a:gd name="connsiteX9" fmla="*/ 9354164 w 9393008"/>
              <a:gd name="connsiteY9" fmla="*/ 3838233 h 3838236"/>
              <a:gd name="connsiteX10" fmla="*/ 6640 w 9393008"/>
              <a:gd name="connsiteY10" fmla="*/ 2841511 h 3838236"/>
              <a:gd name="connsiteX11" fmla="*/ 0 w 9393008"/>
              <a:gd name="connsiteY11" fmla="*/ 58023 h 3838236"/>
              <a:gd name="connsiteX0" fmla="*/ 0 w 9393008"/>
              <a:gd name="connsiteY0" fmla="*/ 58023 h 2873033"/>
              <a:gd name="connsiteX1" fmla="*/ 1921150 w 9393008"/>
              <a:gd name="connsiteY1" fmla="*/ 193410 h 2873033"/>
              <a:gd name="connsiteX2" fmla="*/ 2965534 w 9393008"/>
              <a:gd name="connsiteY2" fmla="*/ 238540 h 2873033"/>
              <a:gd name="connsiteX3" fmla="*/ 3829407 w 9393008"/>
              <a:gd name="connsiteY3" fmla="*/ 199857 h 2873033"/>
              <a:gd name="connsiteX4" fmla="*/ 4583684 w 9393008"/>
              <a:gd name="connsiteY4" fmla="*/ 148281 h 2873033"/>
              <a:gd name="connsiteX5" fmla="*/ 6124473 w 9393008"/>
              <a:gd name="connsiteY5" fmla="*/ 38682 h 2873033"/>
              <a:gd name="connsiteX6" fmla="*/ 7723283 w 9393008"/>
              <a:gd name="connsiteY6" fmla="*/ 0 h 2873033"/>
              <a:gd name="connsiteX7" fmla="*/ 9077114 w 9393008"/>
              <a:gd name="connsiteY7" fmla="*/ 58023 h 2873033"/>
              <a:gd name="connsiteX8" fmla="*/ 9393008 w 9393008"/>
              <a:gd name="connsiteY8" fmla="*/ 90258 h 2873033"/>
              <a:gd name="connsiteX9" fmla="*/ 9354164 w 9393008"/>
              <a:gd name="connsiteY9" fmla="*/ 2873033 h 2873033"/>
              <a:gd name="connsiteX10" fmla="*/ 6640 w 9393008"/>
              <a:gd name="connsiteY10" fmla="*/ 2841511 h 2873033"/>
              <a:gd name="connsiteX11" fmla="*/ 0 w 9393008"/>
              <a:gd name="connsiteY11" fmla="*/ 58023 h 28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2873033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 descr="Curves_orange_blu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9797"/>
            <a:ext cx="9144000" cy="482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6" name="Picture 15" descr="AUI Logo_Whit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7" name="Picture 16" descr="NRAO_Logo_White.ai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5038725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5694273"/>
            <a:ext cx="7110412" cy="6282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383382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0208" y="145743"/>
            <a:ext cx="8636000" cy="4772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73040" y="670243"/>
            <a:ext cx="8636000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73040" y="1288456"/>
            <a:ext cx="8636000" cy="460375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ill Sans MT" panose="020B0502020104020203" pitchFamily="34" charset="0"/>
              </a:defRPr>
            </a:lvl1pPr>
            <a:lvl2pPr>
              <a:defRPr sz="2200">
                <a:latin typeface="Gill Sans MT" panose="020B0502020104020203" pitchFamily="34" charset="0"/>
              </a:defRPr>
            </a:lvl2pPr>
            <a:lvl3pPr>
              <a:defRPr sz="2000">
                <a:latin typeface="Gill Sans MT" panose="020B0502020104020203" pitchFamily="34" charset="0"/>
              </a:defRPr>
            </a:lvl3pPr>
            <a:lvl4pPr>
              <a:defRPr sz="1800">
                <a:latin typeface="Gill Sans MT" panose="020B0502020104020203" pitchFamily="34" charset="0"/>
              </a:defRPr>
            </a:lvl4pPr>
            <a:lvl5pPr>
              <a:defRPr sz="1600"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 smtClean="0"/>
              <a:t>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55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38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min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nrao_logo_pm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52" y="661286"/>
            <a:ext cx="2612566" cy="339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2245055" y="4316938"/>
            <a:ext cx="4217159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800" b="1" dirty="0" smtClean="0">
                <a:solidFill>
                  <a:srgbClr val="062458"/>
                </a:solidFill>
                <a:latin typeface="Gill Sans MT" charset="0"/>
                <a:cs typeface="Gill Sans" charset="0"/>
              </a:rPr>
              <a:t>www.nrao.edu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800" b="1" dirty="0" err="1" smtClean="0">
                <a:solidFill>
                  <a:srgbClr val="062458"/>
                </a:solidFill>
                <a:latin typeface="Gill Sans MT" charset="0"/>
                <a:cs typeface="Gill Sans" charset="0"/>
              </a:rPr>
              <a:t>science.nrao.edu</a:t>
            </a:r>
            <a:endParaRPr lang="en-US" sz="1800" b="1" dirty="0" smtClean="0">
              <a:solidFill>
                <a:srgbClr val="062458"/>
              </a:solidFill>
              <a:latin typeface="Gill Sans MT" charset="0"/>
              <a:cs typeface="Gill Sans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800" b="1" dirty="0" err="1" smtClean="0">
                <a:solidFill>
                  <a:srgbClr val="062458"/>
                </a:solidFill>
                <a:latin typeface="Gill Sans MT" charset="0"/>
                <a:cs typeface="Gill Sans" charset="0"/>
              </a:rPr>
              <a:t>public.nrao.edu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228144" y="5348749"/>
            <a:ext cx="625098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1" dirty="0" smtClean="0">
                <a:latin typeface="Gill Sans MT" charset="0"/>
                <a:cs typeface="Gill Sans" charset="0"/>
              </a:rPr>
              <a:t>The National Radio Astronomy Observatory is a facility of the National Science Foundation</a:t>
            </a:r>
            <a:br>
              <a:rPr lang="en-US" sz="1400" i="1" dirty="0" smtClean="0">
                <a:latin typeface="Gill Sans MT" charset="0"/>
                <a:cs typeface="Gill Sans" charset="0"/>
              </a:rPr>
            </a:br>
            <a:r>
              <a:rPr lang="en-US" sz="1400" i="1" dirty="0" smtClean="0">
                <a:latin typeface="Gill Sans MT" charset="0"/>
                <a:cs typeface="Gill Sans" charset="0"/>
              </a:rPr>
              <a:t>operated under cooperative agreement by Associated Universities, Inc.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9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255AA-1BD5-446E-819C-59471BEAD13B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F3DFE-369F-42A8-95CC-0615539CF6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80001" y="6113419"/>
            <a:ext cx="9350520" cy="838111"/>
          </a:xfrm>
          <a:custGeom>
            <a:avLst/>
            <a:gdLst>
              <a:gd name="connsiteX0" fmla="*/ 0 w 9393008"/>
              <a:gd name="connsiteY0" fmla="*/ 58023 h 734959"/>
              <a:gd name="connsiteX1" fmla="*/ 1921150 w 9393008"/>
              <a:gd name="connsiteY1" fmla="*/ 193410 h 734959"/>
              <a:gd name="connsiteX2" fmla="*/ 2965534 w 9393008"/>
              <a:gd name="connsiteY2" fmla="*/ 238540 h 734959"/>
              <a:gd name="connsiteX3" fmla="*/ 3829407 w 9393008"/>
              <a:gd name="connsiteY3" fmla="*/ 199857 h 734959"/>
              <a:gd name="connsiteX4" fmla="*/ 4583684 w 9393008"/>
              <a:gd name="connsiteY4" fmla="*/ 148281 h 734959"/>
              <a:gd name="connsiteX5" fmla="*/ 6124473 w 9393008"/>
              <a:gd name="connsiteY5" fmla="*/ 38682 h 734959"/>
              <a:gd name="connsiteX6" fmla="*/ 7723283 w 9393008"/>
              <a:gd name="connsiteY6" fmla="*/ 0 h 734959"/>
              <a:gd name="connsiteX7" fmla="*/ 9077114 w 9393008"/>
              <a:gd name="connsiteY7" fmla="*/ 58023 h 734959"/>
              <a:gd name="connsiteX8" fmla="*/ 9393008 w 9393008"/>
              <a:gd name="connsiteY8" fmla="*/ 90258 h 734959"/>
              <a:gd name="connsiteX9" fmla="*/ 9386561 w 9393008"/>
              <a:gd name="connsiteY9" fmla="*/ 728512 h 734959"/>
              <a:gd name="connsiteX10" fmla="*/ 51574 w 9393008"/>
              <a:gd name="connsiteY10" fmla="*/ 734959 h 734959"/>
              <a:gd name="connsiteX11" fmla="*/ 0 w 9393008"/>
              <a:gd name="connsiteY11" fmla="*/ 58023 h 734959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18770"/>
              <a:gd name="connsiteX1" fmla="*/ 1921150 w 9393008"/>
              <a:gd name="connsiteY1" fmla="*/ 193410 h 818770"/>
              <a:gd name="connsiteX2" fmla="*/ 2965534 w 9393008"/>
              <a:gd name="connsiteY2" fmla="*/ 238540 h 818770"/>
              <a:gd name="connsiteX3" fmla="*/ 3829407 w 9393008"/>
              <a:gd name="connsiteY3" fmla="*/ 199857 h 818770"/>
              <a:gd name="connsiteX4" fmla="*/ 4583684 w 9393008"/>
              <a:gd name="connsiteY4" fmla="*/ 148281 h 818770"/>
              <a:gd name="connsiteX5" fmla="*/ 6124473 w 9393008"/>
              <a:gd name="connsiteY5" fmla="*/ 38682 h 818770"/>
              <a:gd name="connsiteX6" fmla="*/ 7723283 w 9393008"/>
              <a:gd name="connsiteY6" fmla="*/ 0 h 818770"/>
              <a:gd name="connsiteX7" fmla="*/ 9077114 w 9393008"/>
              <a:gd name="connsiteY7" fmla="*/ 58023 h 818770"/>
              <a:gd name="connsiteX8" fmla="*/ 9393008 w 9393008"/>
              <a:gd name="connsiteY8" fmla="*/ 90258 h 818770"/>
              <a:gd name="connsiteX9" fmla="*/ 9386561 w 9393008"/>
              <a:gd name="connsiteY9" fmla="*/ 728512 h 818770"/>
              <a:gd name="connsiteX10" fmla="*/ 19340 w 9393008"/>
              <a:gd name="connsiteY10" fmla="*/ 818770 h 818770"/>
              <a:gd name="connsiteX11" fmla="*/ 0 w 9393008"/>
              <a:gd name="connsiteY11" fmla="*/ 58023 h 818770"/>
              <a:gd name="connsiteX0" fmla="*/ 0 w 9393008"/>
              <a:gd name="connsiteY0" fmla="*/ 58023 h 838111"/>
              <a:gd name="connsiteX1" fmla="*/ 1921150 w 9393008"/>
              <a:gd name="connsiteY1" fmla="*/ 193410 h 838111"/>
              <a:gd name="connsiteX2" fmla="*/ 2965534 w 9393008"/>
              <a:gd name="connsiteY2" fmla="*/ 238540 h 838111"/>
              <a:gd name="connsiteX3" fmla="*/ 3829407 w 9393008"/>
              <a:gd name="connsiteY3" fmla="*/ 199857 h 838111"/>
              <a:gd name="connsiteX4" fmla="*/ 4583684 w 9393008"/>
              <a:gd name="connsiteY4" fmla="*/ 148281 h 838111"/>
              <a:gd name="connsiteX5" fmla="*/ 6124473 w 9393008"/>
              <a:gd name="connsiteY5" fmla="*/ 38682 h 838111"/>
              <a:gd name="connsiteX6" fmla="*/ 7723283 w 9393008"/>
              <a:gd name="connsiteY6" fmla="*/ 0 h 838111"/>
              <a:gd name="connsiteX7" fmla="*/ 9077114 w 9393008"/>
              <a:gd name="connsiteY7" fmla="*/ 58023 h 838111"/>
              <a:gd name="connsiteX8" fmla="*/ 9393008 w 9393008"/>
              <a:gd name="connsiteY8" fmla="*/ 90258 h 838111"/>
              <a:gd name="connsiteX9" fmla="*/ 9386561 w 9393008"/>
              <a:gd name="connsiteY9" fmla="*/ 838111 h 838111"/>
              <a:gd name="connsiteX10" fmla="*/ 19340 w 9393008"/>
              <a:gd name="connsiteY10" fmla="*/ 818770 h 838111"/>
              <a:gd name="connsiteX11" fmla="*/ 0 w 9393008"/>
              <a:gd name="connsiteY11" fmla="*/ 58023 h 83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3008" h="838111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86561" y="838111"/>
                </a:lnTo>
                <a:lnTo>
                  <a:pt x="19340" y="818770"/>
                </a:lnTo>
                <a:lnTo>
                  <a:pt x="0" y="58023"/>
                </a:lnTo>
                <a:close/>
              </a:path>
            </a:pathLst>
          </a:custGeom>
          <a:solidFill>
            <a:srgbClr val="0624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6597" y="6429398"/>
            <a:ext cx="335026" cy="335026"/>
          </a:xfrm>
          <a:prstGeom prst="rect">
            <a:avLst/>
          </a:prstGeom>
        </p:spPr>
      </p:pic>
      <p:pic>
        <p:nvPicPr>
          <p:cNvPr id="12" name="Picture 11" descr="Curves_orange_blue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2031"/>
            <a:ext cx="9144000" cy="482203"/>
          </a:xfrm>
          <a:prstGeom prst="rect">
            <a:avLst/>
          </a:prstGeom>
        </p:spPr>
      </p:pic>
      <p:pic>
        <p:nvPicPr>
          <p:cNvPr id="13" name="Picture 12" descr="AUI Logo_White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4" y="6382507"/>
            <a:ext cx="600744" cy="429103"/>
          </a:xfrm>
          <a:prstGeom prst="rect">
            <a:avLst/>
          </a:prstGeom>
        </p:spPr>
      </p:pic>
      <p:pic>
        <p:nvPicPr>
          <p:cNvPr id="14" name="Picture 13" descr="NRAO_Logo_White.ai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721" y="6322504"/>
            <a:ext cx="430240" cy="556781"/>
          </a:xfrm>
          <a:prstGeom prst="rect">
            <a:avLst/>
          </a:prstGeom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211671" y="6510864"/>
            <a:ext cx="3769084" cy="217448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372DE0E-017C-6047-AB40-14FA8E408B1F}" type="slidenum">
              <a:rPr lang="en-US" sz="1200" smtClean="0">
                <a:solidFill>
                  <a:schemeClr val="bg1"/>
                </a:solidFill>
                <a:latin typeface="Gill Sans Light"/>
                <a:cs typeface="Gill Sans Light"/>
              </a:rPr>
              <a:pPr algn="l"/>
              <a:t>‹#›</a:t>
            </a:fld>
            <a:endParaRPr lang="en-US" sz="1200" dirty="0">
              <a:solidFill>
                <a:schemeClr val="tx2">
                  <a:lumMod val="20000"/>
                  <a:lumOff val="80000"/>
                </a:schemeClr>
              </a:solidFill>
              <a:latin typeface="Gill Sans Light"/>
              <a:cs typeface="Gill Sans Light"/>
            </a:endParaRPr>
          </a:p>
        </p:txBody>
      </p:sp>
      <p:sp>
        <p:nvSpPr>
          <p:cNvPr id="16" name="Footer Placeholder 1"/>
          <p:cNvSpPr txBox="1">
            <a:spLocks/>
          </p:cNvSpPr>
          <p:nvPr/>
        </p:nvSpPr>
        <p:spPr>
          <a:xfrm>
            <a:off x="1836662" y="6342289"/>
            <a:ext cx="4939083" cy="431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July 08, 2015</a:t>
            </a:r>
            <a:r>
              <a:rPr lang="en-US" sz="1400" b="1" baseline="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, NAIC/NRAO Single Dish Summer School</a:t>
            </a:r>
            <a:endParaRPr lang="en-US" sz="1400" b="1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87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62" r:id="rId7"/>
    <p:sldLayoutId id="2147483663" r:id="rId8"/>
    <p:sldLayoutId id="2147483665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ommons.wikimedia.org/wiki/File:3-bit_resolution_analog_comparison.png%23/media/File:3-bit_resolution_analog_comparison.pn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hyperlink" Target="http://ieeexplore.ieee.org/stamp/stamp.jsp?tp=&amp;arnumber=1163535&amp;isnumber=26152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0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6" Type="http://schemas.openxmlformats.org/officeDocument/2006/relationships/image" Target="../media/image16.emf"/><Relationship Id="rId7" Type="http://schemas.openxmlformats.org/officeDocument/2006/relationships/image" Target="../media/image17.emf"/><Relationship Id="rId8" Type="http://schemas.openxmlformats.org/officeDocument/2006/relationships/image" Target="../media/image18.emf"/><Relationship Id="rId9" Type="http://schemas.openxmlformats.org/officeDocument/2006/relationships/hyperlink" Target="http://ocw.mit.edu/" TargetMode="External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emf"/><Relationship Id="rId12" Type="http://schemas.openxmlformats.org/officeDocument/2006/relationships/image" Target="../media/image26.emf"/><Relationship Id="rId13" Type="http://schemas.openxmlformats.org/officeDocument/2006/relationships/hyperlink" Target="http://ocw.mit.edu/" TargetMode="External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emf"/><Relationship Id="rId3" Type="http://schemas.openxmlformats.org/officeDocument/2006/relationships/image" Target="../media/image12.emf"/><Relationship Id="rId4" Type="http://schemas.openxmlformats.org/officeDocument/2006/relationships/image" Target="../media/image20.emf"/><Relationship Id="rId5" Type="http://schemas.openxmlformats.org/officeDocument/2006/relationships/image" Target="../media/image21.emf"/><Relationship Id="rId6" Type="http://schemas.openxmlformats.org/officeDocument/2006/relationships/image" Target="../media/image22.emf"/><Relationship Id="rId7" Type="http://schemas.openxmlformats.org/officeDocument/2006/relationships/image" Target="../media/image23.emf"/><Relationship Id="rId8" Type="http://schemas.openxmlformats.org/officeDocument/2006/relationships/image" Target="../media/image24.emf"/><Relationship Id="rId9" Type="http://schemas.openxmlformats.org/officeDocument/2006/relationships/image" Target="../media/image14.emf"/><Relationship Id="rId10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24.emf"/><Relationship Id="rId5" Type="http://schemas.openxmlformats.org/officeDocument/2006/relationships/image" Target="../media/image13.emf"/><Relationship Id="rId6" Type="http://schemas.openxmlformats.org/officeDocument/2006/relationships/image" Target="../media/image28.emf"/><Relationship Id="rId7" Type="http://schemas.openxmlformats.org/officeDocument/2006/relationships/image" Target="../media/image29.emf"/><Relationship Id="rId8" Type="http://schemas.openxmlformats.org/officeDocument/2006/relationships/hyperlink" Target="http://ocw.mit.edu/" TargetMode="External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33438" y="4608378"/>
            <a:ext cx="7110412" cy="628231"/>
          </a:xfrm>
        </p:spPr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33438" y="5589310"/>
            <a:ext cx="7110412" cy="628231"/>
          </a:xfrm>
        </p:spPr>
        <p:txBody>
          <a:bodyPr/>
          <a:lstStyle/>
          <a:p>
            <a:r>
              <a:rPr lang="en-US" dirty="0" smtClean="0"/>
              <a:t>John Ford, Green Bank Electronics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96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Common FT Pairs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048417" cy="4603750"/>
          </a:xfrm>
        </p:spPr>
        <p:txBody>
          <a:bodyPr/>
          <a:lstStyle/>
          <a:p>
            <a:r>
              <a:rPr lang="en-US" dirty="0" smtClean="0"/>
              <a:t>Recall that the FT is reversible</a:t>
            </a:r>
          </a:p>
          <a:p>
            <a:r>
              <a:rPr lang="en-US" dirty="0" smtClean="0"/>
              <a:t>Similarity Theorem</a:t>
            </a:r>
          </a:p>
          <a:p>
            <a:endParaRPr lang="en-US" dirty="0"/>
          </a:p>
        </p:txBody>
      </p:sp>
      <p:pic>
        <p:nvPicPr>
          <p:cNvPr id="5" name="Picture 4" descr="Screen Shot 2015-07-06 at 4.24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421" y="808997"/>
            <a:ext cx="4985706" cy="508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49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FT Properties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111388" cy="4603750"/>
          </a:xfrm>
        </p:spPr>
        <p:txBody>
          <a:bodyPr/>
          <a:lstStyle/>
          <a:p>
            <a:r>
              <a:rPr lang="en-US" dirty="0" smtClean="0"/>
              <a:t>Additive</a:t>
            </a:r>
          </a:p>
          <a:p>
            <a:endParaRPr lang="en-US" dirty="0"/>
          </a:p>
          <a:p>
            <a:r>
              <a:rPr lang="en-US" dirty="0" smtClean="0"/>
              <a:t>Shifting</a:t>
            </a:r>
          </a:p>
          <a:p>
            <a:endParaRPr lang="en-US" dirty="0"/>
          </a:p>
          <a:p>
            <a:r>
              <a:rPr lang="en-US" dirty="0" smtClean="0"/>
              <a:t>Similarity</a:t>
            </a:r>
          </a:p>
          <a:p>
            <a:endParaRPr lang="en-US" dirty="0"/>
          </a:p>
          <a:p>
            <a:r>
              <a:rPr lang="en-US" dirty="0" smtClean="0"/>
              <a:t>Modulation</a:t>
            </a:r>
          </a:p>
          <a:p>
            <a:endParaRPr lang="en-US" dirty="0"/>
          </a:p>
          <a:p>
            <a:r>
              <a:rPr lang="en-US" dirty="0" smtClean="0"/>
              <a:t>Derivative</a:t>
            </a:r>
            <a:endParaRPr lang="en-US" dirty="0"/>
          </a:p>
        </p:txBody>
      </p:sp>
      <p:pic>
        <p:nvPicPr>
          <p:cNvPr id="5" name="Picture 4" descr="Screen Shot 2015-07-06 at 5.46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134" y="1290087"/>
            <a:ext cx="3429000" cy="558800"/>
          </a:xfrm>
          <a:prstGeom prst="rect">
            <a:avLst/>
          </a:prstGeom>
        </p:spPr>
      </p:pic>
      <p:pic>
        <p:nvPicPr>
          <p:cNvPr id="6" name="Picture 5" descr="Screen Shot 2015-07-06 at 5.46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115" y="2016003"/>
            <a:ext cx="2971800" cy="546100"/>
          </a:xfrm>
          <a:prstGeom prst="rect">
            <a:avLst/>
          </a:prstGeom>
        </p:spPr>
      </p:pic>
      <p:pic>
        <p:nvPicPr>
          <p:cNvPr id="7" name="Picture 6" descr="Screen Shot 2015-07-06 at 5.46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724" y="2913541"/>
            <a:ext cx="2400300" cy="1016000"/>
          </a:xfrm>
          <a:prstGeom prst="rect">
            <a:avLst/>
          </a:prstGeom>
        </p:spPr>
      </p:pic>
      <p:pic>
        <p:nvPicPr>
          <p:cNvPr id="8" name="Picture 7" descr="Screen Shot 2015-07-06 at 5.46.4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408" y="3929541"/>
            <a:ext cx="5130800" cy="901700"/>
          </a:xfrm>
          <a:prstGeom prst="rect">
            <a:avLst/>
          </a:prstGeom>
        </p:spPr>
      </p:pic>
      <p:pic>
        <p:nvPicPr>
          <p:cNvPr id="9" name="Picture 8" descr="Screen Shot 2015-07-06 at 5.47.0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457" y="5135598"/>
            <a:ext cx="22987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49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Convolution and Correlation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709618" cy="4603750"/>
          </a:xfrm>
        </p:spPr>
        <p:txBody>
          <a:bodyPr/>
          <a:lstStyle/>
          <a:p>
            <a:r>
              <a:rPr lang="en-US" dirty="0" smtClean="0"/>
              <a:t>Convolution</a:t>
            </a:r>
          </a:p>
          <a:p>
            <a:endParaRPr lang="en-US" dirty="0"/>
          </a:p>
          <a:p>
            <a:r>
              <a:rPr lang="en-US" dirty="0" smtClean="0"/>
              <a:t>Convolution Theorem</a:t>
            </a:r>
          </a:p>
          <a:p>
            <a:endParaRPr lang="en-US" dirty="0"/>
          </a:p>
          <a:p>
            <a:r>
              <a:rPr lang="en-US" dirty="0" smtClean="0"/>
              <a:t>Corre</a:t>
            </a:r>
            <a:r>
              <a:rPr lang="en-US" dirty="0" smtClean="0"/>
              <a:t>lation</a:t>
            </a:r>
          </a:p>
          <a:p>
            <a:endParaRPr lang="en-US" dirty="0"/>
          </a:p>
          <a:p>
            <a:r>
              <a:rPr lang="en-US" dirty="0" smtClean="0"/>
              <a:t>Correlation Theorem</a:t>
            </a:r>
          </a:p>
          <a:p>
            <a:endParaRPr lang="en-US" dirty="0"/>
          </a:p>
          <a:p>
            <a:r>
              <a:rPr lang="en-US" dirty="0" smtClean="0"/>
              <a:t>Autocorrelation</a:t>
            </a:r>
            <a:endParaRPr lang="en-US" dirty="0"/>
          </a:p>
        </p:txBody>
      </p:sp>
      <p:pic>
        <p:nvPicPr>
          <p:cNvPr id="5" name="Picture 4" descr="Screen Shot 2015-07-06 at 5.47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843" y="1131016"/>
            <a:ext cx="4419600" cy="990600"/>
          </a:xfrm>
          <a:prstGeom prst="rect">
            <a:avLst/>
          </a:prstGeom>
        </p:spPr>
      </p:pic>
      <p:pic>
        <p:nvPicPr>
          <p:cNvPr id="6" name="Picture 5" descr="Screen Shot 2015-07-06 at 5.47.4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080" y="2159076"/>
            <a:ext cx="1981200" cy="469900"/>
          </a:xfrm>
          <a:prstGeom prst="rect">
            <a:avLst/>
          </a:prstGeom>
        </p:spPr>
      </p:pic>
      <p:pic>
        <p:nvPicPr>
          <p:cNvPr id="7" name="Picture 6" descr="Screen Shot 2015-07-06 at 5.48.0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072" y="2854155"/>
            <a:ext cx="3543300" cy="927100"/>
          </a:xfrm>
          <a:prstGeom prst="rect">
            <a:avLst/>
          </a:prstGeom>
        </p:spPr>
      </p:pic>
      <p:pic>
        <p:nvPicPr>
          <p:cNvPr id="8" name="Picture 7" descr="Screen Shot 2015-07-06 at 5.48.4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323" y="4769919"/>
            <a:ext cx="2730500" cy="622300"/>
          </a:xfrm>
          <a:prstGeom prst="rect">
            <a:avLst/>
          </a:prstGeom>
        </p:spPr>
      </p:pic>
      <p:pic>
        <p:nvPicPr>
          <p:cNvPr id="9" name="Picture 8" descr="Screen Shot 2015-07-07 at 9.53.54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323" y="3840163"/>
            <a:ext cx="1917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49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Convert the analog continuous time signal into a digital representation.</a:t>
            </a:r>
          </a:p>
          <a:p>
            <a:r>
              <a:rPr lang="en-US" dirty="0" smtClean="0"/>
              <a:t>Analog to Digital converters perform this function</a:t>
            </a:r>
          </a:p>
          <a:p>
            <a:r>
              <a:rPr lang="en-US" dirty="0" err="1" smtClean="0"/>
              <a:t>Nyquist</a:t>
            </a:r>
            <a:r>
              <a:rPr lang="en-US" dirty="0" smtClean="0"/>
              <a:t> (Shannon) Theorem (Sampling Theorem)</a:t>
            </a:r>
          </a:p>
          <a:p>
            <a:pPr lvl="1"/>
            <a:r>
              <a:rPr lang="en-US" dirty="0" smtClean="0"/>
              <a:t>To preserve all of the information in the signal, it must be sampled at least twice as fast as the highest frequency present in the signal.</a:t>
            </a:r>
          </a:p>
          <a:p>
            <a:pPr lvl="2"/>
            <a:r>
              <a:rPr lang="en-US" dirty="0" smtClean="0"/>
              <a:t>For 800 MHz </a:t>
            </a:r>
            <a:r>
              <a:rPr lang="en-US" dirty="0" err="1" smtClean="0"/>
              <a:t>bandpass</a:t>
            </a:r>
            <a:r>
              <a:rPr lang="en-US" dirty="0" smtClean="0"/>
              <a:t>, sample at 1600 MHz</a:t>
            </a:r>
          </a:p>
          <a:p>
            <a:pPr lvl="2"/>
            <a:r>
              <a:rPr lang="en-US" dirty="0" smtClean="0"/>
              <a:t>Note that frequencies present that are outside the band will </a:t>
            </a:r>
            <a:r>
              <a:rPr lang="en-US" b="1" i="1" dirty="0"/>
              <a:t>a</a:t>
            </a:r>
            <a:r>
              <a:rPr lang="en-US" b="1" i="1" dirty="0" smtClean="0"/>
              <a:t>lias</a:t>
            </a:r>
            <a:r>
              <a:rPr lang="en-US" dirty="0" smtClean="0"/>
              <a:t> into the signal, corrupting the measurement</a:t>
            </a:r>
          </a:p>
          <a:p>
            <a:pPr lvl="1"/>
            <a:r>
              <a:rPr lang="en-US" dirty="0" smtClean="0"/>
              <a:t>Analog filters ahead of the sampler must </a:t>
            </a:r>
            <a:r>
              <a:rPr lang="en-US" b="1" i="1" dirty="0" err="1" smtClean="0"/>
              <a:t>bandlimit</a:t>
            </a:r>
            <a:r>
              <a:rPr lang="en-US" dirty="0" smtClean="0"/>
              <a:t> the signal to less than ½ of the sampling frequency to prevent aliasing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75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50208" y="1488952"/>
            <a:ext cx="2597120" cy="219523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From </a:t>
            </a:r>
            <a:r>
              <a:rPr lang="en-US" sz="1600" i="1" dirty="0" smtClean="0"/>
              <a:t>The Scientist and Engineer's Guide to Digital Signal Processing</a:t>
            </a:r>
            <a:r>
              <a:rPr lang="en-US" sz="1600" dirty="0" smtClean="0"/>
              <a:t>, copyright ©1997-1998 by Steven W. Smith. For more information visit the book's website at: </a:t>
            </a:r>
            <a:r>
              <a:rPr lang="en-US" sz="1600" dirty="0" err="1" smtClean="0"/>
              <a:t>www.DSPguide.com</a:t>
            </a:r>
            <a:endParaRPr lang="en-US" sz="1600" dirty="0"/>
          </a:p>
        </p:txBody>
      </p:sp>
      <p:pic>
        <p:nvPicPr>
          <p:cNvPr id="6" name="Picture 5" descr="F_3_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32" y="691236"/>
            <a:ext cx="5464693" cy="55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9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34168" y="5381997"/>
            <a:ext cx="8636000" cy="810798"/>
          </a:xfrm>
        </p:spPr>
        <p:txBody>
          <a:bodyPr/>
          <a:lstStyle/>
          <a:p>
            <a:r>
              <a:rPr lang="en-US" sz="900" dirty="0"/>
              <a:t>"3-bit resolution analog comparison" by Hyacinth - Own work. Licensed under CC BY-SA 3.0 via Wikimedia Commons - </a:t>
            </a:r>
            <a:r>
              <a:rPr lang="en-US" sz="900" dirty="0">
                <a:hlinkClick r:id="rId2"/>
              </a:rPr>
              <a:t>https://commons.wikimedia.org/wiki/File:3-bit_resolution_analog_comparison.png#/media/File:3-</a:t>
            </a:r>
            <a:r>
              <a:rPr lang="en-US" sz="900" dirty="0" smtClean="0">
                <a:hlinkClick r:id="rId2"/>
              </a:rPr>
              <a:t>bit_resolution_analog_comparison.png</a:t>
            </a:r>
            <a:endParaRPr lang="en-US" sz="900" dirty="0" smtClean="0"/>
          </a:p>
          <a:p>
            <a:r>
              <a:rPr lang="en-US" sz="900" dirty="0" smtClean="0"/>
              <a:t>"</a:t>
            </a:r>
            <a:r>
              <a:rPr lang="en-US" sz="900" dirty="0"/>
              <a:t>2-bit resolution analog comparison" by Hyacinth - Own work. Licensed under CC BY-SA 3.0 via Wikimedia Commons </a:t>
            </a:r>
            <a:r>
              <a:rPr lang="en-US" sz="900" dirty="0" smtClean="0"/>
              <a:t>– </a:t>
            </a:r>
          </a:p>
          <a:p>
            <a:r>
              <a:rPr lang="en-US" sz="900" dirty="0" smtClean="0"/>
              <a:t>https</a:t>
            </a:r>
            <a:r>
              <a:rPr lang="en-US" sz="900" dirty="0"/>
              <a:t>://</a:t>
            </a:r>
            <a:r>
              <a:rPr lang="en-US" sz="900" dirty="0" err="1"/>
              <a:t>commons.wikimedia.org</a:t>
            </a:r>
            <a:r>
              <a:rPr lang="en-US" sz="900" dirty="0"/>
              <a:t>/wiki/File:2-bit_resolution_analog_comparison.png#/media/File:2-bit_resolution_analog_comparison.png</a:t>
            </a:r>
          </a:p>
        </p:txBody>
      </p:sp>
      <p:pic>
        <p:nvPicPr>
          <p:cNvPr id="5" name="Picture 4" descr="2-bit_resolution_analog_compari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933" y="838997"/>
            <a:ext cx="2447346" cy="1771793"/>
          </a:xfrm>
          <a:prstGeom prst="rect">
            <a:avLst/>
          </a:prstGeom>
        </p:spPr>
      </p:pic>
      <p:pic>
        <p:nvPicPr>
          <p:cNvPr id="6" name="Picture 5" descr="3-bit_resolution_analog_compari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933" y="2814336"/>
            <a:ext cx="2447346" cy="1801242"/>
          </a:xfrm>
          <a:prstGeom prst="rect">
            <a:avLst/>
          </a:prstGeom>
        </p:spPr>
      </p:pic>
      <p:sp>
        <p:nvSpPr>
          <p:cNvPr id="7" name="Text Placeholder 3"/>
          <p:cNvSpPr txBox="1">
            <a:spLocks/>
          </p:cNvSpPr>
          <p:nvPr/>
        </p:nvSpPr>
        <p:spPr>
          <a:xfrm>
            <a:off x="373040" y="1288456"/>
            <a:ext cx="5262918" cy="46037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73040" y="1288456"/>
            <a:ext cx="5262918" cy="46037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Resolution of the ADC depends on the number of bits in the representation</a:t>
            </a:r>
          </a:p>
          <a:p>
            <a:pPr lvl="1"/>
            <a:r>
              <a:rPr lang="en-US" dirty="0" smtClean="0"/>
              <a:t>From 1 to 12 bits common in RA</a:t>
            </a:r>
          </a:p>
          <a:p>
            <a:pPr lvl="2"/>
            <a:r>
              <a:rPr lang="en-US" dirty="0" smtClean="0"/>
              <a:t>GBT Spectrometer – 2 bits</a:t>
            </a:r>
          </a:p>
          <a:p>
            <a:pPr lvl="2"/>
            <a:r>
              <a:rPr lang="en-US" dirty="0" smtClean="0"/>
              <a:t>VEGAS -- 8 bits</a:t>
            </a:r>
          </a:p>
          <a:p>
            <a:pPr lvl="2"/>
            <a:r>
              <a:rPr lang="en-US" dirty="0" err="1" smtClean="0"/>
              <a:t>MeerKAT</a:t>
            </a:r>
            <a:r>
              <a:rPr lang="en-US" dirty="0" smtClean="0"/>
              <a:t> digitizer – 12 bits</a:t>
            </a:r>
          </a:p>
          <a:p>
            <a:r>
              <a:rPr lang="en-US" dirty="0" smtClean="0"/>
              <a:t>More bits provides more headroom for RFI, and less quantization noise</a:t>
            </a:r>
          </a:p>
          <a:p>
            <a:pPr lvl="1"/>
            <a:r>
              <a:rPr lang="en-US" dirty="0" smtClean="0"/>
              <a:t>VEGAS operates with ~ 4 bits of headroom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870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7-05 at 11.27.1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487" y="1595442"/>
            <a:ext cx="5729084" cy="412015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Filtering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153369" cy="4603750"/>
          </a:xfrm>
        </p:spPr>
        <p:txBody>
          <a:bodyPr/>
          <a:lstStyle/>
          <a:p>
            <a:r>
              <a:rPr lang="en-US" dirty="0" smtClean="0"/>
              <a:t>Filtering modifies the frequency content of the signal</a:t>
            </a:r>
          </a:p>
          <a:p>
            <a:pPr lvl="1"/>
            <a:r>
              <a:rPr lang="en-US" dirty="0" err="1" smtClean="0"/>
              <a:t>Lowpass</a:t>
            </a:r>
            <a:endParaRPr lang="en-US" dirty="0" smtClean="0"/>
          </a:p>
          <a:p>
            <a:pPr lvl="1"/>
            <a:r>
              <a:rPr lang="en-US" dirty="0" err="1" smtClean="0"/>
              <a:t>Highpass</a:t>
            </a:r>
            <a:endParaRPr lang="en-US" dirty="0" smtClean="0"/>
          </a:p>
          <a:p>
            <a:pPr lvl="1"/>
            <a:r>
              <a:rPr lang="en-US" dirty="0" err="1" smtClean="0"/>
              <a:t>Bandpass</a:t>
            </a:r>
            <a:endParaRPr lang="en-US" dirty="0" smtClean="0"/>
          </a:p>
          <a:p>
            <a:pPr lvl="1"/>
            <a:r>
              <a:rPr lang="en-US" dirty="0" err="1" smtClean="0"/>
              <a:t>Bandstop</a:t>
            </a:r>
            <a:r>
              <a:rPr lang="en-US" dirty="0" smtClean="0"/>
              <a:t> (Notch)</a:t>
            </a:r>
          </a:p>
          <a:p>
            <a:r>
              <a:rPr lang="en-US" dirty="0" smtClean="0"/>
              <a:t>Non-ideal filters also modify the amplitude of the </a:t>
            </a:r>
            <a:r>
              <a:rPr lang="en-US" dirty="0" smtClean="0"/>
              <a:t>signal</a:t>
            </a:r>
          </a:p>
          <a:p>
            <a:r>
              <a:rPr lang="en-US" dirty="0" smtClean="0"/>
              <a:t>Filtering is applied in the time domain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66748" y="5715599"/>
            <a:ext cx="55194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 MT" panose="020B0502020104020203" pitchFamily="34" charset="0"/>
              </a:rPr>
              <a:t>http://</a:t>
            </a:r>
            <a:r>
              <a:rPr lang="en-US" sz="1200" dirty="0" err="1">
                <a:latin typeface="Gill Sans MT" panose="020B0502020104020203" pitchFamily="34" charset="0"/>
              </a:rPr>
              <a:t>www.analog.com</a:t>
            </a:r>
            <a:r>
              <a:rPr lang="en-US" sz="1200" dirty="0">
                <a:latin typeface="Gill Sans MT" panose="020B0502020104020203" pitchFamily="34" charset="0"/>
              </a:rPr>
              <a:t>/library/</a:t>
            </a:r>
            <a:r>
              <a:rPr lang="en-US" sz="1200" dirty="0" err="1">
                <a:latin typeface="Gill Sans MT" panose="020B0502020104020203" pitchFamily="34" charset="0"/>
              </a:rPr>
              <a:t>analogDialogue</a:t>
            </a:r>
            <a:r>
              <a:rPr lang="en-US" sz="1200" dirty="0">
                <a:latin typeface="Gill Sans MT" panose="020B0502020104020203" pitchFamily="34" charset="0"/>
              </a:rPr>
              <a:t>/archives/43-09/EDCh%208%20filter.pdf</a:t>
            </a:r>
            <a:endParaRPr lang="en-US" sz="12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69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Digital Filters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Finite Impulse Response (FIR) filter</a:t>
            </a:r>
          </a:p>
          <a:p>
            <a:pPr lvl="1"/>
            <a:r>
              <a:rPr lang="en-US" dirty="0" smtClean="0"/>
              <a:t>Linear phase response</a:t>
            </a:r>
          </a:p>
          <a:p>
            <a:pPr lvl="1"/>
            <a:r>
              <a:rPr lang="en-US" dirty="0" smtClean="0"/>
              <a:t>Needs more taps than an IIR of equal amplitude performance</a:t>
            </a:r>
          </a:p>
          <a:p>
            <a:r>
              <a:rPr lang="en-US" dirty="0" smtClean="0"/>
              <a:t>Cascaded Integrator-Comb (CIC) filter</a:t>
            </a:r>
          </a:p>
          <a:p>
            <a:pPr lvl="1"/>
            <a:r>
              <a:rPr lang="en-US" dirty="0" smtClean="0"/>
              <a:t>Excellent for constrained resource machines (FPGAs)</a:t>
            </a:r>
          </a:p>
          <a:p>
            <a:pPr lvl="1"/>
            <a:r>
              <a:rPr lang="en-US" dirty="0" smtClean="0"/>
              <a:t>Does not use multipliers, just addition</a:t>
            </a:r>
          </a:p>
          <a:p>
            <a:r>
              <a:rPr lang="en-US" dirty="0" smtClean="0"/>
              <a:t>Infinite Impulse Response (IIR) filter</a:t>
            </a:r>
          </a:p>
          <a:p>
            <a:pPr lvl="1"/>
            <a:r>
              <a:rPr lang="en-US" dirty="0" smtClean="0"/>
              <a:t>Recursive</a:t>
            </a:r>
          </a:p>
          <a:p>
            <a:pPr lvl="1"/>
            <a:r>
              <a:rPr lang="en-US" dirty="0" smtClean="0"/>
              <a:t>Poor phase response</a:t>
            </a:r>
          </a:p>
          <a:p>
            <a:r>
              <a:rPr lang="en-US" dirty="0" err="1" smtClean="0"/>
              <a:t>Polyphase</a:t>
            </a:r>
            <a:r>
              <a:rPr lang="en-US" dirty="0" smtClean="0"/>
              <a:t> Filter Bank (Discussed later…)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9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FIR Filter example: moving average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3230266"/>
            <a:ext cx="8636000" cy="2553178"/>
          </a:xfrm>
        </p:spPr>
        <p:txBody>
          <a:bodyPr/>
          <a:lstStyle/>
          <a:p>
            <a:r>
              <a:rPr lang="en-US" dirty="0" smtClean="0"/>
              <a:t>An FIR filter is a </a:t>
            </a:r>
            <a:r>
              <a:rPr lang="en-US" b="1" dirty="0" smtClean="0"/>
              <a:t>convolution</a:t>
            </a:r>
            <a:r>
              <a:rPr lang="en-US" dirty="0" smtClean="0"/>
              <a:t> of a </a:t>
            </a:r>
            <a:r>
              <a:rPr lang="en-US" b="1" i="1" dirty="0" smtClean="0"/>
              <a:t>filter kernel</a:t>
            </a:r>
            <a:r>
              <a:rPr lang="en-US" dirty="0" smtClean="0"/>
              <a:t> with the input, i.e. …0,0,1/5,1/5,1/5,1/5,1/5,0,0…,  a pulse of width=5 and height=1</a:t>
            </a:r>
          </a:p>
          <a:p>
            <a:r>
              <a:rPr lang="en-US" i="1" dirty="0" smtClean="0"/>
              <a:t>The moving average filter is optimal for cleaning up a rectangular pulse in white noise</a:t>
            </a:r>
          </a:p>
          <a:p>
            <a:r>
              <a:rPr lang="en-US" b="1" dirty="0" smtClean="0"/>
              <a:t>Note that the filter kernel is of finite length, so the convolution goes to zero eventually, hence the name FIR</a:t>
            </a:r>
            <a:endParaRPr lang="en-US" b="1" dirty="0"/>
          </a:p>
        </p:txBody>
      </p:sp>
      <p:pic>
        <p:nvPicPr>
          <p:cNvPr id="5" name="Picture 4" descr="Screen Shot 2015-07-06 at 12.11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430" y="1327763"/>
            <a:ext cx="2498857" cy="969892"/>
          </a:xfrm>
          <a:prstGeom prst="rect">
            <a:avLst/>
          </a:prstGeom>
        </p:spPr>
      </p:pic>
      <p:pic>
        <p:nvPicPr>
          <p:cNvPr id="6" name="Picture 5" descr="Screen Shot 2015-07-06 at 12.15.0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362" y="2356325"/>
            <a:ext cx="4505730" cy="65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73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Infinite Impulse Response filters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Uses both input values and previous output values to calculate the current value</a:t>
            </a:r>
          </a:p>
          <a:p>
            <a:r>
              <a:rPr lang="en-US" dirty="0" smtClean="0"/>
              <a:t>This recursive structure results in the IIR moniker</a:t>
            </a:r>
          </a:p>
          <a:p>
            <a:r>
              <a:rPr lang="en-US" dirty="0" smtClean="0"/>
              <a:t>Filter phase is non-linear without using strong magic</a:t>
            </a:r>
          </a:p>
          <a:p>
            <a:r>
              <a:rPr lang="en-US" dirty="0" smtClean="0"/>
              <a:t>Only short filters are stable. </a:t>
            </a:r>
            <a:endParaRPr lang="en-US" dirty="0"/>
          </a:p>
        </p:txBody>
      </p:sp>
      <p:pic>
        <p:nvPicPr>
          <p:cNvPr id="5" name="Picture 4" descr="Screen Shot 2015-07-06 at 12.31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97" y="3991054"/>
            <a:ext cx="7756001" cy="9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73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Introduction to Signal Processing</a:t>
            </a:r>
          </a:p>
          <a:p>
            <a:pPr lvl="1"/>
            <a:r>
              <a:rPr lang="en-US" dirty="0" smtClean="0"/>
              <a:t>Definitions</a:t>
            </a:r>
          </a:p>
          <a:p>
            <a:pPr lvl="1"/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Complex </a:t>
            </a:r>
            <a:r>
              <a:rPr lang="en-US" dirty="0" smtClean="0"/>
              <a:t>numbers and number representation</a:t>
            </a:r>
          </a:p>
          <a:p>
            <a:r>
              <a:rPr lang="en-US" dirty="0" smtClean="0"/>
              <a:t>Time </a:t>
            </a:r>
            <a:r>
              <a:rPr lang="en-US" dirty="0"/>
              <a:t>and Frequency Domain Processing</a:t>
            </a:r>
          </a:p>
          <a:p>
            <a:r>
              <a:rPr lang="en-US" dirty="0"/>
              <a:t>Fourier Transforms</a:t>
            </a:r>
          </a:p>
          <a:p>
            <a:r>
              <a:rPr lang="en-US" dirty="0" smtClean="0"/>
              <a:t>Sampling</a:t>
            </a:r>
          </a:p>
          <a:p>
            <a:pPr lvl="1"/>
            <a:r>
              <a:rPr lang="en-US" dirty="0" smtClean="0"/>
              <a:t>Definitions: Baseband</a:t>
            </a:r>
            <a:r>
              <a:rPr lang="en-US" dirty="0"/>
              <a:t>, </a:t>
            </a:r>
            <a:r>
              <a:rPr lang="en-US" dirty="0" err="1"/>
              <a:t>bandlimited</a:t>
            </a:r>
            <a:r>
              <a:rPr lang="en-US" dirty="0"/>
              <a:t> signals, </a:t>
            </a:r>
            <a:r>
              <a:rPr lang="en-US" dirty="0" err="1"/>
              <a:t>Nyquist</a:t>
            </a:r>
            <a:r>
              <a:rPr lang="en-US" dirty="0"/>
              <a:t> </a:t>
            </a:r>
            <a:r>
              <a:rPr lang="en-US" dirty="0" smtClean="0"/>
              <a:t>sampling</a:t>
            </a:r>
          </a:p>
          <a:p>
            <a:r>
              <a:rPr lang="en-US" dirty="0" smtClean="0"/>
              <a:t>Algorithms and Processes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65207" y="61088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3911" y="619279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0138" y="624528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2564" y="65601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485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Cascaded Integrator-Comb filters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CIC filters are an economical structure for large changes in sample rate from the input sample rate to the output rate (R) </a:t>
            </a:r>
          </a:p>
          <a:p>
            <a:r>
              <a:rPr lang="en-US" dirty="0" smtClean="0"/>
              <a:t>No multipliers are needed for the integrators</a:t>
            </a:r>
          </a:p>
          <a:p>
            <a:r>
              <a:rPr lang="en-US" dirty="0" smtClean="0"/>
              <a:t>Width of registers needs consideration</a:t>
            </a:r>
          </a:p>
          <a:p>
            <a:r>
              <a:rPr lang="en-US" dirty="0" smtClean="0"/>
              <a:t>Integrators operate at high speeds</a:t>
            </a:r>
          </a:p>
          <a:p>
            <a:r>
              <a:rPr lang="en-US" dirty="0" smtClean="0"/>
              <a:t>Combs operate at low speeds</a:t>
            </a:r>
          </a:p>
          <a:p>
            <a:r>
              <a:rPr lang="en-US" dirty="0" smtClean="0"/>
              <a:t>Not very sharp edges to the band, aliasing at multiples of the output rate frequency</a:t>
            </a:r>
          </a:p>
          <a:p>
            <a:pPr lvl="1"/>
            <a:r>
              <a:rPr lang="en-US" dirty="0" smtClean="0"/>
              <a:t>Use in combination with a conventional FIR filter once the rate change is complete to reject aliasing, sharpen response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066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15-07-06 at 1.06.5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322" y="3895265"/>
            <a:ext cx="2424406" cy="1479150"/>
          </a:xfrm>
          <a:prstGeom prst="rect">
            <a:avLst/>
          </a:prstGeom>
        </p:spPr>
      </p:pic>
      <p:pic>
        <p:nvPicPr>
          <p:cNvPr id="7" name="Picture 6" descr="Screen Shot 2015-07-06 at 1.00.1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38" y="1734681"/>
            <a:ext cx="2991151" cy="156801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CIC filters, continued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037357" cy="4603750"/>
          </a:xfrm>
        </p:spPr>
        <p:txBody>
          <a:bodyPr/>
          <a:lstStyle/>
          <a:p>
            <a:r>
              <a:rPr lang="en-US" dirty="0" smtClean="0"/>
              <a:t>The integrator is described by the following IIR filter: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comb section is described by the following FIR filter, where M is the differential delay (Usually 1 or 2)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 descr="Screen Shot 2015-07-06 at 12.58.2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207" y="2174720"/>
            <a:ext cx="2654300" cy="419100"/>
          </a:xfrm>
          <a:prstGeom prst="rect">
            <a:avLst/>
          </a:prstGeom>
        </p:spPr>
      </p:pic>
      <p:pic>
        <p:nvPicPr>
          <p:cNvPr id="8" name="Picture 7" descr="Screen Shot 2015-07-06 at 1.06.4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97" y="4291490"/>
            <a:ext cx="32131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66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5-07-06 at 1.27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605" y="3138389"/>
            <a:ext cx="3611741" cy="1280546"/>
          </a:xfrm>
          <a:prstGeom prst="rect">
            <a:avLst/>
          </a:prstGeom>
        </p:spPr>
      </p:pic>
      <p:pic>
        <p:nvPicPr>
          <p:cNvPr id="5" name="Picture 4" descr="Screen Shot 2015-07-06 at 1.10.0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03" y="2408950"/>
            <a:ext cx="7504115" cy="102374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CIC filters, continued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8636000" cy="1640003"/>
          </a:xfrm>
        </p:spPr>
        <p:txBody>
          <a:bodyPr/>
          <a:lstStyle/>
          <a:p>
            <a:r>
              <a:rPr lang="en-US" dirty="0" smtClean="0"/>
              <a:t>The CIC filter consists of N cascaded integrator stages running at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s</a:t>
            </a:r>
            <a:r>
              <a:rPr lang="en-US" dirty="0" smtClean="0"/>
              <a:t>, followed by the rate change, R, which is then followed by N cascaded comb stages running at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s</a:t>
            </a:r>
            <a:r>
              <a:rPr lang="en-US" dirty="0" smtClean="0"/>
              <a:t>/R as shown below:</a:t>
            </a:r>
            <a:endParaRPr lang="en-US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250208" y="3235717"/>
            <a:ext cx="4860397" cy="1157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transfer function of the filter :</a:t>
            </a:r>
          </a:p>
          <a:p>
            <a:endParaRPr lang="en-US" dirty="0"/>
          </a:p>
          <a:p>
            <a:r>
              <a:rPr lang="en-US" dirty="0" smtClean="0"/>
              <a:t>Further details may be found here: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041" y="4511515"/>
            <a:ext cx="8233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Gill Sans MT" panose="020B0502020104020203" pitchFamily="34" charset="0"/>
              </a:rPr>
              <a:t>Hogenauer</a:t>
            </a:r>
            <a:r>
              <a:rPr lang="en-US" sz="1600" dirty="0">
                <a:latin typeface="Gill Sans MT" panose="020B0502020104020203" pitchFamily="34" charset="0"/>
              </a:rPr>
              <a:t>, E., "An economical class of digital filters for decimation and interpolation," Acoustics, Speech and Signal Processing, IEEE Transactions on , vol.29, no.2, pp.155,162, Apr 1981</a:t>
            </a:r>
          </a:p>
          <a:p>
            <a:r>
              <a:rPr lang="en-US" sz="1600" dirty="0" err="1">
                <a:latin typeface="Gill Sans MT" panose="020B0502020104020203" pitchFamily="34" charset="0"/>
              </a:rPr>
              <a:t>doi</a:t>
            </a:r>
            <a:r>
              <a:rPr lang="en-US" sz="1600" dirty="0">
                <a:latin typeface="Gill Sans MT" panose="020B0502020104020203" pitchFamily="34" charset="0"/>
              </a:rPr>
              <a:t>: 10.1109/TASSP.</a:t>
            </a:r>
            <a:r>
              <a:rPr lang="en-US" sz="1600" dirty="0" smtClean="0">
                <a:latin typeface="Gill Sans MT" panose="020B0502020104020203" pitchFamily="34" charset="0"/>
              </a:rPr>
              <a:t>1981.1163535</a:t>
            </a:r>
            <a:endParaRPr lang="en-US" sz="1600" dirty="0">
              <a:latin typeface="Gill Sans MT" panose="020B0502020104020203" pitchFamily="34" charset="0"/>
            </a:endParaRPr>
          </a:p>
          <a:p>
            <a:r>
              <a:rPr lang="en-US" sz="1600" dirty="0">
                <a:latin typeface="Gill Sans MT" panose="020B0502020104020203" pitchFamily="34" charset="0"/>
              </a:rPr>
              <a:t>URL: </a:t>
            </a:r>
            <a:r>
              <a:rPr lang="en-US" sz="1600" dirty="0">
                <a:latin typeface="Gill Sans MT" panose="020B0502020104020203" pitchFamily="34" charset="0"/>
                <a:hlinkClick r:id="rId4"/>
              </a:rPr>
              <a:t>http://ieeexplore.ieee.org/stamp/stamp.jsp?tp=&amp;arnumber=1163535&amp;isnumber=</a:t>
            </a:r>
            <a:r>
              <a:rPr lang="en-US" sz="1600" dirty="0" smtClean="0">
                <a:latin typeface="Gill Sans MT" panose="020B0502020104020203" pitchFamily="34" charset="0"/>
                <a:hlinkClick r:id="rId4"/>
              </a:rPr>
              <a:t>26152</a:t>
            </a:r>
            <a:endParaRPr lang="en-US" sz="1600" dirty="0" smtClean="0">
              <a:latin typeface="Gill Sans MT" panose="020B0502020104020203" pitchFamily="34" charset="0"/>
            </a:endParaRPr>
          </a:p>
          <a:p>
            <a:endParaRPr lang="en-US" sz="1600" dirty="0" smtClean="0">
              <a:latin typeface="Gill Sans MT" panose="020B0502020104020203" pitchFamily="34" charset="0"/>
            </a:endParaRPr>
          </a:p>
          <a:p>
            <a:r>
              <a:rPr lang="en-US" sz="1600" dirty="0" err="1" smtClean="0">
                <a:latin typeface="Gill Sans MT" panose="020B0502020104020203" pitchFamily="34" charset="0"/>
              </a:rPr>
              <a:t>Donadio</a:t>
            </a:r>
            <a:r>
              <a:rPr lang="en-US" sz="1600" dirty="0" smtClean="0">
                <a:latin typeface="Gill Sans MT" panose="020B0502020104020203" pitchFamily="34" charset="0"/>
              </a:rPr>
              <a:t>, M. “CIC Filter Introduction”,  http</a:t>
            </a:r>
            <a:r>
              <a:rPr lang="en-US" sz="1600" dirty="0">
                <a:latin typeface="Gill Sans MT" panose="020B0502020104020203" pitchFamily="34" charset="0"/>
              </a:rPr>
              <a:t>://</a:t>
            </a:r>
            <a:r>
              <a:rPr lang="en-US" sz="1600" dirty="0" err="1">
                <a:latin typeface="Gill Sans MT" panose="020B0502020104020203" pitchFamily="34" charset="0"/>
              </a:rPr>
              <a:t>dspguru.com</a:t>
            </a:r>
            <a:r>
              <a:rPr lang="en-US" sz="1600" dirty="0">
                <a:latin typeface="Gill Sans MT" panose="020B0502020104020203" pitchFamily="34" charset="0"/>
              </a:rPr>
              <a:t>/sites/</a:t>
            </a:r>
            <a:r>
              <a:rPr lang="en-US" sz="1600" dirty="0" err="1">
                <a:latin typeface="Gill Sans MT" panose="020B0502020104020203" pitchFamily="34" charset="0"/>
              </a:rPr>
              <a:t>dspguru</a:t>
            </a:r>
            <a:r>
              <a:rPr lang="en-US" sz="1600" dirty="0">
                <a:latin typeface="Gill Sans MT" panose="020B0502020104020203" pitchFamily="34" charset="0"/>
              </a:rPr>
              <a:t>/files/</a:t>
            </a:r>
            <a:r>
              <a:rPr lang="en-US" sz="1600" dirty="0" err="1">
                <a:latin typeface="Gill Sans MT" panose="020B0502020104020203" pitchFamily="34" charset="0"/>
              </a:rPr>
              <a:t>cic.pdf</a:t>
            </a:r>
            <a:endParaRPr lang="en-US" sz="16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66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5-07-06 at 1.50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62" y="1595432"/>
            <a:ext cx="4347723" cy="309953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Fast Fourier Transform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73041" y="1288456"/>
            <a:ext cx="4624116" cy="4022656"/>
          </a:xfrm>
        </p:spPr>
        <p:txBody>
          <a:bodyPr/>
          <a:lstStyle/>
          <a:p>
            <a:r>
              <a:rPr lang="en-US" dirty="0" smtClean="0"/>
              <a:t>A numerically efficient way to calculate the discrete Fourier transform  O(n log</a:t>
            </a:r>
            <a:r>
              <a:rPr lang="en-US" baseline="-25000" dirty="0" smtClean="0"/>
              <a:t>2</a:t>
            </a:r>
            <a:r>
              <a:rPr lang="en-US" dirty="0" smtClean="0"/>
              <a:t>(n)) </a:t>
            </a:r>
            <a:r>
              <a:rPr lang="en-US" dirty="0" err="1" smtClean="0"/>
              <a:t>vs</a:t>
            </a:r>
            <a:r>
              <a:rPr lang="en-US" dirty="0" smtClean="0"/>
              <a:t>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r>
              <a:rPr lang="en-US" dirty="0" smtClean="0"/>
              <a:t>More accurate than DFT due to less round-off </a:t>
            </a:r>
            <a:r>
              <a:rPr lang="en-US" dirty="0" smtClean="0"/>
              <a:t>error (fewer calculations)</a:t>
            </a:r>
            <a:endParaRPr lang="en-US" dirty="0" smtClean="0"/>
          </a:p>
          <a:p>
            <a:r>
              <a:rPr lang="en-US" dirty="0" smtClean="0"/>
              <a:t>Many libraries exist for CPU and GPU based systems</a:t>
            </a:r>
          </a:p>
          <a:p>
            <a:r>
              <a:rPr lang="en-US" dirty="0" smtClean="0"/>
              <a:t>Efficient fixed-point FFTs exist for FPGAs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86053" y="4771707"/>
            <a:ext cx="15001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Gill Sans MT" panose="020B0502020104020203" pitchFamily="34" charset="0"/>
              </a:rPr>
              <a:t>Image by Steve Smith</a:t>
            </a:r>
            <a:endParaRPr lang="en-US" sz="12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66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FFT applications and problems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Creating a spectrum from time domain samples</a:t>
            </a:r>
          </a:p>
          <a:p>
            <a:pPr lvl="1"/>
            <a:r>
              <a:rPr lang="en-US" dirty="0" smtClean="0"/>
              <a:t>The usual application in radio astronomy</a:t>
            </a:r>
          </a:p>
          <a:p>
            <a:r>
              <a:rPr lang="en-US" dirty="0" smtClean="0"/>
              <a:t>FFT Convolution</a:t>
            </a:r>
          </a:p>
          <a:p>
            <a:pPr lvl="1"/>
            <a:r>
              <a:rPr lang="en-US" dirty="0" smtClean="0"/>
              <a:t>Used in Coherent </a:t>
            </a:r>
            <a:r>
              <a:rPr lang="en-US" dirty="0" err="1" smtClean="0"/>
              <a:t>dedispersion</a:t>
            </a:r>
            <a:r>
              <a:rPr lang="en-US" dirty="0" smtClean="0"/>
              <a:t> for pulsar timing, and Coherent search modes for </a:t>
            </a:r>
            <a:r>
              <a:rPr lang="en-US" dirty="0" smtClean="0"/>
              <a:t>searching</a:t>
            </a:r>
          </a:p>
          <a:p>
            <a:pPr lvl="1"/>
            <a:r>
              <a:rPr lang="en-US" dirty="0" smtClean="0"/>
              <a:t>Other filtering and detection algorithms</a:t>
            </a:r>
            <a:endParaRPr lang="en-US" dirty="0" smtClean="0"/>
          </a:p>
          <a:p>
            <a:r>
              <a:rPr lang="en-US" dirty="0" smtClean="0"/>
              <a:t>Problems with FFTs in FPGA implementations</a:t>
            </a:r>
          </a:p>
          <a:p>
            <a:pPr lvl="1"/>
            <a:r>
              <a:rPr lang="en-US" dirty="0" smtClean="0"/>
              <a:t>Numerical overflow </a:t>
            </a:r>
            <a:r>
              <a:rPr lang="en-US" dirty="0" smtClean="0"/>
              <a:t>in the face of RFI</a:t>
            </a:r>
          </a:p>
          <a:p>
            <a:pPr lvl="2"/>
            <a:r>
              <a:rPr lang="en-US" dirty="0" smtClean="0"/>
              <a:t>Overflow ruins the entire spectrum, not just the channel with the RFI in it (in case of a narrow feature)</a:t>
            </a:r>
          </a:p>
          <a:p>
            <a:pPr lvl="1"/>
            <a:r>
              <a:rPr lang="en-US" dirty="0" smtClean="0"/>
              <a:t>Spectral leakage between bins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9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FFT Convolution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4286858" cy="3466354"/>
          </a:xfrm>
        </p:spPr>
        <p:txBody>
          <a:bodyPr/>
          <a:lstStyle/>
          <a:p>
            <a:r>
              <a:rPr lang="en-US" dirty="0" smtClean="0"/>
              <a:t>Recall that convolution in the time domain is the same as multiplication in the frequency domain</a:t>
            </a:r>
          </a:p>
          <a:p>
            <a:r>
              <a:rPr lang="en-US" dirty="0" smtClean="0"/>
              <a:t>Transform the filter </a:t>
            </a:r>
            <a:r>
              <a:rPr lang="en-US" dirty="0" smtClean="0"/>
              <a:t>kernel </a:t>
            </a:r>
            <a:r>
              <a:rPr lang="en-US" dirty="0" smtClean="0"/>
              <a:t>and the input data, multiply, and transform the output data back to the time domain</a:t>
            </a:r>
            <a:r>
              <a:rPr lang="en-US" dirty="0" smtClean="0"/>
              <a:t>.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 descr="Screen Shot 2015-07-06 at 2.17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968" y="2776141"/>
            <a:ext cx="2032000" cy="508000"/>
          </a:xfrm>
          <a:prstGeom prst="rect">
            <a:avLst/>
          </a:prstGeom>
        </p:spPr>
      </p:pic>
      <p:pic>
        <p:nvPicPr>
          <p:cNvPr id="6" name="Picture 5" descr="Screen Shot 2015-07-06 at 2.17.1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54" y="1288456"/>
            <a:ext cx="44704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65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FFT and the </a:t>
            </a:r>
            <a:r>
              <a:rPr lang="en-US" dirty="0" err="1" smtClean="0"/>
              <a:t>Polyphase</a:t>
            </a:r>
            <a:r>
              <a:rPr lang="en-US" dirty="0" smtClean="0"/>
              <a:t> Filter Bank (PFB)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Problems with FFTs in FPGA implementations</a:t>
            </a:r>
          </a:p>
          <a:p>
            <a:pPr lvl="1"/>
            <a:r>
              <a:rPr lang="en-US" dirty="0" smtClean="0"/>
              <a:t>Overflow in the face of RFI</a:t>
            </a:r>
          </a:p>
          <a:p>
            <a:pPr lvl="1"/>
            <a:r>
              <a:rPr lang="en-US" dirty="0" smtClean="0"/>
              <a:t>Spectral leakage between bins</a:t>
            </a:r>
          </a:p>
          <a:p>
            <a:r>
              <a:rPr lang="en-US" dirty="0" smtClean="0"/>
              <a:t>Some of these problems can be remedied using the </a:t>
            </a:r>
            <a:r>
              <a:rPr lang="en-US" b="1" i="1" dirty="0" err="1" smtClean="0"/>
              <a:t>Polyphase</a:t>
            </a:r>
            <a:r>
              <a:rPr lang="en-US" b="1" i="1" dirty="0" smtClean="0"/>
              <a:t> </a:t>
            </a:r>
            <a:r>
              <a:rPr lang="en-US" b="1" i="1" dirty="0"/>
              <a:t>F</a:t>
            </a:r>
            <a:r>
              <a:rPr lang="en-US" b="1" i="1" dirty="0" smtClean="0"/>
              <a:t>ilter Bank (PFB)</a:t>
            </a:r>
          </a:p>
          <a:p>
            <a:r>
              <a:rPr lang="en-US" dirty="0" smtClean="0"/>
              <a:t>The PFB is a computationally efficient method to augment the FFT to reduce spectral leakage.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PFB </a:t>
            </a:r>
            <a:r>
              <a:rPr lang="en-US" dirty="0" smtClean="0"/>
              <a:t>does produce some time-domain smearing and does not completely eliminate spectral </a:t>
            </a:r>
            <a:r>
              <a:rPr lang="en-US" dirty="0"/>
              <a:t>leakage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sz="1600" dirty="0"/>
              <a:t>For more on the PFB, </a:t>
            </a:r>
            <a:r>
              <a:rPr lang="en-US" sz="1600" i="1" dirty="0"/>
              <a:t>see </a:t>
            </a:r>
            <a:r>
              <a:rPr lang="en-US" sz="1600" b="1" i="1" dirty="0"/>
              <a:t>A Mathematical Review of </a:t>
            </a:r>
            <a:r>
              <a:rPr lang="en-US" sz="1600" b="1" i="1" dirty="0" err="1"/>
              <a:t>Polyphase</a:t>
            </a:r>
            <a:r>
              <a:rPr lang="en-US" sz="1600" b="1" i="1" dirty="0"/>
              <a:t> </a:t>
            </a:r>
            <a:r>
              <a:rPr lang="en-US" sz="1600" b="1" i="1" dirty="0" err="1"/>
              <a:t>Filterbank</a:t>
            </a:r>
            <a:r>
              <a:rPr lang="en-US" sz="1600" b="1" i="1" dirty="0"/>
              <a:t> </a:t>
            </a:r>
            <a:r>
              <a:rPr lang="en-US" sz="1600" b="1" i="1" dirty="0" smtClean="0"/>
              <a:t>Implementations for </a:t>
            </a:r>
            <a:r>
              <a:rPr lang="en-US" sz="1600" b="1" i="1" dirty="0"/>
              <a:t>Radio </a:t>
            </a:r>
            <a:r>
              <a:rPr lang="en-US" sz="1600" b="1" i="1" dirty="0" smtClean="0"/>
              <a:t>Astronomy, Harris and Haines,</a:t>
            </a:r>
            <a:r>
              <a:rPr lang="en-US" i="1" dirty="0"/>
              <a:t> </a:t>
            </a:r>
            <a:r>
              <a:rPr lang="en-US" sz="1600" i="1" dirty="0"/>
              <a:t>Publications of the Astronomical Society of Australia</a:t>
            </a:r>
            <a:r>
              <a:rPr lang="en-US" sz="1600" dirty="0"/>
              <a:t>, 2011, </a:t>
            </a:r>
            <a:r>
              <a:rPr lang="en-US" sz="1600" b="1" dirty="0"/>
              <a:t>28</a:t>
            </a:r>
            <a:r>
              <a:rPr lang="en-US" sz="1600" dirty="0"/>
              <a:t>, 317–322 </a:t>
            </a:r>
            <a:r>
              <a:rPr lang="en-US" sz="1600" dirty="0" smtClean="0"/>
              <a:t>, http</a:t>
            </a:r>
            <a:r>
              <a:rPr lang="en-US" sz="1600" dirty="0"/>
              <a:t>://</a:t>
            </a:r>
            <a:r>
              <a:rPr lang="en-US" sz="1600" dirty="0" err="1"/>
              <a:t>dx.doi.org</a:t>
            </a:r>
            <a:r>
              <a:rPr lang="en-US" sz="1600" dirty="0"/>
              <a:t>/10.1071/AS11032 </a:t>
            </a:r>
            <a:endParaRPr lang="en-US" sz="16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600" i="1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55070" y="552287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365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7-06 at 2.31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025" y="1173000"/>
            <a:ext cx="5604370" cy="385471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FFT and the </a:t>
            </a:r>
            <a:r>
              <a:rPr lang="en-US" dirty="0" err="1" smtClean="0"/>
              <a:t>Polyphase</a:t>
            </a:r>
            <a:r>
              <a:rPr lang="en-US" dirty="0" smtClean="0"/>
              <a:t> Filter Bank (PFB)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069407" cy="4603750"/>
          </a:xfrm>
        </p:spPr>
        <p:txBody>
          <a:bodyPr/>
          <a:lstStyle/>
          <a:p>
            <a:r>
              <a:rPr lang="en-US" dirty="0" smtClean="0"/>
              <a:t>Response of the FFT,  FFT with </a:t>
            </a:r>
            <a:r>
              <a:rPr lang="en-US" dirty="0" err="1" smtClean="0"/>
              <a:t>Hanning</a:t>
            </a:r>
            <a:r>
              <a:rPr lang="en-US" dirty="0" smtClean="0"/>
              <a:t> window, and with the PFB</a:t>
            </a:r>
          </a:p>
          <a:p>
            <a:r>
              <a:rPr lang="en-US" dirty="0" smtClean="0"/>
              <a:t>Computational complexity of this structure is         O(N(P+Nlog</a:t>
            </a:r>
            <a:r>
              <a:rPr lang="en-US" baseline="-25000" dirty="0" smtClean="0"/>
              <a:t>2</a:t>
            </a:r>
            <a:r>
              <a:rPr lang="en-US" dirty="0" smtClean="0"/>
              <a:t>(N)))</a:t>
            </a:r>
          </a:p>
          <a:p>
            <a:r>
              <a:rPr lang="en-US" dirty="0" smtClean="0"/>
              <a:t>Response better than longer FFT, still not as numerically intense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96926" y="1742381"/>
            <a:ext cx="1340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ill Sans MT" panose="020B0502020104020203" pitchFamily="34" charset="0"/>
              </a:rPr>
              <a:t>N=1024, P =8</a:t>
            </a:r>
          </a:p>
        </p:txBody>
      </p:sp>
    </p:spTree>
    <p:extLst>
      <p:ext uri="{BB962C8B-B14F-4D97-AF65-F5344CB8AC3E}">
        <p14:creationId xmlns:p14="http://schemas.microsoft.com/office/powerpoint/2010/main" val="3505457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PFB Mechanization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880"/>
            <a:ext cx="9144000" cy="45123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8230" y="5613542"/>
            <a:ext cx="203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Image by Dale Gary</a:t>
            </a:r>
            <a:endParaRPr lang="en-US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598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66246" y="652916"/>
            <a:ext cx="5217825" cy="1089458"/>
          </a:xfrm>
        </p:spPr>
        <p:txBody>
          <a:bodyPr/>
          <a:lstStyle/>
          <a:p>
            <a:r>
              <a:rPr lang="en-US" dirty="0" smtClean="0"/>
              <a:t>PFB/FFT </a:t>
            </a:r>
            <a:r>
              <a:rPr lang="en-US" dirty="0"/>
              <a:t>c</a:t>
            </a:r>
            <a:r>
              <a:rPr lang="en-US" dirty="0" smtClean="0"/>
              <a:t>ontamination reduction</a:t>
            </a:r>
            <a:endParaRPr lang="en-US" dirty="0"/>
          </a:p>
        </p:txBody>
      </p:sp>
      <p:pic>
        <p:nvPicPr>
          <p:cNvPr id="8" name="Picture 7" descr="GUPPI_v_Spigot_RFI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75"/>
          <a:stretch/>
        </p:blipFill>
        <p:spPr>
          <a:xfrm>
            <a:off x="250208" y="1123096"/>
            <a:ext cx="8823033" cy="50067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68390" y="5798208"/>
            <a:ext cx="2015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Image by S. Ransom</a:t>
            </a:r>
            <a:endParaRPr lang="en-US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787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Introduction to Radio Astronomy Signal Processing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5"/>
            <a:ext cx="8636000" cy="4904343"/>
          </a:xfrm>
        </p:spPr>
        <p:txBody>
          <a:bodyPr/>
          <a:lstStyle/>
          <a:p>
            <a:r>
              <a:rPr lang="en-US" dirty="0" smtClean="0"/>
              <a:t>Context: On-line processing as opposed to post-processing</a:t>
            </a:r>
          </a:p>
          <a:p>
            <a:pPr lvl="1"/>
            <a:r>
              <a:rPr lang="en-US" dirty="0" smtClean="0"/>
              <a:t>Must be able to process data as it is collected</a:t>
            </a:r>
          </a:p>
          <a:p>
            <a:pPr lvl="1"/>
            <a:r>
              <a:rPr lang="en-US" dirty="0" smtClean="0"/>
              <a:t>Must be able to store the data on disk as it is collected</a:t>
            </a:r>
          </a:p>
          <a:p>
            <a:r>
              <a:rPr lang="en-US" dirty="0" smtClean="0"/>
              <a:t>Analog </a:t>
            </a:r>
            <a:r>
              <a:rPr lang="en-US" dirty="0" err="1" smtClean="0"/>
              <a:t>vs</a:t>
            </a:r>
            <a:r>
              <a:rPr lang="en-US" dirty="0" smtClean="0"/>
              <a:t> Digital Signal Processing</a:t>
            </a:r>
          </a:p>
          <a:p>
            <a:pPr lvl="1"/>
            <a:r>
              <a:rPr lang="en-US" dirty="0" smtClean="0"/>
              <a:t>Analog systems used at RF and IF</a:t>
            </a:r>
          </a:p>
          <a:p>
            <a:pPr lvl="2"/>
            <a:r>
              <a:rPr lang="en-US" dirty="0" smtClean="0"/>
              <a:t>Amplification/Attenuation – Change signal levels</a:t>
            </a:r>
          </a:p>
          <a:p>
            <a:pPr lvl="2"/>
            <a:r>
              <a:rPr lang="en-US" dirty="0" smtClean="0"/>
              <a:t>Filtering – Define signals passed downstream</a:t>
            </a:r>
          </a:p>
          <a:p>
            <a:pPr lvl="2"/>
            <a:r>
              <a:rPr lang="en-US" dirty="0" smtClean="0"/>
              <a:t>Frequency Translation – Translate RF signal to another frequency</a:t>
            </a:r>
          </a:p>
          <a:p>
            <a:pPr lvl="1"/>
            <a:r>
              <a:rPr lang="en-US" dirty="0" smtClean="0"/>
              <a:t>Digital systems process the data following initial analog processing</a:t>
            </a:r>
          </a:p>
          <a:p>
            <a:pPr lvl="2"/>
            <a:r>
              <a:rPr lang="en-US" dirty="0" smtClean="0"/>
              <a:t>Sampling</a:t>
            </a:r>
          </a:p>
          <a:p>
            <a:pPr lvl="2"/>
            <a:r>
              <a:rPr lang="en-US" dirty="0" smtClean="0"/>
              <a:t>More filtering</a:t>
            </a:r>
          </a:p>
          <a:p>
            <a:pPr lvl="2"/>
            <a:r>
              <a:rPr lang="en-US" dirty="0" smtClean="0"/>
              <a:t>Conversion to the Frequency Domain</a:t>
            </a:r>
          </a:p>
        </p:txBody>
      </p:sp>
    </p:spTree>
    <p:extLst>
      <p:ext uri="{BB962C8B-B14F-4D97-AF65-F5344CB8AC3E}">
        <p14:creationId xmlns:p14="http://schemas.microsoft.com/office/powerpoint/2010/main" val="1357556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Summary: a simple spectrometer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8636000" cy="109419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Screen Shot 2015-07-07 at 11.14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61" y="3149548"/>
            <a:ext cx="7508224" cy="10174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9328" y="5644774"/>
            <a:ext cx="1566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Gill Sans MT" panose="020B0502020104020203" pitchFamily="34" charset="0"/>
              </a:rPr>
              <a:t>Sketch by Jack </a:t>
            </a:r>
            <a:r>
              <a:rPr lang="en-US" sz="1200" dirty="0" err="1" smtClean="0">
                <a:latin typeface="Gill Sans MT" panose="020B0502020104020203" pitchFamily="34" charset="0"/>
              </a:rPr>
              <a:t>Hickish</a:t>
            </a:r>
            <a:endParaRPr lang="en-US" sz="12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6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greg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4549" y="953817"/>
            <a:ext cx="6484836" cy="488380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Casper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2366224" cy="4603750"/>
          </a:xfrm>
        </p:spPr>
        <p:txBody>
          <a:bodyPr/>
          <a:lstStyle/>
          <a:p>
            <a:r>
              <a:rPr lang="en-US" dirty="0" smtClean="0"/>
              <a:t>Leverages work of others</a:t>
            </a:r>
          </a:p>
          <a:p>
            <a:r>
              <a:rPr lang="en-US" dirty="0" smtClean="0"/>
              <a:t>Puts more people in the sweet spot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65564" y="5720477"/>
            <a:ext cx="7032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anose="020B0502020104020203" pitchFamily="34" charset="0"/>
              </a:rPr>
              <a:t>https://</a:t>
            </a:r>
            <a:r>
              <a:rPr lang="en-US" sz="1400" dirty="0" err="1">
                <a:latin typeface="Gill Sans MT" panose="020B0502020104020203" pitchFamily="34" charset="0"/>
              </a:rPr>
              <a:t>casper.berkeley.edu</a:t>
            </a:r>
            <a:r>
              <a:rPr lang="en-US" sz="1400" dirty="0">
                <a:latin typeface="Gill Sans MT" panose="020B0502020104020203" pitchFamily="34" charset="0"/>
              </a:rPr>
              <a:t>/wiki/images/0/0c/Workshop_casper2010_intro_dan_werthimer.ppt</a:t>
            </a:r>
            <a:endParaRPr lang="en-US" sz="14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268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7-07 at 10.46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4" y="2190493"/>
            <a:ext cx="7012515" cy="380395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71262"/>
            <a:ext cx="8636000" cy="1300324"/>
          </a:xfrm>
        </p:spPr>
        <p:txBody>
          <a:bodyPr/>
          <a:lstStyle/>
          <a:p>
            <a:r>
              <a:rPr lang="en-US" dirty="0" smtClean="0"/>
              <a:t>Build instruments using </a:t>
            </a:r>
            <a:r>
              <a:rPr lang="en-US" dirty="0" err="1" smtClean="0"/>
              <a:t>simulink</a:t>
            </a:r>
            <a:r>
              <a:rPr lang="en-US" dirty="0" smtClean="0"/>
              <a:t> diagrams</a:t>
            </a:r>
          </a:p>
          <a:p>
            <a:r>
              <a:rPr lang="en-US" dirty="0" smtClean="0"/>
              <a:t>Concentrate on the signal processing instead of the platform quirks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86091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  </a:t>
            </a:r>
            <a:r>
              <a:rPr lang="en-US" dirty="0" smtClean="0">
                <a:solidFill>
                  <a:srgbClr val="00B0F0"/>
                </a:solidFill>
              </a:rPr>
              <a:t>FPGA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vs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GPU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4963"/>
            <a:ext cx="9144000" cy="4524375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 </a:t>
            </a:r>
            <a:r>
              <a:rPr lang="en-US" dirty="0" smtClean="0">
                <a:solidFill>
                  <a:srgbClr val="00B0F0"/>
                </a:solidFill>
              </a:rPr>
              <a:t>FGPA = synchronous,  GPU = asynchronous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       </a:t>
            </a:r>
            <a:r>
              <a:rPr lang="en-US" dirty="0" err="1" smtClean="0">
                <a:solidFill>
                  <a:srgbClr val="00B0F0"/>
                </a:solidFill>
              </a:rPr>
              <a:t>eg</a:t>
            </a:r>
            <a:r>
              <a:rPr lang="en-US" dirty="0" smtClean="0">
                <a:solidFill>
                  <a:srgbClr val="00B0F0"/>
                </a:solidFill>
              </a:rPr>
              <a:t>: ADC input: FGPA to time stamp,  packetize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    FPGA: 250 </a:t>
            </a:r>
            <a:r>
              <a:rPr lang="en-US" dirty="0" err="1" smtClean="0">
                <a:solidFill>
                  <a:srgbClr val="00B0F0"/>
                </a:solidFill>
              </a:rPr>
              <a:t>Gbit</a:t>
            </a:r>
            <a:r>
              <a:rPr lang="en-US" dirty="0" smtClean="0">
                <a:solidFill>
                  <a:srgbClr val="00B0F0"/>
                </a:solidFill>
              </a:rPr>
              <a:t>/sec  I/O      GPU: 13 </a:t>
            </a:r>
            <a:r>
              <a:rPr lang="en-US" dirty="0" err="1" smtClean="0">
                <a:solidFill>
                  <a:srgbClr val="00B0F0"/>
                </a:solidFill>
              </a:rPr>
              <a:t>Gbit</a:t>
            </a:r>
            <a:r>
              <a:rPr lang="en-US" dirty="0" smtClean="0">
                <a:solidFill>
                  <a:srgbClr val="00B0F0"/>
                </a:solidFill>
              </a:rPr>
              <a:t>/sec (40?)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    GPU’s use more power  (3 - 20X FPGA)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262626"/>
                </a:solidFill>
              </a:rPr>
              <a:t>GPU’s are easier to program  (CUDA)</a:t>
            </a:r>
          </a:p>
          <a:p>
            <a:pPr>
              <a:buNone/>
            </a:pPr>
            <a:r>
              <a:rPr lang="en-US" dirty="0" smtClean="0">
                <a:solidFill>
                  <a:srgbClr val="262626"/>
                </a:solidFill>
              </a:rPr>
              <a:t>    GPU’s are cheaper</a:t>
            </a:r>
          </a:p>
          <a:p>
            <a:pPr>
              <a:buNone/>
            </a:pPr>
            <a:r>
              <a:rPr lang="en-US" dirty="0" smtClean="0">
                <a:solidFill>
                  <a:srgbClr val="262626"/>
                </a:solidFill>
              </a:rPr>
              <a:t>    GPU’s are good at floating point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56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30238"/>
            <a:ext cx="7772400" cy="1101725"/>
          </a:xfrm>
        </p:spPr>
        <p:txBody>
          <a:bodyPr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smtClean="0"/>
              <a:t>The Problem with </a:t>
            </a:r>
            <a:r>
              <a:rPr lang="en-GB" smtClean="0"/>
              <a:t>the Traditional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Hardware Development Model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7924800" cy="3978275"/>
          </a:xfrm>
        </p:spPr>
        <p:txBody>
          <a:bodyPr>
            <a:spAutoFit/>
          </a:bodyPr>
          <a:lstStyle/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Takes 5 to 10 years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Cost Dominated by NRE because of custom Boards, Backplanes, Protocols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Antiquated by the time it’s released.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How to buy the hardware at the last minute?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Each observatory designs from scratch</a:t>
            </a:r>
          </a:p>
        </p:txBody>
      </p:sp>
    </p:spTree>
    <p:extLst>
      <p:ext uri="{BB962C8B-B14F-4D97-AF65-F5344CB8AC3E}">
        <p14:creationId xmlns:p14="http://schemas.microsoft.com/office/powerpoint/2010/main" val="11710806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69913"/>
            <a:ext cx="8229600" cy="550862"/>
          </a:xfrm>
        </p:spPr>
        <p:txBody>
          <a:bodyPr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mtClean="0"/>
              <a:t>Solution: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356100"/>
          </a:xfrm>
        </p:spPr>
        <p:txBody>
          <a:bodyPr>
            <a:spAutoFit/>
          </a:bodyPr>
          <a:lstStyle/>
          <a:p>
            <a:pPr>
              <a:buFont typeface="Tahoma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 smtClean="0"/>
              <a:t> Modular General Purpose Hardware</a:t>
            </a:r>
          </a:p>
          <a:p>
            <a:pPr lvl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 smtClean="0"/>
              <a:t>Low number of board designs</a:t>
            </a:r>
          </a:p>
          <a:p>
            <a:pPr lvl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 smtClean="0"/>
              <a:t>Can be upgraded piecemeal or all together</a:t>
            </a:r>
          </a:p>
          <a:p>
            <a:pPr lvl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 smtClean="0"/>
              <a:t>Reusable</a:t>
            </a:r>
          </a:p>
          <a:p>
            <a:pPr lvl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 smtClean="0"/>
              <a:t>Standard signal processing model which </a:t>
            </a:r>
          </a:p>
          <a:p>
            <a:pPr lvl="1">
              <a:buFont typeface="Tahoma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 smtClean="0"/>
              <a:t>   is consistent between upgrades.</a:t>
            </a:r>
          </a:p>
          <a:p>
            <a:pPr lvl="1">
              <a:buFont typeface="Tahoma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3770856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2888"/>
            <a:ext cx="8686800" cy="6873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dirty="0" smtClean="0"/>
              <a:t>CASPER Real-time Signal Processing Instrumentation</a:t>
            </a:r>
            <a:r>
              <a:rPr lang="en-GB" sz="2400" dirty="0" smtClean="0"/>
              <a:t> </a:t>
            </a:r>
            <a:br>
              <a:rPr lang="en-GB" sz="2400" dirty="0" smtClean="0"/>
            </a:br>
            <a:endParaRPr lang="en-GB" sz="2400" dirty="0" smtClean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14400"/>
            <a:ext cx="8229600" cy="5794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Low NRE, shared by the community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Rapid development</a:t>
            </a:r>
            <a:endParaRPr lang="en-GB" dirty="0" smtClean="0">
              <a:solidFill>
                <a:srgbClr val="FF0000"/>
              </a:solidFill>
            </a:endParaRP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Open-source, collaborative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Reusable, platform-independent </a:t>
            </a:r>
            <a:r>
              <a:rPr lang="en-GB" dirty="0" err="1" smtClean="0"/>
              <a:t>gateware</a:t>
            </a:r>
            <a:endParaRPr lang="en-GB" dirty="0" smtClean="0"/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Modular, upgradeable hardware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Industry standard communication protocols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Use switches to solve </a:t>
            </a:r>
            <a:r>
              <a:rPr lang="en-GB" dirty="0" err="1" smtClean="0"/>
              <a:t>correlator</a:t>
            </a:r>
            <a:r>
              <a:rPr lang="en-GB" dirty="0" smtClean="0"/>
              <a:t> interconnect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smtClean="0"/>
              <a:t>Low Cost</a:t>
            </a:r>
          </a:p>
        </p:txBody>
      </p:sp>
    </p:spTree>
    <p:extLst>
      <p:ext uri="{BB962C8B-B14F-4D97-AF65-F5344CB8AC3E}">
        <p14:creationId xmlns:p14="http://schemas.microsoft.com/office/powerpoint/2010/main" val="327088706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82000" cy="15430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Collaboration</a:t>
            </a:r>
            <a:endParaRPr lang="en-US" sz="3200" dirty="0" smtClean="0"/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8229600" cy="49530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Share Open Source Libraries</a:t>
            </a:r>
          </a:p>
          <a:p>
            <a:pPr>
              <a:defRPr/>
            </a:pPr>
            <a:r>
              <a:rPr lang="en-US" sz="3200" dirty="0" smtClean="0"/>
              <a:t>Workshops  </a:t>
            </a:r>
          </a:p>
          <a:p>
            <a:pPr>
              <a:defRPr/>
            </a:pPr>
            <a:r>
              <a:rPr lang="en-US" sz="3200" dirty="0" smtClean="0"/>
              <a:t>Video’s and Doc’s on Tool Flow, Libraries</a:t>
            </a:r>
          </a:p>
          <a:p>
            <a:pPr>
              <a:defRPr/>
            </a:pPr>
            <a:r>
              <a:rPr lang="en-US" sz="3200" dirty="0" smtClean="0"/>
              <a:t> Wiki, Mailing List</a:t>
            </a:r>
          </a:p>
          <a:p>
            <a:pPr>
              <a:defRPr/>
            </a:pPr>
            <a:r>
              <a:rPr lang="en-US" sz="3200" dirty="0" smtClean="0"/>
              <a:t>Open Source Boards (available from vendors)</a:t>
            </a:r>
          </a:p>
        </p:txBody>
      </p:sp>
    </p:spTree>
    <p:extLst>
      <p:ext uri="{BB962C8B-B14F-4D97-AF65-F5344CB8AC3E}">
        <p14:creationId xmlns:p14="http://schemas.microsoft.com/office/powerpoint/2010/main" val="2220968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CASPER Complete Instrument</a:t>
            </a:r>
            <a:endParaRPr lang="en-US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814523"/>
              </p:ext>
            </p:extLst>
          </p:nvPr>
        </p:nvGraphicFramePr>
        <p:xfrm>
          <a:off x="2452353" y="981794"/>
          <a:ext cx="6601775" cy="5009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Visio" r:id="rId3" imgW="7920720" imgH="6838200" progId="Visio.Drawing.6">
                  <p:embed/>
                </p:oleObj>
              </mc:Choice>
              <mc:Fallback>
                <p:oleObj name="Visio" r:id="rId3" imgW="7920720" imgH="683820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353" y="981794"/>
                        <a:ext cx="6601775" cy="5009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77975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CASPER Architecture Summary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Single or few FPGAs on a board, connected together with computers to form an instrument</a:t>
            </a:r>
          </a:p>
          <a:p>
            <a:r>
              <a:rPr lang="en-US" dirty="0" smtClean="0"/>
              <a:t>Few varieties of hardware to design</a:t>
            </a:r>
          </a:p>
          <a:p>
            <a:r>
              <a:rPr lang="en-US" dirty="0" smtClean="0"/>
              <a:t>Software portable among platforms</a:t>
            </a:r>
          </a:p>
          <a:p>
            <a:endParaRPr lang="en-US" dirty="0"/>
          </a:p>
          <a:p>
            <a:r>
              <a:rPr lang="en-US" b="1" i="1" dirty="0" smtClean="0"/>
              <a:t>It’s easy to build PI instruments, but still difficult to build common-user instruments, due to all the belts and suspenders and reliability required of a facility instrument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667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8425"/>
            <a:ext cx="8229600" cy="8175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i="1" u="sng" smtClean="0">
                <a:latin typeface="Trebuchet MS" pitchFamily="34" charset="0"/>
                <a:ea typeface="ＭＳ Ｐゴシック" pitchFamily="34" charset="-128"/>
              </a:rPr>
              <a:t>Complex Numbers (Engineering convention)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7525" y="1130300"/>
            <a:ext cx="8059738" cy="541020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ct val="160000"/>
              </a:lnSpc>
              <a:buFontTx/>
              <a:buNone/>
            </a:pP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We define a </a:t>
            </a:r>
            <a:r>
              <a:rPr lang="en-US" sz="2000" b="1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complex</a:t>
            </a: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 number with the form</a:t>
            </a: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endParaRPr lang="en-US" sz="2000" smtClean="0"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r>
              <a:rPr lang="en-US" sz="2000" smtClean="0">
                <a:latin typeface="Trebuchet MS" pitchFamily="34" charset="0"/>
                <a:ea typeface="ＭＳ Ｐゴシック" pitchFamily="34" charset="-128"/>
              </a:rPr>
              <a:t>Where     ,     are real numbers.</a:t>
            </a: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The </a:t>
            </a:r>
            <a:r>
              <a:rPr lang="en-US" sz="2000" b="1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real part</a:t>
            </a: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 of    , written            is    .</a:t>
            </a: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The </a:t>
            </a:r>
            <a:r>
              <a:rPr lang="en-US" sz="2000" b="1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imaginary part</a:t>
            </a: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 of z, written             , is    .</a:t>
            </a:r>
          </a:p>
          <a:p>
            <a:pPr marL="0" indent="0" eaLnBrk="1" hangingPunct="1">
              <a:lnSpc>
                <a:spcPct val="160000"/>
              </a:lnSpc>
            </a:pP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  Notice that, confusingly, the imaginary part is a real number.</a:t>
            </a: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So we may write    as</a:t>
            </a:r>
          </a:p>
          <a:p>
            <a:pPr marL="0" indent="0" algn="ctr" eaLnBrk="1" hangingPunct="1">
              <a:lnSpc>
                <a:spcPct val="160000"/>
              </a:lnSpc>
              <a:buFontTx/>
              <a:buNone/>
            </a:pPr>
            <a:endParaRPr lang="en-US" sz="2000" smtClean="0">
              <a:solidFill>
                <a:srgbClr val="000000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endParaRPr lang="en-US" sz="2000" smtClean="0"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lnSpc>
                <a:spcPct val="160000"/>
              </a:lnSpc>
              <a:buFontTx/>
              <a:buNone/>
            </a:pPr>
            <a:endParaRPr lang="en-US" sz="2000" smtClean="0">
              <a:latin typeface="Trebuchet MS" pitchFamily="34" charset="0"/>
              <a:ea typeface="ＭＳ Ｐゴシック" pitchFamily="34" charset="-128"/>
            </a:endParaRPr>
          </a:p>
        </p:txBody>
      </p:sp>
      <p:pic>
        <p:nvPicPr>
          <p:cNvPr id="15364" name="Picture 4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725" y="1855788"/>
            <a:ext cx="1371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8575" y="3074988"/>
            <a:ext cx="141288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93838" y="2508250"/>
            <a:ext cx="155575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3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2625" y="2514600"/>
            <a:ext cx="14922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5" descr="latex-image-1.pd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30638" y="2981325"/>
            <a:ext cx="784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6" descr="latex-image-1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57700" y="3513138"/>
            <a:ext cx="841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7" descr="latex-image-1.pd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62300" y="5680075"/>
            <a:ext cx="26495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5700" y="3086100"/>
            <a:ext cx="157163" cy="14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35650" y="3616325"/>
            <a:ext cx="147638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3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1275" y="4721225"/>
            <a:ext cx="1397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4" name="Rectangle 15"/>
          <p:cNvSpPr>
            <a:spLocks noChangeArrowheads="1"/>
          </p:cNvSpPr>
          <p:nvPr/>
        </p:nvSpPr>
        <p:spPr bwMode="auto">
          <a:xfrm>
            <a:off x="2930525" y="5562600"/>
            <a:ext cx="3052763" cy="515938"/>
          </a:xfrm>
          <a:prstGeom prst="rect">
            <a:avLst/>
          </a:prstGeom>
          <a:noFill/>
          <a:ln w="28575">
            <a:solidFill>
              <a:srgbClr val="3D84DB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6513" y="5527675"/>
            <a:ext cx="14573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000000"/>
                </a:solidFill>
                <a:cs typeface="Arial" charset="0"/>
              </a:rPr>
              <a:t>MIT</a:t>
            </a:r>
            <a:r>
              <a:rPr lang="en-US" sz="1000">
                <a:solidFill>
                  <a:srgbClr val="000000"/>
                </a:solidFill>
              </a:rPr>
              <a:t> OpenCourseWare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6038" y="5680075"/>
            <a:ext cx="1219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cs typeface="Arial" charset="0"/>
                <a:hlinkClick r:id="rId9"/>
              </a:rPr>
              <a:t>http://ocw.mit.edu</a:t>
            </a:r>
            <a:endParaRPr lang="en-US" sz="10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1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25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96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MG_0772 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2"/>
          <a:srcRect r="6323" b="23215"/>
          <a:stretch>
            <a:fillRect/>
          </a:stretch>
        </p:blipFill>
        <p:spPr bwMode="auto">
          <a:xfrm>
            <a:off x="2138363" y="1338263"/>
            <a:ext cx="5227637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79205"/>
            <a:ext cx="8005763" cy="949326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i="1" u="sng" dirty="0" smtClean="0">
                <a:latin typeface="Trebuchet MS" pitchFamily="34" charset="0"/>
                <a:ea typeface="ＭＳ Ｐゴシック" pitchFamily="34" charset="-128"/>
              </a:rPr>
              <a:t>Complex Plane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4170363" y="5184945"/>
            <a:ext cx="7985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dirty="0">
                <a:cs typeface="Arial" charset="0"/>
              </a:rPr>
              <a:t>and   </a:t>
            </a:r>
          </a:p>
        </p:txBody>
      </p:sp>
      <p:pic>
        <p:nvPicPr>
          <p:cNvPr id="16389" name="Picture 4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6950" y="1711325"/>
            <a:ext cx="13731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65400" y="5256382"/>
            <a:ext cx="15367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38700" y="5245270"/>
            <a:ext cx="151923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3" descr="latex-image-1.pd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60600" y="5679705"/>
            <a:ext cx="467995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5" descr="latex-image-1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03725" y="2698750"/>
            <a:ext cx="138113" cy="1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6" descr="latex-image-1.pd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2213" y="4197350"/>
            <a:ext cx="13811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latex-image-1.pd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21375" y="4975225"/>
            <a:ext cx="155575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2" descr="latex-image-1.pd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51038" y="1735138"/>
            <a:ext cx="1492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8" descr="latex-image-1.pd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33575" y="1022350"/>
            <a:ext cx="422275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9" descr="latex-image-1.pd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269163" y="4741863"/>
            <a:ext cx="361950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88387" y="5329407"/>
            <a:ext cx="14573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000000"/>
                </a:solidFill>
                <a:cs typeface="Arial" charset="0"/>
              </a:rPr>
              <a:t>MIT</a:t>
            </a:r>
            <a:r>
              <a:rPr lang="en-US" sz="1000">
                <a:solidFill>
                  <a:srgbClr val="000000"/>
                </a:solidFill>
              </a:rPr>
              <a:t> OpenCourseWare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97912" y="5481807"/>
            <a:ext cx="1219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cs typeface="Arial" charset="0"/>
                <a:hlinkClick r:id="rId13"/>
              </a:rPr>
              <a:t>http://ocw.mit.edu</a:t>
            </a:r>
            <a:endParaRPr lang="en-US" sz="10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580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i="1" u="sng" smtClean="0">
                <a:latin typeface="Trebuchet MS" pitchFamily="34" charset="0"/>
                <a:ea typeface="ＭＳ Ｐゴシック" pitchFamily="34" charset="-128"/>
              </a:rPr>
              <a:t>Polar Coordinates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9575" y="1057275"/>
            <a:ext cx="8323263" cy="557530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In addition to the Cartesian form, a complex number     may also be represented in </a:t>
            </a:r>
            <a:r>
              <a:rPr lang="en-US" sz="2000" b="1" dirty="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polar form</a:t>
            </a: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:</a:t>
            </a:r>
          </a:p>
          <a:p>
            <a:pPr marL="0" indent="0" eaLnBrk="1" hangingPunct="1">
              <a:buFontTx/>
              <a:buNone/>
            </a:pPr>
            <a:endParaRPr lang="en-US" sz="2000" dirty="0" smtClean="0">
              <a:solidFill>
                <a:srgbClr val="000000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sz="2000" dirty="0" smtClean="0">
              <a:solidFill>
                <a:srgbClr val="000000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buFontTx/>
              <a:buNone/>
            </a:pP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Here,    is a real number representing the magnitude of   ,  and  represents the angle of     in the complex plane.</a:t>
            </a:r>
          </a:p>
          <a:p>
            <a:pPr marL="0" indent="0" eaLnBrk="1" hangingPunct="1">
              <a:buFontTx/>
              <a:buNone/>
            </a:pP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ＭＳ Ｐゴシック" pitchFamily="34" charset="-128"/>
              </a:rPr>
              <a:t>Multiplication and division of complex numbers is easier in polar form:</a:t>
            </a:r>
          </a:p>
          <a:p>
            <a:pPr marL="0" indent="0" eaLnBrk="1" hangingPunct="1">
              <a:buFontTx/>
              <a:buNone/>
            </a:pPr>
            <a:endParaRPr lang="en-US" sz="2000" dirty="0" smtClean="0">
              <a:solidFill>
                <a:srgbClr val="000000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sz="2000" dirty="0" smtClean="0">
              <a:solidFill>
                <a:srgbClr val="000000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sz="2000" dirty="0" smtClean="0">
              <a:solidFill>
                <a:srgbClr val="000000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0" indent="0" eaLnBrk="1" hangingPunct="1">
              <a:buFontTx/>
              <a:buNone/>
            </a:pPr>
            <a:r>
              <a:rPr lang="en-US" sz="2000" dirty="0" smtClean="0">
                <a:latin typeface="Trebuchet MS" pitchFamily="34" charset="0"/>
                <a:ea typeface="ＭＳ Ｐゴシック" pitchFamily="34" charset="-128"/>
              </a:rPr>
              <a:t>Addition and subtraction of complex numbers is easier in Cartesian form.</a:t>
            </a:r>
          </a:p>
        </p:txBody>
      </p:sp>
      <p:pic>
        <p:nvPicPr>
          <p:cNvPr id="17412" name="Picture 1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75" y="1966913"/>
            <a:ext cx="1062038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025" y="2603500"/>
            <a:ext cx="138113" cy="14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9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0025" y="2563813"/>
            <a:ext cx="122238" cy="20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0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0513" y="1211263"/>
            <a:ext cx="1397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1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8800" y="2597150"/>
            <a:ext cx="1397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2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7713" y="2908300"/>
            <a:ext cx="1397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" descr="latex-image-1.pd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0025" y="3851275"/>
            <a:ext cx="2159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" descr="latex-image-1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71675" y="3889375"/>
            <a:ext cx="2598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99473" y="5603506"/>
            <a:ext cx="14573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000000"/>
                </a:solidFill>
                <a:cs typeface="Arial" charset="0"/>
              </a:rPr>
              <a:t>MIT</a:t>
            </a:r>
            <a:r>
              <a:rPr lang="en-US" sz="1000">
                <a:solidFill>
                  <a:srgbClr val="000000"/>
                </a:solidFill>
              </a:rPr>
              <a:t> OpenCourseWare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08998" y="5755906"/>
            <a:ext cx="1219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cs typeface="Arial" charset="0"/>
                <a:hlinkClick r:id="rId8"/>
              </a:rPr>
              <a:t>http://ocw.mit.edu</a:t>
            </a:r>
            <a:endParaRPr lang="en-US" sz="10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447292"/>
      </p:ext>
    </p:extLst>
  </p:cSld>
  <p:clrMapOvr>
    <a:masterClrMapping/>
  </p:clrMapOvr>
  <p:transition xmlns:p14="http://schemas.microsoft.com/office/powerpoint/2010/main">
    <p:push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Analog Processing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037921" cy="1944395"/>
          </a:xfrm>
        </p:spPr>
        <p:txBody>
          <a:bodyPr/>
          <a:lstStyle/>
          <a:p>
            <a:r>
              <a:rPr lang="en-US" dirty="0" smtClean="0"/>
              <a:t>Amplification</a:t>
            </a:r>
          </a:p>
          <a:p>
            <a:r>
              <a:rPr lang="en-US" dirty="0" smtClean="0"/>
              <a:t>Filtering</a:t>
            </a:r>
          </a:p>
          <a:p>
            <a:r>
              <a:rPr lang="en-US" dirty="0" smtClean="0"/>
              <a:t>Frequency </a:t>
            </a:r>
            <a:r>
              <a:rPr lang="en-US" dirty="0"/>
              <a:t>Translation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437" y="1288456"/>
            <a:ext cx="5768606" cy="4529835"/>
          </a:xfrm>
          <a:prstGeom prst="rect">
            <a:avLst/>
          </a:prstGeom>
        </p:spPr>
      </p:pic>
      <p:pic>
        <p:nvPicPr>
          <p:cNvPr id="7" name="Picture 6" descr="Screen Shot 2015-07-05 at 10.12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13" y="3601725"/>
            <a:ext cx="3318909" cy="6197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0208" y="3307829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FT Modulation Theorem:</a:t>
            </a:r>
          </a:p>
        </p:txBody>
      </p:sp>
    </p:spTree>
    <p:extLst>
      <p:ext uri="{BB962C8B-B14F-4D97-AF65-F5344CB8AC3E}">
        <p14:creationId xmlns:p14="http://schemas.microsoft.com/office/powerpoint/2010/main" val="2287208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Digital Signal Processing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163864" cy="4603750"/>
          </a:xfrm>
        </p:spPr>
        <p:txBody>
          <a:bodyPr/>
          <a:lstStyle/>
          <a:p>
            <a:r>
              <a:rPr lang="en-US" dirty="0" smtClean="0"/>
              <a:t>Sampling</a:t>
            </a:r>
          </a:p>
          <a:p>
            <a:r>
              <a:rPr lang="en-US" dirty="0" smtClean="0"/>
              <a:t>More </a:t>
            </a:r>
            <a:r>
              <a:rPr lang="en-US" dirty="0" smtClean="0"/>
              <a:t>filtering</a:t>
            </a:r>
          </a:p>
          <a:p>
            <a:r>
              <a:rPr lang="en-US" dirty="0" smtClean="0"/>
              <a:t>Frequency translation</a:t>
            </a:r>
          </a:p>
          <a:p>
            <a:r>
              <a:rPr lang="en-US" dirty="0" smtClean="0"/>
              <a:t>Time </a:t>
            </a:r>
            <a:r>
              <a:rPr lang="en-US" dirty="0" smtClean="0"/>
              <a:t>to frequency domain conversion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075" y="1288456"/>
            <a:ext cx="5937915" cy="325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236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Signal Processing Fundamentals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Fourier Transforms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3040" y="1288456"/>
            <a:ext cx="3478722" cy="4603750"/>
          </a:xfrm>
        </p:spPr>
        <p:txBody>
          <a:bodyPr/>
          <a:lstStyle/>
          <a:p>
            <a:r>
              <a:rPr lang="en-US" dirty="0" smtClean="0"/>
              <a:t>Continuous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Discrete </a:t>
            </a:r>
            <a:endParaRPr lang="en-US" dirty="0"/>
          </a:p>
        </p:txBody>
      </p:sp>
      <p:pic>
        <p:nvPicPr>
          <p:cNvPr id="5" name="Picture 4" descr="Screen Shot 2015-07-06 at 3.49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600" y="813118"/>
            <a:ext cx="3429000" cy="952500"/>
          </a:xfrm>
          <a:prstGeom prst="rect">
            <a:avLst/>
          </a:prstGeom>
        </p:spPr>
      </p:pic>
      <p:pic>
        <p:nvPicPr>
          <p:cNvPr id="6" name="Picture 5" descr="Screen Shot 2015-07-06 at 4.14.4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600" y="1871896"/>
            <a:ext cx="3263900" cy="876300"/>
          </a:xfrm>
          <a:prstGeom prst="rect">
            <a:avLst/>
          </a:prstGeom>
        </p:spPr>
      </p:pic>
      <p:pic>
        <p:nvPicPr>
          <p:cNvPr id="7" name="Picture 6" descr="Screen Shot 2015-07-06 at 4.16.5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928" y="3270730"/>
            <a:ext cx="2641600" cy="1219200"/>
          </a:xfrm>
          <a:prstGeom prst="rect">
            <a:avLst/>
          </a:prstGeom>
        </p:spPr>
      </p:pic>
      <p:pic>
        <p:nvPicPr>
          <p:cNvPr id="8" name="Picture 7" descr="Screen Shot 2015-07-06 at 4.17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928" y="4503211"/>
            <a:ext cx="2819400" cy="1155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8573" y="4968876"/>
            <a:ext cx="38080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Gill Sans MT" panose="020B0502020104020203" pitchFamily="34" charset="0"/>
              </a:rPr>
              <a:t>From </a:t>
            </a:r>
            <a:r>
              <a:rPr lang="en-US" sz="1400" i="1" dirty="0" smtClean="0">
                <a:latin typeface="Gill Sans MT" panose="020B0502020104020203" pitchFamily="34" charset="0"/>
              </a:rPr>
              <a:t>Essential Radio Astronomy</a:t>
            </a:r>
          </a:p>
          <a:p>
            <a:r>
              <a:rPr lang="en-US" sz="1400" dirty="0" smtClean="0">
                <a:latin typeface="Gill Sans MT" panose="020B0502020104020203" pitchFamily="34" charset="0"/>
              </a:rPr>
              <a:t>Condon and Ransom</a:t>
            </a:r>
          </a:p>
          <a:p>
            <a:r>
              <a:rPr lang="en-US" sz="1400" dirty="0">
                <a:latin typeface="Gill Sans MT" panose="020B0502020104020203" pitchFamily="34" charset="0"/>
              </a:rPr>
              <a:t>http://</a:t>
            </a:r>
            <a:r>
              <a:rPr lang="en-US" sz="1400" dirty="0" err="1">
                <a:latin typeface="Gill Sans MT" panose="020B0502020104020203" pitchFamily="34" charset="0"/>
              </a:rPr>
              <a:t>www.cv.nrao.edu</a:t>
            </a:r>
            <a:r>
              <a:rPr lang="en-US" sz="1400" dirty="0">
                <a:latin typeface="Gill Sans MT" panose="020B0502020104020203" pitchFamily="34" charset="0"/>
              </a:rPr>
              <a:t>/course/astr534/</a:t>
            </a:r>
            <a:r>
              <a:rPr lang="en-US" sz="1400" dirty="0" err="1">
                <a:latin typeface="Gill Sans MT" panose="020B0502020104020203" pitchFamily="34" charset="0"/>
              </a:rPr>
              <a:t>ERA.shtml</a:t>
            </a:r>
            <a:endParaRPr lang="en-US" sz="14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049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RAO_Presentation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Gill Sans MT" panose="020B050202010402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NRAO_Presentation_Template.potx</Template>
  <TotalTime>7752</TotalTime>
  <Words>1969</Words>
  <Application>Microsoft Macintosh PowerPoint</Application>
  <PresentationFormat>On-screen Show (4:3)</PresentationFormat>
  <Paragraphs>295</Paragraphs>
  <Slides>42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NRAO_Presentation_Template</vt:lpstr>
      <vt:lpstr>Microsoft Visio Drawing</vt:lpstr>
      <vt:lpstr>PowerPoint Presentation</vt:lpstr>
      <vt:lpstr>PowerPoint Presentation</vt:lpstr>
      <vt:lpstr>PowerPoint Presentation</vt:lpstr>
      <vt:lpstr>Complex Numbers (Engineering convention)</vt:lpstr>
      <vt:lpstr>Complex Plane</vt:lpstr>
      <vt:lpstr>Polar Coordinates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FPGA vs GPU</vt:lpstr>
      <vt:lpstr>The Problem with the Traditional Hardware Development Model</vt:lpstr>
      <vt:lpstr>Solution:</vt:lpstr>
      <vt:lpstr>CASPER Real-time Signal Processing Instrumentation  </vt:lpstr>
      <vt:lpstr>Collaboration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NRAO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Beasley</dc:creator>
  <cp:lastModifiedBy>John Ford</cp:lastModifiedBy>
  <cp:revision>92</cp:revision>
  <cp:lastPrinted>2015-07-07T20:52:28Z</cp:lastPrinted>
  <dcterms:created xsi:type="dcterms:W3CDTF">2014-05-01T20:01:05Z</dcterms:created>
  <dcterms:modified xsi:type="dcterms:W3CDTF">2015-07-08T14:22:51Z</dcterms:modified>
</cp:coreProperties>
</file>