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4"/>
  </p:notesMasterIdLst>
  <p:sldIdLst>
    <p:sldId id="259" r:id="rId2"/>
    <p:sldId id="258" r:id="rId3"/>
    <p:sldId id="296" r:id="rId4"/>
    <p:sldId id="340" r:id="rId5"/>
    <p:sldId id="339" r:id="rId6"/>
    <p:sldId id="341" r:id="rId7"/>
    <p:sldId id="297" r:id="rId8"/>
    <p:sldId id="299" r:id="rId9"/>
    <p:sldId id="321" r:id="rId10"/>
    <p:sldId id="320" r:id="rId11"/>
    <p:sldId id="319" r:id="rId12"/>
    <p:sldId id="318" r:id="rId13"/>
    <p:sldId id="301" r:id="rId14"/>
    <p:sldId id="302" r:id="rId15"/>
    <p:sldId id="303" r:id="rId16"/>
    <p:sldId id="306" r:id="rId17"/>
    <p:sldId id="305" r:id="rId18"/>
    <p:sldId id="308" r:id="rId19"/>
    <p:sldId id="307" r:id="rId20"/>
    <p:sldId id="312" r:id="rId21"/>
    <p:sldId id="311" r:id="rId22"/>
    <p:sldId id="310" r:id="rId23"/>
    <p:sldId id="309" r:id="rId24"/>
    <p:sldId id="304" r:id="rId25"/>
    <p:sldId id="313" r:id="rId26"/>
    <p:sldId id="314" r:id="rId27"/>
    <p:sldId id="322" r:id="rId28"/>
    <p:sldId id="342" r:id="rId29"/>
    <p:sldId id="323" r:id="rId30"/>
    <p:sldId id="332" r:id="rId31"/>
    <p:sldId id="325" r:id="rId32"/>
    <p:sldId id="329" r:id="rId33"/>
    <p:sldId id="334" r:id="rId34"/>
    <p:sldId id="335" r:id="rId35"/>
    <p:sldId id="336" r:id="rId36"/>
    <p:sldId id="337" r:id="rId37"/>
    <p:sldId id="338" r:id="rId38"/>
    <p:sldId id="327" r:id="rId39"/>
    <p:sldId id="328" r:id="rId40"/>
    <p:sldId id="257" r:id="rId41"/>
    <p:sldId id="300" r:id="rId42"/>
    <p:sldId id="266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2389852-99F0-6B49-B87C-735B0B4532E2}">
          <p14:sldIdLst>
            <p14:sldId id="259"/>
            <p14:sldId id="258"/>
            <p14:sldId id="296"/>
            <p14:sldId id="340"/>
            <p14:sldId id="339"/>
            <p14:sldId id="341"/>
            <p14:sldId id="297"/>
            <p14:sldId id="299"/>
            <p14:sldId id="321"/>
            <p14:sldId id="320"/>
            <p14:sldId id="319"/>
            <p14:sldId id="318"/>
            <p14:sldId id="301"/>
            <p14:sldId id="302"/>
            <p14:sldId id="303"/>
            <p14:sldId id="306"/>
            <p14:sldId id="305"/>
            <p14:sldId id="308"/>
            <p14:sldId id="307"/>
            <p14:sldId id="312"/>
            <p14:sldId id="311"/>
            <p14:sldId id="310"/>
            <p14:sldId id="309"/>
            <p14:sldId id="304"/>
            <p14:sldId id="313"/>
            <p14:sldId id="314"/>
            <p14:sldId id="322"/>
            <p14:sldId id="342"/>
            <p14:sldId id="323"/>
            <p14:sldId id="332"/>
            <p14:sldId id="325"/>
            <p14:sldId id="329"/>
            <p14:sldId id="334"/>
            <p14:sldId id="335"/>
            <p14:sldId id="336"/>
            <p14:sldId id="337"/>
            <p14:sldId id="338"/>
            <p14:sldId id="327"/>
            <p14:sldId id="328"/>
            <p14:sldId id="257"/>
            <p14:sldId id="300"/>
            <p14:sldId id="266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2458"/>
    <a:srgbClr val="052058"/>
    <a:srgbClr val="11264C"/>
    <a:srgbClr val="64A3F9"/>
    <a:srgbClr val="5587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7" autoAdjust="0"/>
    <p:restoredTop sz="94602" autoAdjust="0"/>
  </p:normalViewPr>
  <p:slideViewPr>
    <p:cSldViewPr snapToGrid="0" snapToObjects="1">
      <p:cViewPr>
        <p:scale>
          <a:sx n="121" d="100"/>
          <a:sy n="121" d="100"/>
        </p:scale>
        <p:origin x="-544" y="248"/>
      </p:cViewPr>
      <p:guideLst>
        <p:guide orient="horz" pos="4162"/>
        <p:guide pos="288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notesMaster" Target="notesMasters/notesMaster1.xml"/><Relationship Id="rId45" Type="http://schemas.openxmlformats.org/officeDocument/2006/relationships/printerSettings" Target="printerSettings/printerSettings1.bin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DAF8F9-169D-44DB-85CA-273403A7B9DE}" type="datetimeFigureOut">
              <a:rPr lang="en-US" smtClean="0"/>
              <a:t>7/7/15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58C562-8B63-4E12-9383-291BCD3F64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8702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FEC2EDBD-15EC-427A-8D9D-80F1F6D5D7AF}" type="slidenum">
              <a:rPr lang="en-GB" smtClean="0"/>
              <a:pPr/>
              <a:t>34</a:t>
            </a:fld>
            <a:endParaRPr lang="en-GB" smtClean="0"/>
          </a:p>
        </p:txBody>
      </p:sp>
      <p:sp>
        <p:nvSpPr>
          <p:cNvPr id="1034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0342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025900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3E8C703F-2FB2-4065-BB7C-C6D4BDFD4DAA}" type="slidenum">
              <a:rPr lang="en-GB" smtClean="0"/>
              <a:pPr/>
              <a:t>35</a:t>
            </a:fld>
            <a:endParaRPr lang="en-GB" smtClean="0"/>
          </a:p>
        </p:txBody>
      </p:sp>
      <p:sp>
        <p:nvSpPr>
          <p:cNvPr id="1044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0445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025900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02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 eaLnBrk="1">
              <a:lnSpc>
                <a:spcPct val="101000"/>
              </a:lnSpc>
              <a:spcBef>
                <a:spcPts val="300"/>
              </a:spcBef>
              <a:buClr>
                <a:srgbClr val="000000"/>
              </a:buClr>
              <a:buFont typeface="Tahoma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DA1EA79D-A177-48BA-A738-DFF60F6F9572}" type="slidenum">
              <a:rPr lang="en-GB" sz="1200" b="0">
                <a:solidFill>
                  <a:srgbClr val="000000"/>
                </a:solidFill>
                <a:latin typeface="Tahoma" pitchFamily="34" charset="0"/>
              </a:rPr>
              <a:pPr algn="r" eaLnBrk="1">
                <a:lnSpc>
                  <a:spcPct val="101000"/>
                </a:lnSpc>
                <a:spcBef>
                  <a:spcPts val="300"/>
                </a:spcBef>
                <a:buClr>
                  <a:srgbClr val="000000"/>
                </a:buClr>
                <a:buFont typeface="Tahoma" pitchFamily="34" charset="0"/>
                <a:buChar char="•"/>
                <a:tabLst>
                  <a:tab pos="723900" algn="l"/>
                  <a:tab pos="1447800" algn="l"/>
                  <a:tab pos="2171700" algn="l"/>
                  <a:tab pos="2895600" algn="l"/>
                </a:tabLst>
              </a:pPr>
              <a:t>36</a:t>
            </a:fld>
            <a:endParaRPr lang="en-GB" sz="1200" b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547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0547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025900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.emf"/><Relationship Id="rId5" Type="http://schemas.openxmlformats.org/officeDocument/2006/relationships/image" Target="../media/image3.png"/><Relationship Id="rId6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.emf"/><Relationship Id="rId5" Type="http://schemas.openxmlformats.org/officeDocument/2006/relationships/image" Target="../media/image3.png"/><Relationship Id="rId6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.emf"/><Relationship Id="rId5" Type="http://schemas.openxmlformats.org/officeDocument/2006/relationships/image" Target="../media/image3.png"/><Relationship Id="rId6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.emf"/><Relationship Id="rId5" Type="http://schemas.openxmlformats.org/officeDocument/2006/relationships/image" Target="../media/image3.png"/><Relationship Id="rId6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.emf"/><Relationship Id="rId5" Type="http://schemas.openxmlformats.org/officeDocument/2006/relationships/image" Target="../media/image3.png"/><Relationship Id="rId6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.emf"/><Relationship Id="rId5" Type="http://schemas.openxmlformats.org/officeDocument/2006/relationships/image" Target="../media/image3.png"/><Relationship Id="rId6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Her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NRAO PPT Images_Herc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8602"/>
            <a:ext cx="9144000" cy="6858000"/>
          </a:xfrm>
          <a:prstGeom prst="rect">
            <a:avLst/>
          </a:prstGeom>
        </p:spPr>
      </p:pic>
      <p:sp>
        <p:nvSpPr>
          <p:cNvPr id="11" name="Freeform 10"/>
          <p:cNvSpPr/>
          <p:nvPr userDrawn="1"/>
        </p:nvSpPr>
        <p:spPr>
          <a:xfrm>
            <a:off x="-124504" y="4230440"/>
            <a:ext cx="9393008" cy="2873033"/>
          </a:xfrm>
          <a:custGeom>
            <a:avLst/>
            <a:gdLst>
              <a:gd name="connsiteX0" fmla="*/ 0 w 9393008"/>
              <a:gd name="connsiteY0" fmla="*/ 58023 h 734959"/>
              <a:gd name="connsiteX1" fmla="*/ 1921150 w 9393008"/>
              <a:gd name="connsiteY1" fmla="*/ 193410 h 734959"/>
              <a:gd name="connsiteX2" fmla="*/ 2965534 w 9393008"/>
              <a:gd name="connsiteY2" fmla="*/ 238540 h 734959"/>
              <a:gd name="connsiteX3" fmla="*/ 3829407 w 9393008"/>
              <a:gd name="connsiteY3" fmla="*/ 199857 h 734959"/>
              <a:gd name="connsiteX4" fmla="*/ 4583684 w 9393008"/>
              <a:gd name="connsiteY4" fmla="*/ 148281 h 734959"/>
              <a:gd name="connsiteX5" fmla="*/ 6124473 w 9393008"/>
              <a:gd name="connsiteY5" fmla="*/ 38682 h 734959"/>
              <a:gd name="connsiteX6" fmla="*/ 7723283 w 9393008"/>
              <a:gd name="connsiteY6" fmla="*/ 0 h 734959"/>
              <a:gd name="connsiteX7" fmla="*/ 9077114 w 9393008"/>
              <a:gd name="connsiteY7" fmla="*/ 58023 h 734959"/>
              <a:gd name="connsiteX8" fmla="*/ 9393008 w 9393008"/>
              <a:gd name="connsiteY8" fmla="*/ 90258 h 734959"/>
              <a:gd name="connsiteX9" fmla="*/ 9386561 w 9393008"/>
              <a:gd name="connsiteY9" fmla="*/ 728512 h 734959"/>
              <a:gd name="connsiteX10" fmla="*/ 51574 w 9393008"/>
              <a:gd name="connsiteY10" fmla="*/ 734959 h 734959"/>
              <a:gd name="connsiteX11" fmla="*/ 0 w 9393008"/>
              <a:gd name="connsiteY11" fmla="*/ 58023 h 734959"/>
              <a:gd name="connsiteX0" fmla="*/ 0 w 9393008"/>
              <a:gd name="connsiteY0" fmla="*/ 58023 h 818770"/>
              <a:gd name="connsiteX1" fmla="*/ 1921150 w 9393008"/>
              <a:gd name="connsiteY1" fmla="*/ 193410 h 818770"/>
              <a:gd name="connsiteX2" fmla="*/ 2965534 w 9393008"/>
              <a:gd name="connsiteY2" fmla="*/ 238540 h 818770"/>
              <a:gd name="connsiteX3" fmla="*/ 3829407 w 9393008"/>
              <a:gd name="connsiteY3" fmla="*/ 199857 h 818770"/>
              <a:gd name="connsiteX4" fmla="*/ 4583684 w 9393008"/>
              <a:gd name="connsiteY4" fmla="*/ 148281 h 818770"/>
              <a:gd name="connsiteX5" fmla="*/ 6124473 w 9393008"/>
              <a:gd name="connsiteY5" fmla="*/ 38682 h 818770"/>
              <a:gd name="connsiteX6" fmla="*/ 7723283 w 9393008"/>
              <a:gd name="connsiteY6" fmla="*/ 0 h 818770"/>
              <a:gd name="connsiteX7" fmla="*/ 9077114 w 9393008"/>
              <a:gd name="connsiteY7" fmla="*/ 58023 h 818770"/>
              <a:gd name="connsiteX8" fmla="*/ 9393008 w 9393008"/>
              <a:gd name="connsiteY8" fmla="*/ 90258 h 818770"/>
              <a:gd name="connsiteX9" fmla="*/ 9386561 w 9393008"/>
              <a:gd name="connsiteY9" fmla="*/ 728512 h 818770"/>
              <a:gd name="connsiteX10" fmla="*/ 19340 w 9393008"/>
              <a:gd name="connsiteY10" fmla="*/ 818770 h 818770"/>
              <a:gd name="connsiteX11" fmla="*/ 0 w 9393008"/>
              <a:gd name="connsiteY11" fmla="*/ 58023 h 818770"/>
              <a:gd name="connsiteX0" fmla="*/ 0 w 9393008"/>
              <a:gd name="connsiteY0" fmla="*/ 58023 h 818770"/>
              <a:gd name="connsiteX1" fmla="*/ 1921150 w 9393008"/>
              <a:gd name="connsiteY1" fmla="*/ 193410 h 818770"/>
              <a:gd name="connsiteX2" fmla="*/ 2965534 w 9393008"/>
              <a:gd name="connsiteY2" fmla="*/ 238540 h 818770"/>
              <a:gd name="connsiteX3" fmla="*/ 3829407 w 9393008"/>
              <a:gd name="connsiteY3" fmla="*/ 199857 h 818770"/>
              <a:gd name="connsiteX4" fmla="*/ 4583684 w 9393008"/>
              <a:gd name="connsiteY4" fmla="*/ 148281 h 818770"/>
              <a:gd name="connsiteX5" fmla="*/ 6124473 w 9393008"/>
              <a:gd name="connsiteY5" fmla="*/ 38682 h 818770"/>
              <a:gd name="connsiteX6" fmla="*/ 7723283 w 9393008"/>
              <a:gd name="connsiteY6" fmla="*/ 0 h 818770"/>
              <a:gd name="connsiteX7" fmla="*/ 9077114 w 9393008"/>
              <a:gd name="connsiteY7" fmla="*/ 58023 h 818770"/>
              <a:gd name="connsiteX8" fmla="*/ 9393008 w 9393008"/>
              <a:gd name="connsiteY8" fmla="*/ 90258 h 818770"/>
              <a:gd name="connsiteX9" fmla="*/ 9386561 w 9393008"/>
              <a:gd name="connsiteY9" fmla="*/ 728512 h 818770"/>
              <a:gd name="connsiteX10" fmla="*/ 19340 w 9393008"/>
              <a:gd name="connsiteY10" fmla="*/ 818770 h 818770"/>
              <a:gd name="connsiteX11" fmla="*/ 0 w 9393008"/>
              <a:gd name="connsiteY11" fmla="*/ 58023 h 818770"/>
              <a:gd name="connsiteX0" fmla="*/ 0 w 9393008"/>
              <a:gd name="connsiteY0" fmla="*/ 58023 h 838111"/>
              <a:gd name="connsiteX1" fmla="*/ 1921150 w 9393008"/>
              <a:gd name="connsiteY1" fmla="*/ 193410 h 838111"/>
              <a:gd name="connsiteX2" fmla="*/ 2965534 w 9393008"/>
              <a:gd name="connsiteY2" fmla="*/ 238540 h 838111"/>
              <a:gd name="connsiteX3" fmla="*/ 3829407 w 9393008"/>
              <a:gd name="connsiteY3" fmla="*/ 199857 h 838111"/>
              <a:gd name="connsiteX4" fmla="*/ 4583684 w 9393008"/>
              <a:gd name="connsiteY4" fmla="*/ 148281 h 838111"/>
              <a:gd name="connsiteX5" fmla="*/ 6124473 w 9393008"/>
              <a:gd name="connsiteY5" fmla="*/ 38682 h 838111"/>
              <a:gd name="connsiteX6" fmla="*/ 7723283 w 9393008"/>
              <a:gd name="connsiteY6" fmla="*/ 0 h 838111"/>
              <a:gd name="connsiteX7" fmla="*/ 9077114 w 9393008"/>
              <a:gd name="connsiteY7" fmla="*/ 58023 h 838111"/>
              <a:gd name="connsiteX8" fmla="*/ 9393008 w 9393008"/>
              <a:gd name="connsiteY8" fmla="*/ 90258 h 838111"/>
              <a:gd name="connsiteX9" fmla="*/ 9386561 w 9393008"/>
              <a:gd name="connsiteY9" fmla="*/ 838111 h 838111"/>
              <a:gd name="connsiteX10" fmla="*/ 19340 w 9393008"/>
              <a:gd name="connsiteY10" fmla="*/ 818770 h 838111"/>
              <a:gd name="connsiteX11" fmla="*/ 0 w 9393008"/>
              <a:gd name="connsiteY11" fmla="*/ 58023 h 838111"/>
              <a:gd name="connsiteX0" fmla="*/ 0 w 9393008"/>
              <a:gd name="connsiteY0" fmla="*/ 58023 h 3844811"/>
              <a:gd name="connsiteX1" fmla="*/ 1921150 w 9393008"/>
              <a:gd name="connsiteY1" fmla="*/ 193410 h 3844811"/>
              <a:gd name="connsiteX2" fmla="*/ 2965534 w 9393008"/>
              <a:gd name="connsiteY2" fmla="*/ 238540 h 3844811"/>
              <a:gd name="connsiteX3" fmla="*/ 3829407 w 9393008"/>
              <a:gd name="connsiteY3" fmla="*/ 199857 h 3844811"/>
              <a:gd name="connsiteX4" fmla="*/ 4583684 w 9393008"/>
              <a:gd name="connsiteY4" fmla="*/ 148281 h 3844811"/>
              <a:gd name="connsiteX5" fmla="*/ 6124473 w 9393008"/>
              <a:gd name="connsiteY5" fmla="*/ 38682 h 3844811"/>
              <a:gd name="connsiteX6" fmla="*/ 7723283 w 9393008"/>
              <a:gd name="connsiteY6" fmla="*/ 0 h 3844811"/>
              <a:gd name="connsiteX7" fmla="*/ 9077114 w 9393008"/>
              <a:gd name="connsiteY7" fmla="*/ 58023 h 3844811"/>
              <a:gd name="connsiteX8" fmla="*/ 9393008 w 9393008"/>
              <a:gd name="connsiteY8" fmla="*/ 90258 h 3844811"/>
              <a:gd name="connsiteX9" fmla="*/ 9386561 w 9393008"/>
              <a:gd name="connsiteY9" fmla="*/ 838111 h 3844811"/>
              <a:gd name="connsiteX10" fmla="*/ 19340 w 9393008"/>
              <a:gd name="connsiteY10" fmla="*/ 3844811 h 3844811"/>
              <a:gd name="connsiteX11" fmla="*/ 0 w 9393008"/>
              <a:gd name="connsiteY11" fmla="*/ 58023 h 3844811"/>
              <a:gd name="connsiteX0" fmla="*/ 0 w 9393008"/>
              <a:gd name="connsiteY0" fmla="*/ 58023 h 3844811"/>
              <a:gd name="connsiteX1" fmla="*/ 1921150 w 9393008"/>
              <a:gd name="connsiteY1" fmla="*/ 193410 h 3844811"/>
              <a:gd name="connsiteX2" fmla="*/ 2965534 w 9393008"/>
              <a:gd name="connsiteY2" fmla="*/ 238540 h 3844811"/>
              <a:gd name="connsiteX3" fmla="*/ 3829407 w 9393008"/>
              <a:gd name="connsiteY3" fmla="*/ 199857 h 3844811"/>
              <a:gd name="connsiteX4" fmla="*/ 4583684 w 9393008"/>
              <a:gd name="connsiteY4" fmla="*/ 148281 h 3844811"/>
              <a:gd name="connsiteX5" fmla="*/ 6124473 w 9393008"/>
              <a:gd name="connsiteY5" fmla="*/ 38682 h 3844811"/>
              <a:gd name="connsiteX6" fmla="*/ 7723283 w 9393008"/>
              <a:gd name="connsiteY6" fmla="*/ 0 h 3844811"/>
              <a:gd name="connsiteX7" fmla="*/ 9077114 w 9393008"/>
              <a:gd name="connsiteY7" fmla="*/ 58023 h 3844811"/>
              <a:gd name="connsiteX8" fmla="*/ 9393008 w 9393008"/>
              <a:gd name="connsiteY8" fmla="*/ 90258 h 3844811"/>
              <a:gd name="connsiteX9" fmla="*/ 9354164 w 9393008"/>
              <a:gd name="connsiteY9" fmla="*/ 3741037 h 3844811"/>
              <a:gd name="connsiteX10" fmla="*/ 19340 w 9393008"/>
              <a:gd name="connsiteY10" fmla="*/ 3844811 h 3844811"/>
              <a:gd name="connsiteX11" fmla="*/ 0 w 9393008"/>
              <a:gd name="connsiteY11" fmla="*/ 58023 h 3844811"/>
              <a:gd name="connsiteX0" fmla="*/ 0 w 9393008"/>
              <a:gd name="connsiteY0" fmla="*/ 58023 h 3844811"/>
              <a:gd name="connsiteX1" fmla="*/ 1921150 w 9393008"/>
              <a:gd name="connsiteY1" fmla="*/ 193410 h 3844811"/>
              <a:gd name="connsiteX2" fmla="*/ 2965534 w 9393008"/>
              <a:gd name="connsiteY2" fmla="*/ 238540 h 3844811"/>
              <a:gd name="connsiteX3" fmla="*/ 3829407 w 9393008"/>
              <a:gd name="connsiteY3" fmla="*/ 199857 h 3844811"/>
              <a:gd name="connsiteX4" fmla="*/ 4583684 w 9393008"/>
              <a:gd name="connsiteY4" fmla="*/ 148281 h 3844811"/>
              <a:gd name="connsiteX5" fmla="*/ 6124473 w 9393008"/>
              <a:gd name="connsiteY5" fmla="*/ 38682 h 3844811"/>
              <a:gd name="connsiteX6" fmla="*/ 7723283 w 9393008"/>
              <a:gd name="connsiteY6" fmla="*/ 0 h 3844811"/>
              <a:gd name="connsiteX7" fmla="*/ 9077114 w 9393008"/>
              <a:gd name="connsiteY7" fmla="*/ 58023 h 3844811"/>
              <a:gd name="connsiteX8" fmla="*/ 9393008 w 9393008"/>
              <a:gd name="connsiteY8" fmla="*/ 90258 h 3844811"/>
              <a:gd name="connsiteX9" fmla="*/ 9354164 w 9393008"/>
              <a:gd name="connsiteY9" fmla="*/ 3838233 h 3844811"/>
              <a:gd name="connsiteX10" fmla="*/ 19340 w 9393008"/>
              <a:gd name="connsiteY10" fmla="*/ 3844811 h 3844811"/>
              <a:gd name="connsiteX11" fmla="*/ 0 w 9393008"/>
              <a:gd name="connsiteY11" fmla="*/ 58023 h 3844811"/>
              <a:gd name="connsiteX0" fmla="*/ 0 w 9393008"/>
              <a:gd name="connsiteY0" fmla="*/ 58023 h 3838236"/>
              <a:gd name="connsiteX1" fmla="*/ 1921150 w 9393008"/>
              <a:gd name="connsiteY1" fmla="*/ 193410 h 3838236"/>
              <a:gd name="connsiteX2" fmla="*/ 2965534 w 9393008"/>
              <a:gd name="connsiteY2" fmla="*/ 238540 h 3838236"/>
              <a:gd name="connsiteX3" fmla="*/ 3829407 w 9393008"/>
              <a:gd name="connsiteY3" fmla="*/ 199857 h 3838236"/>
              <a:gd name="connsiteX4" fmla="*/ 4583684 w 9393008"/>
              <a:gd name="connsiteY4" fmla="*/ 148281 h 3838236"/>
              <a:gd name="connsiteX5" fmla="*/ 6124473 w 9393008"/>
              <a:gd name="connsiteY5" fmla="*/ 38682 h 3838236"/>
              <a:gd name="connsiteX6" fmla="*/ 7723283 w 9393008"/>
              <a:gd name="connsiteY6" fmla="*/ 0 h 3838236"/>
              <a:gd name="connsiteX7" fmla="*/ 9077114 w 9393008"/>
              <a:gd name="connsiteY7" fmla="*/ 58023 h 3838236"/>
              <a:gd name="connsiteX8" fmla="*/ 9393008 w 9393008"/>
              <a:gd name="connsiteY8" fmla="*/ 90258 h 3838236"/>
              <a:gd name="connsiteX9" fmla="*/ 9354164 w 9393008"/>
              <a:gd name="connsiteY9" fmla="*/ 3838233 h 3838236"/>
              <a:gd name="connsiteX10" fmla="*/ 6640 w 9393008"/>
              <a:gd name="connsiteY10" fmla="*/ 2841511 h 3838236"/>
              <a:gd name="connsiteX11" fmla="*/ 0 w 9393008"/>
              <a:gd name="connsiteY11" fmla="*/ 58023 h 3838236"/>
              <a:gd name="connsiteX0" fmla="*/ 0 w 9393008"/>
              <a:gd name="connsiteY0" fmla="*/ 58023 h 2873033"/>
              <a:gd name="connsiteX1" fmla="*/ 1921150 w 9393008"/>
              <a:gd name="connsiteY1" fmla="*/ 193410 h 2873033"/>
              <a:gd name="connsiteX2" fmla="*/ 2965534 w 9393008"/>
              <a:gd name="connsiteY2" fmla="*/ 238540 h 2873033"/>
              <a:gd name="connsiteX3" fmla="*/ 3829407 w 9393008"/>
              <a:gd name="connsiteY3" fmla="*/ 199857 h 2873033"/>
              <a:gd name="connsiteX4" fmla="*/ 4583684 w 9393008"/>
              <a:gd name="connsiteY4" fmla="*/ 148281 h 2873033"/>
              <a:gd name="connsiteX5" fmla="*/ 6124473 w 9393008"/>
              <a:gd name="connsiteY5" fmla="*/ 38682 h 2873033"/>
              <a:gd name="connsiteX6" fmla="*/ 7723283 w 9393008"/>
              <a:gd name="connsiteY6" fmla="*/ 0 h 2873033"/>
              <a:gd name="connsiteX7" fmla="*/ 9077114 w 9393008"/>
              <a:gd name="connsiteY7" fmla="*/ 58023 h 2873033"/>
              <a:gd name="connsiteX8" fmla="*/ 9393008 w 9393008"/>
              <a:gd name="connsiteY8" fmla="*/ 90258 h 2873033"/>
              <a:gd name="connsiteX9" fmla="*/ 9354164 w 9393008"/>
              <a:gd name="connsiteY9" fmla="*/ 2873033 h 2873033"/>
              <a:gd name="connsiteX10" fmla="*/ 6640 w 9393008"/>
              <a:gd name="connsiteY10" fmla="*/ 2841511 h 2873033"/>
              <a:gd name="connsiteX11" fmla="*/ 0 w 9393008"/>
              <a:gd name="connsiteY11" fmla="*/ 58023 h 2873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393008" h="2873033">
                <a:moveTo>
                  <a:pt x="0" y="58023"/>
                </a:moveTo>
                <a:lnTo>
                  <a:pt x="1921150" y="193410"/>
                </a:lnTo>
                <a:lnTo>
                  <a:pt x="2965534" y="238540"/>
                </a:lnTo>
                <a:lnTo>
                  <a:pt x="3829407" y="199857"/>
                </a:lnTo>
                <a:lnTo>
                  <a:pt x="4583684" y="148281"/>
                </a:lnTo>
                <a:lnTo>
                  <a:pt x="6124473" y="38682"/>
                </a:lnTo>
                <a:lnTo>
                  <a:pt x="7723283" y="0"/>
                </a:lnTo>
                <a:lnTo>
                  <a:pt x="9077114" y="58023"/>
                </a:lnTo>
                <a:lnTo>
                  <a:pt x="9393008" y="90258"/>
                </a:lnTo>
                <a:lnTo>
                  <a:pt x="9354164" y="2873033"/>
                </a:lnTo>
                <a:lnTo>
                  <a:pt x="6640" y="2841511"/>
                </a:lnTo>
                <a:cubicBezTo>
                  <a:pt x="193" y="1579248"/>
                  <a:pt x="6447" y="1320286"/>
                  <a:pt x="0" y="58023"/>
                </a:cubicBezTo>
                <a:close/>
              </a:path>
            </a:pathLst>
          </a:custGeom>
          <a:solidFill>
            <a:srgbClr val="06245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12" name="Picture 11" descr="Curves_orange_blu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89797"/>
            <a:ext cx="9144000" cy="48220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06597" y="6429398"/>
            <a:ext cx="335026" cy="335026"/>
          </a:xfrm>
          <a:prstGeom prst="rect">
            <a:avLst/>
          </a:prstGeom>
        </p:spPr>
      </p:pic>
      <p:pic>
        <p:nvPicPr>
          <p:cNvPr id="16" name="Picture 15" descr="AUI Logo_White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224" y="6382507"/>
            <a:ext cx="600744" cy="429103"/>
          </a:xfrm>
          <a:prstGeom prst="rect">
            <a:avLst/>
          </a:prstGeom>
        </p:spPr>
      </p:pic>
      <p:pic>
        <p:nvPicPr>
          <p:cNvPr id="17" name="Picture 16" descr="NRAO_Logo_White.ai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721" y="6322504"/>
            <a:ext cx="430240" cy="556781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833438" y="5038725"/>
            <a:ext cx="7110412" cy="6282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  <a:latin typeface="Gill Sans MT" panose="020B0502020104020203" pitchFamily="34" charset="0"/>
              </a:defRPr>
            </a:lvl1pPr>
          </a:lstStyle>
          <a:p>
            <a:pPr lvl="0"/>
            <a:r>
              <a:rPr lang="en-US" dirty="0" smtClean="0"/>
              <a:t>Presentation Title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833438" y="5694273"/>
            <a:ext cx="7110412" cy="6282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chemeClr val="bg1"/>
                </a:solidFill>
                <a:latin typeface="Gill Sans MT" panose="020B0502020104020203" pitchFamily="34" charset="0"/>
              </a:defRPr>
            </a:lvl1pPr>
          </a:lstStyle>
          <a:p>
            <a:pPr lvl="0"/>
            <a:r>
              <a:rPr lang="en-US" dirty="0" smtClean="0"/>
              <a:t>Presenter</a:t>
            </a:r>
          </a:p>
        </p:txBody>
      </p:sp>
    </p:spTree>
    <p:extLst>
      <p:ext uri="{BB962C8B-B14F-4D97-AF65-F5344CB8AC3E}">
        <p14:creationId xmlns:p14="http://schemas.microsoft.com/office/powerpoint/2010/main" val="2490849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7767638" cy="706438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47700" y="1498600"/>
            <a:ext cx="3806825" cy="41100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6925" y="1498600"/>
            <a:ext cx="3808413" cy="41100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9D7550-F52F-444D-AEA6-BEF3DB38D62A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8512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8013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4963"/>
            <a:ext cx="8228013" cy="4524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89C0F5-BBA9-43C1-B335-CF0B0FCF268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3858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ALMA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NRAO PPT Images_ALMA_5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000"/>
            <a:ext cx="9144000" cy="4572000"/>
          </a:xfrm>
          <a:prstGeom prst="rect">
            <a:avLst/>
          </a:prstGeom>
        </p:spPr>
      </p:pic>
      <p:sp>
        <p:nvSpPr>
          <p:cNvPr id="11" name="Freeform 10"/>
          <p:cNvSpPr/>
          <p:nvPr userDrawn="1"/>
        </p:nvSpPr>
        <p:spPr>
          <a:xfrm>
            <a:off x="-124504" y="4230440"/>
            <a:ext cx="9393008" cy="2873033"/>
          </a:xfrm>
          <a:custGeom>
            <a:avLst/>
            <a:gdLst>
              <a:gd name="connsiteX0" fmla="*/ 0 w 9393008"/>
              <a:gd name="connsiteY0" fmla="*/ 58023 h 734959"/>
              <a:gd name="connsiteX1" fmla="*/ 1921150 w 9393008"/>
              <a:gd name="connsiteY1" fmla="*/ 193410 h 734959"/>
              <a:gd name="connsiteX2" fmla="*/ 2965534 w 9393008"/>
              <a:gd name="connsiteY2" fmla="*/ 238540 h 734959"/>
              <a:gd name="connsiteX3" fmla="*/ 3829407 w 9393008"/>
              <a:gd name="connsiteY3" fmla="*/ 199857 h 734959"/>
              <a:gd name="connsiteX4" fmla="*/ 4583684 w 9393008"/>
              <a:gd name="connsiteY4" fmla="*/ 148281 h 734959"/>
              <a:gd name="connsiteX5" fmla="*/ 6124473 w 9393008"/>
              <a:gd name="connsiteY5" fmla="*/ 38682 h 734959"/>
              <a:gd name="connsiteX6" fmla="*/ 7723283 w 9393008"/>
              <a:gd name="connsiteY6" fmla="*/ 0 h 734959"/>
              <a:gd name="connsiteX7" fmla="*/ 9077114 w 9393008"/>
              <a:gd name="connsiteY7" fmla="*/ 58023 h 734959"/>
              <a:gd name="connsiteX8" fmla="*/ 9393008 w 9393008"/>
              <a:gd name="connsiteY8" fmla="*/ 90258 h 734959"/>
              <a:gd name="connsiteX9" fmla="*/ 9386561 w 9393008"/>
              <a:gd name="connsiteY9" fmla="*/ 728512 h 734959"/>
              <a:gd name="connsiteX10" fmla="*/ 51574 w 9393008"/>
              <a:gd name="connsiteY10" fmla="*/ 734959 h 734959"/>
              <a:gd name="connsiteX11" fmla="*/ 0 w 9393008"/>
              <a:gd name="connsiteY11" fmla="*/ 58023 h 734959"/>
              <a:gd name="connsiteX0" fmla="*/ 0 w 9393008"/>
              <a:gd name="connsiteY0" fmla="*/ 58023 h 818770"/>
              <a:gd name="connsiteX1" fmla="*/ 1921150 w 9393008"/>
              <a:gd name="connsiteY1" fmla="*/ 193410 h 818770"/>
              <a:gd name="connsiteX2" fmla="*/ 2965534 w 9393008"/>
              <a:gd name="connsiteY2" fmla="*/ 238540 h 818770"/>
              <a:gd name="connsiteX3" fmla="*/ 3829407 w 9393008"/>
              <a:gd name="connsiteY3" fmla="*/ 199857 h 818770"/>
              <a:gd name="connsiteX4" fmla="*/ 4583684 w 9393008"/>
              <a:gd name="connsiteY4" fmla="*/ 148281 h 818770"/>
              <a:gd name="connsiteX5" fmla="*/ 6124473 w 9393008"/>
              <a:gd name="connsiteY5" fmla="*/ 38682 h 818770"/>
              <a:gd name="connsiteX6" fmla="*/ 7723283 w 9393008"/>
              <a:gd name="connsiteY6" fmla="*/ 0 h 818770"/>
              <a:gd name="connsiteX7" fmla="*/ 9077114 w 9393008"/>
              <a:gd name="connsiteY7" fmla="*/ 58023 h 818770"/>
              <a:gd name="connsiteX8" fmla="*/ 9393008 w 9393008"/>
              <a:gd name="connsiteY8" fmla="*/ 90258 h 818770"/>
              <a:gd name="connsiteX9" fmla="*/ 9386561 w 9393008"/>
              <a:gd name="connsiteY9" fmla="*/ 728512 h 818770"/>
              <a:gd name="connsiteX10" fmla="*/ 19340 w 9393008"/>
              <a:gd name="connsiteY10" fmla="*/ 818770 h 818770"/>
              <a:gd name="connsiteX11" fmla="*/ 0 w 9393008"/>
              <a:gd name="connsiteY11" fmla="*/ 58023 h 818770"/>
              <a:gd name="connsiteX0" fmla="*/ 0 w 9393008"/>
              <a:gd name="connsiteY0" fmla="*/ 58023 h 818770"/>
              <a:gd name="connsiteX1" fmla="*/ 1921150 w 9393008"/>
              <a:gd name="connsiteY1" fmla="*/ 193410 h 818770"/>
              <a:gd name="connsiteX2" fmla="*/ 2965534 w 9393008"/>
              <a:gd name="connsiteY2" fmla="*/ 238540 h 818770"/>
              <a:gd name="connsiteX3" fmla="*/ 3829407 w 9393008"/>
              <a:gd name="connsiteY3" fmla="*/ 199857 h 818770"/>
              <a:gd name="connsiteX4" fmla="*/ 4583684 w 9393008"/>
              <a:gd name="connsiteY4" fmla="*/ 148281 h 818770"/>
              <a:gd name="connsiteX5" fmla="*/ 6124473 w 9393008"/>
              <a:gd name="connsiteY5" fmla="*/ 38682 h 818770"/>
              <a:gd name="connsiteX6" fmla="*/ 7723283 w 9393008"/>
              <a:gd name="connsiteY6" fmla="*/ 0 h 818770"/>
              <a:gd name="connsiteX7" fmla="*/ 9077114 w 9393008"/>
              <a:gd name="connsiteY7" fmla="*/ 58023 h 818770"/>
              <a:gd name="connsiteX8" fmla="*/ 9393008 w 9393008"/>
              <a:gd name="connsiteY8" fmla="*/ 90258 h 818770"/>
              <a:gd name="connsiteX9" fmla="*/ 9386561 w 9393008"/>
              <a:gd name="connsiteY9" fmla="*/ 728512 h 818770"/>
              <a:gd name="connsiteX10" fmla="*/ 19340 w 9393008"/>
              <a:gd name="connsiteY10" fmla="*/ 818770 h 818770"/>
              <a:gd name="connsiteX11" fmla="*/ 0 w 9393008"/>
              <a:gd name="connsiteY11" fmla="*/ 58023 h 818770"/>
              <a:gd name="connsiteX0" fmla="*/ 0 w 9393008"/>
              <a:gd name="connsiteY0" fmla="*/ 58023 h 838111"/>
              <a:gd name="connsiteX1" fmla="*/ 1921150 w 9393008"/>
              <a:gd name="connsiteY1" fmla="*/ 193410 h 838111"/>
              <a:gd name="connsiteX2" fmla="*/ 2965534 w 9393008"/>
              <a:gd name="connsiteY2" fmla="*/ 238540 h 838111"/>
              <a:gd name="connsiteX3" fmla="*/ 3829407 w 9393008"/>
              <a:gd name="connsiteY3" fmla="*/ 199857 h 838111"/>
              <a:gd name="connsiteX4" fmla="*/ 4583684 w 9393008"/>
              <a:gd name="connsiteY4" fmla="*/ 148281 h 838111"/>
              <a:gd name="connsiteX5" fmla="*/ 6124473 w 9393008"/>
              <a:gd name="connsiteY5" fmla="*/ 38682 h 838111"/>
              <a:gd name="connsiteX6" fmla="*/ 7723283 w 9393008"/>
              <a:gd name="connsiteY6" fmla="*/ 0 h 838111"/>
              <a:gd name="connsiteX7" fmla="*/ 9077114 w 9393008"/>
              <a:gd name="connsiteY7" fmla="*/ 58023 h 838111"/>
              <a:gd name="connsiteX8" fmla="*/ 9393008 w 9393008"/>
              <a:gd name="connsiteY8" fmla="*/ 90258 h 838111"/>
              <a:gd name="connsiteX9" fmla="*/ 9386561 w 9393008"/>
              <a:gd name="connsiteY9" fmla="*/ 838111 h 838111"/>
              <a:gd name="connsiteX10" fmla="*/ 19340 w 9393008"/>
              <a:gd name="connsiteY10" fmla="*/ 818770 h 838111"/>
              <a:gd name="connsiteX11" fmla="*/ 0 w 9393008"/>
              <a:gd name="connsiteY11" fmla="*/ 58023 h 838111"/>
              <a:gd name="connsiteX0" fmla="*/ 0 w 9393008"/>
              <a:gd name="connsiteY0" fmla="*/ 58023 h 3844811"/>
              <a:gd name="connsiteX1" fmla="*/ 1921150 w 9393008"/>
              <a:gd name="connsiteY1" fmla="*/ 193410 h 3844811"/>
              <a:gd name="connsiteX2" fmla="*/ 2965534 w 9393008"/>
              <a:gd name="connsiteY2" fmla="*/ 238540 h 3844811"/>
              <a:gd name="connsiteX3" fmla="*/ 3829407 w 9393008"/>
              <a:gd name="connsiteY3" fmla="*/ 199857 h 3844811"/>
              <a:gd name="connsiteX4" fmla="*/ 4583684 w 9393008"/>
              <a:gd name="connsiteY4" fmla="*/ 148281 h 3844811"/>
              <a:gd name="connsiteX5" fmla="*/ 6124473 w 9393008"/>
              <a:gd name="connsiteY5" fmla="*/ 38682 h 3844811"/>
              <a:gd name="connsiteX6" fmla="*/ 7723283 w 9393008"/>
              <a:gd name="connsiteY6" fmla="*/ 0 h 3844811"/>
              <a:gd name="connsiteX7" fmla="*/ 9077114 w 9393008"/>
              <a:gd name="connsiteY7" fmla="*/ 58023 h 3844811"/>
              <a:gd name="connsiteX8" fmla="*/ 9393008 w 9393008"/>
              <a:gd name="connsiteY8" fmla="*/ 90258 h 3844811"/>
              <a:gd name="connsiteX9" fmla="*/ 9386561 w 9393008"/>
              <a:gd name="connsiteY9" fmla="*/ 838111 h 3844811"/>
              <a:gd name="connsiteX10" fmla="*/ 19340 w 9393008"/>
              <a:gd name="connsiteY10" fmla="*/ 3844811 h 3844811"/>
              <a:gd name="connsiteX11" fmla="*/ 0 w 9393008"/>
              <a:gd name="connsiteY11" fmla="*/ 58023 h 3844811"/>
              <a:gd name="connsiteX0" fmla="*/ 0 w 9393008"/>
              <a:gd name="connsiteY0" fmla="*/ 58023 h 3844811"/>
              <a:gd name="connsiteX1" fmla="*/ 1921150 w 9393008"/>
              <a:gd name="connsiteY1" fmla="*/ 193410 h 3844811"/>
              <a:gd name="connsiteX2" fmla="*/ 2965534 w 9393008"/>
              <a:gd name="connsiteY2" fmla="*/ 238540 h 3844811"/>
              <a:gd name="connsiteX3" fmla="*/ 3829407 w 9393008"/>
              <a:gd name="connsiteY3" fmla="*/ 199857 h 3844811"/>
              <a:gd name="connsiteX4" fmla="*/ 4583684 w 9393008"/>
              <a:gd name="connsiteY4" fmla="*/ 148281 h 3844811"/>
              <a:gd name="connsiteX5" fmla="*/ 6124473 w 9393008"/>
              <a:gd name="connsiteY5" fmla="*/ 38682 h 3844811"/>
              <a:gd name="connsiteX6" fmla="*/ 7723283 w 9393008"/>
              <a:gd name="connsiteY6" fmla="*/ 0 h 3844811"/>
              <a:gd name="connsiteX7" fmla="*/ 9077114 w 9393008"/>
              <a:gd name="connsiteY7" fmla="*/ 58023 h 3844811"/>
              <a:gd name="connsiteX8" fmla="*/ 9393008 w 9393008"/>
              <a:gd name="connsiteY8" fmla="*/ 90258 h 3844811"/>
              <a:gd name="connsiteX9" fmla="*/ 9354164 w 9393008"/>
              <a:gd name="connsiteY9" fmla="*/ 3741037 h 3844811"/>
              <a:gd name="connsiteX10" fmla="*/ 19340 w 9393008"/>
              <a:gd name="connsiteY10" fmla="*/ 3844811 h 3844811"/>
              <a:gd name="connsiteX11" fmla="*/ 0 w 9393008"/>
              <a:gd name="connsiteY11" fmla="*/ 58023 h 3844811"/>
              <a:gd name="connsiteX0" fmla="*/ 0 w 9393008"/>
              <a:gd name="connsiteY0" fmla="*/ 58023 h 3844811"/>
              <a:gd name="connsiteX1" fmla="*/ 1921150 w 9393008"/>
              <a:gd name="connsiteY1" fmla="*/ 193410 h 3844811"/>
              <a:gd name="connsiteX2" fmla="*/ 2965534 w 9393008"/>
              <a:gd name="connsiteY2" fmla="*/ 238540 h 3844811"/>
              <a:gd name="connsiteX3" fmla="*/ 3829407 w 9393008"/>
              <a:gd name="connsiteY3" fmla="*/ 199857 h 3844811"/>
              <a:gd name="connsiteX4" fmla="*/ 4583684 w 9393008"/>
              <a:gd name="connsiteY4" fmla="*/ 148281 h 3844811"/>
              <a:gd name="connsiteX5" fmla="*/ 6124473 w 9393008"/>
              <a:gd name="connsiteY5" fmla="*/ 38682 h 3844811"/>
              <a:gd name="connsiteX6" fmla="*/ 7723283 w 9393008"/>
              <a:gd name="connsiteY6" fmla="*/ 0 h 3844811"/>
              <a:gd name="connsiteX7" fmla="*/ 9077114 w 9393008"/>
              <a:gd name="connsiteY7" fmla="*/ 58023 h 3844811"/>
              <a:gd name="connsiteX8" fmla="*/ 9393008 w 9393008"/>
              <a:gd name="connsiteY8" fmla="*/ 90258 h 3844811"/>
              <a:gd name="connsiteX9" fmla="*/ 9354164 w 9393008"/>
              <a:gd name="connsiteY9" fmla="*/ 3838233 h 3844811"/>
              <a:gd name="connsiteX10" fmla="*/ 19340 w 9393008"/>
              <a:gd name="connsiteY10" fmla="*/ 3844811 h 3844811"/>
              <a:gd name="connsiteX11" fmla="*/ 0 w 9393008"/>
              <a:gd name="connsiteY11" fmla="*/ 58023 h 3844811"/>
              <a:gd name="connsiteX0" fmla="*/ 0 w 9393008"/>
              <a:gd name="connsiteY0" fmla="*/ 58023 h 3838236"/>
              <a:gd name="connsiteX1" fmla="*/ 1921150 w 9393008"/>
              <a:gd name="connsiteY1" fmla="*/ 193410 h 3838236"/>
              <a:gd name="connsiteX2" fmla="*/ 2965534 w 9393008"/>
              <a:gd name="connsiteY2" fmla="*/ 238540 h 3838236"/>
              <a:gd name="connsiteX3" fmla="*/ 3829407 w 9393008"/>
              <a:gd name="connsiteY3" fmla="*/ 199857 h 3838236"/>
              <a:gd name="connsiteX4" fmla="*/ 4583684 w 9393008"/>
              <a:gd name="connsiteY4" fmla="*/ 148281 h 3838236"/>
              <a:gd name="connsiteX5" fmla="*/ 6124473 w 9393008"/>
              <a:gd name="connsiteY5" fmla="*/ 38682 h 3838236"/>
              <a:gd name="connsiteX6" fmla="*/ 7723283 w 9393008"/>
              <a:gd name="connsiteY6" fmla="*/ 0 h 3838236"/>
              <a:gd name="connsiteX7" fmla="*/ 9077114 w 9393008"/>
              <a:gd name="connsiteY7" fmla="*/ 58023 h 3838236"/>
              <a:gd name="connsiteX8" fmla="*/ 9393008 w 9393008"/>
              <a:gd name="connsiteY8" fmla="*/ 90258 h 3838236"/>
              <a:gd name="connsiteX9" fmla="*/ 9354164 w 9393008"/>
              <a:gd name="connsiteY9" fmla="*/ 3838233 h 3838236"/>
              <a:gd name="connsiteX10" fmla="*/ 6640 w 9393008"/>
              <a:gd name="connsiteY10" fmla="*/ 2841511 h 3838236"/>
              <a:gd name="connsiteX11" fmla="*/ 0 w 9393008"/>
              <a:gd name="connsiteY11" fmla="*/ 58023 h 3838236"/>
              <a:gd name="connsiteX0" fmla="*/ 0 w 9393008"/>
              <a:gd name="connsiteY0" fmla="*/ 58023 h 2873033"/>
              <a:gd name="connsiteX1" fmla="*/ 1921150 w 9393008"/>
              <a:gd name="connsiteY1" fmla="*/ 193410 h 2873033"/>
              <a:gd name="connsiteX2" fmla="*/ 2965534 w 9393008"/>
              <a:gd name="connsiteY2" fmla="*/ 238540 h 2873033"/>
              <a:gd name="connsiteX3" fmla="*/ 3829407 w 9393008"/>
              <a:gd name="connsiteY3" fmla="*/ 199857 h 2873033"/>
              <a:gd name="connsiteX4" fmla="*/ 4583684 w 9393008"/>
              <a:gd name="connsiteY4" fmla="*/ 148281 h 2873033"/>
              <a:gd name="connsiteX5" fmla="*/ 6124473 w 9393008"/>
              <a:gd name="connsiteY5" fmla="*/ 38682 h 2873033"/>
              <a:gd name="connsiteX6" fmla="*/ 7723283 w 9393008"/>
              <a:gd name="connsiteY6" fmla="*/ 0 h 2873033"/>
              <a:gd name="connsiteX7" fmla="*/ 9077114 w 9393008"/>
              <a:gd name="connsiteY7" fmla="*/ 58023 h 2873033"/>
              <a:gd name="connsiteX8" fmla="*/ 9393008 w 9393008"/>
              <a:gd name="connsiteY8" fmla="*/ 90258 h 2873033"/>
              <a:gd name="connsiteX9" fmla="*/ 9354164 w 9393008"/>
              <a:gd name="connsiteY9" fmla="*/ 2873033 h 2873033"/>
              <a:gd name="connsiteX10" fmla="*/ 6640 w 9393008"/>
              <a:gd name="connsiteY10" fmla="*/ 2841511 h 2873033"/>
              <a:gd name="connsiteX11" fmla="*/ 0 w 9393008"/>
              <a:gd name="connsiteY11" fmla="*/ 58023 h 2873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393008" h="2873033">
                <a:moveTo>
                  <a:pt x="0" y="58023"/>
                </a:moveTo>
                <a:lnTo>
                  <a:pt x="1921150" y="193410"/>
                </a:lnTo>
                <a:lnTo>
                  <a:pt x="2965534" y="238540"/>
                </a:lnTo>
                <a:lnTo>
                  <a:pt x="3829407" y="199857"/>
                </a:lnTo>
                <a:lnTo>
                  <a:pt x="4583684" y="148281"/>
                </a:lnTo>
                <a:lnTo>
                  <a:pt x="6124473" y="38682"/>
                </a:lnTo>
                <a:lnTo>
                  <a:pt x="7723283" y="0"/>
                </a:lnTo>
                <a:lnTo>
                  <a:pt x="9077114" y="58023"/>
                </a:lnTo>
                <a:lnTo>
                  <a:pt x="9393008" y="90258"/>
                </a:lnTo>
                <a:lnTo>
                  <a:pt x="9354164" y="2873033"/>
                </a:lnTo>
                <a:lnTo>
                  <a:pt x="6640" y="2841511"/>
                </a:lnTo>
                <a:cubicBezTo>
                  <a:pt x="193" y="1579248"/>
                  <a:pt x="6447" y="1320286"/>
                  <a:pt x="0" y="58023"/>
                </a:cubicBezTo>
                <a:close/>
              </a:path>
            </a:pathLst>
          </a:custGeom>
          <a:solidFill>
            <a:srgbClr val="06245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12" name="Picture 11" descr="Curves_orange_blu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89797"/>
            <a:ext cx="9144000" cy="48220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06597" y="6429398"/>
            <a:ext cx="335026" cy="335026"/>
          </a:xfrm>
          <a:prstGeom prst="rect">
            <a:avLst/>
          </a:prstGeom>
        </p:spPr>
      </p:pic>
      <p:pic>
        <p:nvPicPr>
          <p:cNvPr id="16" name="Picture 15" descr="AUI Logo_White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224" y="6382507"/>
            <a:ext cx="600744" cy="429103"/>
          </a:xfrm>
          <a:prstGeom prst="rect">
            <a:avLst/>
          </a:prstGeom>
        </p:spPr>
      </p:pic>
      <p:pic>
        <p:nvPicPr>
          <p:cNvPr id="17" name="Picture 16" descr="NRAO_Logo_White.ai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721" y="6322504"/>
            <a:ext cx="430240" cy="556781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833438" y="5038725"/>
            <a:ext cx="7110412" cy="6282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  <a:latin typeface="Gill Sans MT" panose="020B0502020104020203" pitchFamily="34" charset="0"/>
              </a:defRPr>
            </a:lvl1pPr>
          </a:lstStyle>
          <a:p>
            <a:pPr lvl="0"/>
            <a:r>
              <a:rPr lang="en-US" dirty="0" smtClean="0"/>
              <a:t>Presentation Title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833438" y="5694273"/>
            <a:ext cx="7110412" cy="6282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chemeClr val="bg1"/>
                </a:solidFill>
                <a:latin typeface="Gill Sans MT" panose="020B0502020104020203" pitchFamily="34" charset="0"/>
              </a:defRPr>
            </a:lvl1pPr>
          </a:lstStyle>
          <a:p>
            <a:pPr lvl="0"/>
            <a:r>
              <a:rPr lang="en-US" dirty="0" smtClean="0"/>
              <a:t>Presenter</a:t>
            </a:r>
          </a:p>
        </p:txBody>
      </p:sp>
    </p:spTree>
    <p:extLst>
      <p:ext uri="{BB962C8B-B14F-4D97-AF65-F5344CB8AC3E}">
        <p14:creationId xmlns:p14="http://schemas.microsoft.com/office/powerpoint/2010/main" val="4077236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VL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NRAO PPT Images_VLB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6267"/>
            <a:ext cx="9143391" cy="4571695"/>
          </a:xfrm>
          <a:prstGeom prst="rect">
            <a:avLst/>
          </a:prstGeom>
        </p:spPr>
      </p:pic>
      <p:sp>
        <p:nvSpPr>
          <p:cNvPr id="11" name="Freeform 10"/>
          <p:cNvSpPr/>
          <p:nvPr userDrawn="1"/>
        </p:nvSpPr>
        <p:spPr>
          <a:xfrm>
            <a:off x="-124504" y="4230440"/>
            <a:ext cx="9393008" cy="2873033"/>
          </a:xfrm>
          <a:custGeom>
            <a:avLst/>
            <a:gdLst>
              <a:gd name="connsiteX0" fmla="*/ 0 w 9393008"/>
              <a:gd name="connsiteY0" fmla="*/ 58023 h 734959"/>
              <a:gd name="connsiteX1" fmla="*/ 1921150 w 9393008"/>
              <a:gd name="connsiteY1" fmla="*/ 193410 h 734959"/>
              <a:gd name="connsiteX2" fmla="*/ 2965534 w 9393008"/>
              <a:gd name="connsiteY2" fmla="*/ 238540 h 734959"/>
              <a:gd name="connsiteX3" fmla="*/ 3829407 w 9393008"/>
              <a:gd name="connsiteY3" fmla="*/ 199857 h 734959"/>
              <a:gd name="connsiteX4" fmla="*/ 4583684 w 9393008"/>
              <a:gd name="connsiteY4" fmla="*/ 148281 h 734959"/>
              <a:gd name="connsiteX5" fmla="*/ 6124473 w 9393008"/>
              <a:gd name="connsiteY5" fmla="*/ 38682 h 734959"/>
              <a:gd name="connsiteX6" fmla="*/ 7723283 w 9393008"/>
              <a:gd name="connsiteY6" fmla="*/ 0 h 734959"/>
              <a:gd name="connsiteX7" fmla="*/ 9077114 w 9393008"/>
              <a:gd name="connsiteY7" fmla="*/ 58023 h 734959"/>
              <a:gd name="connsiteX8" fmla="*/ 9393008 w 9393008"/>
              <a:gd name="connsiteY8" fmla="*/ 90258 h 734959"/>
              <a:gd name="connsiteX9" fmla="*/ 9386561 w 9393008"/>
              <a:gd name="connsiteY9" fmla="*/ 728512 h 734959"/>
              <a:gd name="connsiteX10" fmla="*/ 51574 w 9393008"/>
              <a:gd name="connsiteY10" fmla="*/ 734959 h 734959"/>
              <a:gd name="connsiteX11" fmla="*/ 0 w 9393008"/>
              <a:gd name="connsiteY11" fmla="*/ 58023 h 734959"/>
              <a:gd name="connsiteX0" fmla="*/ 0 w 9393008"/>
              <a:gd name="connsiteY0" fmla="*/ 58023 h 818770"/>
              <a:gd name="connsiteX1" fmla="*/ 1921150 w 9393008"/>
              <a:gd name="connsiteY1" fmla="*/ 193410 h 818770"/>
              <a:gd name="connsiteX2" fmla="*/ 2965534 w 9393008"/>
              <a:gd name="connsiteY2" fmla="*/ 238540 h 818770"/>
              <a:gd name="connsiteX3" fmla="*/ 3829407 w 9393008"/>
              <a:gd name="connsiteY3" fmla="*/ 199857 h 818770"/>
              <a:gd name="connsiteX4" fmla="*/ 4583684 w 9393008"/>
              <a:gd name="connsiteY4" fmla="*/ 148281 h 818770"/>
              <a:gd name="connsiteX5" fmla="*/ 6124473 w 9393008"/>
              <a:gd name="connsiteY5" fmla="*/ 38682 h 818770"/>
              <a:gd name="connsiteX6" fmla="*/ 7723283 w 9393008"/>
              <a:gd name="connsiteY6" fmla="*/ 0 h 818770"/>
              <a:gd name="connsiteX7" fmla="*/ 9077114 w 9393008"/>
              <a:gd name="connsiteY7" fmla="*/ 58023 h 818770"/>
              <a:gd name="connsiteX8" fmla="*/ 9393008 w 9393008"/>
              <a:gd name="connsiteY8" fmla="*/ 90258 h 818770"/>
              <a:gd name="connsiteX9" fmla="*/ 9386561 w 9393008"/>
              <a:gd name="connsiteY9" fmla="*/ 728512 h 818770"/>
              <a:gd name="connsiteX10" fmla="*/ 19340 w 9393008"/>
              <a:gd name="connsiteY10" fmla="*/ 818770 h 818770"/>
              <a:gd name="connsiteX11" fmla="*/ 0 w 9393008"/>
              <a:gd name="connsiteY11" fmla="*/ 58023 h 818770"/>
              <a:gd name="connsiteX0" fmla="*/ 0 w 9393008"/>
              <a:gd name="connsiteY0" fmla="*/ 58023 h 818770"/>
              <a:gd name="connsiteX1" fmla="*/ 1921150 w 9393008"/>
              <a:gd name="connsiteY1" fmla="*/ 193410 h 818770"/>
              <a:gd name="connsiteX2" fmla="*/ 2965534 w 9393008"/>
              <a:gd name="connsiteY2" fmla="*/ 238540 h 818770"/>
              <a:gd name="connsiteX3" fmla="*/ 3829407 w 9393008"/>
              <a:gd name="connsiteY3" fmla="*/ 199857 h 818770"/>
              <a:gd name="connsiteX4" fmla="*/ 4583684 w 9393008"/>
              <a:gd name="connsiteY4" fmla="*/ 148281 h 818770"/>
              <a:gd name="connsiteX5" fmla="*/ 6124473 w 9393008"/>
              <a:gd name="connsiteY5" fmla="*/ 38682 h 818770"/>
              <a:gd name="connsiteX6" fmla="*/ 7723283 w 9393008"/>
              <a:gd name="connsiteY6" fmla="*/ 0 h 818770"/>
              <a:gd name="connsiteX7" fmla="*/ 9077114 w 9393008"/>
              <a:gd name="connsiteY7" fmla="*/ 58023 h 818770"/>
              <a:gd name="connsiteX8" fmla="*/ 9393008 w 9393008"/>
              <a:gd name="connsiteY8" fmla="*/ 90258 h 818770"/>
              <a:gd name="connsiteX9" fmla="*/ 9386561 w 9393008"/>
              <a:gd name="connsiteY9" fmla="*/ 728512 h 818770"/>
              <a:gd name="connsiteX10" fmla="*/ 19340 w 9393008"/>
              <a:gd name="connsiteY10" fmla="*/ 818770 h 818770"/>
              <a:gd name="connsiteX11" fmla="*/ 0 w 9393008"/>
              <a:gd name="connsiteY11" fmla="*/ 58023 h 818770"/>
              <a:gd name="connsiteX0" fmla="*/ 0 w 9393008"/>
              <a:gd name="connsiteY0" fmla="*/ 58023 h 838111"/>
              <a:gd name="connsiteX1" fmla="*/ 1921150 w 9393008"/>
              <a:gd name="connsiteY1" fmla="*/ 193410 h 838111"/>
              <a:gd name="connsiteX2" fmla="*/ 2965534 w 9393008"/>
              <a:gd name="connsiteY2" fmla="*/ 238540 h 838111"/>
              <a:gd name="connsiteX3" fmla="*/ 3829407 w 9393008"/>
              <a:gd name="connsiteY3" fmla="*/ 199857 h 838111"/>
              <a:gd name="connsiteX4" fmla="*/ 4583684 w 9393008"/>
              <a:gd name="connsiteY4" fmla="*/ 148281 h 838111"/>
              <a:gd name="connsiteX5" fmla="*/ 6124473 w 9393008"/>
              <a:gd name="connsiteY5" fmla="*/ 38682 h 838111"/>
              <a:gd name="connsiteX6" fmla="*/ 7723283 w 9393008"/>
              <a:gd name="connsiteY6" fmla="*/ 0 h 838111"/>
              <a:gd name="connsiteX7" fmla="*/ 9077114 w 9393008"/>
              <a:gd name="connsiteY7" fmla="*/ 58023 h 838111"/>
              <a:gd name="connsiteX8" fmla="*/ 9393008 w 9393008"/>
              <a:gd name="connsiteY8" fmla="*/ 90258 h 838111"/>
              <a:gd name="connsiteX9" fmla="*/ 9386561 w 9393008"/>
              <a:gd name="connsiteY9" fmla="*/ 838111 h 838111"/>
              <a:gd name="connsiteX10" fmla="*/ 19340 w 9393008"/>
              <a:gd name="connsiteY10" fmla="*/ 818770 h 838111"/>
              <a:gd name="connsiteX11" fmla="*/ 0 w 9393008"/>
              <a:gd name="connsiteY11" fmla="*/ 58023 h 838111"/>
              <a:gd name="connsiteX0" fmla="*/ 0 w 9393008"/>
              <a:gd name="connsiteY0" fmla="*/ 58023 h 3844811"/>
              <a:gd name="connsiteX1" fmla="*/ 1921150 w 9393008"/>
              <a:gd name="connsiteY1" fmla="*/ 193410 h 3844811"/>
              <a:gd name="connsiteX2" fmla="*/ 2965534 w 9393008"/>
              <a:gd name="connsiteY2" fmla="*/ 238540 h 3844811"/>
              <a:gd name="connsiteX3" fmla="*/ 3829407 w 9393008"/>
              <a:gd name="connsiteY3" fmla="*/ 199857 h 3844811"/>
              <a:gd name="connsiteX4" fmla="*/ 4583684 w 9393008"/>
              <a:gd name="connsiteY4" fmla="*/ 148281 h 3844811"/>
              <a:gd name="connsiteX5" fmla="*/ 6124473 w 9393008"/>
              <a:gd name="connsiteY5" fmla="*/ 38682 h 3844811"/>
              <a:gd name="connsiteX6" fmla="*/ 7723283 w 9393008"/>
              <a:gd name="connsiteY6" fmla="*/ 0 h 3844811"/>
              <a:gd name="connsiteX7" fmla="*/ 9077114 w 9393008"/>
              <a:gd name="connsiteY7" fmla="*/ 58023 h 3844811"/>
              <a:gd name="connsiteX8" fmla="*/ 9393008 w 9393008"/>
              <a:gd name="connsiteY8" fmla="*/ 90258 h 3844811"/>
              <a:gd name="connsiteX9" fmla="*/ 9386561 w 9393008"/>
              <a:gd name="connsiteY9" fmla="*/ 838111 h 3844811"/>
              <a:gd name="connsiteX10" fmla="*/ 19340 w 9393008"/>
              <a:gd name="connsiteY10" fmla="*/ 3844811 h 3844811"/>
              <a:gd name="connsiteX11" fmla="*/ 0 w 9393008"/>
              <a:gd name="connsiteY11" fmla="*/ 58023 h 3844811"/>
              <a:gd name="connsiteX0" fmla="*/ 0 w 9393008"/>
              <a:gd name="connsiteY0" fmla="*/ 58023 h 3844811"/>
              <a:gd name="connsiteX1" fmla="*/ 1921150 w 9393008"/>
              <a:gd name="connsiteY1" fmla="*/ 193410 h 3844811"/>
              <a:gd name="connsiteX2" fmla="*/ 2965534 w 9393008"/>
              <a:gd name="connsiteY2" fmla="*/ 238540 h 3844811"/>
              <a:gd name="connsiteX3" fmla="*/ 3829407 w 9393008"/>
              <a:gd name="connsiteY3" fmla="*/ 199857 h 3844811"/>
              <a:gd name="connsiteX4" fmla="*/ 4583684 w 9393008"/>
              <a:gd name="connsiteY4" fmla="*/ 148281 h 3844811"/>
              <a:gd name="connsiteX5" fmla="*/ 6124473 w 9393008"/>
              <a:gd name="connsiteY5" fmla="*/ 38682 h 3844811"/>
              <a:gd name="connsiteX6" fmla="*/ 7723283 w 9393008"/>
              <a:gd name="connsiteY6" fmla="*/ 0 h 3844811"/>
              <a:gd name="connsiteX7" fmla="*/ 9077114 w 9393008"/>
              <a:gd name="connsiteY7" fmla="*/ 58023 h 3844811"/>
              <a:gd name="connsiteX8" fmla="*/ 9393008 w 9393008"/>
              <a:gd name="connsiteY8" fmla="*/ 90258 h 3844811"/>
              <a:gd name="connsiteX9" fmla="*/ 9354164 w 9393008"/>
              <a:gd name="connsiteY9" fmla="*/ 3741037 h 3844811"/>
              <a:gd name="connsiteX10" fmla="*/ 19340 w 9393008"/>
              <a:gd name="connsiteY10" fmla="*/ 3844811 h 3844811"/>
              <a:gd name="connsiteX11" fmla="*/ 0 w 9393008"/>
              <a:gd name="connsiteY11" fmla="*/ 58023 h 3844811"/>
              <a:gd name="connsiteX0" fmla="*/ 0 w 9393008"/>
              <a:gd name="connsiteY0" fmla="*/ 58023 h 3844811"/>
              <a:gd name="connsiteX1" fmla="*/ 1921150 w 9393008"/>
              <a:gd name="connsiteY1" fmla="*/ 193410 h 3844811"/>
              <a:gd name="connsiteX2" fmla="*/ 2965534 w 9393008"/>
              <a:gd name="connsiteY2" fmla="*/ 238540 h 3844811"/>
              <a:gd name="connsiteX3" fmla="*/ 3829407 w 9393008"/>
              <a:gd name="connsiteY3" fmla="*/ 199857 h 3844811"/>
              <a:gd name="connsiteX4" fmla="*/ 4583684 w 9393008"/>
              <a:gd name="connsiteY4" fmla="*/ 148281 h 3844811"/>
              <a:gd name="connsiteX5" fmla="*/ 6124473 w 9393008"/>
              <a:gd name="connsiteY5" fmla="*/ 38682 h 3844811"/>
              <a:gd name="connsiteX6" fmla="*/ 7723283 w 9393008"/>
              <a:gd name="connsiteY6" fmla="*/ 0 h 3844811"/>
              <a:gd name="connsiteX7" fmla="*/ 9077114 w 9393008"/>
              <a:gd name="connsiteY7" fmla="*/ 58023 h 3844811"/>
              <a:gd name="connsiteX8" fmla="*/ 9393008 w 9393008"/>
              <a:gd name="connsiteY8" fmla="*/ 90258 h 3844811"/>
              <a:gd name="connsiteX9" fmla="*/ 9354164 w 9393008"/>
              <a:gd name="connsiteY9" fmla="*/ 3838233 h 3844811"/>
              <a:gd name="connsiteX10" fmla="*/ 19340 w 9393008"/>
              <a:gd name="connsiteY10" fmla="*/ 3844811 h 3844811"/>
              <a:gd name="connsiteX11" fmla="*/ 0 w 9393008"/>
              <a:gd name="connsiteY11" fmla="*/ 58023 h 3844811"/>
              <a:gd name="connsiteX0" fmla="*/ 0 w 9393008"/>
              <a:gd name="connsiteY0" fmla="*/ 58023 h 3838236"/>
              <a:gd name="connsiteX1" fmla="*/ 1921150 w 9393008"/>
              <a:gd name="connsiteY1" fmla="*/ 193410 h 3838236"/>
              <a:gd name="connsiteX2" fmla="*/ 2965534 w 9393008"/>
              <a:gd name="connsiteY2" fmla="*/ 238540 h 3838236"/>
              <a:gd name="connsiteX3" fmla="*/ 3829407 w 9393008"/>
              <a:gd name="connsiteY3" fmla="*/ 199857 h 3838236"/>
              <a:gd name="connsiteX4" fmla="*/ 4583684 w 9393008"/>
              <a:gd name="connsiteY4" fmla="*/ 148281 h 3838236"/>
              <a:gd name="connsiteX5" fmla="*/ 6124473 w 9393008"/>
              <a:gd name="connsiteY5" fmla="*/ 38682 h 3838236"/>
              <a:gd name="connsiteX6" fmla="*/ 7723283 w 9393008"/>
              <a:gd name="connsiteY6" fmla="*/ 0 h 3838236"/>
              <a:gd name="connsiteX7" fmla="*/ 9077114 w 9393008"/>
              <a:gd name="connsiteY7" fmla="*/ 58023 h 3838236"/>
              <a:gd name="connsiteX8" fmla="*/ 9393008 w 9393008"/>
              <a:gd name="connsiteY8" fmla="*/ 90258 h 3838236"/>
              <a:gd name="connsiteX9" fmla="*/ 9354164 w 9393008"/>
              <a:gd name="connsiteY9" fmla="*/ 3838233 h 3838236"/>
              <a:gd name="connsiteX10" fmla="*/ 6640 w 9393008"/>
              <a:gd name="connsiteY10" fmla="*/ 2841511 h 3838236"/>
              <a:gd name="connsiteX11" fmla="*/ 0 w 9393008"/>
              <a:gd name="connsiteY11" fmla="*/ 58023 h 3838236"/>
              <a:gd name="connsiteX0" fmla="*/ 0 w 9393008"/>
              <a:gd name="connsiteY0" fmla="*/ 58023 h 2873033"/>
              <a:gd name="connsiteX1" fmla="*/ 1921150 w 9393008"/>
              <a:gd name="connsiteY1" fmla="*/ 193410 h 2873033"/>
              <a:gd name="connsiteX2" fmla="*/ 2965534 w 9393008"/>
              <a:gd name="connsiteY2" fmla="*/ 238540 h 2873033"/>
              <a:gd name="connsiteX3" fmla="*/ 3829407 w 9393008"/>
              <a:gd name="connsiteY3" fmla="*/ 199857 h 2873033"/>
              <a:gd name="connsiteX4" fmla="*/ 4583684 w 9393008"/>
              <a:gd name="connsiteY4" fmla="*/ 148281 h 2873033"/>
              <a:gd name="connsiteX5" fmla="*/ 6124473 w 9393008"/>
              <a:gd name="connsiteY5" fmla="*/ 38682 h 2873033"/>
              <a:gd name="connsiteX6" fmla="*/ 7723283 w 9393008"/>
              <a:gd name="connsiteY6" fmla="*/ 0 h 2873033"/>
              <a:gd name="connsiteX7" fmla="*/ 9077114 w 9393008"/>
              <a:gd name="connsiteY7" fmla="*/ 58023 h 2873033"/>
              <a:gd name="connsiteX8" fmla="*/ 9393008 w 9393008"/>
              <a:gd name="connsiteY8" fmla="*/ 90258 h 2873033"/>
              <a:gd name="connsiteX9" fmla="*/ 9354164 w 9393008"/>
              <a:gd name="connsiteY9" fmla="*/ 2873033 h 2873033"/>
              <a:gd name="connsiteX10" fmla="*/ 6640 w 9393008"/>
              <a:gd name="connsiteY10" fmla="*/ 2841511 h 2873033"/>
              <a:gd name="connsiteX11" fmla="*/ 0 w 9393008"/>
              <a:gd name="connsiteY11" fmla="*/ 58023 h 2873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393008" h="2873033">
                <a:moveTo>
                  <a:pt x="0" y="58023"/>
                </a:moveTo>
                <a:lnTo>
                  <a:pt x="1921150" y="193410"/>
                </a:lnTo>
                <a:lnTo>
                  <a:pt x="2965534" y="238540"/>
                </a:lnTo>
                <a:lnTo>
                  <a:pt x="3829407" y="199857"/>
                </a:lnTo>
                <a:lnTo>
                  <a:pt x="4583684" y="148281"/>
                </a:lnTo>
                <a:lnTo>
                  <a:pt x="6124473" y="38682"/>
                </a:lnTo>
                <a:lnTo>
                  <a:pt x="7723283" y="0"/>
                </a:lnTo>
                <a:lnTo>
                  <a:pt x="9077114" y="58023"/>
                </a:lnTo>
                <a:lnTo>
                  <a:pt x="9393008" y="90258"/>
                </a:lnTo>
                <a:lnTo>
                  <a:pt x="9354164" y="2873033"/>
                </a:lnTo>
                <a:lnTo>
                  <a:pt x="6640" y="2841511"/>
                </a:lnTo>
                <a:cubicBezTo>
                  <a:pt x="193" y="1579248"/>
                  <a:pt x="6447" y="1320286"/>
                  <a:pt x="0" y="58023"/>
                </a:cubicBezTo>
                <a:close/>
              </a:path>
            </a:pathLst>
          </a:custGeom>
          <a:solidFill>
            <a:srgbClr val="06245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12" name="Picture 11" descr="Curves_orange_blu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89797"/>
            <a:ext cx="9144000" cy="48220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06597" y="6429398"/>
            <a:ext cx="335026" cy="335026"/>
          </a:xfrm>
          <a:prstGeom prst="rect">
            <a:avLst/>
          </a:prstGeom>
        </p:spPr>
      </p:pic>
      <p:pic>
        <p:nvPicPr>
          <p:cNvPr id="16" name="Picture 15" descr="AUI Logo_White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224" y="6382507"/>
            <a:ext cx="600744" cy="429103"/>
          </a:xfrm>
          <a:prstGeom prst="rect">
            <a:avLst/>
          </a:prstGeom>
        </p:spPr>
      </p:pic>
      <p:pic>
        <p:nvPicPr>
          <p:cNvPr id="17" name="Picture 16" descr="NRAO_Logo_White.ai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721" y="6322504"/>
            <a:ext cx="430240" cy="556781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833438" y="5038725"/>
            <a:ext cx="7110412" cy="6282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  <a:latin typeface="Gill Sans MT" panose="020B0502020104020203" pitchFamily="34" charset="0"/>
              </a:defRPr>
            </a:lvl1pPr>
          </a:lstStyle>
          <a:p>
            <a:pPr lvl="0"/>
            <a:r>
              <a:rPr lang="en-US" dirty="0" smtClean="0"/>
              <a:t>Presentation Title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833438" y="5694273"/>
            <a:ext cx="7110412" cy="6282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chemeClr val="bg1"/>
                </a:solidFill>
                <a:latin typeface="Gill Sans MT" panose="020B0502020104020203" pitchFamily="34" charset="0"/>
              </a:defRPr>
            </a:lvl1pPr>
          </a:lstStyle>
          <a:p>
            <a:pPr lvl="0"/>
            <a:r>
              <a:rPr lang="en-US" dirty="0" smtClean="0"/>
              <a:t>Presenter</a:t>
            </a:r>
          </a:p>
        </p:txBody>
      </p:sp>
    </p:spTree>
    <p:extLst>
      <p:ext uri="{BB962C8B-B14F-4D97-AF65-F5344CB8AC3E}">
        <p14:creationId xmlns:p14="http://schemas.microsoft.com/office/powerpoint/2010/main" val="538445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GB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NRAO PPT Images_GBT_3.pn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401" y="-397933"/>
            <a:ext cx="9214533" cy="4969933"/>
          </a:xfrm>
          <a:prstGeom prst="rect">
            <a:avLst/>
          </a:prstGeom>
        </p:spPr>
      </p:pic>
      <p:sp>
        <p:nvSpPr>
          <p:cNvPr id="11" name="Freeform 10"/>
          <p:cNvSpPr/>
          <p:nvPr userDrawn="1"/>
        </p:nvSpPr>
        <p:spPr>
          <a:xfrm>
            <a:off x="-124504" y="4230440"/>
            <a:ext cx="9393008" cy="2873033"/>
          </a:xfrm>
          <a:custGeom>
            <a:avLst/>
            <a:gdLst>
              <a:gd name="connsiteX0" fmla="*/ 0 w 9393008"/>
              <a:gd name="connsiteY0" fmla="*/ 58023 h 734959"/>
              <a:gd name="connsiteX1" fmla="*/ 1921150 w 9393008"/>
              <a:gd name="connsiteY1" fmla="*/ 193410 h 734959"/>
              <a:gd name="connsiteX2" fmla="*/ 2965534 w 9393008"/>
              <a:gd name="connsiteY2" fmla="*/ 238540 h 734959"/>
              <a:gd name="connsiteX3" fmla="*/ 3829407 w 9393008"/>
              <a:gd name="connsiteY3" fmla="*/ 199857 h 734959"/>
              <a:gd name="connsiteX4" fmla="*/ 4583684 w 9393008"/>
              <a:gd name="connsiteY4" fmla="*/ 148281 h 734959"/>
              <a:gd name="connsiteX5" fmla="*/ 6124473 w 9393008"/>
              <a:gd name="connsiteY5" fmla="*/ 38682 h 734959"/>
              <a:gd name="connsiteX6" fmla="*/ 7723283 w 9393008"/>
              <a:gd name="connsiteY6" fmla="*/ 0 h 734959"/>
              <a:gd name="connsiteX7" fmla="*/ 9077114 w 9393008"/>
              <a:gd name="connsiteY7" fmla="*/ 58023 h 734959"/>
              <a:gd name="connsiteX8" fmla="*/ 9393008 w 9393008"/>
              <a:gd name="connsiteY8" fmla="*/ 90258 h 734959"/>
              <a:gd name="connsiteX9" fmla="*/ 9386561 w 9393008"/>
              <a:gd name="connsiteY9" fmla="*/ 728512 h 734959"/>
              <a:gd name="connsiteX10" fmla="*/ 51574 w 9393008"/>
              <a:gd name="connsiteY10" fmla="*/ 734959 h 734959"/>
              <a:gd name="connsiteX11" fmla="*/ 0 w 9393008"/>
              <a:gd name="connsiteY11" fmla="*/ 58023 h 734959"/>
              <a:gd name="connsiteX0" fmla="*/ 0 w 9393008"/>
              <a:gd name="connsiteY0" fmla="*/ 58023 h 818770"/>
              <a:gd name="connsiteX1" fmla="*/ 1921150 w 9393008"/>
              <a:gd name="connsiteY1" fmla="*/ 193410 h 818770"/>
              <a:gd name="connsiteX2" fmla="*/ 2965534 w 9393008"/>
              <a:gd name="connsiteY2" fmla="*/ 238540 h 818770"/>
              <a:gd name="connsiteX3" fmla="*/ 3829407 w 9393008"/>
              <a:gd name="connsiteY3" fmla="*/ 199857 h 818770"/>
              <a:gd name="connsiteX4" fmla="*/ 4583684 w 9393008"/>
              <a:gd name="connsiteY4" fmla="*/ 148281 h 818770"/>
              <a:gd name="connsiteX5" fmla="*/ 6124473 w 9393008"/>
              <a:gd name="connsiteY5" fmla="*/ 38682 h 818770"/>
              <a:gd name="connsiteX6" fmla="*/ 7723283 w 9393008"/>
              <a:gd name="connsiteY6" fmla="*/ 0 h 818770"/>
              <a:gd name="connsiteX7" fmla="*/ 9077114 w 9393008"/>
              <a:gd name="connsiteY7" fmla="*/ 58023 h 818770"/>
              <a:gd name="connsiteX8" fmla="*/ 9393008 w 9393008"/>
              <a:gd name="connsiteY8" fmla="*/ 90258 h 818770"/>
              <a:gd name="connsiteX9" fmla="*/ 9386561 w 9393008"/>
              <a:gd name="connsiteY9" fmla="*/ 728512 h 818770"/>
              <a:gd name="connsiteX10" fmla="*/ 19340 w 9393008"/>
              <a:gd name="connsiteY10" fmla="*/ 818770 h 818770"/>
              <a:gd name="connsiteX11" fmla="*/ 0 w 9393008"/>
              <a:gd name="connsiteY11" fmla="*/ 58023 h 818770"/>
              <a:gd name="connsiteX0" fmla="*/ 0 w 9393008"/>
              <a:gd name="connsiteY0" fmla="*/ 58023 h 818770"/>
              <a:gd name="connsiteX1" fmla="*/ 1921150 w 9393008"/>
              <a:gd name="connsiteY1" fmla="*/ 193410 h 818770"/>
              <a:gd name="connsiteX2" fmla="*/ 2965534 w 9393008"/>
              <a:gd name="connsiteY2" fmla="*/ 238540 h 818770"/>
              <a:gd name="connsiteX3" fmla="*/ 3829407 w 9393008"/>
              <a:gd name="connsiteY3" fmla="*/ 199857 h 818770"/>
              <a:gd name="connsiteX4" fmla="*/ 4583684 w 9393008"/>
              <a:gd name="connsiteY4" fmla="*/ 148281 h 818770"/>
              <a:gd name="connsiteX5" fmla="*/ 6124473 w 9393008"/>
              <a:gd name="connsiteY5" fmla="*/ 38682 h 818770"/>
              <a:gd name="connsiteX6" fmla="*/ 7723283 w 9393008"/>
              <a:gd name="connsiteY6" fmla="*/ 0 h 818770"/>
              <a:gd name="connsiteX7" fmla="*/ 9077114 w 9393008"/>
              <a:gd name="connsiteY7" fmla="*/ 58023 h 818770"/>
              <a:gd name="connsiteX8" fmla="*/ 9393008 w 9393008"/>
              <a:gd name="connsiteY8" fmla="*/ 90258 h 818770"/>
              <a:gd name="connsiteX9" fmla="*/ 9386561 w 9393008"/>
              <a:gd name="connsiteY9" fmla="*/ 728512 h 818770"/>
              <a:gd name="connsiteX10" fmla="*/ 19340 w 9393008"/>
              <a:gd name="connsiteY10" fmla="*/ 818770 h 818770"/>
              <a:gd name="connsiteX11" fmla="*/ 0 w 9393008"/>
              <a:gd name="connsiteY11" fmla="*/ 58023 h 818770"/>
              <a:gd name="connsiteX0" fmla="*/ 0 w 9393008"/>
              <a:gd name="connsiteY0" fmla="*/ 58023 h 838111"/>
              <a:gd name="connsiteX1" fmla="*/ 1921150 w 9393008"/>
              <a:gd name="connsiteY1" fmla="*/ 193410 h 838111"/>
              <a:gd name="connsiteX2" fmla="*/ 2965534 w 9393008"/>
              <a:gd name="connsiteY2" fmla="*/ 238540 h 838111"/>
              <a:gd name="connsiteX3" fmla="*/ 3829407 w 9393008"/>
              <a:gd name="connsiteY3" fmla="*/ 199857 h 838111"/>
              <a:gd name="connsiteX4" fmla="*/ 4583684 w 9393008"/>
              <a:gd name="connsiteY4" fmla="*/ 148281 h 838111"/>
              <a:gd name="connsiteX5" fmla="*/ 6124473 w 9393008"/>
              <a:gd name="connsiteY5" fmla="*/ 38682 h 838111"/>
              <a:gd name="connsiteX6" fmla="*/ 7723283 w 9393008"/>
              <a:gd name="connsiteY6" fmla="*/ 0 h 838111"/>
              <a:gd name="connsiteX7" fmla="*/ 9077114 w 9393008"/>
              <a:gd name="connsiteY7" fmla="*/ 58023 h 838111"/>
              <a:gd name="connsiteX8" fmla="*/ 9393008 w 9393008"/>
              <a:gd name="connsiteY8" fmla="*/ 90258 h 838111"/>
              <a:gd name="connsiteX9" fmla="*/ 9386561 w 9393008"/>
              <a:gd name="connsiteY9" fmla="*/ 838111 h 838111"/>
              <a:gd name="connsiteX10" fmla="*/ 19340 w 9393008"/>
              <a:gd name="connsiteY10" fmla="*/ 818770 h 838111"/>
              <a:gd name="connsiteX11" fmla="*/ 0 w 9393008"/>
              <a:gd name="connsiteY11" fmla="*/ 58023 h 838111"/>
              <a:gd name="connsiteX0" fmla="*/ 0 w 9393008"/>
              <a:gd name="connsiteY0" fmla="*/ 58023 h 3844811"/>
              <a:gd name="connsiteX1" fmla="*/ 1921150 w 9393008"/>
              <a:gd name="connsiteY1" fmla="*/ 193410 h 3844811"/>
              <a:gd name="connsiteX2" fmla="*/ 2965534 w 9393008"/>
              <a:gd name="connsiteY2" fmla="*/ 238540 h 3844811"/>
              <a:gd name="connsiteX3" fmla="*/ 3829407 w 9393008"/>
              <a:gd name="connsiteY3" fmla="*/ 199857 h 3844811"/>
              <a:gd name="connsiteX4" fmla="*/ 4583684 w 9393008"/>
              <a:gd name="connsiteY4" fmla="*/ 148281 h 3844811"/>
              <a:gd name="connsiteX5" fmla="*/ 6124473 w 9393008"/>
              <a:gd name="connsiteY5" fmla="*/ 38682 h 3844811"/>
              <a:gd name="connsiteX6" fmla="*/ 7723283 w 9393008"/>
              <a:gd name="connsiteY6" fmla="*/ 0 h 3844811"/>
              <a:gd name="connsiteX7" fmla="*/ 9077114 w 9393008"/>
              <a:gd name="connsiteY7" fmla="*/ 58023 h 3844811"/>
              <a:gd name="connsiteX8" fmla="*/ 9393008 w 9393008"/>
              <a:gd name="connsiteY8" fmla="*/ 90258 h 3844811"/>
              <a:gd name="connsiteX9" fmla="*/ 9386561 w 9393008"/>
              <a:gd name="connsiteY9" fmla="*/ 838111 h 3844811"/>
              <a:gd name="connsiteX10" fmla="*/ 19340 w 9393008"/>
              <a:gd name="connsiteY10" fmla="*/ 3844811 h 3844811"/>
              <a:gd name="connsiteX11" fmla="*/ 0 w 9393008"/>
              <a:gd name="connsiteY11" fmla="*/ 58023 h 3844811"/>
              <a:gd name="connsiteX0" fmla="*/ 0 w 9393008"/>
              <a:gd name="connsiteY0" fmla="*/ 58023 h 3844811"/>
              <a:gd name="connsiteX1" fmla="*/ 1921150 w 9393008"/>
              <a:gd name="connsiteY1" fmla="*/ 193410 h 3844811"/>
              <a:gd name="connsiteX2" fmla="*/ 2965534 w 9393008"/>
              <a:gd name="connsiteY2" fmla="*/ 238540 h 3844811"/>
              <a:gd name="connsiteX3" fmla="*/ 3829407 w 9393008"/>
              <a:gd name="connsiteY3" fmla="*/ 199857 h 3844811"/>
              <a:gd name="connsiteX4" fmla="*/ 4583684 w 9393008"/>
              <a:gd name="connsiteY4" fmla="*/ 148281 h 3844811"/>
              <a:gd name="connsiteX5" fmla="*/ 6124473 w 9393008"/>
              <a:gd name="connsiteY5" fmla="*/ 38682 h 3844811"/>
              <a:gd name="connsiteX6" fmla="*/ 7723283 w 9393008"/>
              <a:gd name="connsiteY6" fmla="*/ 0 h 3844811"/>
              <a:gd name="connsiteX7" fmla="*/ 9077114 w 9393008"/>
              <a:gd name="connsiteY7" fmla="*/ 58023 h 3844811"/>
              <a:gd name="connsiteX8" fmla="*/ 9393008 w 9393008"/>
              <a:gd name="connsiteY8" fmla="*/ 90258 h 3844811"/>
              <a:gd name="connsiteX9" fmla="*/ 9354164 w 9393008"/>
              <a:gd name="connsiteY9" fmla="*/ 3741037 h 3844811"/>
              <a:gd name="connsiteX10" fmla="*/ 19340 w 9393008"/>
              <a:gd name="connsiteY10" fmla="*/ 3844811 h 3844811"/>
              <a:gd name="connsiteX11" fmla="*/ 0 w 9393008"/>
              <a:gd name="connsiteY11" fmla="*/ 58023 h 3844811"/>
              <a:gd name="connsiteX0" fmla="*/ 0 w 9393008"/>
              <a:gd name="connsiteY0" fmla="*/ 58023 h 3844811"/>
              <a:gd name="connsiteX1" fmla="*/ 1921150 w 9393008"/>
              <a:gd name="connsiteY1" fmla="*/ 193410 h 3844811"/>
              <a:gd name="connsiteX2" fmla="*/ 2965534 w 9393008"/>
              <a:gd name="connsiteY2" fmla="*/ 238540 h 3844811"/>
              <a:gd name="connsiteX3" fmla="*/ 3829407 w 9393008"/>
              <a:gd name="connsiteY3" fmla="*/ 199857 h 3844811"/>
              <a:gd name="connsiteX4" fmla="*/ 4583684 w 9393008"/>
              <a:gd name="connsiteY4" fmla="*/ 148281 h 3844811"/>
              <a:gd name="connsiteX5" fmla="*/ 6124473 w 9393008"/>
              <a:gd name="connsiteY5" fmla="*/ 38682 h 3844811"/>
              <a:gd name="connsiteX6" fmla="*/ 7723283 w 9393008"/>
              <a:gd name="connsiteY6" fmla="*/ 0 h 3844811"/>
              <a:gd name="connsiteX7" fmla="*/ 9077114 w 9393008"/>
              <a:gd name="connsiteY7" fmla="*/ 58023 h 3844811"/>
              <a:gd name="connsiteX8" fmla="*/ 9393008 w 9393008"/>
              <a:gd name="connsiteY8" fmla="*/ 90258 h 3844811"/>
              <a:gd name="connsiteX9" fmla="*/ 9354164 w 9393008"/>
              <a:gd name="connsiteY9" fmla="*/ 3838233 h 3844811"/>
              <a:gd name="connsiteX10" fmla="*/ 19340 w 9393008"/>
              <a:gd name="connsiteY10" fmla="*/ 3844811 h 3844811"/>
              <a:gd name="connsiteX11" fmla="*/ 0 w 9393008"/>
              <a:gd name="connsiteY11" fmla="*/ 58023 h 3844811"/>
              <a:gd name="connsiteX0" fmla="*/ 0 w 9393008"/>
              <a:gd name="connsiteY0" fmla="*/ 58023 h 3838236"/>
              <a:gd name="connsiteX1" fmla="*/ 1921150 w 9393008"/>
              <a:gd name="connsiteY1" fmla="*/ 193410 h 3838236"/>
              <a:gd name="connsiteX2" fmla="*/ 2965534 w 9393008"/>
              <a:gd name="connsiteY2" fmla="*/ 238540 h 3838236"/>
              <a:gd name="connsiteX3" fmla="*/ 3829407 w 9393008"/>
              <a:gd name="connsiteY3" fmla="*/ 199857 h 3838236"/>
              <a:gd name="connsiteX4" fmla="*/ 4583684 w 9393008"/>
              <a:gd name="connsiteY4" fmla="*/ 148281 h 3838236"/>
              <a:gd name="connsiteX5" fmla="*/ 6124473 w 9393008"/>
              <a:gd name="connsiteY5" fmla="*/ 38682 h 3838236"/>
              <a:gd name="connsiteX6" fmla="*/ 7723283 w 9393008"/>
              <a:gd name="connsiteY6" fmla="*/ 0 h 3838236"/>
              <a:gd name="connsiteX7" fmla="*/ 9077114 w 9393008"/>
              <a:gd name="connsiteY7" fmla="*/ 58023 h 3838236"/>
              <a:gd name="connsiteX8" fmla="*/ 9393008 w 9393008"/>
              <a:gd name="connsiteY8" fmla="*/ 90258 h 3838236"/>
              <a:gd name="connsiteX9" fmla="*/ 9354164 w 9393008"/>
              <a:gd name="connsiteY9" fmla="*/ 3838233 h 3838236"/>
              <a:gd name="connsiteX10" fmla="*/ 6640 w 9393008"/>
              <a:gd name="connsiteY10" fmla="*/ 2841511 h 3838236"/>
              <a:gd name="connsiteX11" fmla="*/ 0 w 9393008"/>
              <a:gd name="connsiteY11" fmla="*/ 58023 h 3838236"/>
              <a:gd name="connsiteX0" fmla="*/ 0 w 9393008"/>
              <a:gd name="connsiteY0" fmla="*/ 58023 h 2873033"/>
              <a:gd name="connsiteX1" fmla="*/ 1921150 w 9393008"/>
              <a:gd name="connsiteY1" fmla="*/ 193410 h 2873033"/>
              <a:gd name="connsiteX2" fmla="*/ 2965534 w 9393008"/>
              <a:gd name="connsiteY2" fmla="*/ 238540 h 2873033"/>
              <a:gd name="connsiteX3" fmla="*/ 3829407 w 9393008"/>
              <a:gd name="connsiteY3" fmla="*/ 199857 h 2873033"/>
              <a:gd name="connsiteX4" fmla="*/ 4583684 w 9393008"/>
              <a:gd name="connsiteY4" fmla="*/ 148281 h 2873033"/>
              <a:gd name="connsiteX5" fmla="*/ 6124473 w 9393008"/>
              <a:gd name="connsiteY5" fmla="*/ 38682 h 2873033"/>
              <a:gd name="connsiteX6" fmla="*/ 7723283 w 9393008"/>
              <a:gd name="connsiteY6" fmla="*/ 0 h 2873033"/>
              <a:gd name="connsiteX7" fmla="*/ 9077114 w 9393008"/>
              <a:gd name="connsiteY7" fmla="*/ 58023 h 2873033"/>
              <a:gd name="connsiteX8" fmla="*/ 9393008 w 9393008"/>
              <a:gd name="connsiteY8" fmla="*/ 90258 h 2873033"/>
              <a:gd name="connsiteX9" fmla="*/ 9354164 w 9393008"/>
              <a:gd name="connsiteY9" fmla="*/ 2873033 h 2873033"/>
              <a:gd name="connsiteX10" fmla="*/ 6640 w 9393008"/>
              <a:gd name="connsiteY10" fmla="*/ 2841511 h 2873033"/>
              <a:gd name="connsiteX11" fmla="*/ 0 w 9393008"/>
              <a:gd name="connsiteY11" fmla="*/ 58023 h 2873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393008" h="2873033">
                <a:moveTo>
                  <a:pt x="0" y="58023"/>
                </a:moveTo>
                <a:lnTo>
                  <a:pt x="1921150" y="193410"/>
                </a:lnTo>
                <a:lnTo>
                  <a:pt x="2965534" y="238540"/>
                </a:lnTo>
                <a:lnTo>
                  <a:pt x="3829407" y="199857"/>
                </a:lnTo>
                <a:lnTo>
                  <a:pt x="4583684" y="148281"/>
                </a:lnTo>
                <a:lnTo>
                  <a:pt x="6124473" y="38682"/>
                </a:lnTo>
                <a:lnTo>
                  <a:pt x="7723283" y="0"/>
                </a:lnTo>
                <a:lnTo>
                  <a:pt x="9077114" y="58023"/>
                </a:lnTo>
                <a:lnTo>
                  <a:pt x="9393008" y="90258"/>
                </a:lnTo>
                <a:lnTo>
                  <a:pt x="9354164" y="2873033"/>
                </a:lnTo>
                <a:lnTo>
                  <a:pt x="6640" y="2841511"/>
                </a:lnTo>
                <a:cubicBezTo>
                  <a:pt x="193" y="1579248"/>
                  <a:pt x="6447" y="1320286"/>
                  <a:pt x="0" y="58023"/>
                </a:cubicBezTo>
                <a:close/>
              </a:path>
            </a:pathLst>
          </a:custGeom>
          <a:solidFill>
            <a:srgbClr val="06245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12" name="Picture 11" descr="Curves_orange_blu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89797"/>
            <a:ext cx="9144000" cy="48220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06597" y="6429398"/>
            <a:ext cx="335026" cy="335026"/>
          </a:xfrm>
          <a:prstGeom prst="rect">
            <a:avLst/>
          </a:prstGeom>
        </p:spPr>
      </p:pic>
      <p:pic>
        <p:nvPicPr>
          <p:cNvPr id="16" name="Picture 15" descr="AUI Logo_White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224" y="6382507"/>
            <a:ext cx="600744" cy="429103"/>
          </a:xfrm>
          <a:prstGeom prst="rect">
            <a:avLst/>
          </a:prstGeom>
        </p:spPr>
      </p:pic>
      <p:pic>
        <p:nvPicPr>
          <p:cNvPr id="17" name="Picture 16" descr="NRAO_Logo_White.ai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721" y="6322504"/>
            <a:ext cx="430240" cy="556781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833438" y="5038725"/>
            <a:ext cx="7110412" cy="6282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  <a:latin typeface="Gill Sans MT" panose="020B0502020104020203" pitchFamily="34" charset="0"/>
              </a:defRPr>
            </a:lvl1pPr>
          </a:lstStyle>
          <a:p>
            <a:pPr lvl="0"/>
            <a:r>
              <a:rPr lang="en-US" dirty="0" smtClean="0"/>
              <a:t>Signal Processing Basics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833438" y="5694273"/>
            <a:ext cx="7110412" cy="6282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chemeClr val="bg1"/>
                </a:solidFill>
                <a:latin typeface="Gill Sans MT" panose="020B0502020104020203" pitchFamily="34" charset="0"/>
              </a:defRPr>
            </a:lvl1pPr>
          </a:lstStyle>
          <a:p>
            <a:pPr lvl="0"/>
            <a:r>
              <a:rPr lang="en-US" dirty="0" smtClean="0"/>
              <a:t>John Ford, GB Electronics Division</a:t>
            </a:r>
          </a:p>
        </p:txBody>
      </p:sp>
    </p:spTree>
    <p:extLst>
      <p:ext uri="{BB962C8B-B14F-4D97-AF65-F5344CB8AC3E}">
        <p14:creationId xmlns:p14="http://schemas.microsoft.com/office/powerpoint/2010/main" val="4175642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Te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NRAO PPT Images_CDL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563"/>
            <a:ext cx="9143391" cy="4571695"/>
          </a:xfrm>
          <a:prstGeom prst="rect">
            <a:avLst/>
          </a:prstGeom>
        </p:spPr>
      </p:pic>
      <p:sp>
        <p:nvSpPr>
          <p:cNvPr id="11" name="Freeform 10"/>
          <p:cNvSpPr/>
          <p:nvPr userDrawn="1"/>
        </p:nvSpPr>
        <p:spPr>
          <a:xfrm>
            <a:off x="-124504" y="4230440"/>
            <a:ext cx="9393008" cy="2873033"/>
          </a:xfrm>
          <a:custGeom>
            <a:avLst/>
            <a:gdLst>
              <a:gd name="connsiteX0" fmla="*/ 0 w 9393008"/>
              <a:gd name="connsiteY0" fmla="*/ 58023 h 734959"/>
              <a:gd name="connsiteX1" fmla="*/ 1921150 w 9393008"/>
              <a:gd name="connsiteY1" fmla="*/ 193410 h 734959"/>
              <a:gd name="connsiteX2" fmla="*/ 2965534 w 9393008"/>
              <a:gd name="connsiteY2" fmla="*/ 238540 h 734959"/>
              <a:gd name="connsiteX3" fmla="*/ 3829407 w 9393008"/>
              <a:gd name="connsiteY3" fmla="*/ 199857 h 734959"/>
              <a:gd name="connsiteX4" fmla="*/ 4583684 w 9393008"/>
              <a:gd name="connsiteY4" fmla="*/ 148281 h 734959"/>
              <a:gd name="connsiteX5" fmla="*/ 6124473 w 9393008"/>
              <a:gd name="connsiteY5" fmla="*/ 38682 h 734959"/>
              <a:gd name="connsiteX6" fmla="*/ 7723283 w 9393008"/>
              <a:gd name="connsiteY6" fmla="*/ 0 h 734959"/>
              <a:gd name="connsiteX7" fmla="*/ 9077114 w 9393008"/>
              <a:gd name="connsiteY7" fmla="*/ 58023 h 734959"/>
              <a:gd name="connsiteX8" fmla="*/ 9393008 w 9393008"/>
              <a:gd name="connsiteY8" fmla="*/ 90258 h 734959"/>
              <a:gd name="connsiteX9" fmla="*/ 9386561 w 9393008"/>
              <a:gd name="connsiteY9" fmla="*/ 728512 h 734959"/>
              <a:gd name="connsiteX10" fmla="*/ 51574 w 9393008"/>
              <a:gd name="connsiteY10" fmla="*/ 734959 h 734959"/>
              <a:gd name="connsiteX11" fmla="*/ 0 w 9393008"/>
              <a:gd name="connsiteY11" fmla="*/ 58023 h 734959"/>
              <a:gd name="connsiteX0" fmla="*/ 0 w 9393008"/>
              <a:gd name="connsiteY0" fmla="*/ 58023 h 818770"/>
              <a:gd name="connsiteX1" fmla="*/ 1921150 w 9393008"/>
              <a:gd name="connsiteY1" fmla="*/ 193410 h 818770"/>
              <a:gd name="connsiteX2" fmla="*/ 2965534 w 9393008"/>
              <a:gd name="connsiteY2" fmla="*/ 238540 h 818770"/>
              <a:gd name="connsiteX3" fmla="*/ 3829407 w 9393008"/>
              <a:gd name="connsiteY3" fmla="*/ 199857 h 818770"/>
              <a:gd name="connsiteX4" fmla="*/ 4583684 w 9393008"/>
              <a:gd name="connsiteY4" fmla="*/ 148281 h 818770"/>
              <a:gd name="connsiteX5" fmla="*/ 6124473 w 9393008"/>
              <a:gd name="connsiteY5" fmla="*/ 38682 h 818770"/>
              <a:gd name="connsiteX6" fmla="*/ 7723283 w 9393008"/>
              <a:gd name="connsiteY6" fmla="*/ 0 h 818770"/>
              <a:gd name="connsiteX7" fmla="*/ 9077114 w 9393008"/>
              <a:gd name="connsiteY7" fmla="*/ 58023 h 818770"/>
              <a:gd name="connsiteX8" fmla="*/ 9393008 w 9393008"/>
              <a:gd name="connsiteY8" fmla="*/ 90258 h 818770"/>
              <a:gd name="connsiteX9" fmla="*/ 9386561 w 9393008"/>
              <a:gd name="connsiteY9" fmla="*/ 728512 h 818770"/>
              <a:gd name="connsiteX10" fmla="*/ 19340 w 9393008"/>
              <a:gd name="connsiteY10" fmla="*/ 818770 h 818770"/>
              <a:gd name="connsiteX11" fmla="*/ 0 w 9393008"/>
              <a:gd name="connsiteY11" fmla="*/ 58023 h 818770"/>
              <a:gd name="connsiteX0" fmla="*/ 0 w 9393008"/>
              <a:gd name="connsiteY0" fmla="*/ 58023 h 818770"/>
              <a:gd name="connsiteX1" fmla="*/ 1921150 w 9393008"/>
              <a:gd name="connsiteY1" fmla="*/ 193410 h 818770"/>
              <a:gd name="connsiteX2" fmla="*/ 2965534 w 9393008"/>
              <a:gd name="connsiteY2" fmla="*/ 238540 h 818770"/>
              <a:gd name="connsiteX3" fmla="*/ 3829407 w 9393008"/>
              <a:gd name="connsiteY3" fmla="*/ 199857 h 818770"/>
              <a:gd name="connsiteX4" fmla="*/ 4583684 w 9393008"/>
              <a:gd name="connsiteY4" fmla="*/ 148281 h 818770"/>
              <a:gd name="connsiteX5" fmla="*/ 6124473 w 9393008"/>
              <a:gd name="connsiteY5" fmla="*/ 38682 h 818770"/>
              <a:gd name="connsiteX6" fmla="*/ 7723283 w 9393008"/>
              <a:gd name="connsiteY6" fmla="*/ 0 h 818770"/>
              <a:gd name="connsiteX7" fmla="*/ 9077114 w 9393008"/>
              <a:gd name="connsiteY7" fmla="*/ 58023 h 818770"/>
              <a:gd name="connsiteX8" fmla="*/ 9393008 w 9393008"/>
              <a:gd name="connsiteY8" fmla="*/ 90258 h 818770"/>
              <a:gd name="connsiteX9" fmla="*/ 9386561 w 9393008"/>
              <a:gd name="connsiteY9" fmla="*/ 728512 h 818770"/>
              <a:gd name="connsiteX10" fmla="*/ 19340 w 9393008"/>
              <a:gd name="connsiteY10" fmla="*/ 818770 h 818770"/>
              <a:gd name="connsiteX11" fmla="*/ 0 w 9393008"/>
              <a:gd name="connsiteY11" fmla="*/ 58023 h 818770"/>
              <a:gd name="connsiteX0" fmla="*/ 0 w 9393008"/>
              <a:gd name="connsiteY0" fmla="*/ 58023 h 838111"/>
              <a:gd name="connsiteX1" fmla="*/ 1921150 w 9393008"/>
              <a:gd name="connsiteY1" fmla="*/ 193410 h 838111"/>
              <a:gd name="connsiteX2" fmla="*/ 2965534 w 9393008"/>
              <a:gd name="connsiteY2" fmla="*/ 238540 h 838111"/>
              <a:gd name="connsiteX3" fmla="*/ 3829407 w 9393008"/>
              <a:gd name="connsiteY3" fmla="*/ 199857 h 838111"/>
              <a:gd name="connsiteX4" fmla="*/ 4583684 w 9393008"/>
              <a:gd name="connsiteY4" fmla="*/ 148281 h 838111"/>
              <a:gd name="connsiteX5" fmla="*/ 6124473 w 9393008"/>
              <a:gd name="connsiteY5" fmla="*/ 38682 h 838111"/>
              <a:gd name="connsiteX6" fmla="*/ 7723283 w 9393008"/>
              <a:gd name="connsiteY6" fmla="*/ 0 h 838111"/>
              <a:gd name="connsiteX7" fmla="*/ 9077114 w 9393008"/>
              <a:gd name="connsiteY7" fmla="*/ 58023 h 838111"/>
              <a:gd name="connsiteX8" fmla="*/ 9393008 w 9393008"/>
              <a:gd name="connsiteY8" fmla="*/ 90258 h 838111"/>
              <a:gd name="connsiteX9" fmla="*/ 9386561 w 9393008"/>
              <a:gd name="connsiteY9" fmla="*/ 838111 h 838111"/>
              <a:gd name="connsiteX10" fmla="*/ 19340 w 9393008"/>
              <a:gd name="connsiteY10" fmla="*/ 818770 h 838111"/>
              <a:gd name="connsiteX11" fmla="*/ 0 w 9393008"/>
              <a:gd name="connsiteY11" fmla="*/ 58023 h 838111"/>
              <a:gd name="connsiteX0" fmla="*/ 0 w 9393008"/>
              <a:gd name="connsiteY0" fmla="*/ 58023 h 3844811"/>
              <a:gd name="connsiteX1" fmla="*/ 1921150 w 9393008"/>
              <a:gd name="connsiteY1" fmla="*/ 193410 h 3844811"/>
              <a:gd name="connsiteX2" fmla="*/ 2965534 w 9393008"/>
              <a:gd name="connsiteY2" fmla="*/ 238540 h 3844811"/>
              <a:gd name="connsiteX3" fmla="*/ 3829407 w 9393008"/>
              <a:gd name="connsiteY3" fmla="*/ 199857 h 3844811"/>
              <a:gd name="connsiteX4" fmla="*/ 4583684 w 9393008"/>
              <a:gd name="connsiteY4" fmla="*/ 148281 h 3844811"/>
              <a:gd name="connsiteX5" fmla="*/ 6124473 w 9393008"/>
              <a:gd name="connsiteY5" fmla="*/ 38682 h 3844811"/>
              <a:gd name="connsiteX6" fmla="*/ 7723283 w 9393008"/>
              <a:gd name="connsiteY6" fmla="*/ 0 h 3844811"/>
              <a:gd name="connsiteX7" fmla="*/ 9077114 w 9393008"/>
              <a:gd name="connsiteY7" fmla="*/ 58023 h 3844811"/>
              <a:gd name="connsiteX8" fmla="*/ 9393008 w 9393008"/>
              <a:gd name="connsiteY8" fmla="*/ 90258 h 3844811"/>
              <a:gd name="connsiteX9" fmla="*/ 9386561 w 9393008"/>
              <a:gd name="connsiteY9" fmla="*/ 838111 h 3844811"/>
              <a:gd name="connsiteX10" fmla="*/ 19340 w 9393008"/>
              <a:gd name="connsiteY10" fmla="*/ 3844811 h 3844811"/>
              <a:gd name="connsiteX11" fmla="*/ 0 w 9393008"/>
              <a:gd name="connsiteY11" fmla="*/ 58023 h 3844811"/>
              <a:gd name="connsiteX0" fmla="*/ 0 w 9393008"/>
              <a:gd name="connsiteY0" fmla="*/ 58023 h 3844811"/>
              <a:gd name="connsiteX1" fmla="*/ 1921150 w 9393008"/>
              <a:gd name="connsiteY1" fmla="*/ 193410 h 3844811"/>
              <a:gd name="connsiteX2" fmla="*/ 2965534 w 9393008"/>
              <a:gd name="connsiteY2" fmla="*/ 238540 h 3844811"/>
              <a:gd name="connsiteX3" fmla="*/ 3829407 w 9393008"/>
              <a:gd name="connsiteY3" fmla="*/ 199857 h 3844811"/>
              <a:gd name="connsiteX4" fmla="*/ 4583684 w 9393008"/>
              <a:gd name="connsiteY4" fmla="*/ 148281 h 3844811"/>
              <a:gd name="connsiteX5" fmla="*/ 6124473 w 9393008"/>
              <a:gd name="connsiteY5" fmla="*/ 38682 h 3844811"/>
              <a:gd name="connsiteX6" fmla="*/ 7723283 w 9393008"/>
              <a:gd name="connsiteY6" fmla="*/ 0 h 3844811"/>
              <a:gd name="connsiteX7" fmla="*/ 9077114 w 9393008"/>
              <a:gd name="connsiteY7" fmla="*/ 58023 h 3844811"/>
              <a:gd name="connsiteX8" fmla="*/ 9393008 w 9393008"/>
              <a:gd name="connsiteY8" fmla="*/ 90258 h 3844811"/>
              <a:gd name="connsiteX9" fmla="*/ 9354164 w 9393008"/>
              <a:gd name="connsiteY9" fmla="*/ 3741037 h 3844811"/>
              <a:gd name="connsiteX10" fmla="*/ 19340 w 9393008"/>
              <a:gd name="connsiteY10" fmla="*/ 3844811 h 3844811"/>
              <a:gd name="connsiteX11" fmla="*/ 0 w 9393008"/>
              <a:gd name="connsiteY11" fmla="*/ 58023 h 3844811"/>
              <a:gd name="connsiteX0" fmla="*/ 0 w 9393008"/>
              <a:gd name="connsiteY0" fmla="*/ 58023 h 3844811"/>
              <a:gd name="connsiteX1" fmla="*/ 1921150 w 9393008"/>
              <a:gd name="connsiteY1" fmla="*/ 193410 h 3844811"/>
              <a:gd name="connsiteX2" fmla="*/ 2965534 w 9393008"/>
              <a:gd name="connsiteY2" fmla="*/ 238540 h 3844811"/>
              <a:gd name="connsiteX3" fmla="*/ 3829407 w 9393008"/>
              <a:gd name="connsiteY3" fmla="*/ 199857 h 3844811"/>
              <a:gd name="connsiteX4" fmla="*/ 4583684 w 9393008"/>
              <a:gd name="connsiteY4" fmla="*/ 148281 h 3844811"/>
              <a:gd name="connsiteX5" fmla="*/ 6124473 w 9393008"/>
              <a:gd name="connsiteY5" fmla="*/ 38682 h 3844811"/>
              <a:gd name="connsiteX6" fmla="*/ 7723283 w 9393008"/>
              <a:gd name="connsiteY6" fmla="*/ 0 h 3844811"/>
              <a:gd name="connsiteX7" fmla="*/ 9077114 w 9393008"/>
              <a:gd name="connsiteY7" fmla="*/ 58023 h 3844811"/>
              <a:gd name="connsiteX8" fmla="*/ 9393008 w 9393008"/>
              <a:gd name="connsiteY8" fmla="*/ 90258 h 3844811"/>
              <a:gd name="connsiteX9" fmla="*/ 9354164 w 9393008"/>
              <a:gd name="connsiteY9" fmla="*/ 3838233 h 3844811"/>
              <a:gd name="connsiteX10" fmla="*/ 19340 w 9393008"/>
              <a:gd name="connsiteY10" fmla="*/ 3844811 h 3844811"/>
              <a:gd name="connsiteX11" fmla="*/ 0 w 9393008"/>
              <a:gd name="connsiteY11" fmla="*/ 58023 h 3844811"/>
              <a:gd name="connsiteX0" fmla="*/ 0 w 9393008"/>
              <a:gd name="connsiteY0" fmla="*/ 58023 h 3838236"/>
              <a:gd name="connsiteX1" fmla="*/ 1921150 w 9393008"/>
              <a:gd name="connsiteY1" fmla="*/ 193410 h 3838236"/>
              <a:gd name="connsiteX2" fmla="*/ 2965534 w 9393008"/>
              <a:gd name="connsiteY2" fmla="*/ 238540 h 3838236"/>
              <a:gd name="connsiteX3" fmla="*/ 3829407 w 9393008"/>
              <a:gd name="connsiteY3" fmla="*/ 199857 h 3838236"/>
              <a:gd name="connsiteX4" fmla="*/ 4583684 w 9393008"/>
              <a:gd name="connsiteY4" fmla="*/ 148281 h 3838236"/>
              <a:gd name="connsiteX5" fmla="*/ 6124473 w 9393008"/>
              <a:gd name="connsiteY5" fmla="*/ 38682 h 3838236"/>
              <a:gd name="connsiteX6" fmla="*/ 7723283 w 9393008"/>
              <a:gd name="connsiteY6" fmla="*/ 0 h 3838236"/>
              <a:gd name="connsiteX7" fmla="*/ 9077114 w 9393008"/>
              <a:gd name="connsiteY7" fmla="*/ 58023 h 3838236"/>
              <a:gd name="connsiteX8" fmla="*/ 9393008 w 9393008"/>
              <a:gd name="connsiteY8" fmla="*/ 90258 h 3838236"/>
              <a:gd name="connsiteX9" fmla="*/ 9354164 w 9393008"/>
              <a:gd name="connsiteY9" fmla="*/ 3838233 h 3838236"/>
              <a:gd name="connsiteX10" fmla="*/ 6640 w 9393008"/>
              <a:gd name="connsiteY10" fmla="*/ 2841511 h 3838236"/>
              <a:gd name="connsiteX11" fmla="*/ 0 w 9393008"/>
              <a:gd name="connsiteY11" fmla="*/ 58023 h 3838236"/>
              <a:gd name="connsiteX0" fmla="*/ 0 w 9393008"/>
              <a:gd name="connsiteY0" fmla="*/ 58023 h 2873033"/>
              <a:gd name="connsiteX1" fmla="*/ 1921150 w 9393008"/>
              <a:gd name="connsiteY1" fmla="*/ 193410 h 2873033"/>
              <a:gd name="connsiteX2" fmla="*/ 2965534 w 9393008"/>
              <a:gd name="connsiteY2" fmla="*/ 238540 h 2873033"/>
              <a:gd name="connsiteX3" fmla="*/ 3829407 w 9393008"/>
              <a:gd name="connsiteY3" fmla="*/ 199857 h 2873033"/>
              <a:gd name="connsiteX4" fmla="*/ 4583684 w 9393008"/>
              <a:gd name="connsiteY4" fmla="*/ 148281 h 2873033"/>
              <a:gd name="connsiteX5" fmla="*/ 6124473 w 9393008"/>
              <a:gd name="connsiteY5" fmla="*/ 38682 h 2873033"/>
              <a:gd name="connsiteX6" fmla="*/ 7723283 w 9393008"/>
              <a:gd name="connsiteY6" fmla="*/ 0 h 2873033"/>
              <a:gd name="connsiteX7" fmla="*/ 9077114 w 9393008"/>
              <a:gd name="connsiteY7" fmla="*/ 58023 h 2873033"/>
              <a:gd name="connsiteX8" fmla="*/ 9393008 w 9393008"/>
              <a:gd name="connsiteY8" fmla="*/ 90258 h 2873033"/>
              <a:gd name="connsiteX9" fmla="*/ 9354164 w 9393008"/>
              <a:gd name="connsiteY9" fmla="*/ 2873033 h 2873033"/>
              <a:gd name="connsiteX10" fmla="*/ 6640 w 9393008"/>
              <a:gd name="connsiteY10" fmla="*/ 2841511 h 2873033"/>
              <a:gd name="connsiteX11" fmla="*/ 0 w 9393008"/>
              <a:gd name="connsiteY11" fmla="*/ 58023 h 2873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393008" h="2873033">
                <a:moveTo>
                  <a:pt x="0" y="58023"/>
                </a:moveTo>
                <a:lnTo>
                  <a:pt x="1921150" y="193410"/>
                </a:lnTo>
                <a:lnTo>
                  <a:pt x="2965534" y="238540"/>
                </a:lnTo>
                <a:lnTo>
                  <a:pt x="3829407" y="199857"/>
                </a:lnTo>
                <a:lnTo>
                  <a:pt x="4583684" y="148281"/>
                </a:lnTo>
                <a:lnTo>
                  <a:pt x="6124473" y="38682"/>
                </a:lnTo>
                <a:lnTo>
                  <a:pt x="7723283" y="0"/>
                </a:lnTo>
                <a:lnTo>
                  <a:pt x="9077114" y="58023"/>
                </a:lnTo>
                <a:lnTo>
                  <a:pt x="9393008" y="90258"/>
                </a:lnTo>
                <a:lnTo>
                  <a:pt x="9354164" y="2873033"/>
                </a:lnTo>
                <a:lnTo>
                  <a:pt x="6640" y="2841511"/>
                </a:lnTo>
                <a:cubicBezTo>
                  <a:pt x="193" y="1579248"/>
                  <a:pt x="6447" y="1320286"/>
                  <a:pt x="0" y="58023"/>
                </a:cubicBezTo>
                <a:close/>
              </a:path>
            </a:pathLst>
          </a:custGeom>
          <a:solidFill>
            <a:srgbClr val="06245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12" name="Picture 11" descr="Curves_orange_blu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89797"/>
            <a:ext cx="9144000" cy="48220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06597" y="6429398"/>
            <a:ext cx="335026" cy="335026"/>
          </a:xfrm>
          <a:prstGeom prst="rect">
            <a:avLst/>
          </a:prstGeom>
        </p:spPr>
      </p:pic>
      <p:pic>
        <p:nvPicPr>
          <p:cNvPr id="16" name="Picture 15" descr="AUI Logo_White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224" y="6382507"/>
            <a:ext cx="600744" cy="429103"/>
          </a:xfrm>
          <a:prstGeom prst="rect">
            <a:avLst/>
          </a:prstGeom>
        </p:spPr>
      </p:pic>
      <p:pic>
        <p:nvPicPr>
          <p:cNvPr id="17" name="Picture 16" descr="NRAO_Logo_White.ai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721" y="6322504"/>
            <a:ext cx="430240" cy="556781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833438" y="5038725"/>
            <a:ext cx="7110412" cy="6282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  <a:latin typeface="Gill Sans MT" panose="020B0502020104020203" pitchFamily="34" charset="0"/>
              </a:defRPr>
            </a:lvl1pPr>
          </a:lstStyle>
          <a:p>
            <a:pPr lvl="0"/>
            <a:r>
              <a:rPr lang="en-US" dirty="0" smtClean="0"/>
              <a:t>Presentation Title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833438" y="5694273"/>
            <a:ext cx="7110412" cy="6282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chemeClr val="bg1"/>
                </a:solidFill>
                <a:latin typeface="Gill Sans MT" panose="020B0502020104020203" pitchFamily="34" charset="0"/>
              </a:defRPr>
            </a:lvl1pPr>
          </a:lstStyle>
          <a:p>
            <a:pPr lvl="0"/>
            <a:r>
              <a:rPr lang="en-US" dirty="0" smtClean="0"/>
              <a:t>Presenter</a:t>
            </a:r>
          </a:p>
        </p:txBody>
      </p:sp>
    </p:spTree>
    <p:extLst>
      <p:ext uri="{BB962C8B-B14F-4D97-AF65-F5344CB8AC3E}">
        <p14:creationId xmlns:p14="http://schemas.microsoft.com/office/powerpoint/2010/main" val="576642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V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NRAO PPT Images_VLA_3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76"/>
          <a:stretch/>
        </p:blipFill>
        <p:spPr>
          <a:xfrm>
            <a:off x="0" y="-250825"/>
            <a:ext cx="9144000" cy="4822825"/>
          </a:xfrm>
          <a:prstGeom prst="rect">
            <a:avLst/>
          </a:prstGeom>
        </p:spPr>
      </p:pic>
      <p:sp>
        <p:nvSpPr>
          <p:cNvPr id="11" name="Freeform 10"/>
          <p:cNvSpPr/>
          <p:nvPr userDrawn="1"/>
        </p:nvSpPr>
        <p:spPr>
          <a:xfrm>
            <a:off x="-124504" y="4230440"/>
            <a:ext cx="9393008" cy="2873033"/>
          </a:xfrm>
          <a:custGeom>
            <a:avLst/>
            <a:gdLst>
              <a:gd name="connsiteX0" fmla="*/ 0 w 9393008"/>
              <a:gd name="connsiteY0" fmla="*/ 58023 h 734959"/>
              <a:gd name="connsiteX1" fmla="*/ 1921150 w 9393008"/>
              <a:gd name="connsiteY1" fmla="*/ 193410 h 734959"/>
              <a:gd name="connsiteX2" fmla="*/ 2965534 w 9393008"/>
              <a:gd name="connsiteY2" fmla="*/ 238540 h 734959"/>
              <a:gd name="connsiteX3" fmla="*/ 3829407 w 9393008"/>
              <a:gd name="connsiteY3" fmla="*/ 199857 h 734959"/>
              <a:gd name="connsiteX4" fmla="*/ 4583684 w 9393008"/>
              <a:gd name="connsiteY4" fmla="*/ 148281 h 734959"/>
              <a:gd name="connsiteX5" fmla="*/ 6124473 w 9393008"/>
              <a:gd name="connsiteY5" fmla="*/ 38682 h 734959"/>
              <a:gd name="connsiteX6" fmla="*/ 7723283 w 9393008"/>
              <a:gd name="connsiteY6" fmla="*/ 0 h 734959"/>
              <a:gd name="connsiteX7" fmla="*/ 9077114 w 9393008"/>
              <a:gd name="connsiteY7" fmla="*/ 58023 h 734959"/>
              <a:gd name="connsiteX8" fmla="*/ 9393008 w 9393008"/>
              <a:gd name="connsiteY8" fmla="*/ 90258 h 734959"/>
              <a:gd name="connsiteX9" fmla="*/ 9386561 w 9393008"/>
              <a:gd name="connsiteY9" fmla="*/ 728512 h 734959"/>
              <a:gd name="connsiteX10" fmla="*/ 51574 w 9393008"/>
              <a:gd name="connsiteY10" fmla="*/ 734959 h 734959"/>
              <a:gd name="connsiteX11" fmla="*/ 0 w 9393008"/>
              <a:gd name="connsiteY11" fmla="*/ 58023 h 734959"/>
              <a:gd name="connsiteX0" fmla="*/ 0 w 9393008"/>
              <a:gd name="connsiteY0" fmla="*/ 58023 h 818770"/>
              <a:gd name="connsiteX1" fmla="*/ 1921150 w 9393008"/>
              <a:gd name="connsiteY1" fmla="*/ 193410 h 818770"/>
              <a:gd name="connsiteX2" fmla="*/ 2965534 w 9393008"/>
              <a:gd name="connsiteY2" fmla="*/ 238540 h 818770"/>
              <a:gd name="connsiteX3" fmla="*/ 3829407 w 9393008"/>
              <a:gd name="connsiteY3" fmla="*/ 199857 h 818770"/>
              <a:gd name="connsiteX4" fmla="*/ 4583684 w 9393008"/>
              <a:gd name="connsiteY4" fmla="*/ 148281 h 818770"/>
              <a:gd name="connsiteX5" fmla="*/ 6124473 w 9393008"/>
              <a:gd name="connsiteY5" fmla="*/ 38682 h 818770"/>
              <a:gd name="connsiteX6" fmla="*/ 7723283 w 9393008"/>
              <a:gd name="connsiteY6" fmla="*/ 0 h 818770"/>
              <a:gd name="connsiteX7" fmla="*/ 9077114 w 9393008"/>
              <a:gd name="connsiteY7" fmla="*/ 58023 h 818770"/>
              <a:gd name="connsiteX8" fmla="*/ 9393008 w 9393008"/>
              <a:gd name="connsiteY8" fmla="*/ 90258 h 818770"/>
              <a:gd name="connsiteX9" fmla="*/ 9386561 w 9393008"/>
              <a:gd name="connsiteY9" fmla="*/ 728512 h 818770"/>
              <a:gd name="connsiteX10" fmla="*/ 19340 w 9393008"/>
              <a:gd name="connsiteY10" fmla="*/ 818770 h 818770"/>
              <a:gd name="connsiteX11" fmla="*/ 0 w 9393008"/>
              <a:gd name="connsiteY11" fmla="*/ 58023 h 818770"/>
              <a:gd name="connsiteX0" fmla="*/ 0 w 9393008"/>
              <a:gd name="connsiteY0" fmla="*/ 58023 h 818770"/>
              <a:gd name="connsiteX1" fmla="*/ 1921150 w 9393008"/>
              <a:gd name="connsiteY1" fmla="*/ 193410 h 818770"/>
              <a:gd name="connsiteX2" fmla="*/ 2965534 w 9393008"/>
              <a:gd name="connsiteY2" fmla="*/ 238540 h 818770"/>
              <a:gd name="connsiteX3" fmla="*/ 3829407 w 9393008"/>
              <a:gd name="connsiteY3" fmla="*/ 199857 h 818770"/>
              <a:gd name="connsiteX4" fmla="*/ 4583684 w 9393008"/>
              <a:gd name="connsiteY4" fmla="*/ 148281 h 818770"/>
              <a:gd name="connsiteX5" fmla="*/ 6124473 w 9393008"/>
              <a:gd name="connsiteY5" fmla="*/ 38682 h 818770"/>
              <a:gd name="connsiteX6" fmla="*/ 7723283 w 9393008"/>
              <a:gd name="connsiteY6" fmla="*/ 0 h 818770"/>
              <a:gd name="connsiteX7" fmla="*/ 9077114 w 9393008"/>
              <a:gd name="connsiteY7" fmla="*/ 58023 h 818770"/>
              <a:gd name="connsiteX8" fmla="*/ 9393008 w 9393008"/>
              <a:gd name="connsiteY8" fmla="*/ 90258 h 818770"/>
              <a:gd name="connsiteX9" fmla="*/ 9386561 w 9393008"/>
              <a:gd name="connsiteY9" fmla="*/ 728512 h 818770"/>
              <a:gd name="connsiteX10" fmla="*/ 19340 w 9393008"/>
              <a:gd name="connsiteY10" fmla="*/ 818770 h 818770"/>
              <a:gd name="connsiteX11" fmla="*/ 0 w 9393008"/>
              <a:gd name="connsiteY11" fmla="*/ 58023 h 818770"/>
              <a:gd name="connsiteX0" fmla="*/ 0 w 9393008"/>
              <a:gd name="connsiteY0" fmla="*/ 58023 h 838111"/>
              <a:gd name="connsiteX1" fmla="*/ 1921150 w 9393008"/>
              <a:gd name="connsiteY1" fmla="*/ 193410 h 838111"/>
              <a:gd name="connsiteX2" fmla="*/ 2965534 w 9393008"/>
              <a:gd name="connsiteY2" fmla="*/ 238540 h 838111"/>
              <a:gd name="connsiteX3" fmla="*/ 3829407 w 9393008"/>
              <a:gd name="connsiteY3" fmla="*/ 199857 h 838111"/>
              <a:gd name="connsiteX4" fmla="*/ 4583684 w 9393008"/>
              <a:gd name="connsiteY4" fmla="*/ 148281 h 838111"/>
              <a:gd name="connsiteX5" fmla="*/ 6124473 w 9393008"/>
              <a:gd name="connsiteY5" fmla="*/ 38682 h 838111"/>
              <a:gd name="connsiteX6" fmla="*/ 7723283 w 9393008"/>
              <a:gd name="connsiteY6" fmla="*/ 0 h 838111"/>
              <a:gd name="connsiteX7" fmla="*/ 9077114 w 9393008"/>
              <a:gd name="connsiteY7" fmla="*/ 58023 h 838111"/>
              <a:gd name="connsiteX8" fmla="*/ 9393008 w 9393008"/>
              <a:gd name="connsiteY8" fmla="*/ 90258 h 838111"/>
              <a:gd name="connsiteX9" fmla="*/ 9386561 w 9393008"/>
              <a:gd name="connsiteY9" fmla="*/ 838111 h 838111"/>
              <a:gd name="connsiteX10" fmla="*/ 19340 w 9393008"/>
              <a:gd name="connsiteY10" fmla="*/ 818770 h 838111"/>
              <a:gd name="connsiteX11" fmla="*/ 0 w 9393008"/>
              <a:gd name="connsiteY11" fmla="*/ 58023 h 838111"/>
              <a:gd name="connsiteX0" fmla="*/ 0 w 9393008"/>
              <a:gd name="connsiteY0" fmla="*/ 58023 h 3844811"/>
              <a:gd name="connsiteX1" fmla="*/ 1921150 w 9393008"/>
              <a:gd name="connsiteY1" fmla="*/ 193410 h 3844811"/>
              <a:gd name="connsiteX2" fmla="*/ 2965534 w 9393008"/>
              <a:gd name="connsiteY2" fmla="*/ 238540 h 3844811"/>
              <a:gd name="connsiteX3" fmla="*/ 3829407 w 9393008"/>
              <a:gd name="connsiteY3" fmla="*/ 199857 h 3844811"/>
              <a:gd name="connsiteX4" fmla="*/ 4583684 w 9393008"/>
              <a:gd name="connsiteY4" fmla="*/ 148281 h 3844811"/>
              <a:gd name="connsiteX5" fmla="*/ 6124473 w 9393008"/>
              <a:gd name="connsiteY5" fmla="*/ 38682 h 3844811"/>
              <a:gd name="connsiteX6" fmla="*/ 7723283 w 9393008"/>
              <a:gd name="connsiteY6" fmla="*/ 0 h 3844811"/>
              <a:gd name="connsiteX7" fmla="*/ 9077114 w 9393008"/>
              <a:gd name="connsiteY7" fmla="*/ 58023 h 3844811"/>
              <a:gd name="connsiteX8" fmla="*/ 9393008 w 9393008"/>
              <a:gd name="connsiteY8" fmla="*/ 90258 h 3844811"/>
              <a:gd name="connsiteX9" fmla="*/ 9386561 w 9393008"/>
              <a:gd name="connsiteY9" fmla="*/ 838111 h 3844811"/>
              <a:gd name="connsiteX10" fmla="*/ 19340 w 9393008"/>
              <a:gd name="connsiteY10" fmla="*/ 3844811 h 3844811"/>
              <a:gd name="connsiteX11" fmla="*/ 0 w 9393008"/>
              <a:gd name="connsiteY11" fmla="*/ 58023 h 3844811"/>
              <a:gd name="connsiteX0" fmla="*/ 0 w 9393008"/>
              <a:gd name="connsiteY0" fmla="*/ 58023 h 3844811"/>
              <a:gd name="connsiteX1" fmla="*/ 1921150 w 9393008"/>
              <a:gd name="connsiteY1" fmla="*/ 193410 h 3844811"/>
              <a:gd name="connsiteX2" fmla="*/ 2965534 w 9393008"/>
              <a:gd name="connsiteY2" fmla="*/ 238540 h 3844811"/>
              <a:gd name="connsiteX3" fmla="*/ 3829407 w 9393008"/>
              <a:gd name="connsiteY3" fmla="*/ 199857 h 3844811"/>
              <a:gd name="connsiteX4" fmla="*/ 4583684 w 9393008"/>
              <a:gd name="connsiteY4" fmla="*/ 148281 h 3844811"/>
              <a:gd name="connsiteX5" fmla="*/ 6124473 w 9393008"/>
              <a:gd name="connsiteY5" fmla="*/ 38682 h 3844811"/>
              <a:gd name="connsiteX6" fmla="*/ 7723283 w 9393008"/>
              <a:gd name="connsiteY6" fmla="*/ 0 h 3844811"/>
              <a:gd name="connsiteX7" fmla="*/ 9077114 w 9393008"/>
              <a:gd name="connsiteY7" fmla="*/ 58023 h 3844811"/>
              <a:gd name="connsiteX8" fmla="*/ 9393008 w 9393008"/>
              <a:gd name="connsiteY8" fmla="*/ 90258 h 3844811"/>
              <a:gd name="connsiteX9" fmla="*/ 9354164 w 9393008"/>
              <a:gd name="connsiteY9" fmla="*/ 3741037 h 3844811"/>
              <a:gd name="connsiteX10" fmla="*/ 19340 w 9393008"/>
              <a:gd name="connsiteY10" fmla="*/ 3844811 h 3844811"/>
              <a:gd name="connsiteX11" fmla="*/ 0 w 9393008"/>
              <a:gd name="connsiteY11" fmla="*/ 58023 h 3844811"/>
              <a:gd name="connsiteX0" fmla="*/ 0 w 9393008"/>
              <a:gd name="connsiteY0" fmla="*/ 58023 h 3844811"/>
              <a:gd name="connsiteX1" fmla="*/ 1921150 w 9393008"/>
              <a:gd name="connsiteY1" fmla="*/ 193410 h 3844811"/>
              <a:gd name="connsiteX2" fmla="*/ 2965534 w 9393008"/>
              <a:gd name="connsiteY2" fmla="*/ 238540 h 3844811"/>
              <a:gd name="connsiteX3" fmla="*/ 3829407 w 9393008"/>
              <a:gd name="connsiteY3" fmla="*/ 199857 h 3844811"/>
              <a:gd name="connsiteX4" fmla="*/ 4583684 w 9393008"/>
              <a:gd name="connsiteY4" fmla="*/ 148281 h 3844811"/>
              <a:gd name="connsiteX5" fmla="*/ 6124473 w 9393008"/>
              <a:gd name="connsiteY5" fmla="*/ 38682 h 3844811"/>
              <a:gd name="connsiteX6" fmla="*/ 7723283 w 9393008"/>
              <a:gd name="connsiteY6" fmla="*/ 0 h 3844811"/>
              <a:gd name="connsiteX7" fmla="*/ 9077114 w 9393008"/>
              <a:gd name="connsiteY7" fmla="*/ 58023 h 3844811"/>
              <a:gd name="connsiteX8" fmla="*/ 9393008 w 9393008"/>
              <a:gd name="connsiteY8" fmla="*/ 90258 h 3844811"/>
              <a:gd name="connsiteX9" fmla="*/ 9354164 w 9393008"/>
              <a:gd name="connsiteY9" fmla="*/ 3838233 h 3844811"/>
              <a:gd name="connsiteX10" fmla="*/ 19340 w 9393008"/>
              <a:gd name="connsiteY10" fmla="*/ 3844811 h 3844811"/>
              <a:gd name="connsiteX11" fmla="*/ 0 w 9393008"/>
              <a:gd name="connsiteY11" fmla="*/ 58023 h 3844811"/>
              <a:gd name="connsiteX0" fmla="*/ 0 w 9393008"/>
              <a:gd name="connsiteY0" fmla="*/ 58023 h 3838236"/>
              <a:gd name="connsiteX1" fmla="*/ 1921150 w 9393008"/>
              <a:gd name="connsiteY1" fmla="*/ 193410 h 3838236"/>
              <a:gd name="connsiteX2" fmla="*/ 2965534 w 9393008"/>
              <a:gd name="connsiteY2" fmla="*/ 238540 h 3838236"/>
              <a:gd name="connsiteX3" fmla="*/ 3829407 w 9393008"/>
              <a:gd name="connsiteY3" fmla="*/ 199857 h 3838236"/>
              <a:gd name="connsiteX4" fmla="*/ 4583684 w 9393008"/>
              <a:gd name="connsiteY4" fmla="*/ 148281 h 3838236"/>
              <a:gd name="connsiteX5" fmla="*/ 6124473 w 9393008"/>
              <a:gd name="connsiteY5" fmla="*/ 38682 h 3838236"/>
              <a:gd name="connsiteX6" fmla="*/ 7723283 w 9393008"/>
              <a:gd name="connsiteY6" fmla="*/ 0 h 3838236"/>
              <a:gd name="connsiteX7" fmla="*/ 9077114 w 9393008"/>
              <a:gd name="connsiteY7" fmla="*/ 58023 h 3838236"/>
              <a:gd name="connsiteX8" fmla="*/ 9393008 w 9393008"/>
              <a:gd name="connsiteY8" fmla="*/ 90258 h 3838236"/>
              <a:gd name="connsiteX9" fmla="*/ 9354164 w 9393008"/>
              <a:gd name="connsiteY9" fmla="*/ 3838233 h 3838236"/>
              <a:gd name="connsiteX10" fmla="*/ 6640 w 9393008"/>
              <a:gd name="connsiteY10" fmla="*/ 2841511 h 3838236"/>
              <a:gd name="connsiteX11" fmla="*/ 0 w 9393008"/>
              <a:gd name="connsiteY11" fmla="*/ 58023 h 3838236"/>
              <a:gd name="connsiteX0" fmla="*/ 0 w 9393008"/>
              <a:gd name="connsiteY0" fmla="*/ 58023 h 2873033"/>
              <a:gd name="connsiteX1" fmla="*/ 1921150 w 9393008"/>
              <a:gd name="connsiteY1" fmla="*/ 193410 h 2873033"/>
              <a:gd name="connsiteX2" fmla="*/ 2965534 w 9393008"/>
              <a:gd name="connsiteY2" fmla="*/ 238540 h 2873033"/>
              <a:gd name="connsiteX3" fmla="*/ 3829407 w 9393008"/>
              <a:gd name="connsiteY3" fmla="*/ 199857 h 2873033"/>
              <a:gd name="connsiteX4" fmla="*/ 4583684 w 9393008"/>
              <a:gd name="connsiteY4" fmla="*/ 148281 h 2873033"/>
              <a:gd name="connsiteX5" fmla="*/ 6124473 w 9393008"/>
              <a:gd name="connsiteY5" fmla="*/ 38682 h 2873033"/>
              <a:gd name="connsiteX6" fmla="*/ 7723283 w 9393008"/>
              <a:gd name="connsiteY6" fmla="*/ 0 h 2873033"/>
              <a:gd name="connsiteX7" fmla="*/ 9077114 w 9393008"/>
              <a:gd name="connsiteY7" fmla="*/ 58023 h 2873033"/>
              <a:gd name="connsiteX8" fmla="*/ 9393008 w 9393008"/>
              <a:gd name="connsiteY8" fmla="*/ 90258 h 2873033"/>
              <a:gd name="connsiteX9" fmla="*/ 9354164 w 9393008"/>
              <a:gd name="connsiteY9" fmla="*/ 2873033 h 2873033"/>
              <a:gd name="connsiteX10" fmla="*/ 6640 w 9393008"/>
              <a:gd name="connsiteY10" fmla="*/ 2841511 h 2873033"/>
              <a:gd name="connsiteX11" fmla="*/ 0 w 9393008"/>
              <a:gd name="connsiteY11" fmla="*/ 58023 h 2873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393008" h="2873033">
                <a:moveTo>
                  <a:pt x="0" y="58023"/>
                </a:moveTo>
                <a:lnTo>
                  <a:pt x="1921150" y="193410"/>
                </a:lnTo>
                <a:lnTo>
                  <a:pt x="2965534" y="238540"/>
                </a:lnTo>
                <a:lnTo>
                  <a:pt x="3829407" y="199857"/>
                </a:lnTo>
                <a:lnTo>
                  <a:pt x="4583684" y="148281"/>
                </a:lnTo>
                <a:lnTo>
                  <a:pt x="6124473" y="38682"/>
                </a:lnTo>
                <a:lnTo>
                  <a:pt x="7723283" y="0"/>
                </a:lnTo>
                <a:lnTo>
                  <a:pt x="9077114" y="58023"/>
                </a:lnTo>
                <a:lnTo>
                  <a:pt x="9393008" y="90258"/>
                </a:lnTo>
                <a:lnTo>
                  <a:pt x="9354164" y="2873033"/>
                </a:lnTo>
                <a:lnTo>
                  <a:pt x="6640" y="2841511"/>
                </a:lnTo>
                <a:cubicBezTo>
                  <a:pt x="193" y="1579248"/>
                  <a:pt x="6447" y="1320286"/>
                  <a:pt x="0" y="58023"/>
                </a:cubicBezTo>
                <a:close/>
              </a:path>
            </a:pathLst>
          </a:custGeom>
          <a:solidFill>
            <a:srgbClr val="06245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12" name="Picture 11" descr="Curves_orange_blu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89797"/>
            <a:ext cx="9144000" cy="48220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06597" y="6429398"/>
            <a:ext cx="335026" cy="335026"/>
          </a:xfrm>
          <a:prstGeom prst="rect">
            <a:avLst/>
          </a:prstGeom>
        </p:spPr>
      </p:pic>
      <p:pic>
        <p:nvPicPr>
          <p:cNvPr id="16" name="Picture 15" descr="AUI Logo_White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224" y="6382507"/>
            <a:ext cx="600744" cy="429103"/>
          </a:xfrm>
          <a:prstGeom prst="rect">
            <a:avLst/>
          </a:prstGeom>
        </p:spPr>
      </p:pic>
      <p:pic>
        <p:nvPicPr>
          <p:cNvPr id="17" name="Picture 16" descr="NRAO_Logo_White.ai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721" y="6322504"/>
            <a:ext cx="430240" cy="556781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833438" y="5038725"/>
            <a:ext cx="7110412" cy="6282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  <a:latin typeface="Gill Sans MT" panose="020B0502020104020203" pitchFamily="34" charset="0"/>
              </a:defRPr>
            </a:lvl1pPr>
          </a:lstStyle>
          <a:p>
            <a:pPr lvl="0"/>
            <a:r>
              <a:rPr lang="en-US" dirty="0" smtClean="0"/>
              <a:t>Presentation Title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833438" y="5694273"/>
            <a:ext cx="7110412" cy="6282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chemeClr val="bg1"/>
                </a:solidFill>
                <a:latin typeface="Gill Sans MT" panose="020B0502020104020203" pitchFamily="34" charset="0"/>
              </a:defRPr>
            </a:lvl1pPr>
          </a:lstStyle>
          <a:p>
            <a:pPr lvl="0"/>
            <a:r>
              <a:rPr lang="en-US" dirty="0" smtClean="0"/>
              <a:t>Presenter</a:t>
            </a:r>
          </a:p>
        </p:txBody>
      </p:sp>
    </p:spTree>
    <p:extLst>
      <p:ext uri="{BB962C8B-B14F-4D97-AF65-F5344CB8AC3E}">
        <p14:creationId xmlns:p14="http://schemas.microsoft.com/office/powerpoint/2010/main" val="3833826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50208" y="145743"/>
            <a:ext cx="8636000" cy="4772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Gill Sans MT" panose="020B0502020104020203" pitchFamily="34" charset="0"/>
              </a:defRPr>
            </a:lvl1pPr>
          </a:lstStyle>
          <a:p>
            <a:pPr lvl="0"/>
            <a:r>
              <a:rPr lang="en-US" dirty="0" smtClean="0"/>
              <a:t>Title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373040" y="670243"/>
            <a:ext cx="8636000" cy="619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latin typeface="Gill Sans MT" panose="020B0502020104020203" pitchFamily="34" charset="0"/>
              </a:defRPr>
            </a:lvl1pPr>
          </a:lstStyle>
          <a:p>
            <a:pPr lvl="0"/>
            <a:r>
              <a:rPr lang="en-US" dirty="0" smtClean="0"/>
              <a:t>Subtitle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373040" y="1288456"/>
            <a:ext cx="8636000" cy="4603750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ill Sans MT" panose="020B0502020104020203" pitchFamily="34" charset="0"/>
              </a:defRPr>
            </a:lvl1pPr>
            <a:lvl2pPr>
              <a:defRPr sz="2200">
                <a:latin typeface="Gill Sans MT" panose="020B0502020104020203" pitchFamily="34" charset="0"/>
              </a:defRPr>
            </a:lvl2pPr>
            <a:lvl3pPr>
              <a:defRPr sz="2000">
                <a:latin typeface="Gill Sans MT" panose="020B0502020104020203" pitchFamily="34" charset="0"/>
              </a:defRPr>
            </a:lvl3pPr>
            <a:lvl4pPr>
              <a:defRPr sz="1800">
                <a:latin typeface="Gill Sans MT" panose="020B0502020104020203" pitchFamily="34" charset="0"/>
              </a:defRPr>
            </a:lvl4pPr>
            <a:lvl5pPr>
              <a:defRPr sz="1600">
                <a:latin typeface="Gill Sans MT" panose="020B0502020104020203" pitchFamily="34" charset="0"/>
              </a:defRPr>
            </a:lvl5pPr>
          </a:lstStyle>
          <a:p>
            <a:pPr lvl="0"/>
            <a:r>
              <a:rPr lang="en-US" dirty="0" smtClean="0"/>
              <a:t>Content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4550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4381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rmin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 descr="nrao_logo_pms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352" y="661286"/>
            <a:ext cx="2612566" cy="3398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 userDrawn="1"/>
        </p:nvSpPr>
        <p:spPr>
          <a:xfrm>
            <a:off x="2245055" y="4316938"/>
            <a:ext cx="4217159" cy="114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sz="1800" b="1" dirty="0" smtClean="0">
                <a:solidFill>
                  <a:srgbClr val="062458"/>
                </a:solidFill>
                <a:latin typeface="Gill Sans MT" charset="0"/>
                <a:cs typeface="Gill Sans" charset="0"/>
              </a:rPr>
              <a:t>www.nrao.edu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sz="1800" b="1" dirty="0" err="1" smtClean="0">
                <a:solidFill>
                  <a:srgbClr val="062458"/>
                </a:solidFill>
                <a:latin typeface="Gill Sans MT" charset="0"/>
                <a:cs typeface="Gill Sans" charset="0"/>
              </a:rPr>
              <a:t>science.nrao.edu</a:t>
            </a:r>
            <a:endParaRPr lang="en-US" sz="1800" b="1" dirty="0" smtClean="0">
              <a:solidFill>
                <a:srgbClr val="062458"/>
              </a:solidFill>
              <a:latin typeface="Gill Sans MT" charset="0"/>
              <a:cs typeface="Gill Sans" charset="0"/>
            </a:endParaRP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sz="1800" b="1" dirty="0" err="1" smtClean="0">
                <a:solidFill>
                  <a:srgbClr val="062458"/>
                </a:solidFill>
                <a:latin typeface="Gill Sans MT" charset="0"/>
                <a:cs typeface="Gill Sans" charset="0"/>
              </a:rPr>
              <a:t>public.nrao.edu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1228144" y="5348749"/>
            <a:ext cx="625098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i="1" dirty="0" smtClean="0">
                <a:latin typeface="Gill Sans MT" charset="0"/>
                <a:cs typeface="Gill Sans" charset="0"/>
              </a:rPr>
              <a:t>The National Radio Astronomy Observatory is a facility of the National Science Foundation</a:t>
            </a:r>
            <a:br>
              <a:rPr lang="en-US" sz="1400" i="1" dirty="0" smtClean="0">
                <a:latin typeface="Gill Sans MT" charset="0"/>
                <a:cs typeface="Gill Sans" charset="0"/>
              </a:rPr>
            </a:br>
            <a:r>
              <a:rPr lang="en-US" sz="1400" i="1" dirty="0" smtClean="0">
                <a:latin typeface="Gill Sans MT" charset="0"/>
                <a:cs typeface="Gill Sans" charset="0"/>
              </a:rPr>
              <a:t>operated under cooperative agreement by Associated Universities, Inc.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098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emf"/><Relationship Id="rId14" Type="http://schemas.openxmlformats.org/officeDocument/2006/relationships/image" Target="../media/image2.png"/><Relationship Id="rId15" Type="http://schemas.openxmlformats.org/officeDocument/2006/relationships/image" Target="../media/image3.png"/><Relationship Id="rId16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0255AA-1BD5-446E-819C-59471BEAD13B}" type="datetimeFigureOut">
              <a:rPr lang="en-US" smtClean="0"/>
              <a:t>7/7/15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AF3DFE-369F-42A8-95CC-0615539CF6FC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-80001" y="6113419"/>
            <a:ext cx="9350520" cy="838111"/>
          </a:xfrm>
          <a:custGeom>
            <a:avLst/>
            <a:gdLst>
              <a:gd name="connsiteX0" fmla="*/ 0 w 9393008"/>
              <a:gd name="connsiteY0" fmla="*/ 58023 h 734959"/>
              <a:gd name="connsiteX1" fmla="*/ 1921150 w 9393008"/>
              <a:gd name="connsiteY1" fmla="*/ 193410 h 734959"/>
              <a:gd name="connsiteX2" fmla="*/ 2965534 w 9393008"/>
              <a:gd name="connsiteY2" fmla="*/ 238540 h 734959"/>
              <a:gd name="connsiteX3" fmla="*/ 3829407 w 9393008"/>
              <a:gd name="connsiteY3" fmla="*/ 199857 h 734959"/>
              <a:gd name="connsiteX4" fmla="*/ 4583684 w 9393008"/>
              <a:gd name="connsiteY4" fmla="*/ 148281 h 734959"/>
              <a:gd name="connsiteX5" fmla="*/ 6124473 w 9393008"/>
              <a:gd name="connsiteY5" fmla="*/ 38682 h 734959"/>
              <a:gd name="connsiteX6" fmla="*/ 7723283 w 9393008"/>
              <a:gd name="connsiteY6" fmla="*/ 0 h 734959"/>
              <a:gd name="connsiteX7" fmla="*/ 9077114 w 9393008"/>
              <a:gd name="connsiteY7" fmla="*/ 58023 h 734959"/>
              <a:gd name="connsiteX8" fmla="*/ 9393008 w 9393008"/>
              <a:gd name="connsiteY8" fmla="*/ 90258 h 734959"/>
              <a:gd name="connsiteX9" fmla="*/ 9386561 w 9393008"/>
              <a:gd name="connsiteY9" fmla="*/ 728512 h 734959"/>
              <a:gd name="connsiteX10" fmla="*/ 51574 w 9393008"/>
              <a:gd name="connsiteY10" fmla="*/ 734959 h 734959"/>
              <a:gd name="connsiteX11" fmla="*/ 0 w 9393008"/>
              <a:gd name="connsiteY11" fmla="*/ 58023 h 734959"/>
              <a:gd name="connsiteX0" fmla="*/ 0 w 9393008"/>
              <a:gd name="connsiteY0" fmla="*/ 58023 h 818770"/>
              <a:gd name="connsiteX1" fmla="*/ 1921150 w 9393008"/>
              <a:gd name="connsiteY1" fmla="*/ 193410 h 818770"/>
              <a:gd name="connsiteX2" fmla="*/ 2965534 w 9393008"/>
              <a:gd name="connsiteY2" fmla="*/ 238540 h 818770"/>
              <a:gd name="connsiteX3" fmla="*/ 3829407 w 9393008"/>
              <a:gd name="connsiteY3" fmla="*/ 199857 h 818770"/>
              <a:gd name="connsiteX4" fmla="*/ 4583684 w 9393008"/>
              <a:gd name="connsiteY4" fmla="*/ 148281 h 818770"/>
              <a:gd name="connsiteX5" fmla="*/ 6124473 w 9393008"/>
              <a:gd name="connsiteY5" fmla="*/ 38682 h 818770"/>
              <a:gd name="connsiteX6" fmla="*/ 7723283 w 9393008"/>
              <a:gd name="connsiteY6" fmla="*/ 0 h 818770"/>
              <a:gd name="connsiteX7" fmla="*/ 9077114 w 9393008"/>
              <a:gd name="connsiteY7" fmla="*/ 58023 h 818770"/>
              <a:gd name="connsiteX8" fmla="*/ 9393008 w 9393008"/>
              <a:gd name="connsiteY8" fmla="*/ 90258 h 818770"/>
              <a:gd name="connsiteX9" fmla="*/ 9386561 w 9393008"/>
              <a:gd name="connsiteY9" fmla="*/ 728512 h 818770"/>
              <a:gd name="connsiteX10" fmla="*/ 19340 w 9393008"/>
              <a:gd name="connsiteY10" fmla="*/ 818770 h 818770"/>
              <a:gd name="connsiteX11" fmla="*/ 0 w 9393008"/>
              <a:gd name="connsiteY11" fmla="*/ 58023 h 818770"/>
              <a:gd name="connsiteX0" fmla="*/ 0 w 9393008"/>
              <a:gd name="connsiteY0" fmla="*/ 58023 h 818770"/>
              <a:gd name="connsiteX1" fmla="*/ 1921150 w 9393008"/>
              <a:gd name="connsiteY1" fmla="*/ 193410 h 818770"/>
              <a:gd name="connsiteX2" fmla="*/ 2965534 w 9393008"/>
              <a:gd name="connsiteY2" fmla="*/ 238540 h 818770"/>
              <a:gd name="connsiteX3" fmla="*/ 3829407 w 9393008"/>
              <a:gd name="connsiteY3" fmla="*/ 199857 h 818770"/>
              <a:gd name="connsiteX4" fmla="*/ 4583684 w 9393008"/>
              <a:gd name="connsiteY4" fmla="*/ 148281 h 818770"/>
              <a:gd name="connsiteX5" fmla="*/ 6124473 w 9393008"/>
              <a:gd name="connsiteY5" fmla="*/ 38682 h 818770"/>
              <a:gd name="connsiteX6" fmla="*/ 7723283 w 9393008"/>
              <a:gd name="connsiteY6" fmla="*/ 0 h 818770"/>
              <a:gd name="connsiteX7" fmla="*/ 9077114 w 9393008"/>
              <a:gd name="connsiteY7" fmla="*/ 58023 h 818770"/>
              <a:gd name="connsiteX8" fmla="*/ 9393008 w 9393008"/>
              <a:gd name="connsiteY8" fmla="*/ 90258 h 818770"/>
              <a:gd name="connsiteX9" fmla="*/ 9386561 w 9393008"/>
              <a:gd name="connsiteY9" fmla="*/ 728512 h 818770"/>
              <a:gd name="connsiteX10" fmla="*/ 19340 w 9393008"/>
              <a:gd name="connsiteY10" fmla="*/ 818770 h 818770"/>
              <a:gd name="connsiteX11" fmla="*/ 0 w 9393008"/>
              <a:gd name="connsiteY11" fmla="*/ 58023 h 818770"/>
              <a:gd name="connsiteX0" fmla="*/ 0 w 9393008"/>
              <a:gd name="connsiteY0" fmla="*/ 58023 h 838111"/>
              <a:gd name="connsiteX1" fmla="*/ 1921150 w 9393008"/>
              <a:gd name="connsiteY1" fmla="*/ 193410 h 838111"/>
              <a:gd name="connsiteX2" fmla="*/ 2965534 w 9393008"/>
              <a:gd name="connsiteY2" fmla="*/ 238540 h 838111"/>
              <a:gd name="connsiteX3" fmla="*/ 3829407 w 9393008"/>
              <a:gd name="connsiteY3" fmla="*/ 199857 h 838111"/>
              <a:gd name="connsiteX4" fmla="*/ 4583684 w 9393008"/>
              <a:gd name="connsiteY4" fmla="*/ 148281 h 838111"/>
              <a:gd name="connsiteX5" fmla="*/ 6124473 w 9393008"/>
              <a:gd name="connsiteY5" fmla="*/ 38682 h 838111"/>
              <a:gd name="connsiteX6" fmla="*/ 7723283 w 9393008"/>
              <a:gd name="connsiteY6" fmla="*/ 0 h 838111"/>
              <a:gd name="connsiteX7" fmla="*/ 9077114 w 9393008"/>
              <a:gd name="connsiteY7" fmla="*/ 58023 h 838111"/>
              <a:gd name="connsiteX8" fmla="*/ 9393008 w 9393008"/>
              <a:gd name="connsiteY8" fmla="*/ 90258 h 838111"/>
              <a:gd name="connsiteX9" fmla="*/ 9386561 w 9393008"/>
              <a:gd name="connsiteY9" fmla="*/ 838111 h 838111"/>
              <a:gd name="connsiteX10" fmla="*/ 19340 w 9393008"/>
              <a:gd name="connsiteY10" fmla="*/ 818770 h 838111"/>
              <a:gd name="connsiteX11" fmla="*/ 0 w 9393008"/>
              <a:gd name="connsiteY11" fmla="*/ 58023 h 838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393008" h="838111">
                <a:moveTo>
                  <a:pt x="0" y="58023"/>
                </a:moveTo>
                <a:lnTo>
                  <a:pt x="1921150" y="193410"/>
                </a:lnTo>
                <a:lnTo>
                  <a:pt x="2965534" y="238540"/>
                </a:lnTo>
                <a:lnTo>
                  <a:pt x="3829407" y="199857"/>
                </a:lnTo>
                <a:lnTo>
                  <a:pt x="4583684" y="148281"/>
                </a:lnTo>
                <a:lnTo>
                  <a:pt x="6124473" y="38682"/>
                </a:lnTo>
                <a:lnTo>
                  <a:pt x="7723283" y="0"/>
                </a:lnTo>
                <a:lnTo>
                  <a:pt x="9077114" y="58023"/>
                </a:lnTo>
                <a:lnTo>
                  <a:pt x="9393008" y="90258"/>
                </a:lnTo>
                <a:lnTo>
                  <a:pt x="9386561" y="838111"/>
                </a:lnTo>
                <a:lnTo>
                  <a:pt x="19340" y="818770"/>
                </a:lnTo>
                <a:lnTo>
                  <a:pt x="0" y="58023"/>
                </a:lnTo>
                <a:close/>
              </a:path>
            </a:pathLst>
          </a:custGeom>
          <a:solidFill>
            <a:srgbClr val="06245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06597" y="6429398"/>
            <a:ext cx="335026" cy="335026"/>
          </a:xfrm>
          <a:prstGeom prst="rect">
            <a:avLst/>
          </a:prstGeom>
        </p:spPr>
      </p:pic>
      <p:pic>
        <p:nvPicPr>
          <p:cNvPr id="12" name="Picture 11" descr="Curves_orange_blue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82031"/>
            <a:ext cx="9144000" cy="482203"/>
          </a:xfrm>
          <a:prstGeom prst="rect">
            <a:avLst/>
          </a:prstGeom>
        </p:spPr>
      </p:pic>
      <p:pic>
        <p:nvPicPr>
          <p:cNvPr id="13" name="Picture 12" descr="AUI Logo_White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224" y="6382507"/>
            <a:ext cx="600744" cy="429103"/>
          </a:xfrm>
          <a:prstGeom prst="rect">
            <a:avLst/>
          </a:prstGeom>
        </p:spPr>
      </p:pic>
      <p:pic>
        <p:nvPicPr>
          <p:cNvPr id="14" name="Picture 13" descr="NRAO_Logo_White.ai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721" y="6322504"/>
            <a:ext cx="430240" cy="556781"/>
          </a:xfrm>
          <a:prstGeom prst="rect">
            <a:avLst/>
          </a:prstGeom>
        </p:spPr>
      </p:pic>
      <p:sp>
        <p:nvSpPr>
          <p:cNvPr id="15" name="Subtitle 2"/>
          <p:cNvSpPr txBox="1">
            <a:spLocks/>
          </p:cNvSpPr>
          <p:nvPr/>
        </p:nvSpPr>
        <p:spPr>
          <a:xfrm>
            <a:off x="211671" y="6510864"/>
            <a:ext cx="3769084" cy="217448"/>
          </a:xfrm>
          <a:prstGeom prst="rect">
            <a:avLst/>
          </a:prstGeom>
        </p:spPr>
        <p:txBody>
          <a:bodyPr vert="horz" wrap="none" lIns="0" tIns="0" rIns="0" bIns="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0372DE0E-017C-6047-AB40-14FA8E408B1F}" type="slidenum">
              <a:rPr lang="en-US" sz="1200" smtClean="0">
                <a:solidFill>
                  <a:schemeClr val="bg1"/>
                </a:solidFill>
                <a:latin typeface="Gill Sans Light"/>
                <a:cs typeface="Gill Sans Light"/>
              </a:rPr>
              <a:pPr algn="l"/>
              <a:t>‹#›</a:t>
            </a:fld>
            <a:endParaRPr lang="en-US" sz="1200" dirty="0">
              <a:solidFill>
                <a:schemeClr val="tx2">
                  <a:lumMod val="20000"/>
                  <a:lumOff val="80000"/>
                </a:schemeClr>
              </a:solidFill>
              <a:latin typeface="Gill Sans Light"/>
              <a:cs typeface="Gill Sans Light"/>
            </a:endParaRPr>
          </a:p>
        </p:txBody>
      </p:sp>
      <p:sp>
        <p:nvSpPr>
          <p:cNvPr id="16" name="Footer Placeholder 1"/>
          <p:cNvSpPr txBox="1">
            <a:spLocks/>
          </p:cNvSpPr>
          <p:nvPr/>
        </p:nvSpPr>
        <p:spPr>
          <a:xfrm>
            <a:off x="1836662" y="6342289"/>
            <a:ext cx="4939083" cy="43166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 smtClean="0">
                <a:solidFill>
                  <a:prstClr val="white"/>
                </a:solidFill>
                <a:latin typeface="Gill Sans MT" panose="020B0502020104020203" pitchFamily="34" charset="0"/>
              </a:rPr>
              <a:t>July 08, 2015</a:t>
            </a:r>
            <a:r>
              <a:rPr lang="en-US" sz="1400" b="1" baseline="0" dirty="0" smtClean="0">
                <a:solidFill>
                  <a:prstClr val="white"/>
                </a:solidFill>
                <a:latin typeface="Gill Sans MT" panose="020B0502020104020203" pitchFamily="34" charset="0"/>
              </a:rPr>
              <a:t>, NAIC/NRAO Single Dish Summer School</a:t>
            </a:r>
            <a:endParaRPr lang="en-US" sz="1400" b="1" dirty="0">
              <a:solidFill>
                <a:prstClr val="white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5874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62" r:id="rId7"/>
    <p:sldLayoutId id="2147483663" r:id="rId8"/>
    <p:sldLayoutId id="2147483665" r:id="rId9"/>
    <p:sldLayoutId id="2147483672" r:id="rId10"/>
    <p:sldLayoutId id="214748367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commons.wikimedia.org/wiki/File:3-bit_resolution_analog_comparison.png%23/media/File:3-bit_resolution_analog_comparison.png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hyperlink" Target="http://ieeexplore.ieee.org/stamp/stamp.jsp?tp=&amp;arnumber=1163535&amp;isnumber=26152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70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14.emf"/><Relationship Id="rId5" Type="http://schemas.openxmlformats.org/officeDocument/2006/relationships/image" Target="../media/image15.emf"/><Relationship Id="rId6" Type="http://schemas.openxmlformats.org/officeDocument/2006/relationships/image" Target="../media/image16.emf"/><Relationship Id="rId7" Type="http://schemas.openxmlformats.org/officeDocument/2006/relationships/image" Target="../media/image17.emf"/><Relationship Id="rId8" Type="http://schemas.openxmlformats.org/officeDocument/2006/relationships/image" Target="../media/image18.emf"/><Relationship Id="rId9" Type="http://schemas.openxmlformats.org/officeDocument/2006/relationships/hyperlink" Target="http://ocw.mit.edu/" TargetMode="External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2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jpg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5.emf"/><Relationship Id="rId12" Type="http://schemas.openxmlformats.org/officeDocument/2006/relationships/image" Target="../media/image26.emf"/><Relationship Id="rId13" Type="http://schemas.openxmlformats.org/officeDocument/2006/relationships/hyperlink" Target="http://ocw.mit.edu/" TargetMode="External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9.emf"/><Relationship Id="rId3" Type="http://schemas.openxmlformats.org/officeDocument/2006/relationships/image" Target="../media/image12.emf"/><Relationship Id="rId4" Type="http://schemas.openxmlformats.org/officeDocument/2006/relationships/image" Target="../media/image20.emf"/><Relationship Id="rId5" Type="http://schemas.openxmlformats.org/officeDocument/2006/relationships/image" Target="../media/image21.emf"/><Relationship Id="rId6" Type="http://schemas.openxmlformats.org/officeDocument/2006/relationships/image" Target="../media/image22.emf"/><Relationship Id="rId7" Type="http://schemas.openxmlformats.org/officeDocument/2006/relationships/image" Target="../media/image23.emf"/><Relationship Id="rId8" Type="http://schemas.openxmlformats.org/officeDocument/2006/relationships/image" Target="../media/image24.emf"/><Relationship Id="rId9" Type="http://schemas.openxmlformats.org/officeDocument/2006/relationships/image" Target="../media/image14.emf"/><Relationship Id="rId10" Type="http://schemas.openxmlformats.org/officeDocument/2006/relationships/image" Target="../media/image1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4.emf"/><Relationship Id="rId5" Type="http://schemas.openxmlformats.org/officeDocument/2006/relationships/image" Target="../media/image13.emf"/><Relationship Id="rId6" Type="http://schemas.openxmlformats.org/officeDocument/2006/relationships/image" Target="../media/image28.emf"/><Relationship Id="rId7" Type="http://schemas.openxmlformats.org/officeDocument/2006/relationships/image" Target="../media/image29.emf"/><Relationship Id="rId8" Type="http://schemas.openxmlformats.org/officeDocument/2006/relationships/hyperlink" Target="http://ocw.mit.edu/" TargetMode="External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7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833438" y="4608378"/>
            <a:ext cx="7110412" cy="628231"/>
          </a:xfrm>
        </p:spPr>
        <p:txBody>
          <a:bodyPr/>
          <a:lstStyle/>
          <a:p>
            <a:r>
              <a:rPr lang="en-US" dirty="0" smtClean="0"/>
              <a:t>Signal Processing Fundamentals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833438" y="5589310"/>
            <a:ext cx="7110412" cy="628231"/>
          </a:xfrm>
        </p:spPr>
        <p:txBody>
          <a:bodyPr/>
          <a:lstStyle/>
          <a:p>
            <a:r>
              <a:rPr lang="en-US" dirty="0" smtClean="0"/>
              <a:t>John Ford, Green Bank Electronics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3968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Signal Processing Fundamentals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Common FT Pairs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373040" y="1288456"/>
            <a:ext cx="3048417" cy="4603750"/>
          </a:xfrm>
        </p:spPr>
        <p:txBody>
          <a:bodyPr/>
          <a:lstStyle/>
          <a:p>
            <a:r>
              <a:rPr lang="en-US" dirty="0" smtClean="0"/>
              <a:t>Recall that the FT is reversible</a:t>
            </a:r>
          </a:p>
          <a:p>
            <a:r>
              <a:rPr lang="en-US" dirty="0" smtClean="0"/>
              <a:t>Similarity Theorem</a:t>
            </a:r>
          </a:p>
          <a:p>
            <a:endParaRPr lang="en-US" dirty="0"/>
          </a:p>
        </p:txBody>
      </p:sp>
      <p:pic>
        <p:nvPicPr>
          <p:cNvPr id="5" name="Picture 4" descr="Screen Shot 2015-07-06 at 4.24.0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421" y="808997"/>
            <a:ext cx="4985706" cy="5083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049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Signal Processing Fundamentals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FT Properties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373040" y="1288456"/>
            <a:ext cx="3111388" cy="4603750"/>
          </a:xfrm>
        </p:spPr>
        <p:txBody>
          <a:bodyPr/>
          <a:lstStyle/>
          <a:p>
            <a:r>
              <a:rPr lang="en-US" dirty="0" smtClean="0"/>
              <a:t>Additive</a:t>
            </a:r>
          </a:p>
          <a:p>
            <a:endParaRPr lang="en-US" dirty="0"/>
          </a:p>
          <a:p>
            <a:r>
              <a:rPr lang="en-US" dirty="0" smtClean="0"/>
              <a:t>Shifting</a:t>
            </a:r>
          </a:p>
          <a:p>
            <a:endParaRPr lang="en-US" dirty="0"/>
          </a:p>
          <a:p>
            <a:r>
              <a:rPr lang="en-US" dirty="0" smtClean="0"/>
              <a:t>Similarity</a:t>
            </a:r>
          </a:p>
          <a:p>
            <a:endParaRPr lang="en-US" dirty="0"/>
          </a:p>
          <a:p>
            <a:r>
              <a:rPr lang="en-US" dirty="0" smtClean="0"/>
              <a:t>Modulation</a:t>
            </a:r>
          </a:p>
          <a:p>
            <a:endParaRPr lang="en-US" dirty="0"/>
          </a:p>
          <a:p>
            <a:r>
              <a:rPr lang="en-US" dirty="0" smtClean="0"/>
              <a:t>Derivative</a:t>
            </a:r>
            <a:endParaRPr lang="en-US" dirty="0"/>
          </a:p>
        </p:txBody>
      </p:sp>
      <p:pic>
        <p:nvPicPr>
          <p:cNvPr id="5" name="Picture 4" descr="Screen Shot 2015-07-06 at 5.46.0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134" y="1290087"/>
            <a:ext cx="3429000" cy="558800"/>
          </a:xfrm>
          <a:prstGeom prst="rect">
            <a:avLst/>
          </a:prstGeom>
        </p:spPr>
      </p:pic>
      <p:pic>
        <p:nvPicPr>
          <p:cNvPr id="6" name="Picture 5" descr="Screen Shot 2015-07-06 at 5.46.1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115" y="2016003"/>
            <a:ext cx="2971800" cy="546100"/>
          </a:xfrm>
          <a:prstGeom prst="rect">
            <a:avLst/>
          </a:prstGeom>
        </p:spPr>
      </p:pic>
      <p:pic>
        <p:nvPicPr>
          <p:cNvPr id="7" name="Picture 6" descr="Screen Shot 2015-07-06 at 5.46.3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724" y="2913541"/>
            <a:ext cx="2400300" cy="1016000"/>
          </a:xfrm>
          <a:prstGeom prst="rect">
            <a:avLst/>
          </a:prstGeom>
        </p:spPr>
      </p:pic>
      <p:pic>
        <p:nvPicPr>
          <p:cNvPr id="8" name="Picture 7" descr="Screen Shot 2015-07-06 at 5.46.46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408" y="3929541"/>
            <a:ext cx="5130800" cy="901700"/>
          </a:xfrm>
          <a:prstGeom prst="rect">
            <a:avLst/>
          </a:prstGeom>
        </p:spPr>
      </p:pic>
      <p:pic>
        <p:nvPicPr>
          <p:cNvPr id="9" name="Picture 8" descr="Screen Shot 2015-07-06 at 5.47.08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457" y="5135598"/>
            <a:ext cx="22987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049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Signal Processing Fundamentals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Convolution and Correlation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373040" y="1288456"/>
            <a:ext cx="3709618" cy="4603750"/>
          </a:xfrm>
        </p:spPr>
        <p:txBody>
          <a:bodyPr/>
          <a:lstStyle/>
          <a:p>
            <a:r>
              <a:rPr lang="en-US" dirty="0" smtClean="0"/>
              <a:t>Convolution</a:t>
            </a:r>
          </a:p>
          <a:p>
            <a:endParaRPr lang="en-US" dirty="0"/>
          </a:p>
          <a:p>
            <a:r>
              <a:rPr lang="en-US" dirty="0" smtClean="0"/>
              <a:t>Convolution Theorem</a:t>
            </a:r>
          </a:p>
          <a:p>
            <a:endParaRPr lang="en-US" dirty="0"/>
          </a:p>
          <a:p>
            <a:r>
              <a:rPr lang="en-US" dirty="0" smtClean="0"/>
              <a:t>Corre</a:t>
            </a:r>
            <a:r>
              <a:rPr lang="en-US" dirty="0" smtClean="0"/>
              <a:t>lation</a:t>
            </a:r>
          </a:p>
          <a:p>
            <a:endParaRPr lang="en-US" dirty="0"/>
          </a:p>
          <a:p>
            <a:r>
              <a:rPr lang="en-US" dirty="0" smtClean="0"/>
              <a:t>Correlation Theorem</a:t>
            </a:r>
          </a:p>
          <a:p>
            <a:endParaRPr lang="en-US" dirty="0"/>
          </a:p>
          <a:p>
            <a:r>
              <a:rPr lang="en-US" dirty="0" smtClean="0"/>
              <a:t>Autocorrelation</a:t>
            </a:r>
            <a:endParaRPr lang="en-US" dirty="0"/>
          </a:p>
        </p:txBody>
      </p:sp>
      <p:pic>
        <p:nvPicPr>
          <p:cNvPr id="5" name="Picture 4" descr="Screen Shot 2015-07-06 at 5.47.3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843" y="1131016"/>
            <a:ext cx="4419600" cy="990600"/>
          </a:xfrm>
          <a:prstGeom prst="rect">
            <a:avLst/>
          </a:prstGeom>
        </p:spPr>
      </p:pic>
      <p:pic>
        <p:nvPicPr>
          <p:cNvPr id="6" name="Picture 5" descr="Screen Shot 2015-07-06 at 5.47.4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080" y="2159076"/>
            <a:ext cx="1981200" cy="469900"/>
          </a:xfrm>
          <a:prstGeom prst="rect">
            <a:avLst/>
          </a:prstGeom>
        </p:spPr>
      </p:pic>
      <p:pic>
        <p:nvPicPr>
          <p:cNvPr id="7" name="Picture 6" descr="Screen Shot 2015-07-06 at 5.48.0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072" y="2854155"/>
            <a:ext cx="3543300" cy="927100"/>
          </a:xfrm>
          <a:prstGeom prst="rect">
            <a:avLst/>
          </a:prstGeom>
        </p:spPr>
      </p:pic>
      <p:pic>
        <p:nvPicPr>
          <p:cNvPr id="8" name="Picture 7" descr="Screen Shot 2015-07-06 at 5.48.41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323" y="4769919"/>
            <a:ext cx="2730500" cy="622300"/>
          </a:xfrm>
          <a:prstGeom prst="rect">
            <a:avLst/>
          </a:prstGeom>
        </p:spPr>
      </p:pic>
      <p:pic>
        <p:nvPicPr>
          <p:cNvPr id="9" name="Picture 8" descr="Screen Shot 2015-07-07 at 9.53.54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323" y="3840163"/>
            <a:ext cx="19177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049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Signal Processing Fundamentals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Sampling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Convert the analog continuous time signal into a digital representation.</a:t>
            </a:r>
          </a:p>
          <a:p>
            <a:r>
              <a:rPr lang="en-US" dirty="0" smtClean="0"/>
              <a:t>Analog to Digital converters perform this function</a:t>
            </a:r>
          </a:p>
          <a:p>
            <a:r>
              <a:rPr lang="en-US" dirty="0" err="1" smtClean="0"/>
              <a:t>Nyquist</a:t>
            </a:r>
            <a:r>
              <a:rPr lang="en-US" dirty="0" smtClean="0"/>
              <a:t> (Shannon) Theorem (Sampling Theorem)</a:t>
            </a:r>
          </a:p>
          <a:p>
            <a:pPr lvl="1"/>
            <a:r>
              <a:rPr lang="en-US" dirty="0" smtClean="0"/>
              <a:t>To preserve all of the information in the signal, it must be sampled at least twice as fast as the highest frequency present in the signal.</a:t>
            </a:r>
          </a:p>
          <a:p>
            <a:pPr lvl="2"/>
            <a:r>
              <a:rPr lang="en-US" dirty="0" smtClean="0"/>
              <a:t>For 800 MHz </a:t>
            </a:r>
            <a:r>
              <a:rPr lang="en-US" dirty="0" err="1" smtClean="0"/>
              <a:t>bandpass</a:t>
            </a:r>
            <a:r>
              <a:rPr lang="en-US" dirty="0" smtClean="0"/>
              <a:t>, sample at 1600 MHz</a:t>
            </a:r>
          </a:p>
          <a:p>
            <a:pPr lvl="2"/>
            <a:r>
              <a:rPr lang="en-US" dirty="0" smtClean="0"/>
              <a:t>Note that frequencies present that are outside the band will </a:t>
            </a:r>
            <a:r>
              <a:rPr lang="en-US" b="1" i="1" dirty="0"/>
              <a:t>a</a:t>
            </a:r>
            <a:r>
              <a:rPr lang="en-US" b="1" i="1" dirty="0" smtClean="0"/>
              <a:t>lias</a:t>
            </a:r>
            <a:r>
              <a:rPr lang="en-US" dirty="0" smtClean="0"/>
              <a:t> into the signal, corrupting the measurement</a:t>
            </a:r>
          </a:p>
          <a:p>
            <a:pPr lvl="1"/>
            <a:r>
              <a:rPr lang="en-US" dirty="0" smtClean="0"/>
              <a:t>Analog filters ahead of the sampler must </a:t>
            </a:r>
            <a:r>
              <a:rPr lang="en-US" b="1" i="1" dirty="0" err="1" smtClean="0"/>
              <a:t>bandlimit</a:t>
            </a:r>
            <a:r>
              <a:rPr lang="en-US" dirty="0" smtClean="0"/>
              <a:t> the signal to less than ½ of the sampling frequency to prevent aliasing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756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Signal Processing Fundamentals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Sampling</a:t>
            </a:r>
            <a:endParaRPr lang="en-US" dirty="0"/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250208" y="1488952"/>
            <a:ext cx="2597120" cy="219523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/>
              <a:t>From </a:t>
            </a:r>
            <a:r>
              <a:rPr lang="en-US" sz="1600" i="1" dirty="0" smtClean="0"/>
              <a:t>The Scientist and Engineer's Guide to Digital Signal Processing</a:t>
            </a:r>
            <a:r>
              <a:rPr lang="en-US" sz="1600" dirty="0" smtClean="0"/>
              <a:t>, copyright ©1997-1998 by Steven W. Smith. For more information visit the book's website at: </a:t>
            </a:r>
            <a:r>
              <a:rPr lang="en-US" sz="1600" dirty="0" err="1" smtClean="0"/>
              <a:t>www.DSPguide.com</a:t>
            </a:r>
            <a:endParaRPr lang="en-US" sz="1600" dirty="0"/>
          </a:p>
        </p:txBody>
      </p:sp>
      <p:pic>
        <p:nvPicPr>
          <p:cNvPr id="6" name="Picture 5" descr="F_3_3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832" y="691236"/>
            <a:ext cx="5464693" cy="5543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197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Signal Processing Fundamentals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Sampling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334168" y="5381997"/>
            <a:ext cx="8636000" cy="810798"/>
          </a:xfrm>
        </p:spPr>
        <p:txBody>
          <a:bodyPr/>
          <a:lstStyle/>
          <a:p>
            <a:r>
              <a:rPr lang="en-US" sz="900" dirty="0"/>
              <a:t>"3-bit resolution analog comparison" by Hyacinth - Own work. Licensed under CC BY-SA 3.0 via Wikimedia Commons - </a:t>
            </a:r>
            <a:r>
              <a:rPr lang="en-US" sz="900" dirty="0">
                <a:hlinkClick r:id="rId2"/>
              </a:rPr>
              <a:t>https://commons.wikimedia.org/wiki/File:3-bit_resolution_analog_comparison.png#/media/File:3-</a:t>
            </a:r>
            <a:r>
              <a:rPr lang="en-US" sz="900" dirty="0" smtClean="0">
                <a:hlinkClick r:id="rId2"/>
              </a:rPr>
              <a:t>bit_resolution_analog_comparison.png</a:t>
            </a:r>
            <a:endParaRPr lang="en-US" sz="900" dirty="0" smtClean="0"/>
          </a:p>
          <a:p>
            <a:r>
              <a:rPr lang="en-US" sz="900" dirty="0" smtClean="0"/>
              <a:t>"</a:t>
            </a:r>
            <a:r>
              <a:rPr lang="en-US" sz="900" dirty="0"/>
              <a:t>2-bit resolution analog comparison" by Hyacinth - Own work. Licensed under CC BY-SA 3.0 via Wikimedia Commons </a:t>
            </a:r>
            <a:r>
              <a:rPr lang="en-US" sz="900" dirty="0" smtClean="0"/>
              <a:t>– </a:t>
            </a:r>
          </a:p>
          <a:p>
            <a:r>
              <a:rPr lang="en-US" sz="900" dirty="0" smtClean="0"/>
              <a:t>https</a:t>
            </a:r>
            <a:r>
              <a:rPr lang="en-US" sz="900" dirty="0"/>
              <a:t>://</a:t>
            </a:r>
            <a:r>
              <a:rPr lang="en-US" sz="900" dirty="0" err="1"/>
              <a:t>commons.wikimedia.org</a:t>
            </a:r>
            <a:r>
              <a:rPr lang="en-US" sz="900" dirty="0"/>
              <a:t>/wiki/File:2-bit_resolution_analog_comparison.png#/media/File:2-bit_resolution_analog_comparison.png</a:t>
            </a:r>
          </a:p>
        </p:txBody>
      </p:sp>
      <p:pic>
        <p:nvPicPr>
          <p:cNvPr id="5" name="Picture 4" descr="2-bit_resolution_analog_comparis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933" y="838997"/>
            <a:ext cx="2447346" cy="1771793"/>
          </a:xfrm>
          <a:prstGeom prst="rect">
            <a:avLst/>
          </a:prstGeom>
        </p:spPr>
      </p:pic>
      <p:pic>
        <p:nvPicPr>
          <p:cNvPr id="6" name="Picture 5" descr="3-bit_resolution_analog_comparis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933" y="2814336"/>
            <a:ext cx="2447346" cy="1801242"/>
          </a:xfrm>
          <a:prstGeom prst="rect">
            <a:avLst/>
          </a:prstGeom>
        </p:spPr>
      </p:pic>
      <p:sp>
        <p:nvSpPr>
          <p:cNvPr id="7" name="Text Placeholder 3"/>
          <p:cNvSpPr txBox="1">
            <a:spLocks/>
          </p:cNvSpPr>
          <p:nvPr/>
        </p:nvSpPr>
        <p:spPr>
          <a:xfrm>
            <a:off x="373040" y="1288456"/>
            <a:ext cx="5262918" cy="460375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2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9" name="Text Placeholder 3"/>
          <p:cNvSpPr txBox="1">
            <a:spLocks/>
          </p:cNvSpPr>
          <p:nvPr/>
        </p:nvSpPr>
        <p:spPr>
          <a:xfrm>
            <a:off x="373040" y="1288456"/>
            <a:ext cx="5262918" cy="460375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2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Resolution of the ADC depends on the number of bits in the representation</a:t>
            </a:r>
          </a:p>
          <a:p>
            <a:pPr lvl="1"/>
            <a:r>
              <a:rPr lang="en-US" dirty="0" smtClean="0"/>
              <a:t>From 1 to 12 bits common in RA</a:t>
            </a:r>
          </a:p>
          <a:p>
            <a:pPr lvl="2"/>
            <a:r>
              <a:rPr lang="en-US" dirty="0" smtClean="0"/>
              <a:t>GBT Spectrometer – 2 bits</a:t>
            </a:r>
          </a:p>
          <a:p>
            <a:pPr lvl="2"/>
            <a:r>
              <a:rPr lang="en-US" dirty="0" smtClean="0"/>
              <a:t>VEGAS -- 8 bits</a:t>
            </a:r>
          </a:p>
          <a:p>
            <a:pPr lvl="2"/>
            <a:r>
              <a:rPr lang="en-US" dirty="0" err="1" smtClean="0"/>
              <a:t>MeerKAT</a:t>
            </a:r>
            <a:r>
              <a:rPr lang="en-US" dirty="0" smtClean="0"/>
              <a:t> digitizer – 12 bits</a:t>
            </a:r>
          </a:p>
          <a:p>
            <a:r>
              <a:rPr lang="en-US" dirty="0" smtClean="0"/>
              <a:t>More bits provides more headroom for RFI, and less quantization noise</a:t>
            </a:r>
          </a:p>
          <a:p>
            <a:pPr lvl="1"/>
            <a:r>
              <a:rPr lang="en-US" dirty="0" smtClean="0"/>
              <a:t>VEGAS operates with ~ 4 bits of headroom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870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5-07-05 at 11.27.1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487" y="1595442"/>
            <a:ext cx="5729084" cy="4120157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Signal Processing Fundamentals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Filtering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373040" y="1288456"/>
            <a:ext cx="3153369" cy="4603750"/>
          </a:xfrm>
        </p:spPr>
        <p:txBody>
          <a:bodyPr/>
          <a:lstStyle/>
          <a:p>
            <a:r>
              <a:rPr lang="en-US" dirty="0" smtClean="0"/>
              <a:t>Filtering modifies the frequency content of the signal</a:t>
            </a:r>
          </a:p>
          <a:p>
            <a:pPr lvl="1"/>
            <a:r>
              <a:rPr lang="en-US" dirty="0" err="1" smtClean="0"/>
              <a:t>Lowpass</a:t>
            </a:r>
            <a:endParaRPr lang="en-US" dirty="0" smtClean="0"/>
          </a:p>
          <a:p>
            <a:pPr lvl="1"/>
            <a:r>
              <a:rPr lang="en-US" dirty="0" err="1" smtClean="0"/>
              <a:t>Highpass</a:t>
            </a:r>
            <a:endParaRPr lang="en-US" dirty="0" smtClean="0"/>
          </a:p>
          <a:p>
            <a:pPr lvl="1"/>
            <a:r>
              <a:rPr lang="en-US" dirty="0" err="1" smtClean="0"/>
              <a:t>Bandpass</a:t>
            </a:r>
            <a:endParaRPr lang="en-US" dirty="0" smtClean="0"/>
          </a:p>
          <a:p>
            <a:pPr lvl="1"/>
            <a:r>
              <a:rPr lang="en-US" dirty="0" err="1" smtClean="0"/>
              <a:t>Bandstop</a:t>
            </a:r>
            <a:r>
              <a:rPr lang="en-US" dirty="0" smtClean="0"/>
              <a:t> (Notch)</a:t>
            </a:r>
          </a:p>
          <a:p>
            <a:r>
              <a:rPr lang="en-US" dirty="0" smtClean="0"/>
              <a:t>Non-ideal filters also modify the amplitude of the </a:t>
            </a:r>
            <a:r>
              <a:rPr lang="en-US" dirty="0" smtClean="0"/>
              <a:t>signal</a:t>
            </a:r>
          </a:p>
          <a:p>
            <a:r>
              <a:rPr lang="en-US" dirty="0" smtClean="0"/>
              <a:t>Filtering is applied in the time domain</a:t>
            </a:r>
            <a:endParaRPr lang="en-US" dirty="0" smtClean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366748" y="5715599"/>
            <a:ext cx="55194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Gill Sans MT" panose="020B0502020104020203" pitchFamily="34" charset="0"/>
              </a:rPr>
              <a:t>http://</a:t>
            </a:r>
            <a:r>
              <a:rPr lang="en-US" sz="1200" dirty="0" err="1">
                <a:latin typeface="Gill Sans MT" panose="020B0502020104020203" pitchFamily="34" charset="0"/>
              </a:rPr>
              <a:t>www.analog.com</a:t>
            </a:r>
            <a:r>
              <a:rPr lang="en-US" sz="1200" dirty="0">
                <a:latin typeface="Gill Sans MT" panose="020B0502020104020203" pitchFamily="34" charset="0"/>
              </a:rPr>
              <a:t>/library/</a:t>
            </a:r>
            <a:r>
              <a:rPr lang="en-US" sz="1200" dirty="0" err="1">
                <a:latin typeface="Gill Sans MT" panose="020B0502020104020203" pitchFamily="34" charset="0"/>
              </a:rPr>
              <a:t>analogDialogue</a:t>
            </a:r>
            <a:r>
              <a:rPr lang="en-US" sz="1200" dirty="0">
                <a:latin typeface="Gill Sans MT" panose="020B0502020104020203" pitchFamily="34" charset="0"/>
              </a:rPr>
              <a:t>/archives/43-09/EDCh%208%20filter.pdf</a:t>
            </a:r>
            <a:endParaRPr lang="en-US" sz="1200" dirty="0" smtClean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769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Signal Processing Fundamentals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Digital Filters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Finite Impulse Response (FIR) filter</a:t>
            </a:r>
          </a:p>
          <a:p>
            <a:pPr lvl="1"/>
            <a:r>
              <a:rPr lang="en-US" dirty="0" smtClean="0"/>
              <a:t>Linear phase response</a:t>
            </a:r>
          </a:p>
          <a:p>
            <a:pPr lvl="1"/>
            <a:r>
              <a:rPr lang="en-US" dirty="0" smtClean="0"/>
              <a:t>Needs more taps than an IIR of equal amplitude performance</a:t>
            </a:r>
          </a:p>
          <a:p>
            <a:r>
              <a:rPr lang="en-US" dirty="0" smtClean="0"/>
              <a:t>Cascaded Integrator-Comb (CIC) filter</a:t>
            </a:r>
          </a:p>
          <a:p>
            <a:pPr lvl="1"/>
            <a:r>
              <a:rPr lang="en-US" dirty="0" smtClean="0"/>
              <a:t>Excellent for constrained resource machines (FPGAs)</a:t>
            </a:r>
          </a:p>
          <a:p>
            <a:pPr lvl="1"/>
            <a:r>
              <a:rPr lang="en-US" dirty="0" smtClean="0"/>
              <a:t>Does not use multipliers, just addition</a:t>
            </a:r>
          </a:p>
          <a:p>
            <a:r>
              <a:rPr lang="en-US" dirty="0" smtClean="0"/>
              <a:t>Infinite Impulse Response (IIR) filter</a:t>
            </a:r>
          </a:p>
          <a:p>
            <a:pPr lvl="1"/>
            <a:r>
              <a:rPr lang="en-US" dirty="0" smtClean="0"/>
              <a:t>Recursive</a:t>
            </a:r>
          </a:p>
          <a:p>
            <a:pPr lvl="1"/>
            <a:r>
              <a:rPr lang="en-US" dirty="0" smtClean="0"/>
              <a:t>Poor phase response</a:t>
            </a:r>
          </a:p>
          <a:p>
            <a:r>
              <a:rPr lang="en-US" dirty="0" err="1" smtClean="0"/>
              <a:t>Polyphase</a:t>
            </a:r>
            <a:r>
              <a:rPr lang="en-US" dirty="0" smtClean="0"/>
              <a:t> Filter Bank (Discussed later…)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69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Signal Processing Fundamentals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FIR Filter example: moving average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373040" y="3230266"/>
            <a:ext cx="8636000" cy="2553178"/>
          </a:xfrm>
        </p:spPr>
        <p:txBody>
          <a:bodyPr/>
          <a:lstStyle/>
          <a:p>
            <a:r>
              <a:rPr lang="en-US" dirty="0" smtClean="0"/>
              <a:t>An FIR filter is a </a:t>
            </a:r>
            <a:r>
              <a:rPr lang="en-US" b="1" dirty="0" smtClean="0"/>
              <a:t>convolution</a:t>
            </a:r>
            <a:r>
              <a:rPr lang="en-US" dirty="0" smtClean="0"/>
              <a:t> of a </a:t>
            </a:r>
            <a:r>
              <a:rPr lang="en-US" b="1" i="1" dirty="0" smtClean="0"/>
              <a:t>filter kernel</a:t>
            </a:r>
            <a:r>
              <a:rPr lang="en-US" dirty="0" smtClean="0"/>
              <a:t> with the input, i.e. …0,0,1/5,1/5,1/5,1/5,1/5,0,0…,  a pulse of width=5 and height=1</a:t>
            </a:r>
          </a:p>
          <a:p>
            <a:r>
              <a:rPr lang="en-US" i="1" dirty="0" smtClean="0"/>
              <a:t>The moving average filter is optimal for cleaning up a rectangular pulse in white noise</a:t>
            </a:r>
          </a:p>
          <a:p>
            <a:r>
              <a:rPr lang="en-US" b="1" dirty="0" smtClean="0"/>
              <a:t>Note that the filter kernel is of finite length, so the convolution goes to zero eventually, hence the name FIR</a:t>
            </a:r>
            <a:endParaRPr lang="en-US" b="1" dirty="0"/>
          </a:p>
        </p:txBody>
      </p:sp>
      <p:pic>
        <p:nvPicPr>
          <p:cNvPr id="5" name="Picture 4" descr="Screen Shot 2015-07-06 at 12.11.5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430" y="1327763"/>
            <a:ext cx="2498857" cy="969892"/>
          </a:xfrm>
          <a:prstGeom prst="rect">
            <a:avLst/>
          </a:prstGeom>
        </p:spPr>
      </p:pic>
      <p:pic>
        <p:nvPicPr>
          <p:cNvPr id="6" name="Picture 5" descr="Screen Shot 2015-07-06 at 12.15.0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362" y="2356325"/>
            <a:ext cx="4505730" cy="653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973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Signal Processing Fundamentals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Infinite Impulse Response filters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Uses both input values and previous output values to calculate the current value</a:t>
            </a:r>
          </a:p>
          <a:p>
            <a:r>
              <a:rPr lang="en-US" dirty="0" smtClean="0"/>
              <a:t>This recursive structure results in the IIR moniker</a:t>
            </a:r>
          </a:p>
          <a:p>
            <a:r>
              <a:rPr lang="en-US" dirty="0" smtClean="0"/>
              <a:t>Filter phase is non-linear without using strong magic</a:t>
            </a:r>
          </a:p>
          <a:p>
            <a:r>
              <a:rPr lang="en-US" dirty="0" smtClean="0"/>
              <a:t>Only short filters are stable. </a:t>
            </a:r>
            <a:endParaRPr lang="en-US" dirty="0"/>
          </a:p>
        </p:txBody>
      </p:sp>
      <p:pic>
        <p:nvPicPr>
          <p:cNvPr id="5" name="Picture 4" descr="Screen Shot 2015-07-06 at 12.31.4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97" y="3991054"/>
            <a:ext cx="7756001" cy="961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973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Signal Processing Fundamentals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Introduction to Signal Processing</a:t>
            </a:r>
          </a:p>
          <a:p>
            <a:pPr lvl="1"/>
            <a:r>
              <a:rPr lang="en-US" dirty="0" smtClean="0"/>
              <a:t>Definitions</a:t>
            </a:r>
          </a:p>
          <a:p>
            <a:pPr lvl="1"/>
            <a:r>
              <a:rPr lang="en-US" dirty="0" smtClean="0"/>
              <a:t>Introduction</a:t>
            </a:r>
          </a:p>
          <a:p>
            <a:pPr lvl="1"/>
            <a:r>
              <a:rPr lang="en-US" dirty="0" smtClean="0"/>
              <a:t>Complex </a:t>
            </a:r>
            <a:r>
              <a:rPr lang="en-US" dirty="0" smtClean="0"/>
              <a:t>numbers and number representation</a:t>
            </a:r>
          </a:p>
          <a:p>
            <a:r>
              <a:rPr lang="en-US" dirty="0" smtClean="0"/>
              <a:t>Time </a:t>
            </a:r>
            <a:r>
              <a:rPr lang="en-US" dirty="0"/>
              <a:t>and Frequency Domain Processing</a:t>
            </a:r>
          </a:p>
          <a:p>
            <a:r>
              <a:rPr lang="en-US" dirty="0"/>
              <a:t>Fourier Transforms</a:t>
            </a:r>
          </a:p>
          <a:p>
            <a:r>
              <a:rPr lang="en-US" dirty="0" smtClean="0"/>
              <a:t>Sampling</a:t>
            </a:r>
          </a:p>
          <a:p>
            <a:pPr lvl="1"/>
            <a:r>
              <a:rPr lang="en-US" dirty="0" smtClean="0"/>
              <a:t>Definitions: Baseband</a:t>
            </a:r>
            <a:r>
              <a:rPr lang="en-US" dirty="0"/>
              <a:t>, </a:t>
            </a:r>
            <a:r>
              <a:rPr lang="en-US" dirty="0" err="1"/>
              <a:t>bandlimited</a:t>
            </a:r>
            <a:r>
              <a:rPr lang="en-US" dirty="0"/>
              <a:t> signals, </a:t>
            </a:r>
            <a:r>
              <a:rPr lang="en-US" dirty="0" err="1"/>
              <a:t>Nyquist</a:t>
            </a:r>
            <a:r>
              <a:rPr lang="en-US" dirty="0"/>
              <a:t> </a:t>
            </a:r>
            <a:r>
              <a:rPr lang="en-US" dirty="0" smtClean="0"/>
              <a:t>sampling</a:t>
            </a:r>
          </a:p>
          <a:p>
            <a:r>
              <a:rPr lang="en-US" dirty="0" smtClean="0"/>
              <a:t>Algorithms and Processes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65207" y="610882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>
              <a:latin typeface="Gill Sans MT" panose="020B0502020104020203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13911" y="619279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>
              <a:latin typeface="Gill Sans MT" panose="020B0502020104020203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10138" y="624528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>
              <a:latin typeface="Gill Sans MT" panose="020B0502020104020203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92564" y="656016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485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Signal Processing Fundamentals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Cascaded Integrator-Comb filters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CIC filters are an economical structure for large changes in sample rate from the input sample rate to the output rate (R) </a:t>
            </a:r>
          </a:p>
          <a:p>
            <a:r>
              <a:rPr lang="en-US" dirty="0" smtClean="0"/>
              <a:t>No multipliers are needed for the integrators</a:t>
            </a:r>
          </a:p>
          <a:p>
            <a:r>
              <a:rPr lang="en-US" dirty="0" smtClean="0"/>
              <a:t>Width of registers needs consideration</a:t>
            </a:r>
          </a:p>
          <a:p>
            <a:r>
              <a:rPr lang="en-US" dirty="0" smtClean="0"/>
              <a:t>Integrators operate at high speeds</a:t>
            </a:r>
          </a:p>
          <a:p>
            <a:r>
              <a:rPr lang="en-US" dirty="0" smtClean="0"/>
              <a:t>Combs operate at low speeds</a:t>
            </a:r>
          </a:p>
          <a:p>
            <a:r>
              <a:rPr lang="en-US" dirty="0" smtClean="0"/>
              <a:t>Not very sharp edges to the band, aliasing at multiples of the output rate frequency</a:t>
            </a:r>
          </a:p>
          <a:p>
            <a:pPr lvl="1"/>
            <a:r>
              <a:rPr lang="en-US" dirty="0" smtClean="0"/>
              <a:t>Use in combination with a conventional FIR filter once the rate change is complete to reject aliasing, sharpen response</a:t>
            </a:r>
          </a:p>
          <a:p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066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5-07-06 at 1.06.5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322" y="3895265"/>
            <a:ext cx="2424406" cy="1479150"/>
          </a:xfrm>
          <a:prstGeom prst="rect">
            <a:avLst/>
          </a:prstGeom>
        </p:spPr>
      </p:pic>
      <p:pic>
        <p:nvPicPr>
          <p:cNvPr id="7" name="Picture 6" descr="Screen Shot 2015-07-06 at 1.00.1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538" y="1734681"/>
            <a:ext cx="2991151" cy="1568011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Signal Processing Fundamentals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CIC filters, continued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373040" y="1288456"/>
            <a:ext cx="3037357" cy="4603750"/>
          </a:xfrm>
        </p:spPr>
        <p:txBody>
          <a:bodyPr/>
          <a:lstStyle/>
          <a:p>
            <a:r>
              <a:rPr lang="en-US" dirty="0" smtClean="0"/>
              <a:t>The integrator is described by the following IIR filter: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The comb section is described by the following FIR filter, where M is the differential delay (Usually 1 or 2)</a:t>
            </a:r>
          </a:p>
          <a:p>
            <a:pPr marL="457200" lvl="1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" name="Picture 5" descr="Screen Shot 2015-07-06 at 12.58.2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207" y="2174720"/>
            <a:ext cx="2654300" cy="419100"/>
          </a:xfrm>
          <a:prstGeom prst="rect">
            <a:avLst/>
          </a:prstGeom>
        </p:spPr>
      </p:pic>
      <p:pic>
        <p:nvPicPr>
          <p:cNvPr id="8" name="Picture 7" descr="Screen Shot 2015-07-06 at 1.06.47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397" y="4291490"/>
            <a:ext cx="32131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066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5-07-06 at 1.27.0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605" y="3138389"/>
            <a:ext cx="3611741" cy="1280546"/>
          </a:xfrm>
          <a:prstGeom prst="rect">
            <a:avLst/>
          </a:prstGeom>
        </p:spPr>
      </p:pic>
      <p:pic>
        <p:nvPicPr>
          <p:cNvPr id="5" name="Picture 4" descr="Screen Shot 2015-07-06 at 1.10.0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03" y="2408950"/>
            <a:ext cx="7504115" cy="1023741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Signal Processing Fundamentals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CIC filters, continued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373040" y="1288456"/>
            <a:ext cx="8636000" cy="1640003"/>
          </a:xfrm>
        </p:spPr>
        <p:txBody>
          <a:bodyPr/>
          <a:lstStyle/>
          <a:p>
            <a:r>
              <a:rPr lang="en-US" dirty="0" smtClean="0"/>
              <a:t>The CIC filter consists of N cascaded integrator stages running at </a:t>
            </a:r>
            <a:r>
              <a:rPr lang="en-US" dirty="0" err="1" smtClean="0"/>
              <a:t>f</a:t>
            </a:r>
            <a:r>
              <a:rPr lang="en-US" baseline="-25000" dirty="0" err="1" smtClean="0"/>
              <a:t>s</a:t>
            </a:r>
            <a:r>
              <a:rPr lang="en-US" dirty="0" smtClean="0"/>
              <a:t>, followed by the rate change, R, which is then followed by N cascaded comb stages running at </a:t>
            </a:r>
            <a:r>
              <a:rPr lang="en-US" dirty="0" err="1" smtClean="0"/>
              <a:t>f</a:t>
            </a:r>
            <a:r>
              <a:rPr lang="en-US" baseline="-25000" dirty="0" err="1" smtClean="0"/>
              <a:t>s</a:t>
            </a:r>
            <a:r>
              <a:rPr lang="en-US" dirty="0" smtClean="0"/>
              <a:t>/R as shown below:</a:t>
            </a:r>
            <a:endParaRPr lang="en-US" dirty="0"/>
          </a:p>
        </p:txBody>
      </p:sp>
      <p:sp>
        <p:nvSpPr>
          <p:cNvPr id="7" name="Text Placeholder 3"/>
          <p:cNvSpPr txBox="1">
            <a:spLocks/>
          </p:cNvSpPr>
          <p:nvPr/>
        </p:nvSpPr>
        <p:spPr>
          <a:xfrm>
            <a:off x="250208" y="3235717"/>
            <a:ext cx="4860397" cy="115717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2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 transfer function of the filter :</a:t>
            </a:r>
          </a:p>
          <a:p>
            <a:endParaRPr lang="en-US" dirty="0"/>
          </a:p>
          <a:p>
            <a:r>
              <a:rPr lang="en-US" dirty="0" smtClean="0"/>
              <a:t>Further details may be found here: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3041" y="4511515"/>
            <a:ext cx="82330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Gill Sans MT" panose="020B0502020104020203" pitchFamily="34" charset="0"/>
              </a:rPr>
              <a:t>Hogenauer</a:t>
            </a:r>
            <a:r>
              <a:rPr lang="en-US" sz="1600" dirty="0">
                <a:latin typeface="Gill Sans MT" panose="020B0502020104020203" pitchFamily="34" charset="0"/>
              </a:rPr>
              <a:t>, E., "An economical class of digital filters for decimation and interpolation," Acoustics, Speech and Signal Processing, IEEE Transactions on , vol.29, no.2, pp.155,162, Apr 1981</a:t>
            </a:r>
          </a:p>
          <a:p>
            <a:r>
              <a:rPr lang="en-US" sz="1600" dirty="0" err="1">
                <a:latin typeface="Gill Sans MT" panose="020B0502020104020203" pitchFamily="34" charset="0"/>
              </a:rPr>
              <a:t>doi</a:t>
            </a:r>
            <a:r>
              <a:rPr lang="en-US" sz="1600" dirty="0">
                <a:latin typeface="Gill Sans MT" panose="020B0502020104020203" pitchFamily="34" charset="0"/>
              </a:rPr>
              <a:t>: 10.1109/TASSP.</a:t>
            </a:r>
            <a:r>
              <a:rPr lang="en-US" sz="1600" dirty="0" smtClean="0">
                <a:latin typeface="Gill Sans MT" panose="020B0502020104020203" pitchFamily="34" charset="0"/>
              </a:rPr>
              <a:t>1981.1163535</a:t>
            </a:r>
            <a:endParaRPr lang="en-US" sz="1600" dirty="0">
              <a:latin typeface="Gill Sans MT" panose="020B0502020104020203" pitchFamily="34" charset="0"/>
            </a:endParaRPr>
          </a:p>
          <a:p>
            <a:r>
              <a:rPr lang="en-US" sz="1600" dirty="0">
                <a:latin typeface="Gill Sans MT" panose="020B0502020104020203" pitchFamily="34" charset="0"/>
              </a:rPr>
              <a:t>URL: </a:t>
            </a:r>
            <a:r>
              <a:rPr lang="en-US" sz="1600" dirty="0">
                <a:latin typeface="Gill Sans MT" panose="020B0502020104020203" pitchFamily="34" charset="0"/>
                <a:hlinkClick r:id="rId4"/>
              </a:rPr>
              <a:t>http://ieeexplore.ieee.org/stamp/stamp.jsp?tp=&amp;arnumber=1163535&amp;isnumber=</a:t>
            </a:r>
            <a:r>
              <a:rPr lang="en-US" sz="1600" dirty="0" smtClean="0">
                <a:latin typeface="Gill Sans MT" panose="020B0502020104020203" pitchFamily="34" charset="0"/>
                <a:hlinkClick r:id="rId4"/>
              </a:rPr>
              <a:t>26152</a:t>
            </a:r>
            <a:endParaRPr lang="en-US" sz="1600" dirty="0" smtClean="0">
              <a:latin typeface="Gill Sans MT" panose="020B0502020104020203" pitchFamily="34" charset="0"/>
            </a:endParaRPr>
          </a:p>
          <a:p>
            <a:endParaRPr lang="en-US" sz="1600" dirty="0" smtClean="0">
              <a:latin typeface="Gill Sans MT" panose="020B0502020104020203" pitchFamily="34" charset="0"/>
            </a:endParaRPr>
          </a:p>
          <a:p>
            <a:r>
              <a:rPr lang="en-US" sz="1600" dirty="0" err="1" smtClean="0">
                <a:latin typeface="Gill Sans MT" panose="020B0502020104020203" pitchFamily="34" charset="0"/>
              </a:rPr>
              <a:t>Donadio</a:t>
            </a:r>
            <a:r>
              <a:rPr lang="en-US" sz="1600" dirty="0" smtClean="0">
                <a:latin typeface="Gill Sans MT" panose="020B0502020104020203" pitchFamily="34" charset="0"/>
              </a:rPr>
              <a:t>, M. “CIC Filter Introduction”,  http</a:t>
            </a:r>
            <a:r>
              <a:rPr lang="en-US" sz="1600" dirty="0">
                <a:latin typeface="Gill Sans MT" panose="020B0502020104020203" pitchFamily="34" charset="0"/>
              </a:rPr>
              <a:t>://</a:t>
            </a:r>
            <a:r>
              <a:rPr lang="en-US" sz="1600" dirty="0" err="1">
                <a:latin typeface="Gill Sans MT" panose="020B0502020104020203" pitchFamily="34" charset="0"/>
              </a:rPr>
              <a:t>dspguru.com</a:t>
            </a:r>
            <a:r>
              <a:rPr lang="en-US" sz="1600" dirty="0">
                <a:latin typeface="Gill Sans MT" panose="020B0502020104020203" pitchFamily="34" charset="0"/>
              </a:rPr>
              <a:t>/sites/</a:t>
            </a:r>
            <a:r>
              <a:rPr lang="en-US" sz="1600" dirty="0" err="1">
                <a:latin typeface="Gill Sans MT" panose="020B0502020104020203" pitchFamily="34" charset="0"/>
              </a:rPr>
              <a:t>dspguru</a:t>
            </a:r>
            <a:r>
              <a:rPr lang="en-US" sz="1600" dirty="0">
                <a:latin typeface="Gill Sans MT" panose="020B0502020104020203" pitchFamily="34" charset="0"/>
              </a:rPr>
              <a:t>/files/</a:t>
            </a:r>
            <a:r>
              <a:rPr lang="en-US" sz="1600" dirty="0" err="1">
                <a:latin typeface="Gill Sans MT" panose="020B0502020104020203" pitchFamily="34" charset="0"/>
              </a:rPr>
              <a:t>cic.pdf</a:t>
            </a:r>
            <a:endParaRPr lang="en-US" sz="1600" dirty="0" smtClean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066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5-07-06 at 1.50.4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762" y="1595432"/>
            <a:ext cx="4347723" cy="3099533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Signal Processing Fundamentals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Fast Fourier Transform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373041" y="1288456"/>
            <a:ext cx="4624116" cy="4022656"/>
          </a:xfrm>
        </p:spPr>
        <p:txBody>
          <a:bodyPr/>
          <a:lstStyle/>
          <a:p>
            <a:r>
              <a:rPr lang="en-US" dirty="0" smtClean="0"/>
              <a:t>A numerically efficient way to calculate the discrete Fourier transform  O(n log</a:t>
            </a:r>
            <a:r>
              <a:rPr lang="en-US" baseline="-25000" dirty="0" smtClean="0"/>
              <a:t>2</a:t>
            </a:r>
            <a:r>
              <a:rPr lang="en-US" dirty="0" smtClean="0"/>
              <a:t>(n)) </a:t>
            </a:r>
            <a:r>
              <a:rPr lang="en-US" dirty="0" err="1" smtClean="0"/>
              <a:t>vs</a:t>
            </a:r>
            <a:r>
              <a:rPr lang="en-US" dirty="0" smtClean="0"/>
              <a:t> O(n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</a:p>
          <a:p>
            <a:r>
              <a:rPr lang="en-US" dirty="0" smtClean="0"/>
              <a:t>More accurate than DFT due to less round-off </a:t>
            </a:r>
            <a:r>
              <a:rPr lang="en-US" dirty="0" smtClean="0"/>
              <a:t>error (fewer calculations)</a:t>
            </a:r>
            <a:endParaRPr lang="en-US" dirty="0" smtClean="0"/>
          </a:p>
          <a:p>
            <a:r>
              <a:rPr lang="en-US" dirty="0" smtClean="0"/>
              <a:t>Many libraries exist for CPU and GPU based systems</a:t>
            </a:r>
          </a:p>
          <a:p>
            <a:r>
              <a:rPr lang="en-US" dirty="0" smtClean="0"/>
              <a:t>Efficient fixed-point FFTs exist for FPGAs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386053" y="4771707"/>
            <a:ext cx="15001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Gill Sans MT" panose="020B0502020104020203" pitchFamily="34" charset="0"/>
              </a:rPr>
              <a:t>Image by Steve Smith</a:t>
            </a:r>
            <a:endParaRPr lang="en-US" sz="1200" dirty="0" smtClean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066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Signal Processing Fundamentals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FFT applications and problems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Creating a spectrum from time domain samples</a:t>
            </a:r>
          </a:p>
          <a:p>
            <a:pPr lvl="1"/>
            <a:r>
              <a:rPr lang="en-US" dirty="0" smtClean="0"/>
              <a:t>The usual application in radio astronomy</a:t>
            </a:r>
          </a:p>
          <a:p>
            <a:r>
              <a:rPr lang="en-US" dirty="0" smtClean="0"/>
              <a:t>FFT Convolution</a:t>
            </a:r>
          </a:p>
          <a:p>
            <a:pPr lvl="1"/>
            <a:r>
              <a:rPr lang="en-US" dirty="0" smtClean="0"/>
              <a:t>Used in Coherent </a:t>
            </a:r>
            <a:r>
              <a:rPr lang="en-US" dirty="0" err="1" smtClean="0"/>
              <a:t>dedispersion</a:t>
            </a:r>
            <a:r>
              <a:rPr lang="en-US" dirty="0" smtClean="0"/>
              <a:t> for pulsar timing, and Coherent search modes for </a:t>
            </a:r>
            <a:r>
              <a:rPr lang="en-US" dirty="0" smtClean="0"/>
              <a:t>searching</a:t>
            </a:r>
          </a:p>
          <a:p>
            <a:pPr lvl="1"/>
            <a:r>
              <a:rPr lang="en-US" dirty="0" smtClean="0"/>
              <a:t>Other filtering and detection algorithms</a:t>
            </a:r>
            <a:endParaRPr lang="en-US" dirty="0" smtClean="0"/>
          </a:p>
          <a:p>
            <a:r>
              <a:rPr lang="en-US" dirty="0" smtClean="0"/>
              <a:t>Problems with FFTs in FPGA implementations</a:t>
            </a:r>
          </a:p>
          <a:p>
            <a:pPr lvl="1"/>
            <a:r>
              <a:rPr lang="en-US" dirty="0" smtClean="0"/>
              <a:t>Numerical overflow </a:t>
            </a:r>
            <a:r>
              <a:rPr lang="en-US" dirty="0" smtClean="0"/>
              <a:t>in the face of RFI</a:t>
            </a:r>
          </a:p>
          <a:p>
            <a:pPr lvl="2"/>
            <a:r>
              <a:rPr lang="en-US" dirty="0" smtClean="0"/>
              <a:t>Overflow ruins the entire spectrum, not just the channel with the RFI in it (in case of a narrow feature)</a:t>
            </a:r>
          </a:p>
          <a:p>
            <a:pPr lvl="1"/>
            <a:r>
              <a:rPr lang="en-US" dirty="0" smtClean="0"/>
              <a:t>Spectral leakage between bins</a:t>
            </a:r>
          </a:p>
          <a:p>
            <a:pPr marL="457200" lvl="1" indent="0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69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Signal Processing Fundamentals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FFT Convolution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373040" y="1288456"/>
            <a:ext cx="4286858" cy="3466354"/>
          </a:xfrm>
        </p:spPr>
        <p:txBody>
          <a:bodyPr/>
          <a:lstStyle/>
          <a:p>
            <a:r>
              <a:rPr lang="en-US" dirty="0" smtClean="0"/>
              <a:t>Recall that convolution in the time domain is the same as multiplication in the frequency domain</a:t>
            </a:r>
          </a:p>
          <a:p>
            <a:r>
              <a:rPr lang="en-US" dirty="0" smtClean="0"/>
              <a:t>Transform the filter </a:t>
            </a:r>
            <a:r>
              <a:rPr lang="en-US" dirty="0" smtClean="0"/>
              <a:t>kernel </a:t>
            </a:r>
            <a:r>
              <a:rPr lang="en-US" dirty="0" smtClean="0"/>
              <a:t>and the input data, multiply, and transform the output data back to the time domain</a:t>
            </a:r>
            <a:r>
              <a:rPr lang="en-US" dirty="0" smtClean="0"/>
              <a:t>.</a:t>
            </a:r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5" name="Picture 4" descr="Screen Shot 2015-07-06 at 2.17.5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968" y="2776141"/>
            <a:ext cx="2032000" cy="508000"/>
          </a:xfrm>
          <a:prstGeom prst="rect">
            <a:avLst/>
          </a:prstGeom>
        </p:spPr>
      </p:pic>
      <p:pic>
        <p:nvPicPr>
          <p:cNvPr id="6" name="Picture 5" descr="Screen Shot 2015-07-06 at 2.17.1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154" y="1288456"/>
            <a:ext cx="4470400" cy="100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365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Signal Processing Fundamentals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FFT and the </a:t>
            </a:r>
            <a:r>
              <a:rPr lang="en-US" dirty="0" err="1" smtClean="0"/>
              <a:t>Polyphase</a:t>
            </a:r>
            <a:r>
              <a:rPr lang="en-US" dirty="0" smtClean="0"/>
              <a:t> Filter Bank (PFB)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Problems with FFTs in FPGA implementations</a:t>
            </a:r>
          </a:p>
          <a:p>
            <a:pPr lvl="1"/>
            <a:r>
              <a:rPr lang="en-US" dirty="0" smtClean="0"/>
              <a:t>Overflow in the face of RFI</a:t>
            </a:r>
          </a:p>
          <a:p>
            <a:pPr lvl="1"/>
            <a:r>
              <a:rPr lang="en-US" dirty="0" smtClean="0"/>
              <a:t>Spectral leakage between bins</a:t>
            </a:r>
          </a:p>
          <a:p>
            <a:r>
              <a:rPr lang="en-US" dirty="0" smtClean="0"/>
              <a:t>Some of these problems can be remedied using the </a:t>
            </a:r>
            <a:r>
              <a:rPr lang="en-US" b="1" i="1" dirty="0" err="1" smtClean="0"/>
              <a:t>Polyphase</a:t>
            </a:r>
            <a:r>
              <a:rPr lang="en-US" b="1" i="1" dirty="0" smtClean="0"/>
              <a:t> </a:t>
            </a:r>
            <a:r>
              <a:rPr lang="en-US" b="1" i="1" dirty="0"/>
              <a:t>F</a:t>
            </a:r>
            <a:r>
              <a:rPr lang="en-US" b="1" i="1" dirty="0" smtClean="0"/>
              <a:t>ilter Bank (PFB)</a:t>
            </a:r>
          </a:p>
          <a:p>
            <a:r>
              <a:rPr lang="en-US" dirty="0" smtClean="0"/>
              <a:t>The PFB is a computationally efficient method to augment the FFT to reduce spectral leakage.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The PFB </a:t>
            </a:r>
            <a:r>
              <a:rPr lang="en-US" dirty="0" smtClean="0"/>
              <a:t>does produce some time-domain smearing and does not completely eliminate spectral </a:t>
            </a:r>
            <a:r>
              <a:rPr lang="en-US" dirty="0"/>
              <a:t>leakage</a:t>
            </a:r>
            <a:r>
              <a:rPr lang="en-US" dirty="0" smtClean="0"/>
              <a:t>.</a:t>
            </a:r>
          </a:p>
          <a:p>
            <a:r>
              <a:rPr lang="en-US" dirty="0" smtClean="0"/>
              <a:t> </a:t>
            </a:r>
            <a:r>
              <a:rPr lang="en-US" sz="1600" dirty="0"/>
              <a:t>For more on the PFB, </a:t>
            </a:r>
            <a:r>
              <a:rPr lang="en-US" sz="1600" i="1" dirty="0"/>
              <a:t>see </a:t>
            </a:r>
            <a:r>
              <a:rPr lang="en-US" sz="1600" b="1" i="1" dirty="0"/>
              <a:t>A Mathematical Review of </a:t>
            </a:r>
            <a:r>
              <a:rPr lang="en-US" sz="1600" b="1" i="1" dirty="0" err="1"/>
              <a:t>Polyphase</a:t>
            </a:r>
            <a:r>
              <a:rPr lang="en-US" sz="1600" b="1" i="1" dirty="0"/>
              <a:t> </a:t>
            </a:r>
            <a:r>
              <a:rPr lang="en-US" sz="1600" b="1" i="1" dirty="0" err="1"/>
              <a:t>Filterbank</a:t>
            </a:r>
            <a:r>
              <a:rPr lang="en-US" sz="1600" b="1" i="1" dirty="0"/>
              <a:t> </a:t>
            </a:r>
            <a:r>
              <a:rPr lang="en-US" sz="1600" b="1" i="1" dirty="0" smtClean="0"/>
              <a:t>Implementations for </a:t>
            </a:r>
            <a:r>
              <a:rPr lang="en-US" sz="1600" b="1" i="1" dirty="0"/>
              <a:t>Radio </a:t>
            </a:r>
            <a:r>
              <a:rPr lang="en-US" sz="1600" b="1" i="1" dirty="0" smtClean="0"/>
              <a:t>Astronomy, Harris and Haines,</a:t>
            </a:r>
            <a:r>
              <a:rPr lang="en-US" i="1" dirty="0"/>
              <a:t> </a:t>
            </a:r>
            <a:r>
              <a:rPr lang="en-US" sz="1600" i="1" dirty="0"/>
              <a:t>Publications of the Astronomical Society of Australia</a:t>
            </a:r>
            <a:r>
              <a:rPr lang="en-US" sz="1600" dirty="0"/>
              <a:t>, 2011, </a:t>
            </a:r>
            <a:r>
              <a:rPr lang="en-US" sz="1600" b="1" dirty="0"/>
              <a:t>28</a:t>
            </a:r>
            <a:r>
              <a:rPr lang="en-US" sz="1600" dirty="0"/>
              <a:t>, 317–322 </a:t>
            </a:r>
            <a:r>
              <a:rPr lang="en-US" sz="1600" dirty="0" smtClean="0"/>
              <a:t>, http</a:t>
            </a:r>
            <a:r>
              <a:rPr lang="en-US" sz="1600" dirty="0"/>
              <a:t>://</a:t>
            </a:r>
            <a:r>
              <a:rPr lang="en-US" sz="1600" dirty="0" err="1"/>
              <a:t>dx.doi.org</a:t>
            </a:r>
            <a:r>
              <a:rPr lang="en-US" sz="1600" dirty="0"/>
              <a:t>/10.1071/AS11032 </a:t>
            </a:r>
            <a:endParaRPr lang="en-US" sz="1600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sz="1600" i="1" dirty="0"/>
          </a:p>
          <a:p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55070" y="552287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365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5-07-06 at 2.31.1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025" y="1173000"/>
            <a:ext cx="5604370" cy="3854713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Signal Processing Fundamentals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FFT and the </a:t>
            </a:r>
            <a:r>
              <a:rPr lang="en-US" dirty="0" err="1" smtClean="0"/>
              <a:t>Polyphase</a:t>
            </a:r>
            <a:r>
              <a:rPr lang="en-US" dirty="0" smtClean="0"/>
              <a:t> Filter Bank (PFB)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373040" y="1288456"/>
            <a:ext cx="3069407" cy="4603750"/>
          </a:xfrm>
        </p:spPr>
        <p:txBody>
          <a:bodyPr/>
          <a:lstStyle/>
          <a:p>
            <a:r>
              <a:rPr lang="en-US" dirty="0" smtClean="0"/>
              <a:t>Response of the FFT,  FFT with </a:t>
            </a:r>
            <a:r>
              <a:rPr lang="en-US" dirty="0" err="1" smtClean="0"/>
              <a:t>Hanning</a:t>
            </a:r>
            <a:r>
              <a:rPr lang="en-US" dirty="0" smtClean="0"/>
              <a:t> window, and with the PFB</a:t>
            </a:r>
          </a:p>
          <a:p>
            <a:r>
              <a:rPr lang="en-US" dirty="0" smtClean="0"/>
              <a:t>Computational complexity of this structure is         O(N(P+Nlog</a:t>
            </a:r>
            <a:r>
              <a:rPr lang="en-US" baseline="-25000" dirty="0" smtClean="0"/>
              <a:t>2</a:t>
            </a:r>
            <a:r>
              <a:rPr lang="en-US" dirty="0" smtClean="0"/>
              <a:t>(N)))</a:t>
            </a:r>
          </a:p>
          <a:p>
            <a:r>
              <a:rPr lang="en-US" dirty="0" smtClean="0"/>
              <a:t>Response better than longer FFT, still not as numerically intense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96926" y="1742381"/>
            <a:ext cx="1340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Gill Sans MT" panose="020B0502020104020203" pitchFamily="34" charset="0"/>
              </a:rPr>
              <a:t>N=1024, P =8</a:t>
            </a:r>
          </a:p>
        </p:txBody>
      </p:sp>
    </p:spTree>
    <p:extLst>
      <p:ext uri="{BB962C8B-B14F-4D97-AF65-F5344CB8AC3E}">
        <p14:creationId xmlns:p14="http://schemas.microsoft.com/office/powerpoint/2010/main" val="3505457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Signal Processing Fundamentals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PFB Mechanization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0880"/>
            <a:ext cx="9144000" cy="45123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8230" y="5613542"/>
            <a:ext cx="2036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MT" panose="020B0502020104020203" pitchFamily="34" charset="0"/>
              </a:rPr>
              <a:t>Image by Dale Gary</a:t>
            </a:r>
            <a:endParaRPr lang="en-US" dirty="0" smtClean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5598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Signal Processing Fundamentals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66246" y="652916"/>
            <a:ext cx="5217825" cy="1089458"/>
          </a:xfrm>
        </p:spPr>
        <p:txBody>
          <a:bodyPr/>
          <a:lstStyle/>
          <a:p>
            <a:r>
              <a:rPr lang="en-US" dirty="0" smtClean="0"/>
              <a:t>PFB/FFT </a:t>
            </a:r>
            <a:r>
              <a:rPr lang="en-US" dirty="0"/>
              <a:t>c</a:t>
            </a:r>
            <a:r>
              <a:rPr lang="en-US" dirty="0" smtClean="0"/>
              <a:t>ontamination reduction</a:t>
            </a:r>
            <a:endParaRPr lang="en-US" dirty="0"/>
          </a:p>
        </p:txBody>
      </p:sp>
      <p:pic>
        <p:nvPicPr>
          <p:cNvPr id="8" name="Picture 7" descr="GUPPI_v_Spigot_RFI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75"/>
          <a:stretch/>
        </p:blipFill>
        <p:spPr>
          <a:xfrm>
            <a:off x="250208" y="1123096"/>
            <a:ext cx="8823033" cy="50067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68390" y="5798208"/>
            <a:ext cx="2015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MT" panose="020B0502020104020203" pitchFamily="34" charset="0"/>
              </a:rPr>
              <a:t>Image by S. Ransom</a:t>
            </a:r>
            <a:endParaRPr lang="en-US" dirty="0" smtClean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787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Signal Processing Fundamentals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Introduction to Radio Astronomy Signal Processing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373040" y="1288455"/>
            <a:ext cx="8636000" cy="4904343"/>
          </a:xfrm>
        </p:spPr>
        <p:txBody>
          <a:bodyPr/>
          <a:lstStyle/>
          <a:p>
            <a:r>
              <a:rPr lang="en-US" dirty="0" smtClean="0"/>
              <a:t>Context: On-line processing as opposed to post-processing</a:t>
            </a:r>
          </a:p>
          <a:p>
            <a:pPr lvl="1"/>
            <a:r>
              <a:rPr lang="en-US" dirty="0" smtClean="0"/>
              <a:t>Must be able to process data as it is collected</a:t>
            </a:r>
          </a:p>
          <a:p>
            <a:pPr lvl="1"/>
            <a:r>
              <a:rPr lang="en-US" dirty="0" smtClean="0"/>
              <a:t>Must be able to store the data on disk as it is collected</a:t>
            </a:r>
          </a:p>
          <a:p>
            <a:r>
              <a:rPr lang="en-US" dirty="0" smtClean="0"/>
              <a:t>Analog </a:t>
            </a:r>
            <a:r>
              <a:rPr lang="en-US" dirty="0" err="1" smtClean="0"/>
              <a:t>vs</a:t>
            </a:r>
            <a:r>
              <a:rPr lang="en-US" dirty="0" smtClean="0"/>
              <a:t> Digital Signal Processing</a:t>
            </a:r>
          </a:p>
          <a:p>
            <a:pPr lvl="1"/>
            <a:r>
              <a:rPr lang="en-US" dirty="0" smtClean="0"/>
              <a:t>Analog systems used at RF and IF</a:t>
            </a:r>
          </a:p>
          <a:p>
            <a:pPr lvl="2"/>
            <a:r>
              <a:rPr lang="en-US" dirty="0" smtClean="0"/>
              <a:t>Amplification/Attenuation – Change signal levels</a:t>
            </a:r>
          </a:p>
          <a:p>
            <a:pPr lvl="2"/>
            <a:r>
              <a:rPr lang="en-US" dirty="0" smtClean="0"/>
              <a:t>Filtering – Define signals passed downstream</a:t>
            </a:r>
          </a:p>
          <a:p>
            <a:pPr lvl="2"/>
            <a:r>
              <a:rPr lang="en-US" dirty="0" smtClean="0"/>
              <a:t>Frequency Translation – Translate RF signal to another frequency</a:t>
            </a:r>
          </a:p>
          <a:p>
            <a:pPr lvl="1"/>
            <a:r>
              <a:rPr lang="en-US" dirty="0" smtClean="0"/>
              <a:t>Digital systems process the data following initial analog processing</a:t>
            </a:r>
          </a:p>
          <a:p>
            <a:pPr lvl="2"/>
            <a:r>
              <a:rPr lang="en-US" dirty="0" smtClean="0"/>
              <a:t>Sampling</a:t>
            </a:r>
          </a:p>
          <a:p>
            <a:pPr lvl="2"/>
            <a:r>
              <a:rPr lang="en-US" dirty="0" smtClean="0"/>
              <a:t>More filtering</a:t>
            </a:r>
          </a:p>
          <a:p>
            <a:pPr lvl="2"/>
            <a:r>
              <a:rPr lang="en-US" dirty="0" smtClean="0"/>
              <a:t>Conversion to the Frequency Domain</a:t>
            </a:r>
          </a:p>
        </p:txBody>
      </p:sp>
    </p:spTree>
    <p:extLst>
      <p:ext uri="{BB962C8B-B14F-4D97-AF65-F5344CB8AC3E}">
        <p14:creationId xmlns:p14="http://schemas.microsoft.com/office/powerpoint/2010/main" val="1357556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Signal Processing Fundamentals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Summary: a simple spectrometer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373040" y="1288456"/>
            <a:ext cx="8636000" cy="1094197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 descr="Screen Shot 2015-07-07 at 11.14.0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61" y="3149548"/>
            <a:ext cx="7508224" cy="10174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19328" y="5644774"/>
            <a:ext cx="15668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Gill Sans MT" panose="020B0502020104020203" pitchFamily="34" charset="0"/>
              </a:rPr>
              <a:t>Sketch by Jack </a:t>
            </a:r>
            <a:r>
              <a:rPr lang="en-US" sz="1200" dirty="0" err="1" smtClean="0">
                <a:latin typeface="Gill Sans MT" panose="020B0502020104020203" pitchFamily="34" charset="0"/>
              </a:rPr>
              <a:t>Hickish</a:t>
            </a:r>
            <a:endParaRPr lang="en-US" sz="1200" dirty="0" smtClean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4962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 descr="greg_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14549" y="953817"/>
            <a:ext cx="6484836" cy="4883805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Signal Processing Fundamentals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Casper Architecture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373040" y="1288456"/>
            <a:ext cx="2366224" cy="4603750"/>
          </a:xfrm>
        </p:spPr>
        <p:txBody>
          <a:bodyPr/>
          <a:lstStyle/>
          <a:p>
            <a:r>
              <a:rPr lang="en-US" dirty="0" smtClean="0"/>
              <a:t>Leverages work of others</a:t>
            </a:r>
          </a:p>
          <a:p>
            <a:r>
              <a:rPr lang="en-US" dirty="0" smtClean="0"/>
              <a:t>Puts more people in the sweet spot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65564" y="5720477"/>
            <a:ext cx="70326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Gill Sans MT" panose="020B0502020104020203" pitchFamily="34" charset="0"/>
              </a:rPr>
              <a:t>https://</a:t>
            </a:r>
            <a:r>
              <a:rPr lang="en-US" sz="1400" dirty="0" err="1">
                <a:latin typeface="Gill Sans MT" panose="020B0502020104020203" pitchFamily="34" charset="0"/>
              </a:rPr>
              <a:t>casper.berkeley.edu</a:t>
            </a:r>
            <a:r>
              <a:rPr lang="en-US" sz="1400" dirty="0">
                <a:latin typeface="Gill Sans MT" panose="020B0502020104020203" pitchFamily="34" charset="0"/>
              </a:rPr>
              <a:t>/wiki/images/0/0c/Workshop_casper2010_intro_dan_werthimer.ppt</a:t>
            </a:r>
            <a:endParaRPr lang="en-US" sz="1400" dirty="0" smtClean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7268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5-07-07 at 10.46.1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04" y="2190493"/>
            <a:ext cx="7012515" cy="3803959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Signal Processing Fundamentals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Software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373040" y="1271262"/>
            <a:ext cx="8636000" cy="1300324"/>
          </a:xfrm>
        </p:spPr>
        <p:txBody>
          <a:bodyPr/>
          <a:lstStyle/>
          <a:p>
            <a:r>
              <a:rPr lang="en-US" dirty="0" smtClean="0"/>
              <a:t>Build instruments using </a:t>
            </a:r>
            <a:r>
              <a:rPr lang="en-US" dirty="0" err="1" smtClean="0"/>
              <a:t>simulink</a:t>
            </a:r>
            <a:r>
              <a:rPr lang="en-US" dirty="0" smtClean="0"/>
              <a:t> diagrams</a:t>
            </a:r>
          </a:p>
          <a:p>
            <a:r>
              <a:rPr lang="en-US" dirty="0" smtClean="0"/>
              <a:t>Concentrate on the signal processing instead of the platform quirks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486091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   </a:t>
            </a:r>
            <a:r>
              <a:rPr lang="en-US" dirty="0" smtClean="0">
                <a:solidFill>
                  <a:srgbClr val="00B0F0"/>
                </a:solidFill>
              </a:rPr>
              <a:t>FPGA</a:t>
            </a:r>
            <a:r>
              <a:rPr lang="en-US" dirty="0" smtClean="0"/>
              <a:t> </a:t>
            </a:r>
            <a:r>
              <a:rPr lang="en-US" dirty="0" err="1" smtClean="0">
                <a:solidFill>
                  <a:srgbClr val="FF0000"/>
                </a:solidFill>
              </a:rPr>
              <a:t>vs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GPU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4963"/>
            <a:ext cx="9144000" cy="4524375"/>
          </a:xfrm>
        </p:spPr>
        <p:txBody>
          <a:bodyPr/>
          <a:lstStyle/>
          <a:p>
            <a:pPr>
              <a:buNone/>
            </a:pPr>
            <a:r>
              <a:rPr lang="en-US" dirty="0" smtClean="0">
                <a:solidFill>
                  <a:srgbClr val="0070C0"/>
                </a:solidFill>
              </a:rPr>
              <a:t>    </a:t>
            </a:r>
            <a:r>
              <a:rPr lang="en-US" dirty="0" smtClean="0">
                <a:solidFill>
                  <a:srgbClr val="00B0F0"/>
                </a:solidFill>
              </a:rPr>
              <a:t>FGPA = synchronous,  GPU = asynchronous</a:t>
            </a:r>
          </a:p>
          <a:p>
            <a:pPr>
              <a:buNone/>
            </a:pPr>
            <a:r>
              <a:rPr lang="en-US" dirty="0" smtClean="0">
                <a:solidFill>
                  <a:srgbClr val="00B0F0"/>
                </a:solidFill>
              </a:rPr>
              <a:t>       </a:t>
            </a:r>
            <a:r>
              <a:rPr lang="en-US" dirty="0" err="1" smtClean="0">
                <a:solidFill>
                  <a:srgbClr val="00B0F0"/>
                </a:solidFill>
              </a:rPr>
              <a:t>eg</a:t>
            </a:r>
            <a:r>
              <a:rPr lang="en-US" dirty="0" smtClean="0">
                <a:solidFill>
                  <a:srgbClr val="00B0F0"/>
                </a:solidFill>
              </a:rPr>
              <a:t>: ADC input: FGPA to time stamp,  packetize</a:t>
            </a:r>
          </a:p>
          <a:p>
            <a:pPr>
              <a:buNone/>
            </a:pPr>
            <a:r>
              <a:rPr lang="en-US" dirty="0" smtClean="0">
                <a:solidFill>
                  <a:srgbClr val="00B0F0"/>
                </a:solidFill>
              </a:rPr>
              <a:t>    FPGA: 250 </a:t>
            </a:r>
            <a:r>
              <a:rPr lang="en-US" dirty="0" err="1" smtClean="0">
                <a:solidFill>
                  <a:srgbClr val="00B0F0"/>
                </a:solidFill>
              </a:rPr>
              <a:t>Gbit</a:t>
            </a:r>
            <a:r>
              <a:rPr lang="en-US" dirty="0" smtClean="0">
                <a:solidFill>
                  <a:srgbClr val="00B0F0"/>
                </a:solidFill>
              </a:rPr>
              <a:t>/sec  I/O      GPU: 13 </a:t>
            </a:r>
            <a:r>
              <a:rPr lang="en-US" dirty="0" err="1" smtClean="0">
                <a:solidFill>
                  <a:srgbClr val="00B0F0"/>
                </a:solidFill>
              </a:rPr>
              <a:t>Gbit</a:t>
            </a:r>
            <a:r>
              <a:rPr lang="en-US" dirty="0" smtClean="0">
                <a:solidFill>
                  <a:srgbClr val="00B0F0"/>
                </a:solidFill>
              </a:rPr>
              <a:t>/sec (40?)</a:t>
            </a:r>
          </a:p>
          <a:p>
            <a:pPr>
              <a:buNone/>
            </a:pPr>
            <a:r>
              <a:rPr lang="en-US" dirty="0" smtClean="0">
                <a:solidFill>
                  <a:srgbClr val="00B0F0"/>
                </a:solidFill>
              </a:rPr>
              <a:t>    GPU’s use more power  (3 - 20X FPGA)</a:t>
            </a:r>
          </a:p>
          <a:p>
            <a:pPr>
              <a:buNone/>
            </a:pPr>
            <a:r>
              <a:rPr lang="en-US" dirty="0" smtClean="0"/>
              <a:t>    </a:t>
            </a:r>
            <a:r>
              <a:rPr lang="en-US" dirty="0" smtClean="0">
                <a:solidFill>
                  <a:srgbClr val="262626"/>
                </a:solidFill>
              </a:rPr>
              <a:t>GPU’s are easier to program  (CUDA)</a:t>
            </a:r>
          </a:p>
          <a:p>
            <a:pPr>
              <a:buNone/>
            </a:pPr>
            <a:r>
              <a:rPr lang="en-US" dirty="0" smtClean="0">
                <a:solidFill>
                  <a:srgbClr val="262626"/>
                </a:solidFill>
              </a:rPr>
              <a:t>    GPU’s are cheaper</a:t>
            </a:r>
          </a:p>
          <a:p>
            <a:pPr>
              <a:buNone/>
            </a:pPr>
            <a:r>
              <a:rPr lang="en-US" dirty="0" smtClean="0">
                <a:solidFill>
                  <a:srgbClr val="262626"/>
                </a:solidFill>
              </a:rPr>
              <a:t>    GPU’s are good at floating point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956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630238"/>
            <a:ext cx="7772400" cy="1101725"/>
          </a:xfrm>
        </p:spPr>
        <p:txBody>
          <a:bodyPr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dirty="0" smtClean="0"/>
              <a:t>The Problem with </a:t>
            </a:r>
            <a:r>
              <a:rPr lang="en-GB" smtClean="0"/>
              <a:t>the Traditional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Hardware Development Model</a:t>
            </a:r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2133600"/>
            <a:ext cx="7924800" cy="3978275"/>
          </a:xfrm>
        </p:spPr>
        <p:txBody>
          <a:bodyPr>
            <a:spAutoFit/>
          </a:bodyPr>
          <a:lstStyle/>
          <a:p>
            <a: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dirty="0" smtClean="0"/>
              <a:t>Takes 5 to 10 years</a:t>
            </a:r>
          </a:p>
          <a:p>
            <a: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dirty="0" smtClean="0"/>
              <a:t>Cost Dominated by NRE because of custom Boards, Backplanes, Protocols</a:t>
            </a:r>
          </a:p>
          <a:p>
            <a: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dirty="0" smtClean="0"/>
              <a:t>Antiquated by the time it’s released.</a:t>
            </a:r>
          </a:p>
          <a:p>
            <a: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dirty="0" smtClean="0"/>
              <a:t>How to buy the hardware at the last minute? </a:t>
            </a:r>
          </a:p>
          <a:p>
            <a: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dirty="0" smtClean="0"/>
              <a:t>Each observatory designs from scratch</a:t>
            </a:r>
          </a:p>
        </p:txBody>
      </p:sp>
    </p:spTree>
    <p:extLst>
      <p:ext uri="{BB962C8B-B14F-4D97-AF65-F5344CB8AC3E}">
        <p14:creationId xmlns:p14="http://schemas.microsoft.com/office/powerpoint/2010/main" val="11710806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569913"/>
            <a:ext cx="8229600" cy="550862"/>
          </a:xfrm>
        </p:spPr>
        <p:txBody>
          <a:bodyPr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mtClean="0"/>
              <a:t>Solution:</a:t>
            </a:r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686800" cy="4356100"/>
          </a:xfrm>
        </p:spPr>
        <p:txBody>
          <a:bodyPr>
            <a:spAutoFit/>
          </a:bodyPr>
          <a:lstStyle/>
          <a:p>
            <a:pPr>
              <a:buFont typeface="Tahoma" pitchFamily="34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sz="3200" dirty="0" smtClean="0"/>
              <a:t> Modular General Purpose Hardware</a:t>
            </a:r>
          </a:p>
          <a:p>
            <a:pPr lvl="1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sz="3200" dirty="0" smtClean="0"/>
              <a:t>Low number of board designs</a:t>
            </a:r>
          </a:p>
          <a:p>
            <a:pPr lvl="1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sz="3200" dirty="0" smtClean="0"/>
              <a:t>Can be upgraded piecemeal or all together</a:t>
            </a:r>
          </a:p>
          <a:p>
            <a:pPr lvl="1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sz="3200" dirty="0" smtClean="0"/>
              <a:t>Reusable</a:t>
            </a:r>
          </a:p>
          <a:p>
            <a:pPr lvl="1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sz="3200" dirty="0" smtClean="0"/>
              <a:t>Standard signal processing model which </a:t>
            </a:r>
          </a:p>
          <a:p>
            <a:pPr lvl="1">
              <a:buFont typeface="Tahoma" pitchFamily="34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sz="3200" dirty="0" smtClean="0"/>
              <a:t>   is consistent between upgrades.</a:t>
            </a:r>
          </a:p>
          <a:p>
            <a:pPr lvl="1">
              <a:buFont typeface="Tahoma" pitchFamily="34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83770856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42888"/>
            <a:ext cx="8686800" cy="6873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2800" dirty="0" smtClean="0"/>
              <a:t>CASPER Real-time Signal Processing Instrumentation</a:t>
            </a:r>
            <a:r>
              <a:rPr lang="en-GB" sz="2400" dirty="0" smtClean="0"/>
              <a:t> </a:t>
            </a:r>
            <a:br>
              <a:rPr lang="en-GB" sz="2400" dirty="0" smtClean="0"/>
            </a:br>
            <a:endParaRPr lang="en-GB" sz="2400" dirty="0" smtClean="0"/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914400"/>
            <a:ext cx="8229600" cy="57943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dirty="0" smtClean="0"/>
              <a:t>Low NRE, shared by the community</a:t>
            </a:r>
          </a:p>
          <a:p>
            <a: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dirty="0" smtClean="0"/>
              <a:t>Rapid development</a:t>
            </a:r>
            <a:endParaRPr lang="en-GB" dirty="0" smtClean="0">
              <a:solidFill>
                <a:srgbClr val="FF0000"/>
              </a:solidFill>
            </a:endParaRPr>
          </a:p>
          <a:p>
            <a: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dirty="0" smtClean="0"/>
              <a:t>Open-source, collaborative</a:t>
            </a:r>
          </a:p>
          <a:p>
            <a: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dirty="0" smtClean="0"/>
              <a:t>Reusable, platform-independent </a:t>
            </a:r>
            <a:r>
              <a:rPr lang="en-GB" dirty="0" err="1" smtClean="0"/>
              <a:t>gateware</a:t>
            </a:r>
            <a:endParaRPr lang="en-GB" dirty="0" smtClean="0"/>
          </a:p>
          <a:p>
            <a: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dirty="0" smtClean="0"/>
              <a:t>Modular, upgradeable hardware</a:t>
            </a:r>
          </a:p>
          <a:p>
            <a: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dirty="0" smtClean="0"/>
              <a:t>Industry standard communication protocols</a:t>
            </a:r>
          </a:p>
          <a:p>
            <a: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dirty="0" smtClean="0"/>
              <a:t>Use switches to solve </a:t>
            </a:r>
            <a:r>
              <a:rPr lang="en-GB" dirty="0" err="1" smtClean="0"/>
              <a:t>correlator</a:t>
            </a:r>
            <a:r>
              <a:rPr lang="en-GB" dirty="0" smtClean="0"/>
              <a:t> interconnect</a:t>
            </a:r>
          </a:p>
          <a:p>
            <a: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dirty="0" smtClean="0"/>
              <a:t>Low Cost</a:t>
            </a:r>
          </a:p>
        </p:txBody>
      </p:sp>
    </p:spTree>
    <p:extLst>
      <p:ext uri="{BB962C8B-B14F-4D97-AF65-F5344CB8AC3E}">
        <p14:creationId xmlns:p14="http://schemas.microsoft.com/office/powerpoint/2010/main" val="327088706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382000" cy="154305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Collaboration</a:t>
            </a:r>
            <a:endParaRPr lang="en-US" sz="3200" dirty="0" smtClean="0"/>
          </a:p>
        </p:txBody>
      </p:sp>
      <p:sp>
        <p:nvSpPr>
          <p:cNvPr id="357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524000"/>
            <a:ext cx="8229600" cy="4953000"/>
          </a:xfrm>
        </p:spPr>
        <p:txBody>
          <a:bodyPr/>
          <a:lstStyle/>
          <a:p>
            <a:pPr>
              <a:defRPr/>
            </a:pPr>
            <a:r>
              <a:rPr lang="en-US" sz="3200" dirty="0" smtClean="0"/>
              <a:t>Share Open Source Libraries</a:t>
            </a:r>
          </a:p>
          <a:p>
            <a:pPr>
              <a:defRPr/>
            </a:pPr>
            <a:r>
              <a:rPr lang="en-US" sz="3200" dirty="0" smtClean="0"/>
              <a:t>Workshops  </a:t>
            </a:r>
          </a:p>
          <a:p>
            <a:pPr>
              <a:defRPr/>
            </a:pPr>
            <a:r>
              <a:rPr lang="en-US" sz="3200" dirty="0" smtClean="0"/>
              <a:t>Video’s and Doc’s on Tool Flow, Libraries</a:t>
            </a:r>
          </a:p>
          <a:p>
            <a:pPr>
              <a:defRPr/>
            </a:pPr>
            <a:r>
              <a:rPr lang="en-US" sz="3200" dirty="0" smtClean="0"/>
              <a:t> Wiki, Mailing List</a:t>
            </a:r>
          </a:p>
          <a:p>
            <a:pPr>
              <a:defRPr/>
            </a:pPr>
            <a:r>
              <a:rPr lang="en-US" sz="3200" dirty="0" smtClean="0"/>
              <a:t>Open Source Boards (available from vendors)</a:t>
            </a:r>
          </a:p>
        </p:txBody>
      </p:sp>
    </p:spTree>
    <p:extLst>
      <p:ext uri="{BB962C8B-B14F-4D97-AF65-F5344CB8AC3E}">
        <p14:creationId xmlns:p14="http://schemas.microsoft.com/office/powerpoint/2010/main" val="2220968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Signal Processing Fundamentals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CASPER Complete Instrument</a:t>
            </a:r>
            <a:endParaRPr lang="en-US" dirty="0"/>
          </a:p>
        </p:txBody>
      </p:sp>
      <p:graphicFrame>
        <p:nvGraphicFramePr>
          <p:cNvPr id="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3814523"/>
              </p:ext>
            </p:extLst>
          </p:nvPr>
        </p:nvGraphicFramePr>
        <p:xfrm>
          <a:off x="2452353" y="981794"/>
          <a:ext cx="6601775" cy="50098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9" name="Visio" r:id="rId3" imgW="7920720" imgH="6838200" progId="Visio.Drawing.6">
                  <p:embed/>
                </p:oleObj>
              </mc:Choice>
              <mc:Fallback>
                <p:oleObj name="Visio" r:id="rId3" imgW="7920720" imgH="6838200" progId="Visio.Drawing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52353" y="981794"/>
                        <a:ext cx="6601775" cy="500988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077975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Signal Processing Fundamentals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CASPER Architecture Summary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Single or few FPGAs on a board, connected together with computers to form an instrument</a:t>
            </a:r>
          </a:p>
          <a:p>
            <a:r>
              <a:rPr lang="en-US" dirty="0" smtClean="0"/>
              <a:t>Few varieties of hardware to design</a:t>
            </a:r>
          </a:p>
          <a:p>
            <a:r>
              <a:rPr lang="en-US" dirty="0" smtClean="0"/>
              <a:t>Software portable among platforms</a:t>
            </a:r>
          </a:p>
          <a:p>
            <a:endParaRPr lang="en-US" dirty="0"/>
          </a:p>
          <a:p>
            <a:r>
              <a:rPr lang="en-US" b="1" i="1" dirty="0" smtClean="0"/>
              <a:t>It’s easy to build PI instruments, but still difficult to build common-user instruments, due to all the belts and suspenders and reliability required of a facility instrument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0667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98425"/>
            <a:ext cx="8229600" cy="817563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en-US" sz="2400" i="1" u="sng" smtClean="0">
                <a:latin typeface="Trebuchet MS" pitchFamily="34" charset="0"/>
                <a:ea typeface="ＭＳ Ｐゴシック" pitchFamily="34" charset="-128"/>
              </a:rPr>
              <a:t>Complex Numbers (Engineering convention)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17525" y="1130300"/>
            <a:ext cx="8059738" cy="5410200"/>
          </a:xfrm>
          <a:prstGeom prst="rect">
            <a:avLst/>
          </a:prstGeom>
        </p:spPr>
        <p:txBody>
          <a:bodyPr/>
          <a:lstStyle/>
          <a:p>
            <a:pPr marL="0" indent="0" eaLnBrk="1" hangingPunct="1">
              <a:lnSpc>
                <a:spcPct val="160000"/>
              </a:lnSpc>
              <a:buFontTx/>
              <a:buNone/>
            </a:pPr>
            <a:r>
              <a:rPr lang="en-US" sz="2000" smtClean="0">
                <a:solidFill>
                  <a:srgbClr val="000000"/>
                </a:solidFill>
                <a:latin typeface="Trebuchet MS" pitchFamily="34" charset="0"/>
                <a:ea typeface="ＭＳ Ｐゴシック" pitchFamily="34" charset="-128"/>
              </a:rPr>
              <a:t>We define a </a:t>
            </a:r>
            <a:r>
              <a:rPr lang="en-US" sz="2000" b="1" smtClean="0">
                <a:solidFill>
                  <a:srgbClr val="000000"/>
                </a:solidFill>
                <a:latin typeface="Trebuchet MS" pitchFamily="34" charset="0"/>
                <a:ea typeface="ＭＳ Ｐゴシック" pitchFamily="34" charset="-128"/>
              </a:rPr>
              <a:t>complex</a:t>
            </a:r>
            <a:r>
              <a:rPr lang="en-US" sz="2000" smtClean="0">
                <a:solidFill>
                  <a:srgbClr val="000000"/>
                </a:solidFill>
                <a:latin typeface="Trebuchet MS" pitchFamily="34" charset="0"/>
                <a:ea typeface="ＭＳ Ｐゴシック" pitchFamily="34" charset="-128"/>
              </a:rPr>
              <a:t> number with the form</a:t>
            </a:r>
          </a:p>
          <a:p>
            <a:pPr marL="0" indent="0" eaLnBrk="1" hangingPunct="1">
              <a:lnSpc>
                <a:spcPct val="160000"/>
              </a:lnSpc>
              <a:buFontTx/>
              <a:buNone/>
            </a:pPr>
            <a:endParaRPr lang="en-US" sz="2000" smtClean="0">
              <a:latin typeface="Trebuchet MS" pitchFamily="34" charset="0"/>
              <a:ea typeface="ＭＳ Ｐゴシック" pitchFamily="34" charset="-128"/>
            </a:endParaRPr>
          </a:p>
          <a:p>
            <a:pPr marL="0" indent="0" eaLnBrk="1" hangingPunct="1">
              <a:lnSpc>
                <a:spcPct val="160000"/>
              </a:lnSpc>
              <a:buFontTx/>
              <a:buNone/>
            </a:pPr>
            <a:r>
              <a:rPr lang="en-US" sz="2000" smtClean="0">
                <a:latin typeface="Trebuchet MS" pitchFamily="34" charset="0"/>
                <a:ea typeface="ＭＳ Ｐゴシック" pitchFamily="34" charset="-128"/>
              </a:rPr>
              <a:t>Where     ,     are real numbers.</a:t>
            </a:r>
          </a:p>
          <a:p>
            <a:pPr marL="0" indent="0" eaLnBrk="1" hangingPunct="1">
              <a:lnSpc>
                <a:spcPct val="160000"/>
              </a:lnSpc>
              <a:buFontTx/>
              <a:buNone/>
            </a:pPr>
            <a:r>
              <a:rPr lang="en-US" sz="2000" smtClean="0">
                <a:solidFill>
                  <a:srgbClr val="000000"/>
                </a:solidFill>
                <a:latin typeface="Trebuchet MS" pitchFamily="34" charset="0"/>
                <a:ea typeface="ＭＳ Ｐゴシック" pitchFamily="34" charset="-128"/>
              </a:rPr>
              <a:t>The </a:t>
            </a:r>
            <a:r>
              <a:rPr lang="en-US" sz="2000" b="1" smtClean="0">
                <a:solidFill>
                  <a:srgbClr val="000000"/>
                </a:solidFill>
                <a:latin typeface="Trebuchet MS" pitchFamily="34" charset="0"/>
                <a:ea typeface="ＭＳ Ｐゴシック" pitchFamily="34" charset="-128"/>
              </a:rPr>
              <a:t>real part</a:t>
            </a:r>
            <a:r>
              <a:rPr lang="en-US" sz="2000" smtClean="0">
                <a:solidFill>
                  <a:srgbClr val="000000"/>
                </a:solidFill>
                <a:latin typeface="Trebuchet MS" pitchFamily="34" charset="0"/>
                <a:ea typeface="ＭＳ Ｐゴシック" pitchFamily="34" charset="-128"/>
              </a:rPr>
              <a:t> of    , written            is    .</a:t>
            </a:r>
          </a:p>
          <a:p>
            <a:pPr marL="0" indent="0" eaLnBrk="1" hangingPunct="1">
              <a:lnSpc>
                <a:spcPct val="160000"/>
              </a:lnSpc>
              <a:buFontTx/>
              <a:buNone/>
            </a:pPr>
            <a:r>
              <a:rPr lang="en-US" sz="2000" smtClean="0">
                <a:solidFill>
                  <a:srgbClr val="000000"/>
                </a:solidFill>
                <a:latin typeface="Trebuchet MS" pitchFamily="34" charset="0"/>
                <a:ea typeface="ＭＳ Ｐゴシック" pitchFamily="34" charset="-128"/>
              </a:rPr>
              <a:t>The </a:t>
            </a:r>
            <a:r>
              <a:rPr lang="en-US" sz="2000" b="1" smtClean="0">
                <a:solidFill>
                  <a:srgbClr val="000000"/>
                </a:solidFill>
                <a:latin typeface="Trebuchet MS" pitchFamily="34" charset="0"/>
                <a:ea typeface="ＭＳ Ｐゴシック" pitchFamily="34" charset="-128"/>
              </a:rPr>
              <a:t>imaginary part</a:t>
            </a:r>
            <a:r>
              <a:rPr lang="en-US" sz="2000" smtClean="0">
                <a:solidFill>
                  <a:srgbClr val="000000"/>
                </a:solidFill>
                <a:latin typeface="Trebuchet MS" pitchFamily="34" charset="0"/>
                <a:ea typeface="ＭＳ Ｐゴシック" pitchFamily="34" charset="-128"/>
              </a:rPr>
              <a:t> of z, written             , is    .</a:t>
            </a:r>
          </a:p>
          <a:p>
            <a:pPr marL="0" indent="0" eaLnBrk="1" hangingPunct="1">
              <a:lnSpc>
                <a:spcPct val="160000"/>
              </a:lnSpc>
            </a:pPr>
            <a:r>
              <a:rPr lang="en-US" sz="2000" smtClean="0">
                <a:solidFill>
                  <a:srgbClr val="000000"/>
                </a:solidFill>
                <a:latin typeface="Trebuchet MS" pitchFamily="34" charset="0"/>
                <a:ea typeface="ＭＳ Ｐゴシック" pitchFamily="34" charset="-128"/>
              </a:rPr>
              <a:t>  Notice that, confusingly, the imaginary part is a real number.</a:t>
            </a:r>
          </a:p>
          <a:p>
            <a:pPr marL="0" indent="0" eaLnBrk="1" hangingPunct="1">
              <a:lnSpc>
                <a:spcPct val="160000"/>
              </a:lnSpc>
              <a:buFontTx/>
              <a:buNone/>
            </a:pPr>
            <a:r>
              <a:rPr lang="en-US" sz="2000" smtClean="0">
                <a:solidFill>
                  <a:srgbClr val="000000"/>
                </a:solidFill>
                <a:latin typeface="Trebuchet MS" pitchFamily="34" charset="0"/>
                <a:ea typeface="ＭＳ Ｐゴシック" pitchFamily="34" charset="-128"/>
              </a:rPr>
              <a:t>So we may write    as</a:t>
            </a:r>
          </a:p>
          <a:p>
            <a:pPr marL="0" indent="0" algn="ctr" eaLnBrk="1" hangingPunct="1">
              <a:lnSpc>
                <a:spcPct val="160000"/>
              </a:lnSpc>
              <a:buFontTx/>
              <a:buNone/>
            </a:pPr>
            <a:endParaRPr lang="en-US" sz="2000" smtClean="0">
              <a:solidFill>
                <a:srgbClr val="000000"/>
              </a:solidFill>
              <a:latin typeface="Trebuchet MS" pitchFamily="34" charset="0"/>
              <a:ea typeface="ＭＳ Ｐゴシック" pitchFamily="34" charset="-128"/>
            </a:endParaRPr>
          </a:p>
          <a:p>
            <a:pPr marL="0" indent="0" eaLnBrk="1" hangingPunct="1">
              <a:lnSpc>
                <a:spcPct val="160000"/>
              </a:lnSpc>
              <a:buFontTx/>
              <a:buNone/>
            </a:pPr>
            <a:endParaRPr lang="en-US" sz="2000" smtClean="0">
              <a:latin typeface="Trebuchet MS" pitchFamily="34" charset="0"/>
              <a:ea typeface="ＭＳ Ｐゴシック" pitchFamily="34" charset="-128"/>
            </a:endParaRPr>
          </a:p>
          <a:p>
            <a:pPr marL="0" indent="0" eaLnBrk="1" hangingPunct="1">
              <a:lnSpc>
                <a:spcPct val="160000"/>
              </a:lnSpc>
              <a:buFontTx/>
              <a:buNone/>
            </a:pPr>
            <a:endParaRPr lang="en-US" sz="2000" smtClean="0">
              <a:latin typeface="Trebuchet MS" pitchFamily="34" charset="0"/>
              <a:ea typeface="ＭＳ Ｐゴシック" pitchFamily="34" charset="-128"/>
            </a:endParaRPr>
          </a:p>
        </p:txBody>
      </p:sp>
      <p:pic>
        <p:nvPicPr>
          <p:cNvPr id="15364" name="Picture 4" descr="latex-image-1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68725" y="1855788"/>
            <a:ext cx="1371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1" descr="latex-image-1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68575" y="3074988"/>
            <a:ext cx="141288" cy="13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2" descr="latex-image-1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93838" y="2508250"/>
            <a:ext cx="155575" cy="13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3" descr="latex-image-1.pd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52625" y="2514600"/>
            <a:ext cx="149225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5" descr="latex-image-1.pd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30638" y="2981325"/>
            <a:ext cx="7842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Picture 6" descr="latex-image-1.pd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57700" y="3513138"/>
            <a:ext cx="8413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Picture 7" descr="latex-image-1.pdf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162300" y="5680075"/>
            <a:ext cx="26495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1" name="Picture 11" descr="latex-image-1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65700" y="3086100"/>
            <a:ext cx="157163" cy="14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2" name="Picture 12" descr="latex-image-1.pd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35650" y="3616325"/>
            <a:ext cx="147638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3" name="Picture 13" descr="latex-image-1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81275" y="4721225"/>
            <a:ext cx="139700" cy="13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74" name="Rectangle 15"/>
          <p:cNvSpPr>
            <a:spLocks noChangeArrowheads="1"/>
          </p:cNvSpPr>
          <p:nvPr/>
        </p:nvSpPr>
        <p:spPr bwMode="auto">
          <a:xfrm>
            <a:off x="2930525" y="5562600"/>
            <a:ext cx="3052763" cy="515938"/>
          </a:xfrm>
          <a:prstGeom prst="rect">
            <a:avLst/>
          </a:prstGeom>
          <a:noFill/>
          <a:ln w="28575">
            <a:solidFill>
              <a:srgbClr val="3D84DB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36513" y="5527675"/>
            <a:ext cx="145732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>
                <a:solidFill>
                  <a:srgbClr val="000000"/>
                </a:solidFill>
                <a:cs typeface="Arial" charset="0"/>
              </a:rPr>
              <a:t>MIT</a:t>
            </a:r>
            <a:r>
              <a:rPr lang="en-US" sz="1000">
                <a:solidFill>
                  <a:srgbClr val="000000"/>
                </a:solidFill>
              </a:rPr>
              <a:t> OpenCourseWare</a:t>
            </a: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46038" y="5680075"/>
            <a:ext cx="12192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>
                <a:cs typeface="Arial" charset="0"/>
                <a:hlinkClick r:id="rId9"/>
              </a:rPr>
              <a:t>http://ocw.mit.edu</a:t>
            </a:r>
            <a:endParaRPr lang="en-US" sz="100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911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9250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Signal Processing Fundamentals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496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IMG_0772 (1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740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/>
          <p:cNvPicPr>
            <a:picLocks noChangeAspect="1"/>
          </p:cNvPicPr>
          <p:nvPr/>
        </p:nvPicPr>
        <p:blipFill>
          <a:blip r:embed="rId2"/>
          <a:srcRect r="6323" b="23215"/>
          <a:stretch>
            <a:fillRect/>
          </a:stretch>
        </p:blipFill>
        <p:spPr bwMode="auto">
          <a:xfrm>
            <a:off x="2138363" y="1338263"/>
            <a:ext cx="5227637" cy="3706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9750" y="79205"/>
            <a:ext cx="8005763" cy="949326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en-US" sz="2400" i="1" u="sng" dirty="0" smtClean="0">
                <a:latin typeface="Trebuchet MS" pitchFamily="34" charset="0"/>
                <a:ea typeface="ＭＳ Ｐゴシック" pitchFamily="34" charset="-128"/>
              </a:rPr>
              <a:t>Complex Plane</a:t>
            </a:r>
          </a:p>
        </p:txBody>
      </p:sp>
      <p:sp>
        <p:nvSpPr>
          <p:cNvPr id="16388" name="TextBox 3"/>
          <p:cNvSpPr txBox="1">
            <a:spLocks noChangeArrowheads="1"/>
          </p:cNvSpPr>
          <p:nvPr/>
        </p:nvSpPr>
        <p:spPr bwMode="auto">
          <a:xfrm>
            <a:off x="4170363" y="5184945"/>
            <a:ext cx="7985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dirty="0">
                <a:cs typeface="Arial" charset="0"/>
              </a:rPr>
              <a:t>and   </a:t>
            </a:r>
          </a:p>
        </p:txBody>
      </p:sp>
      <p:pic>
        <p:nvPicPr>
          <p:cNvPr id="16389" name="Picture 4" descr="latex-image-1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76950" y="1711325"/>
            <a:ext cx="13731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1" descr="latex-image-1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65400" y="5256382"/>
            <a:ext cx="1536700" cy="31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2" descr="latex-image-1.pd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38700" y="5245270"/>
            <a:ext cx="1519238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2" name="Picture 3" descr="latex-image-1.pd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60600" y="5679705"/>
            <a:ext cx="4679950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3" name="Picture 5" descr="latex-image-1.pd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03725" y="2698750"/>
            <a:ext cx="138113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4" name="Picture 6" descr="latex-image-1.pdf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732213" y="4197350"/>
            <a:ext cx="138112" cy="23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5" name="Picture 11" descr="latex-image-1.pdf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921375" y="4975225"/>
            <a:ext cx="155575" cy="13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6" name="Picture 12" descr="latex-image-1.pdf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951038" y="1735138"/>
            <a:ext cx="149225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7" name="Picture 8" descr="latex-image-1.pdf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933575" y="1022350"/>
            <a:ext cx="422275" cy="22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8" name="Picture 9" descr="latex-image-1.pdf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269163" y="4741863"/>
            <a:ext cx="361950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288387" y="5329407"/>
            <a:ext cx="145732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>
                <a:solidFill>
                  <a:srgbClr val="000000"/>
                </a:solidFill>
                <a:cs typeface="Arial" charset="0"/>
              </a:rPr>
              <a:t>MIT</a:t>
            </a:r>
            <a:r>
              <a:rPr lang="en-US" sz="1000">
                <a:solidFill>
                  <a:srgbClr val="000000"/>
                </a:solidFill>
              </a:rPr>
              <a:t> OpenCourseWare</a:t>
            </a: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297912" y="5481807"/>
            <a:ext cx="12192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>
                <a:cs typeface="Arial" charset="0"/>
                <a:hlinkClick r:id="rId13"/>
              </a:rPr>
              <a:t>http://ocw.mit.edu</a:t>
            </a:r>
            <a:endParaRPr lang="en-US" sz="100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580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03238" y="0"/>
            <a:ext cx="8229600" cy="1143000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en-US" sz="2400" i="1" u="sng" smtClean="0">
                <a:latin typeface="Trebuchet MS" pitchFamily="34" charset="0"/>
                <a:ea typeface="ＭＳ Ｐゴシック" pitchFamily="34" charset="-128"/>
              </a:rPr>
              <a:t>Polar Coordinates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09575" y="1057275"/>
            <a:ext cx="8323263" cy="5575300"/>
          </a:xfrm>
          <a:prstGeom prst="rect">
            <a:avLst/>
          </a:prstGeo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sz="2000" dirty="0" smtClean="0">
                <a:solidFill>
                  <a:srgbClr val="000000"/>
                </a:solidFill>
                <a:latin typeface="Trebuchet MS" pitchFamily="34" charset="0"/>
                <a:ea typeface="ＭＳ Ｐゴシック" pitchFamily="34" charset="-128"/>
              </a:rPr>
              <a:t>In addition to the Cartesian form, a complex number     may also be represented in </a:t>
            </a:r>
            <a:r>
              <a:rPr lang="en-US" sz="2000" b="1" dirty="0" smtClean="0">
                <a:solidFill>
                  <a:srgbClr val="000000"/>
                </a:solidFill>
                <a:latin typeface="Trebuchet MS" pitchFamily="34" charset="0"/>
                <a:ea typeface="ＭＳ Ｐゴシック" pitchFamily="34" charset="-128"/>
              </a:rPr>
              <a:t>polar form</a:t>
            </a:r>
            <a:r>
              <a:rPr lang="en-US" sz="2000" dirty="0" smtClean="0">
                <a:solidFill>
                  <a:srgbClr val="000000"/>
                </a:solidFill>
                <a:latin typeface="Trebuchet MS" pitchFamily="34" charset="0"/>
                <a:ea typeface="ＭＳ Ｐゴシック" pitchFamily="34" charset="-128"/>
              </a:rPr>
              <a:t>:</a:t>
            </a:r>
          </a:p>
          <a:p>
            <a:pPr marL="0" indent="0" eaLnBrk="1" hangingPunct="1">
              <a:buFontTx/>
              <a:buNone/>
            </a:pPr>
            <a:endParaRPr lang="en-US" sz="2000" dirty="0" smtClean="0">
              <a:solidFill>
                <a:srgbClr val="000000"/>
              </a:solidFill>
              <a:latin typeface="Trebuchet MS" pitchFamily="34" charset="0"/>
              <a:ea typeface="ＭＳ Ｐゴシック" pitchFamily="34" charset="-128"/>
            </a:endParaRPr>
          </a:p>
          <a:p>
            <a:pPr marL="0" indent="0" eaLnBrk="1" hangingPunct="1">
              <a:buFontTx/>
              <a:buNone/>
            </a:pPr>
            <a:endParaRPr lang="en-US" sz="2000" dirty="0" smtClean="0">
              <a:solidFill>
                <a:srgbClr val="000000"/>
              </a:solidFill>
              <a:latin typeface="Trebuchet MS" pitchFamily="34" charset="0"/>
              <a:ea typeface="ＭＳ Ｐゴシック" pitchFamily="34" charset="-128"/>
            </a:endParaRPr>
          </a:p>
          <a:p>
            <a:pPr marL="0" indent="0" eaLnBrk="1" hangingPunct="1">
              <a:buFontTx/>
              <a:buNone/>
            </a:pPr>
            <a:r>
              <a:rPr lang="en-US" sz="2000" dirty="0" smtClean="0">
                <a:solidFill>
                  <a:srgbClr val="000000"/>
                </a:solidFill>
                <a:latin typeface="Trebuchet MS" pitchFamily="34" charset="0"/>
                <a:ea typeface="ＭＳ Ｐゴシック" pitchFamily="34" charset="-128"/>
              </a:rPr>
              <a:t>Here,    is a real number representing the magnitude of   ,  and  represents the angle of     in the complex plane.</a:t>
            </a:r>
          </a:p>
          <a:p>
            <a:pPr marL="0" indent="0" eaLnBrk="1" hangingPunct="1">
              <a:buFontTx/>
              <a:buNone/>
            </a:pPr>
            <a:r>
              <a:rPr lang="en-US" sz="2000" dirty="0" smtClean="0">
                <a:solidFill>
                  <a:srgbClr val="000000"/>
                </a:solidFill>
                <a:latin typeface="Trebuchet MS" pitchFamily="34" charset="0"/>
                <a:ea typeface="ＭＳ Ｐゴシック" pitchFamily="34" charset="-128"/>
              </a:rPr>
              <a:t>Multiplication and division of complex numbers is easier in polar form:</a:t>
            </a:r>
          </a:p>
          <a:p>
            <a:pPr marL="0" indent="0" eaLnBrk="1" hangingPunct="1">
              <a:buFontTx/>
              <a:buNone/>
            </a:pPr>
            <a:endParaRPr lang="en-US" sz="2000" dirty="0" smtClean="0">
              <a:solidFill>
                <a:srgbClr val="000000"/>
              </a:solidFill>
              <a:latin typeface="Trebuchet MS" pitchFamily="34" charset="0"/>
              <a:ea typeface="ＭＳ Ｐゴシック" pitchFamily="34" charset="-128"/>
            </a:endParaRPr>
          </a:p>
          <a:p>
            <a:pPr marL="0" indent="0" eaLnBrk="1" hangingPunct="1">
              <a:buFontTx/>
              <a:buNone/>
            </a:pPr>
            <a:endParaRPr lang="en-US" sz="2000" dirty="0" smtClean="0">
              <a:solidFill>
                <a:srgbClr val="000000"/>
              </a:solidFill>
              <a:latin typeface="Trebuchet MS" pitchFamily="34" charset="0"/>
              <a:ea typeface="ＭＳ Ｐゴシック" pitchFamily="34" charset="-128"/>
            </a:endParaRPr>
          </a:p>
          <a:p>
            <a:pPr marL="0" indent="0" eaLnBrk="1" hangingPunct="1">
              <a:buFontTx/>
              <a:buNone/>
            </a:pPr>
            <a:endParaRPr lang="en-US" sz="2000" dirty="0" smtClean="0">
              <a:solidFill>
                <a:srgbClr val="000000"/>
              </a:solidFill>
              <a:latin typeface="Trebuchet MS" pitchFamily="34" charset="0"/>
              <a:ea typeface="ＭＳ Ｐゴシック" pitchFamily="34" charset="-128"/>
            </a:endParaRPr>
          </a:p>
          <a:p>
            <a:pPr marL="0" indent="0" eaLnBrk="1" hangingPunct="1">
              <a:buFontTx/>
              <a:buNone/>
            </a:pPr>
            <a:r>
              <a:rPr lang="en-US" sz="2000" dirty="0" smtClean="0">
                <a:latin typeface="Trebuchet MS" pitchFamily="34" charset="0"/>
                <a:ea typeface="ＭＳ Ｐゴシック" pitchFamily="34" charset="-128"/>
              </a:rPr>
              <a:t>Addition and subtraction of complex numbers is easier in Cartesian form.</a:t>
            </a:r>
          </a:p>
        </p:txBody>
      </p:sp>
      <p:pic>
        <p:nvPicPr>
          <p:cNvPr id="17412" name="Picture 1" descr="latex-image-1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8375" y="1966913"/>
            <a:ext cx="1062038" cy="29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8" descr="latex-image-1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6025" y="2603500"/>
            <a:ext cx="138113" cy="14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9" descr="latex-image-1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20025" y="2563813"/>
            <a:ext cx="122238" cy="20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10" descr="latex-image-1.pd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40513" y="1211263"/>
            <a:ext cx="139700" cy="13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6" name="Picture 11" descr="latex-image-1.pd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08800" y="2597150"/>
            <a:ext cx="139700" cy="13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7" name="Picture 12" descr="latex-image-1.pd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87713" y="2908300"/>
            <a:ext cx="139700" cy="13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8" name="Picture 1" descr="latex-image-1.pd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80025" y="3851275"/>
            <a:ext cx="215900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9" name="Picture 2" descr="latex-image-1.pd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971675" y="3889375"/>
            <a:ext cx="2598738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99473" y="5603506"/>
            <a:ext cx="145732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>
                <a:solidFill>
                  <a:srgbClr val="000000"/>
                </a:solidFill>
                <a:cs typeface="Arial" charset="0"/>
              </a:rPr>
              <a:t>MIT</a:t>
            </a:r>
            <a:r>
              <a:rPr lang="en-US" sz="1000">
                <a:solidFill>
                  <a:srgbClr val="000000"/>
                </a:solidFill>
              </a:rPr>
              <a:t> OpenCourseWare</a:t>
            </a: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108998" y="5755906"/>
            <a:ext cx="12192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>
                <a:cs typeface="Arial" charset="0"/>
                <a:hlinkClick r:id="rId8"/>
              </a:rPr>
              <a:t>http://ocw.mit.edu</a:t>
            </a:r>
            <a:endParaRPr lang="en-US" sz="100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1447292"/>
      </p:ext>
    </p:extLst>
  </p:cSld>
  <p:clrMapOvr>
    <a:masterClrMapping/>
  </p:clrMapOvr>
  <p:transition xmlns:p14="http://schemas.microsoft.com/office/powerpoint/2010/main">
    <p:push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Signal Processing Fundamentals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Analog Processing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373040" y="1288456"/>
            <a:ext cx="3037921" cy="1944395"/>
          </a:xfrm>
        </p:spPr>
        <p:txBody>
          <a:bodyPr/>
          <a:lstStyle/>
          <a:p>
            <a:r>
              <a:rPr lang="en-US" dirty="0" smtClean="0"/>
              <a:t>Amplification</a:t>
            </a:r>
          </a:p>
          <a:p>
            <a:r>
              <a:rPr lang="en-US" dirty="0" smtClean="0"/>
              <a:t>Filtering</a:t>
            </a:r>
          </a:p>
          <a:p>
            <a:r>
              <a:rPr lang="en-US" dirty="0" smtClean="0"/>
              <a:t>Frequency </a:t>
            </a:r>
            <a:r>
              <a:rPr lang="en-US" dirty="0"/>
              <a:t>Translation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5437" y="1288456"/>
            <a:ext cx="5768606" cy="4529835"/>
          </a:xfrm>
          <a:prstGeom prst="rect">
            <a:avLst/>
          </a:prstGeom>
        </p:spPr>
      </p:pic>
      <p:pic>
        <p:nvPicPr>
          <p:cNvPr id="7" name="Picture 6" descr="Screen Shot 2015-07-05 at 10.12.2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13" y="3601725"/>
            <a:ext cx="3318909" cy="6197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0208" y="3307829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MT" panose="020B0502020104020203" pitchFamily="34" charset="0"/>
              </a:rPr>
              <a:t>FT Modulation Theorem:</a:t>
            </a:r>
          </a:p>
        </p:txBody>
      </p:sp>
    </p:spTree>
    <p:extLst>
      <p:ext uri="{BB962C8B-B14F-4D97-AF65-F5344CB8AC3E}">
        <p14:creationId xmlns:p14="http://schemas.microsoft.com/office/powerpoint/2010/main" val="2287208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Signal Processing Fundamentals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Digital Signal Processing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373040" y="1288456"/>
            <a:ext cx="3163864" cy="4603750"/>
          </a:xfrm>
        </p:spPr>
        <p:txBody>
          <a:bodyPr/>
          <a:lstStyle/>
          <a:p>
            <a:r>
              <a:rPr lang="en-US" dirty="0" smtClean="0"/>
              <a:t>Sampling</a:t>
            </a:r>
          </a:p>
          <a:p>
            <a:r>
              <a:rPr lang="en-US" dirty="0" smtClean="0"/>
              <a:t>More </a:t>
            </a:r>
            <a:r>
              <a:rPr lang="en-US" dirty="0" smtClean="0"/>
              <a:t>filtering</a:t>
            </a:r>
          </a:p>
          <a:p>
            <a:r>
              <a:rPr lang="en-US" dirty="0" smtClean="0"/>
              <a:t>Frequency translation</a:t>
            </a:r>
          </a:p>
          <a:p>
            <a:r>
              <a:rPr lang="en-US" dirty="0" smtClean="0"/>
              <a:t>Time </a:t>
            </a:r>
            <a:r>
              <a:rPr lang="en-US" dirty="0" smtClean="0"/>
              <a:t>to frequency domain conversion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075" y="1288456"/>
            <a:ext cx="5937915" cy="3255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9236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Signal Processing Fundamentals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Fourier Transforms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373040" y="1288456"/>
            <a:ext cx="3478722" cy="4603750"/>
          </a:xfrm>
        </p:spPr>
        <p:txBody>
          <a:bodyPr/>
          <a:lstStyle/>
          <a:p>
            <a:r>
              <a:rPr lang="en-US" dirty="0" smtClean="0"/>
              <a:t>Continuous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Discrete </a:t>
            </a:r>
            <a:endParaRPr lang="en-US" dirty="0"/>
          </a:p>
        </p:txBody>
      </p:sp>
      <p:pic>
        <p:nvPicPr>
          <p:cNvPr id="5" name="Picture 4" descr="Screen Shot 2015-07-06 at 3.49.4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600" y="813118"/>
            <a:ext cx="3429000" cy="952500"/>
          </a:xfrm>
          <a:prstGeom prst="rect">
            <a:avLst/>
          </a:prstGeom>
        </p:spPr>
      </p:pic>
      <p:pic>
        <p:nvPicPr>
          <p:cNvPr id="6" name="Picture 5" descr="Screen Shot 2015-07-06 at 4.14.4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600" y="1871896"/>
            <a:ext cx="3263900" cy="876300"/>
          </a:xfrm>
          <a:prstGeom prst="rect">
            <a:avLst/>
          </a:prstGeom>
        </p:spPr>
      </p:pic>
      <p:pic>
        <p:nvPicPr>
          <p:cNvPr id="7" name="Picture 6" descr="Screen Shot 2015-07-06 at 4.16.56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928" y="3270730"/>
            <a:ext cx="2641600" cy="1219200"/>
          </a:xfrm>
          <a:prstGeom prst="rect">
            <a:avLst/>
          </a:prstGeom>
        </p:spPr>
      </p:pic>
      <p:pic>
        <p:nvPicPr>
          <p:cNvPr id="8" name="Picture 7" descr="Screen Shot 2015-07-06 at 4.17.07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928" y="4503211"/>
            <a:ext cx="2819400" cy="11557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8573" y="4968876"/>
            <a:ext cx="380809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Gill Sans MT" panose="020B0502020104020203" pitchFamily="34" charset="0"/>
              </a:rPr>
              <a:t>From </a:t>
            </a:r>
            <a:r>
              <a:rPr lang="en-US" sz="1400" i="1" dirty="0" smtClean="0">
                <a:latin typeface="Gill Sans MT" panose="020B0502020104020203" pitchFamily="34" charset="0"/>
              </a:rPr>
              <a:t>Essential Radio Astronomy</a:t>
            </a:r>
          </a:p>
          <a:p>
            <a:r>
              <a:rPr lang="en-US" sz="1400" dirty="0" smtClean="0">
                <a:latin typeface="Gill Sans MT" panose="020B0502020104020203" pitchFamily="34" charset="0"/>
              </a:rPr>
              <a:t>Condon and Ransom</a:t>
            </a:r>
          </a:p>
          <a:p>
            <a:r>
              <a:rPr lang="en-US" sz="1400" dirty="0">
                <a:latin typeface="Gill Sans MT" panose="020B0502020104020203" pitchFamily="34" charset="0"/>
              </a:rPr>
              <a:t>http://</a:t>
            </a:r>
            <a:r>
              <a:rPr lang="en-US" sz="1400" dirty="0" err="1">
                <a:latin typeface="Gill Sans MT" panose="020B0502020104020203" pitchFamily="34" charset="0"/>
              </a:rPr>
              <a:t>www.cv.nrao.edu</a:t>
            </a:r>
            <a:r>
              <a:rPr lang="en-US" sz="1400" dirty="0">
                <a:latin typeface="Gill Sans MT" panose="020B0502020104020203" pitchFamily="34" charset="0"/>
              </a:rPr>
              <a:t>/course/astr534/</a:t>
            </a:r>
            <a:r>
              <a:rPr lang="en-US" sz="1400" dirty="0" err="1">
                <a:latin typeface="Gill Sans MT" panose="020B0502020104020203" pitchFamily="34" charset="0"/>
              </a:rPr>
              <a:t>ERA.shtml</a:t>
            </a:r>
            <a:endParaRPr lang="en-US" sz="1400" dirty="0" smtClean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049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NRAO_Presentation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>
            <a:latin typeface="Gill Sans MT" panose="020B0502020104020203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NRAO_Presentation_Template.potx</Template>
  <TotalTime>7752</TotalTime>
  <Words>1969</Words>
  <Application>Microsoft Macintosh PowerPoint</Application>
  <PresentationFormat>On-screen Show (4:3)</PresentationFormat>
  <Paragraphs>295</Paragraphs>
  <Slides>42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4" baseType="lpstr">
      <vt:lpstr>NRAO_Presentation_Template</vt:lpstr>
      <vt:lpstr>Microsoft Visio Drawing</vt:lpstr>
      <vt:lpstr>PowerPoint Presentation</vt:lpstr>
      <vt:lpstr>PowerPoint Presentation</vt:lpstr>
      <vt:lpstr>PowerPoint Presentation</vt:lpstr>
      <vt:lpstr>Complex Numbers (Engineering convention)</vt:lpstr>
      <vt:lpstr>Complex Plane</vt:lpstr>
      <vt:lpstr>Polar Coordinates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FPGA vs GPU</vt:lpstr>
      <vt:lpstr>The Problem with the Traditional Hardware Development Model</vt:lpstr>
      <vt:lpstr>Solution:</vt:lpstr>
      <vt:lpstr>CASPER Real-time Signal Processing Instrumentation  </vt:lpstr>
      <vt:lpstr>Collaboration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NRAO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Tony Beasley</dc:creator>
  <cp:lastModifiedBy>John Ford</cp:lastModifiedBy>
  <cp:revision>92</cp:revision>
  <cp:lastPrinted>2015-07-07T20:52:28Z</cp:lastPrinted>
  <dcterms:created xsi:type="dcterms:W3CDTF">2014-05-01T20:01:05Z</dcterms:created>
  <dcterms:modified xsi:type="dcterms:W3CDTF">2015-07-08T14:22:51Z</dcterms:modified>
</cp:coreProperties>
</file>