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52.xml" ContentType="application/vnd.openxmlformats-officedocument.presentationml.slide+xml"/>
  <Override PartName="/ppt/slides/slide49.xml" ContentType="application/vnd.openxmlformats-officedocument.presentationml.slide+xml"/>
  <Override PartName="/ppt/slides/slide68.xml" ContentType="application/vnd.openxmlformats-officedocument.presentationml.slide+xml"/>
  <Override PartName="/ppt/slides/slide33.xml" ContentType="application/vnd.openxmlformats-officedocument.presentationml.slide+xml"/>
  <Default Extension="bin" ContentType="application/vnd.openxmlformats-officedocument.presentationml.printerSettings"/>
  <Override PartName="/ppt/slideLayouts/slideLayout20.xml" ContentType="application/vnd.openxmlformats-officedocument.presentationml.slideLayout+xml"/>
  <Override PartName="/ppt/slideLayouts/slideLayout17.xml" ContentType="application/vnd.openxmlformats-officedocument.presentationml.slideLayout+xml"/>
  <Override PartName="/ppt/notesSlides/notesSlide13.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slides/slide56.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slides/slide23.xml" ContentType="application/vnd.openxmlformats-officedocument.presentationml.slide+xml"/>
  <Override PartName="/ppt/slides/slide42.xml" ContentType="application/vnd.openxmlformats-officedocument.presentationml.slide+xml"/>
  <Override PartName="/ppt/slides/slide61.xml" ContentType="application/vnd.openxmlformats-officedocument.presentationml.slide+xml"/>
  <Override PartName="/ppt/slideLayouts/slideLayout24.xml" ContentType="application/vnd.openxmlformats-officedocument.presentationml.slideLayout+xml"/>
  <Override PartName="/ppt/theme/theme1.xml" ContentType="application/vnd.openxmlformats-officedocument.theme+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s/slide65.xml" ContentType="application/vnd.openxmlformats-officedocument.presentationml.slide+xml"/>
  <Override PartName="/ppt/slides/slide46.xml" ContentType="application/vnd.openxmlformats-officedocument.presentationml.slide+xml"/>
  <Default Extension="gif" ContentType="image/gif"/>
  <Override PartName="/ppt/notesSlides/notesSlide8.xml" ContentType="application/vnd.openxmlformats-officedocument.presentationml.notesSlide+xml"/>
  <Override PartName="/ppt/slideLayouts/slideLayout14.xml" ContentType="application/vnd.openxmlformats-officedocument.presentationml.slideLayout+xml"/>
  <Override PartName="/ppt/slides/slide70.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53.xml" ContentType="application/vnd.openxmlformats-officedocument.presentationml.slide+xml"/>
  <Override PartName="/ppt/slides/slide15.xml" ContentType="application/vnd.openxmlformats-officedocument.presentationml.slide+xml"/>
  <Override PartName="/ppt/slides/slide69.xml" ContentType="application/vnd.openxmlformats-officedocument.presentationml.slide+xml"/>
  <Override PartName="/ppt/slides/slide20.xml" ContentType="application/vnd.openxmlformats-officedocument.presentationml.slide+xml"/>
  <Override PartName="/ppt/slideLayouts/slideLayout21.xml" ContentType="application/vnd.openxmlformats-officedocument.presentationml.slideLayout+xml"/>
  <Override PartName="/ppt/slideLayouts/slideLayout18.xml" ContentType="application/vnd.openxmlformats-officedocument.presentationml.slideLayout+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57.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slides/slide24.xml" ContentType="application/vnd.openxmlformats-officedocument.presentationml.slide+xml"/>
  <Override PartName="/ppt/slides/slide43.xml" ContentType="application/vnd.openxmlformats-officedocument.presentationml.slide+xml"/>
  <Override PartName="/ppt/slides/slide62.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slides/slide8.xml" ContentType="application/vnd.openxmlformats-officedocument.presentationml.slide+xml"/>
  <Override PartName="/ppt/slides/slide12.xml" ContentType="application/vnd.openxmlformats-officedocument.presentationml.slide+xml"/>
  <Override PartName="/ppt/slides/slide31.xml" ContentType="application/vnd.openxmlformats-officedocument.presentationml.slide+xml"/>
  <Override PartName="/ppt/slides/slide28.xml" ContentType="application/vnd.openxmlformats-officedocument.presentationml.slide+xml"/>
  <Override PartName="/ppt/slides/slide50.xml" ContentType="application/vnd.openxmlformats-officedocument.presentationml.slide+xml"/>
  <Override PartName="/ppt/slides/slide66.xml" ContentType="application/vnd.openxmlformats-officedocument.presentationml.slide+xml"/>
  <Override PartName="/ppt/slides/slide47.xml" ContentType="application/vnd.openxmlformats-officedocument.presentationml.slide+xml"/>
  <Override PartName="/ppt/slideLayouts/slideLayout6.xml" ContentType="application/vnd.openxmlformats-officedocument.presentationml.slideLayout+xml"/>
  <Override PartName="/ppt/notesSlides/notesSlide9.xml" ContentType="application/vnd.openxmlformats-officedocument.presentationml.notesSlide+xml"/>
  <Override PartName="/ppt/slideLayouts/slideLayout15.xml" ContentType="application/vnd.openxmlformats-officedocument.presentationml.slideLayout+xml"/>
  <Override PartName="/ppt/notesSlides/notesSlide11.xml" ContentType="application/vnd.openxmlformats-officedocument.presentationml.notesSlide+xml"/>
  <Default Extension="rels" ContentType="application/vnd.openxmlformats-package.relationships+xml"/>
  <Override PartName="/ppt/slides/slide16.xml" ContentType="application/vnd.openxmlformats-officedocument.presentationml.slide+xml"/>
  <Override PartName="/ppt/slides/slide35.xml" ContentType="application/vnd.openxmlformats-officedocument.presentationml.slide+xml"/>
  <Override PartName="/ppt/slides/slide54.xml" ContentType="application/vnd.openxmlformats-officedocument.presentationml.slide+xml"/>
  <Override PartName="/ppt/slides/slide1.xml" ContentType="application/vnd.openxmlformats-officedocument.presentationml.slide+xml"/>
  <Override PartName="/ppt/slides/slide21.xml" ContentType="application/vnd.openxmlformats-officedocument.presentationml.slide+xml"/>
  <Override PartName="/ppt/slides/slide40.xml" ContentType="application/vnd.openxmlformats-officedocument.presentationml.slide+xml"/>
  <Override PartName="/ppt/slideLayouts/slideLayout22.xml" ContentType="application/vnd.openxmlformats-officedocument.presentationml.slideLayout+xml"/>
  <Override PartName="/ppt/slideLayouts/slideLayout19.xml" ContentType="application/vnd.openxmlformats-officedocument.presentationml.slideLayout+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slides/slide58.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theme/theme3.xml" ContentType="application/vnd.openxmlformats-officedocument.theme+xml"/>
  <Override PartName="/ppt/slides/slide63.xml" ContentType="application/vnd.openxmlformats-officedocument.presentationml.slide+xml"/>
  <Override PartName="/ppt/slideLayouts/slideLayout12.xml" ContentType="application/vnd.openxmlformats-officedocument.presentationml.slideLayout+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51.xml" ContentType="application/vnd.openxmlformats-officedocument.presentationml.slide+xml"/>
  <Override PartName="/ppt/slides/slide67.xml" ContentType="application/vnd.openxmlformats-officedocument.presentationml.slide+xml"/>
  <Override PartName="/ppt/slides/slide48.xml" ContentType="application/vnd.openxmlformats-officedocument.presentationml.slide+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viewProps.xml" ContentType="application/vnd.openxmlformats-officedocument.presentationml.viewProps+xml"/>
  <Override PartName="/ppt/slides/slide32.xml" ContentType="application/vnd.openxmlformats-officedocument.presentationml.slide+xml"/>
  <Override PartName="/ppt/slideLayouts/slideLayout16.xml" ContentType="application/vnd.openxmlformats-officedocument.presentationml.slideLayout+xml"/>
  <Override PartName="/ppt/slides/slide29.xml" ContentType="application/vnd.openxmlformats-officedocument.presentationml.slide+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slides/slide55.xml" ContentType="application/vnd.openxmlformats-officedocument.presentationml.slide+xml"/>
  <Override PartName="/ppt/presentation.xml" ContentType="application/vnd.openxmlformats-officedocument.presentationml.presentation.main+xml"/>
  <Override PartName="/ppt/slides/slide2.xml" ContentType="application/vnd.openxmlformats-officedocument.presentationml.slide+xml"/>
  <Override PartName="/ppt/slides/slide22.xml" ContentType="application/vnd.openxmlformats-officedocument.presentationml.slide+xml"/>
  <Override PartName="/ppt/slides/slide41.xml" ContentType="application/vnd.openxmlformats-officedocument.presentationml.slide+xml"/>
  <Override PartName="/ppt/slides/slide60.xml" ContentType="application/vnd.openxmlformats-officedocument.presentationml.slide+xml"/>
  <Override PartName="/ppt/slideLayouts/slideLayout23.xml" ContentType="application/vnd.openxmlformats-officedocument.presentationml.slideLayout+xml"/>
  <Override PartName="/ppt/notesSlides/notesSlide16.xml" ContentType="application/vnd.openxmlformats-officedocument.presentationml.notesSlide+xml"/>
  <Override PartName="/ppt/notesSlides/notesSlide5.xml" ContentType="application/vnd.openxmlformats-officedocument.presentationml.notesSlide+xml"/>
  <Override PartName="/ppt/slides/slide59.xml" ContentType="application/vnd.openxmlformats-officedocument.presentationml.slide+xml"/>
  <Override PartName="/ppt/slides/slide6.xml" ContentType="application/vnd.openxmlformats-officedocument.presentationml.slide+xml"/>
  <Override PartName="/ppt/slideMasters/slideMaster2.xml" ContentType="application/vnd.openxmlformats-officedocument.presentationml.slideMaster+xml"/>
  <Override PartName="/ppt/slideLayouts/slideLayout4.xml" ContentType="application/vnd.openxmlformats-officedocument.presentationml.slideLayout+xml"/>
  <Override PartName="/ppt/slides/slide26.xml" ContentType="application/vnd.openxmlformats-officedocument.presentationml.slide+xml"/>
  <Override PartName="/ppt/slides/slide45.xml" ContentType="application/vnd.openxmlformats-officedocument.presentationml.slide+xml"/>
  <Override PartName="/ppt/slides/slide10.xml" ContentType="application/vnd.openxmlformats-officedocument.presentationml.slide+xml"/>
  <Override PartName="/ppt/slides/slide64.xml" ContentType="application/vnd.openxmlformats-officedocument.presentationml.slide+xml"/>
  <Override PartName="/ppt/slideLayouts/slideLayout13.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 id="2147483674" r:id="rId2"/>
  </p:sldMasterIdLst>
  <p:notesMasterIdLst>
    <p:notesMasterId r:id="rId73"/>
  </p:notesMasterIdLst>
  <p:sldIdLst>
    <p:sldId id="256" r:id="rId3"/>
    <p:sldId id="280" r:id="rId4"/>
    <p:sldId id="257" r:id="rId5"/>
    <p:sldId id="258" r:id="rId6"/>
    <p:sldId id="261" r:id="rId7"/>
    <p:sldId id="263" r:id="rId8"/>
    <p:sldId id="259" r:id="rId9"/>
    <p:sldId id="260" r:id="rId10"/>
    <p:sldId id="262"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307" r:id="rId25"/>
    <p:sldId id="308" r:id="rId26"/>
    <p:sldId id="321" r:id="rId27"/>
    <p:sldId id="278" r:id="rId28"/>
    <p:sldId id="279" r:id="rId29"/>
    <p:sldId id="277" r:id="rId30"/>
    <p:sldId id="288" r:id="rId31"/>
    <p:sldId id="281" r:id="rId32"/>
    <p:sldId id="285" r:id="rId33"/>
    <p:sldId id="286" r:id="rId34"/>
    <p:sldId id="287" r:id="rId35"/>
    <p:sldId id="282" r:id="rId36"/>
    <p:sldId id="289" r:id="rId37"/>
    <p:sldId id="291" r:id="rId38"/>
    <p:sldId id="292" r:id="rId39"/>
    <p:sldId id="293" r:id="rId40"/>
    <p:sldId id="290" r:id="rId41"/>
    <p:sldId id="295" r:id="rId42"/>
    <p:sldId id="283" r:id="rId43"/>
    <p:sldId id="294" r:id="rId44"/>
    <p:sldId id="296" r:id="rId45"/>
    <p:sldId id="319" r:id="rId46"/>
    <p:sldId id="316" r:id="rId47"/>
    <p:sldId id="317" r:id="rId48"/>
    <p:sldId id="297" r:id="rId49"/>
    <p:sldId id="318" r:id="rId50"/>
    <p:sldId id="323" r:id="rId51"/>
    <p:sldId id="325" r:id="rId52"/>
    <p:sldId id="324" r:id="rId53"/>
    <p:sldId id="303" r:id="rId54"/>
    <p:sldId id="284" r:id="rId55"/>
    <p:sldId id="298" r:id="rId56"/>
    <p:sldId id="309" r:id="rId57"/>
    <p:sldId id="299" r:id="rId58"/>
    <p:sldId id="310" r:id="rId59"/>
    <p:sldId id="300" r:id="rId60"/>
    <p:sldId id="311" r:id="rId61"/>
    <p:sldId id="301" r:id="rId62"/>
    <p:sldId id="312" r:id="rId63"/>
    <p:sldId id="302" r:id="rId64"/>
    <p:sldId id="304" r:id="rId65"/>
    <p:sldId id="305" r:id="rId66"/>
    <p:sldId id="313" r:id="rId67"/>
    <p:sldId id="314" r:id="rId68"/>
    <p:sldId id="322" r:id="rId69"/>
    <p:sldId id="315" r:id="rId70"/>
    <p:sldId id="320" r:id="rId71"/>
    <p:sldId id="326" r:id="rId7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0000"/>
    <a:srgbClr val="CCFFFF"/>
    <a:srgbClr val="FD00FF"/>
    <a:srgbClr val="010113"/>
    <a:srgbClr val="06001D"/>
    <a:srgbClr val="000019"/>
    <a:srgbClr val="000017"/>
    <a:srgbClr val="000015"/>
    <a:srgbClr val="47FEFF"/>
    <a:srgbClr val="FFF12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showGuides="1">
      <p:cViewPr varScale="1">
        <p:scale>
          <a:sx n="107" d="100"/>
          <a:sy n="107" d="100"/>
        </p:scale>
        <p:origin x="-824" y="-96"/>
      </p:cViewPr>
      <p:guideLst>
        <p:guide orient="horz" pos="2160"/>
        <p:guide pos="2862"/>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73" Type="http://schemas.openxmlformats.org/officeDocument/2006/relationships/notesMaster" Target="notesMasters/notesMaster1.xml"/><Relationship Id="rId74" Type="http://schemas.openxmlformats.org/officeDocument/2006/relationships/printerSettings" Target="printerSettings/printerSettings1.bin"/><Relationship Id="rId75" Type="http://schemas.openxmlformats.org/officeDocument/2006/relationships/presProps" Target="presProps.xml"/><Relationship Id="rId76" Type="http://schemas.openxmlformats.org/officeDocument/2006/relationships/viewProps" Target="viewProps.xml"/><Relationship Id="rId77" Type="http://schemas.openxmlformats.org/officeDocument/2006/relationships/theme" Target="theme/theme1.xml"/><Relationship Id="rId78" Type="http://schemas.openxmlformats.org/officeDocument/2006/relationships/tableStyles" Target="tableStyles.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39CC24-6899-C740-B44D-9B0A70A319CD}" type="datetimeFigureOut">
              <a:rPr lang="en-US" smtClean="0"/>
              <a:pPr/>
              <a:t>7/7/15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A8B811-4E6C-9746-97DB-B46293F30A2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is a coconut”. </a:t>
            </a:r>
            <a:endParaRPr lang="en-GB" dirty="0"/>
          </a:p>
        </p:txBody>
      </p:sp>
      <p:sp>
        <p:nvSpPr>
          <p:cNvPr id="4" name="Slide Number Placeholder 3"/>
          <p:cNvSpPr>
            <a:spLocks noGrp="1"/>
          </p:cNvSpPr>
          <p:nvPr>
            <p:ph type="sldNum" sz="quarter" idx="10"/>
          </p:nvPr>
        </p:nvSpPr>
        <p:spPr/>
        <p:txBody>
          <a:bodyPr/>
          <a:lstStyle/>
          <a:p>
            <a:fld id="{79A8B811-4E6C-9746-97DB-B46293F30A2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Another</a:t>
            </a:r>
            <a:r>
              <a:rPr lang="en-GB" baseline="0" dirty="0" smtClean="0"/>
              <a:t> volunteer – drop one coconut, pick up second. Also happens the other way around: photons at the right frequency to stimulate emission are at the right frequency to be absorbed. What gives balance between emission and absorption?</a:t>
            </a:r>
            <a:endParaRPr lang="en-GB" dirty="0"/>
          </a:p>
        </p:txBody>
      </p:sp>
      <p:sp>
        <p:nvSpPr>
          <p:cNvPr id="4" name="Slide Number Placeholder 3"/>
          <p:cNvSpPr>
            <a:spLocks noGrp="1"/>
          </p:cNvSpPr>
          <p:nvPr>
            <p:ph type="sldNum" sz="quarter" idx="10"/>
          </p:nvPr>
        </p:nvSpPr>
        <p:spPr/>
        <p:txBody>
          <a:bodyPr/>
          <a:lstStyle/>
          <a:p>
            <a:fld id="{79A8B811-4E6C-9746-97DB-B46293F30A21}" type="slidenum">
              <a:rPr lang="en-US" smtClean="0"/>
              <a:pPr/>
              <a:t>20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Lots of lines found with GBT, some with Arecibo – more molecular transitions at the higher end of</a:t>
            </a:r>
            <a:r>
              <a:rPr lang="en-GB" baseline="0" dirty="0" smtClean="0"/>
              <a:t> radio frequency range (although some important ones can be observed with Arecibo – like the Formaldehyde and OH mentioned earlier)</a:t>
            </a:r>
            <a:endParaRPr lang="en-GB" dirty="0" smtClean="0"/>
          </a:p>
          <a:p>
            <a:r>
              <a:rPr lang="en-GB" dirty="0" smtClean="0"/>
              <a:t>Not analytic like hydrogen.</a:t>
            </a:r>
            <a:br>
              <a:rPr lang="en-GB" dirty="0" smtClean="0"/>
            </a:br>
            <a:endParaRPr lang="en-GB" dirty="0"/>
          </a:p>
        </p:txBody>
      </p:sp>
      <p:sp>
        <p:nvSpPr>
          <p:cNvPr id="4" name="Slide Number Placeholder 3"/>
          <p:cNvSpPr>
            <a:spLocks noGrp="1"/>
          </p:cNvSpPr>
          <p:nvPr>
            <p:ph type="sldNum" sz="quarter" idx="10"/>
          </p:nvPr>
        </p:nvSpPr>
        <p:spPr/>
        <p:txBody>
          <a:bodyPr/>
          <a:lstStyle/>
          <a:p>
            <a:fld id="{79A8B811-4E6C-9746-97DB-B46293F30A21}" type="slidenum">
              <a:rPr lang="en-US" smtClean="0"/>
              <a:pPr/>
              <a:t>39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Wave hands – at the side bringing hands in has no radial component for audience, front and back has radial component</a:t>
            </a:r>
            <a:endParaRPr lang="en-GB" dirty="0"/>
          </a:p>
        </p:txBody>
      </p:sp>
      <p:sp>
        <p:nvSpPr>
          <p:cNvPr id="4" name="Slide Number Placeholder 3"/>
          <p:cNvSpPr>
            <a:spLocks noGrp="1"/>
          </p:cNvSpPr>
          <p:nvPr>
            <p:ph type="sldNum" sz="quarter" idx="10"/>
          </p:nvPr>
        </p:nvSpPr>
        <p:spPr/>
        <p:txBody>
          <a:bodyPr/>
          <a:lstStyle/>
          <a:p>
            <a:fld id="{79A8B811-4E6C-9746-97DB-B46293F30A21}" type="slidenum">
              <a:rPr lang="en-US" smtClean="0"/>
              <a:pPr/>
              <a:t>45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radio velocity also not physical – just convenient</a:t>
            </a:r>
            <a:endParaRPr lang="en-GB" dirty="0"/>
          </a:p>
        </p:txBody>
      </p:sp>
      <p:sp>
        <p:nvSpPr>
          <p:cNvPr id="4" name="Slide Number Placeholder 3"/>
          <p:cNvSpPr>
            <a:spLocks noGrp="1"/>
          </p:cNvSpPr>
          <p:nvPr>
            <p:ph type="sldNum" sz="quarter" idx="10"/>
          </p:nvPr>
        </p:nvSpPr>
        <p:spPr/>
        <p:txBody>
          <a:bodyPr/>
          <a:lstStyle/>
          <a:p>
            <a:fld id="{79A8B811-4E6C-9746-97DB-B46293F30A21}" type="slidenum">
              <a:rPr lang="en-US" smtClean="0"/>
              <a:pPr/>
              <a:t>64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Works because Hubble velocity</a:t>
            </a:r>
            <a:r>
              <a:rPr lang="en-GB" baseline="0" dirty="0" smtClean="0"/>
              <a:t> &gt;&gt; tangential velocity components (</a:t>
            </a:r>
            <a:r>
              <a:rPr lang="en-GB" baseline="0" dirty="0" smtClean="0"/>
              <a:t>normally – not necessarily true for jets, for example)</a:t>
            </a:r>
            <a:endParaRPr lang="en-GB" dirty="0"/>
          </a:p>
        </p:txBody>
      </p:sp>
      <p:sp>
        <p:nvSpPr>
          <p:cNvPr id="4" name="Slide Number Placeholder 3"/>
          <p:cNvSpPr>
            <a:spLocks noGrp="1"/>
          </p:cNvSpPr>
          <p:nvPr>
            <p:ph type="sldNum" sz="quarter" idx="10"/>
          </p:nvPr>
        </p:nvSpPr>
        <p:spPr/>
        <p:txBody>
          <a:bodyPr/>
          <a:lstStyle/>
          <a:p>
            <a:fld id="{79A8B811-4E6C-9746-97DB-B46293F30A21}" type="slidenum">
              <a:rPr lang="en-US" smtClean="0"/>
              <a:pPr/>
              <a:t>65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Fortunately, the observing software</a:t>
            </a:r>
            <a:r>
              <a:rPr lang="en-GB" baseline="0" dirty="0" smtClean="0"/>
              <a:t> at the telescope will almost always make this calculation for you. Need to get the frequency approximately right (less conversion to </a:t>
            </a:r>
            <a:r>
              <a:rPr lang="en-GB" baseline="0" dirty="0" err="1" smtClean="0"/>
              <a:t>Topo</a:t>
            </a:r>
            <a:r>
              <a:rPr lang="en-GB" baseline="0" dirty="0" smtClean="0"/>
              <a:t>)  to make sure you’re using the correct receiver though!</a:t>
            </a:r>
            <a:endParaRPr lang="en-GB" dirty="0"/>
          </a:p>
        </p:txBody>
      </p:sp>
      <p:sp>
        <p:nvSpPr>
          <p:cNvPr id="4" name="Slide Number Placeholder 3"/>
          <p:cNvSpPr>
            <a:spLocks noGrp="1"/>
          </p:cNvSpPr>
          <p:nvPr>
            <p:ph type="sldNum" sz="quarter" idx="10"/>
          </p:nvPr>
        </p:nvSpPr>
        <p:spPr/>
        <p:txBody>
          <a:bodyPr/>
          <a:lstStyle/>
          <a:p>
            <a:fld id="{79A8B811-4E6C-9746-97DB-B46293F30A21}" type="slidenum">
              <a:rPr lang="en-US" smtClean="0"/>
              <a:pPr/>
              <a:t>66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Going from the 2D universe to 3D</a:t>
            </a:r>
            <a:endParaRPr lang="en-GB" dirty="0"/>
          </a:p>
        </p:txBody>
      </p:sp>
      <p:sp>
        <p:nvSpPr>
          <p:cNvPr id="4" name="Slide Number Placeholder 3"/>
          <p:cNvSpPr>
            <a:spLocks noGrp="1"/>
          </p:cNvSpPr>
          <p:nvPr>
            <p:ph type="sldNum" sz="quarter" idx="10"/>
          </p:nvPr>
        </p:nvSpPr>
        <p:spPr/>
        <p:txBody>
          <a:bodyPr/>
          <a:lstStyle/>
          <a:p>
            <a:fld id="{79A8B811-4E6C-9746-97DB-B46293F30A21}" type="slidenum">
              <a:rPr lang="en-US" smtClean="0"/>
              <a:pPr/>
              <a:t>70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9A8B811-4E6C-9746-97DB-B46293F30A21}"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Energy level diagram for Hydrogen</a:t>
            </a:r>
            <a:endParaRPr lang="en-GB" dirty="0"/>
          </a:p>
        </p:txBody>
      </p:sp>
      <p:sp>
        <p:nvSpPr>
          <p:cNvPr id="4" name="Slide Number Placeholder 3"/>
          <p:cNvSpPr>
            <a:spLocks noGrp="1"/>
          </p:cNvSpPr>
          <p:nvPr>
            <p:ph type="sldNum" sz="quarter" idx="10"/>
          </p:nvPr>
        </p:nvSpPr>
        <p:spPr/>
        <p:txBody>
          <a:bodyPr/>
          <a:lstStyle/>
          <a:p>
            <a:fld id="{79A8B811-4E6C-9746-97DB-B46293F30A21}"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HI much lower energy than </a:t>
            </a:r>
            <a:r>
              <a:rPr lang="en-GB" dirty="0" err="1" smtClean="0"/>
              <a:t>lyman</a:t>
            </a:r>
            <a:r>
              <a:rPr lang="en-GB" dirty="0" smtClean="0"/>
              <a:t> alpha – longer wavelength</a:t>
            </a:r>
            <a:endParaRPr lang="en-GB" dirty="0"/>
          </a:p>
        </p:txBody>
      </p:sp>
      <p:sp>
        <p:nvSpPr>
          <p:cNvPr id="4" name="Slide Number Placeholder 3"/>
          <p:cNvSpPr>
            <a:spLocks noGrp="1"/>
          </p:cNvSpPr>
          <p:nvPr>
            <p:ph type="sldNum" sz="quarter" idx="10"/>
          </p:nvPr>
        </p:nvSpPr>
        <p:spPr/>
        <p:txBody>
          <a:bodyPr/>
          <a:lstStyle/>
          <a:p>
            <a:fld id="{79A8B811-4E6C-9746-97DB-B46293F30A21}"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Stochastic</a:t>
            </a:r>
            <a:r>
              <a:rPr lang="en-GB" baseline="0" dirty="0" smtClean="0"/>
              <a:t> process – just like you never know when a coconut is going to fall</a:t>
            </a:r>
            <a:endParaRPr lang="en-GB" dirty="0"/>
          </a:p>
        </p:txBody>
      </p:sp>
      <p:sp>
        <p:nvSpPr>
          <p:cNvPr id="4" name="Slide Number Placeholder 3"/>
          <p:cNvSpPr>
            <a:spLocks noGrp="1"/>
          </p:cNvSpPr>
          <p:nvPr>
            <p:ph type="sldNum" sz="quarter" idx="10"/>
          </p:nvPr>
        </p:nvSpPr>
        <p:spPr/>
        <p:txBody>
          <a:bodyPr/>
          <a:lstStyle/>
          <a:p>
            <a:fld id="{79A8B811-4E6C-9746-97DB-B46293F30A21}"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“Pioneer plaques” on Pioneer 10 &amp; 11 “show the nude figures of a human male and female along with several symbols that are designed to provide information about the origin of the spacecraft” (Wikipedia). The 21 com wavelength of hydrogen is used as the measurement for the</a:t>
            </a:r>
            <a:r>
              <a:rPr lang="en-GB" baseline="0" dirty="0" smtClean="0"/>
              <a:t> height of the woman (8 (1000 in binary) </a:t>
            </a:r>
            <a:r>
              <a:rPr lang="en-GB" baseline="0" dirty="0" err="1" smtClean="0"/>
              <a:t>x</a:t>
            </a:r>
            <a:r>
              <a:rPr lang="en-GB" baseline="0" dirty="0" smtClean="0"/>
              <a:t> 21 = 168 cm). Another radio astronomy link – the position of the Sun is shown relative to 14 pulsars – with pulse frequencies given in units of the HI transition frequency.</a:t>
            </a:r>
            <a:endParaRPr lang="en-GB" dirty="0"/>
          </a:p>
        </p:txBody>
      </p:sp>
      <p:sp>
        <p:nvSpPr>
          <p:cNvPr id="4" name="Slide Number Placeholder 3"/>
          <p:cNvSpPr>
            <a:spLocks noGrp="1"/>
          </p:cNvSpPr>
          <p:nvPr>
            <p:ph type="sldNum" sz="quarter" idx="10"/>
          </p:nvPr>
        </p:nvSpPr>
        <p:spPr/>
        <p:txBody>
          <a:bodyPr/>
          <a:lstStyle/>
          <a:p>
            <a:fld id="{79A8B811-4E6C-9746-97DB-B46293F30A21}"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steps get much</a:t>
            </a:r>
            <a:r>
              <a:rPr lang="en-GB" baseline="0" dirty="0" smtClean="0"/>
              <a:t> higher at the end</a:t>
            </a:r>
            <a:endParaRPr lang="en-GB" dirty="0"/>
          </a:p>
        </p:txBody>
      </p:sp>
      <p:sp>
        <p:nvSpPr>
          <p:cNvPr id="4" name="Slide Number Placeholder 3"/>
          <p:cNvSpPr>
            <a:spLocks noGrp="1"/>
          </p:cNvSpPr>
          <p:nvPr>
            <p:ph type="sldNum" sz="quarter" idx="10"/>
          </p:nvPr>
        </p:nvSpPr>
        <p:spPr/>
        <p:txBody>
          <a:bodyPr/>
          <a:lstStyle/>
          <a:p>
            <a:fld id="{79A8B811-4E6C-9746-97DB-B46293F30A21}" type="slidenum">
              <a:rPr lang="en-US" smtClean="0"/>
              <a:pPr/>
              <a:t>15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Electron</a:t>
            </a:r>
            <a:r>
              <a:rPr lang="en-GB" baseline="0" dirty="0" smtClean="0"/>
              <a:t> kicked – kick up coconut</a:t>
            </a:r>
            <a:endParaRPr lang="en-GB" dirty="0"/>
          </a:p>
        </p:txBody>
      </p:sp>
      <p:sp>
        <p:nvSpPr>
          <p:cNvPr id="4" name="Slide Number Placeholder 3"/>
          <p:cNvSpPr>
            <a:spLocks noGrp="1"/>
          </p:cNvSpPr>
          <p:nvPr>
            <p:ph type="sldNum" sz="quarter" idx="10"/>
          </p:nvPr>
        </p:nvSpPr>
        <p:spPr/>
        <p:txBody>
          <a:bodyPr/>
          <a:lstStyle/>
          <a:p>
            <a:fld id="{79A8B811-4E6C-9746-97DB-B46293F30A21}" type="slidenum">
              <a:rPr lang="en-US" smtClean="0"/>
              <a:pPr/>
              <a:t>18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Electron is stimulated: Volunteer to come across and tap on shoulder – drop coconut</a:t>
            </a:r>
            <a:endParaRPr lang="en-GB" dirty="0"/>
          </a:p>
        </p:txBody>
      </p:sp>
      <p:sp>
        <p:nvSpPr>
          <p:cNvPr id="4" name="Slide Number Placeholder 3"/>
          <p:cNvSpPr>
            <a:spLocks noGrp="1"/>
          </p:cNvSpPr>
          <p:nvPr>
            <p:ph type="sldNum" sz="quarter" idx="10"/>
          </p:nvPr>
        </p:nvSpPr>
        <p:spPr/>
        <p:txBody>
          <a:bodyPr/>
          <a:lstStyle/>
          <a:p>
            <a:fld id="{79A8B811-4E6C-9746-97DB-B46293F30A21}"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E5768120-4AE4-8F47-98D9-F814BABEB726}" type="datetimeFigureOut">
              <a:rPr lang="en-US" smtClean="0"/>
              <a:pPr/>
              <a:t>7/7/15</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DACCDCC-7D60-BD46-8754-F193B259DC6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E5768120-4AE4-8F47-98D9-F814BABEB726}" type="datetimeFigureOut">
              <a:rPr lang="en-US" smtClean="0"/>
              <a:pPr/>
              <a:t>7/7/15</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DACCDCC-7D60-BD46-8754-F193B259DC6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E5768120-4AE4-8F47-98D9-F814BABEB726}" type="datetimeFigureOut">
              <a:rPr lang="en-US" smtClean="0"/>
              <a:pPr/>
              <a:t>7/7/15</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DACCDCC-7D60-BD46-8754-F193B259DC6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fld id="{E5768120-4AE4-8F47-98D9-F814BABEB726}" type="datetimeFigureOut">
              <a:rPr lang="en-US" smtClean="0"/>
              <a:pPr/>
              <a:t>7/7/15</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BDACCDCC-7D60-BD46-8754-F193B259DC66}"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r>
              <a:rPr lang="en-US" noProof="0" smtClean="0"/>
              <a:t>Click icon to add chart</a:t>
            </a:r>
            <a:endParaRPr lang="en-US" noProof="0" smtClean="0"/>
          </a:p>
        </p:txBody>
      </p:sp>
      <p:sp>
        <p:nvSpPr>
          <p:cNvPr id="4" name="Rectangle 4"/>
          <p:cNvSpPr>
            <a:spLocks noGrp="1" noChangeArrowheads="1"/>
          </p:cNvSpPr>
          <p:nvPr>
            <p:ph type="dt" sz="half" idx="10"/>
          </p:nvPr>
        </p:nvSpPr>
        <p:spPr>
          <a:ln/>
        </p:spPr>
        <p:txBody>
          <a:bodyPr/>
          <a:lstStyle>
            <a:lvl1pPr>
              <a:defRPr/>
            </a:lvl1pPr>
          </a:lstStyle>
          <a:p>
            <a:fld id="{E5768120-4AE4-8F47-98D9-F814BABEB726}" type="datetimeFigureOut">
              <a:rPr lang="en-US" smtClean="0"/>
              <a:pPr/>
              <a:t>7/7/15</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DACCDCC-7D60-BD46-8754-F193B259DC66}"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FC005E4-F94B-A347-AF79-47D2D37523D6}" type="datetimeFigureOut">
              <a:rPr lang="en-GB" smtClean="0"/>
              <a:t>7/7/15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E8E9C8-9FC4-3C40-BD37-46CDCFA61B39}" type="slidenum">
              <a:rPr lang="en-GB" smtClean="0"/>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FC005E4-F94B-A347-AF79-47D2D37523D6}" type="datetimeFigureOut">
              <a:rPr lang="en-GB" smtClean="0"/>
              <a:t>7/7/15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E8E9C8-9FC4-3C40-BD37-46CDCFA61B39}" type="slidenum">
              <a:rPr lang="en-GB" smtClean="0"/>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C005E4-F94B-A347-AF79-47D2D37523D6}" type="datetimeFigureOut">
              <a:rPr lang="en-GB" smtClean="0"/>
              <a:t>7/7/15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E8E9C8-9FC4-3C40-BD37-46CDCFA61B39}" type="slidenum">
              <a:rPr lang="en-GB" smtClean="0"/>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FC005E4-F94B-A347-AF79-47D2D37523D6}" type="datetimeFigureOut">
              <a:rPr lang="en-GB" smtClean="0"/>
              <a:t>7/7/15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E8E9C8-9FC4-3C40-BD37-46CDCFA61B39}" type="slidenum">
              <a:rPr lang="en-GB" smtClean="0"/>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FC005E4-F94B-A347-AF79-47D2D37523D6}" type="datetimeFigureOut">
              <a:rPr lang="en-GB" smtClean="0"/>
              <a:t>7/7/15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6E8E9C8-9FC4-3C40-BD37-46CDCFA61B39}" type="slidenum">
              <a:rPr lang="en-GB" smtClean="0"/>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FC005E4-F94B-A347-AF79-47D2D37523D6}" type="datetimeFigureOut">
              <a:rPr lang="en-GB" smtClean="0"/>
              <a:t>7/7/15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6E8E9C8-9FC4-3C40-BD37-46CDCFA61B39}"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E5768120-4AE4-8F47-98D9-F814BABEB726}" type="datetimeFigureOut">
              <a:rPr lang="en-US" smtClean="0"/>
              <a:pPr/>
              <a:t>7/7/15</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DACCDCC-7D60-BD46-8754-F193B259DC66}"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C005E4-F94B-A347-AF79-47D2D37523D6}" type="datetimeFigureOut">
              <a:rPr lang="en-GB" smtClean="0"/>
              <a:t>7/7/15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6E8E9C8-9FC4-3C40-BD37-46CDCFA61B39}" type="slidenum">
              <a:rPr lang="en-GB" smtClean="0"/>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C005E4-F94B-A347-AF79-47D2D37523D6}" type="datetimeFigureOut">
              <a:rPr lang="en-GB" smtClean="0"/>
              <a:t>7/7/15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E8E9C8-9FC4-3C40-BD37-46CDCFA61B39}" type="slidenum">
              <a:rPr lang="en-GB" smtClean="0"/>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C005E4-F94B-A347-AF79-47D2D37523D6}" type="datetimeFigureOut">
              <a:rPr lang="en-GB" smtClean="0"/>
              <a:t>7/7/15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E8E9C8-9FC4-3C40-BD37-46CDCFA61B39}" type="slidenum">
              <a:rPr lang="en-GB" smtClean="0"/>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FC005E4-F94B-A347-AF79-47D2D37523D6}" type="datetimeFigureOut">
              <a:rPr lang="en-GB" smtClean="0"/>
              <a:t>7/7/15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E8E9C8-9FC4-3C40-BD37-46CDCFA61B39}" type="slidenum">
              <a:rPr lang="en-GB" smtClean="0"/>
              <a:t>‹#›</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FC005E4-F94B-A347-AF79-47D2D37523D6}" type="datetimeFigureOut">
              <a:rPr lang="en-GB" smtClean="0"/>
              <a:t>7/7/15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E8E9C8-9FC4-3C40-BD37-46CDCFA61B39}"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E5768120-4AE4-8F47-98D9-F814BABEB726}" type="datetimeFigureOut">
              <a:rPr lang="en-US" smtClean="0"/>
              <a:pPr/>
              <a:t>7/7/15</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DACCDCC-7D60-BD46-8754-F193B259DC6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E5768120-4AE4-8F47-98D9-F814BABEB726}" type="datetimeFigureOut">
              <a:rPr lang="en-US" smtClean="0"/>
              <a:pPr/>
              <a:t>7/7/15</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DACCDCC-7D60-BD46-8754-F193B259DC6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E5768120-4AE4-8F47-98D9-F814BABEB726}" type="datetimeFigureOut">
              <a:rPr lang="en-US" smtClean="0"/>
              <a:pPr/>
              <a:t>7/7/15</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BDACCDCC-7D60-BD46-8754-F193B259DC6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E5768120-4AE4-8F47-98D9-F814BABEB726}" type="datetimeFigureOut">
              <a:rPr lang="en-US" smtClean="0"/>
              <a:pPr/>
              <a:t>7/7/15</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BDACCDCC-7D60-BD46-8754-F193B259DC6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E5768120-4AE4-8F47-98D9-F814BABEB726}" type="datetimeFigureOut">
              <a:rPr lang="en-US" smtClean="0"/>
              <a:pPr/>
              <a:t>7/7/15</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BDACCDCC-7D60-BD46-8754-F193B259DC6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E5768120-4AE4-8F47-98D9-F814BABEB726}" type="datetimeFigureOut">
              <a:rPr lang="en-US" smtClean="0"/>
              <a:pPr/>
              <a:t>7/7/15</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DACCDCC-7D60-BD46-8754-F193B259DC6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E5768120-4AE4-8F47-98D9-F814BABEB726}" type="datetimeFigureOut">
              <a:rPr lang="en-US" smtClean="0"/>
              <a:pPr/>
              <a:t>7/7/15</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DACCDCC-7D60-BD46-8754-F193B259DC6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theme" Target="../theme/theme2.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pitchFamily="-109" charset="0"/>
                <a:ea typeface="ＭＳ Ｐゴシック" pitchFamily="-109" charset="-128"/>
                <a:cs typeface="ＭＳ Ｐゴシック" pitchFamily="-109" charset="-128"/>
              </a:defRPr>
            </a:lvl1pPr>
          </a:lstStyle>
          <a:p>
            <a:fld id="{E5768120-4AE4-8F47-98D9-F814BABEB726}" type="datetimeFigureOut">
              <a:rPr lang="en-US" smtClean="0"/>
              <a:pPr/>
              <a:t>7/7/15</a:t>
            </a:fld>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Tahoma"/>
                <a:ea typeface="ＭＳ Ｐゴシック" pitchFamily="-109" charset="-128"/>
                <a:cs typeface="ＭＳ Ｐゴシック" pitchFamily="-109" charset="-128"/>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Tahoma"/>
                <a:ea typeface="ＭＳ Ｐゴシック" pitchFamily="-109" charset="-128"/>
                <a:cs typeface="ＭＳ Ｐゴシック" pitchFamily="-109" charset="-128"/>
              </a:defRPr>
            </a:lvl1pPr>
          </a:lstStyle>
          <a:p>
            <a:fld id="{BDACCDCC-7D60-BD46-8754-F193B259DC66}" type="slidenum">
              <a:rPr lang="en-US" smtClean="0"/>
              <a:pPr/>
              <a:t>‹#›</a:t>
            </a:fld>
            <a:endParaRPr lang="en-US"/>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1" fontAlgn="base" hangingPunct="1">
        <a:spcBef>
          <a:spcPct val="0"/>
        </a:spcBef>
        <a:spcAft>
          <a:spcPct val="0"/>
        </a:spcAft>
        <a:defRPr sz="4400">
          <a:solidFill>
            <a:schemeClr val="tx2"/>
          </a:solidFill>
          <a:latin typeface="Tahoma"/>
          <a:ea typeface="+mj-ea"/>
          <a:cs typeface="+mj-cs"/>
        </a:defRPr>
      </a:lvl1pPr>
      <a:lvl2pPr algn="ctr" rtl="0" eaLnBrk="1" fontAlgn="base" hangingPunct="1">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2pPr>
      <a:lvl3pPr algn="ctr" rtl="0" eaLnBrk="1" fontAlgn="base" hangingPunct="1">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3pPr>
      <a:lvl4pPr algn="ctr" rtl="0" eaLnBrk="1" fontAlgn="base" hangingPunct="1">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4pPr>
      <a:lvl5pPr algn="ctr" rtl="0" eaLnBrk="1" fontAlgn="base" hangingPunct="1">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5pPr>
      <a:lvl6pPr marL="457200" algn="ctr" rtl="0" eaLnBrk="1" fontAlgn="base" hangingPunct="1">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6pPr>
      <a:lvl7pPr marL="914400" algn="ctr" rtl="0" eaLnBrk="1" fontAlgn="base" hangingPunct="1">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7pPr>
      <a:lvl8pPr marL="1371600" algn="ctr" rtl="0" eaLnBrk="1" fontAlgn="base" hangingPunct="1">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8pPr>
      <a:lvl9pPr marL="1828800" algn="ctr" rtl="0" eaLnBrk="1" fontAlgn="base" hangingPunct="1">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9pPr>
    </p:titleStyle>
    <p:bodyStyle>
      <a:lvl1pPr marL="342900" indent="-342900" algn="l" rtl="0" eaLnBrk="1" fontAlgn="base" hangingPunct="1">
        <a:spcBef>
          <a:spcPct val="20000"/>
        </a:spcBef>
        <a:spcAft>
          <a:spcPct val="0"/>
        </a:spcAft>
        <a:buChar char="•"/>
        <a:defRPr sz="3200">
          <a:solidFill>
            <a:schemeClr val="tx1"/>
          </a:solidFill>
          <a:latin typeface="Tahoma"/>
          <a:ea typeface="+mn-ea"/>
          <a:cs typeface="+mn-cs"/>
        </a:defRPr>
      </a:lvl1pPr>
      <a:lvl2pPr marL="742950" indent="-285750" algn="l" rtl="0" eaLnBrk="1" fontAlgn="base" hangingPunct="1">
        <a:spcBef>
          <a:spcPct val="20000"/>
        </a:spcBef>
        <a:spcAft>
          <a:spcPct val="0"/>
        </a:spcAft>
        <a:buChar char="–"/>
        <a:defRPr sz="2800">
          <a:solidFill>
            <a:schemeClr val="tx1"/>
          </a:solidFill>
          <a:latin typeface="Tahoma"/>
          <a:ea typeface="+mn-ea"/>
        </a:defRPr>
      </a:lvl2pPr>
      <a:lvl3pPr marL="1143000" indent="-228600" algn="l" rtl="0" eaLnBrk="1" fontAlgn="base" hangingPunct="1">
        <a:spcBef>
          <a:spcPct val="20000"/>
        </a:spcBef>
        <a:spcAft>
          <a:spcPct val="0"/>
        </a:spcAft>
        <a:buChar char="•"/>
        <a:defRPr sz="2400">
          <a:solidFill>
            <a:schemeClr val="tx1"/>
          </a:solidFill>
          <a:latin typeface="Tahoma"/>
          <a:ea typeface="+mn-ea"/>
        </a:defRPr>
      </a:lvl3pPr>
      <a:lvl4pPr marL="1600200" indent="-228600" algn="l" rtl="0" eaLnBrk="1" fontAlgn="base" hangingPunct="1">
        <a:spcBef>
          <a:spcPct val="20000"/>
        </a:spcBef>
        <a:spcAft>
          <a:spcPct val="0"/>
        </a:spcAft>
        <a:buChar char="–"/>
        <a:defRPr sz="2000">
          <a:solidFill>
            <a:schemeClr val="tx1"/>
          </a:solidFill>
          <a:latin typeface="Tahoma"/>
          <a:ea typeface="+mn-ea"/>
        </a:defRPr>
      </a:lvl4pPr>
      <a:lvl5pPr marL="2057400" indent="-228600" algn="l" rtl="0" eaLnBrk="1" fontAlgn="base" hangingPunct="1">
        <a:spcBef>
          <a:spcPct val="20000"/>
        </a:spcBef>
        <a:spcAft>
          <a:spcPct val="0"/>
        </a:spcAft>
        <a:buChar char="»"/>
        <a:defRPr sz="2000">
          <a:solidFill>
            <a:schemeClr val="tx1"/>
          </a:solidFill>
          <a:latin typeface="Tahoma"/>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C005E4-F94B-A347-AF79-47D2D37523D6}" type="datetimeFigureOut">
              <a:rPr lang="en-GB" smtClean="0"/>
              <a:t>7/7/15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E8E9C8-9FC4-3C40-BD37-46CDCFA61B39}"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1" Type="http://schemas.openxmlformats.org/officeDocument/2006/relationships/image" Target="../media/image8.png"/><Relationship Id="rId12" Type="http://schemas.openxmlformats.org/officeDocument/2006/relationships/image" Target="../media/image9.png"/><Relationship Id="rId13" Type="http://schemas.openxmlformats.org/officeDocument/2006/relationships/image" Target="../media/image10.png"/><Relationship Id="rId1" Type="http://schemas.openxmlformats.org/officeDocument/2006/relationships/video" Target="file://localhost/Users/rminchin/Desktop/Single%20Dish%20School%202015/Twisting.gif" TargetMode="External"/><Relationship Id="rId2" Type="http://schemas.openxmlformats.org/officeDocument/2006/relationships/video" Target="file://localhost/Users/rminchin/Desktop/Single%20Dish%20School%202015/Modo_rotacao.gif" TargetMode="External"/><Relationship Id="rId3" Type="http://schemas.openxmlformats.org/officeDocument/2006/relationships/video" Target="file://localhost/Users/rminchin/Desktop/Single%20Dish%20School%202015/Wagging.gif" TargetMode="External"/><Relationship Id="rId4" Type="http://schemas.openxmlformats.org/officeDocument/2006/relationships/video" Target="file://localhost/Users/rminchin/Desktop/Single%20Dish%20School%202015/Asymmetrical_stretching.gif" TargetMode="External"/><Relationship Id="rId5" Type="http://schemas.openxmlformats.org/officeDocument/2006/relationships/video" Target="file://localhost/Users/rminchin/Desktop/Single%20Dish%20School%202015/Symmetrical_stretching.gif" TargetMode="External"/><Relationship Id="rId6" Type="http://schemas.openxmlformats.org/officeDocument/2006/relationships/video" Target="file://localhost/Users/rminchin/Desktop/Single%20Dish%20School%202015/Scissoring.gif" TargetMode="External"/><Relationship Id="rId7" Type="http://schemas.openxmlformats.org/officeDocument/2006/relationships/slideLayout" Target="../slideLayouts/slideLayout6.xml"/><Relationship Id="rId8" Type="http://schemas.openxmlformats.org/officeDocument/2006/relationships/image" Target="../media/image5.png"/><Relationship Id="rId9" Type="http://schemas.openxmlformats.org/officeDocument/2006/relationships/image" Target="../media/image6.png"/><Relationship Id="rId10" Type="http://schemas.openxmlformats.org/officeDocument/2006/relationships/image" Target="../media/image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video" Target="file://localhost/Users/rminchin/Desktop/Single%20Dish%20School%202015/so2_spin.gif" TargetMode="External"/><Relationship Id="rId2" Type="http://schemas.openxmlformats.org/officeDocument/2006/relationships/video" Target="file://localhost/Users/rminchin/Desktop/Single%20Dish%20School%202015/h2o_spin.gif"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gi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video" Target="file://localhost/Users/rminchin/Desktop/Single%20Dish%20School%202015/Globespin.gif" TargetMode="External"/><Relationship Id="rId2" Type="http://schemas.openxmlformats.org/officeDocument/2006/relationships/slideLayout" Target="../slideLayouts/slideLayout2.xml"/><Relationship Id="rId3" Type="http://schemas.openxmlformats.org/officeDocument/2006/relationships/image" Target="../media/image18.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image" Target="../media/image20.png"/><Relationship Id="rId1" Type="http://schemas.openxmlformats.org/officeDocument/2006/relationships/video" Target="file://localhost/Users/rminchin/Desktop/Single%20Dish%20School%202015/TiltAnimation0001_0100.mpg" TargetMode="Externa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53209"/>
            <a:ext cx="7772400" cy="1470025"/>
          </a:xfrm>
        </p:spPr>
        <p:txBody>
          <a:bodyPr/>
          <a:lstStyle/>
          <a:p>
            <a:r>
              <a:rPr lang="en-US" dirty="0" smtClean="0"/>
              <a:t>Spectral Lines</a:t>
            </a:r>
            <a:endParaRPr lang="en-US" dirty="0"/>
          </a:p>
        </p:txBody>
      </p:sp>
      <p:sp>
        <p:nvSpPr>
          <p:cNvPr id="3" name="Subtitle 2"/>
          <p:cNvSpPr>
            <a:spLocks noGrp="1"/>
          </p:cNvSpPr>
          <p:nvPr>
            <p:ph type="subTitle" idx="1"/>
          </p:nvPr>
        </p:nvSpPr>
        <p:spPr/>
        <p:txBody>
          <a:bodyPr/>
          <a:lstStyle/>
          <a:p>
            <a:r>
              <a:rPr lang="en-US" dirty="0" smtClean="0"/>
              <a:t>Robert Minchin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 </a:t>
            </a:r>
            <a:r>
              <a:rPr lang="en-US" sz="3200" dirty="0" smtClean="0">
                <a:latin typeface="Times New Roman"/>
              </a:rPr>
              <a:t>I</a:t>
            </a:r>
            <a:r>
              <a:rPr lang="en-US" dirty="0" smtClean="0"/>
              <a:t> hyperfine transition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a:t>S</a:t>
            </a:r>
            <a:r>
              <a:rPr lang="en-US" dirty="0" smtClean="0"/>
              <a:t>pin parallel → spin anti-parallel</a:t>
            </a:r>
          </a:p>
          <a:p>
            <a:r>
              <a:rPr lang="en-US" dirty="0" smtClean="0"/>
              <a:t>Predicted in 1944</a:t>
            </a:r>
          </a:p>
          <a:p>
            <a:r>
              <a:rPr lang="en-US" dirty="0" smtClean="0"/>
              <a:t>Detected in 1951</a:t>
            </a:r>
          </a:p>
          <a:p>
            <a:r>
              <a:rPr lang="en-US" dirty="0" smtClean="0"/>
              <a:t>Very low probability: </a:t>
            </a:r>
            <a:r>
              <a:rPr lang="en-US" dirty="0" err="1" smtClean="0"/>
              <a:t>A</a:t>
            </a:r>
            <a:r>
              <a:rPr lang="en-US" baseline="-25000" dirty="0" err="1" smtClean="0"/>
              <a:t>ul</a:t>
            </a:r>
            <a:r>
              <a:rPr lang="en-US" dirty="0" smtClean="0"/>
              <a:t> = 2.7 × 10</a:t>
            </a:r>
            <a:r>
              <a:rPr lang="en-US" baseline="30000" dirty="0" smtClean="0"/>
              <a:t>-15</a:t>
            </a:r>
            <a:r>
              <a:rPr lang="en-US" dirty="0" smtClean="0"/>
              <a:t> s</a:t>
            </a:r>
            <a:r>
              <a:rPr lang="en-US" baseline="30000" dirty="0" smtClean="0"/>
              <a:t>-1</a:t>
            </a:r>
            <a:r>
              <a:rPr lang="en-US" dirty="0" smtClean="0"/>
              <a:t>  </a:t>
            </a:r>
          </a:p>
          <a:p>
            <a:r>
              <a:rPr lang="en-US" dirty="0" smtClean="0"/>
              <a:t>But generally get N</a:t>
            </a:r>
            <a:r>
              <a:rPr lang="en-US" baseline="-25000" dirty="0" smtClean="0"/>
              <a:t>HI</a:t>
            </a:r>
            <a:r>
              <a:rPr lang="en-US" dirty="0" smtClean="0"/>
              <a:t> ≥ 10</a:t>
            </a:r>
            <a:r>
              <a:rPr lang="en-US" baseline="30000" dirty="0" smtClean="0"/>
              <a:t>20</a:t>
            </a:r>
            <a:r>
              <a:rPr lang="en-US" dirty="0" smtClean="0"/>
              <a:t> cm</a:t>
            </a:r>
            <a:r>
              <a:rPr lang="en-US" baseline="30000" dirty="0" smtClean="0"/>
              <a:t>-2</a:t>
            </a:r>
            <a:r>
              <a:rPr lang="en-US" dirty="0" smtClean="0"/>
              <a:t> in galaxies</a:t>
            </a:r>
          </a:p>
          <a:p>
            <a:r>
              <a:rPr lang="en-US" dirty="0" smtClean="0"/>
              <a:t>Get ~10</a:t>
            </a:r>
            <a:r>
              <a:rPr lang="en-US" baseline="30000" dirty="0" smtClean="0"/>
              <a:t>5</a:t>
            </a:r>
            <a:r>
              <a:rPr lang="en-US" dirty="0" smtClean="0"/>
              <a:t> transitions per second per cm</a:t>
            </a:r>
            <a:r>
              <a:rPr lang="en-US" baseline="30000" dirty="0" smtClean="0"/>
              <a:t>2</a:t>
            </a:r>
          </a:p>
          <a:p>
            <a:r>
              <a:rPr lang="en-US" dirty="0" smtClean="0"/>
              <a:t>Population maintained by collisions</a:t>
            </a:r>
            <a:endParaRPr lang="en-US" baseline="30000" dirty="0" smtClean="0"/>
          </a:p>
        </p:txBody>
      </p:sp>
      <p:sp>
        <p:nvSpPr>
          <p:cNvPr id="4" name="TextBox 3"/>
          <p:cNvSpPr txBox="1"/>
          <p:nvPr/>
        </p:nvSpPr>
        <p:spPr>
          <a:xfrm>
            <a:off x="5234582" y="2426775"/>
            <a:ext cx="3480440" cy="830997"/>
          </a:xfrm>
          <a:prstGeom prst="rect">
            <a:avLst/>
          </a:prstGeom>
          <a:noFill/>
          <a:ln>
            <a:solidFill>
              <a:srgbClr val="FF0000"/>
            </a:solidFill>
          </a:ln>
        </p:spPr>
        <p:txBody>
          <a:bodyPr wrap="none" rtlCol="0">
            <a:spAutoFit/>
          </a:bodyPr>
          <a:lstStyle/>
          <a:p>
            <a:r>
              <a:rPr lang="en-US" sz="2400" dirty="0" smtClean="0"/>
              <a:t>This is the column we look </a:t>
            </a:r>
          </a:p>
          <a:p>
            <a:r>
              <a:rPr lang="en-US" sz="2400" dirty="0" smtClean="0"/>
              <a:t>down</a:t>
            </a:r>
            <a:r>
              <a:rPr lang="en-US" sz="2400" dirty="0"/>
              <a:t> </a:t>
            </a:r>
            <a:r>
              <a:rPr lang="en-US" sz="2400" dirty="0" smtClean="0"/>
              <a:t>with our telescopes</a:t>
            </a:r>
            <a:endParaRPr lang="en-US" sz="2400" dirty="0"/>
          </a:p>
        </p:txBody>
      </p:sp>
      <p:sp>
        <p:nvSpPr>
          <p:cNvPr id="5" name="Oval 4"/>
          <p:cNvSpPr/>
          <p:nvPr/>
        </p:nvSpPr>
        <p:spPr>
          <a:xfrm>
            <a:off x="3706329" y="3869268"/>
            <a:ext cx="2525030" cy="847327"/>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a:stCxn id="4" idx="2"/>
            <a:endCxn id="5" idx="7"/>
          </p:cNvCxnSpPr>
          <p:nvPr/>
        </p:nvCxnSpPr>
        <p:spPr>
          <a:xfrm rot="5400000">
            <a:off x="6050398" y="3068952"/>
            <a:ext cx="735584" cy="111322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Recombination Lines</a:t>
            </a:r>
            <a:endParaRPr lang="en-US" dirty="0"/>
          </a:p>
        </p:txBody>
      </p:sp>
      <p:sp>
        <p:nvSpPr>
          <p:cNvPr id="3" name="Content Placeholder 2"/>
          <p:cNvSpPr>
            <a:spLocks noGrp="1"/>
          </p:cNvSpPr>
          <p:nvPr>
            <p:ph idx="1"/>
          </p:nvPr>
        </p:nvSpPr>
        <p:spPr>
          <a:xfrm>
            <a:off x="685799" y="1981200"/>
            <a:ext cx="8192619" cy="4114800"/>
          </a:xfrm>
        </p:spPr>
        <p:txBody>
          <a:bodyPr/>
          <a:lstStyle/>
          <a:p>
            <a:r>
              <a:rPr lang="en-US" dirty="0" smtClean="0"/>
              <a:t>Lyman </a:t>
            </a:r>
            <a:r>
              <a:rPr lang="en-US" sz="3600" dirty="0" err="1" smtClean="0">
                <a:latin typeface="Cambria"/>
              </a:rPr>
              <a:t>α</a:t>
            </a:r>
            <a:r>
              <a:rPr lang="en-US" dirty="0" smtClean="0"/>
              <a:t>: </a:t>
            </a:r>
            <a:r>
              <a:rPr lang="en-US" dirty="0" err="1" smtClean="0"/>
              <a:t>n</a:t>
            </a:r>
            <a:r>
              <a:rPr lang="en-US" dirty="0" smtClean="0"/>
              <a:t> = 2 → </a:t>
            </a:r>
            <a:r>
              <a:rPr lang="en-US" dirty="0" err="1" smtClean="0"/>
              <a:t>n</a:t>
            </a:r>
            <a:r>
              <a:rPr lang="en-US" dirty="0" smtClean="0"/>
              <a:t> = 1 – 122 nm</a:t>
            </a:r>
          </a:p>
          <a:p>
            <a:r>
              <a:rPr lang="en-US" dirty="0" err="1" smtClean="0"/>
              <a:t>Balmer</a:t>
            </a:r>
            <a:r>
              <a:rPr lang="en-US" dirty="0" smtClean="0"/>
              <a:t> </a:t>
            </a:r>
            <a:r>
              <a:rPr lang="en-US" sz="3600" dirty="0" err="1" smtClean="0">
                <a:latin typeface="Cambria"/>
              </a:rPr>
              <a:t>α</a:t>
            </a:r>
            <a:r>
              <a:rPr lang="en-US" dirty="0" smtClean="0"/>
              <a:t>: </a:t>
            </a:r>
            <a:r>
              <a:rPr lang="en-US" dirty="0" err="1" smtClean="0"/>
              <a:t>n</a:t>
            </a:r>
            <a:r>
              <a:rPr lang="en-US" dirty="0" smtClean="0"/>
              <a:t> = 3 → </a:t>
            </a:r>
            <a:r>
              <a:rPr lang="en-US" dirty="0" err="1" smtClean="0"/>
              <a:t>n</a:t>
            </a:r>
            <a:r>
              <a:rPr lang="en-US" dirty="0" smtClean="0"/>
              <a:t> = 2 – 656 nm</a:t>
            </a:r>
          </a:p>
          <a:p>
            <a:r>
              <a:rPr lang="en-US" dirty="0" err="1" smtClean="0"/>
              <a:t>Paschen</a:t>
            </a:r>
            <a:r>
              <a:rPr lang="en-US" dirty="0" smtClean="0"/>
              <a:t> </a:t>
            </a:r>
            <a:r>
              <a:rPr lang="en-US" sz="3600" dirty="0" err="1" smtClean="0">
                <a:latin typeface="Cambria"/>
              </a:rPr>
              <a:t>α</a:t>
            </a:r>
            <a:r>
              <a:rPr lang="en-US" dirty="0" smtClean="0"/>
              <a:t>: </a:t>
            </a:r>
            <a:r>
              <a:rPr lang="en-US" dirty="0" err="1" smtClean="0"/>
              <a:t>n</a:t>
            </a:r>
            <a:r>
              <a:rPr lang="en-US" dirty="0" smtClean="0"/>
              <a:t> = 4 → </a:t>
            </a:r>
            <a:r>
              <a:rPr lang="en-US" dirty="0" err="1" smtClean="0"/>
              <a:t>n</a:t>
            </a:r>
            <a:r>
              <a:rPr lang="en-US" dirty="0" smtClean="0"/>
              <a:t> = 3 – 1870 nm</a:t>
            </a:r>
          </a:p>
          <a:p>
            <a:r>
              <a:rPr lang="en-US" dirty="0" smtClean="0"/>
              <a:t>Brackett </a:t>
            </a:r>
            <a:r>
              <a:rPr lang="en-US" sz="3600" dirty="0" err="1" smtClean="0">
                <a:latin typeface="Cambria"/>
              </a:rPr>
              <a:t>α</a:t>
            </a:r>
            <a:r>
              <a:rPr lang="en-US" dirty="0" smtClean="0"/>
              <a:t>: </a:t>
            </a:r>
            <a:r>
              <a:rPr lang="en-US" dirty="0" err="1" smtClean="0"/>
              <a:t>n</a:t>
            </a:r>
            <a:r>
              <a:rPr lang="en-US" dirty="0" smtClean="0"/>
              <a:t> = 5 → </a:t>
            </a:r>
            <a:r>
              <a:rPr lang="en-US" dirty="0" err="1" smtClean="0"/>
              <a:t>n</a:t>
            </a:r>
            <a:r>
              <a:rPr lang="en-US" dirty="0" smtClean="0"/>
              <a:t> = 4 – 4050 nm</a:t>
            </a:r>
          </a:p>
          <a:p>
            <a:r>
              <a:rPr lang="en-US" dirty="0" err="1" smtClean="0"/>
              <a:t>Pfund</a:t>
            </a:r>
            <a:r>
              <a:rPr lang="en-US" dirty="0" smtClean="0"/>
              <a:t> </a:t>
            </a:r>
            <a:r>
              <a:rPr lang="en-US" sz="3600" dirty="0" err="1" smtClean="0">
                <a:latin typeface="Cambria"/>
              </a:rPr>
              <a:t>α</a:t>
            </a:r>
            <a:r>
              <a:rPr lang="en-US" dirty="0" smtClean="0"/>
              <a:t>: </a:t>
            </a:r>
            <a:r>
              <a:rPr lang="en-US" dirty="0" err="1" smtClean="0"/>
              <a:t>n</a:t>
            </a:r>
            <a:r>
              <a:rPr lang="en-US" dirty="0" smtClean="0"/>
              <a:t> = 6 → </a:t>
            </a:r>
            <a:r>
              <a:rPr lang="en-US" dirty="0" err="1" smtClean="0"/>
              <a:t>n</a:t>
            </a:r>
            <a:r>
              <a:rPr lang="en-US" dirty="0" smtClean="0"/>
              <a:t> = 5 – 7460 nm</a:t>
            </a:r>
          </a:p>
          <a:p>
            <a:r>
              <a:rPr lang="en-US" dirty="0" smtClean="0"/>
              <a:t>Humphreys </a:t>
            </a:r>
            <a:r>
              <a:rPr lang="en-US" sz="3600" dirty="0" err="1" smtClean="0">
                <a:latin typeface="Cambria"/>
              </a:rPr>
              <a:t>α</a:t>
            </a:r>
            <a:r>
              <a:rPr lang="en-US" dirty="0" smtClean="0"/>
              <a:t>: </a:t>
            </a:r>
            <a:r>
              <a:rPr lang="en-US" dirty="0" err="1" smtClean="0"/>
              <a:t>n</a:t>
            </a:r>
            <a:r>
              <a:rPr lang="en-US" dirty="0" smtClean="0"/>
              <a:t> = 7 → </a:t>
            </a:r>
            <a:r>
              <a:rPr lang="en-US" dirty="0" err="1" smtClean="0"/>
              <a:t>n</a:t>
            </a:r>
            <a:r>
              <a:rPr lang="en-US" dirty="0" smtClean="0"/>
              <a:t> = 6 – 12400 nm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Recombination Lines</a:t>
            </a:r>
            <a:endParaRPr lang="en-US" dirty="0"/>
          </a:p>
        </p:txBody>
      </p:sp>
      <p:sp>
        <p:nvSpPr>
          <p:cNvPr id="3" name="Content Placeholder 2"/>
          <p:cNvSpPr>
            <a:spLocks noGrp="1"/>
          </p:cNvSpPr>
          <p:nvPr>
            <p:ph idx="1"/>
          </p:nvPr>
        </p:nvSpPr>
        <p:spPr/>
        <p:txBody>
          <a:bodyPr>
            <a:normAutofit/>
          </a:bodyPr>
          <a:lstStyle/>
          <a:p>
            <a:r>
              <a:rPr lang="en-US" dirty="0" smtClean="0"/>
              <a:t>Lyman </a:t>
            </a:r>
            <a:r>
              <a:rPr lang="en-US" sz="3600" dirty="0" err="1" smtClean="0">
                <a:latin typeface="Cambria"/>
              </a:rPr>
              <a:t>α</a:t>
            </a:r>
            <a:r>
              <a:rPr lang="en-US" dirty="0" smtClean="0"/>
              <a:t>: </a:t>
            </a:r>
            <a:r>
              <a:rPr lang="en-US" dirty="0" err="1" smtClean="0"/>
              <a:t>n</a:t>
            </a:r>
            <a:r>
              <a:rPr lang="en-US" dirty="0" smtClean="0"/>
              <a:t> = 2 → </a:t>
            </a:r>
            <a:r>
              <a:rPr lang="en-US" dirty="0" err="1" smtClean="0"/>
              <a:t>n</a:t>
            </a:r>
            <a:r>
              <a:rPr lang="en-US" dirty="0" smtClean="0"/>
              <a:t> = 1 – 122 nm</a:t>
            </a:r>
          </a:p>
          <a:p>
            <a:r>
              <a:rPr lang="en-US" dirty="0" smtClean="0"/>
              <a:t>Lyman </a:t>
            </a:r>
            <a:r>
              <a:rPr lang="en-US" sz="3600" dirty="0" err="1">
                <a:latin typeface="Cambria"/>
              </a:rPr>
              <a:t>β</a:t>
            </a:r>
            <a:r>
              <a:rPr lang="en-US" dirty="0" smtClean="0"/>
              <a:t>: </a:t>
            </a:r>
            <a:r>
              <a:rPr lang="en-US" dirty="0" err="1" smtClean="0"/>
              <a:t>n</a:t>
            </a:r>
            <a:r>
              <a:rPr lang="en-US" dirty="0" smtClean="0"/>
              <a:t> = 3 → </a:t>
            </a:r>
            <a:r>
              <a:rPr lang="en-US" dirty="0" err="1" smtClean="0"/>
              <a:t>n</a:t>
            </a:r>
            <a:r>
              <a:rPr lang="en-US" dirty="0" smtClean="0"/>
              <a:t> = 1 – 103 nm</a:t>
            </a:r>
          </a:p>
          <a:p>
            <a:r>
              <a:rPr lang="en-US" dirty="0" smtClean="0"/>
              <a:t>Lyman </a:t>
            </a:r>
            <a:r>
              <a:rPr lang="en-US" sz="3600" dirty="0" err="1">
                <a:latin typeface="Cambria"/>
              </a:rPr>
              <a:t>γ</a:t>
            </a:r>
            <a:r>
              <a:rPr lang="en-US" dirty="0" smtClean="0"/>
              <a:t>: </a:t>
            </a:r>
            <a:r>
              <a:rPr lang="en-US" dirty="0" err="1" smtClean="0"/>
              <a:t>n</a:t>
            </a:r>
            <a:r>
              <a:rPr lang="en-US" dirty="0" smtClean="0"/>
              <a:t> = 4 → </a:t>
            </a:r>
            <a:r>
              <a:rPr lang="en-US" dirty="0" err="1" smtClean="0"/>
              <a:t>n</a:t>
            </a:r>
            <a:r>
              <a:rPr lang="en-US" dirty="0" smtClean="0"/>
              <a:t> = 1 – 97.3 nm</a:t>
            </a:r>
          </a:p>
          <a:p>
            <a:r>
              <a:rPr lang="en-US" dirty="0" smtClean="0"/>
              <a:t>Lyman </a:t>
            </a:r>
            <a:r>
              <a:rPr lang="en-US" sz="3600" dirty="0" err="1">
                <a:latin typeface="Cambria"/>
              </a:rPr>
              <a:t>δ</a:t>
            </a:r>
            <a:r>
              <a:rPr lang="en-US" dirty="0" smtClean="0"/>
              <a:t>: </a:t>
            </a:r>
            <a:r>
              <a:rPr lang="en-US" dirty="0" err="1" smtClean="0"/>
              <a:t>n</a:t>
            </a:r>
            <a:r>
              <a:rPr lang="en-US" dirty="0" smtClean="0"/>
              <a:t> = 5 → </a:t>
            </a:r>
            <a:r>
              <a:rPr lang="en-US" dirty="0" err="1" smtClean="0"/>
              <a:t>n</a:t>
            </a:r>
            <a:r>
              <a:rPr lang="en-US" dirty="0" smtClean="0"/>
              <a:t> = 1 – 95.0 nm</a:t>
            </a:r>
          </a:p>
          <a:p>
            <a:r>
              <a:rPr lang="en-US" dirty="0" smtClean="0"/>
              <a:t>Lyman </a:t>
            </a:r>
            <a:r>
              <a:rPr lang="en-US" sz="3600" dirty="0" err="1">
                <a:latin typeface="Cambria"/>
              </a:rPr>
              <a:t>ε</a:t>
            </a:r>
            <a:r>
              <a:rPr lang="en-US" dirty="0" smtClean="0"/>
              <a:t>: </a:t>
            </a:r>
            <a:r>
              <a:rPr lang="en-US" dirty="0" err="1" smtClean="0"/>
              <a:t>n</a:t>
            </a:r>
            <a:r>
              <a:rPr lang="en-US" dirty="0" smtClean="0"/>
              <a:t> = 6 → </a:t>
            </a:r>
            <a:r>
              <a:rPr lang="en-US" dirty="0" err="1" smtClean="0"/>
              <a:t>n</a:t>
            </a:r>
            <a:r>
              <a:rPr lang="en-US" dirty="0" smtClean="0"/>
              <a:t> = 1 – 93.8 nm</a:t>
            </a:r>
          </a:p>
          <a:p>
            <a:r>
              <a:rPr lang="en-US" dirty="0" smtClean="0"/>
              <a:t>Lyman limit: </a:t>
            </a:r>
            <a:r>
              <a:rPr lang="en-US" dirty="0" err="1" smtClean="0"/>
              <a:t>n</a:t>
            </a:r>
            <a:r>
              <a:rPr lang="en-US" dirty="0" smtClean="0"/>
              <a:t> = ∞ → </a:t>
            </a:r>
            <a:r>
              <a:rPr lang="en-US" dirty="0" err="1" smtClean="0"/>
              <a:t>n</a:t>
            </a:r>
            <a:r>
              <a:rPr lang="en-US" dirty="0" smtClean="0"/>
              <a:t> = 1 – 91.2 nm</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Recombination Lines</a:t>
            </a:r>
            <a:endParaRPr lang="en-US" dirty="0"/>
          </a:p>
        </p:txBody>
      </p:sp>
      <p:sp>
        <p:nvSpPr>
          <p:cNvPr id="3" name="Content Placeholder 2"/>
          <p:cNvSpPr>
            <a:spLocks noGrp="1"/>
          </p:cNvSpPr>
          <p:nvPr>
            <p:ph idx="1"/>
          </p:nvPr>
        </p:nvSpPr>
        <p:spPr>
          <a:xfrm>
            <a:off x="685800" y="1981200"/>
            <a:ext cx="8048978" cy="4114800"/>
          </a:xfrm>
        </p:spPr>
        <p:txBody>
          <a:bodyPr/>
          <a:lstStyle/>
          <a:p>
            <a:r>
              <a:rPr lang="en-US" dirty="0" smtClean="0"/>
              <a:t>Bigger jumps = more energy = shorter </a:t>
            </a:r>
            <a:r>
              <a:rPr lang="en-US" dirty="0" err="1" smtClean="0"/>
              <a:t>λ</a:t>
            </a:r>
            <a:endParaRPr lang="en-US" dirty="0" smtClean="0"/>
          </a:p>
          <a:p>
            <a:pPr lvl="1"/>
            <a:r>
              <a:rPr lang="en-US" dirty="0" smtClean="0"/>
              <a:t>Bigger jumps are also less likely to occur</a:t>
            </a:r>
          </a:p>
          <a:p>
            <a:r>
              <a:rPr lang="en-US" dirty="0" smtClean="0"/>
              <a:t>Higher levels = less energy = longer </a:t>
            </a:r>
            <a:r>
              <a:rPr lang="en-US" dirty="0" err="1" smtClean="0"/>
              <a:t>λ</a:t>
            </a:r>
            <a:endParaRPr lang="en-US" dirty="0" smtClean="0"/>
          </a:p>
          <a:p>
            <a:pPr lvl="1"/>
            <a:r>
              <a:rPr lang="en-US" dirty="0" smtClean="0"/>
              <a:t>Higher levels less likely to be populated</a:t>
            </a:r>
          </a:p>
          <a:p>
            <a:r>
              <a:rPr lang="en-US" dirty="0" smtClean="0"/>
              <a:t>Higher lines are denoted </a:t>
            </a:r>
            <a:r>
              <a:rPr lang="en-US" dirty="0" err="1" smtClean="0"/>
              <a:t>H</a:t>
            </a:r>
            <a:r>
              <a:rPr lang="en-US" i="1" dirty="0" err="1" smtClean="0"/>
              <a:t>n</a:t>
            </a:r>
            <a:r>
              <a:rPr lang="en-US" sz="3600" dirty="0" err="1" smtClean="0">
                <a:latin typeface="Cambria"/>
              </a:rPr>
              <a:t>α</a:t>
            </a:r>
            <a:r>
              <a:rPr lang="en-US" dirty="0" smtClean="0"/>
              <a:t>, </a:t>
            </a:r>
            <a:r>
              <a:rPr lang="en-US" dirty="0" err="1" smtClean="0"/>
              <a:t>H</a:t>
            </a:r>
            <a:r>
              <a:rPr lang="en-US" i="1" dirty="0" err="1" smtClean="0"/>
              <a:t>n</a:t>
            </a:r>
            <a:r>
              <a:rPr lang="en-US" sz="3600" dirty="0" err="1" smtClean="0">
                <a:latin typeface="Cambria"/>
              </a:rPr>
              <a:t>β</a:t>
            </a:r>
            <a:r>
              <a:rPr lang="en-US" dirty="0" smtClean="0"/>
              <a:t>, etc., where </a:t>
            </a:r>
            <a:r>
              <a:rPr lang="en-US" i="1" dirty="0" err="1" smtClean="0"/>
              <a:t>n</a:t>
            </a:r>
            <a:r>
              <a:rPr lang="en-US" dirty="0" smtClean="0"/>
              <a:t> is the final energy level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Recombination Lines</a:t>
            </a:r>
            <a:endParaRPr lang="en-US" dirty="0"/>
          </a:p>
        </p:txBody>
      </p:sp>
      <p:sp>
        <p:nvSpPr>
          <p:cNvPr id="3" name="Content Placeholder 2"/>
          <p:cNvSpPr>
            <a:spLocks noGrp="1"/>
          </p:cNvSpPr>
          <p:nvPr>
            <p:ph idx="1"/>
          </p:nvPr>
        </p:nvSpPr>
        <p:spPr/>
        <p:txBody>
          <a:bodyPr/>
          <a:lstStyle/>
          <a:p>
            <a:r>
              <a:rPr lang="en-US" sz="2800" dirty="0" smtClean="0"/>
              <a:t>Frequencies can be calculated using:</a:t>
            </a:r>
          </a:p>
          <a:p>
            <a:pPr algn="ctr">
              <a:buNone/>
            </a:pPr>
            <a:r>
              <a:rPr lang="en-US" sz="2800" i="1" dirty="0" err="1" smtClean="0">
                <a:latin typeface="Times New Roman"/>
              </a:rPr>
              <a:t>ν</a:t>
            </a:r>
            <a:r>
              <a:rPr lang="en-US" sz="2800" dirty="0" smtClean="0"/>
              <a:t> = 3.28805 × 10</a:t>
            </a:r>
            <a:r>
              <a:rPr lang="en-US" sz="2800" baseline="30000" dirty="0" smtClean="0"/>
              <a:t>15</a:t>
            </a:r>
            <a:r>
              <a:rPr lang="en-US" sz="2800" dirty="0" smtClean="0"/>
              <a:t> Hz (1/n</a:t>
            </a:r>
            <a:r>
              <a:rPr lang="en-US" sz="2800" baseline="-25000" dirty="0" smtClean="0"/>
              <a:t>l</a:t>
            </a:r>
            <a:r>
              <a:rPr lang="en-US" sz="2800" baseline="30000" dirty="0" smtClean="0"/>
              <a:t>2</a:t>
            </a:r>
            <a:r>
              <a:rPr lang="en-US" sz="2800" dirty="0" smtClean="0"/>
              <a:t> – 1/n</a:t>
            </a:r>
            <a:r>
              <a:rPr lang="en-US" sz="2800" baseline="-25000" dirty="0" smtClean="0"/>
              <a:t>u</a:t>
            </a:r>
            <a:r>
              <a:rPr lang="en-US" sz="2800" baseline="30000" dirty="0" smtClean="0"/>
              <a:t>2</a:t>
            </a:r>
            <a:r>
              <a:rPr lang="en-US" sz="2800" dirty="0" smtClean="0"/>
              <a:t>) </a:t>
            </a:r>
          </a:p>
          <a:p>
            <a:r>
              <a:rPr lang="en-US" sz="2800" dirty="0" smtClean="0"/>
              <a:t>This gives frequencies in the radio (</a:t>
            </a:r>
            <a:r>
              <a:rPr lang="en-US" sz="2800" i="1" dirty="0" err="1" smtClean="0">
                <a:latin typeface="Times New Roman"/>
              </a:rPr>
              <a:t>ν</a:t>
            </a:r>
            <a:r>
              <a:rPr lang="en-US" sz="2800" dirty="0" smtClean="0"/>
              <a:t> &lt; 1 THz) for (1/n</a:t>
            </a:r>
            <a:r>
              <a:rPr lang="en-US" sz="2800" baseline="-25000" dirty="0" smtClean="0"/>
              <a:t>l</a:t>
            </a:r>
            <a:r>
              <a:rPr lang="en-US" sz="2800" baseline="30000" dirty="0" smtClean="0"/>
              <a:t>2</a:t>
            </a:r>
            <a:r>
              <a:rPr lang="en-US" sz="2800" dirty="0" smtClean="0"/>
              <a:t> – 1/n</a:t>
            </a:r>
            <a:r>
              <a:rPr lang="en-US" sz="2800" baseline="-25000" dirty="0" smtClean="0"/>
              <a:t>u</a:t>
            </a:r>
            <a:r>
              <a:rPr lang="en-US" sz="2800" baseline="30000" dirty="0" smtClean="0"/>
              <a:t>2</a:t>
            </a:r>
            <a:r>
              <a:rPr lang="en-US" sz="2800" dirty="0" smtClean="0"/>
              <a:t>) &lt; 3 × 10</a:t>
            </a:r>
            <a:r>
              <a:rPr lang="en-US" sz="2800" baseline="30000" dirty="0" smtClean="0"/>
              <a:t>-4</a:t>
            </a:r>
          </a:p>
          <a:p>
            <a:r>
              <a:rPr lang="en-US" sz="2800" dirty="0" smtClean="0"/>
              <a:t>This is met for </a:t>
            </a:r>
            <a:r>
              <a:rPr lang="en-US" sz="2800" dirty="0" err="1" smtClean="0"/>
              <a:t>H</a:t>
            </a:r>
            <a:r>
              <a:rPr lang="en-US" sz="2800" i="1" dirty="0" err="1" smtClean="0"/>
              <a:t>n</a:t>
            </a:r>
            <a:r>
              <a:rPr lang="en-US" sz="2800" dirty="0" err="1" smtClean="0"/>
              <a:t>α</a:t>
            </a:r>
            <a:r>
              <a:rPr lang="en-US" sz="2800" dirty="0" smtClean="0"/>
              <a:t> when </a:t>
            </a:r>
            <a:r>
              <a:rPr lang="en-US" sz="2800" i="1" dirty="0" err="1" smtClean="0"/>
              <a:t>n</a:t>
            </a:r>
            <a:r>
              <a:rPr lang="en-US" sz="2800" dirty="0" smtClean="0"/>
              <a:t> &gt; 19, for </a:t>
            </a:r>
            <a:r>
              <a:rPr lang="en-US" sz="2800" dirty="0" err="1" smtClean="0"/>
              <a:t>H</a:t>
            </a:r>
            <a:r>
              <a:rPr lang="en-US" sz="2800" i="1" dirty="0" err="1" smtClean="0"/>
              <a:t>n</a:t>
            </a:r>
            <a:r>
              <a:rPr lang="en-US" sz="2800" dirty="0" err="1" smtClean="0"/>
              <a:t>β</a:t>
            </a:r>
            <a:r>
              <a:rPr lang="en-US" sz="2800" dirty="0" smtClean="0"/>
              <a:t> when </a:t>
            </a:r>
            <a:r>
              <a:rPr lang="en-US" sz="2800" i="1" dirty="0" err="1" smtClean="0"/>
              <a:t>n</a:t>
            </a:r>
            <a:r>
              <a:rPr lang="en-US" sz="2800" dirty="0" smtClean="0"/>
              <a:t> &gt; 23, etc.</a:t>
            </a:r>
          </a:p>
          <a:p>
            <a:r>
              <a:rPr lang="en-US" sz="2800" dirty="0" smtClean="0"/>
              <a:t>Known as Radio Recombination Lines (</a:t>
            </a:r>
            <a:r>
              <a:rPr lang="en-US" sz="2800" dirty="0" err="1" smtClean="0"/>
              <a:t>RRLs</a:t>
            </a:r>
            <a:r>
              <a:rPr lang="en-US" sz="2800" dirty="0" smtClean="0"/>
              <a:t>)</a:t>
            </a:r>
          </a:p>
          <a:p>
            <a:r>
              <a:rPr lang="en-US" sz="2800" dirty="0" smtClean="0"/>
              <a:t>Also get </a:t>
            </a:r>
            <a:r>
              <a:rPr lang="en-US" sz="2800" dirty="0" err="1" smtClean="0"/>
              <a:t>RRLs</a:t>
            </a:r>
            <a:r>
              <a:rPr lang="en-US" sz="2800" dirty="0" smtClean="0"/>
              <a:t> from He and C</a:t>
            </a:r>
          </a:p>
          <a:p>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0090"/>
        </a:solidFill>
        <a:effectLst/>
      </p:bgPr>
    </p:bg>
    <p:spTree>
      <p:nvGrpSpPr>
        <p:cNvPr id="1" name=""/>
        <p:cNvGrpSpPr/>
        <p:nvPr/>
      </p:nvGrpSpPr>
      <p:grpSpPr>
        <a:xfrm>
          <a:off x="0" y="0"/>
          <a:ext cx="0" cy="0"/>
          <a:chOff x="0" y="0"/>
          <a:chExt cx="0" cy="0"/>
        </a:xfrm>
      </p:grpSpPr>
      <p:sp>
        <p:nvSpPr>
          <p:cNvPr id="15" name="Cube 14"/>
          <p:cNvSpPr/>
          <p:nvPr/>
        </p:nvSpPr>
        <p:spPr>
          <a:xfrm>
            <a:off x="503064" y="2029897"/>
            <a:ext cx="1080000" cy="4552868"/>
          </a:xfrm>
          <a:prstGeom prst="cube">
            <a:avLst/>
          </a:prstGeom>
          <a:gradFill flip="none" rotWithShape="1">
            <a:gsLst>
              <a:gs pos="100000">
                <a:schemeClr val="accent3">
                  <a:lumMod val="60000"/>
                  <a:lumOff val="40000"/>
                </a:schemeClr>
              </a:gs>
              <a:gs pos="0">
                <a:schemeClr val="accent3">
                  <a:lumMod val="75000"/>
                </a:schemeClr>
              </a:gs>
            </a:gsLst>
            <a:lin ang="16200000" scaled="0"/>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5400000"/>
              </a:camera>
              <a:lightRig rig="threePt" dir="t"/>
            </a:scene3d>
          </a:bodyPr>
          <a:lstStyle/>
          <a:p>
            <a:pPr algn="ctr"/>
            <a:r>
              <a:rPr lang="en-US" sz="3600" dirty="0" err="1" smtClean="0"/>
              <a:t>n</a:t>
            </a:r>
            <a:r>
              <a:rPr lang="en-US" sz="3600" dirty="0" smtClean="0"/>
              <a:t>=10</a:t>
            </a:r>
            <a:endParaRPr lang="en-US" sz="3600" dirty="0"/>
          </a:p>
        </p:txBody>
      </p:sp>
      <p:sp>
        <p:nvSpPr>
          <p:cNvPr id="14" name="Cube 13"/>
          <p:cNvSpPr/>
          <p:nvPr/>
        </p:nvSpPr>
        <p:spPr>
          <a:xfrm>
            <a:off x="1325352" y="2040697"/>
            <a:ext cx="1080000" cy="4542068"/>
          </a:xfrm>
          <a:prstGeom prst="cube">
            <a:avLst/>
          </a:prstGeom>
          <a:gradFill>
            <a:gsLst>
              <a:gs pos="0">
                <a:schemeClr val="accent3">
                  <a:lumMod val="75000"/>
                </a:schemeClr>
              </a:gs>
              <a:gs pos="100000">
                <a:schemeClr val="accent3">
                  <a:lumMod val="60000"/>
                  <a:lumOff val="40000"/>
                </a:schemeClr>
              </a:gs>
            </a:gsLs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5400000"/>
              </a:camera>
              <a:lightRig rig="threePt" dir="t"/>
            </a:scene3d>
          </a:bodyPr>
          <a:lstStyle/>
          <a:p>
            <a:pPr algn="ctr"/>
            <a:r>
              <a:rPr lang="en-US" sz="3600" dirty="0" err="1" smtClean="0"/>
              <a:t>n</a:t>
            </a:r>
            <a:r>
              <a:rPr lang="en-US" sz="3600" dirty="0" smtClean="0"/>
              <a:t>=9</a:t>
            </a:r>
            <a:endParaRPr lang="en-US" sz="3600" dirty="0"/>
          </a:p>
        </p:txBody>
      </p:sp>
      <p:sp>
        <p:nvSpPr>
          <p:cNvPr id="13" name="Cube 12"/>
          <p:cNvSpPr/>
          <p:nvPr/>
        </p:nvSpPr>
        <p:spPr>
          <a:xfrm>
            <a:off x="2135298" y="2055097"/>
            <a:ext cx="1080000" cy="4527668"/>
          </a:xfrm>
          <a:prstGeom prst="cube">
            <a:avLst/>
          </a:prstGeom>
          <a:gradFill>
            <a:gsLst>
              <a:gs pos="0">
                <a:schemeClr val="accent3">
                  <a:lumMod val="75000"/>
                </a:schemeClr>
              </a:gs>
              <a:gs pos="100000">
                <a:schemeClr val="accent3">
                  <a:lumMod val="60000"/>
                  <a:lumOff val="40000"/>
                </a:schemeClr>
              </a:gs>
            </a:gsLs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5400000"/>
              </a:camera>
              <a:lightRig rig="threePt" dir="t"/>
            </a:scene3d>
          </a:bodyPr>
          <a:lstStyle/>
          <a:p>
            <a:pPr algn="ctr"/>
            <a:r>
              <a:rPr lang="en-US" sz="3600" dirty="0" err="1" smtClean="0"/>
              <a:t>n</a:t>
            </a:r>
            <a:r>
              <a:rPr lang="en-US" sz="3600" dirty="0" smtClean="0"/>
              <a:t>=8</a:t>
            </a:r>
            <a:endParaRPr lang="en-US" sz="3600" dirty="0"/>
          </a:p>
        </p:txBody>
      </p:sp>
      <p:sp>
        <p:nvSpPr>
          <p:cNvPr id="12" name="Cube 11"/>
          <p:cNvSpPr/>
          <p:nvPr/>
        </p:nvSpPr>
        <p:spPr>
          <a:xfrm>
            <a:off x="2952000" y="2073097"/>
            <a:ext cx="1080000" cy="4509668"/>
          </a:xfrm>
          <a:prstGeom prst="cube">
            <a:avLst/>
          </a:prstGeom>
          <a:gradFill>
            <a:gsLst>
              <a:gs pos="0">
                <a:schemeClr val="accent3">
                  <a:lumMod val="75000"/>
                </a:schemeClr>
              </a:gs>
              <a:gs pos="100000">
                <a:schemeClr val="accent3">
                  <a:lumMod val="60000"/>
                  <a:lumOff val="40000"/>
                </a:schemeClr>
              </a:gs>
            </a:gsLs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5400000"/>
              </a:camera>
              <a:lightRig rig="threePt" dir="t"/>
            </a:scene3d>
          </a:bodyPr>
          <a:lstStyle/>
          <a:p>
            <a:pPr algn="ctr"/>
            <a:r>
              <a:rPr lang="en-US" sz="3600" dirty="0" err="1" smtClean="0"/>
              <a:t>n</a:t>
            </a:r>
            <a:r>
              <a:rPr lang="en-US" sz="3600" dirty="0" smtClean="0"/>
              <a:t>=7</a:t>
            </a:r>
            <a:endParaRPr lang="en-US" sz="3600" dirty="0"/>
          </a:p>
        </p:txBody>
      </p:sp>
      <p:sp>
        <p:nvSpPr>
          <p:cNvPr id="11" name="Cube 10"/>
          <p:cNvSpPr/>
          <p:nvPr/>
        </p:nvSpPr>
        <p:spPr>
          <a:xfrm>
            <a:off x="3774288" y="2105497"/>
            <a:ext cx="1080000" cy="4477268"/>
          </a:xfrm>
          <a:prstGeom prst="cube">
            <a:avLst/>
          </a:prstGeom>
          <a:gradFill>
            <a:gsLst>
              <a:gs pos="0">
                <a:schemeClr val="accent3">
                  <a:lumMod val="75000"/>
                </a:schemeClr>
              </a:gs>
              <a:gs pos="100000">
                <a:schemeClr val="accent3">
                  <a:lumMod val="60000"/>
                  <a:lumOff val="40000"/>
                </a:schemeClr>
              </a:gs>
            </a:gsLs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5400000"/>
              </a:camera>
              <a:lightRig rig="threePt" dir="t"/>
            </a:scene3d>
          </a:bodyPr>
          <a:lstStyle/>
          <a:p>
            <a:pPr algn="ctr"/>
            <a:r>
              <a:rPr lang="en-US" sz="3600" dirty="0" err="1" smtClean="0"/>
              <a:t>n</a:t>
            </a:r>
            <a:r>
              <a:rPr lang="en-US" sz="3600" dirty="0" smtClean="0"/>
              <a:t>=6</a:t>
            </a:r>
            <a:endParaRPr lang="en-US" sz="3600" dirty="0"/>
          </a:p>
        </p:txBody>
      </p:sp>
      <p:sp>
        <p:nvSpPr>
          <p:cNvPr id="4" name="Title 3"/>
          <p:cNvSpPr>
            <a:spLocks noGrp="1"/>
          </p:cNvSpPr>
          <p:nvPr>
            <p:ph type="title"/>
          </p:nvPr>
        </p:nvSpPr>
        <p:spPr>
          <a:xfrm>
            <a:off x="457200" y="132198"/>
            <a:ext cx="8229600" cy="1143000"/>
          </a:xfrm>
        </p:spPr>
        <p:txBody>
          <a:bodyPr/>
          <a:lstStyle/>
          <a:p>
            <a:r>
              <a:rPr lang="en-US" dirty="0" smtClean="0">
                <a:solidFill>
                  <a:schemeClr val="bg1"/>
                </a:solidFill>
              </a:rPr>
              <a:t>Coconut Rolling</a:t>
            </a:r>
            <a:endParaRPr lang="en-US" dirty="0">
              <a:solidFill>
                <a:schemeClr val="bg1"/>
              </a:solidFill>
            </a:endParaRPr>
          </a:p>
        </p:txBody>
      </p:sp>
      <p:sp>
        <p:nvSpPr>
          <p:cNvPr id="5" name="Cube 4"/>
          <p:cNvSpPr/>
          <p:nvPr/>
        </p:nvSpPr>
        <p:spPr>
          <a:xfrm>
            <a:off x="4583572" y="2165565"/>
            <a:ext cx="1080000" cy="4417200"/>
          </a:xfrm>
          <a:prstGeom prst="cube">
            <a:avLst/>
          </a:prstGeom>
          <a:gradFill>
            <a:gsLst>
              <a:gs pos="0">
                <a:schemeClr val="accent3">
                  <a:lumMod val="75000"/>
                </a:schemeClr>
              </a:gs>
              <a:gs pos="100000">
                <a:schemeClr val="accent3">
                  <a:lumMod val="60000"/>
                  <a:lumOff val="40000"/>
                </a:schemeClr>
              </a:gs>
            </a:gsLs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5400000"/>
              </a:camera>
              <a:lightRig rig="threePt" dir="t"/>
            </a:scene3d>
          </a:bodyPr>
          <a:lstStyle/>
          <a:p>
            <a:pPr algn="ctr"/>
            <a:r>
              <a:rPr lang="en-US" sz="3600" dirty="0" err="1" smtClean="0"/>
              <a:t>n</a:t>
            </a:r>
            <a:r>
              <a:rPr lang="en-US" sz="3600" dirty="0" smtClean="0"/>
              <a:t>=5</a:t>
            </a:r>
            <a:endParaRPr lang="en-US" sz="3600" dirty="0"/>
          </a:p>
        </p:txBody>
      </p:sp>
      <p:sp>
        <p:nvSpPr>
          <p:cNvPr id="6" name="Cube 5"/>
          <p:cNvSpPr/>
          <p:nvPr/>
        </p:nvSpPr>
        <p:spPr>
          <a:xfrm>
            <a:off x="5393510" y="2262765"/>
            <a:ext cx="1080000" cy="4320000"/>
          </a:xfrm>
          <a:prstGeom prst="cube">
            <a:avLst/>
          </a:prstGeom>
          <a:gradFill>
            <a:gsLst>
              <a:gs pos="0">
                <a:schemeClr val="accent3">
                  <a:lumMod val="75000"/>
                </a:schemeClr>
              </a:gs>
              <a:gs pos="100000">
                <a:schemeClr val="accent3">
                  <a:lumMod val="60000"/>
                  <a:lumOff val="40000"/>
                </a:schemeClr>
              </a:gs>
            </a:gsLs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5400000"/>
              </a:camera>
              <a:lightRig rig="threePt" dir="t"/>
            </a:scene3d>
          </a:bodyPr>
          <a:lstStyle/>
          <a:p>
            <a:pPr algn="ctr"/>
            <a:r>
              <a:rPr lang="en-US" sz="3600" dirty="0" err="1" smtClean="0"/>
              <a:t>n</a:t>
            </a:r>
            <a:r>
              <a:rPr lang="en-US" sz="3600" dirty="0" smtClean="0"/>
              <a:t>=4</a:t>
            </a:r>
            <a:endParaRPr lang="en-US" sz="3600" dirty="0"/>
          </a:p>
        </p:txBody>
      </p:sp>
      <p:sp>
        <p:nvSpPr>
          <p:cNvPr id="7" name="Cube 6"/>
          <p:cNvSpPr/>
          <p:nvPr/>
        </p:nvSpPr>
        <p:spPr>
          <a:xfrm>
            <a:off x="6203445" y="2471565"/>
            <a:ext cx="1080000" cy="4111200"/>
          </a:xfrm>
          <a:prstGeom prst="cube">
            <a:avLst/>
          </a:prstGeom>
          <a:gradFill>
            <a:gsLst>
              <a:gs pos="0">
                <a:schemeClr val="accent3">
                  <a:lumMod val="75000"/>
                </a:schemeClr>
              </a:gs>
              <a:gs pos="100000">
                <a:schemeClr val="accent3">
                  <a:lumMod val="60000"/>
                  <a:lumOff val="40000"/>
                </a:schemeClr>
              </a:gs>
            </a:gsLs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5400000"/>
              </a:camera>
              <a:lightRig rig="threePt" dir="t"/>
            </a:scene3d>
          </a:bodyPr>
          <a:lstStyle/>
          <a:p>
            <a:pPr algn="ctr"/>
            <a:r>
              <a:rPr lang="en-US" sz="3600" dirty="0" err="1" smtClean="0"/>
              <a:t>n</a:t>
            </a:r>
            <a:r>
              <a:rPr lang="en-US" sz="3600" dirty="0" smtClean="0"/>
              <a:t>=3</a:t>
            </a:r>
            <a:endParaRPr lang="en-US" sz="3600" dirty="0"/>
          </a:p>
        </p:txBody>
      </p:sp>
      <p:sp>
        <p:nvSpPr>
          <p:cNvPr id="8" name="Cube 7"/>
          <p:cNvSpPr/>
          <p:nvPr/>
        </p:nvSpPr>
        <p:spPr>
          <a:xfrm>
            <a:off x="7007928" y="3072765"/>
            <a:ext cx="1080000" cy="3510000"/>
          </a:xfrm>
          <a:prstGeom prst="cube">
            <a:avLst/>
          </a:prstGeom>
          <a:gradFill>
            <a:gsLst>
              <a:gs pos="0">
                <a:schemeClr val="accent3">
                  <a:lumMod val="75000"/>
                </a:schemeClr>
              </a:gs>
              <a:gs pos="100000">
                <a:schemeClr val="accent3">
                  <a:lumMod val="60000"/>
                  <a:lumOff val="40000"/>
                </a:schemeClr>
              </a:gs>
            </a:gsLs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5400000"/>
              </a:camera>
              <a:lightRig rig="threePt" dir="t"/>
            </a:scene3d>
          </a:bodyPr>
          <a:lstStyle/>
          <a:p>
            <a:pPr algn="ctr"/>
            <a:r>
              <a:rPr lang="en-US" sz="3600" dirty="0" err="1" smtClean="0"/>
              <a:t>n</a:t>
            </a:r>
            <a:r>
              <a:rPr lang="en-US" sz="3600" dirty="0" smtClean="0"/>
              <a:t>=2</a:t>
            </a:r>
            <a:endParaRPr lang="en-US" sz="3600" dirty="0"/>
          </a:p>
        </p:txBody>
      </p:sp>
      <p:sp>
        <p:nvSpPr>
          <p:cNvPr id="10" name="Parallelogram 9"/>
          <p:cNvSpPr/>
          <p:nvPr/>
        </p:nvSpPr>
        <p:spPr>
          <a:xfrm>
            <a:off x="7839984" y="6312765"/>
            <a:ext cx="1304016" cy="270000"/>
          </a:xfrm>
          <a:prstGeom prst="parallelogram">
            <a:avLst>
              <a:gd name="adj" fmla="val 102080"/>
            </a:avLst>
          </a:prstGeom>
          <a:solidFill>
            <a:schemeClr val="accent3">
              <a:lumMod val="60000"/>
              <a:lumOff val="4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wrap="none" tIns="0" bIns="72000" rtlCol="0" anchor="ctr" anchorCtr="0"/>
          <a:lstStyle/>
          <a:p>
            <a:pPr algn="ctr"/>
            <a:r>
              <a:rPr lang="en-US" sz="3200" dirty="0" err="1" smtClean="0">
                <a:solidFill>
                  <a:schemeClr val="tx1">
                    <a:lumMod val="75000"/>
                    <a:lumOff val="25000"/>
                  </a:schemeClr>
                </a:solidFill>
              </a:rPr>
              <a:t>n</a:t>
            </a:r>
            <a:r>
              <a:rPr lang="en-US" sz="3200" dirty="0" smtClean="0">
                <a:solidFill>
                  <a:schemeClr val="tx1">
                    <a:lumMod val="75000"/>
                    <a:lumOff val="25000"/>
                  </a:schemeClr>
                </a:solidFill>
              </a:rPr>
              <a:t>=1</a:t>
            </a:r>
            <a:endParaRPr lang="en-US" sz="3200" dirty="0">
              <a:solidFill>
                <a:schemeClr val="tx1">
                  <a:lumMod val="75000"/>
                  <a:lumOff val="25000"/>
                </a:schemeClr>
              </a:solidFill>
            </a:endParaRPr>
          </a:p>
        </p:txBody>
      </p:sp>
      <p:sp>
        <p:nvSpPr>
          <p:cNvPr id="16" name="Oval 15"/>
          <p:cNvSpPr/>
          <p:nvPr/>
        </p:nvSpPr>
        <p:spPr>
          <a:xfrm>
            <a:off x="384932" y="1782889"/>
            <a:ext cx="432000" cy="432000"/>
          </a:xfrm>
          <a:prstGeom prst="ellipse">
            <a:avLst/>
          </a:prstGeom>
          <a:solidFill>
            <a:schemeClr val="accent6">
              <a:lumMod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1246100" y="1787609"/>
            <a:ext cx="432000" cy="432000"/>
          </a:xfrm>
          <a:prstGeom prst="ellipse">
            <a:avLst/>
          </a:prstGeom>
          <a:solidFill>
            <a:schemeClr val="accent6">
              <a:lumMod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2122034" y="1807097"/>
            <a:ext cx="432000" cy="432000"/>
          </a:xfrm>
          <a:prstGeom prst="ellipse">
            <a:avLst/>
          </a:prstGeom>
          <a:solidFill>
            <a:schemeClr val="accent6">
              <a:lumMod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2997968" y="1826585"/>
            <a:ext cx="432000" cy="432000"/>
          </a:xfrm>
          <a:prstGeom prst="ellipse">
            <a:avLst/>
          </a:prstGeom>
          <a:solidFill>
            <a:schemeClr val="accent6">
              <a:lumMod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3800072" y="1846073"/>
            <a:ext cx="432000" cy="432000"/>
          </a:xfrm>
          <a:prstGeom prst="ellipse">
            <a:avLst/>
          </a:prstGeom>
          <a:solidFill>
            <a:schemeClr val="accent6">
              <a:lumMod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4469828" y="1910473"/>
            <a:ext cx="432000" cy="432000"/>
          </a:xfrm>
          <a:prstGeom prst="ellipse">
            <a:avLst/>
          </a:prstGeom>
          <a:solidFill>
            <a:schemeClr val="accent6">
              <a:lumMod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5301464" y="2018569"/>
            <a:ext cx="432000" cy="432000"/>
          </a:xfrm>
          <a:prstGeom prst="ellipse">
            <a:avLst/>
          </a:prstGeom>
          <a:solidFill>
            <a:schemeClr val="accent6">
              <a:lumMod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92164" y="2215273"/>
            <a:ext cx="432000" cy="432000"/>
          </a:xfrm>
          <a:prstGeom prst="ellipse">
            <a:avLst/>
          </a:prstGeom>
          <a:solidFill>
            <a:schemeClr val="accent6">
              <a:lumMod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7023800" y="2825481"/>
            <a:ext cx="432000" cy="432000"/>
          </a:xfrm>
          <a:prstGeom prst="ellipse">
            <a:avLst/>
          </a:prstGeom>
          <a:solidFill>
            <a:schemeClr val="accent6">
              <a:lumMod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Explosion 2 31"/>
          <p:cNvSpPr/>
          <p:nvPr/>
        </p:nvSpPr>
        <p:spPr>
          <a:xfrm>
            <a:off x="6936159" y="4268020"/>
            <a:ext cx="2392133" cy="1491593"/>
          </a:xfrm>
          <a:prstGeom prst="irregularSeal2">
            <a:avLst/>
          </a:prstGeom>
          <a:solidFill>
            <a:schemeClr val="bg1">
              <a:alpha val="75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wrap="none" lIns="36000" rIns="36000" rtlCol="0" anchor="ctr">
            <a:scene3d>
              <a:camera prst="orthographicFront">
                <a:rot lat="0" lon="0" rev="1200000"/>
              </a:camera>
              <a:lightRig rig="threePt" dir="t"/>
            </a:scene3d>
          </a:bodyPr>
          <a:lstStyle/>
          <a:p>
            <a:pPr algn="ctr"/>
            <a:r>
              <a:rPr lang="en-US" sz="3000" dirty="0" smtClean="0">
                <a:solidFill>
                  <a:srgbClr val="FF0000"/>
                </a:solidFill>
              </a:rPr>
              <a:t>BANG!</a:t>
            </a:r>
            <a:endParaRPr lang="en-US" sz="3000" dirty="0">
              <a:solidFill>
                <a:srgbClr val="FF0000"/>
              </a:solidFill>
            </a:endParaRPr>
          </a:p>
        </p:txBody>
      </p:sp>
      <p:sp>
        <p:nvSpPr>
          <p:cNvPr id="33" name="Explosion 2 32"/>
          <p:cNvSpPr>
            <a:spLocks/>
          </p:cNvSpPr>
          <p:nvPr/>
        </p:nvSpPr>
        <p:spPr>
          <a:xfrm>
            <a:off x="7264089" y="1766496"/>
            <a:ext cx="1913706" cy="1193274"/>
          </a:xfrm>
          <a:prstGeom prst="irregularSeal2">
            <a:avLst/>
          </a:prstGeom>
          <a:solidFill>
            <a:schemeClr val="bg1">
              <a:alpha val="75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lIns="36000" rIns="36000" rtlCol="0" anchor="ctr">
            <a:scene3d>
              <a:camera prst="orthographicFront">
                <a:rot lat="0" lon="0" rev="1200000"/>
              </a:camera>
              <a:lightRig rig="threePt" dir="t"/>
            </a:scene3d>
          </a:bodyPr>
          <a:lstStyle/>
          <a:p>
            <a:pPr algn="ctr"/>
            <a:r>
              <a:rPr lang="en-US" sz="2400" dirty="0" smtClean="0">
                <a:solidFill>
                  <a:srgbClr val="FF0000"/>
                </a:solidFill>
              </a:rPr>
              <a:t>Bang!</a:t>
            </a:r>
            <a:endParaRPr lang="en-US" sz="2400" dirty="0">
              <a:solidFill>
                <a:srgbClr val="FF0000"/>
              </a:solidFill>
            </a:endParaRPr>
          </a:p>
        </p:txBody>
      </p:sp>
      <p:sp>
        <p:nvSpPr>
          <p:cNvPr id="34" name="Explosion 2 33"/>
          <p:cNvSpPr>
            <a:spLocks/>
          </p:cNvSpPr>
          <p:nvPr/>
        </p:nvSpPr>
        <p:spPr>
          <a:xfrm>
            <a:off x="6161379" y="1121424"/>
            <a:ext cx="1760610" cy="1097812"/>
          </a:xfrm>
          <a:prstGeom prst="irregularSeal2">
            <a:avLst/>
          </a:prstGeom>
          <a:solidFill>
            <a:schemeClr val="bg1">
              <a:alpha val="75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lIns="36000" rIns="36000" rtlCol="0" anchor="ctr">
            <a:scene3d>
              <a:camera prst="orthographicFront">
                <a:rot lat="0" lon="0" rev="1200000"/>
              </a:camera>
              <a:lightRig rig="threePt" dir="t"/>
            </a:scene3d>
          </a:bodyPr>
          <a:lstStyle/>
          <a:p>
            <a:pPr algn="ctr"/>
            <a:r>
              <a:rPr lang="en-US" sz="2200" dirty="0" smtClean="0">
                <a:solidFill>
                  <a:srgbClr val="FF0000"/>
                </a:solidFill>
              </a:rPr>
              <a:t>Bang</a:t>
            </a:r>
            <a:endParaRPr lang="en-US" sz="2200" dirty="0">
              <a:solidFill>
                <a:srgbClr val="FF0000"/>
              </a:solidFill>
            </a:endParaRPr>
          </a:p>
        </p:txBody>
      </p:sp>
      <p:sp>
        <p:nvSpPr>
          <p:cNvPr id="35" name="Explosion 2 34"/>
          <p:cNvSpPr>
            <a:spLocks/>
          </p:cNvSpPr>
          <p:nvPr/>
        </p:nvSpPr>
        <p:spPr>
          <a:xfrm>
            <a:off x="4792882" y="1008001"/>
            <a:ext cx="1602155" cy="999009"/>
          </a:xfrm>
          <a:prstGeom prst="irregularSeal2">
            <a:avLst/>
          </a:prstGeom>
          <a:solidFill>
            <a:schemeClr val="bg1">
              <a:alpha val="75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wrap="none" lIns="36000" rIns="36000" rtlCol="0" anchor="ctr">
            <a:scene3d>
              <a:camera prst="orthographicFront">
                <a:rot lat="0" lon="0" rev="1200000"/>
              </a:camera>
              <a:lightRig rig="threePt" dir="t"/>
            </a:scene3d>
          </a:bodyPr>
          <a:lstStyle/>
          <a:p>
            <a:pPr algn="ctr"/>
            <a:r>
              <a:rPr lang="en-US" sz="2000" dirty="0" smtClean="0">
                <a:solidFill>
                  <a:srgbClr val="FF0000"/>
                </a:solidFill>
              </a:rPr>
              <a:t>BUMP</a:t>
            </a:r>
            <a:endParaRPr lang="en-US" sz="2000" dirty="0">
              <a:solidFill>
                <a:srgbClr val="FF0000"/>
              </a:solidFill>
            </a:endParaRPr>
          </a:p>
        </p:txBody>
      </p:sp>
      <p:sp>
        <p:nvSpPr>
          <p:cNvPr id="36" name="Explosion 2 35"/>
          <p:cNvSpPr>
            <a:spLocks/>
          </p:cNvSpPr>
          <p:nvPr/>
        </p:nvSpPr>
        <p:spPr>
          <a:xfrm>
            <a:off x="4044556" y="2327073"/>
            <a:ext cx="1441940" cy="899108"/>
          </a:xfrm>
          <a:prstGeom prst="irregularSeal2">
            <a:avLst/>
          </a:prstGeom>
          <a:solidFill>
            <a:schemeClr val="bg1">
              <a:alpha val="75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wrap="none" lIns="36000" rIns="36000" rtlCol="0" anchor="ctr">
            <a:scene3d>
              <a:camera prst="orthographicFront">
                <a:rot lat="0" lon="0" rev="1200000"/>
              </a:camera>
              <a:lightRig rig="threePt" dir="t"/>
            </a:scene3d>
          </a:bodyPr>
          <a:lstStyle/>
          <a:p>
            <a:pPr algn="ctr"/>
            <a:r>
              <a:rPr lang="en-US" dirty="0" smtClean="0">
                <a:solidFill>
                  <a:srgbClr val="FF0000"/>
                </a:solidFill>
              </a:rPr>
              <a:t>Bump</a:t>
            </a:r>
            <a:endParaRPr lang="en-US" dirty="0">
              <a:solidFill>
                <a:srgbClr val="FF0000"/>
              </a:solidFill>
            </a:endParaRPr>
          </a:p>
        </p:txBody>
      </p:sp>
      <p:sp>
        <p:nvSpPr>
          <p:cNvPr id="37" name="Explosion 2 36"/>
          <p:cNvSpPr>
            <a:spLocks/>
          </p:cNvSpPr>
          <p:nvPr/>
        </p:nvSpPr>
        <p:spPr>
          <a:xfrm>
            <a:off x="2380738" y="2287489"/>
            <a:ext cx="1441940" cy="899108"/>
          </a:xfrm>
          <a:prstGeom prst="irregularSeal2">
            <a:avLst/>
          </a:prstGeom>
          <a:solidFill>
            <a:schemeClr val="bg1">
              <a:alpha val="75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wrap="none" lIns="36000" rIns="36000" rtlCol="0" anchor="ctr">
            <a:scene3d>
              <a:camera prst="orthographicFront">
                <a:rot lat="0" lon="0" rev="1200000"/>
              </a:camera>
              <a:lightRig rig="threePt" dir="t"/>
            </a:scene3d>
          </a:bodyPr>
          <a:lstStyle/>
          <a:p>
            <a:pPr algn="ctr"/>
            <a:r>
              <a:rPr lang="en-US" dirty="0" smtClean="0">
                <a:solidFill>
                  <a:srgbClr val="FF0000"/>
                </a:solidFill>
              </a:rPr>
              <a:t>Bump</a:t>
            </a:r>
            <a:endParaRPr lang="en-US" dirty="0">
              <a:solidFill>
                <a:srgbClr val="FF0000"/>
              </a:solidFill>
            </a:endParaRPr>
          </a:p>
        </p:txBody>
      </p:sp>
      <p:sp>
        <p:nvSpPr>
          <p:cNvPr id="38" name="Explosion 2 37"/>
          <p:cNvSpPr>
            <a:spLocks/>
          </p:cNvSpPr>
          <p:nvPr/>
        </p:nvSpPr>
        <p:spPr>
          <a:xfrm>
            <a:off x="810802" y="2282769"/>
            <a:ext cx="1441940" cy="899108"/>
          </a:xfrm>
          <a:prstGeom prst="irregularSeal2">
            <a:avLst/>
          </a:prstGeom>
          <a:solidFill>
            <a:schemeClr val="bg1">
              <a:alpha val="75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wrap="none" lIns="36000" rIns="36000" rtlCol="0" anchor="ctr">
            <a:scene3d>
              <a:camera prst="orthographicFront">
                <a:rot lat="0" lon="0" rev="1200000"/>
              </a:camera>
              <a:lightRig rig="threePt" dir="t"/>
            </a:scene3d>
          </a:bodyPr>
          <a:lstStyle/>
          <a:p>
            <a:pPr algn="ctr"/>
            <a:r>
              <a:rPr lang="en-US" dirty="0" smtClean="0">
                <a:solidFill>
                  <a:srgbClr val="FF0000"/>
                </a:solidFill>
              </a:rPr>
              <a:t>Bump</a:t>
            </a:r>
            <a:endParaRPr lang="en-US" dirty="0">
              <a:solidFill>
                <a:srgbClr val="FF0000"/>
              </a:solidFill>
            </a:endParaRPr>
          </a:p>
        </p:txBody>
      </p:sp>
      <p:sp>
        <p:nvSpPr>
          <p:cNvPr id="39" name="Explosion 2 38"/>
          <p:cNvSpPr>
            <a:spLocks/>
          </p:cNvSpPr>
          <p:nvPr/>
        </p:nvSpPr>
        <p:spPr>
          <a:xfrm>
            <a:off x="1657204" y="987905"/>
            <a:ext cx="1441940" cy="899108"/>
          </a:xfrm>
          <a:prstGeom prst="irregularSeal2">
            <a:avLst/>
          </a:prstGeom>
          <a:solidFill>
            <a:schemeClr val="bg1">
              <a:alpha val="75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wrap="none" lIns="36000" rIns="36000" rtlCol="0" anchor="ctr">
            <a:scene3d>
              <a:camera prst="orthographicFront">
                <a:rot lat="0" lon="0" rev="1200000"/>
              </a:camera>
              <a:lightRig rig="threePt" dir="t"/>
            </a:scene3d>
          </a:bodyPr>
          <a:lstStyle/>
          <a:p>
            <a:pPr algn="ctr"/>
            <a:r>
              <a:rPr lang="en-US" dirty="0" smtClean="0">
                <a:solidFill>
                  <a:srgbClr val="FF0000"/>
                </a:solidFill>
              </a:rPr>
              <a:t>Bump</a:t>
            </a:r>
            <a:endParaRPr lang="en-US" dirty="0">
              <a:solidFill>
                <a:srgbClr val="FF0000"/>
              </a:solidFill>
            </a:endParaRPr>
          </a:p>
        </p:txBody>
      </p:sp>
      <p:sp>
        <p:nvSpPr>
          <p:cNvPr id="40" name="Explosion 2 39"/>
          <p:cNvSpPr>
            <a:spLocks/>
          </p:cNvSpPr>
          <p:nvPr/>
        </p:nvSpPr>
        <p:spPr>
          <a:xfrm>
            <a:off x="3345268" y="1036929"/>
            <a:ext cx="1441940" cy="899108"/>
          </a:xfrm>
          <a:prstGeom prst="irregularSeal2">
            <a:avLst/>
          </a:prstGeom>
          <a:solidFill>
            <a:schemeClr val="bg1">
              <a:alpha val="75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wrap="none" lIns="36000" rIns="36000" rtlCol="0" anchor="ctr">
            <a:scene3d>
              <a:camera prst="orthographicFront">
                <a:rot lat="0" lon="0" rev="1200000"/>
              </a:camera>
              <a:lightRig rig="threePt" dir="t"/>
            </a:scene3d>
          </a:bodyPr>
          <a:lstStyle/>
          <a:p>
            <a:pPr algn="ctr"/>
            <a:r>
              <a:rPr lang="en-US" dirty="0" smtClean="0">
                <a:solidFill>
                  <a:srgbClr val="FF0000"/>
                </a:solidFill>
              </a:rPr>
              <a:t>Bump</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fill="hold" grpId="3" nodeType="clickEffect">
                                  <p:stCondLst>
                                    <p:cond delay="0"/>
                                  </p:stCondLst>
                                  <p:childTnLst>
                                    <p:animMotion origin="layout" path="M 2.02848E-6 -5.07297E-6 L 0.09847 -5.07297E-6 " pathEditMode="relative" ptsTypes="AA">
                                      <p:cBhvr>
                                        <p:cTn id="10" dur="2000" fill="hold"/>
                                        <p:tgtEl>
                                          <p:spTgt spid="16"/>
                                        </p:tgtEl>
                                        <p:attrNameLst>
                                          <p:attrName>ppt_x</p:attrName>
                                          <p:attrName>ppt_y</p:attrName>
                                        </p:attrNameLst>
                                      </p:cBhvr>
                                    </p:animMotion>
                                  </p:childTnLst>
                                </p:cTn>
                              </p:par>
                            </p:childTnLst>
                          </p:cTn>
                        </p:par>
                        <p:par>
                          <p:cTn id="11" fill="hold">
                            <p:stCondLst>
                              <p:cond delay="2000"/>
                            </p:stCondLst>
                            <p:childTnLst>
                              <p:par>
                                <p:cTn id="12" presetID="1" presetClass="exit" presetSubtype="0" fill="hold" grpId="2" nodeType="afterEffect">
                                  <p:stCondLst>
                                    <p:cond delay="0"/>
                                  </p:stCondLst>
                                  <p:childTnLst>
                                    <p:set>
                                      <p:cBhvr>
                                        <p:cTn id="13" dur="1" fill="hold">
                                          <p:stCondLst>
                                            <p:cond delay="0"/>
                                          </p:stCondLst>
                                        </p:cTn>
                                        <p:tgtEl>
                                          <p:spTgt spid="16"/>
                                        </p:tgtEl>
                                        <p:attrNameLst>
                                          <p:attrName>style.visibility</p:attrName>
                                        </p:attrNameLst>
                                      </p:cBhvr>
                                      <p:to>
                                        <p:strVal val="hidden"/>
                                      </p:to>
                                    </p:set>
                                  </p:childTnLst>
                                </p:cTn>
                              </p:par>
                            </p:childTnLst>
                          </p:cTn>
                        </p:par>
                        <p:par>
                          <p:cTn id="14" fill="hold">
                            <p:stCondLst>
                              <p:cond delay="2000"/>
                            </p:stCondLst>
                            <p:childTnLst>
                              <p:par>
                                <p:cTn id="15" presetID="1" presetClass="entr" presetSubtype="0"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childTnLst>
                          </p:cTn>
                        </p:par>
                        <p:par>
                          <p:cTn id="17" fill="hold">
                            <p:stCondLst>
                              <p:cond delay="2000"/>
                            </p:stCondLst>
                            <p:childTnLst>
                              <p:par>
                                <p:cTn id="18" presetID="1" presetClass="entr" presetSubtype="0"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childTnLst>
                                </p:cTn>
                              </p:par>
                              <p:par>
                                <p:cTn id="20" presetID="0" presetClass="path" presetSubtype="0" fill="hold" grpId="2" nodeType="withEffect">
                                  <p:stCondLst>
                                    <p:cond delay="0"/>
                                  </p:stCondLst>
                                  <p:childTnLst>
                                    <p:animMotion origin="layout" path="M 2.02848E-6 -5.07297E-6 L 0.09847 -5.07297E-6 " pathEditMode="relative" ptsTypes="AA">
                                      <p:cBhvr>
                                        <p:cTn id="21" dur="2000" fill="hold"/>
                                        <p:tgtEl>
                                          <p:spTgt spid="19"/>
                                        </p:tgtEl>
                                        <p:attrNameLst>
                                          <p:attrName>ppt_x</p:attrName>
                                          <p:attrName>ppt_y</p:attrName>
                                        </p:attrNameLst>
                                      </p:cBhvr>
                                    </p:animMotion>
                                  </p:childTnLst>
                                </p:cTn>
                              </p:par>
                            </p:childTnLst>
                          </p:cTn>
                        </p:par>
                        <p:par>
                          <p:cTn id="22" fill="hold">
                            <p:stCondLst>
                              <p:cond delay="4000"/>
                            </p:stCondLst>
                            <p:childTnLst>
                              <p:par>
                                <p:cTn id="23" presetID="1" presetClass="exit" presetSubtype="0" fill="hold" grpId="1" nodeType="afterEffect">
                                  <p:stCondLst>
                                    <p:cond delay="0"/>
                                  </p:stCondLst>
                                  <p:childTnLst>
                                    <p:set>
                                      <p:cBhvr>
                                        <p:cTn id="24" dur="1" fill="hold">
                                          <p:stCondLst>
                                            <p:cond delay="0"/>
                                          </p:stCondLst>
                                        </p:cTn>
                                        <p:tgtEl>
                                          <p:spTgt spid="19"/>
                                        </p:tgtEl>
                                        <p:attrNameLst>
                                          <p:attrName>style.visibility</p:attrName>
                                        </p:attrNameLst>
                                      </p:cBhvr>
                                      <p:to>
                                        <p:strVal val="hidden"/>
                                      </p:to>
                                    </p:set>
                                  </p:childTnLst>
                                </p:cTn>
                              </p:par>
                            </p:childTnLst>
                          </p:cTn>
                        </p:par>
                        <p:par>
                          <p:cTn id="25" fill="hold">
                            <p:stCondLst>
                              <p:cond delay="4000"/>
                            </p:stCondLst>
                            <p:childTnLst>
                              <p:par>
                                <p:cTn id="26" presetID="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0" presetClass="path" presetSubtype="0" fill="hold" grpId="2" nodeType="withEffect">
                                  <p:stCondLst>
                                    <p:cond delay="0"/>
                                  </p:stCondLst>
                                  <p:childTnLst>
                                    <p:animMotion origin="layout" path="M 2.02848E-6 -5.07297E-6 L 0.09847 -5.07297E-6 " pathEditMode="relative" ptsTypes="AA">
                                      <p:cBhvr>
                                        <p:cTn id="32" dur="2000" fill="hold"/>
                                        <p:tgtEl>
                                          <p:spTgt spid="20"/>
                                        </p:tgtEl>
                                        <p:attrNameLst>
                                          <p:attrName>ppt_x</p:attrName>
                                          <p:attrName>ppt_y</p:attrName>
                                        </p:attrNameLst>
                                      </p:cBhvr>
                                    </p:animMotion>
                                  </p:childTnLst>
                                </p:cTn>
                              </p:par>
                            </p:childTnLst>
                          </p:cTn>
                        </p:par>
                        <p:par>
                          <p:cTn id="33" fill="hold">
                            <p:stCondLst>
                              <p:cond delay="6000"/>
                            </p:stCondLst>
                            <p:childTnLst>
                              <p:par>
                                <p:cTn id="34" presetID="1" presetClass="exit" presetSubtype="0" fill="hold" grpId="1" nodeType="afterEffect">
                                  <p:stCondLst>
                                    <p:cond delay="0"/>
                                  </p:stCondLst>
                                  <p:childTnLst>
                                    <p:set>
                                      <p:cBhvr>
                                        <p:cTn id="35" dur="1" fill="hold">
                                          <p:stCondLst>
                                            <p:cond delay="0"/>
                                          </p:stCondLst>
                                        </p:cTn>
                                        <p:tgtEl>
                                          <p:spTgt spid="20"/>
                                        </p:tgtEl>
                                        <p:attrNameLst>
                                          <p:attrName>style.visibility</p:attrName>
                                        </p:attrNameLst>
                                      </p:cBhvr>
                                      <p:to>
                                        <p:strVal val="hidden"/>
                                      </p:to>
                                    </p:set>
                                  </p:childTnLst>
                                </p:cTn>
                              </p:par>
                            </p:childTnLst>
                          </p:cTn>
                        </p:par>
                        <p:par>
                          <p:cTn id="36" fill="hold">
                            <p:stCondLst>
                              <p:cond delay="6000"/>
                            </p:stCondLst>
                            <p:childTnLst>
                              <p:par>
                                <p:cTn id="37" presetID="1"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childTnLst>
                          </p:cTn>
                        </p:par>
                        <p:par>
                          <p:cTn id="39" fill="hold">
                            <p:stCondLst>
                              <p:cond delay="6000"/>
                            </p:stCondLst>
                            <p:childTnLst>
                              <p:par>
                                <p:cTn id="40" presetID="1"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childTnLst>
                                </p:cTn>
                              </p:par>
                              <p:par>
                                <p:cTn id="42" presetID="0" presetClass="path" presetSubtype="0" fill="hold" grpId="2" nodeType="withEffect">
                                  <p:stCondLst>
                                    <p:cond delay="0"/>
                                  </p:stCondLst>
                                  <p:childTnLst>
                                    <p:animMotion origin="layout" path="M -2.41403E-6 -2.91869E-7 L 0.08805 -0.00023 " pathEditMode="relative" ptsTypes="AA">
                                      <p:cBhvr>
                                        <p:cTn id="43" dur="2000" fill="hold"/>
                                        <p:tgtEl>
                                          <p:spTgt spid="21"/>
                                        </p:tgtEl>
                                        <p:attrNameLst>
                                          <p:attrName>ppt_x</p:attrName>
                                          <p:attrName>ppt_y</p:attrName>
                                        </p:attrNameLst>
                                      </p:cBhvr>
                                    </p:animMotion>
                                  </p:childTnLst>
                                </p:cTn>
                              </p:par>
                            </p:childTnLst>
                          </p:cTn>
                        </p:par>
                        <p:par>
                          <p:cTn id="44" fill="hold">
                            <p:stCondLst>
                              <p:cond delay="8000"/>
                            </p:stCondLst>
                            <p:childTnLst>
                              <p:par>
                                <p:cTn id="45" presetID="1" presetClass="exit" presetSubtype="0" fill="hold" grpId="1" nodeType="afterEffect">
                                  <p:stCondLst>
                                    <p:cond delay="0"/>
                                  </p:stCondLst>
                                  <p:childTnLst>
                                    <p:set>
                                      <p:cBhvr>
                                        <p:cTn id="46" dur="1" fill="hold">
                                          <p:stCondLst>
                                            <p:cond delay="0"/>
                                          </p:stCondLst>
                                        </p:cTn>
                                        <p:tgtEl>
                                          <p:spTgt spid="21"/>
                                        </p:tgtEl>
                                        <p:attrNameLst>
                                          <p:attrName>style.visibility</p:attrName>
                                        </p:attrNameLst>
                                      </p:cBhvr>
                                      <p:to>
                                        <p:strVal val="hidden"/>
                                      </p:to>
                                    </p:set>
                                  </p:childTnLst>
                                </p:cTn>
                              </p:par>
                            </p:childTnLst>
                          </p:cTn>
                        </p:par>
                        <p:par>
                          <p:cTn id="47" fill="hold">
                            <p:stCondLst>
                              <p:cond delay="8000"/>
                            </p:stCondLst>
                            <p:childTnLst>
                              <p:par>
                                <p:cTn id="48" presetID="1" presetClass="entr" presetSubtype="0" fill="hold" grpId="0" nodeType="afterEffect">
                                  <p:stCondLst>
                                    <p:cond delay="0"/>
                                  </p:stCondLst>
                                  <p:childTnLst>
                                    <p:set>
                                      <p:cBhvr>
                                        <p:cTn id="49" dur="1" fill="hold">
                                          <p:stCondLst>
                                            <p:cond delay="0"/>
                                          </p:stCondLst>
                                        </p:cTn>
                                        <p:tgtEl>
                                          <p:spTgt spid="40"/>
                                        </p:tgtEl>
                                        <p:attrNameLst>
                                          <p:attrName>style.visibility</p:attrName>
                                        </p:attrNameLst>
                                      </p:cBhvr>
                                      <p:to>
                                        <p:strVal val="visible"/>
                                      </p:to>
                                    </p:set>
                                  </p:childTnLst>
                                </p:cTn>
                              </p:par>
                            </p:childTnLst>
                          </p:cTn>
                        </p:par>
                        <p:par>
                          <p:cTn id="50" fill="hold">
                            <p:stCondLst>
                              <p:cond delay="8000"/>
                            </p:stCondLst>
                            <p:childTnLst>
                              <p:par>
                                <p:cTn id="51" presetID="1"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par>
                                <p:cTn id="53" presetID="0" presetClass="path" presetSubtype="0" fill="hold" grpId="2" nodeType="withEffect">
                                  <p:stCondLst>
                                    <p:cond delay="0"/>
                                  </p:stCondLst>
                                  <p:childTnLst>
                                    <p:animMotion origin="layout" path="M 2.65717E-6 8.06579E-6 L 0.07711 8.06579E-6 " pathEditMode="relative" ptsTypes="AA">
                                      <p:cBhvr>
                                        <p:cTn id="54" dur="2000" fill="hold"/>
                                        <p:tgtEl>
                                          <p:spTgt spid="22"/>
                                        </p:tgtEl>
                                        <p:attrNameLst>
                                          <p:attrName>ppt_x</p:attrName>
                                          <p:attrName>ppt_y</p:attrName>
                                        </p:attrNameLst>
                                      </p:cBhvr>
                                    </p:animMotion>
                                  </p:childTnLst>
                                </p:cTn>
                              </p:par>
                            </p:childTnLst>
                          </p:cTn>
                        </p:par>
                        <p:par>
                          <p:cTn id="55" fill="hold">
                            <p:stCondLst>
                              <p:cond delay="10000"/>
                            </p:stCondLst>
                            <p:childTnLst>
                              <p:par>
                                <p:cTn id="56" presetID="1" presetClass="exit" presetSubtype="0" fill="hold" grpId="1" nodeType="afterEffect">
                                  <p:stCondLst>
                                    <p:cond delay="0"/>
                                  </p:stCondLst>
                                  <p:childTnLst>
                                    <p:set>
                                      <p:cBhvr>
                                        <p:cTn id="57" dur="1" fill="hold">
                                          <p:stCondLst>
                                            <p:cond delay="0"/>
                                          </p:stCondLst>
                                        </p:cTn>
                                        <p:tgtEl>
                                          <p:spTgt spid="22"/>
                                        </p:tgtEl>
                                        <p:attrNameLst>
                                          <p:attrName>style.visibility</p:attrName>
                                        </p:attrNameLst>
                                      </p:cBhvr>
                                      <p:to>
                                        <p:strVal val="hidden"/>
                                      </p:to>
                                    </p:set>
                                  </p:childTnLst>
                                </p:cTn>
                              </p:par>
                            </p:childTnLst>
                          </p:cTn>
                        </p:par>
                        <p:par>
                          <p:cTn id="58" fill="hold">
                            <p:stCondLst>
                              <p:cond delay="10000"/>
                            </p:stCondLst>
                            <p:childTnLst>
                              <p:par>
                                <p:cTn id="59" presetID="1"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childTnLst>
                                </p:cTn>
                              </p:par>
                            </p:childTnLst>
                          </p:cTn>
                        </p:par>
                        <p:par>
                          <p:cTn id="61" fill="hold">
                            <p:stCondLst>
                              <p:cond delay="10000"/>
                            </p:stCondLst>
                            <p:childTnLst>
                              <p:par>
                                <p:cTn id="62" presetID="1"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childTnLst>
                                </p:cTn>
                              </p:par>
                              <p:par>
                                <p:cTn id="64" presetID="0" presetClass="path" presetSubtype="0" fill="hold" grpId="2" nodeType="withEffect">
                                  <p:stCondLst>
                                    <p:cond delay="0"/>
                                  </p:stCondLst>
                                  <p:childTnLst>
                                    <p:animMotion origin="layout" path="M 2.02848E-6 -5.07297E-6 L 0.09847 -5.07297E-6 " pathEditMode="relative" ptsTypes="AA">
                                      <p:cBhvr>
                                        <p:cTn id="65" dur="2000" fill="hold"/>
                                        <p:tgtEl>
                                          <p:spTgt spid="27"/>
                                        </p:tgtEl>
                                        <p:attrNameLst>
                                          <p:attrName>ppt_x</p:attrName>
                                          <p:attrName>ppt_y</p:attrName>
                                        </p:attrNameLst>
                                      </p:cBhvr>
                                    </p:animMotion>
                                  </p:childTnLst>
                                </p:cTn>
                              </p:par>
                            </p:childTnLst>
                          </p:cTn>
                        </p:par>
                        <p:par>
                          <p:cTn id="66" fill="hold">
                            <p:stCondLst>
                              <p:cond delay="12000"/>
                            </p:stCondLst>
                            <p:childTnLst>
                              <p:par>
                                <p:cTn id="67" presetID="1" presetClass="exit" presetSubtype="0" fill="hold" grpId="1" nodeType="afterEffect">
                                  <p:stCondLst>
                                    <p:cond delay="0"/>
                                  </p:stCondLst>
                                  <p:childTnLst>
                                    <p:set>
                                      <p:cBhvr>
                                        <p:cTn id="68" dur="1" fill="hold">
                                          <p:stCondLst>
                                            <p:cond delay="0"/>
                                          </p:stCondLst>
                                        </p:cTn>
                                        <p:tgtEl>
                                          <p:spTgt spid="27"/>
                                        </p:tgtEl>
                                        <p:attrNameLst>
                                          <p:attrName>style.visibility</p:attrName>
                                        </p:attrNameLst>
                                      </p:cBhvr>
                                      <p:to>
                                        <p:strVal val="hidden"/>
                                      </p:to>
                                    </p:set>
                                  </p:childTnLst>
                                </p:cTn>
                              </p:par>
                            </p:childTnLst>
                          </p:cTn>
                        </p:par>
                        <p:par>
                          <p:cTn id="69" fill="hold">
                            <p:stCondLst>
                              <p:cond delay="12000"/>
                            </p:stCondLst>
                            <p:childTnLst>
                              <p:par>
                                <p:cTn id="70" presetID="1" presetClass="entr" presetSubtype="0" fill="hold" grpId="0" nodeType="afterEffect">
                                  <p:stCondLst>
                                    <p:cond delay="0"/>
                                  </p:stCondLst>
                                  <p:childTnLst>
                                    <p:set>
                                      <p:cBhvr>
                                        <p:cTn id="71" dur="1" fill="hold">
                                          <p:stCondLst>
                                            <p:cond delay="0"/>
                                          </p:stCondLst>
                                        </p:cTn>
                                        <p:tgtEl>
                                          <p:spTgt spid="35"/>
                                        </p:tgtEl>
                                        <p:attrNameLst>
                                          <p:attrName>style.visibility</p:attrName>
                                        </p:attrNameLst>
                                      </p:cBhvr>
                                      <p:to>
                                        <p:strVal val="visible"/>
                                      </p:to>
                                    </p:set>
                                  </p:childTnLst>
                                </p:cTn>
                              </p:par>
                            </p:childTnLst>
                          </p:cTn>
                        </p:par>
                        <p:par>
                          <p:cTn id="72" fill="hold">
                            <p:stCondLst>
                              <p:cond delay="12000"/>
                            </p:stCondLst>
                            <p:childTnLst>
                              <p:par>
                                <p:cTn id="73" presetID="1" presetClass="entr" presetSubtype="0"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childTnLst>
                                </p:cTn>
                              </p:par>
                              <p:par>
                                <p:cTn id="75" presetID="0" presetClass="path" presetSubtype="0" fill="hold" grpId="2" nodeType="withEffect">
                                  <p:stCondLst>
                                    <p:cond delay="0"/>
                                  </p:stCondLst>
                                  <p:childTnLst>
                                    <p:animMotion origin="layout" path="M 2.02848E-6 -5.07297E-6 L 0.09847 -5.07297E-6 " pathEditMode="relative" ptsTypes="AA">
                                      <p:cBhvr>
                                        <p:cTn id="76" dur="2000" fill="hold"/>
                                        <p:tgtEl>
                                          <p:spTgt spid="28"/>
                                        </p:tgtEl>
                                        <p:attrNameLst>
                                          <p:attrName>ppt_x</p:attrName>
                                          <p:attrName>ppt_y</p:attrName>
                                        </p:attrNameLst>
                                      </p:cBhvr>
                                    </p:animMotion>
                                  </p:childTnLst>
                                </p:cTn>
                              </p:par>
                            </p:childTnLst>
                          </p:cTn>
                        </p:par>
                        <p:par>
                          <p:cTn id="77" fill="hold">
                            <p:stCondLst>
                              <p:cond delay="14000"/>
                            </p:stCondLst>
                            <p:childTnLst>
                              <p:par>
                                <p:cTn id="78" presetID="0" presetClass="path" presetSubtype="0" accel="50000" fill="hold" grpId="3" nodeType="afterEffect">
                                  <p:stCondLst>
                                    <p:cond delay="0"/>
                                  </p:stCondLst>
                                  <p:childTnLst>
                                    <p:animMotion origin="layout" path="M 0.09848 -2.42066E-6 L 0.09865 0.02849 " pathEditMode="relative" rAng="0" ptsTypes="AA">
                                      <p:cBhvr>
                                        <p:cTn id="79" dur="500" fill="hold"/>
                                        <p:tgtEl>
                                          <p:spTgt spid="28"/>
                                        </p:tgtEl>
                                        <p:attrNameLst>
                                          <p:attrName>ppt_x</p:attrName>
                                          <p:attrName>ppt_y</p:attrName>
                                        </p:attrNameLst>
                                      </p:cBhvr>
                                      <p:rCtr x="0" y="14"/>
                                    </p:animMotion>
                                  </p:childTnLst>
                                </p:cTn>
                              </p:par>
                            </p:childTnLst>
                          </p:cTn>
                        </p:par>
                        <p:par>
                          <p:cTn id="80" fill="hold">
                            <p:stCondLst>
                              <p:cond delay="14500"/>
                            </p:stCondLst>
                            <p:childTnLst>
                              <p:par>
                                <p:cTn id="81" presetID="1" presetClass="entr" presetSubtype="0" fill="hold" grpId="0" nodeType="afterEffect">
                                  <p:stCondLst>
                                    <p:cond delay="0"/>
                                  </p:stCondLst>
                                  <p:childTnLst>
                                    <p:set>
                                      <p:cBhvr>
                                        <p:cTn id="82" dur="1" fill="hold">
                                          <p:stCondLst>
                                            <p:cond delay="0"/>
                                          </p:stCondLst>
                                        </p:cTn>
                                        <p:tgtEl>
                                          <p:spTgt spid="34"/>
                                        </p:tgtEl>
                                        <p:attrNameLst>
                                          <p:attrName>style.visibility</p:attrName>
                                        </p:attrNameLst>
                                      </p:cBhvr>
                                      <p:to>
                                        <p:strVal val="visible"/>
                                      </p:to>
                                    </p:set>
                                  </p:childTnLst>
                                </p:cTn>
                              </p:par>
                            </p:childTnLst>
                          </p:cTn>
                        </p:par>
                        <p:par>
                          <p:cTn id="83" fill="hold">
                            <p:stCondLst>
                              <p:cond delay="14500"/>
                            </p:stCondLst>
                            <p:childTnLst>
                              <p:par>
                                <p:cTn id="84" presetID="1" presetClass="exit" presetSubtype="0" fill="hold" grpId="1" nodeType="afterEffect">
                                  <p:stCondLst>
                                    <p:cond delay="0"/>
                                  </p:stCondLst>
                                  <p:childTnLst>
                                    <p:set>
                                      <p:cBhvr>
                                        <p:cTn id="85" dur="1" fill="hold">
                                          <p:stCondLst>
                                            <p:cond delay="0"/>
                                          </p:stCondLst>
                                        </p:cTn>
                                        <p:tgtEl>
                                          <p:spTgt spid="28"/>
                                        </p:tgtEl>
                                        <p:attrNameLst>
                                          <p:attrName>style.visibility</p:attrName>
                                        </p:attrNameLst>
                                      </p:cBhvr>
                                      <p:to>
                                        <p:strVal val="hidden"/>
                                      </p:to>
                                    </p:set>
                                  </p:childTnLst>
                                </p:cTn>
                              </p:par>
                            </p:childTnLst>
                          </p:cTn>
                        </p:par>
                        <p:par>
                          <p:cTn id="86" fill="hold">
                            <p:stCondLst>
                              <p:cond delay="14500"/>
                            </p:stCondLst>
                            <p:childTnLst>
                              <p:par>
                                <p:cTn id="87" presetID="1"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childTnLst>
                                </p:cTn>
                              </p:par>
                              <p:par>
                                <p:cTn id="89" presetID="0" presetClass="path" presetSubtype="0" fill="hold" grpId="2" nodeType="withEffect">
                                  <p:stCondLst>
                                    <p:cond delay="0"/>
                                  </p:stCondLst>
                                  <p:childTnLst>
                                    <p:animMotion origin="layout" path="M 2.02848E-6 -5.07297E-6 L 0.09847 -5.07297E-6 " pathEditMode="relative" ptsTypes="AA">
                                      <p:cBhvr>
                                        <p:cTn id="90" dur="2000" fill="hold"/>
                                        <p:tgtEl>
                                          <p:spTgt spid="30"/>
                                        </p:tgtEl>
                                        <p:attrNameLst>
                                          <p:attrName>ppt_x</p:attrName>
                                          <p:attrName>ppt_y</p:attrName>
                                        </p:attrNameLst>
                                      </p:cBhvr>
                                    </p:animMotion>
                                  </p:childTnLst>
                                </p:cTn>
                              </p:par>
                            </p:childTnLst>
                          </p:cTn>
                        </p:par>
                        <p:par>
                          <p:cTn id="91" fill="hold">
                            <p:stCondLst>
                              <p:cond delay="16500"/>
                            </p:stCondLst>
                            <p:childTnLst>
                              <p:par>
                                <p:cTn id="92" presetID="0" presetClass="path" presetSubtype="0" accel="50000" fill="hold" grpId="3" nodeType="afterEffect">
                                  <p:stCondLst>
                                    <p:cond delay="0"/>
                                  </p:stCondLst>
                                  <p:childTnLst>
                                    <p:animMotion origin="layout" path="M 0.09847 -4.429E-6 L 0.09864 0.08942 " pathEditMode="relative" rAng="0" ptsTypes="AA">
                                      <p:cBhvr>
                                        <p:cTn id="93" dur="1000" fill="hold"/>
                                        <p:tgtEl>
                                          <p:spTgt spid="30"/>
                                        </p:tgtEl>
                                        <p:attrNameLst>
                                          <p:attrName>ppt_x</p:attrName>
                                          <p:attrName>ppt_y</p:attrName>
                                        </p:attrNameLst>
                                      </p:cBhvr>
                                      <p:rCtr x="0" y="45"/>
                                    </p:animMotion>
                                  </p:childTnLst>
                                </p:cTn>
                              </p:par>
                            </p:childTnLst>
                          </p:cTn>
                        </p:par>
                        <p:par>
                          <p:cTn id="94" fill="hold">
                            <p:stCondLst>
                              <p:cond delay="17500"/>
                            </p:stCondLst>
                            <p:childTnLst>
                              <p:par>
                                <p:cTn id="95" presetID="1" presetClass="entr" presetSubtype="0" fill="hold" grpId="0" nodeType="afterEffect">
                                  <p:stCondLst>
                                    <p:cond delay="0"/>
                                  </p:stCondLst>
                                  <p:childTnLst>
                                    <p:set>
                                      <p:cBhvr>
                                        <p:cTn id="96" dur="1" fill="hold">
                                          <p:stCondLst>
                                            <p:cond delay="0"/>
                                          </p:stCondLst>
                                        </p:cTn>
                                        <p:tgtEl>
                                          <p:spTgt spid="33"/>
                                        </p:tgtEl>
                                        <p:attrNameLst>
                                          <p:attrName>style.visibility</p:attrName>
                                        </p:attrNameLst>
                                      </p:cBhvr>
                                      <p:to>
                                        <p:strVal val="visible"/>
                                      </p:to>
                                    </p:set>
                                  </p:childTnLst>
                                </p:cTn>
                              </p:par>
                            </p:childTnLst>
                          </p:cTn>
                        </p:par>
                        <p:par>
                          <p:cTn id="97" fill="hold">
                            <p:stCondLst>
                              <p:cond delay="17500"/>
                            </p:stCondLst>
                            <p:childTnLst>
                              <p:par>
                                <p:cTn id="98" presetID="1" presetClass="exit" presetSubtype="0" fill="hold" grpId="1" nodeType="afterEffect">
                                  <p:stCondLst>
                                    <p:cond delay="0"/>
                                  </p:stCondLst>
                                  <p:childTnLst>
                                    <p:set>
                                      <p:cBhvr>
                                        <p:cTn id="99" dur="1" fill="hold">
                                          <p:stCondLst>
                                            <p:cond delay="0"/>
                                          </p:stCondLst>
                                        </p:cTn>
                                        <p:tgtEl>
                                          <p:spTgt spid="30"/>
                                        </p:tgtEl>
                                        <p:attrNameLst>
                                          <p:attrName>style.visibility</p:attrName>
                                        </p:attrNameLst>
                                      </p:cBhvr>
                                      <p:to>
                                        <p:strVal val="hidden"/>
                                      </p:to>
                                    </p:set>
                                  </p:childTnLst>
                                </p:cTn>
                              </p:par>
                            </p:childTnLst>
                          </p:cTn>
                        </p:par>
                        <p:par>
                          <p:cTn id="100" fill="hold">
                            <p:stCondLst>
                              <p:cond delay="17500"/>
                            </p:stCondLst>
                            <p:childTnLst>
                              <p:par>
                                <p:cTn id="101" presetID="1" presetClass="entr" presetSubtype="0" fill="hold" grpId="0" nodeType="afterEffect">
                                  <p:stCondLst>
                                    <p:cond delay="0"/>
                                  </p:stCondLst>
                                  <p:childTnLst>
                                    <p:set>
                                      <p:cBhvr>
                                        <p:cTn id="102" dur="1" fill="hold">
                                          <p:stCondLst>
                                            <p:cond delay="0"/>
                                          </p:stCondLst>
                                        </p:cTn>
                                        <p:tgtEl>
                                          <p:spTgt spid="31"/>
                                        </p:tgtEl>
                                        <p:attrNameLst>
                                          <p:attrName>style.visibility</p:attrName>
                                        </p:attrNameLst>
                                      </p:cBhvr>
                                      <p:to>
                                        <p:strVal val="visible"/>
                                      </p:to>
                                    </p:set>
                                  </p:childTnLst>
                                </p:cTn>
                              </p:par>
                              <p:par>
                                <p:cTn id="103" presetID="0" presetClass="path" presetSubtype="0" fill="hold" grpId="2" nodeType="withEffect">
                                  <p:stCondLst>
                                    <p:cond delay="0"/>
                                  </p:stCondLst>
                                  <p:childTnLst>
                                    <p:animMotion origin="layout" path="M 2.02848E-6 -5.07297E-6 L 0.09847 -5.07297E-6 " pathEditMode="relative" ptsTypes="AA">
                                      <p:cBhvr>
                                        <p:cTn id="104" dur="2000" fill="hold"/>
                                        <p:tgtEl>
                                          <p:spTgt spid="31"/>
                                        </p:tgtEl>
                                        <p:attrNameLst>
                                          <p:attrName>ppt_x</p:attrName>
                                          <p:attrName>ppt_y</p:attrName>
                                        </p:attrNameLst>
                                      </p:cBhvr>
                                    </p:animMotion>
                                  </p:childTnLst>
                                </p:cTn>
                              </p:par>
                            </p:childTnLst>
                          </p:cTn>
                        </p:par>
                        <p:par>
                          <p:cTn id="105" fill="hold">
                            <p:stCondLst>
                              <p:cond delay="19500"/>
                            </p:stCondLst>
                            <p:childTnLst>
                              <p:par>
                                <p:cTn id="106" presetID="0" presetClass="path" presetSubtype="0" accel="50000" fill="hold" grpId="3" nodeType="afterEffect">
                                  <p:stCondLst>
                                    <p:cond delay="0"/>
                                  </p:stCondLst>
                                  <p:childTnLst>
                                    <p:animMotion origin="layout" path="M 0.09847 3.26847E-6 L 0.09865 0.4839 " pathEditMode="relative" rAng="0" ptsTypes="AA">
                                      <p:cBhvr>
                                        <p:cTn id="107" dur="2000" fill="hold"/>
                                        <p:tgtEl>
                                          <p:spTgt spid="31"/>
                                        </p:tgtEl>
                                        <p:attrNameLst>
                                          <p:attrName>ppt_x</p:attrName>
                                          <p:attrName>ppt_y</p:attrName>
                                        </p:attrNameLst>
                                      </p:cBhvr>
                                      <p:rCtr x="0" y="242"/>
                                    </p:animMotion>
                                  </p:childTnLst>
                                </p:cTn>
                              </p:par>
                            </p:childTnLst>
                          </p:cTn>
                        </p:par>
                        <p:par>
                          <p:cTn id="108" fill="hold">
                            <p:stCondLst>
                              <p:cond delay="21500"/>
                            </p:stCondLst>
                            <p:childTnLst>
                              <p:par>
                                <p:cTn id="109" presetID="1" presetClass="entr" presetSubtype="0" fill="hold" grpId="0" nodeType="afterEffect">
                                  <p:stCondLst>
                                    <p:cond delay="0"/>
                                  </p:stCondLst>
                                  <p:childTnLst>
                                    <p:set>
                                      <p:cBhvr>
                                        <p:cTn id="11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2" animBg="1"/>
      <p:bldP spid="16" grpId="3" animBg="1"/>
      <p:bldP spid="19" grpId="0" animBg="1"/>
      <p:bldP spid="19" grpId="1" animBg="1"/>
      <p:bldP spid="19" grpId="2" animBg="1"/>
      <p:bldP spid="20" grpId="0" animBg="1"/>
      <p:bldP spid="20" grpId="1" animBg="1"/>
      <p:bldP spid="20" grpId="2" animBg="1"/>
      <p:bldP spid="21" grpId="0" animBg="1"/>
      <p:bldP spid="21" grpId="1" animBg="1"/>
      <p:bldP spid="21" grpId="2" animBg="1"/>
      <p:bldP spid="22" grpId="0" animBg="1"/>
      <p:bldP spid="22" grpId="1" animBg="1"/>
      <p:bldP spid="22" grpId="2" animBg="1"/>
      <p:bldP spid="27" grpId="0" animBg="1"/>
      <p:bldP spid="27" grpId="1" animBg="1"/>
      <p:bldP spid="27" grpId="2" animBg="1"/>
      <p:bldP spid="28" grpId="0" animBg="1"/>
      <p:bldP spid="28" grpId="1" animBg="1"/>
      <p:bldP spid="28" grpId="2" animBg="1"/>
      <p:bldP spid="28" grpId="3" animBg="1"/>
      <p:bldP spid="30" grpId="0" animBg="1"/>
      <p:bldP spid="30" grpId="1" animBg="1"/>
      <p:bldP spid="30" grpId="2" animBg="1"/>
      <p:bldP spid="30" grpId="3" animBg="1"/>
      <p:bldP spid="31" grpId="0" animBg="1"/>
      <p:bldP spid="31" grpId="2" animBg="1"/>
      <p:bldP spid="31" grpId="3" animBg="1"/>
      <p:bldP spid="32" grpId="0" animBg="1"/>
      <p:bldP spid="33" grpId="0" animBg="1"/>
      <p:bldP spid="34" grpId="0" animBg="1"/>
      <p:bldP spid="35" grpId="0" animBg="1"/>
      <p:bldP spid="36" grpId="0" animBg="1"/>
      <p:bldP spid="37"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0090"/>
        </a:solidFill>
        <a:effectLst/>
      </p:bgPr>
    </p:bg>
    <p:spTree>
      <p:nvGrpSpPr>
        <p:cNvPr id="1" name=""/>
        <p:cNvGrpSpPr/>
        <p:nvPr/>
      </p:nvGrpSpPr>
      <p:grpSpPr>
        <a:xfrm>
          <a:off x="0" y="0"/>
          <a:ext cx="0" cy="0"/>
          <a:chOff x="0" y="0"/>
          <a:chExt cx="0" cy="0"/>
        </a:xfrm>
      </p:grpSpPr>
      <p:sp>
        <p:nvSpPr>
          <p:cNvPr id="15" name="Cube 14"/>
          <p:cNvSpPr/>
          <p:nvPr/>
        </p:nvSpPr>
        <p:spPr>
          <a:xfrm>
            <a:off x="507058" y="1992765"/>
            <a:ext cx="1080000" cy="4320000"/>
          </a:xfrm>
          <a:prstGeom prst="cube">
            <a:avLst/>
          </a:prstGeom>
          <a:gradFill flip="none" rotWithShape="1">
            <a:gsLst>
              <a:gs pos="100000">
                <a:schemeClr val="accent3">
                  <a:lumMod val="60000"/>
                  <a:lumOff val="40000"/>
                </a:schemeClr>
              </a:gs>
              <a:gs pos="0">
                <a:schemeClr val="accent3">
                  <a:lumMod val="75000"/>
                </a:schemeClr>
              </a:gs>
            </a:gsLst>
            <a:lin ang="16200000" scaled="0"/>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5400000"/>
              </a:camera>
              <a:lightRig rig="threePt" dir="t"/>
            </a:scene3d>
          </a:bodyPr>
          <a:lstStyle/>
          <a:p>
            <a:pPr algn="ctr"/>
            <a:r>
              <a:rPr lang="en-US" sz="3600" dirty="0" err="1" smtClean="0"/>
              <a:t>n</a:t>
            </a:r>
            <a:r>
              <a:rPr lang="en-US" sz="3600" dirty="0" smtClean="0"/>
              <a:t>=172</a:t>
            </a:r>
            <a:endParaRPr lang="en-US" sz="3600" dirty="0"/>
          </a:p>
        </p:txBody>
      </p:sp>
      <p:sp>
        <p:nvSpPr>
          <p:cNvPr id="14" name="Cube 13"/>
          <p:cNvSpPr/>
          <p:nvPr/>
        </p:nvSpPr>
        <p:spPr>
          <a:xfrm>
            <a:off x="1325352" y="2392365"/>
            <a:ext cx="1080000" cy="3920400"/>
          </a:xfrm>
          <a:prstGeom prst="cube">
            <a:avLst/>
          </a:prstGeom>
          <a:gradFill>
            <a:gsLst>
              <a:gs pos="0">
                <a:schemeClr val="accent3">
                  <a:lumMod val="75000"/>
                </a:schemeClr>
              </a:gs>
              <a:gs pos="100000">
                <a:schemeClr val="accent3">
                  <a:lumMod val="60000"/>
                  <a:lumOff val="40000"/>
                </a:schemeClr>
              </a:gs>
            </a:gsLs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5400000"/>
              </a:camera>
              <a:lightRig rig="threePt" dir="t"/>
            </a:scene3d>
          </a:bodyPr>
          <a:lstStyle/>
          <a:p>
            <a:pPr algn="ctr"/>
            <a:r>
              <a:rPr lang="en-US" sz="3600" dirty="0" err="1" smtClean="0"/>
              <a:t>n</a:t>
            </a:r>
            <a:r>
              <a:rPr lang="en-US" sz="3600" dirty="0" smtClean="0"/>
              <a:t>=171</a:t>
            </a:r>
            <a:endParaRPr lang="en-US" sz="3600" dirty="0"/>
          </a:p>
        </p:txBody>
      </p:sp>
      <p:sp>
        <p:nvSpPr>
          <p:cNvPr id="13" name="Cube 12"/>
          <p:cNvSpPr/>
          <p:nvPr/>
        </p:nvSpPr>
        <p:spPr>
          <a:xfrm>
            <a:off x="2135298" y="2789497"/>
            <a:ext cx="1080000" cy="3517200"/>
          </a:xfrm>
          <a:prstGeom prst="cube">
            <a:avLst/>
          </a:prstGeom>
          <a:gradFill>
            <a:gsLst>
              <a:gs pos="0">
                <a:schemeClr val="accent3">
                  <a:lumMod val="75000"/>
                </a:schemeClr>
              </a:gs>
              <a:gs pos="100000">
                <a:schemeClr val="accent3">
                  <a:lumMod val="60000"/>
                  <a:lumOff val="40000"/>
                </a:schemeClr>
              </a:gs>
            </a:gsLs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5400000"/>
              </a:camera>
              <a:lightRig rig="threePt" dir="t"/>
            </a:scene3d>
          </a:bodyPr>
          <a:lstStyle/>
          <a:p>
            <a:pPr algn="ctr"/>
            <a:r>
              <a:rPr lang="en-US" sz="3600" dirty="0" err="1" smtClean="0"/>
              <a:t>n</a:t>
            </a:r>
            <a:r>
              <a:rPr lang="en-US" sz="3600" dirty="0" smtClean="0"/>
              <a:t>=170</a:t>
            </a:r>
            <a:endParaRPr lang="en-US" sz="3600" dirty="0"/>
          </a:p>
        </p:txBody>
      </p:sp>
      <p:sp>
        <p:nvSpPr>
          <p:cNvPr id="12" name="Cube 11"/>
          <p:cNvSpPr/>
          <p:nvPr/>
        </p:nvSpPr>
        <p:spPr>
          <a:xfrm>
            <a:off x="2964556" y="3199517"/>
            <a:ext cx="1080000" cy="3103200"/>
          </a:xfrm>
          <a:prstGeom prst="cube">
            <a:avLst/>
          </a:prstGeom>
          <a:gradFill>
            <a:gsLst>
              <a:gs pos="0">
                <a:schemeClr val="accent3">
                  <a:lumMod val="75000"/>
                </a:schemeClr>
              </a:gs>
              <a:gs pos="100000">
                <a:schemeClr val="accent3">
                  <a:lumMod val="60000"/>
                  <a:lumOff val="40000"/>
                </a:schemeClr>
              </a:gs>
            </a:gsLs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5400000"/>
              </a:camera>
              <a:lightRig rig="threePt" dir="t"/>
            </a:scene3d>
          </a:bodyPr>
          <a:lstStyle/>
          <a:p>
            <a:pPr algn="ctr"/>
            <a:r>
              <a:rPr lang="en-US" sz="3600" dirty="0" err="1" smtClean="0"/>
              <a:t>n</a:t>
            </a:r>
            <a:r>
              <a:rPr lang="en-US" sz="3600" dirty="0" smtClean="0"/>
              <a:t>=169</a:t>
            </a:r>
            <a:endParaRPr lang="en-US" sz="3600" dirty="0"/>
          </a:p>
        </p:txBody>
      </p:sp>
      <p:sp>
        <p:nvSpPr>
          <p:cNvPr id="11" name="Cube 10"/>
          <p:cNvSpPr/>
          <p:nvPr/>
        </p:nvSpPr>
        <p:spPr>
          <a:xfrm>
            <a:off x="3774288" y="3617117"/>
            <a:ext cx="1080000" cy="2685600"/>
          </a:xfrm>
          <a:prstGeom prst="cube">
            <a:avLst/>
          </a:prstGeom>
          <a:gradFill>
            <a:gsLst>
              <a:gs pos="0">
                <a:schemeClr val="accent3">
                  <a:lumMod val="75000"/>
                </a:schemeClr>
              </a:gs>
              <a:gs pos="100000">
                <a:schemeClr val="accent3">
                  <a:lumMod val="60000"/>
                  <a:lumOff val="40000"/>
                </a:schemeClr>
              </a:gs>
            </a:gsLs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5400000"/>
              </a:camera>
              <a:lightRig rig="threePt" dir="t"/>
            </a:scene3d>
          </a:bodyPr>
          <a:lstStyle/>
          <a:p>
            <a:pPr algn="ctr"/>
            <a:r>
              <a:rPr lang="en-US" sz="3600" dirty="0" err="1" smtClean="0"/>
              <a:t>n</a:t>
            </a:r>
            <a:r>
              <a:rPr lang="en-US" sz="3600" dirty="0" smtClean="0"/>
              <a:t>=168</a:t>
            </a:r>
            <a:endParaRPr lang="en-US" sz="3600" dirty="0"/>
          </a:p>
        </p:txBody>
      </p:sp>
      <p:sp>
        <p:nvSpPr>
          <p:cNvPr id="4" name="Title 3"/>
          <p:cNvSpPr>
            <a:spLocks noGrp="1"/>
          </p:cNvSpPr>
          <p:nvPr>
            <p:ph type="title"/>
          </p:nvPr>
        </p:nvSpPr>
        <p:spPr>
          <a:xfrm>
            <a:off x="457200" y="132198"/>
            <a:ext cx="8229600" cy="1143000"/>
          </a:xfrm>
        </p:spPr>
        <p:txBody>
          <a:bodyPr/>
          <a:lstStyle/>
          <a:p>
            <a:r>
              <a:rPr lang="en-US" dirty="0" smtClean="0">
                <a:solidFill>
                  <a:schemeClr val="bg1"/>
                </a:solidFill>
              </a:rPr>
              <a:t>Coconut Rolling</a:t>
            </a:r>
            <a:endParaRPr lang="en-US" dirty="0">
              <a:solidFill>
                <a:schemeClr val="bg1"/>
              </a:solidFill>
            </a:endParaRPr>
          </a:p>
        </p:txBody>
      </p:sp>
      <p:sp>
        <p:nvSpPr>
          <p:cNvPr id="5" name="Cube 4"/>
          <p:cNvSpPr/>
          <p:nvPr/>
        </p:nvSpPr>
        <p:spPr>
          <a:xfrm>
            <a:off x="4572000" y="4045517"/>
            <a:ext cx="1080000" cy="2257200"/>
          </a:xfrm>
          <a:prstGeom prst="cube">
            <a:avLst/>
          </a:prstGeom>
          <a:gradFill>
            <a:gsLst>
              <a:gs pos="0">
                <a:schemeClr val="accent3">
                  <a:lumMod val="75000"/>
                </a:schemeClr>
              </a:gs>
              <a:gs pos="100000">
                <a:schemeClr val="accent3">
                  <a:lumMod val="60000"/>
                  <a:lumOff val="40000"/>
                </a:schemeClr>
              </a:gs>
            </a:gsLs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5400000"/>
              </a:camera>
              <a:lightRig rig="threePt" dir="t"/>
            </a:scene3d>
          </a:bodyPr>
          <a:lstStyle/>
          <a:p>
            <a:pPr algn="ctr"/>
            <a:r>
              <a:rPr lang="en-US" sz="3600" dirty="0" err="1" smtClean="0"/>
              <a:t>n</a:t>
            </a:r>
            <a:r>
              <a:rPr lang="en-US" sz="3600" dirty="0" smtClean="0"/>
              <a:t>=167</a:t>
            </a:r>
            <a:endParaRPr lang="en-US" sz="3600" dirty="0"/>
          </a:p>
        </p:txBody>
      </p:sp>
      <p:sp>
        <p:nvSpPr>
          <p:cNvPr id="6" name="Cube 5"/>
          <p:cNvSpPr/>
          <p:nvPr/>
        </p:nvSpPr>
        <p:spPr>
          <a:xfrm>
            <a:off x="5393510" y="4491165"/>
            <a:ext cx="1080000" cy="1821600"/>
          </a:xfrm>
          <a:prstGeom prst="cube">
            <a:avLst/>
          </a:prstGeom>
          <a:gradFill>
            <a:gsLst>
              <a:gs pos="0">
                <a:schemeClr val="accent3">
                  <a:lumMod val="75000"/>
                </a:schemeClr>
              </a:gs>
              <a:gs pos="100000">
                <a:schemeClr val="accent3">
                  <a:lumMod val="60000"/>
                  <a:lumOff val="40000"/>
                </a:schemeClr>
              </a:gs>
            </a:gsLs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5400000"/>
              </a:camera>
              <a:lightRig rig="threePt" dir="t"/>
            </a:scene3d>
          </a:bodyPr>
          <a:lstStyle/>
          <a:p>
            <a:pPr algn="ctr"/>
            <a:r>
              <a:rPr lang="en-US" sz="3600" dirty="0" err="1" smtClean="0"/>
              <a:t>n</a:t>
            </a:r>
            <a:r>
              <a:rPr lang="en-US" sz="3600" dirty="0" smtClean="0"/>
              <a:t>=166</a:t>
            </a:r>
            <a:endParaRPr lang="en-US" sz="3600" dirty="0"/>
          </a:p>
        </p:txBody>
      </p:sp>
      <p:sp>
        <p:nvSpPr>
          <p:cNvPr id="7" name="Cube 6"/>
          <p:cNvSpPr/>
          <p:nvPr/>
        </p:nvSpPr>
        <p:spPr>
          <a:xfrm>
            <a:off x="6203445" y="4923917"/>
            <a:ext cx="1080000" cy="1378800"/>
          </a:xfrm>
          <a:prstGeom prst="cube">
            <a:avLst/>
          </a:prstGeom>
          <a:gradFill>
            <a:gsLst>
              <a:gs pos="0">
                <a:schemeClr val="accent3">
                  <a:lumMod val="75000"/>
                </a:schemeClr>
              </a:gs>
              <a:gs pos="100000">
                <a:schemeClr val="accent3">
                  <a:lumMod val="60000"/>
                  <a:lumOff val="40000"/>
                </a:schemeClr>
              </a:gs>
            </a:gsLs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5400000"/>
              </a:camera>
              <a:lightRig rig="threePt" dir="t"/>
            </a:scene3d>
          </a:bodyPr>
          <a:lstStyle/>
          <a:p>
            <a:pPr algn="ctr"/>
            <a:r>
              <a:rPr lang="en-US" sz="3200" dirty="0" err="1" smtClean="0"/>
              <a:t>n</a:t>
            </a:r>
            <a:r>
              <a:rPr lang="en-US" sz="3200" dirty="0" smtClean="0"/>
              <a:t>=165</a:t>
            </a:r>
            <a:endParaRPr lang="en-US" sz="3200" dirty="0"/>
          </a:p>
        </p:txBody>
      </p:sp>
      <p:sp>
        <p:nvSpPr>
          <p:cNvPr id="8" name="Cube 7"/>
          <p:cNvSpPr/>
          <p:nvPr/>
        </p:nvSpPr>
        <p:spPr>
          <a:xfrm>
            <a:off x="7007928" y="5373917"/>
            <a:ext cx="1080000" cy="928800"/>
          </a:xfrm>
          <a:prstGeom prst="cube">
            <a:avLst>
              <a:gd name="adj" fmla="val 29770"/>
            </a:avLst>
          </a:prstGeom>
          <a:gradFill>
            <a:gsLst>
              <a:gs pos="0">
                <a:schemeClr val="accent3">
                  <a:lumMod val="75000"/>
                </a:schemeClr>
              </a:gs>
              <a:gs pos="100000">
                <a:schemeClr val="accent3">
                  <a:lumMod val="60000"/>
                  <a:lumOff val="40000"/>
                </a:schemeClr>
              </a:gs>
            </a:gsLs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en-US" sz="2400" dirty="0" err="1" smtClean="0"/>
              <a:t>n</a:t>
            </a:r>
            <a:r>
              <a:rPr lang="en-US" sz="2400" dirty="0" smtClean="0"/>
              <a:t>=164</a:t>
            </a:r>
            <a:endParaRPr lang="en-US" sz="2400" dirty="0"/>
          </a:p>
        </p:txBody>
      </p:sp>
      <p:sp>
        <p:nvSpPr>
          <p:cNvPr id="28" name="Oval 27"/>
          <p:cNvSpPr/>
          <p:nvPr/>
        </p:nvSpPr>
        <p:spPr>
          <a:xfrm>
            <a:off x="507058" y="1704713"/>
            <a:ext cx="432000" cy="432000"/>
          </a:xfrm>
          <a:prstGeom prst="ellipse">
            <a:avLst/>
          </a:prstGeom>
          <a:solidFill>
            <a:schemeClr val="accent6">
              <a:lumMod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Explosion 2 33"/>
          <p:cNvSpPr>
            <a:spLocks/>
          </p:cNvSpPr>
          <p:nvPr/>
        </p:nvSpPr>
        <p:spPr>
          <a:xfrm>
            <a:off x="1498462" y="1171813"/>
            <a:ext cx="1760610" cy="1097812"/>
          </a:xfrm>
          <a:prstGeom prst="irregularSeal2">
            <a:avLst/>
          </a:prstGeom>
          <a:solidFill>
            <a:schemeClr val="bg1">
              <a:alpha val="75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lIns="36000" rIns="36000" rtlCol="0" anchor="ctr">
            <a:scene3d>
              <a:camera prst="orthographicFront">
                <a:rot lat="0" lon="0" rev="1200000"/>
              </a:camera>
              <a:lightRig rig="threePt" dir="t"/>
            </a:scene3d>
          </a:bodyPr>
          <a:lstStyle/>
          <a:p>
            <a:pPr algn="ctr"/>
            <a:r>
              <a:rPr lang="en-US" sz="2200" dirty="0" smtClean="0">
                <a:solidFill>
                  <a:srgbClr val="FF0000"/>
                </a:solidFill>
              </a:rPr>
              <a:t>Bang</a:t>
            </a:r>
            <a:endParaRPr lang="en-US" sz="2200" dirty="0">
              <a:solidFill>
                <a:srgbClr val="FF0000"/>
              </a:solidFill>
            </a:endParaRPr>
          </a:p>
        </p:txBody>
      </p:sp>
      <p:sp>
        <p:nvSpPr>
          <p:cNvPr id="41" name="Cube 40"/>
          <p:cNvSpPr/>
          <p:nvPr/>
        </p:nvSpPr>
        <p:spPr>
          <a:xfrm>
            <a:off x="7836906" y="5834717"/>
            <a:ext cx="1080000" cy="468000"/>
          </a:xfrm>
          <a:prstGeom prst="cube">
            <a:avLst>
              <a:gd name="adj" fmla="val 50490"/>
            </a:avLst>
          </a:prstGeom>
          <a:gradFill>
            <a:gsLst>
              <a:gs pos="0">
                <a:schemeClr val="accent3">
                  <a:lumMod val="75000"/>
                </a:schemeClr>
              </a:gs>
              <a:gs pos="100000">
                <a:schemeClr val="accent3">
                  <a:lumMod val="60000"/>
                  <a:lumOff val="40000"/>
                </a:schemeClr>
              </a:gs>
            </a:gsLs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en-US" sz="2200" dirty="0" err="1" smtClean="0"/>
              <a:t>n</a:t>
            </a:r>
            <a:r>
              <a:rPr lang="en-US" sz="2200" dirty="0" smtClean="0"/>
              <a:t>=163</a:t>
            </a:r>
            <a:endParaRPr lang="en-US" sz="2200" dirty="0"/>
          </a:p>
        </p:txBody>
      </p:sp>
      <p:sp>
        <p:nvSpPr>
          <p:cNvPr id="45" name="Oval 44"/>
          <p:cNvSpPr/>
          <p:nvPr/>
        </p:nvSpPr>
        <p:spPr>
          <a:xfrm>
            <a:off x="1323928" y="2122937"/>
            <a:ext cx="432000" cy="432000"/>
          </a:xfrm>
          <a:prstGeom prst="ellipse">
            <a:avLst/>
          </a:prstGeom>
          <a:solidFill>
            <a:schemeClr val="accent6">
              <a:lumMod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a:off x="2126032" y="2511625"/>
            <a:ext cx="432000" cy="432000"/>
          </a:xfrm>
          <a:prstGeom prst="ellipse">
            <a:avLst/>
          </a:prstGeom>
          <a:solidFill>
            <a:schemeClr val="accent6">
              <a:lumMod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a:off x="2942902" y="2929849"/>
            <a:ext cx="432000" cy="432000"/>
          </a:xfrm>
          <a:prstGeom prst="ellipse">
            <a:avLst/>
          </a:prstGeom>
          <a:solidFill>
            <a:schemeClr val="accent6">
              <a:lumMod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p:nvPr/>
        </p:nvSpPr>
        <p:spPr>
          <a:xfrm>
            <a:off x="3759772" y="3348073"/>
            <a:ext cx="432000" cy="432000"/>
          </a:xfrm>
          <a:prstGeom prst="ellipse">
            <a:avLst/>
          </a:prstGeom>
          <a:solidFill>
            <a:schemeClr val="accent6">
              <a:lumMod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p:nvPr/>
        </p:nvSpPr>
        <p:spPr>
          <a:xfrm>
            <a:off x="4576642" y="3766297"/>
            <a:ext cx="432000" cy="432000"/>
          </a:xfrm>
          <a:prstGeom prst="ellipse">
            <a:avLst/>
          </a:prstGeom>
          <a:solidFill>
            <a:schemeClr val="accent6">
              <a:lumMod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Explosion 2 49"/>
          <p:cNvSpPr>
            <a:spLocks/>
          </p:cNvSpPr>
          <p:nvPr/>
        </p:nvSpPr>
        <p:spPr>
          <a:xfrm>
            <a:off x="1135336" y="3023907"/>
            <a:ext cx="1760610" cy="1097812"/>
          </a:xfrm>
          <a:prstGeom prst="irregularSeal2">
            <a:avLst/>
          </a:prstGeom>
          <a:solidFill>
            <a:schemeClr val="bg1">
              <a:alpha val="75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lIns="36000" rIns="36000" rtlCol="0" anchor="ctr">
            <a:scene3d>
              <a:camera prst="orthographicFront">
                <a:rot lat="0" lon="0" rev="1200000"/>
              </a:camera>
              <a:lightRig rig="threePt" dir="t"/>
            </a:scene3d>
          </a:bodyPr>
          <a:lstStyle/>
          <a:p>
            <a:pPr algn="ctr"/>
            <a:r>
              <a:rPr lang="en-US" sz="2200" dirty="0" smtClean="0">
                <a:solidFill>
                  <a:srgbClr val="FF0000"/>
                </a:solidFill>
              </a:rPr>
              <a:t>Bang</a:t>
            </a:r>
            <a:endParaRPr lang="en-US" sz="2200" dirty="0">
              <a:solidFill>
                <a:srgbClr val="FF0000"/>
              </a:solidFill>
            </a:endParaRPr>
          </a:p>
        </p:txBody>
      </p:sp>
      <p:sp>
        <p:nvSpPr>
          <p:cNvPr id="51" name="Explosion 2 50"/>
          <p:cNvSpPr>
            <a:spLocks/>
          </p:cNvSpPr>
          <p:nvPr/>
        </p:nvSpPr>
        <p:spPr>
          <a:xfrm>
            <a:off x="3161734" y="1919653"/>
            <a:ext cx="1760610" cy="1097812"/>
          </a:xfrm>
          <a:prstGeom prst="irregularSeal2">
            <a:avLst/>
          </a:prstGeom>
          <a:solidFill>
            <a:schemeClr val="bg1">
              <a:alpha val="75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lIns="36000" rIns="36000" rtlCol="0" anchor="ctr">
            <a:scene3d>
              <a:camera prst="orthographicFront">
                <a:rot lat="0" lon="0" rev="1200000"/>
              </a:camera>
              <a:lightRig rig="threePt" dir="t"/>
            </a:scene3d>
          </a:bodyPr>
          <a:lstStyle/>
          <a:p>
            <a:pPr algn="ctr"/>
            <a:r>
              <a:rPr lang="en-US" sz="2200" dirty="0" smtClean="0">
                <a:solidFill>
                  <a:srgbClr val="FF0000"/>
                </a:solidFill>
              </a:rPr>
              <a:t>Bang</a:t>
            </a:r>
            <a:endParaRPr lang="en-US" sz="2200" dirty="0">
              <a:solidFill>
                <a:srgbClr val="FF0000"/>
              </a:solidFill>
            </a:endParaRPr>
          </a:p>
        </p:txBody>
      </p:sp>
      <p:sp>
        <p:nvSpPr>
          <p:cNvPr id="52" name="Oval 51"/>
          <p:cNvSpPr/>
          <p:nvPr/>
        </p:nvSpPr>
        <p:spPr>
          <a:xfrm>
            <a:off x="5378746" y="4214057"/>
            <a:ext cx="432000" cy="432000"/>
          </a:xfrm>
          <a:prstGeom prst="ellipse">
            <a:avLst/>
          </a:prstGeom>
          <a:solidFill>
            <a:schemeClr val="accent6">
              <a:lumMod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p:nvPr/>
        </p:nvSpPr>
        <p:spPr>
          <a:xfrm>
            <a:off x="6195616" y="4661817"/>
            <a:ext cx="432000" cy="432000"/>
          </a:xfrm>
          <a:prstGeom prst="ellipse">
            <a:avLst/>
          </a:prstGeom>
          <a:solidFill>
            <a:schemeClr val="accent6">
              <a:lumMod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p:nvPr/>
        </p:nvSpPr>
        <p:spPr>
          <a:xfrm>
            <a:off x="7027252" y="5094809"/>
            <a:ext cx="432000" cy="432000"/>
          </a:xfrm>
          <a:prstGeom prst="ellipse">
            <a:avLst/>
          </a:prstGeom>
          <a:solidFill>
            <a:schemeClr val="accent6">
              <a:lumMod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Explosion 2 54"/>
          <p:cNvSpPr>
            <a:spLocks/>
          </p:cNvSpPr>
          <p:nvPr/>
        </p:nvSpPr>
        <p:spPr>
          <a:xfrm>
            <a:off x="2816032" y="3942259"/>
            <a:ext cx="1760610" cy="1097812"/>
          </a:xfrm>
          <a:prstGeom prst="irregularSeal2">
            <a:avLst/>
          </a:prstGeom>
          <a:solidFill>
            <a:schemeClr val="bg1">
              <a:alpha val="75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lIns="36000" rIns="36000" rtlCol="0" anchor="ctr">
            <a:scene3d>
              <a:camera prst="orthographicFront">
                <a:rot lat="0" lon="0" rev="1200000"/>
              </a:camera>
              <a:lightRig rig="threePt" dir="t"/>
            </a:scene3d>
          </a:bodyPr>
          <a:lstStyle/>
          <a:p>
            <a:pPr algn="ctr"/>
            <a:r>
              <a:rPr lang="en-US" sz="2200" dirty="0" smtClean="0">
                <a:solidFill>
                  <a:srgbClr val="FF0000"/>
                </a:solidFill>
              </a:rPr>
              <a:t>Bang</a:t>
            </a:r>
            <a:endParaRPr lang="en-US" sz="2200" dirty="0">
              <a:solidFill>
                <a:srgbClr val="FF0000"/>
              </a:solidFill>
            </a:endParaRPr>
          </a:p>
        </p:txBody>
      </p:sp>
      <p:sp>
        <p:nvSpPr>
          <p:cNvPr id="56" name="Explosion 2 55"/>
          <p:cNvSpPr>
            <a:spLocks/>
          </p:cNvSpPr>
          <p:nvPr/>
        </p:nvSpPr>
        <p:spPr>
          <a:xfrm>
            <a:off x="4771695" y="2789497"/>
            <a:ext cx="1760610" cy="1097812"/>
          </a:xfrm>
          <a:prstGeom prst="irregularSeal2">
            <a:avLst/>
          </a:prstGeom>
          <a:solidFill>
            <a:schemeClr val="bg1">
              <a:alpha val="75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lIns="36000" rIns="36000" rtlCol="0" anchor="ctr">
            <a:scene3d>
              <a:camera prst="orthographicFront">
                <a:rot lat="0" lon="0" rev="1200000"/>
              </a:camera>
              <a:lightRig rig="threePt" dir="t"/>
            </a:scene3d>
          </a:bodyPr>
          <a:lstStyle/>
          <a:p>
            <a:pPr algn="ctr"/>
            <a:r>
              <a:rPr lang="en-US" sz="2200" dirty="0" smtClean="0">
                <a:solidFill>
                  <a:srgbClr val="FF0000"/>
                </a:solidFill>
              </a:rPr>
              <a:t>Bang</a:t>
            </a:r>
            <a:endParaRPr lang="en-US" sz="2200" dirty="0">
              <a:solidFill>
                <a:srgbClr val="FF0000"/>
              </a:solidFill>
            </a:endParaRPr>
          </a:p>
        </p:txBody>
      </p:sp>
      <p:sp>
        <p:nvSpPr>
          <p:cNvPr id="57" name="Explosion 2 56"/>
          <p:cNvSpPr>
            <a:spLocks/>
          </p:cNvSpPr>
          <p:nvPr/>
        </p:nvSpPr>
        <p:spPr>
          <a:xfrm>
            <a:off x="4435006" y="4825011"/>
            <a:ext cx="1760610" cy="1097812"/>
          </a:xfrm>
          <a:prstGeom prst="irregularSeal2">
            <a:avLst/>
          </a:prstGeom>
          <a:solidFill>
            <a:schemeClr val="bg1">
              <a:alpha val="75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lIns="36000" rIns="36000" rtlCol="0" anchor="ctr">
            <a:scene3d>
              <a:camera prst="orthographicFront">
                <a:rot lat="0" lon="0" rev="1200000"/>
              </a:camera>
              <a:lightRig rig="threePt" dir="t"/>
            </a:scene3d>
          </a:bodyPr>
          <a:lstStyle/>
          <a:p>
            <a:pPr algn="ctr"/>
            <a:r>
              <a:rPr lang="en-US" sz="2200" dirty="0" smtClean="0">
                <a:solidFill>
                  <a:srgbClr val="FF0000"/>
                </a:solidFill>
              </a:rPr>
              <a:t>Bang</a:t>
            </a:r>
            <a:endParaRPr lang="en-US" sz="2200" dirty="0">
              <a:solidFill>
                <a:srgbClr val="FF0000"/>
              </a:solidFill>
            </a:endParaRPr>
          </a:p>
        </p:txBody>
      </p:sp>
      <p:sp>
        <p:nvSpPr>
          <p:cNvPr id="58" name="Explosion 2 57"/>
          <p:cNvSpPr>
            <a:spLocks/>
          </p:cNvSpPr>
          <p:nvPr/>
        </p:nvSpPr>
        <p:spPr>
          <a:xfrm>
            <a:off x="6370148" y="3662921"/>
            <a:ext cx="1760610" cy="1097812"/>
          </a:xfrm>
          <a:prstGeom prst="irregularSeal2">
            <a:avLst/>
          </a:prstGeom>
          <a:solidFill>
            <a:schemeClr val="bg1">
              <a:alpha val="75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lIns="36000" rIns="36000" rtlCol="0" anchor="ctr">
            <a:scene3d>
              <a:camera prst="orthographicFront">
                <a:rot lat="0" lon="0" rev="1200000"/>
              </a:camera>
              <a:lightRig rig="threePt" dir="t"/>
            </a:scene3d>
          </a:bodyPr>
          <a:lstStyle/>
          <a:p>
            <a:pPr algn="ctr"/>
            <a:r>
              <a:rPr lang="en-US" sz="2200" dirty="0" smtClean="0">
                <a:solidFill>
                  <a:srgbClr val="FF0000"/>
                </a:solidFill>
              </a:rPr>
              <a:t>Bang</a:t>
            </a:r>
            <a:endParaRPr lang="en-US" sz="2200" dirty="0">
              <a:solidFill>
                <a:srgbClr val="FF0000"/>
              </a:solidFill>
            </a:endParaRPr>
          </a:p>
        </p:txBody>
      </p:sp>
      <p:sp>
        <p:nvSpPr>
          <p:cNvPr id="59" name="Explosion 2 58"/>
          <p:cNvSpPr>
            <a:spLocks/>
          </p:cNvSpPr>
          <p:nvPr/>
        </p:nvSpPr>
        <p:spPr>
          <a:xfrm>
            <a:off x="6076296" y="5526317"/>
            <a:ext cx="1760610" cy="1097812"/>
          </a:xfrm>
          <a:prstGeom prst="irregularSeal2">
            <a:avLst/>
          </a:prstGeom>
          <a:solidFill>
            <a:schemeClr val="bg1">
              <a:alpha val="75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lIns="36000" rIns="36000" rtlCol="0" anchor="ctr">
            <a:scene3d>
              <a:camera prst="orthographicFront">
                <a:rot lat="0" lon="0" rev="1200000"/>
              </a:camera>
              <a:lightRig rig="threePt" dir="t"/>
            </a:scene3d>
          </a:bodyPr>
          <a:lstStyle/>
          <a:p>
            <a:pPr algn="ctr"/>
            <a:r>
              <a:rPr lang="en-US" sz="2200" dirty="0" smtClean="0">
                <a:solidFill>
                  <a:srgbClr val="FF0000"/>
                </a:solidFill>
              </a:rPr>
              <a:t>Bang</a:t>
            </a:r>
            <a:endParaRPr lang="en-US" sz="2200" dirty="0">
              <a:solidFill>
                <a:srgbClr val="FF0000"/>
              </a:solidFill>
            </a:endParaRPr>
          </a:p>
        </p:txBody>
      </p:sp>
      <p:sp>
        <p:nvSpPr>
          <p:cNvPr id="60" name="Explosion 2 59"/>
          <p:cNvSpPr>
            <a:spLocks/>
          </p:cNvSpPr>
          <p:nvPr/>
        </p:nvSpPr>
        <p:spPr>
          <a:xfrm>
            <a:off x="7673601" y="4387789"/>
            <a:ext cx="1760610" cy="1097812"/>
          </a:xfrm>
          <a:prstGeom prst="irregularSeal2">
            <a:avLst/>
          </a:prstGeom>
          <a:solidFill>
            <a:schemeClr val="bg1">
              <a:alpha val="75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lIns="36000" rIns="36000" rtlCol="0" anchor="ctr">
            <a:scene3d>
              <a:camera prst="orthographicFront">
                <a:rot lat="0" lon="0" rev="1200000"/>
              </a:camera>
              <a:lightRig rig="threePt" dir="t"/>
            </a:scene3d>
          </a:bodyPr>
          <a:lstStyle/>
          <a:p>
            <a:pPr algn="ctr"/>
            <a:r>
              <a:rPr lang="en-US" sz="2200" dirty="0" smtClean="0">
                <a:solidFill>
                  <a:srgbClr val="FF0000"/>
                </a:solidFill>
              </a:rPr>
              <a:t>Bang</a:t>
            </a:r>
            <a:endParaRPr lang="en-US" sz="2200" dirty="0">
              <a:solidFill>
                <a:srgbClr val="FF0000"/>
              </a:solidFill>
            </a:endParaRPr>
          </a:p>
        </p:txBody>
      </p:sp>
      <p:sp>
        <p:nvSpPr>
          <p:cNvPr id="61" name="TextBox 60"/>
          <p:cNvSpPr txBox="1"/>
          <p:nvPr/>
        </p:nvSpPr>
        <p:spPr>
          <a:xfrm>
            <a:off x="5246916" y="1285970"/>
            <a:ext cx="3439884" cy="1569660"/>
          </a:xfrm>
          <a:prstGeom prst="rect">
            <a:avLst/>
          </a:prstGeom>
          <a:noFill/>
        </p:spPr>
        <p:txBody>
          <a:bodyPr wrap="square" rtlCol="0">
            <a:spAutoFit/>
          </a:bodyPr>
          <a:lstStyle/>
          <a:p>
            <a:pPr algn="ctr"/>
            <a:r>
              <a:rPr lang="en-US" sz="3200" dirty="0" smtClean="0">
                <a:solidFill>
                  <a:schemeClr val="bg1"/>
                </a:solidFill>
              </a:rPr>
              <a:t>In the radio, the steps in energy are much more even</a:t>
            </a:r>
            <a:endParaRPr lang="en-US" sz="32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fill="hold" grpId="2" nodeType="clickEffect">
                                  <p:stCondLst>
                                    <p:cond delay="0"/>
                                  </p:stCondLst>
                                  <p:childTnLst>
                                    <p:animMotion origin="layout" path="M 3.17819E-6 2.76349E-6 L 0.08944 2.76349E-6 " pathEditMode="relative" rAng="0" ptsTypes="AA">
                                      <p:cBhvr>
                                        <p:cTn id="10" dur="2000" fill="hold"/>
                                        <p:tgtEl>
                                          <p:spTgt spid="28"/>
                                        </p:tgtEl>
                                        <p:attrNameLst>
                                          <p:attrName>ppt_x</p:attrName>
                                          <p:attrName>ppt_y</p:attrName>
                                        </p:attrNameLst>
                                      </p:cBhvr>
                                      <p:rCtr x="45" y="0"/>
                                    </p:animMotion>
                                  </p:childTnLst>
                                </p:cTn>
                              </p:par>
                            </p:childTnLst>
                          </p:cTn>
                        </p:par>
                        <p:par>
                          <p:cTn id="11" fill="hold">
                            <p:stCondLst>
                              <p:cond delay="2000"/>
                            </p:stCondLst>
                            <p:childTnLst>
                              <p:par>
                                <p:cTn id="12" presetID="0" presetClass="path" presetSubtype="0" accel="50000" fill="hold" grpId="3" nodeType="afterEffect">
                                  <p:stCondLst>
                                    <p:cond delay="0"/>
                                  </p:stCondLst>
                                  <p:childTnLst>
                                    <p:animMotion origin="layout" path="M 0.08944 2.76349E-6 L 0.08961 0.06161 " pathEditMode="relative" rAng="0" ptsTypes="AA">
                                      <p:cBhvr>
                                        <p:cTn id="13" dur="500" fill="hold"/>
                                        <p:tgtEl>
                                          <p:spTgt spid="28"/>
                                        </p:tgtEl>
                                        <p:attrNameLst>
                                          <p:attrName>ppt_x</p:attrName>
                                          <p:attrName>ppt_y</p:attrName>
                                        </p:attrNameLst>
                                      </p:cBhvr>
                                      <p:rCtr x="0" y="31"/>
                                    </p:animMotion>
                                  </p:childTnLst>
                                </p:cTn>
                              </p:par>
                            </p:childTnLst>
                          </p:cTn>
                        </p:par>
                        <p:par>
                          <p:cTn id="14" fill="hold">
                            <p:stCondLst>
                              <p:cond delay="2500"/>
                            </p:stCondLst>
                            <p:childTnLst>
                              <p:par>
                                <p:cTn id="15" presetID="1"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childTnLst>
                          </p:cTn>
                        </p:par>
                        <p:par>
                          <p:cTn id="17" fill="hold">
                            <p:stCondLst>
                              <p:cond delay="2500"/>
                            </p:stCondLst>
                            <p:childTnLst>
                              <p:par>
                                <p:cTn id="18" presetID="1" presetClass="exit" presetSubtype="0" fill="hold" grpId="1" nodeType="afterEffect">
                                  <p:stCondLst>
                                    <p:cond delay="0"/>
                                  </p:stCondLst>
                                  <p:childTnLst>
                                    <p:set>
                                      <p:cBhvr>
                                        <p:cTn id="19" dur="1" fill="hold">
                                          <p:stCondLst>
                                            <p:cond delay="0"/>
                                          </p:stCondLst>
                                        </p:cTn>
                                        <p:tgtEl>
                                          <p:spTgt spid="28"/>
                                        </p:tgtEl>
                                        <p:attrNameLst>
                                          <p:attrName>style.visibility</p:attrName>
                                        </p:attrNameLst>
                                      </p:cBhvr>
                                      <p:to>
                                        <p:strVal val="hidden"/>
                                      </p:to>
                                    </p:set>
                                  </p:childTnLst>
                                </p:cTn>
                              </p:par>
                            </p:childTnLst>
                          </p:cTn>
                        </p:par>
                        <p:par>
                          <p:cTn id="20" fill="hold">
                            <p:stCondLst>
                              <p:cond delay="2500"/>
                            </p:stCondLst>
                            <p:childTnLst>
                              <p:par>
                                <p:cTn id="21" presetID="1" presetClass="entr" presetSubtype="0"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0" presetClass="path" presetSubtype="0" fill="hold" grpId="2" nodeType="withEffect">
                                  <p:stCondLst>
                                    <p:cond delay="0"/>
                                  </p:stCondLst>
                                  <p:childTnLst>
                                    <p:animMotion origin="layout" path="M 3.17819E-6 2.76349E-6 L 0.08944 2.76349E-6 " pathEditMode="relative" rAng="0" ptsTypes="AA">
                                      <p:cBhvr>
                                        <p:cTn id="24" dur="2000" fill="hold"/>
                                        <p:tgtEl>
                                          <p:spTgt spid="45"/>
                                        </p:tgtEl>
                                        <p:attrNameLst>
                                          <p:attrName>ppt_x</p:attrName>
                                          <p:attrName>ppt_y</p:attrName>
                                        </p:attrNameLst>
                                      </p:cBhvr>
                                      <p:rCtr x="45" y="0"/>
                                    </p:animMotion>
                                  </p:childTnLst>
                                </p:cTn>
                              </p:par>
                            </p:childTnLst>
                          </p:cTn>
                        </p:par>
                        <p:par>
                          <p:cTn id="25" fill="hold">
                            <p:stCondLst>
                              <p:cond delay="4500"/>
                            </p:stCondLst>
                            <p:childTnLst>
                              <p:par>
                                <p:cTn id="26" presetID="0" presetClass="path" presetSubtype="0" accel="50000" fill="hold" grpId="3" nodeType="afterEffect">
                                  <p:stCondLst>
                                    <p:cond delay="0"/>
                                  </p:stCondLst>
                                  <p:childTnLst>
                                    <p:animMotion origin="layout" path="M 0.08944 2.76349E-6 L 0.08961 0.06161 " pathEditMode="relative" rAng="0" ptsTypes="AA">
                                      <p:cBhvr>
                                        <p:cTn id="27" dur="500" fill="hold"/>
                                        <p:tgtEl>
                                          <p:spTgt spid="45"/>
                                        </p:tgtEl>
                                        <p:attrNameLst>
                                          <p:attrName>ppt_x</p:attrName>
                                          <p:attrName>ppt_y</p:attrName>
                                        </p:attrNameLst>
                                      </p:cBhvr>
                                      <p:rCtr x="0" y="31"/>
                                    </p:animMotion>
                                  </p:childTnLst>
                                </p:cTn>
                              </p:par>
                            </p:childTnLst>
                          </p:cTn>
                        </p:par>
                        <p:par>
                          <p:cTn id="28" fill="hold">
                            <p:stCondLst>
                              <p:cond delay="5000"/>
                            </p:stCondLst>
                            <p:childTnLst>
                              <p:par>
                                <p:cTn id="29" presetID="1" presetClass="entr" presetSubtype="0" fill="hold" grpId="0" nodeType="after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childTnLst>
                          </p:cTn>
                        </p:par>
                        <p:par>
                          <p:cTn id="31" fill="hold">
                            <p:stCondLst>
                              <p:cond delay="5000"/>
                            </p:stCondLst>
                            <p:childTnLst>
                              <p:par>
                                <p:cTn id="32" presetID="1" presetClass="exit" presetSubtype="0" fill="hold" grpId="1" nodeType="afterEffect">
                                  <p:stCondLst>
                                    <p:cond delay="0"/>
                                  </p:stCondLst>
                                  <p:childTnLst>
                                    <p:set>
                                      <p:cBhvr>
                                        <p:cTn id="33" dur="1" fill="hold">
                                          <p:stCondLst>
                                            <p:cond delay="0"/>
                                          </p:stCondLst>
                                        </p:cTn>
                                        <p:tgtEl>
                                          <p:spTgt spid="45"/>
                                        </p:tgtEl>
                                        <p:attrNameLst>
                                          <p:attrName>style.visibility</p:attrName>
                                        </p:attrNameLst>
                                      </p:cBhvr>
                                      <p:to>
                                        <p:strVal val="hidden"/>
                                      </p:to>
                                    </p:set>
                                  </p:childTnLst>
                                </p:cTn>
                              </p:par>
                            </p:childTnLst>
                          </p:cTn>
                        </p:par>
                        <p:par>
                          <p:cTn id="34" fill="hold">
                            <p:stCondLst>
                              <p:cond delay="5000"/>
                            </p:stCondLst>
                            <p:childTnLst>
                              <p:par>
                                <p:cTn id="35" presetID="1" presetClass="entr" presetSubtype="0"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par>
                                <p:cTn id="37" presetID="0" presetClass="path" presetSubtype="0" fill="hold" grpId="2" nodeType="withEffect">
                                  <p:stCondLst>
                                    <p:cond delay="0"/>
                                  </p:stCondLst>
                                  <p:childTnLst>
                                    <p:animMotion origin="layout" path="M 3.17819E-6 2.76349E-6 L 0.08944 2.76349E-6 " pathEditMode="relative" rAng="0" ptsTypes="AA">
                                      <p:cBhvr>
                                        <p:cTn id="38" dur="2000" fill="hold"/>
                                        <p:tgtEl>
                                          <p:spTgt spid="46"/>
                                        </p:tgtEl>
                                        <p:attrNameLst>
                                          <p:attrName>ppt_x</p:attrName>
                                          <p:attrName>ppt_y</p:attrName>
                                        </p:attrNameLst>
                                      </p:cBhvr>
                                      <p:rCtr x="45" y="0"/>
                                    </p:animMotion>
                                  </p:childTnLst>
                                </p:cTn>
                              </p:par>
                            </p:childTnLst>
                          </p:cTn>
                        </p:par>
                        <p:par>
                          <p:cTn id="39" fill="hold">
                            <p:stCondLst>
                              <p:cond delay="7000"/>
                            </p:stCondLst>
                            <p:childTnLst>
                              <p:par>
                                <p:cTn id="40" presetID="0" presetClass="path" presetSubtype="0" accel="50000" fill="hold" grpId="3" nodeType="afterEffect">
                                  <p:stCondLst>
                                    <p:cond delay="0"/>
                                  </p:stCondLst>
                                  <p:childTnLst>
                                    <p:animMotion origin="layout" path="M 0.08944 2.76349E-6 L 0.08961 0.06161 " pathEditMode="relative" rAng="0" ptsTypes="AA">
                                      <p:cBhvr>
                                        <p:cTn id="41" dur="500" fill="hold"/>
                                        <p:tgtEl>
                                          <p:spTgt spid="46"/>
                                        </p:tgtEl>
                                        <p:attrNameLst>
                                          <p:attrName>ppt_x</p:attrName>
                                          <p:attrName>ppt_y</p:attrName>
                                        </p:attrNameLst>
                                      </p:cBhvr>
                                      <p:rCtr x="0" y="31"/>
                                    </p:animMotion>
                                  </p:childTnLst>
                                </p:cTn>
                              </p:par>
                            </p:childTnLst>
                          </p:cTn>
                        </p:par>
                        <p:par>
                          <p:cTn id="42" fill="hold">
                            <p:stCondLst>
                              <p:cond delay="7500"/>
                            </p:stCondLst>
                            <p:childTnLst>
                              <p:par>
                                <p:cTn id="43" presetID="1" presetClass="entr" presetSubtype="0" fill="hold" grpId="0" nodeType="afterEffect">
                                  <p:stCondLst>
                                    <p:cond delay="0"/>
                                  </p:stCondLst>
                                  <p:childTnLst>
                                    <p:set>
                                      <p:cBhvr>
                                        <p:cTn id="44" dur="1" fill="hold">
                                          <p:stCondLst>
                                            <p:cond delay="0"/>
                                          </p:stCondLst>
                                        </p:cTn>
                                        <p:tgtEl>
                                          <p:spTgt spid="51"/>
                                        </p:tgtEl>
                                        <p:attrNameLst>
                                          <p:attrName>style.visibility</p:attrName>
                                        </p:attrNameLst>
                                      </p:cBhvr>
                                      <p:to>
                                        <p:strVal val="visible"/>
                                      </p:to>
                                    </p:set>
                                  </p:childTnLst>
                                </p:cTn>
                              </p:par>
                            </p:childTnLst>
                          </p:cTn>
                        </p:par>
                        <p:par>
                          <p:cTn id="45" fill="hold">
                            <p:stCondLst>
                              <p:cond delay="7500"/>
                            </p:stCondLst>
                            <p:childTnLst>
                              <p:par>
                                <p:cTn id="46" presetID="1" presetClass="exit" presetSubtype="0" fill="hold" grpId="1" nodeType="afterEffect">
                                  <p:stCondLst>
                                    <p:cond delay="0"/>
                                  </p:stCondLst>
                                  <p:childTnLst>
                                    <p:set>
                                      <p:cBhvr>
                                        <p:cTn id="47" dur="1" fill="hold">
                                          <p:stCondLst>
                                            <p:cond delay="0"/>
                                          </p:stCondLst>
                                        </p:cTn>
                                        <p:tgtEl>
                                          <p:spTgt spid="46"/>
                                        </p:tgtEl>
                                        <p:attrNameLst>
                                          <p:attrName>style.visibility</p:attrName>
                                        </p:attrNameLst>
                                      </p:cBhvr>
                                      <p:to>
                                        <p:strVal val="hidden"/>
                                      </p:to>
                                    </p:set>
                                  </p:childTnLst>
                                </p:cTn>
                              </p:par>
                            </p:childTnLst>
                          </p:cTn>
                        </p:par>
                        <p:par>
                          <p:cTn id="48" fill="hold">
                            <p:stCondLst>
                              <p:cond delay="7500"/>
                            </p:stCondLst>
                            <p:childTnLst>
                              <p:par>
                                <p:cTn id="49" presetID="1"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childTnLst>
                                </p:cTn>
                              </p:par>
                              <p:par>
                                <p:cTn id="51" presetID="0" presetClass="path" presetSubtype="0" fill="hold" grpId="2" nodeType="withEffect">
                                  <p:stCondLst>
                                    <p:cond delay="0"/>
                                  </p:stCondLst>
                                  <p:childTnLst>
                                    <p:animMotion origin="layout" path="M 3.17819E-6 2.76349E-6 L 0.08944 2.76349E-6 " pathEditMode="relative" rAng="0" ptsTypes="AA">
                                      <p:cBhvr>
                                        <p:cTn id="52" dur="2000" fill="hold"/>
                                        <p:tgtEl>
                                          <p:spTgt spid="47"/>
                                        </p:tgtEl>
                                        <p:attrNameLst>
                                          <p:attrName>ppt_x</p:attrName>
                                          <p:attrName>ppt_y</p:attrName>
                                        </p:attrNameLst>
                                      </p:cBhvr>
                                      <p:rCtr x="45" y="0"/>
                                    </p:animMotion>
                                  </p:childTnLst>
                                </p:cTn>
                              </p:par>
                            </p:childTnLst>
                          </p:cTn>
                        </p:par>
                        <p:par>
                          <p:cTn id="53" fill="hold">
                            <p:stCondLst>
                              <p:cond delay="9500"/>
                            </p:stCondLst>
                            <p:childTnLst>
                              <p:par>
                                <p:cTn id="54" presetID="0" presetClass="path" presetSubtype="0" accel="50000" fill="hold" grpId="3" nodeType="afterEffect">
                                  <p:stCondLst>
                                    <p:cond delay="0"/>
                                  </p:stCondLst>
                                  <p:childTnLst>
                                    <p:animMotion origin="layout" path="M 0.08944 2.76349E-6 L 0.08961 0.06161 " pathEditMode="relative" rAng="0" ptsTypes="AA">
                                      <p:cBhvr>
                                        <p:cTn id="55" dur="500" fill="hold"/>
                                        <p:tgtEl>
                                          <p:spTgt spid="47"/>
                                        </p:tgtEl>
                                        <p:attrNameLst>
                                          <p:attrName>ppt_x</p:attrName>
                                          <p:attrName>ppt_y</p:attrName>
                                        </p:attrNameLst>
                                      </p:cBhvr>
                                      <p:rCtr x="0" y="31"/>
                                    </p:animMotion>
                                  </p:childTnLst>
                                </p:cTn>
                              </p:par>
                            </p:childTnLst>
                          </p:cTn>
                        </p:par>
                        <p:par>
                          <p:cTn id="56" fill="hold">
                            <p:stCondLst>
                              <p:cond delay="10000"/>
                            </p:stCondLst>
                            <p:childTnLst>
                              <p:par>
                                <p:cTn id="57" presetID="1" presetClass="entr" presetSubtype="0" fill="hold" grpId="0" nodeType="afterEffect">
                                  <p:stCondLst>
                                    <p:cond delay="0"/>
                                  </p:stCondLst>
                                  <p:childTnLst>
                                    <p:set>
                                      <p:cBhvr>
                                        <p:cTn id="58" dur="1" fill="hold">
                                          <p:stCondLst>
                                            <p:cond delay="0"/>
                                          </p:stCondLst>
                                        </p:cTn>
                                        <p:tgtEl>
                                          <p:spTgt spid="55"/>
                                        </p:tgtEl>
                                        <p:attrNameLst>
                                          <p:attrName>style.visibility</p:attrName>
                                        </p:attrNameLst>
                                      </p:cBhvr>
                                      <p:to>
                                        <p:strVal val="visible"/>
                                      </p:to>
                                    </p:set>
                                  </p:childTnLst>
                                </p:cTn>
                              </p:par>
                            </p:childTnLst>
                          </p:cTn>
                        </p:par>
                        <p:par>
                          <p:cTn id="59" fill="hold">
                            <p:stCondLst>
                              <p:cond delay="10000"/>
                            </p:stCondLst>
                            <p:childTnLst>
                              <p:par>
                                <p:cTn id="60" presetID="1" presetClass="exit" presetSubtype="0" fill="hold" grpId="1" nodeType="afterEffect">
                                  <p:stCondLst>
                                    <p:cond delay="0"/>
                                  </p:stCondLst>
                                  <p:childTnLst>
                                    <p:set>
                                      <p:cBhvr>
                                        <p:cTn id="61" dur="1" fill="hold">
                                          <p:stCondLst>
                                            <p:cond delay="0"/>
                                          </p:stCondLst>
                                        </p:cTn>
                                        <p:tgtEl>
                                          <p:spTgt spid="47"/>
                                        </p:tgtEl>
                                        <p:attrNameLst>
                                          <p:attrName>style.visibility</p:attrName>
                                        </p:attrNameLst>
                                      </p:cBhvr>
                                      <p:to>
                                        <p:strVal val="hidden"/>
                                      </p:to>
                                    </p:set>
                                  </p:childTnLst>
                                </p:cTn>
                              </p:par>
                            </p:childTnLst>
                          </p:cTn>
                        </p:par>
                        <p:par>
                          <p:cTn id="62" fill="hold">
                            <p:stCondLst>
                              <p:cond delay="10000"/>
                            </p:stCondLst>
                            <p:childTnLst>
                              <p:par>
                                <p:cTn id="63" presetID="1" presetClass="entr" presetSubtype="0" fill="hold" grpId="0" nodeType="afterEffect">
                                  <p:stCondLst>
                                    <p:cond delay="0"/>
                                  </p:stCondLst>
                                  <p:childTnLst>
                                    <p:set>
                                      <p:cBhvr>
                                        <p:cTn id="64" dur="1" fill="hold">
                                          <p:stCondLst>
                                            <p:cond delay="0"/>
                                          </p:stCondLst>
                                        </p:cTn>
                                        <p:tgtEl>
                                          <p:spTgt spid="48"/>
                                        </p:tgtEl>
                                        <p:attrNameLst>
                                          <p:attrName>style.visibility</p:attrName>
                                        </p:attrNameLst>
                                      </p:cBhvr>
                                      <p:to>
                                        <p:strVal val="visible"/>
                                      </p:to>
                                    </p:set>
                                  </p:childTnLst>
                                </p:cTn>
                              </p:par>
                              <p:par>
                                <p:cTn id="65" presetID="0" presetClass="path" presetSubtype="0" fill="hold" grpId="2" nodeType="withEffect">
                                  <p:stCondLst>
                                    <p:cond delay="0"/>
                                  </p:stCondLst>
                                  <p:childTnLst>
                                    <p:animMotion origin="layout" path="M 3.17819E-6 2.76349E-6 L 0.08944 2.76349E-6 " pathEditMode="relative" rAng="0" ptsTypes="AA">
                                      <p:cBhvr>
                                        <p:cTn id="66" dur="2000" fill="hold"/>
                                        <p:tgtEl>
                                          <p:spTgt spid="48"/>
                                        </p:tgtEl>
                                        <p:attrNameLst>
                                          <p:attrName>ppt_x</p:attrName>
                                          <p:attrName>ppt_y</p:attrName>
                                        </p:attrNameLst>
                                      </p:cBhvr>
                                      <p:rCtr x="45" y="0"/>
                                    </p:animMotion>
                                  </p:childTnLst>
                                </p:cTn>
                              </p:par>
                            </p:childTnLst>
                          </p:cTn>
                        </p:par>
                        <p:par>
                          <p:cTn id="67" fill="hold">
                            <p:stCondLst>
                              <p:cond delay="12000"/>
                            </p:stCondLst>
                            <p:childTnLst>
                              <p:par>
                                <p:cTn id="68" presetID="0" presetClass="path" presetSubtype="0" accel="50000" fill="hold" grpId="3" nodeType="afterEffect">
                                  <p:stCondLst>
                                    <p:cond delay="0"/>
                                  </p:stCondLst>
                                  <p:childTnLst>
                                    <p:animMotion origin="layout" path="M 0.08944 2.76349E-6 L 0.08961 0.06161 " pathEditMode="relative" rAng="0" ptsTypes="AA">
                                      <p:cBhvr>
                                        <p:cTn id="69" dur="500" fill="hold"/>
                                        <p:tgtEl>
                                          <p:spTgt spid="48"/>
                                        </p:tgtEl>
                                        <p:attrNameLst>
                                          <p:attrName>ppt_x</p:attrName>
                                          <p:attrName>ppt_y</p:attrName>
                                        </p:attrNameLst>
                                      </p:cBhvr>
                                      <p:rCtr x="0" y="31"/>
                                    </p:animMotion>
                                  </p:childTnLst>
                                </p:cTn>
                              </p:par>
                            </p:childTnLst>
                          </p:cTn>
                        </p:par>
                        <p:par>
                          <p:cTn id="70" fill="hold">
                            <p:stCondLst>
                              <p:cond delay="12500"/>
                            </p:stCondLst>
                            <p:childTnLst>
                              <p:par>
                                <p:cTn id="71" presetID="1"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childTnLst>
                                </p:cTn>
                              </p:par>
                            </p:childTnLst>
                          </p:cTn>
                        </p:par>
                        <p:par>
                          <p:cTn id="73" fill="hold">
                            <p:stCondLst>
                              <p:cond delay="12500"/>
                            </p:stCondLst>
                            <p:childTnLst>
                              <p:par>
                                <p:cTn id="74" presetID="1" presetClass="exit" presetSubtype="0" fill="hold" grpId="1" nodeType="afterEffect">
                                  <p:stCondLst>
                                    <p:cond delay="0"/>
                                  </p:stCondLst>
                                  <p:childTnLst>
                                    <p:set>
                                      <p:cBhvr>
                                        <p:cTn id="75" dur="1" fill="hold">
                                          <p:stCondLst>
                                            <p:cond delay="0"/>
                                          </p:stCondLst>
                                        </p:cTn>
                                        <p:tgtEl>
                                          <p:spTgt spid="48"/>
                                        </p:tgtEl>
                                        <p:attrNameLst>
                                          <p:attrName>style.visibility</p:attrName>
                                        </p:attrNameLst>
                                      </p:cBhvr>
                                      <p:to>
                                        <p:strVal val="hidden"/>
                                      </p:to>
                                    </p:set>
                                  </p:childTnLst>
                                </p:cTn>
                              </p:par>
                            </p:childTnLst>
                          </p:cTn>
                        </p:par>
                        <p:par>
                          <p:cTn id="76" fill="hold">
                            <p:stCondLst>
                              <p:cond delay="12500"/>
                            </p:stCondLst>
                            <p:childTnLst>
                              <p:par>
                                <p:cTn id="77" presetID="1" presetClass="entr" presetSubtype="0"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childTnLst>
                                </p:cTn>
                              </p:par>
                              <p:par>
                                <p:cTn id="79" presetID="0" presetClass="path" presetSubtype="0" fill="hold" grpId="2" nodeType="withEffect">
                                  <p:stCondLst>
                                    <p:cond delay="0"/>
                                  </p:stCondLst>
                                  <p:childTnLst>
                                    <p:animMotion origin="layout" path="M 3.17819E-6 2.76349E-6 L 0.08944 2.76349E-6 " pathEditMode="relative" rAng="0" ptsTypes="AA">
                                      <p:cBhvr>
                                        <p:cTn id="80" dur="2000" fill="hold"/>
                                        <p:tgtEl>
                                          <p:spTgt spid="49"/>
                                        </p:tgtEl>
                                        <p:attrNameLst>
                                          <p:attrName>ppt_x</p:attrName>
                                          <p:attrName>ppt_y</p:attrName>
                                        </p:attrNameLst>
                                      </p:cBhvr>
                                      <p:rCtr x="45" y="0"/>
                                    </p:animMotion>
                                  </p:childTnLst>
                                </p:cTn>
                              </p:par>
                            </p:childTnLst>
                          </p:cTn>
                        </p:par>
                        <p:par>
                          <p:cTn id="81" fill="hold">
                            <p:stCondLst>
                              <p:cond delay="14500"/>
                            </p:stCondLst>
                            <p:childTnLst>
                              <p:par>
                                <p:cTn id="82" presetID="0" presetClass="path" presetSubtype="0" accel="50000" fill="hold" grpId="3" nodeType="afterEffect">
                                  <p:stCondLst>
                                    <p:cond delay="0"/>
                                  </p:stCondLst>
                                  <p:childTnLst>
                                    <p:animMotion origin="layout" path="M 0.08944 2.76349E-6 L 0.08961 0.06161 " pathEditMode="relative" rAng="0" ptsTypes="AA">
                                      <p:cBhvr>
                                        <p:cTn id="83" dur="500" fill="hold"/>
                                        <p:tgtEl>
                                          <p:spTgt spid="49"/>
                                        </p:tgtEl>
                                        <p:attrNameLst>
                                          <p:attrName>ppt_x</p:attrName>
                                          <p:attrName>ppt_y</p:attrName>
                                        </p:attrNameLst>
                                      </p:cBhvr>
                                      <p:rCtr x="0" y="31"/>
                                    </p:animMotion>
                                  </p:childTnLst>
                                </p:cTn>
                              </p:par>
                            </p:childTnLst>
                          </p:cTn>
                        </p:par>
                        <p:par>
                          <p:cTn id="84" fill="hold">
                            <p:stCondLst>
                              <p:cond delay="15000"/>
                            </p:stCondLst>
                            <p:childTnLst>
                              <p:par>
                                <p:cTn id="85" presetID="1" presetClass="entr" presetSubtype="0"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childTnLst>
                                </p:cTn>
                              </p:par>
                            </p:childTnLst>
                          </p:cTn>
                        </p:par>
                        <p:par>
                          <p:cTn id="87" fill="hold">
                            <p:stCondLst>
                              <p:cond delay="15000"/>
                            </p:stCondLst>
                            <p:childTnLst>
                              <p:par>
                                <p:cTn id="88" presetID="1" presetClass="exit" presetSubtype="0" fill="hold" grpId="1" nodeType="afterEffect">
                                  <p:stCondLst>
                                    <p:cond delay="0"/>
                                  </p:stCondLst>
                                  <p:childTnLst>
                                    <p:set>
                                      <p:cBhvr>
                                        <p:cTn id="89" dur="1" fill="hold">
                                          <p:stCondLst>
                                            <p:cond delay="0"/>
                                          </p:stCondLst>
                                        </p:cTn>
                                        <p:tgtEl>
                                          <p:spTgt spid="49"/>
                                        </p:tgtEl>
                                        <p:attrNameLst>
                                          <p:attrName>style.visibility</p:attrName>
                                        </p:attrNameLst>
                                      </p:cBhvr>
                                      <p:to>
                                        <p:strVal val="hidden"/>
                                      </p:to>
                                    </p:set>
                                  </p:childTnLst>
                                </p:cTn>
                              </p:par>
                            </p:childTnLst>
                          </p:cTn>
                        </p:par>
                        <p:par>
                          <p:cTn id="90" fill="hold">
                            <p:stCondLst>
                              <p:cond delay="15000"/>
                            </p:stCondLst>
                            <p:childTnLst>
                              <p:par>
                                <p:cTn id="91" presetID="1" presetClass="entr" presetSubtype="0" fill="hold" grpId="0" nodeType="afterEffect">
                                  <p:stCondLst>
                                    <p:cond delay="0"/>
                                  </p:stCondLst>
                                  <p:childTnLst>
                                    <p:set>
                                      <p:cBhvr>
                                        <p:cTn id="92" dur="1" fill="hold">
                                          <p:stCondLst>
                                            <p:cond delay="0"/>
                                          </p:stCondLst>
                                        </p:cTn>
                                        <p:tgtEl>
                                          <p:spTgt spid="52"/>
                                        </p:tgtEl>
                                        <p:attrNameLst>
                                          <p:attrName>style.visibility</p:attrName>
                                        </p:attrNameLst>
                                      </p:cBhvr>
                                      <p:to>
                                        <p:strVal val="visible"/>
                                      </p:to>
                                    </p:set>
                                  </p:childTnLst>
                                </p:cTn>
                              </p:par>
                              <p:par>
                                <p:cTn id="93" presetID="0" presetClass="path" presetSubtype="0" fill="hold" grpId="2" nodeType="withEffect">
                                  <p:stCondLst>
                                    <p:cond delay="0"/>
                                  </p:stCondLst>
                                  <p:childTnLst>
                                    <p:animMotion origin="layout" path="M 3.17819E-6 2.76349E-6 L 0.08944 2.76349E-6 " pathEditMode="relative" rAng="0" ptsTypes="AA">
                                      <p:cBhvr>
                                        <p:cTn id="94" dur="2000" fill="hold"/>
                                        <p:tgtEl>
                                          <p:spTgt spid="52"/>
                                        </p:tgtEl>
                                        <p:attrNameLst>
                                          <p:attrName>ppt_x</p:attrName>
                                          <p:attrName>ppt_y</p:attrName>
                                        </p:attrNameLst>
                                      </p:cBhvr>
                                      <p:rCtr x="45" y="0"/>
                                    </p:animMotion>
                                  </p:childTnLst>
                                </p:cTn>
                              </p:par>
                            </p:childTnLst>
                          </p:cTn>
                        </p:par>
                        <p:par>
                          <p:cTn id="95" fill="hold">
                            <p:stCondLst>
                              <p:cond delay="17000"/>
                            </p:stCondLst>
                            <p:childTnLst>
                              <p:par>
                                <p:cTn id="96" presetID="0" presetClass="path" presetSubtype="0" accel="50000" fill="hold" grpId="3" nodeType="afterEffect">
                                  <p:stCondLst>
                                    <p:cond delay="0"/>
                                  </p:stCondLst>
                                  <p:childTnLst>
                                    <p:animMotion origin="layout" path="M 0.08944 2.76349E-6 L 0.08961 0.06161 " pathEditMode="relative" rAng="0" ptsTypes="AA">
                                      <p:cBhvr>
                                        <p:cTn id="97" dur="500" fill="hold"/>
                                        <p:tgtEl>
                                          <p:spTgt spid="52"/>
                                        </p:tgtEl>
                                        <p:attrNameLst>
                                          <p:attrName>ppt_x</p:attrName>
                                          <p:attrName>ppt_y</p:attrName>
                                        </p:attrNameLst>
                                      </p:cBhvr>
                                      <p:rCtr x="0" y="31"/>
                                    </p:animMotion>
                                  </p:childTnLst>
                                </p:cTn>
                              </p:par>
                            </p:childTnLst>
                          </p:cTn>
                        </p:par>
                        <p:par>
                          <p:cTn id="98" fill="hold">
                            <p:stCondLst>
                              <p:cond delay="17500"/>
                            </p:stCondLst>
                            <p:childTnLst>
                              <p:par>
                                <p:cTn id="99" presetID="1" presetClass="entr" presetSubtype="0" fill="hold" grpId="0" nodeType="afterEffect">
                                  <p:stCondLst>
                                    <p:cond delay="0"/>
                                  </p:stCondLst>
                                  <p:childTnLst>
                                    <p:set>
                                      <p:cBhvr>
                                        <p:cTn id="100" dur="1" fill="hold">
                                          <p:stCondLst>
                                            <p:cond delay="0"/>
                                          </p:stCondLst>
                                        </p:cTn>
                                        <p:tgtEl>
                                          <p:spTgt spid="58"/>
                                        </p:tgtEl>
                                        <p:attrNameLst>
                                          <p:attrName>style.visibility</p:attrName>
                                        </p:attrNameLst>
                                      </p:cBhvr>
                                      <p:to>
                                        <p:strVal val="visible"/>
                                      </p:to>
                                    </p:set>
                                  </p:childTnLst>
                                </p:cTn>
                              </p:par>
                            </p:childTnLst>
                          </p:cTn>
                        </p:par>
                        <p:par>
                          <p:cTn id="101" fill="hold">
                            <p:stCondLst>
                              <p:cond delay="17500"/>
                            </p:stCondLst>
                            <p:childTnLst>
                              <p:par>
                                <p:cTn id="102" presetID="1" presetClass="exit" presetSubtype="0" fill="hold" grpId="1" nodeType="afterEffect">
                                  <p:stCondLst>
                                    <p:cond delay="0"/>
                                  </p:stCondLst>
                                  <p:childTnLst>
                                    <p:set>
                                      <p:cBhvr>
                                        <p:cTn id="103" dur="1" fill="hold">
                                          <p:stCondLst>
                                            <p:cond delay="0"/>
                                          </p:stCondLst>
                                        </p:cTn>
                                        <p:tgtEl>
                                          <p:spTgt spid="52"/>
                                        </p:tgtEl>
                                        <p:attrNameLst>
                                          <p:attrName>style.visibility</p:attrName>
                                        </p:attrNameLst>
                                      </p:cBhvr>
                                      <p:to>
                                        <p:strVal val="hidden"/>
                                      </p:to>
                                    </p:set>
                                  </p:childTnLst>
                                </p:cTn>
                              </p:par>
                            </p:childTnLst>
                          </p:cTn>
                        </p:par>
                        <p:par>
                          <p:cTn id="104" fill="hold">
                            <p:stCondLst>
                              <p:cond delay="17500"/>
                            </p:stCondLst>
                            <p:childTnLst>
                              <p:par>
                                <p:cTn id="105" presetID="1" presetClass="entr" presetSubtype="0" fill="hold" grpId="0" nodeType="afterEffect">
                                  <p:stCondLst>
                                    <p:cond delay="0"/>
                                  </p:stCondLst>
                                  <p:childTnLst>
                                    <p:set>
                                      <p:cBhvr>
                                        <p:cTn id="106" dur="1" fill="hold">
                                          <p:stCondLst>
                                            <p:cond delay="0"/>
                                          </p:stCondLst>
                                        </p:cTn>
                                        <p:tgtEl>
                                          <p:spTgt spid="53"/>
                                        </p:tgtEl>
                                        <p:attrNameLst>
                                          <p:attrName>style.visibility</p:attrName>
                                        </p:attrNameLst>
                                      </p:cBhvr>
                                      <p:to>
                                        <p:strVal val="visible"/>
                                      </p:to>
                                    </p:set>
                                  </p:childTnLst>
                                </p:cTn>
                              </p:par>
                              <p:par>
                                <p:cTn id="107" presetID="0" presetClass="path" presetSubtype="0" fill="hold" grpId="2" nodeType="withEffect">
                                  <p:stCondLst>
                                    <p:cond delay="0"/>
                                  </p:stCondLst>
                                  <p:childTnLst>
                                    <p:animMotion origin="layout" path="M 3.17819E-6 2.76349E-6 L 0.08944 2.76349E-6 " pathEditMode="relative" rAng="0" ptsTypes="AA">
                                      <p:cBhvr>
                                        <p:cTn id="108" dur="2000" fill="hold"/>
                                        <p:tgtEl>
                                          <p:spTgt spid="53"/>
                                        </p:tgtEl>
                                        <p:attrNameLst>
                                          <p:attrName>ppt_x</p:attrName>
                                          <p:attrName>ppt_y</p:attrName>
                                        </p:attrNameLst>
                                      </p:cBhvr>
                                      <p:rCtr x="45" y="0"/>
                                    </p:animMotion>
                                  </p:childTnLst>
                                </p:cTn>
                              </p:par>
                            </p:childTnLst>
                          </p:cTn>
                        </p:par>
                        <p:par>
                          <p:cTn id="109" fill="hold">
                            <p:stCondLst>
                              <p:cond delay="19500"/>
                            </p:stCondLst>
                            <p:childTnLst>
                              <p:par>
                                <p:cTn id="110" presetID="0" presetClass="path" presetSubtype="0" accel="50000" fill="hold" grpId="3" nodeType="afterEffect">
                                  <p:stCondLst>
                                    <p:cond delay="0"/>
                                  </p:stCondLst>
                                  <p:childTnLst>
                                    <p:animMotion origin="layout" path="M 0.08944 2.76349E-6 L 0.08961 0.06161 " pathEditMode="relative" rAng="0" ptsTypes="AA">
                                      <p:cBhvr>
                                        <p:cTn id="111" dur="500" fill="hold"/>
                                        <p:tgtEl>
                                          <p:spTgt spid="53"/>
                                        </p:tgtEl>
                                        <p:attrNameLst>
                                          <p:attrName>ppt_x</p:attrName>
                                          <p:attrName>ppt_y</p:attrName>
                                        </p:attrNameLst>
                                      </p:cBhvr>
                                      <p:rCtr x="0" y="31"/>
                                    </p:animMotion>
                                  </p:childTnLst>
                                </p:cTn>
                              </p:par>
                            </p:childTnLst>
                          </p:cTn>
                        </p:par>
                        <p:par>
                          <p:cTn id="112" fill="hold">
                            <p:stCondLst>
                              <p:cond delay="20000"/>
                            </p:stCondLst>
                            <p:childTnLst>
                              <p:par>
                                <p:cTn id="113" presetID="1" presetClass="entr" presetSubtype="0" fill="hold" grpId="0" nodeType="afterEffect">
                                  <p:stCondLst>
                                    <p:cond delay="0"/>
                                  </p:stCondLst>
                                  <p:childTnLst>
                                    <p:set>
                                      <p:cBhvr>
                                        <p:cTn id="114" dur="1" fill="hold">
                                          <p:stCondLst>
                                            <p:cond delay="0"/>
                                          </p:stCondLst>
                                        </p:cTn>
                                        <p:tgtEl>
                                          <p:spTgt spid="59"/>
                                        </p:tgtEl>
                                        <p:attrNameLst>
                                          <p:attrName>style.visibility</p:attrName>
                                        </p:attrNameLst>
                                      </p:cBhvr>
                                      <p:to>
                                        <p:strVal val="visible"/>
                                      </p:to>
                                    </p:set>
                                  </p:childTnLst>
                                </p:cTn>
                              </p:par>
                            </p:childTnLst>
                          </p:cTn>
                        </p:par>
                        <p:par>
                          <p:cTn id="115" fill="hold">
                            <p:stCondLst>
                              <p:cond delay="20000"/>
                            </p:stCondLst>
                            <p:childTnLst>
                              <p:par>
                                <p:cTn id="116" presetID="1" presetClass="exit" presetSubtype="0" fill="hold" grpId="1" nodeType="afterEffect">
                                  <p:stCondLst>
                                    <p:cond delay="0"/>
                                  </p:stCondLst>
                                  <p:childTnLst>
                                    <p:set>
                                      <p:cBhvr>
                                        <p:cTn id="117" dur="1" fill="hold">
                                          <p:stCondLst>
                                            <p:cond delay="0"/>
                                          </p:stCondLst>
                                        </p:cTn>
                                        <p:tgtEl>
                                          <p:spTgt spid="53"/>
                                        </p:tgtEl>
                                        <p:attrNameLst>
                                          <p:attrName>style.visibility</p:attrName>
                                        </p:attrNameLst>
                                      </p:cBhvr>
                                      <p:to>
                                        <p:strVal val="hidden"/>
                                      </p:to>
                                    </p:set>
                                  </p:childTnLst>
                                </p:cTn>
                              </p:par>
                            </p:childTnLst>
                          </p:cTn>
                        </p:par>
                        <p:par>
                          <p:cTn id="118" fill="hold">
                            <p:stCondLst>
                              <p:cond delay="20000"/>
                            </p:stCondLst>
                            <p:childTnLst>
                              <p:par>
                                <p:cTn id="119" presetID="1" presetClass="entr" presetSubtype="0" fill="hold" grpId="0" nodeType="afterEffect">
                                  <p:stCondLst>
                                    <p:cond delay="0"/>
                                  </p:stCondLst>
                                  <p:childTnLst>
                                    <p:set>
                                      <p:cBhvr>
                                        <p:cTn id="120" dur="1" fill="hold">
                                          <p:stCondLst>
                                            <p:cond delay="0"/>
                                          </p:stCondLst>
                                        </p:cTn>
                                        <p:tgtEl>
                                          <p:spTgt spid="54"/>
                                        </p:tgtEl>
                                        <p:attrNameLst>
                                          <p:attrName>style.visibility</p:attrName>
                                        </p:attrNameLst>
                                      </p:cBhvr>
                                      <p:to>
                                        <p:strVal val="visible"/>
                                      </p:to>
                                    </p:set>
                                  </p:childTnLst>
                                </p:cTn>
                              </p:par>
                              <p:par>
                                <p:cTn id="121" presetID="0" presetClass="path" presetSubtype="0" fill="hold" grpId="2" nodeType="withEffect">
                                  <p:stCondLst>
                                    <p:cond delay="0"/>
                                  </p:stCondLst>
                                  <p:childTnLst>
                                    <p:animMotion origin="layout" path="M 3.17819E-6 2.76349E-6 L 0.08944 2.76349E-6 " pathEditMode="relative" rAng="0" ptsTypes="AA">
                                      <p:cBhvr>
                                        <p:cTn id="122" dur="2000" fill="hold"/>
                                        <p:tgtEl>
                                          <p:spTgt spid="54"/>
                                        </p:tgtEl>
                                        <p:attrNameLst>
                                          <p:attrName>ppt_x</p:attrName>
                                          <p:attrName>ppt_y</p:attrName>
                                        </p:attrNameLst>
                                      </p:cBhvr>
                                      <p:rCtr x="45" y="0"/>
                                    </p:animMotion>
                                  </p:childTnLst>
                                </p:cTn>
                              </p:par>
                            </p:childTnLst>
                          </p:cTn>
                        </p:par>
                        <p:par>
                          <p:cTn id="123" fill="hold">
                            <p:stCondLst>
                              <p:cond delay="22000"/>
                            </p:stCondLst>
                            <p:childTnLst>
                              <p:par>
                                <p:cTn id="124" presetID="0" presetClass="path" presetSubtype="0" accel="50000" fill="hold" grpId="3" nodeType="afterEffect">
                                  <p:stCondLst>
                                    <p:cond delay="0"/>
                                  </p:stCondLst>
                                  <p:childTnLst>
                                    <p:animMotion origin="layout" path="M 0.08944 2.76349E-6 L 0.08961 0.06161 " pathEditMode="relative" rAng="0" ptsTypes="AA">
                                      <p:cBhvr>
                                        <p:cTn id="125" dur="500" fill="hold"/>
                                        <p:tgtEl>
                                          <p:spTgt spid="54"/>
                                        </p:tgtEl>
                                        <p:attrNameLst>
                                          <p:attrName>ppt_x</p:attrName>
                                          <p:attrName>ppt_y</p:attrName>
                                        </p:attrNameLst>
                                      </p:cBhvr>
                                      <p:rCtr x="0" y="31"/>
                                    </p:animMotion>
                                  </p:childTnLst>
                                </p:cTn>
                              </p:par>
                            </p:childTnLst>
                          </p:cTn>
                        </p:par>
                        <p:par>
                          <p:cTn id="126" fill="hold">
                            <p:stCondLst>
                              <p:cond delay="22500"/>
                            </p:stCondLst>
                            <p:childTnLst>
                              <p:par>
                                <p:cTn id="127" presetID="1" presetClass="entr" presetSubtype="0" fill="hold" grpId="0" nodeType="afterEffect">
                                  <p:stCondLst>
                                    <p:cond delay="0"/>
                                  </p:stCondLst>
                                  <p:childTnLst>
                                    <p:set>
                                      <p:cBhvr>
                                        <p:cTn id="128"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28" grpId="2" animBg="1"/>
      <p:bldP spid="28" grpId="3" animBg="1"/>
      <p:bldP spid="34" grpId="0" animBg="1"/>
      <p:bldP spid="45" grpId="0" animBg="1"/>
      <p:bldP spid="45" grpId="1" animBg="1"/>
      <p:bldP spid="45" grpId="2" animBg="1"/>
      <p:bldP spid="45" grpId="3" animBg="1"/>
      <p:bldP spid="46" grpId="0" animBg="1"/>
      <p:bldP spid="46" grpId="1" animBg="1"/>
      <p:bldP spid="46" grpId="2" animBg="1"/>
      <p:bldP spid="46" grpId="3" animBg="1"/>
      <p:bldP spid="47" grpId="0" animBg="1"/>
      <p:bldP spid="47" grpId="1" animBg="1"/>
      <p:bldP spid="47" grpId="2" animBg="1"/>
      <p:bldP spid="47" grpId="3" animBg="1"/>
      <p:bldP spid="48" grpId="0" animBg="1"/>
      <p:bldP spid="48" grpId="1" animBg="1"/>
      <p:bldP spid="48" grpId="2" animBg="1"/>
      <p:bldP spid="48" grpId="3" animBg="1"/>
      <p:bldP spid="49" grpId="0" animBg="1"/>
      <p:bldP spid="49" grpId="1" animBg="1"/>
      <p:bldP spid="49" grpId="2" animBg="1"/>
      <p:bldP spid="49" grpId="3" animBg="1"/>
      <p:bldP spid="50" grpId="0" animBg="1"/>
      <p:bldP spid="51" grpId="0" animBg="1"/>
      <p:bldP spid="52" grpId="0" animBg="1"/>
      <p:bldP spid="52" grpId="1" animBg="1"/>
      <p:bldP spid="52" grpId="2" animBg="1"/>
      <p:bldP spid="52" grpId="3" animBg="1"/>
      <p:bldP spid="53" grpId="0" animBg="1"/>
      <p:bldP spid="53" grpId="1" animBg="1"/>
      <p:bldP spid="53" grpId="2" animBg="1"/>
      <p:bldP spid="53" grpId="3" animBg="1"/>
      <p:bldP spid="54" grpId="0" animBg="1"/>
      <p:bldP spid="54" grpId="2" animBg="1"/>
      <p:bldP spid="54" grpId="3" animBg="1"/>
      <p:bldP spid="55" grpId="0" animBg="1"/>
      <p:bldP spid="56" grpId="0" animBg="1"/>
      <p:bldP spid="57" grpId="0" animBg="1"/>
      <p:bldP spid="58" grpId="0" animBg="1"/>
      <p:bldP spid="59" grpId="0" animBg="1"/>
      <p:bldP spid="60" grpId="0" animBg="1"/>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0090"/>
        </a:solidFill>
        <a:effectLst/>
      </p:bgPr>
    </p:bg>
    <p:spTree>
      <p:nvGrpSpPr>
        <p:cNvPr id="1" name=""/>
        <p:cNvGrpSpPr/>
        <p:nvPr/>
      </p:nvGrpSpPr>
      <p:grpSpPr>
        <a:xfrm>
          <a:off x="0" y="0"/>
          <a:ext cx="0" cy="0"/>
          <a:chOff x="0" y="0"/>
          <a:chExt cx="0" cy="0"/>
        </a:xfrm>
      </p:grpSpPr>
      <p:sp>
        <p:nvSpPr>
          <p:cNvPr id="15" name="Cube 14"/>
          <p:cNvSpPr/>
          <p:nvPr/>
        </p:nvSpPr>
        <p:spPr>
          <a:xfrm>
            <a:off x="507058" y="1992765"/>
            <a:ext cx="1080000" cy="4320000"/>
          </a:xfrm>
          <a:prstGeom prst="cube">
            <a:avLst/>
          </a:prstGeom>
          <a:gradFill flip="none" rotWithShape="1">
            <a:gsLst>
              <a:gs pos="100000">
                <a:schemeClr val="accent3">
                  <a:lumMod val="60000"/>
                  <a:lumOff val="40000"/>
                </a:schemeClr>
              </a:gs>
              <a:gs pos="0">
                <a:schemeClr val="accent3">
                  <a:lumMod val="75000"/>
                </a:schemeClr>
              </a:gs>
            </a:gsLst>
            <a:lin ang="16200000" scaled="0"/>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5400000"/>
              </a:camera>
              <a:lightRig rig="threePt" dir="t"/>
            </a:scene3d>
          </a:bodyPr>
          <a:lstStyle/>
          <a:p>
            <a:pPr algn="ctr"/>
            <a:r>
              <a:rPr lang="en-US" sz="3600" dirty="0" err="1" smtClean="0"/>
              <a:t>n</a:t>
            </a:r>
            <a:r>
              <a:rPr lang="en-US" sz="3600" dirty="0" smtClean="0"/>
              <a:t>=172</a:t>
            </a:r>
            <a:endParaRPr lang="en-US" sz="3600" dirty="0"/>
          </a:p>
        </p:txBody>
      </p:sp>
      <p:sp>
        <p:nvSpPr>
          <p:cNvPr id="14" name="Cube 13"/>
          <p:cNvSpPr/>
          <p:nvPr/>
        </p:nvSpPr>
        <p:spPr>
          <a:xfrm>
            <a:off x="1325352" y="2392365"/>
            <a:ext cx="1080000" cy="3920400"/>
          </a:xfrm>
          <a:prstGeom prst="cube">
            <a:avLst/>
          </a:prstGeom>
          <a:gradFill>
            <a:gsLst>
              <a:gs pos="0">
                <a:schemeClr val="accent3">
                  <a:lumMod val="75000"/>
                </a:schemeClr>
              </a:gs>
              <a:gs pos="100000">
                <a:schemeClr val="accent3">
                  <a:lumMod val="60000"/>
                  <a:lumOff val="40000"/>
                </a:schemeClr>
              </a:gs>
            </a:gsLs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5400000"/>
              </a:camera>
              <a:lightRig rig="threePt" dir="t"/>
            </a:scene3d>
          </a:bodyPr>
          <a:lstStyle/>
          <a:p>
            <a:pPr algn="ctr"/>
            <a:r>
              <a:rPr lang="en-US" sz="3600" dirty="0" err="1" smtClean="0"/>
              <a:t>n</a:t>
            </a:r>
            <a:r>
              <a:rPr lang="en-US" sz="3600" dirty="0" smtClean="0"/>
              <a:t>=171</a:t>
            </a:r>
            <a:endParaRPr lang="en-US" sz="3600" dirty="0"/>
          </a:p>
        </p:txBody>
      </p:sp>
      <p:sp>
        <p:nvSpPr>
          <p:cNvPr id="13" name="Cube 12"/>
          <p:cNvSpPr/>
          <p:nvPr/>
        </p:nvSpPr>
        <p:spPr>
          <a:xfrm>
            <a:off x="2135298" y="2789497"/>
            <a:ext cx="1080000" cy="3517200"/>
          </a:xfrm>
          <a:prstGeom prst="cube">
            <a:avLst/>
          </a:prstGeom>
          <a:gradFill>
            <a:gsLst>
              <a:gs pos="0">
                <a:schemeClr val="accent3">
                  <a:lumMod val="75000"/>
                </a:schemeClr>
              </a:gs>
              <a:gs pos="100000">
                <a:schemeClr val="accent3">
                  <a:lumMod val="60000"/>
                  <a:lumOff val="40000"/>
                </a:schemeClr>
              </a:gs>
            </a:gsLs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5400000"/>
              </a:camera>
              <a:lightRig rig="threePt" dir="t"/>
            </a:scene3d>
          </a:bodyPr>
          <a:lstStyle/>
          <a:p>
            <a:pPr algn="ctr"/>
            <a:r>
              <a:rPr lang="en-US" sz="3600" dirty="0" err="1" smtClean="0"/>
              <a:t>n</a:t>
            </a:r>
            <a:r>
              <a:rPr lang="en-US" sz="3600" dirty="0" smtClean="0"/>
              <a:t>=170</a:t>
            </a:r>
            <a:endParaRPr lang="en-US" sz="3600" dirty="0"/>
          </a:p>
        </p:txBody>
      </p:sp>
      <p:sp>
        <p:nvSpPr>
          <p:cNvPr id="12" name="Cube 11"/>
          <p:cNvSpPr/>
          <p:nvPr/>
        </p:nvSpPr>
        <p:spPr>
          <a:xfrm>
            <a:off x="2964556" y="3199517"/>
            <a:ext cx="1080000" cy="3103200"/>
          </a:xfrm>
          <a:prstGeom prst="cube">
            <a:avLst/>
          </a:prstGeom>
          <a:gradFill>
            <a:gsLst>
              <a:gs pos="0">
                <a:schemeClr val="accent3">
                  <a:lumMod val="75000"/>
                </a:schemeClr>
              </a:gs>
              <a:gs pos="100000">
                <a:schemeClr val="accent3">
                  <a:lumMod val="60000"/>
                  <a:lumOff val="40000"/>
                </a:schemeClr>
              </a:gs>
            </a:gsLs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5400000"/>
              </a:camera>
              <a:lightRig rig="threePt" dir="t"/>
            </a:scene3d>
          </a:bodyPr>
          <a:lstStyle/>
          <a:p>
            <a:pPr algn="ctr"/>
            <a:r>
              <a:rPr lang="en-US" sz="3600" dirty="0" err="1" smtClean="0"/>
              <a:t>n</a:t>
            </a:r>
            <a:r>
              <a:rPr lang="en-US" sz="3600" dirty="0" smtClean="0"/>
              <a:t>=169</a:t>
            </a:r>
            <a:endParaRPr lang="en-US" sz="3600" dirty="0"/>
          </a:p>
        </p:txBody>
      </p:sp>
      <p:sp>
        <p:nvSpPr>
          <p:cNvPr id="11" name="Cube 10"/>
          <p:cNvSpPr/>
          <p:nvPr/>
        </p:nvSpPr>
        <p:spPr>
          <a:xfrm>
            <a:off x="3774288" y="3617117"/>
            <a:ext cx="1080000" cy="2685600"/>
          </a:xfrm>
          <a:prstGeom prst="cube">
            <a:avLst/>
          </a:prstGeom>
          <a:gradFill>
            <a:gsLst>
              <a:gs pos="0">
                <a:schemeClr val="accent3">
                  <a:lumMod val="75000"/>
                </a:schemeClr>
              </a:gs>
              <a:gs pos="100000">
                <a:schemeClr val="accent3">
                  <a:lumMod val="60000"/>
                  <a:lumOff val="40000"/>
                </a:schemeClr>
              </a:gs>
            </a:gsLs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5400000"/>
              </a:camera>
              <a:lightRig rig="threePt" dir="t"/>
            </a:scene3d>
          </a:bodyPr>
          <a:lstStyle/>
          <a:p>
            <a:pPr algn="ctr"/>
            <a:r>
              <a:rPr lang="en-US" sz="3600" dirty="0" err="1" smtClean="0"/>
              <a:t>n</a:t>
            </a:r>
            <a:r>
              <a:rPr lang="en-US" sz="3600" dirty="0" smtClean="0"/>
              <a:t>=168</a:t>
            </a:r>
            <a:endParaRPr lang="en-US" sz="3600" dirty="0"/>
          </a:p>
        </p:txBody>
      </p:sp>
      <p:sp>
        <p:nvSpPr>
          <p:cNvPr id="4" name="Title 3"/>
          <p:cNvSpPr>
            <a:spLocks noGrp="1"/>
          </p:cNvSpPr>
          <p:nvPr>
            <p:ph type="title"/>
          </p:nvPr>
        </p:nvSpPr>
        <p:spPr>
          <a:xfrm>
            <a:off x="457200" y="132198"/>
            <a:ext cx="8229600" cy="1143000"/>
          </a:xfrm>
        </p:spPr>
        <p:txBody>
          <a:bodyPr/>
          <a:lstStyle/>
          <a:p>
            <a:r>
              <a:rPr lang="en-US" dirty="0" smtClean="0">
                <a:solidFill>
                  <a:schemeClr val="bg1"/>
                </a:solidFill>
              </a:rPr>
              <a:t>Coconut Rolling</a:t>
            </a:r>
            <a:endParaRPr lang="en-US" dirty="0">
              <a:solidFill>
                <a:schemeClr val="bg1"/>
              </a:solidFill>
            </a:endParaRPr>
          </a:p>
        </p:txBody>
      </p:sp>
      <p:sp>
        <p:nvSpPr>
          <p:cNvPr id="5" name="Cube 4"/>
          <p:cNvSpPr/>
          <p:nvPr/>
        </p:nvSpPr>
        <p:spPr>
          <a:xfrm>
            <a:off x="4572000" y="4045517"/>
            <a:ext cx="1080000" cy="2257200"/>
          </a:xfrm>
          <a:prstGeom prst="cube">
            <a:avLst/>
          </a:prstGeom>
          <a:gradFill>
            <a:gsLst>
              <a:gs pos="0">
                <a:schemeClr val="accent3">
                  <a:lumMod val="75000"/>
                </a:schemeClr>
              </a:gs>
              <a:gs pos="100000">
                <a:schemeClr val="accent3">
                  <a:lumMod val="60000"/>
                  <a:lumOff val="40000"/>
                </a:schemeClr>
              </a:gs>
            </a:gsLs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5400000"/>
              </a:camera>
              <a:lightRig rig="threePt" dir="t"/>
            </a:scene3d>
          </a:bodyPr>
          <a:lstStyle/>
          <a:p>
            <a:pPr algn="ctr"/>
            <a:r>
              <a:rPr lang="en-US" sz="3600" dirty="0" err="1" smtClean="0"/>
              <a:t>n</a:t>
            </a:r>
            <a:r>
              <a:rPr lang="en-US" sz="3600" dirty="0" smtClean="0"/>
              <a:t>=167</a:t>
            </a:r>
            <a:endParaRPr lang="en-US" sz="3600" dirty="0"/>
          </a:p>
        </p:txBody>
      </p:sp>
      <p:sp>
        <p:nvSpPr>
          <p:cNvPr id="6" name="Cube 5"/>
          <p:cNvSpPr/>
          <p:nvPr/>
        </p:nvSpPr>
        <p:spPr>
          <a:xfrm>
            <a:off x="5393510" y="4491165"/>
            <a:ext cx="1080000" cy="1821600"/>
          </a:xfrm>
          <a:prstGeom prst="cube">
            <a:avLst/>
          </a:prstGeom>
          <a:gradFill>
            <a:gsLst>
              <a:gs pos="0">
                <a:schemeClr val="accent3">
                  <a:lumMod val="75000"/>
                </a:schemeClr>
              </a:gs>
              <a:gs pos="100000">
                <a:schemeClr val="accent3">
                  <a:lumMod val="60000"/>
                  <a:lumOff val="40000"/>
                </a:schemeClr>
              </a:gs>
            </a:gsLs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5400000"/>
              </a:camera>
              <a:lightRig rig="threePt" dir="t"/>
            </a:scene3d>
          </a:bodyPr>
          <a:lstStyle/>
          <a:p>
            <a:pPr algn="ctr"/>
            <a:r>
              <a:rPr lang="en-US" sz="3600" dirty="0" err="1" smtClean="0"/>
              <a:t>n</a:t>
            </a:r>
            <a:r>
              <a:rPr lang="en-US" sz="3600" dirty="0" smtClean="0"/>
              <a:t>=166</a:t>
            </a:r>
            <a:endParaRPr lang="en-US" sz="3600" dirty="0"/>
          </a:p>
        </p:txBody>
      </p:sp>
      <p:sp>
        <p:nvSpPr>
          <p:cNvPr id="7" name="Cube 6"/>
          <p:cNvSpPr/>
          <p:nvPr/>
        </p:nvSpPr>
        <p:spPr>
          <a:xfrm>
            <a:off x="6203445" y="4923917"/>
            <a:ext cx="1080000" cy="1378800"/>
          </a:xfrm>
          <a:prstGeom prst="cube">
            <a:avLst/>
          </a:prstGeom>
          <a:gradFill>
            <a:gsLst>
              <a:gs pos="0">
                <a:schemeClr val="accent3">
                  <a:lumMod val="75000"/>
                </a:schemeClr>
              </a:gs>
              <a:gs pos="100000">
                <a:schemeClr val="accent3">
                  <a:lumMod val="60000"/>
                  <a:lumOff val="40000"/>
                </a:schemeClr>
              </a:gs>
            </a:gsLs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5400000"/>
              </a:camera>
              <a:lightRig rig="threePt" dir="t"/>
            </a:scene3d>
          </a:bodyPr>
          <a:lstStyle/>
          <a:p>
            <a:pPr algn="ctr"/>
            <a:r>
              <a:rPr lang="en-US" sz="3200" dirty="0" err="1" smtClean="0"/>
              <a:t>n</a:t>
            </a:r>
            <a:r>
              <a:rPr lang="en-US" sz="3200" dirty="0" smtClean="0"/>
              <a:t>=165</a:t>
            </a:r>
            <a:endParaRPr lang="en-US" sz="3200" dirty="0"/>
          </a:p>
        </p:txBody>
      </p:sp>
      <p:sp>
        <p:nvSpPr>
          <p:cNvPr id="8" name="Cube 7"/>
          <p:cNvSpPr/>
          <p:nvPr/>
        </p:nvSpPr>
        <p:spPr>
          <a:xfrm>
            <a:off x="7007928" y="5373917"/>
            <a:ext cx="1080000" cy="928800"/>
          </a:xfrm>
          <a:prstGeom prst="cube">
            <a:avLst>
              <a:gd name="adj" fmla="val 29770"/>
            </a:avLst>
          </a:prstGeom>
          <a:gradFill>
            <a:gsLst>
              <a:gs pos="0">
                <a:schemeClr val="accent3">
                  <a:lumMod val="75000"/>
                </a:schemeClr>
              </a:gs>
              <a:gs pos="100000">
                <a:schemeClr val="accent3">
                  <a:lumMod val="60000"/>
                  <a:lumOff val="40000"/>
                </a:schemeClr>
              </a:gs>
            </a:gsLs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en-US" sz="2400" dirty="0" err="1" smtClean="0"/>
              <a:t>n</a:t>
            </a:r>
            <a:r>
              <a:rPr lang="en-US" sz="2400" dirty="0" smtClean="0"/>
              <a:t>=164</a:t>
            </a:r>
            <a:endParaRPr lang="en-US" sz="2400" dirty="0"/>
          </a:p>
        </p:txBody>
      </p:sp>
      <p:sp>
        <p:nvSpPr>
          <p:cNvPr id="41" name="Cube 40"/>
          <p:cNvSpPr/>
          <p:nvPr/>
        </p:nvSpPr>
        <p:spPr>
          <a:xfrm>
            <a:off x="7836906" y="5834717"/>
            <a:ext cx="1080000" cy="468000"/>
          </a:xfrm>
          <a:prstGeom prst="cube">
            <a:avLst>
              <a:gd name="adj" fmla="val 50490"/>
            </a:avLst>
          </a:prstGeom>
          <a:gradFill>
            <a:gsLst>
              <a:gs pos="0">
                <a:schemeClr val="accent3">
                  <a:lumMod val="75000"/>
                </a:schemeClr>
              </a:gs>
              <a:gs pos="100000">
                <a:schemeClr val="accent3">
                  <a:lumMod val="60000"/>
                  <a:lumOff val="40000"/>
                </a:schemeClr>
              </a:gs>
            </a:gsLs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wrap="none" rtlCol="0" anchor="ctr">
            <a:scene3d>
              <a:camera prst="orthographicFront">
                <a:rot lat="0" lon="0" rev="0"/>
              </a:camera>
              <a:lightRig rig="threePt" dir="t"/>
            </a:scene3d>
          </a:bodyPr>
          <a:lstStyle/>
          <a:p>
            <a:pPr algn="ctr"/>
            <a:r>
              <a:rPr lang="en-US" sz="2200" dirty="0" err="1" smtClean="0"/>
              <a:t>n</a:t>
            </a:r>
            <a:r>
              <a:rPr lang="en-US" sz="2200" dirty="0" smtClean="0"/>
              <a:t>=163</a:t>
            </a:r>
            <a:endParaRPr lang="en-US" sz="2200" dirty="0"/>
          </a:p>
        </p:txBody>
      </p:sp>
      <p:sp>
        <p:nvSpPr>
          <p:cNvPr id="61" name="TextBox 60"/>
          <p:cNvSpPr txBox="1"/>
          <p:nvPr/>
        </p:nvSpPr>
        <p:spPr>
          <a:xfrm>
            <a:off x="5246916" y="1285970"/>
            <a:ext cx="3439884" cy="1569660"/>
          </a:xfrm>
          <a:prstGeom prst="rect">
            <a:avLst/>
          </a:prstGeom>
          <a:noFill/>
        </p:spPr>
        <p:txBody>
          <a:bodyPr wrap="square" rtlCol="0">
            <a:spAutoFit/>
          </a:bodyPr>
          <a:lstStyle/>
          <a:p>
            <a:pPr algn="ctr"/>
            <a:r>
              <a:rPr lang="en-US" sz="3200" dirty="0" smtClean="0">
                <a:solidFill>
                  <a:schemeClr val="bg1"/>
                </a:solidFill>
              </a:rPr>
              <a:t>In the radio, the steps in energy are much more even</a:t>
            </a:r>
            <a:endParaRPr lang="en-US" sz="3200" dirty="0">
              <a:solidFill>
                <a:schemeClr val="bg1"/>
              </a:solidFill>
            </a:endParaRPr>
          </a:p>
        </p:txBody>
      </p:sp>
      <p:sp>
        <p:nvSpPr>
          <p:cNvPr id="32" name="TextBox 31"/>
          <p:cNvSpPr txBox="1"/>
          <p:nvPr/>
        </p:nvSpPr>
        <p:spPr>
          <a:xfrm>
            <a:off x="1587058" y="1992765"/>
            <a:ext cx="1137188" cy="369332"/>
          </a:xfrm>
          <a:prstGeom prst="rect">
            <a:avLst/>
          </a:prstGeom>
          <a:noFill/>
        </p:spPr>
        <p:txBody>
          <a:bodyPr wrap="none" rtlCol="0">
            <a:spAutoFit/>
          </a:bodyPr>
          <a:lstStyle/>
          <a:p>
            <a:r>
              <a:rPr lang="en-US" dirty="0" smtClean="0">
                <a:solidFill>
                  <a:schemeClr val="bg1"/>
                </a:solidFill>
              </a:rPr>
              <a:t>1304 MHz</a:t>
            </a:r>
            <a:endParaRPr lang="en-US" dirty="0">
              <a:solidFill>
                <a:schemeClr val="bg1"/>
              </a:solidFill>
            </a:endParaRPr>
          </a:p>
        </p:txBody>
      </p:sp>
      <p:sp>
        <p:nvSpPr>
          <p:cNvPr id="33" name="TextBox 32"/>
          <p:cNvSpPr txBox="1"/>
          <p:nvPr/>
        </p:nvSpPr>
        <p:spPr>
          <a:xfrm>
            <a:off x="2405352" y="2362097"/>
            <a:ext cx="1137188" cy="369332"/>
          </a:xfrm>
          <a:prstGeom prst="rect">
            <a:avLst/>
          </a:prstGeom>
          <a:noFill/>
        </p:spPr>
        <p:txBody>
          <a:bodyPr wrap="none" rtlCol="0">
            <a:spAutoFit/>
          </a:bodyPr>
          <a:lstStyle/>
          <a:p>
            <a:r>
              <a:rPr lang="en-US" dirty="0" smtClean="0">
                <a:solidFill>
                  <a:schemeClr val="bg1"/>
                </a:solidFill>
              </a:rPr>
              <a:t>1327 MHz</a:t>
            </a:r>
            <a:endParaRPr lang="en-US" dirty="0">
              <a:solidFill>
                <a:schemeClr val="bg1"/>
              </a:solidFill>
            </a:endParaRPr>
          </a:p>
        </p:txBody>
      </p:sp>
      <p:sp>
        <p:nvSpPr>
          <p:cNvPr id="35" name="TextBox 34"/>
          <p:cNvSpPr txBox="1"/>
          <p:nvPr/>
        </p:nvSpPr>
        <p:spPr>
          <a:xfrm>
            <a:off x="3215298" y="2789497"/>
            <a:ext cx="1137188" cy="369332"/>
          </a:xfrm>
          <a:prstGeom prst="rect">
            <a:avLst/>
          </a:prstGeom>
          <a:noFill/>
        </p:spPr>
        <p:txBody>
          <a:bodyPr wrap="none" rtlCol="0">
            <a:spAutoFit/>
          </a:bodyPr>
          <a:lstStyle/>
          <a:p>
            <a:r>
              <a:rPr lang="en-US" dirty="0" smtClean="0">
                <a:solidFill>
                  <a:schemeClr val="bg1"/>
                </a:solidFill>
              </a:rPr>
              <a:t>1350 MHz</a:t>
            </a:r>
            <a:endParaRPr lang="en-US" dirty="0">
              <a:solidFill>
                <a:schemeClr val="bg1"/>
              </a:solidFill>
            </a:endParaRPr>
          </a:p>
        </p:txBody>
      </p:sp>
      <p:sp>
        <p:nvSpPr>
          <p:cNvPr id="36" name="TextBox 35"/>
          <p:cNvSpPr txBox="1"/>
          <p:nvPr/>
        </p:nvSpPr>
        <p:spPr>
          <a:xfrm>
            <a:off x="4044556" y="3199517"/>
            <a:ext cx="1137188" cy="369332"/>
          </a:xfrm>
          <a:prstGeom prst="rect">
            <a:avLst/>
          </a:prstGeom>
          <a:noFill/>
        </p:spPr>
        <p:txBody>
          <a:bodyPr wrap="none" rtlCol="0">
            <a:spAutoFit/>
          </a:bodyPr>
          <a:lstStyle/>
          <a:p>
            <a:r>
              <a:rPr lang="en-US" dirty="0" smtClean="0">
                <a:solidFill>
                  <a:schemeClr val="bg1"/>
                </a:solidFill>
              </a:rPr>
              <a:t>1375 MHz</a:t>
            </a:r>
            <a:endParaRPr lang="en-US" dirty="0">
              <a:solidFill>
                <a:schemeClr val="bg1"/>
              </a:solidFill>
            </a:endParaRPr>
          </a:p>
        </p:txBody>
      </p:sp>
      <p:sp>
        <p:nvSpPr>
          <p:cNvPr id="37" name="TextBox 36"/>
          <p:cNvSpPr txBox="1"/>
          <p:nvPr/>
        </p:nvSpPr>
        <p:spPr>
          <a:xfrm>
            <a:off x="4854288" y="3617117"/>
            <a:ext cx="1137188" cy="369332"/>
          </a:xfrm>
          <a:prstGeom prst="rect">
            <a:avLst/>
          </a:prstGeom>
          <a:noFill/>
        </p:spPr>
        <p:txBody>
          <a:bodyPr wrap="none" rtlCol="0">
            <a:spAutoFit/>
          </a:bodyPr>
          <a:lstStyle/>
          <a:p>
            <a:r>
              <a:rPr lang="en-US" dirty="0" smtClean="0">
                <a:solidFill>
                  <a:schemeClr val="bg1"/>
                </a:solidFill>
              </a:rPr>
              <a:t>1399 MHz</a:t>
            </a:r>
            <a:endParaRPr lang="en-US" dirty="0">
              <a:solidFill>
                <a:schemeClr val="bg1"/>
              </a:solidFill>
            </a:endParaRPr>
          </a:p>
        </p:txBody>
      </p:sp>
      <p:sp>
        <p:nvSpPr>
          <p:cNvPr id="38" name="TextBox 37"/>
          <p:cNvSpPr txBox="1"/>
          <p:nvPr/>
        </p:nvSpPr>
        <p:spPr>
          <a:xfrm>
            <a:off x="5652000" y="4045517"/>
            <a:ext cx="1137188" cy="369332"/>
          </a:xfrm>
          <a:prstGeom prst="rect">
            <a:avLst/>
          </a:prstGeom>
          <a:noFill/>
        </p:spPr>
        <p:txBody>
          <a:bodyPr wrap="none" rtlCol="0">
            <a:spAutoFit/>
          </a:bodyPr>
          <a:lstStyle/>
          <a:p>
            <a:r>
              <a:rPr lang="en-US" dirty="0" smtClean="0">
                <a:solidFill>
                  <a:schemeClr val="bg1"/>
                </a:solidFill>
              </a:rPr>
              <a:t>1425 MHz</a:t>
            </a:r>
            <a:endParaRPr lang="en-US" dirty="0">
              <a:solidFill>
                <a:schemeClr val="bg1"/>
              </a:solidFill>
            </a:endParaRPr>
          </a:p>
        </p:txBody>
      </p:sp>
      <p:sp>
        <p:nvSpPr>
          <p:cNvPr id="39" name="TextBox 38"/>
          <p:cNvSpPr txBox="1"/>
          <p:nvPr/>
        </p:nvSpPr>
        <p:spPr>
          <a:xfrm>
            <a:off x="6473510" y="4491165"/>
            <a:ext cx="1137188" cy="369332"/>
          </a:xfrm>
          <a:prstGeom prst="rect">
            <a:avLst/>
          </a:prstGeom>
          <a:noFill/>
        </p:spPr>
        <p:txBody>
          <a:bodyPr wrap="none" rtlCol="0">
            <a:spAutoFit/>
          </a:bodyPr>
          <a:lstStyle/>
          <a:p>
            <a:r>
              <a:rPr lang="en-US" dirty="0" smtClean="0">
                <a:solidFill>
                  <a:schemeClr val="bg1"/>
                </a:solidFill>
              </a:rPr>
              <a:t>1451 MHz</a:t>
            </a:r>
            <a:endParaRPr lang="en-US" dirty="0">
              <a:solidFill>
                <a:schemeClr val="bg1"/>
              </a:solidFill>
            </a:endParaRPr>
          </a:p>
        </p:txBody>
      </p:sp>
      <p:sp>
        <p:nvSpPr>
          <p:cNvPr id="40" name="TextBox 39"/>
          <p:cNvSpPr txBox="1"/>
          <p:nvPr/>
        </p:nvSpPr>
        <p:spPr>
          <a:xfrm>
            <a:off x="7283445" y="4923917"/>
            <a:ext cx="1137188" cy="369332"/>
          </a:xfrm>
          <a:prstGeom prst="rect">
            <a:avLst/>
          </a:prstGeom>
          <a:noFill/>
        </p:spPr>
        <p:txBody>
          <a:bodyPr wrap="none" rtlCol="0">
            <a:spAutoFit/>
          </a:bodyPr>
          <a:lstStyle/>
          <a:p>
            <a:r>
              <a:rPr lang="en-US" dirty="0" smtClean="0">
                <a:solidFill>
                  <a:schemeClr val="bg1"/>
                </a:solidFill>
              </a:rPr>
              <a:t>1477 MHz</a:t>
            </a:r>
            <a:endParaRPr lang="en-US" dirty="0">
              <a:solidFill>
                <a:schemeClr val="bg1"/>
              </a:solidFill>
            </a:endParaRPr>
          </a:p>
        </p:txBody>
      </p:sp>
      <p:sp>
        <p:nvSpPr>
          <p:cNvPr id="42" name="TextBox 41"/>
          <p:cNvSpPr txBox="1"/>
          <p:nvPr/>
        </p:nvSpPr>
        <p:spPr>
          <a:xfrm>
            <a:off x="8087928" y="5373917"/>
            <a:ext cx="1137188" cy="369332"/>
          </a:xfrm>
          <a:prstGeom prst="rect">
            <a:avLst/>
          </a:prstGeom>
          <a:noFill/>
        </p:spPr>
        <p:txBody>
          <a:bodyPr wrap="none" rtlCol="0">
            <a:spAutoFit/>
          </a:bodyPr>
          <a:lstStyle/>
          <a:p>
            <a:r>
              <a:rPr lang="en-US" dirty="0" smtClean="0">
                <a:solidFill>
                  <a:schemeClr val="bg1"/>
                </a:solidFill>
              </a:rPr>
              <a:t>1505 MHz</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Absorption</a:t>
            </a:r>
            <a:endParaRPr lang="en-US" dirty="0"/>
          </a:p>
        </p:txBody>
      </p:sp>
      <p:sp>
        <p:nvSpPr>
          <p:cNvPr id="3" name="Content Placeholder 2"/>
          <p:cNvSpPr>
            <a:spLocks noGrp="1"/>
          </p:cNvSpPr>
          <p:nvPr>
            <p:ph idx="1"/>
          </p:nvPr>
        </p:nvSpPr>
        <p:spPr/>
        <p:txBody>
          <a:bodyPr/>
          <a:lstStyle/>
          <a:p>
            <a:r>
              <a:rPr lang="en-US" sz="2800" dirty="0" smtClean="0"/>
              <a:t>The electron is kicked up to a higher energy level by absorbing a photon</a:t>
            </a:r>
          </a:p>
          <a:p>
            <a:r>
              <a:rPr lang="en-US" sz="2800" dirty="0" smtClean="0"/>
              <a:t>Likelihood given by Einstein B coefficient and the radiation density: </a:t>
            </a:r>
            <a:r>
              <a:rPr lang="en-US" sz="2800" dirty="0" err="1" smtClean="0"/>
              <a:t>B</a:t>
            </a:r>
            <a:r>
              <a:rPr lang="en-US" sz="2800" baseline="-25000" dirty="0" err="1" smtClean="0"/>
              <a:t>lu</a:t>
            </a:r>
            <a:r>
              <a:rPr lang="en-US" sz="2800" baseline="-25000" dirty="0" smtClean="0"/>
              <a:t> </a:t>
            </a:r>
            <a:r>
              <a:rPr lang="en-US" sz="2800" dirty="0" smtClean="0"/>
              <a:t>U</a:t>
            </a:r>
            <a:r>
              <a:rPr lang="en-US" sz="2800" i="1" baseline="-25000" dirty="0" smtClean="0">
                <a:latin typeface="Times"/>
              </a:rPr>
              <a:t>ν</a:t>
            </a:r>
            <a:r>
              <a:rPr lang="en-US" sz="2800" dirty="0" smtClean="0"/>
              <a:t>(T)</a:t>
            </a:r>
          </a:p>
          <a:p>
            <a:r>
              <a:rPr lang="en-US" sz="2800" dirty="0" err="1" smtClean="0"/>
              <a:t>B</a:t>
            </a:r>
            <a:r>
              <a:rPr lang="en-US" sz="2800" baseline="-25000" dirty="0" err="1" smtClean="0"/>
              <a:t>lu</a:t>
            </a:r>
            <a:r>
              <a:rPr lang="en-US" sz="2800" dirty="0" smtClean="0"/>
              <a:t> is proportional to A</a:t>
            </a:r>
            <a:r>
              <a:rPr lang="en-US" sz="2800" baseline="-25000" dirty="0" smtClean="0"/>
              <a:t>ul</a:t>
            </a:r>
            <a:r>
              <a:rPr lang="en-US" sz="2800" dirty="0" smtClean="0"/>
              <a:t>/</a:t>
            </a:r>
            <a:r>
              <a:rPr lang="en-US" sz="2800" i="1" dirty="0" smtClean="0">
                <a:latin typeface="Times"/>
              </a:rPr>
              <a:t>ν</a:t>
            </a:r>
            <a:r>
              <a:rPr lang="en-US" sz="2800" baseline="-25000" dirty="0" smtClean="0"/>
              <a:t>ul</a:t>
            </a:r>
            <a:r>
              <a:rPr lang="en-US" sz="2800" baseline="30000" dirty="0" smtClean="0"/>
              <a:t>3</a:t>
            </a:r>
            <a:r>
              <a:rPr lang="en-US" sz="2800" dirty="0" smtClean="0"/>
              <a:t> – Absorption becomes more important at lower frequencies</a:t>
            </a:r>
          </a:p>
          <a:p>
            <a:r>
              <a:rPr lang="en-US" sz="2800" dirty="0" smtClean="0"/>
              <a:t>Absorption is often more likely than spontaneous emission in the radio</a:t>
            </a:r>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67160"/>
            <a:ext cx="7772400" cy="1143000"/>
          </a:xfrm>
        </p:spPr>
        <p:txBody>
          <a:bodyPr/>
          <a:lstStyle/>
          <a:p>
            <a:r>
              <a:rPr lang="en-US" dirty="0" smtClean="0"/>
              <a:t>Stimulated Emission</a:t>
            </a:r>
            <a:endParaRPr lang="en-US" dirty="0"/>
          </a:p>
        </p:txBody>
      </p:sp>
      <p:sp>
        <p:nvSpPr>
          <p:cNvPr id="3" name="Content Placeholder 2"/>
          <p:cNvSpPr>
            <a:spLocks noGrp="1"/>
          </p:cNvSpPr>
          <p:nvPr>
            <p:ph idx="1"/>
          </p:nvPr>
        </p:nvSpPr>
        <p:spPr/>
        <p:txBody>
          <a:bodyPr>
            <a:normAutofit fontScale="92500"/>
          </a:bodyPr>
          <a:lstStyle/>
          <a:p>
            <a:r>
              <a:rPr lang="en-US" dirty="0" smtClean="0"/>
              <a:t>Sometimes called ‘negative absorption’</a:t>
            </a:r>
          </a:p>
          <a:p>
            <a:r>
              <a:rPr lang="en-US" dirty="0" smtClean="0"/>
              <a:t>The electron is stimulated into giving up its energy by a passing photon</a:t>
            </a:r>
          </a:p>
          <a:p>
            <a:r>
              <a:rPr lang="en-US" dirty="0" smtClean="0"/>
              <a:t>Likelihood given by Einstein B coefficient and the radiation density: </a:t>
            </a:r>
            <a:r>
              <a:rPr lang="en-US" dirty="0" err="1" smtClean="0"/>
              <a:t>B</a:t>
            </a:r>
            <a:r>
              <a:rPr lang="en-US" baseline="-25000" dirty="0" err="1" smtClean="0"/>
              <a:t>ul</a:t>
            </a:r>
            <a:r>
              <a:rPr lang="en-US" baseline="-25000" dirty="0" smtClean="0"/>
              <a:t> </a:t>
            </a:r>
            <a:r>
              <a:rPr lang="en-US" dirty="0" smtClean="0"/>
              <a:t>U</a:t>
            </a:r>
            <a:r>
              <a:rPr lang="en-US" i="1" baseline="-25000" dirty="0" smtClean="0">
                <a:latin typeface="Times"/>
              </a:rPr>
              <a:t>ν</a:t>
            </a:r>
            <a:r>
              <a:rPr lang="en-US" dirty="0" smtClean="0"/>
              <a:t>(T)</a:t>
            </a:r>
          </a:p>
          <a:p>
            <a:r>
              <a:rPr lang="en-US" dirty="0" smtClean="0"/>
              <a:t> </a:t>
            </a:r>
            <a:r>
              <a:rPr lang="en-US" dirty="0" err="1" smtClean="0"/>
              <a:t>B</a:t>
            </a:r>
            <a:r>
              <a:rPr lang="en-US" baseline="-25000" dirty="0" err="1" smtClean="0"/>
              <a:t>ul</a:t>
            </a:r>
            <a:r>
              <a:rPr lang="en-US" dirty="0" smtClean="0"/>
              <a:t> is also proportional to A</a:t>
            </a:r>
            <a:r>
              <a:rPr lang="en-US" baseline="-25000" dirty="0" smtClean="0"/>
              <a:t>ul</a:t>
            </a:r>
            <a:r>
              <a:rPr lang="en-US" dirty="0" smtClean="0"/>
              <a:t>/</a:t>
            </a:r>
            <a:r>
              <a:rPr lang="en-US" i="1" dirty="0" smtClean="0">
                <a:latin typeface="Times"/>
              </a:rPr>
              <a:t>ν</a:t>
            </a:r>
            <a:r>
              <a:rPr lang="en-US" baseline="-25000" dirty="0" smtClean="0"/>
              <a:t>ul</a:t>
            </a:r>
            <a:r>
              <a:rPr lang="en-US" baseline="30000" dirty="0" smtClean="0"/>
              <a:t>3</a:t>
            </a:r>
            <a:r>
              <a:rPr lang="en-US" dirty="0" smtClean="0"/>
              <a:t> – Stimulated emission becomes more important at lower frequencies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55629"/>
            <a:ext cx="7772400" cy="1470025"/>
          </a:xfrm>
        </p:spPr>
        <p:txBody>
          <a:bodyPr/>
          <a:lstStyle/>
          <a:p>
            <a:r>
              <a:rPr lang="en-US" dirty="0" smtClean="0"/>
              <a:t>Spectral Lines</a:t>
            </a:r>
            <a:endParaRPr lang="en-US" dirty="0"/>
          </a:p>
        </p:txBody>
      </p:sp>
      <p:sp>
        <p:nvSpPr>
          <p:cNvPr id="3" name="Content Placeholder 2"/>
          <p:cNvSpPr>
            <a:spLocks noGrp="1"/>
          </p:cNvSpPr>
          <p:nvPr>
            <p:ph type="subTitle" idx="1"/>
          </p:nvPr>
        </p:nvSpPr>
        <p:spPr>
          <a:xfrm>
            <a:off x="1371600" y="3425654"/>
            <a:ext cx="6400800" cy="2848170"/>
          </a:xfrm>
        </p:spPr>
        <p:txBody>
          <a:bodyPr>
            <a:normAutofit lnSpcReduction="10000"/>
          </a:bodyPr>
          <a:lstStyle/>
          <a:p>
            <a:r>
              <a:rPr lang="en-US" dirty="0" smtClean="0"/>
              <a:t>What is a Spectral Line?</a:t>
            </a:r>
          </a:p>
          <a:p>
            <a:r>
              <a:rPr lang="en-US" dirty="0" smtClean="0"/>
              <a:t>Types of Spectral Line</a:t>
            </a:r>
          </a:p>
          <a:p>
            <a:r>
              <a:rPr lang="en-US" dirty="0" smtClean="0"/>
              <a:t>Molecular Transitions</a:t>
            </a:r>
          </a:p>
          <a:p>
            <a:r>
              <a:rPr lang="en-US" dirty="0" err="1" smtClean="0"/>
              <a:t>Linewidths</a:t>
            </a:r>
            <a:endParaRPr lang="en-US" dirty="0" smtClean="0"/>
          </a:p>
          <a:p>
            <a:r>
              <a:rPr lang="en-US" dirty="0" smtClean="0"/>
              <a:t>Reference Frames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06020"/>
            <a:ext cx="7772400" cy="1143000"/>
          </a:xfrm>
        </p:spPr>
        <p:txBody>
          <a:bodyPr/>
          <a:lstStyle/>
          <a:p>
            <a:r>
              <a:rPr lang="en-US" dirty="0" smtClean="0"/>
              <a:t>Absorption </a:t>
            </a:r>
            <a:r>
              <a:rPr lang="en-US" dirty="0" err="1" smtClean="0"/>
              <a:t>vs</a:t>
            </a:r>
            <a:r>
              <a:rPr lang="en-US" dirty="0" smtClean="0"/>
              <a:t> Stimulated Emission</a:t>
            </a:r>
            <a:endParaRPr lang="en-US" dirty="0"/>
          </a:p>
        </p:txBody>
      </p:sp>
      <p:grpSp>
        <p:nvGrpSpPr>
          <p:cNvPr id="4" name="Group 3"/>
          <p:cNvGrpSpPr/>
          <p:nvPr/>
        </p:nvGrpSpPr>
        <p:grpSpPr>
          <a:xfrm>
            <a:off x="4572000" y="1417638"/>
            <a:ext cx="3276000" cy="438985"/>
            <a:chOff x="4858097" y="3200495"/>
            <a:chExt cx="3276000" cy="438985"/>
          </a:xfrm>
        </p:grpSpPr>
        <p:cxnSp>
          <p:nvCxnSpPr>
            <p:cNvPr id="5" name="Curved Connector 4"/>
            <p:cNvCxnSpPr/>
            <p:nvPr/>
          </p:nvCxnSpPr>
          <p:spPr>
            <a:xfrm>
              <a:off x="4858097" y="3207480"/>
              <a:ext cx="468000" cy="432000"/>
            </a:xfrm>
            <a:prstGeom prst="curvedConnector3">
              <a:avLst>
                <a:gd name="adj1"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Curved Connector 5"/>
            <p:cNvCxnSpPr/>
            <p:nvPr/>
          </p:nvCxnSpPr>
          <p:spPr>
            <a:xfrm flipV="1">
              <a:off x="5326097" y="3207480"/>
              <a:ext cx="468000" cy="432000"/>
            </a:xfrm>
            <a:prstGeom prst="curvedConnector3">
              <a:avLst>
                <a:gd name="adj1"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Curved Connector 6"/>
            <p:cNvCxnSpPr/>
            <p:nvPr/>
          </p:nvCxnSpPr>
          <p:spPr>
            <a:xfrm>
              <a:off x="5794097" y="3207480"/>
              <a:ext cx="468000" cy="432000"/>
            </a:xfrm>
            <a:prstGeom prst="curvedConnector3">
              <a:avLst>
                <a:gd name="adj1"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Curved Connector 7"/>
            <p:cNvCxnSpPr/>
            <p:nvPr/>
          </p:nvCxnSpPr>
          <p:spPr>
            <a:xfrm flipV="1">
              <a:off x="6262097" y="3207480"/>
              <a:ext cx="468000" cy="432000"/>
            </a:xfrm>
            <a:prstGeom prst="curvedConnector3">
              <a:avLst>
                <a:gd name="adj1"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Curved Connector 8"/>
            <p:cNvCxnSpPr/>
            <p:nvPr/>
          </p:nvCxnSpPr>
          <p:spPr>
            <a:xfrm>
              <a:off x="6730097" y="3207480"/>
              <a:ext cx="468000" cy="432000"/>
            </a:xfrm>
            <a:prstGeom prst="curvedConnector3">
              <a:avLst>
                <a:gd name="adj1"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Curved Connector 9"/>
            <p:cNvCxnSpPr/>
            <p:nvPr/>
          </p:nvCxnSpPr>
          <p:spPr>
            <a:xfrm flipV="1">
              <a:off x="7198097" y="3200495"/>
              <a:ext cx="468000" cy="432000"/>
            </a:xfrm>
            <a:prstGeom prst="curvedConnector3">
              <a:avLst>
                <a:gd name="adj1"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Curved Connector 10"/>
            <p:cNvCxnSpPr/>
            <p:nvPr/>
          </p:nvCxnSpPr>
          <p:spPr>
            <a:xfrm>
              <a:off x="7666097" y="3200495"/>
              <a:ext cx="468000" cy="432000"/>
            </a:xfrm>
            <a:prstGeom prst="curvedConnector3">
              <a:avLst>
                <a:gd name="adj1" fmla="val 50000"/>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grpSp>
        <p:nvGrpSpPr>
          <p:cNvPr id="12" name="Group 11"/>
          <p:cNvGrpSpPr/>
          <p:nvPr/>
        </p:nvGrpSpPr>
        <p:grpSpPr>
          <a:xfrm>
            <a:off x="1145094" y="4200797"/>
            <a:ext cx="3276000" cy="438985"/>
            <a:chOff x="4858097" y="3200495"/>
            <a:chExt cx="3276000" cy="438985"/>
          </a:xfrm>
        </p:grpSpPr>
        <p:cxnSp>
          <p:nvCxnSpPr>
            <p:cNvPr id="13" name="Curved Connector 12"/>
            <p:cNvCxnSpPr/>
            <p:nvPr/>
          </p:nvCxnSpPr>
          <p:spPr>
            <a:xfrm>
              <a:off x="4858097" y="3207480"/>
              <a:ext cx="468000" cy="432000"/>
            </a:xfrm>
            <a:prstGeom prst="curvedConnector3">
              <a:avLst>
                <a:gd name="adj1"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Curved Connector 13"/>
            <p:cNvCxnSpPr/>
            <p:nvPr/>
          </p:nvCxnSpPr>
          <p:spPr>
            <a:xfrm flipV="1">
              <a:off x="5326097" y="3207480"/>
              <a:ext cx="468000" cy="432000"/>
            </a:xfrm>
            <a:prstGeom prst="curvedConnector3">
              <a:avLst>
                <a:gd name="adj1"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Curved Connector 14"/>
            <p:cNvCxnSpPr/>
            <p:nvPr/>
          </p:nvCxnSpPr>
          <p:spPr>
            <a:xfrm>
              <a:off x="5794097" y="3207480"/>
              <a:ext cx="468000" cy="432000"/>
            </a:xfrm>
            <a:prstGeom prst="curvedConnector3">
              <a:avLst>
                <a:gd name="adj1"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Curved Connector 15"/>
            <p:cNvCxnSpPr/>
            <p:nvPr/>
          </p:nvCxnSpPr>
          <p:spPr>
            <a:xfrm flipV="1">
              <a:off x="6262097" y="3207480"/>
              <a:ext cx="468000" cy="432000"/>
            </a:xfrm>
            <a:prstGeom prst="curvedConnector3">
              <a:avLst>
                <a:gd name="adj1"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Curved Connector 16"/>
            <p:cNvCxnSpPr/>
            <p:nvPr/>
          </p:nvCxnSpPr>
          <p:spPr>
            <a:xfrm>
              <a:off x="6730097" y="3207480"/>
              <a:ext cx="468000" cy="432000"/>
            </a:xfrm>
            <a:prstGeom prst="curvedConnector3">
              <a:avLst>
                <a:gd name="adj1"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Curved Connector 17"/>
            <p:cNvCxnSpPr/>
            <p:nvPr/>
          </p:nvCxnSpPr>
          <p:spPr>
            <a:xfrm flipV="1">
              <a:off x="7198097" y="3200495"/>
              <a:ext cx="468000" cy="432000"/>
            </a:xfrm>
            <a:prstGeom prst="curvedConnector3">
              <a:avLst>
                <a:gd name="adj1"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Curved Connector 18"/>
            <p:cNvCxnSpPr/>
            <p:nvPr/>
          </p:nvCxnSpPr>
          <p:spPr>
            <a:xfrm>
              <a:off x="7666097" y="3200495"/>
              <a:ext cx="468000" cy="432000"/>
            </a:xfrm>
            <a:prstGeom prst="curvedConnector3">
              <a:avLst>
                <a:gd name="adj1" fmla="val 50000"/>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
        <p:nvSpPr>
          <p:cNvPr id="22" name="Oval 21"/>
          <p:cNvSpPr/>
          <p:nvPr/>
        </p:nvSpPr>
        <p:spPr>
          <a:xfrm>
            <a:off x="4292238" y="4154997"/>
            <a:ext cx="540000" cy="5400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US" sz="2400" dirty="0" err="1" smtClean="0">
                <a:solidFill>
                  <a:schemeClr val="tx1"/>
                </a:solidFill>
              </a:rPr>
              <a:t>e</a:t>
            </a:r>
            <a:r>
              <a:rPr lang="en-US" sz="2400" baseline="30000" dirty="0" smtClean="0">
                <a:solidFill>
                  <a:schemeClr val="tx1"/>
                </a:solidFill>
              </a:rPr>
              <a:t>-</a:t>
            </a:r>
            <a:endParaRPr lang="en-US" sz="2400" baseline="30000" dirty="0">
              <a:solidFill>
                <a:schemeClr val="tx1"/>
              </a:solidFill>
            </a:endParaRPr>
          </a:p>
        </p:txBody>
      </p:sp>
      <p:grpSp>
        <p:nvGrpSpPr>
          <p:cNvPr id="23" name="Group 22"/>
          <p:cNvGrpSpPr/>
          <p:nvPr/>
        </p:nvGrpSpPr>
        <p:grpSpPr>
          <a:xfrm>
            <a:off x="4572000" y="2111858"/>
            <a:ext cx="3276000" cy="438985"/>
            <a:chOff x="4858097" y="3200495"/>
            <a:chExt cx="3276000" cy="438985"/>
          </a:xfrm>
        </p:grpSpPr>
        <p:cxnSp>
          <p:nvCxnSpPr>
            <p:cNvPr id="24" name="Curved Connector 23"/>
            <p:cNvCxnSpPr/>
            <p:nvPr/>
          </p:nvCxnSpPr>
          <p:spPr>
            <a:xfrm>
              <a:off x="4858097" y="3207480"/>
              <a:ext cx="468000" cy="432000"/>
            </a:xfrm>
            <a:prstGeom prst="curvedConnector3">
              <a:avLst>
                <a:gd name="adj1"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Curved Connector 24"/>
            <p:cNvCxnSpPr/>
            <p:nvPr/>
          </p:nvCxnSpPr>
          <p:spPr>
            <a:xfrm flipV="1">
              <a:off x="5326097" y="3207480"/>
              <a:ext cx="468000" cy="432000"/>
            </a:xfrm>
            <a:prstGeom prst="curvedConnector3">
              <a:avLst>
                <a:gd name="adj1"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Curved Connector 25"/>
            <p:cNvCxnSpPr/>
            <p:nvPr/>
          </p:nvCxnSpPr>
          <p:spPr>
            <a:xfrm>
              <a:off x="5794097" y="3207480"/>
              <a:ext cx="468000" cy="432000"/>
            </a:xfrm>
            <a:prstGeom prst="curvedConnector3">
              <a:avLst>
                <a:gd name="adj1"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Curved Connector 26"/>
            <p:cNvCxnSpPr/>
            <p:nvPr/>
          </p:nvCxnSpPr>
          <p:spPr>
            <a:xfrm flipV="1">
              <a:off x="6262097" y="3207480"/>
              <a:ext cx="468000" cy="432000"/>
            </a:xfrm>
            <a:prstGeom prst="curvedConnector3">
              <a:avLst>
                <a:gd name="adj1"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Curved Connector 27"/>
            <p:cNvCxnSpPr/>
            <p:nvPr/>
          </p:nvCxnSpPr>
          <p:spPr>
            <a:xfrm>
              <a:off x="6730097" y="3207480"/>
              <a:ext cx="468000" cy="432000"/>
            </a:xfrm>
            <a:prstGeom prst="curvedConnector3">
              <a:avLst>
                <a:gd name="adj1"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Curved Connector 28"/>
            <p:cNvCxnSpPr/>
            <p:nvPr/>
          </p:nvCxnSpPr>
          <p:spPr>
            <a:xfrm flipV="1">
              <a:off x="7198097" y="3200495"/>
              <a:ext cx="468000" cy="432000"/>
            </a:xfrm>
            <a:prstGeom prst="curvedConnector3">
              <a:avLst>
                <a:gd name="adj1"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Curved Connector 29"/>
            <p:cNvCxnSpPr/>
            <p:nvPr/>
          </p:nvCxnSpPr>
          <p:spPr>
            <a:xfrm>
              <a:off x="7666097" y="3200495"/>
              <a:ext cx="468000" cy="432000"/>
            </a:xfrm>
            <a:prstGeom prst="curvedConnector3">
              <a:avLst>
                <a:gd name="adj1" fmla="val 50000"/>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cxnSp>
        <p:nvCxnSpPr>
          <p:cNvPr id="31" name="Straight Connector 30"/>
          <p:cNvCxnSpPr/>
          <p:nvPr/>
        </p:nvCxnSpPr>
        <p:spPr>
          <a:xfrm>
            <a:off x="2874622" y="2290663"/>
            <a:ext cx="1416824" cy="1588"/>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2859856" y="4414116"/>
            <a:ext cx="1416824" cy="1588"/>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755691" y="2493543"/>
            <a:ext cx="7632618" cy="1569660"/>
          </a:xfrm>
          <a:prstGeom prst="rect">
            <a:avLst/>
          </a:prstGeom>
          <a:noFill/>
        </p:spPr>
        <p:txBody>
          <a:bodyPr wrap="none" rtlCol="0">
            <a:spAutoFit/>
          </a:bodyPr>
          <a:lstStyle/>
          <a:p>
            <a:pPr algn="ctr"/>
            <a:r>
              <a:rPr lang="en-US" sz="3200" dirty="0" smtClean="0"/>
              <a:t>Photons that are at the right frequency to be </a:t>
            </a:r>
          </a:p>
          <a:p>
            <a:pPr algn="ctr"/>
            <a:r>
              <a:rPr lang="en-US" sz="3200" dirty="0" smtClean="0"/>
              <a:t>absorbed are also at the right frequency to </a:t>
            </a:r>
          </a:p>
          <a:p>
            <a:pPr algn="ctr"/>
            <a:r>
              <a:rPr lang="en-US" sz="3200" dirty="0" smtClean="0"/>
              <a:t>stimulate emission</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2000" fill="hold"/>
                                        <p:tgtEl>
                                          <p:spTgt spid="12"/>
                                        </p:tgtEl>
                                        <p:attrNameLst>
                                          <p:attrName>ppt_x</p:attrName>
                                        </p:attrNameLst>
                                      </p:cBhvr>
                                      <p:tavLst>
                                        <p:tav tm="0">
                                          <p:val>
                                            <p:strVal val="0-#ppt_w/2"/>
                                          </p:val>
                                        </p:tav>
                                        <p:tav tm="100000">
                                          <p:val>
                                            <p:strVal val="#ppt_x"/>
                                          </p:val>
                                        </p:tav>
                                      </p:tavLst>
                                    </p:anim>
                                    <p:anim calcmode="lin" valueType="num">
                                      <p:cBhvr additive="base">
                                        <p:cTn id="8" dur="20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 presetClass="exit" presetSubtype="0" fill="hold" nodeType="afterEffect">
                                  <p:stCondLst>
                                    <p:cond delay="0"/>
                                  </p:stCondLst>
                                  <p:childTnLst>
                                    <p:set>
                                      <p:cBhvr>
                                        <p:cTn id="11" dur="1" fill="hold">
                                          <p:stCondLst>
                                            <p:cond delay="0"/>
                                          </p:stCondLst>
                                        </p:cTn>
                                        <p:tgtEl>
                                          <p:spTgt spid="12"/>
                                        </p:tgtEl>
                                        <p:attrNameLst>
                                          <p:attrName>style.visibility</p:attrName>
                                        </p:attrNameLst>
                                      </p:cBhvr>
                                      <p:to>
                                        <p:strVal val="hidden"/>
                                      </p:to>
                                    </p:set>
                                  </p:childTnLst>
                                </p:cTn>
                              </p:par>
                            </p:childTnLst>
                          </p:cTn>
                        </p:par>
                        <p:par>
                          <p:cTn id="12" fill="hold">
                            <p:stCondLst>
                              <p:cond delay="2000"/>
                            </p:stCondLst>
                            <p:childTnLst>
                              <p:par>
                                <p:cTn id="13" presetID="0" presetClass="path" presetSubtype="0" fill="hold" grpId="1" nodeType="afterEffect">
                                  <p:stCondLst>
                                    <p:cond delay="0"/>
                                  </p:stCondLst>
                                  <p:childTnLst>
                                    <p:animMotion origin="layout" path="M 0.00104 0.00023 L 0.00208 -0.31573 " pathEditMode="relative" rAng="0" ptsTypes="AA">
                                      <p:cBhvr>
                                        <p:cTn id="14" dur="2000" fill="hold"/>
                                        <p:tgtEl>
                                          <p:spTgt spid="22"/>
                                        </p:tgtEl>
                                        <p:attrNameLst>
                                          <p:attrName>ppt_x</p:attrName>
                                          <p:attrName>ppt_y</p:attrName>
                                        </p:attrNameLst>
                                      </p:cBhvr>
                                      <p:rCtr x="1" y="-158"/>
                                    </p:animMotion>
                                  </p:childTnLst>
                                </p:cTn>
                              </p:par>
                            </p:childTnLst>
                          </p:cTn>
                        </p:par>
                        <p:par>
                          <p:cTn id="15" fill="hold">
                            <p:stCondLst>
                              <p:cond delay="4000"/>
                            </p:stCondLst>
                            <p:childTnLst>
                              <p:par>
                                <p:cTn id="16" presetID="2" presetClass="entr" presetSubtype="8"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3000" fill="hold"/>
                                        <p:tgtEl>
                                          <p:spTgt spid="4"/>
                                        </p:tgtEl>
                                        <p:attrNameLst>
                                          <p:attrName>ppt_x</p:attrName>
                                        </p:attrNameLst>
                                      </p:cBhvr>
                                      <p:tavLst>
                                        <p:tav tm="0">
                                          <p:val>
                                            <p:strVal val="0-#ppt_w/2"/>
                                          </p:val>
                                        </p:tav>
                                        <p:tav tm="100000">
                                          <p:val>
                                            <p:strVal val="#ppt_x"/>
                                          </p:val>
                                        </p:tav>
                                      </p:tavLst>
                                    </p:anim>
                                    <p:anim calcmode="lin" valueType="num">
                                      <p:cBhvr additive="base">
                                        <p:cTn id="19" dur="3000" fill="hold"/>
                                        <p:tgtEl>
                                          <p:spTgt spid="4"/>
                                        </p:tgtEl>
                                        <p:attrNameLst>
                                          <p:attrName>ppt_y</p:attrName>
                                        </p:attrNameLst>
                                      </p:cBhvr>
                                      <p:tavLst>
                                        <p:tav tm="0">
                                          <p:val>
                                            <p:strVal val="#ppt_y"/>
                                          </p:val>
                                        </p:tav>
                                        <p:tav tm="100000">
                                          <p:val>
                                            <p:strVal val="#ppt_y"/>
                                          </p:val>
                                        </p:tav>
                                      </p:tavLst>
                                    </p:anim>
                                  </p:childTnLst>
                                </p:cTn>
                              </p:par>
                            </p:childTnLst>
                          </p:cTn>
                        </p:par>
                        <p:par>
                          <p:cTn id="20" fill="hold">
                            <p:stCondLst>
                              <p:cond delay="7000"/>
                            </p:stCondLst>
                            <p:childTnLst>
                              <p:par>
                                <p:cTn id="21" presetID="2" presetClass="exit" presetSubtype="2" fill="hold" nodeType="afterEffect">
                                  <p:stCondLst>
                                    <p:cond delay="0"/>
                                  </p:stCondLst>
                                  <p:childTnLst>
                                    <p:anim calcmode="lin" valueType="num">
                                      <p:cBhvr additive="base">
                                        <p:cTn id="22" dur="2000"/>
                                        <p:tgtEl>
                                          <p:spTgt spid="4"/>
                                        </p:tgtEl>
                                        <p:attrNameLst>
                                          <p:attrName>ppt_x</p:attrName>
                                        </p:attrNameLst>
                                      </p:cBhvr>
                                      <p:tavLst>
                                        <p:tav tm="0">
                                          <p:val>
                                            <p:strVal val="ppt_x"/>
                                          </p:val>
                                        </p:tav>
                                        <p:tav tm="100000">
                                          <p:val>
                                            <p:strVal val="1+ppt_w/2"/>
                                          </p:val>
                                        </p:tav>
                                      </p:tavLst>
                                    </p:anim>
                                    <p:anim calcmode="lin" valueType="num">
                                      <p:cBhvr additive="base">
                                        <p:cTn id="23" dur="2000"/>
                                        <p:tgtEl>
                                          <p:spTgt spid="4"/>
                                        </p:tgtEl>
                                        <p:attrNameLst>
                                          <p:attrName>ppt_y</p:attrName>
                                        </p:attrNameLst>
                                      </p:cBhvr>
                                      <p:tavLst>
                                        <p:tav tm="0">
                                          <p:val>
                                            <p:strVal val="ppt_y"/>
                                          </p:val>
                                        </p:tav>
                                        <p:tav tm="100000">
                                          <p:val>
                                            <p:strVal val="ppt_y"/>
                                          </p:val>
                                        </p:tav>
                                      </p:tavLst>
                                    </p:anim>
                                    <p:set>
                                      <p:cBhvr>
                                        <p:cTn id="24" dur="1" fill="hold">
                                          <p:stCondLst>
                                            <p:cond delay="1999"/>
                                          </p:stCondLst>
                                        </p:cTn>
                                        <p:tgtEl>
                                          <p:spTgt spid="4"/>
                                        </p:tgtEl>
                                        <p:attrNameLst>
                                          <p:attrName>style.visibility</p:attrName>
                                        </p:attrNameLst>
                                      </p:cBhvr>
                                      <p:to>
                                        <p:strVal val="hidden"/>
                                      </p:to>
                                    </p:set>
                                  </p:childTnLst>
                                </p:cTn>
                              </p:par>
                              <p:par>
                                <p:cTn id="25" presetID="0" presetClass="path" presetSubtype="0" fill="hold" grpId="2" nodeType="withEffect">
                                  <p:stCondLst>
                                    <p:cond delay="0"/>
                                  </p:stCondLst>
                                  <p:childTnLst>
                                    <p:animMotion origin="layout" path="M 0.00208 -0.31573 L 0.00208 0.00023 " pathEditMode="relative" rAng="0" ptsTypes="AA">
                                      <p:cBhvr>
                                        <p:cTn id="26" dur="2000" fill="hold"/>
                                        <p:tgtEl>
                                          <p:spTgt spid="22"/>
                                        </p:tgtEl>
                                        <p:attrNameLst>
                                          <p:attrName>ppt_x</p:attrName>
                                          <p:attrName>ppt_y</p:attrName>
                                        </p:attrNameLst>
                                      </p:cBhvr>
                                      <p:rCtr x="0" y="158"/>
                                    </p:animMotion>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2" presetClass="exit" presetSubtype="2" fill="hold" nodeType="withEffect">
                                  <p:stCondLst>
                                    <p:cond delay="0"/>
                                  </p:stCondLst>
                                  <p:childTnLst>
                                    <p:anim calcmode="lin" valueType="num">
                                      <p:cBhvr additive="base">
                                        <p:cTn id="30" dur="2000"/>
                                        <p:tgtEl>
                                          <p:spTgt spid="23"/>
                                        </p:tgtEl>
                                        <p:attrNameLst>
                                          <p:attrName>ppt_x</p:attrName>
                                        </p:attrNameLst>
                                      </p:cBhvr>
                                      <p:tavLst>
                                        <p:tav tm="0">
                                          <p:val>
                                            <p:strVal val="ppt_x"/>
                                          </p:val>
                                        </p:tav>
                                        <p:tav tm="100000">
                                          <p:val>
                                            <p:strVal val="1+ppt_w/2"/>
                                          </p:val>
                                        </p:tav>
                                      </p:tavLst>
                                    </p:anim>
                                    <p:anim calcmode="lin" valueType="num">
                                      <p:cBhvr additive="base">
                                        <p:cTn id="31" dur="2000"/>
                                        <p:tgtEl>
                                          <p:spTgt spid="23"/>
                                        </p:tgtEl>
                                        <p:attrNameLst>
                                          <p:attrName>ppt_y</p:attrName>
                                        </p:attrNameLst>
                                      </p:cBhvr>
                                      <p:tavLst>
                                        <p:tav tm="0">
                                          <p:val>
                                            <p:strVal val="ppt_y"/>
                                          </p:val>
                                        </p:tav>
                                        <p:tav tm="100000">
                                          <p:val>
                                            <p:strVal val="ppt_y"/>
                                          </p:val>
                                        </p:tav>
                                      </p:tavLst>
                                    </p:anim>
                                    <p:set>
                                      <p:cBhvr>
                                        <p:cTn id="32" dur="1" fill="hold">
                                          <p:stCondLst>
                                            <p:cond delay="1999"/>
                                          </p:stCondLst>
                                        </p:cTn>
                                        <p:tgtEl>
                                          <p:spTgt spid="23"/>
                                        </p:tgtEl>
                                        <p:attrNameLst>
                                          <p:attrName>style.visibility</p:attrName>
                                        </p:attrNameLst>
                                      </p:cBhvr>
                                      <p:to>
                                        <p:strVal val="hidden"/>
                                      </p:to>
                                    </p:set>
                                  </p:childTnLst>
                                </p:cTn>
                              </p:par>
                            </p:childTnLst>
                          </p:cTn>
                        </p:par>
                        <p:par>
                          <p:cTn id="33" fill="hold">
                            <p:stCondLst>
                              <p:cond delay="9000"/>
                            </p:stCondLst>
                            <p:childTnLst>
                              <p:par>
                                <p:cTn id="34" presetID="1" presetClass="entr" presetSubtype="0" fill="hold" grpId="0" nodeType="afterEffect">
                                  <p:stCondLst>
                                    <p:cond delay="1000"/>
                                  </p:stCondLst>
                                  <p:childTnLst>
                                    <p:set>
                                      <p:cBhvr>
                                        <p:cTn id="35"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1" animBg="1"/>
      <p:bldP spid="22" grpId="2" animBg="1"/>
      <p:bldP spid="33" grpId="0"/>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06020"/>
            <a:ext cx="7772400" cy="1143000"/>
          </a:xfrm>
        </p:spPr>
        <p:txBody>
          <a:bodyPr/>
          <a:lstStyle/>
          <a:p>
            <a:r>
              <a:rPr lang="en-US" dirty="0" smtClean="0"/>
              <a:t>Absorption </a:t>
            </a:r>
            <a:r>
              <a:rPr lang="en-US" dirty="0" err="1" smtClean="0"/>
              <a:t>vs</a:t>
            </a:r>
            <a:r>
              <a:rPr lang="en-US" dirty="0" smtClean="0"/>
              <a:t> Stimulated Emission</a:t>
            </a:r>
            <a:endParaRPr lang="en-US" dirty="0"/>
          </a:p>
        </p:txBody>
      </p:sp>
      <p:sp>
        <p:nvSpPr>
          <p:cNvPr id="3" name="Content Placeholder 2"/>
          <p:cNvSpPr>
            <a:spLocks noGrp="1"/>
          </p:cNvSpPr>
          <p:nvPr>
            <p:ph idx="1"/>
          </p:nvPr>
        </p:nvSpPr>
        <p:spPr>
          <a:xfrm>
            <a:off x="457200" y="1600200"/>
            <a:ext cx="8446848" cy="4525963"/>
          </a:xfrm>
        </p:spPr>
        <p:txBody>
          <a:bodyPr>
            <a:normAutofit lnSpcReduction="10000"/>
          </a:bodyPr>
          <a:lstStyle/>
          <a:p>
            <a:r>
              <a:rPr lang="en-US" dirty="0" err="1" smtClean="0"/>
              <a:t>B</a:t>
            </a:r>
            <a:r>
              <a:rPr lang="en-US" baseline="-25000" dirty="0" err="1" smtClean="0"/>
              <a:t>ul</a:t>
            </a:r>
            <a:r>
              <a:rPr lang="en-US" dirty="0" smtClean="0"/>
              <a:t> = (</a:t>
            </a:r>
            <a:r>
              <a:rPr lang="en-US" dirty="0" err="1" smtClean="0"/>
              <a:t>g</a:t>
            </a:r>
            <a:r>
              <a:rPr lang="en-US" baseline="-25000" dirty="0" err="1" smtClean="0"/>
              <a:t>l</a:t>
            </a:r>
            <a:r>
              <a:rPr lang="en-US" dirty="0" err="1" smtClean="0"/>
              <a:t>/g</a:t>
            </a:r>
            <a:r>
              <a:rPr lang="en-US" baseline="-25000" dirty="0" err="1" smtClean="0"/>
              <a:t>u</a:t>
            </a:r>
            <a:r>
              <a:rPr lang="en-US" dirty="0" smtClean="0"/>
              <a:t>) </a:t>
            </a:r>
            <a:r>
              <a:rPr lang="en-US" dirty="0" err="1" smtClean="0"/>
              <a:t>B</a:t>
            </a:r>
            <a:r>
              <a:rPr lang="en-US" baseline="-25000" dirty="0" err="1" smtClean="0"/>
              <a:t>lu</a:t>
            </a:r>
            <a:endParaRPr lang="en-US" baseline="-25000" dirty="0" smtClean="0"/>
          </a:p>
          <a:p>
            <a:r>
              <a:rPr lang="en-US" dirty="0" err="1" smtClean="0"/>
              <a:t>g</a:t>
            </a:r>
            <a:r>
              <a:rPr lang="en-US" baseline="-25000" dirty="0" err="1" smtClean="0"/>
              <a:t>l</a:t>
            </a:r>
            <a:r>
              <a:rPr lang="en-US" dirty="0" smtClean="0"/>
              <a:t> and </a:t>
            </a:r>
            <a:r>
              <a:rPr lang="en-US" dirty="0" err="1" smtClean="0"/>
              <a:t>g</a:t>
            </a:r>
            <a:r>
              <a:rPr lang="en-US" baseline="-25000" dirty="0" err="1" smtClean="0"/>
              <a:t>u</a:t>
            </a:r>
            <a:r>
              <a:rPr lang="en-US" dirty="0" smtClean="0"/>
              <a:t> are the statistical weights of the lower and upper energy levels</a:t>
            </a:r>
          </a:p>
          <a:p>
            <a:r>
              <a:rPr lang="en-US" dirty="0" smtClean="0"/>
              <a:t>The populations – in thermal equilibrium -  are given by thermodynamics:</a:t>
            </a:r>
          </a:p>
          <a:p>
            <a:pPr algn="ctr">
              <a:buNone/>
            </a:pPr>
            <a:r>
              <a:rPr lang="en-US" sz="3600" dirty="0" smtClean="0"/>
              <a:t>N</a:t>
            </a:r>
            <a:r>
              <a:rPr lang="en-US" sz="3600" baseline="-25000" dirty="0" smtClean="0"/>
              <a:t>u</a:t>
            </a:r>
            <a:r>
              <a:rPr lang="en-US" sz="3600" dirty="0" smtClean="0"/>
              <a:t>/</a:t>
            </a:r>
            <a:r>
              <a:rPr lang="en-US" sz="3600" dirty="0" err="1" smtClean="0"/>
              <a:t>N</a:t>
            </a:r>
            <a:r>
              <a:rPr lang="en-US" sz="3600" baseline="-25000" dirty="0" err="1" smtClean="0"/>
              <a:t>l</a:t>
            </a:r>
            <a:r>
              <a:rPr lang="en-US" sz="3600" dirty="0" smtClean="0"/>
              <a:t> = (</a:t>
            </a:r>
            <a:r>
              <a:rPr lang="en-US" sz="3600" dirty="0" err="1" smtClean="0"/>
              <a:t>g</a:t>
            </a:r>
            <a:r>
              <a:rPr lang="en-US" sz="3600" baseline="-25000" dirty="0" err="1" smtClean="0"/>
              <a:t>u</a:t>
            </a:r>
            <a:r>
              <a:rPr lang="en-US" sz="3600" dirty="0" err="1" smtClean="0"/>
              <a:t>/g</a:t>
            </a:r>
            <a:r>
              <a:rPr lang="en-US" sz="3600" baseline="-25000" dirty="0" err="1" smtClean="0"/>
              <a:t>l</a:t>
            </a:r>
            <a:r>
              <a:rPr lang="en-US" sz="3600" dirty="0" smtClean="0"/>
              <a:t>) </a:t>
            </a:r>
            <a:r>
              <a:rPr lang="en-US" sz="3600" dirty="0" err="1" smtClean="0"/>
              <a:t>e</a:t>
            </a:r>
            <a:r>
              <a:rPr lang="en-US" sz="3600" baseline="30000" dirty="0" err="1" smtClean="0"/>
              <a:t>-(h</a:t>
            </a:r>
            <a:r>
              <a:rPr lang="en-US" sz="3600" i="1" baseline="30000" dirty="0" err="1" smtClean="0">
                <a:latin typeface="Times"/>
              </a:rPr>
              <a:t>ν</a:t>
            </a:r>
            <a:r>
              <a:rPr lang="en-US" sz="3600" baseline="30000" dirty="0" err="1" smtClean="0"/>
              <a:t>/kT</a:t>
            </a:r>
            <a:r>
              <a:rPr lang="en-US" sz="2800" baseline="20000" dirty="0" err="1" smtClean="0"/>
              <a:t>ex</a:t>
            </a:r>
            <a:r>
              <a:rPr lang="en-US" sz="3600" baseline="30000" dirty="0" smtClean="0"/>
              <a:t>)</a:t>
            </a:r>
          </a:p>
          <a:p>
            <a:r>
              <a:rPr lang="en-US" dirty="0" smtClean="0"/>
              <a:t>T</a:t>
            </a:r>
            <a:r>
              <a:rPr lang="en-US" baseline="-25000" dirty="0" smtClean="0"/>
              <a:t>ex</a:t>
            </a:r>
            <a:r>
              <a:rPr lang="en-US" dirty="0" smtClean="0"/>
              <a:t> is the </a:t>
            </a:r>
            <a:r>
              <a:rPr lang="en-US" i="1" dirty="0" smtClean="0"/>
              <a:t>excitation temperature </a:t>
            </a:r>
            <a:r>
              <a:rPr lang="en-US" dirty="0" smtClean="0"/>
              <a:t>– not always the same thing as the physical temperature</a:t>
            </a:r>
            <a:endParaRPr lang="en-US" baseline="30000"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06020"/>
            <a:ext cx="7772400" cy="1143000"/>
          </a:xfrm>
        </p:spPr>
        <p:txBody>
          <a:bodyPr/>
          <a:lstStyle/>
          <a:p>
            <a:r>
              <a:rPr lang="en-US" dirty="0" smtClean="0"/>
              <a:t>Absorption </a:t>
            </a:r>
            <a:r>
              <a:rPr lang="en-US" dirty="0" err="1" smtClean="0"/>
              <a:t>vs</a:t>
            </a:r>
            <a:r>
              <a:rPr lang="en-US" dirty="0" smtClean="0"/>
              <a:t> Stimulated Emission</a:t>
            </a:r>
            <a:endParaRPr lang="en-US" dirty="0"/>
          </a:p>
        </p:txBody>
      </p:sp>
      <p:sp>
        <p:nvSpPr>
          <p:cNvPr id="3" name="Content Placeholder 2"/>
          <p:cNvSpPr>
            <a:spLocks noGrp="1"/>
          </p:cNvSpPr>
          <p:nvPr>
            <p:ph idx="1"/>
          </p:nvPr>
        </p:nvSpPr>
        <p:spPr>
          <a:xfrm>
            <a:off x="457200" y="1600200"/>
            <a:ext cx="8446848" cy="4525963"/>
          </a:xfrm>
        </p:spPr>
        <p:txBody>
          <a:bodyPr>
            <a:normAutofit fontScale="92500" lnSpcReduction="10000"/>
          </a:bodyPr>
          <a:lstStyle/>
          <a:p>
            <a:r>
              <a:rPr lang="en-US" dirty="0" smtClean="0"/>
              <a:t>If a background source has a radiation temperature </a:t>
            </a:r>
            <a:r>
              <a:rPr lang="en-US" dirty="0" err="1" smtClean="0"/>
              <a:t>T</a:t>
            </a:r>
            <a:r>
              <a:rPr lang="en-US" baseline="-25000" dirty="0" err="1" smtClean="0"/>
              <a:t>bg</a:t>
            </a:r>
            <a:r>
              <a:rPr lang="en-US" dirty="0" smtClean="0"/>
              <a:t>, then if </a:t>
            </a:r>
            <a:r>
              <a:rPr lang="en-US" dirty="0" err="1" smtClean="0"/>
              <a:t>T</a:t>
            </a:r>
            <a:r>
              <a:rPr lang="en-US" baseline="-25000" dirty="0" err="1" smtClean="0"/>
              <a:t>bg</a:t>
            </a:r>
            <a:r>
              <a:rPr lang="en-US" dirty="0" smtClean="0"/>
              <a:t> &gt; T</a:t>
            </a:r>
            <a:r>
              <a:rPr lang="en-US" baseline="-25000" dirty="0" smtClean="0"/>
              <a:t>ex</a:t>
            </a:r>
            <a:r>
              <a:rPr lang="en-US" dirty="0" smtClean="0"/>
              <a:t> we get</a:t>
            </a:r>
            <a:endParaRPr lang="en-US" baseline="-25000" dirty="0" smtClean="0"/>
          </a:p>
          <a:p>
            <a:pPr algn="ctr">
              <a:buNone/>
            </a:pPr>
            <a:r>
              <a:rPr lang="en-US" dirty="0" smtClean="0"/>
              <a:t>N</a:t>
            </a:r>
            <a:r>
              <a:rPr lang="en-US" baseline="-25000" dirty="0" smtClean="0"/>
              <a:t>u</a:t>
            </a:r>
            <a:r>
              <a:rPr lang="en-US" dirty="0" smtClean="0"/>
              <a:t>/</a:t>
            </a:r>
            <a:r>
              <a:rPr lang="en-US" dirty="0" err="1" smtClean="0"/>
              <a:t>N</a:t>
            </a:r>
            <a:r>
              <a:rPr lang="en-US" baseline="-25000" dirty="0" err="1" smtClean="0"/>
              <a:t>l</a:t>
            </a:r>
            <a:r>
              <a:rPr lang="en-US" dirty="0" smtClean="0"/>
              <a:t> &lt; (</a:t>
            </a:r>
            <a:r>
              <a:rPr lang="en-US" dirty="0" err="1" smtClean="0"/>
              <a:t>g</a:t>
            </a:r>
            <a:r>
              <a:rPr lang="en-US" baseline="-25000" dirty="0" err="1" smtClean="0"/>
              <a:t>u</a:t>
            </a:r>
            <a:r>
              <a:rPr lang="en-US" dirty="0" err="1" smtClean="0"/>
              <a:t>/g</a:t>
            </a:r>
            <a:r>
              <a:rPr lang="en-US" baseline="-25000" dirty="0" err="1" smtClean="0"/>
              <a:t>l</a:t>
            </a:r>
            <a:r>
              <a:rPr lang="en-US" dirty="0" smtClean="0"/>
              <a:t>) </a:t>
            </a:r>
            <a:r>
              <a:rPr lang="en-US" dirty="0" err="1" smtClean="0"/>
              <a:t>e</a:t>
            </a:r>
            <a:r>
              <a:rPr lang="en-US" baseline="30000" dirty="0" err="1" smtClean="0"/>
              <a:t>-(h</a:t>
            </a:r>
            <a:r>
              <a:rPr lang="en-US" i="1" baseline="30000" dirty="0" err="1" smtClean="0">
                <a:latin typeface="Times"/>
              </a:rPr>
              <a:t>ν</a:t>
            </a:r>
            <a:r>
              <a:rPr lang="en-US" baseline="30000" dirty="0" err="1" smtClean="0"/>
              <a:t>/kT</a:t>
            </a:r>
            <a:r>
              <a:rPr lang="en-US" sz="2800" baseline="20000" dirty="0" err="1" smtClean="0"/>
              <a:t>bg</a:t>
            </a:r>
            <a:r>
              <a:rPr lang="en-US" baseline="30000" dirty="0" smtClean="0"/>
              <a:t>)</a:t>
            </a:r>
          </a:p>
          <a:p>
            <a:r>
              <a:rPr lang="en-US" dirty="0" smtClean="0"/>
              <a:t>This means absorption can take place – if the photons actually hit the absorber</a:t>
            </a:r>
          </a:p>
          <a:p>
            <a:r>
              <a:rPr lang="en-US" dirty="0" smtClean="0"/>
              <a:t>Also need the absorbing medium to be ‘optically thick’ </a:t>
            </a:r>
          </a:p>
          <a:p>
            <a:pPr lvl="1"/>
            <a:r>
              <a:rPr lang="en-US" dirty="0" smtClean="0"/>
              <a:t>The photons from the background source are likely to hit something, rather than going straight through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0090"/>
        </a:solidFill>
        <a:effectLst/>
      </p:bgPr>
    </p:bg>
    <p:spTree>
      <p:nvGrpSpPr>
        <p:cNvPr id="1" name=""/>
        <p:cNvGrpSpPr/>
        <p:nvPr/>
      </p:nvGrpSpPr>
      <p:grpSpPr>
        <a:xfrm>
          <a:off x="0" y="0"/>
          <a:ext cx="0" cy="0"/>
          <a:chOff x="0" y="0"/>
          <a:chExt cx="0" cy="0"/>
        </a:xfrm>
      </p:grpSpPr>
      <p:grpSp>
        <p:nvGrpSpPr>
          <p:cNvPr id="5" name="Group 4"/>
          <p:cNvGrpSpPr/>
          <p:nvPr/>
        </p:nvGrpSpPr>
        <p:grpSpPr>
          <a:xfrm>
            <a:off x="1565221" y="1707928"/>
            <a:ext cx="428221" cy="1521130"/>
            <a:chOff x="1565221" y="1181457"/>
            <a:chExt cx="428221" cy="1521130"/>
          </a:xfrm>
        </p:grpSpPr>
        <p:sp>
          <p:nvSpPr>
            <p:cNvPr id="2" name="Oval 1"/>
            <p:cNvSpPr/>
            <p:nvPr/>
          </p:nvSpPr>
          <p:spPr>
            <a:xfrm>
              <a:off x="1565221" y="1550665"/>
              <a:ext cx="428221" cy="115192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Oval 2"/>
            <p:cNvSpPr/>
            <p:nvPr/>
          </p:nvSpPr>
          <p:spPr>
            <a:xfrm>
              <a:off x="1668586" y="1181457"/>
              <a:ext cx="236260" cy="48735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1939111" y="1830792"/>
            <a:ext cx="428221" cy="1521130"/>
            <a:chOff x="1565221" y="1181457"/>
            <a:chExt cx="428221" cy="1521130"/>
          </a:xfrm>
        </p:grpSpPr>
        <p:sp>
          <p:nvSpPr>
            <p:cNvPr id="7" name="Oval 6"/>
            <p:cNvSpPr/>
            <p:nvPr/>
          </p:nvSpPr>
          <p:spPr>
            <a:xfrm>
              <a:off x="1565221" y="1550665"/>
              <a:ext cx="428221" cy="115192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1668586" y="1181457"/>
              <a:ext cx="236260" cy="48735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2323027" y="1963704"/>
            <a:ext cx="428221" cy="1521130"/>
            <a:chOff x="1565221" y="1181457"/>
            <a:chExt cx="428221" cy="1521130"/>
          </a:xfrm>
        </p:grpSpPr>
        <p:sp>
          <p:nvSpPr>
            <p:cNvPr id="10" name="Oval 9"/>
            <p:cNvSpPr/>
            <p:nvPr/>
          </p:nvSpPr>
          <p:spPr>
            <a:xfrm>
              <a:off x="1565221" y="1550665"/>
              <a:ext cx="428221" cy="115192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1668586" y="1181457"/>
              <a:ext cx="236260" cy="48735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2706943" y="2096616"/>
            <a:ext cx="428221" cy="1521130"/>
            <a:chOff x="1565221" y="1181457"/>
            <a:chExt cx="428221" cy="1521130"/>
          </a:xfrm>
        </p:grpSpPr>
        <p:sp>
          <p:nvSpPr>
            <p:cNvPr id="13" name="Oval 12"/>
            <p:cNvSpPr/>
            <p:nvPr/>
          </p:nvSpPr>
          <p:spPr>
            <a:xfrm>
              <a:off x="1565221" y="1550665"/>
              <a:ext cx="428221" cy="115192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1668586" y="1181457"/>
              <a:ext cx="236260" cy="48735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1614259" y="1993240"/>
            <a:ext cx="428221" cy="1521130"/>
            <a:chOff x="1565221" y="1181457"/>
            <a:chExt cx="428221" cy="1521130"/>
          </a:xfrm>
        </p:grpSpPr>
        <p:sp>
          <p:nvSpPr>
            <p:cNvPr id="16" name="Oval 15"/>
            <p:cNvSpPr/>
            <p:nvPr/>
          </p:nvSpPr>
          <p:spPr>
            <a:xfrm>
              <a:off x="1565221" y="1550665"/>
              <a:ext cx="428221" cy="115192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1668586" y="1181457"/>
              <a:ext cx="236260" cy="48735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1983409" y="2126152"/>
            <a:ext cx="428221" cy="1521130"/>
            <a:chOff x="1565221" y="1181457"/>
            <a:chExt cx="428221" cy="1521130"/>
          </a:xfrm>
        </p:grpSpPr>
        <p:sp>
          <p:nvSpPr>
            <p:cNvPr id="19" name="Oval 18"/>
            <p:cNvSpPr/>
            <p:nvPr/>
          </p:nvSpPr>
          <p:spPr>
            <a:xfrm>
              <a:off x="1565221" y="1550665"/>
              <a:ext cx="428221" cy="115192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1668586" y="1181457"/>
              <a:ext cx="236260" cy="48735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2367325" y="2259064"/>
            <a:ext cx="428221" cy="1521130"/>
            <a:chOff x="1565221" y="1181457"/>
            <a:chExt cx="428221" cy="1521130"/>
          </a:xfrm>
        </p:grpSpPr>
        <p:sp>
          <p:nvSpPr>
            <p:cNvPr id="22" name="Oval 21"/>
            <p:cNvSpPr/>
            <p:nvPr/>
          </p:nvSpPr>
          <p:spPr>
            <a:xfrm>
              <a:off x="1565221" y="1550665"/>
              <a:ext cx="428221" cy="115192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1668586" y="1181457"/>
              <a:ext cx="236260" cy="48735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1658557" y="2303368"/>
            <a:ext cx="428221" cy="1521130"/>
            <a:chOff x="1565221" y="1181457"/>
            <a:chExt cx="428221" cy="1521130"/>
          </a:xfrm>
        </p:grpSpPr>
        <p:sp>
          <p:nvSpPr>
            <p:cNvPr id="25" name="Oval 24"/>
            <p:cNvSpPr/>
            <p:nvPr/>
          </p:nvSpPr>
          <p:spPr>
            <a:xfrm>
              <a:off x="1565221" y="1550665"/>
              <a:ext cx="428221" cy="115192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1668586" y="1181457"/>
              <a:ext cx="236260" cy="48735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2027707" y="2436280"/>
            <a:ext cx="428221" cy="1521130"/>
            <a:chOff x="1565221" y="1181457"/>
            <a:chExt cx="428221" cy="1521130"/>
          </a:xfrm>
        </p:grpSpPr>
        <p:sp>
          <p:nvSpPr>
            <p:cNvPr id="28" name="Oval 27"/>
            <p:cNvSpPr/>
            <p:nvPr/>
          </p:nvSpPr>
          <p:spPr>
            <a:xfrm>
              <a:off x="1565221" y="1550665"/>
              <a:ext cx="428221" cy="115192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1668586" y="1181457"/>
              <a:ext cx="236260" cy="48735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3" name="TextBox 32"/>
          <p:cNvSpPr txBox="1"/>
          <p:nvPr/>
        </p:nvSpPr>
        <p:spPr>
          <a:xfrm>
            <a:off x="4543425" y="2096616"/>
            <a:ext cx="2603998" cy="584776"/>
          </a:xfrm>
          <a:prstGeom prst="rect">
            <a:avLst/>
          </a:prstGeom>
          <a:noFill/>
        </p:spPr>
        <p:txBody>
          <a:bodyPr wrap="none" rtlCol="0">
            <a:spAutoFit/>
          </a:bodyPr>
          <a:lstStyle/>
          <a:p>
            <a:r>
              <a:rPr lang="en-US" sz="3200" dirty="0" smtClean="0">
                <a:solidFill>
                  <a:schemeClr val="bg1"/>
                </a:solidFill>
              </a:rPr>
              <a:t>Optically Thick</a:t>
            </a:r>
            <a:endParaRPr lang="en-US" sz="3200" dirty="0">
              <a:solidFill>
                <a:schemeClr val="bg1"/>
              </a:solidFill>
            </a:endParaRPr>
          </a:p>
        </p:txBody>
      </p:sp>
      <p:sp>
        <p:nvSpPr>
          <p:cNvPr id="34" name="TextBox 33"/>
          <p:cNvSpPr txBox="1"/>
          <p:nvPr/>
        </p:nvSpPr>
        <p:spPr>
          <a:xfrm>
            <a:off x="4543425" y="2790720"/>
            <a:ext cx="4387289" cy="461665"/>
          </a:xfrm>
          <a:prstGeom prst="rect">
            <a:avLst/>
          </a:prstGeom>
          <a:noFill/>
        </p:spPr>
        <p:txBody>
          <a:bodyPr wrap="none" rtlCol="0">
            <a:spAutoFit/>
          </a:bodyPr>
          <a:lstStyle/>
          <a:p>
            <a:r>
              <a:rPr lang="en-US" sz="2400" dirty="0" smtClean="0">
                <a:solidFill>
                  <a:schemeClr val="bg1"/>
                </a:solidFill>
              </a:rPr>
              <a:t>(If you can stay out of the gutter!)</a:t>
            </a:r>
            <a:endParaRPr lang="en-US" sz="2400" dirty="0">
              <a:solidFill>
                <a:schemeClr val="bg1"/>
              </a:solidFill>
            </a:endParaRPr>
          </a:p>
        </p:txBody>
      </p:sp>
      <p:sp>
        <p:nvSpPr>
          <p:cNvPr id="35" name="Oval 34"/>
          <p:cNvSpPr/>
          <p:nvPr/>
        </p:nvSpPr>
        <p:spPr>
          <a:xfrm>
            <a:off x="3135164" y="3082370"/>
            <a:ext cx="432000" cy="432000"/>
          </a:xfrm>
          <a:prstGeom prst="ellipse">
            <a:avLst/>
          </a:prstGeom>
          <a:solidFill>
            <a:schemeClr val="accent6">
              <a:lumMod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itle 35"/>
          <p:cNvSpPr>
            <a:spLocks noGrp="1"/>
          </p:cNvSpPr>
          <p:nvPr>
            <p:ph type="title"/>
          </p:nvPr>
        </p:nvSpPr>
        <p:spPr/>
        <p:txBody>
          <a:bodyPr/>
          <a:lstStyle/>
          <a:p>
            <a:r>
              <a:rPr lang="en-US" dirty="0" smtClean="0">
                <a:solidFill>
                  <a:srgbClr val="CCFFFF"/>
                </a:solidFill>
                <a:latin typeface="Tahoma"/>
              </a:rPr>
              <a:t>Optical Thickness</a:t>
            </a:r>
            <a:endParaRPr lang="en-US" dirty="0">
              <a:solidFill>
                <a:srgbClr val="CCFFFF"/>
              </a:solidFill>
              <a:latin typeface="Tahoma"/>
            </a:endParaRPr>
          </a:p>
        </p:txBody>
      </p:sp>
      <p:grpSp>
        <p:nvGrpSpPr>
          <p:cNvPr id="30" name="Group 29"/>
          <p:cNvGrpSpPr/>
          <p:nvPr/>
        </p:nvGrpSpPr>
        <p:grpSpPr>
          <a:xfrm>
            <a:off x="1702855" y="2613496"/>
            <a:ext cx="428221" cy="1521130"/>
            <a:chOff x="1565221" y="1181457"/>
            <a:chExt cx="428221" cy="1521130"/>
          </a:xfrm>
        </p:grpSpPr>
        <p:sp>
          <p:nvSpPr>
            <p:cNvPr id="31" name="Oval 30"/>
            <p:cNvSpPr/>
            <p:nvPr/>
          </p:nvSpPr>
          <p:spPr>
            <a:xfrm>
              <a:off x="1565221" y="1550665"/>
              <a:ext cx="428221" cy="115192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1668586" y="1181457"/>
              <a:ext cx="236260" cy="48735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15"/>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9"/>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500"/>
                                  </p:stCondLst>
                                  <p:childTnLst>
                                    <p:set>
                                      <p:cBhvr>
                                        <p:cTn id="18" dur="1" fill="hold">
                                          <p:stCondLst>
                                            <p:cond delay="0"/>
                                          </p:stCondLst>
                                        </p:cTn>
                                        <p:tgtEl>
                                          <p:spTgt spid="18"/>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nodeType="afterEffect">
                                  <p:stCondLst>
                                    <p:cond delay="500"/>
                                  </p:stCondLst>
                                  <p:childTnLst>
                                    <p:set>
                                      <p:cBhvr>
                                        <p:cTn id="21" dur="1" fill="hold">
                                          <p:stCondLst>
                                            <p:cond delay="0"/>
                                          </p:stCondLst>
                                        </p:cTn>
                                        <p:tgtEl>
                                          <p:spTgt spid="24"/>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nodeType="afterEffect">
                                  <p:stCondLst>
                                    <p:cond delay="500"/>
                                  </p:stCondLst>
                                  <p:childTnLst>
                                    <p:set>
                                      <p:cBhvr>
                                        <p:cTn id="24" dur="1" fill="hold">
                                          <p:stCondLst>
                                            <p:cond delay="0"/>
                                          </p:stCondLst>
                                        </p:cTn>
                                        <p:tgtEl>
                                          <p:spTgt spid="12"/>
                                        </p:tgtEl>
                                        <p:attrNameLst>
                                          <p:attrName>style.visibility</p:attrName>
                                        </p:attrNameLst>
                                      </p:cBhvr>
                                      <p:to>
                                        <p:strVal val="visible"/>
                                      </p:to>
                                    </p:set>
                                  </p:childTnLst>
                                </p:cTn>
                              </p:par>
                            </p:childTnLst>
                          </p:cTn>
                        </p:par>
                        <p:par>
                          <p:cTn id="25" fill="hold">
                            <p:stCondLst>
                              <p:cond delay="3000"/>
                            </p:stCondLst>
                            <p:childTnLst>
                              <p:par>
                                <p:cTn id="26" presetID="1" presetClass="entr" presetSubtype="0" fill="hold" nodeType="afterEffect">
                                  <p:stCondLst>
                                    <p:cond delay="500"/>
                                  </p:stCondLst>
                                  <p:childTnLst>
                                    <p:set>
                                      <p:cBhvr>
                                        <p:cTn id="27" dur="1" fill="hold">
                                          <p:stCondLst>
                                            <p:cond delay="0"/>
                                          </p:stCondLst>
                                        </p:cTn>
                                        <p:tgtEl>
                                          <p:spTgt spid="21"/>
                                        </p:tgtEl>
                                        <p:attrNameLst>
                                          <p:attrName>style.visibility</p:attrName>
                                        </p:attrNameLst>
                                      </p:cBhvr>
                                      <p:to>
                                        <p:strVal val="visible"/>
                                      </p:to>
                                    </p:set>
                                  </p:childTnLst>
                                </p:cTn>
                              </p:par>
                            </p:childTnLst>
                          </p:cTn>
                        </p:par>
                        <p:par>
                          <p:cTn id="28" fill="hold">
                            <p:stCondLst>
                              <p:cond delay="3500"/>
                            </p:stCondLst>
                            <p:childTnLst>
                              <p:par>
                                <p:cTn id="29" presetID="1" presetClass="entr" presetSubtype="0" fill="hold" nodeType="afterEffect">
                                  <p:stCondLst>
                                    <p:cond delay="500"/>
                                  </p:stCondLst>
                                  <p:childTnLst>
                                    <p:set>
                                      <p:cBhvr>
                                        <p:cTn id="30" dur="1" fill="hold">
                                          <p:stCondLst>
                                            <p:cond delay="0"/>
                                          </p:stCondLst>
                                        </p:cTn>
                                        <p:tgtEl>
                                          <p:spTgt spid="27"/>
                                        </p:tgtEl>
                                        <p:attrNameLst>
                                          <p:attrName>style.visibility</p:attrName>
                                        </p:attrNameLst>
                                      </p:cBhvr>
                                      <p:to>
                                        <p:strVal val="visible"/>
                                      </p:to>
                                    </p:set>
                                  </p:childTnLst>
                                </p:cTn>
                              </p:par>
                            </p:childTnLst>
                          </p:cTn>
                        </p:par>
                        <p:par>
                          <p:cTn id="31" fill="hold">
                            <p:stCondLst>
                              <p:cond delay="4000"/>
                            </p:stCondLst>
                            <p:childTnLst>
                              <p:par>
                                <p:cTn id="32" presetID="1" presetClass="entr" presetSubtype="0" fill="hold" nodeType="afterEffect">
                                  <p:stCondLst>
                                    <p:cond delay="500"/>
                                  </p:stCondLst>
                                  <p:childTnLst>
                                    <p:set>
                                      <p:cBhvr>
                                        <p:cTn id="33" dur="1" fill="hold">
                                          <p:stCondLst>
                                            <p:cond delay="0"/>
                                          </p:stCondLst>
                                        </p:cTn>
                                        <p:tgtEl>
                                          <p:spTgt spid="30"/>
                                        </p:tgtEl>
                                        <p:attrNameLst>
                                          <p:attrName>style.visibility</p:attrName>
                                        </p:attrNameLst>
                                      </p:cBhvr>
                                      <p:to>
                                        <p:strVal val="visible"/>
                                      </p:to>
                                    </p:set>
                                  </p:childTnLst>
                                </p:cTn>
                              </p:par>
                            </p:childTnLst>
                          </p:cTn>
                        </p:par>
                        <p:par>
                          <p:cTn id="34" fill="hold">
                            <p:stCondLst>
                              <p:cond delay="4500"/>
                            </p:stCondLst>
                            <p:childTnLst>
                              <p:par>
                                <p:cTn id="35" presetID="1" presetClass="entr" presetSubtype="0" fill="hold" grpId="0" nodeType="afterEffect">
                                  <p:stCondLst>
                                    <p:cond delay="1000"/>
                                  </p:stCondLst>
                                  <p:childTnLst>
                                    <p:set>
                                      <p:cBhvr>
                                        <p:cTn id="36" dur="1" fill="hold">
                                          <p:stCondLst>
                                            <p:cond delay="0"/>
                                          </p:stCondLst>
                                        </p:cTn>
                                        <p:tgtEl>
                                          <p:spTgt spid="3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2" accel="50000" fill="hold" grpId="1" nodeType="click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additive="base">
                                        <p:cTn id="41" dur="3000" fill="hold"/>
                                        <p:tgtEl>
                                          <p:spTgt spid="35"/>
                                        </p:tgtEl>
                                        <p:attrNameLst>
                                          <p:attrName>ppt_x</p:attrName>
                                        </p:attrNameLst>
                                      </p:cBhvr>
                                      <p:tavLst>
                                        <p:tav tm="0">
                                          <p:val>
                                            <p:strVal val="1+#ppt_w/2"/>
                                          </p:val>
                                        </p:tav>
                                        <p:tav tm="100000">
                                          <p:val>
                                            <p:strVal val="#ppt_x"/>
                                          </p:val>
                                        </p:tav>
                                      </p:tavLst>
                                    </p:anim>
                                    <p:anim calcmode="lin" valueType="num">
                                      <p:cBhvr additive="base">
                                        <p:cTn id="42" dur="3000" fill="hold"/>
                                        <p:tgtEl>
                                          <p:spTgt spid="35"/>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 presetClass="exit" presetSubtype="8" fill="hold" grpId="2" nodeType="afterEffect">
                                  <p:stCondLst>
                                    <p:cond delay="0"/>
                                  </p:stCondLst>
                                  <p:childTnLst>
                                    <p:anim calcmode="lin" valueType="num">
                                      <p:cBhvr additive="base">
                                        <p:cTn id="45" dur="2000"/>
                                        <p:tgtEl>
                                          <p:spTgt spid="35"/>
                                        </p:tgtEl>
                                        <p:attrNameLst>
                                          <p:attrName>ppt_x</p:attrName>
                                        </p:attrNameLst>
                                      </p:cBhvr>
                                      <p:tavLst>
                                        <p:tav tm="0">
                                          <p:val>
                                            <p:strVal val="ppt_x"/>
                                          </p:val>
                                        </p:tav>
                                        <p:tav tm="100000">
                                          <p:val>
                                            <p:strVal val="0-ppt_w/2"/>
                                          </p:val>
                                        </p:tav>
                                      </p:tavLst>
                                    </p:anim>
                                    <p:anim calcmode="lin" valueType="num">
                                      <p:cBhvr additive="base">
                                        <p:cTn id="46" dur="2000"/>
                                        <p:tgtEl>
                                          <p:spTgt spid="35"/>
                                        </p:tgtEl>
                                        <p:attrNameLst>
                                          <p:attrName>ppt_y</p:attrName>
                                        </p:attrNameLst>
                                      </p:cBhvr>
                                      <p:tavLst>
                                        <p:tav tm="0">
                                          <p:val>
                                            <p:strVal val="ppt_y"/>
                                          </p:val>
                                        </p:tav>
                                        <p:tav tm="100000">
                                          <p:val>
                                            <p:strVal val="ppt_y"/>
                                          </p:val>
                                        </p:tav>
                                      </p:tavLst>
                                    </p:anim>
                                    <p:set>
                                      <p:cBhvr>
                                        <p:cTn id="47" dur="1" fill="hold">
                                          <p:stCondLst>
                                            <p:cond delay="1999"/>
                                          </p:stCondLst>
                                        </p:cTn>
                                        <p:tgtEl>
                                          <p:spTgt spid="35"/>
                                        </p:tgtEl>
                                        <p:attrNameLst>
                                          <p:attrName>style.visibility</p:attrName>
                                        </p:attrNameLst>
                                      </p:cBhvr>
                                      <p:to>
                                        <p:strVal val="hidden"/>
                                      </p:to>
                                    </p:set>
                                  </p:childTnLst>
                                </p:cTn>
                              </p:par>
                              <p:par>
                                <p:cTn id="48" presetID="2" presetClass="exit" presetSubtype="4" fill="hold" nodeType="withEffect">
                                  <p:stCondLst>
                                    <p:cond delay="0"/>
                                  </p:stCondLst>
                                  <p:childTnLst>
                                    <p:anim calcmode="lin" valueType="num">
                                      <p:cBhvr additive="base">
                                        <p:cTn id="49" dur="500"/>
                                        <p:tgtEl>
                                          <p:spTgt spid="12"/>
                                        </p:tgtEl>
                                        <p:attrNameLst>
                                          <p:attrName>ppt_x</p:attrName>
                                        </p:attrNameLst>
                                      </p:cBhvr>
                                      <p:tavLst>
                                        <p:tav tm="0">
                                          <p:val>
                                            <p:strVal val="ppt_x"/>
                                          </p:val>
                                        </p:tav>
                                        <p:tav tm="100000">
                                          <p:val>
                                            <p:strVal val="ppt_x"/>
                                          </p:val>
                                        </p:tav>
                                      </p:tavLst>
                                    </p:anim>
                                    <p:anim calcmode="lin" valueType="num">
                                      <p:cBhvr additive="base">
                                        <p:cTn id="50" dur="500"/>
                                        <p:tgtEl>
                                          <p:spTgt spid="12"/>
                                        </p:tgtEl>
                                        <p:attrNameLst>
                                          <p:attrName>ppt_y</p:attrName>
                                        </p:attrNameLst>
                                      </p:cBhvr>
                                      <p:tavLst>
                                        <p:tav tm="0">
                                          <p:val>
                                            <p:strVal val="ppt_y"/>
                                          </p:val>
                                        </p:tav>
                                        <p:tav tm="100000">
                                          <p:val>
                                            <p:strVal val="1+ppt_h/2"/>
                                          </p:val>
                                        </p:tav>
                                      </p:tavLst>
                                    </p:anim>
                                    <p:set>
                                      <p:cBhvr>
                                        <p:cTn id="51" dur="1" fill="hold">
                                          <p:stCondLst>
                                            <p:cond delay="499"/>
                                          </p:stCondLst>
                                        </p:cTn>
                                        <p:tgtEl>
                                          <p:spTgt spid="12"/>
                                        </p:tgtEl>
                                        <p:attrNameLst>
                                          <p:attrName>style.visibility</p:attrName>
                                        </p:attrNameLst>
                                      </p:cBhvr>
                                      <p:to>
                                        <p:strVal val="hidden"/>
                                      </p:to>
                                    </p:set>
                                  </p:childTnLst>
                                </p:cTn>
                              </p:par>
                              <p:par>
                                <p:cTn id="52" presetID="2" presetClass="exit" presetSubtype="4" fill="hold" nodeType="withEffect">
                                  <p:stCondLst>
                                    <p:cond delay="200"/>
                                  </p:stCondLst>
                                  <p:childTnLst>
                                    <p:anim calcmode="lin" valueType="num">
                                      <p:cBhvr additive="base">
                                        <p:cTn id="53" dur="500"/>
                                        <p:tgtEl>
                                          <p:spTgt spid="21"/>
                                        </p:tgtEl>
                                        <p:attrNameLst>
                                          <p:attrName>ppt_x</p:attrName>
                                        </p:attrNameLst>
                                      </p:cBhvr>
                                      <p:tavLst>
                                        <p:tav tm="0">
                                          <p:val>
                                            <p:strVal val="ppt_x"/>
                                          </p:val>
                                        </p:tav>
                                        <p:tav tm="100000">
                                          <p:val>
                                            <p:strVal val="ppt_x"/>
                                          </p:val>
                                        </p:tav>
                                      </p:tavLst>
                                    </p:anim>
                                    <p:anim calcmode="lin" valueType="num">
                                      <p:cBhvr additive="base">
                                        <p:cTn id="54" dur="500"/>
                                        <p:tgtEl>
                                          <p:spTgt spid="21"/>
                                        </p:tgtEl>
                                        <p:attrNameLst>
                                          <p:attrName>ppt_y</p:attrName>
                                        </p:attrNameLst>
                                      </p:cBhvr>
                                      <p:tavLst>
                                        <p:tav tm="0">
                                          <p:val>
                                            <p:strVal val="ppt_y"/>
                                          </p:val>
                                        </p:tav>
                                        <p:tav tm="100000">
                                          <p:val>
                                            <p:strVal val="1+ppt_h/2"/>
                                          </p:val>
                                        </p:tav>
                                      </p:tavLst>
                                    </p:anim>
                                    <p:set>
                                      <p:cBhvr>
                                        <p:cTn id="55" dur="1" fill="hold">
                                          <p:stCondLst>
                                            <p:cond delay="499"/>
                                          </p:stCondLst>
                                        </p:cTn>
                                        <p:tgtEl>
                                          <p:spTgt spid="21"/>
                                        </p:tgtEl>
                                        <p:attrNameLst>
                                          <p:attrName>style.visibility</p:attrName>
                                        </p:attrNameLst>
                                      </p:cBhvr>
                                      <p:to>
                                        <p:strVal val="hidden"/>
                                      </p:to>
                                    </p:set>
                                  </p:childTnLst>
                                </p:cTn>
                              </p:par>
                              <p:par>
                                <p:cTn id="56" presetID="2" presetClass="exit" presetSubtype="4" fill="hold" nodeType="withEffect">
                                  <p:stCondLst>
                                    <p:cond delay="200"/>
                                  </p:stCondLst>
                                  <p:childTnLst>
                                    <p:anim calcmode="lin" valueType="num">
                                      <p:cBhvr additive="base">
                                        <p:cTn id="57" dur="500"/>
                                        <p:tgtEl>
                                          <p:spTgt spid="9"/>
                                        </p:tgtEl>
                                        <p:attrNameLst>
                                          <p:attrName>ppt_x</p:attrName>
                                        </p:attrNameLst>
                                      </p:cBhvr>
                                      <p:tavLst>
                                        <p:tav tm="0">
                                          <p:val>
                                            <p:strVal val="ppt_x"/>
                                          </p:val>
                                        </p:tav>
                                        <p:tav tm="100000">
                                          <p:val>
                                            <p:strVal val="ppt_x"/>
                                          </p:val>
                                        </p:tav>
                                      </p:tavLst>
                                    </p:anim>
                                    <p:anim calcmode="lin" valueType="num">
                                      <p:cBhvr additive="base">
                                        <p:cTn id="58" dur="500"/>
                                        <p:tgtEl>
                                          <p:spTgt spid="9"/>
                                        </p:tgtEl>
                                        <p:attrNameLst>
                                          <p:attrName>ppt_y</p:attrName>
                                        </p:attrNameLst>
                                      </p:cBhvr>
                                      <p:tavLst>
                                        <p:tav tm="0">
                                          <p:val>
                                            <p:strVal val="ppt_y"/>
                                          </p:val>
                                        </p:tav>
                                        <p:tav tm="100000">
                                          <p:val>
                                            <p:strVal val="1+ppt_h/2"/>
                                          </p:val>
                                        </p:tav>
                                      </p:tavLst>
                                    </p:anim>
                                    <p:set>
                                      <p:cBhvr>
                                        <p:cTn id="59" dur="1" fill="hold">
                                          <p:stCondLst>
                                            <p:cond delay="499"/>
                                          </p:stCondLst>
                                        </p:cTn>
                                        <p:tgtEl>
                                          <p:spTgt spid="9"/>
                                        </p:tgtEl>
                                        <p:attrNameLst>
                                          <p:attrName>style.visibility</p:attrName>
                                        </p:attrNameLst>
                                      </p:cBhvr>
                                      <p:to>
                                        <p:strVal val="hidden"/>
                                      </p:to>
                                    </p:set>
                                  </p:childTnLst>
                                </p:cTn>
                              </p:par>
                              <p:par>
                                <p:cTn id="60" presetID="2" presetClass="exit" presetSubtype="4" fill="hold" nodeType="withEffect">
                                  <p:stCondLst>
                                    <p:cond delay="400"/>
                                  </p:stCondLst>
                                  <p:childTnLst>
                                    <p:anim calcmode="lin" valueType="num">
                                      <p:cBhvr additive="base">
                                        <p:cTn id="61" dur="500"/>
                                        <p:tgtEl>
                                          <p:spTgt spid="6"/>
                                        </p:tgtEl>
                                        <p:attrNameLst>
                                          <p:attrName>ppt_x</p:attrName>
                                        </p:attrNameLst>
                                      </p:cBhvr>
                                      <p:tavLst>
                                        <p:tav tm="0">
                                          <p:val>
                                            <p:strVal val="ppt_x"/>
                                          </p:val>
                                        </p:tav>
                                        <p:tav tm="100000">
                                          <p:val>
                                            <p:strVal val="ppt_x"/>
                                          </p:val>
                                        </p:tav>
                                      </p:tavLst>
                                    </p:anim>
                                    <p:anim calcmode="lin" valueType="num">
                                      <p:cBhvr additive="base">
                                        <p:cTn id="62" dur="500"/>
                                        <p:tgtEl>
                                          <p:spTgt spid="6"/>
                                        </p:tgtEl>
                                        <p:attrNameLst>
                                          <p:attrName>ppt_y</p:attrName>
                                        </p:attrNameLst>
                                      </p:cBhvr>
                                      <p:tavLst>
                                        <p:tav tm="0">
                                          <p:val>
                                            <p:strVal val="ppt_y"/>
                                          </p:val>
                                        </p:tav>
                                        <p:tav tm="100000">
                                          <p:val>
                                            <p:strVal val="1+ppt_h/2"/>
                                          </p:val>
                                        </p:tav>
                                      </p:tavLst>
                                    </p:anim>
                                    <p:set>
                                      <p:cBhvr>
                                        <p:cTn id="63" dur="1" fill="hold">
                                          <p:stCondLst>
                                            <p:cond delay="499"/>
                                          </p:stCondLst>
                                        </p:cTn>
                                        <p:tgtEl>
                                          <p:spTgt spid="6"/>
                                        </p:tgtEl>
                                        <p:attrNameLst>
                                          <p:attrName>style.visibility</p:attrName>
                                        </p:attrNameLst>
                                      </p:cBhvr>
                                      <p:to>
                                        <p:strVal val="hidden"/>
                                      </p:to>
                                    </p:set>
                                  </p:childTnLst>
                                </p:cTn>
                              </p:par>
                              <p:par>
                                <p:cTn id="64" presetID="2" presetClass="exit" presetSubtype="4" fill="hold" nodeType="withEffect">
                                  <p:stCondLst>
                                    <p:cond delay="400"/>
                                  </p:stCondLst>
                                  <p:childTnLst>
                                    <p:anim calcmode="lin" valueType="num">
                                      <p:cBhvr additive="base">
                                        <p:cTn id="65" dur="500"/>
                                        <p:tgtEl>
                                          <p:spTgt spid="27"/>
                                        </p:tgtEl>
                                        <p:attrNameLst>
                                          <p:attrName>ppt_x</p:attrName>
                                        </p:attrNameLst>
                                      </p:cBhvr>
                                      <p:tavLst>
                                        <p:tav tm="0">
                                          <p:val>
                                            <p:strVal val="ppt_x"/>
                                          </p:val>
                                        </p:tav>
                                        <p:tav tm="100000">
                                          <p:val>
                                            <p:strVal val="ppt_x"/>
                                          </p:val>
                                        </p:tav>
                                      </p:tavLst>
                                    </p:anim>
                                    <p:anim calcmode="lin" valueType="num">
                                      <p:cBhvr additive="base">
                                        <p:cTn id="66" dur="500"/>
                                        <p:tgtEl>
                                          <p:spTgt spid="27"/>
                                        </p:tgtEl>
                                        <p:attrNameLst>
                                          <p:attrName>ppt_y</p:attrName>
                                        </p:attrNameLst>
                                      </p:cBhvr>
                                      <p:tavLst>
                                        <p:tav tm="0">
                                          <p:val>
                                            <p:strVal val="ppt_y"/>
                                          </p:val>
                                        </p:tav>
                                        <p:tav tm="100000">
                                          <p:val>
                                            <p:strVal val="1+ppt_h/2"/>
                                          </p:val>
                                        </p:tav>
                                      </p:tavLst>
                                    </p:anim>
                                    <p:set>
                                      <p:cBhvr>
                                        <p:cTn id="67" dur="1" fill="hold">
                                          <p:stCondLst>
                                            <p:cond delay="499"/>
                                          </p:stCondLst>
                                        </p:cTn>
                                        <p:tgtEl>
                                          <p:spTgt spid="27"/>
                                        </p:tgtEl>
                                        <p:attrNameLst>
                                          <p:attrName>style.visibility</p:attrName>
                                        </p:attrNameLst>
                                      </p:cBhvr>
                                      <p:to>
                                        <p:strVal val="hidden"/>
                                      </p:to>
                                    </p:set>
                                  </p:childTnLst>
                                </p:cTn>
                              </p:par>
                              <p:par>
                                <p:cTn id="68" presetID="2" presetClass="exit" presetSubtype="4" fill="hold" nodeType="withEffect">
                                  <p:stCondLst>
                                    <p:cond delay="400"/>
                                  </p:stCondLst>
                                  <p:childTnLst>
                                    <p:anim calcmode="lin" valueType="num">
                                      <p:cBhvr additive="base">
                                        <p:cTn id="69" dur="500"/>
                                        <p:tgtEl>
                                          <p:spTgt spid="18"/>
                                        </p:tgtEl>
                                        <p:attrNameLst>
                                          <p:attrName>ppt_x</p:attrName>
                                        </p:attrNameLst>
                                      </p:cBhvr>
                                      <p:tavLst>
                                        <p:tav tm="0">
                                          <p:val>
                                            <p:strVal val="ppt_x"/>
                                          </p:val>
                                        </p:tav>
                                        <p:tav tm="100000">
                                          <p:val>
                                            <p:strVal val="ppt_x"/>
                                          </p:val>
                                        </p:tav>
                                      </p:tavLst>
                                    </p:anim>
                                    <p:anim calcmode="lin" valueType="num">
                                      <p:cBhvr additive="base">
                                        <p:cTn id="70" dur="500"/>
                                        <p:tgtEl>
                                          <p:spTgt spid="18"/>
                                        </p:tgtEl>
                                        <p:attrNameLst>
                                          <p:attrName>ppt_y</p:attrName>
                                        </p:attrNameLst>
                                      </p:cBhvr>
                                      <p:tavLst>
                                        <p:tav tm="0">
                                          <p:val>
                                            <p:strVal val="ppt_y"/>
                                          </p:val>
                                        </p:tav>
                                        <p:tav tm="100000">
                                          <p:val>
                                            <p:strVal val="1+ppt_h/2"/>
                                          </p:val>
                                        </p:tav>
                                      </p:tavLst>
                                    </p:anim>
                                    <p:set>
                                      <p:cBhvr>
                                        <p:cTn id="71" dur="1" fill="hold">
                                          <p:stCondLst>
                                            <p:cond delay="499"/>
                                          </p:stCondLst>
                                        </p:cTn>
                                        <p:tgtEl>
                                          <p:spTgt spid="18"/>
                                        </p:tgtEl>
                                        <p:attrNameLst>
                                          <p:attrName>style.visibility</p:attrName>
                                        </p:attrNameLst>
                                      </p:cBhvr>
                                      <p:to>
                                        <p:strVal val="hidden"/>
                                      </p:to>
                                    </p:set>
                                  </p:childTnLst>
                                </p:cTn>
                              </p:par>
                              <p:par>
                                <p:cTn id="72" presetID="2" presetClass="exit" presetSubtype="4" fill="hold" nodeType="withEffect">
                                  <p:stCondLst>
                                    <p:cond delay="600"/>
                                  </p:stCondLst>
                                  <p:childTnLst>
                                    <p:anim calcmode="lin" valueType="num">
                                      <p:cBhvr additive="base">
                                        <p:cTn id="73" dur="500"/>
                                        <p:tgtEl>
                                          <p:spTgt spid="15"/>
                                        </p:tgtEl>
                                        <p:attrNameLst>
                                          <p:attrName>ppt_x</p:attrName>
                                        </p:attrNameLst>
                                      </p:cBhvr>
                                      <p:tavLst>
                                        <p:tav tm="0">
                                          <p:val>
                                            <p:strVal val="ppt_x"/>
                                          </p:val>
                                        </p:tav>
                                        <p:tav tm="100000">
                                          <p:val>
                                            <p:strVal val="ppt_x"/>
                                          </p:val>
                                        </p:tav>
                                      </p:tavLst>
                                    </p:anim>
                                    <p:anim calcmode="lin" valueType="num">
                                      <p:cBhvr additive="base">
                                        <p:cTn id="74" dur="500"/>
                                        <p:tgtEl>
                                          <p:spTgt spid="15"/>
                                        </p:tgtEl>
                                        <p:attrNameLst>
                                          <p:attrName>ppt_y</p:attrName>
                                        </p:attrNameLst>
                                      </p:cBhvr>
                                      <p:tavLst>
                                        <p:tav tm="0">
                                          <p:val>
                                            <p:strVal val="ppt_y"/>
                                          </p:val>
                                        </p:tav>
                                        <p:tav tm="100000">
                                          <p:val>
                                            <p:strVal val="1+ppt_h/2"/>
                                          </p:val>
                                        </p:tav>
                                      </p:tavLst>
                                    </p:anim>
                                    <p:set>
                                      <p:cBhvr>
                                        <p:cTn id="75" dur="1" fill="hold">
                                          <p:stCondLst>
                                            <p:cond delay="499"/>
                                          </p:stCondLst>
                                        </p:cTn>
                                        <p:tgtEl>
                                          <p:spTgt spid="15"/>
                                        </p:tgtEl>
                                        <p:attrNameLst>
                                          <p:attrName>style.visibility</p:attrName>
                                        </p:attrNameLst>
                                      </p:cBhvr>
                                      <p:to>
                                        <p:strVal val="hidden"/>
                                      </p:to>
                                    </p:set>
                                  </p:childTnLst>
                                </p:cTn>
                              </p:par>
                              <p:par>
                                <p:cTn id="76" presetID="2" presetClass="exit" presetSubtype="4" fill="hold" nodeType="withEffect">
                                  <p:stCondLst>
                                    <p:cond delay="600"/>
                                  </p:stCondLst>
                                  <p:childTnLst>
                                    <p:anim calcmode="lin" valueType="num">
                                      <p:cBhvr additive="base">
                                        <p:cTn id="77" dur="500"/>
                                        <p:tgtEl>
                                          <p:spTgt spid="24"/>
                                        </p:tgtEl>
                                        <p:attrNameLst>
                                          <p:attrName>ppt_x</p:attrName>
                                        </p:attrNameLst>
                                      </p:cBhvr>
                                      <p:tavLst>
                                        <p:tav tm="0">
                                          <p:val>
                                            <p:strVal val="ppt_x"/>
                                          </p:val>
                                        </p:tav>
                                        <p:tav tm="100000">
                                          <p:val>
                                            <p:strVal val="ppt_x"/>
                                          </p:val>
                                        </p:tav>
                                      </p:tavLst>
                                    </p:anim>
                                    <p:anim calcmode="lin" valueType="num">
                                      <p:cBhvr additive="base">
                                        <p:cTn id="78" dur="500"/>
                                        <p:tgtEl>
                                          <p:spTgt spid="24"/>
                                        </p:tgtEl>
                                        <p:attrNameLst>
                                          <p:attrName>ppt_y</p:attrName>
                                        </p:attrNameLst>
                                      </p:cBhvr>
                                      <p:tavLst>
                                        <p:tav tm="0">
                                          <p:val>
                                            <p:strVal val="ppt_y"/>
                                          </p:val>
                                        </p:tav>
                                        <p:tav tm="100000">
                                          <p:val>
                                            <p:strVal val="1+ppt_h/2"/>
                                          </p:val>
                                        </p:tav>
                                      </p:tavLst>
                                    </p:anim>
                                    <p:set>
                                      <p:cBhvr>
                                        <p:cTn id="79" dur="1" fill="hold">
                                          <p:stCondLst>
                                            <p:cond delay="499"/>
                                          </p:stCondLst>
                                        </p:cTn>
                                        <p:tgtEl>
                                          <p:spTgt spid="24"/>
                                        </p:tgtEl>
                                        <p:attrNameLst>
                                          <p:attrName>style.visibility</p:attrName>
                                        </p:attrNameLst>
                                      </p:cBhvr>
                                      <p:to>
                                        <p:strVal val="hidden"/>
                                      </p:to>
                                    </p:set>
                                  </p:childTnLst>
                                </p:cTn>
                              </p:par>
                            </p:childTnLst>
                          </p:cTn>
                        </p:par>
                        <p:par>
                          <p:cTn id="80" fill="hold">
                            <p:stCondLst>
                              <p:cond delay="5000"/>
                            </p:stCondLst>
                            <p:childTnLst>
                              <p:par>
                                <p:cTn id="81" presetID="1" presetClass="entr" presetSubtype="0" fill="hold" grpId="0" nodeType="afterEffect">
                                  <p:stCondLst>
                                    <p:cond delay="0"/>
                                  </p:stCondLst>
                                  <p:childTnLst>
                                    <p:set>
                                      <p:cBhvr>
                                        <p:cTn id="8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1" animBg="1"/>
      <p:bldP spid="35" grpId="2" animBg="1"/>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009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CFFFF"/>
                </a:solidFill>
                <a:latin typeface="Tahoma"/>
              </a:rPr>
              <a:t>Optical Thickness</a:t>
            </a:r>
            <a:endParaRPr lang="en-US" dirty="0">
              <a:solidFill>
                <a:srgbClr val="CCFFFF"/>
              </a:solidFill>
              <a:latin typeface="Tahoma"/>
            </a:endParaRPr>
          </a:p>
        </p:txBody>
      </p:sp>
      <p:grpSp>
        <p:nvGrpSpPr>
          <p:cNvPr id="3" name="Group 2"/>
          <p:cNvGrpSpPr/>
          <p:nvPr/>
        </p:nvGrpSpPr>
        <p:grpSpPr>
          <a:xfrm>
            <a:off x="1565221" y="1707928"/>
            <a:ext cx="428221" cy="1521130"/>
            <a:chOff x="1565221" y="1181457"/>
            <a:chExt cx="428221" cy="1521130"/>
          </a:xfrm>
        </p:grpSpPr>
        <p:sp>
          <p:nvSpPr>
            <p:cNvPr id="4" name="Oval 3"/>
            <p:cNvSpPr/>
            <p:nvPr/>
          </p:nvSpPr>
          <p:spPr>
            <a:xfrm>
              <a:off x="1565221" y="1550665"/>
              <a:ext cx="428221" cy="115192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1668586" y="1181457"/>
              <a:ext cx="236260" cy="48735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3" name="TextBox 32"/>
          <p:cNvSpPr txBox="1"/>
          <p:nvPr/>
        </p:nvSpPr>
        <p:spPr>
          <a:xfrm>
            <a:off x="4543425" y="2096616"/>
            <a:ext cx="2459528" cy="584776"/>
          </a:xfrm>
          <a:prstGeom prst="rect">
            <a:avLst/>
          </a:prstGeom>
          <a:noFill/>
        </p:spPr>
        <p:txBody>
          <a:bodyPr wrap="none" rtlCol="0">
            <a:spAutoFit/>
          </a:bodyPr>
          <a:lstStyle/>
          <a:p>
            <a:r>
              <a:rPr lang="en-US" sz="3200" dirty="0" smtClean="0">
                <a:solidFill>
                  <a:schemeClr val="bg1"/>
                </a:solidFill>
              </a:rPr>
              <a:t>Optically Thin</a:t>
            </a:r>
            <a:endParaRPr lang="en-US" sz="3200" dirty="0">
              <a:solidFill>
                <a:schemeClr val="bg1"/>
              </a:solidFill>
            </a:endParaRPr>
          </a:p>
        </p:txBody>
      </p:sp>
      <p:sp>
        <p:nvSpPr>
          <p:cNvPr id="34" name="TextBox 33"/>
          <p:cNvSpPr txBox="1"/>
          <p:nvPr/>
        </p:nvSpPr>
        <p:spPr>
          <a:xfrm>
            <a:off x="4543425" y="2790720"/>
            <a:ext cx="3985286" cy="461665"/>
          </a:xfrm>
          <a:prstGeom prst="rect">
            <a:avLst/>
          </a:prstGeom>
          <a:noFill/>
        </p:spPr>
        <p:txBody>
          <a:bodyPr wrap="none" rtlCol="0">
            <a:spAutoFit/>
          </a:bodyPr>
          <a:lstStyle/>
          <a:p>
            <a:r>
              <a:rPr lang="en-US" sz="2400" dirty="0" smtClean="0">
                <a:solidFill>
                  <a:schemeClr val="bg1"/>
                </a:solidFill>
              </a:rPr>
              <a:t>(Poor odds of hitting anything)</a:t>
            </a:r>
            <a:endParaRPr lang="en-US" sz="2400" dirty="0">
              <a:solidFill>
                <a:schemeClr val="bg1"/>
              </a:solidFill>
            </a:endParaRPr>
          </a:p>
        </p:txBody>
      </p:sp>
      <p:sp>
        <p:nvSpPr>
          <p:cNvPr id="35" name="Oval 34"/>
          <p:cNvSpPr/>
          <p:nvPr/>
        </p:nvSpPr>
        <p:spPr>
          <a:xfrm>
            <a:off x="-461532" y="3082370"/>
            <a:ext cx="432000" cy="432000"/>
          </a:xfrm>
          <a:prstGeom prst="ellipse">
            <a:avLst/>
          </a:prstGeom>
          <a:solidFill>
            <a:schemeClr val="accent6">
              <a:lumMod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29"/>
          <p:cNvGrpSpPr/>
          <p:nvPr/>
        </p:nvGrpSpPr>
        <p:grpSpPr>
          <a:xfrm>
            <a:off x="1702855" y="2613496"/>
            <a:ext cx="428221" cy="1521130"/>
            <a:chOff x="1565221" y="1181457"/>
            <a:chExt cx="428221" cy="1521130"/>
          </a:xfrm>
        </p:grpSpPr>
        <p:sp>
          <p:nvSpPr>
            <p:cNvPr id="31" name="Oval 30"/>
            <p:cNvSpPr/>
            <p:nvPr/>
          </p:nvSpPr>
          <p:spPr>
            <a:xfrm>
              <a:off x="1565221" y="1550665"/>
              <a:ext cx="428221" cy="115192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1668586" y="1181457"/>
              <a:ext cx="236260" cy="48735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1000"/>
                                  </p:stCondLst>
                                  <p:childTnLst>
                                    <p:set>
                                      <p:cBhvr>
                                        <p:cTn id="11" dur="1" fill="hold">
                                          <p:stCondLst>
                                            <p:cond delay="0"/>
                                          </p:stCondLst>
                                        </p:cTn>
                                        <p:tgtEl>
                                          <p:spTgt spid="3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2" accel="50000" fill="hold" grpId="0" nodeType="click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5000" fill="hold"/>
                                        <p:tgtEl>
                                          <p:spTgt spid="35"/>
                                        </p:tgtEl>
                                        <p:attrNameLst>
                                          <p:attrName>ppt_x</p:attrName>
                                        </p:attrNameLst>
                                      </p:cBhvr>
                                      <p:tavLst>
                                        <p:tav tm="0">
                                          <p:val>
                                            <p:strVal val="1+#ppt_w/2"/>
                                          </p:val>
                                        </p:tav>
                                        <p:tav tm="100000">
                                          <p:val>
                                            <p:strVal val="#ppt_x"/>
                                          </p:val>
                                        </p:tav>
                                      </p:tavLst>
                                    </p:anim>
                                    <p:anim calcmode="lin" valueType="num">
                                      <p:cBhvr additive="base">
                                        <p:cTn id="17" dur="5000" fill="hold"/>
                                        <p:tgtEl>
                                          <p:spTgt spid="35"/>
                                        </p:tgtEl>
                                        <p:attrNameLst>
                                          <p:attrName>ppt_y</p:attrName>
                                        </p:attrNameLst>
                                      </p:cBhvr>
                                      <p:tavLst>
                                        <p:tav tm="0">
                                          <p:val>
                                            <p:strVal val="#ppt_y"/>
                                          </p:val>
                                        </p:tav>
                                        <p:tav tm="100000">
                                          <p:val>
                                            <p:strVal val="#ppt_y"/>
                                          </p:val>
                                        </p:tav>
                                      </p:tavLst>
                                    </p:anim>
                                  </p:childTnLst>
                                </p:cTn>
                              </p:par>
                            </p:childTnLst>
                          </p:cTn>
                        </p:par>
                        <p:par>
                          <p:cTn id="18" fill="hold">
                            <p:stCondLst>
                              <p:cond delay="5000"/>
                            </p:stCondLst>
                            <p:childTnLst>
                              <p:par>
                                <p:cTn id="19" presetID="2" presetClass="exit" presetSubtype="8" fill="hold" grpId="1" nodeType="afterEffect">
                                  <p:stCondLst>
                                    <p:cond delay="0"/>
                                  </p:stCondLst>
                                  <p:childTnLst>
                                    <p:anim calcmode="lin" valueType="num">
                                      <p:cBhvr additive="base">
                                        <p:cTn id="20" dur="2000"/>
                                        <p:tgtEl>
                                          <p:spTgt spid="35"/>
                                        </p:tgtEl>
                                        <p:attrNameLst>
                                          <p:attrName>ppt_x</p:attrName>
                                        </p:attrNameLst>
                                      </p:cBhvr>
                                      <p:tavLst>
                                        <p:tav tm="0">
                                          <p:val>
                                            <p:strVal val="ppt_x"/>
                                          </p:val>
                                        </p:tav>
                                        <p:tav tm="100000">
                                          <p:val>
                                            <p:strVal val="0-ppt_w/2"/>
                                          </p:val>
                                        </p:tav>
                                      </p:tavLst>
                                    </p:anim>
                                    <p:anim calcmode="lin" valueType="num">
                                      <p:cBhvr additive="base">
                                        <p:cTn id="21" dur="2000"/>
                                        <p:tgtEl>
                                          <p:spTgt spid="35"/>
                                        </p:tgtEl>
                                        <p:attrNameLst>
                                          <p:attrName>ppt_y</p:attrName>
                                        </p:attrNameLst>
                                      </p:cBhvr>
                                      <p:tavLst>
                                        <p:tav tm="0">
                                          <p:val>
                                            <p:strVal val="ppt_y"/>
                                          </p:val>
                                        </p:tav>
                                        <p:tav tm="100000">
                                          <p:val>
                                            <p:strVal val="ppt_y"/>
                                          </p:val>
                                        </p:tav>
                                      </p:tavLst>
                                    </p:anim>
                                    <p:set>
                                      <p:cBhvr>
                                        <p:cTn id="22" dur="1" fill="hold">
                                          <p:stCondLst>
                                            <p:cond delay="1999"/>
                                          </p:stCondLst>
                                        </p:cTn>
                                        <p:tgtEl>
                                          <p:spTgt spid="35"/>
                                        </p:tgtEl>
                                        <p:attrNameLst>
                                          <p:attrName>style.visibility</p:attrName>
                                        </p:attrNameLst>
                                      </p:cBhvr>
                                      <p:to>
                                        <p:strVal val="hidden"/>
                                      </p:to>
                                    </p:set>
                                  </p:childTnLst>
                                </p:cTn>
                              </p:par>
                            </p:childTnLst>
                          </p:cTn>
                        </p:par>
                        <p:par>
                          <p:cTn id="23" fill="hold">
                            <p:stCondLst>
                              <p:cond delay="7000"/>
                            </p:stCondLst>
                            <p:childTnLst>
                              <p:par>
                                <p:cTn id="24" presetID="1" presetClass="exit" presetSubtype="0" fill="hold" grpId="2" nodeType="afterEffect">
                                  <p:stCondLst>
                                    <p:cond delay="0"/>
                                  </p:stCondLst>
                                  <p:childTnLst>
                                    <p:set>
                                      <p:cBhvr>
                                        <p:cTn id="25" dur="1" fill="hold">
                                          <p:stCondLst>
                                            <p:cond delay="0"/>
                                          </p:stCondLst>
                                        </p:cTn>
                                        <p:tgtEl>
                                          <p:spTgt spid="35"/>
                                        </p:tgtEl>
                                        <p:attrNameLst>
                                          <p:attrName>style.visibility</p:attrName>
                                        </p:attrNameLst>
                                      </p:cBhvr>
                                      <p:to>
                                        <p:strVal val="hidden"/>
                                      </p:to>
                                    </p:set>
                                  </p:child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animBg="1"/>
      <p:bldP spid="35" grpId="1" animBg="1"/>
      <p:bldP spid="35" grpId="2" animBg="1"/>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7240"/>
            <a:ext cx="7772400" cy="1143000"/>
          </a:xfrm>
        </p:spPr>
        <p:txBody>
          <a:bodyPr/>
          <a:lstStyle/>
          <a:p>
            <a:r>
              <a:rPr lang="en-US" dirty="0" smtClean="0">
                <a:solidFill>
                  <a:srgbClr val="CCFFFF"/>
                </a:solidFill>
              </a:rPr>
              <a:t>Optical Thickness</a:t>
            </a:r>
            <a:endParaRPr lang="en-US" dirty="0">
              <a:solidFill>
                <a:srgbClr val="CCFFFF"/>
              </a:solidFill>
            </a:endParaRPr>
          </a:p>
        </p:txBody>
      </p:sp>
      <p:sp>
        <p:nvSpPr>
          <p:cNvPr id="3" name="Content Placeholder 2"/>
          <p:cNvSpPr>
            <a:spLocks noGrp="1"/>
          </p:cNvSpPr>
          <p:nvPr>
            <p:ph idx="1"/>
          </p:nvPr>
        </p:nvSpPr>
        <p:spPr>
          <a:xfrm>
            <a:off x="685800" y="1981200"/>
            <a:ext cx="8062054" cy="4114800"/>
          </a:xfrm>
        </p:spPr>
        <p:txBody>
          <a:bodyPr/>
          <a:lstStyle/>
          <a:p>
            <a:r>
              <a:rPr lang="en-US" dirty="0" smtClean="0"/>
              <a:t>What fraction of a background source is absorbed depends on the optical depth, </a:t>
            </a:r>
            <a:r>
              <a:rPr lang="en-US" sz="3600" dirty="0" err="1" smtClean="0">
                <a:latin typeface="Cambria"/>
              </a:rPr>
              <a:t>τ</a:t>
            </a:r>
            <a:endParaRPr lang="en-US" sz="3600" dirty="0" smtClean="0">
              <a:latin typeface="Cambria"/>
            </a:endParaRPr>
          </a:p>
          <a:p>
            <a:r>
              <a:rPr lang="en-US" dirty="0" smtClean="0"/>
              <a:t>This depends on the column density of the absorbing medium</a:t>
            </a:r>
          </a:p>
          <a:p>
            <a:r>
              <a:rPr lang="en-US" dirty="0" smtClean="0"/>
              <a:t>Can therefore use the fractional absorption to measure the column density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Funky Formaldehyde</a:t>
            </a:r>
            <a:endParaRPr lang="en-US" dirty="0"/>
          </a:p>
        </p:txBody>
      </p:sp>
      <p:sp>
        <p:nvSpPr>
          <p:cNvPr id="3" name="Content Placeholder 2"/>
          <p:cNvSpPr>
            <a:spLocks noGrp="1"/>
          </p:cNvSpPr>
          <p:nvPr>
            <p:ph idx="1"/>
          </p:nvPr>
        </p:nvSpPr>
        <p:spPr/>
        <p:txBody>
          <a:bodyPr/>
          <a:lstStyle/>
          <a:p>
            <a:r>
              <a:rPr lang="en-US" sz="2800" dirty="0" smtClean="0"/>
              <a:t>Collisions between formaldehyde (H</a:t>
            </a:r>
            <a:r>
              <a:rPr lang="en-US" sz="2800" baseline="-25000" dirty="0" smtClean="0"/>
              <a:t>2</a:t>
            </a:r>
            <a:r>
              <a:rPr lang="en-US" sz="2800" dirty="0" smtClean="0"/>
              <a:t>CO) and water (H</a:t>
            </a:r>
            <a:r>
              <a:rPr lang="en-US" sz="2800" baseline="-25000" dirty="0" smtClean="0"/>
              <a:t>2</a:t>
            </a:r>
            <a:r>
              <a:rPr lang="en-US" sz="2800" dirty="0" smtClean="0"/>
              <a:t>O) molecules can anti-pump formaldehyde into its lowest energy state</a:t>
            </a:r>
          </a:p>
          <a:p>
            <a:r>
              <a:rPr lang="en-US" sz="2800" dirty="0" smtClean="0"/>
              <a:t>This causes a ‘negative inversion’, which can have a very low excitation temperature</a:t>
            </a:r>
          </a:p>
          <a:p>
            <a:r>
              <a:rPr lang="en-US" sz="2800" dirty="0" smtClean="0"/>
              <a:t>When it falls below the temperature of the CMB, formaldehyde can be seen in absorption anywhere in the universe!</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Funky </a:t>
            </a:r>
            <a:r>
              <a:rPr lang="en-US" dirty="0" err="1" smtClean="0"/>
              <a:t>Formaldeyde</a:t>
            </a:r>
            <a:endParaRPr lang="en-US" dirty="0"/>
          </a:p>
        </p:txBody>
      </p:sp>
      <p:pic>
        <p:nvPicPr>
          <p:cNvPr id="4" name="Content Placeholder 3" descr="apj327795f2_lr.jpg"/>
          <p:cNvPicPr>
            <a:picLocks noGrp="1" noChangeAspect="1"/>
          </p:cNvPicPr>
          <p:nvPr>
            <p:ph sz="half" idx="1"/>
          </p:nvPr>
        </p:nvPicPr>
        <p:blipFill>
          <a:blip r:embed="rId2"/>
          <a:srcRect t="-6055" b="-6055"/>
          <a:stretch>
            <a:fillRect/>
          </a:stretch>
        </p:blipFill>
        <p:spPr/>
      </p:pic>
      <p:sp>
        <p:nvSpPr>
          <p:cNvPr id="5" name="Content Placeholder 4"/>
          <p:cNvSpPr>
            <a:spLocks noGrp="1"/>
          </p:cNvSpPr>
          <p:nvPr>
            <p:ph sz="half" idx="2"/>
          </p:nvPr>
        </p:nvSpPr>
        <p:spPr>
          <a:xfrm>
            <a:off x="4648200" y="1981200"/>
            <a:ext cx="4004698" cy="4114800"/>
          </a:xfrm>
        </p:spPr>
        <p:txBody>
          <a:bodyPr/>
          <a:lstStyle/>
          <a:p>
            <a:r>
              <a:rPr lang="en-US" dirty="0" smtClean="0"/>
              <a:t>H</a:t>
            </a:r>
            <a:r>
              <a:rPr lang="en-US" baseline="-25000" dirty="0" smtClean="0"/>
              <a:t>2</a:t>
            </a:r>
            <a:r>
              <a:rPr lang="en-US" dirty="0" smtClean="0"/>
              <a:t>CO absorption against the CMB from </a:t>
            </a:r>
            <a:r>
              <a:rPr lang="en-US" dirty="0" err="1" smtClean="0"/>
              <a:t>Zeiger</a:t>
            </a:r>
            <a:r>
              <a:rPr lang="en-US" dirty="0" smtClean="0"/>
              <a:t> &amp; Darling (2010)</a:t>
            </a:r>
          </a:p>
          <a:p>
            <a:r>
              <a:rPr lang="en-US" dirty="0" smtClean="0"/>
              <a:t>CMB is 4.6 K at this </a:t>
            </a:r>
            <a:r>
              <a:rPr lang="en-US" i="1" dirty="0" err="1" smtClean="0"/>
              <a:t>z</a:t>
            </a:r>
            <a:endParaRPr lang="en-US" i="1" dirty="0" smtClean="0"/>
          </a:p>
          <a:p>
            <a:r>
              <a:rPr lang="en-US" dirty="0" smtClean="0"/>
              <a:t>Upper line is 2 cm (GBT) at 1.5 – 2 K</a:t>
            </a:r>
          </a:p>
          <a:p>
            <a:r>
              <a:rPr lang="en-US" dirty="0" smtClean="0"/>
              <a:t>Lower line is 6cm (AO) at ~ 1K</a:t>
            </a:r>
          </a:p>
          <a:p>
            <a:endParaRPr lang="en-US" dirty="0" smtClean="0"/>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Absorption </a:t>
            </a:r>
            <a:r>
              <a:rPr lang="en-US" dirty="0" err="1" smtClean="0"/>
              <a:t>vs</a:t>
            </a:r>
            <a:r>
              <a:rPr lang="en-US" dirty="0" smtClean="0"/>
              <a:t> Stimulated Emission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Like the anti-pumping in Formaldehyde, can have pumping that causes N</a:t>
            </a:r>
            <a:r>
              <a:rPr lang="en-US" baseline="-25000" dirty="0" smtClean="0"/>
              <a:t>u</a:t>
            </a:r>
            <a:r>
              <a:rPr lang="en-US" dirty="0" smtClean="0"/>
              <a:t>/</a:t>
            </a:r>
            <a:r>
              <a:rPr lang="en-US" dirty="0" err="1" smtClean="0"/>
              <a:t>N</a:t>
            </a:r>
            <a:r>
              <a:rPr lang="en-US" baseline="-25000" dirty="0" err="1" smtClean="0"/>
              <a:t>l</a:t>
            </a:r>
            <a:r>
              <a:rPr lang="en-US" dirty="0" smtClean="0"/>
              <a:t> &gt; (</a:t>
            </a:r>
            <a:r>
              <a:rPr lang="en-US" dirty="0" err="1" smtClean="0"/>
              <a:t>g</a:t>
            </a:r>
            <a:r>
              <a:rPr lang="en-US" baseline="-25000" dirty="0" err="1" smtClean="0"/>
              <a:t>u</a:t>
            </a:r>
            <a:r>
              <a:rPr lang="en-US" dirty="0" err="1" smtClean="0"/>
              <a:t>/g</a:t>
            </a:r>
            <a:r>
              <a:rPr lang="en-US" baseline="-25000" dirty="0" err="1" smtClean="0"/>
              <a:t>l</a:t>
            </a:r>
            <a:r>
              <a:rPr lang="en-US" dirty="0" smtClean="0"/>
              <a:t>)</a:t>
            </a:r>
          </a:p>
          <a:p>
            <a:r>
              <a:rPr lang="en-US" dirty="0" smtClean="0"/>
              <a:t>As N</a:t>
            </a:r>
            <a:r>
              <a:rPr lang="en-US" baseline="-25000" dirty="0" smtClean="0"/>
              <a:t>u</a:t>
            </a:r>
            <a:r>
              <a:rPr lang="en-US" dirty="0" smtClean="0"/>
              <a:t>/</a:t>
            </a:r>
            <a:r>
              <a:rPr lang="en-US" dirty="0" err="1" smtClean="0"/>
              <a:t>N</a:t>
            </a:r>
            <a:r>
              <a:rPr lang="en-US" baseline="-25000" dirty="0" err="1" smtClean="0"/>
              <a:t>l</a:t>
            </a:r>
            <a:r>
              <a:rPr lang="en-US" dirty="0" smtClean="0"/>
              <a:t> = (</a:t>
            </a:r>
            <a:r>
              <a:rPr lang="en-US" dirty="0" err="1" smtClean="0"/>
              <a:t>g</a:t>
            </a:r>
            <a:r>
              <a:rPr lang="en-US" baseline="-25000" dirty="0" err="1" smtClean="0"/>
              <a:t>u</a:t>
            </a:r>
            <a:r>
              <a:rPr lang="en-US" dirty="0" err="1" smtClean="0"/>
              <a:t>/g</a:t>
            </a:r>
            <a:r>
              <a:rPr lang="en-US" baseline="-25000" dirty="0" err="1" smtClean="0"/>
              <a:t>l</a:t>
            </a:r>
            <a:r>
              <a:rPr lang="en-US" dirty="0" smtClean="0"/>
              <a:t>) </a:t>
            </a:r>
            <a:r>
              <a:rPr lang="en-US" dirty="0" err="1" smtClean="0"/>
              <a:t>e</a:t>
            </a:r>
            <a:r>
              <a:rPr lang="en-US" baseline="30000" dirty="0" err="1" smtClean="0"/>
              <a:t>-(h</a:t>
            </a:r>
            <a:r>
              <a:rPr lang="en-US" i="1" baseline="30000" dirty="0" err="1" smtClean="0">
                <a:latin typeface="Times"/>
              </a:rPr>
              <a:t>ν</a:t>
            </a:r>
            <a:r>
              <a:rPr lang="en-US" baseline="30000" dirty="0" err="1" smtClean="0"/>
              <a:t>/kT</a:t>
            </a:r>
            <a:r>
              <a:rPr lang="en-US" sz="2800" baseline="20000" dirty="0" err="1" smtClean="0"/>
              <a:t>ex</a:t>
            </a:r>
            <a:r>
              <a:rPr lang="en-US" baseline="30000" dirty="0" smtClean="0"/>
              <a:t>)</a:t>
            </a:r>
            <a:r>
              <a:rPr lang="en-US" dirty="0" smtClean="0"/>
              <a:t>, this means T</a:t>
            </a:r>
            <a:r>
              <a:rPr lang="en-US" baseline="-25000" dirty="0" smtClean="0"/>
              <a:t>ex</a:t>
            </a:r>
            <a:r>
              <a:rPr lang="en-US" dirty="0" smtClean="0"/>
              <a:t> &lt; 0 </a:t>
            </a:r>
          </a:p>
          <a:p>
            <a:r>
              <a:rPr lang="en-US" dirty="0" smtClean="0"/>
              <a:t>This is a maser (or a laser in the optical)</a:t>
            </a:r>
          </a:p>
          <a:p>
            <a:r>
              <a:rPr lang="en-US" dirty="0" smtClean="0"/>
              <a:t>Microwave (Light) Amplification by </a:t>
            </a:r>
            <a:r>
              <a:rPr lang="en-US" i="1" dirty="0" smtClean="0"/>
              <a:t>Stimulated Emission </a:t>
            </a:r>
            <a:r>
              <a:rPr lang="en-US" dirty="0" smtClean="0"/>
              <a:t>of Radiation</a:t>
            </a:r>
          </a:p>
          <a:p>
            <a:r>
              <a:rPr lang="en-US" dirty="0" err="1" smtClean="0"/>
              <a:t>Astrophysically</a:t>
            </a:r>
            <a:r>
              <a:rPr lang="en-US" dirty="0" smtClean="0"/>
              <a:t> important masers include OH (hydroxyl), water (H</a:t>
            </a:r>
            <a:r>
              <a:rPr lang="en-US" baseline="-25000" dirty="0" smtClean="0"/>
              <a:t>2</a:t>
            </a:r>
            <a:r>
              <a:rPr lang="en-US" dirty="0" smtClean="0"/>
              <a:t>0), and methanol (CH</a:t>
            </a:r>
            <a:r>
              <a:rPr lang="en-US" baseline="-25000" dirty="0" smtClean="0"/>
              <a:t>3</a:t>
            </a:r>
            <a:r>
              <a:rPr lang="en-US" dirty="0" smtClean="0"/>
              <a:t>OH)</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72200"/>
            <a:ext cx="7772400" cy="1143000"/>
          </a:xfrm>
        </p:spPr>
        <p:txBody>
          <a:bodyPr/>
          <a:lstStyle/>
          <a:p>
            <a:r>
              <a:rPr lang="en-US" dirty="0" smtClean="0"/>
              <a:t>Conjugate Lines</a:t>
            </a:r>
            <a:endParaRPr lang="en-US" dirty="0"/>
          </a:p>
        </p:txBody>
      </p:sp>
      <p:pic>
        <p:nvPicPr>
          <p:cNvPr id="4" name="Content Placeholder 3" descr="OH_L_satB.png"/>
          <p:cNvPicPr>
            <a:picLocks noGrp="1" noChangeAspect="1"/>
          </p:cNvPicPr>
          <p:nvPr>
            <p:ph idx="1"/>
          </p:nvPr>
        </p:nvPicPr>
        <p:blipFill>
          <a:blip r:embed="rId2"/>
          <a:srcRect l="-12741" r="-12741"/>
          <a:stretch>
            <a:fillRect/>
          </a:stretch>
        </p:blipFill>
        <p:spPr/>
      </p:pic>
      <p:sp>
        <p:nvSpPr>
          <p:cNvPr id="6" name="TextBox 5"/>
          <p:cNvSpPr txBox="1"/>
          <p:nvPr/>
        </p:nvSpPr>
        <p:spPr>
          <a:xfrm>
            <a:off x="1462716" y="4004550"/>
            <a:ext cx="6262790" cy="492443"/>
          </a:xfrm>
          <a:prstGeom prst="rect">
            <a:avLst/>
          </a:prstGeom>
          <a:noFill/>
        </p:spPr>
        <p:txBody>
          <a:bodyPr wrap="none" rtlCol="0">
            <a:spAutoFit/>
          </a:bodyPr>
          <a:lstStyle/>
          <a:p>
            <a:r>
              <a:rPr lang="en-US" sz="2600" dirty="0" smtClean="0">
                <a:solidFill>
                  <a:schemeClr val="bg2"/>
                </a:solidFill>
              </a:rPr>
              <a:t>To within the noise, the lines sum to zero</a:t>
            </a:r>
            <a:endParaRPr lang="en-US" sz="2600" dirty="0">
              <a:solidFill>
                <a:schemeClr val="bg2"/>
              </a:solidFill>
            </a:endParaRPr>
          </a:p>
        </p:txBody>
      </p:sp>
      <p:sp>
        <p:nvSpPr>
          <p:cNvPr id="7" name="TextBox 6"/>
          <p:cNvSpPr txBox="1"/>
          <p:nvPr/>
        </p:nvSpPr>
        <p:spPr>
          <a:xfrm>
            <a:off x="4567165" y="2130551"/>
            <a:ext cx="2908393" cy="523220"/>
          </a:xfrm>
          <a:prstGeom prst="rect">
            <a:avLst/>
          </a:prstGeom>
          <a:noFill/>
        </p:spPr>
        <p:txBody>
          <a:bodyPr wrap="none" rtlCol="0">
            <a:spAutoFit/>
          </a:bodyPr>
          <a:lstStyle/>
          <a:p>
            <a:r>
              <a:rPr lang="en-US" sz="2800" dirty="0" smtClean="0">
                <a:solidFill>
                  <a:schemeClr val="bg2"/>
                </a:solidFill>
              </a:rPr>
              <a:t>What’s going on?</a:t>
            </a:r>
            <a:endParaRPr lang="en-US" sz="2800" dirty="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CCFFFF"/>
        </a:solidFill>
        <a:effectLst/>
      </p:bgPr>
    </p:bg>
    <p:spTree>
      <p:nvGrpSpPr>
        <p:cNvPr id="1" name=""/>
        <p:cNvGrpSpPr/>
        <p:nvPr/>
      </p:nvGrpSpPr>
      <p:grpSpPr>
        <a:xfrm>
          <a:off x="0" y="0"/>
          <a:ext cx="0" cy="0"/>
          <a:chOff x="0" y="0"/>
          <a:chExt cx="0" cy="0"/>
        </a:xfrm>
      </p:grpSpPr>
      <p:sp>
        <p:nvSpPr>
          <p:cNvPr id="5" name="Isosceles Triangle 4"/>
          <p:cNvSpPr/>
          <p:nvPr/>
        </p:nvSpPr>
        <p:spPr>
          <a:xfrm rot="20448401">
            <a:off x="3900596" y="1779468"/>
            <a:ext cx="2421665" cy="479296"/>
          </a:xfrm>
          <a:prstGeom prst="triangle">
            <a:avLst/>
          </a:prstGeom>
          <a:solidFill>
            <a:srgbClr val="58FF5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Isosceles Triangle 5"/>
          <p:cNvSpPr/>
          <p:nvPr/>
        </p:nvSpPr>
        <p:spPr>
          <a:xfrm rot="1210360">
            <a:off x="1952423" y="1754652"/>
            <a:ext cx="2421665" cy="479296"/>
          </a:xfrm>
          <a:prstGeom prst="triangle">
            <a:avLst/>
          </a:prstGeom>
          <a:solidFill>
            <a:srgbClr val="58FF5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Isosceles Triangle 6"/>
          <p:cNvSpPr/>
          <p:nvPr/>
        </p:nvSpPr>
        <p:spPr>
          <a:xfrm rot="18898883">
            <a:off x="3630721" y="1550102"/>
            <a:ext cx="2105450" cy="390530"/>
          </a:xfrm>
          <a:prstGeom prst="triangle">
            <a:avLst/>
          </a:prstGeom>
          <a:solidFill>
            <a:srgbClr val="58FF5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Isosceles Triangle 7"/>
          <p:cNvSpPr/>
          <p:nvPr/>
        </p:nvSpPr>
        <p:spPr>
          <a:xfrm rot="2806996">
            <a:off x="2513245" y="1554822"/>
            <a:ext cx="2105450" cy="390530"/>
          </a:xfrm>
          <a:prstGeom prst="triangle">
            <a:avLst/>
          </a:prstGeom>
          <a:solidFill>
            <a:srgbClr val="58FF5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Diamond 17"/>
          <p:cNvSpPr/>
          <p:nvPr/>
        </p:nvSpPr>
        <p:spPr>
          <a:xfrm>
            <a:off x="3793959" y="788867"/>
            <a:ext cx="665459" cy="1888910"/>
          </a:xfrm>
          <a:prstGeom prst="diamond">
            <a:avLst/>
          </a:prstGeom>
          <a:solidFill>
            <a:srgbClr val="58FF5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45852"/>
            <a:ext cx="8229600" cy="1143000"/>
          </a:xfrm>
        </p:spPr>
        <p:txBody>
          <a:bodyPr/>
          <a:lstStyle/>
          <a:p>
            <a:r>
              <a:rPr lang="en-US" dirty="0" smtClean="0"/>
              <a:t>When a Coconut falls…</a:t>
            </a:r>
            <a:endParaRPr lang="en-US" dirty="0"/>
          </a:p>
        </p:txBody>
      </p:sp>
      <p:sp>
        <p:nvSpPr>
          <p:cNvPr id="3" name="Rectangle 2"/>
          <p:cNvSpPr/>
          <p:nvPr/>
        </p:nvSpPr>
        <p:spPr>
          <a:xfrm>
            <a:off x="3972121" y="2569673"/>
            <a:ext cx="324858" cy="3824974"/>
          </a:xfrm>
          <a:prstGeom prst="rect">
            <a:avLst/>
          </a:prstGeom>
          <a:solidFill>
            <a:schemeClr val="accent6">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1" y="6394647"/>
            <a:ext cx="9144000" cy="463353"/>
          </a:xfrm>
          <a:prstGeom prst="rect">
            <a:avLst/>
          </a:prstGeom>
          <a:gradFill flip="none" rotWithShape="1">
            <a:gsLst>
              <a:gs pos="0">
                <a:schemeClr val="accent3"/>
              </a:gs>
              <a:gs pos="100000">
                <a:srgbClr val="FFFFFF"/>
              </a:gs>
              <a:gs pos="99000">
                <a:schemeClr val="accent3">
                  <a:lumMod val="40000"/>
                  <a:lumOff val="60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4164093" y="2459006"/>
            <a:ext cx="295325" cy="420803"/>
          </a:xfrm>
          <a:prstGeom prst="ellipse">
            <a:avLst/>
          </a:prstGeom>
          <a:solidFill>
            <a:schemeClr val="accent6">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4316493" y="2330814"/>
            <a:ext cx="295325" cy="420803"/>
          </a:xfrm>
          <a:prstGeom prst="ellipse">
            <a:avLst/>
          </a:prstGeom>
          <a:solidFill>
            <a:schemeClr val="accent6">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4331259" y="5993278"/>
            <a:ext cx="295325" cy="420803"/>
          </a:xfrm>
          <a:prstGeom prst="ellipse">
            <a:avLst/>
          </a:prstGeom>
          <a:solidFill>
            <a:schemeClr val="accent6">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4021173" y="2316046"/>
            <a:ext cx="295325" cy="420803"/>
          </a:xfrm>
          <a:prstGeom prst="ellipse">
            <a:avLst/>
          </a:prstGeom>
          <a:solidFill>
            <a:schemeClr val="accent6">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3947343" y="2626174"/>
            <a:ext cx="295325" cy="420803"/>
          </a:xfrm>
          <a:prstGeom prst="ellipse">
            <a:avLst/>
          </a:prstGeom>
          <a:solidFill>
            <a:schemeClr val="accent6">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3740619" y="2552334"/>
            <a:ext cx="295325" cy="420803"/>
          </a:xfrm>
          <a:prstGeom prst="ellipse">
            <a:avLst/>
          </a:prstGeom>
          <a:solidFill>
            <a:schemeClr val="accent6">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3755385" y="2301278"/>
            <a:ext cx="295325" cy="420803"/>
          </a:xfrm>
          <a:prstGeom prst="ellipse">
            <a:avLst/>
          </a:prstGeom>
          <a:solidFill>
            <a:schemeClr val="accent6">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4316493" y="2611406"/>
            <a:ext cx="295325" cy="420803"/>
          </a:xfrm>
          <a:prstGeom prst="ellipse">
            <a:avLst/>
          </a:prstGeom>
          <a:solidFill>
            <a:schemeClr val="accent6">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Explosion 2 18"/>
          <p:cNvSpPr/>
          <p:nvPr/>
        </p:nvSpPr>
        <p:spPr>
          <a:xfrm>
            <a:off x="4611818" y="4563385"/>
            <a:ext cx="2392133" cy="1491593"/>
          </a:xfrm>
          <a:prstGeom prst="irregularSeal2">
            <a:avLst/>
          </a:prstGeom>
          <a:solidFill>
            <a:schemeClr val="bg1">
              <a:alpha val="75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lIns="36000" rIns="36000" rtlCol="0" anchor="ctr">
            <a:scene3d>
              <a:camera prst="orthographicFront">
                <a:rot lat="0" lon="0" rev="1200000"/>
              </a:camera>
              <a:lightRig rig="threePt" dir="t"/>
            </a:scene3d>
          </a:bodyPr>
          <a:lstStyle/>
          <a:p>
            <a:pPr algn="ctr"/>
            <a:r>
              <a:rPr lang="en-US" sz="3000" dirty="0" smtClean="0">
                <a:solidFill>
                  <a:srgbClr val="FF0000"/>
                </a:solidFill>
              </a:rPr>
              <a:t>Bang!</a:t>
            </a:r>
            <a:endParaRPr lang="en-US" sz="3000" dirty="0">
              <a:solidFill>
                <a:srgbClr val="FF0000"/>
              </a:solidFill>
            </a:endParaRPr>
          </a:p>
        </p:txBody>
      </p:sp>
      <p:cxnSp>
        <p:nvCxnSpPr>
          <p:cNvPr id="21" name="Straight Arrow Connector 20"/>
          <p:cNvCxnSpPr/>
          <p:nvPr/>
        </p:nvCxnSpPr>
        <p:spPr>
          <a:xfrm rot="5400000">
            <a:off x="1153884" y="4565749"/>
            <a:ext cx="3643030" cy="14766"/>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2495494" y="4120213"/>
            <a:ext cx="427220" cy="646331"/>
          </a:xfrm>
          <a:prstGeom prst="rect">
            <a:avLst/>
          </a:prstGeom>
          <a:noFill/>
        </p:spPr>
        <p:txBody>
          <a:bodyPr wrap="none" rtlCol="0">
            <a:spAutoFit/>
          </a:bodyPr>
          <a:lstStyle/>
          <a:p>
            <a:r>
              <a:rPr lang="en-US" sz="3600" dirty="0" err="1" smtClean="0"/>
              <a:t>h</a:t>
            </a:r>
            <a:endParaRPr lang="en-US" sz="3600" dirty="0"/>
          </a:p>
        </p:txBody>
      </p:sp>
      <p:sp>
        <p:nvSpPr>
          <p:cNvPr id="23" name="TextBox 22"/>
          <p:cNvSpPr txBox="1"/>
          <p:nvPr/>
        </p:nvSpPr>
        <p:spPr>
          <a:xfrm>
            <a:off x="4838584" y="3046977"/>
            <a:ext cx="3957534" cy="584776"/>
          </a:xfrm>
          <a:prstGeom prst="rect">
            <a:avLst/>
          </a:prstGeom>
          <a:noFill/>
        </p:spPr>
        <p:txBody>
          <a:bodyPr wrap="none" rtlCol="0">
            <a:spAutoFit/>
          </a:bodyPr>
          <a:lstStyle/>
          <a:p>
            <a:r>
              <a:rPr lang="en-US" sz="3200" dirty="0" smtClean="0"/>
              <a:t>Energy released = </a:t>
            </a:r>
            <a:r>
              <a:rPr lang="en-US" sz="3200" dirty="0" err="1" smtClean="0"/>
              <a:t>mgh</a:t>
            </a:r>
            <a:endParaRPr lang="en-US" sz="3200" dirty="0"/>
          </a:p>
        </p:txBody>
      </p:sp>
      <p:sp>
        <p:nvSpPr>
          <p:cNvPr id="25" name="Sun 24"/>
          <p:cNvSpPr/>
          <p:nvPr/>
        </p:nvSpPr>
        <p:spPr>
          <a:xfrm>
            <a:off x="7220697" y="44303"/>
            <a:ext cx="1800000" cy="1800000"/>
          </a:xfrm>
          <a:prstGeom prst="sun">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Smiley Face 23"/>
          <p:cNvSpPr/>
          <p:nvPr/>
        </p:nvSpPr>
        <p:spPr>
          <a:xfrm>
            <a:off x="7678446" y="487360"/>
            <a:ext cx="918000" cy="918000"/>
          </a:xfrm>
          <a:prstGeom prst="smileyFac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1000"/>
                                  </p:stCondLst>
                                  <p:childTnLst>
                                    <p:set>
                                      <p:cBhvr>
                                        <p:cTn id="12" dur="1" fill="hold">
                                          <p:stCondLst>
                                            <p:cond delay="0"/>
                                          </p:stCondLst>
                                        </p:cTn>
                                        <p:tgtEl>
                                          <p:spTgt spid="8"/>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0" nodeType="afterEffect">
                                  <p:stCondLst>
                                    <p:cond delay="1000"/>
                                  </p:stCondLst>
                                  <p:childTnLst>
                                    <p:set>
                                      <p:cBhvr>
                                        <p:cTn id="15" dur="1" fill="hold">
                                          <p:stCondLst>
                                            <p:cond delay="0"/>
                                          </p:stCondLst>
                                        </p:cTn>
                                        <p:tgtEl>
                                          <p:spTgt spid="18"/>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grpId="0" nodeType="afterEffect">
                                  <p:stCondLst>
                                    <p:cond delay="1000"/>
                                  </p:stCondLst>
                                  <p:childTnLst>
                                    <p:set>
                                      <p:cBhvr>
                                        <p:cTn id="18" dur="1" fill="hold">
                                          <p:stCondLst>
                                            <p:cond delay="0"/>
                                          </p:stCondLst>
                                        </p:cTn>
                                        <p:tgtEl>
                                          <p:spTgt spid="7"/>
                                        </p:tgtEl>
                                        <p:attrNameLst>
                                          <p:attrName>style.visibility</p:attrName>
                                        </p:attrNameLst>
                                      </p:cBhvr>
                                      <p:to>
                                        <p:strVal val="visible"/>
                                      </p:to>
                                    </p:set>
                                  </p:childTnLst>
                                </p:cTn>
                              </p:par>
                            </p:childTnLst>
                          </p:cTn>
                        </p:par>
                        <p:par>
                          <p:cTn id="19" fill="hold">
                            <p:stCondLst>
                              <p:cond delay="4000"/>
                            </p:stCondLst>
                            <p:childTnLst>
                              <p:par>
                                <p:cTn id="20" presetID="1" presetClass="entr" presetSubtype="0" fill="hold" grpId="0" nodeType="afterEffect">
                                  <p:stCondLst>
                                    <p:cond delay="1000"/>
                                  </p:stCondLst>
                                  <p:childTnLst>
                                    <p:set>
                                      <p:cBhvr>
                                        <p:cTn id="21" dur="1" fill="hold">
                                          <p:stCondLst>
                                            <p:cond delay="0"/>
                                          </p:stCondLst>
                                        </p:cTn>
                                        <p:tgtEl>
                                          <p:spTgt spid="5"/>
                                        </p:tgtEl>
                                        <p:attrNameLst>
                                          <p:attrName>style.visibility</p:attrName>
                                        </p:attrNameLst>
                                      </p:cBhvr>
                                      <p:to>
                                        <p:strVal val="visible"/>
                                      </p:to>
                                    </p:set>
                                  </p:childTnLst>
                                </p:cTn>
                              </p:par>
                            </p:childTnLst>
                          </p:cTn>
                        </p:par>
                        <p:par>
                          <p:cTn id="22" fill="hold">
                            <p:stCondLst>
                              <p:cond delay="5000"/>
                            </p:stCondLst>
                            <p:childTnLst>
                              <p:par>
                                <p:cTn id="23" presetID="1" presetClass="entr" presetSubtype="0" fill="hold" grpId="0" nodeType="afterEffect">
                                  <p:stCondLst>
                                    <p:cond delay="500"/>
                                  </p:stCondLst>
                                  <p:childTnLst>
                                    <p:set>
                                      <p:cBhvr>
                                        <p:cTn id="24" dur="1" fill="hold">
                                          <p:stCondLst>
                                            <p:cond delay="0"/>
                                          </p:stCondLst>
                                        </p:cTn>
                                        <p:tgtEl>
                                          <p:spTgt spid="9"/>
                                        </p:tgtEl>
                                        <p:attrNameLst>
                                          <p:attrName>style.visibility</p:attrName>
                                        </p:attrNameLst>
                                      </p:cBhvr>
                                      <p:to>
                                        <p:strVal val="visible"/>
                                      </p:to>
                                    </p:set>
                                  </p:childTnLst>
                                </p:cTn>
                              </p:par>
                            </p:childTnLst>
                          </p:cTn>
                        </p:par>
                        <p:par>
                          <p:cTn id="25" fill="hold">
                            <p:stCondLst>
                              <p:cond delay="5500"/>
                            </p:stCondLst>
                            <p:childTnLst>
                              <p:par>
                                <p:cTn id="26" presetID="1" presetClass="entr" presetSubtype="0" fill="hold" grpId="0" nodeType="afterEffect">
                                  <p:stCondLst>
                                    <p:cond delay="500"/>
                                  </p:stCondLst>
                                  <p:childTnLst>
                                    <p:set>
                                      <p:cBhvr>
                                        <p:cTn id="27" dur="1" fill="hold">
                                          <p:stCondLst>
                                            <p:cond delay="0"/>
                                          </p:stCondLst>
                                        </p:cTn>
                                        <p:tgtEl>
                                          <p:spTgt spid="10"/>
                                        </p:tgtEl>
                                        <p:attrNameLst>
                                          <p:attrName>style.visibility</p:attrName>
                                        </p:attrNameLst>
                                      </p:cBhvr>
                                      <p:to>
                                        <p:strVal val="visible"/>
                                      </p:to>
                                    </p:set>
                                  </p:childTnLst>
                                </p:cTn>
                              </p:par>
                            </p:childTnLst>
                          </p:cTn>
                        </p:par>
                        <p:par>
                          <p:cTn id="28" fill="hold">
                            <p:stCondLst>
                              <p:cond delay="6000"/>
                            </p:stCondLst>
                            <p:childTnLst>
                              <p:par>
                                <p:cTn id="29" presetID="1" presetClass="entr" presetSubtype="0" fill="hold" grpId="0" nodeType="afterEffect">
                                  <p:stCondLst>
                                    <p:cond delay="500"/>
                                  </p:stCondLst>
                                  <p:childTnLst>
                                    <p:set>
                                      <p:cBhvr>
                                        <p:cTn id="30" dur="1" fill="hold">
                                          <p:stCondLst>
                                            <p:cond delay="0"/>
                                          </p:stCondLst>
                                        </p:cTn>
                                        <p:tgtEl>
                                          <p:spTgt spid="13"/>
                                        </p:tgtEl>
                                        <p:attrNameLst>
                                          <p:attrName>style.visibility</p:attrName>
                                        </p:attrNameLst>
                                      </p:cBhvr>
                                      <p:to>
                                        <p:strVal val="visible"/>
                                      </p:to>
                                    </p:set>
                                  </p:childTnLst>
                                </p:cTn>
                              </p:par>
                            </p:childTnLst>
                          </p:cTn>
                        </p:par>
                        <p:par>
                          <p:cTn id="31" fill="hold">
                            <p:stCondLst>
                              <p:cond delay="6500"/>
                            </p:stCondLst>
                            <p:childTnLst>
                              <p:par>
                                <p:cTn id="32" presetID="1" presetClass="entr" presetSubtype="0" fill="hold" grpId="0" nodeType="afterEffect">
                                  <p:stCondLst>
                                    <p:cond delay="500"/>
                                  </p:stCondLst>
                                  <p:childTnLst>
                                    <p:set>
                                      <p:cBhvr>
                                        <p:cTn id="33" dur="1" fill="hold">
                                          <p:stCondLst>
                                            <p:cond delay="0"/>
                                          </p:stCondLst>
                                        </p:cTn>
                                        <p:tgtEl>
                                          <p:spTgt spid="14"/>
                                        </p:tgtEl>
                                        <p:attrNameLst>
                                          <p:attrName>style.visibility</p:attrName>
                                        </p:attrNameLst>
                                      </p:cBhvr>
                                      <p:to>
                                        <p:strVal val="visible"/>
                                      </p:to>
                                    </p:set>
                                  </p:childTnLst>
                                </p:cTn>
                              </p:par>
                            </p:childTnLst>
                          </p:cTn>
                        </p:par>
                        <p:par>
                          <p:cTn id="34" fill="hold">
                            <p:stCondLst>
                              <p:cond delay="7000"/>
                            </p:stCondLst>
                            <p:childTnLst>
                              <p:par>
                                <p:cTn id="35" presetID="1" presetClass="entr" presetSubtype="0" fill="hold" grpId="0" nodeType="afterEffect">
                                  <p:stCondLst>
                                    <p:cond delay="500"/>
                                  </p:stCondLst>
                                  <p:childTnLst>
                                    <p:set>
                                      <p:cBhvr>
                                        <p:cTn id="36" dur="1" fill="hold">
                                          <p:stCondLst>
                                            <p:cond delay="0"/>
                                          </p:stCondLst>
                                        </p:cTn>
                                        <p:tgtEl>
                                          <p:spTgt spid="15"/>
                                        </p:tgtEl>
                                        <p:attrNameLst>
                                          <p:attrName>style.visibility</p:attrName>
                                        </p:attrNameLst>
                                      </p:cBhvr>
                                      <p:to>
                                        <p:strVal val="visible"/>
                                      </p:to>
                                    </p:set>
                                  </p:childTnLst>
                                </p:cTn>
                              </p:par>
                            </p:childTnLst>
                          </p:cTn>
                        </p:par>
                        <p:par>
                          <p:cTn id="37" fill="hold">
                            <p:stCondLst>
                              <p:cond delay="7500"/>
                            </p:stCondLst>
                            <p:childTnLst>
                              <p:par>
                                <p:cTn id="38" presetID="1" presetClass="entr" presetSubtype="0" fill="hold" grpId="0" nodeType="afterEffect">
                                  <p:stCondLst>
                                    <p:cond delay="500"/>
                                  </p:stCondLst>
                                  <p:childTnLst>
                                    <p:set>
                                      <p:cBhvr>
                                        <p:cTn id="39" dur="1" fill="hold">
                                          <p:stCondLst>
                                            <p:cond delay="0"/>
                                          </p:stCondLst>
                                        </p:cTn>
                                        <p:tgtEl>
                                          <p:spTgt spid="12"/>
                                        </p:tgtEl>
                                        <p:attrNameLst>
                                          <p:attrName>style.visibility</p:attrName>
                                        </p:attrNameLst>
                                      </p:cBhvr>
                                      <p:to>
                                        <p:strVal val="visible"/>
                                      </p:to>
                                    </p:set>
                                  </p:childTnLst>
                                </p:cTn>
                              </p:par>
                            </p:childTnLst>
                          </p:cTn>
                        </p:par>
                        <p:par>
                          <p:cTn id="40" fill="hold">
                            <p:stCondLst>
                              <p:cond delay="8000"/>
                            </p:stCondLst>
                            <p:childTnLst>
                              <p:par>
                                <p:cTn id="41" presetID="1" presetClass="entr" presetSubtype="0" fill="hold" grpId="0" nodeType="afterEffect">
                                  <p:stCondLst>
                                    <p:cond delay="500"/>
                                  </p:stCondLst>
                                  <p:childTnLst>
                                    <p:set>
                                      <p:cBhvr>
                                        <p:cTn id="42" dur="1" fill="hold">
                                          <p:stCondLst>
                                            <p:cond delay="0"/>
                                          </p:stCondLst>
                                        </p:cTn>
                                        <p:tgtEl>
                                          <p:spTgt spid="16"/>
                                        </p:tgtEl>
                                        <p:attrNameLst>
                                          <p:attrName>style.visibility</p:attrName>
                                        </p:attrNameLst>
                                      </p:cBhvr>
                                      <p:to>
                                        <p:strVal val="visible"/>
                                      </p:to>
                                    </p:set>
                                  </p:childTnLst>
                                </p:cTn>
                              </p:par>
                            </p:childTnLst>
                          </p:cTn>
                        </p:par>
                        <p:par>
                          <p:cTn id="43" fill="hold">
                            <p:stCondLst>
                              <p:cond delay="8500"/>
                            </p:stCondLst>
                            <p:childTnLst>
                              <p:par>
                                <p:cTn id="44" presetID="1" presetClass="entr" presetSubtype="0" fill="hold" grpId="0" nodeType="afterEffect">
                                  <p:stCondLst>
                                    <p:cond delay="1000"/>
                                  </p:stCondLst>
                                  <p:childTnLst>
                                    <p:set>
                                      <p:cBhvr>
                                        <p:cTn id="45" dur="1" fill="hold">
                                          <p:stCondLst>
                                            <p:cond delay="0"/>
                                          </p:stCondLst>
                                        </p:cTn>
                                        <p:tgtEl>
                                          <p:spTgt spid="24"/>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0" presetClass="path" presetSubtype="0" accel="50000" fill="hold" grpId="1" nodeType="clickEffect">
                                  <p:stCondLst>
                                    <p:cond delay="0"/>
                                  </p:stCondLst>
                                  <p:childTnLst>
                                    <p:animMotion origin="layout" path="M 3.43869E-7 -4.7811E-6 L 3.43869E-7 0.4934 " pathEditMode="relative" ptsTypes="AA">
                                      <p:cBhvr>
                                        <p:cTn id="49" dur="1000" fill="hold"/>
                                        <p:tgtEl>
                                          <p:spTgt spid="16"/>
                                        </p:tgtEl>
                                        <p:attrNameLst>
                                          <p:attrName>ppt_x</p:attrName>
                                          <p:attrName>ppt_y</p:attrName>
                                        </p:attrNameLst>
                                      </p:cBhvr>
                                    </p:animMotion>
                                  </p:childTnLst>
                                </p:cTn>
                              </p:par>
                            </p:childTnLst>
                          </p:cTn>
                        </p:par>
                        <p:par>
                          <p:cTn id="50" fill="hold">
                            <p:stCondLst>
                              <p:cond delay="1000"/>
                            </p:stCondLst>
                            <p:childTnLst>
                              <p:par>
                                <p:cTn id="51" presetID="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childTnLst>
                                </p:cTn>
                              </p:par>
                            </p:childTnLst>
                          </p:cTn>
                        </p:par>
                        <p:par>
                          <p:cTn id="53" fill="hold">
                            <p:stCondLst>
                              <p:cond delay="1000"/>
                            </p:stCondLst>
                            <p:childTnLst>
                              <p:par>
                                <p:cTn id="54" presetID="1" presetClass="entr" presetSubtype="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21"/>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childTnLst>
                                </p:cTn>
                              </p:par>
                            </p:childTnLst>
                          </p:cTn>
                        </p:par>
                        <p:par>
                          <p:cTn id="62" fill="hold">
                            <p:stCondLst>
                              <p:cond delay="0"/>
                            </p:stCondLst>
                            <p:childTnLst>
                              <p:par>
                                <p:cTn id="63" presetID="1" presetClass="entr" presetSubtype="0" fill="hold" grpId="0" nodeType="afterEffect">
                                  <p:stCondLst>
                                    <p:cond delay="1000"/>
                                  </p:stCondLst>
                                  <p:childTnLst>
                                    <p:set>
                                      <p:cBhvr>
                                        <p:cTn id="6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8" grpId="0" animBg="1"/>
      <p:bldP spid="3" grpId="0" animBg="1"/>
      <p:bldP spid="9" grpId="0" animBg="1"/>
      <p:bldP spid="10" grpId="0" animBg="1"/>
      <p:bldP spid="11" grpId="0" animBg="1"/>
      <p:bldP spid="12" grpId="0" animBg="1"/>
      <p:bldP spid="13" grpId="0" animBg="1"/>
      <p:bldP spid="14" grpId="0" animBg="1"/>
      <p:bldP spid="15" grpId="0" animBg="1"/>
      <p:bldP spid="16" grpId="0" animBg="1"/>
      <p:bldP spid="16" grpId="1" animBg="1"/>
      <p:bldP spid="19" grpId="0" animBg="1"/>
      <p:bldP spid="22" grpId="0"/>
      <p:bldP spid="23" grpId="0"/>
      <p:bldP spid="24" grpId="0" animBg="1"/>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72200"/>
            <a:ext cx="7772400" cy="1143000"/>
          </a:xfrm>
        </p:spPr>
        <p:txBody>
          <a:bodyPr/>
          <a:lstStyle/>
          <a:p>
            <a:r>
              <a:rPr lang="en-US" dirty="0" smtClean="0"/>
              <a:t>Conjugate Lines</a:t>
            </a:r>
            <a:endParaRPr lang="en-US" dirty="0"/>
          </a:p>
        </p:txBody>
      </p:sp>
      <p:sp>
        <p:nvSpPr>
          <p:cNvPr id="4" name="TextBox 3"/>
          <p:cNvSpPr txBox="1"/>
          <p:nvPr/>
        </p:nvSpPr>
        <p:spPr>
          <a:xfrm>
            <a:off x="956246" y="2392225"/>
            <a:ext cx="2302133" cy="646331"/>
          </a:xfrm>
          <a:prstGeom prst="rect">
            <a:avLst/>
          </a:prstGeom>
          <a:noFill/>
        </p:spPr>
        <p:txBody>
          <a:bodyPr wrap="none" rtlCol="0">
            <a:spAutoFit/>
          </a:bodyPr>
          <a:lstStyle/>
          <a:p>
            <a:r>
              <a:rPr lang="en-US" sz="3600" baseline="30000" dirty="0" smtClean="0"/>
              <a:t>2</a:t>
            </a:r>
            <a:r>
              <a:rPr lang="en-US" sz="3600" dirty="0" smtClean="0"/>
              <a:t>Π</a:t>
            </a:r>
            <a:r>
              <a:rPr lang="en-US" sz="3600" baseline="-25000" dirty="0"/>
              <a:t>3</a:t>
            </a:r>
            <a:r>
              <a:rPr lang="en-US" sz="3600" baseline="-25000" dirty="0" smtClean="0"/>
              <a:t>/2</a:t>
            </a:r>
            <a:r>
              <a:rPr lang="en-US" sz="3600" dirty="0" smtClean="0"/>
              <a:t>, J=3/2</a:t>
            </a:r>
            <a:endParaRPr lang="en-US" sz="3600" dirty="0"/>
          </a:p>
        </p:txBody>
      </p:sp>
      <p:cxnSp>
        <p:nvCxnSpPr>
          <p:cNvPr id="5" name="Straight Connector 4"/>
          <p:cNvCxnSpPr/>
          <p:nvPr/>
        </p:nvCxnSpPr>
        <p:spPr>
          <a:xfrm>
            <a:off x="3871583" y="3725068"/>
            <a:ext cx="1416824" cy="1588"/>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403159" y="3195293"/>
            <a:ext cx="326006" cy="646331"/>
          </a:xfrm>
          <a:prstGeom prst="rect">
            <a:avLst/>
          </a:prstGeom>
          <a:noFill/>
        </p:spPr>
        <p:txBody>
          <a:bodyPr wrap="none" rtlCol="0">
            <a:spAutoFit/>
          </a:bodyPr>
          <a:lstStyle/>
          <a:p>
            <a:r>
              <a:rPr lang="en-US" sz="3600" dirty="0" smtClean="0"/>
              <a:t>-</a:t>
            </a:r>
            <a:endParaRPr lang="en-US" sz="3600" dirty="0"/>
          </a:p>
        </p:txBody>
      </p:sp>
      <p:sp>
        <p:nvSpPr>
          <p:cNvPr id="7" name="TextBox 6"/>
          <p:cNvSpPr txBox="1"/>
          <p:nvPr/>
        </p:nvSpPr>
        <p:spPr>
          <a:xfrm>
            <a:off x="6217829" y="2739550"/>
            <a:ext cx="860707" cy="646331"/>
          </a:xfrm>
          <a:prstGeom prst="rect">
            <a:avLst/>
          </a:prstGeom>
          <a:noFill/>
        </p:spPr>
        <p:txBody>
          <a:bodyPr wrap="none" rtlCol="0">
            <a:spAutoFit/>
          </a:bodyPr>
          <a:lstStyle/>
          <a:p>
            <a:r>
              <a:rPr lang="en-US" sz="3600" dirty="0" smtClean="0"/>
              <a:t>F=2</a:t>
            </a:r>
            <a:endParaRPr lang="en-US" sz="3600" dirty="0"/>
          </a:p>
        </p:txBody>
      </p:sp>
      <p:cxnSp>
        <p:nvCxnSpPr>
          <p:cNvPr id="8" name="Straight Connector 7"/>
          <p:cNvCxnSpPr/>
          <p:nvPr/>
        </p:nvCxnSpPr>
        <p:spPr>
          <a:xfrm>
            <a:off x="5883202" y="3387469"/>
            <a:ext cx="1416824" cy="1588"/>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5897968" y="4002152"/>
            <a:ext cx="1416824" cy="1588"/>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10800000" flipV="1">
            <a:off x="5288410" y="3385880"/>
            <a:ext cx="594793" cy="3375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10800000">
            <a:off x="5288410" y="3726656"/>
            <a:ext cx="594797" cy="277084"/>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6217829" y="3355821"/>
            <a:ext cx="860707" cy="646331"/>
          </a:xfrm>
          <a:prstGeom prst="rect">
            <a:avLst/>
          </a:prstGeom>
          <a:noFill/>
        </p:spPr>
        <p:txBody>
          <a:bodyPr wrap="none" rtlCol="0">
            <a:spAutoFit/>
          </a:bodyPr>
          <a:lstStyle/>
          <a:p>
            <a:r>
              <a:rPr lang="en-US" sz="3600" dirty="0" smtClean="0"/>
              <a:t>F=1</a:t>
            </a:r>
            <a:endParaRPr lang="en-US" sz="3600" dirty="0"/>
          </a:p>
        </p:txBody>
      </p:sp>
      <p:cxnSp>
        <p:nvCxnSpPr>
          <p:cNvPr id="13" name="Straight Connector 12"/>
          <p:cNvCxnSpPr/>
          <p:nvPr/>
        </p:nvCxnSpPr>
        <p:spPr>
          <a:xfrm>
            <a:off x="3853175" y="2436718"/>
            <a:ext cx="1416824" cy="1588"/>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4355219" y="1862639"/>
            <a:ext cx="414597" cy="646331"/>
          </a:xfrm>
          <a:prstGeom prst="rect">
            <a:avLst/>
          </a:prstGeom>
          <a:noFill/>
        </p:spPr>
        <p:txBody>
          <a:bodyPr wrap="none" rtlCol="0">
            <a:spAutoFit/>
          </a:bodyPr>
          <a:lstStyle/>
          <a:p>
            <a:r>
              <a:rPr lang="en-US" sz="3600" dirty="0" smtClean="0"/>
              <a:t>+</a:t>
            </a:r>
            <a:endParaRPr lang="en-US" sz="3600" dirty="0"/>
          </a:p>
        </p:txBody>
      </p:sp>
      <p:sp>
        <p:nvSpPr>
          <p:cNvPr id="15" name="TextBox 14"/>
          <p:cNvSpPr txBox="1"/>
          <p:nvPr/>
        </p:nvSpPr>
        <p:spPr>
          <a:xfrm>
            <a:off x="6199421" y="1432795"/>
            <a:ext cx="860707" cy="646331"/>
          </a:xfrm>
          <a:prstGeom prst="rect">
            <a:avLst/>
          </a:prstGeom>
          <a:noFill/>
        </p:spPr>
        <p:txBody>
          <a:bodyPr wrap="none" rtlCol="0">
            <a:spAutoFit/>
          </a:bodyPr>
          <a:lstStyle/>
          <a:p>
            <a:r>
              <a:rPr lang="en-US" sz="3600" dirty="0" smtClean="0"/>
              <a:t>F=2</a:t>
            </a:r>
            <a:endParaRPr lang="en-US" sz="3600" dirty="0"/>
          </a:p>
        </p:txBody>
      </p:sp>
      <p:cxnSp>
        <p:nvCxnSpPr>
          <p:cNvPr id="16" name="Straight Connector 15"/>
          <p:cNvCxnSpPr/>
          <p:nvPr/>
        </p:nvCxnSpPr>
        <p:spPr>
          <a:xfrm>
            <a:off x="5864794" y="2099119"/>
            <a:ext cx="1416824" cy="1588"/>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5879560" y="2713802"/>
            <a:ext cx="1416824" cy="1588"/>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10800000" flipV="1">
            <a:off x="5270002" y="2097530"/>
            <a:ext cx="594793" cy="3375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10800000">
            <a:off x="5270002" y="2438306"/>
            <a:ext cx="594797" cy="277084"/>
          </a:xfrm>
          <a:prstGeom prst="line">
            <a:avLst/>
          </a:prstGeom>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6199421" y="2067471"/>
            <a:ext cx="860707" cy="646331"/>
          </a:xfrm>
          <a:prstGeom prst="rect">
            <a:avLst/>
          </a:prstGeom>
          <a:noFill/>
        </p:spPr>
        <p:txBody>
          <a:bodyPr wrap="none" rtlCol="0">
            <a:spAutoFit/>
          </a:bodyPr>
          <a:lstStyle/>
          <a:p>
            <a:r>
              <a:rPr lang="en-US" sz="3600" dirty="0" smtClean="0"/>
              <a:t>F=1</a:t>
            </a:r>
            <a:endParaRPr lang="en-US" sz="3600" dirty="0"/>
          </a:p>
        </p:txBody>
      </p:sp>
      <p:cxnSp>
        <p:nvCxnSpPr>
          <p:cNvPr id="21" name="Straight Connector 20"/>
          <p:cNvCxnSpPr/>
          <p:nvPr/>
        </p:nvCxnSpPr>
        <p:spPr>
          <a:xfrm flipV="1">
            <a:off x="956246" y="3073223"/>
            <a:ext cx="2288059" cy="3926"/>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5400000">
            <a:off x="3246846" y="2464511"/>
            <a:ext cx="617861" cy="594794"/>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16200000" flipV="1">
            <a:off x="3232611" y="3102918"/>
            <a:ext cx="646331" cy="594794"/>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rot="16200000" flipH="1">
            <a:off x="3484532" y="3088228"/>
            <a:ext cx="1270506" cy="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3647274" y="2731175"/>
            <a:ext cx="2191225" cy="584776"/>
          </a:xfrm>
          <a:prstGeom prst="rect">
            <a:avLst/>
          </a:prstGeom>
          <a:noFill/>
        </p:spPr>
        <p:txBody>
          <a:bodyPr wrap="none" rtlCol="0">
            <a:spAutoFit/>
          </a:bodyPr>
          <a:lstStyle/>
          <a:p>
            <a:r>
              <a:rPr lang="en-US" sz="3200" dirty="0" err="1" smtClean="0"/>
              <a:t>Λ</a:t>
            </a:r>
            <a:r>
              <a:rPr lang="en-US" sz="3200" dirty="0" smtClean="0"/>
              <a:t> - doubling</a:t>
            </a:r>
            <a:endParaRPr lang="en-US" sz="3200" dirty="0"/>
          </a:p>
        </p:txBody>
      </p:sp>
      <p:sp>
        <p:nvSpPr>
          <p:cNvPr id="31" name="TextBox 30"/>
          <p:cNvSpPr txBox="1"/>
          <p:nvPr/>
        </p:nvSpPr>
        <p:spPr>
          <a:xfrm>
            <a:off x="293058" y="4352661"/>
            <a:ext cx="5723038" cy="1938538"/>
          </a:xfrm>
          <a:prstGeom prst="rect">
            <a:avLst/>
          </a:prstGeom>
          <a:noFill/>
          <a:ln>
            <a:solidFill>
              <a:srgbClr val="FF0000"/>
            </a:solidFill>
          </a:ln>
        </p:spPr>
        <p:txBody>
          <a:bodyPr wrap="square" rtlCol="0">
            <a:spAutoFit/>
          </a:bodyPr>
          <a:lstStyle/>
          <a:p>
            <a:r>
              <a:rPr lang="en-US" sz="2400" dirty="0" smtClean="0"/>
              <a:t>This is due to the interaction between</a:t>
            </a:r>
            <a:r>
              <a:rPr lang="en-US" sz="2400" dirty="0"/>
              <a:t> </a:t>
            </a:r>
            <a:r>
              <a:rPr lang="en-US" sz="2400" dirty="0" smtClean="0"/>
              <a:t>the molecule’s rotation and electron spin-orbit motion. It occurs in diatomic radicals like OH and gives ‘main lines’ and ‘satellite lines’</a:t>
            </a:r>
            <a:endParaRPr lang="en-US" sz="2400" dirty="0"/>
          </a:p>
        </p:txBody>
      </p:sp>
      <p:sp>
        <p:nvSpPr>
          <p:cNvPr id="32" name="Oval 31"/>
          <p:cNvSpPr/>
          <p:nvPr/>
        </p:nvSpPr>
        <p:spPr>
          <a:xfrm>
            <a:off x="3465675" y="1788799"/>
            <a:ext cx="2473521" cy="236108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3" name="Straight Connector 32"/>
          <p:cNvCxnSpPr>
            <a:stCxn id="31" idx="0"/>
            <a:endCxn id="32" idx="3"/>
          </p:cNvCxnSpPr>
          <p:nvPr/>
        </p:nvCxnSpPr>
        <p:spPr>
          <a:xfrm rot="5400000" flipH="1" flipV="1">
            <a:off x="3216968" y="3741716"/>
            <a:ext cx="548554" cy="67333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174930" y="1307399"/>
            <a:ext cx="4165523" cy="584776"/>
          </a:xfrm>
          <a:prstGeom prst="rect">
            <a:avLst/>
          </a:prstGeom>
          <a:noFill/>
        </p:spPr>
        <p:txBody>
          <a:bodyPr wrap="none" rtlCol="0">
            <a:spAutoFit/>
          </a:bodyPr>
          <a:lstStyle/>
          <a:p>
            <a:r>
              <a:rPr lang="en-US" sz="3200" dirty="0" smtClean="0"/>
              <a:t>The ground state of OH:</a:t>
            </a:r>
            <a:endParaRPr lang="en-US" sz="3200" dirty="0"/>
          </a:p>
        </p:txBody>
      </p:sp>
      <p:cxnSp>
        <p:nvCxnSpPr>
          <p:cNvPr id="57" name="Straight Arrow Connector 56"/>
          <p:cNvCxnSpPr/>
          <p:nvPr/>
        </p:nvCxnSpPr>
        <p:spPr>
          <a:xfrm rot="5400000">
            <a:off x="7084065" y="3357977"/>
            <a:ext cx="1288350" cy="1588"/>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rot="5400000">
            <a:off x="7202526" y="2734092"/>
            <a:ext cx="1309934" cy="1"/>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61" name="TextBox 60"/>
          <p:cNvSpPr txBox="1"/>
          <p:nvPr/>
        </p:nvSpPr>
        <p:spPr>
          <a:xfrm>
            <a:off x="7104426" y="4312327"/>
            <a:ext cx="1473631" cy="461665"/>
          </a:xfrm>
          <a:prstGeom prst="rect">
            <a:avLst/>
          </a:prstGeom>
          <a:noFill/>
        </p:spPr>
        <p:txBody>
          <a:bodyPr wrap="none" rtlCol="0">
            <a:spAutoFit/>
          </a:bodyPr>
          <a:lstStyle/>
          <a:p>
            <a:r>
              <a:rPr lang="en-US" sz="2400" dirty="0" smtClean="0"/>
              <a:t>Main lines</a:t>
            </a:r>
            <a:endParaRPr lang="en-US" sz="2400" dirty="0"/>
          </a:p>
        </p:txBody>
      </p:sp>
      <p:sp>
        <p:nvSpPr>
          <p:cNvPr id="62" name="TextBox 61"/>
          <p:cNvSpPr txBox="1"/>
          <p:nvPr/>
        </p:nvSpPr>
        <p:spPr>
          <a:xfrm rot="16200000">
            <a:off x="6960226" y="3156387"/>
            <a:ext cx="1137188" cy="369332"/>
          </a:xfrm>
          <a:prstGeom prst="rect">
            <a:avLst/>
          </a:prstGeom>
          <a:noFill/>
        </p:spPr>
        <p:txBody>
          <a:bodyPr wrap="none" rtlCol="0">
            <a:spAutoFit/>
          </a:bodyPr>
          <a:lstStyle/>
          <a:p>
            <a:r>
              <a:rPr lang="en-US" dirty="0" smtClean="0"/>
              <a:t>1665 MHz</a:t>
            </a:r>
            <a:endParaRPr lang="en-US" dirty="0"/>
          </a:p>
        </p:txBody>
      </p:sp>
      <p:sp>
        <p:nvSpPr>
          <p:cNvPr id="63" name="TextBox 62"/>
          <p:cNvSpPr txBox="1"/>
          <p:nvPr/>
        </p:nvSpPr>
        <p:spPr>
          <a:xfrm rot="16200000">
            <a:off x="7422894" y="2551661"/>
            <a:ext cx="1137188" cy="369332"/>
          </a:xfrm>
          <a:prstGeom prst="rect">
            <a:avLst/>
          </a:prstGeom>
          <a:noFill/>
        </p:spPr>
        <p:txBody>
          <a:bodyPr wrap="none" rtlCol="0">
            <a:spAutoFit/>
          </a:bodyPr>
          <a:lstStyle/>
          <a:p>
            <a:r>
              <a:rPr lang="en-US" dirty="0" smtClean="0"/>
              <a:t>1667 MHz</a:t>
            </a:r>
            <a:endParaRPr lang="en-US" dirty="0"/>
          </a:p>
        </p:txBody>
      </p:sp>
      <p:cxnSp>
        <p:nvCxnSpPr>
          <p:cNvPr id="64" name="Straight Arrow Connector 63"/>
          <p:cNvCxnSpPr/>
          <p:nvPr/>
        </p:nvCxnSpPr>
        <p:spPr>
          <a:xfrm rot="5400000">
            <a:off x="7504215" y="3049841"/>
            <a:ext cx="1904622" cy="1588"/>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a:xfrm rot="5400000">
            <a:off x="8241398" y="3072197"/>
            <a:ext cx="713613" cy="1588"/>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66" name="TextBox 65"/>
          <p:cNvSpPr txBox="1"/>
          <p:nvPr/>
        </p:nvSpPr>
        <p:spPr>
          <a:xfrm rot="16200000">
            <a:off x="7703266" y="2865747"/>
            <a:ext cx="1137188" cy="369332"/>
          </a:xfrm>
          <a:prstGeom prst="rect">
            <a:avLst/>
          </a:prstGeom>
          <a:noFill/>
        </p:spPr>
        <p:txBody>
          <a:bodyPr wrap="none" rtlCol="0">
            <a:spAutoFit/>
          </a:bodyPr>
          <a:lstStyle/>
          <a:p>
            <a:r>
              <a:rPr lang="en-US" dirty="0" smtClean="0"/>
              <a:t>1720 MHz</a:t>
            </a:r>
            <a:endParaRPr lang="en-US" dirty="0"/>
          </a:p>
        </p:txBody>
      </p:sp>
      <p:sp>
        <p:nvSpPr>
          <p:cNvPr id="67" name="TextBox 66"/>
          <p:cNvSpPr txBox="1"/>
          <p:nvPr/>
        </p:nvSpPr>
        <p:spPr>
          <a:xfrm rot="16200000">
            <a:off x="8229042" y="2896049"/>
            <a:ext cx="1137188" cy="369332"/>
          </a:xfrm>
          <a:prstGeom prst="rect">
            <a:avLst/>
          </a:prstGeom>
          <a:noFill/>
        </p:spPr>
        <p:txBody>
          <a:bodyPr wrap="none" rtlCol="0">
            <a:spAutoFit/>
          </a:bodyPr>
          <a:lstStyle/>
          <a:p>
            <a:r>
              <a:rPr lang="en-US" dirty="0" smtClean="0"/>
              <a:t>1612 MHz</a:t>
            </a:r>
            <a:endParaRPr lang="en-US" dirty="0"/>
          </a:p>
        </p:txBody>
      </p:sp>
      <p:sp>
        <p:nvSpPr>
          <p:cNvPr id="77" name="TextBox 76"/>
          <p:cNvSpPr txBox="1"/>
          <p:nvPr/>
        </p:nvSpPr>
        <p:spPr>
          <a:xfrm>
            <a:off x="7169966" y="1299494"/>
            <a:ext cx="1834456" cy="461665"/>
          </a:xfrm>
          <a:prstGeom prst="rect">
            <a:avLst/>
          </a:prstGeom>
          <a:noFill/>
        </p:spPr>
        <p:txBody>
          <a:bodyPr wrap="none" rtlCol="0">
            <a:spAutoFit/>
          </a:bodyPr>
          <a:lstStyle/>
          <a:p>
            <a:r>
              <a:rPr lang="en-US" sz="2400" dirty="0" smtClean="0"/>
              <a:t>Satellite lines</a:t>
            </a:r>
            <a:endParaRPr lang="en-US" sz="2400" dirty="0"/>
          </a:p>
        </p:txBody>
      </p:sp>
      <p:sp>
        <p:nvSpPr>
          <p:cNvPr id="79" name="Left Brace 78"/>
          <p:cNvSpPr/>
          <p:nvPr/>
        </p:nvSpPr>
        <p:spPr>
          <a:xfrm rot="5400000">
            <a:off x="8394562" y="1547604"/>
            <a:ext cx="436816" cy="714834"/>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0" name="Left Brace 79"/>
          <p:cNvSpPr/>
          <p:nvPr/>
        </p:nvSpPr>
        <p:spPr>
          <a:xfrm rot="16200000">
            <a:off x="7511369" y="3842313"/>
            <a:ext cx="436816" cy="714834"/>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9"/>
                                        </p:tgtEl>
                                        <p:attrNameLst>
                                          <p:attrName>style.visibility</p:attrName>
                                        </p:attrNameLst>
                                      </p:cBhvr>
                                      <p:to>
                                        <p:strVal val="visible"/>
                                      </p:to>
                                    </p:set>
                                  </p:childTnLst>
                                </p:cTn>
                              </p:par>
                              <p:par>
                                <p:cTn id="39" presetID="1" presetClass="exit" presetSubtype="0" fill="hold" nodeType="withEffect">
                                  <p:stCondLst>
                                    <p:cond delay="0"/>
                                  </p:stCondLst>
                                  <p:childTnLst>
                                    <p:set>
                                      <p:cBhvr>
                                        <p:cTn id="40" dur="1" fill="hold">
                                          <p:stCondLst>
                                            <p:cond delay="0"/>
                                          </p:stCondLst>
                                        </p:cTn>
                                        <p:tgtEl>
                                          <p:spTgt spid="57"/>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63"/>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61"/>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59"/>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62"/>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61" grpId="0"/>
      <p:bldP spid="61" grpId="1"/>
      <p:bldP spid="62" grpId="0"/>
      <p:bldP spid="62" grpId="1"/>
      <p:bldP spid="63" grpId="0"/>
      <p:bldP spid="63" grpId="1"/>
      <p:bldP spid="66" grpId="0"/>
      <p:bldP spid="67" grpId="0"/>
      <p:bldP spid="77" grpId="0"/>
      <p:bldP spid="79" grpId="0" animBg="1"/>
      <p:bldP spid="80" grpId="0" animBg="1"/>
      <p:bldP spid="80" grpId="1" animBg="1"/>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72200"/>
            <a:ext cx="7772400" cy="1143000"/>
          </a:xfrm>
        </p:spPr>
        <p:txBody>
          <a:bodyPr/>
          <a:lstStyle/>
          <a:p>
            <a:r>
              <a:rPr lang="en-US" dirty="0" smtClean="0"/>
              <a:t>Conjugate Lines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hyperfine levels of the OH ground state are populated by electrons falling (‘cascading’) from higher levels</a:t>
            </a:r>
          </a:p>
          <a:p>
            <a:r>
              <a:rPr lang="en-US" dirty="0" smtClean="0"/>
              <a:t>These higher levels are excited by – and compete for – FIR photons</a:t>
            </a:r>
          </a:p>
          <a:p>
            <a:r>
              <a:rPr lang="en-US" dirty="0" smtClean="0"/>
              <a:t>The two possible transitions to the ground state are:</a:t>
            </a:r>
          </a:p>
          <a:p>
            <a:pPr lvl="1">
              <a:buNone/>
            </a:pPr>
            <a:r>
              <a:rPr lang="en-US" baseline="30000" dirty="0" smtClean="0"/>
              <a:t>	2</a:t>
            </a:r>
            <a:r>
              <a:rPr lang="en-US" dirty="0" smtClean="0"/>
              <a:t>Π</a:t>
            </a:r>
            <a:r>
              <a:rPr lang="en-US" baseline="-25000" dirty="0" smtClean="0"/>
              <a:t>3/2</a:t>
            </a:r>
            <a:r>
              <a:rPr lang="en-US" dirty="0" smtClean="0"/>
              <a:t>, J=5/2 → </a:t>
            </a:r>
            <a:r>
              <a:rPr lang="en-US" baseline="30000" dirty="0" smtClean="0"/>
              <a:t>2</a:t>
            </a:r>
            <a:r>
              <a:rPr lang="en-US" dirty="0" smtClean="0"/>
              <a:t>Π</a:t>
            </a:r>
            <a:r>
              <a:rPr lang="en-US" baseline="-25000" dirty="0" smtClean="0"/>
              <a:t>3/2</a:t>
            </a:r>
            <a:r>
              <a:rPr lang="en-US" dirty="0" smtClean="0"/>
              <a:t>, J=3/2 (intra-ladder)</a:t>
            </a:r>
          </a:p>
          <a:p>
            <a:pPr lvl="1">
              <a:buNone/>
            </a:pPr>
            <a:r>
              <a:rPr lang="en-US" baseline="30000" dirty="0" smtClean="0"/>
              <a:t>	2</a:t>
            </a:r>
            <a:r>
              <a:rPr lang="en-US" dirty="0" smtClean="0"/>
              <a:t>Π</a:t>
            </a:r>
            <a:r>
              <a:rPr lang="en-US" baseline="-25000" dirty="0" smtClean="0"/>
              <a:t>1/2</a:t>
            </a:r>
            <a:r>
              <a:rPr lang="en-US" dirty="0" smtClean="0"/>
              <a:t>, J=1/2 → </a:t>
            </a:r>
            <a:r>
              <a:rPr lang="en-US" baseline="30000" dirty="0" smtClean="0"/>
              <a:t>2</a:t>
            </a:r>
            <a:r>
              <a:rPr lang="en-US" dirty="0" smtClean="0"/>
              <a:t>Π</a:t>
            </a:r>
            <a:r>
              <a:rPr lang="en-US" baseline="-25000" dirty="0" smtClean="0"/>
              <a:t>3/2</a:t>
            </a:r>
            <a:r>
              <a:rPr lang="en-US" dirty="0" smtClean="0"/>
              <a:t>, J=3/2 (cross-ladder)</a:t>
            </a:r>
          </a:p>
          <a:p>
            <a:pPr lvl="1"/>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72200"/>
            <a:ext cx="7772400" cy="1143000"/>
          </a:xfrm>
        </p:spPr>
        <p:txBody>
          <a:bodyPr/>
          <a:lstStyle/>
          <a:p>
            <a:r>
              <a:rPr lang="en-US" dirty="0" smtClean="0"/>
              <a:t>Conjugate Lines</a:t>
            </a:r>
            <a:endParaRPr lang="en-US" dirty="0"/>
          </a:p>
        </p:txBody>
      </p:sp>
      <p:sp>
        <p:nvSpPr>
          <p:cNvPr id="3" name="Content Placeholder 2"/>
          <p:cNvSpPr>
            <a:spLocks noGrp="1"/>
          </p:cNvSpPr>
          <p:nvPr>
            <p:ph idx="1"/>
          </p:nvPr>
        </p:nvSpPr>
        <p:spPr>
          <a:xfrm>
            <a:off x="685800" y="1515200"/>
            <a:ext cx="7772400" cy="4870960"/>
          </a:xfrm>
        </p:spPr>
        <p:txBody>
          <a:bodyPr>
            <a:normAutofit lnSpcReduction="10000"/>
          </a:bodyPr>
          <a:lstStyle/>
          <a:p>
            <a:r>
              <a:rPr lang="en-US" dirty="0" smtClean="0"/>
              <a:t>Only certain transitions are allowed, therefore:</a:t>
            </a:r>
          </a:p>
          <a:p>
            <a:pPr lvl="1"/>
            <a:r>
              <a:rPr lang="en-US" dirty="0" smtClean="0"/>
              <a:t>A cascade through </a:t>
            </a:r>
            <a:r>
              <a:rPr lang="en-US" baseline="30000" dirty="0" smtClean="0"/>
              <a:t>2</a:t>
            </a:r>
            <a:r>
              <a:rPr lang="en-US" dirty="0" smtClean="0"/>
              <a:t>Π</a:t>
            </a:r>
            <a:r>
              <a:rPr lang="en-US" baseline="-25000" dirty="0" smtClean="0"/>
              <a:t>3/2</a:t>
            </a:r>
            <a:r>
              <a:rPr lang="en-US" dirty="0" smtClean="0"/>
              <a:t>, J=5/2 will give an over-population in the F=2 hyperfine levels</a:t>
            </a:r>
          </a:p>
          <a:p>
            <a:pPr lvl="1"/>
            <a:r>
              <a:rPr lang="en-US" dirty="0" smtClean="0"/>
              <a:t>A cascade through </a:t>
            </a:r>
            <a:r>
              <a:rPr lang="en-US" baseline="30000" dirty="0" smtClean="0"/>
              <a:t>2</a:t>
            </a:r>
            <a:r>
              <a:rPr lang="en-US" dirty="0" smtClean="0"/>
              <a:t>Π</a:t>
            </a:r>
            <a:r>
              <a:rPr lang="en-US" baseline="-25000" dirty="0" smtClean="0"/>
              <a:t>1/2</a:t>
            </a:r>
            <a:r>
              <a:rPr lang="en-US" dirty="0" smtClean="0"/>
              <a:t>, J=1/2 will give an over-population in the F=1 hyperfine levels</a:t>
            </a:r>
          </a:p>
          <a:p>
            <a:r>
              <a:rPr lang="en-US" dirty="0" smtClean="0"/>
              <a:t>Over-population in F=2 gives </a:t>
            </a:r>
            <a:r>
              <a:rPr lang="en-US" dirty="0" err="1" smtClean="0"/>
              <a:t>masing</a:t>
            </a:r>
            <a:r>
              <a:rPr lang="en-US" dirty="0" smtClean="0"/>
              <a:t> at 1720 MHz and absorption at 1612 MHz</a:t>
            </a:r>
          </a:p>
          <a:p>
            <a:r>
              <a:rPr lang="en-US" dirty="0" smtClean="0"/>
              <a:t>Over-population in F=1 gives </a:t>
            </a:r>
            <a:r>
              <a:rPr lang="en-US" dirty="0" err="1" smtClean="0"/>
              <a:t>masing</a:t>
            </a:r>
            <a:r>
              <a:rPr lang="en-US" dirty="0" smtClean="0"/>
              <a:t> at 1612 MHz and absorption at 1720 MHz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72200"/>
            <a:ext cx="7772400" cy="1143000"/>
          </a:xfrm>
        </p:spPr>
        <p:txBody>
          <a:bodyPr/>
          <a:lstStyle/>
          <a:p>
            <a:r>
              <a:rPr lang="en-US" dirty="0" smtClean="0"/>
              <a:t>Conjugate Lines</a:t>
            </a:r>
            <a:endParaRPr lang="en-US" dirty="0"/>
          </a:p>
        </p:txBody>
      </p:sp>
      <p:sp>
        <p:nvSpPr>
          <p:cNvPr id="3" name="Content Placeholder 2"/>
          <p:cNvSpPr>
            <a:spLocks noGrp="1"/>
          </p:cNvSpPr>
          <p:nvPr>
            <p:ph idx="1"/>
          </p:nvPr>
        </p:nvSpPr>
        <p:spPr>
          <a:xfrm>
            <a:off x="685800" y="1515199"/>
            <a:ext cx="7772400" cy="4775999"/>
          </a:xfrm>
        </p:spPr>
        <p:txBody>
          <a:bodyPr>
            <a:normAutofit lnSpcReduction="10000"/>
          </a:bodyPr>
          <a:lstStyle/>
          <a:p>
            <a:r>
              <a:rPr lang="en-US" dirty="0" smtClean="0"/>
              <a:t>Which route dominates is determined by when the transitions become optically thick</a:t>
            </a:r>
          </a:p>
          <a:p>
            <a:r>
              <a:rPr lang="en-US" dirty="0" smtClean="0"/>
              <a:t>Below a column-density of N</a:t>
            </a:r>
            <a:r>
              <a:rPr lang="en-US" baseline="-25000" dirty="0" smtClean="0"/>
              <a:t>OH</a:t>
            </a:r>
            <a:r>
              <a:rPr lang="en-US" dirty="0" smtClean="0"/>
              <a:t>/ΔV ~ 10</a:t>
            </a:r>
            <a:r>
              <a:rPr lang="en-US" baseline="30000" dirty="0" smtClean="0"/>
              <a:t>14</a:t>
            </a:r>
            <a:r>
              <a:rPr lang="en-US" dirty="0" smtClean="0"/>
              <a:t> cm</a:t>
            </a:r>
            <a:r>
              <a:rPr lang="en-US" baseline="30000" dirty="0" smtClean="0"/>
              <a:t>-2</a:t>
            </a:r>
            <a:r>
              <a:rPr lang="en-US" dirty="0" smtClean="0"/>
              <a:t>, we don’t get conjugate lines</a:t>
            </a:r>
          </a:p>
          <a:p>
            <a:r>
              <a:rPr lang="en-US" dirty="0" smtClean="0"/>
              <a:t>For  N</a:t>
            </a:r>
            <a:r>
              <a:rPr lang="en-US" baseline="-25000" dirty="0" smtClean="0"/>
              <a:t>OH</a:t>
            </a:r>
            <a:r>
              <a:rPr lang="en-US" dirty="0" smtClean="0"/>
              <a:t>/ΔV ~ 10</a:t>
            </a:r>
            <a:r>
              <a:rPr lang="en-US" baseline="30000" dirty="0" smtClean="0"/>
              <a:t>14</a:t>
            </a:r>
            <a:r>
              <a:rPr lang="en-US" dirty="0" smtClean="0"/>
              <a:t> – 10</a:t>
            </a:r>
            <a:r>
              <a:rPr lang="en-US" baseline="30000" dirty="0" smtClean="0"/>
              <a:t>15</a:t>
            </a:r>
            <a:r>
              <a:rPr lang="en-US" dirty="0" smtClean="0"/>
              <a:t> cm</a:t>
            </a:r>
            <a:r>
              <a:rPr lang="en-US" baseline="30000" dirty="0" smtClean="0"/>
              <a:t>-2</a:t>
            </a:r>
            <a:r>
              <a:rPr lang="en-US" dirty="0" smtClean="0"/>
              <a:t>, get 1720 MHz in emission, 1612 MHz in absorption</a:t>
            </a:r>
          </a:p>
          <a:p>
            <a:r>
              <a:rPr lang="en-US" dirty="0" smtClean="0"/>
              <a:t>Above N</a:t>
            </a:r>
            <a:r>
              <a:rPr lang="en-US" baseline="-25000" dirty="0" smtClean="0"/>
              <a:t>OH</a:t>
            </a:r>
            <a:r>
              <a:rPr lang="en-US" dirty="0" smtClean="0"/>
              <a:t>/ΔV ~ 10</a:t>
            </a:r>
            <a:r>
              <a:rPr lang="en-US" baseline="30000" dirty="0" smtClean="0"/>
              <a:t>15</a:t>
            </a:r>
            <a:r>
              <a:rPr lang="en-US" dirty="0" smtClean="0"/>
              <a:t> cm</a:t>
            </a:r>
            <a:r>
              <a:rPr lang="en-US" baseline="30000" dirty="0" smtClean="0"/>
              <a:t>-2</a:t>
            </a:r>
            <a:r>
              <a:rPr lang="en-US" dirty="0" smtClean="0"/>
              <a:t>, get 1612 MHz in emission, 1720 in absorption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Molecular Transitions</a:t>
            </a:r>
            <a:endParaRPr lang="en-US" dirty="0"/>
          </a:p>
        </p:txBody>
      </p:sp>
      <p:sp>
        <p:nvSpPr>
          <p:cNvPr id="3" name="Content Placeholder 2"/>
          <p:cNvSpPr>
            <a:spLocks noGrp="1"/>
          </p:cNvSpPr>
          <p:nvPr>
            <p:ph type="subTitle" idx="1"/>
          </p:nvPr>
        </p:nvSpPr>
        <p:spPr/>
        <p:txBody>
          <a:bodyPr/>
          <a:lstStyle/>
          <a:p>
            <a:r>
              <a:rPr lang="en-US" dirty="0" smtClean="0"/>
              <a:t>Electronic</a:t>
            </a:r>
          </a:p>
          <a:p>
            <a:r>
              <a:rPr lang="en-US" dirty="0" err="1" smtClean="0"/>
              <a:t>Vibrational</a:t>
            </a:r>
            <a:endParaRPr lang="en-US" dirty="0" smtClean="0"/>
          </a:p>
          <a:p>
            <a:r>
              <a:rPr lang="en-US" dirty="0" smtClean="0"/>
              <a:t>Rotational</a:t>
            </a:r>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Molecular Transitions</a:t>
            </a:r>
            <a:endParaRPr lang="en-US" dirty="0"/>
          </a:p>
        </p:txBody>
      </p:sp>
      <p:sp>
        <p:nvSpPr>
          <p:cNvPr id="3" name="Content Placeholder 2"/>
          <p:cNvSpPr>
            <a:spLocks noGrp="1"/>
          </p:cNvSpPr>
          <p:nvPr>
            <p:ph idx="1"/>
          </p:nvPr>
        </p:nvSpPr>
        <p:spPr/>
        <p:txBody>
          <a:bodyPr/>
          <a:lstStyle/>
          <a:p>
            <a:r>
              <a:rPr lang="en-US" dirty="0" smtClean="0"/>
              <a:t>Electronic transitions are analogous to those in the hydrogen atom.</a:t>
            </a:r>
          </a:p>
          <a:p>
            <a:r>
              <a:rPr lang="en-US" dirty="0" err="1" smtClean="0"/>
              <a:t>Vibrational</a:t>
            </a:r>
            <a:r>
              <a:rPr lang="en-US" dirty="0" smtClean="0"/>
              <a:t> transitions are due to electronic forces between pairs of nuclei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 name="Twisting.gif">
            <a:hlinkClick r:id="" action="ppaction://media"/>
          </p:cNvPr>
          <p:cNvPicPr/>
          <p:nvPr>
            <a:videoFile r:link="rId1"/>
          </p:nvPr>
        </p:nvPicPr>
        <p:blipFill>
          <a:blip r:embed="rId8"/>
          <a:stretch>
            <a:fillRect/>
          </a:stretch>
        </p:blipFill>
        <p:spPr>
          <a:xfrm>
            <a:off x="542925" y="3706620"/>
            <a:ext cx="2667000" cy="1905000"/>
          </a:xfrm>
          <a:prstGeom prst="rect">
            <a:avLst/>
          </a:prstGeom>
        </p:spPr>
      </p:pic>
      <p:sp>
        <p:nvSpPr>
          <p:cNvPr id="2" name="Title 1"/>
          <p:cNvSpPr>
            <a:spLocks noGrp="1"/>
          </p:cNvSpPr>
          <p:nvPr>
            <p:ph type="title"/>
          </p:nvPr>
        </p:nvSpPr>
        <p:spPr>
          <a:xfrm>
            <a:off x="685800" y="229760"/>
            <a:ext cx="7772400" cy="1143000"/>
          </a:xfrm>
        </p:spPr>
        <p:txBody>
          <a:bodyPr/>
          <a:lstStyle/>
          <a:p>
            <a:r>
              <a:rPr lang="en-US" dirty="0" err="1" smtClean="0"/>
              <a:t>Vibrational</a:t>
            </a:r>
            <a:r>
              <a:rPr lang="en-US" dirty="0" smtClean="0"/>
              <a:t> Transitions</a:t>
            </a:r>
            <a:endParaRPr lang="en-US" dirty="0"/>
          </a:p>
        </p:txBody>
      </p:sp>
      <p:pic>
        <p:nvPicPr>
          <p:cNvPr id="8" name="Modo_rotacao.gif">
            <a:hlinkClick r:id="" action="ppaction://media"/>
          </p:cNvPr>
          <p:cNvPicPr/>
          <p:nvPr>
            <a:videoFile r:link="rId2"/>
          </p:nvPr>
        </p:nvPicPr>
        <p:blipFill>
          <a:blip r:embed="rId9"/>
          <a:stretch>
            <a:fillRect/>
          </a:stretch>
        </p:blipFill>
        <p:spPr>
          <a:xfrm>
            <a:off x="542925" y="1188892"/>
            <a:ext cx="2667000" cy="1905000"/>
          </a:xfrm>
          <a:prstGeom prst="rect">
            <a:avLst/>
          </a:prstGeom>
        </p:spPr>
      </p:pic>
      <p:sp>
        <p:nvSpPr>
          <p:cNvPr id="9" name="TextBox 8"/>
          <p:cNvSpPr txBox="1"/>
          <p:nvPr/>
        </p:nvSpPr>
        <p:spPr>
          <a:xfrm>
            <a:off x="1129548" y="3093892"/>
            <a:ext cx="1478490" cy="584776"/>
          </a:xfrm>
          <a:prstGeom prst="rect">
            <a:avLst/>
          </a:prstGeom>
          <a:noFill/>
        </p:spPr>
        <p:txBody>
          <a:bodyPr wrap="none" rtlCol="0">
            <a:spAutoFit/>
          </a:bodyPr>
          <a:lstStyle/>
          <a:p>
            <a:r>
              <a:rPr lang="en-US" sz="3200" dirty="0" smtClean="0"/>
              <a:t>Rocking</a:t>
            </a:r>
            <a:endParaRPr lang="en-US" sz="3200" dirty="0"/>
          </a:p>
        </p:txBody>
      </p:sp>
      <p:pic>
        <p:nvPicPr>
          <p:cNvPr id="10" name="Wagging.gif">
            <a:hlinkClick r:id="" action="ppaction://media"/>
          </p:cNvPr>
          <p:cNvPicPr/>
          <p:nvPr>
            <a:videoFile r:link="rId3"/>
          </p:nvPr>
        </p:nvPicPr>
        <p:blipFill>
          <a:blip r:embed="rId10"/>
          <a:stretch>
            <a:fillRect/>
          </a:stretch>
        </p:blipFill>
        <p:spPr>
          <a:xfrm>
            <a:off x="3209925" y="1188892"/>
            <a:ext cx="2667000" cy="1905000"/>
          </a:xfrm>
          <a:prstGeom prst="rect">
            <a:avLst/>
          </a:prstGeom>
        </p:spPr>
      </p:pic>
      <p:sp>
        <p:nvSpPr>
          <p:cNvPr id="11" name="TextBox 10"/>
          <p:cNvSpPr txBox="1"/>
          <p:nvPr/>
        </p:nvSpPr>
        <p:spPr>
          <a:xfrm>
            <a:off x="3732987" y="3121844"/>
            <a:ext cx="1625165" cy="584776"/>
          </a:xfrm>
          <a:prstGeom prst="rect">
            <a:avLst/>
          </a:prstGeom>
          <a:noFill/>
        </p:spPr>
        <p:txBody>
          <a:bodyPr wrap="none" rtlCol="0">
            <a:spAutoFit/>
          </a:bodyPr>
          <a:lstStyle/>
          <a:p>
            <a:r>
              <a:rPr lang="en-US" sz="3200" dirty="0" smtClean="0"/>
              <a:t>Wagging</a:t>
            </a:r>
            <a:endParaRPr lang="en-US" sz="3200" dirty="0"/>
          </a:p>
        </p:txBody>
      </p:sp>
      <p:sp>
        <p:nvSpPr>
          <p:cNvPr id="13" name="TextBox 12"/>
          <p:cNvSpPr txBox="1"/>
          <p:nvPr/>
        </p:nvSpPr>
        <p:spPr>
          <a:xfrm>
            <a:off x="6305189" y="3121844"/>
            <a:ext cx="1824337" cy="584776"/>
          </a:xfrm>
          <a:prstGeom prst="rect">
            <a:avLst/>
          </a:prstGeom>
          <a:noFill/>
        </p:spPr>
        <p:txBody>
          <a:bodyPr wrap="none" rtlCol="0">
            <a:spAutoFit/>
          </a:bodyPr>
          <a:lstStyle/>
          <a:p>
            <a:r>
              <a:rPr lang="en-US" sz="3200" dirty="0" smtClean="0"/>
              <a:t>Scissoring</a:t>
            </a:r>
            <a:endParaRPr lang="en-US" sz="3200" dirty="0"/>
          </a:p>
        </p:txBody>
      </p:sp>
      <p:pic>
        <p:nvPicPr>
          <p:cNvPr id="14" name="Asymmetrical_stretching.gif">
            <a:hlinkClick r:id="" action="ppaction://media"/>
          </p:cNvPr>
          <p:cNvPicPr/>
          <p:nvPr>
            <a:videoFile r:link="rId4"/>
          </p:nvPr>
        </p:nvPicPr>
        <p:blipFill>
          <a:blip r:embed="rId11"/>
          <a:stretch>
            <a:fillRect/>
          </a:stretch>
        </p:blipFill>
        <p:spPr>
          <a:xfrm>
            <a:off x="3209925" y="3706620"/>
            <a:ext cx="2667000" cy="1905000"/>
          </a:xfrm>
          <a:prstGeom prst="rect">
            <a:avLst/>
          </a:prstGeom>
        </p:spPr>
      </p:pic>
      <p:sp>
        <p:nvSpPr>
          <p:cNvPr id="15" name="TextBox 14"/>
          <p:cNvSpPr txBox="1"/>
          <p:nvPr/>
        </p:nvSpPr>
        <p:spPr>
          <a:xfrm>
            <a:off x="3316366" y="5611620"/>
            <a:ext cx="2454117" cy="1077218"/>
          </a:xfrm>
          <a:prstGeom prst="rect">
            <a:avLst/>
          </a:prstGeom>
          <a:noFill/>
        </p:spPr>
        <p:txBody>
          <a:bodyPr wrap="none" rtlCol="0">
            <a:spAutoFit/>
          </a:bodyPr>
          <a:lstStyle/>
          <a:p>
            <a:pPr algn="ctr"/>
            <a:r>
              <a:rPr lang="en-US" sz="3200" dirty="0" smtClean="0"/>
              <a:t>Asymmetrical</a:t>
            </a:r>
          </a:p>
          <a:p>
            <a:pPr algn="ctr"/>
            <a:r>
              <a:rPr lang="en-US" sz="3200" dirty="0" smtClean="0"/>
              <a:t>Stretching</a:t>
            </a:r>
            <a:endParaRPr lang="en-US" sz="3200" dirty="0"/>
          </a:p>
        </p:txBody>
      </p:sp>
      <p:sp>
        <p:nvSpPr>
          <p:cNvPr id="17" name="TextBox 16"/>
          <p:cNvSpPr txBox="1"/>
          <p:nvPr/>
        </p:nvSpPr>
        <p:spPr>
          <a:xfrm>
            <a:off x="1100016" y="5611620"/>
            <a:ext cx="1552829" cy="584776"/>
          </a:xfrm>
          <a:prstGeom prst="rect">
            <a:avLst/>
          </a:prstGeom>
          <a:noFill/>
        </p:spPr>
        <p:txBody>
          <a:bodyPr wrap="none" rtlCol="0">
            <a:spAutoFit/>
          </a:bodyPr>
          <a:lstStyle/>
          <a:p>
            <a:r>
              <a:rPr lang="en-US" sz="3200" dirty="0" smtClean="0"/>
              <a:t>Twisting</a:t>
            </a:r>
            <a:endParaRPr lang="en-US" sz="3200" dirty="0"/>
          </a:p>
        </p:txBody>
      </p:sp>
      <p:sp>
        <p:nvSpPr>
          <p:cNvPr id="18" name="TextBox 17"/>
          <p:cNvSpPr txBox="1"/>
          <p:nvPr/>
        </p:nvSpPr>
        <p:spPr>
          <a:xfrm>
            <a:off x="6093639" y="5611620"/>
            <a:ext cx="2247130" cy="1077218"/>
          </a:xfrm>
          <a:prstGeom prst="rect">
            <a:avLst/>
          </a:prstGeom>
          <a:noFill/>
        </p:spPr>
        <p:txBody>
          <a:bodyPr wrap="none" rtlCol="0">
            <a:spAutoFit/>
          </a:bodyPr>
          <a:lstStyle/>
          <a:p>
            <a:pPr algn="ctr"/>
            <a:r>
              <a:rPr lang="en-US" sz="3200" dirty="0" smtClean="0"/>
              <a:t>Symmetrical</a:t>
            </a:r>
          </a:p>
          <a:p>
            <a:pPr algn="ctr"/>
            <a:r>
              <a:rPr lang="en-US" sz="3200" dirty="0" smtClean="0"/>
              <a:t>Stretching</a:t>
            </a:r>
            <a:endParaRPr lang="en-US" sz="3200" dirty="0"/>
          </a:p>
        </p:txBody>
      </p:sp>
      <p:pic>
        <p:nvPicPr>
          <p:cNvPr id="19" name="Symmetrical_stretching.gif">
            <a:hlinkClick r:id="" action="ppaction://media"/>
          </p:cNvPr>
          <p:cNvPicPr/>
          <p:nvPr>
            <a:videoFile r:link="rId5"/>
          </p:nvPr>
        </p:nvPicPr>
        <p:blipFill>
          <a:blip r:embed="rId12"/>
          <a:stretch>
            <a:fillRect/>
          </a:stretch>
        </p:blipFill>
        <p:spPr>
          <a:xfrm>
            <a:off x="5876925" y="3706620"/>
            <a:ext cx="2667000" cy="1905000"/>
          </a:xfrm>
          <a:prstGeom prst="rect">
            <a:avLst/>
          </a:prstGeom>
        </p:spPr>
      </p:pic>
      <p:sp>
        <p:nvSpPr>
          <p:cNvPr id="20" name="TextBox 19"/>
          <p:cNvSpPr txBox="1"/>
          <p:nvPr/>
        </p:nvSpPr>
        <p:spPr>
          <a:xfrm>
            <a:off x="1129548" y="89972"/>
            <a:ext cx="7045518" cy="369332"/>
          </a:xfrm>
          <a:prstGeom prst="rect">
            <a:avLst/>
          </a:prstGeom>
          <a:noFill/>
        </p:spPr>
        <p:txBody>
          <a:bodyPr wrap="none" rtlCol="0">
            <a:spAutoFit/>
          </a:bodyPr>
          <a:lstStyle/>
          <a:p>
            <a:r>
              <a:rPr lang="en-US" dirty="0" smtClean="0"/>
              <a:t>Vibrations of CH</a:t>
            </a:r>
            <a:r>
              <a:rPr lang="en-US" baseline="-25000" dirty="0" smtClean="0"/>
              <a:t>2</a:t>
            </a:r>
            <a:r>
              <a:rPr lang="en-US" dirty="0" smtClean="0"/>
              <a:t>, by Tiago </a:t>
            </a:r>
            <a:r>
              <a:rPr lang="en-US" dirty="0" err="1" smtClean="0"/>
              <a:t>Bercerra</a:t>
            </a:r>
            <a:r>
              <a:rPr lang="en-US" dirty="0" smtClean="0"/>
              <a:t> </a:t>
            </a:r>
            <a:r>
              <a:rPr lang="en-US" dirty="0" err="1" smtClean="0"/>
              <a:t>Paolini</a:t>
            </a:r>
            <a:r>
              <a:rPr lang="en-US" dirty="0" smtClean="0"/>
              <a:t>, source: Wikimedia Commons</a:t>
            </a:r>
            <a:endParaRPr lang="en-US" dirty="0"/>
          </a:p>
        </p:txBody>
      </p:sp>
      <p:pic>
        <p:nvPicPr>
          <p:cNvPr id="22" name="Scissoring.gif">
            <a:hlinkClick r:id="" action="ppaction://media"/>
          </p:cNvPr>
          <p:cNvPicPr/>
          <p:nvPr>
            <a:videoFile r:link="rId6"/>
          </p:nvPr>
        </p:nvPicPr>
        <p:blipFill>
          <a:blip r:embed="rId13"/>
          <a:stretch>
            <a:fillRect/>
          </a:stretch>
        </p:blipFill>
        <p:spPr>
          <a:xfrm>
            <a:off x="5876925" y="1188892"/>
            <a:ext cx="2667000" cy="1905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2000"/>
                                  </p:stCondLst>
                                  <p:childTnLst>
                                    <p:cmd type="call" cmd="playFrom(0.0)">
                                      <p:cBhvr>
                                        <p:cTn id="6" dur="1" fill="hold"/>
                                        <p:tgtEl>
                                          <p:spTgt spid="8"/>
                                        </p:tgtEl>
                                      </p:cBhvr>
                                    </p:cmd>
                                  </p:childTnLst>
                                </p:cTn>
                              </p:par>
                            </p:childTnLst>
                          </p:cTn>
                        </p:par>
                        <p:par>
                          <p:cTn id="7" fill="hold">
                            <p:stCondLst>
                              <p:cond delay="2000"/>
                            </p:stCondLst>
                            <p:childTnLst>
                              <p:par>
                                <p:cTn id="8" presetID="1" presetClass="mediacall" presetSubtype="0" fill="hold" nodeType="afterEffect">
                                  <p:stCondLst>
                                    <p:cond delay="2000"/>
                                  </p:stCondLst>
                                  <p:childTnLst>
                                    <p:cmd type="call" cmd="playFrom(0.0)">
                                      <p:cBhvr>
                                        <p:cTn id="9" dur="1" fill="hold"/>
                                        <p:tgtEl>
                                          <p:spTgt spid="10"/>
                                        </p:tgtEl>
                                      </p:cBhvr>
                                    </p:cmd>
                                  </p:childTnLst>
                                </p:cTn>
                              </p:par>
                            </p:childTnLst>
                          </p:cTn>
                        </p:par>
                        <p:par>
                          <p:cTn id="10" fill="hold">
                            <p:stCondLst>
                              <p:cond delay="4000"/>
                            </p:stCondLst>
                            <p:childTnLst>
                              <p:par>
                                <p:cTn id="11" presetID="1" presetClass="mediacall" presetSubtype="0" fill="hold" nodeType="afterEffect">
                                  <p:stCondLst>
                                    <p:cond delay="2000"/>
                                  </p:stCondLst>
                                  <p:childTnLst>
                                    <p:cmd type="call" cmd="playFrom(0.0)">
                                      <p:cBhvr>
                                        <p:cTn id="12" dur="1" fill="hold"/>
                                        <p:tgtEl>
                                          <p:spTgt spid="22"/>
                                        </p:tgtEl>
                                      </p:cBhvr>
                                    </p:cmd>
                                  </p:childTnLst>
                                </p:cTn>
                              </p:par>
                            </p:childTnLst>
                          </p:cTn>
                        </p:par>
                        <p:par>
                          <p:cTn id="13" fill="hold">
                            <p:stCondLst>
                              <p:cond delay="6000"/>
                            </p:stCondLst>
                            <p:childTnLst>
                              <p:par>
                                <p:cTn id="14" presetID="1" presetClass="mediacall" presetSubtype="0" fill="hold" nodeType="afterEffect">
                                  <p:stCondLst>
                                    <p:cond delay="2000"/>
                                  </p:stCondLst>
                                  <p:childTnLst>
                                    <p:cmd type="call" cmd="playFrom(0.0)">
                                      <p:cBhvr>
                                        <p:cTn id="15" dur="1" fill="hold"/>
                                        <p:tgtEl>
                                          <p:spTgt spid="16"/>
                                        </p:tgtEl>
                                      </p:cBhvr>
                                    </p:cmd>
                                  </p:childTnLst>
                                </p:cTn>
                              </p:par>
                            </p:childTnLst>
                          </p:cTn>
                        </p:par>
                        <p:par>
                          <p:cTn id="16" fill="hold">
                            <p:stCondLst>
                              <p:cond delay="8000"/>
                            </p:stCondLst>
                            <p:childTnLst>
                              <p:par>
                                <p:cTn id="17" presetID="1" presetClass="mediacall" presetSubtype="0" fill="hold" nodeType="afterEffect">
                                  <p:stCondLst>
                                    <p:cond delay="2000"/>
                                  </p:stCondLst>
                                  <p:childTnLst>
                                    <p:cmd type="call" cmd="playFrom(0.0)">
                                      <p:cBhvr>
                                        <p:cTn id="18" dur="1" fill="hold"/>
                                        <p:tgtEl>
                                          <p:spTgt spid="14"/>
                                        </p:tgtEl>
                                      </p:cBhvr>
                                    </p:cmd>
                                  </p:childTnLst>
                                </p:cTn>
                              </p:par>
                            </p:childTnLst>
                          </p:cTn>
                        </p:par>
                        <p:par>
                          <p:cTn id="19" fill="hold">
                            <p:stCondLst>
                              <p:cond delay="10000"/>
                            </p:stCondLst>
                            <p:childTnLst>
                              <p:par>
                                <p:cTn id="20" presetID="1" presetClass="mediacall" presetSubtype="0" fill="hold" nodeType="afterEffect">
                                  <p:stCondLst>
                                    <p:cond delay="2000"/>
                                  </p:stCondLst>
                                  <p:childTnLst>
                                    <p:cmd type="call" cmd="playFrom(0.0)">
                                      <p:cBhvr>
                                        <p:cTn id="21" dur="1"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22" repeatCount="10000" fill="remove" display="0">
                  <p:stCondLst>
                    <p:cond delay="indefinite"/>
                  </p:stCondLst>
                  <p:endCondLst>
                    <p:cond evt="onPrev" delay="0">
                      <p:tgtEl>
                        <p:sldTgt/>
                      </p:tgtEl>
                    </p:cond>
                  </p:endCondLst>
                </p:cTn>
                <p:tgtEl>
                  <p:spTgt spid="8"/>
                </p:tgtEl>
              </p:cMediaNode>
            </p:video>
            <p:seq concurrent="1" nextAc="seek">
              <p:cTn id="23" restart="whenNotActive" fill="hold" evtFilter="cancelBubble" nodeType="interactiveSeq">
                <p:stCondLst>
                  <p:cond evt="onClick" delay="0">
                    <p:tgtEl>
                      <p:spTgt spid="8"/>
                    </p:tgtEl>
                  </p:cond>
                </p:stCondLst>
                <p:endSync evt="end" delay="0">
                  <p:rtn val="all"/>
                </p:endSync>
                <p:childTnLst>
                  <p:par>
                    <p:cTn id="24" fill="hold">
                      <p:stCondLst>
                        <p:cond delay="0"/>
                      </p:stCondLst>
                      <p:childTnLst>
                        <p:par>
                          <p:cTn id="25" fill="hold">
                            <p:stCondLst>
                              <p:cond delay="0"/>
                            </p:stCondLst>
                            <p:childTnLst>
                              <p:par>
                                <p:cTn id="26" presetID="2" presetClass="mediacall" presetSubtype="0" fill="hold" nodeType="clickEffect">
                                  <p:stCondLst>
                                    <p:cond delay="0"/>
                                  </p:stCondLst>
                                  <p:childTnLst>
                                    <p:cmd type="call" cmd="togglePause">
                                      <p:cBhvr>
                                        <p:cTn id="27" dur="1" fill="hold"/>
                                        <p:tgtEl>
                                          <p:spTgt spid="8"/>
                                        </p:tgtEl>
                                      </p:cBhvr>
                                    </p:cmd>
                                  </p:childTnLst>
                                </p:cTn>
                              </p:par>
                            </p:childTnLst>
                          </p:cTn>
                        </p:par>
                      </p:childTnLst>
                    </p:cTn>
                  </p:par>
                </p:childTnLst>
              </p:cTn>
              <p:nextCondLst>
                <p:cond evt="onClick" delay="0">
                  <p:tgtEl>
                    <p:spTgt spid="8"/>
                  </p:tgtEl>
                </p:cond>
              </p:nextCondLst>
            </p:seq>
            <p:video>
              <p:cMediaNode>
                <p:cTn id="28" repeatCount="10000" fill="remove" display="0">
                  <p:stCondLst>
                    <p:cond delay="indefinite"/>
                  </p:stCondLst>
                  <p:endCondLst>
                    <p:cond evt="onPrev" delay="0">
                      <p:tgtEl>
                        <p:sldTgt/>
                      </p:tgtEl>
                    </p:cond>
                  </p:endCondLst>
                </p:cTn>
                <p:tgtEl>
                  <p:spTgt spid="10"/>
                </p:tgtEl>
              </p:cMediaNode>
            </p:video>
            <p:seq concurrent="1" nextAc="seek">
              <p:cTn id="29" restart="whenNotActive" fill="hold" evtFilter="cancelBubble" nodeType="interactiveSeq">
                <p:stCondLst>
                  <p:cond evt="onClick" delay="0">
                    <p:tgtEl>
                      <p:spTgt spid="10"/>
                    </p:tgtEl>
                  </p:cond>
                </p:stCondLst>
                <p:endSync evt="end" delay="0">
                  <p:rtn val="all"/>
                </p:endSync>
                <p:childTnLst>
                  <p:par>
                    <p:cTn id="30" fill="hold">
                      <p:stCondLst>
                        <p:cond delay="0"/>
                      </p:stCondLst>
                      <p:childTnLst>
                        <p:par>
                          <p:cTn id="31" fill="hold">
                            <p:stCondLst>
                              <p:cond delay="0"/>
                            </p:stCondLst>
                            <p:childTnLst>
                              <p:par>
                                <p:cTn id="32" presetID="2" presetClass="mediacall" presetSubtype="0" fill="hold" nodeType="clickEffect">
                                  <p:stCondLst>
                                    <p:cond delay="0"/>
                                  </p:stCondLst>
                                  <p:childTnLst>
                                    <p:cmd type="call" cmd="togglePause">
                                      <p:cBhvr>
                                        <p:cTn id="33" dur="1" fill="hold"/>
                                        <p:tgtEl>
                                          <p:spTgt spid="10"/>
                                        </p:tgtEl>
                                      </p:cBhvr>
                                    </p:cmd>
                                  </p:childTnLst>
                                </p:cTn>
                              </p:par>
                            </p:childTnLst>
                          </p:cTn>
                        </p:par>
                      </p:childTnLst>
                    </p:cTn>
                  </p:par>
                </p:childTnLst>
              </p:cTn>
              <p:nextCondLst>
                <p:cond evt="onClick" delay="0">
                  <p:tgtEl>
                    <p:spTgt spid="10"/>
                  </p:tgtEl>
                </p:cond>
              </p:nextCondLst>
            </p:seq>
            <p:video>
              <p:cMediaNode>
                <p:cTn id="34" repeatCount="10000" fill="remove" display="0">
                  <p:stCondLst>
                    <p:cond delay="indefinite"/>
                  </p:stCondLst>
                  <p:endCondLst>
                    <p:cond evt="onPrev" delay="0">
                      <p:tgtEl>
                        <p:sldTgt/>
                      </p:tgtEl>
                    </p:cond>
                  </p:endCondLst>
                </p:cTn>
                <p:tgtEl>
                  <p:spTgt spid="14"/>
                </p:tgtEl>
              </p:cMediaNode>
            </p:video>
            <p:seq concurrent="1" nextAc="seek">
              <p:cTn id="35" restart="whenNotActive" fill="hold" evtFilter="cancelBubble" nodeType="interactiveSeq">
                <p:stCondLst>
                  <p:cond evt="onClick" delay="0">
                    <p:tgtEl>
                      <p:spTgt spid="14"/>
                    </p:tgtEl>
                  </p:cond>
                </p:stCondLst>
                <p:endSync evt="end" delay="0">
                  <p:rtn val="all"/>
                </p:endSync>
                <p:childTnLst>
                  <p:par>
                    <p:cTn id="36" fill="hold">
                      <p:stCondLst>
                        <p:cond delay="0"/>
                      </p:stCondLst>
                      <p:childTnLst>
                        <p:par>
                          <p:cTn id="37" fill="hold">
                            <p:stCondLst>
                              <p:cond delay="0"/>
                            </p:stCondLst>
                            <p:childTnLst>
                              <p:par>
                                <p:cTn id="38" presetID="2" presetClass="mediacall" presetSubtype="0" fill="hold" nodeType="clickEffect">
                                  <p:stCondLst>
                                    <p:cond delay="0"/>
                                  </p:stCondLst>
                                  <p:childTnLst>
                                    <p:cmd type="call" cmd="togglePause">
                                      <p:cBhvr>
                                        <p:cTn id="39" dur="1" fill="hold"/>
                                        <p:tgtEl>
                                          <p:spTgt spid="14"/>
                                        </p:tgtEl>
                                      </p:cBhvr>
                                    </p:cmd>
                                  </p:childTnLst>
                                </p:cTn>
                              </p:par>
                            </p:childTnLst>
                          </p:cTn>
                        </p:par>
                      </p:childTnLst>
                    </p:cTn>
                  </p:par>
                </p:childTnLst>
              </p:cTn>
              <p:nextCondLst>
                <p:cond evt="onClick" delay="0">
                  <p:tgtEl>
                    <p:spTgt spid="14"/>
                  </p:tgtEl>
                </p:cond>
              </p:nextCondLst>
            </p:seq>
            <p:video>
              <p:cMediaNode>
                <p:cTn id="40" repeatCount="10000" fill="remove" display="0">
                  <p:stCondLst>
                    <p:cond delay="indefinite"/>
                  </p:stCondLst>
                  <p:endCondLst>
                    <p:cond evt="onPrev" delay="0">
                      <p:tgtEl>
                        <p:sldTgt/>
                      </p:tgtEl>
                    </p:cond>
                  </p:endCondLst>
                </p:cTn>
                <p:tgtEl>
                  <p:spTgt spid="16"/>
                </p:tgtEl>
              </p:cMediaNode>
            </p:video>
            <p:seq concurrent="1" nextAc="seek">
              <p:cTn id="41" restart="whenNotActive" fill="hold" evtFilter="cancelBubble" nodeType="interactiveSeq">
                <p:stCondLst>
                  <p:cond evt="onClick" delay="0">
                    <p:tgtEl>
                      <p:spTgt spid="16"/>
                    </p:tgtEl>
                  </p:cond>
                </p:stCondLst>
                <p:endSync evt="end" delay="0">
                  <p:rtn val="all"/>
                </p:endSync>
                <p:childTnLst>
                  <p:par>
                    <p:cTn id="42" fill="hold">
                      <p:stCondLst>
                        <p:cond delay="0"/>
                      </p:stCondLst>
                      <p:childTnLst>
                        <p:par>
                          <p:cTn id="43" fill="hold">
                            <p:stCondLst>
                              <p:cond delay="0"/>
                            </p:stCondLst>
                            <p:childTnLst>
                              <p:par>
                                <p:cTn id="44" presetID="2" presetClass="mediacall" presetSubtype="0" fill="hold" nodeType="clickEffect">
                                  <p:stCondLst>
                                    <p:cond delay="0"/>
                                  </p:stCondLst>
                                  <p:childTnLst>
                                    <p:cmd type="call" cmd="togglePause">
                                      <p:cBhvr>
                                        <p:cTn id="45" dur="1" fill="hold"/>
                                        <p:tgtEl>
                                          <p:spTgt spid="16"/>
                                        </p:tgtEl>
                                      </p:cBhvr>
                                    </p:cmd>
                                  </p:childTnLst>
                                </p:cTn>
                              </p:par>
                            </p:childTnLst>
                          </p:cTn>
                        </p:par>
                      </p:childTnLst>
                    </p:cTn>
                  </p:par>
                </p:childTnLst>
              </p:cTn>
              <p:nextCondLst>
                <p:cond evt="onClick" delay="0">
                  <p:tgtEl>
                    <p:spTgt spid="16"/>
                  </p:tgtEl>
                </p:cond>
              </p:nextCondLst>
            </p:seq>
            <p:video>
              <p:cMediaNode>
                <p:cTn id="46" repeatCount="10000" fill="remove" display="0">
                  <p:stCondLst>
                    <p:cond delay="indefinite"/>
                  </p:stCondLst>
                  <p:endCondLst>
                    <p:cond evt="onPrev" delay="0">
                      <p:tgtEl>
                        <p:sldTgt/>
                      </p:tgtEl>
                    </p:cond>
                  </p:endCondLst>
                </p:cTn>
                <p:tgtEl>
                  <p:spTgt spid="19"/>
                </p:tgtEl>
              </p:cMediaNode>
            </p:video>
            <p:seq concurrent="1" nextAc="seek">
              <p:cTn id="47" restart="whenNotActive" fill="hold" evtFilter="cancelBubble" nodeType="interactiveSeq">
                <p:stCondLst>
                  <p:cond evt="onClick" delay="0">
                    <p:tgtEl>
                      <p:spTgt spid="19"/>
                    </p:tgtEl>
                  </p:cond>
                </p:stCondLst>
                <p:endSync evt="end" delay="0">
                  <p:rtn val="all"/>
                </p:endSync>
                <p:childTnLst>
                  <p:par>
                    <p:cTn id="48" fill="hold">
                      <p:stCondLst>
                        <p:cond delay="0"/>
                      </p:stCondLst>
                      <p:childTnLst>
                        <p:par>
                          <p:cTn id="49" fill="hold">
                            <p:stCondLst>
                              <p:cond delay="0"/>
                            </p:stCondLst>
                            <p:childTnLst>
                              <p:par>
                                <p:cTn id="50" presetID="2" presetClass="mediacall" presetSubtype="0" fill="hold" nodeType="clickEffect">
                                  <p:stCondLst>
                                    <p:cond delay="0"/>
                                  </p:stCondLst>
                                  <p:childTnLst>
                                    <p:cmd type="call" cmd="togglePause">
                                      <p:cBhvr>
                                        <p:cTn id="51" dur="1" fill="hold"/>
                                        <p:tgtEl>
                                          <p:spTgt spid="19"/>
                                        </p:tgtEl>
                                      </p:cBhvr>
                                    </p:cmd>
                                  </p:childTnLst>
                                </p:cTn>
                              </p:par>
                            </p:childTnLst>
                          </p:cTn>
                        </p:par>
                      </p:childTnLst>
                    </p:cTn>
                  </p:par>
                </p:childTnLst>
              </p:cTn>
              <p:nextCondLst>
                <p:cond evt="onClick" delay="0">
                  <p:tgtEl>
                    <p:spTgt spid="19"/>
                  </p:tgtEl>
                </p:cond>
              </p:nextCondLst>
            </p:seq>
            <p:video>
              <p:cMediaNode>
                <p:cTn id="52" repeatCount="10000" fill="remove" display="0">
                  <p:stCondLst>
                    <p:cond delay="indefinite"/>
                  </p:stCondLst>
                  <p:endCondLst>
                    <p:cond evt="onPrev" delay="0">
                      <p:tgtEl>
                        <p:sldTgt/>
                      </p:tgtEl>
                    </p:cond>
                  </p:endCondLst>
                </p:cTn>
                <p:tgtEl>
                  <p:spTgt spid="22"/>
                </p:tgtEl>
              </p:cMediaNode>
            </p:video>
            <p:seq concurrent="1" nextAc="seek">
              <p:cTn id="53" restart="whenNotActive" fill="hold" evtFilter="cancelBubble" nodeType="interactiveSeq">
                <p:stCondLst>
                  <p:cond evt="onClick" delay="0">
                    <p:tgtEl>
                      <p:spTgt spid="22"/>
                    </p:tgtEl>
                  </p:cond>
                </p:stCondLst>
                <p:endSync evt="end" delay="0">
                  <p:rtn val="all"/>
                </p:endSync>
                <p:childTnLst>
                  <p:par>
                    <p:cTn id="54" fill="hold">
                      <p:stCondLst>
                        <p:cond delay="0"/>
                      </p:stCondLst>
                      <p:childTnLst>
                        <p:par>
                          <p:cTn id="55" fill="hold">
                            <p:stCondLst>
                              <p:cond delay="0"/>
                            </p:stCondLst>
                            <p:childTnLst>
                              <p:par>
                                <p:cTn id="56" presetID="2" presetClass="mediacall" presetSubtype="0" fill="hold" nodeType="clickEffect">
                                  <p:stCondLst>
                                    <p:cond delay="0"/>
                                  </p:stCondLst>
                                  <p:childTnLst>
                                    <p:cmd type="call" cmd="togglePause">
                                      <p:cBhvr>
                                        <p:cTn id="57" dur="1" fill="hold"/>
                                        <p:tgtEl>
                                          <p:spTgt spid="22"/>
                                        </p:tgtEl>
                                      </p:cBhvr>
                                    </p:cmd>
                                  </p:childTnLst>
                                </p:cTn>
                              </p:par>
                            </p:childTnLst>
                          </p:cTn>
                        </p:par>
                      </p:childTnLst>
                    </p:cTn>
                  </p:par>
                </p:childTnLst>
              </p:cTn>
              <p:nextCondLst>
                <p:cond evt="onClick" delay="0">
                  <p:tgtEl>
                    <p:spTgt spid="22"/>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Molecular Transitions</a:t>
            </a:r>
            <a:endParaRPr lang="en-US" dirty="0"/>
          </a:p>
        </p:txBody>
      </p:sp>
      <p:sp>
        <p:nvSpPr>
          <p:cNvPr id="3" name="Content Placeholder 2"/>
          <p:cNvSpPr>
            <a:spLocks noGrp="1"/>
          </p:cNvSpPr>
          <p:nvPr>
            <p:ph idx="1"/>
          </p:nvPr>
        </p:nvSpPr>
        <p:spPr/>
        <p:txBody>
          <a:bodyPr/>
          <a:lstStyle/>
          <a:p>
            <a:r>
              <a:rPr lang="en-US" dirty="0" smtClean="0"/>
              <a:t>Electronic transitions are analogous to those in the hydrogen atom.</a:t>
            </a:r>
          </a:p>
          <a:p>
            <a:r>
              <a:rPr lang="en-US" dirty="0" err="1" smtClean="0"/>
              <a:t>Vibrational</a:t>
            </a:r>
            <a:r>
              <a:rPr lang="en-US" dirty="0" smtClean="0"/>
              <a:t> transitions are due to electronic forces between pairs of nuclei</a:t>
            </a:r>
          </a:p>
          <a:p>
            <a:r>
              <a:rPr lang="en-US" dirty="0" smtClean="0"/>
              <a:t>Rotational transitions due to different modes in which the molecules can rotate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Rotational Transitions</a:t>
            </a:r>
            <a:endParaRPr lang="en-US" dirty="0"/>
          </a:p>
        </p:txBody>
      </p:sp>
      <p:sp>
        <p:nvSpPr>
          <p:cNvPr id="5" name="TextBox 4"/>
          <p:cNvSpPr txBox="1"/>
          <p:nvPr/>
        </p:nvSpPr>
        <p:spPr>
          <a:xfrm>
            <a:off x="1104247" y="6165528"/>
            <a:ext cx="6878355" cy="369332"/>
          </a:xfrm>
          <a:prstGeom prst="rect">
            <a:avLst/>
          </a:prstGeom>
          <a:noFill/>
        </p:spPr>
        <p:txBody>
          <a:bodyPr wrap="none" rtlCol="0">
            <a:spAutoFit/>
          </a:bodyPr>
          <a:lstStyle/>
          <a:p>
            <a:r>
              <a:rPr lang="en-US" dirty="0" smtClean="0"/>
              <a:t>SO</a:t>
            </a:r>
            <a:r>
              <a:rPr lang="en-US" baseline="-25000" dirty="0" smtClean="0"/>
              <a:t>2</a:t>
            </a:r>
            <a:r>
              <a:rPr lang="en-US" dirty="0" smtClean="0"/>
              <a:t> and H</a:t>
            </a:r>
            <a:r>
              <a:rPr lang="en-US" baseline="-25000" dirty="0" smtClean="0"/>
              <a:t>2</a:t>
            </a:r>
            <a:r>
              <a:rPr lang="en-US" dirty="0" smtClean="0"/>
              <a:t>0 animations from The </a:t>
            </a:r>
            <a:r>
              <a:rPr lang="en-US" dirty="0" err="1" smtClean="0"/>
              <a:t>Astrochymist</a:t>
            </a:r>
            <a:r>
              <a:rPr lang="en-US" dirty="0" smtClean="0"/>
              <a:t>, </a:t>
            </a:r>
            <a:r>
              <a:rPr lang="en-US" dirty="0" err="1" smtClean="0"/>
              <a:t>www.astrochymist.org</a:t>
            </a:r>
            <a:endParaRPr lang="en-US" dirty="0"/>
          </a:p>
        </p:txBody>
      </p:sp>
      <p:pic>
        <p:nvPicPr>
          <p:cNvPr id="7" name="so2_spin.gif">
            <a:hlinkClick r:id="" action="ppaction://media"/>
          </p:cNvPr>
          <p:cNvPicPr/>
          <p:nvPr>
            <a:videoFile r:link="rId1"/>
          </p:nvPr>
        </p:nvPicPr>
        <p:blipFill>
          <a:blip r:embed="rId4"/>
          <a:stretch>
            <a:fillRect/>
          </a:stretch>
        </p:blipFill>
        <p:spPr>
          <a:xfrm>
            <a:off x="885825" y="2057400"/>
            <a:ext cx="3657600" cy="2743200"/>
          </a:xfrm>
          <a:prstGeom prst="rect">
            <a:avLst/>
          </a:prstGeom>
        </p:spPr>
      </p:pic>
      <p:pic>
        <p:nvPicPr>
          <p:cNvPr id="8" name="h2o_spin.gif">
            <a:hlinkClick r:id="" action="ppaction://media"/>
          </p:cNvPr>
          <p:cNvPicPr/>
          <p:nvPr>
            <a:videoFile r:link="rId2"/>
          </p:nvPr>
        </p:nvPicPr>
        <p:blipFill>
          <a:blip r:embed="rId5"/>
          <a:stretch>
            <a:fillRect/>
          </a:stretch>
        </p:blipFill>
        <p:spPr>
          <a:xfrm>
            <a:off x="4543425" y="2057400"/>
            <a:ext cx="3657600" cy="2743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par>
                                <p:cTn id="7" presetID="1" presetClass="mediacall" presetSubtype="0" fill="hold" nodeType="withEffect">
                                  <p:stCondLst>
                                    <p:cond delay="0"/>
                                  </p:stCondLst>
                                  <p:childTnLst>
                                    <p:cmd type="call" cmd="playFrom(0.0)">
                                      <p:cBhvr>
                                        <p:cTn id="8"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9" repeatCount="10000" fill="remove" display="0">
                  <p:stCondLst>
                    <p:cond delay="indefinite"/>
                  </p:stCondLst>
                  <p:endCondLst>
                    <p:cond evt="onPrev" delay="0">
                      <p:tgtEl>
                        <p:sldTgt/>
                      </p:tgtEl>
                    </p:cond>
                  </p:endCondLst>
                </p:cTn>
                <p:tgtEl>
                  <p:spTgt spid="7"/>
                </p:tgtEl>
              </p:cMediaNode>
            </p:video>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2" presetClass="mediacall" presetSubtype="0" fill="hold" nodeType="clickEffect">
                                  <p:stCondLst>
                                    <p:cond delay="0"/>
                                  </p:stCondLst>
                                  <p:childTnLst>
                                    <p:cmd type="call" cmd="togglePause">
                                      <p:cBhvr>
                                        <p:cTn id="14" dur="1" fill="hold"/>
                                        <p:tgtEl>
                                          <p:spTgt spid="7"/>
                                        </p:tgtEl>
                                      </p:cBhvr>
                                    </p:cmd>
                                  </p:childTnLst>
                                </p:cTn>
                              </p:par>
                            </p:childTnLst>
                          </p:cTn>
                        </p:par>
                      </p:childTnLst>
                    </p:cTn>
                  </p:par>
                </p:childTnLst>
              </p:cTn>
              <p:nextCondLst>
                <p:cond evt="onClick" delay="0">
                  <p:tgtEl>
                    <p:spTgt spid="7"/>
                  </p:tgtEl>
                </p:cond>
              </p:nextCondLst>
            </p:seq>
            <p:video>
              <p:cMediaNode>
                <p:cTn id="15" repeatCount="10000" fill="remove" display="0">
                  <p:stCondLst>
                    <p:cond delay="indefinite"/>
                  </p:stCondLst>
                  <p:endCondLst>
                    <p:cond evt="onPrev" delay="0">
                      <p:tgtEl>
                        <p:sldTgt/>
                      </p:tgtEl>
                    </p:cond>
                  </p:endCondLst>
                </p:cTn>
                <p:tgtEl>
                  <p:spTgt spid="8"/>
                </p:tgtEl>
              </p:cMediaNode>
            </p:video>
            <p:seq concurrent="1" nextAc="seek">
              <p:cTn id="16" restart="whenNotActive" fill="hold" evtFilter="cancelBubble" nodeType="interactiveSeq">
                <p:stCondLst>
                  <p:cond evt="onClick" delay="0">
                    <p:tgtEl>
                      <p:spTgt spid="8"/>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Molecular Transitions</a:t>
            </a:r>
            <a:endParaRPr lang="en-US" dirty="0"/>
          </a:p>
        </p:txBody>
      </p:sp>
      <p:sp>
        <p:nvSpPr>
          <p:cNvPr id="3" name="Content Placeholder 2"/>
          <p:cNvSpPr>
            <a:spLocks noGrp="1"/>
          </p:cNvSpPr>
          <p:nvPr>
            <p:ph idx="1"/>
          </p:nvPr>
        </p:nvSpPr>
        <p:spPr>
          <a:xfrm>
            <a:off x="457199" y="1600200"/>
            <a:ext cx="8505913" cy="4525963"/>
          </a:xfrm>
        </p:spPr>
        <p:txBody>
          <a:bodyPr>
            <a:normAutofit fontScale="92500"/>
          </a:bodyPr>
          <a:lstStyle/>
          <a:p>
            <a:r>
              <a:rPr lang="en-US" dirty="0" smtClean="0"/>
              <a:t>Approximate ratio of energies is: </a:t>
            </a:r>
          </a:p>
          <a:p>
            <a:pPr algn="ctr">
              <a:buNone/>
            </a:pPr>
            <a:r>
              <a:rPr lang="en-US" dirty="0" smtClean="0"/>
              <a:t>1 : (m</a:t>
            </a:r>
            <a:r>
              <a:rPr lang="en-US" baseline="-25000" dirty="0" smtClean="0"/>
              <a:t>e</a:t>
            </a:r>
            <a:r>
              <a:rPr lang="en-US" dirty="0" smtClean="0"/>
              <a:t>/m</a:t>
            </a:r>
            <a:r>
              <a:rPr lang="en-US" baseline="-25000" dirty="0" smtClean="0"/>
              <a:t>p</a:t>
            </a:r>
            <a:r>
              <a:rPr lang="en-US" dirty="0" smtClean="0"/>
              <a:t>)</a:t>
            </a:r>
            <a:r>
              <a:rPr lang="en-US" baseline="30000" dirty="0" smtClean="0"/>
              <a:t>1/2</a:t>
            </a:r>
            <a:r>
              <a:rPr lang="en-US" dirty="0" smtClean="0"/>
              <a:t> : m</a:t>
            </a:r>
            <a:r>
              <a:rPr lang="en-US" baseline="-25000" dirty="0" smtClean="0"/>
              <a:t>e</a:t>
            </a:r>
            <a:r>
              <a:rPr lang="en-US" dirty="0" smtClean="0"/>
              <a:t>/m</a:t>
            </a:r>
            <a:r>
              <a:rPr lang="en-US" baseline="-25000" dirty="0" smtClean="0"/>
              <a:t>p</a:t>
            </a:r>
          </a:p>
          <a:p>
            <a:pPr algn="ctr">
              <a:buNone/>
            </a:pPr>
            <a:r>
              <a:rPr lang="en-US" dirty="0" smtClean="0"/>
              <a:t>(electronic : </a:t>
            </a:r>
            <a:r>
              <a:rPr lang="en-US" dirty="0" err="1" smtClean="0"/>
              <a:t>vibrational</a:t>
            </a:r>
            <a:r>
              <a:rPr lang="en-US" dirty="0" smtClean="0"/>
              <a:t> : rotational)</a:t>
            </a:r>
            <a:endParaRPr lang="en-US" baseline="-25000" dirty="0" smtClean="0"/>
          </a:p>
          <a:p>
            <a:pPr lvl="0"/>
            <a:r>
              <a:rPr lang="en-US" dirty="0" smtClean="0"/>
              <a:t>Only </a:t>
            </a:r>
            <a:r>
              <a:rPr lang="en-US" dirty="0" err="1" smtClean="0"/>
              <a:t>vibrational</a:t>
            </a:r>
            <a:r>
              <a:rPr lang="en-US" dirty="0" smtClean="0"/>
              <a:t> and rotational lines are seen with radio telescopes </a:t>
            </a:r>
          </a:p>
          <a:p>
            <a:pPr lvl="0"/>
            <a:r>
              <a:rPr lang="en-US" dirty="0" smtClean="0"/>
              <a:t>Many molecular lines are seen at sub-mm and mm wavelengths</a:t>
            </a:r>
          </a:p>
          <a:p>
            <a:pPr lvl="0"/>
            <a:r>
              <a:rPr lang="en-US" dirty="0" smtClean="0"/>
              <a:t>‘Lab </a:t>
            </a:r>
            <a:r>
              <a:rPr lang="en-US" dirty="0" err="1" smtClean="0"/>
              <a:t>Astro</a:t>
            </a:r>
            <a:r>
              <a:rPr lang="en-US" dirty="0" smtClean="0"/>
              <a:t>’ needed to find accurate frequencies</a:t>
            </a:r>
          </a:p>
          <a:p>
            <a:pPr algn="ctr">
              <a:buNone/>
            </a:pPr>
            <a:endParaRPr lang="en-US" baseline="-25000"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an electron falls…</a:t>
            </a:r>
            <a:endParaRPr lang="en-US" dirty="0"/>
          </a:p>
        </p:txBody>
      </p:sp>
      <p:cxnSp>
        <p:nvCxnSpPr>
          <p:cNvPr id="5" name="Straight Connector 4"/>
          <p:cNvCxnSpPr/>
          <p:nvPr/>
        </p:nvCxnSpPr>
        <p:spPr>
          <a:xfrm>
            <a:off x="1128791" y="3430588"/>
            <a:ext cx="1416824" cy="1588"/>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128791" y="2782669"/>
            <a:ext cx="1416824" cy="646331"/>
          </a:xfrm>
          <a:prstGeom prst="rect">
            <a:avLst/>
          </a:prstGeom>
          <a:noFill/>
        </p:spPr>
        <p:txBody>
          <a:bodyPr wrap="none" rtlCol="0">
            <a:spAutoFit/>
          </a:bodyPr>
          <a:lstStyle/>
          <a:p>
            <a:r>
              <a:rPr lang="en-US" sz="3600" dirty="0" smtClean="0"/>
              <a:t>J = 1/2</a:t>
            </a:r>
            <a:endParaRPr lang="en-US" sz="3600" dirty="0"/>
          </a:p>
        </p:txBody>
      </p:sp>
      <p:sp>
        <p:nvSpPr>
          <p:cNvPr id="11" name="TextBox 10"/>
          <p:cNvSpPr txBox="1"/>
          <p:nvPr/>
        </p:nvSpPr>
        <p:spPr>
          <a:xfrm>
            <a:off x="3475037" y="1598440"/>
            <a:ext cx="860707" cy="646331"/>
          </a:xfrm>
          <a:prstGeom prst="rect">
            <a:avLst/>
          </a:prstGeom>
          <a:noFill/>
        </p:spPr>
        <p:txBody>
          <a:bodyPr wrap="none" rtlCol="0">
            <a:spAutoFit/>
          </a:bodyPr>
          <a:lstStyle/>
          <a:p>
            <a:r>
              <a:rPr lang="en-US" sz="3600" dirty="0" smtClean="0"/>
              <a:t>F=1</a:t>
            </a:r>
            <a:endParaRPr lang="en-US" sz="3600" dirty="0"/>
          </a:p>
        </p:txBody>
      </p:sp>
      <p:cxnSp>
        <p:nvCxnSpPr>
          <p:cNvPr id="12" name="Straight Connector 11"/>
          <p:cNvCxnSpPr/>
          <p:nvPr/>
        </p:nvCxnSpPr>
        <p:spPr>
          <a:xfrm>
            <a:off x="3140410" y="2246359"/>
            <a:ext cx="1416824" cy="1588"/>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155176" y="4517492"/>
            <a:ext cx="1416824" cy="1588"/>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5400000">
            <a:off x="2250899" y="2539488"/>
            <a:ext cx="1184229" cy="594795"/>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2299562" y="3678230"/>
            <a:ext cx="1086904" cy="594795"/>
          </a:xfrm>
          <a:prstGeom prst="line">
            <a:avLst/>
          </a:prstGeom>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3475037" y="3871161"/>
            <a:ext cx="860707" cy="646331"/>
          </a:xfrm>
          <a:prstGeom prst="rect">
            <a:avLst/>
          </a:prstGeom>
          <a:noFill/>
        </p:spPr>
        <p:txBody>
          <a:bodyPr wrap="none" rtlCol="0">
            <a:spAutoFit/>
          </a:bodyPr>
          <a:lstStyle/>
          <a:p>
            <a:r>
              <a:rPr lang="en-US" sz="3600" dirty="0" smtClean="0"/>
              <a:t>F=0</a:t>
            </a:r>
            <a:endParaRPr lang="en-US" sz="3600" dirty="0"/>
          </a:p>
        </p:txBody>
      </p:sp>
      <p:cxnSp>
        <p:nvCxnSpPr>
          <p:cNvPr id="20" name="Straight Arrow Connector 19"/>
          <p:cNvCxnSpPr/>
          <p:nvPr/>
        </p:nvCxnSpPr>
        <p:spPr>
          <a:xfrm rot="5400000">
            <a:off x="3737295" y="3383514"/>
            <a:ext cx="2271136"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nvGrpSpPr>
          <p:cNvPr id="62" name="Group 61"/>
          <p:cNvGrpSpPr/>
          <p:nvPr/>
        </p:nvGrpSpPr>
        <p:grpSpPr>
          <a:xfrm>
            <a:off x="4887629" y="3200495"/>
            <a:ext cx="3276000" cy="438985"/>
            <a:chOff x="4858097" y="3200495"/>
            <a:chExt cx="3276000" cy="438985"/>
          </a:xfrm>
        </p:grpSpPr>
        <p:cxnSp>
          <p:nvCxnSpPr>
            <p:cNvPr id="43" name="Curved Connector 42"/>
            <p:cNvCxnSpPr/>
            <p:nvPr/>
          </p:nvCxnSpPr>
          <p:spPr>
            <a:xfrm>
              <a:off x="4858097" y="3207480"/>
              <a:ext cx="468000" cy="432000"/>
            </a:xfrm>
            <a:prstGeom prst="curvedConnector3">
              <a:avLst>
                <a:gd name="adj1"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Curved Connector 44"/>
            <p:cNvCxnSpPr/>
            <p:nvPr/>
          </p:nvCxnSpPr>
          <p:spPr>
            <a:xfrm flipV="1">
              <a:off x="5326097" y="3207480"/>
              <a:ext cx="468000" cy="432000"/>
            </a:xfrm>
            <a:prstGeom prst="curvedConnector3">
              <a:avLst>
                <a:gd name="adj1"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 name="Curved Connector 46"/>
            <p:cNvCxnSpPr/>
            <p:nvPr/>
          </p:nvCxnSpPr>
          <p:spPr>
            <a:xfrm>
              <a:off x="5794097" y="3207480"/>
              <a:ext cx="468000" cy="432000"/>
            </a:xfrm>
            <a:prstGeom prst="curvedConnector3">
              <a:avLst>
                <a:gd name="adj1"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 name="Curved Connector 48"/>
            <p:cNvCxnSpPr/>
            <p:nvPr/>
          </p:nvCxnSpPr>
          <p:spPr>
            <a:xfrm flipV="1">
              <a:off x="6262097" y="3207480"/>
              <a:ext cx="468000" cy="432000"/>
            </a:xfrm>
            <a:prstGeom prst="curvedConnector3">
              <a:avLst>
                <a:gd name="adj1"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1" name="Curved Connector 50"/>
            <p:cNvCxnSpPr/>
            <p:nvPr/>
          </p:nvCxnSpPr>
          <p:spPr>
            <a:xfrm>
              <a:off x="6730097" y="3207480"/>
              <a:ext cx="468000" cy="432000"/>
            </a:xfrm>
            <a:prstGeom prst="curvedConnector3">
              <a:avLst>
                <a:gd name="adj1"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 name="Curved Connector 52"/>
            <p:cNvCxnSpPr/>
            <p:nvPr/>
          </p:nvCxnSpPr>
          <p:spPr>
            <a:xfrm flipV="1">
              <a:off x="7198097" y="3200495"/>
              <a:ext cx="468000" cy="432000"/>
            </a:xfrm>
            <a:prstGeom prst="curvedConnector3">
              <a:avLst>
                <a:gd name="adj1"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5" name="Curved Connector 54"/>
            <p:cNvCxnSpPr/>
            <p:nvPr/>
          </p:nvCxnSpPr>
          <p:spPr>
            <a:xfrm>
              <a:off x="7666097" y="3200495"/>
              <a:ext cx="468000" cy="432000"/>
            </a:xfrm>
            <a:prstGeom prst="curvedConnector3">
              <a:avLst>
                <a:gd name="adj1" fmla="val 50000"/>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
        <p:nvSpPr>
          <p:cNvPr id="57" name="Oval 56"/>
          <p:cNvSpPr/>
          <p:nvPr/>
        </p:nvSpPr>
        <p:spPr>
          <a:xfrm>
            <a:off x="4586766" y="1964177"/>
            <a:ext cx="540000" cy="5400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US" sz="2400" dirty="0" err="1" smtClean="0">
                <a:solidFill>
                  <a:schemeClr val="tx1"/>
                </a:solidFill>
              </a:rPr>
              <a:t>e</a:t>
            </a:r>
            <a:r>
              <a:rPr lang="en-US" sz="2400" baseline="30000" dirty="0" smtClean="0">
                <a:solidFill>
                  <a:schemeClr val="tx1"/>
                </a:solidFill>
              </a:rPr>
              <a:t>-</a:t>
            </a:r>
            <a:endParaRPr lang="en-US" sz="2400" baseline="30000" dirty="0">
              <a:solidFill>
                <a:schemeClr val="tx1"/>
              </a:solidFill>
            </a:endParaRPr>
          </a:p>
        </p:txBody>
      </p:sp>
      <p:sp>
        <p:nvSpPr>
          <p:cNvPr id="60" name="TextBox 59"/>
          <p:cNvSpPr txBox="1"/>
          <p:nvPr/>
        </p:nvSpPr>
        <p:spPr>
          <a:xfrm flipH="1">
            <a:off x="6137413" y="2782669"/>
            <a:ext cx="388004" cy="646331"/>
          </a:xfrm>
          <a:prstGeom prst="rect">
            <a:avLst/>
          </a:prstGeom>
          <a:noFill/>
        </p:spPr>
        <p:txBody>
          <a:bodyPr wrap="square" rtlCol="0">
            <a:spAutoFit/>
          </a:bodyPr>
          <a:lstStyle/>
          <a:p>
            <a:r>
              <a:rPr lang="en-US" sz="3600" dirty="0" err="1" smtClean="0"/>
              <a:t>𝛾</a:t>
            </a:r>
            <a:endParaRPr lang="en-US" sz="3600" dirty="0"/>
          </a:p>
        </p:txBody>
      </p:sp>
      <p:sp>
        <p:nvSpPr>
          <p:cNvPr id="61" name="TextBox 60"/>
          <p:cNvSpPr txBox="1"/>
          <p:nvPr/>
        </p:nvSpPr>
        <p:spPr>
          <a:xfrm>
            <a:off x="392649" y="4533471"/>
            <a:ext cx="8319585" cy="707886"/>
          </a:xfrm>
          <a:prstGeom prst="rect">
            <a:avLst/>
          </a:prstGeom>
          <a:noFill/>
        </p:spPr>
        <p:txBody>
          <a:bodyPr wrap="square" rtlCol="0">
            <a:spAutoFit/>
          </a:bodyPr>
          <a:lstStyle/>
          <a:p>
            <a:pPr algn="ctr"/>
            <a:r>
              <a:rPr lang="en-US" sz="3600" dirty="0" smtClean="0"/>
              <a:t>Energy carried away by photon: E = </a:t>
            </a:r>
            <a:r>
              <a:rPr lang="en-US" sz="3600" dirty="0" err="1" smtClean="0"/>
              <a:t>h</a:t>
            </a:r>
            <a:r>
              <a:rPr lang="en-US" sz="4000" dirty="0" err="1" smtClean="0">
                <a:latin typeface="Cambria"/>
              </a:rPr>
              <a:t>ν</a:t>
            </a:r>
            <a:endParaRPr lang="en-US" sz="4000" dirty="0" smtClean="0">
              <a:latin typeface="Cambria"/>
            </a:endParaRPr>
          </a:p>
        </p:txBody>
      </p:sp>
      <p:sp>
        <p:nvSpPr>
          <p:cNvPr id="63" name="Explosion 2 62"/>
          <p:cNvSpPr/>
          <p:nvPr/>
        </p:nvSpPr>
        <p:spPr>
          <a:xfrm>
            <a:off x="4862840" y="2909369"/>
            <a:ext cx="2392133" cy="1491593"/>
          </a:xfrm>
          <a:prstGeom prst="irregularSeal2">
            <a:avLst/>
          </a:prstGeom>
          <a:solidFill>
            <a:schemeClr val="tx1">
              <a:alpha val="75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lIns="36000" rIns="36000" rtlCol="0" anchor="ctr">
            <a:scene3d>
              <a:camera prst="orthographicFront">
                <a:rot lat="0" lon="0" rev="1200000"/>
              </a:camera>
              <a:lightRig rig="threePt" dir="t"/>
            </a:scene3d>
          </a:bodyPr>
          <a:lstStyle/>
          <a:p>
            <a:pPr algn="ctr"/>
            <a:r>
              <a:rPr lang="en-US" sz="2800" dirty="0" smtClean="0">
                <a:solidFill>
                  <a:srgbClr val="FF0000"/>
                </a:solidFill>
              </a:rPr>
              <a:t>Flash</a:t>
            </a:r>
            <a:r>
              <a:rPr lang="en-US" sz="2800" dirty="0" smtClean="0">
                <a:solidFill>
                  <a:srgbClr val="FF6600"/>
                </a:solidFill>
              </a:rPr>
              <a:t>!</a:t>
            </a:r>
            <a:endParaRPr lang="en-US" sz="2800" dirty="0">
              <a:solidFill>
                <a:srgbClr val="FF6600"/>
              </a:solidFill>
            </a:endParaRPr>
          </a:p>
        </p:txBody>
      </p:sp>
      <p:sp>
        <p:nvSpPr>
          <p:cNvPr id="66" name="TextBox 65"/>
          <p:cNvSpPr txBox="1"/>
          <p:nvPr/>
        </p:nvSpPr>
        <p:spPr>
          <a:xfrm>
            <a:off x="832780" y="5124587"/>
            <a:ext cx="7439657" cy="646331"/>
          </a:xfrm>
          <a:prstGeom prst="rect">
            <a:avLst/>
          </a:prstGeom>
          <a:noFill/>
        </p:spPr>
        <p:txBody>
          <a:bodyPr wrap="none" rtlCol="0">
            <a:spAutoFit/>
          </a:bodyPr>
          <a:lstStyle/>
          <a:p>
            <a:pPr algn="ctr"/>
            <a:r>
              <a:rPr lang="en-US" sz="3600" dirty="0" smtClean="0"/>
              <a:t>Transition energy ∝ photon frequency</a:t>
            </a:r>
          </a:p>
        </p:txBody>
      </p:sp>
      <p:sp>
        <p:nvSpPr>
          <p:cNvPr id="67" name="TextBox 66"/>
          <p:cNvSpPr txBox="1"/>
          <p:nvPr/>
        </p:nvSpPr>
        <p:spPr>
          <a:xfrm>
            <a:off x="2315716" y="5770918"/>
            <a:ext cx="3836257" cy="707886"/>
          </a:xfrm>
          <a:prstGeom prst="rect">
            <a:avLst/>
          </a:prstGeom>
          <a:noFill/>
        </p:spPr>
        <p:txBody>
          <a:bodyPr wrap="none" rtlCol="0">
            <a:spAutoFit/>
          </a:bodyPr>
          <a:lstStyle/>
          <a:p>
            <a:r>
              <a:rPr lang="en-US" sz="4000" dirty="0" smtClean="0"/>
              <a:t>⇒ Spectral Lines!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8"/>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1000"/>
                                  </p:stCondLst>
                                  <p:childTnLst>
                                    <p:set>
                                      <p:cBhvr>
                                        <p:cTn id="12" dur="1" fill="hold">
                                          <p:stCondLst>
                                            <p:cond delay="0"/>
                                          </p:stCondLst>
                                        </p:cTn>
                                        <p:tgtEl>
                                          <p:spTgt spid="17"/>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nodeType="afterEffect">
                                  <p:stCondLst>
                                    <p:cond delay="1000"/>
                                  </p:stCondLst>
                                  <p:childTnLst>
                                    <p:set>
                                      <p:cBhvr>
                                        <p:cTn id="15" dur="1" fill="hold">
                                          <p:stCondLst>
                                            <p:cond delay="0"/>
                                          </p:stCondLst>
                                        </p:cTn>
                                        <p:tgtEl>
                                          <p:spTgt spid="15"/>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nodeType="afterEffect">
                                  <p:stCondLst>
                                    <p:cond delay="1000"/>
                                  </p:stCondLst>
                                  <p:childTnLst>
                                    <p:set>
                                      <p:cBhvr>
                                        <p:cTn id="18" dur="1" fill="hold">
                                          <p:stCondLst>
                                            <p:cond delay="0"/>
                                          </p:stCondLst>
                                        </p:cTn>
                                        <p:tgtEl>
                                          <p:spTgt spid="12"/>
                                        </p:tgtEl>
                                        <p:attrNameLst>
                                          <p:attrName>style.visibility</p:attrName>
                                        </p:attrNameLst>
                                      </p:cBhvr>
                                      <p:to>
                                        <p:strVal val="visible"/>
                                      </p:to>
                                    </p:set>
                                  </p:childTnLst>
                                </p:cTn>
                              </p:par>
                            </p:childTnLst>
                          </p:cTn>
                        </p:par>
                        <p:par>
                          <p:cTn id="19" fill="hold">
                            <p:stCondLst>
                              <p:cond delay="4000"/>
                            </p:stCondLst>
                            <p:childTnLst>
                              <p:par>
                                <p:cTn id="20" presetID="1" presetClass="entr" presetSubtype="0" fill="hold" grpId="0" nodeType="afterEffect">
                                  <p:stCondLst>
                                    <p:cond delay="1000"/>
                                  </p:stCondLst>
                                  <p:childTnLst>
                                    <p:set>
                                      <p:cBhvr>
                                        <p:cTn id="21" dur="1" fill="hold">
                                          <p:stCondLst>
                                            <p:cond delay="0"/>
                                          </p:stCondLst>
                                        </p:cTn>
                                        <p:tgtEl>
                                          <p:spTgt spid="11"/>
                                        </p:tgtEl>
                                        <p:attrNameLst>
                                          <p:attrName>style.visibility</p:attrName>
                                        </p:attrNameLst>
                                      </p:cBhvr>
                                      <p:to>
                                        <p:strVal val="visible"/>
                                      </p:to>
                                    </p:set>
                                  </p:childTnLst>
                                </p:cTn>
                              </p:par>
                            </p:childTnLst>
                          </p:cTn>
                        </p:par>
                        <p:par>
                          <p:cTn id="22" fill="hold">
                            <p:stCondLst>
                              <p:cond delay="5000"/>
                            </p:stCondLst>
                            <p:childTnLst>
                              <p:par>
                                <p:cTn id="23" presetID="1" presetClass="entr" presetSubtype="0" fill="hold" nodeType="afterEffect">
                                  <p:stCondLst>
                                    <p:cond delay="1000"/>
                                  </p:stCondLst>
                                  <p:childTnLst>
                                    <p:set>
                                      <p:cBhvr>
                                        <p:cTn id="24" dur="1" fill="hold">
                                          <p:stCondLst>
                                            <p:cond delay="0"/>
                                          </p:stCondLst>
                                        </p:cTn>
                                        <p:tgtEl>
                                          <p:spTgt spid="13"/>
                                        </p:tgtEl>
                                        <p:attrNameLst>
                                          <p:attrName>style.visibility</p:attrName>
                                        </p:attrNameLst>
                                      </p:cBhvr>
                                      <p:to>
                                        <p:strVal val="visible"/>
                                      </p:to>
                                    </p:set>
                                  </p:childTnLst>
                                </p:cTn>
                              </p:par>
                            </p:childTnLst>
                          </p:cTn>
                        </p:par>
                        <p:par>
                          <p:cTn id="25" fill="hold">
                            <p:stCondLst>
                              <p:cond delay="6000"/>
                            </p:stCondLst>
                            <p:childTnLst>
                              <p:par>
                                <p:cTn id="26" presetID="1" presetClass="entr" presetSubtype="0" fill="hold" grpId="0" nodeType="afterEffect">
                                  <p:stCondLst>
                                    <p:cond delay="1000"/>
                                  </p:stCondLst>
                                  <p:childTnLst>
                                    <p:set>
                                      <p:cBhvr>
                                        <p:cTn id="27" dur="1" fill="hold">
                                          <p:stCondLst>
                                            <p:cond delay="0"/>
                                          </p:stCondLst>
                                        </p:cTn>
                                        <p:tgtEl>
                                          <p:spTgt spid="18"/>
                                        </p:tgtEl>
                                        <p:attrNameLst>
                                          <p:attrName>style.visibility</p:attrName>
                                        </p:attrNameLst>
                                      </p:cBhvr>
                                      <p:to>
                                        <p:strVal val="visible"/>
                                      </p:to>
                                    </p:set>
                                  </p:childTnLst>
                                </p:cTn>
                              </p:par>
                            </p:childTnLst>
                          </p:cTn>
                        </p:par>
                        <p:par>
                          <p:cTn id="28" fill="hold">
                            <p:stCondLst>
                              <p:cond delay="7000"/>
                            </p:stCondLst>
                            <p:childTnLst>
                              <p:par>
                                <p:cTn id="29" presetID="1" presetClass="entr" presetSubtype="0" fill="hold" grpId="0" nodeType="afterEffect">
                                  <p:stCondLst>
                                    <p:cond delay="1000"/>
                                  </p:stCondLst>
                                  <p:childTnLst>
                                    <p:set>
                                      <p:cBhvr>
                                        <p:cTn id="30" dur="1" fill="hold">
                                          <p:stCondLst>
                                            <p:cond delay="0"/>
                                          </p:stCondLst>
                                        </p:cTn>
                                        <p:tgtEl>
                                          <p:spTgt spid="5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fill="hold" grpId="1" nodeType="clickEffect">
                                  <p:stCondLst>
                                    <p:cond delay="0"/>
                                  </p:stCondLst>
                                  <p:childTnLst>
                                    <p:animMotion origin="layout" path="M -8.54463E-7 -7.78318E-7 L 0.00017 0.3338 " pathEditMode="relative" rAng="0" ptsTypes="AA">
                                      <p:cBhvr>
                                        <p:cTn id="34" dur="2000" fill="hold"/>
                                        <p:tgtEl>
                                          <p:spTgt spid="57"/>
                                        </p:tgtEl>
                                        <p:attrNameLst>
                                          <p:attrName>ppt_x</p:attrName>
                                          <p:attrName>ppt_y</p:attrName>
                                        </p:attrNameLst>
                                      </p:cBhvr>
                                      <p:rCtr x="0" y="167"/>
                                    </p:animMotion>
                                  </p:childTnLst>
                                </p:cTn>
                              </p:par>
                            </p:childTnLst>
                          </p:cTn>
                        </p:par>
                        <p:par>
                          <p:cTn id="35" fill="hold">
                            <p:stCondLst>
                              <p:cond delay="2000"/>
                            </p:stCondLst>
                            <p:childTnLst>
                              <p:par>
                                <p:cTn id="36" presetID="1" presetClass="entr" presetSubtype="0" fill="hold" grpId="1" nodeType="afterEffect">
                                  <p:stCondLst>
                                    <p:cond delay="0"/>
                                  </p:stCondLst>
                                  <p:childTnLst>
                                    <p:set>
                                      <p:cBhvr>
                                        <p:cTn id="37" dur="1" fill="hold">
                                          <p:stCondLst>
                                            <p:cond delay="0"/>
                                          </p:stCondLst>
                                        </p:cTn>
                                        <p:tgtEl>
                                          <p:spTgt spid="6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2" nodeType="clickEffect">
                                  <p:stCondLst>
                                    <p:cond delay="0"/>
                                  </p:stCondLst>
                                  <p:childTnLst>
                                    <p:set>
                                      <p:cBhvr>
                                        <p:cTn id="41" dur="1" fill="hold">
                                          <p:stCondLst>
                                            <p:cond delay="0"/>
                                          </p:stCondLst>
                                        </p:cTn>
                                        <p:tgtEl>
                                          <p:spTgt spid="63"/>
                                        </p:tgtEl>
                                        <p:attrNameLst>
                                          <p:attrName>style.visibility</p:attrName>
                                        </p:attrNameLst>
                                      </p:cBhvr>
                                      <p:to>
                                        <p:strVal val="hidden"/>
                                      </p:to>
                                    </p:set>
                                  </p:childTnLst>
                                </p:cTn>
                              </p:par>
                              <p:par>
                                <p:cTn id="42" presetID="1" presetClass="exit" presetSubtype="0" fill="hold" grpId="2" nodeType="withEffect">
                                  <p:stCondLst>
                                    <p:cond delay="0"/>
                                  </p:stCondLst>
                                  <p:childTnLst>
                                    <p:set>
                                      <p:cBhvr>
                                        <p:cTn id="43" dur="1" fill="hold">
                                          <p:stCondLst>
                                            <p:cond delay="0"/>
                                          </p:stCondLst>
                                        </p:cTn>
                                        <p:tgtEl>
                                          <p:spTgt spid="57"/>
                                        </p:tgtEl>
                                        <p:attrNameLst>
                                          <p:attrName>style.visibility</p:attrName>
                                        </p:attrNameLst>
                                      </p:cBhvr>
                                      <p:to>
                                        <p:strVal val="hidden"/>
                                      </p:to>
                                    </p:set>
                                  </p:childTnLst>
                                </p:cTn>
                              </p:par>
                            </p:childTnLst>
                          </p:cTn>
                        </p:par>
                        <p:par>
                          <p:cTn id="44" fill="hold">
                            <p:stCondLst>
                              <p:cond delay="0"/>
                            </p:stCondLst>
                            <p:childTnLst>
                              <p:par>
                                <p:cTn id="45" presetID="1" presetClass="entr" presetSubtype="0" fill="hold" nodeType="afterEffect">
                                  <p:stCondLst>
                                    <p:cond delay="1000"/>
                                  </p:stCondLst>
                                  <p:childTnLst>
                                    <p:set>
                                      <p:cBhvr>
                                        <p:cTn id="46" dur="1" fill="hold">
                                          <p:stCondLst>
                                            <p:cond delay="0"/>
                                          </p:stCondLst>
                                        </p:cTn>
                                        <p:tgtEl>
                                          <p:spTgt spid="20"/>
                                        </p:tgtEl>
                                        <p:attrNameLst>
                                          <p:attrName>style.visibility</p:attrName>
                                        </p:attrNameLst>
                                      </p:cBhvr>
                                      <p:to>
                                        <p:strVal val="visible"/>
                                      </p:to>
                                    </p:set>
                                  </p:childTnLst>
                                </p:cTn>
                              </p:par>
                            </p:childTnLst>
                          </p:cTn>
                        </p:par>
                        <p:par>
                          <p:cTn id="47" fill="hold">
                            <p:stCondLst>
                              <p:cond delay="1000"/>
                            </p:stCondLst>
                            <p:childTnLst>
                              <p:par>
                                <p:cTn id="48" presetID="1" presetClass="entr" presetSubtype="0" fill="hold" nodeType="afterEffect">
                                  <p:stCondLst>
                                    <p:cond delay="1000"/>
                                  </p:stCondLst>
                                  <p:childTnLst>
                                    <p:set>
                                      <p:cBhvr>
                                        <p:cTn id="49" dur="1" fill="hold">
                                          <p:stCondLst>
                                            <p:cond delay="0"/>
                                          </p:stCondLst>
                                        </p:cTn>
                                        <p:tgtEl>
                                          <p:spTgt spid="62"/>
                                        </p:tgtEl>
                                        <p:attrNameLst>
                                          <p:attrName>style.visibility</p:attrName>
                                        </p:attrNameLst>
                                      </p:cBhvr>
                                      <p:to>
                                        <p:strVal val="visible"/>
                                      </p:to>
                                    </p:set>
                                  </p:childTnLst>
                                </p:cTn>
                              </p:par>
                            </p:childTnLst>
                          </p:cTn>
                        </p:par>
                        <p:par>
                          <p:cTn id="50" fill="hold">
                            <p:stCondLst>
                              <p:cond delay="2000"/>
                            </p:stCondLst>
                            <p:childTnLst>
                              <p:par>
                                <p:cTn id="51" presetID="1" presetClass="entr" presetSubtype="0" fill="hold" grpId="0" nodeType="afterEffect">
                                  <p:stCondLst>
                                    <p:cond delay="1000"/>
                                  </p:stCondLst>
                                  <p:childTnLst>
                                    <p:set>
                                      <p:cBhvr>
                                        <p:cTn id="52" dur="1" fill="hold">
                                          <p:stCondLst>
                                            <p:cond delay="0"/>
                                          </p:stCondLst>
                                        </p:cTn>
                                        <p:tgtEl>
                                          <p:spTgt spid="60"/>
                                        </p:tgtEl>
                                        <p:attrNameLst>
                                          <p:attrName>style.visibility</p:attrName>
                                        </p:attrNameLst>
                                      </p:cBhvr>
                                      <p:to>
                                        <p:strVal val="visible"/>
                                      </p:to>
                                    </p:set>
                                  </p:childTnLst>
                                </p:cTn>
                              </p:par>
                            </p:childTnLst>
                          </p:cTn>
                        </p:par>
                        <p:par>
                          <p:cTn id="53" fill="hold">
                            <p:stCondLst>
                              <p:cond delay="3000"/>
                            </p:stCondLst>
                            <p:childTnLst>
                              <p:par>
                                <p:cTn id="54" presetID="1" presetClass="entr" presetSubtype="0" fill="hold" grpId="0" nodeType="afterEffect">
                                  <p:stCondLst>
                                    <p:cond delay="2000"/>
                                  </p:stCondLst>
                                  <p:childTnLst>
                                    <p:set>
                                      <p:cBhvr>
                                        <p:cTn id="55" dur="1" fill="hold">
                                          <p:stCondLst>
                                            <p:cond delay="0"/>
                                          </p:stCondLst>
                                        </p:cTn>
                                        <p:tgtEl>
                                          <p:spTgt spid="61"/>
                                        </p:tgtEl>
                                        <p:attrNameLst>
                                          <p:attrName>style.visibility</p:attrName>
                                        </p:attrNameLst>
                                      </p:cBhvr>
                                      <p:to>
                                        <p:strVal val="visible"/>
                                      </p:to>
                                    </p:set>
                                  </p:childTnLst>
                                </p:cTn>
                              </p:par>
                            </p:childTnLst>
                          </p:cTn>
                        </p:par>
                        <p:par>
                          <p:cTn id="56" fill="hold">
                            <p:stCondLst>
                              <p:cond delay="5000"/>
                            </p:stCondLst>
                            <p:childTnLst>
                              <p:par>
                                <p:cTn id="57" presetID="1" presetClass="entr" presetSubtype="0" fill="hold" grpId="0" nodeType="afterEffect">
                                  <p:stCondLst>
                                    <p:cond delay="2000"/>
                                  </p:stCondLst>
                                  <p:childTnLst>
                                    <p:set>
                                      <p:cBhvr>
                                        <p:cTn id="58" dur="1" fill="hold">
                                          <p:stCondLst>
                                            <p:cond delay="0"/>
                                          </p:stCondLst>
                                        </p:cTn>
                                        <p:tgtEl>
                                          <p:spTgt spid="66"/>
                                        </p:tgtEl>
                                        <p:attrNameLst>
                                          <p:attrName>style.visibility</p:attrName>
                                        </p:attrNameLst>
                                      </p:cBhvr>
                                      <p:to>
                                        <p:strVal val="visible"/>
                                      </p:to>
                                    </p:set>
                                  </p:childTnLst>
                                </p:cTn>
                              </p:par>
                            </p:childTnLst>
                          </p:cTn>
                        </p:par>
                        <p:par>
                          <p:cTn id="59" fill="hold">
                            <p:stCondLst>
                              <p:cond delay="7000"/>
                            </p:stCondLst>
                            <p:childTnLst>
                              <p:par>
                                <p:cTn id="60" presetID="1" presetClass="entr" presetSubtype="0" fill="hold" grpId="0" nodeType="afterEffect">
                                  <p:stCondLst>
                                    <p:cond delay="2000"/>
                                  </p:stCondLst>
                                  <p:childTnLst>
                                    <p:set>
                                      <p:cBhvr>
                                        <p:cTn id="61"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8" grpId="0"/>
      <p:bldP spid="57" grpId="0" animBg="1"/>
      <p:bldP spid="57" grpId="1" animBg="1"/>
      <p:bldP spid="57" grpId="2" animBg="1"/>
      <p:bldP spid="60" grpId="0"/>
      <p:bldP spid="61" grpId="0"/>
      <p:bldP spid="63" grpId="1" animBg="1"/>
      <p:bldP spid="63" grpId="2" animBg="1"/>
      <p:bldP spid="66" grpId="0"/>
      <p:bldP spid="67" grpId="0"/>
    </p:bld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solidFill>
                  <a:schemeClr val="tx1"/>
                </a:solidFill>
              </a:rPr>
              <a:t>Find frequencies via </a:t>
            </a:r>
            <a:r>
              <a:rPr lang="en-US" dirty="0" err="1" smtClean="0">
                <a:solidFill>
                  <a:schemeClr val="tx1"/>
                </a:solidFill>
              </a:rPr>
              <a:t>NRAO’s</a:t>
            </a:r>
            <a:r>
              <a:rPr lang="en-US" dirty="0" smtClean="0">
                <a:solidFill>
                  <a:schemeClr val="tx1"/>
                </a:solidFill>
              </a:rPr>
              <a:t> catalogue at http://</a:t>
            </a:r>
            <a:r>
              <a:rPr lang="en-US" dirty="0" err="1" smtClean="0">
                <a:solidFill>
                  <a:schemeClr val="tx1"/>
                </a:solidFill>
              </a:rPr>
              <a:t>www.splatalogue.net</a:t>
            </a:r>
            <a:endParaRPr lang="en-US" dirty="0">
              <a:solidFill>
                <a:schemeClr val="tx1"/>
              </a:solidFill>
            </a:endParaRPr>
          </a:p>
        </p:txBody>
      </p:sp>
      <p:pic>
        <p:nvPicPr>
          <p:cNvPr id="5" name="Content Placeholder 4" descr="Splatalogue.png"/>
          <p:cNvPicPr>
            <a:picLocks noGrp="1" noChangeAspect="1"/>
          </p:cNvPicPr>
          <p:nvPr>
            <p:ph idx="1"/>
          </p:nvPr>
        </p:nvPicPr>
        <p:blipFill>
          <a:blip r:embed="rId2"/>
          <a:srcRect t="-7383" b="-7383"/>
          <a:stretch>
            <a:fillRect/>
          </a:stretch>
        </p:blip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Linewidths</a:t>
            </a:r>
            <a:endParaRPr lang="en-US" dirty="0"/>
          </a:p>
        </p:txBody>
      </p:sp>
      <p:sp>
        <p:nvSpPr>
          <p:cNvPr id="3" name="Content Placeholder 2"/>
          <p:cNvSpPr>
            <a:spLocks noGrp="1"/>
          </p:cNvSpPr>
          <p:nvPr>
            <p:ph type="subTitle" idx="1"/>
          </p:nvPr>
        </p:nvSpPr>
        <p:spPr/>
        <p:txBody>
          <a:bodyPr/>
          <a:lstStyle/>
          <a:p>
            <a:r>
              <a:rPr lang="en-US" dirty="0" smtClean="0"/>
              <a:t>Natural</a:t>
            </a:r>
          </a:p>
          <a:p>
            <a:r>
              <a:rPr lang="en-US" dirty="0" smtClean="0"/>
              <a:t>Random Motions</a:t>
            </a:r>
          </a:p>
          <a:p>
            <a:r>
              <a:rPr lang="en-US" dirty="0" smtClean="0"/>
              <a:t>Ordered Motions</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a:t>
            </a:r>
            <a:r>
              <a:rPr lang="en-US" dirty="0" err="1" smtClean="0"/>
              <a:t>Linewidth</a:t>
            </a:r>
            <a:endParaRPr lang="en-US" dirty="0"/>
          </a:p>
        </p:txBody>
      </p:sp>
      <p:sp>
        <p:nvSpPr>
          <p:cNvPr id="3" name="Content Placeholder 2"/>
          <p:cNvSpPr>
            <a:spLocks noGrp="1"/>
          </p:cNvSpPr>
          <p:nvPr>
            <p:ph idx="1"/>
          </p:nvPr>
        </p:nvSpPr>
        <p:spPr/>
        <p:txBody>
          <a:bodyPr/>
          <a:lstStyle/>
          <a:p>
            <a:r>
              <a:rPr lang="en-US" sz="2800" dirty="0" smtClean="0"/>
              <a:t>Broadening due to Heisenberg’s uncertainty principle</a:t>
            </a:r>
          </a:p>
          <a:p>
            <a:r>
              <a:rPr lang="en-US" sz="2800" dirty="0"/>
              <a:t>P</a:t>
            </a:r>
            <a:r>
              <a:rPr lang="en-US" sz="2800" dirty="0" smtClean="0"/>
              <a:t>roportional to the transition probability: </a:t>
            </a:r>
            <a:r>
              <a:rPr lang="en-US" sz="2800" dirty="0" err="1" smtClean="0"/>
              <a:t>A</a:t>
            </a:r>
            <a:r>
              <a:rPr lang="en-US" sz="2800" baseline="-25000" dirty="0" err="1" smtClean="0"/>
              <a:t>ul</a:t>
            </a:r>
            <a:endParaRPr lang="en-US" sz="2800" baseline="-25000" dirty="0" smtClean="0"/>
          </a:p>
          <a:p>
            <a:r>
              <a:rPr lang="en-US" sz="2800" dirty="0" smtClean="0"/>
              <a:t>Produces a ‘</a:t>
            </a:r>
            <a:r>
              <a:rPr lang="en-US" sz="2800" dirty="0" err="1" smtClean="0"/>
              <a:t>Lorentzian</a:t>
            </a:r>
            <a:r>
              <a:rPr lang="en-US" sz="2800" dirty="0" smtClean="0"/>
              <a:t>’ profile – more strongly peaked than a Gaussian, with higher wings</a:t>
            </a:r>
          </a:p>
          <a:p>
            <a:r>
              <a:rPr lang="en-US" sz="2800" dirty="0" smtClean="0"/>
              <a:t>This is important in the optical, but is normally negligible in the radio, as </a:t>
            </a:r>
            <a:r>
              <a:rPr lang="en-US" sz="2800" dirty="0" err="1" smtClean="0"/>
              <a:t>A</a:t>
            </a:r>
            <a:r>
              <a:rPr lang="en-US" sz="2800" baseline="-25000" dirty="0" err="1" smtClean="0"/>
              <a:t>ul</a:t>
            </a:r>
            <a:r>
              <a:rPr lang="en-US" sz="2800" dirty="0" smtClean="0"/>
              <a:t> is usually small</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Random Internal Motions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Intrinsic to the source region, not the line </a:t>
            </a:r>
          </a:p>
          <a:p>
            <a:r>
              <a:rPr lang="en-US" dirty="0" smtClean="0"/>
              <a:t>Maxwell-Boltzmann distribution</a:t>
            </a:r>
          </a:p>
          <a:p>
            <a:r>
              <a:rPr lang="en-US" dirty="0" smtClean="0"/>
              <a:t>Thermal motions: σ</a:t>
            </a:r>
            <a:r>
              <a:rPr lang="en-US" baseline="-25000" dirty="0" smtClean="0"/>
              <a:t>v,thermal</a:t>
            </a:r>
            <a:r>
              <a:rPr lang="en-US" baseline="30000" dirty="0" smtClean="0"/>
              <a:t>2</a:t>
            </a:r>
            <a:r>
              <a:rPr lang="en-US" dirty="0" smtClean="0"/>
              <a:t> = </a:t>
            </a:r>
            <a:r>
              <a:rPr lang="en-US" dirty="0" err="1" smtClean="0"/>
              <a:t>kT</a:t>
            </a:r>
            <a:r>
              <a:rPr lang="en-US" baseline="-25000" dirty="0" err="1" smtClean="0"/>
              <a:t>k</a:t>
            </a:r>
            <a:r>
              <a:rPr lang="en-US" dirty="0" err="1" smtClean="0"/>
              <a:t>/m</a:t>
            </a:r>
            <a:endParaRPr lang="en-US" dirty="0" smtClean="0"/>
          </a:p>
          <a:p>
            <a:r>
              <a:rPr lang="en-US" dirty="0" smtClean="0"/>
              <a:t>Micro-turbulence: σ</a:t>
            </a:r>
            <a:r>
              <a:rPr lang="en-US" baseline="-25000" dirty="0" smtClean="0"/>
              <a:t>v,turb</a:t>
            </a:r>
            <a:r>
              <a:rPr lang="en-US" baseline="30000" dirty="0" smtClean="0"/>
              <a:t>2</a:t>
            </a:r>
            <a:r>
              <a:rPr lang="en-US" dirty="0" smtClean="0"/>
              <a:t> = v</a:t>
            </a:r>
            <a:r>
              <a:rPr lang="en-US" baseline="-25000" dirty="0" smtClean="0"/>
              <a:t>turb</a:t>
            </a:r>
            <a:r>
              <a:rPr lang="en-US" baseline="30000" dirty="0" smtClean="0"/>
              <a:t>2</a:t>
            </a:r>
            <a:r>
              <a:rPr lang="en-US" dirty="0" smtClean="0"/>
              <a:t>/2</a:t>
            </a:r>
          </a:p>
          <a:p>
            <a:r>
              <a:rPr lang="en-US" dirty="0" smtClean="0"/>
              <a:t>Add in </a:t>
            </a:r>
            <a:r>
              <a:rPr lang="en-US" dirty="0" err="1" smtClean="0"/>
              <a:t>quadrature</a:t>
            </a:r>
            <a:r>
              <a:rPr lang="en-US" dirty="0" smtClean="0"/>
              <a:t>: σ</a:t>
            </a:r>
            <a:r>
              <a:rPr lang="en-US" baseline="-25000" dirty="0" smtClean="0"/>
              <a:t>v</a:t>
            </a:r>
            <a:r>
              <a:rPr lang="en-US" baseline="30000" dirty="0" smtClean="0"/>
              <a:t>2</a:t>
            </a:r>
            <a:r>
              <a:rPr lang="en-US" dirty="0" smtClean="0"/>
              <a:t> = </a:t>
            </a:r>
            <a:r>
              <a:rPr lang="en-US" dirty="0" err="1" smtClean="0"/>
              <a:t>kT</a:t>
            </a:r>
            <a:r>
              <a:rPr lang="en-US" baseline="-25000" dirty="0" err="1" smtClean="0"/>
              <a:t>k</a:t>
            </a:r>
            <a:r>
              <a:rPr lang="en-US" dirty="0" err="1" smtClean="0"/>
              <a:t>/m</a:t>
            </a:r>
            <a:r>
              <a:rPr lang="en-US" dirty="0" smtClean="0"/>
              <a:t> + v</a:t>
            </a:r>
            <a:r>
              <a:rPr lang="en-US" baseline="-25000" dirty="0" smtClean="0"/>
              <a:t>turb</a:t>
            </a:r>
            <a:r>
              <a:rPr lang="en-US" baseline="30000" dirty="0" smtClean="0"/>
              <a:t>2</a:t>
            </a:r>
            <a:r>
              <a:rPr lang="en-US" dirty="0" smtClean="0"/>
              <a:t>/2 </a:t>
            </a:r>
          </a:p>
          <a:p>
            <a:r>
              <a:rPr lang="en-US" dirty="0" smtClean="0"/>
              <a:t>Define ‘Doppler temperature’, T</a:t>
            </a:r>
            <a:r>
              <a:rPr lang="en-US" baseline="-25000" dirty="0" smtClean="0"/>
              <a:t>D</a:t>
            </a:r>
            <a:r>
              <a:rPr lang="en-US" dirty="0" smtClean="0"/>
              <a:t>, such that:</a:t>
            </a:r>
          </a:p>
          <a:p>
            <a:pPr algn="ctr">
              <a:buNone/>
            </a:pPr>
            <a:r>
              <a:rPr lang="en-US" dirty="0" smtClean="0"/>
              <a:t>σ</a:t>
            </a:r>
            <a:r>
              <a:rPr lang="en-US" baseline="-25000" dirty="0" smtClean="0"/>
              <a:t>v</a:t>
            </a:r>
            <a:r>
              <a:rPr lang="en-US" baseline="30000" dirty="0" smtClean="0"/>
              <a:t>2</a:t>
            </a:r>
            <a:r>
              <a:rPr lang="en-US" dirty="0" smtClean="0"/>
              <a:t> = </a:t>
            </a:r>
            <a:r>
              <a:rPr lang="en-US" dirty="0" err="1" smtClean="0"/>
              <a:t>kT</a:t>
            </a:r>
            <a:r>
              <a:rPr lang="en-US" baseline="-25000" dirty="0" err="1" smtClean="0"/>
              <a:t>D</a:t>
            </a:r>
            <a:r>
              <a:rPr lang="en-US" dirty="0" err="1" smtClean="0"/>
              <a:t>/m</a:t>
            </a:r>
            <a:r>
              <a:rPr lang="en-US" dirty="0" smtClean="0"/>
              <a:t> = </a:t>
            </a:r>
            <a:r>
              <a:rPr lang="en-US" dirty="0" err="1" smtClean="0"/>
              <a:t>kT</a:t>
            </a:r>
            <a:r>
              <a:rPr lang="en-US" baseline="-25000" dirty="0" err="1" smtClean="0"/>
              <a:t>k</a:t>
            </a:r>
            <a:r>
              <a:rPr lang="en-US" dirty="0" err="1" smtClean="0"/>
              <a:t>/m</a:t>
            </a:r>
            <a:r>
              <a:rPr lang="en-US" dirty="0" smtClean="0"/>
              <a:t> + v</a:t>
            </a:r>
            <a:r>
              <a:rPr lang="en-US" baseline="-25000" dirty="0" smtClean="0"/>
              <a:t>turb</a:t>
            </a:r>
            <a:r>
              <a:rPr lang="en-US" baseline="30000" dirty="0" smtClean="0"/>
              <a:t>2</a:t>
            </a:r>
            <a:r>
              <a:rPr lang="en-US" dirty="0" smtClean="0"/>
              <a:t>/2 </a:t>
            </a:r>
          </a:p>
          <a:p>
            <a:r>
              <a:rPr lang="en-US" dirty="0" smtClean="0"/>
              <a:t>This is what we can actually determine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 Internal Motions</a:t>
            </a:r>
            <a:endParaRPr lang="en-US" dirty="0"/>
          </a:p>
        </p:txBody>
      </p:sp>
      <p:pic>
        <p:nvPicPr>
          <p:cNvPr id="4" name="Content Placeholder 3" descr="gaussian.png"/>
          <p:cNvPicPr>
            <a:picLocks noGrp="1" noChangeAspect="1"/>
          </p:cNvPicPr>
          <p:nvPr>
            <p:ph idx="1"/>
          </p:nvPr>
        </p:nvPicPr>
        <p:blipFill>
          <a:blip r:embed="rId2"/>
          <a:srcRect l="-14823" r="-14823"/>
          <a:stretch>
            <a:fillRect/>
          </a:stretch>
        </p:blipFill>
        <p:spPr>
          <a:xfrm>
            <a:off x="324306" y="1600200"/>
            <a:ext cx="8229600" cy="4525963"/>
          </a:xfrm>
        </p:spPr>
      </p:pic>
      <p:sp>
        <p:nvSpPr>
          <p:cNvPr id="5" name="Rectangle 4"/>
          <p:cNvSpPr/>
          <p:nvPr/>
        </p:nvSpPr>
        <p:spPr>
          <a:xfrm>
            <a:off x="3399034" y="6069749"/>
            <a:ext cx="2288782" cy="523220"/>
          </a:xfrm>
          <a:prstGeom prst="rect">
            <a:avLst/>
          </a:prstGeom>
        </p:spPr>
        <p:txBody>
          <a:bodyPr wrap="none">
            <a:spAutoFit/>
          </a:bodyPr>
          <a:lstStyle/>
          <a:p>
            <a:r>
              <a:rPr lang="en-US" sz="2800" dirty="0" err="1" smtClean="0"/>
              <a:t>σ</a:t>
            </a:r>
            <a:r>
              <a:rPr lang="en-US" sz="2800" baseline="-25000" dirty="0" err="1" smtClean="0"/>
              <a:t>v</a:t>
            </a:r>
            <a:r>
              <a:rPr lang="en-US" sz="2800" dirty="0" smtClean="0"/>
              <a:t> = (kT</a:t>
            </a:r>
            <a:r>
              <a:rPr lang="en-US" sz="2800" baseline="-25000" dirty="0" smtClean="0"/>
              <a:t>D</a:t>
            </a:r>
            <a:r>
              <a:rPr lang="en-US" sz="2800" dirty="0" smtClean="0"/>
              <a:t>/m)</a:t>
            </a:r>
            <a:r>
              <a:rPr lang="en-US" sz="2800" baseline="30000" dirty="0" smtClean="0"/>
              <a:t>1/2</a:t>
            </a:r>
            <a:r>
              <a:rPr lang="en-US" sz="2800" dirty="0" smtClean="0"/>
              <a:t> </a:t>
            </a:r>
            <a:endParaRPr lang="en-US" sz="2800" dirty="0"/>
          </a:p>
        </p:txBody>
      </p:sp>
      <p:cxnSp>
        <p:nvCxnSpPr>
          <p:cNvPr id="8" name="Straight Arrow Connector 7"/>
          <p:cNvCxnSpPr/>
          <p:nvPr/>
        </p:nvCxnSpPr>
        <p:spPr>
          <a:xfrm>
            <a:off x="3967541" y="4107158"/>
            <a:ext cx="1181300" cy="1588"/>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4026605" y="4108746"/>
            <a:ext cx="3198311" cy="461665"/>
          </a:xfrm>
          <a:prstGeom prst="rect">
            <a:avLst/>
          </a:prstGeom>
          <a:noFill/>
        </p:spPr>
        <p:txBody>
          <a:bodyPr wrap="none" rtlCol="0">
            <a:spAutoFit/>
          </a:bodyPr>
          <a:lstStyle/>
          <a:p>
            <a:r>
              <a:rPr lang="en-US" sz="2400" dirty="0" smtClean="0">
                <a:solidFill>
                  <a:srgbClr val="FF0000"/>
                </a:solidFill>
              </a:rPr>
              <a:t>FWHM = 2 (2 ln(2))</a:t>
            </a:r>
            <a:r>
              <a:rPr lang="en-US" sz="2400" baseline="30000" dirty="0" smtClean="0">
                <a:solidFill>
                  <a:srgbClr val="FF0000"/>
                </a:solidFill>
              </a:rPr>
              <a:t>1/2 </a:t>
            </a:r>
            <a:r>
              <a:rPr lang="en-US" sz="2400" dirty="0" err="1" smtClean="0">
                <a:solidFill>
                  <a:srgbClr val="FF0000"/>
                </a:solidFill>
              </a:rPr>
              <a:t>σ</a:t>
            </a:r>
            <a:r>
              <a:rPr lang="en-US" sz="2400" baseline="-25000" dirty="0" err="1" smtClean="0">
                <a:solidFill>
                  <a:srgbClr val="FF0000"/>
                </a:solidFill>
              </a:rPr>
              <a:t>v</a:t>
            </a:r>
            <a:r>
              <a:rPr lang="en-US" sz="2400" baseline="30000" dirty="0" smtClean="0">
                <a:solidFill>
                  <a:srgbClr val="FF0000"/>
                </a:solidFill>
              </a:rPr>
              <a:t> </a:t>
            </a:r>
            <a:endParaRPr lang="en-US" sz="2400" baseline="30000" dirty="0">
              <a:solidFill>
                <a:srgbClr val="FF000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8048"/>
            <a:ext cx="7772400" cy="1143000"/>
          </a:xfrm>
        </p:spPr>
        <p:txBody>
          <a:bodyPr/>
          <a:lstStyle/>
          <a:p>
            <a:r>
              <a:rPr lang="en-US" dirty="0" smtClean="0"/>
              <a:t>Ordered Internal Motions</a:t>
            </a:r>
            <a:endParaRPr lang="en-US" dirty="0"/>
          </a:p>
        </p:txBody>
      </p:sp>
      <p:grpSp>
        <p:nvGrpSpPr>
          <p:cNvPr id="3" name="Group 12"/>
          <p:cNvGrpSpPr/>
          <p:nvPr/>
        </p:nvGrpSpPr>
        <p:grpSpPr>
          <a:xfrm rot="19800000">
            <a:off x="3088658" y="1397663"/>
            <a:ext cx="2880000" cy="2880000"/>
            <a:chOff x="3103425" y="1989000"/>
            <a:chExt cx="2880000" cy="2880000"/>
          </a:xfrm>
        </p:grpSpPr>
        <p:sp>
          <p:nvSpPr>
            <p:cNvPr id="7" name="Oval 6"/>
            <p:cNvSpPr/>
            <p:nvPr/>
          </p:nvSpPr>
          <p:spPr>
            <a:xfrm>
              <a:off x="3103425" y="1989000"/>
              <a:ext cx="2880000" cy="2880000"/>
            </a:xfrm>
            <a:prstGeom prst="ellipse">
              <a:avLst/>
            </a:prstGeom>
            <a:solidFill>
              <a:srgbClr val="58FF51"/>
            </a:solidFill>
            <a:ln>
              <a:solidFill>
                <a:srgbClr val="58FF5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Pie 8"/>
            <p:cNvSpPr/>
            <p:nvPr/>
          </p:nvSpPr>
          <p:spPr>
            <a:xfrm>
              <a:off x="3103425" y="1989000"/>
              <a:ext cx="2880000" cy="2880000"/>
            </a:xfrm>
            <a:prstGeom prst="pie">
              <a:avLst>
                <a:gd name="adj1" fmla="val 6663421"/>
                <a:gd name="adj2" fmla="val 14844283"/>
              </a:avLst>
            </a:prstGeom>
            <a:solidFill>
              <a:srgbClr val="FFF124"/>
            </a:solidFill>
            <a:ln>
              <a:solidFill>
                <a:srgbClr val="FFF1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Pie 9"/>
            <p:cNvSpPr/>
            <p:nvPr/>
          </p:nvSpPr>
          <p:spPr>
            <a:xfrm>
              <a:off x="3103425" y="1989000"/>
              <a:ext cx="2880000" cy="2880000"/>
            </a:xfrm>
            <a:prstGeom prst="pie">
              <a:avLst>
                <a:gd name="adj1" fmla="val 9169946"/>
                <a:gd name="adj2" fmla="val 12196399"/>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Pie 10"/>
            <p:cNvSpPr/>
            <p:nvPr/>
          </p:nvSpPr>
          <p:spPr>
            <a:xfrm rot="10800000">
              <a:off x="3103425" y="1989000"/>
              <a:ext cx="2880000" cy="2880000"/>
            </a:xfrm>
            <a:prstGeom prst="pie">
              <a:avLst>
                <a:gd name="adj1" fmla="val 6800544"/>
                <a:gd name="adj2" fmla="val 14905973"/>
              </a:avLst>
            </a:prstGeom>
            <a:solidFill>
              <a:srgbClr val="47FEFF"/>
            </a:solidFill>
            <a:ln>
              <a:solidFill>
                <a:srgbClr val="47FE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Pie 11"/>
            <p:cNvSpPr/>
            <p:nvPr/>
          </p:nvSpPr>
          <p:spPr>
            <a:xfrm>
              <a:off x="3103425" y="1989000"/>
              <a:ext cx="2880000" cy="2880000"/>
            </a:xfrm>
            <a:prstGeom prst="pie">
              <a:avLst>
                <a:gd name="adj1" fmla="val 20229816"/>
                <a:gd name="adj2" fmla="val 1523571"/>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nvGrpSpPr>
          <p:cNvPr id="4" name="Group 20"/>
          <p:cNvGrpSpPr/>
          <p:nvPr/>
        </p:nvGrpSpPr>
        <p:grpSpPr>
          <a:xfrm>
            <a:off x="516264" y="2796151"/>
            <a:ext cx="2281903" cy="4031835"/>
            <a:chOff x="516264" y="1378423"/>
            <a:chExt cx="2281903" cy="4031835"/>
          </a:xfrm>
          <a:effectLst>
            <a:glow rad="101600">
              <a:schemeClr val="tx1">
                <a:alpha val="75000"/>
              </a:schemeClr>
            </a:glow>
          </a:effectLst>
        </p:grpSpPr>
        <p:sp>
          <p:nvSpPr>
            <p:cNvPr id="14" name="Isosceles Triangle 13"/>
            <p:cNvSpPr/>
            <p:nvPr/>
          </p:nvSpPr>
          <p:spPr>
            <a:xfrm>
              <a:off x="516264" y="3446083"/>
              <a:ext cx="1167087" cy="1964175"/>
            </a:xfrm>
            <a:prstGeom prst="triangle">
              <a:avLst/>
            </a:prstGeom>
            <a:gradFill flip="none" rotWithShape="1">
              <a:gsLst>
                <a:gs pos="0">
                  <a:schemeClr val="bg1">
                    <a:lumMod val="85000"/>
                  </a:schemeClr>
                </a:gs>
                <a:gs pos="100000">
                  <a:schemeClr val="bg1">
                    <a:lumMod val="65000"/>
                  </a:schemeClr>
                </a:gs>
              </a:gsLst>
              <a:lin ang="5400000" scaled="0"/>
              <a:tileRect/>
            </a:gra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17"/>
            <p:cNvGrpSpPr/>
            <p:nvPr/>
          </p:nvGrpSpPr>
          <p:grpSpPr>
            <a:xfrm rot="19800000">
              <a:off x="534047" y="1378423"/>
              <a:ext cx="2264120" cy="3451362"/>
              <a:chOff x="548813" y="1703319"/>
              <a:chExt cx="2264120" cy="3451362"/>
            </a:xfrm>
          </p:grpSpPr>
          <p:sp>
            <p:nvSpPr>
              <p:cNvPr id="17" name="Half Frame 16"/>
              <p:cNvSpPr>
                <a:spLocks noChangeAspect="1"/>
              </p:cNvSpPr>
              <p:nvPr/>
            </p:nvSpPr>
            <p:spPr>
              <a:xfrm rot="8071658">
                <a:off x="548813" y="2741209"/>
                <a:ext cx="1387289" cy="1387289"/>
              </a:xfrm>
              <a:prstGeom prst="halfFrame">
                <a:avLst>
                  <a:gd name="adj1" fmla="val 2151"/>
                  <a:gd name="adj2" fmla="val 1707"/>
                </a:avLst>
              </a:prstGeom>
              <a:solidFill>
                <a:schemeClr val="bg1">
                  <a:lumMod val="7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 name="Block Arc 14"/>
              <p:cNvSpPr/>
              <p:nvPr/>
            </p:nvSpPr>
            <p:spPr>
              <a:xfrm rot="16200000">
                <a:off x="201158" y="2542906"/>
                <a:ext cx="3451362" cy="1772188"/>
              </a:xfrm>
              <a:prstGeom prst="blockArc">
                <a:avLst>
                  <a:gd name="adj1" fmla="val 11722768"/>
                  <a:gd name="adj2" fmla="val 20430646"/>
                  <a:gd name="adj3" fmla="val 3897"/>
                </a:avLst>
              </a:prstGeom>
              <a:solidFill>
                <a:schemeClr val="bg1">
                  <a:lumMod val="7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sp>
        <p:nvSpPr>
          <p:cNvPr id="22" name="TextBox 21"/>
          <p:cNvSpPr txBox="1"/>
          <p:nvPr/>
        </p:nvSpPr>
        <p:spPr>
          <a:xfrm>
            <a:off x="4543425" y="5006799"/>
            <a:ext cx="3334968" cy="584776"/>
          </a:xfrm>
          <a:prstGeom prst="rect">
            <a:avLst/>
          </a:prstGeom>
          <a:noFill/>
        </p:spPr>
        <p:txBody>
          <a:bodyPr wrap="none" rtlCol="0">
            <a:spAutoFit/>
          </a:bodyPr>
          <a:lstStyle/>
          <a:p>
            <a:r>
              <a:rPr lang="en-US" sz="3200" dirty="0" smtClean="0"/>
              <a:t>Inflow/Contraction</a:t>
            </a:r>
            <a:endParaRPr lang="en-US" sz="3200" dirty="0"/>
          </a:p>
        </p:txBody>
      </p:sp>
      <p:cxnSp>
        <p:nvCxnSpPr>
          <p:cNvPr id="16" name="Straight Arrow Connector 15"/>
          <p:cNvCxnSpPr/>
          <p:nvPr/>
        </p:nvCxnSpPr>
        <p:spPr>
          <a:xfrm rot="3600000" flipV="1">
            <a:off x="3370246" y="1521129"/>
            <a:ext cx="7200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rot="900000" flipV="1">
            <a:off x="2666218" y="2456233"/>
            <a:ext cx="7200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rot="19800000" flipV="1">
            <a:off x="2818618" y="3612857"/>
            <a:ext cx="7200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rot="17100000" flipV="1">
            <a:off x="3768382" y="4326441"/>
            <a:ext cx="7200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rot="14400000" flipV="1">
            <a:off x="4977283" y="4144657"/>
            <a:ext cx="7200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rot="11700000" flipV="1">
            <a:off x="5704184" y="3283536"/>
            <a:ext cx="7200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rot="9000000" flipV="1">
            <a:off x="5517834" y="2048861"/>
            <a:ext cx="7200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rot="6300000" flipV="1">
            <a:off x="4576917" y="1358566"/>
            <a:ext cx="7200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rot="19800000" flipV="1">
            <a:off x="2641589" y="2243630"/>
            <a:ext cx="504000" cy="0"/>
          </a:xfrm>
          <a:prstGeom prst="straightConnector1">
            <a:avLst/>
          </a:prstGeom>
          <a:ln>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rot="9000000" flipV="1">
            <a:off x="4559854" y="1136832"/>
            <a:ext cx="504000" cy="0"/>
          </a:xfrm>
          <a:prstGeom prst="straightConnector1">
            <a:avLst/>
          </a:prstGeom>
          <a:ln>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rot="19800000" flipV="1">
            <a:off x="4001445" y="4548174"/>
            <a:ext cx="504000" cy="0"/>
          </a:xfrm>
          <a:prstGeom prst="straightConnector1">
            <a:avLst/>
          </a:prstGeom>
          <a:ln>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rot="9000000" flipV="1">
            <a:off x="5937604" y="3508782"/>
            <a:ext cx="504000" cy="0"/>
          </a:xfrm>
          <a:prstGeom prst="straightConnector1">
            <a:avLst/>
          </a:prstGeom>
          <a:ln>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8048"/>
            <a:ext cx="7772400" cy="1143000"/>
          </a:xfrm>
        </p:spPr>
        <p:txBody>
          <a:bodyPr/>
          <a:lstStyle/>
          <a:p>
            <a:r>
              <a:rPr lang="en-US" dirty="0" smtClean="0"/>
              <a:t>Ordered Internal Motions</a:t>
            </a:r>
            <a:endParaRPr lang="en-US" dirty="0"/>
          </a:p>
        </p:txBody>
      </p:sp>
      <p:grpSp>
        <p:nvGrpSpPr>
          <p:cNvPr id="3" name="Group 12"/>
          <p:cNvGrpSpPr/>
          <p:nvPr/>
        </p:nvGrpSpPr>
        <p:grpSpPr>
          <a:xfrm rot="9000000">
            <a:off x="3088658" y="1397663"/>
            <a:ext cx="2880000" cy="2880000"/>
            <a:chOff x="3103425" y="1989000"/>
            <a:chExt cx="2880000" cy="2880000"/>
          </a:xfrm>
        </p:grpSpPr>
        <p:sp>
          <p:nvSpPr>
            <p:cNvPr id="7" name="Oval 6"/>
            <p:cNvSpPr/>
            <p:nvPr/>
          </p:nvSpPr>
          <p:spPr>
            <a:xfrm>
              <a:off x="3103425" y="1989000"/>
              <a:ext cx="2880000" cy="2880000"/>
            </a:xfrm>
            <a:prstGeom prst="ellipse">
              <a:avLst/>
            </a:prstGeom>
            <a:solidFill>
              <a:srgbClr val="58FF51"/>
            </a:solidFill>
            <a:ln>
              <a:solidFill>
                <a:srgbClr val="58FF5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Pie 8"/>
            <p:cNvSpPr/>
            <p:nvPr/>
          </p:nvSpPr>
          <p:spPr>
            <a:xfrm>
              <a:off x="3103425" y="1989000"/>
              <a:ext cx="2880000" cy="2880000"/>
            </a:xfrm>
            <a:prstGeom prst="pie">
              <a:avLst>
                <a:gd name="adj1" fmla="val 6663421"/>
                <a:gd name="adj2" fmla="val 14844283"/>
              </a:avLst>
            </a:prstGeom>
            <a:solidFill>
              <a:srgbClr val="FFF124"/>
            </a:solidFill>
            <a:ln>
              <a:solidFill>
                <a:srgbClr val="FFF1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Pie 9"/>
            <p:cNvSpPr/>
            <p:nvPr/>
          </p:nvSpPr>
          <p:spPr>
            <a:xfrm>
              <a:off x="3103425" y="1989000"/>
              <a:ext cx="2880000" cy="2880000"/>
            </a:xfrm>
            <a:prstGeom prst="pie">
              <a:avLst>
                <a:gd name="adj1" fmla="val 9169946"/>
                <a:gd name="adj2" fmla="val 12196399"/>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Pie 10"/>
            <p:cNvSpPr/>
            <p:nvPr/>
          </p:nvSpPr>
          <p:spPr>
            <a:xfrm rot="10800000">
              <a:off x="3103425" y="1989000"/>
              <a:ext cx="2880000" cy="2880000"/>
            </a:xfrm>
            <a:prstGeom prst="pie">
              <a:avLst>
                <a:gd name="adj1" fmla="val 6800544"/>
                <a:gd name="adj2" fmla="val 14905973"/>
              </a:avLst>
            </a:prstGeom>
            <a:solidFill>
              <a:srgbClr val="47FEFF"/>
            </a:solidFill>
            <a:ln>
              <a:solidFill>
                <a:srgbClr val="47FE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Pie 11"/>
            <p:cNvSpPr/>
            <p:nvPr/>
          </p:nvSpPr>
          <p:spPr>
            <a:xfrm>
              <a:off x="3103425" y="1989000"/>
              <a:ext cx="2880000" cy="2880000"/>
            </a:xfrm>
            <a:prstGeom prst="pie">
              <a:avLst>
                <a:gd name="adj1" fmla="val 20229816"/>
                <a:gd name="adj2" fmla="val 1523571"/>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nvGrpSpPr>
          <p:cNvPr id="4" name="Group 20"/>
          <p:cNvGrpSpPr/>
          <p:nvPr/>
        </p:nvGrpSpPr>
        <p:grpSpPr>
          <a:xfrm>
            <a:off x="516264" y="2796151"/>
            <a:ext cx="2281903" cy="4031835"/>
            <a:chOff x="516264" y="1378423"/>
            <a:chExt cx="2281903" cy="4031835"/>
          </a:xfrm>
          <a:effectLst>
            <a:glow rad="101600">
              <a:schemeClr val="tx1">
                <a:alpha val="75000"/>
              </a:schemeClr>
            </a:glow>
          </a:effectLst>
        </p:grpSpPr>
        <p:sp>
          <p:nvSpPr>
            <p:cNvPr id="14" name="Isosceles Triangle 13"/>
            <p:cNvSpPr/>
            <p:nvPr/>
          </p:nvSpPr>
          <p:spPr>
            <a:xfrm>
              <a:off x="516264" y="3446083"/>
              <a:ext cx="1167087" cy="1964175"/>
            </a:xfrm>
            <a:prstGeom prst="triangle">
              <a:avLst/>
            </a:prstGeom>
            <a:gradFill flip="none" rotWithShape="1">
              <a:gsLst>
                <a:gs pos="0">
                  <a:schemeClr val="bg1">
                    <a:lumMod val="85000"/>
                  </a:schemeClr>
                </a:gs>
                <a:gs pos="100000">
                  <a:schemeClr val="bg1">
                    <a:lumMod val="65000"/>
                  </a:schemeClr>
                </a:gs>
              </a:gsLst>
              <a:lin ang="5400000" scaled="0"/>
              <a:tileRect/>
            </a:gra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17"/>
            <p:cNvGrpSpPr/>
            <p:nvPr/>
          </p:nvGrpSpPr>
          <p:grpSpPr>
            <a:xfrm rot="19800000">
              <a:off x="534047" y="1378423"/>
              <a:ext cx="2264120" cy="3451362"/>
              <a:chOff x="548813" y="1703319"/>
              <a:chExt cx="2264120" cy="3451362"/>
            </a:xfrm>
          </p:grpSpPr>
          <p:sp>
            <p:nvSpPr>
              <p:cNvPr id="17" name="Half Frame 16"/>
              <p:cNvSpPr>
                <a:spLocks noChangeAspect="1"/>
              </p:cNvSpPr>
              <p:nvPr/>
            </p:nvSpPr>
            <p:spPr>
              <a:xfrm rot="8071658">
                <a:off x="548813" y="2741209"/>
                <a:ext cx="1387289" cy="1387289"/>
              </a:xfrm>
              <a:prstGeom prst="halfFrame">
                <a:avLst>
                  <a:gd name="adj1" fmla="val 2151"/>
                  <a:gd name="adj2" fmla="val 1707"/>
                </a:avLst>
              </a:prstGeom>
              <a:solidFill>
                <a:schemeClr val="bg1">
                  <a:lumMod val="7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 name="Block Arc 14"/>
              <p:cNvSpPr/>
              <p:nvPr/>
            </p:nvSpPr>
            <p:spPr>
              <a:xfrm rot="16200000">
                <a:off x="201158" y="2542906"/>
                <a:ext cx="3451362" cy="1772188"/>
              </a:xfrm>
              <a:prstGeom prst="blockArc">
                <a:avLst>
                  <a:gd name="adj1" fmla="val 11722768"/>
                  <a:gd name="adj2" fmla="val 20430646"/>
                  <a:gd name="adj3" fmla="val 3897"/>
                </a:avLst>
              </a:prstGeom>
              <a:solidFill>
                <a:schemeClr val="bg1">
                  <a:lumMod val="7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sp>
        <p:nvSpPr>
          <p:cNvPr id="22" name="TextBox 21"/>
          <p:cNvSpPr txBox="1"/>
          <p:nvPr/>
        </p:nvSpPr>
        <p:spPr>
          <a:xfrm>
            <a:off x="4543425" y="5006799"/>
            <a:ext cx="3376646" cy="584776"/>
          </a:xfrm>
          <a:prstGeom prst="rect">
            <a:avLst/>
          </a:prstGeom>
          <a:noFill/>
        </p:spPr>
        <p:txBody>
          <a:bodyPr wrap="none" rtlCol="0">
            <a:spAutoFit/>
          </a:bodyPr>
          <a:lstStyle/>
          <a:p>
            <a:r>
              <a:rPr lang="en-US" sz="3200" dirty="0" smtClean="0"/>
              <a:t>Outflow/Expansion</a:t>
            </a:r>
            <a:endParaRPr lang="en-US" sz="3200" dirty="0"/>
          </a:p>
        </p:txBody>
      </p:sp>
      <p:cxnSp>
        <p:nvCxnSpPr>
          <p:cNvPr id="16" name="Straight Arrow Connector 15"/>
          <p:cNvCxnSpPr/>
          <p:nvPr/>
        </p:nvCxnSpPr>
        <p:spPr>
          <a:xfrm rot="14400000" flipV="1">
            <a:off x="3370246" y="1521129"/>
            <a:ext cx="7200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rot="11700000" flipV="1">
            <a:off x="2666218" y="2456233"/>
            <a:ext cx="7200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rot="9000000" flipV="1">
            <a:off x="2818618" y="3612857"/>
            <a:ext cx="7200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rot="6300000" flipV="1">
            <a:off x="3768382" y="4326441"/>
            <a:ext cx="7200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rot="3600000" flipV="1">
            <a:off x="4977283" y="4144657"/>
            <a:ext cx="7200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rot="19800000" flipV="1">
            <a:off x="5517834" y="2048861"/>
            <a:ext cx="7200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rot="17100000" flipV="1">
            <a:off x="4576917" y="1358566"/>
            <a:ext cx="7200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rot="900000" flipV="1">
            <a:off x="5704184" y="3283536"/>
            <a:ext cx="7200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rot="9000000" flipV="1">
            <a:off x="2859828" y="2690176"/>
            <a:ext cx="504000" cy="0"/>
          </a:xfrm>
          <a:prstGeom prst="straightConnector1">
            <a:avLst/>
          </a:prstGeom>
          <a:ln>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rot="19800000" flipV="1">
            <a:off x="4788279" y="1581554"/>
            <a:ext cx="504000" cy="0"/>
          </a:xfrm>
          <a:prstGeom prst="straightConnector1">
            <a:avLst/>
          </a:prstGeom>
          <a:ln>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rot="9000000" flipV="1">
            <a:off x="3751318" y="4107268"/>
            <a:ext cx="504000" cy="0"/>
          </a:xfrm>
          <a:prstGeom prst="straightConnector1">
            <a:avLst/>
          </a:prstGeom>
          <a:ln>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rot="19800000" flipV="1">
            <a:off x="5705721" y="3064362"/>
            <a:ext cx="504000" cy="0"/>
          </a:xfrm>
          <a:prstGeom prst="straightConnector1">
            <a:avLst/>
          </a:prstGeom>
          <a:ln>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8048"/>
            <a:ext cx="7772400" cy="1143000"/>
          </a:xfrm>
        </p:spPr>
        <p:txBody>
          <a:bodyPr/>
          <a:lstStyle/>
          <a:p>
            <a:r>
              <a:rPr lang="en-US" dirty="0" smtClean="0"/>
              <a:t>Ordered Internal Motions</a:t>
            </a:r>
            <a:endParaRPr lang="en-US" dirty="0"/>
          </a:p>
        </p:txBody>
      </p:sp>
      <p:grpSp>
        <p:nvGrpSpPr>
          <p:cNvPr id="13" name="Group 12"/>
          <p:cNvGrpSpPr/>
          <p:nvPr/>
        </p:nvGrpSpPr>
        <p:grpSpPr>
          <a:xfrm rot="14400000">
            <a:off x="3088658" y="1397663"/>
            <a:ext cx="2880000" cy="2880000"/>
            <a:chOff x="3103425" y="1989000"/>
            <a:chExt cx="2880000" cy="2880000"/>
          </a:xfrm>
        </p:grpSpPr>
        <p:sp>
          <p:nvSpPr>
            <p:cNvPr id="7" name="Oval 6"/>
            <p:cNvSpPr/>
            <p:nvPr/>
          </p:nvSpPr>
          <p:spPr>
            <a:xfrm>
              <a:off x="3103425" y="1989000"/>
              <a:ext cx="2880000" cy="2880000"/>
            </a:xfrm>
            <a:prstGeom prst="ellipse">
              <a:avLst/>
            </a:prstGeom>
            <a:solidFill>
              <a:srgbClr val="58FF51"/>
            </a:solidFill>
            <a:ln>
              <a:solidFill>
                <a:srgbClr val="58FF5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Pie 8"/>
            <p:cNvSpPr/>
            <p:nvPr/>
          </p:nvSpPr>
          <p:spPr>
            <a:xfrm>
              <a:off x="3103425" y="1989000"/>
              <a:ext cx="2880000" cy="2880000"/>
            </a:xfrm>
            <a:prstGeom prst="pie">
              <a:avLst>
                <a:gd name="adj1" fmla="val 6663421"/>
                <a:gd name="adj2" fmla="val 14844283"/>
              </a:avLst>
            </a:prstGeom>
            <a:solidFill>
              <a:srgbClr val="FFF124"/>
            </a:solidFill>
            <a:ln>
              <a:solidFill>
                <a:srgbClr val="FFF1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Pie 9"/>
            <p:cNvSpPr/>
            <p:nvPr/>
          </p:nvSpPr>
          <p:spPr>
            <a:xfrm>
              <a:off x="3103425" y="1989000"/>
              <a:ext cx="2880000" cy="2880000"/>
            </a:xfrm>
            <a:prstGeom prst="pie">
              <a:avLst>
                <a:gd name="adj1" fmla="val 9169946"/>
                <a:gd name="adj2" fmla="val 12196399"/>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Pie 10"/>
            <p:cNvSpPr/>
            <p:nvPr/>
          </p:nvSpPr>
          <p:spPr>
            <a:xfrm rot="10800000">
              <a:off x="3103425" y="1989000"/>
              <a:ext cx="2880000" cy="2880000"/>
            </a:xfrm>
            <a:prstGeom prst="pie">
              <a:avLst>
                <a:gd name="adj1" fmla="val 6800544"/>
                <a:gd name="adj2" fmla="val 14905973"/>
              </a:avLst>
            </a:prstGeom>
            <a:solidFill>
              <a:srgbClr val="47FEFF"/>
            </a:solidFill>
            <a:ln>
              <a:solidFill>
                <a:srgbClr val="47FE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Pie 11"/>
            <p:cNvSpPr/>
            <p:nvPr/>
          </p:nvSpPr>
          <p:spPr>
            <a:xfrm>
              <a:off x="3103425" y="1989000"/>
              <a:ext cx="2880000" cy="2880000"/>
            </a:xfrm>
            <a:prstGeom prst="pie">
              <a:avLst>
                <a:gd name="adj1" fmla="val 20229816"/>
                <a:gd name="adj2" fmla="val 1523571"/>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nvGrpSpPr>
          <p:cNvPr id="21" name="Group 20"/>
          <p:cNvGrpSpPr/>
          <p:nvPr/>
        </p:nvGrpSpPr>
        <p:grpSpPr>
          <a:xfrm>
            <a:off x="516264" y="2796151"/>
            <a:ext cx="2281903" cy="4031835"/>
            <a:chOff x="516264" y="1378423"/>
            <a:chExt cx="2281903" cy="4031835"/>
          </a:xfrm>
          <a:effectLst>
            <a:glow rad="101600">
              <a:schemeClr val="tx1">
                <a:alpha val="75000"/>
              </a:schemeClr>
            </a:glow>
          </a:effectLst>
        </p:grpSpPr>
        <p:sp>
          <p:nvSpPr>
            <p:cNvPr id="14" name="Isosceles Triangle 13"/>
            <p:cNvSpPr/>
            <p:nvPr/>
          </p:nvSpPr>
          <p:spPr>
            <a:xfrm>
              <a:off x="516264" y="3446083"/>
              <a:ext cx="1167087" cy="1964175"/>
            </a:xfrm>
            <a:prstGeom prst="triangle">
              <a:avLst/>
            </a:prstGeom>
            <a:gradFill flip="none" rotWithShape="1">
              <a:gsLst>
                <a:gs pos="0">
                  <a:schemeClr val="bg1">
                    <a:lumMod val="85000"/>
                  </a:schemeClr>
                </a:gs>
                <a:gs pos="100000">
                  <a:schemeClr val="bg1">
                    <a:lumMod val="65000"/>
                  </a:schemeClr>
                </a:gs>
              </a:gsLst>
              <a:lin ang="5400000" scaled="0"/>
              <a:tileRect/>
            </a:gra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7"/>
            <p:cNvGrpSpPr/>
            <p:nvPr/>
          </p:nvGrpSpPr>
          <p:grpSpPr>
            <a:xfrm rot="19800000">
              <a:off x="534047" y="1378423"/>
              <a:ext cx="2264120" cy="3451362"/>
              <a:chOff x="548813" y="1703319"/>
              <a:chExt cx="2264120" cy="3451362"/>
            </a:xfrm>
          </p:grpSpPr>
          <p:sp>
            <p:nvSpPr>
              <p:cNvPr id="17" name="Half Frame 16"/>
              <p:cNvSpPr>
                <a:spLocks noChangeAspect="1"/>
              </p:cNvSpPr>
              <p:nvPr/>
            </p:nvSpPr>
            <p:spPr>
              <a:xfrm rot="8071658">
                <a:off x="548813" y="2741209"/>
                <a:ext cx="1387289" cy="1387289"/>
              </a:xfrm>
              <a:prstGeom prst="halfFrame">
                <a:avLst>
                  <a:gd name="adj1" fmla="val 2151"/>
                  <a:gd name="adj2" fmla="val 1707"/>
                </a:avLst>
              </a:prstGeom>
              <a:solidFill>
                <a:schemeClr val="bg1">
                  <a:lumMod val="7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 name="Block Arc 14"/>
              <p:cNvSpPr/>
              <p:nvPr/>
            </p:nvSpPr>
            <p:spPr>
              <a:xfrm rot="16200000">
                <a:off x="201158" y="2542906"/>
                <a:ext cx="3451362" cy="1772188"/>
              </a:xfrm>
              <a:prstGeom prst="blockArc">
                <a:avLst>
                  <a:gd name="adj1" fmla="val 11722768"/>
                  <a:gd name="adj2" fmla="val 20430646"/>
                  <a:gd name="adj3" fmla="val 3897"/>
                </a:avLst>
              </a:prstGeom>
              <a:solidFill>
                <a:schemeClr val="bg1">
                  <a:lumMod val="7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sp>
        <p:nvSpPr>
          <p:cNvPr id="22" name="TextBox 21"/>
          <p:cNvSpPr txBox="1"/>
          <p:nvPr/>
        </p:nvSpPr>
        <p:spPr>
          <a:xfrm>
            <a:off x="4543425" y="5006799"/>
            <a:ext cx="2355332" cy="584776"/>
          </a:xfrm>
          <a:prstGeom prst="rect">
            <a:avLst/>
          </a:prstGeom>
          <a:noFill/>
        </p:spPr>
        <p:txBody>
          <a:bodyPr wrap="none" rtlCol="0">
            <a:spAutoFit/>
          </a:bodyPr>
          <a:lstStyle/>
          <a:p>
            <a:r>
              <a:rPr lang="en-US" sz="3200" dirty="0" smtClean="0"/>
              <a:t>Rotating Disc</a:t>
            </a:r>
            <a:endParaRPr lang="en-US" sz="3200" dirty="0"/>
          </a:p>
        </p:txBody>
      </p:sp>
      <p:cxnSp>
        <p:nvCxnSpPr>
          <p:cNvPr id="24" name="Straight Arrow Connector 23"/>
          <p:cNvCxnSpPr/>
          <p:nvPr/>
        </p:nvCxnSpPr>
        <p:spPr>
          <a:xfrm rot="9000000" flipV="1">
            <a:off x="3370246" y="1521129"/>
            <a:ext cx="7200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rot="6300000" flipV="1">
            <a:off x="2666218" y="2456233"/>
            <a:ext cx="7200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rot="3600000" flipV="1">
            <a:off x="2818618" y="3612857"/>
            <a:ext cx="7200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rot="900000" flipV="1">
            <a:off x="3768382" y="4326441"/>
            <a:ext cx="7200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rot="19800000" flipV="1">
            <a:off x="4977283" y="4144657"/>
            <a:ext cx="7200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rot="17100000" flipV="1">
            <a:off x="5689418" y="3209696"/>
            <a:ext cx="7200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rot="14400000" flipV="1">
            <a:off x="5517834" y="2048861"/>
            <a:ext cx="7200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rot="11700000" flipV="1">
            <a:off x="4576917" y="1358566"/>
            <a:ext cx="7200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rot="9000000" flipV="1">
            <a:off x="2626824" y="2256513"/>
            <a:ext cx="504000" cy="0"/>
          </a:xfrm>
          <a:prstGeom prst="straightConnector1">
            <a:avLst/>
          </a:prstGeom>
          <a:ln>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rot="9000000" flipV="1">
            <a:off x="4773513" y="1596322"/>
            <a:ext cx="504000" cy="0"/>
          </a:xfrm>
          <a:prstGeom prst="straightConnector1">
            <a:avLst/>
          </a:prstGeom>
          <a:ln>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rot="19800000" flipV="1">
            <a:off x="3790016" y="4092500"/>
            <a:ext cx="504000" cy="0"/>
          </a:xfrm>
          <a:prstGeom prst="straightConnector1">
            <a:avLst/>
          </a:prstGeom>
          <a:ln>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rot="19800000" flipV="1">
            <a:off x="5938727" y="3412318"/>
            <a:ext cx="504000" cy="0"/>
          </a:xfrm>
          <a:prstGeom prst="straightConnector1">
            <a:avLst/>
          </a:prstGeom>
          <a:ln>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8048"/>
            <a:ext cx="7772400" cy="1143000"/>
          </a:xfrm>
        </p:spPr>
        <p:txBody>
          <a:bodyPr/>
          <a:lstStyle/>
          <a:p>
            <a:r>
              <a:rPr lang="en-US" dirty="0" smtClean="0"/>
              <a:t>Ordered Internal Motions</a:t>
            </a:r>
            <a:endParaRPr lang="en-US" dirty="0"/>
          </a:p>
        </p:txBody>
      </p:sp>
      <p:grpSp>
        <p:nvGrpSpPr>
          <p:cNvPr id="3" name="Group 12"/>
          <p:cNvGrpSpPr/>
          <p:nvPr/>
        </p:nvGrpSpPr>
        <p:grpSpPr>
          <a:xfrm rot="3600000">
            <a:off x="3088658" y="1397663"/>
            <a:ext cx="2880000" cy="2880000"/>
            <a:chOff x="3103425" y="1989000"/>
            <a:chExt cx="2880000" cy="2880000"/>
          </a:xfrm>
        </p:grpSpPr>
        <p:sp>
          <p:nvSpPr>
            <p:cNvPr id="7" name="Oval 6"/>
            <p:cNvSpPr/>
            <p:nvPr/>
          </p:nvSpPr>
          <p:spPr>
            <a:xfrm>
              <a:off x="3103425" y="1989000"/>
              <a:ext cx="2880000" cy="2880000"/>
            </a:xfrm>
            <a:prstGeom prst="ellipse">
              <a:avLst/>
            </a:prstGeom>
            <a:solidFill>
              <a:srgbClr val="58FF51"/>
            </a:solidFill>
            <a:ln>
              <a:solidFill>
                <a:srgbClr val="58FF5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Pie 8"/>
            <p:cNvSpPr/>
            <p:nvPr/>
          </p:nvSpPr>
          <p:spPr>
            <a:xfrm>
              <a:off x="3103425" y="1989000"/>
              <a:ext cx="2880000" cy="2880000"/>
            </a:xfrm>
            <a:prstGeom prst="pie">
              <a:avLst>
                <a:gd name="adj1" fmla="val 6663421"/>
                <a:gd name="adj2" fmla="val 14844283"/>
              </a:avLst>
            </a:prstGeom>
            <a:solidFill>
              <a:srgbClr val="FFF124"/>
            </a:solidFill>
            <a:ln>
              <a:solidFill>
                <a:srgbClr val="FFF1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Pie 9"/>
            <p:cNvSpPr/>
            <p:nvPr/>
          </p:nvSpPr>
          <p:spPr>
            <a:xfrm>
              <a:off x="3103425" y="1989000"/>
              <a:ext cx="2880000" cy="2880000"/>
            </a:xfrm>
            <a:prstGeom prst="pie">
              <a:avLst>
                <a:gd name="adj1" fmla="val 9169946"/>
                <a:gd name="adj2" fmla="val 12196399"/>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Pie 10"/>
            <p:cNvSpPr/>
            <p:nvPr/>
          </p:nvSpPr>
          <p:spPr>
            <a:xfrm rot="10800000">
              <a:off x="3103425" y="1989000"/>
              <a:ext cx="2880000" cy="2880000"/>
            </a:xfrm>
            <a:prstGeom prst="pie">
              <a:avLst>
                <a:gd name="adj1" fmla="val 6800544"/>
                <a:gd name="adj2" fmla="val 14905973"/>
              </a:avLst>
            </a:prstGeom>
            <a:solidFill>
              <a:srgbClr val="47FEFF"/>
            </a:solidFill>
            <a:ln>
              <a:solidFill>
                <a:srgbClr val="47FE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Pie 11"/>
            <p:cNvSpPr/>
            <p:nvPr/>
          </p:nvSpPr>
          <p:spPr>
            <a:xfrm>
              <a:off x="3103425" y="1989000"/>
              <a:ext cx="2880000" cy="2880000"/>
            </a:xfrm>
            <a:prstGeom prst="pie">
              <a:avLst>
                <a:gd name="adj1" fmla="val 20229816"/>
                <a:gd name="adj2" fmla="val 1523571"/>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nvGrpSpPr>
          <p:cNvPr id="4" name="Group 20"/>
          <p:cNvGrpSpPr/>
          <p:nvPr/>
        </p:nvGrpSpPr>
        <p:grpSpPr>
          <a:xfrm>
            <a:off x="516264" y="2796151"/>
            <a:ext cx="2281903" cy="4031835"/>
            <a:chOff x="516264" y="1378423"/>
            <a:chExt cx="2281903" cy="4031835"/>
          </a:xfrm>
          <a:effectLst>
            <a:glow rad="101600">
              <a:schemeClr val="tx1">
                <a:alpha val="75000"/>
              </a:schemeClr>
            </a:glow>
          </a:effectLst>
        </p:grpSpPr>
        <p:sp>
          <p:nvSpPr>
            <p:cNvPr id="14" name="Isosceles Triangle 13"/>
            <p:cNvSpPr/>
            <p:nvPr/>
          </p:nvSpPr>
          <p:spPr>
            <a:xfrm>
              <a:off x="516264" y="3446083"/>
              <a:ext cx="1167087" cy="1964175"/>
            </a:xfrm>
            <a:prstGeom prst="triangle">
              <a:avLst/>
            </a:prstGeom>
            <a:gradFill flip="none" rotWithShape="1">
              <a:gsLst>
                <a:gs pos="0">
                  <a:schemeClr val="bg1">
                    <a:lumMod val="85000"/>
                  </a:schemeClr>
                </a:gs>
                <a:gs pos="100000">
                  <a:schemeClr val="bg1">
                    <a:lumMod val="65000"/>
                  </a:schemeClr>
                </a:gs>
              </a:gsLst>
              <a:lin ang="5400000" scaled="0"/>
              <a:tileRect/>
            </a:gra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17"/>
            <p:cNvGrpSpPr/>
            <p:nvPr/>
          </p:nvGrpSpPr>
          <p:grpSpPr>
            <a:xfrm rot="19800000">
              <a:off x="534047" y="1378423"/>
              <a:ext cx="2264120" cy="3451362"/>
              <a:chOff x="548813" y="1703319"/>
              <a:chExt cx="2264120" cy="3451362"/>
            </a:xfrm>
          </p:grpSpPr>
          <p:sp>
            <p:nvSpPr>
              <p:cNvPr id="17" name="Half Frame 16"/>
              <p:cNvSpPr>
                <a:spLocks noChangeAspect="1"/>
              </p:cNvSpPr>
              <p:nvPr/>
            </p:nvSpPr>
            <p:spPr>
              <a:xfrm rot="8071658">
                <a:off x="548813" y="2741209"/>
                <a:ext cx="1387289" cy="1387289"/>
              </a:xfrm>
              <a:prstGeom prst="halfFrame">
                <a:avLst>
                  <a:gd name="adj1" fmla="val 2151"/>
                  <a:gd name="adj2" fmla="val 1707"/>
                </a:avLst>
              </a:prstGeom>
              <a:solidFill>
                <a:schemeClr val="bg1">
                  <a:lumMod val="7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 name="Block Arc 14"/>
              <p:cNvSpPr/>
              <p:nvPr/>
            </p:nvSpPr>
            <p:spPr>
              <a:xfrm rot="16200000">
                <a:off x="201158" y="2542906"/>
                <a:ext cx="3451362" cy="1772188"/>
              </a:xfrm>
              <a:prstGeom prst="blockArc">
                <a:avLst>
                  <a:gd name="adj1" fmla="val 11722768"/>
                  <a:gd name="adj2" fmla="val 20430646"/>
                  <a:gd name="adj3" fmla="val 3897"/>
                </a:avLst>
              </a:prstGeom>
              <a:solidFill>
                <a:schemeClr val="bg1">
                  <a:lumMod val="7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sp>
        <p:nvSpPr>
          <p:cNvPr id="22" name="TextBox 21"/>
          <p:cNvSpPr txBox="1"/>
          <p:nvPr/>
        </p:nvSpPr>
        <p:spPr>
          <a:xfrm>
            <a:off x="4543425" y="5006799"/>
            <a:ext cx="2355332" cy="584776"/>
          </a:xfrm>
          <a:prstGeom prst="rect">
            <a:avLst/>
          </a:prstGeom>
          <a:noFill/>
        </p:spPr>
        <p:txBody>
          <a:bodyPr wrap="none" rtlCol="0">
            <a:spAutoFit/>
          </a:bodyPr>
          <a:lstStyle/>
          <a:p>
            <a:r>
              <a:rPr lang="en-US" sz="3200" dirty="0" smtClean="0"/>
              <a:t>Rotating Disc</a:t>
            </a:r>
            <a:endParaRPr lang="en-US" sz="3200" dirty="0"/>
          </a:p>
        </p:txBody>
      </p:sp>
      <p:cxnSp>
        <p:nvCxnSpPr>
          <p:cNvPr id="16" name="Straight Arrow Connector 15"/>
          <p:cNvCxnSpPr/>
          <p:nvPr/>
        </p:nvCxnSpPr>
        <p:spPr>
          <a:xfrm rot="19800000" flipV="1">
            <a:off x="3370246" y="1521129"/>
            <a:ext cx="7200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rot="17100000" flipV="1">
            <a:off x="2666218" y="2456233"/>
            <a:ext cx="7200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rot="14400000" flipV="1">
            <a:off x="2818618" y="3612857"/>
            <a:ext cx="7200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rot="11700000" flipV="1">
            <a:off x="3768382" y="4326441"/>
            <a:ext cx="7200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rot="9000000" flipV="1">
            <a:off x="4977283" y="4144657"/>
            <a:ext cx="7200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rot="6300000" flipV="1">
            <a:off x="5674652" y="3268768"/>
            <a:ext cx="7200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rot="3600000" flipV="1">
            <a:off x="5517834" y="2048861"/>
            <a:ext cx="7200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rot="900000" flipV="1">
            <a:off x="4576917" y="1358566"/>
            <a:ext cx="7200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rot="19800000" flipV="1">
            <a:off x="2892612" y="2670017"/>
            <a:ext cx="504000" cy="0"/>
          </a:xfrm>
          <a:prstGeom prst="straightConnector1">
            <a:avLst/>
          </a:prstGeom>
          <a:ln>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rot="19800000" flipV="1">
            <a:off x="4596321" y="1138514"/>
            <a:ext cx="504000" cy="0"/>
          </a:xfrm>
          <a:prstGeom prst="straightConnector1">
            <a:avLst/>
          </a:prstGeom>
          <a:ln>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rot="9000000" flipV="1">
            <a:off x="4005877" y="4545616"/>
            <a:ext cx="504000" cy="0"/>
          </a:xfrm>
          <a:prstGeom prst="straightConnector1">
            <a:avLst/>
          </a:prstGeom>
          <a:ln>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rot="9000000" flipV="1">
            <a:off x="5659944" y="3061801"/>
            <a:ext cx="504000" cy="0"/>
          </a:xfrm>
          <a:prstGeom prst="straightConnector1">
            <a:avLst/>
          </a:prstGeom>
          <a:ln>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Inflow</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Simulated spectrum of inflowing gas in the envelope of a </a:t>
            </a:r>
            <a:r>
              <a:rPr lang="en-US" dirty="0" err="1" smtClean="0"/>
              <a:t>protostar</a:t>
            </a:r>
            <a:endParaRPr lang="en-US" dirty="0" smtClean="0"/>
          </a:p>
          <a:p>
            <a:r>
              <a:rPr lang="en-US" dirty="0" smtClean="0"/>
              <a:t>From </a:t>
            </a:r>
            <a:r>
              <a:rPr lang="en-US" dirty="0" err="1" smtClean="0"/>
              <a:t>Masunaga</a:t>
            </a:r>
            <a:r>
              <a:rPr lang="en-US" dirty="0" smtClean="0"/>
              <a:t> &amp; </a:t>
            </a:r>
            <a:r>
              <a:rPr lang="en-US" dirty="0" err="1" smtClean="0"/>
              <a:t>Inutsuka</a:t>
            </a:r>
            <a:r>
              <a:rPr lang="en-US" dirty="0" smtClean="0"/>
              <a:t> (2000)</a:t>
            </a:r>
          </a:p>
          <a:p>
            <a:pPr>
              <a:buNone/>
            </a:pPr>
            <a:r>
              <a:rPr lang="en-US" sz="2595" dirty="0" smtClean="0"/>
              <a:t>1: Initial condition</a:t>
            </a:r>
          </a:p>
          <a:p>
            <a:pPr>
              <a:buNone/>
            </a:pPr>
            <a:r>
              <a:rPr lang="en-US" sz="2400" dirty="0" smtClean="0"/>
              <a:t>6: Just after first core forms</a:t>
            </a:r>
          </a:p>
          <a:p>
            <a:pPr>
              <a:buNone/>
            </a:pPr>
            <a:r>
              <a:rPr lang="en-US" sz="2400" dirty="0" smtClean="0"/>
              <a:t>12: Early stage of main accretion phase</a:t>
            </a:r>
          </a:p>
          <a:p>
            <a:pPr>
              <a:buNone/>
            </a:pPr>
            <a:r>
              <a:rPr lang="en-US" sz="2400" dirty="0" smtClean="0"/>
              <a:t>13: Late stage of main accretion phase</a:t>
            </a:r>
            <a:endParaRPr lang="en-US" sz="2400" dirty="0"/>
          </a:p>
        </p:txBody>
      </p:sp>
      <p:pic>
        <p:nvPicPr>
          <p:cNvPr id="8" name="Content Placeholder 7" descr="inflow.png"/>
          <p:cNvPicPr>
            <a:picLocks noGrp="1" noChangeAspect="1"/>
          </p:cNvPicPr>
          <p:nvPr>
            <p:ph sz="half" idx="2"/>
          </p:nvPr>
        </p:nvPicPr>
        <p:blipFill>
          <a:blip r:embed="rId2"/>
          <a:srcRect l="-14415" r="-14415"/>
          <a:stretch>
            <a:fillRect/>
          </a:stretch>
        </p:blip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 name="TextBox 48"/>
          <p:cNvSpPr txBox="1"/>
          <p:nvPr/>
        </p:nvSpPr>
        <p:spPr>
          <a:xfrm>
            <a:off x="1830581" y="2419729"/>
            <a:ext cx="1099880" cy="646331"/>
          </a:xfrm>
          <a:prstGeom prst="rect">
            <a:avLst/>
          </a:prstGeom>
          <a:noFill/>
        </p:spPr>
        <p:txBody>
          <a:bodyPr wrap="none" rtlCol="0">
            <a:spAutoFit/>
          </a:bodyPr>
          <a:lstStyle/>
          <a:p>
            <a:r>
              <a:rPr lang="en-US" sz="3600" dirty="0"/>
              <a:t>n</a:t>
            </a:r>
            <a:r>
              <a:rPr lang="en-US" sz="3600" dirty="0" smtClean="0"/>
              <a:t> = 2</a:t>
            </a:r>
            <a:endParaRPr lang="en-US" sz="3600" dirty="0"/>
          </a:p>
        </p:txBody>
      </p:sp>
      <p:sp>
        <p:nvSpPr>
          <p:cNvPr id="2" name="Title 1"/>
          <p:cNvSpPr>
            <a:spLocks noGrp="1"/>
          </p:cNvSpPr>
          <p:nvPr>
            <p:ph type="title"/>
          </p:nvPr>
        </p:nvSpPr>
        <p:spPr/>
        <p:txBody>
          <a:bodyPr/>
          <a:lstStyle/>
          <a:p>
            <a:r>
              <a:rPr lang="en-US" dirty="0" smtClean="0"/>
              <a:t>Energy levels</a:t>
            </a:r>
            <a:endParaRPr lang="en-US" dirty="0"/>
          </a:p>
        </p:txBody>
      </p:sp>
      <p:cxnSp>
        <p:nvCxnSpPr>
          <p:cNvPr id="13" name="Straight Connector 12"/>
          <p:cNvCxnSpPr/>
          <p:nvPr/>
        </p:nvCxnSpPr>
        <p:spPr>
          <a:xfrm>
            <a:off x="3871583" y="6007288"/>
            <a:ext cx="1416824" cy="1588"/>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3871583" y="5359369"/>
            <a:ext cx="1416824" cy="646331"/>
          </a:xfrm>
          <a:prstGeom prst="rect">
            <a:avLst/>
          </a:prstGeom>
          <a:noFill/>
        </p:spPr>
        <p:txBody>
          <a:bodyPr wrap="none" rtlCol="0">
            <a:spAutoFit/>
          </a:bodyPr>
          <a:lstStyle/>
          <a:p>
            <a:r>
              <a:rPr lang="en-US" sz="3600" dirty="0" smtClean="0"/>
              <a:t>J = 1/2</a:t>
            </a:r>
            <a:endParaRPr lang="en-US" sz="3600" dirty="0"/>
          </a:p>
        </p:txBody>
      </p:sp>
      <p:sp>
        <p:nvSpPr>
          <p:cNvPr id="15" name="TextBox 14"/>
          <p:cNvSpPr txBox="1"/>
          <p:nvPr/>
        </p:nvSpPr>
        <p:spPr>
          <a:xfrm>
            <a:off x="6199421" y="5021770"/>
            <a:ext cx="860707" cy="646331"/>
          </a:xfrm>
          <a:prstGeom prst="rect">
            <a:avLst/>
          </a:prstGeom>
          <a:noFill/>
        </p:spPr>
        <p:txBody>
          <a:bodyPr wrap="none" rtlCol="0">
            <a:spAutoFit/>
          </a:bodyPr>
          <a:lstStyle/>
          <a:p>
            <a:r>
              <a:rPr lang="en-US" sz="3600" dirty="0" smtClean="0"/>
              <a:t>F=1</a:t>
            </a:r>
            <a:endParaRPr lang="en-US" sz="3600" dirty="0"/>
          </a:p>
        </p:txBody>
      </p:sp>
      <p:cxnSp>
        <p:nvCxnSpPr>
          <p:cNvPr id="16" name="Straight Connector 15"/>
          <p:cNvCxnSpPr/>
          <p:nvPr/>
        </p:nvCxnSpPr>
        <p:spPr>
          <a:xfrm>
            <a:off x="5883202" y="5669689"/>
            <a:ext cx="1416824" cy="1588"/>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5897968" y="6284372"/>
            <a:ext cx="1416824" cy="1588"/>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10800000" flipV="1">
            <a:off x="5288410" y="5668100"/>
            <a:ext cx="594793" cy="3375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10800000">
            <a:off x="5288410" y="6008876"/>
            <a:ext cx="594797" cy="277084"/>
          </a:xfrm>
          <a:prstGeom prst="line">
            <a:avLst/>
          </a:prstGeom>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6217829" y="5638041"/>
            <a:ext cx="860707" cy="646331"/>
          </a:xfrm>
          <a:prstGeom prst="rect">
            <a:avLst/>
          </a:prstGeom>
          <a:noFill/>
        </p:spPr>
        <p:txBody>
          <a:bodyPr wrap="none" rtlCol="0">
            <a:spAutoFit/>
          </a:bodyPr>
          <a:lstStyle/>
          <a:p>
            <a:r>
              <a:rPr lang="en-US" sz="3600" dirty="0" smtClean="0"/>
              <a:t>F=0</a:t>
            </a:r>
            <a:endParaRPr lang="en-US" sz="3600" dirty="0"/>
          </a:p>
        </p:txBody>
      </p:sp>
      <p:cxnSp>
        <p:nvCxnSpPr>
          <p:cNvPr id="21" name="Straight Connector 20"/>
          <p:cNvCxnSpPr/>
          <p:nvPr/>
        </p:nvCxnSpPr>
        <p:spPr>
          <a:xfrm>
            <a:off x="3871583" y="3725068"/>
            <a:ext cx="1416824" cy="1588"/>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3871583" y="3077149"/>
            <a:ext cx="1416824" cy="646331"/>
          </a:xfrm>
          <a:prstGeom prst="rect">
            <a:avLst/>
          </a:prstGeom>
          <a:noFill/>
        </p:spPr>
        <p:txBody>
          <a:bodyPr wrap="none" rtlCol="0">
            <a:spAutoFit/>
          </a:bodyPr>
          <a:lstStyle/>
          <a:p>
            <a:r>
              <a:rPr lang="en-US" sz="3600" dirty="0" smtClean="0"/>
              <a:t>J = 1/2</a:t>
            </a:r>
            <a:endParaRPr lang="en-US" sz="3600" dirty="0"/>
          </a:p>
        </p:txBody>
      </p:sp>
      <p:sp>
        <p:nvSpPr>
          <p:cNvPr id="23" name="TextBox 22"/>
          <p:cNvSpPr txBox="1"/>
          <p:nvPr/>
        </p:nvSpPr>
        <p:spPr>
          <a:xfrm>
            <a:off x="6217829" y="2739550"/>
            <a:ext cx="860707" cy="646331"/>
          </a:xfrm>
          <a:prstGeom prst="rect">
            <a:avLst/>
          </a:prstGeom>
          <a:noFill/>
        </p:spPr>
        <p:txBody>
          <a:bodyPr wrap="none" rtlCol="0">
            <a:spAutoFit/>
          </a:bodyPr>
          <a:lstStyle/>
          <a:p>
            <a:r>
              <a:rPr lang="en-US" sz="3600" dirty="0" smtClean="0"/>
              <a:t>F=1</a:t>
            </a:r>
            <a:endParaRPr lang="en-US" sz="3600" dirty="0"/>
          </a:p>
        </p:txBody>
      </p:sp>
      <p:cxnSp>
        <p:nvCxnSpPr>
          <p:cNvPr id="24" name="Straight Connector 23"/>
          <p:cNvCxnSpPr/>
          <p:nvPr/>
        </p:nvCxnSpPr>
        <p:spPr>
          <a:xfrm>
            <a:off x="5883202" y="3387469"/>
            <a:ext cx="1416824" cy="1588"/>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5897968" y="4002152"/>
            <a:ext cx="1416824" cy="1588"/>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10800000" flipV="1">
            <a:off x="5288410" y="3385880"/>
            <a:ext cx="594793" cy="337599"/>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10800000">
            <a:off x="5288410" y="3726656"/>
            <a:ext cx="594797" cy="277084"/>
          </a:xfrm>
          <a:prstGeom prst="line">
            <a:avLst/>
          </a:prstGeom>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6217829" y="3355821"/>
            <a:ext cx="860707" cy="646331"/>
          </a:xfrm>
          <a:prstGeom prst="rect">
            <a:avLst/>
          </a:prstGeom>
          <a:noFill/>
        </p:spPr>
        <p:txBody>
          <a:bodyPr wrap="none" rtlCol="0">
            <a:spAutoFit/>
          </a:bodyPr>
          <a:lstStyle/>
          <a:p>
            <a:r>
              <a:rPr lang="en-US" sz="3600" dirty="0" smtClean="0"/>
              <a:t>F=0</a:t>
            </a:r>
            <a:endParaRPr lang="en-US" sz="3600" dirty="0"/>
          </a:p>
        </p:txBody>
      </p:sp>
      <p:cxnSp>
        <p:nvCxnSpPr>
          <p:cNvPr id="29" name="Straight Connector 28"/>
          <p:cNvCxnSpPr/>
          <p:nvPr/>
        </p:nvCxnSpPr>
        <p:spPr>
          <a:xfrm>
            <a:off x="3853175" y="2436718"/>
            <a:ext cx="1416824" cy="1588"/>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3853175" y="1788799"/>
            <a:ext cx="1416824" cy="646331"/>
          </a:xfrm>
          <a:prstGeom prst="rect">
            <a:avLst/>
          </a:prstGeom>
          <a:noFill/>
        </p:spPr>
        <p:txBody>
          <a:bodyPr wrap="none" rtlCol="0">
            <a:spAutoFit/>
          </a:bodyPr>
          <a:lstStyle/>
          <a:p>
            <a:r>
              <a:rPr lang="en-US" sz="3600" dirty="0" smtClean="0"/>
              <a:t>J = 3/2</a:t>
            </a:r>
            <a:endParaRPr lang="en-US" sz="3600" dirty="0"/>
          </a:p>
        </p:txBody>
      </p:sp>
      <p:sp>
        <p:nvSpPr>
          <p:cNvPr id="31" name="TextBox 30"/>
          <p:cNvSpPr txBox="1"/>
          <p:nvPr/>
        </p:nvSpPr>
        <p:spPr>
          <a:xfrm>
            <a:off x="6199421" y="1432795"/>
            <a:ext cx="860707" cy="646331"/>
          </a:xfrm>
          <a:prstGeom prst="rect">
            <a:avLst/>
          </a:prstGeom>
          <a:noFill/>
        </p:spPr>
        <p:txBody>
          <a:bodyPr wrap="none" rtlCol="0">
            <a:spAutoFit/>
          </a:bodyPr>
          <a:lstStyle/>
          <a:p>
            <a:r>
              <a:rPr lang="en-US" sz="3600" dirty="0" smtClean="0"/>
              <a:t>F=2</a:t>
            </a:r>
            <a:endParaRPr lang="en-US" sz="3600" dirty="0"/>
          </a:p>
        </p:txBody>
      </p:sp>
      <p:cxnSp>
        <p:nvCxnSpPr>
          <p:cNvPr id="32" name="Straight Connector 31"/>
          <p:cNvCxnSpPr/>
          <p:nvPr/>
        </p:nvCxnSpPr>
        <p:spPr>
          <a:xfrm>
            <a:off x="5864794" y="2099119"/>
            <a:ext cx="1416824" cy="1588"/>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5879560" y="2713802"/>
            <a:ext cx="1416824" cy="1588"/>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10800000" flipV="1">
            <a:off x="5270002" y="2097530"/>
            <a:ext cx="594793" cy="337599"/>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rot="10800000">
            <a:off x="5270002" y="2438306"/>
            <a:ext cx="594797" cy="277084"/>
          </a:xfrm>
          <a:prstGeom prst="line">
            <a:avLst/>
          </a:prstGeom>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6199421" y="2067471"/>
            <a:ext cx="860707" cy="646331"/>
          </a:xfrm>
          <a:prstGeom prst="rect">
            <a:avLst/>
          </a:prstGeom>
          <a:noFill/>
        </p:spPr>
        <p:txBody>
          <a:bodyPr wrap="none" rtlCol="0">
            <a:spAutoFit/>
          </a:bodyPr>
          <a:lstStyle/>
          <a:p>
            <a:r>
              <a:rPr lang="en-US" sz="3600" dirty="0" smtClean="0"/>
              <a:t>F=1</a:t>
            </a:r>
            <a:endParaRPr lang="en-US" sz="3600" dirty="0"/>
          </a:p>
        </p:txBody>
      </p:sp>
      <p:cxnSp>
        <p:nvCxnSpPr>
          <p:cNvPr id="37" name="Straight Connector 36"/>
          <p:cNvCxnSpPr/>
          <p:nvPr/>
        </p:nvCxnSpPr>
        <p:spPr>
          <a:xfrm flipV="1">
            <a:off x="1520495" y="3073222"/>
            <a:ext cx="1723810" cy="3927"/>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rot="5400000">
            <a:off x="3246846" y="2464511"/>
            <a:ext cx="617861" cy="594794"/>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rot="16200000" flipV="1">
            <a:off x="3232611" y="3102918"/>
            <a:ext cx="646331" cy="594794"/>
          </a:xfrm>
          <a:prstGeom prst="line">
            <a:avLst/>
          </a:prstGeom>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1832075" y="5351284"/>
            <a:ext cx="1099880" cy="646331"/>
          </a:xfrm>
          <a:prstGeom prst="rect">
            <a:avLst/>
          </a:prstGeom>
          <a:noFill/>
        </p:spPr>
        <p:txBody>
          <a:bodyPr wrap="none" rtlCol="0">
            <a:spAutoFit/>
          </a:bodyPr>
          <a:lstStyle/>
          <a:p>
            <a:r>
              <a:rPr lang="en-US" sz="3600" dirty="0"/>
              <a:t>n</a:t>
            </a:r>
            <a:r>
              <a:rPr lang="en-US" sz="3600" dirty="0" smtClean="0"/>
              <a:t> = 1</a:t>
            </a:r>
            <a:endParaRPr lang="en-US" sz="3600" dirty="0"/>
          </a:p>
        </p:txBody>
      </p:sp>
      <p:cxnSp>
        <p:nvCxnSpPr>
          <p:cNvPr id="52" name="Straight Connector 51"/>
          <p:cNvCxnSpPr/>
          <p:nvPr/>
        </p:nvCxnSpPr>
        <p:spPr>
          <a:xfrm flipV="1">
            <a:off x="1507223" y="6004777"/>
            <a:ext cx="1723810" cy="3927"/>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rot="10800000" flipV="1">
            <a:off x="3245108" y="5997617"/>
            <a:ext cx="594794" cy="4776"/>
          </a:xfrm>
          <a:prstGeom prst="line">
            <a:avLst/>
          </a:prstGeom>
        </p:spPr>
        <p:style>
          <a:lnRef idx="2">
            <a:schemeClr val="accent1"/>
          </a:lnRef>
          <a:fillRef idx="0">
            <a:schemeClr val="accent1"/>
          </a:fillRef>
          <a:effectRef idx="1">
            <a:schemeClr val="accent1"/>
          </a:effectRef>
          <a:fontRef idx="minor">
            <a:schemeClr val="tx1"/>
          </a:fontRef>
        </p:style>
      </p:cxnSp>
      <p:sp>
        <p:nvSpPr>
          <p:cNvPr id="70" name="Oval 69"/>
          <p:cNvSpPr/>
          <p:nvPr/>
        </p:nvSpPr>
        <p:spPr>
          <a:xfrm>
            <a:off x="3484835" y="1432794"/>
            <a:ext cx="2379959" cy="5242449"/>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TextBox 73"/>
          <p:cNvSpPr txBox="1"/>
          <p:nvPr/>
        </p:nvSpPr>
        <p:spPr>
          <a:xfrm>
            <a:off x="241492" y="4655670"/>
            <a:ext cx="2531462" cy="830997"/>
          </a:xfrm>
          <a:prstGeom prst="rect">
            <a:avLst/>
          </a:prstGeom>
          <a:noFill/>
          <a:ln w="12700" cmpd="sng">
            <a:solidFill>
              <a:srgbClr val="FF0000"/>
            </a:solidFill>
          </a:ln>
        </p:spPr>
        <p:txBody>
          <a:bodyPr wrap="none" rtlCol="0">
            <a:spAutoFit/>
          </a:bodyPr>
          <a:lstStyle/>
          <a:p>
            <a:pPr algn="ctr"/>
            <a:r>
              <a:rPr lang="en-US" sz="2400" dirty="0" smtClean="0"/>
              <a:t>Fine Structure: </a:t>
            </a:r>
          </a:p>
          <a:p>
            <a:pPr algn="ctr"/>
            <a:r>
              <a:rPr lang="en-US" sz="2400" dirty="0" smtClean="0"/>
              <a:t>spin-orbit coupling</a:t>
            </a:r>
            <a:endParaRPr lang="en-US" sz="2400" dirty="0"/>
          </a:p>
        </p:txBody>
      </p:sp>
      <p:cxnSp>
        <p:nvCxnSpPr>
          <p:cNvPr id="76" name="Straight Connector 75"/>
          <p:cNvCxnSpPr>
            <a:stCxn id="74" idx="3"/>
            <a:endCxn id="70" idx="2"/>
          </p:cNvCxnSpPr>
          <p:nvPr/>
        </p:nvCxnSpPr>
        <p:spPr>
          <a:xfrm flipV="1">
            <a:off x="2772954" y="4054019"/>
            <a:ext cx="711881" cy="101715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77" name="Oval 76"/>
          <p:cNvSpPr/>
          <p:nvPr/>
        </p:nvSpPr>
        <p:spPr>
          <a:xfrm>
            <a:off x="1166533" y="2067471"/>
            <a:ext cx="2396910" cy="4760172"/>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TextBox 77"/>
          <p:cNvSpPr txBox="1"/>
          <p:nvPr/>
        </p:nvSpPr>
        <p:spPr>
          <a:xfrm>
            <a:off x="4294613" y="4240172"/>
            <a:ext cx="1987593" cy="830997"/>
          </a:xfrm>
          <a:prstGeom prst="rect">
            <a:avLst/>
          </a:prstGeom>
          <a:noFill/>
          <a:ln w="12700" cmpd="sng">
            <a:solidFill>
              <a:srgbClr val="FF0000"/>
            </a:solidFill>
          </a:ln>
        </p:spPr>
        <p:txBody>
          <a:bodyPr wrap="none" rtlCol="0">
            <a:spAutoFit/>
          </a:bodyPr>
          <a:lstStyle/>
          <a:p>
            <a:pPr algn="ctr"/>
            <a:r>
              <a:rPr lang="en-US" sz="2400" dirty="0" smtClean="0"/>
              <a:t>Atomic levels: </a:t>
            </a:r>
          </a:p>
          <a:p>
            <a:pPr algn="ctr"/>
            <a:r>
              <a:rPr lang="en-US" sz="2400" dirty="0" smtClean="0"/>
              <a:t>electron shells</a:t>
            </a:r>
            <a:endParaRPr lang="en-US" sz="2400" dirty="0"/>
          </a:p>
        </p:txBody>
      </p:sp>
      <p:cxnSp>
        <p:nvCxnSpPr>
          <p:cNvPr id="79" name="Straight Connector 78"/>
          <p:cNvCxnSpPr>
            <a:stCxn id="78" idx="1"/>
            <a:endCxn id="77" idx="6"/>
          </p:cNvCxnSpPr>
          <p:nvPr/>
        </p:nvCxnSpPr>
        <p:spPr>
          <a:xfrm rot="10800000">
            <a:off x="3563443" y="4447557"/>
            <a:ext cx="731170" cy="20811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82" name="Oval 81"/>
          <p:cNvSpPr/>
          <p:nvPr/>
        </p:nvSpPr>
        <p:spPr>
          <a:xfrm>
            <a:off x="5270003" y="1417638"/>
            <a:ext cx="2644708" cy="5410005"/>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TextBox 82"/>
          <p:cNvSpPr txBox="1"/>
          <p:nvPr/>
        </p:nvSpPr>
        <p:spPr>
          <a:xfrm>
            <a:off x="241492" y="3355821"/>
            <a:ext cx="3415418" cy="1200328"/>
          </a:xfrm>
          <a:prstGeom prst="rect">
            <a:avLst/>
          </a:prstGeom>
          <a:noFill/>
          <a:ln w="12700" cmpd="sng">
            <a:solidFill>
              <a:srgbClr val="FF0000"/>
            </a:solidFill>
          </a:ln>
        </p:spPr>
        <p:txBody>
          <a:bodyPr wrap="none" rtlCol="0">
            <a:spAutoFit/>
          </a:bodyPr>
          <a:lstStyle/>
          <a:p>
            <a:pPr algn="ctr"/>
            <a:r>
              <a:rPr lang="en-US" sz="2400" dirty="0" smtClean="0"/>
              <a:t>Hyperfine Structure: </a:t>
            </a:r>
          </a:p>
          <a:p>
            <a:pPr algn="ctr"/>
            <a:r>
              <a:rPr lang="en-US" sz="2400" dirty="0" smtClean="0"/>
              <a:t>coupling of nuclear and </a:t>
            </a:r>
          </a:p>
          <a:p>
            <a:pPr algn="ctr"/>
            <a:r>
              <a:rPr lang="en-US" sz="2400" dirty="0" smtClean="0"/>
              <a:t>electron magnetic dipoles</a:t>
            </a:r>
          </a:p>
        </p:txBody>
      </p:sp>
      <p:cxnSp>
        <p:nvCxnSpPr>
          <p:cNvPr id="86" name="Straight Connector 85"/>
          <p:cNvCxnSpPr>
            <a:stCxn id="82" idx="2"/>
            <a:endCxn id="83" idx="3"/>
          </p:cNvCxnSpPr>
          <p:nvPr/>
        </p:nvCxnSpPr>
        <p:spPr>
          <a:xfrm rot="10800000">
            <a:off x="3656911" y="3955985"/>
            <a:ext cx="1613093" cy="16665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79"/>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77"/>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78"/>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7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76"/>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70"/>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74"/>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0" grpId="1" animBg="1"/>
      <p:bldP spid="74" grpId="0" animBg="1"/>
      <p:bldP spid="74" grpId="1" animBg="1"/>
      <p:bldP spid="77" grpId="0" animBg="1"/>
      <p:bldP spid="77" grpId="1" animBg="1"/>
      <p:bldP spid="78" grpId="0" animBg="1"/>
      <p:bldP spid="78" grpId="1" animBg="1"/>
      <p:bldP spid="82" grpId="0" animBg="1"/>
      <p:bldP spid="83" grpId="0" animBg="1"/>
    </p:bld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Expanding Shell</a:t>
            </a:r>
            <a:endParaRPr lang="en-US" dirty="0"/>
          </a:p>
        </p:txBody>
      </p:sp>
      <p:pic>
        <p:nvPicPr>
          <p:cNvPr id="4" name="Content Placeholder 3" descr="expanding_shell.gif"/>
          <p:cNvPicPr>
            <a:picLocks noGrp="1" noChangeAspect="1"/>
          </p:cNvPicPr>
          <p:nvPr>
            <p:ph sz="half" idx="1"/>
          </p:nvPr>
        </p:nvPicPr>
        <p:blipFill>
          <a:blip r:embed="rId2"/>
          <a:srcRect t="-546" b="-546"/>
          <a:stretch>
            <a:fillRect/>
          </a:stretch>
        </p:blipFill>
        <p:spPr/>
      </p:pic>
      <p:sp>
        <p:nvSpPr>
          <p:cNvPr id="5" name="Content Placeholder 4"/>
          <p:cNvSpPr>
            <a:spLocks noGrp="1"/>
          </p:cNvSpPr>
          <p:nvPr>
            <p:ph sz="half" idx="2"/>
          </p:nvPr>
        </p:nvSpPr>
        <p:spPr/>
        <p:txBody>
          <a:bodyPr/>
          <a:lstStyle/>
          <a:p>
            <a:r>
              <a:rPr lang="en-US" sz="2400" dirty="0" smtClean="0"/>
              <a:t>Continuum-subtracted HI spectrum of an expanding shell in M101</a:t>
            </a:r>
          </a:p>
          <a:p>
            <a:r>
              <a:rPr lang="en-US" sz="2400" dirty="0" smtClean="0"/>
              <a:t>From </a:t>
            </a:r>
            <a:r>
              <a:rPr lang="en-US" sz="2400" dirty="0" err="1" smtClean="0"/>
              <a:t>Chakraborti</a:t>
            </a:r>
            <a:r>
              <a:rPr lang="en-US" sz="2400" dirty="0" smtClean="0"/>
              <a:t> &amp;  Ray (2011) / THINGS</a:t>
            </a:r>
          </a:p>
          <a:p>
            <a:r>
              <a:rPr lang="en-US" sz="2400" dirty="0" smtClean="0"/>
              <a:t>Interpret double peaks as approaching and receding hemispheres of the shell</a:t>
            </a:r>
          </a:p>
          <a:p>
            <a:endParaRPr lang="en-US" sz="24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Rotating Disc</a:t>
            </a:r>
            <a:endParaRPr lang="en-US" dirty="0"/>
          </a:p>
        </p:txBody>
      </p:sp>
      <p:pic>
        <p:nvPicPr>
          <p:cNvPr id="6" name="Content Placeholder 5" descr="fig2iii_b.png"/>
          <p:cNvPicPr>
            <a:picLocks noGrp="1" noChangeAspect="1"/>
          </p:cNvPicPr>
          <p:nvPr>
            <p:ph idx="1"/>
          </p:nvPr>
        </p:nvPicPr>
        <p:blipFill>
          <a:blip r:embed="rId2"/>
          <a:srcRect l="-25734" r="-25734"/>
          <a:stretch>
            <a:fillRect/>
          </a:stretch>
        </p:blipFill>
        <p:spPr>
          <a:xfrm>
            <a:off x="-383371" y="1555896"/>
            <a:ext cx="9144001" cy="5028849"/>
          </a:xfr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009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 Motions</a:t>
            </a:r>
            <a:endParaRPr lang="en-US" dirty="0"/>
          </a:p>
        </p:txBody>
      </p:sp>
      <p:sp>
        <p:nvSpPr>
          <p:cNvPr id="3" name="Content Placeholder 2"/>
          <p:cNvSpPr>
            <a:spLocks noGrp="1"/>
          </p:cNvSpPr>
          <p:nvPr>
            <p:ph idx="1"/>
          </p:nvPr>
        </p:nvSpPr>
        <p:spPr/>
        <p:txBody>
          <a:bodyPr>
            <a:normAutofit fontScale="92500"/>
          </a:bodyPr>
          <a:lstStyle/>
          <a:p>
            <a:r>
              <a:rPr lang="en-US" dirty="0" smtClean="0"/>
              <a:t>If the source is in motion relative to us (or we are in motion relative to it) then its observed frequency will be </a:t>
            </a:r>
            <a:r>
              <a:rPr lang="en-US" dirty="0"/>
              <a:t>D</a:t>
            </a:r>
            <a:r>
              <a:rPr lang="en-US" dirty="0" smtClean="0"/>
              <a:t>oppler shifted</a:t>
            </a:r>
          </a:p>
          <a:p>
            <a:r>
              <a:rPr lang="en-US" dirty="0" smtClean="0"/>
              <a:t>This does not change the width of the source (although it may appear to at relativistic recession velocities)</a:t>
            </a:r>
          </a:p>
          <a:p>
            <a:r>
              <a:rPr lang="en-US" dirty="0" smtClean="0"/>
              <a:t>The motion of the source is defined </a:t>
            </a:r>
            <a:r>
              <a:rPr lang="en-US" dirty="0" err="1" smtClean="0"/>
              <a:t>w.r.t</a:t>
            </a:r>
            <a:r>
              <a:rPr lang="en-US" dirty="0" smtClean="0"/>
              <a:t>. a reference frame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53209"/>
            <a:ext cx="7772400" cy="1470025"/>
          </a:xfrm>
        </p:spPr>
        <p:txBody>
          <a:bodyPr/>
          <a:lstStyle/>
          <a:p>
            <a:r>
              <a:rPr lang="en-US" dirty="0" smtClean="0"/>
              <a:t>Reference Frames</a:t>
            </a:r>
            <a:endParaRPr lang="en-US" dirty="0"/>
          </a:p>
        </p:txBody>
      </p:sp>
      <p:sp>
        <p:nvSpPr>
          <p:cNvPr id="3" name="Content Placeholder 2"/>
          <p:cNvSpPr>
            <a:spLocks noGrp="1"/>
          </p:cNvSpPr>
          <p:nvPr>
            <p:ph type="subTitle" idx="1"/>
          </p:nvPr>
        </p:nvSpPr>
        <p:spPr>
          <a:xfrm>
            <a:off x="1371600" y="3443160"/>
            <a:ext cx="6400800" cy="3414840"/>
          </a:xfrm>
        </p:spPr>
        <p:txBody>
          <a:bodyPr>
            <a:normAutofit/>
          </a:bodyPr>
          <a:lstStyle/>
          <a:p>
            <a:r>
              <a:rPr lang="en-US" dirty="0" err="1" smtClean="0"/>
              <a:t>Topocentric</a:t>
            </a:r>
            <a:endParaRPr lang="en-US" dirty="0" smtClean="0"/>
          </a:p>
          <a:p>
            <a:r>
              <a:rPr lang="en-US" dirty="0" smtClean="0"/>
              <a:t>Geocentric</a:t>
            </a:r>
          </a:p>
          <a:p>
            <a:r>
              <a:rPr lang="en-US" dirty="0" smtClean="0"/>
              <a:t> </a:t>
            </a:r>
            <a:r>
              <a:rPr lang="en-US" dirty="0" err="1" smtClean="0"/>
              <a:t>Barycentric</a:t>
            </a:r>
            <a:r>
              <a:rPr lang="en-US" dirty="0" smtClean="0"/>
              <a:t> (Heliocentric)</a:t>
            </a:r>
          </a:p>
          <a:p>
            <a:r>
              <a:rPr lang="en-US" dirty="0" smtClean="0"/>
              <a:t>Local Standard of Rest</a:t>
            </a:r>
          </a:p>
          <a:p>
            <a:r>
              <a:rPr lang="en-US" dirty="0" smtClean="0"/>
              <a:t>Other Frames</a:t>
            </a:r>
          </a:p>
        </p:txBody>
      </p:sp>
      <p:sp>
        <p:nvSpPr>
          <p:cNvPr id="6" name="TextBox 5"/>
          <p:cNvSpPr txBox="1"/>
          <p:nvPr/>
        </p:nvSpPr>
        <p:spPr>
          <a:xfrm>
            <a:off x="103362" y="635040"/>
            <a:ext cx="3465271" cy="1077218"/>
          </a:xfrm>
          <a:prstGeom prst="rect">
            <a:avLst/>
          </a:prstGeom>
          <a:noFill/>
        </p:spPr>
        <p:txBody>
          <a:bodyPr wrap="square" rtlCol="0">
            <a:spAutoFit/>
          </a:bodyPr>
          <a:lstStyle/>
          <a:p>
            <a:pPr algn="ctr"/>
            <a:r>
              <a:rPr lang="en-US" sz="3200" dirty="0" smtClean="0"/>
              <a:t>Inertial frames </a:t>
            </a:r>
            <a:r>
              <a:rPr lang="en-US" sz="3200" dirty="0" err="1" smtClean="0"/>
              <a:t>w.r.t</a:t>
            </a:r>
            <a:r>
              <a:rPr lang="en-US" sz="3200" dirty="0" smtClean="0"/>
              <a:t>. the universe</a:t>
            </a:r>
          </a:p>
        </p:txBody>
      </p:sp>
      <p:cxnSp>
        <p:nvCxnSpPr>
          <p:cNvPr id="60" name="Curved Connector 59"/>
          <p:cNvCxnSpPr>
            <a:stCxn id="74" idx="1"/>
            <a:endCxn id="6" idx="2"/>
          </p:cNvCxnSpPr>
          <p:nvPr/>
        </p:nvCxnSpPr>
        <p:spPr>
          <a:xfrm rot="10800000">
            <a:off x="1835998" y="1712259"/>
            <a:ext cx="309040" cy="3833215"/>
          </a:xfrm>
          <a:prstGeom prst="curvedConnector2">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4" name="Left Brace 73"/>
          <p:cNvSpPr/>
          <p:nvPr/>
        </p:nvSpPr>
        <p:spPr>
          <a:xfrm>
            <a:off x="2145038" y="4725836"/>
            <a:ext cx="339626" cy="1639273"/>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4" grpId="0" animBg="1"/>
    </p:bld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009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Topocentric</a:t>
            </a:r>
            <a:endParaRPr lang="en-US" dirty="0"/>
          </a:p>
        </p:txBody>
      </p:sp>
      <p:sp>
        <p:nvSpPr>
          <p:cNvPr id="3" name="Content Placeholder 2"/>
          <p:cNvSpPr>
            <a:spLocks noGrp="1"/>
          </p:cNvSpPr>
          <p:nvPr>
            <p:ph idx="1"/>
          </p:nvPr>
        </p:nvSpPr>
        <p:spPr/>
        <p:txBody>
          <a:bodyPr/>
          <a:lstStyle/>
          <a:p>
            <a:r>
              <a:rPr lang="en-US" sz="2800" dirty="0" smtClean="0"/>
              <a:t>The velocity frame of the observer – you!</a:t>
            </a:r>
          </a:p>
          <a:p>
            <a:r>
              <a:rPr lang="en-US" sz="2800" dirty="0" smtClean="0"/>
              <a:t>Other velocity frames must be transformed to </a:t>
            </a:r>
            <a:r>
              <a:rPr lang="en-US" sz="2800" dirty="0" err="1" smtClean="0"/>
              <a:t>topocentric</a:t>
            </a:r>
            <a:r>
              <a:rPr lang="en-US" sz="2800" dirty="0" smtClean="0"/>
              <a:t> to make accurate observations</a:t>
            </a:r>
          </a:p>
          <a:p>
            <a:r>
              <a:rPr lang="en-US" sz="2800" dirty="0" smtClean="0"/>
              <a:t>Varies with 1 day (Earth’s rotation) and 1 year (Earth’s orbit) periods </a:t>
            </a:r>
            <a:r>
              <a:rPr lang="en-US" sz="2800" dirty="0" err="1" smtClean="0"/>
              <a:t>w.r.t</a:t>
            </a:r>
            <a:r>
              <a:rPr lang="en-US" sz="2800" dirty="0" smtClean="0"/>
              <a:t>. astronomical sources</a:t>
            </a:r>
          </a:p>
          <a:p>
            <a:r>
              <a:rPr lang="en-US" sz="2800" dirty="0" smtClean="0"/>
              <a:t>Local RFI is stationary in this frame</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 name="Rectangle 29"/>
          <p:cNvSpPr/>
          <p:nvPr/>
        </p:nvSpPr>
        <p:spPr>
          <a:xfrm>
            <a:off x="0" y="0"/>
            <a:ext cx="9144000" cy="6394647"/>
          </a:xfrm>
          <a:prstGeom prst="rect">
            <a:avLst/>
          </a:prstGeom>
          <a:gradFill>
            <a:gsLst>
              <a:gs pos="0">
                <a:schemeClr val="tx1"/>
              </a:gs>
              <a:gs pos="100000">
                <a:schemeClr val="accent1">
                  <a:tint val="50000"/>
                  <a:shade val="100000"/>
                  <a:satMod val="350000"/>
                </a:schemeClr>
              </a:gs>
            </a:gsLst>
            <a:lin ang="54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9" name="Group 28"/>
          <p:cNvGrpSpPr/>
          <p:nvPr/>
        </p:nvGrpSpPr>
        <p:grpSpPr>
          <a:xfrm>
            <a:off x="7220697" y="44303"/>
            <a:ext cx="1800000" cy="1800000"/>
            <a:chOff x="7220697" y="44303"/>
            <a:chExt cx="1800000" cy="1800000"/>
          </a:xfrm>
        </p:grpSpPr>
        <p:sp>
          <p:nvSpPr>
            <p:cNvPr id="27" name="Sun 26"/>
            <p:cNvSpPr/>
            <p:nvPr/>
          </p:nvSpPr>
          <p:spPr>
            <a:xfrm>
              <a:off x="7220697" y="44303"/>
              <a:ext cx="1800000" cy="1800000"/>
            </a:xfrm>
            <a:prstGeom prst="sun">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Smiley Face 27"/>
            <p:cNvSpPr/>
            <p:nvPr/>
          </p:nvSpPr>
          <p:spPr>
            <a:xfrm>
              <a:off x="7678446" y="487360"/>
              <a:ext cx="918000" cy="918000"/>
            </a:xfrm>
            <a:prstGeom prst="smileyFac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 name="Isosceles Triangle 6"/>
          <p:cNvSpPr/>
          <p:nvPr/>
        </p:nvSpPr>
        <p:spPr>
          <a:xfrm rot="20448401">
            <a:off x="3900596" y="1779468"/>
            <a:ext cx="2421665" cy="479296"/>
          </a:xfrm>
          <a:prstGeom prst="triangle">
            <a:avLst/>
          </a:prstGeom>
          <a:solidFill>
            <a:srgbClr val="58FF5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Isosceles Triangle 7"/>
          <p:cNvSpPr/>
          <p:nvPr/>
        </p:nvSpPr>
        <p:spPr>
          <a:xfrm rot="1210360">
            <a:off x="1952423" y="1754652"/>
            <a:ext cx="2421665" cy="479296"/>
          </a:xfrm>
          <a:prstGeom prst="triangle">
            <a:avLst/>
          </a:prstGeom>
          <a:solidFill>
            <a:srgbClr val="58FF5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Isosceles Triangle 8"/>
          <p:cNvSpPr/>
          <p:nvPr/>
        </p:nvSpPr>
        <p:spPr>
          <a:xfrm rot="18898883">
            <a:off x="3630721" y="1550102"/>
            <a:ext cx="2105450" cy="390530"/>
          </a:xfrm>
          <a:prstGeom prst="triangle">
            <a:avLst/>
          </a:prstGeom>
          <a:solidFill>
            <a:srgbClr val="58FF5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Isosceles Triangle 9"/>
          <p:cNvSpPr/>
          <p:nvPr/>
        </p:nvSpPr>
        <p:spPr>
          <a:xfrm rot="2806996">
            <a:off x="2513245" y="1554822"/>
            <a:ext cx="2105450" cy="390530"/>
          </a:xfrm>
          <a:prstGeom prst="triangle">
            <a:avLst/>
          </a:prstGeom>
          <a:solidFill>
            <a:srgbClr val="58FF5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Diamond 10"/>
          <p:cNvSpPr/>
          <p:nvPr/>
        </p:nvSpPr>
        <p:spPr>
          <a:xfrm>
            <a:off x="3793959" y="788867"/>
            <a:ext cx="665459" cy="1888910"/>
          </a:xfrm>
          <a:prstGeom prst="diamond">
            <a:avLst/>
          </a:prstGeom>
          <a:solidFill>
            <a:srgbClr val="58FF5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3972121" y="2569673"/>
            <a:ext cx="324858" cy="3824974"/>
          </a:xfrm>
          <a:prstGeom prst="rect">
            <a:avLst/>
          </a:prstGeom>
          <a:solidFill>
            <a:schemeClr val="accent6">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 y="6394647"/>
            <a:ext cx="9144000" cy="463353"/>
          </a:xfrm>
          <a:prstGeom prst="rect">
            <a:avLst/>
          </a:prstGeom>
          <a:gradFill flip="none" rotWithShape="1">
            <a:gsLst>
              <a:gs pos="0">
                <a:schemeClr val="accent3"/>
              </a:gs>
              <a:gs pos="100000">
                <a:srgbClr val="FFFFFF"/>
              </a:gs>
              <a:gs pos="99000">
                <a:schemeClr val="accent3">
                  <a:lumMod val="40000"/>
                  <a:lumOff val="60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4164093" y="2459006"/>
            <a:ext cx="295325" cy="420803"/>
          </a:xfrm>
          <a:prstGeom prst="ellipse">
            <a:avLst/>
          </a:prstGeom>
          <a:solidFill>
            <a:schemeClr val="accent6">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4316493" y="2330814"/>
            <a:ext cx="295325" cy="420803"/>
          </a:xfrm>
          <a:prstGeom prst="ellipse">
            <a:avLst/>
          </a:prstGeom>
          <a:solidFill>
            <a:schemeClr val="accent6">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4331259" y="5993278"/>
            <a:ext cx="295325" cy="420803"/>
          </a:xfrm>
          <a:prstGeom prst="ellipse">
            <a:avLst/>
          </a:prstGeom>
          <a:solidFill>
            <a:schemeClr val="accent6">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4021173" y="2316046"/>
            <a:ext cx="295325" cy="420803"/>
          </a:xfrm>
          <a:prstGeom prst="ellipse">
            <a:avLst/>
          </a:prstGeom>
          <a:solidFill>
            <a:schemeClr val="accent6">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3947343" y="2626174"/>
            <a:ext cx="295325" cy="420803"/>
          </a:xfrm>
          <a:prstGeom prst="ellipse">
            <a:avLst/>
          </a:prstGeom>
          <a:solidFill>
            <a:schemeClr val="accent6">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3740619" y="2552334"/>
            <a:ext cx="295325" cy="420803"/>
          </a:xfrm>
          <a:prstGeom prst="ellipse">
            <a:avLst/>
          </a:prstGeom>
          <a:solidFill>
            <a:schemeClr val="accent6">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3755385" y="2301278"/>
            <a:ext cx="295325" cy="420803"/>
          </a:xfrm>
          <a:prstGeom prst="ellipse">
            <a:avLst/>
          </a:prstGeom>
          <a:solidFill>
            <a:schemeClr val="accent6">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4316493" y="2611406"/>
            <a:ext cx="295325" cy="420803"/>
          </a:xfrm>
          <a:prstGeom prst="ellipse">
            <a:avLst/>
          </a:prstGeom>
          <a:solidFill>
            <a:schemeClr val="accent6">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0242"/>
            <a:ext cx="8229600" cy="1143000"/>
          </a:xfrm>
        </p:spPr>
        <p:txBody>
          <a:bodyPr/>
          <a:lstStyle/>
          <a:p>
            <a:r>
              <a:rPr lang="en-US" dirty="0" smtClean="0">
                <a:ln>
                  <a:solidFill>
                    <a:schemeClr val="bg1"/>
                  </a:solidFill>
                </a:ln>
              </a:rPr>
              <a:t>A </a:t>
            </a:r>
            <a:r>
              <a:rPr lang="en-US" dirty="0" err="1" smtClean="0">
                <a:ln>
                  <a:solidFill>
                    <a:schemeClr val="bg1"/>
                  </a:solidFill>
                </a:ln>
              </a:rPr>
              <a:t>Topocentric</a:t>
            </a:r>
            <a:r>
              <a:rPr lang="en-US" dirty="0" smtClean="0">
                <a:ln>
                  <a:solidFill>
                    <a:schemeClr val="bg1"/>
                  </a:solidFill>
                </a:ln>
              </a:rPr>
              <a:t> Image</a:t>
            </a:r>
            <a:endParaRPr lang="en-US" dirty="0">
              <a:ln>
                <a:solidFill>
                  <a:schemeClr val="bg1"/>
                </a:solidFill>
              </a:l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0" fill="hold"/>
                                        <p:tgtEl>
                                          <p:spTgt spid="29"/>
                                        </p:tgtEl>
                                        <p:attrNameLst>
                                          <p:attrName>ppt_x</p:attrName>
                                        </p:attrNameLst>
                                      </p:cBhvr>
                                      <p:tavLst>
                                        <p:tav tm="0">
                                          <p:val>
                                            <p:strVal val="#ppt_x"/>
                                          </p:val>
                                        </p:tav>
                                        <p:tav tm="100000">
                                          <p:val>
                                            <p:strVal val="#ppt_x"/>
                                          </p:val>
                                        </p:tav>
                                      </p:tavLst>
                                    </p:anim>
                                    <p:anim calcmode="lin" valueType="num">
                                      <p:cBhvr additive="base">
                                        <p:cTn id="8" dur="5000" fill="hold"/>
                                        <p:tgtEl>
                                          <p:spTgt spid="29"/>
                                        </p:tgtEl>
                                        <p:attrNameLst>
                                          <p:attrName>ppt_y</p:attrName>
                                        </p:attrNameLst>
                                      </p:cBhvr>
                                      <p:tavLst>
                                        <p:tav tm="0">
                                          <p:val>
                                            <p:strVal val="1+#ppt_h/2"/>
                                          </p:val>
                                        </p:tav>
                                        <p:tav tm="100000">
                                          <p:val>
                                            <p:strVal val="#ppt_y"/>
                                          </p:val>
                                        </p:tav>
                                      </p:tavLst>
                                    </p:anim>
                                  </p:childTnLst>
                                </p:cTn>
                              </p:par>
                              <p:par>
                                <p:cTn id="9" presetID="10" presetClass="exit" presetSubtype="0" fill="hold" grpId="1" nodeType="withEffect">
                                  <p:stCondLst>
                                    <p:cond delay="0"/>
                                  </p:stCondLst>
                                  <p:childTnLst>
                                    <p:animEffect transition="out" filter="fade">
                                      <p:cBhvr>
                                        <p:cTn id="10" dur="3000"/>
                                        <p:tgtEl>
                                          <p:spTgt spid="30"/>
                                        </p:tgtEl>
                                      </p:cBhvr>
                                    </p:animEffect>
                                    <p:set>
                                      <p:cBhvr>
                                        <p:cTn id="11" dur="1" fill="hold">
                                          <p:stCondLst>
                                            <p:cond delay="2999"/>
                                          </p:stCondLst>
                                        </p:cTn>
                                        <p:tgtEl>
                                          <p:spTgt spid="30"/>
                                        </p:tgtEl>
                                        <p:attrNameLst>
                                          <p:attrName>style.visibility</p:attrName>
                                        </p:attrNameLst>
                                      </p:cBhvr>
                                      <p:to>
                                        <p:strVal val="hidden"/>
                                      </p:to>
                                    </p:set>
                                  </p:childTnLst>
                                </p:cTn>
                              </p:par>
                            </p:childTnLst>
                          </p:cTn>
                        </p:par>
                        <p:par>
                          <p:cTn id="12" fill="hold">
                            <p:stCondLst>
                              <p:cond delay="5000"/>
                            </p:stCondLst>
                            <p:childTnLst>
                              <p:par>
                                <p:cTn id="13" presetID="0" presetClass="path" presetSubtype="0" accel="50000" fill="hold" grpId="1" nodeType="afterEffect">
                                  <p:stCondLst>
                                    <p:cond delay="2000"/>
                                  </p:stCondLst>
                                  <p:childTnLst>
                                    <p:animMotion origin="layout" path="M 3.43869E-7 -4.7811E-6 L 3.43869E-7 0.4934 " pathEditMode="relative" ptsTypes="AA">
                                      <p:cBhvr>
                                        <p:cTn id="14" dur="1000" fill="hold"/>
                                        <p:tgtEl>
                                          <p:spTgt spid="22"/>
                                        </p:tgtEl>
                                        <p:attrNameLst>
                                          <p:attrName>ppt_x</p:attrName>
                                          <p:attrName>ppt_y</p:attrName>
                                        </p:attrNameLst>
                                      </p:cBhvr>
                                    </p:animMotion>
                                  </p:childTnLst>
                                </p:cTn>
                              </p:par>
                            </p:childTnLst>
                          </p:cTn>
                        </p:par>
                        <p:par>
                          <p:cTn id="15" fill="hold">
                            <p:stCondLst>
                              <p:cond delay="8000"/>
                            </p:stCondLst>
                            <p:childTnLst>
                              <p:par>
                                <p:cTn id="16" presetID="1" presetClass="entr" presetSubtype="0"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1" animBg="1"/>
      <p:bldP spid="17" grpId="0" animBg="1"/>
      <p:bldP spid="22" grpId="1" animBg="1"/>
    </p:bld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009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Geocentric</a:t>
            </a:r>
            <a:endParaRPr lang="en-US" dirty="0"/>
          </a:p>
        </p:txBody>
      </p:sp>
      <p:sp>
        <p:nvSpPr>
          <p:cNvPr id="3" name="Content Placeholder 2"/>
          <p:cNvSpPr>
            <a:spLocks noGrp="1"/>
          </p:cNvSpPr>
          <p:nvPr>
            <p:ph idx="1"/>
          </p:nvPr>
        </p:nvSpPr>
        <p:spPr/>
        <p:txBody>
          <a:bodyPr/>
          <a:lstStyle/>
          <a:p>
            <a:r>
              <a:rPr lang="en-US" dirty="0" smtClean="0"/>
              <a:t>Reference frame of the centre of the Earth</a:t>
            </a:r>
          </a:p>
          <a:p>
            <a:r>
              <a:rPr lang="en-US" dirty="0" smtClean="0"/>
              <a:t>Differs from </a:t>
            </a:r>
            <a:r>
              <a:rPr lang="en-US" dirty="0" err="1" smtClean="0"/>
              <a:t>topocentric</a:t>
            </a:r>
            <a:r>
              <a:rPr lang="en-US" dirty="0" smtClean="0"/>
              <a:t> by up to ~0.5 km s</a:t>
            </a:r>
            <a:r>
              <a:rPr lang="en-US" baseline="30000" dirty="0" smtClean="0"/>
              <a:t>-1</a:t>
            </a:r>
            <a:r>
              <a:rPr lang="en-US" dirty="0" smtClean="0"/>
              <a:t>, depending on time, pointing direction and latitude</a:t>
            </a:r>
          </a:p>
          <a:p>
            <a:r>
              <a:rPr lang="en-US" dirty="0" smtClean="0"/>
              <a:t>Varies with 1 year period </a:t>
            </a:r>
            <a:r>
              <a:rPr lang="en-US" dirty="0" err="1" smtClean="0"/>
              <a:t>w.r.t</a:t>
            </a:r>
            <a:r>
              <a:rPr lang="en-US" dirty="0" smtClean="0"/>
              <a:t>. astronomical sources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0090"/>
        </a:solidFill>
        <a:effectLst/>
      </p:bgPr>
    </p:bg>
    <p:spTree>
      <p:nvGrpSpPr>
        <p:cNvPr id="1" name=""/>
        <p:cNvGrpSpPr/>
        <p:nvPr/>
      </p:nvGrpSpPr>
      <p:grpSpPr>
        <a:xfrm>
          <a:off x="0" y="0"/>
          <a:ext cx="0" cy="0"/>
          <a:chOff x="0" y="0"/>
          <a:chExt cx="0" cy="0"/>
        </a:xfrm>
      </p:grpSpPr>
      <p:sp>
        <p:nvSpPr>
          <p:cNvPr id="6" name="Rectangle 5"/>
          <p:cNvSpPr/>
          <p:nvPr/>
        </p:nvSpPr>
        <p:spPr>
          <a:xfrm>
            <a:off x="-30602" y="0"/>
            <a:ext cx="9144000" cy="6858000"/>
          </a:xfrm>
          <a:prstGeom prst="rect">
            <a:avLst/>
          </a:prstGeom>
          <a:solidFill>
            <a:srgbClr val="01011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 Geocentric Image</a:t>
            </a:r>
            <a:endParaRPr lang="en-US" dirty="0"/>
          </a:p>
        </p:txBody>
      </p:sp>
      <p:sp>
        <p:nvSpPr>
          <p:cNvPr id="5" name="TextBox 4"/>
          <p:cNvSpPr txBox="1"/>
          <p:nvPr/>
        </p:nvSpPr>
        <p:spPr>
          <a:xfrm>
            <a:off x="802657" y="6435750"/>
            <a:ext cx="7481535" cy="369332"/>
          </a:xfrm>
          <a:prstGeom prst="rect">
            <a:avLst/>
          </a:prstGeom>
          <a:noFill/>
        </p:spPr>
        <p:txBody>
          <a:bodyPr wrap="none" rtlCol="0">
            <a:spAutoFit/>
          </a:bodyPr>
          <a:lstStyle/>
          <a:p>
            <a:r>
              <a:rPr lang="en-US" dirty="0" smtClean="0"/>
              <a:t>Rotating Earth by </a:t>
            </a:r>
            <a:r>
              <a:rPr lang="en-US" dirty="0" err="1" smtClean="0"/>
              <a:t>Wikiscient</a:t>
            </a:r>
            <a:r>
              <a:rPr lang="en-US" dirty="0" smtClean="0"/>
              <a:t>, from NASA images. Source: Wikimedia Commons</a:t>
            </a:r>
            <a:endParaRPr lang="en-US" dirty="0"/>
          </a:p>
        </p:txBody>
      </p:sp>
      <p:grpSp>
        <p:nvGrpSpPr>
          <p:cNvPr id="7" name="Group 6"/>
          <p:cNvGrpSpPr/>
          <p:nvPr/>
        </p:nvGrpSpPr>
        <p:grpSpPr>
          <a:xfrm>
            <a:off x="-1830602" y="3143047"/>
            <a:ext cx="1800000" cy="1800000"/>
            <a:chOff x="7220697" y="44303"/>
            <a:chExt cx="1800000" cy="1800000"/>
          </a:xfrm>
        </p:grpSpPr>
        <p:sp>
          <p:nvSpPr>
            <p:cNvPr id="8" name="Sun 7"/>
            <p:cNvSpPr/>
            <p:nvPr/>
          </p:nvSpPr>
          <p:spPr>
            <a:xfrm>
              <a:off x="7220697" y="44303"/>
              <a:ext cx="1800000" cy="1800000"/>
            </a:xfrm>
            <a:prstGeom prst="sun">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Smiley Face 8"/>
            <p:cNvSpPr/>
            <p:nvPr/>
          </p:nvSpPr>
          <p:spPr>
            <a:xfrm>
              <a:off x="7678446" y="487360"/>
              <a:ext cx="918000" cy="918000"/>
            </a:xfrm>
            <a:prstGeom prst="smileyFac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 name="Globespin.gif">
            <a:hlinkClick r:id="" action="ppaction://media"/>
          </p:cNvPr>
          <p:cNvPicPr/>
          <p:nvPr>
            <p:ph idx="1"/>
            <a:videoFile r:link="rId1"/>
          </p:nvPr>
        </p:nvPicPr>
        <p:blipFill>
          <a:blip r:embed="rId3"/>
          <a:stretch>
            <a:fillRect/>
          </a:stretch>
        </p:blipFill>
        <p:spPr>
          <a:xfrm>
            <a:off x="2514600" y="1981200"/>
            <a:ext cx="4114800" cy="411480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par>
                                <p:cTn id="7" presetID="2" presetClass="entr" presetSubtype="2" fill="hold" nodeType="withEffect">
                                  <p:stCondLst>
                                    <p:cond delay="5000"/>
                                  </p:stCondLst>
                                  <p:childTnLst>
                                    <p:set>
                                      <p:cBhvr>
                                        <p:cTn id="8" dur="1" fill="hold">
                                          <p:stCondLst>
                                            <p:cond delay="0"/>
                                          </p:stCondLst>
                                        </p:cTn>
                                        <p:tgtEl>
                                          <p:spTgt spid="7"/>
                                        </p:tgtEl>
                                        <p:attrNameLst>
                                          <p:attrName>style.visibility</p:attrName>
                                        </p:attrNameLst>
                                      </p:cBhvr>
                                      <p:to>
                                        <p:strVal val="visible"/>
                                      </p:to>
                                    </p:set>
                                    <p:anim calcmode="lin" valueType="num">
                                      <p:cBhvr additive="base">
                                        <p:cTn id="9" dur="1000" fill="hold"/>
                                        <p:tgtEl>
                                          <p:spTgt spid="7"/>
                                        </p:tgtEl>
                                        <p:attrNameLst>
                                          <p:attrName>ppt_x</p:attrName>
                                        </p:attrNameLst>
                                      </p:cBhvr>
                                      <p:tavLst>
                                        <p:tav tm="0">
                                          <p:val>
                                            <p:strVal val="1+#ppt_w/2"/>
                                          </p:val>
                                        </p:tav>
                                        <p:tav tm="100000">
                                          <p:val>
                                            <p:strVal val="#ppt_x"/>
                                          </p:val>
                                        </p:tav>
                                      </p:tavLst>
                                    </p:anim>
                                    <p:anim calcmode="lin" valueType="num">
                                      <p:cBhvr additive="base">
                                        <p:cTn id="10"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p:cTn id="11" repeatCount="10000" fill="remove" display="0">
                  <p:stCondLst>
                    <p:cond delay="indefinite"/>
                  </p:stCondLst>
                  <p:endCondLst>
                    <p:cond evt="onPrev" delay="0">
                      <p:tgtEl>
                        <p:sldTgt/>
                      </p:tgtEl>
                    </p:cond>
                  </p:endCondLst>
                </p:cTn>
                <p:tgtEl>
                  <p:spTgt spid="4"/>
                </p:tgtEl>
              </p:cMediaNode>
            </p:video>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009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Barycentric</a:t>
            </a:r>
            <a:r>
              <a:rPr lang="en-US" dirty="0" smtClean="0"/>
              <a:t> (Heliocentric)</a:t>
            </a:r>
            <a:endParaRPr lang="en-US" dirty="0"/>
          </a:p>
        </p:txBody>
      </p:sp>
      <p:sp>
        <p:nvSpPr>
          <p:cNvPr id="3" name="Content Placeholder 2"/>
          <p:cNvSpPr>
            <a:spLocks noGrp="1"/>
          </p:cNvSpPr>
          <p:nvPr>
            <p:ph idx="1"/>
          </p:nvPr>
        </p:nvSpPr>
        <p:spPr/>
        <p:txBody>
          <a:bodyPr/>
          <a:lstStyle/>
          <a:p>
            <a:r>
              <a:rPr lang="en-US" sz="2800" dirty="0" smtClean="0"/>
              <a:t>‘Heliocentric’ refers to the centre of the Sun, ‘</a:t>
            </a:r>
            <a:r>
              <a:rPr lang="en-US" sz="2800" dirty="0" err="1"/>
              <a:t>b</a:t>
            </a:r>
            <a:r>
              <a:rPr lang="en-US" sz="2800" dirty="0" err="1" smtClean="0"/>
              <a:t>arycentric</a:t>
            </a:r>
            <a:r>
              <a:rPr lang="en-US" sz="2800" dirty="0" smtClean="0"/>
              <a:t>’ to the Solar System </a:t>
            </a:r>
            <a:r>
              <a:rPr lang="en-US" sz="2800" dirty="0" err="1" smtClean="0"/>
              <a:t>barycentre</a:t>
            </a:r>
            <a:r>
              <a:rPr lang="en-US" sz="2800" dirty="0" smtClean="0"/>
              <a:t> (centre of mass)</a:t>
            </a:r>
          </a:p>
          <a:p>
            <a:r>
              <a:rPr lang="en-US" sz="2800" dirty="0" err="1" smtClean="0"/>
              <a:t>Barycentric</a:t>
            </a:r>
            <a:r>
              <a:rPr lang="en-US" sz="2800" dirty="0" smtClean="0"/>
              <a:t> is normally used in modern astronomy, heliocentric is historical</a:t>
            </a:r>
          </a:p>
          <a:p>
            <a:r>
              <a:rPr lang="en-US" sz="2800" dirty="0" smtClean="0"/>
              <a:t>Differ from geocentric by up to ~30 km s</a:t>
            </a:r>
            <a:r>
              <a:rPr lang="en-US" sz="2800" baseline="30000" dirty="0" smtClean="0"/>
              <a:t>-1</a:t>
            </a:r>
            <a:r>
              <a:rPr lang="en-US" sz="2800" dirty="0" smtClean="0"/>
              <a:t>, depending on time and pointing direction</a:t>
            </a:r>
          </a:p>
          <a:p>
            <a:r>
              <a:rPr lang="en-US" sz="2800" dirty="0" smtClean="0"/>
              <a:t>Used for most extra-galactic spectral line work</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0090"/>
        </a:solidFill>
        <a:effectLst/>
      </p:bgPr>
    </p:bg>
    <p:spTree>
      <p:nvGrpSpPr>
        <p:cNvPr id="1" name=""/>
        <p:cNvGrpSpPr/>
        <p:nvPr/>
      </p:nvGrpSpPr>
      <p:grpSpPr>
        <a:xfrm>
          <a:off x="0" y="0"/>
          <a:ext cx="0" cy="0"/>
          <a:chOff x="0" y="0"/>
          <a:chExt cx="0" cy="0"/>
        </a:xfrm>
      </p:grpSpPr>
      <p:grpSp>
        <p:nvGrpSpPr>
          <p:cNvPr id="86" name="Group 85"/>
          <p:cNvGrpSpPr/>
          <p:nvPr/>
        </p:nvGrpSpPr>
        <p:grpSpPr>
          <a:xfrm>
            <a:off x="3643425" y="2573304"/>
            <a:ext cx="1800000" cy="1800000"/>
            <a:chOff x="3643425" y="2529000"/>
            <a:chExt cx="1800000" cy="1800000"/>
          </a:xfrm>
        </p:grpSpPr>
        <p:sp>
          <p:nvSpPr>
            <p:cNvPr id="87" name="Sun 86"/>
            <p:cNvSpPr/>
            <p:nvPr/>
          </p:nvSpPr>
          <p:spPr>
            <a:xfrm>
              <a:off x="3643425" y="2529000"/>
              <a:ext cx="1800000" cy="1800000"/>
            </a:xfrm>
            <a:prstGeom prst="sun">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Smiley Face 87"/>
            <p:cNvSpPr/>
            <p:nvPr/>
          </p:nvSpPr>
          <p:spPr>
            <a:xfrm>
              <a:off x="4101174" y="2972057"/>
              <a:ext cx="918000" cy="918000"/>
            </a:xfrm>
            <a:prstGeom prst="smileyFac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3658191" y="2518329"/>
            <a:ext cx="1800000" cy="1800000"/>
            <a:chOff x="3643425" y="2529000"/>
            <a:chExt cx="1800000" cy="1800000"/>
          </a:xfrm>
        </p:grpSpPr>
        <p:sp>
          <p:nvSpPr>
            <p:cNvPr id="12" name="Sun 11"/>
            <p:cNvSpPr/>
            <p:nvPr/>
          </p:nvSpPr>
          <p:spPr>
            <a:xfrm>
              <a:off x="3643425" y="2529000"/>
              <a:ext cx="1800000" cy="1800000"/>
            </a:xfrm>
            <a:prstGeom prst="sun">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Smiley Face 12"/>
            <p:cNvSpPr/>
            <p:nvPr/>
          </p:nvSpPr>
          <p:spPr>
            <a:xfrm>
              <a:off x="4101174" y="2972057"/>
              <a:ext cx="918000" cy="918000"/>
            </a:xfrm>
            <a:prstGeom prst="smileyFac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3643425" y="2503561"/>
            <a:ext cx="1800000" cy="1800000"/>
            <a:chOff x="3643425" y="2529000"/>
            <a:chExt cx="1800000" cy="1800000"/>
          </a:xfrm>
        </p:grpSpPr>
        <p:sp>
          <p:nvSpPr>
            <p:cNvPr id="21" name="Sun 20"/>
            <p:cNvSpPr/>
            <p:nvPr/>
          </p:nvSpPr>
          <p:spPr>
            <a:xfrm>
              <a:off x="3643425" y="2529000"/>
              <a:ext cx="1800000" cy="1800000"/>
            </a:xfrm>
            <a:prstGeom prst="sun">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Smiley Face 21"/>
            <p:cNvSpPr/>
            <p:nvPr/>
          </p:nvSpPr>
          <p:spPr>
            <a:xfrm>
              <a:off x="4101174" y="2972057"/>
              <a:ext cx="918000" cy="918000"/>
            </a:xfrm>
            <a:prstGeom prst="smileyFac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3628659" y="2518329"/>
            <a:ext cx="1800000" cy="1800000"/>
            <a:chOff x="3643425" y="2529000"/>
            <a:chExt cx="1800000" cy="1800000"/>
          </a:xfrm>
        </p:grpSpPr>
        <p:sp>
          <p:nvSpPr>
            <p:cNvPr id="24" name="Sun 23"/>
            <p:cNvSpPr/>
            <p:nvPr/>
          </p:nvSpPr>
          <p:spPr>
            <a:xfrm>
              <a:off x="3643425" y="2529000"/>
              <a:ext cx="1800000" cy="1800000"/>
            </a:xfrm>
            <a:prstGeom prst="sun">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Smiley Face 24"/>
            <p:cNvSpPr/>
            <p:nvPr/>
          </p:nvSpPr>
          <p:spPr>
            <a:xfrm>
              <a:off x="4101174" y="2972057"/>
              <a:ext cx="918000" cy="918000"/>
            </a:xfrm>
            <a:prstGeom prst="smileyFac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3643425" y="2558536"/>
            <a:ext cx="1800000" cy="1800000"/>
            <a:chOff x="3643425" y="2529000"/>
            <a:chExt cx="1800000" cy="1800000"/>
          </a:xfrm>
        </p:grpSpPr>
        <p:sp>
          <p:nvSpPr>
            <p:cNvPr id="5" name="Sun 4"/>
            <p:cNvSpPr/>
            <p:nvPr/>
          </p:nvSpPr>
          <p:spPr>
            <a:xfrm>
              <a:off x="3643425" y="2529000"/>
              <a:ext cx="1800000" cy="1800000"/>
            </a:xfrm>
            <a:prstGeom prst="sun">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miley Face 5"/>
            <p:cNvSpPr/>
            <p:nvPr/>
          </p:nvSpPr>
          <p:spPr>
            <a:xfrm>
              <a:off x="4101174" y="2972057"/>
              <a:ext cx="918000" cy="918000"/>
            </a:xfrm>
            <a:prstGeom prst="smileyFac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3658191" y="2518329"/>
            <a:ext cx="1800000" cy="1800000"/>
            <a:chOff x="3643425" y="2529000"/>
            <a:chExt cx="1800000" cy="1800000"/>
          </a:xfrm>
        </p:grpSpPr>
        <p:sp>
          <p:nvSpPr>
            <p:cNvPr id="39" name="Sun 38"/>
            <p:cNvSpPr/>
            <p:nvPr/>
          </p:nvSpPr>
          <p:spPr>
            <a:xfrm>
              <a:off x="3643425" y="2529000"/>
              <a:ext cx="1800000" cy="1800000"/>
            </a:xfrm>
            <a:prstGeom prst="sun">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Smiley Face 39"/>
            <p:cNvSpPr/>
            <p:nvPr/>
          </p:nvSpPr>
          <p:spPr>
            <a:xfrm>
              <a:off x="4101174" y="2972057"/>
              <a:ext cx="918000" cy="918000"/>
            </a:xfrm>
            <a:prstGeom prst="smileyFac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3643425" y="2503561"/>
            <a:ext cx="1800000" cy="1800000"/>
            <a:chOff x="3643425" y="2529000"/>
            <a:chExt cx="1800000" cy="1800000"/>
          </a:xfrm>
        </p:grpSpPr>
        <p:sp>
          <p:nvSpPr>
            <p:cNvPr id="42" name="Sun 41"/>
            <p:cNvSpPr/>
            <p:nvPr/>
          </p:nvSpPr>
          <p:spPr>
            <a:xfrm>
              <a:off x="3643425" y="2529000"/>
              <a:ext cx="1800000" cy="1800000"/>
            </a:xfrm>
            <a:prstGeom prst="sun">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Smiley Face 42"/>
            <p:cNvSpPr/>
            <p:nvPr/>
          </p:nvSpPr>
          <p:spPr>
            <a:xfrm>
              <a:off x="4101174" y="2972057"/>
              <a:ext cx="918000" cy="918000"/>
            </a:xfrm>
            <a:prstGeom prst="smileyFac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3628659" y="2518329"/>
            <a:ext cx="1800000" cy="1800000"/>
            <a:chOff x="3643425" y="2529000"/>
            <a:chExt cx="1800000" cy="1800000"/>
          </a:xfrm>
        </p:grpSpPr>
        <p:sp>
          <p:nvSpPr>
            <p:cNvPr id="45" name="Sun 44"/>
            <p:cNvSpPr/>
            <p:nvPr/>
          </p:nvSpPr>
          <p:spPr>
            <a:xfrm>
              <a:off x="3643425" y="2529000"/>
              <a:ext cx="1800000" cy="1800000"/>
            </a:xfrm>
            <a:prstGeom prst="sun">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Smiley Face 45"/>
            <p:cNvSpPr/>
            <p:nvPr/>
          </p:nvSpPr>
          <p:spPr>
            <a:xfrm>
              <a:off x="4101174" y="2972057"/>
              <a:ext cx="918000" cy="918000"/>
            </a:xfrm>
            <a:prstGeom prst="smileyFac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3643425" y="2558536"/>
            <a:ext cx="1800000" cy="1800000"/>
            <a:chOff x="3643425" y="2529000"/>
            <a:chExt cx="1800000" cy="1800000"/>
          </a:xfrm>
        </p:grpSpPr>
        <p:sp>
          <p:nvSpPr>
            <p:cNvPr id="48" name="Sun 47"/>
            <p:cNvSpPr/>
            <p:nvPr/>
          </p:nvSpPr>
          <p:spPr>
            <a:xfrm>
              <a:off x="3643425" y="2529000"/>
              <a:ext cx="1800000" cy="1800000"/>
            </a:xfrm>
            <a:prstGeom prst="sun">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Smiley Face 48"/>
            <p:cNvSpPr/>
            <p:nvPr/>
          </p:nvSpPr>
          <p:spPr>
            <a:xfrm>
              <a:off x="4101174" y="2972057"/>
              <a:ext cx="918000" cy="918000"/>
            </a:xfrm>
            <a:prstGeom prst="smileyFac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3672591" y="2518329"/>
            <a:ext cx="1800000" cy="1800000"/>
            <a:chOff x="3643425" y="2529000"/>
            <a:chExt cx="1800000" cy="1800000"/>
          </a:xfrm>
        </p:grpSpPr>
        <p:sp>
          <p:nvSpPr>
            <p:cNvPr id="51" name="Sun 50"/>
            <p:cNvSpPr/>
            <p:nvPr/>
          </p:nvSpPr>
          <p:spPr>
            <a:xfrm>
              <a:off x="3643425" y="2529000"/>
              <a:ext cx="1800000" cy="1800000"/>
            </a:xfrm>
            <a:prstGeom prst="sun">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Smiley Face 51"/>
            <p:cNvSpPr/>
            <p:nvPr/>
          </p:nvSpPr>
          <p:spPr>
            <a:xfrm>
              <a:off x="4101174" y="2972057"/>
              <a:ext cx="918000" cy="918000"/>
            </a:xfrm>
            <a:prstGeom prst="smileyFac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3" name="Group 52"/>
          <p:cNvGrpSpPr/>
          <p:nvPr/>
        </p:nvGrpSpPr>
        <p:grpSpPr>
          <a:xfrm>
            <a:off x="3643425" y="2503561"/>
            <a:ext cx="1800000" cy="1800000"/>
            <a:chOff x="3643425" y="2529000"/>
            <a:chExt cx="1800000" cy="1800000"/>
          </a:xfrm>
        </p:grpSpPr>
        <p:sp>
          <p:nvSpPr>
            <p:cNvPr id="54" name="Sun 53"/>
            <p:cNvSpPr/>
            <p:nvPr/>
          </p:nvSpPr>
          <p:spPr>
            <a:xfrm>
              <a:off x="3643425" y="2529000"/>
              <a:ext cx="1800000" cy="1800000"/>
            </a:xfrm>
            <a:prstGeom prst="sun">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Smiley Face 54"/>
            <p:cNvSpPr/>
            <p:nvPr/>
          </p:nvSpPr>
          <p:spPr>
            <a:xfrm>
              <a:off x="4101174" y="2972057"/>
              <a:ext cx="918000" cy="918000"/>
            </a:xfrm>
            <a:prstGeom prst="smileyFac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28659" y="2523068"/>
            <a:ext cx="1800000" cy="1800000"/>
            <a:chOff x="3643425" y="2529000"/>
            <a:chExt cx="1800000" cy="1800000"/>
          </a:xfrm>
        </p:grpSpPr>
        <p:sp>
          <p:nvSpPr>
            <p:cNvPr id="57" name="Sun 56"/>
            <p:cNvSpPr/>
            <p:nvPr/>
          </p:nvSpPr>
          <p:spPr>
            <a:xfrm>
              <a:off x="3643425" y="2529000"/>
              <a:ext cx="1800000" cy="1800000"/>
            </a:xfrm>
            <a:prstGeom prst="sun">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Smiley Face 57"/>
            <p:cNvSpPr/>
            <p:nvPr/>
          </p:nvSpPr>
          <p:spPr>
            <a:xfrm>
              <a:off x="4101174" y="2972057"/>
              <a:ext cx="918000" cy="918000"/>
            </a:xfrm>
            <a:prstGeom prst="smileyFac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3643425" y="2558536"/>
            <a:ext cx="1800000" cy="1800000"/>
            <a:chOff x="3643425" y="2529000"/>
            <a:chExt cx="1800000" cy="1800000"/>
          </a:xfrm>
        </p:grpSpPr>
        <p:sp>
          <p:nvSpPr>
            <p:cNvPr id="60" name="Sun 59"/>
            <p:cNvSpPr/>
            <p:nvPr/>
          </p:nvSpPr>
          <p:spPr>
            <a:xfrm>
              <a:off x="3643425" y="2529000"/>
              <a:ext cx="1800000" cy="1800000"/>
            </a:xfrm>
            <a:prstGeom prst="sun">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Smiley Face 60"/>
            <p:cNvSpPr/>
            <p:nvPr/>
          </p:nvSpPr>
          <p:spPr>
            <a:xfrm>
              <a:off x="4101174" y="2972057"/>
              <a:ext cx="918000" cy="918000"/>
            </a:xfrm>
            <a:prstGeom prst="smileyFac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3658191" y="2518329"/>
            <a:ext cx="1800000" cy="1800000"/>
            <a:chOff x="3643425" y="2529000"/>
            <a:chExt cx="1800000" cy="1800000"/>
          </a:xfrm>
        </p:grpSpPr>
        <p:sp>
          <p:nvSpPr>
            <p:cNvPr id="63" name="Sun 62"/>
            <p:cNvSpPr/>
            <p:nvPr/>
          </p:nvSpPr>
          <p:spPr>
            <a:xfrm>
              <a:off x="3643425" y="2529000"/>
              <a:ext cx="1800000" cy="1800000"/>
            </a:xfrm>
            <a:prstGeom prst="sun">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Smiley Face 63"/>
            <p:cNvSpPr/>
            <p:nvPr/>
          </p:nvSpPr>
          <p:spPr>
            <a:xfrm>
              <a:off x="4101174" y="2972057"/>
              <a:ext cx="918000" cy="918000"/>
            </a:xfrm>
            <a:prstGeom prst="smileyFac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5" name="Group 64"/>
          <p:cNvGrpSpPr/>
          <p:nvPr/>
        </p:nvGrpSpPr>
        <p:grpSpPr>
          <a:xfrm>
            <a:off x="3643425" y="2503561"/>
            <a:ext cx="1800000" cy="1800000"/>
            <a:chOff x="3643425" y="2529000"/>
            <a:chExt cx="1800000" cy="1800000"/>
          </a:xfrm>
        </p:grpSpPr>
        <p:sp>
          <p:nvSpPr>
            <p:cNvPr id="66" name="Sun 65"/>
            <p:cNvSpPr/>
            <p:nvPr/>
          </p:nvSpPr>
          <p:spPr>
            <a:xfrm>
              <a:off x="3643425" y="2529000"/>
              <a:ext cx="1800000" cy="1800000"/>
            </a:xfrm>
            <a:prstGeom prst="sun">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Smiley Face 66"/>
            <p:cNvSpPr/>
            <p:nvPr/>
          </p:nvSpPr>
          <p:spPr>
            <a:xfrm>
              <a:off x="4101174" y="2972057"/>
              <a:ext cx="918000" cy="918000"/>
            </a:xfrm>
            <a:prstGeom prst="smileyFac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3628659" y="2530271"/>
            <a:ext cx="1800000" cy="1800000"/>
            <a:chOff x="3643425" y="2529000"/>
            <a:chExt cx="1800000" cy="1800000"/>
          </a:xfrm>
        </p:grpSpPr>
        <p:sp>
          <p:nvSpPr>
            <p:cNvPr id="69" name="Sun 68"/>
            <p:cNvSpPr/>
            <p:nvPr/>
          </p:nvSpPr>
          <p:spPr>
            <a:xfrm>
              <a:off x="3643425" y="2529000"/>
              <a:ext cx="1800000" cy="1800000"/>
            </a:xfrm>
            <a:prstGeom prst="sun">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Smiley Face 69"/>
            <p:cNvSpPr/>
            <p:nvPr/>
          </p:nvSpPr>
          <p:spPr>
            <a:xfrm>
              <a:off x="4101174" y="2972057"/>
              <a:ext cx="918000" cy="918000"/>
            </a:xfrm>
            <a:prstGeom prst="smileyFac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1" name="Group 70"/>
          <p:cNvGrpSpPr/>
          <p:nvPr/>
        </p:nvGrpSpPr>
        <p:grpSpPr>
          <a:xfrm>
            <a:off x="3643425" y="2558536"/>
            <a:ext cx="1800000" cy="1800000"/>
            <a:chOff x="3643425" y="2529000"/>
            <a:chExt cx="1800000" cy="1800000"/>
          </a:xfrm>
        </p:grpSpPr>
        <p:sp>
          <p:nvSpPr>
            <p:cNvPr id="72" name="Sun 71"/>
            <p:cNvSpPr/>
            <p:nvPr/>
          </p:nvSpPr>
          <p:spPr>
            <a:xfrm>
              <a:off x="3643425" y="2529000"/>
              <a:ext cx="1800000" cy="1800000"/>
            </a:xfrm>
            <a:prstGeom prst="sun">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Smiley Face 72"/>
            <p:cNvSpPr/>
            <p:nvPr/>
          </p:nvSpPr>
          <p:spPr>
            <a:xfrm>
              <a:off x="4101174" y="2972057"/>
              <a:ext cx="918000" cy="918000"/>
            </a:xfrm>
            <a:prstGeom prst="smileyFac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3672591" y="2518329"/>
            <a:ext cx="1800000" cy="1800000"/>
            <a:chOff x="3643425" y="2529000"/>
            <a:chExt cx="1800000" cy="1800000"/>
          </a:xfrm>
        </p:grpSpPr>
        <p:sp>
          <p:nvSpPr>
            <p:cNvPr id="75" name="Sun 74"/>
            <p:cNvSpPr/>
            <p:nvPr/>
          </p:nvSpPr>
          <p:spPr>
            <a:xfrm>
              <a:off x="3643425" y="2529000"/>
              <a:ext cx="1800000" cy="1800000"/>
            </a:xfrm>
            <a:prstGeom prst="sun">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Smiley Face 75"/>
            <p:cNvSpPr/>
            <p:nvPr/>
          </p:nvSpPr>
          <p:spPr>
            <a:xfrm>
              <a:off x="4101174" y="2972057"/>
              <a:ext cx="918000" cy="918000"/>
            </a:xfrm>
            <a:prstGeom prst="smileyFac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7" name="Group 76"/>
          <p:cNvGrpSpPr/>
          <p:nvPr/>
        </p:nvGrpSpPr>
        <p:grpSpPr>
          <a:xfrm>
            <a:off x="3643425" y="2503561"/>
            <a:ext cx="1800000" cy="1800000"/>
            <a:chOff x="3643425" y="2529000"/>
            <a:chExt cx="1800000" cy="1800000"/>
          </a:xfrm>
        </p:grpSpPr>
        <p:sp>
          <p:nvSpPr>
            <p:cNvPr id="78" name="Sun 77"/>
            <p:cNvSpPr/>
            <p:nvPr/>
          </p:nvSpPr>
          <p:spPr>
            <a:xfrm>
              <a:off x="3643425" y="2529000"/>
              <a:ext cx="1800000" cy="1800000"/>
            </a:xfrm>
            <a:prstGeom prst="sun">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Smiley Face 78"/>
            <p:cNvSpPr/>
            <p:nvPr/>
          </p:nvSpPr>
          <p:spPr>
            <a:xfrm>
              <a:off x="4101174" y="2972057"/>
              <a:ext cx="918000" cy="918000"/>
            </a:xfrm>
            <a:prstGeom prst="smileyFac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3628659" y="2526300"/>
            <a:ext cx="1800000" cy="1800000"/>
            <a:chOff x="3643425" y="2529000"/>
            <a:chExt cx="1800000" cy="1800000"/>
          </a:xfrm>
        </p:grpSpPr>
        <p:sp>
          <p:nvSpPr>
            <p:cNvPr id="81" name="Sun 80"/>
            <p:cNvSpPr/>
            <p:nvPr/>
          </p:nvSpPr>
          <p:spPr>
            <a:xfrm>
              <a:off x="3643425" y="2529000"/>
              <a:ext cx="1800000" cy="1800000"/>
            </a:xfrm>
            <a:prstGeom prst="sun">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Smiley Face 81"/>
            <p:cNvSpPr/>
            <p:nvPr/>
          </p:nvSpPr>
          <p:spPr>
            <a:xfrm>
              <a:off x="4101174" y="2972057"/>
              <a:ext cx="918000" cy="918000"/>
            </a:xfrm>
            <a:prstGeom prst="smileyFac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3" name="Group 82"/>
          <p:cNvGrpSpPr/>
          <p:nvPr/>
        </p:nvGrpSpPr>
        <p:grpSpPr>
          <a:xfrm>
            <a:off x="3643425" y="2558536"/>
            <a:ext cx="1800000" cy="1800000"/>
            <a:chOff x="3643425" y="2529000"/>
            <a:chExt cx="1800000" cy="1800000"/>
          </a:xfrm>
        </p:grpSpPr>
        <p:sp>
          <p:nvSpPr>
            <p:cNvPr id="84" name="Sun 83"/>
            <p:cNvSpPr/>
            <p:nvPr/>
          </p:nvSpPr>
          <p:spPr>
            <a:xfrm>
              <a:off x="3643425" y="2529000"/>
              <a:ext cx="1800000" cy="1800000"/>
            </a:xfrm>
            <a:prstGeom prst="sun">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Smiley Face 84"/>
            <p:cNvSpPr/>
            <p:nvPr/>
          </p:nvSpPr>
          <p:spPr>
            <a:xfrm>
              <a:off x="4101174" y="2972057"/>
              <a:ext cx="918000" cy="918000"/>
            </a:xfrm>
            <a:prstGeom prst="smileyFac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title" idx="4294967295"/>
          </p:nvPr>
        </p:nvSpPr>
        <p:spPr>
          <a:xfrm>
            <a:off x="0" y="274638"/>
            <a:ext cx="8229600" cy="1143000"/>
          </a:xfrm>
        </p:spPr>
        <p:txBody>
          <a:bodyPr/>
          <a:lstStyle/>
          <a:p>
            <a:r>
              <a:rPr lang="en-US" dirty="0" smtClean="0"/>
              <a:t>A </a:t>
            </a:r>
            <a:r>
              <a:rPr lang="en-US" dirty="0" err="1" smtClean="0"/>
              <a:t>Barycentric</a:t>
            </a:r>
            <a:r>
              <a:rPr lang="en-US" dirty="0" smtClean="0"/>
              <a:t> Image</a:t>
            </a:r>
            <a:endParaRPr lang="en-US" dirty="0"/>
          </a:p>
        </p:txBody>
      </p:sp>
      <p:pic>
        <p:nvPicPr>
          <p:cNvPr id="7" name="Picture 6" descr="200235995-001.png"/>
          <p:cNvPicPr>
            <a:picLocks noChangeAspect="1"/>
          </p:cNvPicPr>
          <p:nvPr/>
        </p:nvPicPr>
        <p:blipFill>
          <a:blip r:embed="rId2"/>
          <a:stretch>
            <a:fillRect/>
          </a:stretch>
        </p:blipFill>
        <p:spPr>
          <a:xfrm>
            <a:off x="4231299" y="1904749"/>
            <a:ext cx="624251" cy="6242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0" presetClass="path" presetSubtype="0" repeatCount="5000" fill="hold" nodeType="clickEffect">
                                  <p:stCondLst>
                                    <p:cond delay="0"/>
                                  </p:stCondLst>
                                  <p:childTnLst>
                                    <p:animMotion origin="layout" path="M -7.04147E-6 2.77521E-7 C -0.10186 -0.00093 -0.22333 0.02868 -0.29985 0.05897 C -0.37655 0.08927 -0.45932 0.14153 -0.4607 0.18224 C -0.46209 0.22294 -0.38488 0.27359 -0.30783 0.30296 C -0.23079 0.33233 -0.10429 0.36147 0.00208 0.35916 C 0.10844 0.35684 0.25524 0.31845 0.33003 0.28955 C 0.40482 0.26064 0.4534 0.22248 0.45063 0.18501 C 0.44768 0.14755 0.3859 0.09551 0.31181 0.06429 C 0.23772 0.03307 0.10168 0.00092 -7.04147E-6 2.77521E-7 Z " pathEditMode="relative" ptsTypes="aaaaaaaaa">
                                      <p:cBhvr>
                                        <p:cTn id="12" dur="5000" fill="hold"/>
                                        <p:tgtEl>
                                          <p:spTgt spid="7"/>
                                        </p:tgtEl>
                                        <p:attrNameLst>
                                          <p:attrName>ppt_x</p:attrName>
                                          <p:attrName>ppt_y</p:attrName>
                                        </p:attrNameLst>
                                      </p:cBhvr>
                                    </p:animMotion>
                                  </p:childTnLst>
                                </p:cTn>
                              </p:par>
                              <p:par>
                                <p:cTn id="13" presetID="6" presetClass="emph" presetSubtype="0" accel="50000" decel="50000" fill="hold" nodeType="withEffect">
                                  <p:stCondLst>
                                    <p:cond delay="250"/>
                                  </p:stCondLst>
                                  <p:childTnLst>
                                    <p:animScale>
                                      <p:cBhvr>
                                        <p:cTn id="14" dur="2000" fill="hold"/>
                                        <p:tgtEl>
                                          <p:spTgt spid="7"/>
                                        </p:tgtEl>
                                      </p:cBhvr>
                                      <p:by x="400000" y="400000"/>
                                    </p:animScale>
                                  </p:childTnLst>
                                </p:cTn>
                              </p:par>
                              <p:par>
                                <p:cTn id="15" presetID="6" presetClass="emph" presetSubtype="0" accel="50000" decel="50000" fill="hold" nodeType="withEffect">
                                  <p:stCondLst>
                                    <p:cond delay="2750"/>
                                  </p:stCondLst>
                                  <p:childTnLst>
                                    <p:animScale>
                                      <p:cBhvr>
                                        <p:cTn id="16" dur="2000" fill="hold"/>
                                        <p:tgtEl>
                                          <p:spTgt spid="7"/>
                                        </p:tgtEl>
                                      </p:cBhvr>
                                      <p:by x="25000" y="25000"/>
                                    </p:animScale>
                                  </p:childTnLst>
                                </p:cTn>
                              </p:par>
                              <p:par>
                                <p:cTn id="17" presetID="6" presetClass="emph" presetSubtype="0" accel="50000" decel="50000" fill="hold" nodeType="withEffect">
                                  <p:stCondLst>
                                    <p:cond delay="5250"/>
                                  </p:stCondLst>
                                  <p:childTnLst>
                                    <p:animScale>
                                      <p:cBhvr>
                                        <p:cTn id="18" dur="2000" fill="hold"/>
                                        <p:tgtEl>
                                          <p:spTgt spid="7"/>
                                        </p:tgtEl>
                                      </p:cBhvr>
                                      <p:by x="400000" y="400000"/>
                                    </p:animScale>
                                  </p:childTnLst>
                                </p:cTn>
                              </p:par>
                              <p:par>
                                <p:cTn id="19" presetID="6" presetClass="emph" presetSubtype="0" accel="50000" decel="50000" fill="hold" nodeType="withEffect">
                                  <p:stCondLst>
                                    <p:cond delay="7750"/>
                                  </p:stCondLst>
                                  <p:childTnLst>
                                    <p:animScale>
                                      <p:cBhvr>
                                        <p:cTn id="20" dur="2000" fill="hold"/>
                                        <p:tgtEl>
                                          <p:spTgt spid="7"/>
                                        </p:tgtEl>
                                      </p:cBhvr>
                                      <p:by x="25000" y="25000"/>
                                    </p:animScale>
                                  </p:childTnLst>
                                </p:cTn>
                              </p:par>
                              <p:par>
                                <p:cTn id="21" presetID="6" presetClass="emph" presetSubtype="0" accel="50000" decel="50000" fill="hold" nodeType="withEffect">
                                  <p:stCondLst>
                                    <p:cond delay="10250"/>
                                  </p:stCondLst>
                                  <p:childTnLst>
                                    <p:animScale>
                                      <p:cBhvr>
                                        <p:cTn id="22" dur="2000" fill="hold"/>
                                        <p:tgtEl>
                                          <p:spTgt spid="7"/>
                                        </p:tgtEl>
                                      </p:cBhvr>
                                      <p:by x="400000" y="400000"/>
                                    </p:animScale>
                                  </p:childTnLst>
                                </p:cTn>
                              </p:par>
                              <p:par>
                                <p:cTn id="23" presetID="6" presetClass="emph" presetSubtype="0" accel="50000" decel="50000" fill="hold" nodeType="withEffect">
                                  <p:stCondLst>
                                    <p:cond delay="12750"/>
                                  </p:stCondLst>
                                  <p:childTnLst>
                                    <p:animScale>
                                      <p:cBhvr>
                                        <p:cTn id="24" dur="2000" fill="hold"/>
                                        <p:tgtEl>
                                          <p:spTgt spid="7"/>
                                        </p:tgtEl>
                                      </p:cBhvr>
                                      <p:by x="25000" y="25000"/>
                                    </p:animScale>
                                  </p:childTnLst>
                                </p:cTn>
                              </p:par>
                              <p:par>
                                <p:cTn id="25" presetID="6" presetClass="emph" presetSubtype="0" accel="50000" decel="50000" fill="hold" nodeType="withEffect">
                                  <p:stCondLst>
                                    <p:cond delay="15250"/>
                                  </p:stCondLst>
                                  <p:childTnLst>
                                    <p:animScale>
                                      <p:cBhvr>
                                        <p:cTn id="26" dur="2000" fill="hold"/>
                                        <p:tgtEl>
                                          <p:spTgt spid="7"/>
                                        </p:tgtEl>
                                      </p:cBhvr>
                                      <p:by x="400000" y="400000"/>
                                    </p:animScale>
                                  </p:childTnLst>
                                </p:cTn>
                              </p:par>
                              <p:par>
                                <p:cTn id="27" presetID="6" presetClass="emph" presetSubtype="0" accel="50000" decel="50000" fill="hold" nodeType="withEffect">
                                  <p:stCondLst>
                                    <p:cond delay="17750"/>
                                  </p:stCondLst>
                                  <p:childTnLst>
                                    <p:animScale>
                                      <p:cBhvr>
                                        <p:cTn id="28" dur="2000" fill="hold"/>
                                        <p:tgtEl>
                                          <p:spTgt spid="7"/>
                                        </p:tgtEl>
                                      </p:cBhvr>
                                      <p:by x="25000" y="25000"/>
                                    </p:animScale>
                                  </p:childTnLst>
                                </p:cTn>
                              </p:par>
                              <p:par>
                                <p:cTn id="29" presetID="6" presetClass="emph" presetSubtype="0" accel="50000" decel="50000" fill="hold" nodeType="withEffect">
                                  <p:stCondLst>
                                    <p:cond delay="20250"/>
                                  </p:stCondLst>
                                  <p:childTnLst>
                                    <p:animScale>
                                      <p:cBhvr>
                                        <p:cTn id="30" dur="2000" fill="hold"/>
                                        <p:tgtEl>
                                          <p:spTgt spid="7"/>
                                        </p:tgtEl>
                                      </p:cBhvr>
                                      <p:by x="400000" y="400000"/>
                                    </p:animScale>
                                  </p:childTnLst>
                                </p:cTn>
                              </p:par>
                              <p:par>
                                <p:cTn id="31" presetID="6" presetClass="emph" presetSubtype="0" accel="50000" decel="50000" fill="hold" nodeType="withEffect">
                                  <p:stCondLst>
                                    <p:cond delay="22750"/>
                                  </p:stCondLst>
                                  <p:childTnLst>
                                    <p:animScale>
                                      <p:cBhvr>
                                        <p:cTn id="32" dur="2000" fill="hold"/>
                                        <p:tgtEl>
                                          <p:spTgt spid="7"/>
                                        </p:tgtEl>
                                      </p:cBhvr>
                                      <p:by x="25000" y="25000"/>
                                    </p:animScale>
                                  </p:childTnLst>
                                </p:cTn>
                              </p:par>
                              <p:par>
                                <p:cTn id="33" presetID="1" presetClass="exit" presetSubtype="0" fill="hold" nodeType="withEffect">
                                  <p:stCondLst>
                                    <p:cond delay="680"/>
                                  </p:stCondLst>
                                  <p:childTnLst>
                                    <p:set>
                                      <p:cBhvr>
                                        <p:cTn id="34" dur="1" fill="hold">
                                          <p:stCondLst>
                                            <p:cond delay="0"/>
                                          </p:stCondLst>
                                        </p:cTn>
                                        <p:tgtEl>
                                          <p:spTgt spid="10"/>
                                        </p:tgtEl>
                                        <p:attrNameLst>
                                          <p:attrName>style.visibility</p:attrName>
                                        </p:attrNameLst>
                                      </p:cBhvr>
                                      <p:to>
                                        <p:strVal val="hidden"/>
                                      </p:to>
                                    </p:set>
                                  </p:childTnLst>
                                </p:cTn>
                              </p:par>
                              <p:par>
                                <p:cTn id="35" presetID="1" presetClass="entr" presetSubtype="0" fill="hold" nodeType="withEffect">
                                  <p:stCondLst>
                                    <p:cond delay="68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xit" presetSubtype="0" fill="hold" nodeType="withEffect">
                                  <p:stCondLst>
                                    <p:cond delay="1930"/>
                                  </p:stCondLst>
                                  <p:childTnLst>
                                    <p:set>
                                      <p:cBhvr>
                                        <p:cTn id="38" dur="1" fill="hold">
                                          <p:stCondLst>
                                            <p:cond delay="0"/>
                                          </p:stCondLst>
                                        </p:cTn>
                                        <p:tgtEl>
                                          <p:spTgt spid="11"/>
                                        </p:tgtEl>
                                        <p:attrNameLst>
                                          <p:attrName>style.visibility</p:attrName>
                                        </p:attrNameLst>
                                      </p:cBhvr>
                                      <p:to>
                                        <p:strVal val="hidden"/>
                                      </p:to>
                                    </p:set>
                                  </p:childTnLst>
                                </p:cTn>
                              </p:par>
                              <p:par>
                                <p:cTn id="39" presetID="1" presetClass="entr" presetSubtype="0" fill="hold" nodeType="withEffect">
                                  <p:stCondLst>
                                    <p:cond delay="193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xit" presetSubtype="0" fill="hold" nodeType="withEffect">
                                  <p:stCondLst>
                                    <p:cond delay="3180"/>
                                  </p:stCondLst>
                                  <p:childTnLst>
                                    <p:set>
                                      <p:cBhvr>
                                        <p:cTn id="42" dur="1" fill="hold">
                                          <p:stCondLst>
                                            <p:cond delay="0"/>
                                          </p:stCondLst>
                                        </p:cTn>
                                        <p:tgtEl>
                                          <p:spTgt spid="20"/>
                                        </p:tgtEl>
                                        <p:attrNameLst>
                                          <p:attrName>style.visibility</p:attrName>
                                        </p:attrNameLst>
                                      </p:cBhvr>
                                      <p:to>
                                        <p:strVal val="hidden"/>
                                      </p:to>
                                    </p:set>
                                  </p:childTnLst>
                                </p:cTn>
                              </p:par>
                              <p:par>
                                <p:cTn id="43" presetID="1" presetClass="entr" presetSubtype="0" fill="hold" nodeType="withEffect">
                                  <p:stCondLst>
                                    <p:cond delay="318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xit" presetSubtype="0" fill="hold" nodeType="withEffect">
                                  <p:stCondLst>
                                    <p:cond delay="4430"/>
                                  </p:stCondLst>
                                  <p:childTnLst>
                                    <p:set>
                                      <p:cBhvr>
                                        <p:cTn id="46" dur="1" fill="hold">
                                          <p:stCondLst>
                                            <p:cond delay="0"/>
                                          </p:stCondLst>
                                        </p:cTn>
                                        <p:tgtEl>
                                          <p:spTgt spid="23"/>
                                        </p:tgtEl>
                                        <p:attrNameLst>
                                          <p:attrName>style.visibility</p:attrName>
                                        </p:attrNameLst>
                                      </p:cBhvr>
                                      <p:to>
                                        <p:strVal val="hidden"/>
                                      </p:to>
                                    </p:set>
                                  </p:childTnLst>
                                </p:cTn>
                              </p:par>
                              <p:par>
                                <p:cTn id="47" presetID="1" presetClass="entr" presetSubtype="0" fill="hold" nodeType="withEffect">
                                  <p:stCondLst>
                                    <p:cond delay="4420"/>
                                  </p:stCondLst>
                                  <p:childTnLst>
                                    <p:set>
                                      <p:cBhvr>
                                        <p:cTn id="48" dur="1" fill="hold">
                                          <p:stCondLst>
                                            <p:cond delay="0"/>
                                          </p:stCondLst>
                                        </p:cTn>
                                        <p:tgtEl>
                                          <p:spTgt spid="47"/>
                                        </p:tgtEl>
                                        <p:attrNameLst>
                                          <p:attrName>style.visibility</p:attrName>
                                        </p:attrNameLst>
                                      </p:cBhvr>
                                      <p:to>
                                        <p:strVal val="visible"/>
                                      </p:to>
                                    </p:set>
                                  </p:childTnLst>
                                </p:cTn>
                              </p:par>
                              <p:par>
                                <p:cTn id="49" presetID="1" presetClass="exit" presetSubtype="0" fill="hold" nodeType="withEffect">
                                  <p:stCondLst>
                                    <p:cond delay="5680"/>
                                  </p:stCondLst>
                                  <p:childTnLst>
                                    <p:set>
                                      <p:cBhvr>
                                        <p:cTn id="50" dur="1" fill="hold">
                                          <p:stCondLst>
                                            <p:cond delay="0"/>
                                          </p:stCondLst>
                                        </p:cTn>
                                        <p:tgtEl>
                                          <p:spTgt spid="47"/>
                                        </p:tgtEl>
                                        <p:attrNameLst>
                                          <p:attrName>style.visibility</p:attrName>
                                        </p:attrNameLst>
                                      </p:cBhvr>
                                      <p:to>
                                        <p:strVal val="hidden"/>
                                      </p:to>
                                    </p:set>
                                  </p:childTnLst>
                                </p:cTn>
                              </p:par>
                              <p:par>
                                <p:cTn id="51" presetID="1" presetClass="entr" presetSubtype="0" fill="hold" nodeType="withEffect">
                                  <p:stCondLst>
                                    <p:cond delay="5680"/>
                                  </p:stCondLst>
                                  <p:childTnLst>
                                    <p:set>
                                      <p:cBhvr>
                                        <p:cTn id="52" dur="1" fill="hold">
                                          <p:stCondLst>
                                            <p:cond delay="0"/>
                                          </p:stCondLst>
                                        </p:cTn>
                                        <p:tgtEl>
                                          <p:spTgt spid="38"/>
                                        </p:tgtEl>
                                        <p:attrNameLst>
                                          <p:attrName>style.visibility</p:attrName>
                                        </p:attrNameLst>
                                      </p:cBhvr>
                                      <p:to>
                                        <p:strVal val="visible"/>
                                      </p:to>
                                    </p:set>
                                  </p:childTnLst>
                                </p:cTn>
                              </p:par>
                              <p:par>
                                <p:cTn id="53" presetID="1" presetClass="exit" presetSubtype="0" fill="hold" nodeType="withEffect">
                                  <p:stCondLst>
                                    <p:cond delay="6920"/>
                                  </p:stCondLst>
                                  <p:childTnLst>
                                    <p:set>
                                      <p:cBhvr>
                                        <p:cTn id="54" dur="1" fill="hold">
                                          <p:stCondLst>
                                            <p:cond delay="0"/>
                                          </p:stCondLst>
                                        </p:cTn>
                                        <p:tgtEl>
                                          <p:spTgt spid="38"/>
                                        </p:tgtEl>
                                        <p:attrNameLst>
                                          <p:attrName>style.visibility</p:attrName>
                                        </p:attrNameLst>
                                      </p:cBhvr>
                                      <p:to>
                                        <p:strVal val="hidden"/>
                                      </p:to>
                                    </p:set>
                                  </p:childTnLst>
                                </p:cTn>
                              </p:par>
                              <p:par>
                                <p:cTn id="55" presetID="1" presetClass="entr" presetSubtype="0" fill="hold" nodeType="withEffect">
                                  <p:stCondLst>
                                    <p:cond delay="6920"/>
                                  </p:stCondLst>
                                  <p:childTnLst>
                                    <p:set>
                                      <p:cBhvr>
                                        <p:cTn id="56" dur="1" fill="hold">
                                          <p:stCondLst>
                                            <p:cond delay="0"/>
                                          </p:stCondLst>
                                        </p:cTn>
                                        <p:tgtEl>
                                          <p:spTgt spid="41"/>
                                        </p:tgtEl>
                                        <p:attrNameLst>
                                          <p:attrName>style.visibility</p:attrName>
                                        </p:attrNameLst>
                                      </p:cBhvr>
                                      <p:to>
                                        <p:strVal val="visible"/>
                                      </p:to>
                                    </p:set>
                                  </p:childTnLst>
                                </p:cTn>
                              </p:par>
                              <p:par>
                                <p:cTn id="57" presetID="1" presetClass="exit" presetSubtype="0" fill="hold" nodeType="withEffect">
                                  <p:stCondLst>
                                    <p:cond delay="8180"/>
                                  </p:stCondLst>
                                  <p:childTnLst>
                                    <p:set>
                                      <p:cBhvr>
                                        <p:cTn id="58" dur="1" fill="hold">
                                          <p:stCondLst>
                                            <p:cond delay="0"/>
                                          </p:stCondLst>
                                        </p:cTn>
                                        <p:tgtEl>
                                          <p:spTgt spid="41"/>
                                        </p:tgtEl>
                                        <p:attrNameLst>
                                          <p:attrName>style.visibility</p:attrName>
                                        </p:attrNameLst>
                                      </p:cBhvr>
                                      <p:to>
                                        <p:strVal val="hidden"/>
                                      </p:to>
                                    </p:set>
                                  </p:childTnLst>
                                </p:cTn>
                              </p:par>
                              <p:par>
                                <p:cTn id="59" presetID="1" presetClass="entr" presetSubtype="0" fill="hold" nodeType="withEffect">
                                  <p:stCondLst>
                                    <p:cond delay="8180"/>
                                  </p:stCondLst>
                                  <p:childTnLst>
                                    <p:set>
                                      <p:cBhvr>
                                        <p:cTn id="60" dur="1" fill="hold">
                                          <p:stCondLst>
                                            <p:cond delay="0"/>
                                          </p:stCondLst>
                                        </p:cTn>
                                        <p:tgtEl>
                                          <p:spTgt spid="44"/>
                                        </p:tgtEl>
                                        <p:attrNameLst>
                                          <p:attrName>style.visibility</p:attrName>
                                        </p:attrNameLst>
                                      </p:cBhvr>
                                      <p:to>
                                        <p:strVal val="visible"/>
                                      </p:to>
                                    </p:set>
                                  </p:childTnLst>
                                </p:cTn>
                              </p:par>
                              <p:par>
                                <p:cTn id="61" presetID="1" presetClass="exit" presetSubtype="0" fill="hold" nodeType="withEffect">
                                  <p:stCondLst>
                                    <p:cond delay="9420"/>
                                  </p:stCondLst>
                                  <p:childTnLst>
                                    <p:set>
                                      <p:cBhvr>
                                        <p:cTn id="62" dur="1" fill="hold">
                                          <p:stCondLst>
                                            <p:cond delay="0"/>
                                          </p:stCondLst>
                                        </p:cTn>
                                        <p:tgtEl>
                                          <p:spTgt spid="44"/>
                                        </p:tgtEl>
                                        <p:attrNameLst>
                                          <p:attrName>style.visibility</p:attrName>
                                        </p:attrNameLst>
                                      </p:cBhvr>
                                      <p:to>
                                        <p:strVal val="hidden"/>
                                      </p:to>
                                    </p:set>
                                  </p:childTnLst>
                                </p:cTn>
                              </p:par>
                              <p:par>
                                <p:cTn id="63" presetID="1" presetClass="entr" presetSubtype="0" fill="hold" nodeType="withEffect">
                                  <p:stCondLst>
                                    <p:cond delay="9420"/>
                                  </p:stCondLst>
                                  <p:childTnLst>
                                    <p:set>
                                      <p:cBhvr>
                                        <p:cTn id="64" dur="1" fill="hold">
                                          <p:stCondLst>
                                            <p:cond delay="0"/>
                                          </p:stCondLst>
                                        </p:cTn>
                                        <p:tgtEl>
                                          <p:spTgt spid="59"/>
                                        </p:tgtEl>
                                        <p:attrNameLst>
                                          <p:attrName>style.visibility</p:attrName>
                                        </p:attrNameLst>
                                      </p:cBhvr>
                                      <p:to>
                                        <p:strVal val="visible"/>
                                      </p:to>
                                    </p:set>
                                  </p:childTnLst>
                                </p:cTn>
                              </p:par>
                              <p:par>
                                <p:cTn id="65" presetID="1" presetClass="exit" presetSubtype="0" fill="hold" nodeType="withEffect">
                                  <p:stCondLst>
                                    <p:cond delay="10680"/>
                                  </p:stCondLst>
                                  <p:childTnLst>
                                    <p:set>
                                      <p:cBhvr>
                                        <p:cTn id="66" dur="1" fill="hold">
                                          <p:stCondLst>
                                            <p:cond delay="0"/>
                                          </p:stCondLst>
                                        </p:cTn>
                                        <p:tgtEl>
                                          <p:spTgt spid="59"/>
                                        </p:tgtEl>
                                        <p:attrNameLst>
                                          <p:attrName>style.visibility</p:attrName>
                                        </p:attrNameLst>
                                      </p:cBhvr>
                                      <p:to>
                                        <p:strVal val="hidden"/>
                                      </p:to>
                                    </p:set>
                                  </p:childTnLst>
                                </p:cTn>
                              </p:par>
                              <p:par>
                                <p:cTn id="67" presetID="1" presetClass="entr" presetSubtype="0" fill="hold" nodeType="withEffect">
                                  <p:stCondLst>
                                    <p:cond delay="10680"/>
                                  </p:stCondLst>
                                  <p:childTnLst>
                                    <p:set>
                                      <p:cBhvr>
                                        <p:cTn id="68" dur="1" fill="hold">
                                          <p:stCondLst>
                                            <p:cond delay="0"/>
                                          </p:stCondLst>
                                        </p:cTn>
                                        <p:tgtEl>
                                          <p:spTgt spid="50"/>
                                        </p:tgtEl>
                                        <p:attrNameLst>
                                          <p:attrName>style.visibility</p:attrName>
                                        </p:attrNameLst>
                                      </p:cBhvr>
                                      <p:to>
                                        <p:strVal val="visible"/>
                                      </p:to>
                                    </p:set>
                                  </p:childTnLst>
                                </p:cTn>
                              </p:par>
                              <p:par>
                                <p:cTn id="69" presetID="1" presetClass="exit" presetSubtype="0" fill="hold" nodeType="withEffect">
                                  <p:stCondLst>
                                    <p:cond delay="11920"/>
                                  </p:stCondLst>
                                  <p:childTnLst>
                                    <p:set>
                                      <p:cBhvr>
                                        <p:cTn id="70" dur="1" fill="hold">
                                          <p:stCondLst>
                                            <p:cond delay="0"/>
                                          </p:stCondLst>
                                        </p:cTn>
                                        <p:tgtEl>
                                          <p:spTgt spid="50"/>
                                        </p:tgtEl>
                                        <p:attrNameLst>
                                          <p:attrName>style.visibility</p:attrName>
                                        </p:attrNameLst>
                                      </p:cBhvr>
                                      <p:to>
                                        <p:strVal val="hidden"/>
                                      </p:to>
                                    </p:set>
                                  </p:childTnLst>
                                </p:cTn>
                              </p:par>
                              <p:par>
                                <p:cTn id="71" presetID="1" presetClass="entr" presetSubtype="0" fill="hold" nodeType="withEffect">
                                  <p:stCondLst>
                                    <p:cond delay="11920"/>
                                  </p:stCondLst>
                                  <p:childTnLst>
                                    <p:set>
                                      <p:cBhvr>
                                        <p:cTn id="72" dur="1" fill="hold">
                                          <p:stCondLst>
                                            <p:cond delay="0"/>
                                          </p:stCondLst>
                                        </p:cTn>
                                        <p:tgtEl>
                                          <p:spTgt spid="53"/>
                                        </p:tgtEl>
                                        <p:attrNameLst>
                                          <p:attrName>style.visibility</p:attrName>
                                        </p:attrNameLst>
                                      </p:cBhvr>
                                      <p:to>
                                        <p:strVal val="visible"/>
                                      </p:to>
                                    </p:set>
                                  </p:childTnLst>
                                </p:cTn>
                              </p:par>
                              <p:par>
                                <p:cTn id="73" presetID="1" presetClass="exit" presetSubtype="0" fill="hold" nodeType="withEffect">
                                  <p:stCondLst>
                                    <p:cond delay="13180"/>
                                  </p:stCondLst>
                                  <p:childTnLst>
                                    <p:set>
                                      <p:cBhvr>
                                        <p:cTn id="74" dur="1" fill="hold">
                                          <p:stCondLst>
                                            <p:cond delay="0"/>
                                          </p:stCondLst>
                                        </p:cTn>
                                        <p:tgtEl>
                                          <p:spTgt spid="53"/>
                                        </p:tgtEl>
                                        <p:attrNameLst>
                                          <p:attrName>style.visibility</p:attrName>
                                        </p:attrNameLst>
                                      </p:cBhvr>
                                      <p:to>
                                        <p:strVal val="hidden"/>
                                      </p:to>
                                    </p:set>
                                  </p:childTnLst>
                                </p:cTn>
                              </p:par>
                              <p:par>
                                <p:cTn id="75" presetID="1" presetClass="entr" presetSubtype="0" fill="hold" nodeType="withEffect">
                                  <p:stCondLst>
                                    <p:cond delay="13180"/>
                                  </p:stCondLst>
                                  <p:childTnLst>
                                    <p:set>
                                      <p:cBhvr>
                                        <p:cTn id="76" dur="1" fill="hold">
                                          <p:stCondLst>
                                            <p:cond delay="0"/>
                                          </p:stCondLst>
                                        </p:cTn>
                                        <p:tgtEl>
                                          <p:spTgt spid="56"/>
                                        </p:tgtEl>
                                        <p:attrNameLst>
                                          <p:attrName>style.visibility</p:attrName>
                                        </p:attrNameLst>
                                      </p:cBhvr>
                                      <p:to>
                                        <p:strVal val="visible"/>
                                      </p:to>
                                    </p:set>
                                  </p:childTnLst>
                                </p:cTn>
                              </p:par>
                              <p:par>
                                <p:cTn id="77" presetID="1" presetClass="exit" presetSubtype="0" fill="hold" nodeType="withEffect">
                                  <p:stCondLst>
                                    <p:cond delay="14420"/>
                                  </p:stCondLst>
                                  <p:childTnLst>
                                    <p:set>
                                      <p:cBhvr>
                                        <p:cTn id="78" dur="1" fill="hold">
                                          <p:stCondLst>
                                            <p:cond delay="0"/>
                                          </p:stCondLst>
                                        </p:cTn>
                                        <p:tgtEl>
                                          <p:spTgt spid="56"/>
                                        </p:tgtEl>
                                        <p:attrNameLst>
                                          <p:attrName>style.visibility</p:attrName>
                                        </p:attrNameLst>
                                      </p:cBhvr>
                                      <p:to>
                                        <p:strVal val="hidden"/>
                                      </p:to>
                                    </p:set>
                                  </p:childTnLst>
                                </p:cTn>
                              </p:par>
                              <p:par>
                                <p:cTn id="79" presetID="1" presetClass="entr" presetSubtype="0" fill="hold" nodeType="withEffect">
                                  <p:stCondLst>
                                    <p:cond delay="14420"/>
                                  </p:stCondLst>
                                  <p:childTnLst>
                                    <p:set>
                                      <p:cBhvr>
                                        <p:cTn id="80" dur="1" fill="hold">
                                          <p:stCondLst>
                                            <p:cond delay="0"/>
                                          </p:stCondLst>
                                        </p:cTn>
                                        <p:tgtEl>
                                          <p:spTgt spid="71"/>
                                        </p:tgtEl>
                                        <p:attrNameLst>
                                          <p:attrName>style.visibility</p:attrName>
                                        </p:attrNameLst>
                                      </p:cBhvr>
                                      <p:to>
                                        <p:strVal val="visible"/>
                                      </p:to>
                                    </p:set>
                                  </p:childTnLst>
                                </p:cTn>
                              </p:par>
                              <p:par>
                                <p:cTn id="81" presetID="1" presetClass="exit" presetSubtype="0" fill="hold" nodeType="withEffect">
                                  <p:stCondLst>
                                    <p:cond delay="15680"/>
                                  </p:stCondLst>
                                  <p:childTnLst>
                                    <p:set>
                                      <p:cBhvr>
                                        <p:cTn id="82" dur="1" fill="hold">
                                          <p:stCondLst>
                                            <p:cond delay="0"/>
                                          </p:stCondLst>
                                        </p:cTn>
                                        <p:tgtEl>
                                          <p:spTgt spid="71"/>
                                        </p:tgtEl>
                                        <p:attrNameLst>
                                          <p:attrName>style.visibility</p:attrName>
                                        </p:attrNameLst>
                                      </p:cBhvr>
                                      <p:to>
                                        <p:strVal val="hidden"/>
                                      </p:to>
                                    </p:set>
                                  </p:childTnLst>
                                </p:cTn>
                              </p:par>
                              <p:par>
                                <p:cTn id="83" presetID="1" presetClass="entr" presetSubtype="0" fill="hold" nodeType="withEffect">
                                  <p:stCondLst>
                                    <p:cond delay="15680"/>
                                  </p:stCondLst>
                                  <p:childTnLst>
                                    <p:set>
                                      <p:cBhvr>
                                        <p:cTn id="84" dur="1" fill="hold">
                                          <p:stCondLst>
                                            <p:cond delay="0"/>
                                          </p:stCondLst>
                                        </p:cTn>
                                        <p:tgtEl>
                                          <p:spTgt spid="62"/>
                                        </p:tgtEl>
                                        <p:attrNameLst>
                                          <p:attrName>style.visibility</p:attrName>
                                        </p:attrNameLst>
                                      </p:cBhvr>
                                      <p:to>
                                        <p:strVal val="visible"/>
                                      </p:to>
                                    </p:set>
                                  </p:childTnLst>
                                </p:cTn>
                              </p:par>
                              <p:par>
                                <p:cTn id="85" presetID="1" presetClass="exit" presetSubtype="0" fill="hold" nodeType="withEffect">
                                  <p:stCondLst>
                                    <p:cond delay="16920"/>
                                  </p:stCondLst>
                                  <p:childTnLst>
                                    <p:set>
                                      <p:cBhvr>
                                        <p:cTn id="86" dur="1" fill="hold">
                                          <p:stCondLst>
                                            <p:cond delay="0"/>
                                          </p:stCondLst>
                                        </p:cTn>
                                        <p:tgtEl>
                                          <p:spTgt spid="62"/>
                                        </p:tgtEl>
                                        <p:attrNameLst>
                                          <p:attrName>style.visibility</p:attrName>
                                        </p:attrNameLst>
                                      </p:cBhvr>
                                      <p:to>
                                        <p:strVal val="hidden"/>
                                      </p:to>
                                    </p:set>
                                  </p:childTnLst>
                                </p:cTn>
                              </p:par>
                              <p:par>
                                <p:cTn id="87" presetID="1" presetClass="entr" presetSubtype="0" fill="hold" nodeType="withEffect">
                                  <p:stCondLst>
                                    <p:cond delay="16920"/>
                                  </p:stCondLst>
                                  <p:childTnLst>
                                    <p:set>
                                      <p:cBhvr>
                                        <p:cTn id="88" dur="1" fill="hold">
                                          <p:stCondLst>
                                            <p:cond delay="0"/>
                                          </p:stCondLst>
                                        </p:cTn>
                                        <p:tgtEl>
                                          <p:spTgt spid="65"/>
                                        </p:tgtEl>
                                        <p:attrNameLst>
                                          <p:attrName>style.visibility</p:attrName>
                                        </p:attrNameLst>
                                      </p:cBhvr>
                                      <p:to>
                                        <p:strVal val="visible"/>
                                      </p:to>
                                    </p:set>
                                  </p:childTnLst>
                                </p:cTn>
                              </p:par>
                              <p:par>
                                <p:cTn id="89" presetID="1" presetClass="exit" presetSubtype="0" fill="hold" nodeType="withEffect">
                                  <p:stCondLst>
                                    <p:cond delay="18180"/>
                                  </p:stCondLst>
                                  <p:childTnLst>
                                    <p:set>
                                      <p:cBhvr>
                                        <p:cTn id="90" dur="1" fill="hold">
                                          <p:stCondLst>
                                            <p:cond delay="0"/>
                                          </p:stCondLst>
                                        </p:cTn>
                                        <p:tgtEl>
                                          <p:spTgt spid="65"/>
                                        </p:tgtEl>
                                        <p:attrNameLst>
                                          <p:attrName>style.visibility</p:attrName>
                                        </p:attrNameLst>
                                      </p:cBhvr>
                                      <p:to>
                                        <p:strVal val="hidden"/>
                                      </p:to>
                                    </p:set>
                                  </p:childTnLst>
                                </p:cTn>
                              </p:par>
                              <p:par>
                                <p:cTn id="91" presetID="1" presetClass="entr" presetSubtype="0" fill="hold" nodeType="withEffect">
                                  <p:stCondLst>
                                    <p:cond delay="18180"/>
                                  </p:stCondLst>
                                  <p:childTnLst>
                                    <p:set>
                                      <p:cBhvr>
                                        <p:cTn id="92" dur="1" fill="hold">
                                          <p:stCondLst>
                                            <p:cond delay="0"/>
                                          </p:stCondLst>
                                        </p:cTn>
                                        <p:tgtEl>
                                          <p:spTgt spid="68"/>
                                        </p:tgtEl>
                                        <p:attrNameLst>
                                          <p:attrName>style.visibility</p:attrName>
                                        </p:attrNameLst>
                                      </p:cBhvr>
                                      <p:to>
                                        <p:strVal val="visible"/>
                                      </p:to>
                                    </p:set>
                                  </p:childTnLst>
                                </p:cTn>
                              </p:par>
                              <p:par>
                                <p:cTn id="93" presetID="1" presetClass="exit" presetSubtype="0" fill="hold" nodeType="withEffect">
                                  <p:stCondLst>
                                    <p:cond delay="19420"/>
                                  </p:stCondLst>
                                  <p:childTnLst>
                                    <p:set>
                                      <p:cBhvr>
                                        <p:cTn id="94" dur="1" fill="hold">
                                          <p:stCondLst>
                                            <p:cond delay="0"/>
                                          </p:stCondLst>
                                        </p:cTn>
                                        <p:tgtEl>
                                          <p:spTgt spid="68"/>
                                        </p:tgtEl>
                                        <p:attrNameLst>
                                          <p:attrName>style.visibility</p:attrName>
                                        </p:attrNameLst>
                                      </p:cBhvr>
                                      <p:to>
                                        <p:strVal val="hidden"/>
                                      </p:to>
                                    </p:set>
                                  </p:childTnLst>
                                </p:cTn>
                              </p:par>
                              <p:par>
                                <p:cTn id="95" presetID="1" presetClass="entr" presetSubtype="0" fill="hold" nodeType="withEffect">
                                  <p:stCondLst>
                                    <p:cond delay="19420"/>
                                  </p:stCondLst>
                                  <p:childTnLst>
                                    <p:set>
                                      <p:cBhvr>
                                        <p:cTn id="96" dur="1" fill="hold">
                                          <p:stCondLst>
                                            <p:cond delay="0"/>
                                          </p:stCondLst>
                                        </p:cTn>
                                        <p:tgtEl>
                                          <p:spTgt spid="83"/>
                                        </p:tgtEl>
                                        <p:attrNameLst>
                                          <p:attrName>style.visibility</p:attrName>
                                        </p:attrNameLst>
                                      </p:cBhvr>
                                      <p:to>
                                        <p:strVal val="visible"/>
                                      </p:to>
                                    </p:set>
                                  </p:childTnLst>
                                </p:cTn>
                              </p:par>
                              <p:par>
                                <p:cTn id="97" presetID="1" presetClass="exit" presetSubtype="0" fill="hold" nodeType="withEffect">
                                  <p:stCondLst>
                                    <p:cond delay="20680"/>
                                  </p:stCondLst>
                                  <p:childTnLst>
                                    <p:set>
                                      <p:cBhvr>
                                        <p:cTn id="98" dur="1" fill="hold">
                                          <p:stCondLst>
                                            <p:cond delay="0"/>
                                          </p:stCondLst>
                                        </p:cTn>
                                        <p:tgtEl>
                                          <p:spTgt spid="83"/>
                                        </p:tgtEl>
                                        <p:attrNameLst>
                                          <p:attrName>style.visibility</p:attrName>
                                        </p:attrNameLst>
                                      </p:cBhvr>
                                      <p:to>
                                        <p:strVal val="hidden"/>
                                      </p:to>
                                    </p:set>
                                  </p:childTnLst>
                                </p:cTn>
                              </p:par>
                              <p:par>
                                <p:cTn id="99" presetID="1" presetClass="entr" presetSubtype="0" fill="hold" nodeType="withEffect">
                                  <p:stCondLst>
                                    <p:cond delay="20680"/>
                                  </p:stCondLst>
                                  <p:childTnLst>
                                    <p:set>
                                      <p:cBhvr>
                                        <p:cTn id="100" dur="1" fill="hold">
                                          <p:stCondLst>
                                            <p:cond delay="0"/>
                                          </p:stCondLst>
                                        </p:cTn>
                                        <p:tgtEl>
                                          <p:spTgt spid="74"/>
                                        </p:tgtEl>
                                        <p:attrNameLst>
                                          <p:attrName>style.visibility</p:attrName>
                                        </p:attrNameLst>
                                      </p:cBhvr>
                                      <p:to>
                                        <p:strVal val="visible"/>
                                      </p:to>
                                    </p:set>
                                  </p:childTnLst>
                                </p:cTn>
                              </p:par>
                              <p:par>
                                <p:cTn id="101" presetID="1" presetClass="exit" presetSubtype="0" fill="hold" nodeType="withEffect">
                                  <p:stCondLst>
                                    <p:cond delay="21920"/>
                                  </p:stCondLst>
                                  <p:childTnLst>
                                    <p:set>
                                      <p:cBhvr>
                                        <p:cTn id="102" dur="1" fill="hold">
                                          <p:stCondLst>
                                            <p:cond delay="0"/>
                                          </p:stCondLst>
                                        </p:cTn>
                                        <p:tgtEl>
                                          <p:spTgt spid="74"/>
                                        </p:tgtEl>
                                        <p:attrNameLst>
                                          <p:attrName>style.visibility</p:attrName>
                                        </p:attrNameLst>
                                      </p:cBhvr>
                                      <p:to>
                                        <p:strVal val="hidden"/>
                                      </p:to>
                                    </p:set>
                                  </p:childTnLst>
                                </p:cTn>
                              </p:par>
                              <p:par>
                                <p:cTn id="103" presetID="1" presetClass="entr" presetSubtype="0" fill="hold" nodeType="withEffect">
                                  <p:stCondLst>
                                    <p:cond delay="21920"/>
                                  </p:stCondLst>
                                  <p:childTnLst>
                                    <p:set>
                                      <p:cBhvr>
                                        <p:cTn id="104" dur="1" fill="hold">
                                          <p:stCondLst>
                                            <p:cond delay="0"/>
                                          </p:stCondLst>
                                        </p:cTn>
                                        <p:tgtEl>
                                          <p:spTgt spid="77"/>
                                        </p:tgtEl>
                                        <p:attrNameLst>
                                          <p:attrName>style.visibility</p:attrName>
                                        </p:attrNameLst>
                                      </p:cBhvr>
                                      <p:to>
                                        <p:strVal val="visible"/>
                                      </p:to>
                                    </p:set>
                                  </p:childTnLst>
                                </p:cTn>
                              </p:par>
                              <p:par>
                                <p:cTn id="105" presetID="1" presetClass="exit" presetSubtype="0" fill="hold" nodeType="withEffect">
                                  <p:stCondLst>
                                    <p:cond delay="23180"/>
                                  </p:stCondLst>
                                  <p:childTnLst>
                                    <p:set>
                                      <p:cBhvr>
                                        <p:cTn id="106" dur="1" fill="hold">
                                          <p:stCondLst>
                                            <p:cond delay="0"/>
                                          </p:stCondLst>
                                        </p:cTn>
                                        <p:tgtEl>
                                          <p:spTgt spid="77"/>
                                        </p:tgtEl>
                                        <p:attrNameLst>
                                          <p:attrName>style.visibility</p:attrName>
                                        </p:attrNameLst>
                                      </p:cBhvr>
                                      <p:to>
                                        <p:strVal val="hidden"/>
                                      </p:to>
                                    </p:set>
                                  </p:childTnLst>
                                </p:cTn>
                              </p:par>
                              <p:par>
                                <p:cTn id="107" presetID="1" presetClass="entr" presetSubtype="0" fill="hold" nodeType="withEffect">
                                  <p:stCondLst>
                                    <p:cond delay="23180"/>
                                  </p:stCondLst>
                                  <p:childTnLst>
                                    <p:set>
                                      <p:cBhvr>
                                        <p:cTn id="108" dur="1" fill="hold">
                                          <p:stCondLst>
                                            <p:cond delay="0"/>
                                          </p:stCondLst>
                                        </p:cTn>
                                        <p:tgtEl>
                                          <p:spTgt spid="80"/>
                                        </p:tgtEl>
                                        <p:attrNameLst>
                                          <p:attrName>style.visibility</p:attrName>
                                        </p:attrNameLst>
                                      </p:cBhvr>
                                      <p:to>
                                        <p:strVal val="visible"/>
                                      </p:to>
                                    </p:set>
                                  </p:childTnLst>
                                </p:cTn>
                              </p:par>
                              <p:par>
                                <p:cTn id="109" presetID="1" presetClass="exit" presetSubtype="0" fill="hold" nodeType="withEffect">
                                  <p:stCondLst>
                                    <p:cond delay="24420"/>
                                  </p:stCondLst>
                                  <p:childTnLst>
                                    <p:set>
                                      <p:cBhvr>
                                        <p:cTn id="110" dur="1" fill="hold">
                                          <p:stCondLst>
                                            <p:cond delay="0"/>
                                          </p:stCondLst>
                                        </p:cTn>
                                        <p:tgtEl>
                                          <p:spTgt spid="80"/>
                                        </p:tgtEl>
                                        <p:attrNameLst>
                                          <p:attrName>style.visibility</p:attrName>
                                        </p:attrNameLst>
                                      </p:cBhvr>
                                      <p:to>
                                        <p:strVal val="hidden"/>
                                      </p:to>
                                    </p:set>
                                  </p:childTnLst>
                                </p:cTn>
                              </p:par>
                              <p:par>
                                <p:cTn id="111" presetID="1" presetClass="entr" presetSubtype="0" fill="hold" nodeType="withEffect">
                                  <p:stCondLst>
                                    <p:cond delay="24420"/>
                                  </p:stCondLst>
                                  <p:childTnLst>
                                    <p:set>
                                      <p:cBhvr>
                                        <p:cTn id="112"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 name="TextBox 61"/>
          <p:cNvSpPr txBox="1"/>
          <p:nvPr/>
        </p:nvSpPr>
        <p:spPr>
          <a:xfrm>
            <a:off x="7648921" y="5638041"/>
            <a:ext cx="626982" cy="646331"/>
          </a:xfrm>
          <a:prstGeom prst="rect">
            <a:avLst/>
          </a:prstGeom>
          <a:noFill/>
        </p:spPr>
        <p:txBody>
          <a:bodyPr wrap="none" rtlCol="0">
            <a:spAutoFit/>
          </a:bodyPr>
          <a:lstStyle/>
          <a:p>
            <a:r>
              <a:rPr lang="en-US" sz="3600" dirty="0" smtClean="0"/>
              <a:t>H</a:t>
            </a:r>
            <a:r>
              <a:rPr lang="en-US" dirty="0" smtClean="0"/>
              <a:t> </a:t>
            </a:r>
            <a:r>
              <a:rPr lang="en-US" sz="2400" dirty="0" smtClean="0">
                <a:latin typeface="Times New Roman"/>
              </a:rPr>
              <a:t>I</a:t>
            </a:r>
            <a:endParaRPr lang="en-US" sz="2400" dirty="0"/>
          </a:p>
        </p:txBody>
      </p:sp>
      <p:sp>
        <p:nvSpPr>
          <p:cNvPr id="49" name="TextBox 48"/>
          <p:cNvSpPr txBox="1"/>
          <p:nvPr/>
        </p:nvSpPr>
        <p:spPr>
          <a:xfrm>
            <a:off x="1830581" y="2419729"/>
            <a:ext cx="1099880" cy="646331"/>
          </a:xfrm>
          <a:prstGeom prst="rect">
            <a:avLst/>
          </a:prstGeom>
          <a:noFill/>
        </p:spPr>
        <p:txBody>
          <a:bodyPr wrap="none" rtlCol="0">
            <a:spAutoFit/>
          </a:bodyPr>
          <a:lstStyle/>
          <a:p>
            <a:r>
              <a:rPr lang="en-US" sz="3600" dirty="0"/>
              <a:t>n</a:t>
            </a:r>
            <a:r>
              <a:rPr lang="en-US" sz="3600" dirty="0" smtClean="0"/>
              <a:t> = 2</a:t>
            </a:r>
            <a:endParaRPr lang="en-US" sz="3600" dirty="0"/>
          </a:p>
        </p:txBody>
      </p:sp>
      <p:sp>
        <p:nvSpPr>
          <p:cNvPr id="2" name="Title 1"/>
          <p:cNvSpPr>
            <a:spLocks noGrp="1"/>
          </p:cNvSpPr>
          <p:nvPr>
            <p:ph type="title"/>
          </p:nvPr>
        </p:nvSpPr>
        <p:spPr/>
        <p:txBody>
          <a:bodyPr/>
          <a:lstStyle/>
          <a:p>
            <a:r>
              <a:rPr lang="en-US" dirty="0" smtClean="0"/>
              <a:t>Energy levels</a:t>
            </a:r>
            <a:endParaRPr lang="en-US" dirty="0"/>
          </a:p>
        </p:txBody>
      </p:sp>
      <p:cxnSp>
        <p:nvCxnSpPr>
          <p:cNvPr id="13" name="Straight Connector 12"/>
          <p:cNvCxnSpPr/>
          <p:nvPr/>
        </p:nvCxnSpPr>
        <p:spPr>
          <a:xfrm>
            <a:off x="3871583" y="6007288"/>
            <a:ext cx="1416824" cy="1588"/>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3871583" y="5359369"/>
            <a:ext cx="1416824" cy="646331"/>
          </a:xfrm>
          <a:prstGeom prst="rect">
            <a:avLst/>
          </a:prstGeom>
          <a:noFill/>
        </p:spPr>
        <p:txBody>
          <a:bodyPr wrap="none" rtlCol="0">
            <a:spAutoFit/>
          </a:bodyPr>
          <a:lstStyle/>
          <a:p>
            <a:r>
              <a:rPr lang="en-US" sz="3600" dirty="0" smtClean="0"/>
              <a:t>J = 1/2</a:t>
            </a:r>
            <a:endParaRPr lang="en-US" sz="3600" dirty="0"/>
          </a:p>
        </p:txBody>
      </p:sp>
      <p:sp>
        <p:nvSpPr>
          <p:cNvPr id="15" name="TextBox 14"/>
          <p:cNvSpPr txBox="1"/>
          <p:nvPr/>
        </p:nvSpPr>
        <p:spPr>
          <a:xfrm>
            <a:off x="6199421" y="5021770"/>
            <a:ext cx="860707" cy="646331"/>
          </a:xfrm>
          <a:prstGeom prst="rect">
            <a:avLst/>
          </a:prstGeom>
          <a:noFill/>
        </p:spPr>
        <p:txBody>
          <a:bodyPr wrap="none" rtlCol="0">
            <a:spAutoFit/>
          </a:bodyPr>
          <a:lstStyle/>
          <a:p>
            <a:r>
              <a:rPr lang="en-US" sz="3600" dirty="0" smtClean="0"/>
              <a:t>F=1</a:t>
            </a:r>
            <a:endParaRPr lang="en-US" sz="3600" dirty="0"/>
          </a:p>
        </p:txBody>
      </p:sp>
      <p:cxnSp>
        <p:nvCxnSpPr>
          <p:cNvPr id="16" name="Straight Connector 15"/>
          <p:cNvCxnSpPr/>
          <p:nvPr/>
        </p:nvCxnSpPr>
        <p:spPr>
          <a:xfrm>
            <a:off x="5883202" y="5669689"/>
            <a:ext cx="1416824" cy="1588"/>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5897968" y="6284372"/>
            <a:ext cx="1416824" cy="1588"/>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10800000" flipV="1">
            <a:off x="5288410" y="5668100"/>
            <a:ext cx="594793" cy="3375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10800000">
            <a:off x="5288410" y="6008876"/>
            <a:ext cx="594797" cy="277084"/>
          </a:xfrm>
          <a:prstGeom prst="line">
            <a:avLst/>
          </a:prstGeom>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6217829" y="5638041"/>
            <a:ext cx="860707" cy="646331"/>
          </a:xfrm>
          <a:prstGeom prst="rect">
            <a:avLst/>
          </a:prstGeom>
          <a:noFill/>
        </p:spPr>
        <p:txBody>
          <a:bodyPr wrap="none" rtlCol="0">
            <a:spAutoFit/>
          </a:bodyPr>
          <a:lstStyle/>
          <a:p>
            <a:r>
              <a:rPr lang="en-US" sz="3600" dirty="0" smtClean="0"/>
              <a:t>F=0</a:t>
            </a:r>
            <a:endParaRPr lang="en-US" sz="3600" dirty="0"/>
          </a:p>
        </p:txBody>
      </p:sp>
      <p:cxnSp>
        <p:nvCxnSpPr>
          <p:cNvPr id="21" name="Straight Connector 20"/>
          <p:cNvCxnSpPr/>
          <p:nvPr/>
        </p:nvCxnSpPr>
        <p:spPr>
          <a:xfrm>
            <a:off x="3871583" y="3725068"/>
            <a:ext cx="1416824" cy="1588"/>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3871583" y="3077149"/>
            <a:ext cx="1416824" cy="646331"/>
          </a:xfrm>
          <a:prstGeom prst="rect">
            <a:avLst/>
          </a:prstGeom>
          <a:noFill/>
        </p:spPr>
        <p:txBody>
          <a:bodyPr wrap="none" rtlCol="0">
            <a:spAutoFit/>
          </a:bodyPr>
          <a:lstStyle/>
          <a:p>
            <a:r>
              <a:rPr lang="en-US" sz="3600" dirty="0" smtClean="0"/>
              <a:t>J = 1/2</a:t>
            </a:r>
            <a:endParaRPr lang="en-US" sz="3600" dirty="0"/>
          </a:p>
        </p:txBody>
      </p:sp>
      <p:sp>
        <p:nvSpPr>
          <p:cNvPr id="23" name="TextBox 22"/>
          <p:cNvSpPr txBox="1"/>
          <p:nvPr/>
        </p:nvSpPr>
        <p:spPr>
          <a:xfrm>
            <a:off x="6217829" y="2739550"/>
            <a:ext cx="860707" cy="646331"/>
          </a:xfrm>
          <a:prstGeom prst="rect">
            <a:avLst/>
          </a:prstGeom>
          <a:noFill/>
        </p:spPr>
        <p:txBody>
          <a:bodyPr wrap="none" rtlCol="0">
            <a:spAutoFit/>
          </a:bodyPr>
          <a:lstStyle/>
          <a:p>
            <a:r>
              <a:rPr lang="en-US" sz="3600" dirty="0" smtClean="0"/>
              <a:t>F=1</a:t>
            </a:r>
            <a:endParaRPr lang="en-US" sz="3600" dirty="0"/>
          </a:p>
        </p:txBody>
      </p:sp>
      <p:cxnSp>
        <p:nvCxnSpPr>
          <p:cNvPr id="24" name="Straight Connector 23"/>
          <p:cNvCxnSpPr/>
          <p:nvPr/>
        </p:nvCxnSpPr>
        <p:spPr>
          <a:xfrm>
            <a:off x="5883202" y="3387469"/>
            <a:ext cx="1416824" cy="1588"/>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5897968" y="4002152"/>
            <a:ext cx="1416824" cy="1588"/>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10800000" flipV="1">
            <a:off x="5288410" y="3385880"/>
            <a:ext cx="594793" cy="337599"/>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10800000">
            <a:off x="5288410" y="3726656"/>
            <a:ext cx="594797" cy="277084"/>
          </a:xfrm>
          <a:prstGeom prst="line">
            <a:avLst/>
          </a:prstGeom>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6217829" y="3355821"/>
            <a:ext cx="860707" cy="646331"/>
          </a:xfrm>
          <a:prstGeom prst="rect">
            <a:avLst/>
          </a:prstGeom>
          <a:noFill/>
        </p:spPr>
        <p:txBody>
          <a:bodyPr wrap="none" rtlCol="0">
            <a:spAutoFit/>
          </a:bodyPr>
          <a:lstStyle/>
          <a:p>
            <a:r>
              <a:rPr lang="en-US" sz="3600" dirty="0" smtClean="0"/>
              <a:t>F=0</a:t>
            </a:r>
            <a:endParaRPr lang="en-US" sz="3600" dirty="0"/>
          </a:p>
        </p:txBody>
      </p:sp>
      <p:cxnSp>
        <p:nvCxnSpPr>
          <p:cNvPr id="29" name="Straight Connector 28"/>
          <p:cNvCxnSpPr/>
          <p:nvPr/>
        </p:nvCxnSpPr>
        <p:spPr>
          <a:xfrm>
            <a:off x="3853175" y="2436718"/>
            <a:ext cx="1416824" cy="1588"/>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3853175" y="1788799"/>
            <a:ext cx="1416824" cy="646331"/>
          </a:xfrm>
          <a:prstGeom prst="rect">
            <a:avLst/>
          </a:prstGeom>
          <a:noFill/>
        </p:spPr>
        <p:txBody>
          <a:bodyPr wrap="none" rtlCol="0">
            <a:spAutoFit/>
          </a:bodyPr>
          <a:lstStyle/>
          <a:p>
            <a:r>
              <a:rPr lang="en-US" sz="3600" dirty="0" smtClean="0"/>
              <a:t>J = 3/2</a:t>
            </a:r>
            <a:endParaRPr lang="en-US" sz="3600" dirty="0"/>
          </a:p>
        </p:txBody>
      </p:sp>
      <p:sp>
        <p:nvSpPr>
          <p:cNvPr id="31" name="TextBox 30"/>
          <p:cNvSpPr txBox="1"/>
          <p:nvPr/>
        </p:nvSpPr>
        <p:spPr>
          <a:xfrm>
            <a:off x="6199421" y="1432795"/>
            <a:ext cx="860707" cy="646331"/>
          </a:xfrm>
          <a:prstGeom prst="rect">
            <a:avLst/>
          </a:prstGeom>
          <a:noFill/>
        </p:spPr>
        <p:txBody>
          <a:bodyPr wrap="none" rtlCol="0">
            <a:spAutoFit/>
          </a:bodyPr>
          <a:lstStyle/>
          <a:p>
            <a:r>
              <a:rPr lang="en-US" sz="3600" dirty="0" smtClean="0"/>
              <a:t>F=2</a:t>
            </a:r>
            <a:endParaRPr lang="en-US" sz="3600" dirty="0"/>
          </a:p>
        </p:txBody>
      </p:sp>
      <p:cxnSp>
        <p:nvCxnSpPr>
          <p:cNvPr id="32" name="Straight Connector 31"/>
          <p:cNvCxnSpPr/>
          <p:nvPr/>
        </p:nvCxnSpPr>
        <p:spPr>
          <a:xfrm>
            <a:off x="5864794" y="2099119"/>
            <a:ext cx="1416824" cy="1588"/>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5879560" y="2713802"/>
            <a:ext cx="1416824" cy="1588"/>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10800000" flipV="1">
            <a:off x="5270002" y="2097530"/>
            <a:ext cx="594793" cy="337599"/>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rot="10800000">
            <a:off x="5270002" y="2438306"/>
            <a:ext cx="594797" cy="277084"/>
          </a:xfrm>
          <a:prstGeom prst="line">
            <a:avLst/>
          </a:prstGeom>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6199421" y="2067471"/>
            <a:ext cx="860707" cy="646331"/>
          </a:xfrm>
          <a:prstGeom prst="rect">
            <a:avLst/>
          </a:prstGeom>
          <a:noFill/>
        </p:spPr>
        <p:txBody>
          <a:bodyPr wrap="none" rtlCol="0">
            <a:spAutoFit/>
          </a:bodyPr>
          <a:lstStyle/>
          <a:p>
            <a:r>
              <a:rPr lang="en-US" sz="3600" dirty="0" smtClean="0"/>
              <a:t>F=1</a:t>
            </a:r>
            <a:endParaRPr lang="en-US" sz="3600" dirty="0"/>
          </a:p>
        </p:txBody>
      </p:sp>
      <p:cxnSp>
        <p:nvCxnSpPr>
          <p:cNvPr id="37" name="Straight Connector 36"/>
          <p:cNvCxnSpPr/>
          <p:nvPr/>
        </p:nvCxnSpPr>
        <p:spPr>
          <a:xfrm flipV="1">
            <a:off x="1520495" y="3073222"/>
            <a:ext cx="1723810" cy="3927"/>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rot="5400000">
            <a:off x="3246846" y="2464511"/>
            <a:ext cx="617861" cy="594794"/>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rot="16200000" flipV="1">
            <a:off x="3232611" y="3102918"/>
            <a:ext cx="646331" cy="594794"/>
          </a:xfrm>
          <a:prstGeom prst="line">
            <a:avLst/>
          </a:prstGeom>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1832075" y="5351284"/>
            <a:ext cx="1099880" cy="646331"/>
          </a:xfrm>
          <a:prstGeom prst="rect">
            <a:avLst/>
          </a:prstGeom>
          <a:noFill/>
        </p:spPr>
        <p:txBody>
          <a:bodyPr wrap="none" rtlCol="0">
            <a:spAutoFit/>
          </a:bodyPr>
          <a:lstStyle/>
          <a:p>
            <a:r>
              <a:rPr lang="en-US" sz="3600" dirty="0"/>
              <a:t>n</a:t>
            </a:r>
            <a:r>
              <a:rPr lang="en-US" sz="3600" dirty="0" smtClean="0"/>
              <a:t> = 1</a:t>
            </a:r>
            <a:endParaRPr lang="en-US" sz="3600" dirty="0"/>
          </a:p>
        </p:txBody>
      </p:sp>
      <p:cxnSp>
        <p:nvCxnSpPr>
          <p:cNvPr id="52" name="Straight Connector 51"/>
          <p:cNvCxnSpPr/>
          <p:nvPr/>
        </p:nvCxnSpPr>
        <p:spPr>
          <a:xfrm flipV="1">
            <a:off x="1507223" y="6004777"/>
            <a:ext cx="1723810" cy="3927"/>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rot="10800000" flipV="1">
            <a:off x="3245108" y="5997617"/>
            <a:ext cx="594794" cy="4776"/>
          </a:xfrm>
          <a:prstGeom prst="line">
            <a:avLst/>
          </a:prstGeom>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rot="5400000">
            <a:off x="-402693" y="4543012"/>
            <a:ext cx="2931727"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rot="5400000">
            <a:off x="7341575" y="5978619"/>
            <a:ext cx="614687"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1" name="TextBox 60"/>
          <p:cNvSpPr txBox="1"/>
          <p:nvPr/>
        </p:nvSpPr>
        <p:spPr>
          <a:xfrm>
            <a:off x="1092706" y="4149880"/>
            <a:ext cx="1059680" cy="707886"/>
          </a:xfrm>
          <a:prstGeom prst="rect">
            <a:avLst/>
          </a:prstGeom>
          <a:noFill/>
        </p:spPr>
        <p:txBody>
          <a:bodyPr wrap="none" rtlCol="0">
            <a:spAutoFit/>
          </a:bodyPr>
          <a:lstStyle/>
          <a:p>
            <a:r>
              <a:rPr lang="en-US" sz="3600" dirty="0" smtClean="0"/>
              <a:t>Ly </a:t>
            </a:r>
            <a:r>
              <a:rPr lang="en-US" sz="4000" dirty="0" err="1" smtClean="0">
                <a:latin typeface="Cambria"/>
              </a:rPr>
              <a:t>α</a:t>
            </a:r>
            <a:endParaRPr lang="en-US" sz="4000" dirty="0">
              <a:latin typeface="Cambria"/>
            </a:endParaRPr>
          </a:p>
        </p:txBody>
      </p:sp>
      <p:sp>
        <p:nvSpPr>
          <p:cNvPr id="63" name="TextBox 62"/>
          <p:cNvSpPr txBox="1"/>
          <p:nvPr/>
        </p:nvSpPr>
        <p:spPr>
          <a:xfrm>
            <a:off x="2397374" y="5009365"/>
            <a:ext cx="1659529" cy="461665"/>
          </a:xfrm>
          <a:prstGeom prst="rect">
            <a:avLst/>
          </a:prstGeom>
          <a:noFill/>
        </p:spPr>
        <p:txBody>
          <a:bodyPr wrap="none" rtlCol="0">
            <a:spAutoFit/>
          </a:bodyPr>
          <a:lstStyle/>
          <a:p>
            <a:r>
              <a:rPr lang="en-US" sz="2400" dirty="0" smtClean="0">
                <a:solidFill>
                  <a:srgbClr val="FD00FF"/>
                </a:solidFill>
              </a:rPr>
              <a:t>Ultra-violet</a:t>
            </a:r>
            <a:endParaRPr lang="en-US" sz="2400" dirty="0">
              <a:solidFill>
                <a:srgbClr val="FD00FF"/>
              </a:solidFill>
            </a:endParaRPr>
          </a:p>
        </p:txBody>
      </p:sp>
      <p:cxnSp>
        <p:nvCxnSpPr>
          <p:cNvPr id="65" name="Straight Connector 64"/>
          <p:cNvCxnSpPr>
            <a:stCxn id="61" idx="3"/>
            <a:endCxn id="63" idx="1"/>
          </p:cNvCxnSpPr>
          <p:nvPr/>
        </p:nvCxnSpPr>
        <p:spPr>
          <a:xfrm>
            <a:off x="2152386" y="4503823"/>
            <a:ext cx="244988" cy="736375"/>
          </a:xfrm>
          <a:prstGeom prst="line">
            <a:avLst/>
          </a:prstGeom>
          <a:ln>
            <a:solidFill>
              <a:srgbClr val="FD00FF"/>
            </a:solidFill>
          </a:ln>
        </p:spPr>
        <p:style>
          <a:lnRef idx="2">
            <a:schemeClr val="accent1"/>
          </a:lnRef>
          <a:fillRef idx="0">
            <a:schemeClr val="accent1"/>
          </a:fillRef>
          <a:effectRef idx="1">
            <a:schemeClr val="accent1"/>
          </a:effectRef>
          <a:fontRef idx="minor">
            <a:schemeClr val="tx1"/>
          </a:fontRef>
        </p:style>
      </p:cxnSp>
      <p:sp>
        <p:nvSpPr>
          <p:cNvPr id="66" name="TextBox 65"/>
          <p:cNvSpPr txBox="1"/>
          <p:nvPr/>
        </p:nvSpPr>
        <p:spPr>
          <a:xfrm>
            <a:off x="7314792" y="4877368"/>
            <a:ext cx="1608734" cy="461665"/>
          </a:xfrm>
          <a:prstGeom prst="rect">
            <a:avLst/>
          </a:prstGeom>
          <a:noFill/>
        </p:spPr>
        <p:txBody>
          <a:bodyPr wrap="none" rtlCol="0">
            <a:spAutoFit/>
          </a:bodyPr>
          <a:lstStyle/>
          <a:p>
            <a:r>
              <a:rPr lang="en-US" sz="2400" dirty="0" smtClean="0">
                <a:solidFill>
                  <a:srgbClr val="FFF124"/>
                </a:solidFill>
              </a:rPr>
              <a:t>Microwave</a:t>
            </a:r>
            <a:endParaRPr lang="en-US" sz="2400" dirty="0">
              <a:solidFill>
                <a:srgbClr val="FFF124"/>
              </a:solidFill>
            </a:endParaRPr>
          </a:p>
        </p:txBody>
      </p:sp>
      <p:cxnSp>
        <p:nvCxnSpPr>
          <p:cNvPr id="68" name="Straight Connector 67"/>
          <p:cNvCxnSpPr>
            <a:stCxn id="66" idx="2"/>
            <a:endCxn id="62" idx="0"/>
          </p:cNvCxnSpPr>
          <p:nvPr/>
        </p:nvCxnSpPr>
        <p:spPr>
          <a:xfrm rot="5400000">
            <a:off x="7891282" y="5410164"/>
            <a:ext cx="299008" cy="156747"/>
          </a:xfrm>
          <a:prstGeom prst="line">
            <a:avLst/>
          </a:prstGeom>
          <a:ln>
            <a:solidFill>
              <a:srgbClr val="FFF124"/>
            </a:solidFill>
          </a:ln>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2571926" y="4208904"/>
            <a:ext cx="3292873" cy="954107"/>
          </a:xfrm>
          <a:prstGeom prst="rect">
            <a:avLst/>
          </a:prstGeom>
          <a:noFill/>
          <a:ln>
            <a:solidFill>
              <a:srgbClr val="FF0000"/>
            </a:solidFill>
          </a:ln>
        </p:spPr>
        <p:txBody>
          <a:bodyPr wrap="square" rtlCol="0">
            <a:spAutoFit/>
          </a:bodyPr>
          <a:lstStyle/>
          <a:p>
            <a:r>
              <a:rPr lang="en-US" dirty="0" smtClean="0"/>
              <a:t>Note: Ly </a:t>
            </a:r>
            <a:r>
              <a:rPr lang="en-US" sz="2000" dirty="0" err="1" smtClean="0">
                <a:latin typeface="Cambria"/>
              </a:rPr>
              <a:t>α</a:t>
            </a:r>
            <a:r>
              <a:rPr lang="en-US" dirty="0" smtClean="0"/>
              <a:t> is actually a doublet due to the fine structure splitting </a:t>
            </a:r>
            <a:endParaRPr lang="en-US" dirty="0"/>
          </a:p>
        </p:txBody>
      </p:sp>
      <p:sp>
        <p:nvSpPr>
          <p:cNvPr id="70" name="Oval 69"/>
          <p:cNvSpPr/>
          <p:nvPr/>
        </p:nvSpPr>
        <p:spPr>
          <a:xfrm>
            <a:off x="3484835" y="1432794"/>
            <a:ext cx="2170639" cy="2717085"/>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2" name="Straight Connector 71"/>
          <p:cNvCxnSpPr>
            <a:endCxn id="70" idx="3"/>
          </p:cNvCxnSpPr>
          <p:nvPr/>
        </p:nvCxnSpPr>
        <p:spPr>
          <a:xfrm flipV="1">
            <a:off x="3245108" y="3751971"/>
            <a:ext cx="557610" cy="45693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1000"/>
                                  </p:stCondLst>
                                  <p:childTnLst>
                                    <p:set>
                                      <p:cBhvr>
                                        <p:cTn id="11" dur="1" fill="hold">
                                          <p:stCondLst>
                                            <p:cond delay="0"/>
                                          </p:stCondLst>
                                        </p:cTn>
                                        <p:tgtEl>
                                          <p:spTgt spid="63"/>
                                        </p:tgtEl>
                                        <p:attrNameLst>
                                          <p:attrName>style.visibility</p:attrName>
                                        </p:attrNameLst>
                                      </p:cBhvr>
                                      <p:to>
                                        <p:strVal val="visible"/>
                                      </p:to>
                                    </p:set>
                                  </p:childTnLst>
                                </p:cTn>
                              </p:par>
                            </p:childTnLst>
                          </p:cTn>
                        </p:par>
                        <p:par>
                          <p:cTn id="12" fill="hold">
                            <p:stCondLst>
                              <p:cond delay="1000"/>
                            </p:stCondLst>
                            <p:childTnLst>
                              <p:par>
                                <p:cTn id="13" presetID="1" presetClass="entr" presetSubtype="0"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8"/>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1000"/>
                                  </p:stCondLst>
                                  <p:childTnLst>
                                    <p:set>
                                      <p:cBhvr>
                                        <p:cTn id="23" dur="1" fill="hold">
                                          <p:stCondLst>
                                            <p:cond delay="0"/>
                                          </p:stCondLst>
                                        </p:cTn>
                                        <p:tgtEl>
                                          <p:spTgt spid="66"/>
                                        </p:tgtEl>
                                        <p:attrNameLst>
                                          <p:attrName>style.visibility</p:attrName>
                                        </p:attrNameLst>
                                      </p:cBhvr>
                                      <p:to>
                                        <p:strVal val="visible"/>
                                      </p:to>
                                    </p:set>
                                  </p:childTnLst>
                                </p:cTn>
                              </p:par>
                            </p:childTnLst>
                          </p:cTn>
                        </p:par>
                        <p:par>
                          <p:cTn id="24" fill="hold">
                            <p:stCondLst>
                              <p:cond delay="1000"/>
                            </p:stCondLst>
                            <p:childTnLst>
                              <p:par>
                                <p:cTn id="25" presetID="1" presetClass="entr" presetSubtype="0" fill="hold" nodeType="afterEffect">
                                  <p:stCondLst>
                                    <p:cond delay="0"/>
                                  </p:stCondLst>
                                  <p:childTnLst>
                                    <p:set>
                                      <p:cBhvr>
                                        <p:cTn id="26" dur="1" fill="hold">
                                          <p:stCondLst>
                                            <p:cond delay="0"/>
                                          </p:stCondLst>
                                        </p:cTn>
                                        <p:tgtEl>
                                          <p:spTgt spid="6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1" grpId="0"/>
      <p:bldP spid="63" grpId="0"/>
      <p:bldP spid="66" grpId="0"/>
      <p:bldP spid="69" grpId="0" animBg="1"/>
      <p:bldP spid="70" grpId="0" animBg="1"/>
    </p:bld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009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Standard of Rest (LSR)</a:t>
            </a:r>
            <a:endParaRPr lang="en-US" dirty="0"/>
          </a:p>
        </p:txBody>
      </p:sp>
      <p:sp>
        <p:nvSpPr>
          <p:cNvPr id="3" name="Content Placeholder 2"/>
          <p:cNvSpPr>
            <a:spLocks noGrp="1"/>
          </p:cNvSpPr>
          <p:nvPr>
            <p:ph idx="1"/>
          </p:nvPr>
        </p:nvSpPr>
        <p:spPr/>
        <p:txBody>
          <a:bodyPr/>
          <a:lstStyle/>
          <a:p>
            <a:r>
              <a:rPr lang="en-US" sz="2800" dirty="0" smtClean="0"/>
              <a:t>Inertial transform from </a:t>
            </a:r>
            <a:r>
              <a:rPr lang="en-US" sz="2800" dirty="0" err="1" smtClean="0"/>
              <a:t>barycentric</a:t>
            </a:r>
            <a:r>
              <a:rPr lang="en-US" sz="2800" dirty="0" smtClean="0"/>
              <a:t> – depends only on position on the sky</a:t>
            </a:r>
          </a:p>
          <a:p>
            <a:r>
              <a:rPr lang="en-US" sz="2800" dirty="0" smtClean="0"/>
              <a:t>Based on average motion of local stars – removes the peculiar velocity of the Sun</a:t>
            </a:r>
          </a:p>
          <a:p>
            <a:pPr lvl="1">
              <a:buNone/>
            </a:pPr>
            <a:r>
              <a:rPr lang="en-US" dirty="0" smtClean="0"/>
              <a:t>	(Kinematic LSR, Dynamic LSR is in circular motion around the Galactic centre)</a:t>
            </a:r>
          </a:p>
          <a:p>
            <a:r>
              <a:rPr lang="en-US" sz="2800" dirty="0" smtClean="0"/>
              <a:t>Differs from </a:t>
            </a:r>
            <a:r>
              <a:rPr lang="en-US" sz="2800" dirty="0" err="1" smtClean="0"/>
              <a:t>barycentric</a:t>
            </a:r>
            <a:r>
              <a:rPr lang="en-US" sz="2800" dirty="0" smtClean="0"/>
              <a:t> by up to ~20 km s</a:t>
            </a:r>
            <a:r>
              <a:rPr lang="en-US" sz="2800" baseline="30000" dirty="0" smtClean="0"/>
              <a:t>-1</a:t>
            </a:r>
            <a:endParaRPr lang="en-US" sz="2800" dirty="0" smtClean="0"/>
          </a:p>
          <a:p>
            <a:r>
              <a:rPr lang="en-US" sz="2800" dirty="0" smtClean="0"/>
              <a:t>Used for most Galactic spectral-line work</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009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LSR Image</a:t>
            </a:r>
            <a:endParaRPr lang="en-US" dirty="0"/>
          </a:p>
        </p:txBody>
      </p:sp>
      <p:grpSp>
        <p:nvGrpSpPr>
          <p:cNvPr id="3" name="Group 2"/>
          <p:cNvGrpSpPr/>
          <p:nvPr/>
        </p:nvGrpSpPr>
        <p:grpSpPr>
          <a:xfrm>
            <a:off x="3895337" y="2169819"/>
            <a:ext cx="360000" cy="360000"/>
            <a:chOff x="3643425" y="2529000"/>
            <a:chExt cx="1800000" cy="1800000"/>
          </a:xfrm>
        </p:grpSpPr>
        <p:sp>
          <p:nvSpPr>
            <p:cNvPr id="4" name="Sun 3"/>
            <p:cNvSpPr/>
            <p:nvPr/>
          </p:nvSpPr>
          <p:spPr>
            <a:xfrm>
              <a:off x="3643425" y="2529000"/>
              <a:ext cx="1800000" cy="1800000"/>
            </a:xfrm>
            <a:prstGeom prst="sun">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miley Face 4"/>
            <p:cNvSpPr/>
            <p:nvPr/>
          </p:nvSpPr>
          <p:spPr>
            <a:xfrm>
              <a:off x="4101174" y="2972057"/>
              <a:ext cx="918000" cy="918000"/>
            </a:xfrm>
            <a:prstGeom prst="smileyFac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5639982" y="3069000"/>
            <a:ext cx="360000" cy="360000"/>
            <a:chOff x="3643425" y="2529000"/>
            <a:chExt cx="1800000" cy="1800000"/>
          </a:xfrm>
        </p:grpSpPr>
        <p:sp>
          <p:nvSpPr>
            <p:cNvPr id="7" name="Sun 6"/>
            <p:cNvSpPr/>
            <p:nvPr/>
          </p:nvSpPr>
          <p:spPr>
            <a:xfrm>
              <a:off x="3643425" y="2529000"/>
              <a:ext cx="1800000" cy="1800000"/>
            </a:xfrm>
            <a:prstGeom prst="sun">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miley Face 7"/>
            <p:cNvSpPr/>
            <p:nvPr/>
          </p:nvSpPr>
          <p:spPr>
            <a:xfrm>
              <a:off x="4101174" y="2972057"/>
              <a:ext cx="918000" cy="918000"/>
            </a:xfrm>
            <a:prstGeom prst="smileyFac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1899236" y="4450844"/>
            <a:ext cx="360000" cy="360000"/>
            <a:chOff x="3643425" y="2529000"/>
            <a:chExt cx="1800000" cy="1800000"/>
          </a:xfrm>
        </p:grpSpPr>
        <p:sp>
          <p:nvSpPr>
            <p:cNvPr id="10" name="Sun 9"/>
            <p:cNvSpPr/>
            <p:nvPr/>
          </p:nvSpPr>
          <p:spPr>
            <a:xfrm>
              <a:off x="3643425" y="2529000"/>
              <a:ext cx="1800000" cy="1800000"/>
            </a:xfrm>
            <a:prstGeom prst="sun">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miley Face 10"/>
            <p:cNvSpPr/>
            <p:nvPr/>
          </p:nvSpPr>
          <p:spPr>
            <a:xfrm>
              <a:off x="4101174" y="2972057"/>
              <a:ext cx="918000" cy="918000"/>
            </a:xfrm>
            <a:prstGeom prst="smileyFac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6989845" y="4719455"/>
            <a:ext cx="360000" cy="360000"/>
            <a:chOff x="3643425" y="2529000"/>
            <a:chExt cx="1800000" cy="1800000"/>
          </a:xfrm>
        </p:grpSpPr>
        <p:sp>
          <p:nvSpPr>
            <p:cNvPr id="13" name="Sun 12"/>
            <p:cNvSpPr/>
            <p:nvPr/>
          </p:nvSpPr>
          <p:spPr>
            <a:xfrm>
              <a:off x="3643425" y="2529000"/>
              <a:ext cx="1800000" cy="1800000"/>
            </a:xfrm>
            <a:prstGeom prst="sun">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Smiley Face 13"/>
            <p:cNvSpPr/>
            <p:nvPr/>
          </p:nvSpPr>
          <p:spPr>
            <a:xfrm>
              <a:off x="4101174" y="2972057"/>
              <a:ext cx="918000" cy="918000"/>
            </a:xfrm>
            <a:prstGeom prst="smileyFac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5144064" y="1417638"/>
            <a:ext cx="360000" cy="360000"/>
            <a:chOff x="3643425" y="2529000"/>
            <a:chExt cx="1800000" cy="1800000"/>
          </a:xfrm>
        </p:grpSpPr>
        <p:sp>
          <p:nvSpPr>
            <p:cNvPr id="16" name="Sun 15"/>
            <p:cNvSpPr/>
            <p:nvPr/>
          </p:nvSpPr>
          <p:spPr>
            <a:xfrm>
              <a:off x="3643425" y="2529000"/>
              <a:ext cx="1800000" cy="1800000"/>
            </a:xfrm>
            <a:prstGeom prst="sun">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Smiley Face 16"/>
            <p:cNvSpPr/>
            <p:nvPr/>
          </p:nvSpPr>
          <p:spPr>
            <a:xfrm>
              <a:off x="4101174" y="2972057"/>
              <a:ext cx="918000" cy="918000"/>
            </a:xfrm>
            <a:prstGeom prst="smileyFac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4543425" y="5679388"/>
            <a:ext cx="360000" cy="360000"/>
            <a:chOff x="3643425" y="2529000"/>
            <a:chExt cx="1800000" cy="1800000"/>
          </a:xfrm>
        </p:grpSpPr>
        <p:sp>
          <p:nvSpPr>
            <p:cNvPr id="19" name="Sun 18"/>
            <p:cNvSpPr/>
            <p:nvPr/>
          </p:nvSpPr>
          <p:spPr>
            <a:xfrm>
              <a:off x="3643425" y="2529000"/>
              <a:ext cx="1800000" cy="1800000"/>
            </a:xfrm>
            <a:prstGeom prst="sun">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Smiley Face 19"/>
            <p:cNvSpPr/>
            <p:nvPr/>
          </p:nvSpPr>
          <p:spPr>
            <a:xfrm>
              <a:off x="4101174" y="2972057"/>
              <a:ext cx="918000" cy="918000"/>
            </a:xfrm>
            <a:prstGeom prst="smileyFac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269897" y="1689849"/>
            <a:ext cx="360000" cy="360000"/>
            <a:chOff x="3643425" y="2529000"/>
            <a:chExt cx="1800000" cy="1800000"/>
          </a:xfrm>
        </p:grpSpPr>
        <p:sp>
          <p:nvSpPr>
            <p:cNvPr id="22" name="Sun 21"/>
            <p:cNvSpPr/>
            <p:nvPr/>
          </p:nvSpPr>
          <p:spPr>
            <a:xfrm>
              <a:off x="3643425" y="2529000"/>
              <a:ext cx="1800000" cy="1800000"/>
            </a:xfrm>
            <a:prstGeom prst="sun">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Smiley Face 22"/>
            <p:cNvSpPr/>
            <p:nvPr/>
          </p:nvSpPr>
          <p:spPr>
            <a:xfrm>
              <a:off x="4101174" y="2972057"/>
              <a:ext cx="918000" cy="918000"/>
            </a:xfrm>
            <a:prstGeom prst="smileyFac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909897" y="3429000"/>
            <a:ext cx="360000" cy="360000"/>
            <a:chOff x="3643425" y="2529000"/>
            <a:chExt cx="1800000" cy="1800000"/>
          </a:xfrm>
        </p:grpSpPr>
        <p:sp>
          <p:nvSpPr>
            <p:cNvPr id="25" name="Sun 24"/>
            <p:cNvSpPr/>
            <p:nvPr/>
          </p:nvSpPr>
          <p:spPr>
            <a:xfrm>
              <a:off x="3643425" y="2529000"/>
              <a:ext cx="1800000" cy="1800000"/>
            </a:xfrm>
            <a:prstGeom prst="sun">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Smiley Face 25"/>
            <p:cNvSpPr/>
            <p:nvPr/>
          </p:nvSpPr>
          <p:spPr>
            <a:xfrm>
              <a:off x="4101174" y="2972057"/>
              <a:ext cx="918000" cy="918000"/>
            </a:xfrm>
            <a:prstGeom prst="smileyFac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2934659" y="5980316"/>
            <a:ext cx="360000" cy="360000"/>
            <a:chOff x="3643425" y="2529000"/>
            <a:chExt cx="1800000" cy="1800000"/>
          </a:xfrm>
        </p:grpSpPr>
        <p:sp>
          <p:nvSpPr>
            <p:cNvPr id="28" name="Sun 27"/>
            <p:cNvSpPr/>
            <p:nvPr/>
          </p:nvSpPr>
          <p:spPr>
            <a:xfrm>
              <a:off x="3643425" y="2529000"/>
              <a:ext cx="1800000" cy="1800000"/>
            </a:xfrm>
            <a:prstGeom prst="sun">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Smiley Face 28"/>
            <p:cNvSpPr/>
            <p:nvPr/>
          </p:nvSpPr>
          <p:spPr>
            <a:xfrm>
              <a:off x="4101174" y="2972057"/>
              <a:ext cx="918000" cy="918000"/>
            </a:xfrm>
            <a:prstGeom prst="smileyFac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7702372" y="1782060"/>
            <a:ext cx="360000" cy="360000"/>
            <a:chOff x="3643425" y="2529000"/>
            <a:chExt cx="1800000" cy="1800000"/>
          </a:xfrm>
        </p:grpSpPr>
        <p:sp>
          <p:nvSpPr>
            <p:cNvPr id="31" name="Sun 30"/>
            <p:cNvSpPr/>
            <p:nvPr/>
          </p:nvSpPr>
          <p:spPr>
            <a:xfrm>
              <a:off x="3643425" y="2529000"/>
              <a:ext cx="1800000" cy="1800000"/>
            </a:xfrm>
            <a:prstGeom prst="sun">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Smiley Face 31"/>
            <p:cNvSpPr/>
            <p:nvPr/>
          </p:nvSpPr>
          <p:spPr>
            <a:xfrm>
              <a:off x="4101174" y="2972057"/>
              <a:ext cx="918000" cy="918000"/>
            </a:xfrm>
            <a:prstGeom prst="smileyFac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8214772" y="2889000"/>
            <a:ext cx="360000" cy="360000"/>
            <a:chOff x="3643425" y="2529000"/>
            <a:chExt cx="1800000" cy="1800000"/>
          </a:xfrm>
        </p:grpSpPr>
        <p:sp>
          <p:nvSpPr>
            <p:cNvPr id="34" name="Sun 33"/>
            <p:cNvSpPr/>
            <p:nvPr/>
          </p:nvSpPr>
          <p:spPr>
            <a:xfrm>
              <a:off x="3643425" y="2529000"/>
              <a:ext cx="1800000" cy="1800000"/>
            </a:xfrm>
            <a:prstGeom prst="sun">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Smiley Face 34"/>
            <p:cNvSpPr/>
            <p:nvPr/>
          </p:nvSpPr>
          <p:spPr>
            <a:xfrm>
              <a:off x="4101174" y="2972057"/>
              <a:ext cx="918000" cy="918000"/>
            </a:xfrm>
            <a:prstGeom prst="smileyFac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277200" y="4723055"/>
            <a:ext cx="360000" cy="360000"/>
            <a:chOff x="3643425" y="2529000"/>
            <a:chExt cx="1800000" cy="1800000"/>
          </a:xfrm>
        </p:grpSpPr>
        <p:sp>
          <p:nvSpPr>
            <p:cNvPr id="37" name="Sun 36"/>
            <p:cNvSpPr/>
            <p:nvPr/>
          </p:nvSpPr>
          <p:spPr>
            <a:xfrm>
              <a:off x="3643425" y="2529000"/>
              <a:ext cx="1800000" cy="1800000"/>
            </a:xfrm>
            <a:prstGeom prst="sun">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Smiley Face 37"/>
            <p:cNvSpPr/>
            <p:nvPr/>
          </p:nvSpPr>
          <p:spPr>
            <a:xfrm>
              <a:off x="4101174" y="2972057"/>
              <a:ext cx="918000" cy="918000"/>
            </a:xfrm>
            <a:prstGeom prst="smileyFac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fill="hold" nodeType="clickEffect">
                                  <p:stCondLst>
                                    <p:cond delay="0"/>
                                  </p:stCondLst>
                                  <p:childTnLst>
                                    <p:animMotion origin="layout" path="M -2.2751E-6 -1.55895E-6 L -0.56443 -0.03984 " pathEditMode="relative" rAng="0" ptsTypes="AA">
                                      <p:cBhvr>
                                        <p:cTn id="6" dur="5000" fill="hold"/>
                                        <p:tgtEl>
                                          <p:spTgt spid="12"/>
                                        </p:tgtEl>
                                        <p:attrNameLst>
                                          <p:attrName>ppt_x</p:attrName>
                                          <p:attrName>ppt_y</p:attrName>
                                        </p:attrNameLst>
                                      </p:cBhvr>
                                      <p:rCtr x="-282" y="-20"/>
                                    </p:animMotion>
                                  </p:childTnLst>
                                </p:cTn>
                              </p:par>
                              <p:par>
                                <p:cTn id="7" presetID="0" presetClass="path" presetSubtype="0" fill="hold" nodeType="withEffect">
                                  <p:stCondLst>
                                    <p:cond delay="0"/>
                                  </p:stCondLst>
                                  <p:childTnLst>
                                    <p:animMotion origin="layout" path="M -0.00017 -0.00023 L 0.40379 -0.19898 " pathEditMode="relative" rAng="0" ptsTypes="AA">
                                      <p:cBhvr>
                                        <p:cTn id="8" dur="5000" fill="hold"/>
                                        <p:tgtEl>
                                          <p:spTgt spid="9"/>
                                        </p:tgtEl>
                                        <p:attrNameLst>
                                          <p:attrName>ppt_x</p:attrName>
                                          <p:attrName>ppt_y</p:attrName>
                                        </p:attrNameLst>
                                      </p:cBhvr>
                                      <p:rCtr x="202" y="-99"/>
                                    </p:animMotion>
                                  </p:childTnLst>
                                </p:cTn>
                              </p:par>
                              <p:par>
                                <p:cTn id="9" presetID="0" presetClass="path" presetSubtype="0" fill="hold" nodeType="withEffect">
                                  <p:stCondLst>
                                    <p:cond delay="0"/>
                                  </p:stCondLst>
                                  <p:childTnLst>
                                    <p:animMotion origin="layout" path="M -0.00556 0.00278 L -0.12574 0.38383 " pathEditMode="relative" rAng="0" ptsTypes="AA">
                                      <p:cBhvr>
                                        <p:cTn id="10" dur="5000" fill="hold"/>
                                        <p:tgtEl>
                                          <p:spTgt spid="6"/>
                                        </p:tgtEl>
                                        <p:attrNameLst>
                                          <p:attrName>ppt_x</p:attrName>
                                          <p:attrName>ppt_y</p:attrName>
                                        </p:attrNameLst>
                                      </p:cBhvr>
                                      <p:rCtr x="-60" y="190"/>
                                    </p:animMotion>
                                  </p:childTnLst>
                                </p:cTn>
                              </p:par>
                              <p:par>
                                <p:cTn id="11" presetID="0" presetClass="path" presetSubtype="0" fill="hold" nodeType="withEffect">
                                  <p:stCondLst>
                                    <p:cond delay="0"/>
                                  </p:stCondLst>
                                  <p:childTnLst>
                                    <p:animMotion origin="layout" path="M -0.00574 0.00301 L -0.29299 -0.06695 " pathEditMode="relative" rAng="0" ptsTypes="AA">
                                      <p:cBhvr>
                                        <p:cTn id="12" dur="5000" fill="hold"/>
                                        <p:tgtEl>
                                          <p:spTgt spid="3"/>
                                        </p:tgtEl>
                                        <p:attrNameLst>
                                          <p:attrName>ppt_x</p:attrName>
                                          <p:attrName>ppt_y</p:attrName>
                                        </p:attrNameLst>
                                      </p:cBhvr>
                                      <p:rCtr x="-144" y="-35"/>
                                    </p:animMotion>
                                  </p:childTnLst>
                                </p:cTn>
                              </p:par>
                              <p:par>
                                <p:cTn id="13" presetID="0" presetClass="path" presetSubtype="0" fill="hold" nodeType="withEffect">
                                  <p:stCondLst>
                                    <p:cond delay="0"/>
                                  </p:stCondLst>
                                  <p:childTnLst>
                                    <p:animMotion origin="layout" path="M -0.00017 -0.00023 L 0.2091 0.48228 " pathEditMode="relative" rAng="0" ptsTypes="AA">
                                      <p:cBhvr>
                                        <p:cTn id="14" dur="5000" fill="hold"/>
                                        <p:tgtEl>
                                          <p:spTgt spid="15"/>
                                        </p:tgtEl>
                                        <p:attrNameLst>
                                          <p:attrName>ppt_x</p:attrName>
                                          <p:attrName>ppt_y</p:attrName>
                                        </p:attrNameLst>
                                      </p:cBhvr>
                                      <p:rCtr x="105" y="241"/>
                                    </p:animMotion>
                                  </p:childTnLst>
                                </p:cTn>
                              </p:par>
                              <p:par>
                                <p:cTn id="15" presetID="0" presetClass="path" presetSubtype="0" fill="hold" nodeType="withEffect">
                                  <p:stCondLst>
                                    <p:cond delay="0"/>
                                  </p:stCondLst>
                                  <p:childTnLst>
                                    <p:animMotion origin="layout" path="M -0.00573 0.00278 L -0.07659 -0.50915 " pathEditMode="relative" rAng="0" ptsTypes="AA">
                                      <p:cBhvr>
                                        <p:cTn id="16" dur="5000" fill="hold"/>
                                        <p:tgtEl>
                                          <p:spTgt spid="18"/>
                                        </p:tgtEl>
                                        <p:attrNameLst>
                                          <p:attrName>ppt_x</p:attrName>
                                          <p:attrName>ppt_y</p:attrName>
                                        </p:attrNameLst>
                                      </p:cBhvr>
                                      <p:rCtr x="-35" y="-256"/>
                                    </p:animMotion>
                                  </p:childTnLst>
                                </p:cTn>
                              </p:par>
                              <p:par>
                                <p:cTn id="17" presetID="0" presetClass="path" presetSubtype="0" fill="hold" nodeType="withEffect">
                                  <p:stCondLst>
                                    <p:cond delay="0"/>
                                  </p:stCondLst>
                                  <p:childTnLst>
                                    <p:animMotion origin="layout" path="M -3.29976E-6 -3.03915E-6 L 0.41265 -0.04401 " pathEditMode="relative" rAng="0" ptsTypes="AA">
                                      <p:cBhvr>
                                        <p:cTn id="18" dur="5000" fill="hold"/>
                                        <p:tgtEl>
                                          <p:spTgt spid="21"/>
                                        </p:tgtEl>
                                        <p:attrNameLst>
                                          <p:attrName>ppt_x</p:attrName>
                                          <p:attrName>ppt_y</p:attrName>
                                        </p:attrNameLst>
                                      </p:cBhvr>
                                      <p:rCtr x="206" y="-22"/>
                                    </p:animMotion>
                                  </p:childTnLst>
                                </p:cTn>
                              </p:par>
                              <p:par>
                                <p:cTn id="19" presetID="0" presetClass="path" presetSubtype="0" fill="hold" nodeType="withEffect">
                                  <p:stCondLst>
                                    <p:cond delay="0"/>
                                  </p:stCondLst>
                                  <p:childTnLst>
                                    <p:animMotion origin="layout" path="M 1.41021E-6 -3.04841E-6 L 0.21709 0.36716 " pathEditMode="relative" rAng="0" ptsTypes="AA">
                                      <p:cBhvr>
                                        <p:cTn id="20" dur="5000" fill="hold"/>
                                        <p:tgtEl>
                                          <p:spTgt spid="24"/>
                                        </p:tgtEl>
                                        <p:attrNameLst>
                                          <p:attrName>ppt_x</p:attrName>
                                          <p:attrName>ppt_y</p:attrName>
                                        </p:attrNameLst>
                                      </p:cBhvr>
                                      <p:rCtr x="109" y="183"/>
                                    </p:animMotion>
                                  </p:childTnLst>
                                </p:cTn>
                              </p:par>
                              <p:par>
                                <p:cTn id="21" presetID="0" presetClass="path" presetSubtype="0" fill="hold" nodeType="withEffect">
                                  <p:stCondLst>
                                    <p:cond delay="0"/>
                                  </p:stCondLst>
                                  <p:childTnLst>
                                    <p:animMotion origin="layout" path="M -0.00452 -0.0051 L 0.44633 0.04887 " pathEditMode="relative" rAng="0" ptsTypes="AA">
                                      <p:cBhvr>
                                        <p:cTn id="22" dur="5000" fill="hold"/>
                                        <p:tgtEl>
                                          <p:spTgt spid="27"/>
                                        </p:tgtEl>
                                        <p:attrNameLst>
                                          <p:attrName>ppt_x</p:attrName>
                                          <p:attrName>ppt_y</p:attrName>
                                        </p:attrNameLst>
                                      </p:cBhvr>
                                      <p:rCtr x="225" y="27"/>
                                    </p:animMotion>
                                  </p:childTnLst>
                                </p:cTn>
                              </p:par>
                              <p:par>
                                <p:cTn id="23" presetID="0" presetClass="path" presetSubtype="0" fill="hold" nodeType="withEffect">
                                  <p:stCondLst>
                                    <p:cond delay="0"/>
                                  </p:stCondLst>
                                  <p:childTnLst>
                                    <p:animMotion origin="layout" path="M -1.61167E-6 5.00347E-7 L -0.49878 -0.08895 " pathEditMode="relative" rAng="0" ptsTypes="AA">
                                      <p:cBhvr>
                                        <p:cTn id="24" dur="5000" fill="hold"/>
                                        <p:tgtEl>
                                          <p:spTgt spid="30"/>
                                        </p:tgtEl>
                                        <p:attrNameLst>
                                          <p:attrName>ppt_x</p:attrName>
                                          <p:attrName>ppt_y</p:attrName>
                                        </p:attrNameLst>
                                      </p:cBhvr>
                                      <p:rCtr x="-249" y="-44"/>
                                    </p:animMotion>
                                  </p:childTnLst>
                                </p:cTn>
                              </p:par>
                              <p:par>
                                <p:cTn id="25" presetID="0" presetClass="path" presetSubtype="0" fill="hold" nodeType="withEffect">
                                  <p:stCondLst>
                                    <p:cond delay="0"/>
                                  </p:stCondLst>
                                  <p:childTnLst>
                                    <p:animMotion origin="layout" path="M -4.43557E-6 -4.65138E-6 L -0.05592 0.12857 " pathEditMode="relative" rAng="0" ptsTypes="AA">
                                      <p:cBhvr>
                                        <p:cTn id="26" dur="5000" fill="hold"/>
                                        <p:tgtEl>
                                          <p:spTgt spid="33"/>
                                        </p:tgtEl>
                                        <p:attrNameLst>
                                          <p:attrName>ppt_x</p:attrName>
                                          <p:attrName>ppt_y</p:attrName>
                                        </p:attrNameLst>
                                      </p:cBhvr>
                                      <p:rCtr x="-28" y="64"/>
                                    </p:animMotion>
                                  </p:childTnLst>
                                </p:cTn>
                              </p:par>
                              <p:par>
                                <p:cTn id="27" presetID="0" presetClass="path" presetSubtype="0" fill="hold" nodeType="withEffect">
                                  <p:stCondLst>
                                    <p:cond delay="0"/>
                                  </p:stCondLst>
                                  <p:childTnLst>
                                    <p:animMotion origin="layout" path="M 2.63286E-6 -1.55895E-6 L 0.04689 -0.11327 " pathEditMode="relative" rAng="0" ptsTypes="AA">
                                      <p:cBhvr>
                                        <p:cTn id="28" dur="5000" fill="hold"/>
                                        <p:tgtEl>
                                          <p:spTgt spid="36"/>
                                        </p:tgtEl>
                                        <p:attrNameLst>
                                          <p:attrName>ppt_x</p:attrName>
                                          <p:attrName>ppt_y</p:attrName>
                                        </p:attrNameLst>
                                      </p:cBhvr>
                                      <p:rCtr x="23" y="-5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009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Frames</a:t>
            </a:r>
            <a:endParaRPr lang="en-US" dirty="0"/>
          </a:p>
        </p:txBody>
      </p:sp>
      <p:sp>
        <p:nvSpPr>
          <p:cNvPr id="3" name="Content Placeholder 2"/>
          <p:cNvSpPr>
            <a:spLocks noGrp="1"/>
          </p:cNvSpPr>
          <p:nvPr>
            <p:ph idx="1"/>
          </p:nvPr>
        </p:nvSpPr>
        <p:spPr>
          <a:xfrm>
            <a:off x="457200" y="1600200"/>
            <a:ext cx="8229600" cy="5001202"/>
          </a:xfrm>
        </p:spPr>
        <p:txBody>
          <a:bodyPr>
            <a:normAutofit fontScale="92500"/>
          </a:bodyPr>
          <a:lstStyle/>
          <a:p>
            <a:r>
              <a:rPr lang="en-US" dirty="0" err="1" smtClean="0"/>
              <a:t>Galactocentric</a:t>
            </a:r>
            <a:r>
              <a:rPr lang="en-US" dirty="0" smtClean="0"/>
              <a:t> – motion of the Galactic centre</a:t>
            </a:r>
          </a:p>
          <a:p>
            <a:r>
              <a:rPr lang="en-US" dirty="0" smtClean="0"/>
              <a:t>Local Group – motion of the Local Group</a:t>
            </a:r>
          </a:p>
          <a:p>
            <a:r>
              <a:rPr lang="en-US" dirty="0" smtClean="0"/>
              <a:t>CMB Dipole – rest-frame of the CMB </a:t>
            </a:r>
          </a:p>
          <a:p>
            <a:r>
              <a:rPr lang="en-US" dirty="0" smtClean="0"/>
              <a:t>Source – rest frame of the source</a:t>
            </a:r>
          </a:p>
          <a:p>
            <a:pPr lvl="1"/>
            <a:r>
              <a:rPr lang="en-US" dirty="0" smtClean="0"/>
              <a:t>This can be useful in looking at source structure</a:t>
            </a:r>
          </a:p>
          <a:p>
            <a:pPr lvl="1"/>
            <a:r>
              <a:rPr lang="en-US" dirty="0" smtClean="0"/>
              <a:t>Particularly useful for sources at relativistic velocities</a:t>
            </a:r>
          </a:p>
          <a:p>
            <a:r>
              <a:rPr lang="en-US" dirty="0" smtClean="0"/>
              <a:t>All of these are inertial on the sorts of timescales we are worried about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009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Velocity</a:t>
            </a:r>
            <a:endParaRPr lang="en-US" dirty="0"/>
          </a:p>
        </p:txBody>
      </p:sp>
      <p:sp>
        <p:nvSpPr>
          <p:cNvPr id="3" name="Content Placeholder 2"/>
          <p:cNvSpPr>
            <a:spLocks noGrp="1"/>
          </p:cNvSpPr>
          <p:nvPr>
            <p:ph idx="1"/>
          </p:nvPr>
        </p:nvSpPr>
        <p:spPr>
          <a:xfrm>
            <a:off x="457200" y="1600200"/>
            <a:ext cx="8229600" cy="4883056"/>
          </a:xfrm>
        </p:spPr>
        <p:txBody>
          <a:bodyPr>
            <a:normAutofit fontScale="92500" lnSpcReduction="10000"/>
          </a:bodyPr>
          <a:lstStyle/>
          <a:p>
            <a:r>
              <a:rPr lang="en-US" dirty="0" smtClean="0"/>
              <a:t>It sounds simple – how fast a thing is moving away from us (or towards us)</a:t>
            </a:r>
          </a:p>
          <a:p>
            <a:r>
              <a:rPr lang="en-US" dirty="0" err="1" smtClean="0"/>
              <a:t>Redshift</a:t>
            </a:r>
            <a:r>
              <a:rPr lang="en-US" dirty="0" smtClean="0"/>
              <a:t> is defined as being the shift in wavelength divided by the rest wavelength: </a:t>
            </a:r>
          </a:p>
          <a:p>
            <a:pPr algn="ctr">
              <a:buNone/>
            </a:pPr>
            <a:r>
              <a:rPr lang="en-US" i="1" dirty="0" err="1" smtClean="0"/>
              <a:t>z</a:t>
            </a:r>
            <a:r>
              <a:rPr lang="en-US" dirty="0" smtClean="0"/>
              <a:t> = (</a:t>
            </a:r>
            <a:r>
              <a:rPr lang="en-US" dirty="0" err="1" smtClean="0"/>
              <a:t>λ</a:t>
            </a:r>
            <a:r>
              <a:rPr lang="en-US" baseline="-25000" dirty="0" err="1" smtClean="0"/>
              <a:t>obs</a:t>
            </a:r>
            <a:r>
              <a:rPr lang="en-US" dirty="0" smtClean="0"/>
              <a:t> – </a:t>
            </a:r>
            <a:r>
              <a:rPr lang="en-US" dirty="0" err="1" smtClean="0"/>
              <a:t>λ</a:t>
            </a:r>
            <a:r>
              <a:rPr lang="en-US" baseline="-25000" dirty="0" err="1" smtClean="0"/>
              <a:t>rest</a:t>
            </a:r>
            <a:r>
              <a:rPr lang="en-US" dirty="0" err="1" smtClean="0"/>
              <a:t>)/λ</a:t>
            </a:r>
            <a:r>
              <a:rPr lang="en-US" baseline="-25000" dirty="0" err="1" smtClean="0"/>
              <a:t>rest</a:t>
            </a:r>
            <a:r>
              <a:rPr lang="en-US" dirty="0" smtClean="0"/>
              <a:t> = </a:t>
            </a:r>
            <a:r>
              <a:rPr lang="en-US" dirty="0" err="1" smtClean="0"/>
              <a:t>Δλ/λ</a:t>
            </a:r>
            <a:r>
              <a:rPr lang="en-US" baseline="-25000" dirty="0" err="1" smtClean="0"/>
              <a:t>rest</a:t>
            </a:r>
            <a:r>
              <a:rPr lang="en-US" dirty="0" smtClean="0"/>
              <a:t> </a:t>
            </a:r>
          </a:p>
          <a:p>
            <a:pPr lvl="0"/>
            <a:r>
              <a:rPr lang="en-US" dirty="0" smtClean="0"/>
              <a:t>From this, get the optical definition of velocity: </a:t>
            </a:r>
          </a:p>
          <a:p>
            <a:pPr lvl="0" algn="ctr">
              <a:buNone/>
            </a:pPr>
            <a:r>
              <a:rPr lang="en-US" dirty="0" err="1" smtClean="0"/>
              <a:t>v</a:t>
            </a:r>
            <a:r>
              <a:rPr lang="en-US" baseline="-25000" dirty="0" err="1" smtClean="0"/>
              <a:t>opt</a:t>
            </a:r>
            <a:r>
              <a:rPr lang="en-US" dirty="0" smtClean="0"/>
              <a:t> = </a:t>
            </a:r>
            <a:r>
              <a:rPr lang="en-US" dirty="0" err="1" smtClean="0"/>
              <a:t>c</a:t>
            </a:r>
            <a:r>
              <a:rPr lang="en-US" i="1" dirty="0" err="1" smtClean="0"/>
              <a:t>z</a:t>
            </a:r>
            <a:endParaRPr lang="en-US" i="1" dirty="0" smtClean="0"/>
          </a:p>
          <a:p>
            <a:pPr lvl="0"/>
            <a:r>
              <a:rPr lang="en-US" i="1" dirty="0" smtClean="0"/>
              <a:t>This is not a physical definition!</a:t>
            </a:r>
            <a:r>
              <a:rPr lang="en-US" dirty="0" smtClean="0"/>
              <a:t> </a:t>
            </a:r>
          </a:p>
          <a:p>
            <a:pPr lvl="1"/>
            <a:r>
              <a:rPr lang="en-US" dirty="0" smtClean="0"/>
              <a:t> </a:t>
            </a:r>
            <a:r>
              <a:rPr lang="en-US" dirty="0" err="1" smtClean="0"/>
              <a:t>v</a:t>
            </a:r>
            <a:r>
              <a:rPr lang="en-US" baseline="-25000" dirty="0" err="1" smtClean="0"/>
              <a:t>opt</a:t>
            </a:r>
            <a:r>
              <a:rPr lang="en-US" dirty="0" smtClean="0"/>
              <a:t> &gt; </a:t>
            </a:r>
            <a:r>
              <a:rPr lang="en-US" dirty="0" err="1" smtClean="0"/>
              <a:t>c</a:t>
            </a:r>
            <a:r>
              <a:rPr lang="en-US" dirty="0" smtClean="0"/>
              <a:t> for </a:t>
            </a:r>
            <a:r>
              <a:rPr lang="en-US" i="1" dirty="0" err="1" smtClean="0"/>
              <a:t>z</a:t>
            </a:r>
            <a:r>
              <a:rPr lang="en-US" dirty="0" smtClean="0"/>
              <a:t> &gt; 1</a:t>
            </a:r>
          </a:p>
          <a:p>
            <a:pPr algn="ct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009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Velocity</a:t>
            </a:r>
            <a:endParaRPr lang="en-US" dirty="0"/>
          </a:p>
        </p:txBody>
      </p:sp>
      <p:sp>
        <p:nvSpPr>
          <p:cNvPr id="3" name="Content Placeholder 2"/>
          <p:cNvSpPr>
            <a:spLocks noGrp="1"/>
          </p:cNvSpPr>
          <p:nvPr>
            <p:ph idx="1"/>
          </p:nvPr>
        </p:nvSpPr>
        <p:spPr/>
        <p:txBody>
          <a:bodyPr/>
          <a:lstStyle/>
          <a:p>
            <a:r>
              <a:rPr lang="en-US" sz="2800" dirty="0" smtClean="0"/>
              <a:t>An alternative ‘radio velocity’ definition is:</a:t>
            </a:r>
          </a:p>
          <a:p>
            <a:pPr algn="ctr">
              <a:buNone/>
            </a:pPr>
            <a:r>
              <a:rPr lang="en-US" sz="2800" dirty="0" err="1" smtClean="0"/>
              <a:t>v</a:t>
            </a:r>
            <a:r>
              <a:rPr lang="en-US" sz="2800" baseline="-25000" dirty="0" err="1" smtClean="0"/>
              <a:t>radio</a:t>
            </a:r>
            <a:r>
              <a:rPr lang="en-US" sz="2800" dirty="0" smtClean="0"/>
              <a:t> = </a:t>
            </a:r>
            <a:r>
              <a:rPr lang="en-US" sz="2800" dirty="0" err="1" smtClean="0"/>
              <a:t>c(</a:t>
            </a:r>
            <a:r>
              <a:rPr lang="en-US" sz="2800" i="1" dirty="0" err="1" smtClean="0">
                <a:latin typeface="Times New Roman"/>
              </a:rPr>
              <a:t>ν</a:t>
            </a:r>
            <a:r>
              <a:rPr lang="en-US" sz="2800" baseline="-25000" dirty="0" err="1" smtClean="0"/>
              <a:t>rest</a:t>
            </a:r>
            <a:r>
              <a:rPr lang="en-US" sz="2800" dirty="0" smtClean="0"/>
              <a:t> – </a:t>
            </a:r>
            <a:r>
              <a:rPr lang="en-US" sz="2800" i="1" dirty="0" err="1" smtClean="0">
                <a:latin typeface="Times New Roman"/>
              </a:rPr>
              <a:t>ν</a:t>
            </a:r>
            <a:r>
              <a:rPr lang="en-US" sz="2800" baseline="-25000" dirty="0" err="1" smtClean="0"/>
              <a:t>obs</a:t>
            </a:r>
            <a:r>
              <a:rPr lang="en-US" sz="2800" dirty="0" err="1" smtClean="0"/>
              <a:t>)/</a:t>
            </a:r>
            <a:r>
              <a:rPr lang="en-US" sz="2800" i="1" dirty="0" err="1" smtClean="0">
                <a:latin typeface="Times New Roman"/>
              </a:rPr>
              <a:t>ν</a:t>
            </a:r>
            <a:r>
              <a:rPr lang="en-US" sz="2800" baseline="-25000" dirty="0" err="1" smtClean="0"/>
              <a:t>rest</a:t>
            </a:r>
            <a:r>
              <a:rPr lang="en-US" sz="2800" baseline="-25000" dirty="0" smtClean="0"/>
              <a:t> </a:t>
            </a:r>
            <a:r>
              <a:rPr lang="en-US" sz="2800" dirty="0" smtClean="0"/>
              <a:t>= </a:t>
            </a:r>
            <a:r>
              <a:rPr lang="en-US" sz="2800" dirty="0" err="1" smtClean="0"/>
              <a:t>cΔ</a:t>
            </a:r>
            <a:r>
              <a:rPr lang="en-US" sz="2800" i="1" dirty="0" err="1" smtClean="0">
                <a:latin typeface="Times New Roman"/>
              </a:rPr>
              <a:t>ν</a:t>
            </a:r>
            <a:r>
              <a:rPr lang="en-US" sz="2800" dirty="0" err="1" smtClean="0"/>
              <a:t>/</a:t>
            </a:r>
            <a:r>
              <a:rPr lang="en-US" sz="2800" i="1" dirty="0" err="1" smtClean="0">
                <a:latin typeface="Times New Roman"/>
              </a:rPr>
              <a:t>ν</a:t>
            </a:r>
            <a:r>
              <a:rPr lang="en-US" sz="2800" baseline="-25000" dirty="0" err="1" smtClean="0"/>
              <a:t>rest</a:t>
            </a:r>
            <a:endParaRPr lang="en-US" sz="2800" baseline="-25000" dirty="0" smtClean="0"/>
          </a:p>
          <a:p>
            <a:r>
              <a:rPr lang="en-US" sz="2800" dirty="0" smtClean="0"/>
              <a:t>Optical velocity can be also be written in terms of frequency using:</a:t>
            </a:r>
          </a:p>
          <a:p>
            <a:pPr algn="ctr">
              <a:buNone/>
            </a:pPr>
            <a:r>
              <a:rPr lang="en-US" sz="2800" dirty="0" err="1" smtClean="0"/>
              <a:t>v</a:t>
            </a:r>
            <a:r>
              <a:rPr lang="en-US" sz="2800" baseline="-25000" dirty="0" err="1" smtClean="0"/>
              <a:t>opt</a:t>
            </a:r>
            <a:r>
              <a:rPr lang="en-US" sz="2800" dirty="0" smtClean="0"/>
              <a:t> = </a:t>
            </a:r>
            <a:r>
              <a:rPr lang="en-US" sz="2800" dirty="0" err="1" smtClean="0"/>
              <a:t>c</a:t>
            </a:r>
            <a:r>
              <a:rPr lang="en-US" sz="2800" dirty="0" smtClean="0"/>
              <a:t> </a:t>
            </a:r>
            <a:r>
              <a:rPr lang="en-US" sz="2800" dirty="0" err="1" smtClean="0"/>
              <a:t>Δ</a:t>
            </a:r>
            <a:r>
              <a:rPr lang="en-US" sz="2800" i="1" dirty="0" err="1" smtClean="0">
                <a:latin typeface="Times New Roman"/>
              </a:rPr>
              <a:t>ν</a:t>
            </a:r>
            <a:r>
              <a:rPr lang="en-US" sz="2800" dirty="0" err="1" smtClean="0"/>
              <a:t>/</a:t>
            </a:r>
            <a:r>
              <a:rPr lang="en-US" sz="2800" i="1" dirty="0" err="1" smtClean="0">
                <a:latin typeface="Times New Roman"/>
              </a:rPr>
              <a:t>ν</a:t>
            </a:r>
            <a:r>
              <a:rPr lang="en-US" sz="2800" baseline="-25000" dirty="0" err="1" smtClean="0"/>
              <a:t>obs</a:t>
            </a:r>
            <a:endParaRPr lang="en-US" sz="2800" dirty="0" smtClean="0"/>
          </a:p>
          <a:p>
            <a:r>
              <a:rPr lang="en-US" sz="2800" dirty="0" smtClean="0"/>
              <a:t>This allows observing frequency to be calculated as:</a:t>
            </a:r>
          </a:p>
          <a:p>
            <a:pPr algn="ctr">
              <a:buNone/>
            </a:pPr>
            <a:r>
              <a:rPr lang="en-US" sz="2800" i="1" dirty="0" err="1" smtClean="0">
                <a:latin typeface="Times New Roman"/>
              </a:rPr>
              <a:t>ν</a:t>
            </a:r>
            <a:r>
              <a:rPr lang="en-US" sz="2800" baseline="-25000" dirty="0" err="1" smtClean="0"/>
              <a:t>obs</a:t>
            </a:r>
            <a:r>
              <a:rPr lang="en-US" sz="2800" dirty="0" smtClean="0"/>
              <a:t> = </a:t>
            </a:r>
            <a:r>
              <a:rPr lang="en-US" sz="2800" i="1" dirty="0" err="1" smtClean="0">
                <a:latin typeface="Times New Roman"/>
              </a:rPr>
              <a:t>ν</a:t>
            </a:r>
            <a:r>
              <a:rPr lang="en-US" sz="2800" baseline="-25000" dirty="0" err="1" smtClean="0"/>
              <a:t>rest</a:t>
            </a:r>
            <a:r>
              <a:rPr lang="en-US" sz="2800" baseline="-25000" dirty="0" smtClean="0"/>
              <a:t> </a:t>
            </a:r>
            <a:r>
              <a:rPr lang="en-US" sz="2800" dirty="0" smtClean="0"/>
              <a:t>(1 + ν</a:t>
            </a:r>
            <a:r>
              <a:rPr lang="en-US" sz="2800" baseline="-25000" dirty="0" smtClean="0"/>
              <a:t>opt</a:t>
            </a:r>
            <a:r>
              <a:rPr lang="en-US" sz="2800" dirty="0" smtClean="0"/>
              <a:t>/c)</a:t>
            </a:r>
            <a:r>
              <a:rPr lang="en-US" sz="2800" baseline="30000" dirty="0" smtClean="0"/>
              <a:t>-1</a:t>
            </a:r>
            <a:r>
              <a:rPr lang="en-US" sz="2800" dirty="0" smtClean="0"/>
              <a:t> = </a:t>
            </a:r>
            <a:r>
              <a:rPr lang="en-US" sz="2800" i="1" dirty="0" err="1" smtClean="0">
                <a:latin typeface="Times New Roman"/>
              </a:rPr>
              <a:t>ν</a:t>
            </a:r>
            <a:r>
              <a:rPr lang="en-US" sz="2800" baseline="-25000" dirty="0" err="1" smtClean="0"/>
              <a:t>rest</a:t>
            </a:r>
            <a:r>
              <a:rPr lang="en-US" sz="2800" baseline="-25000" dirty="0" smtClean="0"/>
              <a:t> </a:t>
            </a:r>
            <a:r>
              <a:rPr lang="en-US" sz="2800" dirty="0" smtClean="0"/>
              <a:t>(1 – </a:t>
            </a:r>
            <a:r>
              <a:rPr lang="en-US" sz="2800" dirty="0" err="1" smtClean="0"/>
              <a:t>ν</a:t>
            </a:r>
            <a:r>
              <a:rPr lang="en-US" sz="2800" baseline="-25000" dirty="0" err="1" smtClean="0"/>
              <a:t>radio</a:t>
            </a:r>
            <a:r>
              <a:rPr lang="en-US" sz="2800" dirty="0" err="1" smtClean="0"/>
              <a:t>/c</a:t>
            </a:r>
            <a:r>
              <a:rPr lang="en-US" sz="2800"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009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Relativistic Velocity</a:t>
            </a:r>
            <a:endParaRPr lang="en-US" dirty="0"/>
          </a:p>
        </p:txBody>
      </p:sp>
      <p:sp>
        <p:nvSpPr>
          <p:cNvPr id="3" name="Content Placeholder 2"/>
          <p:cNvSpPr>
            <a:spLocks noGrp="1"/>
          </p:cNvSpPr>
          <p:nvPr>
            <p:ph idx="1"/>
          </p:nvPr>
        </p:nvSpPr>
        <p:spPr>
          <a:xfrm>
            <a:off x="457200" y="1600200"/>
            <a:ext cx="8229600" cy="4912592"/>
          </a:xfrm>
        </p:spPr>
        <p:txBody>
          <a:bodyPr>
            <a:normAutofit fontScale="92500"/>
          </a:bodyPr>
          <a:lstStyle/>
          <a:p>
            <a:r>
              <a:rPr lang="en-US" dirty="0" smtClean="0"/>
              <a:t>True (relativistic) velocity is given by:</a:t>
            </a:r>
          </a:p>
          <a:p>
            <a:pPr algn="ctr">
              <a:buNone/>
            </a:pPr>
            <a:r>
              <a:rPr lang="en-US" dirty="0" err="1" smtClean="0"/>
              <a:t>v</a:t>
            </a:r>
            <a:r>
              <a:rPr lang="en-US" baseline="-25000" dirty="0" err="1" smtClean="0"/>
              <a:t>rel</a:t>
            </a:r>
            <a:r>
              <a:rPr lang="en-US" dirty="0" smtClean="0"/>
              <a:t> = </a:t>
            </a:r>
            <a:r>
              <a:rPr lang="en-US" dirty="0" err="1" smtClean="0"/>
              <a:t>c</a:t>
            </a:r>
            <a:r>
              <a:rPr lang="en-US" dirty="0" smtClean="0"/>
              <a:t> (</a:t>
            </a:r>
            <a:r>
              <a:rPr lang="en-US" i="1" dirty="0" smtClean="0">
                <a:latin typeface="Times New Roman"/>
              </a:rPr>
              <a:t>ν</a:t>
            </a:r>
            <a:r>
              <a:rPr lang="en-US" baseline="-25000" dirty="0" smtClean="0"/>
              <a:t>rest</a:t>
            </a:r>
            <a:r>
              <a:rPr lang="en-US" baseline="30000" dirty="0" smtClean="0"/>
              <a:t>2</a:t>
            </a:r>
            <a:r>
              <a:rPr lang="en-US" dirty="0" smtClean="0"/>
              <a:t> – </a:t>
            </a:r>
            <a:r>
              <a:rPr lang="en-US" i="1" dirty="0" smtClean="0">
                <a:latin typeface="Times New Roman"/>
              </a:rPr>
              <a:t>ν</a:t>
            </a:r>
            <a:r>
              <a:rPr lang="en-US" baseline="-25000" dirty="0" smtClean="0"/>
              <a:t>obs</a:t>
            </a:r>
            <a:r>
              <a:rPr lang="en-US" baseline="30000" dirty="0" smtClean="0"/>
              <a:t>2</a:t>
            </a:r>
            <a:r>
              <a:rPr lang="en-US" dirty="0" smtClean="0"/>
              <a:t>)/(</a:t>
            </a:r>
            <a:r>
              <a:rPr lang="en-US" i="1" dirty="0" smtClean="0">
                <a:latin typeface="Times New Roman"/>
              </a:rPr>
              <a:t>ν</a:t>
            </a:r>
            <a:r>
              <a:rPr lang="en-US" baseline="-25000" dirty="0" smtClean="0"/>
              <a:t>rest</a:t>
            </a:r>
            <a:r>
              <a:rPr lang="en-US" baseline="30000" dirty="0" smtClean="0"/>
              <a:t>2</a:t>
            </a:r>
            <a:r>
              <a:rPr lang="en-US" dirty="0" smtClean="0"/>
              <a:t> + </a:t>
            </a:r>
            <a:r>
              <a:rPr lang="en-US" i="1" dirty="0" smtClean="0">
                <a:latin typeface="Times New Roman"/>
              </a:rPr>
              <a:t>ν</a:t>
            </a:r>
            <a:r>
              <a:rPr lang="en-US" baseline="-25000" dirty="0" smtClean="0"/>
              <a:t>obs</a:t>
            </a:r>
            <a:r>
              <a:rPr lang="en-US" baseline="30000" dirty="0" smtClean="0"/>
              <a:t>2</a:t>
            </a:r>
            <a:r>
              <a:rPr lang="en-US" dirty="0" smtClean="0"/>
              <a:t>)</a:t>
            </a:r>
          </a:p>
          <a:p>
            <a:r>
              <a:rPr lang="en-US" dirty="0" smtClean="0"/>
              <a:t>Frequency can be found </a:t>
            </a:r>
            <a:r>
              <a:rPr lang="en-US" dirty="0" err="1" smtClean="0"/>
              <a:t>relativistically</a:t>
            </a:r>
            <a:r>
              <a:rPr lang="en-US" dirty="0" smtClean="0"/>
              <a:t> using:</a:t>
            </a:r>
          </a:p>
          <a:p>
            <a:pPr algn="ctr">
              <a:buNone/>
            </a:pPr>
            <a:r>
              <a:rPr lang="en-US" i="1" dirty="0" err="1" smtClean="0">
                <a:latin typeface="Times New Roman"/>
              </a:rPr>
              <a:t>ν</a:t>
            </a:r>
            <a:r>
              <a:rPr lang="en-US" baseline="-25000" dirty="0" err="1" smtClean="0"/>
              <a:t>obs</a:t>
            </a:r>
            <a:r>
              <a:rPr lang="en-US" dirty="0" smtClean="0"/>
              <a:t> = </a:t>
            </a:r>
            <a:r>
              <a:rPr lang="en-US" i="1" dirty="0" smtClean="0">
                <a:latin typeface="Times New Roman"/>
              </a:rPr>
              <a:t>ν</a:t>
            </a:r>
            <a:r>
              <a:rPr lang="en-US" baseline="-25000" dirty="0" smtClean="0"/>
              <a:t>rest</a:t>
            </a:r>
            <a:r>
              <a:rPr lang="en-US" dirty="0" smtClean="0"/>
              <a:t>(1 - (|</a:t>
            </a:r>
            <a:r>
              <a:rPr lang="en-US" b="1" dirty="0" smtClean="0"/>
              <a:t>v</a:t>
            </a:r>
            <a:r>
              <a:rPr lang="en-US" dirty="0" smtClean="0"/>
              <a:t>|/c)</a:t>
            </a:r>
            <a:r>
              <a:rPr lang="en-US" baseline="30000" dirty="0" smtClean="0"/>
              <a:t>2</a:t>
            </a:r>
            <a:r>
              <a:rPr lang="en-US" dirty="0" smtClean="0"/>
              <a:t>)</a:t>
            </a:r>
            <a:r>
              <a:rPr lang="en-US" baseline="30000" dirty="0" smtClean="0"/>
              <a:t>1/2</a:t>
            </a:r>
            <a:r>
              <a:rPr lang="en-US" dirty="0" smtClean="0"/>
              <a:t>/(1 + </a:t>
            </a:r>
            <a:r>
              <a:rPr lang="en-US" b="1" dirty="0" err="1" smtClean="0"/>
              <a:t>v</a:t>
            </a:r>
            <a:r>
              <a:rPr lang="en-US" dirty="0" err="1" smtClean="0"/>
              <a:t>⋅</a:t>
            </a:r>
            <a:r>
              <a:rPr lang="en-US" b="1" dirty="0" err="1" smtClean="0"/>
              <a:t>s</a:t>
            </a:r>
            <a:r>
              <a:rPr lang="en-US" dirty="0" err="1" smtClean="0"/>
              <a:t>/c</a:t>
            </a:r>
            <a:r>
              <a:rPr lang="en-US" dirty="0" smtClean="0"/>
              <a:t>)</a:t>
            </a:r>
          </a:p>
          <a:p>
            <a:pPr algn="ctr">
              <a:buNone/>
            </a:pPr>
            <a:r>
              <a:rPr lang="en-US" sz="2800" dirty="0" smtClean="0"/>
              <a:t>(</a:t>
            </a:r>
            <a:r>
              <a:rPr lang="en-US" sz="2800" b="1" dirty="0" err="1" smtClean="0"/>
              <a:t>v</a:t>
            </a:r>
            <a:r>
              <a:rPr lang="en-US" sz="2800" dirty="0" smtClean="0"/>
              <a:t> is velocity vector, </a:t>
            </a:r>
            <a:r>
              <a:rPr lang="en-US" sz="2800" b="1" dirty="0" err="1" smtClean="0"/>
              <a:t>s</a:t>
            </a:r>
            <a:r>
              <a:rPr lang="en-US" sz="2800" dirty="0" smtClean="0"/>
              <a:t> is the unit vector towards source)</a:t>
            </a:r>
          </a:p>
          <a:p>
            <a:r>
              <a:rPr lang="en-US" dirty="0" smtClean="0"/>
              <a:t>As we normally only know </a:t>
            </a:r>
            <a:r>
              <a:rPr lang="en-US" b="1" dirty="0" err="1" smtClean="0"/>
              <a:t>v</a:t>
            </a:r>
            <a:r>
              <a:rPr lang="en-US" dirty="0" err="1" smtClean="0"/>
              <a:t>⋅</a:t>
            </a:r>
            <a:r>
              <a:rPr lang="en-US" b="1" dirty="0" err="1" smtClean="0"/>
              <a:t>s</a:t>
            </a:r>
            <a:r>
              <a:rPr lang="en-US" dirty="0" smtClean="0"/>
              <a:t>, not </a:t>
            </a:r>
            <a:r>
              <a:rPr lang="en-US" b="1" dirty="0" err="1" smtClean="0"/>
              <a:t>v</a:t>
            </a:r>
            <a:r>
              <a:rPr lang="en-US" b="1" dirty="0" smtClean="0"/>
              <a:t>, </a:t>
            </a:r>
            <a:r>
              <a:rPr lang="en-US" dirty="0" smtClean="0"/>
              <a:t>this is usually simplified (with </a:t>
            </a:r>
            <a:r>
              <a:rPr lang="en-US" dirty="0" err="1" smtClean="0"/>
              <a:t>v</a:t>
            </a:r>
            <a:r>
              <a:rPr lang="en-US" dirty="0" smtClean="0"/>
              <a:t> = </a:t>
            </a:r>
            <a:r>
              <a:rPr lang="en-US" b="1" dirty="0" err="1" smtClean="0"/>
              <a:t>v</a:t>
            </a:r>
            <a:r>
              <a:rPr lang="en-US" dirty="0" err="1" smtClean="0"/>
              <a:t>⋅</a:t>
            </a:r>
            <a:r>
              <a:rPr lang="en-US" b="1" dirty="0" err="1" smtClean="0"/>
              <a:t>s</a:t>
            </a:r>
            <a:r>
              <a:rPr lang="en-US" dirty="0" smtClean="0"/>
              <a:t>) to:</a:t>
            </a:r>
          </a:p>
          <a:p>
            <a:pPr algn="ctr">
              <a:buNone/>
            </a:pPr>
            <a:r>
              <a:rPr lang="en-US" i="1" dirty="0" err="1" smtClean="0">
                <a:latin typeface="Times New Roman"/>
              </a:rPr>
              <a:t>ν</a:t>
            </a:r>
            <a:r>
              <a:rPr lang="en-US" baseline="-25000" dirty="0" err="1" smtClean="0"/>
              <a:t>obs</a:t>
            </a:r>
            <a:r>
              <a:rPr lang="en-US" dirty="0" smtClean="0"/>
              <a:t> = </a:t>
            </a:r>
            <a:r>
              <a:rPr lang="en-US" i="1" dirty="0" smtClean="0">
                <a:latin typeface="Times New Roman"/>
              </a:rPr>
              <a:t>ν</a:t>
            </a:r>
            <a:r>
              <a:rPr lang="en-US" baseline="-25000" dirty="0" smtClean="0"/>
              <a:t>rest</a:t>
            </a:r>
            <a:r>
              <a:rPr lang="en-US" dirty="0" smtClean="0"/>
              <a:t>(1 - (v/c)</a:t>
            </a:r>
            <a:r>
              <a:rPr lang="en-US" baseline="30000" dirty="0" smtClean="0"/>
              <a:t>2</a:t>
            </a:r>
            <a:r>
              <a:rPr lang="en-US" dirty="0" smtClean="0"/>
              <a:t>)</a:t>
            </a:r>
            <a:r>
              <a:rPr lang="en-US" baseline="30000" dirty="0" smtClean="0"/>
              <a:t>1/2</a:t>
            </a:r>
            <a:r>
              <a:rPr lang="en-US" dirty="0" smtClean="0"/>
              <a:t>/(1 + </a:t>
            </a:r>
            <a:r>
              <a:rPr lang="en-US" dirty="0" err="1" smtClean="0"/>
              <a:t>v/c</a:t>
            </a:r>
            <a:r>
              <a:rPr lang="en-US"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009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we know the frequency, right?</a:t>
            </a:r>
            <a:endParaRPr lang="en-US" dirty="0"/>
          </a:p>
        </p:txBody>
      </p:sp>
      <p:sp>
        <p:nvSpPr>
          <p:cNvPr id="3" name="Content Placeholder 2"/>
          <p:cNvSpPr>
            <a:spLocks noGrp="1"/>
          </p:cNvSpPr>
          <p:nvPr>
            <p:ph idx="1"/>
          </p:nvPr>
        </p:nvSpPr>
        <p:spPr/>
        <p:txBody>
          <a:bodyPr/>
          <a:lstStyle/>
          <a:p>
            <a:r>
              <a:rPr lang="en-US" dirty="0" smtClean="0"/>
              <a:t>Not quite – we need to shift from whatever frame the velocity was in to </a:t>
            </a:r>
            <a:r>
              <a:rPr lang="en-US" dirty="0" err="1" smtClean="0"/>
              <a:t>topocentric</a:t>
            </a:r>
            <a:endParaRPr lang="en-US" dirty="0" smtClean="0"/>
          </a:p>
          <a:p>
            <a:r>
              <a:rPr lang="en-US" dirty="0" smtClean="0"/>
              <a:t>First find frequency in desired frame: </a:t>
            </a:r>
            <a:r>
              <a:rPr lang="en-US" i="1" dirty="0" err="1" smtClean="0">
                <a:latin typeface="Times New Roman"/>
              </a:rPr>
              <a:t>ν</a:t>
            </a:r>
            <a:r>
              <a:rPr lang="en-US" baseline="-25000" dirty="0" err="1" smtClean="0"/>
              <a:t>fr</a:t>
            </a:r>
            <a:endParaRPr lang="en-US" baseline="-25000" dirty="0" smtClean="0"/>
          </a:p>
          <a:p>
            <a:r>
              <a:rPr lang="en-US" dirty="0" smtClean="0"/>
              <a:t>Also need the </a:t>
            </a:r>
            <a:r>
              <a:rPr lang="en-US" dirty="0" err="1" smtClean="0"/>
              <a:t>topocentric</a:t>
            </a:r>
            <a:r>
              <a:rPr lang="en-US" dirty="0" smtClean="0"/>
              <a:t> velocity of the frame at the time of the observation: </a:t>
            </a:r>
            <a:r>
              <a:rPr lang="en-US" b="1" dirty="0" err="1" smtClean="0"/>
              <a:t>v</a:t>
            </a:r>
            <a:r>
              <a:rPr lang="en-US" b="1" baseline="-25000" dirty="0" err="1" smtClean="0"/>
              <a:t>fr</a:t>
            </a:r>
            <a:endParaRPr lang="en-US" b="1" baseline="-25000" dirty="0" smtClean="0"/>
          </a:p>
          <a:p>
            <a:r>
              <a:rPr lang="en-US" dirty="0" smtClean="0"/>
              <a:t>Now find </a:t>
            </a:r>
            <a:r>
              <a:rPr lang="en-US" dirty="0" err="1" smtClean="0"/>
              <a:t>topocentric</a:t>
            </a:r>
            <a:r>
              <a:rPr lang="en-US" dirty="0" smtClean="0"/>
              <a:t> frequency using:</a:t>
            </a:r>
          </a:p>
          <a:p>
            <a:pPr algn="ctr">
              <a:buNone/>
            </a:pPr>
            <a:r>
              <a:rPr lang="en-US" i="1" dirty="0" err="1" smtClean="0">
                <a:latin typeface="Times New Roman"/>
              </a:rPr>
              <a:t>ν</a:t>
            </a:r>
            <a:r>
              <a:rPr lang="en-US" baseline="-25000" dirty="0" err="1" smtClean="0"/>
              <a:t>topo</a:t>
            </a:r>
            <a:r>
              <a:rPr lang="en-US" dirty="0" smtClean="0"/>
              <a:t> = </a:t>
            </a:r>
            <a:r>
              <a:rPr lang="en-US" i="1" dirty="0" smtClean="0">
                <a:latin typeface="Times New Roman"/>
              </a:rPr>
              <a:t>ν</a:t>
            </a:r>
            <a:r>
              <a:rPr lang="en-US" baseline="-25000" dirty="0" smtClean="0"/>
              <a:t>fr</a:t>
            </a:r>
            <a:r>
              <a:rPr lang="en-US" dirty="0" smtClean="0"/>
              <a:t>(1 – (|</a:t>
            </a:r>
            <a:r>
              <a:rPr lang="en-US" b="1" dirty="0" smtClean="0"/>
              <a:t>v</a:t>
            </a:r>
            <a:r>
              <a:rPr lang="en-US" b="1" baseline="-25000" dirty="0" smtClean="0"/>
              <a:t>fr</a:t>
            </a:r>
            <a:r>
              <a:rPr lang="en-US" dirty="0" smtClean="0"/>
              <a:t>|/c)</a:t>
            </a:r>
            <a:r>
              <a:rPr lang="en-US" baseline="30000" dirty="0" smtClean="0"/>
              <a:t>2</a:t>
            </a:r>
            <a:r>
              <a:rPr lang="en-US" dirty="0" smtClean="0"/>
              <a:t>)</a:t>
            </a:r>
            <a:r>
              <a:rPr lang="en-US" baseline="30000" dirty="0" smtClean="0"/>
              <a:t>1/2</a:t>
            </a:r>
            <a:r>
              <a:rPr lang="en-US" dirty="0" smtClean="0"/>
              <a:t>/(1 + </a:t>
            </a:r>
            <a:r>
              <a:rPr lang="en-US" b="1" dirty="0" err="1" smtClean="0"/>
              <a:t>v</a:t>
            </a:r>
            <a:r>
              <a:rPr lang="en-US" b="1" baseline="-25000" dirty="0" err="1" smtClean="0"/>
              <a:t>fr</a:t>
            </a:r>
            <a:r>
              <a:rPr lang="en-US" dirty="0" err="1" smtClean="0"/>
              <a:t>⋅</a:t>
            </a:r>
            <a:r>
              <a:rPr lang="en-US" b="1" dirty="0" err="1" smtClean="0"/>
              <a:t>s</a:t>
            </a:r>
            <a:r>
              <a:rPr lang="en-US" dirty="0" err="1" smtClean="0"/>
              <a:t>/c</a:t>
            </a: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009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Velocity </a:t>
            </a:r>
            <a:r>
              <a:rPr lang="en-US" dirty="0" err="1" smtClean="0"/>
              <a:t>vs</a:t>
            </a:r>
            <a:r>
              <a:rPr lang="en-US" dirty="0" smtClean="0"/>
              <a:t> Frequency</a:t>
            </a:r>
            <a:endParaRPr lang="en-US" dirty="0"/>
          </a:p>
        </p:txBody>
      </p:sp>
      <p:sp>
        <p:nvSpPr>
          <p:cNvPr id="4" name="TextBox 3"/>
          <p:cNvSpPr txBox="1"/>
          <p:nvPr/>
        </p:nvSpPr>
        <p:spPr>
          <a:xfrm>
            <a:off x="1582765" y="1698241"/>
            <a:ext cx="5921319" cy="2062103"/>
          </a:xfrm>
          <a:prstGeom prst="rect">
            <a:avLst/>
          </a:prstGeom>
          <a:noFill/>
        </p:spPr>
        <p:txBody>
          <a:bodyPr wrap="square" rtlCol="0">
            <a:spAutoFit/>
          </a:bodyPr>
          <a:lstStyle/>
          <a:p>
            <a:pPr algn="ctr"/>
            <a:r>
              <a:rPr lang="en-US" sz="3200" dirty="0" smtClean="0"/>
              <a:t>A 1 MHz shift in frequency corresponds to a change in velocity in km s</a:t>
            </a:r>
            <a:r>
              <a:rPr lang="en-US" sz="3200" baseline="30000" dirty="0" smtClean="0"/>
              <a:t>-1</a:t>
            </a:r>
            <a:r>
              <a:rPr lang="en-US" sz="3200" dirty="0" smtClean="0"/>
              <a:t> equal</a:t>
            </a:r>
            <a:r>
              <a:rPr lang="en-US" sz="3200" baseline="30000" dirty="0" smtClean="0"/>
              <a:t>†</a:t>
            </a:r>
            <a:r>
              <a:rPr lang="en-US" sz="3200" dirty="0" smtClean="0"/>
              <a:t> to the rest wavelength in mm</a:t>
            </a:r>
            <a:endParaRPr lang="en-US" sz="3200" dirty="0"/>
          </a:p>
        </p:txBody>
      </p:sp>
      <p:sp>
        <p:nvSpPr>
          <p:cNvPr id="5" name="TextBox 4"/>
          <p:cNvSpPr txBox="1"/>
          <p:nvPr/>
        </p:nvSpPr>
        <p:spPr>
          <a:xfrm>
            <a:off x="2088967" y="4280464"/>
            <a:ext cx="5113299" cy="584776"/>
          </a:xfrm>
          <a:prstGeom prst="rect">
            <a:avLst/>
          </a:prstGeom>
          <a:noFill/>
        </p:spPr>
        <p:txBody>
          <a:bodyPr wrap="none" rtlCol="0">
            <a:spAutoFit/>
          </a:bodyPr>
          <a:lstStyle/>
          <a:p>
            <a:r>
              <a:rPr lang="en-US" sz="3200" dirty="0" err="1" smtClean="0"/>
              <a:t>δv</a:t>
            </a:r>
            <a:r>
              <a:rPr lang="en-US" sz="3200" dirty="0" smtClean="0"/>
              <a:t>/(km s</a:t>
            </a:r>
            <a:r>
              <a:rPr lang="en-US" sz="3200" baseline="30000" dirty="0" smtClean="0"/>
              <a:t>-1</a:t>
            </a:r>
            <a:r>
              <a:rPr lang="en-US" sz="3200" dirty="0" smtClean="0"/>
              <a:t>) = </a:t>
            </a:r>
            <a:r>
              <a:rPr lang="en-US" sz="3200" dirty="0" err="1" smtClean="0"/>
              <a:t>λ</a:t>
            </a:r>
            <a:r>
              <a:rPr lang="en-US" sz="3200" dirty="0" smtClean="0"/>
              <a:t>/mm × </a:t>
            </a:r>
            <a:r>
              <a:rPr lang="en-US" sz="3200" dirty="0" err="1" smtClean="0"/>
              <a:t>δ</a:t>
            </a:r>
            <a:r>
              <a:rPr lang="en-US" sz="3200" i="1" dirty="0" err="1" smtClean="0">
                <a:latin typeface="Times"/>
              </a:rPr>
              <a:t>ν</a:t>
            </a:r>
            <a:r>
              <a:rPr lang="en-US" sz="3200" dirty="0" smtClean="0"/>
              <a:t>/MHz</a:t>
            </a:r>
            <a:endParaRPr lang="en-US" sz="3200" dirty="0"/>
          </a:p>
        </p:txBody>
      </p:sp>
      <p:sp>
        <p:nvSpPr>
          <p:cNvPr id="6" name="TextBox 5"/>
          <p:cNvSpPr txBox="1"/>
          <p:nvPr/>
        </p:nvSpPr>
        <p:spPr>
          <a:xfrm>
            <a:off x="2435140" y="5491174"/>
            <a:ext cx="4216569" cy="461665"/>
          </a:xfrm>
          <a:prstGeom prst="rect">
            <a:avLst/>
          </a:prstGeom>
          <a:noFill/>
        </p:spPr>
        <p:txBody>
          <a:bodyPr wrap="none" rtlCol="0">
            <a:spAutoFit/>
          </a:bodyPr>
          <a:lstStyle/>
          <a:p>
            <a:r>
              <a:rPr lang="en-US" sz="2400" baseline="30000" dirty="0" smtClean="0"/>
              <a:t>†</a:t>
            </a:r>
            <a:r>
              <a:rPr lang="en-US" sz="2400" dirty="0" smtClean="0"/>
              <a:t>in the radio velocity convention</a:t>
            </a:r>
            <a:endParaRPr lang="en-US" sz="2400"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009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should now know:</a:t>
            </a:r>
            <a:endParaRPr lang="en-US" dirty="0"/>
          </a:p>
        </p:txBody>
      </p:sp>
      <p:sp>
        <p:nvSpPr>
          <p:cNvPr id="3" name="Content Placeholder 2"/>
          <p:cNvSpPr>
            <a:spLocks noGrp="1"/>
          </p:cNvSpPr>
          <p:nvPr>
            <p:ph idx="1"/>
          </p:nvPr>
        </p:nvSpPr>
        <p:spPr/>
        <p:txBody>
          <a:bodyPr/>
          <a:lstStyle/>
          <a:p>
            <a:r>
              <a:rPr lang="en-US" dirty="0" smtClean="0"/>
              <a:t>How spectral lines form</a:t>
            </a:r>
          </a:p>
          <a:p>
            <a:r>
              <a:rPr lang="en-US" dirty="0" smtClean="0"/>
              <a:t>How to find their rest frequencies</a:t>
            </a:r>
          </a:p>
          <a:p>
            <a:r>
              <a:rPr lang="en-US" dirty="0" smtClean="0"/>
              <a:t>How they get their line widths/profiles</a:t>
            </a:r>
          </a:p>
          <a:p>
            <a:r>
              <a:rPr lang="en-US" dirty="0" smtClean="0"/>
              <a:t>How to calculate observing frequencies</a:t>
            </a:r>
          </a:p>
          <a:p>
            <a:endParaRPr lang="en-US" dirty="0" smtClean="0"/>
          </a:p>
          <a:p>
            <a:r>
              <a:rPr lang="en-US" dirty="0" smtClean="0"/>
              <a:t>So – what can you actually do with them?</a:t>
            </a:r>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009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Lots to Learn from Lines</a:t>
            </a:r>
            <a:endParaRPr lang="en-US" dirty="0"/>
          </a:p>
        </p:txBody>
      </p:sp>
      <p:sp>
        <p:nvSpPr>
          <p:cNvPr id="3" name="Content Placeholder 2"/>
          <p:cNvSpPr>
            <a:spLocks noGrp="1"/>
          </p:cNvSpPr>
          <p:nvPr>
            <p:ph idx="1"/>
          </p:nvPr>
        </p:nvSpPr>
        <p:spPr>
          <a:xfrm>
            <a:off x="242986" y="1600200"/>
            <a:ext cx="8686800" cy="4720605"/>
          </a:xfrm>
        </p:spPr>
        <p:txBody>
          <a:bodyPr>
            <a:normAutofit lnSpcReduction="10000"/>
          </a:bodyPr>
          <a:lstStyle/>
          <a:p>
            <a:r>
              <a:rPr lang="en-US" smtClean="0"/>
              <a:t>Chemical properties - abundances &amp; composition</a:t>
            </a:r>
          </a:p>
          <a:p>
            <a:r>
              <a:rPr lang="en-US" smtClean="0"/>
              <a:t>Physical properties – temperature &amp; density</a:t>
            </a:r>
          </a:p>
          <a:p>
            <a:r>
              <a:rPr lang="en-US" smtClean="0"/>
              <a:t>Ordered motions of sources</a:t>
            </a:r>
          </a:p>
          <a:p>
            <a:pPr lvl="1"/>
            <a:r>
              <a:rPr lang="en-US" smtClean="0"/>
              <a:t>Rotation of galaxies</a:t>
            </a:r>
          </a:p>
          <a:p>
            <a:pPr lvl="1"/>
            <a:r>
              <a:rPr lang="en-US" smtClean="0"/>
              <a:t>Infall regions &amp; outflow regions</a:t>
            </a:r>
          </a:p>
          <a:p>
            <a:r>
              <a:rPr lang="en-US" smtClean="0"/>
              <a:t>Velocities of sources</a:t>
            </a:r>
          </a:p>
          <a:p>
            <a:pPr lvl="1"/>
            <a:r>
              <a:rPr lang="en-US" smtClean="0"/>
              <a:t>Trace spiral arms of the Milky Way</a:t>
            </a:r>
          </a:p>
          <a:p>
            <a:pPr lvl="1"/>
            <a:r>
              <a:rPr lang="en-US" smtClean="0"/>
              <a:t>Distances to external galaxies – the 3D universe!</a:t>
            </a:r>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Types of Spectral </a:t>
            </a:r>
            <a:r>
              <a:rPr lang="en-US" dirty="0"/>
              <a:t>L</a:t>
            </a:r>
            <a:r>
              <a:rPr lang="en-US" dirty="0" smtClean="0"/>
              <a:t>ine</a:t>
            </a:r>
            <a:endParaRPr lang="en-US" dirty="0"/>
          </a:p>
        </p:txBody>
      </p:sp>
      <p:sp>
        <p:nvSpPr>
          <p:cNvPr id="3" name="Content Placeholder 2"/>
          <p:cNvSpPr>
            <a:spLocks noGrp="1"/>
          </p:cNvSpPr>
          <p:nvPr>
            <p:ph type="subTitle" idx="1"/>
          </p:nvPr>
        </p:nvSpPr>
        <p:spPr/>
        <p:txBody>
          <a:bodyPr>
            <a:normAutofit fontScale="92500" lnSpcReduction="10000"/>
          </a:bodyPr>
          <a:lstStyle/>
          <a:p>
            <a:r>
              <a:rPr lang="en-US" sz="3600" dirty="0" smtClean="0"/>
              <a:t>Spontaneous Emission</a:t>
            </a:r>
          </a:p>
          <a:p>
            <a:r>
              <a:rPr lang="en-US" sz="3600" dirty="0" smtClean="0"/>
              <a:t>Absorption</a:t>
            </a:r>
          </a:p>
          <a:p>
            <a:r>
              <a:rPr lang="en-US" sz="3600" dirty="0" smtClean="0"/>
              <a:t>Stimulated Emission</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0000"/>
        </a:solidFill>
        <a:effectLst/>
      </p:bgPr>
    </p:bg>
    <p:spTree>
      <p:nvGrpSpPr>
        <p:cNvPr id="1" name=""/>
        <p:cNvGrpSpPr/>
        <p:nvPr/>
      </p:nvGrpSpPr>
      <p:grpSpPr>
        <a:xfrm>
          <a:off x="0" y="0"/>
          <a:ext cx="0" cy="0"/>
          <a:chOff x="0" y="0"/>
          <a:chExt cx="0" cy="0"/>
        </a:xfrm>
      </p:grpSpPr>
      <p:pic>
        <p:nvPicPr>
          <p:cNvPr id="4" name="TiltAnimation0001_0100.mpg">
            <a:hlinkClick r:id="" action="ppaction://media"/>
          </p:cNvPr>
          <p:cNvPicPr/>
          <p:nvPr>
            <p:ph idx="1"/>
            <a:videoFile r:link="rId1"/>
          </p:nvPr>
        </p:nvPicPr>
        <p:blipFill>
          <a:blip r:embed="rId4"/>
          <a:stretch>
            <a:fillRect/>
          </a:stretch>
        </p:blipFill>
        <p:spPr>
          <a:xfrm>
            <a:off x="257175" y="0"/>
            <a:ext cx="8572500" cy="6858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96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Spontaneous Emission</a:t>
            </a:r>
            <a:endParaRPr lang="en-US" dirty="0"/>
          </a:p>
        </p:txBody>
      </p:sp>
      <p:sp>
        <p:nvSpPr>
          <p:cNvPr id="5" name="Content Placeholder 4"/>
          <p:cNvSpPr>
            <a:spLocks noGrp="1"/>
          </p:cNvSpPr>
          <p:nvPr>
            <p:ph idx="1"/>
          </p:nvPr>
        </p:nvSpPr>
        <p:spPr>
          <a:xfrm>
            <a:off x="685799" y="1981200"/>
            <a:ext cx="8097663" cy="4114800"/>
          </a:xfrm>
        </p:spPr>
        <p:txBody>
          <a:bodyPr>
            <a:normAutofit fontScale="92500"/>
          </a:bodyPr>
          <a:lstStyle/>
          <a:p>
            <a:r>
              <a:rPr lang="en-US" dirty="0" smtClean="0"/>
              <a:t>The electron decays to a lower energy level without any particular trigger </a:t>
            </a:r>
          </a:p>
          <a:p>
            <a:r>
              <a:rPr lang="en-US" dirty="0" smtClean="0"/>
              <a:t>Stochastic process</a:t>
            </a:r>
          </a:p>
          <a:p>
            <a:r>
              <a:rPr lang="en-US" dirty="0" smtClean="0"/>
              <a:t>Likelihood given by Einstein A coefficient: </a:t>
            </a:r>
            <a:r>
              <a:rPr lang="en-US" dirty="0" err="1" smtClean="0"/>
              <a:t>A</a:t>
            </a:r>
            <a:r>
              <a:rPr lang="en-US" baseline="-25000" dirty="0" err="1" smtClean="0"/>
              <a:t>ul</a:t>
            </a:r>
            <a:endParaRPr lang="en-US" baseline="-25000" dirty="0" smtClean="0"/>
          </a:p>
          <a:p>
            <a:r>
              <a:rPr lang="en-US" dirty="0" smtClean="0"/>
              <a:t>In general, these are smaller in the radio than in the optical:</a:t>
            </a:r>
          </a:p>
          <a:p>
            <a:pPr lvl="1"/>
            <a:r>
              <a:rPr lang="en-US" dirty="0" smtClean="0"/>
              <a:t>H </a:t>
            </a:r>
            <a:r>
              <a:rPr lang="en-US" sz="2000" dirty="0" smtClean="0">
                <a:latin typeface="Times New Roman"/>
              </a:rPr>
              <a:t>I</a:t>
            </a:r>
            <a:r>
              <a:rPr lang="en-US" dirty="0" smtClean="0"/>
              <a:t> (21-cm): </a:t>
            </a:r>
            <a:r>
              <a:rPr lang="en-US" dirty="0" err="1" smtClean="0"/>
              <a:t>A</a:t>
            </a:r>
            <a:r>
              <a:rPr lang="en-US" baseline="-25000" dirty="0" err="1" smtClean="0"/>
              <a:t>ul</a:t>
            </a:r>
            <a:r>
              <a:rPr lang="en-US" dirty="0" smtClean="0"/>
              <a:t> = 2.7 × 10</a:t>
            </a:r>
            <a:r>
              <a:rPr lang="en-US" baseline="30000" dirty="0" smtClean="0"/>
              <a:t>-15</a:t>
            </a:r>
            <a:r>
              <a:rPr lang="en-US" dirty="0" smtClean="0"/>
              <a:t> s</a:t>
            </a:r>
            <a:r>
              <a:rPr lang="en-US" baseline="30000" dirty="0" smtClean="0"/>
              <a:t>-1</a:t>
            </a:r>
          </a:p>
          <a:p>
            <a:pPr lvl="1"/>
            <a:r>
              <a:rPr lang="en-US" dirty="0" smtClean="0"/>
              <a:t>Ly </a:t>
            </a:r>
            <a:r>
              <a:rPr lang="en-US" dirty="0" err="1" smtClean="0"/>
              <a:t>α</a:t>
            </a:r>
            <a:r>
              <a:rPr lang="en-US" dirty="0" smtClean="0"/>
              <a:t> (121.6 nm): </a:t>
            </a:r>
            <a:r>
              <a:rPr lang="en-US" dirty="0" err="1" smtClean="0"/>
              <a:t>A</a:t>
            </a:r>
            <a:r>
              <a:rPr lang="en-US" baseline="-25000" dirty="0" err="1" smtClean="0"/>
              <a:t>ul</a:t>
            </a:r>
            <a:r>
              <a:rPr lang="en-US" dirty="0" smtClean="0"/>
              <a:t> = 5 × 10</a:t>
            </a:r>
            <a:r>
              <a:rPr lang="en-US" baseline="30000" dirty="0"/>
              <a:t>8</a:t>
            </a:r>
            <a:r>
              <a:rPr lang="en-US" dirty="0" smtClean="0"/>
              <a:t> s</a:t>
            </a:r>
            <a:r>
              <a:rPr lang="en-US" baseline="30000" dirty="0" smtClean="0"/>
              <a:t>-1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 </a:t>
            </a:r>
            <a:r>
              <a:rPr lang="en-US" sz="3200" dirty="0" smtClean="0">
                <a:latin typeface="Times New Roman"/>
              </a:rPr>
              <a:t>I</a:t>
            </a:r>
            <a:r>
              <a:rPr lang="en-US" dirty="0" smtClean="0"/>
              <a:t> hyperfine transition</a:t>
            </a:r>
            <a:endParaRPr lang="en-US" dirty="0"/>
          </a:p>
        </p:txBody>
      </p:sp>
      <p:pic>
        <p:nvPicPr>
          <p:cNvPr id="4" name="Content Placeholder 3" descr="Pioneer_plaque.png"/>
          <p:cNvPicPr>
            <a:picLocks noGrp="1" noChangeAspect="1"/>
          </p:cNvPicPr>
          <p:nvPr>
            <p:ph idx="1"/>
          </p:nvPr>
        </p:nvPicPr>
        <p:blipFill>
          <a:blip r:embed="rId3"/>
          <a:srcRect l="-21454" r="-21454"/>
          <a:stretch>
            <a:fillRect/>
          </a:stretch>
        </p:blipFill>
        <p:spPr>
          <a:xfrm>
            <a:off x="457200" y="1585432"/>
            <a:ext cx="8229600" cy="4525963"/>
          </a:xfrm>
        </p:spPr>
      </p:pic>
      <p:sp>
        <p:nvSpPr>
          <p:cNvPr id="5" name="Rectangle 4"/>
          <p:cNvSpPr/>
          <p:nvPr/>
        </p:nvSpPr>
        <p:spPr>
          <a:xfrm rot="20988658">
            <a:off x="4894466" y="3481542"/>
            <a:ext cx="2202947" cy="693877"/>
          </a:xfrm>
          <a:prstGeom prst="rect">
            <a:avLst/>
          </a:prstGeom>
          <a:solidFill>
            <a:schemeClr val="bg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CENSORED</a:t>
            </a:r>
            <a:endParaRPr lang="en-US" sz="3200" dirty="0"/>
          </a:p>
        </p:txBody>
      </p:sp>
      <p:pic>
        <p:nvPicPr>
          <p:cNvPr id="6" name="Picture 5" descr="1000px-Pioneer_plaque_hydrogen.png"/>
          <p:cNvPicPr>
            <a:picLocks/>
          </p:cNvPicPr>
          <p:nvPr/>
        </p:nvPicPr>
        <p:blipFill>
          <a:blip r:embed="rId4">
            <a:alphaModFix/>
          </a:blip>
          <a:stretch>
            <a:fillRect/>
          </a:stretch>
        </p:blipFill>
        <p:spPr>
          <a:xfrm>
            <a:off x="2526640" y="1712432"/>
            <a:ext cx="1368000" cy="648000"/>
          </a:xfrm>
          <a:prstGeom prst="rect">
            <a:avLst/>
          </a:prstGeom>
        </p:spPr>
      </p:pic>
      <p:pic>
        <p:nvPicPr>
          <p:cNvPr id="7" name="Picture 6" descr="1000px-Pioneer_plaque_hydrogen.png"/>
          <p:cNvPicPr>
            <a:picLocks/>
          </p:cNvPicPr>
          <p:nvPr/>
        </p:nvPicPr>
        <p:blipFill>
          <a:blip r:embed="rId4">
            <a:alphaModFix/>
          </a:blip>
          <a:stretch>
            <a:fillRect/>
          </a:stretch>
        </p:blipFill>
        <p:spPr>
          <a:xfrm>
            <a:off x="2187022" y="1548640"/>
            <a:ext cx="2052000" cy="972000"/>
          </a:xfrm>
          <a:prstGeom prst="rect">
            <a:avLst/>
          </a:prstGeom>
        </p:spPr>
      </p:pic>
      <p:pic>
        <p:nvPicPr>
          <p:cNvPr id="8" name="Picture 7" descr="1000px-Pioneer_plaque_hydrogen.png"/>
          <p:cNvPicPr>
            <a:picLocks/>
          </p:cNvPicPr>
          <p:nvPr/>
        </p:nvPicPr>
        <p:blipFill>
          <a:blip r:embed="rId4">
            <a:alphaModFix/>
          </a:blip>
          <a:stretch>
            <a:fillRect/>
          </a:stretch>
        </p:blipFill>
        <p:spPr>
          <a:xfrm>
            <a:off x="1863910" y="1600200"/>
            <a:ext cx="3078000" cy="1458000"/>
          </a:xfrm>
          <a:prstGeom prst="rect">
            <a:avLst/>
          </a:prstGeom>
        </p:spPr>
      </p:pic>
      <p:pic>
        <p:nvPicPr>
          <p:cNvPr id="9" name="Picture 8" descr="1000px-Pioneer_plaque_hydrogen.png"/>
          <p:cNvPicPr>
            <a:picLocks/>
          </p:cNvPicPr>
          <p:nvPr/>
        </p:nvPicPr>
        <p:blipFill>
          <a:blip r:embed="rId4"/>
          <a:stretch>
            <a:fillRect/>
          </a:stretch>
        </p:blipFill>
        <p:spPr>
          <a:xfrm>
            <a:off x="1356877" y="1533872"/>
            <a:ext cx="4618800" cy="2188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6" presetClass="emph" presetSubtype="0" fill="hold" nodeType="withEffect">
                                  <p:stCondLst>
                                    <p:cond delay="0"/>
                                  </p:stCondLst>
                                  <p:childTnLst>
                                    <p:animScale>
                                      <p:cBhvr>
                                        <p:cTn id="8" dur="1000" fill="hold"/>
                                        <p:tgtEl>
                                          <p:spTgt spid="6"/>
                                        </p:tgtEl>
                                      </p:cBhvr>
                                      <p:by x="150000" y="150000"/>
                                    </p:animScale>
                                  </p:childTnLst>
                                </p:cTn>
                              </p:par>
                            </p:childTnLst>
                          </p:cTn>
                        </p:par>
                        <p:par>
                          <p:cTn id="9" fill="hold">
                            <p:stCondLst>
                              <p:cond delay="1000"/>
                            </p:stCondLst>
                            <p:childTnLst>
                              <p:par>
                                <p:cTn id="10" presetID="1" presetClass="exit" presetSubtype="0" fill="hold" nodeType="afterEffect">
                                  <p:stCondLst>
                                    <p:cond delay="0"/>
                                  </p:stCondLst>
                                  <p:childTnLst>
                                    <p:set>
                                      <p:cBhvr>
                                        <p:cTn id="11" dur="1" fill="hold">
                                          <p:stCondLst>
                                            <p:cond delay="0"/>
                                          </p:stCondLst>
                                        </p:cTn>
                                        <p:tgtEl>
                                          <p:spTgt spid="6"/>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6" presetClass="emph" presetSubtype="0" fill="hold" nodeType="withEffect">
                                  <p:stCondLst>
                                    <p:cond delay="0"/>
                                  </p:stCondLst>
                                  <p:childTnLst>
                                    <p:animScale>
                                      <p:cBhvr>
                                        <p:cTn id="15" dur="2000" fill="hold"/>
                                        <p:tgtEl>
                                          <p:spTgt spid="7"/>
                                        </p:tgtEl>
                                      </p:cBhvr>
                                      <p:by x="150000" y="150000"/>
                                    </p:animScale>
                                  </p:childTnLst>
                                </p:cTn>
                              </p:par>
                              <p:par>
                                <p:cTn id="16" presetID="0" presetClass="path" presetSubtype="0" accel="50000" fill="hold" nodeType="withEffect">
                                  <p:stCondLst>
                                    <p:cond delay="0"/>
                                  </p:stCondLst>
                                  <p:childTnLst>
                                    <p:animMotion origin="layout" path="M 5.31435E-6 -8.06579E-6 L 0.02258 0.04308 " pathEditMode="relative" ptsTypes="AA">
                                      <p:cBhvr>
                                        <p:cTn id="17" dur="2000" fill="hold"/>
                                        <p:tgtEl>
                                          <p:spTgt spid="7"/>
                                        </p:tgtEl>
                                        <p:attrNameLst>
                                          <p:attrName>ppt_x</p:attrName>
                                          <p:attrName>ppt_y</p:attrName>
                                        </p:attrNameLst>
                                      </p:cBhvr>
                                    </p:animMotion>
                                  </p:childTnLst>
                                </p:cTn>
                              </p:par>
                            </p:childTnLst>
                          </p:cTn>
                        </p:par>
                        <p:par>
                          <p:cTn id="18" fill="hold">
                            <p:stCondLst>
                              <p:cond delay="3000"/>
                            </p:stCondLst>
                            <p:childTnLst>
                              <p:par>
                                <p:cTn id="19" presetID="1" presetClass="exit" presetSubtype="0" fill="hold" nodeType="afterEffect">
                                  <p:stCondLst>
                                    <p:cond delay="0"/>
                                  </p:stCondLst>
                                  <p:childTnLst>
                                    <p:set>
                                      <p:cBhvr>
                                        <p:cTn id="20" dur="1" fill="hold">
                                          <p:stCondLst>
                                            <p:cond delay="0"/>
                                          </p:stCondLst>
                                        </p:cTn>
                                        <p:tgtEl>
                                          <p:spTgt spid="7"/>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6" presetClass="emph" presetSubtype="0" fill="hold" nodeType="withEffect">
                                  <p:stCondLst>
                                    <p:cond delay="0"/>
                                  </p:stCondLst>
                                  <p:childTnLst>
                                    <p:animScale>
                                      <p:cBhvr>
                                        <p:cTn id="24" dur="2000" fill="hold"/>
                                        <p:tgtEl>
                                          <p:spTgt spid="8"/>
                                        </p:tgtEl>
                                      </p:cBhvr>
                                      <p:by x="150000" y="150000"/>
                                    </p:animScale>
                                  </p:childTnLst>
                                </p:cTn>
                              </p:par>
                              <p:par>
                                <p:cTn id="25" presetID="0" presetClass="path" presetSubtype="0" fill="hold" nodeType="withEffect">
                                  <p:stCondLst>
                                    <p:cond delay="0"/>
                                  </p:stCondLst>
                                  <p:childTnLst>
                                    <p:animMotion origin="layout" path="M 1.77492E-6 -9.61316E-7 L 0.02952 0.04517 " pathEditMode="relative" rAng="0" ptsTypes="AA">
                                      <p:cBhvr>
                                        <p:cTn id="26" dur="2000" fill="hold"/>
                                        <p:tgtEl>
                                          <p:spTgt spid="8"/>
                                        </p:tgtEl>
                                        <p:attrNameLst>
                                          <p:attrName>ppt_x</p:attrName>
                                          <p:attrName>ppt_y</p:attrName>
                                        </p:attrNameLst>
                                      </p:cBhvr>
                                      <p:rCtr x="15" y="22"/>
                                    </p:animMotion>
                                  </p:childTnLst>
                                </p:cTn>
                              </p:par>
                            </p:childTnLst>
                          </p:cTn>
                        </p:par>
                        <p:par>
                          <p:cTn id="27" fill="hold">
                            <p:stCondLst>
                              <p:cond delay="5000"/>
                            </p:stCondLst>
                            <p:childTnLst>
                              <p:par>
                                <p:cTn id="28" presetID="1" presetClass="exit" presetSubtype="0" fill="hold" nodeType="afterEffect">
                                  <p:stCondLst>
                                    <p:cond delay="0"/>
                                  </p:stCondLst>
                                  <p:childTnLst>
                                    <p:set>
                                      <p:cBhvr>
                                        <p:cTn id="29" dur="1" fill="hold">
                                          <p:stCondLst>
                                            <p:cond delay="0"/>
                                          </p:stCondLst>
                                        </p:cTn>
                                        <p:tgtEl>
                                          <p:spTgt spid="8"/>
                                        </p:tgtEl>
                                        <p:attrNameLst>
                                          <p:attrName>style.visibility</p:attrName>
                                        </p:attrNameLst>
                                      </p:cBhvr>
                                      <p:to>
                                        <p:strVal val="hidden"/>
                                      </p:to>
                                    </p:set>
                                  </p:childTnLst>
                                </p:cTn>
                              </p:par>
                              <p:par>
                                <p:cTn id="30" presetID="1"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childTnLst>
                                </p:cTn>
                              </p:par>
                            </p:childTnLst>
                          </p:cTn>
                        </p:par>
                        <p:par>
                          <p:cTn id="32" fill="hold">
                            <p:stCondLst>
                              <p:cond delay="5000"/>
                            </p:stCondLst>
                            <p:childTnLst>
                              <p:par>
                                <p:cTn id="33" presetID="6" presetClass="emph" presetSubtype="0" fill="hold" nodeType="afterEffect">
                                  <p:stCondLst>
                                    <p:cond delay="0"/>
                                  </p:stCondLst>
                                  <p:childTnLst>
                                    <p:animScale>
                                      <p:cBhvr>
                                        <p:cTn id="34" dur="2000" fill="hold"/>
                                        <p:tgtEl>
                                          <p:spTgt spid="9"/>
                                        </p:tgtEl>
                                      </p:cBhvr>
                                      <p:by x="150000" y="150000"/>
                                    </p:animScale>
                                  </p:childTnLst>
                                </p:cTn>
                              </p:par>
                              <p:par>
                                <p:cTn id="35" presetID="8" presetClass="emph" presetSubtype="0" accel="50000" decel="50000" fill="hold" nodeType="withEffect">
                                  <p:stCondLst>
                                    <p:cond delay="0"/>
                                  </p:stCondLst>
                                  <p:childTnLst>
                                    <p:animRot by="21600000">
                                      <p:cBhvr>
                                        <p:cTn id="36" dur="2000" fill="hold"/>
                                        <p:tgtEl>
                                          <p:spTgt spid="9"/>
                                        </p:tgtEl>
                                        <p:attrNameLst>
                                          <p:attrName>r</p:attrName>
                                        </p:attrNameLst>
                                      </p:cBhvr>
                                    </p:animRot>
                                  </p:childTnLst>
                                </p:cTn>
                              </p:par>
                              <p:par>
                                <p:cTn id="37" presetID="0" presetClass="path" presetSubtype="0" fill="hold" nodeType="withEffect">
                                  <p:stCondLst>
                                    <p:cond delay="0"/>
                                  </p:stCondLst>
                                  <p:childTnLst>
                                    <p:animMotion origin="layout" path="M 1.64293E-6 -3.13875E-6 L 0.03751 0.05652 " pathEditMode="relative" ptsTypes="AA">
                                      <p:cBhvr>
                                        <p:cTn id="38" dur="2000" fill="hold"/>
                                        <p:tgtEl>
                                          <p:spTgt spid="9"/>
                                        </p:tgtEl>
                                        <p:attrNameLst>
                                          <p:attrName>ppt_x</p:attrName>
                                          <p:attrName>ppt_y</p:attrName>
                                        </p:attrNameLst>
                                      </p:cBhvr>
                                    </p:animMotion>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2000"/>
                                        <p:tgtEl>
                                          <p:spTgt spid="9"/>
                                        </p:tgtEl>
                                      </p:cBhvr>
                                    </p:animEffect>
                                    <p:set>
                                      <p:cBhvr>
                                        <p:cTn id="43" dur="1" fill="hold">
                                          <p:stCondLst>
                                            <p:cond delay="1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inchin">
  <a:themeElements>
    <a:clrScheme name="Blue">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Tahoma">
      <a:majorFont>
        <a:latin typeface="Tahoma"/>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ahoma"/>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4291</TotalTime>
  <Words>3406</Words>
  <Application>Microsoft Macintosh PowerPoint</Application>
  <PresentationFormat>On-screen Show (4:3)</PresentationFormat>
  <Paragraphs>456</Paragraphs>
  <Slides>70</Slides>
  <Notes>16</Notes>
  <HiddenSlides>0</HiddenSlides>
  <MMClips>10</MMClips>
  <ScaleCrop>false</ScaleCrop>
  <HeadingPairs>
    <vt:vector size="4" baseType="variant">
      <vt:variant>
        <vt:lpstr>Design Template</vt:lpstr>
      </vt:variant>
      <vt:variant>
        <vt:i4>2</vt:i4>
      </vt:variant>
      <vt:variant>
        <vt:lpstr>Slide Titles</vt:lpstr>
      </vt:variant>
      <vt:variant>
        <vt:i4>70</vt:i4>
      </vt:variant>
    </vt:vector>
  </HeadingPairs>
  <TitlesOfParts>
    <vt:vector size="72" baseType="lpstr">
      <vt:lpstr>Minchin</vt:lpstr>
      <vt:lpstr>Office Theme</vt:lpstr>
      <vt:lpstr>Spectral Lines</vt:lpstr>
      <vt:lpstr>Spectral Lines</vt:lpstr>
      <vt:lpstr>When a Coconut falls…</vt:lpstr>
      <vt:lpstr>When an electron falls…</vt:lpstr>
      <vt:lpstr>Energy levels</vt:lpstr>
      <vt:lpstr>Energy levels</vt:lpstr>
      <vt:lpstr>Types of Spectral Line</vt:lpstr>
      <vt:lpstr>Spontaneous Emission</vt:lpstr>
      <vt:lpstr>The H I hyperfine transition</vt:lpstr>
      <vt:lpstr>The H I hyperfine transition</vt:lpstr>
      <vt:lpstr>Recombination Lines</vt:lpstr>
      <vt:lpstr>Recombination Lines</vt:lpstr>
      <vt:lpstr>Recombination Lines</vt:lpstr>
      <vt:lpstr>Recombination Lines</vt:lpstr>
      <vt:lpstr>Coconut Rolling</vt:lpstr>
      <vt:lpstr>Coconut Rolling</vt:lpstr>
      <vt:lpstr>Coconut Rolling</vt:lpstr>
      <vt:lpstr>Absorption</vt:lpstr>
      <vt:lpstr>Stimulated Emission</vt:lpstr>
      <vt:lpstr>Absorption vs Stimulated Emission</vt:lpstr>
      <vt:lpstr>Absorption vs Stimulated Emission</vt:lpstr>
      <vt:lpstr>Absorption vs Stimulated Emission</vt:lpstr>
      <vt:lpstr>Optical Thickness</vt:lpstr>
      <vt:lpstr>Optical Thickness</vt:lpstr>
      <vt:lpstr>Optical Thickness</vt:lpstr>
      <vt:lpstr>Funky Formaldehyde</vt:lpstr>
      <vt:lpstr>Funky Formaldeyde</vt:lpstr>
      <vt:lpstr>Absorption vs Stimulated Emission</vt:lpstr>
      <vt:lpstr>Conjugate Lines</vt:lpstr>
      <vt:lpstr>Conjugate Lines</vt:lpstr>
      <vt:lpstr>Conjugate Lines</vt:lpstr>
      <vt:lpstr>Conjugate Lines</vt:lpstr>
      <vt:lpstr>Conjugate Lines</vt:lpstr>
      <vt:lpstr>Molecular Transitions</vt:lpstr>
      <vt:lpstr>Molecular Transitions</vt:lpstr>
      <vt:lpstr>Vibrational Transitions</vt:lpstr>
      <vt:lpstr>Molecular Transitions</vt:lpstr>
      <vt:lpstr>Rotational Transitions</vt:lpstr>
      <vt:lpstr>Molecular Transitions</vt:lpstr>
      <vt:lpstr>Find frequencies via NRAO’s catalogue at http://www.splatalogue.net</vt:lpstr>
      <vt:lpstr>Linewidths</vt:lpstr>
      <vt:lpstr>Natural Linewidth</vt:lpstr>
      <vt:lpstr>Random Internal Motions</vt:lpstr>
      <vt:lpstr>Random Internal Motions</vt:lpstr>
      <vt:lpstr>Ordered Internal Motions</vt:lpstr>
      <vt:lpstr>Ordered Internal Motions</vt:lpstr>
      <vt:lpstr>Ordered Internal Motions</vt:lpstr>
      <vt:lpstr>Ordered Internal Motions</vt:lpstr>
      <vt:lpstr>Inflow</vt:lpstr>
      <vt:lpstr>Expanding Shell</vt:lpstr>
      <vt:lpstr>Rotating Disc</vt:lpstr>
      <vt:lpstr>External Motions</vt:lpstr>
      <vt:lpstr>Reference Frames</vt:lpstr>
      <vt:lpstr>Topocentric</vt:lpstr>
      <vt:lpstr>A Topocentric Image</vt:lpstr>
      <vt:lpstr>Geocentric</vt:lpstr>
      <vt:lpstr>A Geocentric Image</vt:lpstr>
      <vt:lpstr>Barycentric (Heliocentric)</vt:lpstr>
      <vt:lpstr>A Barycentric Image</vt:lpstr>
      <vt:lpstr>Local Standard of Rest (LSR)</vt:lpstr>
      <vt:lpstr>An LSR Image</vt:lpstr>
      <vt:lpstr>Other Frames</vt:lpstr>
      <vt:lpstr>Defining Velocity</vt:lpstr>
      <vt:lpstr>Defining Velocity</vt:lpstr>
      <vt:lpstr>Relativistic Velocity</vt:lpstr>
      <vt:lpstr>So we know the frequency, right?</vt:lpstr>
      <vt:lpstr>Velocity vs Frequency</vt:lpstr>
      <vt:lpstr>You should now know:</vt:lpstr>
      <vt:lpstr>Lots to Learn from Lines</vt:lpstr>
      <vt:lpstr>Slide 70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Spectral Lines</dc:title>
  <dc:creator>Robert Minchin</dc:creator>
  <cp:lastModifiedBy>Robert Minchin</cp:lastModifiedBy>
  <cp:revision>59</cp:revision>
  <dcterms:created xsi:type="dcterms:W3CDTF">2015-07-07T15:51:39Z</dcterms:created>
  <dcterms:modified xsi:type="dcterms:W3CDTF">2015-07-07T17:16:09Z</dcterms:modified>
</cp:coreProperties>
</file>