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Default Extension="pdf" ContentType="application/pdf"/>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6"/>
  </p:notesMasterIdLst>
  <p:handoutMasterIdLst>
    <p:handoutMasterId r:id="rId57"/>
  </p:handoutMasterIdLst>
  <p:sldIdLst>
    <p:sldId id="811" r:id="rId2"/>
    <p:sldId id="956" r:id="rId3"/>
    <p:sldId id="957" r:id="rId4"/>
    <p:sldId id="904" r:id="rId5"/>
    <p:sldId id="905" r:id="rId6"/>
    <p:sldId id="906" r:id="rId7"/>
    <p:sldId id="907" r:id="rId8"/>
    <p:sldId id="908" r:id="rId9"/>
    <p:sldId id="909" r:id="rId10"/>
    <p:sldId id="910" r:id="rId11"/>
    <p:sldId id="911" r:id="rId12"/>
    <p:sldId id="915" r:id="rId13"/>
    <p:sldId id="913" r:id="rId14"/>
    <p:sldId id="914" r:id="rId15"/>
    <p:sldId id="863" r:id="rId16"/>
    <p:sldId id="855" r:id="rId17"/>
    <p:sldId id="916" r:id="rId18"/>
    <p:sldId id="917" r:id="rId19"/>
    <p:sldId id="918" r:id="rId20"/>
    <p:sldId id="919" r:id="rId21"/>
    <p:sldId id="959" r:id="rId22"/>
    <p:sldId id="960" r:id="rId23"/>
    <p:sldId id="965" r:id="rId24"/>
    <p:sldId id="966" r:id="rId25"/>
    <p:sldId id="924" r:id="rId26"/>
    <p:sldId id="929" r:id="rId27"/>
    <p:sldId id="930" r:id="rId28"/>
    <p:sldId id="925" r:id="rId29"/>
    <p:sldId id="927" r:id="rId30"/>
    <p:sldId id="928" r:id="rId31"/>
    <p:sldId id="958" r:id="rId32"/>
    <p:sldId id="955" r:id="rId33"/>
    <p:sldId id="932" r:id="rId34"/>
    <p:sldId id="964" r:id="rId35"/>
    <p:sldId id="933" r:id="rId36"/>
    <p:sldId id="937" r:id="rId37"/>
    <p:sldId id="938" r:id="rId38"/>
    <p:sldId id="939" r:id="rId39"/>
    <p:sldId id="940" r:id="rId40"/>
    <p:sldId id="941" r:id="rId41"/>
    <p:sldId id="942" r:id="rId42"/>
    <p:sldId id="943" r:id="rId43"/>
    <p:sldId id="963" r:id="rId44"/>
    <p:sldId id="944" r:id="rId45"/>
    <p:sldId id="945" r:id="rId46"/>
    <p:sldId id="946" r:id="rId47"/>
    <p:sldId id="947" r:id="rId48"/>
    <p:sldId id="948" r:id="rId49"/>
    <p:sldId id="949" r:id="rId50"/>
    <p:sldId id="950" r:id="rId51"/>
    <p:sldId id="951" r:id="rId52"/>
    <p:sldId id="961" r:id="rId53"/>
    <p:sldId id="953" r:id="rId54"/>
    <p:sldId id="954" r:id="rId55"/>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Comic Sans MS" charset="0"/>
        <a:ea typeface="+mn-ea"/>
        <a:cs typeface="+mn-cs"/>
      </a:defRPr>
    </a:lvl1pPr>
    <a:lvl2pPr marL="457200" algn="l" rtl="0" fontAlgn="base">
      <a:spcBef>
        <a:spcPct val="0"/>
      </a:spcBef>
      <a:spcAft>
        <a:spcPct val="0"/>
      </a:spcAft>
      <a:defRPr sz="2400" kern="1200">
        <a:solidFill>
          <a:schemeClr val="tx1"/>
        </a:solidFill>
        <a:latin typeface="Comic Sans MS" charset="0"/>
        <a:ea typeface="+mn-ea"/>
        <a:cs typeface="+mn-cs"/>
      </a:defRPr>
    </a:lvl2pPr>
    <a:lvl3pPr marL="914400" algn="l" rtl="0" fontAlgn="base">
      <a:spcBef>
        <a:spcPct val="0"/>
      </a:spcBef>
      <a:spcAft>
        <a:spcPct val="0"/>
      </a:spcAft>
      <a:defRPr sz="2400" kern="1200">
        <a:solidFill>
          <a:schemeClr val="tx1"/>
        </a:solidFill>
        <a:latin typeface="Comic Sans MS" charset="0"/>
        <a:ea typeface="+mn-ea"/>
        <a:cs typeface="+mn-cs"/>
      </a:defRPr>
    </a:lvl3pPr>
    <a:lvl4pPr marL="1371600" algn="l" rtl="0" fontAlgn="base">
      <a:spcBef>
        <a:spcPct val="0"/>
      </a:spcBef>
      <a:spcAft>
        <a:spcPct val="0"/>
      </a:spcAft>
      <a:defRPr sz="2400" kern="1200">
        <a:solidFill>
          <a:schemeClr val="tx1"/>
        </a:solidFill>
        <a:latin typeface="Comic Sans MS" charset="0"/>
        <a:ea typeface="+mn-ea"/>
        <a:cs typeface="+mn-cs"/>
      </a:defRPr>
    </a:lvl4pPr>
    <a:lvl5pPr marL="1828800" algn="l" rtl="0" fontAlgn="base">
      <a:spcBef>
        <a:spcPct val="0"/>
      </a:spcBef>
      <a:spcAft>
        <a:spcPct val="0"/>
      </a:spcAft>
      <a:defRPr sz="2400" kern="1200">
        <a:solidFill>
          <a:schemeClr val="tx1"/>
        </a:solidFill>
        <a:latin typeface="Comic Sans MS" charset="0"/>
        <a:ea typeface="+mn-ea"/>
        <a:cs typeface="+mn-cs"/>
      </a:defRPr>
    </a:lvl5pPr>
    <a:lvl6pPr marL="2286000" algn="l" defTabSz="457200" rtl="0" eaLnBrk="1" latinLnBrk="0" hangingPunct="1">
      <a:defRPr sz="2400" kern="1200">
        <a:solidFill>
          <a:schemeClr val="tx1"/>
        </a:solidFill>
        <a:latin typeface="Comic Sans MS" charset="0"/>
        <a:ea typeface="+mn-ea"/>
        <a:cs typeface="+mn-cs"/>
      </a:defRPr>
    </a:lvl6pPr>
    <a:lvl7pPr marL="2743200" algn="l" defTabSz="457200" rtl="0" eaLnBrk="1" latinLnBrk="0" hangingPunct="1">
      <a:defRPr sz="2400" kern="1200">
        <a:solidFill>
          <a:schemeClr val="tx1"/>
        </a:solidFill>
        <a:latin typeface="Comic Sans MS" charset="0"/>
        <a:ea typeface="+mn-ea"/>
        <a:cs typeface="+mn-cs"/>
      </a:defRPr>
    </a:lvl7pPr>
    <a:lvl8pPr marL="3200400" algn="l" defTabSz="457200" rtl="0" eaLnBrk="1" latinLnBrk="0" hangingPunct="1">
      <a:defRPr sz="2400" kern="1200">
        <a:solidFill>
          <a:schemeClr val="tx1"/>
        </a:solidFill>
        <a:latin typeface="Comic Sans MS" charset="0"/>
        <a:ea typeface="+mn-ea"/>
        <a:cs typeface="+mn-cs"/>
      </a:defRPr>
    </a:lvl8pPr>
    <a:lvl9pPr marL="3657600" algn="l" defTabSz="457200" rtl="0" eaLnBrk="1" latinLnBrk="0" hangingPunct="1">
      <a:defRPr sz="2400" kern="1200">
        <a:solidFill>
          <a:schemeClr val="tx1"/>
        </a:solidFill>
        <a:latin typeface="Comic Sans M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loop="1" showNarration="1">
    <p:present/>
    <p:sldAll/>
    <p:penClr>
      <a:schemeClr val="tx1"/>
    </p:penClr>
  </p:showPr>
  <p:clrMru>
    <a:srgbClr val="D10DA9"/>
    <a:srgbClr val="D13FC9"/>
    <a:srgbClr val="D120A7"/>
    <a:srgbClr val="FFFFFF"/>
    <a:srgbClr val="F9FFF8"/>
    <a:srgbClr val="801566"/>
    <a:srgbClr val="AB81FF"/>
    <a:srgbClr val="A679FF"/>
    <a:srgbClr val="0099CC"/>
    <a:srgbClr val="00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showOutlineIcons="0">
    <p:restoredLeft sz="15187" autoAdjust="0"/>
    <p:restoredTop sz="94660"/>
  </p:normalViewPr>
  <p:slideViewPr>
    <p:cSldViewPr>
      <p:cViewPr varScale="1">
        <p:scale>
          <a:sx n="112" d="100"/>
          <a:sy n="112" d="100"/>
        </p:scale>
        <p:origin x="-6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41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4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charset="0"/>
              </a:defRPr>
            </a:lvl1pPr>
          </a:lstStyle>
          <a:p>
            <a:pPr>
              <a:defRPr/>
            </a:pPr>
            <a:endParaRPr lang="en-GB"/>
          </a:p>
        </p:txBody>
      </p:sp>
      <p:sp>
        <p:nvSpPr>
          <p:cNvPr id="6440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charset="0"/>
              </a:defRPr>
            </a:lvl1pPr>
          </a:lstStyle>
          <a:p>
            <a:pPr>
              <a:defRPr/>
            </a:pPr>
            <a:endParaRPr lang="en-GB"/>
          </a:p>
        </p:txBody>
      </p:sp>
      <p:sp>
        <p:nvSpPr>
          <p:cNvPr id="6441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charset="0"/>
              </a:defRPr>
            </a:lvl1pPr>
          </a:lstStyle>
          <a:p>
            <a:pPr>
              <a:defRPr/>
            </a:pPr>
            <a:endParaRPr lang="en-GB"/>
          </a:p>
        </p:txBody>
      </p:sp>
      <p:sp>
        <p:nvSpPr>
          <p:cNvPr id="6441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charset="0"/>
              </a:defRPr>
            </a:lvl1pPr>
          </a:lstStyle>
          <a:p>
            <a:pPr>
              <a:defRPr/>
            </a:pPr>
            <a:fld id="{F511FD9B-145E-E944-92E0-AD2CCAD8E35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defRPr>
            </a:lvl1pPr>
          </a:lstStyle>
          <a:p>
            <a:pPr>
              <a:defRPr/>
            </a:pPr>
            <a:endParaRPr lang="en-GB"/>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defRPr>
            </a:lvl1pPr>
          </a:lstStyle>
          <a:p>
            <a:pPr>
              <a:defRPr/>
            </a:pPr>
            <a:endParaRPr lang="en-GB"/>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pPr>
              <a:defRPr/>
            </a:pPr>
            <a:fld id="{17AD4A7B-D221-DC46-839F-14774116125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3DC85E6-58DF-6A4C-B762-E37609078933}" type="slidenum">
              <a:rPr lang="en-GB"/>
              <a:pPr/>
              <a:t>1</a:t>
            </a:fld>
            <a:endParaRPr lang="en-GB"/>
          </a:p>
        </p:txBody>
      </p:sp>
      <p:sp>
        <p:nvSpPr>
          <p:cNvPr id="16387" name="Rectangle 2"/>
          <p:cNvSpPr>
            <a:spLocks noGrp="1" noRot="1" noChangeAspect="1" noChangeArrowheads="1"/>
          </p:cNvSpPr>
          <p:nvPr>
            <p:ph type="sldImg"/>
          </p:nvPr>
        </p:nvSpPr>
        <p:spPr>
          <a:xfrm>
            <a:off x="1127125" y="711200"/>
            <a:ext cx="4605338" cy="3454400"/>
          </a:xfrm>
          <a:solidFill>
            <a:srgbClr val="FFFFFF"/>
          </a:solidFill>
          <a:ln/>
        </p:spPr>
      </p:sp>
      <p:sp>
        <p:nvSpPr>
          <p:cNvPr id="16388"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14</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46950AE-AA48-D643-8726-A143834C412A}" type="slidenum">
              <a:rPr lang="en-GB"/>
              <a:pPr/>
              <a:t>18</a:t>
            </a:fld>
            <a:endParaRPr lang="en-GB"/>
          </a:p>
        </p:txBody>
      </p:sp>
      <p:sp>
        <p:nvSpPr>
          <p:cNvPr id="54275" name="Rectangle 1026"/>
          <p:cNvSpPr>
            <a:spLocks noGrp="1" noRot="1" noChangeAspect="1" noChangeArrowheads="1"/>
          </p:cNvSpPr>
          <p:nvPr>
            <p:ph type="sldImg"/>
          </p:nvPr>
        </p:nvSpPr>
        <p:spPr>
          <a:xfrm>
            <a:off x="1127125" y="711200"/>
            <a:ext cx="4605338" cy="3454400"/>
          </a:xfrm>
          <a:solidFill>
            <a:srgbClr val="FFFFFF"/>
          </a:solidFill>
          <a:ln/>
        </p:spPr>
      </p:sp>
      <p:sp>
        <p:nvSpPr>
          <p:cNvPr id="54276" name="Rectangle 1027"/>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F1715D-82D5-264C-B600-366CE56D6F14}" type="slidenum">
              <a:rPr lang="en-GB"/>
              <a:pPr/>
              <a:t>19</a:t>
            </a:fld>
            <a:endParaRPr lang="en-GB"/>
          </a:p>
        </p:txBody>
      </p:sp>
      <p:sp>
        <p:nvSpPr>
          <p:cNvPr id="58371" name="Rectangle 2"/>
          <p:cNvSpPr>
            <a:spLocks noGrp="1" noRot="1" noChangeAspect="1" noChangeArrowheads="1"/>
          </p:cNvSpPr>
          <p:nvPr>
            <p:ph type="sldImg"/>
          </p:nvPr>
        </p:nvSpPr>
        <p:spPr>
          <a:xfrm>
            <a:off x="1127125" y="711200"/>
            <a:ext cx="4605338" cy="3454400"/>
          </a:xfrm>
          <a:solidFill>
            <a:srgbClr val="FFFFFF"/>
          </a:solidFill>
          <a:ln/>
        </p:spPr>
      </p:sp>
      <p:sp>
        <p:nvSpPr>
          <p:cNvPr id="58372"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7EFBECF-CFF8-1747-B13B-BE607535FE26}" type="slidenum">
              <a:rPr lang="en-GB"/>
              <a:pPr/>
              <a:t>21</a:t>
            </a:fld>
            <a:endParaRPr lang="en-GB"/>
          </a:p>
        </p:txBody>
      </p:sp>
      <p:sp>
        <p:nvSpPr>
          <p:cNvPr id="21507" name="Rectangle 1026"/>
          <p:cNvSpPr>
            <a:spLocks noGrp="1" noRot="1" noChangeAspect="1" noChangeArrowheads="1" noTextEdit="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sym typeface="Symbol"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7EFBECF-CFF8-1747-B13B-BE607535FE26}" type="slidenum">
              <a:rPr lang="en-GB"/>
              <a:pPr/>
              <a:t>22</a:t>
            </a:fld>
            <a:endParaRPr lang="en-GB"/>
          </a:p>
        </p:txBody>
      </p:sp>
      <p:sp>
        <p:nvSpPr>
          <p:cNvPr id="21507" name="Rectangle 1026"/>
          <p:cNvSpPr>
            <a:spLocks noGrp="1" noRot="1" noChangeAspect="1" noChangeArrowheads="1" noTextEdit="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sym typeface="Symbol" charset="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23</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24</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25</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28</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29</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30</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p:spPr>
        <p:txBody>
          <a:bodyPr/>
          <a:lstStyle/>
          <a:p>
            <a:endParaRPr lang="en-US">
              <a:latin typeface="Times New Roman" pitchFamily="30" charset="0"/>
              <a:ea typeface="ＭＳ Ｐゴシック" pitchFamily="30" charset="-128"/>
              <a:cs typeface="ＭＳ Ｐゴシック" pitchFamily="30" charset="-128"/>
            </a:endParaRPr>
          </a:p>
        </p:txBody>
      </p:sp>
      <p:sp>
        <p:nvSpPr>
          <p:cNvPr id="58372" name="Slide Number Placeholder 3"/>
          <p:cNvSpPr>
            <a:spLocks noGrp="1"/>
          </p:cNvSpPr>
          <p:nvPr>
            <p:ph type="sldNum" sz="quarter" idx="5"/>
          </p:nvPr>
        </p:nvSpPr>
        <p:spPr>
          <a:noFill/>
        </p:spPr>
        <p:txBody>
          <a:bodyPr/>
          <a:lstStyle/>
          <a:p>
            <a:fld id="{07D2FF9A-B823-174C-8F0F-2792F209A3B1}" type="slidenum">
              <a:rPr lang="en-GB" smtClean="0">
                <a:latin typeface="Times New Roman" pitchFamily="30" charset="0"/>
                <a:ea typeface="ＭＳ Ｐゴシック" pitchFamily="30" charset="-128"/>
                <a:cs typeface="ＭＳ Ｐゴシック" pitchFamily="30" charset="-128"/>
              </a:rPr>
              <a:pPr/>
              <a:t>31</a:t>
            </a:fld>
            <a:endParaRPr lang="en-GB" smtClean="0">
              <a:latin typeface="Times New Roman" pitchFamily="30" charset="0"/>
              <a:ea typeface="ＭＳ Ｐゴシック" pitchFamily="30" charset="-128"/>
              <a:cs typeface="ＭＳ Ｐゴシック" pitchFamily="3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0BC5B9CD-FEDD-7945-9513-4C6B181DD4BE}" type="slidenum">
              <a:rPr lang="en-GB"/>
              <a:pPr/>
              <a:t>4</a:t>
            </a:fld>
            <a:endParaRPr lang="en-GB"/>
          </a:p>
        </p:txBody>
      </p:sp>
      <p:sp>
        <p:nvSpPr>
          <p:cNvPr id="18435" name="Rectangle 2"/>
          <p:cNvSpPr>
            <a:spLocks noGrp="1" noRot="1" noChangeAspect="1" noChangeArrowheads="1"/>
          </p:cNvSpPr>
          <p:nvPr>
            <p:ph type="sldImg"/>
          </p:nvPr>
        </p:nvSpPr>
        <p:spPr>
          <a:xfrm>
            <a:off x="1127125" y="711200"/>
            <a:ext cx="4605338" cy="3454400"/>
          </a:xfrm>
          <a:solidFill>
            <a:srgbClr val="FFFFFF"/>
          </a:solidFill>
          <a:ln/>
        </p:spPr>
      </p:sp>
      <p:sp>
        <p:nvSpPr>
          <p:cNvPr id="18436"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33</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34</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35</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36</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37</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38</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39</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3DC85E6-58DF-6A4C-B762-E37609078933}" type="slidenum">
              <a:rPr lang="en-GB"/>
              <a:pPr/>
              <a:t>40</a:t>
            </a:fld>
            <a:endParaRPr lang="en-GB"/>
          </a:p>
        </p:txBody>
      </p:sp>
      <p:sp>
        <p:nvSpPr>
          <p:cNvPr id="16387" name="Rectangle 2"/>
          <p:cNvSpPr>
            <a:spLocks noGrp="1" noRot="1" noChangeAspect="1" noChangeArrowheads="1"/>
          </p:cNvSpPr>
          <p:nvPr>
            <p:ph type="sldImg"/>
          </p:nvPr>
        </p:nvSpPr>
        <p:spPr>
          <a:xfrm>
            <a:off x="1127125" y="711200"/>
            <a:ext cx="4605338" cy="3454400"/>
          </a:xfrm>
          <a:solidFill>
            <a:srgbClr val="FFFFFF"/>
          </a:solidFill>
          <a:ln/>
        </p:spPr>
      </p:sp>
      <p:sp>
        <p:nvSpPr>
          <p:cNvPr id="16388"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3DC85E6-58DF-6A4C-B762-E37609078933}" type="slidenum">
              <a:rPr lang="en-GB"/>
              <a:pPr/>
              <a:t>41</a:t>
            </a:fld>
            <a:endParaRPr lang="en-GB"/>
          </a:p>
        </p:txBody>
      </p:sp>
      <p:sp>
        <p:nvSpPr>
          <p:cNvPr id="16387" name="Rectangle 2"/>
          <p:cNvSpPr>
            <a:spLocks noGrp="1" noRot="1" noChangeAspect="1" noChangeArrowheads="1"/>
          </p:cNvSpPr>
          <p:nvPr>
            <p:ph type="sldImg"/>
          </p:nvPr>
        </p:nvSpPr>
        <p:spPr>
          <a:xfrm>
            <a:off x="1127125" y="711200"/>
            <a:ext cx="4605338" cy="3454400"/>
          </a:xfrm>
          <a:solidFill>
            <a:srgbClr val="FFFFFF"/>
          </a:solidFill>
          <a:ln/>
        </p:spPr>
      </p:sp>
      <p:sp>
        <p:nvSpPr>
          <p:cNvPr id="16388"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3DC85E6-58DF-6A4C-B762-E37609078933}" type="slidenum">
              <a:rPr lang="en-GB"/>
              <a:pPr/>
              <a:t>42</a:t>
            </a:fld>
            <a:endParaRPr lang="en-GB"/>
          </a:p>
        </p:txBody>
      </p:sp>
      <p:sp>
        <p:nvSpPr>
          <p:cNvPr id="16387" name="Rectangle 2"/>
          <p:cNvSpPr>
            <a:spLocks noGrp="1" noRot="1" noChangeAspect="1" noChangeArrowheads="1"/>
          </p:cNvSpPr>
          <p:nvPr>
            <p:ph type="sldImg"/>
          </p:nvPr>
        </p:nvSpPr>
        <p:spPr>
          <a:xfrm>
            <a:off x="1127125" y="711200"/>
            <a:ext cx="4605338" cy="3454400"/>
          </a:xfrm>
          <a:solidFill>
            <a:srgbClr val="FFFFFF"/>
          </a:solidFill>
          <a:ln/>
        </p:spPr>
      </p:sp>
      <p:sp>
        <p:nvSpPr>
          <p:cNvPr id="16388"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43</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45</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46</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47</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48</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49</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Slide Image Placeholder 1"/>
          <p:cNvSpPr>
            <a:spLocks noGrp="1" noRot="1" noChangeAspect="1"/>
          </p:cNvSpPr>
          <p:nvPr>
            <p:ph type="sldImg"/>
          </p:nvPr>
        </p:nvSpPr>
        <p:spPr>
          <a:ln/>
        </p:spPr>
      </p:sp>
      <p:sp>
        <p:nvSpPr>
          <p:cNvPr id="141315" name="Notes Placeholder 2"/>
          <p:cNvSpPr>
            <a:spLocks noGrp="1"/>
          </p:cNvSpPr>
          <p:nvPr>
            <p:ph type="body" idx="1"/>
          </p:nvPr>
        </p:nvSpPr>
        <p:spPr>
          <a:noFill/>
          <a:ln/>
        </p:spPr>
        <p:txBody>
          <a:bodyPr/>
          <a:lstStyle/>
          <a:p>
            <a:endParaRPr lang="en-US" dirty="0"/>
          </a:p>
        </p:txBody>
      </p:sp>
      <p:sp>
        <p:nvSpPr>
          <p:cNvPr id="141316" name="Slide Number Placeholder 3"/>
          <p:cNvSpPr>
            <a:spLocks noGrp="1"/>
          </p:cNvSpPr>
          <p:nvPr>
            <p:ph type="sldNum" sz="quarter" idx="5"/>
          </p:nvPr>
        </p:nvSpPr>
        <p:spPr>
          <a:noFill/>
        </p:spPr>
        <p:txBody>
          <a:bodyPr/>
          <a:lstStyle/>
          <a:p>
            <a:fld id="{CBEEBABA-6AD5-484F-984C-92CB934D933F}" type="slidenum">
              <a:rPr lang="en-GB" smtClean="0"/>
              <a:pPr/>
              <a:t>51</a:t>
            </a:fld>
            <a:endParaRPr lang="en-GB"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52</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AF32661C-4CBA-6B46-A355-C43BEEC1B5D8}" type="slidenum">
              <a:rPr lang="en-GB"/>
              <a:pPr/>
              <a:t>54</a:t>
            </a:fld>
            <a:endParaRPr lang="en-GB"/>
          </a:p>
        </p:txBody>
      </p:sp>
      <p:sp>
        <p:nvSpPr>
          <p:cNvPr id="151555" name="Rectangle 2"/>
          <p:cNvSpPr>
            <a:spLocks noGrp="1" noRot="1" noChangeAspect="1" noChangeArrowheads="1"/>
          </p:cNvSpPr>
          <p:nvPr>
            <p:ph type="sldImg"/>
          </p:nvPr>
        </p:nvSpPr>
        <p:spPr>
          <a:xfrm>
            <a:off x="1127125" y="711200"/>
            <a:ext cx="4605338" cy="3454400"/>
          </a:xfrm>
          <a:solidFill>
            <a:srgbClr val="FFFFFF"/>
          </a:solidFill>
          <a:ln/>
        </p:spPr>
      </p:sp>
      <p:sp>
        <p:nvSpPr>
          <p:cNvPr id="151556"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7EFBECF-CFF8-1747-B13B-BE607535FE26}" type="slidenum">
              <a:rPr lang="en-GB"/>
              <a:pPr/>
              <a:t>8</a:t>
            </a:fld>
            <a:endParaRPr lang="en-GB"/>
          </a:p>
        </p:txBody>
      </p:sp>
      <p:sp>
        <p:nvSpPr>
          <p:cNvPr id="21507" name="Rectangle 1026"/>
          <p:cNvSpPr>
            <a:spLocks noGrp="1" noRot="1" noChangeAspect="1" noChangeArrowheads="1" noTextEdit="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sym typeface="Symbol" charset="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7EFBECF-CFF8-1747-B13B-BE607535FE26}" type="slidenum">
              <a:rPr lang="en-GB"/>
              <a:pPr/>
              <a:t>9</a:t>
            </a:fld>
            <a:endParaRPr lang="en-GB"/>
          </a:p>
        </p:txBody>
      </p:sp>
      <p:sp>
        <p:nvSpPr>
          <p:cNvPr id="21507" name="Rectangle 1026"/>
          <p:cNvSpPr>
            <a:spLocks noGrp="1" noRot="1" noChangeAspect="1" noChangeArrowheads="1" noTextEdit="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sym typeface="Symbol" charset="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AD4A7B-D221-DC46-839F-147741161258}" type="slidenum">
              <a:rPr lang="en-GB" smtClean="0"/>
              <a:pPr>
                <a:defRPr/>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2B7BB55-61F4-7C40-91EE-590E54C7DEF2}" type="slidenum">
              <a:rPr lang="en-GB"/>
              <a:pPr>
                <a:defRPr/>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ECF694F0-C3C5-214E-8405-85219AE170AE}" type="slidenum">
              <a:rPr lang="en-GB"/>
              <a:pPr>
                <a:defRPr/>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D56FE1E3-7A05-FD45-B01C-FFEC9BF57668}"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06F40948-07AC-A742-9DAF-F723E9EFDFFB}" type="slidenum">
              <a:rPr lang="en-GB"/>
              <a:pPr>
                <a:defRPr/>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A6584505-1ACC-4C4F-85FB-CDF82136BA4B}" type="slidenum">
              <a:rPr lang="en-GB"/>
              <a:pPr>
                <a:defRPr/>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8DCB3D63-78CD-2645-8BBA-ACE3AE1A6FD2}" type="slidenum">
              <a:rPr lang="en-GB"/>
              <a:pPr>
                <a:defRPr/>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1A006F0D-FE4D-B24E-B46D-C15270744D03}" type="slidenum">
              <a:rPr lang="en-GB"/>
              <a:pPr>
                <a:defRPr/>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68CAD887-6589-BE45-9170-F2188F901AE3}" type="slidenum">
              <a:rPr lang="en-GB"/>
              <a:pPr>
                <a:defRPr/>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CEA655ED-4C94-0645-B467-FABF329B5056}" type="slidenum">
              <a:rPr lang="en-GB"/>
              <a:pPr>
                <a:defRPr/>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0C02065A-6040-6E4D-9831-725E1223B058}" type="slidenum">
              <a:rPr lang="en-GB"/>
              <a:pPr>
                <a:defRPr/>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483438E-9653-764E-964A-23773751C1FB}" type="slidenum">
              <a:rPr lang="en-GB"/>
              <a:pPr>
                <a:defRPr/>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925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4925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GB"/>
          </a:p>
        </p:txBody>
      </p:sp>
      <p:sp>
        <p:nvSpPr>
          <p:cNvPr id="4925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D290706-B026-F849-8831-91E6A221438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jpeg"/><Relationship Id="rId7" Type="http://schemas.openxmlformats.org/officeDocument/2006/relationships/image" Target="../media/image4.jpeg"/><Relationship Id="rId1" Type="http://schemas.openxmlformats.org/officeDocument/2006/relationships/video" Target="%252525252525252525252525252525252525252525252525252525252525255CUsers%252525252525252525252525252525252525252525252525252525252525255Cmaura%252525252525252525252525252525252525252525252525252525252525255Colddesktop%252525252525252525252525252525252525252525252525252525252525255Clighthouse.avi" TargetMode="Externa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df"/><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df"/><Relationship Id="rId4" Type="http://schemas.openxmlformats.org/officeDocument/2006/relationships/image" Target="../media/image20.png"/><Relationship Id="rId5" Type="http://schemas.openxmlformats.org/officeDocument/2006/relationships/image" Target="../media/image23.emf"/><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video" Target="%2525255CUsers%2525255Cmaura%2525255CDownloads%2525255COcean%25252520Waves.mp4" TargetMode="External"/><Relationship Id="rId2" Type="http://schemas.openxmlformats.org/officeDocument/2006/relationships/slideLayout" Target="../slideLayouts/slideLayout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df"/><Relationship Id="rId4" Type="http://schemas.openxmlformats.org/officeDocument/2006/relationships/image" Target="../media/image35.png"/><Relationship Id="rId5" Type="http://schemas.openxmlformats.org/officeDocument/2006/relationships/image" Target="../media/image36.pdf"/><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0.tiff"/></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pdf"/><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video" Target="file://localhost/Users/maura/Downloads/PulsGravDetWEB.mpg" TargetMode="External"/><Relationship Id="rId2" Type="http://schemas.openxmlformats.org/officeDocument/2006/relationships/slideLayout" Target="../slideLayouts/slideLayout7.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df"/><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df"/><Relationship Id="rId4" Type="http://schemas.openxmlformats.org/officeDocument/2006/relationships/image" Target="../media/image50.pn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5" Type="http://schemas.openxmlformats.org/officeDocument/2006/relationships/image" Target="../media/image54.tiff"/><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6.tiff"/><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pdf"/><Relationship Id="rId5" Type="http://schemas.openxmlformats.org/officeDocument/2006/relationships/image" Target="../media/image60.png"/><Relationship Id="rId6" Type="http://schemas.openxmlformats.org/officeDocument/2006/relationships/image" Target="../media/image61.pdf"/><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tiff"/></Relationships>
</file>

<file path=ppt/slides/_rels/slide37.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tif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tiff"/></Relationships>
</file>

<file path=ppt/slides/_rels/slide39.xml.rels><?xml version="1.0" encoding="UTF-8" standalone="yes"?>
<Relationships xmlns="http://schemas.openxmlformats.org/package/2006/relationships"><Relationship Id="rId3" Type="http://schemas.openxmlformats.org/officeDocument/2006/relationships/image" Target="../media/image71.pdf"/><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3.tiff"/></Relationships>
</file>

<file path=ppt/slides/_rels/slide41.xml.rels><?xml version="1.0" encoding="UTF-8" standalone="yes"?>
<Relationships xmlns="http://schemas.openxmlformats.org/package/2006/relationships"><Relationship Id="rId3" Type="http://schemas.openxmlformats.org/officeDocument/2006/relationships/image" Target="../media/image74.tiff"/><Relationship Id="rId4" Type="http://schemas.openxmlformats.org/officeDocument/2006/relationships/image" Target="../media/image75.tif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6.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1.pdf"/><Relationship Id="rId4" Type="http://schemas.openxmlformats.org/officeDocument/2006/relationships/image" Target="../media/image82.png"/><Relationship Id="rId5" Type="http://schemas.openxmlformats.org/officeDocument/2006/relationships/image" Target="../media/image83.tiff"/><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85.pdf"/><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87.pdf"/><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video" Target="file://localhost/Users/maura/Downloads/pulsarska.avi" TargetMode="External"/><Relationship Id="rId2" Type="http://schemas.openxmlformats.org/officeDocument/2006/relationships/slideLayout" Target="../slideLayouts/slideLayout3.xml"/><Relationship Id="rId3"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png"/><Relationship Id="rId7"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95.pdf"/><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video" Target="file://localhost/Users/maura/Documents/GravitationalWave_CrossPolarization.gif" TargetMode="External"/><Relationship Id="rId2" Type="http://schemas.openxmlformats.org/officeDocument/2006/relationships/video" Target="file://localhost/Users/maura/Documents/GravitationalWave_PlusPolarization.gi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8"/>
          <p:cNvSpPr>
            <a:spLocks noGrp="1" noChangeArrowheads="1"/>
          </p:cNvSpPr>
          <p:nvPr>
            <p:ph type="title"/>
          </p:nvPr>
        </p:nvSpPr>
        <p:spPr>
          <a:xfrm>
            <a:off x="381000" y="685800"/>
            <a:ext cx="3810000" cy="1676400"/>
          </a:xfrm>
          <a:noFill/>
        </p:spPr>
        <p:txBody>
          <a:bodyPr/>
          <a:lstStyle/>
          <a:p>
            <a:pPr eaLnBrk="1" hangingPunct="1"/>
            <a:r>
              <a:rPr lang="en-US" sz="3400" dirty="0" smtClean="0">
                <a:solidFill>
                  <a:schemeClr val="bg1">
                    <a:lumMod val="75000"/>
                  </a:schemeClr>
                </a:solidFill>
                <a:latin typeface="Helvetica"/>
              </a:rPr>
              <a:t>The </a:t>
            </a:r>
            <a:r>
              <a:rPr lang="en-US" sz="3400" dirty="0" err="1" smtClean="0">
                <a:solidFill>
                  <a:schemeClr val="bg1">
                    <a:lumMod val="75000"/>
                  </a:schemeClr>
                </a:solidFill>
                <a:latin typeface="Helvetica"/>
              </a:rPr>
              <a:t>NANOGrav</a:t>
            </a:r>
            <a:r>
              <a:rPr lang="en-US" sz="3400" dirty="0" smtClean="0">
                <a:solidFill>
                  <a:schemeClr val="bg1">
                    <a:lumMod val="75000"/>
                  </a:schemeClr>
                </a:solidFill>
                <a:latin typeface="Helvetica"/>
              </a:rPr>
              <a:t> Science Program</a:t>
            </a:r>
            <a:endParaRPr lang="en-US" sz="3400" dirty="0" smtClean="0">
              <a:solidFill>
                <a:schemeClr val="bg1">
                  <a:lumMod val="75000"/>
                </a:schemeClr>
              </a:solidFill>
              <a:latin typeface="Helvetica"/>
            </a:endParaRPr>
          </a:p>
        </p:txBody>
      </p:sp>
      <p:sp>
        <p:nvSpPr>
          <p:cNvPr id="15364" name="Text Box 10"/>
          <p:cNvSpPr txBox="1">
            <a:spLocks noChangeArrowheads="1"/>
          </p:cNvSpPr>
          <p:nvPr/>
        </p:nvSpPr>
        <p:spPr bwMode="auto">
          <a:xfrm>
            <a:off x="457200" y="3352800"/>
            <a:ext cx="3185487" cy="1077218"/>
          </a:xfrm>
          <a:prstGeom prst="rect">
            <a:avLst/>
          </a:prstGeom>
          <a:noFill/>
          <a:ln w="12700">
            <a:noFill/>
            <a:miter lim="800000"/>
            <a:headEnd type="none" w="sm" len="sm"/>
            <a:tailEnd type="none" w="sm" len="sm"/>
          </a:ln>
        </p:spPr>
        <p:txBody>
          <a:bodyPr wrap="none">
            <a:prstTxWarp prst="textNoShape">
              <a:avLst/>
            </a:prstTxWarp>
            <a:spAutoFit/>
          </a:bodyPr>
          <a:lstStyle/>
          <a:p>
            <a:r>
              <a:rPr lang="en-US" dirty="0"/>
              <a:t>       </a:t>
            </a:r>
            <a:r>
              <a:rPr lang="en-US" sz="2000" dirty="0">
                <a:solidFill>
                  <a:schemeClr val="bg2"/>
                </a:solidFill>
                <a:latin typeface="Helvetica"/>
              </a:rPr>
              <a:t>Maura McLaughlin</a:t>
            </a:r>
          </a:p>
          <a:p>
            <a:r>
              <a:rPr lang="en-US" sz="2000" dirty="0">
                <a:solidFill>
                  <a:schemeClr val="bg2"/>
                </a:solidFill>
                <a:latin typeface="Helvetica"/>
              </a:rPr>
              <a:t>  </a:t>
            </a:r>
            <a:r>
              <a:rPr lang="en-US" sz="2000" dirty="0" smtClean="0">
                <a:solidFill>
                  <a:schemeClr val="bg2"/>
                </a:solidFill>
                <a:latin typeface="Helvetica"/>
              </a:rPr>
              <a:t>  West </a:t>
            </a:r>
            <a:r>
              <a:rPr lang="en-US" sz="2000" dirty="0">
                <a:solidFill>
                  <a:schemeClr val="bg2"/>
                </a:solidFill>
                <a:latin typeface="Helvetica"/>
              </a:rPr>
              <a:t>Virginia </a:t>
            </a:r>
            <a:r>
              <a:rPr lang="en-US" sz="2000" dirty="0" smtClean="0">
                <a:solidFill>
                  <a:schemeClr val="bg2"/>
                </a:solidFill>
                <a:latin typeface="Helvetica"/>
              </a:rPr>
              <a:t>University</a:t>
            </a:r>
          </a:p>
          <a:p>
            <a:r>
              <a:rPr lang="en-US" sz="2000" dirty="0" smtClean="0">
                <a:solidFill>
                  <a:schemeClr val="bg2"/>
                </a:solidFill>
                <a:latin typeface="Helvetica"/>
              </a:rPr>
              <a:t>	July 10 2015</a:t>
            </a:r>
            <a:endParaRPr lang="en-US" sz="2000" dirty="0">
              <a:solidFill>
                <a:schemeClr val="bg2"/>
              </a:solidFill>
              <a:latin typeface="Helvetica"/>
            </a:endParaRPr>
          </a:p>
        </p:txBody>
      </p:sp>
      <p:sp>
        <p:nvSpPr>
          <p:cNvPr id="15365" name="Rectangle 11"/>
          <p:cNvSpPr>
            <a:spLocks noChangeArrowheads="1"/>
          </p:cNvSpPr>
          <p:nvPr/>
        </p:nvSpPr>
        <p:spPr bwMode="auto">
          <a:xfrm>
            <a:off x="493713" y="-261938"/>
            <a:ext cx="184150" cy="457201"/>
          </a:xfrm>
          <a:prstGeom prst="rect">
            <a:avLst/>
          </a:prstGeom>
          <a:noFill/>
          <a:ln w="12700">
            <a:noFill/>
            <a:miter lim="800000"/>
            <a:headEnd type="none" w="sm" len="sm"/>
            <a:tailEnd type="none" w="sm" len="sm"/>
          </a:ln>
        </p:spPr>
        <p:txBody>
          <a:bodyPr wrap="none">
            <a:prstTxWarp prst="textNoShape">
              <a:avLst/>
            </a:prstTxWarp>
            <a:spAutoFit/>
          </a:bodyPr>
          <a:lstStyle/>
          <a:p>
            <a:endParaRPr lang="en-US"/>
          </a:p>
        </p:txBody>
      </p:sp>
      <p:pic>
        <p:nvPicPr>
          <p:cNvPr id="15366" name="Picture 6" descr="/Users/maura/olddesktop/lighthouse.avi">
            <a:hlinkClick r:id="" action="ppaction://media"/>
          </p:cNvPr>
          <p:cNvPicPr/>
          <p:nvPr>
            <a:videoFile r:link="rId1"/>
          </p:nvPr>
        </p:nvPicPr>
        <p:blipFill>
          <a:blip r:embed="rId4"/>
          <a:srcRect/>
          <a:stretch>
            <a:fillRect/>
          </a:stretch>
        </p:blipFill>
        <p:spPr bwMode="auto">
          <a:xfrm>
            <a:off x="4368800" y="0"/>
            <a:ext cx="4775200" cy="3581400"/>
          </a:xfrm>
          <a:prstGeom prst="rect">
            <a:avLst/>
          </a:prstGeom>
          <a:noFill/>
          <a:ln w="9525">
            <a:noFill/>
            <a:miter lim="800000"/>
            <a:headEnd/>
            <a:tailEnd/>
          </a:ln>
        </p:spPr>
      </p:pic>
      <p:pic>
        <p:nvPicPr>
          <p:cNvPr id="9" name="Picture 8" descr="nanograv.png"/>
          <p:cNvPicPr>
            <a:picLocks noChangeAspect="1"/>
          </p:cNvPicPr>
          <p:nvPr/>
        </p:nvPicPr>
        <p:blipFill>
          <a:blip r:embed="rId5"/>
          <a:stretch>
            <a:fillRect/>
          </a:stretch>
        </p:blipFill>
        <p:spPr>
          <a:xfrm>
            <a:off x="4367616" y="3581400"/>
            <a:ext cx="4776384" cy="3276600"/>
          </a:xfrm>
          <a:prstGeom prst="rect">
            <a:avLst/>
          </a:prstGeom>
        </p:spPr>
      </p:pic>
      <p:pic>
        <p:nvPicPr>
          <p:cNvPr id="10" name="Picture 9" descr="WVUlogo.jpg"/>
          <p:cNvPicPr>
            <a:picLocks noChangeAspect="1"/>
          </p:cNvPicPr>
          <p:nvPr/>
        </p:nvPicPr>
        <p:blipFill>
          <a:blip r:embed="rId6"/>
          <a:srcRect r="4000"/>
          <a:stretch>
            <a:fillRect/>
          </a:stretch>
        </p:blipFill>
        <p:spPr>
          <a:xfrm>
            <a:off x="2743200" y="5257800"/>
            <a:ext cx="1243584" cy="1284605"/>
          </a:xfrm>
          <a:prstGeom prst="rect">
            <a:avLst/>
          </a:prstGeom>
        </p:spPr>
      </p:pic>
      <p:pic>
        <p:nvPicPr>
          <p:cNvPr id="12" name="Picture 11" descr="NanogravLogoBoxWeb.jpg"/>
          <p:cNvPicPr>
            <a:picLocks noChangeAspect="1"/>
          </p:cNvPicPr>
          <p:nvPr/>
        </p:nvPicPr>
        <p:blipFill>
          <a:blip r:embed="rId7"/>
          <a:stretch>
            <a:fillRect/>
          </a:stretch>
        </p:blipFill>
        <p:spPr>
          <a:xfrm>
            <a:off x="228600" y="5257800"/>
            <a:ext cx="2133600" cy="1305052"/>
          </a:xfrm>
          <a:prstGeom prst="rect">
            <a:avLst/>
          </a:prstGeom>
        </p:spPr>
      </p:pic>
      <p:sp>
        <p:nvSpPr>
          <p:cNvPr id="11" name="TextBox 10"/>
          <p:cNvSpPr txBox="1"/>
          <p:nvPr/>
        </p:nvSpPr>
        <p:spPr>
          <a:xfrm>
            <a:off x="8001000" y="6342679"/>
            <a:ext cx="933068" cy="246221"/>
          </a:xfrm>
          <a:prstGeom prst="rect">
            <a:avLst/>
          </a:prstGeom>
          <a:noFill/>
        </p:spPr>
        <p:txBody>
          <a:bodyPr wrap="none" rtlCol="0">
            <a:spAutoFit/>
          </a:bodyPr>
          <a:lstStyle/>
          <a:p>
            <a:r>
              <a:rPr lang="en-US" sz="1000" dirty="0" smtClean="0">
                <a:solidFill>
                  <a:schemeClr val="tx2"/>
                </a:solidFill>
                <a:latin typeface="Helvetica"/>
              </a:rPr>
              <a:t>D. Champion</a:t>
            </a:r>
            <a:endParaRPr lang="en-US" sz="1000" dirty="0">
              <a:solidFill>
                <a:schemeClr val="tx2"/>
              </a:solidFill>
              <a:latin typeface="Helvetica"/>
            </a:endParaRPr>
          </a:p>
        </p:txBody>
      </p:sp>
      <p:sp>
        <p:nvSpPr>
          <p:cNvPr id="13" name="TextBox 1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153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5366"/>
                </p:tgtEl>
              </p:cMediaNode>
            </p:video>
            <p:seq concurrent="1" nextAc="seek">
              <p:cTn id="8" restart="whenNotActive" fill="hold" evtFilter="cancelBubble" nodeType="interactiveSeq">
                <p:stCondLst>
                  <p:cond evt="onClick" delay="0">
                    <p:tgtEl>
                      <p:spTgt spid="153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366"/>
                                        </p:tgtEl>
                                      </p:cBhvr>
                                    </p:cmd>
                                  </p:childTnLst>
                                </p:cTn>
                              </p:par>
                            </p:childTnLst>
                          </p:cTn>
                        </p:par>
                      </p:childTnLst>
                    </p:cTn>
                  </p:par>
                </p:childTnLst>
              </p:cTn>
              <p:nextCondLst>
                <p:cond evt="onClick" delay="0">
                  <p:tgtEl>
                    <p:spTgt spid="15366"/>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hultay.jpg"/>
          <p:cNvPicPr>
            <a:picLocks noChangeAspect="1"/>
          </p:cNvPicPr>
          <p:nvPr/>
        </p:nvPicPr>
        <p:blipFill>
          <a:blip r:embed="rId3"/>
          <a:stretch>
            <a:fillRect/>
          </a:stretch>
        </p:blipFill>
        <p:spPr>
          <a:xfrm>
            <a:off x="5638800" y="1066800"/>
            <a:ext cx="2320671" cy="2055207"/>
          </a:xfrm>
          <a:prstGeom prst="rect">
            <a:avLst/>
          </a:prstGeom>
        </p:spPr>
      </p:pic>
      <p:sp>
        <p:nvSpPr>
          <p:cNvPr id="6" name="Title 1"/>
          <p:cNvSpPr txBox="1">
            <a:spLocks/>
          </p:cNvSpPr>
          <p:nvPr/>
        </p:nvSpPr>
        <p:spPr bwMode="auto">
          <a:xfrm>
            <a:off x="0" y="0"/>
            <a:ext cx="90678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kern="0" dirty="0" smtClean="0">
                <a:solidFill>
                  <a:schemeClr val="bg1">
                    <a:lumMod val="75000"/>
                  </a:schemeClr>
                </a:solidFill>
                <a:latin typeface="Helvetica"/>
                <a:ea typeface="ＭＳ Ｐゴシック" charset="-128"/>
                <a:cs typeface="ＭＳ Ｐゴシック" charset="-128"/>
              </a:rPr>
              <a:t>Evidence for Gravitational Waves</a:t>
            </a:r>
            <a:endParaRPr kumimoji="0" lang="en-US" sz="32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pic>
        <p:nvPicPr>
          <p:cNvPr id="11" name="Picture 10" descr="talk4.eps"/>
          <p:cNvPicPr>
            <a:picLocks noChangeAspect="1"/>
          </p:cNvPicPr>
          <p:nvPr/>
        </p:nvPicPr>
        <mc:AlternateContent>
          <mc:Choice xmlns:ma="http://schemas.microsoft.com/office/mac/drawingml/2008/main" Requires="ma">
            <p:blipFill>
              <a:blip r:embed="rId4"/>
              <a:srcRect l="28235" t="27273" r="30588" b="68182"/>
              <a:stretch>
                <a:fillRect/>
              </a:stretch>
            </p:blipFill>
          </mc:Choice>
          <mc:Fallback>
            <p:blipFill>
              <a:blip r:embed="rId5"/>
              <a:srcRect l="28235" t="27273" r="30588" b="68182"/>
              <a:stretch>
                <a:fillRect/>
              </a:stretch>
            </p:blipFill>
          </mc:Fallback>
        </mc:AlternateContent>
        <p:spPr>
          <a:xfrm>
            <a:off x="4648200" y="5791200"/>
            <a:ext cx="4267200" cy="609606"/>
          </a:xfrm>
          <a:prstGeom prst="rect">
            <a:avLst/>
          </a:prstGeom>
          <a:solidFill>
            <a:srgbClr val="FFFFFF"/>
          </a:solidFill>
        </p:spPr>
      </p:pic>
      <p:pic>
        <p:nvPicPr>
          <p:cNvPr id="7" name="Picture 6" descr="nobel.jpg"/>
          <p:cNvPicPr>
            <a:picLocks noChangeAspect="1"/>
          </p:cNvPicPr>
          <p:nvPr/>
        </p:nvPicPr>
        <p:blipFill>
          <a:blip r:embed="rId6"/>
          <a:stretch>
            <a:fillRect/>
          </a:stretch>
        </p:blipFill>
        <p:spPr>
          <a:xfrm>
            <a:off x="6248400" y="3733800"/>
            <a:ext cx="1295400" cy="1295400"/>
          </a:xfrm>
          <a:prstGeom prst="rect">
            <a:avLst/>
          </a:prstGeom>
        </p:spPr>
      </p:pic>
      <p:sp>
        <p:nvSpPr>
          <p:cNvPr id="12" name="TextBox 11"/>
          <p:cNvSpPr txBox="1"/>
          <p:nvPr/>
        </p:nvSpPr>
        <p:spPr>
          <a:xfrm>
            <a:off x="457200" y="5638800"/>
            <a:ext cx="4038600" cy="523220"/>
          </a:xfrm>
          <a:prstGeom prst="rect">
            <a:avLst/>
          </a:prstGeom>
          <a:noFill/>
        </p:spPr>
        <p:txBody>
          <a:bodyPr wrap="square" rtlCol="0">
            <a:spAutoFit/>
          </a:bodyPr>
          <a:lstStyle/>
          <a:p>
            <a:r>
              <a:rPr lang="en-US" sz="1400" dirty="0" err="1" smtClean="0">
                <a:solidFill>
                  <a:schemeClr val="bg2"/>
                </a:solidFill>
                <a:latin typeface="Helvetica"/>
              </a:rPr>
              <a:t>Hulse</a:t>
            </a:r>
            <a:r>
              <a:rPr lang="en-US" sz="1400" dirty="0" smtClean="0">
                <a:solidFill>
                  <a:schemeClr val="bg2"/>
                </a:solidFill>
                <a:latin typeface="Helvetica"/>
              </a:rPr>
              <a:t> &amp; Taylor, 1975, </a:t>
            </a:r>
            <a:r>
              <a:rPr lang="en-US" sz="1400" dirty="0" err="1" smtClean="0">
                <a:solidFill>
                  <a:schemeClr val="bg2"/>
                </a:solidFill>
                <a:latin typeface="Helvetica"/>
              </a:rPr>
              <a:t>ApJ</a:t>
            </a:r>
            <a:r>
              <a:rPr lang="en-US" sz="1400" dirty="0" smtClean="0">
                <a:solidFill>
                  <a:schemeClr val="bg2"/>
                </a:solidFill>
                <a:latin typeface="Helvetica"/>
              </a:rPr>
              <a:t>, 195, L51</a:t>
            </a:r>
          </a:p>
          <a:p>
            <a:r>
              <a:rPr lang="en-US" sz="1400" dirty="0" smtClean="0">
                <a:solidFill>
                  <a:schemeClr val="bg2"/>
                </a:solidFill>
                <a:latin typeface="Helvetica"/>
              </a:rPr>
              <a:t>Weisberg, Nice, &amp; Taylor, 2010, </a:t>
            </a:r>
            <a:r>
              <a:rPr lang="en-US" sz="1400" dirty="0" err="1" smtClean="0">
                <a:solidFill>
                  <a:schemeClr val="bg2"/>
                </a:solidFill>
                <a:latin typeface="Helvetica"/>
              </a:rPr>
              <a:t>ApJ</a:t>
            </a:r>
            <a:r>
              <a:rPr lang="en-US" sz="1400" dirty="0" smtClean="0">
                <a:solidFill>
                  <a:schemeClr val="bg2"/>
                </a:solidFill>
                <a:latin typeface="Helvetica"/>
              </a:rPr>
              <a:t>, 722, 1030</a:t>
            </a:r>
            <a:endParaRPr lang="en-US" sz="1400" dirty="0">
              <a:solidFill>
                <a:schemeClr val="bg2"/>
              </a:solidFill>
              <a:latin typeface="Helvetica"/>
            </a:endParaRPr>
          </a:p>
        </p:txBody>
      </p:sp>
      <p:pic>
        <p:nvPicPr>
          <p:cNvPr id="10" name="Picture 9" descr="hulsetaylor.tiff"/>
          <p:cNvPicPr>
            <a:picLocks noChangeAspect="1"/>
          </p:cNvPicPr>
          <p:nvPr/>
        </p:nvPicPr>
        <p:blipFill>
          <a:blip r:embed="rId7"/>
          <a:stretch>
            <a:fillRect/>
          </a:stretch>
        </p:blipFill>
        <p:spPr>
          <a:xfrm>
            <a:off x="457200" y="1066799"/>
            <a:ext cx="4419600" cy="4473497"/>
          </a:xfrm>
          <a:prstGeom prst="rect">
            <a:avLst/>
          </a:prstGeom>
        </p:spPr>
      </p:pic>
      <p:sp>
        <p:nvSpPr>
          <p:cNvPr id="9" name="TextBox 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bwMode="auto">
          <a:xfrm>
            <a:off x="0" y="0"/>
            <a:ext cx="90678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kern="0" dirty="0" smtClean="0">
                <a:solidFill>
                  <a:schemeClr val="bg1">
                    <a:lumMod val="75000"/>
                  </a:schemeClr>
                </a:solidFill>
                <a:latin typeface="Helvetica"/>
                <a:ea typeface="ＭＳ Ｐゴシック" charset="-128"/>
                <a:cs typeface="ＭＳ Ｐゴシック" charset="-128"/>
              </a:rPr>
              <a:t>(Even Better!) Evidence for Gravitational Waves</a:t>
            </a:r>
            <a:endParaRPr kumimoji="0" lang="en-US" sz="32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pic>
        <p:nvPicPr>
          <p:cNvPr id="11" name="Picture 10" descr="talk4.eps"/>
          <p:cNvPicPr>
            <a:picLocks noChangeAspect="1"/>
          </p:cNvPicPr>
          <p:nvPr/>
        </p:nvPicPr>
        <mc:AlternateContent>
          <mc:Choice xmlns:ma="http://schemas.microsoft.com/office/mac/drawingml/2008/main" Requires="ma">
            <p:blipFill>
              <a:blip r:embed="rId3"/>
              <a:srcRect l="28235" t="27273" r="30588" b="68182"/>
              <a:stretch>
                <a:fillRect/>
              </a:stretch>
            </p:blipFill>
          </mc:Choice>
          <mc:Fallback>
            <p:blipFill>
              <a:blip r:embed="rId4"/>
              <a:srcRect l="28235" t="27273" r="30588" b="68182"/>
              <a:stretch>
                <a:fillRect/>
              </a:stretch>
            </p:blipFill>
          </mc:Fallback>
        </mc:AlternateContent>
        <p:spPr>
          <a:xfrm>
            <a:off x="4648200" y="5791200"/>
            <a:ext cx="4267200" cy="609606"/>
          </a:xfrm>
          <a:prstGeom prst="rect">
            <a:avLst/>
          </a:prstGeom>
          <a:solidFill>
            <a:srgbClr val="FFFFFF"/>
          </a:solidFill>
        </p:spPr>
      </p:pic>
      <p:pic>
        <p:nvPicPr>
          <p:cNvPr id="13" name="Picture 12" descr="pbdot1.pdf"/>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350" b="-7350"/>
          <a:stretch/>
        </p:blipFill>
        <p:spPr>
          <a:xfrm>
            <a:off x="228600" y="925200"/>
            <a:ext cx="4584442" cy="5932800"/>
          </a:xfrm>
          <a:prstGeom prst="rect">
            <a:avLst/>
          </a:prstGeom>
        </p:spPr>
      </p:pic>
      <p:pic>
        <p:nvPicPr>
          <p:cNvPr id="14" name="Picture 13" descr="dpsr3.jp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29200" y="1143000"/>
            <a:ext cx="3666578" cy="2438400"/>
          </a:xfrm>
          <a:prstGeom prst="rect">
            <a:avLst/>
          </a:prstGeom>
        </p:spPr>
      </p:pic>
      <p:sp>
        <p:nvSpPr>
          <p:cNvPr id="15" name="TextBox 14"/>
          <p:cNvSpPr txBox="1"/>
          <p:nvPr/>
        </p:nvSpPr>
        <p:spPr>
          <a:xfrm>
            <a:off x="5105400" y="3962400"/>
            <a:ext cx="3886200" cy="1200328"/>
          </a:xfrm>
          <a:prstGeom prst="rect">
            <a:avLst/>
          </a:prstGeom>
          <a:noFill/>
        </p:spPr>
        <p:txBody>
          <a:bodyPr wrap="square" rtlCol="0">
            <a:spAutoFit/>
          </a:bodyPr>
          <a:lstStyle/>
          <a:p>
            <a:r>
              <a:rPr lang="en-US" dirty="0" smtClean="0">
                <a:solidFill>
                  <a:schemeClr val="bg2"/>
                </a:solidFill>
                <a:latin typeface="Helvetica"/>
              </a:rPr>
              <a:t>Double Pulsar 7 mm/day orbit shrinkage agrees to 0.1% with GR prediction!</a:t>
            </a:r>
            <a:endParaRPr lang="en-US" dirty="0">
              <a:solidFill>
                <a:schemeClr val="bg2"/>
              </a:solidFill>
              <a:latin typeface="Helvetica"/>
            </a:endParaRPr>
          </a:p>
        </p:txBody>
      </p:sp>
      <p:sp>
        <p:nvSpPr>
          <p:cNvPr id="16" name="TextBox 15"/>
          <p:cNvSpPr txBox="1"/>
          <p:nvPr/>
        </p:nvSpPr>
        <p:spPr>
          <a:xfrm>
            <a:off x="1524000" y="6096000"/>
            <a:ext cx="4038600" cy="307777"/>
          </a:xfrm>
          <a:prstGeom prst="rect">
            <a:avLst/>
          </a:prstGeom>
          <a:noFill/>
        </p:spPr>
        <p:txBody>
          <a:bodyPr wrap="square" rtlCol="0">
            <a:spAutoFit/>
          </a:bodyPr>
          <a:lstStyle/>
          <a:p>
            <a:r>
              <a:rPr lang="en-US" sz="1400" dirty="0" smtClean="0">
                <a:solidFill>
                  <a:schemeClr val="bg2"/>
                </a:solidFill>
                <a:latin typeface="Helvetica"/>
              </a:rPr>
              <a:t>Kramer et al. in preparation</a:t>
            </a:r>
          </a:p>
        </p:txBody>
      </p:sp>
      <p:sp>
        <p:nvSpPr>
          <p:cNvPr id="9" name="TextBox 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bwMode="auto">
          <a:xfrm>
            <a:off x="533400" y="-228600"/>
            <a:ext cx="7848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lumMod val="75000"/>
                  </a:schemeClr>
                </a:solidFill>
                <a:effectLst/>
                <a:uLnTx/>
                <a:uFillTx/>
                <a:latin typeface="Helvetica"/>
                <a:ea typeface="ＭＳ Ｐゴシック" charset="-128"/>
                <a:cs typeface="ＭＳ Ｐゴシック" charset="-128"/>
              </a:rPr>
              <a:t>Isn’t this good enough?</a:t>
            </a:r>
            <a:endParaRPr kumimoji="0" lang="en-US" sz="36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5" name="Rectangle 9"/>
          <p:cNvSpPr txBox="1">
            <a:spLocks noChangeArrowheads="1"/>
          </p:cNvSpPr>
          <p:nvPr/>
        </p:nvSpPr>
        <p:spPr bwMode="auto">
          <a:xfrm>
            <a:off x="0" y="914400"/>
            <a:ext cx="9144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We want to see the effects of </a:t>
            </a:r>
            <a:r>
              <a:rPr lang="en-US" kern="0" dirty="0" err="1" smtClean="0">
                <a:solidFill>
                  <a:schemeClr val="bg2"/>
                </a:solidFill>
                <a:latin typeface="Helvetica"/>
                <a:ea typeface="ＭＳ Ｐゴシック" charset="-128"/>
                <a:cs typeface="ＭＳ Ｐゴシック" charset="-128"/>
              </a:rPr>
              <a:t>GWs</a:t>
            </a:r>
            <a:r>
              <a:rPr lang="en-US" kern="0" dirty="0" smtClean="0">
                <a:solidFill>
                  <a:schemeClr val="bg2"/>
                </a:solidFill>
                <a:latin typeface="Helvetica"/>
                <a:ea typeface="ＭＳ Ｐゴシック" charset="-128"/>
                <a:cs typeface="ＭＳ Ｐゴシック" charset="-128"/>
              </a:rPr>
              <a:t> on light travel time between objects with a PTA and then use the PTA as a GW observatory.</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tx1">
                  <a:lumMod val="50000"/>
                  <a:lumOff val="50000"/>
                </a:schemeClr>
              </a:solidFill>
              <a:effectLst/>
              <a:uLnTx/>
              <a:uFillTx/>
              <a:latin typeface="Helvetica"/>
              <a:ea typeface="ＭＳ Ｐゴシック" charset="-128"/>
              <a:cs typeface="ＭＳ Ｐゴシック" charset="-128"/>
            </a:endParaRPr>
          </a:p>
        </p:txBody>
      </p:sp>
      <p:pic>
        <p:nvPicPr>
          <p:cNvPr id="6" name="Picture 3" descr="/Users/maura/Downloads/Ocean Waves.mp4">
            <a:hlinkClick r:id="" action="ppaction://media"/>
          </p:cNvPr>
          <p:cNvPicPr/>
          <p:nvPr>
            <a:videoFile r:link="rId1"/>
          </p:nvPr>
        </p:nvPicPr>
        <p:blipFill>
          <a:blip r:embed="rId3"/>
          <a:srcRect/>
          <a:stretch>
            <a:fillRect/>
          </a:stretch>
        </p:blipFill>
        <p:spPr bwMode="auto">
          <a:xfrm>
            <a:off x="990600" y="2057400"/>
            <a:ext cx="7162800" cy="4400550"/>
          </a:xfrm>
          <a:prstGeom prst="rect">
            <a:avLst/>
          </a:prstGeom>
          <a:noFill/>
          <a:ln w="9525">
            <a:noFill/>
            <a:miter lim="800000"/>
            <a:headEnd/>
            <a:tailEnd/>
          </a:ln>
        </p:spPr>
      </p:pic>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09600" y="228600"/>
            <a:ext cx="9220200" cy="523220"/>
          </a:xfrm>
          <a:prstGeom prst="rect">
            <a:avLst/>
          </a:prstGeom>
          <a:noFill/>
        </p:spPr>
        <p:txBody>
          <a:bodyPr wrap="square" rtlCol="0">
            <a:spAutoFit/>
          </a:bodyPr>
          <a:lstStyle/>
          <a:p>
            <a:r>
              <a:rPr lang="en-US" sz="2800" dirty="0" smtClean="0">
                <a:solidFill>
                  <a:schemeClr val="bg1">
                    <a:lumMod val="75000"/>
                  </a:schemeClr>
                </a:solidFill>
                <a:latin typeface="Helvetica"/>
              </a:rPr>
              <a:t>		Ground-based approach</a:t>
            </a:r>
          </a:p>
        </p:txBody>
      </p:sp>
      <p:sp>
        <p:nvSpPr>
          <p:cNvPr id="21" name="TextBox 20"/>
          <p:cNvSpPr txBox="1"/>
          <p:nvPr/>
        </p:nvSpPr>
        <p:spPr>
          <a:xfrm>
            <a:off x="3962400" y="1066800"/>
            <a:ext cx="981434" cy="492443"/>
          </a:xfrm>
          <a:prstGeom prst="rect">
            <a:avLst/>
          </a:prstGeom>
          <a:noFill/>
        </p:spPr>
        <p:txBody>
          <a:bodyPr wrap="none" rtlCol="0">
            <a:spAutoFit/>
          </a:bodyPr>
          <a:lstStyle/>
          <a:p>
            <a:r>
              <a:rPr lang="en-US" sz="2600" dirty="0" smtClean="0">
                <a:solidFill>
                  <a:schemeClr val="bg2"/>
                </a:solidFill>
                <a:latin typeface="Helvetica"/>
              </a:rPr>
              <a:t>LIGO</a:t>
            </a:r>
            <a:endParaRPr lang="en-US" sz="2600" dirty="0">
              <a:solidFill>
                <a:schemeClr val="bg2"/>
              </a:solidFill>
              <a:latin typeface="Helvetica"/>
            </a:endParaRPr>
          </a:p>
        </p:txBody>
      </p:sp>
      <p:sp>
        <p:nvSpPr>
          <p:cNvPr id="18" name="TextBox 28"/>
          <p:cNvSpPr txBox="1">
            <a:spLocks noChangeArrowheads="1"/>
          </p:cNvSpPr>
          <p:nvPr/>
        </p:nvSpPr>
        <p:spPr bwMode="auto">
          <a:xfrm>
            <a:off x="1219200" y="4876800"/>
            <a:ext cx="7696200" cy="1538883"/>
          </a:xfrm>
          <a:prstGeom prst="rect">
            <a:avLst/>
          </a:prstGeom>
          <a:noFill/>
          <a:ln w="9525">
            <a:noFill/>
            <a:miter lim="800000"/>
            <a:headEnd/>
            <a:tailEnd/>
          </a:ln>
        </p:spPr>
        <p:txBody>
          <a:bodyPr wrap="square">
            <a:prstTxWarp prst="textNoShape">
              <a:avLst/>
            </a:prstTxWarp>
            <a:spAutoFit/>
          </a:bodyPr>
          <a:lstStyle/>
          <a:p>
            <a:endParaRPr lang="en-US" dirty="0" smtClean="0"/>
          </a:p>
          <a:p>
            <a:r>
              <a:rPr lang="en-US" sz="2600" dirty="0" smtClean="0">
                <a:solidFill>
                  <a:schemeClr val="bg2"/>
                </a:solidFill>
                <a:latin typeface="Helvetica"/>
              </a:rPr>
              <a:t>4 km long arms with 40 kg mirrors at their ends</a:t>
            </a:r>
          </a:p>
          <a:p>
            <a:r>
              <a:rPr lang="en-US" sz="2600" dirty="0" smtClean="0">
                <a:solidFill>
                  <a:schemeClr val="bg2"/>
                </a:solidFill>
                <a:latin typeface="Helvetica"/>
              </a:rPr>
              <a:t>Sensitive to </a:t>
            </a:r>
            <a:r>
              <a:rPr lang="en-US" sz="2600" dirty="0" err="1" smtClean="0">
                <a:solidFill>
                  <a:schemeClr val="bg2"/>
                </a:solidFill>
                <a:latin typeface="Helvetica"/>
              </a:rPr>
              <a:t>GWs</a:t>
            </a:r>
            <a:r>
              <a:rPr lang="en-US" sz="2600" dirty="0" smtClean="0">
                <a:solidFill>
                  <a:schemeClr val="bg2"/>
                </a:solidFill>
                <a:latin typeface="Helvetica"/>
              </a:rPr>
              <a:t> with timescales of milliseconds</a:t>
            </a:r>
          </a:p>
          <a:p>
            <a:endParaRPr lang="en-US" sz="1800" dirty="0"/>
          </a:p>
          <a:p>
            <a:endParaRPr lang="en-US" dirty="0"/>
          </a:p>
        </p:txBody>
      </p:sp>
      <p:pic>
        <p:nvPicPr>
          <p:cNvPr id="26626" name="Picture 2"/>
          <p:cNvPicPr>
            <a:picLocks noChangeAspect="1" noChangeArrowheads="1"/>
          </p:cNvPicPr>
          <p:nvPr/>
        </p:nvPicPr>
        <p:blipFill>
          <a:blip r:embed="rId3"/>
          <a:srcRect/>
          <a:stretch>
            <a:fillRect/>
          </a:stretch>
        </p:blipFill>
        <p:spPr bwMode="auto">
          <a:xfrm>
            <a:off x="1905000" y="1676400"/>
            <a:ext cx="5430838" cy="3548063"/>
          </a:xfrm>
          <a:prstGeom prst="rect">
            <a:avLst/>
          </a:prstGeom>
          <a:noFill/>
          <a:ln w="9525">
            <a:noFill/>
            <a:miter lim="800000"/>
            <a:headEnd/>
            <a:tailEnd/>
          </a:ln>
          <a:effectLst/>
        </p:spPr>
      </p:pic>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85800" y="228600"/>
            <a:ext cx="8229600" cy="954107"/>
          </a:xfrm>
          <a:prstGeom prst="rect">
            <a:avLst/>
          </a:prstGeom>
          <a:noFill/>
        </p:spPr>
        <p:txBody>
          <a:bodyPr wrap="square" rtlCol="0">
            <a:spAutoFit/>
          </a:bodyPr>
          <a:lstStyle/>
          <a:p>
            <a:r>
              <a:rPr lang="en-US" sz="2800" dirty="0" smtClean="0">
                <a:solidFill>
                  <a:schemeClr val="bg1">
                    <a:lumMod val="75000"/>
                  </a:schemeClr>
                </a:solidFill>
                <a:latin typeface="Helvetica"/>
              </a:rPr>
              <a:t>Ours is a similar approach but with celestial clocks!</a:t>
            </a:r>
          </a:p>
          <a:p>
            <a:r>
              <a:rPr lang="en-US" sz="2800" i="1" dirty="0" smtClean="0">
                <a:solidFill>
                  <a:schemeClr val="bg1">
                    <a:lumMod val="75000"/>
                  </a:schemeClr>
                </a:solidFill>
                <a:latin typeface="Helvetica"/>
              </a:rPr>
              <a:t>          	</a:t>
            </a:r>
            <a:r>
              <a:rPr lang="en-US" sz="2800" i="1" dirty="0" smtClean="0">
                <a:solidFill>
                  <a:schemeClr val="bg2"/>
                </a:solidFill>
                <a:latin typeface="Helvetica"/>
              </a:rPr>
              <a:t>(and a lot cheaper!)</a:t>
            </a:r>
          </a:p>
        </p:txBody>
      </p:sp>
      <p:sp>
        <p:nvSpPr>
          <p:cNvPr id="21" name="TextBox 20"/>
          <p:cNvSpPr txBox="1"/>
          <p:nvPr/>
        </p:nvSpPr>
        <p:spPr>
          <a:xfrm>
            <a:off x="2743200" y="1295400"/>
            <a:ext cx="3075757" cy="492443"/>
          </a:xfrm>
          <a:prstGeom prst="rect">
            <a:avLst/>
          </a:prstGeom>
          <a:noFill/>
        </p:spPr>
        <p:txBody>
          <a:bodyPr wrap="none" rtlCol="0">
            <a:spAutoFit/>
          </a:bodyPr>
          <a:lstStyle/>
          <a:p>
            <a:r>
              <a:rPr lang="en-US" sz="2600" dirty="0" smtClean="0">
                <a:solidFill>
                  <a:schemeClr val="bg2"/>
                </a:solidFill>
                <a:latin typeface="Helvetica"/>
              </a:rPr>
              <a:t>Pulsar Timing Array</a:t>
            </a:r>
            <a:endParaRPr lang="en-US" sz="2600" dirty="0">
              <a:solidFill>
                <a:schemeClr val="bg2"/>
              </a:solidFill>
              <a:latin typeface="Helvetica"/>
            </a:endParaRPr>
          </a:p>
        </p:txBody>
      </p:sp>
      <p:pic>
        <p:nvPicPr>
          <p:cNvPr id="15" name="Picture 12" descr="nanograv.png"/>
          <p:cNvPicPr>
            <a:picLocks noChangeAspect="1"/>
          </p:cNvPicPr>
          <p:nvPr/>
        </p:nvPicPr>
        <p:blipFill>
          <a:blip r:embed="rId3"/>
          <a:srcRect/>
          <a:stretch>
            <a:fillRect/>
          </a:stretch>
        </p:blipFill>
        <p:spPr bwMode="auto">
          <a:xfrm>
            <a:off x="1905000" y="1828800"/>
            <a:ext cx="4776787" cy="3276600"/>
          </a:xfrm>
          <a:prstGeom prst="rect">
            <a:avLst/>
          </a:prstGeom>
          <a:noFill/>
          <a:ln w="9525">
            <a:noFill/>
            <a:miter lim="800000"/>
            <a:headEnd/>
            <a:tailEnd/>
          </a:ln>
        </p:spPr>
      </p:pic>
      <p:sp>
        <p:nvSpPr>
          <p:cNvPr id="16" name="TextBox 30"/>
          <p:cNvSpPr txBox="1">
            <a:spLocks noChangeArrowheads="1"/>
          </p:cNvSpPr>
          <p:nvPr/>
        </p:nvSpPr>
        <p:spPr bwMode="auto">
          <a:xfrm>
            <a:off x="1371600" y="4724400"/>
            <a:ext cx="6324600" cy="1938992"/>
          </a:xfrm>
          <a:prstGeom prst="rect">
            <a:avLst/>
          </a:prstGeom>
          <a:noFill/>
          <a:ln w="9525">
            <a:noFill/>
            <a:miter lim="800000"/>
            <a:headEnd/>
            <a:tailEnd/>
          </a:ln>
        </p:spPr>
        <p:txBody>
          <a:bodyPr wrap="square">
            <a:prstTxWarp prst="textNoShape">
              <a:avLst/>
            </a:prstTxWarp>
            <a:spAutoFit/>
          </a:bodyPr>
          <a:lstStyle/>
          <a:p>
            <a:endParaRPr lang="en-US" dirty="0" smtClean="0"/>
          </a:p>
          <a:p>
            <a:r>
              <a:rPr lang="en-US" sz="2600" dirty="0" smtClean="0">
                <a:solidFill>
                  <a:schemeClr val="bg2"/>
                </a:solidFill>
                <a:latin typeface="Helvetica"/>
              </a:rPr>
              <a:t>Thousands of light years long arms and stars that are more massive than the Sun</a:t>
            </a:r>
          </a:p>
          <a:p>
            <a:r>
              <a:rPr lang="en-US" sz="2600" dirty="0" smtClean="0">
                <a:solidFill>
                  <a:schemeClr val="bg2"/>
                </a:solidFill>
                <a:latin typeface="Helvetica"/>
              </a:rPr>
              <a:t>Sensitive to </a:t>
            </a:r>
            <a:r>
              <a:rPr lang="en-US" sz="2600" dirty="0" err="1" smtClean="0">
                <a:solidFill>
                  <a:schemeClr val="bg2"/>
                </a:solidFill>
                <a:latin typeface="Helvetica"/>
              </a:rPr>
              <a:t>GWs</a:t>
            </a:r>
            <a:r>
              <a:rPr lang="en-US" sz="2600" dirty="0" smtClean="0">
                <a:solidFill>
                  <a:schemeClr val="bg2"/>
                </a:solidFill>
                <a:latin typeface="Helvetica"/>
              </a:rPr>
              <a:t> with periods of years</a:t>
            </a:r>
          </a:p>
          <a:p>
            <a:endParaRPr lang="en-US" sz="1800" dirty="0"/>
          </a:p>
          <a:p>
            <a:endParaRPr lang="en-US" dirty="0"/>
          </a:p>
        </p:txBody>
      </p:sp>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4"/>
          <p:cNvSpPr>
            <a:spLocks noGrp="1"/>
          </p:cNvSpPr>
          <p:nvPr>
            <p:ph type="title"/>
          </p:nvPr>
        </p:nvSpPr>
        <p:spPr>
          <a:xfrm>
            <a:off x="1143000" y="0"/>
            <a:ext cx="7162800" cy="838200"/>
          </a:xfrm>
        </p:spPr>
        <p:txBody>
          <a:bodyPr/>
          <a:lstStyle/>
          <a:p>
            <a:r>
              <a:rPr lang="en-US" dirty="0" smtClean="0">
                <a:solidFill>
                  <a:schemeClr val="bg1">
                    <a:lumMod val="50000"/>
                  </a:schemeClr>
                </a:solidFill>
                <a:latin typeface="Helvetica"/>
                <a:ea typeface="ＭＳ Ｐゴシック" pitchFamily="-65" charset="-128"/>
                <a:cs typeface="ＭＳ Ｐゴシック" pitchFamily="-65" charset="-128"/>
              </a:rPr>
              <a:t>What is a pulsar?</a:t>
            </a:r>
          </a:p>
        </p:txBody>
      </p:sp>
      <p:pic>
        <p:nvPicPr>
          <p:cNvPr id="13" name="Picture 3" descr="bajaj-pulsar-200-cc.jpg"/>
          <p:cNvPicPr>
            <a:picLocks noChangeAspect="1"/>
          </p:cNvPicPr>
          <p:nvPr/>
        </p:nvPicPr>
        <p:blipFill>
          <a:blip r:embed="rId3"/>
          <a:srcRect/>
          <a:stretch>
            <a:fillRect/>
          </a:stretch>
        </p:blipFill>
        <p:spPr bwMode="auto">
          <a:xfrm>
            <a:off x="304800" y="1066800"/>
            <a:ext cx="3657600" cy="2743200"/>
          </a:xfrm>
          <a:prstGeom prst="rect">
            <a:avLst/>
          </a:prstGeom>
          <a:noFill/>
          <a:ln w="9525">
            <a:noFill/>
            <a:miter lim="800000"/>
            <a:headEnd/>
            <a:tailEnd/>
          </a:ln>
        </p:spPr>
      </p:pic>
      <p:pic>
        <p:nvPicPr>
          <p:cNvPr id="14" name="Content Placeholder 4" descr="pulsarwatch.jpg"/>
          <p:cNvPicPr>
            <a:picLocks noGrp="1" noChangeAspect="1"/>
          </p:cNvPicPr>
          <p:nvPr>
            <p:ph idx="1"/>
          </p:nvPr>
        </p:nvPicPr>
        <p:blipFill>
          <a:blip r:embed="rId4"/>
          <a:srcRect/>
          <a:stretch>
            <a:fillRect/>
          </a:stretch>
        </p:blipFill>
        <p:spPr>
          <a:xfrm>
            <a:off x="5943600" y="1066800"/>
            <a:ext cx="2667000" cy="2667000"/>
          </a:xfrm>
        </p:spPr>
      </p:pic>
      <p:pic>
        <p:nvPicPr>
          <p:cNvPr id="15" name="Content Placeholder 3" descr="pulsarman.jpg"/>
          <p:cNvPicPr>
            <a:picLocks noChangeAspect="1"/>
          </p:cNvPicPr>
          <p:nvPr/>
        </p:nvPicPr>
        <p:blipFill>
          <a:blip r:embed="rId5"/>
          <a:srcRect/>
          <a:stretch>
            <a:fillRect/>
          </a:stretch>
        </p:blipFill>
        <p:spPr bwMode="auto">
          <a:xfrm>
            <a:off x="3657600" y="1930400"/>
            <a:ext cx="2667000" cy="3556000"/>
          </a:xfrm>
          <a:prstGeom prst="rect">
            <a:avLst/>
          </a:prstGeom>
          <a:noFill/>
          <a:ln w="9525">
            <a:noFill/>
            <a:miter lim="800000"/>
            <a:headEnd/>
            <a:tailEnd/>
          </a:ln>
        </p:spPr>
      </p:pic>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0" y="914400"/>
            <a:ext cx="9144000" cy="707886"/>
          </a:xfrm>
          <a:prstGeom prst="rect">
            <a:avLst/>
          </a:prstGeom>
          <a:noFill/>
        </p:spPr>
        <p:txBody>
          <a:bodyPr wrap="square" rtlCol="0">
            <a:spAutoFit/>
          </a:bodyPr>
          <a:lstStyle/>
          <a:p>
            <a:r>
              <a:rPr lang="en-US" sz="2000" dirty="0" smtClean="0">
                <a:solidFill>
                  <a:schemeClr val="bg2"/>
                </a:solidFill>
                <a:latin typeface="Helvetica"/>
              </a:rPr>
              <a:t>A network of pulsars that can be used to measure various effects that produce correlations in the arrival times of pulses from the members of the array. </a:t>
            </a:r>
          </a:p>
        </p:txBody>
      </p:sp>
      <p:sp>
        <p:nvSpPr>
          <p:cNvPr id="8" name="Title 4"/>
          <p:cNvSpPr>
            <a:spLocks noGrp="1"/>
          </p:cNvSpPr>
          <p:nvPr>
            <p:ph type="title"/>
          </p:nvPr>
        </p:nvSpPr>
        <p:spPr>
          <a:xfrm>
            <a:off x="1143000" y="0"/>
            <a:ext cx="7162800" cy="838200"/>
          </a:xfrm>
        </p:spPr>
        <p:txBody>
          <a:bodyPr/>
          <a:lstStyle/>
          <a:p>
            <a:r>
              <a:rPr lang="en-US" dirty="0" smtClean="0">
                <a:solidFill>
                  <a:schemeClr val="bg1">
                    <a:lumMod val="50000"/>
                  </a:schemeClr>
                </a:solidFill>
                <a:latin typeface="Helvetica"/>
                <a:ea typeface="ＭＳ Ｐゴシック" pitchFamily="-65" charset="-128"/>
                <a:cs typeface="ＭＳ Ｐゴシック" pitchFamily="-65" charset="-128"/>
              </a:rPr>
              <a:t>Pulsar Timing Array (PTA)</a:t>
            </a:r>
          </a:p>
        </p:txBody>
      </p:sp>
      <p:sp>
        <p:nvSpPr>
          <p:cNvPr id="11" name="TextBox 10"/>
          <p:cNvSpPr txBox="1"/>
          <p:nvPr/>
        </p:nvSpPr>
        <p:spPr>
          <a:xfrm>
            <a:off x="1905000" y="5943600"/>
            <a:ext cx="5216843" cy="400110"/>
          </a:xfrm>
          <a:prstGeom prst="rect">
            <a:avLst/>
          </a:prstGeom>
          <a:noFill/>
        </p:spPr>
        <p:txBody>
          <a:bodyPr wrap="none" rtlCol="0">
            <a:spAutoFit/>
          </a:bodyPr>
          <a:lstStyle/>
          <a:p>
            <a:r>
              <a:rPr lang="en-US" sz="2000" dirty="0" smtClean="0">
                <a:solidFill>
                  <a:schemeClr val="bg2"/>
                </a:solidFill>
                <a:latin typeface="Helvetica"/>
              </a:rPr>
              <a:t>First proposed by Foster and Backer (1990).</a:t>
            </a:r>
            <a:endParaRPr lang="en-US" sz="2000" dirty="0">
              <a:solidFill>
                <a:schemeClr val="bg2"/>
              </a:solidFill>
              <a:latin typeface="Helvetica"/>
            </a:endParaRPr>
          </a:p>
        </p:txBody>
      </p:sp>
      <p:pic>
        <p:nvPicPr>
          <p:cNvPr id="7" name="Content Placeholder 10" descr="aitoff.tiff"/>
          <p:cNvPicPr>
            <a:picLocks noGrp="1" noChangeAspect="1"/>
          </p:cNvPicPr>
          <p:nvPr>
            <p:ph idx="1"/>
          </p:nvPr>
        </p:nvPicPr>
        <p:blipFill>
          <a:blip r:embed="rId3"/>
          <a:stretch>
            <a:fillRect/>
          </a:stretch>
        </p:blipFill>
        <p:spPr>
          <a:xfrm>
            <a:off x="1295400" y="1828800"/>
            <a:ext cx="6293657" cy="4114800"/>
          </a:xfrm>
        </p:spPr>
      </p:pic>
      <p:sp>
        <p:nvSpPr>
          <p:cNvPr id="10" name="TextBox 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81000" y="4038600"/>
            <a:ext cx="3912124" cy="769441"/>
          </a:xfrm>
          <a:prstGeom prst="rect">
            <a:avLst/>
          </a:prstGeom>
          <a:noFill/>
        </p:spPr>
        <p:txBody>
          <a:bodyPr wrap="none" rtlCol="0">
            <a:spAutoFit/>
          </a:bodyPr>
          <a:lstStyle/>
          <a:p>
            <a:pPr algn="ctr"/>
            <a:r>
              <a:rPr lang="en-US" sz="2200" dirty="0" smtClean="0">
                <a:solidFill>
                  <a:schemeClr val="bg1">
                    <a:lumMod val="75000"/>
                  </a:schemeClr>
                </a:solidFill>
                <a:latin typeface="Helvetica"/>
              </a:rPr>
              <a:t>100-m Green Bank Telescope</a:t>
            </a:r>
          </a:p>
          <a:p>
            <a:r>
              <a:rPr lang="en-US" sz="2200" dirty="0" smtClean="0">
                <a:solidFill>
                  <a:schemeClr val="bg1">
                    <a:lumMod val="75000"/>
                  </a:schemeClr>
                </a:solidFill>
                <a:latin typeface="Helvetica"/>
              </a:rPr>
              <a:t>Green Bank, WV</a:t>
            </a:r>
            <a:endParaRPr lang="en-US" sz="2200" dirty="0">
              <a:solidFill>
                <a:schemeClr val="bg1">
                  <a:lumMod val="75000"/>
                </a:schemeClr>
              </a:solidFill>
              <a:latin typeface="Helvetica"/>
            </a:endParaRPr>
          </a:p>
        </p:txBody>
      </p:sp>
      <p:sp>
        <p:nvSpPr>
          <p:cNvPr id="10" name="Rectangle 2"/>
          <p:cNvSpPr>
            <a:spLocks noChangeArrowheads="1"/>
          </p:cNvSpPr>
          <p:nvPr/>
        </p:nvSpPr>
        <p:spPr bwMode="auto">
          <a:xfrm>
            <a:off x="457200" y="0"/>
            <a:ext cx="8001000" cy="609600"/>
          </a:xfrm>
          <a:prstGeom prst="rect">
            <a:avLst/>
          </a:prstGeom>
          <a:noFill/>
          <a:ln w="9525">
            <a:noFill/>
            <a:miter lim="800000"/>
            <a:headEnd/>
            <a:tailEnd/>
          </a:ln>
        </p:spPr>
        <p:txBody>
          <a:bodyPr anchor="ctr">
            <a:prstTxWarp prst="textNoShape">
              <a:avLst/>
            </a:prstTxWarp>
          </a:bodyPr>
          <a:lstStyle/>
          <a:p>
            <a:pPr algn="ctr"/>
            <a:r>
              <a:rPr lang="en-US" sz="3200" dirty="0" smtClean="0">
                <a:solidFill>
                  <a:schemeClr val="bg1">
                    <a:lumMod val="75000"/>
                  </a:schemeClr>
                </a:solidFill>
                <a:latin typeface="Helvetica"/>
              </a:rPr>
              <a:t>The </a:t>
            </a:r>
            <a:r>
              <a:rPr lang="en-US" sz="3200" dirty="0" err="1" smtClean="0">
                <a:solidFill>
                  <a:schemeClr val="bg1">
                    <a:lumMod val="75000"/>
                  </a:schemeClr>
                </a:solidFill>
                <a:latin typeface="Helvetica"/>
              </a:rPr>
              <a:t>NANOGrav</a:t>
            </a:r>
            <a:r>
              <a:rPr lang="en-US" sz="3200" dirty="0" smtClean="0">
                <a:solidFill>
                  <a:schemeClr val="bg1">
                    <a:lumMod val="75000"/>
                  </a:schemeClr>
                </a:solidFill>
                <a:latin typeface="Helvetica"/>
              </a:rPr>
              <a:t> Experiment</a:t>
            </a:r>
            <a:endParaRPr lang="en-US" sz="3200" dirty="0">
              <a:solidFill>
                <a:schemeClr val="bg1">
                  <a:lumMod val="75000"/>
                </a:schemeClr>
              </a:solidFill>
              <a:latin typeface="Helvetica"/>
            </a:endParaRPr>
          </a:p>
        </p:txBody>
      </p:sp>
      <p:sp>
        <p:nvSpPr>
          <p:cNvPr id="8" name="TextBox 7"/>
          <p:cNvSpPr txBox="1"/>
          <p:nvPr/>
        </p:nvSpPr>
        <p:spPr>
          <a:xfrm>
            <a:off x="5201895" y="5257800"/>
            <a:ext cx="3621504" cy="769441"/>
          </a:xfrm>
          <a:prstGeom prst="rect">
            <a:avLst/>
          </a:prstGeom>
          <a:noFill/>
        </p:spPr>
        <p:txBody>
          <a:bodyPr wrap="none" rtlCol="0">
            <a:spAutoFit/>
          </a:bodyPr>
          <a:lstStyle/>
          <a:p>
            <a:pPr algn="ctr"/>
            <a:r>
              <a:rPr lang="en-US" sz="2200" dirty="0" smtClean="0">
                <a:solidFill>
                  <a:schemeClr val="bg1">
                    <a:lumMod val="75000"/>
                  </a:schemeClr>
                </a:solidFill>
                <a:latin typeface="Helvetica"/>
              </a:rPr>
              <a:t>300-m Arecibo Observatory</a:t>
            </a:r>
          </a:p>
          <a:p>
            <a:r>
              <a:rPr lang="en-US" sz="2200" dirty="0" smtClean="0">
                <a:solidFill>
                  <a:schemeClr val="bg1">
                    <a:lumMod val="75000"/>
                  </a:schemeClr>
                </a:solidFill>
                <a:latin typeface="Helvetica"/>
              </a:rPr>
              <a:t>Arecibo, PR</a:t>
            </a:r>
            <a:endParaRPr lang="en-US" sz="2200" dirty="0">
              <a:solidFill>
                <a:schemeClr val="bg1">
                  <a:lumMod val="75000"/>
                </a:schemeClr>
              </a:solidFill>
              <a:latin typeface="Helvetica"/>
            </a:endParaRPr>
          </a:p>
        </p:txBody>
      </p:sp>
      <p:pic>
        <p:nvPicPr>
          <p:cNvPr id="11" name="Picture 10" descr="arecibo.jpg"/>
          <p:cNvPicPr>
            <a:picLocks noChangeAspect="1"/>
          </p:cNvPicPr>
          <p:nvPr/>
        </p:nvPicPr>
        <p:blipFill>
          <a:blip r:embed="rId3"/>
          <a:stretch>
            <a:fillRect/>
          </a:stretch>
        </p:blipFill>
        <p:spPr>
          <a:xfrm>
            <a:off x="5410200" y="838200"/>
            <a:ext cx="3406215" cy="4311396"/>
          </a:xfrm>
          <a:prstGeom prst="rect">
            <a:avLst/>
          </a:prstGeom>
        </p:spPr>
      </p:pic>
      <p:pic>
        <p:nvPicPr>
          <p:cNvPr id="12" name="Picture 11" descr="gbtfall.png"/>
          <p:cNvPicPr>
            <a:picLocks noChangeAspect="1"/>
          </p:cNvPicPr>
          <p:nvPr/>
        </p:nvPicPr>
        <p:blipFill>
          <a:blip r:embed="rId4"/>
          <a:stretch>
            <a:fillRect/>
          </a:stretch>
        </p:blipFill>
        <p:spPr>
          <a:xfrm>
            <a:off x="152400" y="762000"/>
            <a:ext cx="4711177" cy="3200400"/>
          </a:xfrm>
          <a:prstGeom prst="rect">
            <a:avLst/>
          </a:prstGeom>
        </p:spPr>
      </p:pic>
      <p:sp>
        <p:nvSpPr>
          <p:cNvPr id="7" name="Text Box 1029"/>
          <p:cNvSpPr txBox="1">
            <a:spLocks noChangeArrowheads="1"/>
          </p:cNvSpPr>
          <p:nvPr/>
        </p:nvSpPr>
        <p:spPr bwMode="auto">
          <a:xfrm>
            <a:off x="0" y="4876800"/>
            <a:ext cx="5257800"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smtClean="0">
                <a:solidFill>
                  <a:schemeClr val="bg2"/>
                </a:solidFill>
                <a:latin typeface="Helvetica"/>
              </a:rPr>
              <a:t>We use large radio telescopes to observe lots of pulsars and search for tiny (but correlated!) perturbations in times of arrival due to </a:t>
            </a:r>
            <a:r>
              <a:rPr lang="en-US" dirty="0" err="1" smtClean="0">
                <a:solidFill>
                  <a:schemeClr val="bg2"/>
                </a:solidFill>
                <a:latin typeface="Helvetica"/>
              </a:rPr>
              <a:t>GWs</a:t>
            </a:r>
            <a:r>
              <a:rPr lang="en-US" dirty="0" smtClean="0">
                <a:solidFill>
                  <a:schemeClr val="bg2"/>
                </a:solidFill>
                <a:latin typeface="Helvetica"/>
              </a:rPr>
              <a:t>!</a:t>
            </a:r>
            <a:endParaRPr lang="en-US" dirty="0">
              <a:solidFill>
                <a:schemeClr val="bg2"/>
              </a:solidFill>
              <a:latin typeface="Helvetica"/>
            </a:endParaRPr>
          </a:p>
        </p:txBody>
      </p:sp>
      <p:sp>
        <p:nvSpPr>
          <p:cNvPr id="13" name="TextBox 1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txBox="1">
            <a:spLocks noChangeArrowheads="1"/>
          </p:cNvSpPr>
          <p:nvPr/>
        </p:nvSpPr>
        <p:spPr bwMode="auto">
          <a:xfrm>
            <a:off x="685800" y="-228600"/>
            <a:ext cx="75438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kern="0" dirty="0" smtClean="0">
                <a:solidFill>
                  <a:schemeClr val="bg1">
                    <a:lumMod val="75000"/>
                  </a:schemeClr>
                </a:solidFill>
                <a:latin typeface="Helvetica"/>
                <a:ea typeface="ＭＳ Ｐゴシック" charset="-128"/>
                <a:cs typeface="ＭＳ Ｐゴシック" charset="-128"/>
              </a:rPr>
              <a:t>What data does our detector produce? Times-of-Arrival (</a:t>
            </a:r>
            <a:r>
              <a:rPr lang="en-US" sz="3200" kern="0" dirty="0" err="1" smtClean="0">
                <a:solidFill>
                  <a:schemeClr val="bg1">
                    <a:lumMod val="75000"/>
                  </a:schemeClr>
                </a:solidFill>
                <a:latin typeface="Helvetica"/>
                <a:ea typeface="ＭＳ Ｐゴシック" charset="-128"/>
                <a:cs typeface="ＭＳ Ｐゴシック" charset="-128"/>
              </a:rPr>
              <a:t>TOAs</a:t>
            </a:r>
            <a:r>
              <a:rPr lang="en-US" sz="3200" kern="0" dirty="0" smtClean="0">
                <a:solidFill>
                  <a:schemeClr val="bg1">
                    <a:lumMod val="75000"/>
                  </a:schemeClr>
                </a:solidFill>
                <a:latin typeface="Helvetica"/>
                <a:ea typeface="ＭＳ Ｐゴシック" charset="-128"/>
                <a:cs typeface="ＭＳ Ｐゴシック" charset="-128"/>
              </a:rPr>
              <a:t>)!</a:t>
            </a:r>
            <a:endParaRPr kumimoji="0" lang="en-US" sz="3200" b="0" i="0" u="none" strike="noStrike" kern="0" cap="none" spc="0" normalizeH="0" baseline="0" noProof="0" dirty="0" smtClean="0">
              <a:ln>
                <a:noFill/>
              </a:ln>
              <a:solidFill>
                <a:schemeClr val="bg1">
                  <a:lumMod val="75000"/>
                </a:schemeClr>
              </a:solidFill>
              <a:effectLst/>
              <a:uLnTx/>
              <a:uFillTx/>
              <a:latin typeface="Helvetica"/>
              <a:ea typeface="ＭＳ Ｐゴシック" charset="-128"/>
              <a:cs typeface="ＭＳ Ｐゴシック" charset="-128"/>
            </a:endParaRPr>
          </a:p>
        </p:txBody>
      </p:sp>
      <p:pic>
        <p:nvPicPr>
          <p:cNvPr id="8" name="Picture 4" descr="timing.gif"/>
          <p:cNvPicPr>
            <a:picLocks noChangeAspect="1"/>
          </p:cNvPicPr>
          <p:nvPr/>
        </p:nvPicPr>
        <p:blipFill>
          <a:blip r:embed="rId3"/>
          <a:srcRect/>
          <a:stretch>
            <a:fillRect/>
          </a:stretch>
        </p:blipFill>
        <p:spPr bwMode="auto">
          <a:xfrm rot="5400000">
            <a:off x="3318779" y="-956579"/>
            <a:ext cx="2737133" cy="7545891"/>
          </a:xfrm>
          <a:prstGeom prst="rect">
            <a:avLst/>
          </a:prstGeom>
          <a:noFill/>
          <a:ln w="9525">
            <a:noFill/>
            <a:miter lim="800000"/>
            <a:headEnd/>
            <a:tailEnd/>
          </a:ln>
        </p:spPr>
      </p:pic>
      <p:sp>
        <p:nvSpPr>
          <p:cNvPr id="9" name="TextBox 8"/>
          <p:cNvSpPr txBox="1"/>
          <p:nvPr/>
        </p:nvSpPr>
        <p:spPr>
          <a:xfrm>
            <a:off x="2743200" y="4724400"/>
            <a:ext cx="4800600" cy="276999"/>
          </a:xfrm>
          <a:prstGeom prst="rect">
            <a:avLst/>
          </a:prstGeom>
          <a:noFill/>
        </p:spPr>
        <p:txBody>
          <a:bodyPr wrap="square" rtlCol="0">
            <a:spAutoFit/>
          </a:bodyPr>
          <a:lstStyle/>
          <a:p>
            <a:r>
              <a:rPr lang="en-US" sz="1200" dirty="0" err="1" smtClean="0">
                <a:solidFill>
                  <a:schemeClr val="bg2"/>
                </a:solidFill>
                <a:latin typeface="Helvetica"/>
              </a:rPr>
              <a:t>Lorimer</a:t>
            </a:r>
            <a:r>
              <a:rPr lang="en-US" sz="1200" dirty="0" smtClean="0">
                <a:solidFill>
                  <a:schemeClr val="bg2"/>
                </a:solidFill>
                <a:latin typeface="Helvetica"/>
              </a:rPr>
              <a:t> &amp; Kramer, 2005, “Handbook of Pulsar Astronomy”</a:t>
            </a:r>
            <a:endParaRPr lang="en-US" sz="1200" dirty="0" smtClean="0"/>
          </a:p>
          <a:p>
            <a:endParaRPr lang="en-US" sz="1200" dirty="0">
              <a:solidFill>
                <a:schemeClr val="bg2"/>
              </a:solidFill>
              <a:latin typeface="Helvetica"/>
            </a:endParaRPr>
          </a:p>
        </p:txBody>
      </p:sp>
      <p:sp>
        <p:nvSpPr>
          <p:cNvPr id="10" name="TextBox 9"/>
          <p:cNvSpPr txBox="1"/>
          <p:nvPr/>
        </p:nvSpPr>
        <p:spPr>
          <a:xfrm>
            <a:off x="838200" y="5257800"/>
            <a:ext cx="8037815" cy="923330"/>
          </a:xfrm>
          <a:prstGeom prst="rect">
            <a:avLst/>
          </a:prstGeom>
          <a:noFill/>
        </p:spPr>
        <p:txBody>
          <a:bodyPr wrap="none" rtlCol="0">
            <a:spAutoFit/>
          </a:bodyPr>
          <a:lstStyle/>
          <a:p>
            <a:r>
              <a:rPr lang="en-US" sz="1800" dirty="0" smtClean="0">
                <a:solidFill>
                  <a:schemeClr val="bg2"/>
                </a:solidFill>
                <a:latin typeface="Helvetica"/>
              </a:rPr>
              <a:t>On-line folding: adding many pulses together to get stable mean pulse profile</a:t>
            </a:r>
          </a:p>
          <a:p>
            <a:endParaRPr lang="en-US" sz="1800" dirty="0" smtClean="0">
              <a:solidFill>
                <a:schemeClr val="bg2"/>
              </a:solidFill>
              <a:latin typeface="Helvetica"/>
            </a:endParaRPr>
          </a:p>
          <a:p>
            <a:r>
              <a:rPr lang="en-US" sz="1800" dirty="0" smtClean="0">
                <a:solidFill>
                  <a:schemeClr val="bg2"/>
                </a:solidFill>
                <a:latin typeface="Helvetica"/>
              </a:rPr>
              <a:t>De-dispersion: correcting for frequency-dependent interstellar delays</a:t>
            </a:r>
          </a:p>
          <a:p>
            <a:endParaRPr lang="en-US" sz="1600" dirty="0">
              <a:solidFill>
                <a:schemeClr val="bg2"/>
              </a:solidFill>
              <a:latin typeface="Helvetica"/>
            </a:endParaRPr>
          </a:p>
        </p:txBody>
      </p:sp>
      <p:sp>
        <p:nvSpPr>
          <p:cNvPr id="11" name="TextBox 10"/>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5"/>
          <p:cNvSpPr>
            <a:spLocks noGrp="1" noChangeArrowheads="1"/>
          </p:cNvSpPr>
          <p:nvPr>
            <p:ph type="title"/>
          </p:nvPr>
        </p:nvSpPr>
        <p:spPr>
          <a:xfrm>
            <a:off x="-609600" y="0"/>
            <a:ext cx="9906000" cy="914400"/>
          </a:xfrm>
          <a:noFill/>
        </p:spPr>
        <p:txBody>
          <a:bodyPr/>
          <a:lstStyle/>
          <a:p>
            <a:pPr eaLnBrk="1" hangingPunct="1"/>
            <a:r>
              <a:rPr lang="en-US" sz="3200" dirty="0" smtClean="0">
                <a:solidFill>
                  <a:schemeClr val="bg1">
                    <a:lumMod val="75000"/>
                  </a:schemeClr>
                </a:solidFill>
                <a:latin typeface="Helvetica"/>
              </a:rPr>
              <a:t>Obtaining a Timing Model and Residuals</a:t>
            </a:r>
          </a:p>
        </p:txBody>
      </p:sp>
      <p:sp>
        <p:nvSpPr>
          <p:cNvPr id="57348" name="Text Box 3"/>
          <p:cNvSpPr txBox="1">
            <a:spLocks noChangeArrowheads="1"/>
          </p:cNvSpPr>
          <p:nvPr/>
        </p:nvSpPr>
        <p:spPr bwMode="auto">
          <a:xfrm>
            <a:off x="381000" y="4724400"/>
            <a:ext cx="8305800" cy="461963"/>
          </a:xfrm>
          <a:prstGeom prst="rect">
            <a:avLst/>
          </a:prstGeom>
          <a:noFill/>
          <a:ln w="12700">
            <a:noFill/>
            <a:miter lim="800000"/>
            <a:headEnd type="none" w="sm" len="sm"/>
            <a:tailEnd type="none" w="sm" len="sm"/>
          </a:ln>
        </p:spPr>
        <p:txBody>
          <a:bodyPr>
            <a:prstTxWarp prst="textNoShape">
              <a:avLst/>
            </a:prstTxWarp>
            <a:spAutoFit/>
          </a:bodyPr>
          <a:lstStyle/>
          <a:p>
            <a:endParaRPr lang="en-US"/>
          </a:p>
          <a:p>
            <a:endParaRPr lang="en-US"/>
          </a:p>
        </p:txBody>
      </p:sp>
      <p:pic>
        <p:nvPicPr>
          <p:cNvPr id="10" name="Picture 9" descr="8.02.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a:off x="3750902" y="1430698"/>
            <a:ext cx="3848381" cy="5863786"/>
          </a:xfrm>
          <a:prstGeom prst="rect">
            <a:avLst/>
          </a:prstGeom>
          <a:solidFill>
            <a:srgbClr val="FFFFFF"/>
          </a:solidFill>
        </p:spPr>
      </p:pic>
      <p:sp>
        <p:nvSpPr>
          <p:cNvPr id="12" name="TextBox 11"/>
          <p:cNvSpPr txBox="1"/>
          <p:nvPr/>
        </p:nvSpPr>
        <p:spPr>
          <a:xfrm>
            <a:off x="4724400" y="2438400"/>
            <a:ext cx="783237" cy="307777"/>
          </a:xfrm>
          <a:prstGeom prst="rect">
            <a:avLst/>
          </a:prstGeom>
          <a:noFill/>
        </p:spPr>
        <p:txBody>
          <a:bodyPr wrap="none" rtlCol="0">
            <a:spAutoFit/>
          </a:bodyPr>
          <a:lstStyle/>
          <a:p>
            <a:r>
              <a:rPr lang="en-US" sz="1400" dirty="0" smtClean="0">
                <a:solidFill>
                  <a:schemeClr val="tx1">
                    <a:lumMod val="75000"/>
                    <a:lumOff val="25000"/>
                  </a:schemeClr>
                </a:solidFill>
                <a:latin typeface="Helvetica"/>
              </a:rPr>
              <a:t>Nice fit.</a:t>
            </a:r>
            <a:endParaRPr lang="en-US" sz="1400" dirty="0">
              <a:solidFill>
                <a:schemeClr val="tx1">
                  <a:lumMod val="75000"/>
                  <a:lumOff val="25000"/>
                </a:schemeClr>
              </a:solidFill>
              <a:latin typeface="Helvetica"/>
            </a:endParaRPr>
          </a:p>
        </p:txBody>
      </p:sp>
      <p:sp>
        <p:nvSpPr>
          <p:cNvPr id="13" name="TextBox 12"/>
          <p:cNvSpPr txBox="1"/>
          <p:nvPr/>
        </p:nvSpPr>
        <p:spPr>
          <a:xfrm>
            <a:off x="7010400" y="2438400"/>
            <a:ext cx="1428884" cy="307777"/>
          </a:xfrm>
          <a:prstGeom prst="rect">
            <a:avLst/>
          </a:prstGeom>
          <a:noFill/>
        </p:spPr>
        <p:txBody>
          <a:bodyPr wrap="none" rtlCol="0">
            <a:spAutoFit/>
          </a:bodyPr>
          <a:lstStyle/>
          <a:p>
            <a:r>
              <a:rPr lang="en-US" sz="1400" dirty="0" smtClean="0">
                <a:solidFill>
                  <a:schemeClr val="tx1">
                    <a:lumMod val="75000"/>
                    <a:lumOff val="25000"/>
                  </a:schemeClr>
                </a:solidFill>
                <a:latin typeface="Helvetica"/>
              </a:rPr>
              <a:t>Wrong position.</a:t>
            </a:r>
            <a:endParaRPr lang="en-US" sz="1400" dirty="0">
              <a:solidFill>
                <a:schemeClr val="tx1">
                  <a:lumMod val="75000"/>
                  <a:lumOff val="25000"/>
                </a:schemeClr>
              </a:solidFill>
              <a:latin typeface="Helvetica"/>
            </a:endParaRPr>
          </a:p>
        </p:txBody>
      </p:sp>
      <p:sp>
        <p:nvSpPr>
          <p:cNvPr id="14" name="TextBox 13"/>
          <p:cNvSpPr txBox="1"/>
          <p:nvPr/>
        </p:nvSpPr>
        <p:spPr>
          <a:xfrm>
            <a:off x="3810000" y="4267200"/>
            <a:ext cx="1658740" cy="307777"/>
          </a:xfrm>
          <a:prstGeom prst="rect">
            <a:avLst/>
          </a:prstGeom>
          <a:noFill/>
        </p:spPr>
        <p:txBody>
          <a:bodyPr wrap="none" rtlCol="0">
            <a:spAutoFit/>
          </a:bodyPr>
          <a:lstStyle/>
          <a:p>
            <a:r>
              <a:rPr lang="en-US" sz="1400" dirty="0" smtClean="0">
                <a:solidFill>
                  <a:schemeClr val="tx1">
                    <a:lumMod val="75000"/>
                    <a:lumOff val="25000"/>
                  </a:schemeClr>
                </a:solidFill>
                <a:latin typeface="Helvetica"/>
              </a:rPr>
              <a:t>Wrong spin-down.</a:t>
            </a:r>
            <a:endParaRPr lang="en-US" sz="1400" dirty="0">
              <a:solidFill>
                <a:schemeClr val="tx1">
                  <a:lumMod val="75000"/>
                  <a:lumOff val="25000"/>
                </a:schemeClr>
              </a:solidFill>
              <a:latin typeface="Helvetica"/>
            </a:endParaRPr>
          </a:p>
        </p:txBody>
      </p:sp>
      <p:sp>
        <p:nvSpPr>
          <p:cNvPr id="15" name="TextBox 14"/>
          <p:cNvSpPr txBox="1"/>
          <p:nvPr/>
        </p:nvSpPr>
        <p:spPr>
          <a:xfrm>
            <a:off x="6629400" y="4267200"/>
            <a:ext cx="1099354" cy="307777"/>
          </a:xfrm>
          <a:prstGeom prst="rect">
            <a:avLst/>
          </a:prstGeom>
          <a:noFill/>
        </p:spPr>
        <p:txBody>
          <a:bodyPr wrap="none" rtlCol="0">
            <a:spAutoFit/>
          </a:bodyPr>
          <a:lstStyle/>
          <a:p>
            <a:r>
              <a:rPr lang="en-US" sz="1400" dirty="0" smtClean="0">
                <a:solidFill>
                  <a:schemeClr val="tx1">
                    <a:lumMod val="75000"/>
                    <a:lumOff val="25000"/>
                  </a:schemeClr>
                </a:solidFill>
                <a:latin typeface="Helvetica"/>
              </a:rPr>
              <a:t>No velocity.</a:t>
            </a:r>
            <a:endParaRPr lang="en-US" sz="1400" dirty="0">
              <a:solidFill>
                <a:schemeClr val="tx1">
                  <a:lumMod val="75000"/>
                  <a:lumOff val="25000"/>
                </a:schemeClr>
              </a:solidFill>
              <a:latin typeface="Helvetica"/>
            </a:endParaRPr>
          </a:p>
        </p:txBody>
      </p:sp>
      <p:sp>
        <p:nvSpPr>
          <p:cNvPr id="17" name="TextBox 16"/>
          <p:cNvSpPr txBox="1"/>
          <p:nvPr/>
        </p:nvSpPr>
        <p:spPr>
          <a:xfrm>
            <a:off x="1524000" y="1752600"/>
            <a:ext cx="6374762" cy="461665"/>
          </a:xfrm>
          <a:prstGeom prst="rect">
            <a:avLst/>
          </a:prstGeom>
          <a:noFill/>
        </p:spPr>
        <p:txBody>
          <a:bodyPr wrap="none" rtlCol="0">
            <a:spAutoFit/>
          </a:bodyPr>
          <a:lstStyle/>
          <a:p>
            <a:r>
              <a:rPr lang="en-US" dirty="0" smtClean="0">
                <a:solidFill>
                  <a:schemeClr val="bg2"/>
                </a:solidFill>
                <a:latin typeface="Helvetica"/>
              </a:rPr>
              <a:t>Timing Residuals = Model – Measured </a:t>
            </a:r>
            <a:r>
              <a:rPr lang="en-US" dirty="0" err="1" smtClean="0">
                <a:solidFill>
                  <a:schemeClr val="bg2"/>
                </a:solidFill>
                <a:latin typeface="Helvetica"/>
              </a:rPr>
              <a:t>TOAs</a:t>
            </a:r>
            <a:endParaRPr lang="en-US" dirty="0">
              <a:solidFill>
                <a:schemeClr val="bg2"/>
              </a:solidFill>
              <a:latin typeface="Helvetica"/>
            </a:endParaRPr>
          </a:p>
        </p:txBody>
      </p:sp>
      <p:pic>
        <p:nvPicPr>
          <p:cNvPr id="16" name="Picture 15" descr="talk2.eps"/>
          <p:cNvPicPr>
            <a:picLocks noChangeAspect="1"/>
          </p:cNvPicPr>
          <p:nvPr/>
        </p:nvPicPr>
        <mc:AlternateContent>
          <mc:Choice xmlns:ma="http://schemas.microsoft.com/office/mac/drawingml/2008/main" Requires="ma">
            <p:blipFill>
              <a:blip r:embed="rId5"/>
              <a:srcRect l="23529" t="9091" r="23529" b="85455"/>
              <a:stretch>
                <a:fillRect/>
              </a:stretch>
            </p:blipFill>
          </mc:Choice>
          <mc:Fallback>
            <p:blipFill>
              <a:blip r:embed="rId6"/>
              <a:srcRect l="23529" t="9091" r="23529" b="85455"/>
              <a:stretch>
                <a:fillRect/>
              </a:stretch>
            </p:blipFill>
          </mc:Fallback>
        </mc:AlternateContent>
        <p:spPr>
          <a:xfrm>
            <a:off x="1752600" y="838200"/>
            <a:ext cx="5715485" cy="762000"/>
          </a:xfrm>
          <a:prstGeom prst="rect">
            <a:avLst/>
          </a:prstGeom>
          <a:solidFill>
            <a:srgbClr val="FFFFFF"/>
          </a:solidFill>
        </p:spPr>
      </p:pic>
      <p:sp>
        <p:nvSpPr>
          <p:cNvPr id="18" name="Rectangle 17"/>
          <p:cNvSpPr/>
          <p:nvPr/>
        </p:nvSpPr>
        <p:spPr>
          <a:xfrm>
            <a:off x="0" y="2743200"/>
            <a:ext cx="3200400" cy="3785652"/>
          </a:xfrm>
          <a:prstGeom prst="rect">
            <a:avLst/>
          </a:prstGeom>
        </p:spPr>
        <p:txBody>
          <a:bodyPr wrap="square">
            <a:spAutoFit/>
          </a:bodyPr>
          <a:lstStyle/>
          <a:p>
            <a:r>
              <a:rPr lang="en-US" sz="2000" kern="0" dirty="0" smtClean="0">
                <a:solidFill>
                  <a:schemeClr val="bg2"/>
                </a:solidFill>
                <a:latin typeface="Helvetica"/>
                <a:ea typeface="ＭＳ Ｐゴシック" charset="-128"/>
                <a:cs typeface="ＭＳ Ｐゴシック" charset="-128"/>
              </a:rPr>
              <a:t>We fit for:</a:t>
            </a:r>
          </a:p>
          <a:p>
            <a:endParaRPr lang="en-US" sz="2000" kern="0" dirty="0" smtClean="0">
              <a:solidFill>
                <a:schemeClr val="bg2"/>
              </a:solidFill>
              <a:latin typeface="Helvetica"/>
              <a:ea typeface="ＭＳ Ｐゴシック" charset="-128"/>
              <a:cs typeface="ＭＳ Ｐゴシック" charset="-128"/>
            </a:endParaRPr>
          </a:p>
          <a:p>
            <a:pPr>
              <a:buFontTx/>
              <a:buChar char="-"/>
            </a:pPr>
            <a:r>
              <a:rPr lang="en-US" sz="2000" kern="0" dirty="0" smtClean="0">
                <a:solidFill>
                  <a:schemeClr val="bg2"/>
                </a:solidFill>
                <a:latin typeface="Helvetica"/>
                <a:ea typeface="ＭＳ Ｐゴシック" charset="-128"/>
                <a:cs typeface="ＭＳ Ｐゴシック" charset="-128"/>
              </a:rPr>
              <a:t> period</a:t>
            </a:r>
          </a:p>
          <a:p>
            <a:pPr>
              <a:buFontTx/>
              <a:buChar char="-"/>
            </a:pPr>
            <a:r>
              <a:rPr lang="en-US" sz="2000" kern="0" dirty="0" smtClean="0">
                <a:solidFill>
                  <a:schemeClr val="bg2"/>
                </a:solidFill>
                <a:latin typeface="Helvetica"/>
                <a:ea typeface="ＭＳ Ｐゴシック" charset="-128"/>
                <a:cs typeface="ＭＳ Ｐゴシック" charset="-128"/>
              </a:rPr>
              <a:t> period derivative</a:t>
            </a:r>
          </a:p>
          <a:p>
            <a:pPr>
              <a:buFontTx/>
              <a:buChar char="-"/>
            </a:pPr>
            <a:r>
              <a:rPr lang="en-US" sz="2000" kern="0" dirty="0" smtClean="0">
                <a:solidFill>
                  <a:schemeClr val="bg2"/>
                </a:solidFill>
                <a:latin typeface="Helvetica"/>
                <a:ea typeface="ＭＳ Ｐゴシック" charset="-128"/>
                <a:cs typeface="ＭＳ Ｐゴシック" charset="-128"/>
              </a:rPr>
              <a:t> position</a:t>
            </a:r>
          </a:p>
          <a:p>
            <a:pPr>
              <a:buFontTx/>
              <a:buChar char="-"/>
            </a:pPr>
            <a:r>
              <a:rPr lang="en-US" sz="2000" kern="0" dirty="0" smtClean="0">
                <a:solidFill>
                  <a:schemeClr val="bg2"/>
                </a:solidFill>
                <a:latin typeface="Helvetica"/>
                <a:ea typeface="ＭＳ Ｐゴシック" charset="-128"/>
                <a:cs typeface="ＭＳ Ｐゴシック" charset="-128"/>
              </a:rPr>
              <a:t> dispersion measure</a:t>
            </a:r>
          </a:p>
          <a:p>
            <a:pPr>
              <a:buFontTx/>
              <a:buChar char="-"/>
            </a:pPr>
            <a:r>
              <a:rPr lang="en-US" sz="2000" kern="0" dirty="0" smtClean="0">
                <a:solidFill>
                  <a:schemeClr val="bg2"/>
                </a:solidFill>
                <a:latin typeface="Helvetica"/>
                <a:ea typeface="ＭＳ Ｐゴシック" charset="-128"/>
                <a:cs typeface="ＭＳ Ｐゴシック" charset="-128"/>
              </a:rPr>
              <a:t> </a:t>
            </a:r>
            <a:r>
              <a:rPr lang="en-US" sz="2000" i="1" kern="0" dirty="0" smtClean="0">
                <a:solidFill>
                  <a:schemeClr val="bg2"/>
                </a:solidFill>
                <a:latin typeface="Helvetica"/>
                <a:ea typeface="ＭＳ Ｐゴシック" charset="-128"/>
                <a:cs typeface="ＭＳ Ｐゴシック" charset="-128"/>
              </a:rPr>
              <a:t>variations in DM</a:t>
            </a:r>
          </a:p>
          <a:p>
            <a:pPr>
              <a:buFontTx/>
              <a:buChar char="-"/>
            </a:pPr>
            <a:r>
              <a:rPr lang="en-US" sz="2000" i="1" kern="0" dirty="0" smtClean="0">
                <a:solidFill>
                  <a:schemeClr val="bg2"/>
                </a:solidFill>
                <a:latin typeface="Helvetica"/>
                <a:ea typeface="ＭＳ Ｐゴシック" charset="-128"/>
                <a:cs typeface="ＭＳ Ｐゴシック" charset="-128"/>
              </a:rPr>
              <a:t> proper motion</a:t>
            </a:r>
          </a:p>
          <a:p>
            <a:pPr>
              <a:buFontTx/>
              <a:buChar char="-"/>
            </a:pPr>
            <a:r>
              <a:rPr lang="en-US" sz="2000" i="1" kern="0" dirty="0" smtClean="0">
                <a:solidFill>
                  <a:schemeClr val="bg2"/>
                </a:solidFill>
                <a:latin typeface="Helvetica"/>
                <a:ea typeface="ＭＳ Ｐゴシック" charset="-128"/>
                <a:cs typeface="ＭＳ Ｐゴシック" charset="-128"/>
              </a:rPr>
              <a:t> parallax</a:t>
            </a:r>
          </a:p>
          <a:p>
            <a:pPr>
              <a:buFontTx/>
              <a:buChar char="-"/>
            </a:pPr>
            <a:r>
              <a:rPr lang="en-US" sz="2000" i="1" kern="0" dirty="0" smtClean="0">
                <a:solidFill>
                  <a:schemeClr val="bg2"/>
                </a:solidFill>
                <a:latin typeface="Helvetica"/>
                <a:ea typeface="ＭＳ Ｐゴシック" charset="-128"/>
                <a:cs typeface="ＭＳ Ｐゴシック" charset="-128"/>
              </a:rPr>
              <a:t> binary parameters</a:t>
            </a:r>
          </a:p>
          <a:p>
            <a:pPr>
              <a:buFontTx/>
              <a:buChar char="-"/>
            </a:pPr>
            <a:r>
              <a:rPr lang="en-US" sz="2000" i="1" kern="0" dirty="0" smtClean="0">
                <a:solidFill>
                  <a:schemeClr val="bg2"/>
                </a:solidFill>
                <a:latin typeface="Helvetica"/>
                <a:ea typeface="ＭＳ Ｐゴシック" charset="-128"/>
                <a:cs typeface="ＭＳ Ｐゴシック" charset="-128"/>
              </a:rPr>
              <a:t> relativistic binary parameters</a:t>
            </a:r>
          </a:p>
        </p:txBody>
      </p:sp>
      <p:sp>
        <p:nvSpPr>
          <p:cNvPr id="20" name="TextBox 1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581400" y="6396335"/>
            <a:ext cx="1994356" cy="461665"/>
          </a:xfrm>
          <a:prstGeom prst="rect">
            <a:avLst/>
          </a:prstGeom>
          <a:noFill/>
        </p:spPr>
        <p:txBody>
          <a:bodyPr wrap="none" rtlCol="0">
            <a:spAutoFit/>
          </a:bodyPr>
          <a:lstStyle/>
          <a:p>
            <a:r>
              <a:rPr lang="en-US" dirty="0" err="1" smtClean="0">
                <a:solidFill>
                  <a:schemeClr val="bg2"/>
                </a:solidFill>
                <a:latin typeface="Helvetica"/>
              </a:rPr>
              <a:t>nanograv.org</a:t>
            </a:r>
            <a:endParaRPr lang="en-US" dirty="0">
              <a:solidFill>
                <a:schemeClr val="bg2"/>
              </a:solidFill>
              <a:latin typeface="Helvetica"/>
            </a:endParaRPr>
          </a:p>
        </p:txBody>
      </p:sp>
      <p:sp>
        <p:nvSpPr>
          <p:cNvPr id="6" name="TextBox 5"/>
          <p:cNvSpPr txBox="1"/>
          <p:nvPr/>
        </p:nvSpPr>
        <p:spPr>
          <a:xfrm>
            <a:off x="0" y="5562600"/>
            <a:ext cx="9144000" cy="769441"/>
          </a:xfrm>
          <a:prstGeom prst="rect">
            <a:avLst/>
          </a:prstGeom>
          <a:noFill/>
        </p:spPr>
        <p:txBody>
          <a:bodyPr wrap="square" rtlCol="0">
            <a:spAutoFit/>
          </a:bodyPr>
          <a:lstStyle/>
          <a:p>
            <a:r>
              <a:rPr lang="en-US" sz="2200" dirty="0" smtClean="0">
                <a:solidFill>
                  <a:schemeClr val="bg2"/>
                </a:solidFill>
                <a:latin typeface="Helvetica"/>
                <a:ea typeface="Gill Sans" charset="0"/>
                <a:cs typeface="Gill Sans" charset="0"/>
              </a:rPr>
              <a:t>About</a:t>
            </a:r>
            <a:r>
              <a:rPr lang="en-US" sz="2200" dirty="0" smtClean="0">
                <a:solidFill>
                  <a:schemeClr val="bg2"/>
                </a:solidFill>
                <a:latin typeface="Helvetica"/>
                <a:ea typeface="Gill Sans" charset="0"/>
                <a:cs typeface="Gill Sans" charset="0"/>
              </a:rPr>
              <a:t> 60 students </a:t>
            </a:r>
            <a:r>
              <a:rPr lang="en-US" sz="2200" dirty="0" smtClean="0">
                <a:solidFill>
                  <a:schemeClr val="bg2"/>
                </a:solidFill>
                <a:latin typeface="Helvetica"/>
                <a:ea typeface="Gill Sans" charset="0"/>
                <a:cs typeface="Gill Sans" charset="0"/>
              </a:rPr>
              <a:t>and scientists in the US and Canada working to characterize the GW universe at low frequencies using pulsar timing. </a:t>
            </a:r>
          </a:p>
          <a:p>
            <a:endParaRPr lang="en-US" sz="1800" dirty="0" smtClean="0">
              <a:solidFill>
                <a:schemeClr val="bg2"/>
              </a:solidFill>
              <a:latin typeface="Helvetica"/>
            </a:endParaRPr>
          </a:p>
        </p:txBody>
      </p:sp>
      <p:sp>
        <p:nvSpPr>
          <p:cNvPr id="10" name="Rectangle 2"/>
          <p:cNvSpPr>
            <a:spLocks noChangeArrowheads="1"/>
          </p:cNvSpPr>
          <p:nvPr/>
        </p:nvSpPr>
        <p:spPr bwMode="auto">
          <a:xfrm>
            <a:off x="457200" y="0"/>
            <a:ext cx="8001000" cy="609600"/>
          </a:xfrm>
          <a:prstGeom prst="rect">
            <a:avLst/>
          </a:prstGeom>
          <a:noFill/>
          <a:ln w="9525">
            <a:noFill/>
            <a:miter lim="800000"/>
            <a:headEnd/>
            <a:tailEnd/>
          </a:ln>
        </p:spPr>
        <p:txBody>
          <a:bodyPr anchor="ctr">
            <a:prstTxWarp prst="textNoShape">
              <a:avLst/>
            </a:prstTxWarp>
          </a:bodyPr>
          <a:lstStyle/>
          <a:p>
            <a:pPr algn="ctr"/>
            <a:r>
              <a:rPr lang="en-US" sz="2600" dirty="0" smtClean="0">
                <a:solidFill>
                  <a:schemeClr val="bg1">
                    <a:lumMod val="75000"/>
                  </a:schemeClr>
                </a:solidFill>
                <a:latin typeface="Helvetica"/>
              </a:rPr>
              <a:t>North American </a:t>
            </a:r>
            <a:r>
              <a:rPr lang="en-US" sz="2600" dirty="0" err="1" smtClean="0">
                <a:solidFill>
                  <a:schemeClr val="bg1">
                    <a:lumMod val="75000"/>
                  </a:schemeClr>
                </a:solidFill>
                <a:latin typeface="Helvetica"/>
              </a:rPr>
              <a:t>Nanohertz</a:t>
            </a:r>
            <a:r>
              <a:rPr lang="en-US" sz="2600" dirty="0" smtClean="0">
                <a:solidFill>
                  <a:schemeClr val="bg1">
                    <a:lumMod val="75000"/>
                  </a:schemeClr>
                </a:solidFill>
                <a:latin typeface="Helvetica"/>
              </a:rPr>
              <a:t> Observatory for </a:t>
            </a:r>
            <a:r>
              <a:rPr lang="en-US" sz="2600" dirty="0" err="1" smtClean="0">
                <a:solidFill>
                  <a:schemeClr val="bg1">
                    <a:lumMod val="75000"/>
                  </a:schemeClr>
                </a:solidFill>
                <a:latin typeface="Helvetica"/>
              </a:rPr>
              <a:t>GWs</a:t>
            </a:r>
            <a:endParaRPr lang="en-US" sz="2600" dirty="0">
              <a:solidFill>
                <a:schemeClr val="bg1">
                  <a:lumMod val="75000"/>
                </a:schemeClr>
              </a:solidFill>
              <a:latin typeface="Helvetica"/>
            </a:endParaRPr>
          </a:p>
        </p:txBody>
      </p:sp>
      <p:pic>
        <p:nvPicPr>
          <p:cNvPr id="8" name="Picture 7" descr="nanograv_at_AO.JPG"/>
          <p:cNvPicPr>
            <a:picLocks noChangeAspect="1"/>
          </p:cNvPicPr>
          <p:nvPr/>
        </p:nvPicPr>
        <p:blipFill>
          <a:blip r:embed="rId3"/>
          <a:stretch>
            <a:fillRect/>
          </a:stretch>
        </p:blipFill>
        <p:spPr>
          <a:xfrm>
            <a:off x="457200" y="609600"/>
            <a:ext cx="8208627" cy="4876799"/>
          </a:xfrm>
          <a:prstGeom prst="rect">
            <a:avLst/>
          </a:prstGeom>
        </p:spPr>
      </p:pic>
      <p:sp>
        <p:nvSpPr>
          <p:cNvPr id="9" name="TextBox 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a:xfrm>
            <a:off x="533400" y="0"/>
            <a:ext cx="8305800" cy="914400"/>
          </a:xfrm>
          <a:noFill/>
        </p:spPr>
        <p:txBody>
          <a:bodyPr/>
          <a:lstStyle/>
          <a:p>
            <a:pPr eaLnBrk="1" hangingPunct="1"/>
            <a:r>
              <a:rPr lang="en-US" sz="3200" dirty="0" smtClean="0">
                <a:solidFill>
                  <a:schemeClr val="bg1">
                    <a:lumMod val="75000"/>
                  </a:schemeClr>
                </a:solidFill>
                <a:latin typeface="Helvetica"/>
              </a:rPr>
              <a:t>Typical residuals for a millisecond pulsar</a:t>
            </a:r>
          </a:p>
        </p:txBody>
      </p:sp>
      <p:sp>
        <p:nvSpPr>
          <p:cNvPr id="11" name="Content Placeholder 2"/>
          <p:cNvSpPr>
            <a:spLocks noGrp="1"/>
          </p:cNvSpPr>
          <p:nvPr>
            <p:ph idx="1"/>
          </p:nvPr>
        </p:nvSpPr>
        <p:spPr>
          <a:xfrm>
            <a:off x="0" y="3886200"/>
            <a:ext cx="9144000" cy="2286000"/>
          </a:xfrm>
        </p:spPr>
        <p:txBody>
          <a:bodyPr/>
          <a:lstStyle/>
          <a:p>
            <a:pPr algn="ctr">
              <a:buNone/>
            </a:pPr>
            <a:endParaRPr lang="en-US" sz="2000" dirty="0" smtClean="0">
              <a:solidFill>
                <a:schemeClr val="bg2"/>
              </a:solidFill>
              <a:latin typeface="Helvetica"/>
            </a:endParaRPr>
          </a:p>
          <a:p>
            <a:pPr algn="ctr">
              <a:buNone/>
            </a:pPr>
            <a:r>
              <a:rPr lang="en-US" sz="2200" dirty="0" smtClean="0">
                <a:solidFill>
                  <a:schemeClr val="bg2"/>
                </a:solidFill>
                <a:latin typeface="Helvetica"/>
              </a:rPr>
              <a:t>PSR J1713+0747 has a spin period of 4.57 ms. Arrival times are measured to nanosecond levels and the RMS is roughly 70 ns. </a:t>
            </a:r>
          </a:p>
          <a:p>
            <a:pPr algn="ctr">
              <a:buNone/>
            </a:pPr>
            <a:endParaRPr lang="en-US" sz="2200" dirty="0" smtClean="0">
              <a:solidFill>
                <a:schemeClr val="bg2"/>
              </a:solidFill>
              <a:latin typeface="Helvetica"/>
            </a:endParaRPr>
          </a:p>
          <a:p>
            <a:pPr algn="ctr">
              <a:buNone/>
            </a:pPr>
            <a:r>
              <a:rPr lang="en-US" sz="2200" dirty="0" smtClean="0">
                <a:solidFill>
                  <a:schemeClr val="bg2"/>
                </a:solidFill>
                <a:latin typeface="Helvetica"/>
              </a:rPr>
              <a:t>This model includes spin-down, </a:t>
            </a:r>
            <a:r>
              <a:rPr lang="en-US" sz="2200" dirty="0" err="1" smtClean="0">
                <a:solidFill>
                  <a:schemeClr val="bg2"/>
                </a:solidFill>
                <a:latin typeface="Helvetica"/>
              </a:rPr>
              <a:t>astrometric</a:t>
            </a:r>
            <a:r>
              <a:rPr lang="en-US" sz="2200" dirty="0" smtClean="0">
                <a:solidFill>
                  <a:schemeClr val="bg2"/>
                </a:solidFill>
                <a:latin typeface="Helvetica"/>
              </a:rPr>
              <a:t>, </a:t>
            </a:r>
            <a:r>
              <a:rPr lang="en-US" sz="2200" dirty="0" err="1" smtClean="0">
                <a:solidFill>
                  <a:schemeClr val="bg2"/>
                </a:solidFill>
                <a:latin typeface="Helvetica"/>
              </a:rPr>
              <a:t>Keplerian</a:t>
            </a:r>
            <a:r>
              <a:rPr lang="en-US" sz="2200" dirty="0" smtClean="0">
                <a:solidFill>
                  <a:schemeClr val="bg2"/>
                </a:solidFill>
                <a:latin typeface="Helvetica"/>
              </a:rPr>
              <a:t>, and post-</a:t>
            </a:r>
            <a:r>
              <a:rPr lang="en-US" sz="2200" dirty="0" err="1" smtClean="0">
                <a:solidFill>
                  <a:schemeClr val="bg2"/>
                </a:solidFill>
                <a:latin typeface="Helvetica"/>
              </a:rPr>
              <a:t>Keplerian</a:t>
            </a:r>
            <a:r>
              <a:rPr lang="en-US" sz="2200" dirty="0" smtClean="0">
                <a:solidFill>
                  <a:schemeClr val="bg2"/>
                </a:solidFill>
                <a:latin typeface="Helvetica"/>
              </a:rPr>
              <a:t> parameters, and a time-variable dispersion measure.</a:t>
            </a:r>
          </a:p>
        </p:txBody>
      </p:sp>
      <p:sp>
        <p:nvSpPr>
          <p:cNvPr id="10" name="TextBox 9"/>
          <p:cNvSpPr txBox="1"/>
          <p:nvPr/>
        </p:nvSpPr>
        <p:spPr>
          <a:xfrm>
            <a:off x="914400" y="2971800"/>
            <a:ext cx="609600" cy="461665"/>
          </a:xfrm>
          <a:prstGeom prst="rect">
            <a:avLst/>
          </a:prstGeom>
          <a:solidFill>
            <a:srgbClr val="FFFFFF"/>
          </a:solidFill>
        </p:spPr>
        <p:txBody>
          <a:bodyPr wrap="square" rtlCol="0">
            <a:spAutoFit/>
          </a:bodyPr>
          <a:lstStyle/>
          <a:p>
            <a:endParaRPr lang="en-US" dirty="0"/>
          </a:p>
        </p:txBody>
      </p:sp>
      <p:pic>
        <p:nvPicPr>
          <p:cNvPr id="8" name="Picture 7" descr="topofplot.tiff"/>
          <p:cNvPicPr>
            <a:picLocks noChangeAspect="1"/>
          </p:cNvPicPr>
          <p:nvPr/>
        </p:nvPicPr>
        <p:blipFill>
          <a:blip r:embed="rId3"/>
          <a:srcRect b="3609"/>
          <a:stretch>
            <a:fillRect/>
          </a:stretch>
        </p:blipFill>
        <p:spPr>
          <a:xfrm>
            <a:off x="0" y="838200"/>
            <a:ext cx="9144000" cy="3112197"/>
          </a:xfrm>
          <a:prstGeom prst="rect">
            <a:avLst/>
          </a:prstGeom>
        </p:spPr>
      </p:pic>
      <p:pic>
        <p:nvPicPr>
          <p:cNvPr id="12" name="Picture 11" descr="bottomofplot.tiff"/>
          <p:cNvPicPr>
            <a:picLocks/>
          </p:cNvPicPr>
          <p:nvPr/>
        </p:nvPicPr>
        <p:blipFill>
          <a:blip r:embed="rId4"/>
          <a:stretch>
            <a:fillRect/>
          </a:stretch>
        </p:blipFill>
        <p:spPr>
          <a:xfrm>
            <a:off x="164592" y="3428999"/>
            <a:ext cx="7342632" cy="557784"/>
          </a:xfrm>
          <a:prstGeom prst="rect">
            <a:avLst/>
          </a:prstGeom>
        </p:spPr>
      </p:pic>
      <p:sp>
        <p:nvSpPr>
          <p:cNvPr id="13" name="TextBox 1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212725" y="26241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3" name="Text Box 1027"/>
          <p:cNvSpPr txBox="1">
            <a:spLocks noChangeArrowheads="1"/>
          </p:cNvSpPr>
          <p:nvPr/>
        </p:nvSpPr>
        <p:spPr bwMode="auto">
          <a:xfrm>
            <a:off x="365125" y="27765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4" name="Rectangle 1028"/>
          <p:cNvSpPr>
            <a:spLocks noChangeArrowheads="1"/>
          </p:cNvSpPr>
          <p:nvPr/>
        </p:nvSpPr>
        <p:spPr bwMode="auto">
          <a:xfrm>
            <a:off x="0" y="-228600"/>
            <a:ext cx="9144000" cy="1066800"/>
          </a:xfrm>
          <a:prstGeom prst="rect">
            <a:avLst/>
          </a:prstGeom>
          <a:noFill/>
          <a:ln w="9525">
            <a:noFill/>
            <a:miter lim="800000"/>
            <a:headEnd/>
            <a:tailEnd/>
          </a:ln>
        </p:spPr>
        <p:txBody>
          <a:bodyPr anchor="ctr">
            <a:prstTxWarp prst="textNoShape">
              <a:avLst/>
            </a:prstTxWarp>
          </a:bodyPr>
          <a:lstStyle/>
          <a:p>
            <a:r>
              <a:rPr lang="en-US" sz="3200" b="1" dirty="0" smtClean="0">
                <a:solidFill>
                  <a:schemeClr val="bg1">
                    <a:lumMod val="75000"/>
                  </a:schemeClr>
                </a:solidFill>
                <a:latin typeface="Helvetica"/>
              </a:rPr>
              <a:t>Many intrinsic and extrinsic effects….</a:t>
            </a:r>
            <a:endParaRPr lang="en-US" sz="3200" b="1" dirty="0">
              <a:solidFill>
                <a:schemeClr val="bg1">
                  <a:lumMod val="75000"/>
                </a:schemeClr>
              </a:solidFill>
              <a:latin typeface="Helvetica"/>
            </a:endParaRPr>
          </a:p>
        </p:txBody>
      </p:sp>
      <p:sp>
        <p:nvSpPr>
          <p:cNvPr id="20488" name="Rectangle 13"/>
          <p:cNvSpPr>
            <a:spLocks noChangeArrowheads="1"/>
          </p:cNvSpPr>
          <p:nvPr/>
        </p:nvSpPr>
        <p:spPr bwMode="auto">
          <a:xfrm>
            <a:off x="-2286000" y="914400"/>
            <a:ext cx="6629400" cy="2743200"/>
          </a:xfrm>
          <a:prstGeom prst="rect">
            <a:avLst/>
          </a:prstGeom>
          <a:noFill/>
          <a:ln w="9525">
            <a:noFill/>
            <a:miter lim="800000"/>
            <a:headEnd/>
            <a:tailEnd/>
          </a:ln>
        </p:spPr>
        <p:txBody>
          <a:bodyPr anchor="ctr">
            <a:prstTxWarp prst="textNoShape">
              <a:avLst/>
            </a:prstTxWarp>
          </a:bodyPr>
          <a:lstStyle/>
          <a:p>
            <a:pPr algn="ctr"/>
            <a:endParaRPr lang="en-US" sz="2800" dirty="0"/>
          </a:p>
        </p:txBody>
      </p:sp>
      <p:pic>
        <p:nvPicPr>
          <p:cNvPr id="9" name="Picture 8" descr="timingmodelparameters.tiff"/>
          <p:cNvPicPr>
            <a:picLocks noChangeAspect="1"/>
          </p:cNvPicPr>
          <p:nvPr/>
        </p:nvPicPr>
        <p:blipFill>
          <a:blip r:embed="rId3"/>
          <a:srcRect b="32155"/>
          <a:stretch>
            <a:fillRect/>
          </a:stretch>
        </p:blipFill>
        <p:spPr>
          <a:xfrm>
            <a:off x="1741799" y="609600"/>
            <a:ext cx="7402201" cy="3854409"/>
          </a:xfrm>
          <a:prstGeom prst="rect">
            <a:avLst/>
          </a:prstGeom>
        </p:spPr>
      </p:pic>
      <p:sp>
        <p:nvSpPr>
          <p:cNvPr id="10" name="TextBox 9"/>
          <p:cNvSpPr txBox="1"/>
          <p:nvPr/>
        </p:nvSpPr>
        <p:spPr>
          <a:xfrm>
            <a:off x="2209800" y="4572000"/>
            <a:ext cx="4800600" cy="276999"/>
          </a:xfrm>
          <a:prstGeom prst="rect">
            <a:avLst/>
          </a:prstGeom>
          <a:noFill/>
        </p:spPr>
        <p:txBody>
          <a:bodyPr wrap="square" rtlCol="0">
            <a:spAutoFit/>
          </a:bodyPr>
          <a:lstStyle/>
          <a:p>
            <a:r>
              <a:rPr lang="en-US" sz="1200" dirty="0" smtClean="0">
                <a:solidFill>
                  <a:schemeClr val="bg2"/>
                </a:solidFill>
                <a:latin typeface="Helvetica"/>
              </a:rPr>
              <a:t>Zhu et al. 2015, submitted</a:t>
            </a:r>
            <a:endParaRPr lang="en-US" sz="1200" dirty="0" smtClean="0"/>
          </a:p>
          <a:p>
            <a:endParaRPr lang="en-US" sz="1200" dirty="0">
              <a:solidFill>
                <a:schemeClr val="bg2"/>
              </a:solidFill>
              <a:latin typeface="Helvetica"/>
            </a:endParaRPr>
          </a:p>
        </p:txBody>
      </p:sp>
      <p:sp>
        <p:nvSpPr>
          <p:cNvPr id="8" name="TextBox 7"/>
          <p:cNvSpPr txBox="1"/>
          <p:nvPr/>
        </p:nvSpPr>
        <p:spPr>
          <a:xfrm>
            <a:off x="457200" y="990600"/>
            <a:ext cx="698003" cy="400110"/>
          </a:xfrm>
          <a:prstGeom prst="rect">
            <a:avLst/>
          </a:prstGeom>
          <a:noFill/>
        </p:spPr>
        <p:txBody>
          <a:bodyPr wrap="none" rtlCol="0">
            <a:spAutoFit/>
          </a:bodyPr>
          <a:lstStyle/>
          <a:p>
            <a:r>
              <a:rPr lang="en-US" sz="2000" dirty="0" smtClean="0">
                <a:solidFill>
                  <a:srgbClr val="D10DA9"/>
                </a:solidFill>
                <a:latin typeface="Helvetica"/>
              </a:rPr>
              <a:t>Spin</a:t>
            </a:r>
            <a:endParaRPr lang="en-US" sz="2000" dirty="0">
              <a:solidFill>
                <a:srgbClr val="D10DA9"/>
              </a:solidFill>
              <a:latin typeface="Helvetica"/>
            </a:endParaRPr>
          </a:p>
        </p:txBody>
      </p:sp>
      <p:sp>
        <p:nvSpPr>
          <p:cNvPr id="11" name="TextBox 10"/>
          <p:cNvSpPr txBox="1"/>
          <p:nvPr/>
        </p:nvSpPr>
        <p:spPr>
          <a:xfrm>
            <a:off x="152400" y="1600200"/>
            <a:ext cx="1481470" cy="400110"/>
          </a:xfrm>
          <a:prstGeom prst="rect">
            <a:avLst/>
          </a:prstGeom>
          <a:noFill/>
        </p:spPr>
        <p:txBody>
          <a:bodyPr wrap="none" rtlCol="0">
            <a:spAutoFit/>
          </a:bodyPr>
          <a:lstStyle/>
          <a:p>
            <a:r>
              <a:rPr lang="en-US" sz="2000" dirty="0" err="1" smtClean="0">
                <a:solidFill>
                  <a:schemeClr val="bg1">
                    <a:lumMod val="75000"/>
                  </a:schemeClr>
                </a:solidFill>
                <a:latin typeface="Helvetica"/>
              </a:rPr>
              <a:t>Astrometric</a:t>
            </a:r>
            <a:endParaRPr lang="en-US" sz="2000" dirty="0">
              <a:solidFill>
                <a:schemeClr val="bg1">
                  <a:lumMod val="75000"/>
                </a:schemeClr>
              </a:solidFill>
              <a:latin typeface="Helvetica"/>
            </a:endParaRPr>
          </a:p>
        </p:txBody>
      </p:sp>
      <p:sp>
        <p:nvSpPr>
          <p:cNvPr id="13" name="TextBox 12"/>
          <p:cNvSpPr txBox="1"/>
          <p:nvPr/>
        </p:nvSpPr>
        <p:spPr>
          <a:xfrm>
            <a:off x="228600" y="2209800"/>
            <a:ext cx="1828800" cy="707886"/>
          </a:xfrm>
          <a:prstGeom prst="rect">
            <a:avLst/>
          </a:prstGeom>
          <a:noFill/>
        </p:spPr>
        <p:txBody>
          <a:bodyPr wrap="square" rtlCol="0">
            <a:spAutoFit/>
          </a:bodyPr>
          <a:lstStyle/>
          <a:p>
            <a:r>
              <a:rPr lang="en-US" sz="2000" dirty="0" smtClean="0">
                <a:solidFill>
                  <a:schemeClr val="tx1">
                    <a:lumMod val="75000"/>
                    <a:lumOff val="25000"/>
                  </a:schemeClr>
                </a:solidFill>
                <a:latin typeface="Helvetica"/>
              </a:rPr>
              <a:t>Interstellar Medium</a:t>
            </a:r>
            <a:endParaRPr lang="en-US" sz="2000" dirty="0">
              <a:solidFill>
                <a:schemeClr val="tx1">
                  <a:lumMod val="75000"/>
                  <a:lumOff val="25000"/>
                </a:schemeClr>
              </a:solidFill>
              <a:latin typeface="Helvetica"/>
            </a:endParaRPr>
          </a:p>
        </p:txBody>
      </p:sp>
      <p:sp>
        <p:nvSpPr>
          <p:cNvPr id="14" name="TextBox 13"/>
          <p:cNvSpPr txBox="1"/>
          <p:nvPr/>
        </p:nvSpPr>
        <p:spPr>
          <a:xfrm>
            <a:off x="304800" y="3200400"/>
            <a:ext cx="1828800" cy="400110"/>
          </a:xfrm>
          <a:prstGeom prst="rect">
            <a:avLst/>
          </a:prstGeom>
          <a:noFill/>
        </p:spPr>
        <p:txBody>
          <a:bodyPr wrap="square" rtlCol="0">
            <a:spAutoFit/>
          </a:bodyPr>
          <a:lstStyle/>
          <a:p>
            <a:r>
              <a:rPr lang="en-US" sz="2000" dirty="0" smtClean="0">
                <a:solidFill>
                  <a:srgbClr val="FF0000"/>
                </a:solidFill>
                <a:latin typeface="Helvetica"/>
              </a:rPr>
              <a:t>Binary</a:t>
            </a:r>
            <a:endParaRPr lang="en-US" sz="2000" dirty="0">
              <a:solidFill>
                <a:srgbClr val="FF0000"/>
              </a:solidFill>
              <a:latin typeface="Helvetica"/>
            </a:endParaRPr>
          </a:p>
        </p:txBody>
      </p:sp>
      <p:sp>
        <p:nvSpPr>
          <p:cNvPr id="15" name="TextBox 14"/>
          <p:cNvSpPr txBox="1"/>
          <p:nvPr/>
        </p:nvSpPr>
        <p:spPr>
          <a:xfrm>
            <a:off x="152400" y="3733800"/>
            <a:ext cx="1828800" cy="1323439"/>
          </a:xfrm>
          <a:prstGeom prst="rect">
            <a:avLst/>
          </a:prstGeom>
          <a:noFill/>
        </p:spPr>
        <p:txBody>
          <a:bodyPr wrap="square" rtlCol="0">
            <a:spAutoFit/>
          </a:bodyPr>
          <a:lstStyle/>
          <a:p>
            <a:r>
              <a:rPr lang="en-US" sz="2000" dirty="0" smtClean="0">
                <a:solidFill>
                  <a:srgbClr val="660066"/>
                </a:solidFill>
                <a:latin typeface="Helvetica"/>
              </a:rPr>
              <a:t>Frequency-dependent profile evolution</a:t>
            </a:r>
            <a:endParaRPr lang="en-US" sz="2000" dirty="0">
              <a:solidFill>
                <a:srgbClr val="660066"/>
              </a:solidFill>
              <a:latin typeface="Helvetica"/>
            </a:endParaRPr>
          </a:p>
        </p:txBody>
      </p:sp>
      <p:sp>
        <p:nvSpPr>
          <p:cNvPr id="16" name="TextBox 15"/>
          <p:cNvSpPr txBox="1"/>
          <p:nvPr/>
        </p:nvSpPr>
        <p:spPr>
          <a:xfrm>
            <a:off x="4876800" y="4648200"/>
            <a:ext cx="4038600" cy="1323439"/>
          </a:xfrm>
          <a:prstGeom prst="rect">
            <a:avLst/>
          </a:prstGeom>
          <a:noFill/>
        </p:spPr>
        <p:txBody>
          <a:bodyPr wrap="square" rtlCol="0">
            <a:spAutoFit/>
          </a:bodyPr>
          <a:lstStyle/>
          <a:p>
            <a:r>
              <a:rPr lang="en-US" sz="2000" dirty="0" smtClean="0">
                <a:solidFill>
                  <a:srgbClr val="D10DA9"/>
                </a:solidFill>
                <a:latin typeface="Helvetica"/>
              </a:rPr>
              <a:t>Timing parameters estimated using noise models including red noise (intrinsic and due to ISM effects) and pulse jitter.</a:t>
            </a:r>
            <a:endParaRPr lang="en-US" sz="2000" dirty="0">
              <a:solidFill>
                <a:srgbClr val="D10DA9"/>
              </a:solidFill>
              <a:latin typeface="Helvetica"/>
            </a:endParaRPr>
          </a:p>
        </p:txBody>
      </p:sp>
      <p:sp>
        <p:nvSpPr>
          <p:cNvPr id="17" name="TextBox 16"/>
          <p:cNvSpPr txBox="1"/>
          <p:nvPr/>
        </p:nvSpPr>
        <p:spPr>
          <a:xfrm>
            <a:off x="1981200" y="1524000"/>
            <a:ext cx="6858000" cy="320040"/>
          </a:xfrm>
          <a:prstGeom prst="rect">
            <a:avLst/>
          </a:prstGeom>
          <a:solidFill>
            <a:srgbClr val="D10DA9">
              <a:alpha val="20000"/>
            </a:srgbClr>
          </a:solidFill>
        </p:spPr>
        <p:txBody>
          <a:bodyPr wrap="square" rtlCol="0">
            <a:spAutoFit/>
          </a:bodyPr>
          <a:lstStyle/>
          <a:p>
            <a:endParaRPr lang="en-US" dirty="0"/>
          </a:p>
        </p:txBody>
      </p:sp>
      <p:sp>
        <p:nvSpPr>
          <p:cNvPr id="18" name="TextBox 17"/>
          <p:cNvSpPr txBox="1"/>
          <p:nvPr/>
        </p:nvSpPr>
        <p:spPr>
          <a:xfrm>
            <a:off x="1981200" y="1219200"/>
            <a:ext cx="6858000" cy="320040"/>
          </a:xfrm>
          <a:prstGeom prst="rect">
            <a:avLst/>
          </a:prstGeom>
          <a:solidFill>
            <a:schemeClr val="bg1">
              <a:lumMod val="75000"/>
              <a:alpha val="20000"/>
            </a:schemeClr>
          </a:solidFill>
        </p:spPr>
        <p:txBody>
          <a:bodyPr wrap="square" rtlCol="0">
            <a:spAutoFit/>
          </a:bodyPr>
          <a:lstStyle/>
          <a:p>
            <a:endParaRPr lang="en-US" dirty="0"/>
          </a:p>
        </p:txBody>
      </p:sp>
      <p:sp>
        <p:nvSpPr>
          <p:cNvPr id="19" name="TextBox 18"/>
          <p:cNvSpPr txBox="1"/>
          <p:nvPr/>
        </p:nvSpPr>
        <p:spPr>
          <a:xfrm>
            <a:off x="1981200" y="1847088"/>
            <a:ext cx="6858000" cy="420624"/>
          </a:xfrm>
          <a:prstGeom prst="rect">
            <a:avLst/>
          </a:prstGeom>
          <a:solidFill>
            <a:schemeClr val="bg1">
              <a:lumMod val="75000"/>
              <a:alpha val="20000"/>
            </a:schemeClr>
          </a:solidFill>
        </p:spPr>
        <p:txBody>
          <a:bodyPr wrap="square" rtlCol="0">
            <a:spAutoFit/>
          </a:bodyPr>
          <a:lstStyle/>
          <a:p>
            <a:endParaRPr lang="en-US" dirty="0"/>
          </a:p>
        </p:txBody>
      </p:sp>
      <p:sp>
        <p:nvSpPr>
          <p:cNvPr id="20" name="TextBox 19"/>
          <p:cNvSpPr txBox="1"/>
          <p:nvPr/>
        </p:nvSpPr>
        <p:spPr>
          <a:xfrm>
            <a:off x="1984248" y="2267712"/>
            <a:ext cx="6858000" cy="182880"/>
          </a:xfrm>
          <a:prstGeom prst="rect">
            <a:avLst/>
          </a:prstGeom>
          <a:solidFill>
            <a:schemeClr val="accent2">
              <a:lumMod val="75000"/>
              <a:lumOff val="25000"/>
              <a:alpha val="20000"/>
            </a:schemeClr>
          </a:solidFill>
        </p:spPr>
        <p:txBody>
          <a:bodyPr wrap="square" rtlCol="0">
            <a:spAutoFit/>
          </a:bodyPr>
          <a:lstStyle/>
          <a:p>
            <a:endParaRPr lang="en-US" dirty="0"/>
          </a:p>
        </p:txBody>
      </p:sp>
      <p:sp>
        <p:nvSpPr>
          <p:cNvPr id="21" name="TextBox 20"/>
          <p:cNvSpPr txBox="1"/>
          <p:nvPr/>
        </p:nvSpPr>
        <p:spPr>
          <a:xfrm>
            <a:off x="1981200" y="2450592"/>
            <a:ext cx="6858000" cy="1371600"/>
          </a:xfrm>
          <a:prstGeom prst="rect">
            <a:avLst/>
          </a:prstGeom>
          <a:solidFill>
            <a:srgbClr val="FF0000">
              <a:alpha val="20000"/>
            </a:srgbClr>
          </a:solidFill>
        </p:spPr>
        <p:txBody>
          <a:bodyPr wrap="square" rtlCol="0">
            <a:spAutoFit/>
          </a:bodyPr>
          <a:lstStyle/>
          <a:p>
            <a:endParaRPr lang="en-US" dirty="0"/>
          </a:p>
        </p:txBody>
      </p:sp>
      <p:sp>
        <p:nvSpPr>
          <p:cNvPr id="22" name="TextBox 21"/>
          <p:cNvSpPr txBox="1"/>
          <p:nvPr/>
        </p:nvSpPr>
        <p:spPr>
          <a:xfrm>
            <a:off x="1981200" y="3810000"/>
            <a:ext cx="6858000" cy="640080"/>
          </a:xfrm>
          <a:prstGeom prst="rect">
            <a:avLst/>
          </a:prstGeom>
          <a:solidFill>
            <a:srgbClr val="660066">
              <a:alpha val="20000"/>
            </a:srgbClr>
          </a:solidFill>
        </p:spPr>
        <p:txBody>
          <a:bodyPr wrap="square" rtlCol="0">
            <a:spAutoFit/>
          </a:bodyPr>
          <a:lstStyle/>
          <a:p>
            <a:endParaRPr lang="en-US" dirty="0"/>
          </a:p>
        </p:txBody>
      </p:sp>
      <p:sp>
        <p:nvSpPr>
          <p:cNvPr id="23" name="TextBox 2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212725" y="26241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3" name="Text Box 1027"/>
          <p:cNvSpPr txBox="1">
            <a:spLocks noChangeArrowheads="1"/>
          </p:cNvSpPr>
          <p:nvPr/>
        </p:nvSpPr>
        <p:spPr bwMode="auto">
          <a:xfrm>
            <a:off x="365125" y="27765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4" name="Rectangle 1028"/>
          <p:cNvSpPr>
            <a:spLocks noChangeArrowheads="1"/>
          </p:cNvSpPr>
          <p:nvPr/>
        </p:nvSpPr>
        <p:spPr bwMode="auto">
          <a:xfrm>
            <a:off x="0" y="-228600"/>
            <a:ext cx="9144000" cy="1066800"/>
          </a:xfrm>
          <a:prstGeom prst="rect">
            <a:avLst/>
          </a:prstGeom>
          <a:noFill/>
          <a:ln w="9525">
            <a:noFill/>
            <a:miter lim="800000"/>
            <a:headEnd/>
            <a:tailEnd/>
          </a:ln>
        </p:spPr>
        <p:txBody>
          <a:bodyPr anchor="ctr">
            <a:prstTxWarp prst="textNoShape">
              <a:avLst/>
            </a:prstTxWarp>
          </a:bodyPr>
          <a:lstStyle/>
          <a:p>
            <a:r>
              <a:rPr lang="en-US" sz="3200" b="1" dirty="0" smtClean="0">
                <a:solidFill>
                  <a:schemeClr val="bg1">
                    <a:lumMod val="75000"/>
                  </a:schemeClr>
                </a:solidFill>
                <a:latin typeface="Helvetica"/>
              </a:rPr>
              <a:t>Many intrinsic and extrinsic effects….</a:t>
            </a:r>
            <a:endParaRPr lang="en-US" sz="3200" b="1" dirty="0">
              <a:solidFill>
                <a:schemeClr val="bg1">
                  <a:lumMod val="75000"/>
                </a:schemeClr>
              </a:solidFill>
              <a:latin typeface="Helvetica"/>
            </a:endParaRPr>
          </a:p>
        </p:txBody>
      </p:sp>
      <p:sp>
        <p:nvSpPr>
          <p:cNvPr id="20488" name="Rectangle 13"/>
          <p:cNvSpPr>
            <a:spLocks noChangeArrowheads="1"/>
          </p:cNvSpPr>
          <p:nvPr/>
        </p:nvSpPr>
        <p:spPr bwMode="auto">
          <a:xfrm>
            <a:off x="-2286000" y="914400"/>
            <a:ext cx="6629400" cy="2743200"/>
          </a:xfrm>
          <a:prstGeom prst="rect">
            <a:avLst/>
          </a:prstGeom>
          <a:noFill/>
          <a:ln w="9525">
            <a:noFill/>
            <a:miter lim="800000"/>
            <a:headEnd/>
            <a:tailEnd/>
          </a:ln>
        </p:spPr>
        <p:txBody>
          <a:bodyPr anchor="ctr">
            <a:prstTxWarp prst="textNoShape">
              <a:avLst/>
            </a:prstTxWarp>
          </a:bodyPr>
          <a:lstStyle/>
          <a:p>
            <a:pPr algn="ctr"/>
            <a:endParaRPr lang="en-US" sz="2800" dirty="0"/>
          </a:p>
        </p:txBody>
      </p:sp>
      <p:pic>
        <p:nvPicPr>
          <p:cNvPr id="9" name="Picture 8" descr="timingmodelparameters.tiff"/>
          <p:cNvPicPr>
            <a:picLocks noChangeAspect="1"/>
          </p:cNvPicPr>
          <p:nvPr/>
        </p:nvPicPr>
        <p:blipFill>
          <a:blip r:embed="rId3"/>
          <a:srcRect b="32155"/>
          <a:stretch>
            <a:fillRect/>
          </a:stretch>
        </p:blipFill>
        <p:spPr>
          <a:xfrm>
            <a:off x="1741799" y="609600"/>
            <a:ext cx="7402201" cy="3854409"/>
          </a:xfrm>
          <a:prstGeom prst="rect">
            <a:avLst/>
          </a:prstGeom>
        </p:spPr>
      </p:pic>
      <p:sp>
        <p:nvSpPr>
          <p:cNvPr id="10" name="TextBox 9"/>
          <p:cNvSpPr txBox="1"/>
          <p:nvPr/>
        </p:nvSpPr>
        <p:spPr>
          <a:xfrm>
            <a:off x="2209800" y="4572000"/>
            <a:ext cx="4800600" cy="276999"/>
          </a:xfrm>
          <a:prstGeom prst="rect">
            <a:avLst/>
          </a:prstGeom>
          <a:noFill/>
        </p:spPr>
        <p:txBody>
          <a:bodyPr wrap="square" rtlCol="0">
            <a:spAutoFit/>
          </a:bodyPr>
          <a:lstStyle/>
          <a:p>
            <a:r>
              <a:rPr lang="en-US" sz="1200" dirty="0" smtClean="0">
                <a:solidFill>
                  <a:schemeClr val="bg2"/>
                </a:solidFill>
                <a:latin typeface="Helvetica"/>
              </a:rPr>
              <a:t>Zhu et al. 2015, submitted</a:t>
            </a:r>
            <a:endParaRPr lang="en-US" sz="1200" dirty="0" smtClean="0"/>
          </a:p>
          <a:p>
            <a:endParaRPr lang="en-US" sz="1200" dirty="0">
              <a:solidFill>
                <a:schemeClr val="bg2"/>
              </a:solidFill>
              <a:latin typeface="Helvetica"/>
            </a:endParaRPr>
          </a:p>
        </p:txBody>
      </p:sp>
      <p:sp>
        <p:nvSpPr>
          <p:cNvPr id="8" name="TextBox 7"/>
          <p:cNvSpPr txBox="1"/>
          <p:nvPr/>
        </p:nvSpPr>
        <p:spPr>
          <a:xfrm>
            <a:off x="457200" y="990600"/>
            <a:ext cx="698003" cy="400110"/>
          </a:xfrm>
          <a:prstGeom prst="rect">
            <a:avLst/>
          </a:prstGeom>
          <a:noFill/>
        </p:spPr>
        <p:txBody>
          <a:bodyPr wrap="none" rtlCol="0">
            <a:spAutoFit/>
          </a:bodyPr>
          <a:lstStyle/>
          <a:p>
            <a:r>
              <a:rPr lang="en-US" sz="2000" dirty="0" smtClean="0">
                <a:solidFill>
                  <a:srgbClr val="D10DA9"/>
                </a:solidFill>
                <a:latin typeface="Helvetica"/>
              </a:rPr>
              <a:t>Spin</a:t>
            </a:r>
            <a:endParaRPr lang="en-US" sz="2000" dirty="0">
              <a:solidFill>
                <a:srgbClr val="D10DA9"/>
              </a:solidFill>
              <a:latin typeface="Helvetica"/>
            </a:endParaRPr>
          </a:p>
        </p:txBody>
      </p:sp>
      <p:sp>
        <p:nvSpPr>
          <p:cNvPr id="11" name="TextBox 10"/>
          <p:cNvSpPr txBox="1"/>
          <p:nvPr/>
        </p:nvSpPr>
        <p:spPr>
          <a:xfrm>
            <a:off x="152400" y="1600200"/>
            <a:ext cx="1481470" cy="400110"/>
          </a:xfrm>
          <a:prstGeom prst="rect">
            <a:avLst/>
          </a:prstGeom>
          <a:noFill/>
        </p:spPr>
        <p:txBody>
          <a:bodyPr wrap="none" rtlCol="0">
            <a:spAutoFit/>
          </a:bodyPr>
          <a:lstStyle/>
          <a:p>
            <a:r>
              <a:rPr lang="en-US" sz="2000" dirty="0" err="1" smtClean="0">
                <a:solidFill>
                  <a:schemeClr val="bg1">
                    <a:lumMod val="75000"/>
                  </a:schemeClr>
                </a:solidFill>
                <a:latin typeface="Helvetica"/>
              </a:rPr>
              <a:t>Astrometric</a:t>
            </a:r>
            <a:endParaRPr lang="en-US" sz="2000" dirty="0">
              <a:solidFill>
                <a:schemeClr val="bg1">
                  <a:lumMod val="75000"/>
                </a:schemeClr>
              </a:solidFill>
              <a:latin typeface="Helvetica"/>
            </a:endParaRPr>
          </a:p>
        </p:txBody>
      </p:sp>
      <p:sp>
        <p:nvSpPr>
          <p:cNvPr id="13" name="TextBox 12"/>
          <p:cNvSpPr txBox="1"/>
          <p:nvPr/>
        </p:nvSpPr>
        <p:spPr>
          <a:xfrm>
            <a:off x="228600" y="2209800"/>
            <a:ext cx="1828800" cy="707886"/>
          </a:xfrm>
          <a:prstGeom prst="rect">
            <a:avLst/>
          </a:prstGeom>
          <a:noFill/>
        </p:spPr>
        <p:txBody>
          <a:bodyPr wrap="square" rtlCol="0">
            <a:spAutoFit/>
          </a:bodyPr>
          <a:lstStyle/>
          <a:p>
            <a:r>
              <a:rPr lang="en-US" sz="2000" dirty="0" smtClean="0">
                <a:solidFill>
                  <a:schemeClr val="tx1">
                    <a:lumMod val="75000"/>
                    <a:lumOff val="25000"/>
                  </a:schemeClr>
                </a:solidFill>
                <a:latin typeface="Helvetica"/>
              </a:rPr>
              <a:t>Interstellar Medium</a:t>
            </a:r>
            <a:endParaRPr lang="en-US" sz="2000" dirty="0">
              <a:solidFill>
                <a:schemeClr val="tx1">
                  <a:lumMod val="75000"/>
                  <a:lumOff val="25000"/>
                </a:schemeClr>
              </a:solidFill>
              <a:latin typeface="Helvetica"/>
            </a:endParaRPr>
          </a:p>
        </p:txBody>
      </p:sp>
      <p:sp>
        <p:nvSpPr>
          <p:cNvPr id="14" name="TextBox 13"/>
          <p:cNvSpPr txBox="1"/>
          <p:nvPr/>
        </p:nvSpPr>
        <p:spPr>
          <a:xfrm>
            <a:off x="304800" y="3200400"/>
            <a:ext cx="1828800" cy="400110"/>
          </a:xfrm>
          <a:prstGeom prst="rect">
            <a:avLst/>
          </a:prstGeom>
          <a:noFill/>
        </p:spPr>
        <p:txBody>
          <a:bodyPr wrap="square" rtlCol="0">
            <a:spAutoFit/>
          </a:bodyPr>
          <a:lstStyle/>
          <a:p>
            <a:r>
              <a:rPr lang="en-US" sz="2000" dirty="0" smtClean="0">
                <a:solidFill>
                  <a:srgbClr val="FF0000"/>
                </a:solidFill>
                <a:latin typeface="Helvetica"/>
              </a:rPr>
              <a:t>Binary</a:t>
            </a:r>
            <a:endParaRPr lang="en-US" sz="2000" dirty="0">
              <a:solidFill>
                <a:srgbClr val="FF0000"/>
              </a:solidFill>
              <a:latin typeface="Helvetica"/>
            </a:endParaRPr>
          </a:p>
        </p:txBody>
      </p:sp>
      <p:sp>
        <p:nvSpPr>
          <p:cNvPr id="15" name="TextBox 14"/>
          <p:cNvSpPr txBox="1"/>
          <p:nvPr/>
        </p:nvSpPr>
        <p:spPr>
          <a:xfrm>
            <a:off x="152400" y="3733800"/>
            <a:ext cx="1828800" cy="1323439"/>
          </a:xfrm>
          <a:prstGeom prst="rect">
            <a:avLst/>
          </a:prstGeom>
          <a:noFill/>
        </p:spPr>
        <p:txBody>
          <a:bodyPr wrap="square" rtlCol="0">
            <a:spAutoFit/>
          </a:bodyPr>
          <a:lstStyle/>
          <a:p>
            <a:r>
              <a:rPr lang="en-US" sz="2000" dirty="0" smtClean="0">
                <a:solidFill>
                  <a:srgbClr val="660066"/>
                </a:solidFill>
                <a:latin typeface="Helvetica"/>
              </a:rPr>
              <a:t>Frequency-dependent profile evolution</a:t>
            </a:r>
            <a:endParaRPr lang="en-US" sz="2000" dirty="0">
              <a:solidFill>
                <a:srgbClr val="660066"/>
              </a:solidFill>
              <a:latin typeface="Helvetica"/>
            </a:endParaRPr>
          </a:p>
        </p:txBody>
      </p:sp>
      <p:sp>
        <p:nvSpPr>
          <p:cNvPr id="16" name="TextBox 15"/>
          <p:cNvSpPr txBox="1"/>
          <p:nvPr/>
        </p:nvSpPr>
        <p:spPr>
          <a:xfrm>
            <a:off x="4876800" y="4648200"/>
            <a:ext cx="4038600" cy="1323439"/>
          </a:xfrm>
          <a:prstGeom prst="rect">
            <a:avLst/>
          </a:prstGeom>
          <a:noFill/>
        </p:spPr>
        <p:txBody>
          <a:bodyPr wrap="square" rtlCol="0">
            <a:spAutoFit/>
          </a:bodyPr>
          <a:lstStyle/>
          <a:p>
            <a:r>
              <a:rPr lang="en-US" sz="2000" dirty="0" smtClean="0">
                <a:solidFill>
                  <a:srgbClr val="D10DA9"/>
                </a:solidFill>
                <a:latin typeface="Helvetica"/>
              </a:rPr>
              <a:t>Timing parameters estimated using noise models including red noise (intrinsic and due to ISM effects) and pulse jitter.</a:t>
            </a:r>
            <a:endParaRPr lang="en-US" sz="2000" dirty="0">
              <a:solidFill>
                <a:srgbClr val="D10DA9"/>
              </a:solidFill>
              <a:latin typeface="Helvetica"/>
            </a:endParaRPr>
          </a:p>
        </p:txBody>
      </p:sp>
      <p:sp>
        <p:nvSpPr>
          <p:cNvPr id="17" name="TextBox 16"/>
          <p:cNvSpPr txBox="1"/>
          <p:nvPr/>
        </p:nvSpPr>
        <p:spPr>
          <a:xfrm>
            <a:off x="1981200" y="1524000"/>
            <a:ext cx="6858000" cy="320040"/>
          </a:xfrm>
          <a:prstGeom prst="rect">
            <a:avLst/>
          </a:prstGeom>
          <a:solidFill>
            <a:srgbClr val="D10DA9">
              <a:alpha val="20000"/>
            </a:srgbClr>
          </a:solidFill>
        </p:spPr>
        <p:txBody>
          <a:bodyPr wrap="square" rtlCol="0">
            <a:spAutoFit/>
          </a:bodyPr>
          <a:lstStyle/>
          <a:p>
            <a:endParaRPr lang="en-US" dirty="0"/>
          </a:p>
        </p:txBody>
      </p:sp>
      <p:sp>
        <p:nvSpPr>
          <p:cNvPr id="18" name="TextBox 17"/>
          <p:cNvSpPr txBox="1"/>
          <p:nvPr/>
        </p:nvSpPr>
        <p:spPr>
          <a:xfrm>
            <a:off x="1981200" y="1219200"/>
            <a:ext cx="6858000" cy="320040"/>
          </a:xfrm>
          <a:prstGeom prst="rect">
            <a:avLst/>
          </a:prstGeom>
          <a:solidFill>
            <a:schemeClr val="bg1">
              <a:lumMod val="75000"/>
              <a:alpha val="20000"/>
            </a:schemeClr>
          </a:solidFill>
        </p:spPr>
        <p:txBody>
          <a:bodyPr wrap="square" rtlCol="0">
            <a:spAutoFit/>
          </a:bodyPr>
          <a:lstStyle/>
          <a:p>
            <a:endParaRPr lang="en-US" dirty="0"/>
          </a:p>
        </p:txBody>
      </p:sp>
      <p:sp>
        <p:nvSpPr>
          <p:cNvPr id="19" name="TextBox 18"/>
          <p:cNvSpPr txBox="1"/>
          <p:nvPr/>
        </p:nvSpPr>
        <p:spPr>
          <a:xfrm>
            <a:off x="1981200" y="1847088"/>
            <a:ext cx="6858000" cy="420624"/>
          </a:xfrm>
          <a:prstGeom prst="rect">
            <a:avLst/>
          </a:prstGeom>
          <a:solidFill>
            <a:schemeClr val="bg1">
              <a:lumMod val="75000"/>
              <a:alpha val="20000"/>
            </a:schemeClr>
          </a:solidFill>
        </p:spPr>
        <p:txBody>
          <a:bodyPr wrap="square" rtlCol="0">
            <a:spAutoFit/>
          </a:bodyPr>
          <a:lstStyle/>
          <a:p>
            <a:endParaRPr lang="en-US" dirty="0"/>
          </a:p>
        </p:txBody>
      </p:sp>
      <p:sp>
        <p:nvSpPr>
          <p:cNvPr id="20" name="TextBox 19"/>
          <p:cNvSpPr txBox="1"/>
          <p:nvPr/>
        </p:nvSpPr>
        <p:spPr>
          <a:xfrm>
            <a:off x="1984248" y="2267712"/>
            <a:ext cx="6858000" cy="182880"/>
          </a:xfrm>
          <a:prstGeom prst="rect">
            <a:avLst/>
          </a:prstGeom>
          <a:solidFill>
            <a:schemeClr val="accent2">
              <a:lumMod val="75000"/>
              <a:lumOff val="25000"/>
              <a:alpha val="20000"/>
            </a:schemeClr>
          </a:solidFill>
        </p:spPr>
        <p:txBody>
          <a:bodyPr wrap="square" rtlCol="0">
            <a:spAutoFit/>
          </a:bodyPr>
          <a:lstStyle/>
          <a:p>
            <a:endParaRPr lang="en-US" dirty="0"/>
          </a:p>
        </p:txBody>
      </p:sp>
      <p:sp>
        <p:nvSpPr>
          <p:cNvPr id="21" name="TextBox 20"/>
          <p:cNvSpPr txBox="1"/>
          <p:nvPr/>
        </p:nvSpPr>
        <p:spPr>
          <a:xfrm>
            <a:off x="1981200" y="2450592"/>
            <a:ext cx="6858000" cy="1371600"/>
          </a:xfrm>
          <a:prstGeom prst="rect">
            <a:avLst/>
          </a:prstGeom>
          <a:solidFill>
            <a:srgbClr val="FF0000">
              <a:alpha val="20000"/>
            </a:srgbClr>
          </a:solidFill>
        </p:spPr>
        <p:txBody>
          <a:bodyPr wrap="square" rtlCol="0">
            <a:spAutoFit/>
          </a:bodyPr>
          <a:lstStyle/>
          <a:p>
            <a:endParaRPr lang="en-US" dirty="0"/>
          </a:p>
        </p:txBody>
      </p:sp>
      <p:sp>
        <p:nvSpPr>
          <p:cNvPr id="22" name="TextBox 21"/>
          <p:cNvSpPr txBox="1"/>
          <p:nvPr/>
        </p:nvSpPr>
        <p:spPr>
          <a:xfrm>
            <a:off x="1981200" y="3810000"/>
            <a:ext cx="6858000" cy="640080"/>
          </a:xfrm>
          <a:prstGeom prst="rect">
            <a:avLst/>
          </a:prstGeom>
          <a:solidFill>
            <a:srgbClr val="660066">
              <a:alpha val="20000"/>
            </a:srgbClr>
          </a:solidFill>
        </p:spPr>
        <p:txBody>
          <a:bodyPr wrap="square" rtlCol="0">
            <a:spAutoFit/>
          </a:bodyPr>
          <a:lstStyle/>
          <a:p>
            <a:endParaRPr lang="en-US" dirty="0"/>
          </a:p>
        </p:txBody>
      </p:sp>
      <p:pic>
        <p:nvPicPr>
          <p:cNvPr id="23" name="Picture 22" descr="grabbed.tiff"/>
          <p:cNvPicPr>
            <a:picLocks noChangeAspect="1"/>
          </p:cNvPicPr>
          <p:nvPr/>
        </p:nvPicPr>
        <p:blipFill>
          <a:blip r:embed="rId4"/>
          <a:stretch>
            <a:fillRect/>
          </a:stretch>
        </p:blipFill>
        <p:spPr>
          <a:xfrm>
            <a:off x="1447800" y="1322351"/>
            <a:ext cx="5619750" cy="3789399"/>
          </a:xfrm>
          <a:prstGeom prst="rect">
            <a:avLst/>
          </a:prstGeom>
        </p:spPr>
      </p:pic>
      <p:sp>
        <p:nvSpPr>
          <p:cNvPr id="24" name="TextBox 23"/>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a:xfrm>
            <a:off x="685800" y="0"/>
            <a:ext cx="8305800" cy="914400"/>
          </a:xfrm>
          <a:noFill/>
        </p:spPr>
        <p:txBody>
          <a:bodyPr/>
          <a:lstStyle/>
          <a:p>
            <a:pPr eaLnBrk="1" hangingPunct="1"/>
            <a:r>
              <a:rPr lang="en-US" sz="3200" dirty="0" smtClean="0">
                <a:solidFill>
                  <a:schemeClr val="bg1">
                    <a:lumMod val="75000"/>
                  </a:schemeClr>
                </a:solidFill>
                <a:latin typeface="Helvetica"/>
              </a:rPr>
              <a:t>Pulsars are incredibly stable rotators!</a:t>
            </a:r>
          </a:p>
        </p:txBody>
      </p:sp>
      <p:sp>
        <p:nvSpPr>
          <p:cNvPr id="11" name="Content Placeholder 2"/>
          <p:cNvSpPr>
            <a:spLocks noGrp="1"/>
          </p:cNvSpPr>
          <p:nvPr>
            <p:ph idx="1"/>
          </p:nvPr>
        </p:nvSpPr>
        <p:spPr>
          <a:xfrm>
            <a:off x="0" y="1066800"/>
            <a:ext cx="9448800" cy="2133600"/>
          </a:xfrm>
        </p:spPr>
        <p:txBody>
          <a:bodyPr/>
          <a:lstStyle/>
          <a:p>
            <a:pPr algn="ctr">
              <a:buNone/>
            </a:pPr>
            <a:endParaRPr lang="en-US" sz="2000" dirty="0" smtClean="0">
              <a:solidFill>
                <a:schemeClr val="bg2"/>
              </a:solidFill>
              <a:latin typeface="Helvetica"/>
            </a:endParaRPr>
          </a:p>
          <a:p>
            <a:pPr algn="ctr">
              <a:buNone/>
            </a:pPr>
            <a:r>
              <a:rPr lang="en-US" sz="2000" dirty="0" smtClean="0">
                <a:solidFill>
                  <a:schemeClr val="bg2"/>
                </a:solidFill>
                <a:latin typeface="Helvetica"/>
              </a:rPr>
              <a:t>Today at</a:t>
            </a:r>
            <a:r>
              <a:rPr lang="en-US" sz="2000" dirty="0" smtClean="0">
                <a:solidFill>
                  <a:schemeClr val="bg2"/>
                </a:solidFill>
                <a:latin typeface="Helvetica"/>
              </a:rPr>
              <a:t> 10:05 am</a:t>
            </a:r>
            <a:r>
              <a:rPr lang="en-US" sz="2000" dirty="0" smtClean="0">
                <a:solidFill>
                  <a:schemeClr val="bg2"/>
                </a:solidFill>
                <a:latin typeface="Helvetica"/>
              </a:rPr>
              <a:t>, </a:t>
            </a:r>
          </a:p>
          <a:p>
            <a:pPr algn="ctr">
              <a:buNone/>
            </a:pPr>
            <a:r>
              <a:rPr lang="en-US" sz="2000" dirty="0" smtClean="0">
                <a:solidFill>
                  <a:schemeClr val="bg2"/>
                </a:solidFill>
                <a:latin typeface="Helvetica"/>
              </a:rPr>
              <a:t>the spin period of this pulsar is</a:t>
            </a:r>
          </a:p>
          <a:p>
            <a:pPr algn="ctr">
              <a:buNone/>
            </a:pPr>
            <a:r>
              <a:rPr lang="en-US" sz="2000" dirty="0" smtClean="0">
                <a:solidFill>
                  <a:srgbClr val="D10DA9"/>
                </a:solidFill>
                <a:latin typeface="Helvetica"/>
              </a:rPr>
              <a:t>4.5701365289250(</a:t>
            </a:r>
            <a:r>
              <a:rPr lang="en-US" sz="2000" dirty="0" smtClean="0">
                <a:solidFill>
                  <a:srgbClr val="D10DA9"/>
                </a:solidFill>
                <a:latin typeface="Helvetica"/>
              </a:rPr>
              <a:t>1) milliseconds.</a:t>
            </a:r>
          </a:p>
        </p:txBody>
      </p:sp>
      <p:sp>
        <p:nvSpPr>
          <p:cNvPr id="10" name="TextBox 9"/>
          <p:cNvSpPr txBox="1"/>
          <p:nvPr/>
        </p:nvSpPr>
        <p:spPr>
          <a:xfrm>
            <a:off x="914400" y="2971800"/>
            <a:ext cx="609600" cy="461665"/>
          </a:xfrm>
          <a:prstGeom prst="rect">
            <a:avLst/>
          </a:prstGeom>
          <a:solidFill>
            <a:srgbClr val="FFFFFF"/>
          </a:solidFill>
        </p:spPr>
        <p:txBody>
          <a:bodyPr wrap="square" rtlCol="0">
            <a:spAutoFit/>
          </a:bodyPr>
          <a:lstStyle/>
          <a:p>
            <a:endParaRPr lang="en-US" dirty="0"/>
          </a:p>
        </p:txBody>
      </p:sp>
      <p:pic>
        <p:nvPicPr>
          <p:cNvPr id="87042" name="Picture 2"/>
          <p:cNvPicPr>
            <a:picLocks noChangeAspect="1" noChangeArrowheads="1"/>
          </p:cNvPicPr>
          <p:nvPr/>
        </p:nvPicPr>
        <p:blipFill>
          <a:blip r:embed="rId3"/>
          <a:srcRect/>
          <a:stretch>
            <a:fillRect/>
          </a:stretch>
        </p:blipFill>
        <p:spPr bwMode="auto">
          <a:xfrm>
            <a:off x="3124200" y="3200400"/>
            <a:ext cx="3289300" cy="2463800"/>
          </a:xfrm>
          <a:prstGeom prst="rect">
            <a:avLst/>
          </a:prstGeom>
          <a:noFill/>
          <a:ln w="9525">
            <a:noFill/>
            <a:miter lim="800000"/>
            <a:headEnd/>
            <a:tailEnd/>
          </a:ln>
          <a:effectLst/>
        </p:spPr>
      </p:pic>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a:xfrm>
            <a:off x="0" y="0"/>
            <a:ext cx="8991600" cy="990600"/>
          </a:xfrm>
          <a:noFill/>
        </p:spPr>
        <p:txBody>
          <a:bodyPr/>
          <a:lstStyle/>
          <a:p>
            <a:pPr eaLnBrk="1" hangingPunct="1"/>
            <a:r>
              <a:rPr lang="en-US" sz="3200" dirty="0" smtClean="0">
                <a:solidFill>
                  <a:schemeClr val="bg1">
                    <a:lumMod val="75000"/>
                  </a:schemeClr>
                </a:solidFill>
                <a:latin typeface="Helvetica"/>
              </a:rPr>
              <a:t>Their periods are predictable to high precision!</a:t>
            </a:r>
          </a:p>
        </p:txBody>
      </p:sp>
      <p:sp>
        <p:nvSpPr>
          <p:cNvPr id="11" name="Content Placeholder 2"/>
          <p:cNvSpPr>
            <a:spLocks noGrp="1"/>
          </p:cNvSpPr>
          <p:nvPr>
            <p:ph idx="1"/>
          </p:nvPr>
        </p:nvSpPr>
        <p:spPr>
          <a:xfrm>
            <a:off x="0" y="990600"/>
            <a:ext cx="9448800" cy="2133600"/>
          </a:xfrm>
        </p:spPr>
        <p:txBody>
          <a:bodyPr/>
          <a:lstStyle/>
          <a:p>
            <a:pPr algn="ctr">
              <a:buNone/>
            </a:pPr>
            <a:endParaRPr lang="en-US" sz="2000" dirty="0" smtClean="0">
              <a:solidFill>
                <a:schemeClr val="bg2"/>
              </a:solidFill>
              <a:latin typeface="Helvetica"/>
            </a:endParaRPr>
          </a:p>
          <a:p>
            <a:pPr algn="ctr">
              <a:buNone/>
            </a:pPr>
            <a:r>
              <a:rPr lang="en-US" sz="2000" dirty="0" smtClean="0">
                <a:solidFill>
                  <a:schemeClr val="bg2"/>
                </a:solidFill>
                <a:latin typeface="Helvetica"/>
              </a:rPr>
              <a:t>Today at</a:t>
            </a:r>
            <a:r>
              <a:rPr lang="en-US" sz="2000" dirty="0" smtClean="0">
                <a:solidFill>
                  <a:schemeClr val="bg2"/>
                </a:solidFill>
                <a:latin typeface="Helvetica"/>
              </a:rPr>
              <a:t> 10:</a:t>
            </a:r>
            <a:r>
              <a:rPr lang="en-US" sz="2000" dirty="0" smtClean="0">
                <a:solidFill>
                  <a:schemeClr val="bg2"/>
                </a:solidFill>
                <a:latin typeface="Helvetica"/>
              </a:rPr>
              <a:t>0</a:t>
            </a:r>
            <a:r>
              <a:rPr lang="en-US" sz="2000" dirty="0" smtClean="0">
                <a:solidFill>
                  <a:schemeClr val="bg2"/>
                </a:solidFill>
                <a:latin typeface="Helvetica"/>
              </a:rPr>
              <a:t>5 </a:t>
            </a:r>
            <a:r>
              <a:rPr lang="en-US" sz="2000" dirty="0" smtClean="0">
                <a:solidFill>
                  <a:schemeClr val="bg2"/>
                </a:solidFill>
                <a:latin typeface="Helvetica"/>
              </a:rPr>
              <a:t>a</a:t>
            </a:r>
            <a:r>
              <a:rPr lang="en-US" sz="2000" dirty="0" smtClean="0">
                <a:solidFill>
                  <a:schemeClr val="bg2"/>
                </a:solidFill>
                <a:latin typeface="Helvetica"/>
              </a:rPr>
              <a:t>m</a:t>
            </a:r>
            <a:r>
              <a:rPr lang="en-US" sz="2000" dirty="0" smtClean="0">
                <a:solidFill>
                  <a:schemeClr val="bg2"/>
                </a:solidFill>
                <a:latin typeface="Helvetica"/>
              </a:rPr>
              <a:t>, </a:t>
            </a:r>
          </a:p>
          <a:p>
            <a:pPr algn="ctr">
              <a:buNone/>
            </a:pPr>
            <a:r>
              <a:rPr lang="en-US" sz="2000" dirty="0" smtClean="0">
                <a:solidFill>
                  <a:schemeClr val="bg2"/>
                </a:solidFill>
                <a:latin typeface="Helvetica"/>
              </a:rPr>
              <a:t>the spin period of this pulsar is</a:t>
            </a:r>
          </a:p>
          <a:p>
            <a:pPr algn="ctr">
              <a:buNone/>
            </a:pPr>
            <a:r>
              <a:rPr lang="en-US" sz="2000" dirty="0" smtClean="0">
                <a:solidFill>
                  <a:srgbClr val="D10DA9"/>
                </a:solidFill>
                <a:latin typeface="Helvetica"/>
              </a:rPr>
              <a:t>4.5701365289250(</a:t>
            </a:r>
            <a:r>
              <a:rPr lang="en-US" sz="2000" dirty="0" smtClean="0">
                <a:solidFill>
                  <a:srgbClr val="D10DA9"/>
                </a:solidFill>
                <a:latin typeface="Helvetica"/>
              </a:rPr>
              <a:t>1) milliseconds.</a:t>
            </a:r>
          </a:p>
          <a:p>
            <a:pPr algn="ctr">
              <a:buNone/>
            </a:pPr>
            <a:endParaRPr lang="en-US" sz="2000" dirty="0" smtClean="0">
              <a:solidFill>
                <a:schemeClr val="bg2"/>
              </a:solidFill>
              <a:latin typeface="Helvetica"/>
            </a:endParaRPr>
          </a:p>
          <a:p>
            <a:pPr algn="ctr">
              <a:buNone/>
            </a:pPr>
            <a:r>
              <a:rPr lang="en-US" sz="2000" dirty="0" smtClean="0">
                <a:solidFill>
                  <a:schemeClr val="bg2"/>
                </a:solidFill>
                <a:latin typeface="Helvetica"/>
              </a:rPr>
              <a:t>A year from now at the same time,</a:t>
            </a:r>
          </a:p>
          <a:p>
            <a:pPr algn="ctr">
              <a:buNone/>
            </a:pPr>
            <a:r>
              <a:rPr lang="en-US" sz="2000" dirty="0" smtClean="0">
                <a:solidFill>
                  <a:schemeClr val="bg2"/>
                </a:solidFill>
                <a:latin typeface="Helvetica"/>
              </a:rPr>
              <a:t>the spin period will be</a:t>
            </a:r>
          </a:p>
          <a:p>
            <a:pPr algn="ctr">
              <a:buNone/>
            </a:pPr>
            <a:r>
              <a:rPr lang="en-US" sz="2000" dirty="0" smtClean="0">
                <a:solidFill>
                  <a:srgbClr val="D10DA9"/>
                </a:solidFill>
                <a:latin typeface="Helvetica"/>
              </a:rPr>
              <a:t>4.5701365291940(</a:t>
            </a:r>
            <a:r>
              <a:rPr lang="en-US" sz="2000" dirty="0" smtClean="0">
                <a:solidFill>
                  <a:srgbClr val="D10DA9"/>
                </a:solidFill>
                <a:latin typeface="Helvetica"/>
              </a:rPr>
              <a:t>1) milliseconds.</a:t>
            </a:r>
          </a:p>
        </p:txBody>
      </p:sp>
      <p:pic>
        <p:nvPicPr>
          <p:cNvPr id="8" name="Picture 2"/>
          <p:cNvPicPr>
            <a:picLocks noChangeAspect="1" noChangeArrowheads="1"/>
          </p:cNvPicPr>
          <p:nvPr/>
        </p:nvPicPr>
        <p:blipFill>
          <a:blip r:embed="rId3"/>
          <a:srcRect/>
          <a:stretch>
            <a:fillRect/>
          </a:stretch>
        </p:blipFill>
        <p:spPr bwMode="auto">
          <a:xfrm>
            <a:off x="3200400" y="4267200"/>
            <a:ext cx="3289300" cy="2463800"/>
          </a:xfrm>
          <a:prstGeom prst="rect">
            <a:avLst/>
          </a:prstGeom>
          <a:noFill/>
          <a:ln w="9525">
            <a:noFill/>
            <a:miter lim="800000"/>
            <a:headEnd/>
            <a:tailEnd/>
          </a:ln>
          <a:effectLst/>
        </p:spPr>
      </p:pic>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4495800" y="1143000"/>
            <a:ext cx="5410200" cy="3416320"/>
          </a:xfrm>
          <a:prstGeom prst="rect">
            <a:avLst/>
          </a:prstGeom>
          <a:noFill/>
        </p:spPr>
        <p:txBody>
          <a:bodyPr wrap="square" rtlCol="0">
            <a:spAutoFit/>
          </a:bodyPr>
          <a:lstStyle/>
          <a:p>
            <a:endParaRPr lang="en-US" dirty="0" smtClean="0"/>
          </a:p>
          <a:p>
            <a:r>
              <a:rPr lang="en-US" sz="1800" dirty="0" err="1" smtClean="0">
                <a:solidFill>
                  <a:schemeClr val="bg2"/>
                </a:solidFill>
                <a:latin typeface="Helvetica"/>
              </a:rPr>
              <a:t>f</a:t>
            </a:r>
            <a:r>
              <a:rPr lang="en-US" sz="1800" dirty="0" smtClean="0">
                <a:solidFill>
                  <a:schemeClr val="bg2"/>
                </a:solidFill>
                <a:latin typeface="Helvetica"/>
              </a:rPr>
              <a:t> ~ 1/weeks to 1/years (10</a:t>
            </a:r>
            <a:r>
              <a:rPr lang="en-US" sz="1800" baseline="30000" dirty="0" smtClean="0">
                <a:solidFill>
                  <a:schemeClr val="bg2"/>
                </a:solidFill>
                <a:latin typeface="Helvetica"/>
              </a:rPr>
              <a:t>-6</a:t>
            </a:r>
            <a:r>
              <a:rPr lang="en-US" sz="1800" dirty="0" smtClean="0">
                <a:solidFill>
                  <a:schemeClr val="bg2"/>
                </a:solidFill>
                <a:latin typeface="Helvetica"/>
              </a:rPr>
              <a:t> – 10</a:t>
            </a:r>
            <a:r>
              <a:rPr lang="en-US" sz="1800" baseline="30000" dirty="0" smtClean="0">
                <a:solidFill>
                  <a:schemeClr val="bg2"/>
                </a:solidFill>
                <a:latin typeface="Helvetica"/>
              </a:rPr>
              <a:t>-9 </a:t>
            </a:r>
            <a:r>
              <a:rPr lang="en-US" sz="1800" dirty="0" smtClean="0">
                <a:solidFill>
                  <a:schemeClr val="bg2"/>
                </a:solidFill>
                <a:latin typeface="Helvetica"/>
              </a:rPr>
              <a:t>Hz)</a:t>
            </a:r>
          </a:p>
          <a:p>
            <a:r>
              <a:rPr lang="en-US" sz="1800" dirty="0" smtClean="0">
                <a:solidFill>
                  <a:schemeClr val="bg2"/>
                </a:solidFill>
                <a:latin typeface="Helvetica"/>
              </a:rPr>
              <a:t>  </a:t>
            </a:r>
          </a:p>
          <a:p>
            <a:endParaRPr lang="en-US" sz="1800" baseline="30000" dirty="0" smtClean="0">
              <a:solidFill>
                <a:schemeClr val="bg2"/>
              </a:solidFill>
              <a:latin typeface="Helvetica"/>
            </a:endParaRPr>
          </a:p>
          <a:p>
            <a:endParaRPr lang="en-US" sz="1800" baseline="30000" dirty="0" smtClean="0">
              <a:solidFill>
                <a:schemeClr val="bg2"/>
              </a:solidFill>
              <a:latin typeface="Helvetica"/>
            </a:endParaRPr>
          </a:p>
          <a:p>
            <a:endParaRPr lang="en-US" sz="1800" baseline="30000" dirty="0" smtClean="0">
              <a:solidFill>
                <a:schemeClr val="bg2"/>
              </a:solidFill>
              <a:latin typeface="Helvetica"/>
            </a:endParaRPr>
          </a:p>
          <a:p>
            <a:endParaRPr lang="en-US" sz="1800" baseline="30000" dirty="0" smtClean="0">
              <a:solidFill>
                <a:schemeClr val="bg2"/>
              </a:solidFill>
              <a:latin typeface="Helvetica"/>
            </a:endParaRPr>
          </a:p>
          <a:p>
            <a:r>
              <a:rPr lang="en-US" sz="1800" dirty="0" err="1" smtClean="0">
                <a:solidFill>
                  <a:schemeClr val="bg2"/>
                </a:solidFill>
                <a:latin typeface="Helvetica"/>
                <a:ea typeface="Lucida Grande"/>
                <a:cs typeface="Lucida Grande"/>
              </a:rPr>
              <a:t>Δt</a:t>
            </a:r>
            <a:r>
              <a:rPr lang="en-US" sz="1800" dirty="0" smtClean="0">
                <a:solidFill>
                  <a:schemeClr val="bg2"/>
                </a:solidFill>
                <a:latin typeface="Helvetica"/>
                <a:ea typeface="Lucida Grande"/>
                <a:cs typeface="Lucida Grande"/>
              </a:rPr>
              <a:t> ~ </a:t>
            </a:r>
            <a:r>
              <a:rPr lang="en-US" sz="1800" dirty="0" err="1" smtClean="0">
                <a:solidFill>
                  <a:schemeClr val="bg2"/>
                </a:solidFill>
                <a:latin typeface="Helvetica"/>
                <a:ea typeface="Lucida Grande"/>
                <a:cs typeface="Lucida Grande"/>
              </a:rPr>
              <a:t>h/f</a:t>
            </a:r>
            <a:r>
              <a:rPr lang="en-US" sz="1800" dirty="0" smtClean="0">
                <a:solidFill>
                  <a:schemeClr val="bg2"/>
                </a:solidFill>
                <a:latin typeface="Helvetica"/>
                <a:ea typeface="Lucida Grande"/>
                <a:cs typeface="Lucida Grande"/>
              </a:rPr>
              <a:t> and will have pulsar and Earth terms</a:t>
            </a:r>
          </a:p>
          <a:p>
            <a:endParaRPr lang="en-US" sz="1800" dirty="0" smtClean="0">
              <a:solidFill>
                <a:schemeClr val="bg2"/>
              </a:solidFill>
              <a:latin typeface="Helvetica"/>
              <a:ea typeface="Lucida Grande"/>
              <a:cs typeface="Lucida Grande"/>
            </a:endParaRPr>
          </a:p>
          <a:p>
            <a:r>
              <a:rPr lang="en-US" sz="1800" dirty="0" err="1" smtClean="0">
                <a:solidFill>
                  <a:schemeClr val="bg2"/>
                </a:solidFill>
                <a:latin typeface="Helvetica"/>
                <a:ea typeface="Lucida Grande"/>
                <a:cs typeface="Lucida Grande"/>
              </a:rPr>
              <a:t>h</a:t>
            </a:r>
            <a:r>
              <a:rPr lang="en-US" sz="1800" baseline="-25000" dirty="0" err="1" smtClean="0">
                <a:solidFill>
                  <a:schemeClr val="bg2"/>
                </a:solidFill>
                <a:latin typeface="Helvetica"/>
                <a:ea typeface="Lucida Grande"/>
                <a:cs typeface="Lucida Grande"/>
              </a:rPr>
              <a:t>min</a:t>
            </a:r>
            <a:r>
              <a:rPr lang="en-US" sz="1800" dirty="0" smtClean="0">
                <a:solidFill>
                  <a:schemeClr val="bg2"/>
                </a:solidFill>
                <a:latin typeface="Helvetica"/>
                <a:ea typeface="Lucida Grande"/>
                <a:cs typeface="Lucida Grande"/>
              </a:rPr>
              <a:t> ~ </a:t>
            </a:r>
            <a:r>
              <a:rPr lang="en-US" sz="1800" dirty="0" err="1" smtClean="0">
                <a:solidFill>
                  <a:schemeClr val="bg2"/>
                </a:solidFill>
                <a:latin typeface="Helvetica"/>
                <a:ea typeface="Lucida Grande"/>
                <a:cs typeface="Lucida Grande"/>
              </a:rPr>
              <a:t>σ</a:t>
            </a:r>
            <a:r>
              <a:rPr lang="en-US" sz="1800" baseline="-25000" dirty="0" err="1" smtClean="0">
                <a:solidFill>
                  <a:schemeClr val="bg2"/>
                </a:solidFill>
                <a:latin typeface="Helvetica"/>
                <a:ea typeface="Lucida Grande"/>
                <a:cs typeface="Lucida Grande"/>
              </a:rPr>
              <a:t>rms</a:t>
            </a:r>
            <a:r>
              <a:rPr lang="en-US" sz="1800" dirty="0" err="1" smtClean="0">
                <a:solidFill>
                  <a:schemeClr val="bg2"/>
                </a:solidFill>
                <a:latin typeface="Helvetica"/>
                <a:ea typeface="Lucida Grande"/>
                <a:cs typeface="Lucida Grande"/>
              </a:rPr>
              <a:t>/Τ</a:t>
            </a:r>
            <a:r>
              <a:rPr lang="en-US" sz="1800" dirty="0" smtClean="0">
                <a:solidFill>
                  <a:schemeClr val="bg2"/>
                </a:solidFill>
                <a:latin typeface="Helvetica"/>
              </a:rPr>
              <a:t> ~ 200 ns/10 years ~ 10</a:t>
            </a:r>
            <a:r>
              <a:rPr lang="en-US" sz="1800" baseline="30000" dirty="0" smtClean="0">
                <a:solidFill>
                  <a:schemeClr val="bg2"/>
                </a:solidFill>
                <a:latin typeface="Helvetica"/>
              </a:rPr>
              <a:t>-15</a:t>
            </a:r>
          </a:p>
          <a:p>
            <a:endParaRPr lang="en-US" sz="1800" dirty="0" smtClean="0">
              <a:solidFill>
                <a:schemeClr val="bg2"/>
              </a:solidFill>
              <a:latin typeface="Helvetica"/>
              <a:ea typeface="Lucida Grande"/>
              <a:cs typeface="Lucida Grande"/>
            </a:endParaRPr>
          </a:p>
          <a:p>
            <a:r>
              <a:rPr lang="en-US" sz="1800" dirty="0" err="1" smtClean="0">
                <a:solidFill>
                  <a:schemeClr val="bg2"/>
                </a:solidFill>
                <a:latin typeface="Helvetica"/>
                <a:ea typeface="Lucida Grande"/>
                <a:cs typeface="Lucida Grande"/>
              </a:rPr>
              <a:t>λ</a:t>
            </a:r>
            <a:r>
              <a:rPr lang="en-US" sz="1800" baseline="-25000" dirty="0" err="1" smtClean="0">
                <a:solidFill>
                  <a:schemeClr val="bg2"/>
                </a:solidFill>
                <a:latin typeface="Helvetica"/>
                <a:ea typeface="Lucida Grande"/>
                <a:cs typeface="Lucida Grande"/>
              </a:rPr>
              <a:t>gw</a:t>
            </a:r>
            <a:r>
              <a:rPr lang="en-US" sz="1800" dirty="0" smtClean="0">
                <a:solidFill>
                  <a:schemeClr val="bg2"/>
                </a:solidFill>
                <a:latin typeface="Helvetica"/>
                <a:ea typeface="Lucida Grande"/>
                <a:cs typeface="Lucida Grande"/>
              </a:rPr>
              <a:t> ~ 1-10 </a:t>
            </a:r>
            <a:r>
              <a:rPr lang="en-US" sz="1800" dirty="0" err="1" smtClean="0">
                <a:solidFill>
                  <a:schemeClr val="bg2"/>
                </a:solidFill>
                <a:latin typeface="Helvetica"/>
                <a:ea typeface="Lucida Grande"/>
                <a:cs typeface="Lucida Grande"/>
              </a:rPr>
              <a:t>lyr</a:t>
            </a:r>
            <a:r>
              <a:rPr lang="en-US" sz="1800" dirty="0" smtClean="0">
                <a:solidFill>
                  <a:schemeClr val="bg2"/>
                </a:solidFill>
                <a:latin typeface="Helvetica"/>
                <a:ea typeface="Lucida Grande"/>
                <a:cs typeface="Lucida Grande"/>
              </a:rPr>
              <a:t>; </a:t>
            </a:r>
            <a:r>
              <a:rPr lang="en-US" sz="1800" dirty="0" err="1" smtClean="0">
                <a:solidFill>
                  <a:schemeClr val="bg2"/>
                </a:solidFill>
                <a:latin typeface="Helvetica"/>
                <a:ea typeface="Lucida Grande"/>
                <a:cs typeface="Lucida Grande"/>
              </a:rPr>
              <a:t>D</a:t>
            </a:r>
            <a:r>
              <a:rPr lang="en-US" sz="1800" baseline="-25000" dirty="0" err="1" smtClean="0">
                <a:solidFill>
                  <a:schemeClr val="bg2"/>
                </a:solidFill>
                <a:latin typeface="Helvetica"/>
                <a:ea typeface="Lucida Grande"/>
                <a:cs typeface="Lucida Grande"/>
              </a:rPr>
              <a:t>psr</a:t>
            </a:r>
            <a:r>
              <a:rPr lang="en-US" sz="1800" dirty="0" smtClean="0">
                <a:solidFill>
                  <a:schemeClr val="bg2"/>
                </a:solidFill>
                <a:latin typeface="Helvetica"/>
                <a:ea typeface="Lucida Grande"/>
                <a:cs typeface="Lucida Grande"/>
              </a:rPr>
              <a:t> ~ 1000 </a:t>
            </a:r>
            <a:r>
              <a:rPr lang="en-US" sz="1800" dirty="0" err="1" smtClean="0">
                <a:solidFill>
                  <a:schemeClr val="bg2"/>
                </a:solidFill>
                <a:latin typeface="Helvetica"/>
                <a:ea typeface="Lucida Grande"/>
                <a:cs typeface="Lucida Grande"/>
              </a:rPr>
              <a:t>lyr</a:t>
            </a:r>
            <a:r>
              <a:rPr lang="en-US" sz="1800" dirty="0" smtClean="0">
                <a:solidFill>
                  <a:schemeClr val="tx1">
                    <a:lumMod val="50000"/>
                    <a:lumOff val="50000"/>
                  </a:schemeClr>
                </a:solidFill>
                <a:latin typeface="Helvetica"/>
                <a:ea typeface="Lucida Grande"/>
                <a:cs typeface="Lucida Grande"/>
              </a:rPr>
              <a:t> </a:t>
            </a:r>
            <a:endParaRPr lang="en-US" sz="1800" dirty="0" smtClean="0">
              <a:solidFill>
                <a:schemeClr val="tx1">
                  <a:lumMod val="50000"/>
                  <a:lumOff val="50000"/>
                </a:schemeClr>
              </a:solidFill>
              <a:latin typeface="Helvetica"/>
            </a:endParaRPr>
          </a:p>
          <a:p>
            <a:endParaRPr lang="en-US" sz="1800" dirty="0" smtClean="0"/>
          </a:p>
          <a:p>
            <a:endParaRPr lang="en-US" dirty="0" smtClean="0"/>
          </a:p>
        </p:txBody>
      </p:sp>
      <p:pic>
        <p:nvPicPr>
          <p:cNvPr id="6" name="Picture 5" descr="backer.tiff"/>
          <p:cNvPicPr>
            <a:picLocks noChangeAspect="1"/>
          </p:cNvPicPr>
          <p:nvPr/>
        </p:nvPicPr>
        <p:blipFill>
          <a:blip r:embed="rId3"/>
          <a:stretch>
            <a:fillRect/>
          </a:stretch>
        </p:blipFill>
        <p:spPr>
          <a:xfrm>
            <a:off x="457200" y="990600"/>
            <a:ext cx="3886200" cy="3879016"/>
          </a:xfrm>
          <a:prstGeom prst="rect">
            <a:avLst/>
          </a:prstGeom>
        </p:spPr>
      </p:pic>
      <p:sp>
        <p:nvSpPr>
          <p:cNvPr id="11" name="TextBox 10"/>
          <p:cNvSpPr txBox="1"/>
          <p:nvPr/>
        </p:nvSpPr>
        <p:spPr>
          <a:xfrm>
            <a:off x="381000" y="5334000"/>
            <a:ext cx="8991600" cy="738664"/>
          </a:xfrm>
          <a:prstGeom prst="rect">
            <a:avLst/>
          </a:prstGeom>
          <a:noFill/>
        </p:spPr>
        <p:txBody>
          <a:bodyPr wrap="square" rtlCol="0">
            <a:spAutoFit/>
          </a:bodyPr>
          <a:lstStyle/>
          <a:p>
            <a:endParaRPr lang="en-US" dirty="0" smtClean="0"/>
          </a:p>
          <a:p>
            <a:r>
              <a:rPr lang="en-US" sz="1800" dirty="0" smtClean="0">
                <a:solidFill>
                  <a:schemeClr val="bg2"/>
                </a:solidFill>
                <a:latin typeface="Helvetica"/>
              </a:rPr>
              <a:t>First discussed by </a:t>
            </a:r>
            <a:r>
              <a:rPr lang="en-US" sz="1800" dirty="0" err="1" smtClean="0">
                <a:solidFill>
                  <a:schemeClr val="bg2"/>
                </a:solidFill>
                <a:latin typeface="Helvetica"/>
              </a:rPr>
              <a:t>Detweiler</a:t>
            </a:r>
            <a:r>
              <a:rPr lang="en-US" sz="1800" dirty="0" smtClean="0">
                <a:solidFill>
                  <a:schemeClr val="bg2"/>
                </a:solidFill>
                <a:latin typeface="Helvetica"/>
              </a:rPr>
              <a:t> (1979, </a:t>
            </a:r>
            <a:r>
              <a:rPr lang="en-US" sz="1800" dirty="0" err="1" smtClean="0">
                <a:solidFill>
                  <a:schemeClr val="bg2"/>
                </a:solidFill>
                <a:latin typeface="Helvetica"/>
              </a:rPr>
              <a:t>ApJ</a:t>
            </a:r>
            <a:r>
              <a:rPr lang="en-US" sz="1800" dirty="0" smtClean="0">
                <a:solidFill>
                  <a:schemeClr val="bg2"/>
                </a:solidFill>
                <a:latin typeface="Helvetica"/>
              </a:rPr>
              <a:t>, 234,1100) and </a:t>
            </a:r>
            <a:r>
              <a:rPr lang="en-US" sz="1800" dirty="0" err="1" smtClean="0">
                <a:solidFill>
                  <a:schemeClr val="bg2"/>
                </a:solidFill>
                <a:latin typeface="Helvetica"/>
              </a:rPr>
              <a:t>Sazhin</a:t>
            </a:r>
            <a:r>
              <a:rPr lang="en-US" sz="1800" dirty="0" smtClean="0">
                <a:solidFill>
                  <a:schemeClr val="bg2"/>
                </a:solidFill>
                <a:latin typeface="Helvetica"/>
              </a:rPr>
              <a:t> (1978, SA ,22, 36).</a:t>
            </a:r>
          </a:p>
          <a:p>
            <a:endParaRPr lang="en-US" dirty="0"/>
          </a:p>
        </p:txBody>
      </p:sp>
      <p:pic>
        <p:nvPicPr>
          <p:cNvPr id="15" name="Picture 14" descr="talk24.eps"/>
          <p:cNvPicPr>
            <a:picLocks noChangeAspect="1"/>
          </p:cNvPicPr>
          <p:nvPr/>
        </p:nvPicPr>
        <mc:AlternateContent>
          <mc:Choice xmlns:ma="http://schemas.microsoft.com/office/mac/drawingml/2008/main" Requires="ma">
            <p:blipFill>
              <a:blip r:embed="rId4"/>
              <a:srcRect l="38824" t="10909" r="38824" b="85455"/>
              <a:stretch>
                <a:fillRect/>
              </a:stretch>
            </p:blipFill>
          </mc:Choice>
          <mc:Fallback>
            <p:blipFill>
              <a:blip r:embed="rId5"/>
              <a:srcRect l="38824" t="10909" r="38824" b="85455"/>
              <a:stretch>
                <a:fillRect/>
              </a:stretch>
            </p:blipFill>
          </mc:Fallback>
        </mc:AlternateContent>
        <p:spPr>
          <a:xfrm>
            <a:off x="4953000" y="1981200"/>
            <a:ext cx="3127199" cy="658431"/>
          </a:xfrm>
          <a:prstGeom prst="rect">
            <a:avLst/>
          </a:prstGeom>
          <a:solidFill>
            <a:srgbClr val="FFFFFF"/>
          </a:solidFill>
        </p:spPr>
      </p:pic>
      <p:sp>
        <p:nvSpPr>
          <p:cNvPr id="12" name="TextBox 11"/>
          <p:cNvSpPr txBox="1"/>
          <p:nvPr/>
        </p:nvSpPr>
        <p:spPr>
          <a:xfrm flipV="1">
            <a:off x="3813048" y="6483096"/>
            <a:ext cx="1828800" cy="45720"/>
          </a:xfrm>
          <a:prstGeom prst="rect">
            <a:avLst/>
          </a:prstGeom>
          <a:solidFill>
            <a:srgbClr val="FFFFFF"/>
          </a:solidFill>
        </p:spPr>
        <p:txBody>
          <a:bodyPr wrap="square" rtlCol="0">
            <a:spAutoFit/>
          </a:bodyPr>
          <a:lstStyle/>
          <a:p>
            <a:endParaRPr lang="en-US" dirty="0"/>
          </a:p>
        </p:txBody>
      </p:sp>
      <p:sp>
        <p:nvSpPr>
          <p:cNvPr id="21" name="Title 1"/>
          <p:cNvSpPr>
            <a:spLocks noGrp="1"/>
          </p:cNvSpPr>
          <p:nvPr>
            <p:ph type="title"/>
          </p:nvPr>
        </p:nvSpPr>
        <p:spPr>
          <a:xfrm>
            <a:off x="533400" y="0"/>
            <a:ext cx="8229600" cy="914400"/>
          </a:xfrm>
        </p:spPr>
        <p:txBody>
          <a:bodyPr/>
          <a:lstStyle/>
          <a:p>
            <a:r>
              <a:rPr lang="en-US" sz="3000" dirty="0" smtClean="0">
                <a:solidFill>
                  <a:schemeClr val="bg1">
                    <a:lumMod val="75000"/>
                  </a:schemeClr>
                </a:solidFill>
                <a:latin typeface="Helvetica"/>
              </a:rPr>
              <a:t>What sources will we detect?</a:t>
            </a:r>
            <a:endParaRPr lang="en-US" sz="3000" dirty="0">
              <a:solidFill>
                <a:schemeClr val="bg1">
                  <a:lumMod val="75000"/>
                </a:schemeClr>
              </a:solidFill>
              <a:latin typeface="Helvetica"/>
            </a:endParaRPr>
          </a:p>
        </p:txBody>
      </p:sp>
      <p:sp>
        <p:nvSpPr>
          <p:cNvPr id="13" name="TextBox 1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ulsGravDetWEB.mpg">
            <a:hlinkClick r:id="" action="ppaction://media"/>
          </p:cNvPr>
          <p:cNvPicPr/>
          <p:nvPr>
            <a:videoFile r:link="rId1"/>
          </p:nvPr>
        </p:nvPicPr>
        <p:blipFill>
          <a:blip r:embed="rId3"/>
          <a:stretch>
            <a:fillRect/>
          </a:stretch>
        </p:blipFill>
        <p:spPr>
          <a:xfrm>
            <a:off x="304800" y="0"/>
            <a:ext cx="8293426" cy="6064568"/>
          </a:xfrm>
          <a:prstGeom prst="rect">
            <a:avLst/>
          </a:prstGeom>
        </p:spPr>
      </p:pic>
      <p:sp>
        <p:nvSpPr>
          <p:cNvPr id="4" name="TextBox 30"/>
          <p:cNvSpPr txBox="1">
            <a:spLocks noChangeArrowheads="1"/>
          </p:cNvSpPr>
          <p:nvPr/>
        </p:nvSpPr>
        <p:spPr bwMode="auto">
          <a:xfrm>
            <a:off x="3581400" y="5715000"/>
            <a:ext cx="4114800" cy="923330"/>
          </a:xfrm>
          <a:prstGeom prst="rect">
            <a:avLst/>
          </a:prstGeom>
          <a:noFill/>
          <a:ln w="9525">
            <a:noFill/>
            <a:miter lim="800000"/>
            <a:headEnd/>
            <a:tailEnd/>
          </a:ln>
        </p:spPr>
        <p:txBody>
          <a:bodyPr wrap="square">
            <a:prstTxWarp prst="textNoShape">
              <a:avLst/>
            </a:prstTxWarp>
            <a:spAutoFit/>
          </a:bodyPr>
          <a:lstStyle/>
          <a:p>
            <a:endParaRPr lang="en-US" dirty="0" smtClean="0"/>
          </a:p>
          <a:p>
            <a:r>
              <a:rPr lang="en-US" sz="1200" dirty="0" smtClean="0">
                <a:solidFill>
                  <a:schemeClr val="bg2"/>
                </a:solidFill>
                <a:latin typeface="Helvetica"/>
              </a:rPr>
              <a:t>John Rowe Animation</a:t>
            </a:r>
          </a:p>
          <a:p>
            <a:endParaRPr lang="en-US" sz="1800" dirty="0"/>
          </a:p>
          <a:p>
            <a:endParaRPr lang="en-US" dirty="0"/>
          </a:p>
        </p:txBody>
      </p:sp>
      <p:sp>
        <p:nvSpPr>
          <p:cNvPr id="5" name="TextBox 4"/>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0"/>
            <a:ext cx="8229600" cy="914400"/>
          </a:xfrm>
        </p:spPr>
        <p:txBody>
          <a:bodyPr/>
          <a:lstStyle/>
          <a:p>
            <a:r>
              <a:rPr lang="en-US" sz="3000" dirty="0" smtClean="0">
                <a:solidFill>
                  <a:schemeClr val="bg1">
                    <a:lumMod val="75000"/>
                  </a:schemeClr>
                </a:solidFill>
                <a:latin typeface="Helvetica"/>
              </a:rPr>
              <a:t>Complementary with other experiments</a:t>
            </a:r>
            <a:endParaRPr lang="en-US" sz="3000" dirty="0">
              <a:solidFill>
                <a:schemeClr val="bg1">
                  <a:lumMod val="75000"/>
                </a:schemeClr>
              </a:solidFill>
              <a:latin typeface="Helvetica"/>
            </a:endParaRPr>
          </a:p>
        </p:txBody>
      </p:sp>
      <p:sp>
        <p:nvSpPr>
          <p:cNvPr id="8" name="TextBox 7"/>
          <p:cNvSpPr txBox="1"/>
          <p:nvPr/>
        </p:nvSpPr>
        <p:spPr>
          <a:xfrm>
            <a:off x="152400" y="2362200"/>
            <a:ext cx="609600" cy="2308325"/>
          </a:xfrm>
          <a:prstGeom prst="rect">
            <a:avLst/>
          </a:prstGeom>
          <a:solidFill>
            <a:srgbClr val="FFFFFF"/>
          </a:solidFill>
        </p:spPr>
        <p:txBody>
          <a:bodyPr wrap="square" rtlCol="0">
            <a:spAutoFit/>
          </a:bodyPr>
          <a:lstStyle/>
          <a:p>
            <a:endParaRPr lang="en-US" dirty="0"/>
          </a:p>
        </p:txBody>
      </p:sp>
      <p:pic>
        <p:nvPicPr>
          <p:cNvPr id="11" name="Picture 10" descr="GWBigPicture.pdf"/>
          <p:cNvPicPr>
            <a:picLocks noChangeAspect="1"/>
          </p:cNvPicPr>
          <p:nvPr/>
        </p:nvPicPr>
        <mc:AlternateContent>
          <mc:Choice xmlns:ma="http://schemas.microsoft.com/office/mac/drawingml/2008/main" Requires="ma">
            <p:blipFill>
              <a:blip r:embed="rId3"/>
              <a:srcRect t="11250"/>
              <a:stretch>
                <a:fillRect/>
              </a:stretch>
            </p:blipFill>
          </mc:Choice>
          <mc:Fallback>
            <p:blipFill>
              <a:blip r:embed="rId4"/>
              <a:srcRect t="11250"/>
              <a:stretch>
                <a:fillRect/>
              </a:stretch>
            </p:blipFill>
          </mc:Fallback>
        </mc:AlternateContent>
        <p:spPr>
          <a:xfrm>
            <a:off x="0" y="771524"/>
            <a:ext cx="9144000" cy="6086476"/>
          </a:xfrm>
          <a:prstGeom prst="rect">
            <a:avLst/>
          </a:prstGeom>
        </p:spPr>
      </p:pic>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62400" cy="838200"/>
          </a:xfrm>
        </p:spPr>
        <p:txBody>
          <a:bodyPr/>
          <a:lstStyle/>
          <a:p>
            <a:r>
              <a:rPr lang="en-US" sz="3000" dirty="0" smtClean="0">
                <a:solidFill>
                  <a:schemeClr val="bg1">
                    <a:lumMod val="75000"/>
                  </a:schemeClr>
                </a:solidFill>
                <a:latin typeface="Helvetica"/>
              </a:rPr>
              <a:t>Super-Massive Black Hole Binaries</a:t>
            </a:r>
            <a:endParaRPr lang="en-US" sz="3000" dirty="0">
              <a:solidFill>
                <a:schemeClr val="bg1">
                  <a:lumMod val="75000"/>
                </a:schemeClr>
              </a:solidFill>
              <a:latin typeface="Helvetica"/>
            </a:endParaRPr>
          </a:p>
        </p:txBody>
      </p:sp>
      <p:sp>
        <p:nvSpPr>
          <p:cNvPr id="8" name="TextBox 7"/>
          <p:cNvSpPr txBox="1"/>
          <p:nvPr/>
        </p:nvSpPr>
        <p:spPr>
          <a:xfrm>
            <a:off x="381000" y="4800600"/>
            <a:ext cx="4038600" cy="677108"/>
          </a:xfrm>
          <a:prstGeom prst="rect">
            <a:avLst/>
          </a:prstGeom>
          <a:noFill/>
        </p:spPr>
        <p:txBody>
          <a:bodyPr wrap="square" rtlCol="0">
            <a:spAutoFit/>
          </a:bodyPr>
          <a:lstStyle/>
          <a:p>
            <a:r>
              <a:rPr lang="en-US" dirty="0" smtClean="0">
                <a:solidFill>
                  <a:schemeClr val="bg2"/>
                </a:solidFill>
                <a:latin typeface="Helvetica"/>
              </a:rPr>
              <a:t>For a SMBH binary, </a:t>
            </a:r>
          </a:p>
          <a:p>
            <a:r>
              <a:rPr lang="en-US" sz="1400" dirty="0" smtClean="0">
                <a:solidFill>
                  <a:schemeClr val="bg2"/>
                </a:solidFill>
                <a:latin typeface="Helvetica"/>
              </a:rPr>
              <a:t>(Jaffe &amp; Backer 2003, </a:t>
            </a:r>
            <a:r>
              <a:rPr lang="en-US" sz="1400" dirty="0" err="1" smtClean="0">
                <a:solidFill>
                  <a:schemeClr val="bg2"/>
                </a:solidFill>
                <a:latin typeface="Helvetica"/>
              </a:rPr>
              <a:t>ApJ</a:t>
            </a:r>
            <a:r>
              <a:rPr lang="en-US" sz="1400" dirty="0" smtClean="0">
                <a:solidFill>
                  <a:schemeClr val="bg2"/>
                </a:solidFill>
                <a:latin typeface="Helvetica"/>
              </a:rPr>
              <a:t>, 583, 616).</a:t>
            </a:r>
          </a:p>
          <a:p>
            <a:endParaRPr lang="en-US" sz="1800" dirty="0" smtClean="0"/>
          </a:p>
        </p:txBody>
      </p:sp>
      <p:pic>
        <p:nvPicPr>
          <p:cNvPr id="17" name="Picture 16" descr="talk14.eps"/>
          <p:cNvPicPr>
            <a:picLocks noChangeAspect="1"/>
          </p:cNvPicPr>
          <p:nvPr/>
        </p:nvPicPr>
        <mc:AlternateContent>
          <mc:Choice xmlns:ma="http://schemas.microsoft.com/office/mac/drawingml/2008/main" Requires="ma">
            <p:blipFill>
              <a:blip r:embed="rId3"/>
              <a:srcRect l="35294" t="9091" r="32941" b="79091"/>
              <a:stretch>
                <a:fillRect/>
              </a:stretch>
            </p:blipFill>
          </mc:Choice>
          <mc:Fallback>
            <p:blipFill>
              <a:blip r:embed="rId4"/>
              <a:srcRect l="35294" t="9091" r="32941" b="79091"/>
              <a:stretch>
                <a:fillRect/>
              </a:stretch>
            </p:blipFill>
          </mc:Fallback>
        </mc:AlternateContent>
        <p:spPr>
          <a:xfrm>
            <a:off x="4636008" y="4581144"/>
            <a:ext cx="4457699" cy="2146194"/>
          </a:xfrm>
          <a:prstGeom prst="rect">
            <a:avLst/>
          </a:prstGeom>
          <a:solidFill>
            <a:srgbClr val="FFFFFF"/>
          </a:solidFill>
        </p:spPr>
      </p:pic>
      <p:sp>
        <p:nvSpPr>
          <p:cNvPr id="9" name="Rectangle 8"/>
          <p:cNvSpPr/>
          <p:nvPr/>
        </p:nvSpPr>
        <p:spPr>
          <a:xfrm>
            <a:off x="0" y="1143000"/>
            <a:ext cx="4495800" cy="2554545"/>
          </a:xfrm>
          <a:prstGeom prst="rect">
            <a:avLst/>
          </a:prstGeom>
        </p:spPr>
        <p:txBody>
          <a:bodyPr wrap="square">
            <a:spAutoFit/>
          </a:bodyPr>
          <a:lstStyle/>
          <a:p>
            <a:r>
              <a:rPr lang="en-US" dirty="0" smtClean="0">
                <a:solidFill>
                  <a:schemeClr val="bg2"/>
                </a:solidFill>
                <a:latin typeface="Helvetica"/>
              </a:rPr>
              <a:t>We expect a large number of super-massive black hole binaries (M ~ 10</a:t>
            </a:r>
            <a:r>
              <a:rPr lang="en-US" baseline="30000" dirty="0" smtClean="0">
                <a:solidFill>
                  <a:schemeClr val="bg2"/>
                </a:solidFill>
                <a:latin typeface="Helvetica"/>
              </a:rPr>
              <a:t>7-8 </a:t>
            </a:r>
            <a:r>
              <a:rPr lang="en-US" dirty="0" smtClean="0">
                <a:solidFill>
                  <a:schemeClr val="bg2"/>
                </a:solidFill>
                <a:latin typeface="Helvetica"/>
              </a:rPr>
              <a:t>solar masses, N ~ Mpc</a:t>
            </a:r>
            <a:r>
              <a:rPr lang="en-US" baseline="30000" dirty="0" smtClean="0">
                <a:solidFill>
                  <a:schemeClr val="bg2"/>
                </a:solidFill>
                <a:latin typeface="Helvetica"/>
              </a:rPr>
              <a:t>-3</a:t>
            </a:r>
            <a:r>
              <a:rPr lang="en-US" dirty="0" smtClean="0">
                <a:solidFill>
                  <a:schemeClr val="bg2"/>
                </a:solidFill>
                <a:latin typeface="Helvetica"/>
              </a:rPr>
              <a:t>) in the universe. </a:t>
            </a:r>
          </a:p>
          <a:p>
            <a:endParaRPr lang="en-US" sz="1200" dirty="0" smtClean="0">
              <a:solidFill>
                <a:schemeClr val="bg2"/>
              </a:solidFill>
            </a:endParaRPr>
          </a:p>
          <a:p>
            <a:r>
              <a:rPr lang="en-US" sz="1200" dirty="0" smtClean="0">
                <a:solidFill>
                  <a:schemeClr val="bg2">
                    <a:lumMod val="95000"/>
                    <a:lumOff val="5000"/>
                  </a:schemeClr>
                </a:solidFill>
                <a:latin typeface="Helvetica"/>
              </a:rPr>
              <a:t>(</a:t>
            </a:r>
            <a:r>
              <a:rPr lang="en-US" sz="1400" dirty="0" smtClean="0">
                <a:solidFill>
                  <a:schemeClr val="bg2">
                    <a:lumMod val="95000"/>
                    <a:lumOff val="5000"/>
                  </a:schemeClr>
                </a:solidFill>
                <a:latin typeface="Helvetica"/>
              </a:rPr>
              <a:t>Jaffe &amp; Backer, 2003, </a:t>
            </a:r>
            <a:r>
              <a:rPr lang="en-US" sz="1400" dirty="0" err="1" smtClean="0">
                <a:solidFill>
                  <a:schemeClr val="bg2">
                    <a:lumMod val="95000"/>
                    <a:lumOff val="5000"/>
                  </a:schemeClr>
                </a:solidFill>
                <a:latin typeface="Helvetica"/>
              </a:rPr>
              <a:t>ApJ</a:t>
            </a:r>
            <a:r>
              <a:rPr lang="en-US" sz="1400" dirty="0" smtClean="0">
                <a:solidFill>
                  <a:schemeClr val="bg2">
                    <a:lumMod val="95000"/>
                    <a:lumOff val="5000"/>
                  </a:schemeClr>
                </a:solidFill>
                <a:latin typeface="Helvetica"/>
              </a:rPr>
              <a:t>, 583, 616; </a:t>
            </a:r>
            <a:r>
              <a:rPr lang="en-US" sz="1400" dirty="0" err="1" smtClean="0">
                <a:solidFill>
                  <a:schemeClr val="bg2">
                    <a:lumMod val="95000"/>
                    <a:lumOff val="5000"/>
                  </a:schemeClr>
                </a:solidFill>
                <a:latin typeface="Helvetica"/>
              </a:rPr>
              <a:t>Sesana</a:t>
            </a:r>
            <a:r>
              <a:rPr lang="en-US" sz="1400" dirty="0" smtClean="0">
                <a:solidFill>
                  <a:schemeClr val="bg2">
                    <a:lumMod val="95000"/>
                    <a:lumOff val="5000"/>
                  </a:schemeClr>
                </a:solidFill>
                <a:latin typeface="Helvetica"/>
              </a:rPr>
              <a:t> et al., 2008, MNRAS, 290,192, </a:t>
            </a:r>
            <a:r>
              <a:rPr lang="en-US" sz="1400" dirty="0" err="1" smtClean="0">
                <a:solidFill>
                  <a:schemeClr val="bg2">
                    <a:lumMod val="95000"/>
                    <a:lumOff val="5000"/>
                  </a:schemeClr>
                </a:solidFill>
                <a:latin typeface="Helvetica"/>
              </a:rPr>
              <a:t>Sesana</a:t>
            </a:r>
            <a:r>
              <a:rPr lang="en-US" sz="1400" dirty="0" smtClean="0">
                <a:solidFill>
                  <a:schemeClr val="bg2">
                    <a:lumMod val="95000"/>
                    <a:lumOff val="5000"/>
                  </a:schemeClr>
                </a:solidFill>
                <a:latin typeface="Helvetica"/>
              </a:rPr>
              <a:t> et al. 2013, 433, L1) </a:t>
            </a:r>
          </a:p>
          <a:p>
            <a:endParaRPr lang="en-US" dirty="0"/>
          </a:p>
        </p:txBody>
      </p:sp>
      <p:sp>
        <p:nvSpPr>
          <p:cNvPr id="11" name="TextBox 10"/>
          <p:cNvSpPr txBox="1"/>
          <p:nvPr/>
        </p:nvSpPr>
        <p:spPr>
          <a:xfrm>
            <a:off x="6629400" y="5791200"/>
            <a:ext cx="248761" cy="276999"/>
          </a:xfrm>
          <a:prstGeom prst="rect">
            <a:avLst/>
          </a:prstGeom>
          <a:noFill/>
        </p:spPr>
        <p:txBody>
          <a:bodyPr wrap="none" rtlCol="0">
            <a:spAutoFit/>
          </a:bodyPr>
          <a:lstStyle/>
          <a:p>
            <a:r>
              <a:rPr lang="en-US" sz="1200" dirty="0" smtClean="0">
                <a:solidFill>
                  <a:schemeClr val="bg2"/>
                </a:solidFill>
              </a:rPr>
              <a:t>-</a:t>
            </a:r>
            <a:endParaRPr lang="en-US" sz="1200" dirty="0">
              <a:solidFill>
                <a:schemeClr val="bg2"/>
              </a:solidFill>
            </a:endParaRPr>
          </a:p>
        </p:txBody>
      </p:sp>
      <p:pic>
        <p:nvPicPr>
          <p:cNvPr id="14" name="Picture 13" descr="binary-blackholes.jpg"/>
          <p:cNvPicPr>
            <a:picLocks noChangeAspect="1"/>
          </p:cNvPicPr>
          <p:nvPr/>
        </p:nvPicPr>
        <p:blipFill>
          <a:blip r:embed="rId5"/>
          <a:stretch>
            <a:fillRect/>
          </a:stretch>
        </p:blipFill>
        <p:spPr>
          <a:xfrm>
            <a:off x="4495800" y="0"/>
            <a:ext cx="4648200" cy="4648200"/>
          </a:xfrm>
          <a:prstGeom prst="rect">
            <a:avLst/>
          </a:prstGeom>
        </p:spPr>
      </p:pic>
      <p:sp>
        <p:nvSpPr>
          <p:cNvPr id="15" name="TextBox 14"/>
          <p:cNvSpPr txBox="1"/>
          <p:nvPr/>
        </p:nvSpPr>
        <p:spPr>
          <a:xfrm>
            <a:off x="8036004" y="4267200"/>
            <a:ext cx="1107996" cy="307777"/>
          </a:xfrm>
          <a:prstGeom prst="rect">
            <a:avLst/>
          </a:prstGeom>
          <a:noFill/>
        </p:spPr>
        <p:txBody>
          <a:bodyPr wrap="none" rtlCol="0">
            <a:spAutoFit/>
          </a:bodyPr>
          <a:lstStyle/>
          <a:p>
            <a:r>
              <a:rPr lang="en-US" sz="1400" dirty="0" smtClean="0">
                <a:solidFill>
                  <a:schemeClr val="tx2"/>
                </a:solidFill>
                <a:latin typeface="Helvetica"/>
              </a:rPr>
              <a:t>NASA CXO</a:t>
            </a:r>
            <a:endParaRPr lang="en-US" sz="1400" dirty="0">
              <a:solidFill>
                <a:schemeClr val="tx2"/>
              </a:solidFill>
              <a:latin typeface="Helvetica"/>
            </a:endParaRPr>
          </a:p>
        </p:txBody>
      </p:sp>
      <p:sp>
        <p:nvSpPr>
          <p:cNvPr id="12" name="TextBox 11"/>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4876800" cy="1066800"/>
          </a:xfrm>
        </p:spPr>
        <p:txBody>
          <a:bodyPr/>
          <a:lstStyle/>
          <a:p>
            <a:r>
              <a:rPr lang="en-US" sz="3200" dirty="0" smtClean="0">
                <a:solidFill>
                  <a:schemeClr val="bg1">
                    <a:lumMod val="75000"/>
                  </a:schemeClr>
                </a:solidFill>
                <a:latin typeface="Helvetica"/>
              </a:rPr>
              <a:t>Single Source: 3C66B</a:t>
            </a:r>
            <a:endParaRPr lang="en-US" sz="3200" dirty="0">
              <a:solidFill>
                <a:schemeClr val="bg1">
                  <a:lumMod val="75000"/>
                </a:schemeClr>
              </a:solidFill>
              <a:latin typeface="Helvetica"/>
            </a:endParaRPr>
          </a:p>
        </p:txBody>
      </p:sp>
      <p:sp>
        <p:nvSpPr>
          <p:cNvPr id="8" name="TextBox 7"/>
          <p:cNvSpPr txBox="1"/>
          <p:nvPr/>
        </p:nvSpPr>
        <p:spPr>
          <a:xfrm>
            <a:off x="228600" y="685800"/>
            <a:ext cx="4572000" cy="923330"/>
          </a:xfrm>
          <a:prstGeom prst="rect">
            <a:avLst/>
          </a:prstGeom>
          <a:noFill/>
        </p:spPr>
        <p:txBody>
          <a:bodyPr wrap="square" rtlCol="0">
            <a:spAutoFit/>
          </a:bodyPr>
          <a:lstStyle/>
          <a:p>
            <a:r>
              <a:rPr lang="en-US" sz="1800" dirty="0" smtClean="0">
                <a:solidFill>
                  <a:schemeClr val="bg2"/>
                </a:solidFill>
                <a:latin typeface="Helvetica"/>
              </a:rPr>
              <a:t>Proposed </a:t>
            </a:r>
            <a:r>
              <a:rPr lang="en-US" sz="1800" dirty="0" err="1" smtClean="0">
                <a:solidFill>
                  <a:schemeClr val="bg2"/>
                </a:solidFill>
                <a:latin typeface="Helvetica"/>
              </a:rPr>
              <a:t>z</a:t>
            </a:r>
            <a:r>
              <a:rPr lang="en-US" sz="1800" dirty="0" smtClean="0">
                <a:solidFill>
                  <a:schemeClr val="bg2"/>
                </a:solidFill>
                <a:latin typeface="Helvetica"/>
              </a:rPr>
              <a:t>=0.02 SMBH binary with period 1.05 yr and mass of 5x10</a:t>
            </a:r>
            <a:r>
              <a:rPr lang="en-US" sz="1800" baseline="30000" dirty="0" smtClean="0">
                <a:solidFill>
                  <a:schemeClr val="bg2"/>
                </a:solidFill>
                <a:latin typeface="Helvetica"/>
              </a:rPr>
              <a:t>10</a:t>
            </a:r>
            <a:r>
              <a:rPr lang="en-US" sz="1800" dirty="0" smtClean="0">
                <a:solidFill>
                  <a:schemeClr val="bg2"/>
                </a:solidFill>
                <a:latin typeface="Helvetica"/>
              </a:rPr>
              <a:t> solar masses (</a:t>
            </a:r>
            <a:r>
              <a:rPr lang="en-US" sz="1800" dirty="0" err="1" smtClean="0">
                <a:solidFill>
                  <a:schemeClr val="bg2"/>
                </a:solidFill>
                <a:latin typeface="Helvetica"/>
              </a:rPr>
              <a:t>Sudou</a:t>
            </a:r>
            <a:r>
              <a:rPr lang="en-US" sz="1800" dirty="0" smtClean="0">
                <a:solidFill>
                  <a:schemeClr val="bg2"/>
                </a:solidFill>
                <a:latin typeface="Helvetica"/>
              </a:rPr>
              <a:t> et al. 2003).</a:t>
            </a:r>
          </a:p>
          <a:p>
            <a:endParaRPr lang="en-US" sz="1800" dirty="0" smtClean="0"/>
          </a:p>
        </p:txBody>
      </p:sp>
      <p:pic>
        <p:nvPicPr>
          <p:cNvPr id="9" name="Picture 8" descr="jenet04a.tiff"/>
          <p:cNvPicPr>
            <a:picLocks noChangeAspect="1"/>
          </p:cNvPicPr>
          <p:nvPr/>
        </p:nvPicPr>
        <p:blipFill>
          <a:blip r:embed="rId3"/>
          <a:stretch>
            <a:fillRect/>
          </a:stretch>
        </p:blipFill>
        <p:spPr>
          <a:xfrm>
            <a:off x="533400" y="3581400"/>
            <a:ext cx="3632822" cy="2716315"/>
          </a:xfrm>
          <a:prstGeom prst="rect">
            <a:avLst/>
          </a:prstGeom>
        </p:spPr>
      </p:pic>
      <p:sp>
        <p:nvSpPr>
          <p:cNvPr id="11" name="TextBox 10"/>
          <p:cNvSpPr txBox="1"/>
          <p:nvPr/>
        </p:nvSpPr>
        <p:spPr>
          <a:xfrm>
            <a:off x="1143000" y="3200400"/>
            <a:ext cx="2647780" cy="338554"/>
          </a:xfrm>
          <a:prstGeom prst="rect">
            <a:avLst/>
          </a:prstGeom>
          <a:noFill/>
        </p:spPr>
        <p:txBody>
          <a:bodyPr wrap="none" rtlCol="0">
            <a:spAutoFit/>
          </a:bodyPr>
          <a:lstStyle/>
          <a:p>
            <a:r>
              <a:rPr lang="en-US" sz="1600" dirty="0" smtClean="0">
                <a:solidFill>
                  <a:srgbClr val="D120A7"/>
                </a:solidFill>
                <a:latin typeface="Helvetica"/>
              </a:rPr>
              <a:t>Pulsar term and Earth term</a:t>
            </a:r>
            <a:endParaRPr lang="en-US" sz="1600" dirty="0">
              <a:solidFill>
                <a:srgbClr val="D120A7"/>
              </a:solidFill>
              <a:latin typeface="Helvetica"/>
            </a:endParaRPr>
          </a:p>
        </p:txBody>
      </p:sp>
      <p:pic>
        <p:nvPicPr>
          <p:cNvPr id="12" name="Picture 11" descr="jenetresids.tiff"/>
          <p:cNvPicPr>
            <a:picLocks noChangeAspect="1"/>
          </p:cNvPicPr>
          <p:nvPr/>
        </p:nvPicPr>
        <p:blipFill>
          <a:blip r:embed="rId4"/>
          <a:stretch>
            <a:fillRect/>
          </a:stretch>
        </p:blipFill>
        <p:spPr>
          <a:xfrm>
            <a:off x="1" y="2094760"/>
            <a:ext cx="4876800" cy="648439"/>
          </a:xfrm>
          <a:prstGeom prst="rect">
            <a:avLst/>
          </a:prstGeom>
        </p:spPr>
      </p:pic>
      <p:pic>
        <p:nvPicPr>
          <p:cNvPr id="13" name="Picture 12" descr="jenetresids2.tiff"/>
          <p:cNvPicPr>
            <a:picLocks noChangeAspect="1"/>
          </p:cNvPicPr>
          <p:nvPr/>
        </p:nvPicPr>
        <p:blipFill>
          <a:blip r:embed="rId5"/>
          <a:srcRect r="7760"/>
          <a:stretch>
            <a:fillRect/>
          </a:stretch>
        </p:blipFill>
        <p:spPr>
          <a:xfrm>
            <a:off x="4038600" y="3886200"/>
            <a:ext cx="4859212" cy="1955800"/>
          </a:xfrm>
          <a:prstGeom prst="rect">
            <a:avLst/>
          </a:prstGeom>
        </p:spPr>
      </p:pic>
      <p:sp>
        <p:nvSpPr>
          <p:cNvPr id="10" name="TextBox 9"/>
          <p:cNvSpPr txBox="1"/>
          <p:nvPr/>
        </p:nvSpPr>
        <p:spPr>
          <a:xfrm>
            <a:off x="1447800" y="6248400"/>
            <a:ext cx="1701908" cy="338554"/>
          </a:xfrm>
          <a:prstGeom prst="rect">
            <a:avLst/>
          </a:prstGeom>
          <a:noFill/>
        </p:spPr>
        <p:txBody>
          <a:bodyPr wrap="none" rtlCol="0">
            <a:spAutoFit/>
          </a:bodyPr>
          <a:lstStyle/>
          <a:p>
            <a:r>
              <a:rPr lang="en-US" sz="1600" dirty="0" smtClean="0">
                <a:solidFill>
                  <a:srgbClr val="D120A7"/>
                </a:solidFill>
                <a:latin typeface="Helvetica"/>
              </a:rPr>
              <a:t>Jenet et al. 2004</a:t>
            </a:r>
            <a:endParaRPr lang="en-US" sz="1600" dirty="0">
              <a:solidFill>
                <a:srgbClr val="D120A7"/>
              </a:solidFill>
              <a:latin typeface="Helvetica"/>
            </a:endParaRPr>
          </a:p>
        </p:txBody>
      </p:sp>
      <p:pic>
        <p:nvPicPr>
          <p:cNvPr id="15" name="Picture 14" descr="3c66b_l_opt_lg.jpg"/>
          <p:cNvPicPr>
            <a:picLocks noChangeAspect="1"/>
          </p:cNvPicPr>
          <p:nvPr/>
        </p:nvPicPr>
        <p:blipFill>
          <a:blip r:embed="rId6"/>
          <a:stretch>
            <a:fillRect/>
          </a:stretch>
        </p:blipFill>
        <p:spPr>
          <a:xfrm>
            <a:off x="5486400" y="0"/>
            <a:ext cx="3657600" cy="3717808"/>
          </a:xfrm>
          <a:prstGeom prst="rect">
            <a:avLst/>
          </a:prstGeom>
        </p:spPr>
      </p:pic>
      <p:sp>
        <p:nvSpPr>
          <p:cNvPr id="16" name="TextBox 1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71" name="Rectangle 7"/>
          <p:cNvSpPr>
            <a:spLocks/>
          </p:cNvSpPr>
          <p:nvPr/>
        </p:nvSpPr>
        <p:spPr bwMode="auto">
          <a:xfrm>
            <a:off x="914400" y="838200"/>
            <a:ext cx="5410200" cy="838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nchor="ctr"/>
          <a:lstStyle/>
          <a:p>
            <a:pPr algn="l"/>
            <a:r>
              <a:rPr lang="en-US" sz="2200" dirty="0" smtClean="0">
                <a:solidFill>
                  <a:schemeClr val="bg2"/>
                </a:solidFill>
                <a:latin typeface="Helvetica"/>
                <a:ea typeface="Gill Sans" charset="0"/>
                <a:cs typeface="Gill Sans" charset="0"/>
              </a:rPr>
              <a:t>A consortium of consortia: roughly 100 scientists using eight radio telescopes from North America, Europe, and Australia. </a:t>
            </a:r>
            <a:endParaRPr lang="en-US" sz="2200" dirty="0">
              <a:solidFill>
                <a:schemeClr val="bg2"/>
              </a:solidFill>
              <a:latin typeface="Helvetica"/>
              <a:ea typeface="Gill Sans" charset="0"/>
              <a:cs typeface="Gill Sans" charset="0"/>
            </a:endParaRPr>
          </a:p>
        </p:txBody>
      </p:sp>
      <p:sp>
        <p:nvSpPr>
          <p:cNvPr id="14" name="Rectangle 2"/>
          <p:cNvSpPr>
            <a:spLocks noChangeArrowheads="1"/>
          </p:cNvSpPr>
          <p:nvPr/>
        </p:nvSpPr>
        <p:spPr bwMode="auto">
          <a:xfrm>
            <a:off x="457200" y="0"/>
            <a:ext cx="8001000" cy="609600"/>
          </a:xfrm>
          <a:prstGeom prst="rect">
            <a:avLst/>
          </a:prstGeom>
          <a:noFill/>
          <a:ln w="9525">
            <a:noFill/>
            <a:miter lim="800000"/>
            <a:headEnd/>
            <a:tailEnd/>
          </a:ln>
        </p:spPr>
        <p:txBody>
          <a:bodyPr anchor="ctr">
            <a:prstTxWarp prst="textNoShape">
              <a:avLst/>
            </a:prstTxWarp>
          </a:bodyPr>
          <a:lstStyle/>
          <a:p>
            <a:pPr algn="ctr"/>
            <a:r>
              <a:rPr lang="en-US" sz="2600" dirty="0" smtClean="0">
                <a:solidFill>
                  <a:schemeClr val="bg1">
                    <a:lumMod val="75000"/>
                  </a:schemeClr>
                </a:solidFill>
                <a:latin typeface="Helvetica"/>
              </a:rPr>
              <a:t>International Pulsar Timing Array (IPTA)</a:t>
            </a:r>
            <a:endParaRPr lang="en-US" sz="2600" dirty="0">
              <a:solidFill>
                <a:schemeClr val="bg1">
                  <a:lumMod val="75000"/>
                </a:schemeClr>
              </a:solidFill>
              <a:latin typeface="Helvetica"/>
            </a:endParaRPr>
          </a:p>
        </p:txBody>
      </p:sp>
      <p:sp>
        <p:nvSpPr>
          <p:cNvPr id="15" name="TextBox 14"/>
          <p:cNvSpPr txBox="1"/>
          <p:nvPr/>
        </p:nvSpPr>
        <p:spPr>
          <a:xfrm>
            <a:off x="3429000" y="6396335"/>
            <a:ext cx="1776147" cy="461665"/>
          </a:xfrm>
          <a:prstGeom prst="rect">
            <a:avLst/>
          </a:prstGeom>
          <a:noFill/>
        </p:spPr>
        <p:txBody>
          <a:bodyPr wrap="none" rtlCol="0">
            <a:spAutoFit/>
          </a:bodyPr>
          <a:lstStyle/>
          <a:p>
            <a:r>
              <a:rPr lang="en-US" dirty="0" smtClean="0">
                <a:solidFill>
                  <a:schemeClr val="bg2"/>
                </a:solidFill>
                <a:latin typeface="Helvetica"/>
              </a:rPr>
              <a:t>Ipta4gw.org</a:t>
            </a:r>
            <a:endParaRPr lang="en-US" dirty="0">
              <a:solidFill>
                <a:schemeClr val="bg2"/>
              </a:solidFill>
              <a:latin typeface="Helvetica"/>
            </a:endParaRPr>
          </a:p>
        </p:txBody>
      </p:sp>
      <p:pic>
        <p:nvPicPr>
          <p:cNvPr id="16" name="Picture 15" descr="ptalogos.tiff"/>
          <p:cNvPicPr>
            <a:picLocks noChangeAspect="1"/>
          </p:cNvPicPr>
          <p:nvPr/>
        </p:nvPicPr>
        <p:blipFill>
          <a:blip r:embed="rId2"/>
          <a:stretch>
            <a:fillRect/>
          </a:stretch>
        </p:blipFill>
        <p:spPr>
          <a:xfrm>
            <a:off x="7010400" y="2209800"/>
            <a:ext cx="1701800" cy="4203700"/>
          </a:xfrm>
          <a:prstGeom prst="rect">
            <a:avLst/>
          </a:prstGeom>
        </p:spPr>
      </p:pic>
      <p:pic>
        <p:nvPicPr>
          <p:cNvPr id="17" name="Picture 16" descr="ipta-logo.png"/>
          <p:cNvPicPr>
            <a:picLocks noChangeAspect="1"/>
          </p:cNvPicPr>
          <p:nvPr/>
        </p:nvPicPr>
        <p:blipFill>
          <a:blip r:embed="rId3"/>
          <a:stretch>
            <a:fillRect/>
          </a:stretch>
        </p:blipFill>
        <p:spPr>
          <a:xfrm>
            <a:off x="7315200" y="228600"/>
            <a:ext cx="1828800" cy="1828800"/>
          </a:xfrm>
          <a:prstGeom prst="rect">
            <a:avLst/>
          </a:prstGeom>
        </p:spPr>
      </p:pic>
      <p:pic>
        <p:nvPicPr>
          <p:cNvPr id="9" name="Picture 8" descr="banffgroup.jpg"/>
          <p:cNvPicPr>
            <a:picLocks noChangeAspect="1"/>
          </p:cNvPicPr>
          <p:nvPr/>
        </p:nvPicPr>
        <p:blipFill>
          <a:blip r:embed="rId4"/>
          <a:stretch>
            <a:fillRect/>
          </a:stretch>
        </p:blipFill>
        <p:spPr>
          <a:xfrm>
            <a:off x="152400" y="1905000"/>
            <a:ext cx="6786372" cy="4494286"/>
          </a:xfrm>
          <a:prstGeom prst="rect">
            <a:avLst/>
          </a:prstGeom>
        </p:spPr>
      </p:pic>
      <p:sp>
        <p:nvSpPr>
          <p:cNvPr id="10" name="TextBox 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10895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4876800" cy="1066800"/>
          </a:xfrm>
        </p:spPr>
        <p:txBody>
          <a:bodyPr/>
          <a:lstStyle/>
          <a:p>
            <a:r>
              <a:rPr lang="en-US" sz="3200" dirty="0" smtClean="0">
                <a:solidFill>
                  <a:schemeClr val="bg1">
                    <a:lumMod val="75000"/>
                  </a:schemeClr>
                </a:solidFill>
                <a:latin typeface="Helvetica"/>
              </a:rPr>
              <a:t>Single Source: 3C66B</a:t>
            </a:r>
            <a:endParaRPr lang="en-US" sz="3200" dirty="0">
              <a:solidFill>
                <a:schemeClr val="bg1">
                  <a:lumMod val="75000"/>
                </a:schemeClr>
              </a:solidFill>
              <a:latin typeface="Helvetica"/>
            </a:endParaRPr>
          </a:p>
        </p:txBody>
      </p:sp>
      <p:sp>
        <p:nvSpPr>
          <p:cNvPr id="8" name="TextBox 7"/>
          <p:cNvSpPr txBox="1"/>
          <p:nvPr/>
        </p:nvSpPr>
        <p:spPr>
          <a:xfrm>
            <a:off x="228600" y="685800"/>
            <a:ext cx="4572000" cy="2308324"/>
          </a:xfrm>
          <a:prstGeom prst="rect">
            <a:avLst/>
          </a:prstGeom>
          <a:noFill/>
        </p:spPr>
        <p:txBody>
          <a:bodyPr wrap="square" rtlCol="0">
            <a:spAutoFit/>
          </a:bodyPr>
          <a:lstStyle/>
          <a:p>
            <a:r>
              <a:rPr lang="en-US" sz="1800" dirty="0" smtClean="0">
                <a:solidFill>
                  <a:schemeClr val="bg2"/>
                </a:solidFill>
                <a:latin typeface="Helvetica"/>
              </a:rPr>
              <a:t>Proposed </a:t>
            </a:r>
            <a:r>
              <a:rPr lang="en-US" sz="1800" dirty="0" err="1" smtClean="0">
                <a:solidFill>
                  <a:schemeClr val="bg2"/>
                </a:solidFill>
                <a:latin typeface="Helvetica"/>
              </a:rPr>
              <a:t>z</a:t>
            </a:r>
            <a:r>
              <a:rPr lang="en-US" sz="1800" dirty="0" smtClean="0">
                <a:solidFill>
                  <a:schemeClr val="bg2"/>
                </a:solidFill>
                <a:latin typeface="Helvetica"/>
              </a:rPr>
              <a:t>=0.02 SMBH binary with period 1.05 yr and mass of 5x10</a:t>
            </a:r>
            <a:r>
              <a:rPr lang="en-US" sz="1800" baseline="30000" dirty="0" smtClean="0">
                <a:solidFill>
                  <a:schemeClr val="bg2"/>
                </a:solidFill>
                <a:latin typeface="Helvetica"/>
              </a:rPr>
              <a:t>10</a:t>
            </a:r>
            <a:r>
              <a:rPr lang="en-US" sz="1800" dirty="0" smtClean="0">
                <a:solidFill>
                  <a:schemeClr val="bg2"/>
                </a:solidFill>
                <a:latin typeface="Helvetica"/>
              </a:rPr>
              <a:t> solar masses (</a:t>
            </a:r>
            <a:r>
              <a:rPr lang="en-US" sz="1800" dirty="0" err="1" smtClean="0">
                <a:solidFill>
                  <a:schemeClr val="bg2"/>
                </a:solidFill>
                <a:latin typeface="Helvetica"/>
              </a:rPr>
              <a:t>Sudou</a:t>
            </a:r>
            <a:r>
              <a:rPr lang="en-US" sz="1800" dirty="0" smtClean="0">
                <a:solidFill>
                  <a:schemeClr val="bg2"/>
                </a:solidFill>
                <a:latin typeface="Helvetica"/>
              </a:rPr>
              <a:t> et al. 2003).</a:t>
            </a:r>
          </a:p>
          <a:p>
            <a:endParaRPr lang="en-US" sz="1800" dirty="0" smtClean="0">
              <a:solidFill>
                <a:schemeClr val="bg2"/>
              </a:solidFill>
              <a:latin typeface="Helvetica"/>
            </a:endParaRPr>
          </a:p>
          <a:p>
            <a:r>
              <a:rPr lang="en-US" sz="1800" dirty="0" smtClean="0">
                <a:solidFill>
                  <a:schemeClr val="bg2"/>
                </a:solidFill>
                <a:latin typeface="Helvetica"/>
              </a:rPr>
              <a:t>Analysis of the residuals from a single high-precision pulsar shows that this binary cannot exist (Jenet et al. 2004).</a:t>
            </a:r>
          </a:p>
          <a:p>
            <a:endParaRPr lang="en-US" sz="1800" dirty="0" smtClean="0">
              <a:solidFill>
                <a:schemeClr val="tx1">
                  <a:lumMod val="50000"/>
                  <a:lumOff val="50000"/>
                </a:schemeClr>
              </a:solidFill>
              <a:latin typeface="Helvetica"/>
            </a:endParaRPr>
          </a:p>
          <a:p>
            <a:endParaRPr lang="en-US" sz="1800" dirty="0" smtClean="0"/>
          </a:p>
        </p:txBody>
      </p:sp>
      <p:pic>
        <p:nvPicPr>
          <p:cNvPr id="9" name="Picture 8" descr="jenet04a.tiff"/>
          <p:cNvPicPr>
            <a:picLocks noChangeAspect="1"/>
          </p:cNvPicPr>
          <p:nvPr/>
        </p:nvPicPr>
        <p:blipFill>
          <a:blip r:embed="rId3"/>
          <a:stretch>
            <a:fillRect/>
          </a:stretch>
        </p:blipFill>
        <p:spPr>
          <a:xfrm>
            <a:off x="533400" y="3581400"/>
            <a:ext cx="3632822" cy="2716315"/>
          </a:xfrm>
          <a:prstGeom prst="rect">
            <a:avLst/>
          </a:prstGeom>
        </p:spPr>
      </p:pic>
      <p:sp>
        <p:nvSpPr>
          <p:cNvPr id="11" name="TextBox 10"/>
          <p:cNvSpPr txBox="1"/>
          <p:nvPr/>
        </p:nvSpPr>
        <p:spPr>
          <a:xfrm>
            <a:off x="1143000" y="3200400"/>
            <a:ext cx="2647780" cy="338554"/>
          </a:xfrm>
          <a:prstGeom prst="rect">
            <a:avLst/>
          </a:prstGeom>
          <a:noFill/>
        </p:spPr>
        <p:txBody>
          <a:bodyPr wrap="none" rtlCol="0">
            <a:spAutoFit/>
          </a:bodyPr>
          <a:lstStyle/>
          <a:p>
            <a:r>
              <a:rPr lang="en-US" sz="1600" dirty="0" smtClean="0">
                <a:solidFill>
                  <a:srgbClr val="D120A7"/>
                </a:solidFill>
                <a:latin typeface="Helvetica"/>
              </a:rPr>
              <a:t>Pulsar term and Earth term</a:t>
            </a:r>
            <a:endParaRPr lang="en-US" sz="1600" dirty="0">
              <a:solidFill>
                <a:srgbClr val="D120A7"/>
              </a:solidFill>
              <a:latin typeface="Helvetica"/>
            </a:endParaRPr>
          </a:p>
        </p:txBody>
      </p:sp>
      <p:sp>
        <p:nvSpPr>
          <p:cNvPr id="10" name="TextBox 9"/>
          <p:cNvSpPr txBox="1"/>
          <p:nvPr/>
        </p:nvSpPr>
        <p:spPr>
          <a:xfrm>
            <a:off x="1524000" y="6248400"/>
            <a:ext cx="1701908" cy="338554"/>
          </a:xfrm>
          <a:prstGeom prst="rect">
            <a:avLst/>
          </a:prstGeom>
          <a:noFill/>
        </p:spPr>
        <p:txBody>
          <a:bodyPr wrap="none" rtlCol="0">
            <a:spAutoFit/>
          </a:bodyPr>
          <a:lstStyle/>
          <a:p>
            <a:r>
              <a:rPr lang="en-US" sz="1600" dirty="0" smtClean="0">
                <a:solidFill>
                  <a:schemeClr val="bg2"/>
                </a:solidFill>
                <a:latin typeface="Helvetica"/>
              </a:rPr>
              <a:t>Jenet et al. 2004</a:t>
            </a:r>
            <a:endParaRPr lang="en-US" sz="1600" dirty="0">
              <a:solidFill>
                <a:schemeClr val="bg2"/>
              </a:solidFill>
              <a:latin typeface="Helvetica"/>
            </a:endParaRPr>
          </a:p>
        </p:txBody>
      </p:sp>
      <p:pic>
        <p:nvPicPr>
          <p:cNvPr id="15" name="Picture 14" descr="jenet04b.tiff"/>
          <p:cNvPicPr>
            <a:picLocks noChangeAspect="1"/>
          </p:cNvPicPr>
          <p:nvPr/>
        </p:nvPicPr>
        <p:blipFill>
          <a:blip r:embed="rId4"/>
          <a:stretch>
            <a:fillRect/>
          </a:stretch>
        </p:blipFill>
        <p:spPr>
          <a:xfrm>
            <a:off x="4800600" y="3657600"/>
            <a:ext cx="3733800" cy="2706834"/>
          </a:xfrm>
          <a:prstGeom prst="rect">
            <a:avLst/>
          </a:prstGeom>
        </p:spPr>
      </p:pic>
      <p:pic>
        <p:nvPicPr>
          <p:cNvPr id="12" name="Picture 11" descr="3c66b_l_opt_lg.jpg"/>
          <p:cNvPicPr>
            <a:picLocks noChangeAspect="1"/>
          </p:cNvPicPr>
          <p:nvPr/>
        </p:nvPicPr>
        <p:blipFill>
          <a:blip r:embed="rId5"/>
          <a:stretch>
            <a:fillRect/>
          </a:stretch>
        </p:blipFill>
        <p:spPr>
          <a:xfrm>
            <a:off x="5486400" y="0"/>
            <a:ext cx="3657600" cy="3717808"/>
          </a:xfrm>
          <a:prstGeom prst="rect">
            <a:avLst/>
          </a:prstGeom>
        </p:spPr>
      </p:pic>
      <p:sp>
        <p:nvSpPr>
          <p:cNvPr id="13" name="TextBox 1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5"/>
          <p:cNvSpPr>
            <a:spLocks noGrp="1"/>
          </p:cNvSpPr>
          <p:nvPr>
            <p:ph type="title"/>
          </p:nvPr>
        </p:nvSpPr>
        <p:spPr>
          <a:xfrm>
            <a:off x="-457200" y="0"/>
            <a:ext cx="5715000" cy="838200"/>
          </a:xfrm>
        </p:spPr>
        <p:txBody>
          <a:bodyPr/>
          <a:lstStyle/>
          <a:p>
            <a:r>
              <a:rPr lang="en-US" sz="3200" dirty="0" smtClean="0">
                <a:solidFill>
                  <a:schemeClr val="bg1">
                    <a:lumMod val="75000"/>
                  </a:schemeClr>
                </a:solidFill>
                <a:latin typeface="Helvetica"/>
                <a:ea typeface="ＭＳ Ｐゴシック" pitchFamily="30" charset="-128"/>
                <a:cs typeface="ＭＳ Ｐゴシック" pitchFamily="30" charset="-128"/>
              </a:rPr>
              <a:t>Stochastic Background</a:t>
            </a:r>
          </a:p>
        </p:txBody>
      </p:sp>
      <p:sp>
        <p:nvSpPr>
          <p:cNvPr id="8" name="TextBox 7"/>
          <p:cNvSpPr txBox="1"/>
          <p:nvPr/>
        </p:nvSpPr>
        <p:spPr>
          <a:xfrm>
            <a:off x="0" y="457200"/>
            <a:ext cx="8686800" cy="2554545"/>
          </a:xfrm>
          <a:prstGeom prst="rect">
            <a:avLst/>
          </a:prstGeom>
          <a:noFill/>
        </p:spPr>
        <p:txBody>
          <a:bodyPr>
            <a:spAutoFit/>
          </a:bodyPr>
          <a:lstStyle/>
          <a:p>
            <a:pPr>
              <a:defRPr/>
            </a:pPr>
            <a:endParaRPr lang="en-US" sz="2000" dirty="0">
              <a:latin typeface="Comic Sans MS" charset="0"/>
              <a:ea typeface="+mn-ea"/>
              <a:cs typeface="+mn-cs"/>
            </a:endParaRPr>
          </a:p>
          <a:p>
            <a:pPr>
              <a:defRPr/>
            </a:pPr>
            <a:endParaRPr lang="en-US" sz="2000" dirty="0">
              <a:latin typeface="Comic Sans MS" charset="0"/>
              <a:ea typeface="+mn-ea"/>
              <a:cs typeface="+mn-cs"/>
            </a:endParaRPr>
          </a:p>
          <a:p>
            <a:pPr>
              <a:defRPr/>
            </a:pPr>
            <a:endParaRPr lang="en-US" sz="2000" dirty="0">
              <a:latin typeface="Comic Sans MS" charset="0"/>
              <a:ea typeface="+mn-ea"/>
              <a:cs typeface="+mn-cs"/>
            </a:endParaRPr>
          </a:p>
          <a:p>
            <a:pPr>
              <a:defRPr/>
            </a:pPr>
            <a:endParaRPr lang="en-US" sz="2000" dirty="0">
              <a:latin typeface="Comic Sans MS"/>
              <a:ea typeface="+mn-ea"/>
              <a:cs typeface="+mn-cs"/>
            </a:endParaRPr>
          </a:p>
          <a:p>
            <a:pPr>
              <a:defRPr/>
            </a:pPr>
            <a:endParaRPr lang="en-US" sz="2000" dirty="0">
              <a:latin typeface="Comic Sans MS"/>
              <a:ea typeface="+mn-ea"/>
              <a:cs typeface="+mn-cs"/>
            </a:endParaRPr>
          </a:p>
          <a:p>
            <a:pPr>
              <a:defRPr/>
            </a:pPr>
            <a:r>
              <a:rPr lang="en-US" sz="2000" dirty="0">
                <a:solidFill>
                  <a:schemeClr val="bg2"/>
                </a:solidFill>
                <a:latin typeface="Helvetica"/>
                <a:ea typeface="+mn-ea"/>
                <a:cs typeface="+mn-cs"/>
              </a:rPr>
              <a:t>For SMBH binaries, </a:t>
            </a:r>
            <a:r>
              <a:rPr lang="en-US" sz="2000" dirty="0" err="1">
                <a:solidFill>
                  <a:schemeClr val="bg2"/>
                </a:solidFill>
                <a:latin typeface="Helvetica"/>
                <a:ea typeface="+mn-ea"/>
                <a:cs typeface="+mn-cs"/>
              </a:rPr>
              <a:t>h</a:t>
            </a:r>
            <a:r>
              <a:rPr lang="en-US" sz="2000" dirty="0">
                <a:solidFill>
                  <a:schemeClr val="bg2"/>
                </a:solidFill>
                <a:latin typeface="Helvetica"/>
                <a:ea typeface="+mn-ea"/>
                <a:cs typeface="+mn-cs"/>
              </a:rPr>
              <a:t> ~ f</a:t>
            </a:r>
            <a:r>
              <a:rPr lang="en-US" sz="2000" baseline="30000" dirty="0">
                <a:solidFill>
                  <a:schemeClr val="bg2"/>
                </a:solidFill>
                <a:latin typeface="Helvetica"/>
                <a:ea typeface="+mn-ea"/>
                <a:cs typeface="+mn-cs"/>
              </a:rPr>
              <a:t>2/3</a:t>
            </a:r>
            <a:r>
              <a:rPr lang="en-US" sz="2000" dirty="0">
                <a:solidFill>
                  <a:schemeClr val="bg2"/>
                </a:solidFill>
                <a:latin typeface="Helvetica"/>
                <a:ea typeface="+mn-ea"/>
                <a:cs typeface="+mn-cs"/>
              </a:rPr>
              <a:t> and lifetimes   </a:t>
            </a:r>
            <a:r>
              <a:rPr lang="en-US" sz="2000" dirty="0" err="1">
                <a:solidFill>
                  <a:schemeClr val="bg2"/>
                </a:solidFill>
                <a:latin typeface="Helvetica"/>
                <a:ea typeface="Lucida Grande"/>
                <a:cs typeface="Lucida Grande"/>
              </a:rPr>
              <a:t>τ</a:t>
            </a:r>
            <a:r>
              <a:rPr lang="en-US" sz="2000" dirty="0">
                <a:solidFill>
                  <a:schemeClr val="bg2"/>
                </a:solidFill>
                <a:latin typeface="Helvetica"/>
                <a:ea typeface="Lucida Grande"/>
                <a:cs typeface="Lucida Grande"/>
              </a:rPr>
              <a:t> ~ f</a:t>
            </a:r>
            <a:r>
              <a:rPr lang="en-US" sz="2000" baseline="30000" dirty="0">
                <a:solidFill>
                  <a:schemeClr val="bg2"/>
                </a:solidFill>
                <a:latin typeface="Helvetica"/>
                <a:ea typeface="Lucida Grande"/>
                <a:cs typeface="Lucida Grande"/>
              </a:rPr>
              <a:t>-8/3</a:t>
            </a:r>
            <a:r>
              <a:rPr lang="en-US" sz="2000" dirty="0">
                <a:solidFill>
                  <a:schemeClr val="bg2"/>
                </a:solidFill>
                <a:latin typeface="Helvetica"/>
                <a:ea typeface="Lucida Grande"/>
                <a:cs typeface="Lucida Grande"/>
              </a:rPr>
              <a:t>. Sum over many systems results in </a:t>
            </a:r>
            <a:r>
              <a:rPr lang="en-US" sz="2000" dirty="0" err="1">
                <a:solidFill>
                  <a:schemeClr val="bg2"/>
                </a:solidFill>
                <a:latin typeface="Helvetica"/>
                <a:ea typeface="Lucida Grande"/>
                <a:cs typeface="Lucida Grande"/>
              </a:rPr>
              <a:t>α</a:t>
            </a:r>
            <a:r>
              <a:rPr lang="en-US" sz="2000" dirty="0">
                <a:solidFill>
                  <a:schemeClr val="bg2"/>
                </a:solidFill>
                <a:latin typeface="Helvetica"/>
                <a:ea typeface="Lucida Grande"/>
                <a:cs typeface="Lucida Grande"/>
              </a:rPr>
              <a:t> = -2/3. Amplitudes depend strongly on SMBH masses and galaxy merger rate as a function of  </a:t>
            </a:r>
            <a:r>
              <a:rPr lang="en-US" sz="2000" dirty="0" err="1">
                <a:solidFill>
                  <a:schemeClr val="bg2"/>
                </a:solidFill>
                <a:latin typeface="Helvetica"/>
                <a:ea typeface="Lucida Grande"/>
                <a:cs typeface="Lucida Grande"/>
              </a:rPr>
              <a:t>redshift</a:t>
            </a:r>
            <a:r>
              <a:rPr lang="en-US" sz="2000" dirty="0">
                <a:solidFill>
                  <a:schemeClr val="bg2"/>
                </a:solidFill>
                <a:latin typeface="Helvetica"/>
                <a:ea typeface="Lucida Grande"/>
                <a:cs typeface="Lucida Grande"/>
              </a:rPr>
              <a:t>, with</a:t>
            </a:r>
            <a:r>
              <a:rPr lang="en-US" sz="2000" dirty="0" smtClean="0">
                <a:solidFill>
                  <a:schemeClr val="bg2"/>
                </a:solidFill>
                <a:latin typeface="Helvetica"/>
                <a:ea typeface="Lucida Grande"/>
                <a:cs typeface="Lucida Grande"/>
              </a:rPr>
              <a:t> A </a:t>
            </a:r>
            <a:r>
              <a:rPr lang="en-US" sz="2000" dirty="0" err="1">
                <a:solidFill>
                  <a:schemeClr val="bg2"/>
                </a:solidFill>
                <a:latin typeface="Helvetica"/>
                <a:ea typeface="Lucida Grande"/>
                <a:cs typeface="Lucida Grande"/>
              </a:rPr>
              <a:t>α</a:t>
            </a:r>
            <a:r>
              <a:rPr lang="en-US" sz="2000" dirty="0">
                <a:solidFill>
                  <a:schemeClr val="bg2"/>
                </a:solidFill>
                <a:latin typeface="Helvetica"/>
                <a:ea typeface="Lucida Grande"/>
                <a:cs typeface="Lucida Grande"/>
              </a:rPr>
              <a:t> N</a:t>
            </a:r>
            <a:r>
              <a:rPr lang="en-US" sz="2000" baseline="30000" dirty="0">
                <a:solidFill>
                  <a:schemeClr val="bg2"/>
                </a:solidFill>
                <a:latin typeface="Helvetica"/>
                <a:ea typeface="Lucida Grande"/>
                <a:cs typeface="Lucida Grande"/>
              </a:rPr>
              <a:t>1</a:t>
            </a:r>
            <a:r>
              <a:rPr lang="en-US" sz="2000" baseline="30000" dirty="0" smtClean="0">
                <a:solidFill>
                  <a:schemeClr val="bg2"/>
                </a:solidFill>
                <a:latin typeface="Helvetica"/>
                <a:ea typeface="Lucida Grande"/>
                <a:cs typeface="Lucida Grande"/>
              </a:rPr>
              <a:t>/2</a:t>
            </a:r>
            <a:r>
              <a:rPr lang="en-US" sz="2000" dirty="0" smtClean="0">
                <a:solidFill>
                  <a:schemeClr val="bg2"/>
                </a:solidFill>
                <a:latin typeface="Helvetica"/>
                <a:ea typeface="Lucida Grande"/>
                <a:cs typeface="Lucida Grande"/>
              </a:rPr>
              <a:t>M</a:t>
            </a:r>
            <a:r>
              <a:rPr lang="en-US" sz="1200" dirty="0" smtClean="0">
                <a:solidFill>
                  <a:schemeClr val="bg2"/>
                </a:solidFill>
                <a:latin typeface="Helvetica"/>
                <a:ea typeface="Lucida Grande"/>
                <a:cs typeface="Lucida Grande"/>
              </a:rPr>
              <a:t>.</a:t>
            </a:r>
            <a:r>
              <a:rPr lang="en-US" sz="1200" dirty="0" smtClean="0">
                <a:solidFill>
                  <a:schemeClr val="bg2"/>
                </a:solidFill>
                <a:latin typeface="Helvetica"/>
                <a:ea typeface="+mn-ea"/>
                <a:cs typeface="+mn-cs"/>
              </a:rPr>
              <a:t> </a:t>
            </a:r>
            <a:endParaRPr lang="en-US" sz="1200" dirty="0">
              <a:solidFill>
                <a:schemeClr val="bg2"/>
              </a:solidFill>
              <a:latin typeface="Helvetica"/>
              <a:ea typeface="+mn-ea"/>
              <a:cs typeface="+mn-cs"/>
            </a:endParaRPr>
          </a:p>
          <a:p>
            <a:pPr>
              <a:defRPr/>
            </a:pPr>
            <a:endParaRPr lang="en-US" dirty="0">
              <a:latin typeface="Comic Sans MS" charset="0"/>
              <a:ea typeface="+mn-ea"/>
              <a:cs typeface="+mn-cs"/>
            </a:endParaRPr>
          </a:p>
        </p:txBody>
      </p:sp>
      <p:pic>
        <p:nvPicPr>
          <p:cNvPr id="57348" name="Picture 12" descr="talk12.eps"/>
          <p:cNvPicPr>
            <a:picLocks noChangeAspect="1"/>
          </p:cNvPicPr>
          <p:nvPr/>
        </p:nvPicPr>
        <p:blipFill>
          <a:blip r:embed="rId3"/>
          <a:srcRect l="35294" t="9091" r="35294" b="81818"/>
          <a:stretch>
            <a:fillRect/>
          </a:stretch>
        </p:blipFill>
        <p:spPr bwMode="auto">
          <a:xfrm>
            <a:off x="2667000" y="609600"/>
            <a:ext cx="3619500" cy="1447800"/>
          </a:xfrm>
          <a:prstGeom prst="rect">
            <a:avLst/>
          </a:prstGeom>
          <a:noFill/>
          <a:ln w="9525">
            <a:noFill/>
            <a:miter lim="800000"/>
            <a:headEnd/>
            <a:tailEnd/>
          </a:ln>
        </p:spPr>
      </p:pic>
      <p:graphicFrame>
        <p:nvGraphicFramePr>
          <p:cNvPr id="9" name="Table 8"/>
          <p:cNvGraphicFramePr>
            <a:graphicFrameLocks noGrp="1"/>
          </p:cNvGraphicFramePr>
          <p:nvPr/>
        </p:nvGraphicFramePr>
        <p:xfrm>
          <a:off x="228600" y="4038600"/>
          <a:ext cx="8915400" cy="2505075"/>
        </p:xfrm>
        <a:graphic>
          <a:graphicData uri="http://schemas.openxmlformats.org/drawingml/2006/table">
            <a:tbl>
              <a:tblPr/>
              <a:tblGrid>
                <a:gridCol w="3219450"/>
                <a:gridCol w="1770063"/>
                <a:gridCol w="1468437"/>
                <a:gridCol w="2457450"/>
              </a:tblGrid>
              <a:tr h="4603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99FF"/>
                          </a:solidFill>
                          <a:effectLst/>
                          <a:latin typeface="Times New Roman" pitchFamily="30" charset="0"/>
                          <a:ea typeface="ＭＳ Ｐゴシック" pitchFamily="30" charset="-128"/>
                          <a:cs typeface="ＭＳ Ｐゴシック" pitchFamily="30" charset="-128"/>
                        </a:rPr>
                        <a:t>Model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99FF"/>
                          </a:solidFill>
                          <a:effectLst/>
                          <a:latin typeface="Times New Roman" pitchFamily="30" charset="0"/>
                          <a:ea typeface="ＭＳ Ｐゴシック" pitchFamily="30" charset="-128"/>
                          <a:cs typeface="ＭＳ Ｐゴシック" pitchFamily="30" charset="-128"/>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99FF"/>
                          </a:solidFill>
                          <a:effectLst/>
                          <a:latin typeface="Times New Roman" pitchFamily="30" charset="0"/>
                          <a:ea typeface="ＭＳ Ｐゴシック" pitchFamily="30" charset="-128"/>
                          <a:cs typeface="ＭＳ Ｐゴシック" pitchFamily="30" charset="-128"/>
                        </a:rPr>
                        <a:t>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99FF"/>
                          </a:solidFill>
                          <a:effectLst/>
                          <a:latin typeface="Times New Roman" pitchFamily="30" charset="0"/>
                          <a:ea typeface="ＭＳ Ｐゴシック" pitchFamily="30" charset="-128"/>
                          <a:cs typeface="ＭＳ Ｐゴシック" pitchFamily="30" charset="-128"/>
                        </a:rPr>
                        <a:t>References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12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Supermassive black holes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10</a:t>
                      </a:r>
                      <a:r>
                        <a:rPr kumimoji="0" lang="en-US" sz="1800" b="0" i="0" u="none" strike="noStrike" cap="none" normalizeH="0" baseline="30000" smtClean="0">
                          <a:ln>
                            <a:noFill/>
                          </a:ln>
                          <a:solidFill>
                            <a:srgbClr val="003300"/>
                          </a:solidFill>
                          <a:effectLst/>
                          <a:latin typeface="Times New Roman" pitchFamily="30" charset="0"/>
                          <a:ea typeface="ＭＳ Ｐゴシック" pitchFamily="30" charset="-128"/>
                          <a:cs typeface="ＭＳ Ｐゴシック" pitchFamily="30" charset="-128"/>
                        </a:rPr>
                        <a:t>-15</a:t>
                      </a: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 – 10</a:t>
                      </a:r>
                      <a:r>
                        <a:rPr kumimoji="0" lang="en-US" sz="1800" b="0" i="0" u="none" strike="noStrike" cap="none" normalizeH="0" baseline="30000" smtClean="0">
                          <a:ln>
                            <a:noFill/>
                          </a:ln>
                          <a:solidFill>
                            <a:srgbClr val="003300"/>
                          </a:solidFill>
                          <a:effectLst/>
                          <a:latin typeface="Times New Roman" pitchFamily="30" charset="0"/>
                          <a:ea typeface="ＭＳ Ｐゴシック" pitchFamily="30" charset="-128"/>
                          <a:cs typeface="ＭＳ Ｐゴシック" pitchFamily="30" charset="-128"/>
                        </a:rPr>
                        <a:t>-14</a:t>
                      </a:r>
                      <a:endPar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Jaffe &amp; Backer, 2003, ApJ, 583, 616 Wyithe &amp; Loeb, 2003, ApJ, 590, 691 Enoki et al., 2004, ApJ, 615, 19</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Sesana et al., 2008, MNRAS, 290, 192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r>
              <a:tr h="608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Relic GWs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10</a:t>
                      </a:r>
                      <a:r>
                        <a:rPr kumimoji="0" lang="en-US" sz="1800" b="0" i="0" u="none" strike="noStrike" cap="none" normalizeH="0" baseline="30000" smtClean="0">
                          <a:ln>
                            <a:noFill/>
                          </a:ln>
                          <a:solidFill>
                            <a:srgbClr val="003300"/>
                          </a:solidFill>
                          <a:effectLst/>
                          <a:latin typeface="Times New Roman" pitchFamily="30" charset="0"/>
                          <a:ea typeface="ＭＳ Ｐゴシック" pitchFamily="30" charset="-128"/>
                          <a:cs typeface="ＭＳ Ｐゴシック" pitchFamily="30" charset="-128"/>
                        </a:rPr>
                        <a:t>-20</a:t>
                      </a: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 – 10</a:t>
                      </a:r>
                      <a:r>
                        <a:rPr kumimoji="0" lang="en-US" sz="1800" b="0" i="0" u="none" strike="noStrike" cap="none" normalizeH="0" baseline="30000" smtClean="0">
                          <a:ln>
                            <a:noFill/>
                          </a:ln>
                          <a:solidFill>
                            <a:srgbClr val="003300"/>
                          </a:solidFill>
                          <a:effectLst/>
                          <a:latin typeface="Times New Roman" pitchFamily="30" charset="0"/>
                          <a:ea typeface="ＭＳ Ｐゴシック" pitchFamily="30" charset="-128"/>
                          <a:cs typeface="ＭＳ Ｐゴシック" pitchFamily="30" charset="-128"/>
                        </a:rPr>
                        <a:t>-15</a:t>
                      </a:r>
                      <a:endPar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-1 to -0.8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Grishchuk, 2005, PU, 48, 1235 Boyle &amp; Buonanno, 2008,PRD,78,043531</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r>
              <a:tr h="354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Cosmic Strings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10</a:t>
                      </a:r>
                      <a:r>
                        <a:rPr kumimoji="0" lang="en-US" sz="1800" b="0" i="0" u="none" strike="noStrike" cap="none" normalizeH="0" baseline="30000" smtClean="0">
                          <a:ln>
                            <a:noFill/>
                          </a:ln>
                          <a:solidFill>
                            <a:srgbClr val="003300"/>
                          </a:solidFill>
                          <a:effectLst/>
                          <a:latin typeface="Times New Roman" pitchFamily="30" charset="0"/>
                          <a:ea typeface="ＭＳ Ｐゴシック" pitchFamily="30" charset="-128"/>
                          <a:cs typeface="ＭＳ Ｐゴシック" pitchFamily="30" charset="-128"/>
                        </a:rPr>
                        <a:t>-16</a:t>
                      </a: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 – 10</a:t>
                      </a:r>
                      <a:r>
                        <a:rPr kumimoji="0" lang="en-US" sz="1800" b="0" i="0" u="none" strike="noStrike" cap="none" normalizeH="0" baseline="30000" smtClean="0">
                          <a:ln>
                            <a:noFill/>
                          </a:ln>
                          <a:solidFill>
                            <a:srgbClr val="003300"/>
                          </a:solidFill>
                          <a:effectLst/>
                          <a:latin typeface="Times New Roman" pitchFamily="30" charset="0"/>
                          <a:ea typeface="ＭＳ Ｐゴシック" pitchFamily="30" charset="-128"/>
                          <a:cs typeface="ＭＳ Ｐゴシック" pitchFamily="30" charset="-128"/>
                        </a:rPr>
                        <a:t>-14</a:t>
                      </a:r>
                      <a:endPar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3300"/>
                          </a:solidFill>
                          <a:effectLst/>
                          <a:latin typeface="Times New Roman" pitchFamily="30" charset="0"/>
                          <a:ea typeface="ＭＳ Ｐゴシック" pitchFamily="30" charset="-128"/>
                          <a:cs typeface="ＭＳ Ｐゴシック" pitchFamily="30" charset="-128"/>
                        </a:rPr>
                        <a:t>Maggiore, 2000, PR, 331, 283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r>
            </a:tbl>
          </a:graphicData>
        </a:graphic>
      </p:graphicFrame>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0"/>
            <a:ext cx="6096000" cy="990600"/>
          </a:xfrm>
        </p:spPr>
        <p:txBody>
          <a:bodyPr/>
          <a:lstStyle/>
          <a:p>
            <a:r>
              <a:rPr lang="en-US" sz="3200" dirty="0" smtClean="0">
                <a:solidFill>
                  <a:schemeClr val="bg1">
                    <a:lumMod val="75000"/>
                  </a:schemeClr>
                </a:solidFill>
                <a:latin typeface="Helvetica"/>
              </a:rPr>
              <a:t>Single Pulsar Limits</a:t>
            </a:r>
            <a:endParaRPr lang="en-US" sz="3200" dirty="0">
              <a:solidFill>
                <a:schemeClr val="bg1">
                  <a:lumMod val="75000"/>
                </a:schemeClr>
              </a:solidFill>
              <a:latin typeface="Helvetica"/>
            </a:endParaRPr>
          </a:p>
        </p:txBody>
      </p:sp>
      <p:pic>
        <p:nvPicPr>
          <p:cNvPr id="8" name="Picture 7" descr="ktr94.tiff"/>
          <p:cNvPicPr>
            <a:picLocks noChangeAspect="1"/>
          </p:cNvPicPr>
          <p:nvPr/>
        </p:nvPicPr>
        <p:blipFill>
          <a:blip r:embed="rId3"/>
          <a:stretch>
            <a:fillRect/>
          </a:stretch>
        </p:blipFill>
        <p:spPr>
          <a:xfrm>
            <a:off x="4648200" y="1143000"/>
            <a:ext cx="4267200" cy="3607651"/>
          </a:xfrm>
          <a:prstGeom prst="rect">
            <a:avLst/>
          </a:prstGeom>
        </p:spPr>
      </p:pic>
      <p:sp>
        <p:nvSpPr>
          <p:cNvPr id="16" name="TextBox 15"/>
          <p:cNvSpPr txBox="1"/>
          <p:nvPr/>
        </p:nvSpPr>
        <p:spPr>
          <a:xfrm>
            <a:off x="5105400" y="4800600"/>
            <a:ext cx="4572000" cy="307777"/>
          </a:xfrm>
          <a:prstGeom prst="rect">
            <a:avLst/>
          </a:prstGeom>
          <a:noFill/>
        </p:spPr>
        <p:txBody>
          <a:bodyPr wrap="square" rtlCol="0">
            <a:spAutoFit/>
          </a:bodyPr>
          <a:lstStyle/>
          <a:p>
            <a:r>
              <a:rPr lang="en-US" sz="1400" dirty="0" err="1" smtClean="0">
                <a:solidFill>
                  <a:schemeClr val="bg2"/>
                </a:solidFill>
                <a:latin typeface="Helvetica"/>
              </a:rPr>
              <a:t>Kaspi</a:t>
            </a:r>
            <a:r>
              <a:rPr lang="en-US" sz="1400" dirty="0" smtClean="0">
                <a:solidFill>
                  <a:schemeClr val="bg2"/>
                </a:solidFill>
                <a:latin typeface="Helvetica"/>
              </a:rPr>
              <a:t>, Taylor, &amp; </a:t>
            </a:r>
            <a:r>
              <a:rPr lang="en-US" sz="1400" dirty="0" err="1" smtClean="0">
                <a:solidFill>
                  <a:schemeClr val="bg2"/>
                </a:solidFill>
                <a:latin typeface="Helvetica"/>
              </a:rPr>
              <a:t>Ryba</a:t>
            </a:r>
            <a:r>
              <a:rPr lang="en-US" sz="1400" dirty="0" smtClean="0">
                <a:solidFill>
                  <a:schemeClr val="bg2"/>
                </a:solidFill>
                <a:latin typeface="Helvetica"/>
              </a:rPr>
              <a:t>, 1994, </a:t>
            </a:r>
            <a:r>
              <a:rPr lang="en-US" sz="1400" dirty="0" err="1" smtClean="0">
                <a:solidFill>
                  <a:schemeClr val="bg2"/>
                </a:solidFill>
                <a:latin typeface="Helvetica"/>
              </a:rPr>
              <a:t>ApJ</a:t>
            </a:r>
            <a:r>
              <a:rPr lang="en-US" sz="1400" dirty="0" smtClean="0">
                <a:solidFill>
                  <a:schemeClr val="bg2"/>
                </a:solidFill>
                <a:latin typeface="Helvetica"/>
              </a:rPr>
              <a:t>, 428, 713 </a:t>
            </a:r>
            <a:endParaRPr lang="en-US" sz="1400" dirty="0">
              <a:solidFill>
                <a:schemeClr val="bg2"/>
              </a:solidFill>
              <a:latin typeface="Helvetica"/>
            </a:endParaRPr>
          </a:p>
        </p:txBody>
      </p:sp>
      <p:sp>
        <p:nvSpPr>
          <p:cNvPr id="7" name="Rectangle 6"/>
          <p:cNvSpPr/>
          <p:nvPr/>
        </p:nvSpPr>
        <p:spPr>
          <a:xfrm>
            <a:off x="838200" y="3962400"/>
            <a:ext cx="3337923" cy="461665"/>
          </a:xfrm>
          <a:prstGeom prst="rect">
            <a:avLst/>
          </a:prstGeom>
        </p:spPr>
        <p:txBody>
          <a:bodyPr wrap="none">
            <a:spAutoFit/>
          </a:bodyPr>
          <a:lstStyle/>
          <a:p>
            <a:r>
              <a:rPr lang="en-US" dirty="0" err="1" smtClean="0">
                <a:solidFill>
                  <a:schemeClr val="bg2"/>
                </a:solidFill>
                <a:latin typeface="Helvetica"/>
              </a:rPr>
              <a:t>h</a:t>
            </a:r>
            <a:r>
              <a:rPr lang="en-US" baseline="-25000" dirty="0" err="1" smtClean="0">
                <a:solidFill>
                  <a:schemeClr val="bg2"/>
                </a:solidFill>
                <a:latin typeface="Helvetica"/>
              </a:rPr>
              <a:t>c</a:t>
            </a:r>
            <a:r>
              <a:rPr lang="en-US" dirty="0" smtClean="0">
                <a:solidFill>
                  <a:schemeClr val="bg2"/>
                </a:solidFill>
                <a:latin typeface="Helvetica"/>
              </a:rPr>
              <a:t> &lt;  3 </a:t>
            </a:r>
            <a:r>
              <a:rPr lang="en-US" dirty="0" err="1" smtClean="0">
                <a:solidFill>
                  <a:schemeClr val="bg2"/>
                </a:solidFill>
                <a:latin typeface="Helvetica"/>
              </a:rPr>
              <a:t>x</a:t>
            </a:r>
            <a:r>
              <a:rPr lang="en-US" dirty="0" smtClean="0">
                <a:solidFill>
                  <a:schemeClr val="bg2"/>
                </a:solidFill>
                <a:latin typeface="Helvetica"/>
              </a:rPr>
              <a:t> 10</a:t>
            </a:r>
            <a:r>
              <a:rPr lang="en-US" baseline="30000" dirty="0" smtClean="0">
                <a:solidFill>
                  <a:schemeClr val="bg2"/>
                </a:solidFill>
                <a:latin typeface="Helvetica"/>
              </a:rPr>
              <a:t>-14 </a:t>
            </a:r>
            <a:r>
              <a:rPr lang="en-US" dirty="0" smtClean="0">
                <a:solidFill>
                  <a:schemeClr val="bg2"/>
                </a:solidFill>
                <a:latin typeface="Helvetica"/>
              </a:rPr>
              <a:t> (</a:t>
            </a:r>
            <a:r>
              <a:rPr lang="en-US" dirty="0" err="1" smtClean="0">
                <a:solidFill>
                  <a:schemeClr val="bg2"/>
                </a:solidFill>
                <a:latin typeface="Helvetica"/>
              </a:rPr>
              <a:t>f</a:t>
            </a:r>
            <a:r>
              <a:rPr lang="en-US" dirty="0" smtClean="0">
                <a:solidFill>
                  <a:schemeClr val="bg2"/>
                </a:solidFill>
                <a:latin typeface="Helvetica"/>
              </a:rPr>
              <a:t>=1 yr</a:t>
            </a:r>
            <a:r>
              <a:rPr lang="en-US" baseline="30000" dirty="0" smtClean="0">
                <a:solidFill>
                  <a:schemeClr val="bg2"/>
                </a:solidFill>
                <a:latin typeface="Helvetica"/>
              </a:rPr>
              <a:t>-1</a:t>
            </a:r>
            <a:r>
              <a:rPr lang="en-US" dirty="0" smtClean="0">
                <a:solidFill>
                  <a:schemeClr val="bg2"/>
                </a:solidFill>
                <a:latin typeface="Helvetica"/>
              </a:rPr>
              <a:t>)</a:t>
            </a:r>
            <a:endParaRPr lang="en-US" dirty="0">
              <a:solidFill>
                <a:schemeClr val="bg2"/>
              </a:solidFill>
              <a:latin typeface="Helvetica"/>
            </a:endParaRPr>
          </a:p>
        </p:txBody>
      </p:sp>
      <p:pic>
        <p:nvPicPr>
          <p:cNvPr id="9" name="Picture 8" descr="talk16.eps"/>
          <p:cNvPicPr>
            <a:picLocks noChangeAspect="1"/>
          </p:cNvPicPr>
          <p:nvPr/>
        </p:nvPicPr>
        <mc:AlternateContent>
          <mc:Choice xmlns:ma="http://schemas.microsoft.com/office/mac/drawingml/2008/main" Requires="ma">
            <p:blipFill>
              <a:blip r:embed="rId4"/>
              <a:srcRect l="35176" t="10000" r="35294" b="84545"/>
              <a:stretch>
                <a:fillRect/>
              </a:stretch>
            </p:blipFill>
          </mc:Choice>
          <mc:Fallback>
            <p:blipFill>
              <a:blip r:embed="rId5"/>
              <a:srcRect l="35176" t="10000" r="35294" b="84545"/>
              <a:stretch>
                <a:fillRect/>
              </a:stretch>
            </p:blipFill>
          </mc:Fallback>
        </mc:AlternateContent>
        <p:spPr>
          <a:xfrm>
            <a:off x="741762" y="1445138"/>
            <a:ext cx="3759276" cy="898769"/>
          </a:xfrm>
          <a:prstGeom prst="rect">
            <a:avLst/>
          </a:prstGeom>
          <a:solidFill>
            <a:srgbClr val="FFFFFF"/>
          </a:solidFill>
        </p:spPr>
      </p:pic>
      <p:pic>
        <p:nvPicPr>
          <p:cNvPr id="10" name="Picture 9" descr="talk16.eps"/>
          <p:cNvPicPr>
            <a:picLocks noChangeAspect="1"/>
          </p:cNvPicPr>
          <p:nvPr/>
        </p:nvPicPr>
        <mc:AlternateContent>
          <mc:Choice xmlns:ma="http://schemas.microsoft.com/office/mac/drawingml/2008/main" Requires="ma">
            <p:blipFill>
              <a:blip r:embed="rId6"/>
              <a:srcRect l="41176" t="20000" r="40000" b="75455"/>
              <a:stretch>
                <a:fillRect/>
              </a:stretch>
            </p:blipFill>
          </mc:Choice>
          <mc:Fallback>
            <p:blipFill>
              <a:blip r:embed="rId7"/>
              <a:srcRect l="41176" t="20000" r="40000" b="75455"/>
              <a:stretch>
                <a:fillRect/>
              </a:stretch>
            </p:blipFill>
          </mc:Fallback>
        </mc:AlternateContent>
        <p:spPr>
          <a:xfrm>
            <a:off x="1371600" y="2667000"/>
            <a:ext cx="2558399" cy="799456"/>
          </a:xfrm>
          <a:prstGeom prst="rect">
            <a:avLst/>
          </a:prstGeom>
          <a:solidFill>
            <a:srgbClr val="FFFFFF"/>
          </a:solidFill>
        </p:spPr>
      </p:pic>
      <p:sp>
        <p:nvSpPr>
          <p:cNvPr id="11" name="TextBox 10"/>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685800" y="838200"/>
            <a:ext cx="7467600" cy="1200328"/>
          </a:xfrm>
          <a:prstGeom prst="rect">
            <a:avLst/>
          </a:prstGeom>
          <a:noFill/>
        </p:spPr>
        <p:txBody>
          <a:bodyPr wrap="square" rtlCol="0">
            <a:spAutoFit/>
          </a:bodyPr>
          <a:lstStyle/>
          <a:p>
            <a:r>
              <a:rPr lang="en-US" dirty="0" smtClean="0">
                <a:solidFill>
                  <a:schemeClr val="bg2"/>
                </a:solidFill>
                <a:latin typeface="Helvetica"/>
              </a:rPr>
              <a:t>We cross-correlate the residuals from pairs of pulsars to search for the expected signature predicted by GR. Pulsar terms uncorrelated. Earth terms correlated.</a:t>
            </a:r>
          </a:p>
        </p:txBody>
      </p:sp>
      <p:sp>
        <p:nvSpPr>
          <p:cNvPr id="7" name="Title 5"/>
          <p:cNvSpPr txBox="1">
            <a:spLocks/>
          </p:cNvSpPr>
          <p:nvPr/>
        </p:nvSpPr>
        <p:spPr bwMode="auto">
          <a:xfrm>
            <a:off x="-228600" y="-381000"/>
            <a:ext cx="9906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bg1">
                    <a:lumMod val="75000"/>
                  </a:schemeClr>
                </a:solidFill>
                <a:effectLst/>
                <a:uLnTx/>
                <a:uFillTx/>
                <a:latin typeface="Helvetica"/>
                <a:ea typeface="ＭＳ Ｐゴシック" charset="-128"/>
                <a:cs typeface="ＭＳ Ｐゴシック" charset="-128"/>
              </a:rPr>
              <a:t>Detecting a stochastic background</a:t>
            </a:r>
            <a:endParaRPr kumimoji="0" lang="en-US" sz="30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8" name="TextBox 7"/>
          <p:cNvSpPr txBox="1"/>
          <p:nvPr/>
        </p:nvSpPr>
        <p:spPr>
          <a:xfrm>
            <a:off x="5029200" y="6019800"/>
            <a:ext cx="3429000" cy="307777"/>
          </a:xfrm>
          <a:prstGeom prst="rect">
            <a:avLst/>
          </a:prstGeom>
          <a:noFill/>
        </p:spPr>
        <p:txBody>
          <a:bodyPr wrap="square" rtlCol="0">
            <a:spAutoFit/>
          </a:bodyPr>
          <a:lstStyle/>
          <a:p>
            <a:r>
              <a:rPr lang="en-US" sz="1400" dirty="0" err="1" smtClean="0">
                <a:solidFill>
                  <a:schemeClr val="bg2"/>
                </a:solidFill>
                <a:latin typeface="Helvetica"/>
              </a:rPr>
              <a:t>Hellings</a:t>
            </a:r>
            <a:r>
              <a:rPr lang="en-US" sz="1400" dirty="0" smtClean="0">
                <a:solidFill>
                  <a:schemeClr val="bg2"/>
                </a:solidFill>
                <a:latin typeface="Helvetica"/>
              </a:rPr>
              <a:t> &amp; Downs, 1983, </a:t>
            </a:r>
            <a:r>
              <a:rPr lang="en-US" sz="1400" dirty="0" err="1" smtClean="0">
                <a:solidFill>
                  <a:schemeClr val="bg2"/>
                </a:solidFill>
                <a:latin typeface="Helvetica"/>
              </a:rPr>
              <a:t>ApJ</a:t>
            </a:r>
            <a:r>
              <a:rPr lang="en-US" sz="1400" dirty="0" smtClean="0">
                <a:solidFill>
                  <a:schemeClr val="bg2"/>
                </a:solidFill>
                <a:latin typeface="Helvetica"/>
              </a:rPr>
              <a:t>, 265, L39</a:t>
            </a:r>
            <a:endParaRPr lang="en-US" sz="1400" dirty="0">
              <a:solidFill>
                <a:schemeClr val="bg2"/>
              </a:solidFill>
              <a:latin typeface="Helvetica"/>
            </a:endParaRPr>
          </a:p>
        </p:txBody>
      </p:sp>
      <p:sp>
        <p:nvSpPr>
          <p:cNvPr id="9" name="TextBox 8"/>
          <p:cNvSpPr txBox="1"/>
          <p:nvPr/>
        </p:nvSpPr>
        <p:spPr>
          <a:xfrm>
            <a:off x="304800" y="4267200"/>
            <a:ext cx="3809999" cy="2308324"/>
          </a:xfrm>
          <a:prstGeom prst="rect">
            <a:avLst/>
          </a:prstGeom>
          <a:noFill/>
        </p:spPr>
        <p:txBody>
          <a:bodyPr wrap="square" rtlCol="0">
            <a:spAutoFit/>
          </a:bodyPr>
          <a:lstStyle/>
          <a:p>
            <a:endParaRPr lang="en-US" dirty="0" smtClean="0"/>
          </a:p>
          <a:p>
            <a:endParaRPr lang="en-US" dirty="0" smtClean="0"/>
          </a:p>
          <a:p>
            <a:r>
              <a:rPr lang="en-US" dirty="0" smtClean="0">
                <a:solidFill>
                  <a:schemeClr val="bg2"/>
                </a:solidFill>
                <a:latin typeface="Helvetica"/>
              </a:rPr>
              <a:t>Clock errors monopole. Ephemeris errors dipole. </a:t>
            </a:r>
            <a:r>
              <a:rPr lang="en-US" dirty="0" err="1" smtClean="0">
                <a:solidFill>
                  <a:schemeClr val="bg2"/>
                </a:solidFill>
                <a:latin typeface="Helvetica"/>
              </a:rPr>
              <a:t>GWs</a:t>
            </a:r>
            <a:r>
              <a:rPr lang="en-US" dirty="0" smtClean="0">
                <a:solidFill>
                  <a:schemeClr val="bg2"/>
                </a:solidFill>
                <a:latin typeface="Helvetica"/>
              </a:rPr>
              <a:t> </a:t>
            </a:r>
            <a:r>
              <a:rPr lang="en-US" dirty="0" err="1" smtClean="0">
                <a:solidFill>
                  <a:schemeClr val="bg2"/>
                </a:solidFill>
                <a:latin typeface="Helvetica"/>
              </a:rPr>
              <a:t>quadrupole</a:t>
            </a:r>
            <a:r>
              <a:rPr lang="en-US" dirty="0" smtClean="0">
                <a:solidFill>
                  <a:schemeClr val="bg2"/>
                </a:solidFill>
                <a:latin typeface="Helvetica"/>
              </a:rPr>
              <a:t>.</a:t>
            </a:r>
          </a:p>
          <a:p>
            <a:endParaRPr lang="en-US" dirty="0" smtClean="0"/>
          </a:p>
          <a:p>
            <a:endParaRPr lang="en-US" dirty="0" smtClean="0"/>
          </a:p>
        </p:txBody>
      </p:sp>
      <p:pic>
        <p:nvPicPr>
          <p:cNvPr id="11" name="Picture 10" descr="hd83.tiff"/>
          <p:cNvPicPr>
            <a:picLocks noChangeAspect="1"/>
          </p:cNvPicPr>
          <p:nvPr/>
        </p:nvPicPr>
        <p:blipFill>
          <a:blip r:embed="rId3"/>
          <a:srcRect r="3646"/>
          <a:stretch>
            <a:fillRect/>
          </a:stretch>
        </p:blipFill>
        <p:spPr>
          <a:xfrm>
            <a:off x="4876800" y="2365367"/>
            <a:ext cx="3671113" cy="3655671"/>
          </a:xfrm>
          <a:prstGeom prst="rect">
            <a:avLst/>
          </a:prstGeom>
        </p:spPr>
      </p:pic>
      <p:pic>
        <p:nvPicPr>
          <p:cNvPr id="14" name="Picture 13" descr="coreq.tiff"/>
          <p:cNvPicPr>
            <a:picLocks noChangeAspect="1"/>
          </p:cNvPicPr>
          <p:nvPr/>
        </p:nvPicPr>
        <p:blipFill>
          <a:blip r:embed="rId4"/>
          <a:srcRect r="42023"/>
          <a:stretch>
            <a:fillRect/>
          </a:stretch>
        </p:blipFill>
        <p:spPr>
          <a:xfrm>
            <a:off x="457200" y="2590800"/>
            <a:ext cx="3244042" cy="838200"/>
          </a:xfrm>
          <a:prstGeom prst="rect">
            <a:avLst/>
          </a:prstGeom>
        </p:spPr>
      </p:pic>
      <p:pic>
        <p:nvPicPr>
          <p:cNvPr id="15" name="Picture 14" descr="coreq.tiff"/>
          <p:cNvPicPr>
            <a:picLocks noChangeAspect="1"/>
          </p:cNvPicPr>
          <p:nvPr/>
        </p:nvPicPr>
        <p:blipFill>
          <a:blip r:embed="rId4"/>
          <a:srcRect l="56031"/>
          <a:stretch>
            <a:fillRect/>
          </a:stretch>
        </p:blipFill>
        <p:spPr>
          <a:xfrm>
            <a:off x="1295400" y="3733800"/>
            <a:ext cx="2460178" cy="838200"/>
          </a:xfrm>
          <a:prstGeom prst="rect">
            <a:avLst/>
          </a:prstGeom>
        </p:spPr>
      </p:pic>
      <p:sp>
        <p:nvSpPr>
          <p:cNvPr id="10" name="TextBox 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5"/>
          <p:cNvSpPr txBox="1">
            <a:spLocks/>
          </p:cNvSpPr>
          <p:nvPr/>
        </p:nvSpPr>
        <p:spPr bwMode="auto">
          <a:xfrm>
            <a:off x="0" y="-381000"/>
            <a:ext cx="8991600" cy="16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000" b="1" kern="0" dirty="0" err="1" smtClean="0">
                <a:solidFill>
                  <a:schemeClr val="bg1">
                    <a:lumMod val="75000"/>
                  </a:schemeClr>
                </a:solidFill>
                <a:latin typeface="Helvetica"/>
                <a:ea typeface="ＭＳ Ｐゴシック" charset="-128"/>
                <a:cs typeface="ＭＳ Ｐゴシック" charset="-128"/>
              </a:rPr>
              <a:t>NANOGrav</a:t>
            </a:r>
            <a:r>
              <a:rPr lang="en-US" sz="3000" b="1" kern="0" dirty="0" smtClean="0">
                <a:solidFill>
                  <a:schemeClr val="bg1">
                    <a:lumMod val="75000"/>
                  </a:schemeClr>
                </a:solidFill>
                <a:latin typeface="Helvetica"/>
                <a:ea typeface="ＭＳ Ｐゴシック" charset="-128"/>
                <a:cs typeface="ＭＳ Ｐゴシック" charset="-128"/>
              </a:rPr>
              <a:t> stochastic background limit</a:t>
            </a:r>
            <a:endParaRPr kumimoji="0" lang="en-US" sz="3000" b="1"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18" name="Rectangle 17"/>
          <p:cNvSpPr/>
          <p:nvPr/>
        </p:nvSpPr>
        <p:spPr>
          <a:xfrm>
            <a:off x="914400" y="838200"/>
            <a:ext cx="7010400" cy="830997"/>
          </a:xfrm>
          <a:prstGeom prst="rect">
            <a:avLst/>
          </a:prstGeom>
        </p:spPr>
        <p:txBody>
          <a:bodyPr wrap="square">
            <a:spAutoFit/>
          </a:bodyPr>
          <a:lstStyle/>
          <a:p>
            <a:r>
              <a:rPr lang="en-US" dirty="0" smtClean="0">
                <a:solidFill>
                  <a:schemeClr val="bg2"/>
                </a:solidFill>
                <a:latin typeface="Helvetica"/>
              </a:rPr>
              <a:t>		</a:t>
            </a:r>
            <a:r>
              <a:rPr lang="en-US" dirty="0" err="1" smtClean="0">
                <a:solidFill>
                  <a:schemeClr val="bg2"/>
                </a:solidFill>
                <a:latin typeface="Helvetica"/>
              </a:rPr>
              <a:t>h</a:t>
            </a:r>
            <a:r>
              <a:rPr lang="en-US" baseline="-25000" dirty="0" err="1" smtClean="0">
                <a:solidFill>
                  <a:schemeClr val="bg2"/>
                </a:solidFill>
                <a:latin typeface="Helvetica"/>
              </a:rPr>
              <a:t>c</a:t>
            </a:r>
            <a:r>
              <a:rPr lang="en-US" dirty="0" smtClean="0">
                <a:solidFill>
                  <a:schemeClr val="bg2"/>
                </a:solidFill>
                <a:latin typeface="Helvetica"/>
              </a:rPr>
              <a:t> &lt; </a:t>
            </a:r>
            <a:r>
              <a:rPr lang="en-US" dirty="0" smtClean="0">
                <a:solidFill>
                  <a:schemeClr val="bg2"/>
                </a:solidFill>
                <a:latin typeface="Helvetica"/>
              </a:rPr>
              <a:t> 7 </a:t>
            </a:r>
            <a:r>
              <a:rPr lang="en-US" dirty="0" err="1" smtClean="0">
                <a:solidFill>
                  <a:schemeClr val="bg2"/>
                </a:solidFill>
                <a:latin typeface="Helvetica"/>
              </a:rPr>
              <a:t>x</a:t>
            </a:r>
            <a:r>
              <a:rPr lang="en-US" dirty="0" smtClean="0">
                <a:solidFill>
                  <a:schemeClr val="bg2"/>
                </a:solidFill>
                <a:latin typeface="Helvetica"/>
              </a:rPr>
              <a:t> 10</a:t>
            </a:r>
            <a:r>
              <a:rPr lang="en-US" baseline="30000" dirty="0" smtClean="0">
                <a:solidFill>
                  <a:schemeClr val="bg2"/>
                </a:solidFill>
                <a:latin typeface="Helvetica"/>
              </a:rPr>
              <a:t>-15 </a:t>
            </a:r>
            <a:r>
              <a:rPr lang="en-US" dirty="0" smtClean="0">
                <a:solidFill>
                  <a:schemeClr val="bg2"/>
                </a:solidFill>
                <a:latin typeface="Helvetica"/>
              </a:rPr>
              <a:t> (</a:t>
            </a:r>
            <a:r>
              <a:rPr lang="en-US" dirty="0" err="1" smtClean="0">
                <a:solidFill>
                  <a:schemeClr val="bg2"/>
                </a:solidFill>
                <a:latin typeface="Helvetica"/>
              </a:rPr>
              <a:t>f</a:t>
            </a:r>
            <a:r>
              <a:rPr lang="en-US" dirty="0" smtClean="0">
                <a:solidFill>
                  <a:schemeClr val="bg2"/>
                </a:solidFill>
                <a:latin typeface="Helvetica"/>
              </a:rPr>
              <a:t>=1 yr</a:t>
            </a:r>
            <a:r>
              <a:rPr lang="en-US" baseline="30000" dirty="0" smtClean="0">
                <a:solidFill>
                  <a:schemeClr val="bg2"/>
                </a:solidFill>
                <a:latin typeface="Helvetica"/>
              </a:rPr>
              <a:t>-1</a:t>
            </a:r>
            <a:r>
              <a:rPr lang="en-US" dirty="0" smtClean="0">
                <a:solidFill>
                  <a:schemeClr val="bg2"/>
                </a:solidFill>
                <a:latin typeface="Helvetica"/>
              </a:rPr>
              <a:t>)  </a:t>
            </a:r>
          </a:p>
          <a:p>
            <a:r>
              <a:rPr lang="en-US" dirty="0" smtClean="0"/>
              <a:t> </a:t>
            </a:r>
          </a:p>
        </p:txBody>
      </p:sp>
      <p:pic>
        <p:nvPicPr>
          <p:cNvPr id="6" name="Picture 2"/>
          <p:cNvPicPr>
            <a:picLocks noChangeAspect="1" noChangeArrowheads="1"/>
          </p:cNvPicPr>
          <p:nvPr/>
        </p:nvPicPr>
        <p:blipFill>
          <a:blip r:embed="rId3"/>
          <a:srcRect/>
          <a:stretch>
            <a:fillRect/>
          </a:stretch>
        </p:blipFill>
        <p:spPr bwMode="auto">
          <a:xfrm>
            <a:off x="381000" y="1447800"/>
            <a:ext cx="8001000" cy="4000500"/>
          </a:xfrm>
          <a:prstGeom prst="rect">
            <a:avLst/>
          </a:prstGeom>
          <a:noFill/>
          <a:ln w="9525">
            <a:noFill/>
            <a:round/>
            <a:headEnd/>
            <a:tailEnd/>
          </a:ln>
        </p:spPr>
      </p:pic>
      <p:sp>
        <p:nvSpPr>
          <p:cNvPr id="9" name="TextBox 8"/>
          <p:cNvSpPr txBox="1"/>
          <p:nvPr/>
        </p:nvSpPr>
        <p:spPr>
          <a:xfrm>
            <a:off x="5562600" y="5486400"/>
            <a:ext cx="2949333" cy="307777"/>
          </a:xfrm>
          <a:prstGeom prst="rect">
            <a:avLst/>
          </a:prstGeom>
          <a:noFill/>
        </p:spPr>
        <p:txBody>
          <a:bodyPr wrap="none" rtlCol="0">
            <a:spAutoFit/>
          </a:bodyPr>
          <a:lstStyle/>
          <a:p>
            <a:r>
              <a:rPr lang="en-US" sz="1400" dirty="0" smtClean="0">
                <a:solidFill>
                  <a:schemeClr val="bg2"/>
                </a:solidFill>
                <a:latin typeface="Helvetica"/>
              </a:rPr>
              <a:t>Demorest et al. 2013, </a:t>
            </a:r>
            <a:r>
              <a:rPr lang="en-US" sz="1400" dirty="0" err="1" smtClean="0">
                <a:solidFill>
                  <a:schemeClr val="bg2"/>
                </a:solidFill>
                <a:latin typeface="Helvetica"/>
              </a:rPr>
              <a:t>ApJ</a:t>
            </a:r>
            <a:r>
              <a:rPr lang="en-US" sz="1400" dirty="0" smtClean="0">
                <a:solidFill>
                  <a:schemeClr val="bg2"/>
                </a:solidFill>
                <a:latin typeface="Helvetica"/>
              </a:rPr>
              <a:t>, 762, 94</a:t>
            </a:r>
          </a:p>
          <a:p>
            <a:endParaRPr lang="en-US" dirty="0"/>
          </a:p>
        </p:txBody>
      </p:sp>
      <p:sp>
        <p:nvSpPr>
          <p:cNvPr id="8" name="TextBox 7"/>
          <p:cNvSpPr txBox="1"/>
          <p:nvPr/>
        </p:nvSpPr>
        <p:spPr>
          <a:xfrm>
            <a:off x="609600" y="5334000"/>
            <a:ext cx="9067800" cy="4832092"/>
          </a:xfrm>
          <a:prstGeom prst="rect">
            <a:avLst/>
          </a:prstGeom>
          <a:noFill/>
        </p:spPr>
        <p:txBody>
          <a:bodyPr wrap="square" rtlCol="0">
            <a:spAutoFit/>
          </a:bodyPr>
          <a:lstStyle/>
          <a:p>
            <a:endParaRPr lang="en-US" dirty="0" smtClean="0">
              <a:solidFill>
                <a:schemeClr val="bg2"/>
              </a:solidFill>
              <a:latin typeface="Helvetica"/>
            </a:endParaRPr>
          </a:p>
          <a:p>
            <a:r>
              <a:rPr lang="en-US" dirty="0" smtClean="0">
                <a:solidFill>
                  <a:schemeClr val="bg2"/>
                </a:solidFill>
                <a:latin typeface="Helvetica"/>
              </a:rPr>
              <a:t>Based on 17 pulsars timed from 2005 – 2010.</a:t>
            </a:r>
          </a:p>
          <a:p>
            <a:endParaRPr lang="en-US" sz="2000" dirty="0" smtClean="0">
              <a:solidFill>
                <a:schemeClr val="bg2"/>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p:txBody>
      </p:sp>
      <p:sp>
        <p:nvSpPr>
          <p:cNvPr id="10" name="TextBox 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5"/>
          <p:cNvSpPr txBox="1">
            <a:spLocks/>
          </p:cNvSpPr>
          <p:nvPr/>
        </p:nvSpPr>
        <p:spPr bwMode="auto">
          <a:xfrm>
            <a:off x="-762000" y="-381000"/>
            <a:ext cx="9906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000" kern="0" dirty="0" smtClean="0">
                <a:solidFill>
                  <a:schemeClr val="bg1">
                    <a:lumMod val="75000"/>
                  </a:schemeClr>
                </a:solidFill>
                <a:latin typeface="Helvetica"/>
                <a:ea typeface="ＭＳ Ｐゴシック" charset="-128"/>
                <a:cs typeface="ＭＳ Ｐゴシック" charset="-128"/>
              </a:rPr>
              <a:t>We can also test GR</a:t>
            </a:r>
            <a:endParaRPr kumimoji="0" lang="en-US" sz="30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8" name="TextBox 7"/>
          <p:cNvSpPr txBox="1"/>
          <p:nvPr/>
        </p:nvSpPr>
        <p:spPr>
          <a:xfrm>
            <a:off x="2971800" y="5867400"/>
            <a:ext cx="3429000" cy="307777"/>
          </a:xfrm>
          <a:prstGeom prst="rect">
            <a:avLst/>
          </a:prstGeom>
          <a:noFill/>
        </p:spPr>
        <p:txBody>
          <a:bodyPr wrap="square" rtlCol="0">
            <a:spAutoFit/>
          </a:bodyPr>
          <a:lstStyle/>
          <a:p>
            <a:r>
              <a:rPr lang="en-US" sz="1400" dirty="0" smtClean="0">
                <a:solidFill>
                  <a:schemeClr val="bg2"/>
                </a:solidFill>
                <a:latin typeface="Helvetica"/>
              </a:rPr>
              <a:t>Lee et al. 2008, </a:t>
            </a:r>
            <a:r>
              <a:rPr lang="en-US" sz="1400" dirty="0" err="1" smtClean="0">
                <a:solidFill>
                  <a:schemeClr val="bg2"/>
                </a:solidFill>
                <a:latin typeface="Helvetica"/>
              </a:rPr>
              <a:t>ApJ</a:t>
            </a:r>
            <a:r>
              <a:rPr lang="en-US" sz="1400" dirty="0" smtClean="0">
                <a:solidFill>
                  <a:schemeClr val="bg2"/>
                </a:solidFill>
                <a:latin typeface="Helvetica"/>
              </a:rPr>
              <a:t>, 685, 1304 </a:t>
            </a:r>
            <a:endParaRPr lang="en-US" sz="1400" dirty="0">
              <a:solidFill>
                <a:schemeClr val="bg2"/>
              </a:solidFill>
              <a:latin typeface="Helvetica"/>
            </a:endParaRPr>
          </a:p>
        </p:txBody>
      </p:sp>
      <p:pic>
        <p:nvPicPr>
          <p:cNvPr id="10" name="Picture 9" descr="noneinstein.tiff"/>
          <p:cNvPicPr>
            <a:picLocks noChangeAspect="1"/>
          </p:cNvPicPr>
          <p:nvPr/>
        </p:nvPicPr>
        <p:blipFill>
          <a:blip r:embed="rId3"/>
          <a:stretch>
            <a:fillRect/>
          </a:stretch>
        </p:blipFill>
        <p:spPr>
          <a:xfrm>
            <a:off x="838200" y="762000"/>
            <a:ext cx="7620000" cy="5100905"/>
          </a:xfrm>
          <a:prstGeom prst="rect">
            <a:avLst/>
          </a:prstGeom>
        </p:spPr>
      </p:pic>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5"/>
          <p:cNvSpPr txBox="1">
            <a:spLocks/>
          </p:cNvSpPr>
          <p:nvPr/>
        </p:nvSpPr>
        <p:spPr bwMode="auto">
          <a:xfrm>
            <a:off x="457200" y="-304800"/>
            <a:ext cx="8077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bg1">
                    <a:lumMod val="75000"/>
                  </a:schemeClr>
                </a:solidFill>
                <a:effectLst/>
                <a:uLnTx/>
                <a:uFillTx/>
                <a:latin typeface="Helvetica"/>
                <a:ea typeface="ＭＳ Ｐゴシック" charset="-128"/>
                <a:cs typeface="ＭＳ Ｐゴシック" charset="-128"/>
              </a:rPr>
              <a:t>And</a:t>
            </a:r>
            <a:r>
              <a:rPr kumimoji="0" lang="en-US" sz="3000" b="0" i="0" u="none" strike="noStrike" kern="0" cap="none" spc="0" normalizeH="0" noProof="0" dirty="0" smtClean="0">
                <a:ln>
                  <a:noFill/>
                </a:ln>
                <a:solidFill>
                  <a:schemeClr val="bg1">
                    <a:lumMod val="75000"/>
                  </a:schemeClr>
                </a:solidFill>
                <a:effectLst/>
                <a:uLnTx/>
                <a:uFillTx/>
                <a:latin typeface="Helvetica"/>
                <a:ea typeface="ＭＳ Ｐゴシック" charset="-128"/>
                <a:cs typeface="ＭＳ Ｐゴシック" charset="-128"/>
              </a:rPr>
              <a:t> some cosmic string models</a:t>
            </a:r>
            <a:endParaRPr kumimoji="0" lang="en-US" sz="30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14" name="TextBox 13"/>
          <p:cNvSpPr txBox="1"/>
          <p:nvPr/>
        </p:nvSpPr>
        <p:spPr>
          <a:xfrm>
            <a:off x="3505200" y="6324600"/>
            <a:ext cx="2057400" cy="461665"/>
          </a:xfrm>
          <a:prstGeom prst="rect">
            <a:avLst/>
          </a:prstGeom>
          <a:solidFill>
            <a:srgbClr val="FFFFFF"/>
          </a:solidFill>
        </p:spPr>
        <p:txBody>
          <a:bodyPr wrap="square" rtlCol="0">
            <a:spAutoFit/>
          </a:bodyPr>
          <a:lstStyle/>
          <a:p>
            <a:endParaRPr lang="en-US" dirty="0"/>
          </a:p>
        </p:txBody>
      </p:sp>
      <p:pic>
        <p:nvPicPr>
          <p:cNvPr id="9" name="Picture 8" descr="cosmiclimits.tiff"/>
          <p:cNvPicPr>
            <a:picLocks noChangeAspect="1"/>
          </p:cNvPicPr>
          <p:nvPr/>
        </p:nvPicPr>
        <p:blipFill>
          <a:blip r:embed="rId3"/>
          <a:stretch>
            <a:fillRect/>
          </a:stretch>
        </p:blipFill>
        <p:spPr>
          <a:xfrm>
            <a:off x="1682750" y="952500"/>
            <a:ext cx="5778500" cy="4953000"/>
          </a:xfrm>
          <a:prstGeom prst="rect">
            <a:avLst/>
          </a:prstGeom>
        </p:spPr>
      </p:pic>
      <p:sp>
        <p:nvSpPr>
          <p:cNvPr id="10" name="TextBox 9"/>
          <p:cNvSpPr txBox="1"/>
          <p:nvPr/>
        </p:nvSpPr>
        <p:spPr>
          <a:xfrm>
            <a:off x="3276600" y="5867400"/>
            <a:ext cx="2949333" cy="307777"/>
          </a:xfrm>
          <a:prstGeom prst="rect">
            <a:avLst/>
          </a:prstGeom>
          <a:noFill/>
        </p:spPr>
        <p:txBody>
          <a:bodyPr wrap="none" rtlCol="0">
            <a:spAutoFit/>
          </a:bodyPr>
          <a:lstStyle/>
          <a:p>
            <a:r>
              <a:rPr lang="en-US" sz="1400" dirty="0" smtClean="0">
                <a:solidFill>
                  <a:schemeClr val="bg2"/>
                </a:solidFill>
                <a:latin typeface="Helvetica"/>
              </a:rPr>
              <a:t>Demorest et al. 2013, </a:t>
            </a:r>
            <a:r>
              <a:rPr lang="en-US" sz="1400" dirty="0" err="1" smtClean="0">
                <a:solidFill>
                  <a:schemeClr val="bg2"/>
                </a:solidFill>
                <a:latin typeface="Helvetica"/>
              </a:rPr>
              <a:t>ApJ</a:t>
            </a:r>
            <a:r>
              <a:rPr lang="en-US" sz="1400" dirty="0" smtClean="0">
                <a:solidFill>
                  <a:schemeClr val="bg2"/>
                </a:solidFill>
                <a:latin typeface="Helvetica"/>
              </a:rPr>
              <a:t>, 762, 94</a:t>
            </a:r>
          </a:p>
          <a:p>
            <a:endParaRPr lang="en-US" dirty="0"/>
          </a:p>
        </p:txBody>
      </p:sp>
      <p:sp>
        <p:nvSpPr>
          <p:cNvPr id="8" name="TextBox 7"/>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antenna.tiff"/>
          <p:cNvPicPr>
            <a:picLocks noChangeAspect="1"/>
          </p:cNvPicPr>
          <p:nvPr/>
        </p:nvPicPr>
        <p:blipFill>
          <a:blip r:embed="rId3"/>
          <a:stretch>
            <a:fillRect/>
          </a:stretch>
        </p:blipFill>
        <p:spPr>
          <a:xfrm>
            <a:off x="3352800" y="1219200"/>
            <a:ext cx="5455391" cy="4415885"/>
          </a:xfrm>
          <a:prstGeom prst="rect">
            <a:avLst/>
          </a:prstGeom>
        </p:spPr>
      </p:pic>
      <p:sp>
        <p:nvSpPr>
          <p:cNvPr id="14" name="TextBox 13"/>
          <p:cNvSpPr txBox="1"/>
          <p:nvPr/>
        </p:nvSpPr>
        <p:spPr>
          <a:xfrm>
            <a:off x="3352800" y="5638800"/>
            <a:ext cx="5487976" cy="400110"/>
          </a:xfrm>
          <a:prstGeom prst="rect">
            <a:avLst/>
          </a:prstGeom>
          <a:noFill/>
        </p:spPr>
        <p:txBody>
          <a:bodyPr wrap="none" rtlCol="0">
            <a:spAutoFit/>
          </a:bodyPr>
          <a:lstStyle/>
          <a:p>
            <a:r>
              <a:rPr lang="en-US" sz="2000" dirty="0" smtClean="0">
                <a:solidFill>
                  <a:schemeClr val="bg2"/>
                </a:solidFill>
                <a:latin typeface="Helvetica"/>
              </a:rPr>
              <a:t>Antenna response for the pulsar-Earth system.</a:t>
            </a:r>
            <a:endParaRPr lang="en-US" sz="2000" dirty="0">
              <a:solidFill>
                <a:schemeClr val="bg2"/>
              </a:solidFill>
              <a:latin typeface="Helvetica"/>
            </a:endParaRPr>
          </a:p>
        </p:txBody>
      </p:sp>
      <p:pic>
        <p:nvPicPr>
          <p:cNvPr id="15" name="Picture 14" descr="xavigeom.tiff"/>
          <p:cNvPicPr>
            <a:picLocks noChangeAspect="1"/>
          </p:cNvPicPr>
          <p:nvPr/>
        </p:nvPicPr>
        <p:blipFill>
          <a:blip r:embed="rId4"/>
          <a:srcRect r="39904"/>
          <a:stretch>
            <a:fillRect/>
          </a:stretch>
        </p:blipFill>
        <p:spPr>
          <a:xfrm>
            <a:off x="0" y="1676400"/>
            <a:ext cx="3167391" cy="1562100"/>
          </a:xfrm>
          <a:prstGeom prst="rect">
            <a:avLst/>
          </a:prstGeom>
        </p:spPr>
      </p:pic>
      <p:pic>
        <p:nvPicPr>
          <p:cNvPr id="17" name="Picture 16" descr="xavigeom.tiff"/>
          <p:cNvPicPr>
            <a:picLocks noChangeAspect="1"/>
          </p:cNvPicPr>
          <p:nvPr/>
        </p:nvPicPr>
        <p:blipFill>
          <a:blip r:embed="rId4"/>
          <a:srcRect l="58988" t="40976" r="3470"/>
          <a:stretch>
            <a:fillRect/>
          </a:stretch>
        </p:blipFill>
        <p:spPr>
          <a:xfrm>
            <a:off x="838200" y="3124200"/>
            <a:ext cx="1978649" cy="922030"/>
          </a:xfrm>
          <a:prstGeom prst="rect">
            <a:avLst/>
          </a:prstGeom>
        </p:spPr>
      </p:pic>
      <p:sp>
        <p:nvSpPr>
          <p:cNvPr id="8" name="Title 4"/>
          <p:cNvSpPr>
            <a:spLocks noGrp="1"/>
          </p:cNvSpPr>
          <p:nvPr>
            <p:ph type="title"/>
          </p:nvPr>
        </p:nvSpPr>
        <p:spPr>
          <a:xfrm>
            <a:off x="914400" y="0"/>
            <a:ext cx="7391400" cy="1066800"/>
          </a:xfrm>
        </p:spPr>
        <p:txBody>
          <a:bodyPr/>
          <a:lstStyle/>
          <a:p>
            <a:r>
              <a:rPr lang="en-US" sz="3400" dirty="0" smtClean="0">
                <a:solidFill>
                  <a:schemeClr val="bg1">
                    <a:lumMod val="75000"/>
                  </a:schemeClr>
                </a:solidFill>
                <a:latin typeface="Helvetica"/>
                <a:ea typeface="ＭＳ Ｐゴシック" pitchFamily="-65" charset="-128"/>
                <a:cs typeface="ＭＳ Ｐゴシック" pitchFamily="-65" charset="-128"/>
              </a:rPr>
              <a:t>Can use a PTA for continuous and burst sources too</a:t>
            </a:r>
          </a:p>
        </p:txBody>
      </p:sp>
      <p:sp>
        <p:nvSpPr>
          <p:cNvPr id="9" name="TextBox 8"/>
          <p:cNvSpPr txBox="1"/>
          <p:nvPr/>
        </p:nvSpPr>
        <p:spPr>
          <a:xfrm>
            <a:off x="228600" y="4343400"/>
            <a:ext cx="3429000" cy="307777"/>
          </a:xfrm>
          <a:prstGeom prst="rect">
            <a:avLst/>
          </a:prstGeom>
          <a:noFill/>
        </p:spPr>
        <p:txBody>
          <a:bodyPr wrap="square" rtlCol="0">
            <a:spAutoFit/>
          </a:bodyPr>
          <a:lstStyle/>
          <a:p>
            <a:r>
              <a:rPr lang="en-US" sz="1400" dirty="0" err="1" smtClean="0">
                <a:solidFill>
                  <a:schemeClr val="bg2"/>
                </a:solidFill>
                <a:latin typeface="Helvetica"/>
              </a:rPr>
              <a:t>Anholm</a:t>
            </a:r>
            <a:r>
              <a:rPr lang="en-US" sz="1400" dirty="0" smtClean="0">
                <a:solidFill>
                  <a:schemeClr val="bg2"/>
                </a:solidFill>
                <a:latin typeface="Helvetica"/>
              </a:rPr>
              <a:t> et al. 2009, </a:t>
            </a:r>
            <a:r>
              <a:rPr lang="en-US" sz="1400" dirty="0" err="1" smtClean="0">
                <a:solidFill>
                  <a:schemeClr val="bg2"/>
                </a:solidFill>
                <a:latin typeface="Helvetica"/>
              </a:rPr>
              <a:t>PhRvD</a:t>
            </a:r>
            <a:r>
              <a:rPr lang="en-US" sz="1400" dirty="0" smtClean="0">
                <a:solidFill>
                  <a:schemeClr val="bg2"/>
                </a:solidFill>
                <a:latin typeface="Helvetica"/>
              </a:rPr>
              <a:t>, 79, 8</a:t>
            </a:r>
            <a:endParaRPr lang="en-US" sz="1400" dirty="0">
              <a:solidFill>
                <a:schemeClr val="bg2"/>
              </a:solidFill>
              <a:latin typeface="Helvetica"/>
            </a:endParaRPr>
          </a:p>
        </p:txBody>
      </p:sp>
      <p:sp>
        <p:nvSpPr>
          <p:cNvPr id="10" name="TextBox 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5"/>
          <p:cNvSpPr txBox="1">
            <a:spLocks/>
          </p:cNvSpPr>
          <p:nvPr/>
        </p:nvSpPr>
        <p:spPr bwMode="auto">
          <a:xfrm>
            <a:off x="228600" y="-304800"/>
            <a:ext cx="8077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000" kern="0" dirty="0" err="1" smtClean="0">
                <a:solidFill>
                  <a:schemeClr val="bg1">
                    <a:lumMod val="75000"/>
                  </a:schemeClr>
                </a:solidFill>
                <a:latin typeface="Helvetica"/>
                <a:ea typeface="ＭＳ Ｐゴシック" charset="-128"/>
                <a:cs typeface="ＭＳ Ｐゴシック" charset="-128"/>
              </a:rPr>
              <a:t>NANOGrav</a:t>
            </a:r>
            <a:r>
              <a:rPr lang="en-US" sz="3000" kern="0" dirty="0" smtClean="0">
                <a:solidFill>
                  <a:schemeClr val="bg1">
                    <a:lumMod val="75000"/>
                  </a:schemeClr>
                </a:solidFill>
                <a:latin typeface="Helvetica"/>
                <a:ea typeface="ＭＳ Ｐゴシック" charset="-128"/>
                <a:cs typeface="ＭＳ Ｐゴシック" charset="-128"/>
              </a:rPr>
              <a:t> continuous wave limit</a:t>
            </a:r>
            <a:endParaRPr kumimoji="0" lang="en-US" sz="30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6" name="TextBox 5"/>
          <p:cNvSpPr txBox="1"/>
          <p:nvPr/>
        </p:nvSpPr>
        <p:spPr>
          <a:xfrm>
            <a:off x="2895600" y="6096000"/>
            <a:ext cx="4227114" cy="400110"/>
          </a:xfrm>
          <a:prstGeom prst="rect">
            <a:avLst/>
          </a:prstGeom>
          <a:noFill/>
        </p:spPr>
        <p:txBody>
          <a:bodyPr wrap="none" rtlCol="0">
            <a:spAutoFit/>
          </a:bodyPr>
          <a:lstStyle/>
          <a:p>
            <a:r>
              <a:rPr lang="en-US" sz="2000" dirty="0" err="1" smtClean="0">
                <a:solidFill>
                  <a:schemeClr val="bg2">
                    <a:lumMod val="85000"/>
                    <a:lumOff val="15000"/>
                  </a:schemeClr>
                </a:solidFill>
                <a:latin typeface="Calibri"/>
              </a:rPr>
              <a:t>Arzoumanian</a:t>
            </a:r>
            <a:r>
              <a:rPr lang="en-US" sz="2000" dirty="0" smtClean="0">
                <a:solidFill>
                  <a:schemeClr val="bg2">
                    <a:lumMod val="85000"/>
                    <a:lumOff val="15000"/>
                  </a:schemeClr>
                </a:solidFill>
                <a:latin typeface="Calibri"/>
              </a:rPr>
              <a:t> et al. 2014, </a:t>
            </a:r>
            <a:r>
              <a:rPr lang="en-US" sz="2000" dirty="0" err="1" smtClean="0">
                <a:solidFill>
                  <a:schemeClr val="bg2">
                    <a:lumMod val="85000"/>
                    <a:lumOff val="15000"/>
                  </a:schemeClr>
                </a:solidFill>
                <a:latin typeface="Calibri"/>
              </a:rPr>
              <a:t>ApJ</a:t>
            </a:r>
            <a:r>
              <a:rPr lang="en-US" sz="2000" dirty="0" smtClean="0">
                <a:solidFill>
                  <a:schemeClr val="bg2">
                    <a:lumMod val="85000"/>
                    <a:lumOff val="15000"/>
                  </a:schemeClr>
                </a:solidFill>
                <a:latin typeface="Calibri"/>
              </a:rPr>
              <a:t>, 794, 141</a:t>
            </a:r>
            <a:endParaRPr lang="en-US" sz="2000" dirty="0">
              <a:solidFill>
                <a:schemeClr val="bg2">
                  <a:lumMod val="85000"/>
                  <a:lumOff val="15000"/>
                </a:schemeClr>
              </a:solidFill>
              <a:latin typeface="Calibri"/>
            </a:endParaRPr>
          </a:p>
        </p:txBody>
      </p:sp>
      <p:pic>
        <p:nvPicPr>
          <p:cNvPr id="9" name="Picture 8" descr="aitofflum.tiff"/>
          <p:cNvPicPr>
            <a:picLocks noChangeAspect="1"/>
          </p:cNvPicPr>
          <p:nvPr/>
        </p:nvPicPr>
        <p:blipFill>
          <a:blip r:embed="rId3"/>
          <a:stretch>
            <a:fillRect/>
          </a:stretch>
        </p:blipFill>
        <p:spPr>
          <a:xfrm>
            <a:off x="762000" y="761999"/>
            <a:ext cx="7709318" cy="5418471"/>
          </a:xfrm>
          <a:prstGeom prst="rect">
            <a:avLst/>
          </a:prstGeom>
        </p:spPr>
      </p:pic>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Box 13"/>
          <p:cNvSpPr txBox="1"/>
          <p:nvPr/>
        </p:nvSpPr>
        <p:spPr>
          <a:xfrm>
            <a:off x="990600" y="5105400"/>
            <a:ext cx="6312169" cy="707886"/>
          </a:xfrm>
          <a:prstGeom prst="rect">
            <a:avLst/>
          </a:prstGeom>
          <a:noFill/>
        </p:spPr>
        <p:txBody>
          <a:bodyPr wrap="square" rtlCol="0">
            <a:spAutoFit/>
          </a:bodyPr>
          <a:lstStyle/>
          <a:p>
            <a:r>
              <a:rPr lang="en-US" sz="2000" dirty="0" smtClean="0">
                <a:solidFill>
                  <a:schemeClr val="bg2"/>
                </a:solidFill>
                <a:latin typeface="Helvetica"/>
              </a:rPr>
              <a:t>Signature expected from two billion solar mass black holes separated by 0.02 pc at a distance of 15 </a:t>
            </a:r>
            <a:r>
              <a:rPr lang="en-US" sz="2000" dirty="0" err="1" smtClean="0">
                <a:solidFill>
                  <a:schemeClr val="bg2"/>
                </a:solidFill>
                <a:latin typeface="Helvetica"/>
              </a:rPr>
              <a:t>Mpc</a:t>
            </a:r>
            <a:r>
              <a:rPr lang="en-US" sz="2000" dirty="0" smtClean="0">
                <a:solidFill>
                  <a:schemeClr val="bg2"/>
                </a:solidFill>
                <a:latin typeface="Helvetica"/>
              </a:rPr>
              <a:t>.</a:t>
            </a:r>
            <a:endParaRPr lang="en-US" sz="2000" dirty="0">
              <a:solidFill>
                <a:schemeClr val="bg2"/>
              </a:solidFill>
              <a:latin typeface="Helvetica"/>
            </a:endParaRPr>
          </a:p>
        </p:txBody>
      </p:sp>
      <p:sp>
        <p:nvSpPr>
          <p:cNvPr id="8" name="Title 4"/>
          <p:cNvSpPr>
            <a:spLocks noGrp="1"/>
          </p:cNvSpPr>
          <p:nvPr>
            <p:ph type="title"/>
          </p:nvPr>
        </p:nvSpPr>
        <p:spPr>
          <a:xfrm>
            <a:off x="914400" y="0"/>
            <a:ext cx="7391400" cy="1066800"/>
          </a:xfrm>
        </p:spPr>
        <p:txBody>
          <a:bodyPr/>
          <a:lstStyle/>
          <a:p>
            <a:r>
              <a:rPr lang="en-US" sz="3400" dirty="0" smtClean="0">
                <a:solidFill>
                  <a:schemeClr val="bg1">
                    <a:lumMod val="75000"/>
                  </a:schemeClr>
                </a:solidFill>
                <a:latin typeface="Helvetica"/>
                <a:ea typeface="ＭＳ Ｐゴシック" pitchFamily="-65" charset="-128"/>
                <a:cs typeface="ＭＳ Ｐゴシック" pitchFamily="-65" charset="-128"/>
              </a:rPr>
              <a:t>Burst source detection</a:t>
            </a:r>
          </a:p>
        </p:txBody>
      </p:sp>
      <p:sp>
        <p:nvSpPr>
          <p:cNvPr id="9" name="TextBox 8"/>
          <p:cNvSpPr txBox="1"/>
          <p:nvPr/>
        </p:nvSpPr>
        <p:spPr>
          <a:xfrm>
            <a:off x="2133600" y="4572000"/>
            <a:ext cx="3429000" cy="307777"/>
          </a:xfrm>
          <a:prstGeom prst="rect">
            <a:avLst/>
          </a:prstGeom>
          <a:noFill/>
        </p:spPr>
        <p:txBody>
          <a:bodyPr wrap="square" rtlCol="0">
            <a:spAutoFit/>
          </a:bodyPr>
          <a:lstStyle/>
          <a:p>
            <a:r>
              <a:rPr lang="en-US" sz="1400" dirty="0" smtClean="0">
                <a:solidFill>
                  <a:schemeClr val="bg2"/>
                </a:solidFill>
                <a:latin typeface="Helvetica"/>
              </a:rPr>
              <a:t>   Finn &amp; </a:t>
            </a:r>
            <a:r>
              <a:rPr lang="en-US" sz="1400" dirty="0" err="1" smtClean="0">
                <a:solidFill>
                  <a:schemeClr val="bg2"/>
                </a:solidFill>
                <a:latin typeface="Helvetica"/>
              </a:rPr>
              <a:t>Lommen</a:t>
            </a:r>
            <a:r>
              <a:rPr lang="en-US" sz="1400" dirty="0" smtClean="0">
                <a:solidFill>
                  <a:schemeClr val="bg2"/>
                </a:solidFill>
                <a:latin typeface="Helvetica"/>
              </a:rPr>
              <a:t>, </a:t>
            </a:r>
            <a:r>
              <a:rPr lang="en-US" sz="1400" dirty="0" err="1" smtClean="0">
                <a:solidFill>
                  <a:schemeClr val="bg2"/>
                </a:solidFill>
                <a:latin typeface="Helvetica"/>
              </a:rPr>
              <a:t>ApJ</a:t>
            </a:r>
            <a:r>
              <a:rPr lang="en-US" sz="1400" dirty="0" smtClean="0">
                <a:solidFill>
                  <a:schemeClr val="bg2"/>
                </a:solidFill>
                <a:latin typeface="Helvetica"/>
              </a:rPr>
              <a:t>, 2000, 718 1400</a:t>
            </a:r>
            <a:endParaRPr lang="en-US" sz="1400" dirty="0">
              <a:solidFill>
                <a:schemeClr val="bg2"/>
              </a:solidFill>
              <a:latin typeface="Helvetica"/>
            </a:endParaRPr>
          </a:p>
        </p:txBody>
      </p:sp>
      <p:pic>
        <p:nvPicPr>
          <p:cNvPr id="11" name="Picture 10" descr="burs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57200" y="1397000"/>
            <a:ext cx="8280400" cy="2870200"/>
          </a:xfrm>
          <a:prstGeom prst="rect">
            <a:avLst/>
          </a:prstGeom>
        </p:spPr>
      </p:pic>
      <p:sp>
        <p:nvSpPr>
          <p:cNvPr id="10" name="TextBox 9"/>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9"/>
          <p:cNvSpPr>
            <a:spLocks noGrp="1" noChangeArrowheads="1"/>
          </p:cNvSpPr>
          <p:nvPr>
            <p:ph type="body" idx="1"/>
          </p:nvPr>
        </p:nvSpPr>
        <p:spPr>
          <a:xfrm>
            <a:off x="0" y="762000"/>
            <a:ext cx="9144000" cy="2667000"/>
          </a:xfrm>
          <a:noFill/>
        </p:spPr>
        <p:txBody>
          <a:bodyPr/>
          <a:lstStyle/>
          <a:p>
            <a:pPr eaLnBrk="1" hangingPunct="1">
              <a:buNone/>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What are gravitational waves and why do we want to study them?</a:t>
            </a:r>
          </a:p>
          <a:p>
            <a:pPr eaLnBrk="1" hangingPunct="1">
              <a:buFont typeface="Arial"/>
              <a:buChar char="•"/>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What are pulsars and what data do we analyze?</a:t>
            </a:r>
          </a:p>
          <a:p>
            <a:pPr eaLnBrk="1" hangingPunct="1">
              <a:buFont typeface="Arial"/>
              <a:buChar char="•"/>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What sources will we detect?</a:t>
            </a:r>
          </a:p>
          <a:p>
            <a:pPr eaLnBrk="1" hangingPunct="1">
              <a:buFont typeface="Arial"/>
              <a:buChar char="•"/>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How do we analyze our data?</a:t>
            </a:r>
          </a:p>
          <a:p>
            <a:pPr eaLnBrk="1" hangingPunct="1">
              <a:buFont typeface="Arial"/>
              <a:buChar char="•"/>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What have we found so far?</a:t>
            </a:r>
          </a:p>
          <a:p>
            <a:pPr eaLnBrk="1" hangingPunct="1">
              <a:buFont typeface="Arial"/>
              <a:buChar char="•"/>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How long to detection and how do we make that time shorter?</a:t>
            </a:r>
          </a:p>
          <a:p>
            <a:pPr eaLnBrk="1" hangingPunct="1">
              <a:buNone/>
            </a:pPr>
            <a:endParaRPr lang="en-US" sz="2000" dirty="0" smtClean="0">
              <a:solidFill>
                <a:schemeClr val="bg2"/>
              </a:solidFill>
              <a:latin typeface="Helvetica"/>
            </a:endParaRPr>
          </a:p>
          <a:p>
            <a:pPr eaLnBrk="1" hangingPunct="1">
              <a:buFont typeface="Arial"/>
              <a:buChar char="•"/>
            </a:pPr>
            <a:r>
              <a:rPr lang="en-US" sz="2000" dirty="0" smtClean="0">
                <a:solidFill>
                  <a:schemeClr val="bg2"/>
                </a:solidFill>
                <a:latin typeface="Helvetica"/>
              </a:rPr>
              <a:t>Summary and the future	</a:t>
            </a:r>
            <a:endParaRPr lang="en-US" sz="2400" dirty="0" smtClean="0">
              <a:solidFill>
                <a:schemeClr val="bg2"/>
              </a:solidFill>
              <a:latin typeface="Helvetica"/>
            </a:endParaRPr>
          </a:p>
          <a:p>
            <a:pPr eaLnBrk="1" hangingPunct="1">
              <a:buFontTx/>
              <a:buNone/>
            </a:pPr>
            <a:endParaRPr lang="en-US" sz="2400" dirty="0" smtClean="0">
              <a:solidFill>
                <a:schemeClr val="accent2"/>
              </a:solidFill>
              <a:latin typeface="Comic Sans MS" charset="0"/>
            </a:endParaRPr>
          </a:p>
        </p:txBody>
      </p:sp>
      <p:sp>
        <p:nvSpPr>
          <p:cNvPr id="17411" name="Rectangle 11"/>
          <p:cNvSpPr>
            <a:spLocks noChangeArrowheads="1"/>
          </p:cNvSpPr>
          <p:nvPr/>
        </p:nvSpPr>
        <p:spPr bwMode="auto">
          <a:xfrm>
            <a:off x="493713" y="-261938"/>
            <a:ext cx="184150" cy="457201"/>
          </a:xfrm>
          <a:prstGeom prst="rect">
            <a:avLst/>
          </a:prstGeom>
          <a:noFill/>
          <a:ln w="12700">
            <a:noFill/>
            <a:miter lim="800000"/>
            <a:headEnd type="none" w="sm" len="sm"/>
            <a:tailEnd type="none" w="sm" len="sm"/>
          </a:ln>
        </p:spPr>
        <p:txBody>
          <a:bodyPr wrap="none">
            <a:prstTxWarp prst="textNoShape">
              <a:avLst/>
            </a:prstTxWarp>
            <a:spAutoFit/>
          </a:bodyPr>
          <a:lstStyle/>
          <a:p>
            <a:endParaRPr lang="en-US"/>
          </a:p>
        </p:txBody>
      </p:sp>
      <p:sp>
        <p:nvSpPr>
          <p:cNvPr id="8" name="Rectangle 8"/>
          <p:cNvSpPr>
            <a:spLocks noGrp="1" noChangeArrowheads="1"/>
          </p:cNvSpPr>
          <p:nvPr>
            <p:ph type="title"/>
          </p:nvPr>
        </p:nvSpPr>
        <p:spPr>
          <a:xfrm>
            <a:off x="304800" y="-228600"/>
            <a:ext cx="8839200" cy="1676400"/>
          </a:xfrm>
          <a:noFill/>
        </p:spPr>
        <p:txBody>
          <a:bodyPr/>
          <a:lstStyle/>
          <a:p>
            <a:pPr eaLnBrk="1" hangingPunct="1"/>
            <a:r>
              <a:rPr lang="en-US" sz="3000" dirty="0" smtClean="0">
                <a:solidFill>
                  <a:schemeClr val="bg1">
                    <a:lumMod val="75000"/>
                  </a:schemeClr>
                </a:solidFill>
                <a:latin typeface="Helvetica"/>
              </a:rPr>
              <a:t>The </a:t>
            </a:r>
            <a:r>
              <a:rPr lang="en-US" sz="3000" dirty="0" err="1" smtClean="0">
                <a:solidFill>
                  <a:schemeClr val="bg1">
                    <a:lumMod val="75000"/>
                  </a:schemeClr>
                </a:solidFill>
                <a:latin typeface="Helvetica"/>
              </a:rPr>
              <a:t>NANOGrav</a:t>
            </a:r>
            <a:r>
              <a:rPr lang="en-US" sz="3000" dirty="0" smtClean="0">
                <a:solidFill>
                  <a:schemeClr val="bg1">
                    <a:lumMod val="75000"/>
                  </a:schemeClr>
                </a:solidFill>
                <a:latin typeface="Helvetica"/>
              </a:rPr>
              <a:t> Science Program</a:t>
            </a:r>
            <a:endParaRPr lang="en-US" sz="2400" dirty="0" smtClean="0">
              <a:solidFill>
                <a:schemeClr val="bg1">
                  <a:lumMod val="75000"/>
                </a:schemeClr>
              </a:solidFill>
              <a:latin typeface="Helvetica"/>
            </a:endParaRPr>
          </a:p>
        </p:txBody>
      </p:sp>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493713" y="-261938"/>
            <a:ext cx="184150" cy="457201"/>
          </a:xfrm>
          <a:prstGeom prst="rect">
            <a:avLst/>
          </a:prstGeom>
          <a:noFill/>
          <a:ln w="12700">
            <a:noFill/>
            <a:miter lim="800000"/>
            <a:headEnd type="none" w="sm" len="sm"/>
            <a:tailEnd type="none" w="sm" len="sm"/>
          </a:ln>
        </p:spPr>
        <p:txBody>
          <a:bodyPr wrap="none">
            <a:prstTxWarp prst="textNoShape">
              <a:avLst/>
            </a:prstTxWarp>
            <a:spAutoFit/>
          </a:bodyPr>
          <a:lstStyle/>
          <a:p>
            <a:endParaRPr lang="en-US"/>
          </a:p>
        </p:txBody>
      </p:sp>
      <p:sp>
        <p:nvSpPr>
          <p:cNvPr id="13" name="TextBox 12"/>
          <p:cNvSpPr txBox="1"/>
          <p:nvPr/>
        </p:nvSpPr>
        <p:spPr>
          <a:xfrm>
            <a:off x="0" y="685800"/>
            <a:ext cx="3048000" cy="7786747"/>
          </a:xfrm>
          <a:prstGeom prst="rect">
            <a:avLst/>
          </a:prstGeom>
          <a:noFill/>
        </p:spPr>
        <p:txBody>
          <a:bodyPr wrap="square" rtlCol="0">
            <a:spAutoFit/>
          </a:bodyPr>
          <a:lstStyle/>
          <a:p>
            <a:endParaRPr lang="en-US" sz="2000" dirty="0" smtClean="0">
              <a:solidFill>
                <a:schemeClr val="bg2"/>
              </a:solidFill>
              <a:latin typeface="Helvetica"/>
            </a:endParaRPr>
          </a:p>
          <a:p>
            <a:pPr>
              <a:buFontTx/>
              <a:buChar char="-"/>
            </a:pPr>
            <a:r>
              <a:rPr lang="en-US" sz="2000" dirty="0" smtClean="0">
                <a:solidFill>
                  <a:schemeClr val="bg2"/>
                </a:solidFill>
                <a:latin typeface="Helvetica"/>
              </a:rPr>
              <a:t> We observe 45 pulsars at the GBT and Arecibo, roughly every three weeks. </a:t>
            </a:r>
          </a:p>
          <a:p>
            <a:pPr>
              <a:buFontTx/>
              <a:buChar char="-"/>
            </a:pPr>
            <a:endParaRPr lang="en-US" sz="2000" dirty="0" smtClean="0">
              <a:solidFill>
                <a:schemeClr val="bg2"/>
              </a:solidFill>
              <a:latin typeface="Helvetica"/>
            </a:endParaRPr>
          </a:p>
          <a:p>
            <a:pPr>
              <a:buFontTx/>
              <a:buChar char="-"/>
            </a:pPr>
            <a:r>
              <a:rPr lang="en-US" sz="2000" dirty="0" smtClean="0">
                <a:solidFill>
                  <a:schemeClr val="bg2"/>
                </a:solidFill>
                <a:latin typeface="Helvetica"/>
              </a:rPr>
              <a:t> Each pulsar is </a:t>
            </a:r>
          </a:p>
          <a:p>
            <a:r>
              <a:rPr lang="en-US" sz="2000" dirty="0" smtClean="0">
                <a:solidFill>
                  <a:schemeClr val="bg2"/>
                </a:solidFill>
                <a:latin typeface="Helvetica"/>
              </a:rPr>
              <a:t>observed at at least two radio frequencies.</a:t>
            </a:r>
          </a:p>
          <a:p>
            <a:endParaRPr lang="en-US" sz="2000" dirty="0" smtClean="0">
              <a:solidFill>
                <a:schemeClr val="bg2"/>
              </a:solidFill>
              <a:latin typeface="Helvetica"/>
            </a:endParaRPr>
          </a:p>
          <a:p>
            <a:pPr>
              <a:buFontTx/>
              <a:buChar char="-"/>
            </a:pPr>
            <a:r>
              <a:rPr lang="en-US" sz="2000" dirty="0" smtClean="0">
                <a:solidFill>
                  <a:schemeClr val="bg2"/>
                </a:solidFill>
                <a:latin typeface="Helvetica"/>
              </a:rPr>
              <a:t> We get roughly 15% of the time on each of the GBT and Arecibo.</a:t>
            </a:r>
          </a:p>
          <a:p>
            <a:pPr>
              <a:buFontTx/>
              <a:buChar char="-"/>
            </a:pPr>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p:txBody>
      </p:sp>
      <p:sp>
        <p:nvSpPr>
          <p:cNvPr id="6" name="Rectangle 8"/>
          <p:cNvSpPr txBox="1">
            <a:spLocks noChangeArrowheads="1"/>
          </p:cNvSpPr>
          <p:nvPr/>
        </p:nvSpPr>
        <p:spPr bwMode="auto">
          <a:xfrm>
            <a:off x="457200" y="-152400"/>
            <a:ext cx="79248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noProof="0" dirty="0" err="1" smtClean="0">
                <a:ln>
                  <a:noFill/>
                </a:ln>
                <a:solidFill>
                  <a:schemeClr val="bg1">
                    <a:lumMod val="75000"/>
                  </a:schemeClr>
                </a:solidFill>
                <a:effectLst/>
                <a:uLnTx/>
                <a:uFillTx/>
                <a:latin typeface="Helvetica"/>
                <a:ea typeface="ＭＳ Ｐゴシック" charset="-128"/>
                <a:cs typeface="ＭＳ Ｐゴシック" charset="-128"/>
              </a:rPr>
              <a:t>NANOGrav</a:t>
            </a:r>
            <a:r>
              <a:rPr kumimoji="0" lang="en-US" sz="3000" b="0" i="0" u="none" strike="noStrike" kern="0" cap="none" spc="0" normalizeH="0" noProof="0" dirty="0" smtClean="0">
                <a:ln>
                  <a:noFill/>
                </a:ln>
                <a:solidFill>
                  <a:schemeClr val="bg1">
                    <a:lumMod val="75000"/>
                  </a:schemeClr>
                </a:solidFill>
                <a:effectLst/>
                <a:uLnTx/>
                <a:uFillTx/>
                <a:latin typeface="Helvetica"/>
                <a:ea typeface="ＭＳ Ｐゴシック" charset="-128"/>
                <a:cs typeface="ＭＳ Ｐゴシック" charset="-128"/>
              </a:rPr>
              <a:t> Current Observing Status</a:t>
            </a:r>
          </a:p>
        </p:txBody>
      </p:sp>
      <p:pic>
        <p:nvPicPr>
          <p:cNvPr id="28" name="Picture 27" descr="nanoaitoff.tiff"/>
          <p:cNvPicPr>
            <a:picLocks noChangeAspect="1"/>
          </p:cNvPicPr>
          <p:nvPr/>
        </p:nvPicPr>
        <p:blipFill>
          <a:blip r:embed="rId3"/>
          <a:stretch>
            <a:fillRect/>
          </a:stretch>
        </p:blipFill>
        <p:spPr>
          <a:xfrm>
            <a:off x="3429000" y="1066800"/>
            <a:ext cx="5562600" cy="2763263"/>
          </a:xfrm>
          <a:prstGeom prst="rect">
            <a:avLst/>
          </a:prstGeom>
        </p:spPr>
      </p:pic>
      <p:grpSp>
        <p:nvGrpSpPr>
          <p:cNvPr id="2" name="Group 23"/>
          <p:cNvGrpSpPr>
            <a:grpSpLocks/>
          </p:cNvGrpSpPr>
          <p:nvPr/>
        </p:nvGrpSpPr>
        <p:grpSpPr bwMode="auto">
          <a:xfrm>
            <a:off x="4495800" y="4343400"/>
            <a:ext cx="3251201" cy="993577"/>
            <a:chOff x="6148914" y="26013734"/>
            <a:chExt cx="4549424" cy="1434880"/>
          </a:xfrm>
        </p:grpSpPr>
        <p:sp>
          <p:nvSpPr>
            <p:cNvPr id="30" name="Text Box 35"/>
            <p:cNvSpPr txBox="1">
              <a:spLocks noChangeArrowheads="1"/>
            </p:cNvSpPr>
            <p:nvPr/>
          </p:nvSpPr>
          <p:spPr bwMode="auto">
            <a:xfrm>
              <a:off x="9667609" y="26013734"/>
              <a:ext cx="1030729" cy="444478"/>
            </a:xfrm>
            <a:prstGeom prst="rect">
              <a:avLst/>
            </a:prstGeom>
            <a:noFill/>
            <a:ln w="9525">
              <a:noFill/>
              <a:miter lim="800000"/>
              <a:headEnd/>
              <a:tailEnd/>
            </a:ln>
          </p:spPr>
          <p:txBody>
            <a:bodyPr wrap="square">
              <a:prstTxWarp prst="textNoShape">
                <a:avLst/>
              </a:prstTxWarp>
              <a:spAutoFit/>
            </a:bodyPr>
            <a:lstStyle/>
            <a:p>
              <a:r>
                <a:rPr lang="en-US" sz="1400" dirty="0">
                  <a:solidFill>
                    <a:srgbClr val="D120A7"/>
                  </a:solidFill>
                  <a:latin typeface="Helvetica" pitchFamily="-101" charset="0"/>
                </a:rPr>
                <a:t>GBT</a:t>
              </a:r>
            </a:p>
          </p:txBody>
        </p:sp>
        <p:sp>
          <p:nvSpPr>
            <p:cNvPr id="31" name="AutoShape 28"/>
            <p:cNvSpPr>
              <a:spLocks noChangeArrowheads="1"/>
            </p:cNvSpPr>
            <p:nvPr/>
          </p:nvSpPr>
          <p:spPr bwMode="auto">
            <a:xfrm>
              <a:off x="9170017" y="26742775"/>
              <a:ext cx="151055" cy="151311"/>
            </a:xfrm>
            <a:prstGeom prst="star5">
              <a:avLst/>
            </a:prstGeom>
            <a:noFill/>
            <a:ln w="19050">
              <a:solidFill>
                <a:srgbClr val="0000FF"/>
              </a:solidFill>
              <a:miter lim="800000"/>
              <a:headEnd/>
              <a:tailEnd/>
            </a:ln>
          </p:spPr>
          <p:txBody>
            <a:bodyPr wrap="none" anchor="ctr">
              <a:prstTxWarp prst="textNoShape">
                <a:avLst/>
              </a:prstTxWarp>
            </a:bodyPr>
            <a:lstStyle/>
            <a:p>
              <a:pPr>
                <a:defRPr/>
              </a:pPr>
              <a:endParaRPr lang="en-US" sz="1200">
                <a:solidFill>
                  <a:srgbClr val="000000"/>
                </a:solidFill>
              </a:endParaRPr>
            </a:p>
          </p:txBody>
        </p:sp>
        <p:sp>
          <p:nvSpPr>
            <p:cNvPr id="32" name="Oval 31"/>
            <p:cNvSpPr>
              <a:spLocks noChangeArrowheads="1"/>
            </p:cNvSpPr>
            <p:nvPr/>
          </p:nvSpPr>
          <p:spPr bwMode="auto">
            <a:xfrm>
              <a:off x="9931957" y="26742784"/>
              <a:ext cx="184375" cy="185701"/>
            </a:xfrm>
            <a:prstGeom prst="ellipse">
              <a:avLst/>
            </a:prstGeom>
            <a:noFill/>
            <a:ln w="19050">
              <a:solidFill>
                <a:srgbClr val="0000FF"/>
              </a:solidFill>
              <a:round/>
              <a:headEnd/>
              <a:tailEnd/>
            </a:ln>
          </p:spPr>
          <p:txBody>
            <a:bodyPr wrap="none" anchor="ctr">
              <a:prstTxWarp prst="textNoShape">
                <a:avLst/>
              </a:prstTxWarp>
            </a:bodyPr>
            <a:lstStyle/>
            <a:p>
              <a:endParaRPr lang="en-US" sz="1200">
                <a:solidFill>
                  <a:srgbClr val="000000"/>
                </a:solidFill>
              </a:endParaRPr>
            </a:p>
          </p:txBody>
        </p:sp>
        <p:sp>
          <p:nvSpPr>
            <p:cNvPr id="33" name="AutoShape 32"/>
            <p:cNvSpPr>
              <a:spLocks noChangeArrowheads="1"/>
            </p:cNvSpPr>
            <p:nvPr/>
          </p:nvSpPr>
          <p:spPr bwMode="auto">
            <a:xfrm>
              <a:off x="9170017" y="26437869"/>
              <a:ext cx="151055" cy="151311"/>
            </a:xfrm>
            <a:prstGeom prst="star5">
              <a:avLst/>
            </a:prstGeom>
            <a:noFill/>
            <a:ln w="19050">
              <a:solidFill>
                <a:srgbClr val="660066"/>
              </a:solidFill>
              <a:miter lim="800000"/>
              <a:headEnd/>
              <a:tailEnd/>
            </a:ln>
          </p:spPr>
          <p:txBody>
            <a:bodyPr wrap="none" anchor="ctr">
              <a:prstTxWarp prst="textNoShape">
                <a:avLst/>
              </a:prstTxWarp>
            </a:bodyPr>
            <a:lstStyle/>
            <a:p>
              <a:pPr>
                <a:defRPr/>
              </a:pPr>
              <a:endParaRPr lang="en-US" sz="1200">
                <a:solidFill>
                  <a:srgbClr val="000000"/>
                </a:solidFill>
              </a:endParaRPr>
            </a:p>
          </p:txBody>
        </p:sp>
        <p:sp>
          <p:nvSpPr>
            <p:cNvPr id="34" name="Text Box 34"/>
            <p:cNvSpPr txBox="1">
              <a:spLocks noChangeArrowheads="1"/>
            </p:cNvSpPr>
            <p:nvPr/>
          </p:nvSpPr>
          <p:spPr bwMode="auto">
            <a:xfrm>
              <a:off x="8921219" y="26013734"/>
              <a:ext cx="1057386" cy="444478"/>
            </a:xfrm>
            <a:prstGeom prst="rect">
              <a:avLst/>
            </a:prstGeom>
            <a:noFill/>
            <a:ln w="9525">
              <a:noFill/>
              <a:miter lim="800000"/>
              <a:headEnd/>
              <a:tailEnd/>
            </a:ln>
          </p:spPr>
          <p:txBody>
            <a:bodyPr>
              <a:prstTxWarp prst="textNoShape">
                <a:avLst/>
              </a:prstTxWarp>
              <a:spAutoFit/>
            </a:bodyPr>
            <a:lstStyle/>
            <a:p>
              <a:r>
                <a:rPr lang="en-US" sz="1400" dirty="0" smtClean="0">
                  <a:solidFill>
                    <a:srgbClr val="D120A7"/>
                  </a:solidFill>
                  <a:latin typeface="Helvetica" pitchFamily="-101" charset="0"/>
                </a:rPr>
                <a:t>AO</a:t>
              </a:r>
              <a:endParaRPr lang="en-US" sz="1400" dirty="0">
                <a:solidFill>
                  <a:srgbClr val="D120A7"/>
                </a:solidFill>
                <a:latin typeface="Helvetica" pitchFamily="-101" charset="0"/>
              </a:endParaRPr>
            </a:p>
          </p:txBody>
        </p:sp>
        <p:sp>
          <p:nvSpPr>
            <p:cNvPr id="35" name="Oval 36"/>
            <p:cNvSpPr>
              <a:spLocks noChangeArrowheads="1"/>
            </p:cNvSpPr>
            <p:nvPr/>
          </p:nvSpPr>
          <p:spPr bwMode="auto">
            <a:xfrm>
              <a:off x="9931957" y="26437869"/>
              <a:ext cx="184375" cy="185700"/>
            </a:xfrm>
            <a:prstGeom prst="ellipse">
              <a:avLst/>
            </a:prstGeom>
            <a:noFill/>
            <a:ln w="19050">
              <a:solidFill>
                <a:srgbClr val="660066"/>
              </a:solidFill>
              <a:round/>
              <a:headEnd/>
              <a:tailEnd/>
            </a:ln>
          </p:spPr>
          <p:txBody>
            <a:bodyPr wrap="none" anchor="ctr">
              <a:prstTxWarp prst="textNoShape">
                <a:avLst/>
              </a:prstTxWarp>
            </a:bodyPr>
            <a:lstStyle/>
            <a:p>
              <a:endParaRPr lang="en-US" sz="1200">
                <a:solidFill>
                  <a:srgbClr val="000000"/>
                </a:solidFill>
              </a:endParaRPr>
            </a:p>
          </p:txBody>
        </p:sp>
        <p:sp>
          <p:nvSpPr>
            <p:cNvPr id="36" name="Text Box 27"/>
            <p:cNvSpPr txBox="1">
              <a:spLocks noChangeArrowheads="1"/>
            </p:cNvSpPr>
            <p:nvPr/>
          </p:nvSpPr>
          <p:spPr bwMode="auto">
            <a:xfrm>
              <a:off x="6148915" y="26674002"/>
              <a:ext cx="3654199" cy="444478"/>
            </a:xfrm>
            <a:prstGeom prst="rect">
              <a:avLst/>
            </a:prstGeom>
            <a:noFill/>
            <a:ln w="9525">
              <a:noFill/>
              <a:miter lim="800000"/>
              <a:headEnd/>
              <a:tailEnd/>
            </a:ln>
          </p:spPr>
          <p:txBody>
            <a:bodyPr>
              <a:prstTxWarp prst="textNoShape">
                <a:avLst/>
              </a:prstTxWarp>
              <a:spAutoFit/>
            </a:bodyPr>
            <a:lstStyle/>
            <a:p>
              <a:r>
                <a:rPr lang="en-US" sz="1400" dirty="0">
                  <a:solidFill>
                    <a:srgbClr val="D120A7"/>
                  </a:solidFill>
                  <a:latin typeface="Helvetica" pitchFamily="-101" charset="0"/>
                </a:rPr>
                <a:t>Pulsars added ~2009</a:t>
              </a:r>
            </a:p>
          </p:txBody>
        </p:sp>
        <p:sp>
          <p:nvSpPr>
            <p:cNvPr id="37" name="Text Box 33"/>
            <p:cNvSpPr txBox="1">
              <a:spLocks noChangeArrowheads="1"/>
            </p:cNvSpPr>
            <p:nvPr/>
          </p:nvSpPr>
          <p:spPr bwMode="auto">
            <a:xfrm>
              <a:off x="6148914" y="26343874"/>
              <a:ext cx="3734171" cy="444478"/>
            </a:xfrm>
            <a:prstGeom prst="rect">
              <a:avLst/>
            </a:prstGeom>
            <a:noFill/>
            <a:ln w="9525">
              <a:noFill/>
              <a:miter lim="800000"/>
              <a:headEnd/>
              <a:tailEnd/>
            </a:ln>
          </p:spPr>
          <p:txBody>
            <a:bodyPr>
              <a:prstTxWarp prst="textNoShape">
                <a:avLst/>
              </a:prstTxWarp>
              <a:spAutoFit/>
            </a:bodyPr>
            <a:lstStyle/>
            <a:p>
              <a:r>
                <a:rPr lang="en-US" sz="1400" dirty="0">
                  <a:solidFill>
                    <a:srgbClr val="D120A7"/>
                  </a:solidFill>
                  <a:latin typeface="Helvetica" pitchFamily="-101" charset="0"/>
                </a:rPr>
                <a:t>Observed since </a:t>
              </a:r>
              <a:r>
                <a:rPr lang="en-US" sz="1400" dirty="0" smtClean="0">
                  <a:solidFill>
                    <a:srgbClr val="D120A7"/>
                  </a:solidFill>
                  <a:latin typeface="Helvetica" pitchFamily="-101" charset="0"/>
                </a:rPr>
                <a:t>2005</a:t>
              </a:r>
              <a:endParaRPr lang="en-US" sz="1400" dirty="0">
                <a:solidFill>
                  <a:srgbClr val="D120A7"/>
                </a:solidFill>
                <a:latin typeface="Helvetica" pitchFamily="-101" charset="0"/>
              </a:endParaRPr>
            </a:p>
          </p:txBody>
        </p:sp>
        <p:sp>
          <p:nvSpPr>
            <p:cNvPr id="39" name="Text Box 27"/>
            <p:cNvSpPr txBox="1">
              <a:spLocks noChangeArrowheads="1"/>
            </p:cNvSpPr>
            <p:nvPr/>
          </p:nvSpPr>
          <p:spPr bwMode="auto">
            <a:xfrm>
              <a:off x="6148915" y="27004136"/>
              <a:ext cx="3654199" cy="444478"/>
            </a:xfrm>
            <a:prstGeom prst="rect">
              <a:avLst/>
            </a:prstGeom>
            <a:noFill/>
            <a:ln w="9525">
              <a:noFill/>
              <a:miter lim="800000"/>
              <a:headEnd/>
              <a:tailEnd/>
            </a:ln>
          </p:spPr>
          <p:txBody>
            <a:bodyPr>
              <a:prstTxWarp prst="textNoShape">
                <a:avLst/>
              </a:prstTxWarp>
              <a:spAutoFit/>
            </a:bodyPr>
            <a:lstStyle/>
            <a:p>
              <a:r>
                <a:rPr lang="en-US" sz="1400" dirty="0">
                  <a:solidFill>
                    <a:srgbClr val="D120A7"/>
                  </a:solidFill>
                  <a:latin typeface="Helvetica" pitchFamily="-101" charset="0"/>
                </a:rPr>
                <a:t>Pulsars added ~2011</a:t>
              </a:r>
            </a:p>
          </p:txBody>
        </p:sp>
        <p:sp>
          <p:nvSpPr>
            <p:cNvPr id="40" name="AutoShape 32"/>
            <p:cNvSpPr>
              <a:spLocks noChangeArrowheads="1"/>
            </p:cNvSpPr>
            <p:nvPr/>
          </p:nvSpPr>
          <p:spPr bwMode="auto">
            <a:xfrm>
              <a:off x="9170017" y="27020189"/>
              <a:ext cx="151055" cy="153603"/>
            </a:xfrm>
            <a:prstGeom prst="star5">
              <a:avLst/>
            </a:prstGeom>
            <a:noFill/>
            <a:ln w="19050">
              <a:solidFill>
                <a:srgbClr val="FF0000"/>
              </a:solidFill>
              <a:miter lim="800000"/>
              <a:headEnd/>
              <a:tailEnd/>
            </a:ln>
          </p:spPr>
          <p:txBody>
            <a:bodyPr wrap="none" anchor="ctr">
              <a:prstTxWarp prst="textNoShape">
                <a:avLst/>
              </a:prstTxWarp>
            </a:bodyPr>
            <a:lstStyle/>
            <a:p>
              <a:pPr>
                <a:defRPr/>
              </a:pPr>
              <a:endParaRPr lang="en-US" sz="1200">
                <a:solidFill>
                  <a:srgbClr val="000000"/>
                </a:solidFill>
              </a:endParaRPr>
            </a:p>
          </p:txBody>
        </p:sp>
        <p:sp>
          <p:nvSpPr>
            <p:cNvPr id="41" name="Oval 36"/>
            <p:cNvSpPr>
              <a:spLocks noChangeArrowheads="1"/>
            </p:cNvSpPr>
            <p:nvPr/>
          </p:nvSpPr>
          <p:spPr bwMode="auto">
            <a:xfrm>
              <a:off x="9931957" y="27020189"/>
              <a:ext cx="184375" cy="185700"/>
            </a:xfrm>
            <a:prstGeom prst="ellipse">
              <a:avLst/>
            </a:prstGeom>
            <a:noFill/>
            <a:ln w="19050">
              <a:solidFill>
                <a:srgbClr val="FF0000"/>
              </a:solidFill>
              <a:round/>
              <a:headEnd/>
              <a:tailEnd/>
            </a:ln>
          </p:spPr>
          <p:txBody>
            <a:bodyPr wrap="none" anchor="ctr">
              <a:prstTxWarp prst="textNoShape">
                <a:avLst/>
              </a:prstTxWarp>
            </a:bodyPr>
            <a:lstStyle/>
            <a:p>
              <a:endParaRPr lang="en-US" sz="1200">
                <a:solidFill>
                  <a:srgbClr val="000000"/>
                </a:solidFill>
              </a:endParaRPr>
            </a:p>
          </p:txBody>
        </p:sp>
      </p:grpSp>
      <p:sp>
        <p:nvSpPr>
          <p:cNvPr id="22" name="TextBox 21"/>
          <p:cNvSpPr txBox="1"/>
          <p:nvPr/>
        </p:nvSpPr>
        <p:spPr>
          <a:xfrm>
            <a:off x="7429500" y="3581400"/>
            <a:ext cx="3429000" cy="307777"/>
          </a:xfrm>
          <a:prstGeom prst="rect">
            <a:avLst/>
          </a:prstGeom>
          <a:noFill/>
        </p:spPr>
        <p:txBody>
          <a:bodyPr wrap="square" rtlCol="0">
            <a:spAutoFit/>
          </a:bodyPr>
          <a:lstStyle/>
          <a:p>
            <a:r>
              <a:rPr lang="en-US" sz="1400" dirty="0" smtClean="0">
                <a:solidFill>
                  <a:schemeClr val="bg2"/>
                </a:solidFill>
                <a:latin typeface="Helvetica"/>
              </a:rPr>
              <a:t>D. Nice</a:t>
            </a:r>
            <a:endParaRPr lang="en-US" sz="1400" dirty="0">
              <a:solidFill>
                <a:schemeClr val="bg2"/>
              </a:solidFill>
              <a:latin typeface="Helvetica"/>
            </a:endParaRPr>
          </a:p>
        </p:txBody>
      </p:sp>
      <p:sp>
        <p:nvSpPr>
          <p:cNvPr id="21" name="TextBox 20"/>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493713" y="-261938"/>
            <a:ext cx="184150" cy="457201"/>
          </a:xfrm>
          <a:prstGeom prst="rect">
            <a:avLst/>
          </a:prstGeom>
          <a:noFill/>
          <a:ln w="12700">
            <a:noFill/>
            <a:miter lim="800000"/>
            <a:headEnd type="none" w="sm" len="sm"/>
            <a:tailEnd type="none" w="sm" len="sm"/>
          </a:ln>
        </p:spPr>
        <p:txBody>
          <a:bodyPr wrap="none">
            <a:prstTxWarp prst="textNoShape">
              <a:avLst/>
            </a:prstTxWarp>
            <a:spAutoFit/>
          </a:bodyPr>
          <a:lstStyle/>
          <a:p>
            <a:endParaRPr lang="en-US"/>
          </a:p>
        </p:txBody>
      </p:sp>
      <p:sp>
        <p:nvSpPr>
          <p:cNvPr id="13" name="TextBox 12"/>
          <p:cNvSpPr txBox="1"/>
          <p:nvPr/>
        </p:nvSpPr>
        <p:spPr>
          <a:xfrm>
            <a:off x="0" y="762000"/>
            <a:ext cx="5257800" cy="6678751"/>
          </a:xfrm>
          <a:prstGeom prst="rect">
            <a:avLst/>
          </a:prstGeom>
          <a:noFill/>
        </p:spPr>
        <p:txBody>
          <a:bodyPr wrap="square" rtlCol="0">
            <a:spAutoFit/>
          </a:bodyPr>
          <a:lstStyle/>
          <a:p>
            <a:endParaRPr lang="en-US" dirty="0" smtClean="0">
              <a:solidFill>
                <a:schemeClr val="bg2"/>
              </a:solidFill>
              <a:latin typeface="Helvetica"/>
            </a:endParaRPr>
          </a:p>
          <a:p>
            <a:pPr>
              <a:buFontTx/>
              <a:buChar char="-"/>
            </a:pPr>
            <a:r>
              <a:rPr lang="en-US" dirty="0" smtClean="0">
                <a:solidFill>
                  <a:schemeClr val="bg2"/>
                </a:solidFill>
                <a:latin typeface="Helvetica"/>
              </a:rPr>
              <a:t> Nine year data release happening “any day now”. 12 pulsars under 200 ns (4 in last release!)</a:t>
            </a:r>
          </a:p>
          <a:p>
            <a:pPr>
              <a:buFontTx/>
              <a:buChar char="-"/>
            </a:pPr>
            <a:endParaRPr lang="en-US" dirty="0" smtClean="0">
              <a:solidFill>
                <a:schemeClr val="bg2"/>
              </a:solidFill>
              <a:latin typeface="Helvetica"/>
            </a:endParaRPr>
          </a:p>
          <a:p>
            <a:pPr>
              <a:buFontTx/>
              <a:buChar char="-"/>
            </a:pPr>
            <a:r>
              <a:rPr lang="en-US" dirty="0" smtClean="0">
                <a:solidFill>
                  <a:schemeClr val="bg2"/>
                </a:solidFill>
                <a:latin typeface="Helvetica"/>
              </a:rPr>
              <a:t> 2-3 times improvement from new GUPPI/PUPPI </a:t>
            </a:r>
            <a:r>
              <a:rPr lang="en-US" dirty="0" err="1" smtClean="0">
                <a:solidFill>
                  <a:schemeClr val="bg2"/>
                </a:solidFill>
                <a:latin typeface="Helvetica"/>
              </a:rPr>
              <a:t>backends</a:t>
            </a:r>
            <a:endParaRPr lang="en-US" dirty="0" smtClean="0">
              <a:solidFill>
                <a:schemeClr val="bg2"/>
              </a:solidFill>
              <a:latin typeface="Helvetica"/>
            </a:endParaRPr>
          </a:p>
          <a:p>
            <a:endParaRPr lang="en-US" sz="2000" dirty="0" smtClean="0">
              <a:solidFill>
                <a:schemeClr val="bg2"/>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p:txBody>
      </p:sp>
      <p:sp>
        <p:nvSpPr>
          <p:cNvPr id="6" name="Rectangle 8"/>
          <p:cNvSpPr txBox="1">
            <a:spLocks noChangeArrowheads="1"/>
          </p:cNvSpPr>
          <p:nvPr/>
        </p:nvSpPr>
        <p:spPr bwMode="auto">
          <a:xfrm>
            <a:off x="304800" y="0"/>
            <a:ext cx="5486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noProof="0" dirty="0" smtClean="0">
                <a:ln>
                  <a:noFill/>
                </a:ln>
                <a:solidFill>
                  <a:schemeClr val="bg1">
                    <a:lumMod val="75000"/>
                  </a:schemeClr>
                </a:solidFill>
                <a:effectLst/>
                <a:uLnTx/>
                <a:uFillTx/>
                <a:latin typeface="Helvetica"/>
                <a:ea typeface="ＭＳ Ｐゴシック" charset="-128"/>
                <a:cs typeface="ＭＳ Ｐゴシック" charset="-128"/>
              </a:rPr>
              <a:t>Timing Precisions</a:t>
            </a:r>
          </a:p>
        </p:txBody>
      </p:sp>
      <p:sp>
        <p:nvSpPr>
          <p:cNvPr id="22" name="TextBox 21"/>
          <p:cNvSpPr txBox="1"/>
          <p:nvPr/>
        </p:nvSpPr>
        <p:spPr>
          <a:xfrm>
            <a:off x="7429500" y="6172200"/>
            <a:ext cx="3429000" cy="307777"/>
          </a:xfrm>
          <a:prstGeom prst="rect">
            <a:avLst/>
          </a:prstGeom>
          <a:noFill/>
        </p:spPr>
        <p:txBody>
          <a:bodyPr wrap="square" rtlCol="0">
            <a:spAutoFit/>
          </a:bodyPr>
          <a:lstStyle/>
          <a:p>
            <a:r>
              <a:rPr lang="en-US" sz="1400" dirty="0" smtClean="0">
                <a:solidFill>
                  <a:schemeClr val="bg2"/>
                </a:solidFill>
                <a:latin typeface="Helvetica"/>
              </a:rPr>
              <a:t>D. Nice</a:t>
            </a:r>
            <a:endParaRPr lang="en-US" sz="1400" dirty="0">
              <a:solidFill>
                <a:schemeClr val="bg2"/>
              </a:solidFill>
              <a:latin typeface="Helvetica"/>
            </a:endParaRPr>
          </a:p>
        </p:txBody>
      </p:sp>
      <p:pic>
        <p:nvPicPr>
          <p:cNvPr id="19" name="Picture 18" descr="rmsvalues.tiff"/>
          <p:cNvPicPr>
            <a:picLocks noChangeAspect="1"/>
          </p:cNvPicPr>
          <p:nvPr/>
        </p:nvPicPr>
        <p:blipFill>
          <a:blip r:embed="rId3"/>
          <a:stretch>
            <a:fillRect/>
          </a:stretch>
        </p:blipFill>
        <p:spPr>
          <a:xfrm>
            <a:off x="5454258" y="0"/>
            <a:ext cx="3689742" cy="6858000"/>
          </a:xfrm>
          <a:prstGeom prst="rect">
            <a:avLst/>
          </a:prstGeom>
        </p:spPr>
      </p:pic>
      <p:pic>
        <p:nvPicPr>
          <p:cNvPr id="8" name="Picture 7" descr="asppuppi.tiff"/>
          <p:cNvPicPr>
            <a:picLocks noChangeAspect="1"/>
          </p:cNvPicPr>
          <p:nvPr/>
        </p:nvPicPr>
        <p:blipFill>
          <a:blip r:embed="rId4"/>
          <a:stretch>
            <a:fillRect/>
          </a:stretch>
        </p:blipFill>
        <p:spPr>
          <a:xfrm>
            <a:off x="1295400" y="3657600"/>
            <a:ext cx="2401627" cy="2667000"/>
          </a:xfrm>
          <a:prstGeom prst="rect">
            <a:avLst/>
          </a:prstGeom>
        </p:spPr>
      </p:pic>
      <p:sp>
        <p:nvSpPr>
          <p:cNvPr id="9" name="TextBox 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493713" y="-261938"/>
            <a:ext cx="184150" cy="457201"/>
          </a:xfrm>
          <a:prstGeom prst="rect">
            <a:avLst/>
          </a:prstGeom>
          <a:noFill/>
          <a:ln w="12700">
            <a:noFill/>
            <a:miter lim="800000"/>
            <a:headEnd type="none" w="sm" len="sm"/>
            <a:tailEnd type="none" w="sm" len="sm"/>
          </a:ln>
        </p:spPr>
        <p:txBody>
          <a:bodyPr wrap="none">
            <a:prstTxWarp prst="textNoShape">
              <a:avLst/>
            </a:prstTxWarp>
            <a:spAutoFit/>
          </a:bodyPr>
          <a:lstStyle/>
          <a:p>
            <a:endParaRPr lang="en-US"/>
          </a:p>
        </p:txBody>
      </p:sp>
      <p:sp>
        <p:nvSpPr>
          <p:cNvPr id="6" name="Rectangle 8"/>
          <p:cNvSpPr txBox="1">
            <a:spLocks noChangeArrowheads="1"/>
          </p:cNvSpPr>
          <p:nvPr/>
        </p:nvSpPr>
        <p:spPr bwMode="auto">
          <a:xfrm>
            <a:off x="1371600" y="0"/>
            <a:ext cx="670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noProof="0" dirty="0" smtClean="0">
                <a:ln>
                  <a:noFill/>
                </a:ln>
                <a:solidFill>
                  <a:schemeClr val="bg1">
                    <a:lumMod val="75000"/>
                  </a:schemeClr>
                </a:solidFill>
                <a:effectLst/>
                <a:uLnTx/>
                <a:uFillTx/>
                <a:latin typeface="Helvetica"/>
                <a:ea typeface="ＭＳ Ｐゴシック" charset="-128"/>
                <a:cs typeface="ＭＳ Ｐゴシック" charset="-128"/>
              </a:rPr>
              <a:t>Residuals are continually improving</a:t>
            </a:r>
          </a:p>
        </p:txBody>
      </p:sp>
      <p:pic>
        <p:nvPicPr>
          <p:cNvPr id="7" name="Picture 6" descr="puppiguppi.tiff"/>
          <p:cNvPicPr>
            <a:picLocks noChangeAspect="1"/>
          </p:cNvPicPr>
          <p:nvPr/>
        </p:nvPicPr>
        <p:blipFill>
          <a:blip r:embed="rId3"/>
          <a:stretch>
            <a:fillRect/>
          </a:stretch>
        </p:blipFill>
        <p:spPr>
          <a:xfrm>
            <a:off x="0" y="1201156"/>
            <a:ext cx="9144000" cy="4455687"/>
          </a:xfrm>
          <a:prstGeom prst="rect">
            <a:avLst/>
          </a:prstGeom>
        </p:spPr>
      </p:pic>
      <p:sp>
        <p:nvSpPr>
          <p:cNvPr id="5" name="TextBox 4"/>
          <p:cNvSpPr txBox="1"/>
          <p:nvPr/>
        </p:nvSpPr>
        <p:spPr>
          <a:xfrm>
            <a:off x="0" y="5334000"/>
            <a:ext cx="9144000" cy="4893647"/>
          </a:xfrm>
          <a:prstGeom prst="rect">
            <a:avLst/>
          </a:prstGeom>
          <a:noFill/>
        </p:spPr>
        <p:txBody>
          <a:bodyPr wrap="square" rtlCol="0">
            <a:spAutoFit/>
          </a:bodyPr>
          <a:lstStyle/>
          <a:p>
            <a:endParaRPr lang="en-US" dirty="0" smtClean="0">
              <a:solidFill>
                <a:schemeClr val="bg2"/>
              </a:solidFill>
              <a:latin typeface="Helvetica"/>
            </a:endParaRPr>
          </a:p>
          <a:p>
            <a:pPr>
              <a:buFontTx/>
              <a:buChar char="-"/>
            </a:pPr>
            <a:r>
              <a:rPr lang="en-US" dirty="0" smtClean="0">
                <a:solidFill>
                  <a:schemeClr val="bg2"/>
                </a:solidFill>
                <a:latin typeface="Helvetica"/>
              </a:rPr>
              <a:t> We see order of magnitude improved SB limit (or detection) due to increased RMS and longer </a:t>
            </a:r>
            <a:r>
              <a:rPr lang="en-US" dirty="0" err="1" smtClean="0">
                <a:solidFill>
                  <a:schemeClr val="bg2"/>
                </a:solidFill>
                <a:latin typeface="Helvetica"/>
              </a:rPr>
              <a:t>timespan</a:t>
            </a:r>
            <a:r>
              <a:rPr lang="en-US" dirty="0" smtClean="0">
                <a:solidFill>
                  <a:schemeClr val="bg2"/>
                </a:solidFill>
                <a:latin typeface="Helvetica"/>
              </a:rPr>
              <a:t> (GW signals are red!)</a:t>
            </a:r>
            <a:endParaRPr lang="en-US" sz="2000" dirty="0" smtClean="0">
              <a:solidFill>
                <a:schemeClr val="bg2"/>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p:txBody>
      </p:sp>
      <p:sp>
        <p:nvSpPr>
          <p:cNvPr id="8" name="TextBox 7"/>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5"/>
          <p:cNvSpPr txBox="1">
            <a:spLocks/>
          </p:cNvSpPr>
          <p:nvPr/>
        </p:nvSpPr>
        <p:spPr bwMode="auto">
          <a:xfrm>
            <a:off x="0" y="-381000"/>
            <a:ext cx="8991600" cy="16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000" b="1" kern="0" dirty="0" smtClean="0">
                <a:solidFill>
                  <a:schemeClr val="bg1">
                    <a:lumMod val="75000"/>
                  </a:schemeClr>
                </a:solidFill>
                <a:latin typeface="Helvetica"/>
                <a:ea typeface="ＭＳ Ｐゴシック" charset="-128"/>
                <a:cs typeface="ＭＳ Ｐゴシック" charset="-128"/>
              </a:rPr>
              <a:t>New </a:t>
            </a:r>
            <a:r>
              <a:rPr lang="en-US" sz="3000" b="1" kern="0" dirty="0" err="1" smtClean="0">
                <a:solidFill>
                  <a:schemeClr val="bg1">
                    <a:lumMod val="75000"/>
                  </a:schemeClr>
                </a:solidFill>
                <a:latin typeface="Helvetica"/>
                <a:ea typeface="ＭＳ Ｐゴシック" charset="-128"/>
                <a:cs typeface="ＭＳ Ｐゴシック" charset="-128"/>
              </a:rPr>
              <a:t>NANOGrav</a:t>
            </a:r>
            <a:r>
              <a:rPr lang="en-US" sz="3000" b="1" kern="0" dirty="0" smtClean="0">
                <a:solidFill>
                  <a:schemeClr val="bg1">
                    <a:lumMod val="75000"/>
                  </a:schemeClr>
                </a:solidFill>
                <a:latin typeface="Helvetica"/>
                <a:ea typeface="ＭＳ Ｐゴシック" charset="-128"/>
                <a:cs typeface="ＭＳ Ｐゴシック" charset="-128"/>
              </a:rPr>
              <a:t> </a:t>
            </a:r>
            <a:r>
              <a:rPr lang="en-US" sz="3000" b="1" kern="0" dirty="0" smtClean="0">
                <a:solidFill>
                  <a:schemeClr val="bg1">
                    <a:lumMod val="75000"/>
                  </a:schemeClr>
                </a:solidFill>
                <a:latin typeface="Helvetica"/>
                <a:ea typeface="ＭＳ Ｐゴシック" charset="-128"/>
                <a:cs typeface="ＭＳ Ｐゴシック" charset="-128"/>
              </a:rPr>
              <a:t>stochastic background limit</a:t>
            </a:r>
            <a:endParaRPr kumimoji="0" lang="en-US" sz="3000" b="1"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18" name="Rectangle 17"/>
          <p:cNvSpPr/>
          <p:nvPr/>
        </p:nvSpPr>
        <p:spPr>
          <a:xfrm>
            <a:off x="914400" y="838200"/>
            <a:ext cx="7010400" cy="830997"/>
          </a:xfrm>
          <a:prstGeom prst="rect">
            <a:avLst/>
          </a:prstGeom>
        </p:spPr>
        <p:txBody>
          <a:bodyPr wrap="square">
            <a:spAutoFit/>
          </a:bodyPr>
          <a:lstStyle/>
          <a:p>
            <a:r>
              <a:rPr lang="en-US" dirty="0" smtClean="0">
                <a:solidFill>
                  <a:schemeClr val="bg2"/>
                </a:solidFill>
                <a:latin typeface="Helvetica"/>
              </a:rPr>
              <a:t>		</a:t>
            </a:r>
            <a:r>
              <a:rPr lang="en-US" dirty="0" err="1" smtClean="0">
                <a:solidFill>
                  <a:schemeClr val="bg2"/>
                </a:solidFill>
                <a:latin typeface="Helvetica"/>
              </a:rPr>
              <a:t>h</a:t>
            </a:r>
            <a:r>
              <a:rPr lang="en-US" baseline="-25000" dirty="0" err="1" smtClean="0">
                <a:solidFill>
                  <a:schemeClr val="bg2"/>
                </a:solidFill>
                <a:latin typeface="Helvetica"/>
              </a:rPr>
              <a:t>c</a:t>
            </a:r>
            <a:r>
              <a:rPr lang="en-US" dirty="0" smtClean="0">
                <a:solidFill>
                  <a:schemeClr val="bg2"/>
                </a:solidFill>
                <a:latin typeface="Helvetica"/>
              </a:rPr>
              <a:t> &lt; </a:t>
            </a:r>
            <a:r>
              <a:rPr lang="en-US" dirty="0" smtClean="0">
                <a:solidFill>
                  <a:schemeClr val="bg2"/>
                </a:solidFill>
                <a:latin typeface="Helvetica"/>
              </a:rPr>
              <a:t> 1.5 </a:t>
            </a:r>
            <a:r>
              <a:rPr lang="en-US" dirty="0" err="1" smtClean="0">
                <a:solidFill>
                  <a:schemeClr val="bg2"/>
                </a:solidFill>
                <a:latin typeface="Helvetica"/>
              </a:rPr>
              <a:t>x</a:t>
            </a:r>
            <a:r>
              <a:rPr lang="en-US" dirty="0" smtClean="0">
                <a:solidFill>
                  <a:schemeClr val="bg2"/>
                </a:solidFill>
                <a:latin typeface="Helvetica"/>
              </a:rPr>
              <a:t> 10</a:t>
            </a:r>
            <a:r>
              <a:rPr lang="en-US" baseline="30000" dirty="0" smtClean="0">
                <a:solidFill>
                  <a:schemeClr val="bg2"/>
                </a:solidFill>
                <a:latin typeface="Helvetica"/>
              </a:rPr>
              <a:t>-15 </a:t>
            </a:r>
            <a:r>
              <a:rPr lang="en-US" dirty="0" smtClean="0">
                <a:solidFill>
                  <a:schemeClr val="bg2"/>
                </a:solidFill>
                <a:latin typeface="Helvetica"/>
              </a:rPr>
              <a:t> (</a:t>
            </a:r>
            <a:r>
              <a:rPr lang="en-US" dirty="0" err="1" smtClean="0">
                <a:solidFill>
                  <a:schemeClr val="bg2"/>
                </a:solidFill>
                <a:latin typeface="Helvetica"/>
              </a:rPr>
              <a:t>f</a:t>
            </a:r>
            <a:r>
              <a:rPr lang="en-US" dirty="0" smtClean="0">
                <a:solidFill>
                  <a:schemeClr val="bg2"/>
                </a:solidFill>
                <a:latin typeface="Helvetica"/>
              </a:rPr>
              <a:t>=1 yr</a:t>
            </a:r>
            <a:r>
              <a:rPr lang="en-US" baseline="30000" dirty="0" smtClean="0">
                <a:solidFill>
                  <a:schemeClr val="bg2"/>
                </a:solidFill>
                <a:latin typeface="Helvetica"/>
              </a:rPr>
              <a:t>-1</a:t>
            </a:r>
            <a:r>
              <a:rPr lang="en-US" dirty="0" smtClean="0">
                <a:solidFill>
                  <a:schemeClr val="bg2"/>
                </a:solidFill>
                <a:latin typeface="Helvetica"/>
              </a:rPr>
              <a:t>)  </a:t>
            </a:r>
          </a:p>
          <a:p>
            <a:r>
              <a:rPr lang="en-US" dirty="0" smtClean="0"/>
              <a:t> </a:t>
            </a:r>
          </a:p>
        </p:txBody>
      </p:sp>
      <p:sp>
        <p:nvSpPr>
          <p:cNvPr id="8" name="TextBox 7"/>
          <p:cNvSpPr txBox="1"/>
          <p:nvPr/>
        </p:nvSpPr>
        <p:spPr>
          <a:xfrm>
            <a:off x="1676400" y="5410200"/>
            <a:ext cx="9067800" cy="4832092"/>
          </a:xfrm>
          <a:prstGeom prst="rect">
            <a:avLst/>
          </a:prstGeom>
          <a:noFill/>
        </p:spPr>
        <p:txBody>
          <a:bodyPr wrap="square" rtlCol="0">
            <a:spAutoFit/>
          </a:bodyPr>
          <a:lstStyle/>
          <a:p>
            <a:endParaRPr lang="en-US" dirty="0" smtClean="0">
              <a:solidFill>
                <a:schemeClr val="bg2"/>
              </a:solidFill>
              <a:latin typeface="Helvetica"/>
            </a:endParaRPr>
          </a:p>
          <a:p>
            <a:r>
              <a:rPr lang="en-US" dirty="0" smtClean="0">
                <a:solidFill>
                  <a:schemeClr val="bg2"/>
                </a:solidFill>
                <a:latin typeface="Helvetica"/>
              </a:rPr>
              <a:t>Based on nine years of data o</a:t>
            </a:r>
            <a:r>
              <a:rPr lang="en-US" dirty="0" smtClean="0">
                <a:solidFill>
                  <a:schemeClr val="bg2"/>
                </a:solidFill>
                <a:latin typeface="Helvetica"/>
              </a:rPr>
              <a:t>n 37 </a:t>
            </a:r>
            <a:r>
              <a:rPr lang="en-US" dirty="0" err="1" smtClean="0">
                <a:solidFill>
                  <a:schemeClr val="bg2"/>
                </a:solidFill>
                <a:latin typeface="Helvetica"/>
              </a:rPr>
              <a:t>MSPs</a:t>
            </a:r>
            <a:r>
              <a:rPr lang="en-US" dirty="0" smtClean="0">
                <a:solidFill>
                  <a:schemeClr val="bg2"/>
                </a:solidFill>
                <a:latin typeface="Helvetica"/>
              </a:rPr>
              <a:t>.</a:t>
            </a:r>
            <a:endParaRPr lang="en-US" dirty="0" smtClean="0">
              <a:solidFill>
                <a:schemeClr val="bg2"/>
              </a:solidFill>
              <a:latin typeface="Helvetica"/>
            </a:endParaRPr>
          </a:p>
          <a:p>
            <a:endParaRPr lang="en-US" sz="2000" dirty="0" smtClean="0">
              <a:solidFill>
                <a:schemeClr val="bg2"/>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a:p>
            <a:endParaRPr lang="en-US" sz="2000" dirty="0" smtClean="0">
              <a:solidFill>
                <a:schemeClr val="tx1">
                  <a:lumMod val="50000"/>
                  <a:lumOff val="50000"/>
                </a:schemeClr>
              </a:solidFill>
              <a:latin typeface="Helvetica"/>
            </a:endParaRPr>
          </a:p>
        </p:txBody>
      </p:sp>
      <p:pic>
        <p:nvPicPr>
          <p:cNvPr id="10" name="Picture 9" descr="strains-with-NANO9yr.png"/>
          <p:cNvPicPr>
            <a:picLocks noChangeAspect="1"/>
          </p:cNvPicPr>
          <p:nvPr/>
        </p:nvPicPr>
        <p:blipFill>
          <a:blip r:embed="rId3"/>
          <a:stretch>
            <a:fillRect/>
          </a:stretch>
        </p:blipFill>
        <p:spPr>
          <a:xfrm>
            <a:off x="1905000" y="1447800"/>
            <a:ext cx="5105400" cy="3807625"/>
          </a:xfrm>
          <a:prstGeom prst="rect">
            <a:avLst/>
          </a:prstGeom>
        </p:spPr>
      </p:pic>
      <p:sp>
        <p:nvSpPr>
          <p:cNvPr id="9" name="TextBox 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5"/>
          <p:cNvSpPr txBox="1">
            <a:spLocks/>
          </p:cNvSpPr>
          <p:nvPr/>
        </p:nvSpPr>
        <p:spPr bwMode="auto">
          <a:xfrm>
            <a:off x="1295400" y="-609600"/>
            <a:ext cx="6553200" cy="2362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000" kern="0" dirty="0" smtClean="0">
                <a:solidFill>
                  <a:schemeClr val="bg1">
                    <a:lumMod val="75000"/>
                  </a:schemeClr>
                </a:solidFill>
                <a:latin typeface="Helvetica"/>
                <a:ea typeface="ＭＳ Ｐゴシック" charset="-128"/>
                <a:cs typeface="ＭＳ Ｐゴシック" charset="-128"/>
              </a:rPr>
              <a:t>When we will make a detection and how can we get there faster?</a:t>
            </a:r>
            <a:endParaRPr kumimoji="0" lang="en-US" sz="3000" b="0" i="0" u="none" strike="noStrike" kern="0" cap="none" spc="0" normalizeH="0" baseline="0" noProof="0" dirty="0">
              <a:ln>
                <a:noFill/>
              </a:ln>
              <a:solidFill>
                <a:schemeClr val="bg1">
                  <a:lumMod val="75000"/>
                </a:schemeClr>
              </a:solidFill>
              <a:effectLst/>
              <a:uLnTx/>
              <a:uFillTx/>
              <a:latin typeface="Helvetica"/>
              <a:ea typeface="ＭＳ Ｐゴシック" charset="-128"/>
              <a:cs typeface="ＭＳ Ｐゴシック" charset="-128"/>
            </a:endParaRPr>
          </a:p>
        </p:txBody>
      </p:sp>
      <p:sp>
        <p:nvSpPr>
          <p:cNvPr id="9" name="TextBox 8"/>
          <p:cNvSpPr txBox="1"/>
          <p:nvPr/>
        </p:nvSpPr>
        <p:spPr>
          <a:xfrm>
            <a:off x="228600" y="3657600"/>
            <a:ext cx="5147563" cy="2677656"/>
          </a:xfrm>
          <a:prstGeom prst="rect">
            <a:avLst/>
          </a:prstGeom>
          <a:noFill/>
        </p:spPr>
        <p:txBody>
          <a:bodyPr wrap="none" rtlCol="0">
            <a:spAutoFit/>
          </a:bodyPr>
          <a:lstStyle/>
          <a:p>
            <a:r>
              <a:rPr lang="en-US" dirty="0" err="1" smtClean="0">
                <a:solidFill>
                  <a:schemeClr val="bg2"/>
                </a:solidFill>
                <a:latin typeface="Helvetica"/>
              </a:rPr>
              <a:t>N</a:t>
            </a:r>
            <a:r>
              <a:rPr lang="en-US" baseline="-25000" dirty="0" err="1" smtClean="0">
                <a:solidFill>
                  <a:schemeClr val="bg2"/>
                </a:solidFill>
                <a:latin typeface="Helvetica"/>
              </a:rPr>
              <a:t>psr</a:t>
            </a:r>
            <a:r>
              <a:rPr lang="en-US" dirty="0" smtClean="0">
                <a:solidFill>
                  <a:schemeClr val="bg2"/>
                </a:solidFill>
                <a:latin typeface="Helvetica"/>
              </a:rPr>
              <a:t> = number of pulsars in the array</a:t>
            </a:r>
          </a:p>
          <a:p>
            <a:endParaRPr lang="en-US" dirty="0" smtClean="0">
              <a:solidFill>
                <a:schemeClr val="bg2"/>
              </a:solidFill>
              <a:latin typeface="Helvetica"/>
            </a:endParaRPr>
          </a:p>
          <a:p>
            <a:r>
              <a:rPr lang="en-US" dirty="0" err="1" smtClean="0">
                <a:solidFill>
                  <a:schemeClr val="bg2"/>
                </a:solidFill>
                <a:latin typeface="Helvetica"/>
              </a:rPr>
              <a:t>c</a:t>
            </a:r>
            <a:r>
              <a:rPr lang="en-US" dirty="0" smtClean="0">
                <a:solidFill>
                  <a:schemeClr val="bg2"/>
                </a:solidFill>
                <a:latin typeface="Helvetica"/>
              </a:rPr>
              <a:t> = observation cadence</a:t>
            </a:r>
          </a:p>
          <a:p>
            <a:endParaRPr lang="en-US" dirty="0" smtClean="0">
              <a:solidFill>
                <a:schemeClr val="bg2"/>
              </a:solidFill>
              <a:latin typeface="Helvetica"/>
            </a:endParaRPr>
          </a:p>
          <a:p>
            <a:r>
              <a:rPr lang="en-US" dirty="0" err="1" smtClean="0">
                <a:solidFill>
                  <a:schemeClr val="bg2"/>
                </a:solidFill>
                <a:latin typeface="Helvetica"/>
              </a:rPr>
              <a:t>σ</a:t>
            </a:r>
            <a:r>
              <a:rPr lang="en-US" baseline="-25000" dirty="0" err="1" smtClean="0">
                <a:solidFill>
                  <a:schemeClr val="bg2"/>
                </a:solidFill>
                <a:latin typeface="Helvetica"/>
              </a:rPr>
              <a:t>rms</a:t>
            </a:r>
            <a:r>
              <a:rPr lang="en-US" baseline="-25000" dirty="0" smtClean="0">
                <a:solidFill>
                  <a:schemeClr val="bg2"/>
                </a:solidFill>
                <a:latin typeface="Helvetica"/>
              </a:rPr>
              <a:t> </a:t>
            </a:r>
            <a:r>
              <a:rPr lang="en-US" dirty="0" smtClean="0">
                <a:solidFill>
                  <a:schemeClr val="bg2"/>
                </a:solidFill>
                <a:latin typeface="Helvetica"/>
              </a:rPr>
              <a:t>= average residual RMS</a:t>
            </a:r>
          </a:p>
          <a:p>
            <a:endParaRPr lang="en-US" dirty="0" smtClean="0">
              <a:solidFill>
                <a:schemeClr val="bg2"/>
              </a:solidFill>
              <a:latin typeface="Helvetica"/>
            </a:endParaRPr>
          </a:p>
          <a:p>
            <a:r>
              <a:rPr lang="en-US" dirty="0" smtClean="0">
                <a:solidFill>
                  <a:schemeClr val="bg2"/>
                </a:solidFill>
                <a:latin typeface="Helvetica"/>
              </a:rPr>
              <a:t>T = total time span of data</a:t>
            </a:r>
          </a:p>
          <a:p>
            <a:endParaRPr lang="en-US" dirty="0"/>
          </a:p>
        </p:txBody>
      </p:sp>
      <p:pic>
        <p:nvPicPr>
          <p:cNvPr id="10" name="Picture 9" descr="xaviscaling.tiff"/>
          <p:cNvPicPr>
            <a:picLocks noChangeAspect="1"/>
          </p:cNvPicPr>
          <p:nvPr/>
        </p:nvPicPr>
        <p:blipFill>
          <a:blip r:embed="rId2"/>
          <a:stretch>
            <a:fillRect/>
          </a:stretch>
        </p:blipFill>
        <p:spPr>
          <a:xfrm>
            <a:off x="0" y="1371600"/>
            <a:ext cx="9144000" cy="2172912"/>
          </a:xfrm>
          <a:prstGeom prst="rect">
            <a:avLst/>
          </a:prstGeom>
        </p:spPr>
      </p:pic>
      <p:sp>
        <p:nvSpPr>
          <p:cNvPr id="11" name="TextBox 10"/>
          <p:cNvSpPr txBox="1"/>
          <p:nvPr/>
        </p:nvSpPr>
        <p:spPr>
          <a:xfrm>
            <a:off x="6096000" y="4267200"/>
            <a:ext cx="1906892" cy="584776"/>
          </a:xfrm>
          <a:prstGeom prst="rect">
            <a:avLst/>
          </a:prstGeom>
          <a:noFill/>
        </p:spPr>
        <p:txBody>
          <a:bodyPr wrap="none" rtlCol="0">
            <a:spAutoFit/>
          </a:bodyPr>
          <a:lstStyle/>
          <a:p>
            <a:r>
              <a:rPr lang="en-US" sz="1600" dirty="0" smtClean="0">
                <a:solidFill>
                  <a:schemeClr val="bg2"/>
                </a:solidFill>
                <a:latin typeface="Helvetica"/>
              </a:rPr>
              <a:t>See Siemens et al.</a:t>
            </a:r>
          </a:p>
          <a:p>
            <a:r>
              <a:rPr lang="en-US" sz="1600" dirty="0" smtClean="0">
                <a:solidFill>
                  <a:schemeClr val="bg2"/>
                </a:solidFill>
                <a:latin typeface="Helvetica"/>
              </a:rPr>
              <a:t>arXiv:1305.3196.</a:t>
            </a:r>
            <a:endParaRPr lang="en-US" sz="1600" dirty="0">
              <a:solidFill>
                <a:schemeClr val="bg2"/>
              </a:solidFill>
              <a:latin typeface="Helvetica"/>
            </a:endParaRPr>
          </a:p>
        </p:txBody>
      </p:sp>
      <p:sp>
        <p:nvSpPr>
          <p:cNvPr id="13" name="TextBox 12"/>
          <p:cNvSpPr txBox="1"/>
          <p:nvPr/>
        </p:nvSpPr>
        <p:spPr>
          <a:xfrm>
            <a:off x="6858000" y="1981200"/>
            <a:ext cx="355837" cy="461665"/>
          </a:xfrm>
          <a:prstGeom prst="rect">
            <a:avLst/>
          </a:prstGeom>
          <a:noFill/>
        </p:spPr>
        <p:txBody>
          <a:bodyPr wrap="none" rtlCol="0">
            <a:spAutoFit/>
          </a:bodyPr>
          <a:lstStyle/>
          <a:p>
            <a:r>
              <a:rPr lang="en-US" dirty="0" smtClean="0">
                <a:solidFill>
                  <a:srgbClr val="FF0000"/>
                </a:solidFill>
                <a:latin typeface="Helvetica"/>
              </a:rPr>
              <a:t>?</a:t>
            </a:r>
            <a:endParaRPr lang="en-US" dirty="0">
              <a:solidFill>
                <a:srgbClr val="FF0000"/>
              </a:solidFill>
              <a:latin typeface="Helvetica"/>
            </a:endParaRPr>
          </a:p>
        </p:txBody>
      </p:sp>
      <p:sp>
        <p:nvSpPr>
          <p:cNvPr id="14" name="TextBox 13"/>
          <p:cNvSpPr txBox="1"/>
          <p:nvPr/>
        </p:nvSpPr>
        <p:spPr>
          <a:xfrm>
            <a:off x="8458200" y="2514600"/>
            <a:ext cx="355837" cy="461665"/>
          </a:xfrm>
          <a:prstGeom prst="rect">
            <a:avLst/>
          </a:prstGeom>
          <a:noFill/>
        </p:spPr>
        <p:txBody>
          <a:bodyPr wrap="none" rtlCol="0">
            <a:spAutoFit/>
          </a:bodyPr>
          <a:lstStyle/>
          <a:p>
            <a:r>
              <a:rPr lang="en-US" dirty="0" smtClean="0">
                <a:solidFill>
                  <a:srgbClr val="FF0000"/>
                </a:solidFill>
                <a:latin typeface="Helvetica"/>
              </a:rPr>
              <a:t>?</a:t>
            </a:r>
            <a:endParaRPr lang="en-US" dirty="0">
              <a:solidFill>
                <a:srgbClr val="FF0000"/>
              </a:solidFill>
              <a:latin typeface="Helvetica"/>
            </a:endParaRPr>
          </a:p>
        </p:txBody>
      </p:sp>
      <p:sp>
        <p:nvSpPr>
          <p:cNvPr id="15" name="TextBox 14"/>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64008" y="-685800"/>
            <a:ext cx="9296400" cy="1752600"/>
          </a:xfrm>
        </p:spPr>
        <p:txBody>
          <a:bodyPr/>
          <a:lstStyle/>
          <a:p>
            <a:r>
              <a:rPr lang="en-US" sz="3200" dirty="0" smtClean="0">
                <a:solidFill>
                  <a:schemeClr val="bg1">
                    <a:lumMod val="75000"/>
                  </a:schemeClr>
                </a:solidFill>
                <a:latin typeface="Helvetica"/>
              </a:rPr>
              <a:t>Improvement 1: Time</a:t>
            </a:r>
            <a:endParaRPr lang="en-US" sz="2400" dirty="0">
              <a:solidFill>
                <a:schemeClr val="bg1">
                  <a:lumMod val="75000"/>
                </a:schemeClr>
              </a:solidFill>
              <a:latin typeface="Helvetica"/>
            </a:endParaRPr>
          </a:p>
        </p:txBody>
      </p:sp>
      <p:sp>
        <p:nvSpPr>
          <p:cNvPr id="10" name="TextBox 9"/>
          <p:cNvSpPr txBox="1"/>
          <p:nvPr/>
        </p:nvSpPr>
        <p:spPr>
          <a:xfrm>
            <a:off x="685800" y="6019800"/>
            <a:ext cx="8921282" cy="461665"/>
          </a:xfrm>
          <a:prstGeom prst="rect">
            <a:avLst/>
          </a:prstGeom>
          <a:noFill/>
        </p:spPr>
        <p:txBody>
          <a:bodyPr wrap="none" rtlCol="0">
            <a:spAutoFit/>
          </a:bodyPr>
          <a:lstStyle/>
          <a:p>
            <a:r>
              <a:rPr lang="en-US" dirty="0" smtClean="0">
                <a:solidFill>
                  <a:schemeClr val="bg2"/>
                </a:solidFill>
                <a:latin typeface="Helvetica"/>
              </a:rPr>
              <a:t>Patience will pay off! (But pulsar spin noise could be an issue)</a:t>
            </a:r>
            <a:endParaRPr lang="en-US" dirty="0">
              <a:solidFill>
                <a:schemeClr val="bg2"/>
              </a:solidFill>
              <a:latin typeface="Helvetica"/>
            </a:endParaRPr>
          </a:p>
        </p:txBody>
      </p:sp>
      <p:pic>
        <p:nvPicPr>
          <p:cNvPr id="12" name="Picture 11" descr="dogpatience.jpg"/>
          <p:cNvPicPr>
            <a:picLocks noChangeAspect="1"/>
          </p:cNvPicPr>
          <p:nvPr/>
        </p:nvPicPr>
        <p:blipFill>
          <a:blip r:embed="rId3"/>
          <a:stretch>
            <a:fillRect/>
          </a:stretch>
        </p:blipFill>
        <p:spPr>
          <a:xfrm>
            <a:off x="1828800" y="609600"/>
            <a:ext cx="5466556" cy="5410200"/>
          </a:xfrm>
          <a:prstGeom prst="rect">
            <a:avLst/>
          </a:prstGeom>
        </p:spPr>
      </p:pic>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64008" y="-685800"/>
            <a:ext cx="9296400" cy="1752600"/>
          </a:xfrm>
        </p:spPr>
        <p:txBody>
          <a:bodyPr/>
          <a:lstStyle/>
          <a:p>
            <a:r>
              <a:rPr lang="en-US" sz="3200" dirty="0" smtClean="0">
                <a:solidFill>
                  <a:schemeClr val="bg1">
                    <a:lumMod val="75000"/>
                  </a:schemeClr>
                </a:solidFill>
                <a:latin typeface="Helvetica"/>
              </a:rPr>
              <a:t>Improvement 2: Cadence</a:t>
            </a:r>
            <a:endParaRPr lang="en-US" sz="2400" dirty="0">
              <a:solidFill>
                <a:schemeClr val="bg1">
                  <a:lumMod val="75000"/>
                </a:schemeClr>
              </a:solidFill>
              <a:latin typeface="Helvetica"/>
            </a:endParaRPr>
          </a:p>
        </p:txBody>
      </p:sp>
      <p:pic>
        <p:nvPicPr>
          <p:cNvPr id="5" name="Picture 4" descr="deluge.jpg"/>
          <p:cNvPicPr>
            <a:picLocks noChangeAspect="1"/>
          </p:cNvPicPr>
          <p:nvPr/>
        </p:nvPicPr>
        <p:blipFill>
          <a:blip r:embed="rId3"/>
          <a:stretch>
            <a:fillRect/>
          </a:stretch>
        </p:blipFill>
        <p:spPr>
          <a:xfrm>
            <a:off x="3073400" y="914400"/>
            <a:ext cx="5283200" cy="3962400"/>
          </a:xfrm>
          <a:prstGeom prst="rect">
            <a:avLst/>
          </a:prstGeom>
        </p:spPr>
      </p:pic>
      <p:sp>
        <p:nvSpPr>
          <p:cNvPr id="7" name="TextBox 6"/>
          <p:cNvSpPr txBox="1"/>
          <p:nvPr/>
        </p:nvSpPr>
        <p:spPr>
          <a:xfrm>
            <a:off x="1600200" y="4267200"/>
            <a:ext cx="813043" cy="461665"/>
          </a:xfrm>
          <a:prstGeom prst="rect">
            <a:avLst/>
          </a:prstGeom>
          <a:noFill/>
          <a:scene3d>
            <a:camera prst="orthographicFront">
              <a:rot lat="0" lon="0" rev="1800000"/>
            </a:camera>
            <a:lightRig rig="threePt" dir="t"/>
          </a:scene3d>
        </p:spPr>
        <p:txBody>
          <a:bodyPr wrap="none" rtlCol="0">
            <a:spAutoFit/>
          </a:bodyPr>
          <a:lstStyle/>
          <a:p>
            <a:r>
              <a:rPr lang="en-US" dirty="0" smtClean="0">
                <a:solidFill>
                  <a:schemeClr val="accent1">
                    <a:lumMod val="75000"/>
                  </a:schemeClr>
                </a:solidFill>
                <a:latin typeface="Helvetica"/>
              </a:rPr>
              <a:t>TOA</a:t>
            </a:r>
            <a:endParaRPr lang="en-US" dirty="0">
              <a:solidFill>
                <a:schemeClr val="accent1">
                  <a:lumMod val="75000"/>
                </a:schemeClr>
              </a:solidFill>
              <a:latin typeface="Helvetica"/>
            </a:endParaRPr>
          </a:p>
        </p:txBody>
      </p:sp>
      <p:sp>
        <p:nvSpPr>
          <p:cNvPr id="8" name="TextBox 7"/>
          <p:cNvSpPr txBox="1"/>
          <p:nvPr/>
        </p:nvSpPr>
        <p:spPr>
          <a:xfrm>
            <a:off x="1447800" y="4876800"/>
            <a:ext cx="813043" cy="461665"/>
          </a:xfrm>
          <a:prstGeom prst="rect">
            <a:avLst/>
          </a:prstGeom>
          <a:noFill/>
        </p:spPr>
        <p:txBody>
          <a:bodyPr wrap="none" rtlCol="0">
            <a:spAutoFit/>
            <a:scene3d>
              <a:camera prst="orthographicFront">
                <a:rot lat="0" lon="0" rev="1200000"/>
              </a:camera>
              <a:lightRig rig="threePt" dir="t"/>
            </a:scene3d>
          </a:bodyPr>
          <a:lstStyle/>
          <a:p>
            <a:r>
              <a:rPr lang="en-US" dirty="0" smtClean="0">
                <a:solidFill>
                  <a:schemeClr val="bg1">
                    <a:lumMod val="60000"/>
                    <a:lumOff val="40000"/>
                  </a:schemeClr>
                </a:solidFill>
                <a:latin typeface="Helvetica"/>
              </a:rPr>
              <a:t>TOA</a:t>
            </a:r>
            <a:endParaRPr lang="en-US" dirty="0">
              <a:solidFill>
                <a:schemeClr val="bg1">
                  <a:lumMod val="60000"/>
                  <a:lumOff val="40000"/>
                </a:schemeClr>
              </a:solidFill>
              <a:latin typeface="Helvetica"/>
            </a:endParaRPr>
          </a:p>
        </p:txBody>
      </p:sp>
      <p:sp>
        <p:nvSpPr>
          <p:cNvPr id="10" name="TextBox 9"/>
          <p:cNvSpPr txBox="1"/>
          <p:nvPr/>
        </p:nvSpPr>
        <p:spPr>
          <a:xfrm>
            <a:off x="1676400" y="3505200"/>
            <a:ext cx="813043" cy="461665"/>
          </a:xfrm>
          <a:prstGeom prst="rect">
            <a:avLst/>
          </a:prstGeom>
          <a:noFill/>
          <a:scene3d>
            <a:camera prst="orthographicFront">
              <a:rot lat="0" lon="0" rev="1800000"/>
            </a:camera>
            <a:lightRig rig="threePt" dir="t"/>
          </a:scene3d>
        </p:spPr>
        <p:txBody>
          <a:bodyPr wrap="none" rtlCol="0">
            <a:spAutoFit/>
            <a:scene3d>
              <a:camera prst="orthographicFront">
                <a:rot lat="0" lon="0" rev="1200000"/>
              </a:camera>
              <a:lightRig rig="threePt" dir="t"/>
            </a:scene3d>
          </a:bodyPr>
          <a:lstStyle/>
          <a:p>
            <a:r>
              <a:rPr lang="en-US" dirty="0" smtClean="0">
                <a:solidFill>
                  <a:srgbClr val="FF0000"/>
                </a:solidFill>
                <a:latin typeface="Helvetica"/>
              </a:rPr>
              <a:t>TOA</a:t>
            </a:r>
            <a:endParaRPr lang="en-US" dirty="0">
              <a:solidFill>
                <a:srgbClr val="FF0000"/>
              </a:solidFill>
              <a:latin typeface="Helvetica"/>
            </a:endParaRPr>
          </a:p>
        </p:txBody>
      </p:sp>
      <p:sp>
        <p:nvSpPr>
          <p:cNvPr id="12" name="TextBox 11"/>
          <p:cNvSpPr txBox="1"/>
          <p:nvPr/>
        </p:nvSpPr>
        <p:spPr>
          <a:xfrm>
            <a:off x="685800" y="4038600"/>
            <a:ext cx="813043" cy="461665"/>
          </a:xfrm>
          <a:prstGeom prst="rect">
            <a:avLst/>
          </a:prstGeom>
          <a:noFill/>
          <a:scene3d>
            <a:camera prst="orthographicFront">
              <a:rot lat="0" lon="0" rev="3000000"/>
            </a:camera>
            <a:lightRig rig="threePt" dir="t"/>
          </a:scene3d>
        </p:spPr>
        <p:txBody>
          <a:bodyPr wrap="none" rtlCol="0">
            <a:spAutoFit/>
            <a:scene3d>
              <a:camera prst="orthographicFront">
                <a:rot lat="0" lon="0" rev="3000000"/>
              </a:camera>
              <a:lightRig rig="threePt" dir="t"/>
            </a:scene3d>
          </a:bodyPr>
          <a:lstStyle/>
          <a:p>
            <a:r>
              <a:rPr lang="en-US" dirty="0" smtClean="0">
                <a:solidFill>
                  <a:srgbClr val="D120A7"/>
                </a:solidFill>
                <a:latin typeface="Helvetica"/>
              </a:rPr>
              <a:t>TOA</a:t>
            </a:r>
            <a:endParaRPr lang="en-US" dirty="0">
              <a:solidFill>
                <a:srgbClr val="D120A7"/>
              </a:solidFill>
              <a:latin typeface="Helvetica"/>
            </a:endParaRPr>
          </a:p>
        </p:txBody>
      </p:sp>
      <p:sp>
        <p:nvSpPr>
          <p:cNvPr id="13" name="TextBox 12"/>
          <p:cNvSpPr txBox="1"/>
          <p:nvPr/>
        </p:nvSpPr>
        <p:spPr>
          <a:xfrm>
            <a:off x="2057400" y="2819400"/>
            <a:ext cx="813043" cy="461665"/>
          </a:xfrm>
          <a:prstGeom prst="rect">
            <a:avLst/>
          </a:prstGeom>
          <a:noFill/>
          <a:scene3d>
            <a:camera prst="orthographicFront">
              <a:rot lat="0" lon="0" rev="1800000"/>
            </a:camera>
            <a:lightRig rig="threePt" dir="t"/>
          </a:scene3d>
        </p:spPr>
        <p:txBody>
          <a:bodyPr wrap="none" rtlCol="0">
            <a:spAutoFit/>
            <a:scene3d>
              <a:camera prst="orthographicFront">
                <a:rot lat="0" lon="0" rev="1200000"/>
              </a:camera>
              <a:lightRig rig="threePt" dir="t"/>
            </a:scene3d>
          </a:bodyPr>
          <a:lstStyle/>
          <a:p>
            <a:r>
              <a:rPr lang="en-US" dirty="0" smtClean="0">
                <a:solidFill>
                  <a:schemeClr val="accent5">
                    <a:lumMod val="75000"/>
                  </a:schemeClr>
                </a:solidFill>
                <a:latin typeface="Helvetica"/>
              </a:rPr>
              <a:t>TOA</a:t>
            </a:r>
            <a:endParaRPr lang="en-US" dirty="0">
              <a:solidFill>
                <a:schemeClr val="accent5">
                  <a:lumMod val="75000"/>
                </a:schemeClr>
              </a:solidFill>
              <a:latin typeface="Helvetica"/>
            </a:endParaRPr>
          </a:p>
        </p:txBody>
      </p:sp>
      <p:sp>
        <p:nvSpPr>
          <p:cNvPr id="15" name="TextBox 14"/>
          <p:cNvSpPr txBox="1"/>
          <p:nvPr/>
        </p:nvSpPr>
        <p:spPr>
          <a:xfrm>
            <a:off x="457200" y="4724400"/>
            <a:ext cx="813043" cy="461665"/>
          </a:xfrm>
          <a:prstGeom prst="rect">
            <a:avLst/>
          </a:prstGeom>
          <a:noFill/>
          <a:scene3d>
            <a:camera prst="orthographicFront">
              <a:rot lat="0" lon="0" rev="1200000"/>
            </a:camera>
            <a:lightRig rig="threePt" dir="t"/>
          </a:scene3d>
        </p:spPr>
        <p:txBody>
          <a:bodyPr wrap="none" rtlCol="0">
            <a:spAutoFit/>
          </a:bodyPr>
          <a:lstStyle/>
          <a:p>
            <a:r>
              <a:rPr lang="en-US" dirty="0" smtClean="0">
                <a:solidFill>
                  <a:srgbClr val="0000FF"/>
                </a:solidFill>
                <a:latin typeface="Helvetica"/>
              </a:rPr>
              <a:t>TOA</a:t>
            </a:r>
            <a:endParaRPr lang="en-US" dirty="0">
              <a:solidFill>
                <a:srgbClr val="0000FF"/>
              </a:solidFill>
              <a:latin typeface="Helvetica"/>
            </a:endParaRPr>
          </a:p>
        </p:txBody>
      </p:sp>
      <p:sp>
        <p:nvSpPr>
          <p:cNvPr id="16" name="TextBox 15"/>
          <p:cNvSpPr txBox="1"/>
          <p:nvPr/>
        </p:nvSpPr>
        <p:spPr>
          <a:xfrm>
            <a:off x="1219200" y="3048000"/>
            <a:ext cx="813043" cy="461665"/>
          </a:xfrm>
          <a:prstGeom prst="rect">
            <a:avLst/>
          </a:prstGeom>
          <a:noFill/>
        </p:spPr>
        <p:txBody>
          <a:bodyPr wrap="none" rtlCol="0">
            <a:spAutoFit/>
            <a:scene3d>
              <a:camera prst="orthographicFront">
                <a:rot lat="0" lon="0" rev="1200000"/>
              </a:camera>
              <a:lightRig rig="threePt" dir="t"/>
            </a:scene3d>
          </a:bodyPr>
          <a:lstStyle/>
          <a:p>
            <a:r>
              <a:rPr lang="en-US" dirty="0" smtClean="0">
                <a:solidFill>
                  <a:srgbClr val="AB81FF"/>
                </a:solidFill>
                <a:latin typeface="Helvetica"/>
              </a:rPr>
              <a:t>TOA</a:t>
            </a:r>
            <a:endParaRPr lang="en-US" dirty="0">
              <a:solidFill>
                <a:srgbClr val="AB81FF"/>
              </a:solidFill>
              <a:latin typeface="Helvetica"/>
            </a:endParaRPr>
          </a:p>
        </p:txBody>
      </p:sp>
      <p:sp>
        <p:nvSpPr>
          <p:cNvPr id="17" name="TextBox 16"/>
          <p:cNvSpPr txBox="1"/>
          <p:nvPr/>
        </p:nvSpPr>
        <p:spPr>
          <a:xfrm>
            <a:off x="762000" y="5562600"/>
            <a:ext cx="813043" cy="461665"/>
          </a:xfrm>
          <a:prstGeom prst="rect">
            <a:avLst/>
          </a:prstGeom>
          <a:noFill/>
          <a:scene3d>
            <a:camera prst="orthographicFront">
              <a:rot lat="0" lon="0" rev="1800000"/>
            </a:camera>
            <a:lightRig rig="threePt" dir="t"/>
          </a:scene3d>
        </p:spPr>
        <p:txBody>
          <a:bodyPr wrap="none" rtlCol="0">
            <a:spAutoFit/>
            <a:scene3d>
              <a:camera prst="orthographicFront">
                <a:rot lat="0" lon="0" rev="1200000"/>
              </a:camera>
              <a:lightRig rig="threePt" dir="t"/>
            </a:scene3d>
          </a:bodyPr>
          <a:lstStyle/>
          <a:p>
            <a:r>
              <a:rPr lang="en-US" dirty="0" smtClean="0">
                <a:solidFill>
                  <a:srgbClr val="000090"/>
                </a:solidFill>
                <a:latin typeface="Helvetica"/>
              </a:rPr>
              <a:t>TOA</a:t>
            </a:r>
            <a:endParaRPr lang="en-US" dirty="0">
              <a:solidFill>
                <a:srgbClr val="000090"/>
              </a:solidFill>
              <a:latin typeface="Helvetica"/>
            </a:endParaRPr>
          </a:p>
        </p:txBody>
      </p:sp>
      <p:sp>
        <p:nvSpPr>
          <p:cNvPr id="18" name="TextBox 17"/>
          <p:cNvSpPr txBox="1"/>
          <p:nvPr/>
        </p:nvSpPr>
        <p:spPr>
          <a:xfrm>
            <a:off x="228600" y="3352800"/>
            <a:ext cx="813043" cy="461665"/>
          </a:xfrm>
          <a:prstGeom prst="rect">
            <a:avLst/>
          </a:prstGeom>
          <a:noFill/>
          <a:scene3d>
            <a:camera prst="orthographicFront">
              <a:rot lat="0" lon="0" rev="1800000"/>
            </a:camera>
            <a:lightRig rig="threePt" dir="t"/>
          </a:scene3d>
        </p:spPr>
        <p:txBody>
          <a:bodyPr wrap="none" rtlCol="0">
            <a:spAutoFit/>
            <a:scene3d>
              <a:camera prst="orthographicFront">
                <a:rot lat="0" lon="0" rev="1200000"/>
              </a:camera>
              <a:lightRig rig="threePt" dir="t"/>
            </a:scene3d>
          </a:bodyPr>
          <a:lstStyle/>
          <a:p>
            <a:r>
              <a:rPr lang="en-US" dirty="0" smtClean="0">
                <a:solidFill>
                  <a:srgbClr val="008000"/>
                </a:solidFill>
                <a:latin typeface="Helvetica"/>
              </a:rPr>
              <a:t>TOA</a:t>
            </a:r>
            <a:endParaRPr lang="en-US" dirty="0">
              <a:solidFill>
                <a:srgbClr val="008000"/>
              </a:solidFill>
              <a:latin typeface="Helvetica"/>
            </a:endParaRPr>
          </a:p>
        </p:txBody>
      </p:sp>
      <p:sp>
        <p:nvSpPr>
          <p:cNvPr id="19" name="TextBox 1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64008" y="-685800"/>
            <a:ext cx="9296400" cy="1752600"/>
          </a:xfrm>
        </p:spPr>
        <p:txBody>
          <a:bodyPr/>
          <a:lstStyle/>
          <a:p>
            <a:r>
              <a:rPr lang="en-US" sz="3200" dirty="0" smtClean="0">
                <a:solidFill>
                  <a:schemeClr val="bg1">
                    <a:lumMod val="75000"/>
                  </a:schemeClr>
                </a:solidFill>
                <a:latin typeface="Helvetica"/>
              </a:rPr>
              <a:t>Improvement 3: More precise TOA measurements</a:t>
            </a:r>
            <a:endParaRPr lang="en-US" sz="2400" dirty="0">
              <a:solidFill>
                <a:schemeClr val="bg1">
                  <a:lumMod val="75000"/>
                </a:schemeClr>
              </a:solidFill>
              <a:latin typeface="Helvetica"/>
            </a:endParaRPr>
          </a:p>
        </p:txBody>
      </p:sp>
      <p:pic>
        <p:nvPicPr>
          <p:cNvPr id="4" name="Picture 3" descr="talk3.eps"/>
          <p:cNvPicPr>
            <a:picLocks noChangeAspect="1"/>
          </p:cNvPicPr>
          <p:nvPr/>
        </p:nvPicPr>
        <mc:AlternateContent>
          <mc:Choice xmlns:ma="http://schemas.microsoft.com/office/mac/drawingml/2008/main" Requires="ma">
            <p:blipFill>
              <a:blip r:embed="rId3"/>
              <a:srcRect l="35294" t="10000" r="35294" b="84545"/>
              <a:stretch>
                <a:fillRect/>
              </a:stretch>
            </p:blipFill>
          </mc:Choice>
          <mc:Fallback>
            <p:blipFill>
              <a:blip r:embed="rId4"/>
              <a:srcRect l="35294" t="10000" r="35294" b="84545"/>
              <a:stretch>
                <a:fillRect/>
              </a:stretch>
            </p:blipFill>
          </mc:Fallback>
        </mc:AlternateContent>
        <p:spPr>
          <a:xfrm>
            <a:off x="2209800" y="685800"/>
            <a:ext cx="4543044" cy="1090347"/>
          </a:xfrm>
          <a:prstGeom prst="rect">
            <a:avLst/>
          </a:prstGeom>
          <a:solidFill>
            <a:srgbClr val="FFFFFF"/>
          </a:solidFill>
        </p:spPr>
      </p:pic>
      <p:sp>
        <p:nvSpPr>
          <p:cNvPr id="7" name="Rectangle 6"/>
          <p:cNvSpPr/>
          <p:nvPr/>
        </p:nvSpPr>
        <p:spPr>
          <a:xfrm>
            <a:off x="0" y="685800"/>
            <a:ext cx="9144000" cy="3046988"/>
          </a:xfrm>
          <a:prstGeom prst="rect">
            <a:avLst/>
          </a:prstGeom>
        </p:spPr>
        <p:txBody>
          <a:bodyPr wrap="square">
            <a:spAutoFit/>
          </a:bodyPr>
          <a:lstStyle/>
          <a:p>
            <a:endParaRPr lang="en-US" dirty="0" smtClean="0">
              <a:solidFill>
                <a:schemeClr val="bg2"/>
              </a:solidFill>
              <a:latin typeface="Helvetica"/>
            </a:endParaRPr>
          </a:p>
          <a:p>
            <a:endParaRPr lang="en-US" dirty="0" smtClean="0">
              <a:solidFill>
                <a:schemeClr val="bg2"/>
              </a:solidFill>
              <a:latin typeface="Helvetica"/>
            </a:endParaRPr>
          </a:p>
          <a:p>
            <a:endParaRPr lang="en-US" dirty="0" smtClean="0">
              <a:solidFill>
                <a:schemeClr val="bg2"/>
              </a:solidFill>
              <a:latin typeface="Helvetica"/>
            </a:endParaRPr>
          </a:p>
          <a:p>
            <a:r>
              <a:rPr lang="en-US" dirty="0" smtClean="0">
                <a:solidFill>
                  <a:schemeClr val="bg2"/>
                </a:solidFill>
                <a:latin typeface="Helvetica"/>
              </a:rPr>
              <a:t>We want </a:t>
            </a:r>
            <a:r>
              <a:rPr lang="en-US" i="1" dirty="0" smtClean="0">
                <a:solidFill>
                  <a:schemeClr val="tx1">
                    <a:lumMod val="75000"/>
                    <a:lumOff val="25000"/>
                  </a:schemeClr>
                </a:solidFill>
                <a:latin typeface="Helvetica"/>
              </a:rPr>
              <a:t>bright pulsars</a:t>
            </a:r>
            <a:r>
              <a:rPr lang="en-US" dirty="0" smtClean="0">
                <a:solidFill>
                  <a:schemeClr val="tx1">
                    <a:lumMod val="75000"/>
                    <a:lumOff val="25000"/>
                  </a:schemeClr>
                </a:solidFill>
                <a:latin typeface="Helvetica"/>
              </a:rPr>
              <a:t> </a:t>
            </a:r>
            <a:r>
              <a:rPr lang="en-US" dirty="0" smtClean="0">
                <a:solidFill>
                  <a:schemeClr val="bg2"/>
                </a:solidFill>
                <a:latin typeface="Helvetica"/>
              </a:rPr>
              <a:t>with </a:t>
            </a:r>
            <a:r>
              <a:rPr lang="en-US" i="1" dirty="0" smtClean="0">
                <a:solidFill>
                  <a:schemeClr val="tx1">
                    <a:lumMod val="75000"/>
                    <a:lumOff val="25000"/>
                  </a:schemeClr>
                </a:solidFill>
                <a:latin typeface="Helvetica"/>
              </a:rPr>
              <a:t>narrow pulses </a:t>
            </a:r>
            <a:r>
              <a:rPr lang="en-US" dirty="0" smtClean="0">
                <a:solidFill>
                  <a:schemeClr val="bg2"/>
                </a:solidFill>
                <a:latin typeface="Helvetica"/>
              </a:rPr>
              <a:t>observed with </a:t>
            </a:r>
            <a:r>
              <a:rPr lang="en-US" i="1" dirty="0" smtClean="0">
                <a:solidFill>
                  <a:schemeClr val="tx1">
                    <a:lumMod val="75000"/>
                    <a:lumOff val="25000"/>
                  </a:schemeClr>
                </a:solidFill>
                <a:latin typeface="Helvetica"/>
              </a:rPr>
              <a:t>sensitive receivers</a:t>
            </a:r>
            <a:r>
              <a:rPr lang="en-US" i="1" dirty="0" smtClean="0">
                <a:solidFill>
                  <a:schemeClr val="bg2"/>
                </a:solidFill>
                <a:latin typeface="Helvetica"/>
              </a:rPr>
              <a:t> </a:t>
            </a:r>
            <a:r>
              <a:rPr lang="en-US" dirty="0" smtClean="0">
                <a:solidFill>
                  <a:schemeClr val="bg2"/>
                </a:solidFill>
                <a:latin typeface="Helvetica"/>
              </a:rPr>
              <a:t>with </a:t>
            </a:r>
            <a:r>
              <a:rPr lang="en-US" i="1" dirty="0" smtClean="0">
                <a:solidFill>
                  <a:schemeClr val="tx1">
                    <a:lumMod val="75000"/>
                    <a:lumOff val="25000"/>
                  </a:schemeClr>
                </a:solidFill>
                <a:latin typeface="Helvetica"/>
              </a:rPr>
              <a:t>large telescopes </a:t>
            </a:r>
            <a:r>
              <a:rPr lang="en-US" dirty="0" smtClean="0">
                <a:solidFill>
                  <a:schemeClr val="bg2"/>
                </a:solidFill>
                <a:latin typeface="Helvetica"/>
              </a:rPr>
              <a:t>over </a:t>
            </a:r>
            <a:r>
              <a:rPr lang="en-US" i="1" dirty="0" smtClean="0">
                <a:solidFill>
                  <a:schemeClr val="tx1">
                    <a:lumMod val="75000"/>
                    <a:lumOff val="25000"/>
                  </a:schemeClr>
                </a:solidFill>
                <a:latin typeface="Helvetica"/>
              </a:rPr>
              <a:t>large bandwidths </a:t>
            </a:r>
            <a:r>
              <a:rPr lang="en-US" dirty="0" smtClean="0">
                <a:solidFill>
                  <a:schemeClr val="bg2"/>
                </a:solidFill>
                <a:latin typeface="Helvetica"/>
              </a:rPr>
              <a:t>and with </a:t>
            </a:r>
            <a:r>
              <a:rPr lang="en-US" i="1" dirty="0" smtClean="0">
                <a:solidFill>
                  <a:schemeClr val="tx1">
                    <a:lumMod val="75000"/>
                    <a:lumOff val="25000"/>
                  </a:schemeClr>
                </a:solidFill>
                <a:latin typeface="Helvetica"/>
              </a:rPr>
              <a:t>long integration times</a:t>
            </a:r>
            <a:r>
              <a:rPr lang="en-US" dirty="0" smtClean="0">
                <a:solidFill>
                  <a:schemeClr val="bg2"/>
                </a:solidFill>
                <a:latin typeface="Helvetica"/>
              </a:rPr>
              <a:t>.</a:t>
            </a:r>
          </a:p>
          <a:p>
            <a:endParaRPr lang="en-US" dirty="0" smtClean="0">
              <a:solidFill>
                <a:schemeClr val="bg1">
                  <a:lumMod val="50000"/>
                </a:schemeClr>
              </a:solidFill>
              <a:latin typeface="Helvetica"/>
            </a:endParaRPr>
          </a:p>
          <a:p>
            <a:endParaRPr lang="en-US" dirty="0" smtClean="0">
              <a:solidFill>
                <a:schemeClr val="bg1">
                  <a:lumMod val="50000"/>
                </a:schemeClr>
              </a:solidFill>
            </a:endParaRPr>
          </a:p>
          <a:p>
            <a:endParaRPr lang="en-US" dirty="0" smtClean="0">
              <a:solidFill>
                <a:schemeClr val="bg1">
                  <a:lumMod val="50000"/>
                </a:schemeClr>
              </a:solidFill>
            </a:endParaRPr>
          </a:p>
        </p:txBody>
      </p:sp>
      <p:sp>
        <p:nvSpPr>
          <p:cNvPr id="13" name="TextBox 12"/>
          <p:cNvSpPr txBox="1"/>
          <p:nvPr/>
        </p:nvSpPr>
        <p:spPr>
          <a:xfrm>
            <a:off x="0" y="3124200"/>
            <a:ext cx="3429000" cy="2462212"/>
          </a:xfrm>
          <a:prstGeom prst="rect">
            <a:avLst/>
          </a:prstGeom>
          <a:noFill/>
        </p:spPr>
        <p:txBody>
          <a:bodyPr wrap="square" rtlCol="0">
            <a:spAutoFit/>
          </a:bodyPr>
          <a:lstStyle/>
          <a:p>
            <a:pPr algn="ctr"/>
            <a:r>
              <a:rPr lang="en-US" sz="2200" dirty="0" smtClean="0">
                <a:solidFill>
                  <a:schemeClr val="bg2"/>
                </a:solidFill>
                <a:latin typeface="Helvetica"/>
              </a:rPr>
              <a:t>We are using the most sensitive radio telescopes in the world and are steadily increasing our time on them. We are constantly improving instrumentation. </a:t>
            </a:r>
            <a:endParaRPr lang="en-US" sz="2200" dirty="0" smtClean="0">
              <a:solidFill>
                <a:schemeClr val="bg2"/>
              </a:solidFill>
              <a:latin typeface="Helvetica"/>
            </a:endParaRPr>
          </a:p>
          <a:p>
            <a:pPr algn="ctr"/>
            <a:endParaRPr lang="en-US" sz="2200" b="1" i="1" dirty="0">
              <a:solidFill>
                <a:srgbClr val="D10DA9"/>
              </a:solidFill>
              <a:effectLst>
                <a:glow rad="101600">
                  <a:schemeClr val="bg1">
                    <a:alpha val="75000"/>
                  </a:schemeClr>
                </a:glow>
              </a:effectLst>
              <a:latin typeface="Helvetica"/>
            </a:endParaRPr>
          </a:p>
        </p:txBody>
      </p:sp>
      <p:pic>
        <p:nvPicPr>
          <p:cNvPr id="12" name="Picture 11" descr="sigmarms.tiff"/>
          <p:cNvPicPr>
            <a:picLocks noChangeAspect="1"/>
          </p:cNvPicPr>
          <p:nvPr/>
        </p:nvPicPr>
        <p:blipFill>
          <a:blip r:embed="rId5"/>
          <a:srcRect r="7236"/>
          <a:stretch>
            <a:fillRect/>
          </a:stretch>
        </p:blipFill>
        <p:spPr>
          <a:xfrm>
            <a:off x="1188720" y="950976"/>
            <a:ext cx="1130977" cy="582030"/>
          </a:xfrm>
          <a:prstGeom prst="rect">
            <a:avLst/>
          </a:prstGeom>
        </p:spPr>
      </p:pic>
      <p:pic>
        <p:nvPicPr>
          <p:cNvPr id="14" name="Picture 13" descr="alltelescopes.png"/>
          <p:cNvPicPr>
            <a:picLocks noChangeAspect="1"/>
          </p:cNvPicPr>
          <p:nvPr/>
        </p:nvPicPr>
        <p:blipFill>
          <a:blip r:embed="rId6"/>
          <a:stretch>
            <a:fillRect/>
          </a:stretch>
        </p:blipFill>
        <p:spPr>
          <a:xfrm>
            <a:off x="2819400" y="2667000"/>
            <a:ext cx="6547532" cy="4003398"/>
          </a:xfrm>
          <a:prstGeom prst="rect">
            <a:avLst/>
          </a:prstGeom>
        </p:spPr>
      </p:pic>
      <p:sp>
        <p:nvSpPr>
          <p:cNvPr id="15" name="TextBox 14"/>
          <p:cNvSpPr txBox="1"/>
          <p:nvPr/>
        </p:nvSpPr>
        <p:spPr>
          <a:xfrm>
            <a:off x="7543800" y="6400800"/>
            <a:ext cx="838200" cy="215444"/>
          </a:xfrm>
          <a:prstGeom prst="rect">
            <a:avLst/>
          </a:prstGeom>
          <a:noFill/>
        </p:spPr>
        <p:txBody>
          <a:bodyPr wrap="square" rtlCol="0">
            <a:spAutoFit/>
          </a:bodyPr>
          <a:lstStyle/>
          <a:p>
            <a:r>
              <a:rPr lang="en-US" sz="800" dirty="0" smtClean="0">
                <a:solidFill>
                  <a:schemeClr val="bg2"/>
                </a:solidFill>
                <a:latin typeface="Helvetica"/>
              </a:rPr>
              <a:t>Brian Burt</a:t>
            </a:r>
            <a:endParaRPr lang="en-US" sz="800" dirty="0">
              <a:solidFill>
                <a:schemeClr val="bg2"/>
              </a:solidFill>
              <a:latin typeface="Helvetica"/>
            </a:endParaRPr>
          </a:p>
        </p:txBody>
      </p:sp>
      <p:sp>
        <p:nvSpPr>
          <p:cNvPr id="11" name="TextBox 10"/>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0" y="5181600"/>
            <a:ext cx="9144000" cy="2185214"/>
          </a:xfrm>
          <a:prstGeom prst="rect">
            <a:avLst/>
          </a:prstGeom>
          <a:solidFill>
            <a:srgbClr val="FFFFFF"/>
          </a:solidFill>
        </p:spPr>
        <p:txBody>
          <a:bodyPr wrap="square">
            <a:spAutoFit/>
          </a:bodyPr>
          <a:lstStyle/>
          <a:p>
            <a:r>
              <a:rPr lang="en-US" sz="2200" dirty="0" smtClean="0">
                <a:solidFill>
                  <a:schemeClr val="bg2"/>
                </a:solidFill>
                <a:latin typeface="Helvetica"/>
              </a:rPr>
              <a:t>Radio searches (aided by </a:t>
            </a:r>
            <a:r>
              <a:rPr lang="en-US" sz="2200" i="1" dirty="0" smtClean="0">
                <a:solidFill>
                  <a:schemeClr val="bg2"/>
                </a:solidFill>
                <a:latin typeface="Helvetica"/>
              </a:rPr>
              <a:t>Fermi </a:t>
            </a:r>
            <a:r>
              <a:rPr lang="en-US" sz="2200" dirty="0" smtClean="0">
                <a:solidFill>
                  <a:schemeClr val="bg2"/>
                </a:solidFill>
                <a:latin typeface="Helvetica"/>
              </a:rPr>
              <a:t>gamma-ray identifications) have </a:t>
            </a:r>
            <a:r>
              <a:rPr lang="en-US" sz="2200" b="1" i="1" dirty="0" smtClean="0">
                <a:solidFill>
                  <a:schemeClr val="bg2"/>
                </a:solidFill>
                <a:latin typeface="Helvetica"/>
              </a:rPr>
              <a:t>more than doubled </a:t>
            </a:r>
            <a:r>
              <a:rPr lang="en-US" sz="2200" dirty="0" smtClean="0">
                <a:solidFill>
                  <a:schemeClr val="bg2"/>
                </a:solidFill>
                <a:latin typeface="Helvetica"/>
              </a:rPr>
              <a:t>the Galactic MSP population since 2010. Ongoing searches with the world’s largest telescopes should reveal an additional 100 over the next several years. </a:t>
            </a:r>
          </a:p>
          <a:p>
            <a:endParaRPr lang="en-US" dirty="0" smtClean="0">
              <a:solidFill>
                <a:schemeClr val="bg1">
                  <a:lumMod val="50000"/>
                </a:schemeClr>
              </a:solidFill>
              <a:latin typeface="Helvetica"/>
            </a:endParaRPr>
          </a:p>
          <a:p>
            <a:r>
              <a:rPr lang="en-US" dirty="0" smtClean="0">
                <a:solidFill>
                  <a:schemeClr val="bg1">
                    <a:lumMod val="50000"/>
                  </a:schemeClr>
                </a:solidFill>
              </a:rPr>
              <a:t> </a:t>
            </a:r>
          </a:p>
          <a:p>
            <a:endParaRPr lang="en-US" dirty="0" smtClean="0">
              <a:solidFill>
                <a:schemeClr val="bg1">
                  <a:lumMod val="50000"/>
                </a:schemeClr>
              </a:solidFill>
            </a:endParaRPr>
          </a:p>
        </p:txBody>
      </p:sp>
      <p:sp>
        <p:nvSpPr>
          <p:cNvPr id="10" name="Title 5"/>
          <p:cNvSpPr>
            <a:spLocks noGrp="1"/>
          </p:cNvSpPr>
          <p:nvPr>
            <p:ph type="title"/>
          </p:nvPr>
        </p:nvSpPr>
        <p:spPr>
          <a:xfrm>
            <a:off x="-64008" y="-685800"/>
            <a:ext cx="9296400" cy="1752600"/>
          </a:xfrm>
        </p:spPr>
        <p:txBody>
          <a:bodyPr/>
          <a:lstStyle/>
          <a:p>
            <a:r>
              <a:rPr lang="en-US" sz="3200" dirty="0" smtClean="0">
                <a:solidFill>
                  <a:schemeClr val="bg1">
                    <a:lumMod val="75000"/>
                  </a:schemeClr>
                </a:solidFill>
                <a:latin typeface="Helvetica"/>
              </a:rPr>
              <a:t>Improvement 4: More </a:t>
            </a:r>
            <a:r>
              <a:rPr lang="en-US" sz="3200" dirty="0" err="1" smtClean="0">
                <a:solidFill>
                  <a:schemeClr val="bg1">
                    <a:lumMod val="75000"/>
                  </a:schemeClr>
                </a:solidFill>
                <a:latin typeface="Helvetica"/>
              </a:rPr>
              <a:t>MSPs</a:t>
            </a:r>
            <a:endParaRPr lang="en-US" sz="2400" dirty="0">
              <a:solidFill>
                <a:schemeClr val="bg1">
                  <a:lumMod val="75000"/>
                </a:schemeClr>
              </a:solidFill>
              <a:latin typeface="Helvetica"/>
            </a:endParaRPr>
          </a:p>
        </p:txBody>
      </p:sp>
      <p:sp>
        <p:nvSpPr>
          <p:cNvPr id="6" name="TextBox 5"/>
          <p:cNvSpPr txBox="1"/>
          <p:nvPr/>
        </p:nvSpPr>
        <p:spPr>
          <a:xfrm>
            <a:off x="2438400" y="533400"/>
            <a:ext cx="4953000" cy="307777"/>
          </a:xfrm>
          <a:prstGeom prst="rect">
            <a:avLst/>
          </a:prstGeom>
          <a:noFill/>
        </p:spPr>
        <p:txBody>
          <a:bodyPr wrap="square" rtlCol="0">
            <a:spAutoFit/>
          </a:bodyPr>
          <a:lstStyle/>
          <a:p>
            <a:r>
              <a:rPr lang="en-US" sz="1400" dirty="0" smtClean="0">
                <a:solidFill>
                  <a:schemeClr val="bg2"/>
                </a:solidFill>
                <a:latin typeface="Helvetica"/>
              </a:rPr>
              <a:t>See http://</a:t>
            </a:r>
            <a:r>
              <a:rPr lang="en-US" sz="1400" dirty="0" err="1" smtClean="0">
                <a:solidFill>
                  <a:schemeClr val="bg2"/>
                </a:solidFill>
                <a:latin typeface="Helvetica"/>
              </a:rPr>
              <a:t>astro.phys.wvu.edu/GalacticMSPs</a:t>
            </a:r>
            <a:endParaRPr lang="en-US" sz="1400" dirty="0">
              <a:solidFill>
                <a:schemeClr val="bg2"/>
              </a:solidFill>
              <a:latin typeface="Helvetica"/>
            </a:endParaRPr>
          </a:p>
        </p:txBody>
      </p:sp>
      <p:pic>
        <p:nvPicPr>
          <p:cNvPr id="8" name="Picture 7" descr="nmspshis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00200" y="990600"/>
            <a:ext cx="5562600" cy="4204291"/>
          </a:xfrm>
          <a:prstGeom prst="rect">
            <a:avLst/>
          </a:prstGeom>
        </p:spPr>
      </p:pic>
      <p:sp>
        <p:nvSpPr>
          <p:cNvPr id="9" name="TextBox 8"/>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685800" y="-228600"/>
            <a:ext cx="8839200" cy="2677656"/>
          </a:xfrm>
          <a:prstGeom prst="rect">
            <a:avLst/>
          </a:prstGeom>
        </p:spPr>
        <p:txBody>
          <a:bodyPr wrap="square">
            <a:spAutoFit/>
          </a:bodyPr>
          <a:lstStyle/>
          <a:p>
            <a:endParaRPr lang="en-US" dirty="0" smtClean="0">
              <a:solidFill>
                <a:schemeClr val="bg1">
                  <a:lumMod val="50000"/>
                </a:schemeClr>
              </a:solidFill>
              <a:latin typeface="Helvetica"/>
            </a:endParaRPr>
          </a:p>
          <a:p>
            <a:endParaRPr lang="en-US" dirty="0" smtClean="0">
              <a:solidFill>
                <a:schemeClr val="bg1">
                  <a:lumMod val="50000"/>
                </a:schemeClr>
              </a:solidFill>
              <a:latin typeface="Helvetica"/>
            </a:endParaRPr>
          </a:p>
          <a:p>
            <a:endParaRPr lang="en-US" dirty="0" smtClean="0">
              <a:solidFill>
                <a:schemeClr val="bg1">
                  <a:lumMod val="50000"/>
                </a:schemeClr>
              </a:solidFill>
              <a:latin typeface="Helvetica"/>
            </a:endParaRPr>
          </a:p>
          <a:p>
            <a:r>
              <a:rPr lang="en-US" dirty="0" smtClean="0">
                <a:solidFill>
                  <a:schemeClr val="bg2"/>
                </a:solidFill>
                <a:latin typeface="Helvetica"/>
              </a:rPr>
              <a:t>Many bright and nearby </a:t>
            </a:r>
            <a:r>
              <a:rPr lang="en-US" dirty="0" err="1" smtClean="0">
                <a:solidFill>
                  <a:schemeClr val="bg2"/>
                </a:solidFill>
                <a:latin typeface="Helvetica"/>
              </a:rPr>
              <a:t>MSPs</a:t>
            </a:r>
            <a:r>
              <a:rPr lang="en-US" dirty="0" smtClean="0">
                <a:solidFill>
                  <a:schemeClr val="bg2"/>
                </a:solidFill>
                <a:latin typeface="Helvetica"/>
              </a:rPr>
              <a:t> remain to be found, meaning dramatic increases in our sensitivity are possible.</a:t>
            </a:r>
          </a:p>
          <a:p>
            <a:endParaRPr lang="en-US" dirty="0" smtClean="0">
              <a:solidFill>
                <a:schemeClr val="bg1">
                  <a:lumMod val="50000"/>
                </a:schemeClr>
              </a:solidFill>
              <a:latin typeface="Helvetica"/>
            </a:endParaRPr>
          </a:p>
          <a:p>
            <a:r>
              <a:rPr lang="en-US" dirty="0" smtClean="0">
                <a:solidFill>
                  <a:schemeClr val="bg1">
                    <a:lumMod val="50000"/>
                  </a:schemeClr>
                </a:solidFill>
              </a:rPr>
              <a:t> </a:t>
            </a:r>
          </a:p>
          <a:p>
            <a:endParaRPr lang="en-US" dirty="0" smtClean="0">
              <a:solidFill>
                <a:schemeClr val="bg1">
                  <a:lumMod val="50000"/>
                </a:schemeClr>
              </a:solidFill>
            </a:endParaRPr>
          </a:p>
        </p:txBody>
      </p:sp>
      <p:sp>
        <p:nvSpPr>
          <p:cNvPr id="5" name="Title 5"/>
          <p:cNvSpPr>
            <a:spLocks noGrp="1"/>
          </p:cNvSpPr>
          <p:nvPr>
            <p:ph type="title"/>
          </p:nvPr>
        </p:nvSpPr>
        <p:spPr>
          <a:xfrm>
            <a:off x="-64008" y="-685800"/>
            <a:ext cx="9296400" cy="1752600"/>
          </a:xfrm>
        </p:spPr>
        <p:txBody>
          <a:bodyPr/>
          <a:lstStyle/>
          <a:p>
            <a:r>
              <a:rPr lang="en-US" sz="3200" dirty="0" smtClean="0">
                <a:solidFill>
                  <a:schemeClr val="bg1">
                    <a:lumMod val="75000"/>
                  </a:schemeClr>
                </a:solidFill>
                <a:latin typeface="Helvetica"/>
              </a:rPr>
              <a:t>Improvement 4: More </a:t>
            </a:r>
            <a:r>
              <a:rPr lang="en-US" sz="3200" dirty="0" err="1" smtClean="0">
                <a:solidFill>
                  <a:schemeClr val="bg1">
                    <a:lumMod val="75000"/>
                  </a:schemeClr>
                </a:solidFill>
                <a:latin typeface="Helvetica"/>
              </a:rPr>
              <a:t>MSPs</a:t>
            </a:r>
            <a:endParaRPr lang="en-US" sz="2400" dirty="0">
              <a:solidFill>
                <a:schemeClr val="bg1">
                  <a:lumMod val="75000"/>
                </a:schemeClr>
              </a:solidFill>
              <a:latin typeface="Helvetica"/>
            </a:endParaRPr>
          </a:p>
        </p:txBody>
      </p:sp>
      <p:sp>
        <p:nvSpPr>
          <p:cNvPr id="6" name="TextBox 5"/>
          <p:cNvSpPr txBox="1"/>
          <p:nvPr/>
        </p:nvSpPr>
        <p:spPr>
          <a:xfrm>
            <a:off x="2362200" y="2133600"/>
            <a:ext cx="4953000" cy="369332"/>
          </a:xfrm>
          <a:prstGeom prst="rect">
            <a:avLst/>
          </a:prstGeom>
          <a:noFill/>
        </p:spPr>
        <p:txBody>
          <a:bodyPr wrap="square" rtlCol="0">
            <a:spAutoFit/>
          </a:bodyPr>
          <a:lstStyle/>
          <a:p>
            <a:r>
              <a:rPr lang="en-US" sz="1800" dirty="0" smtClean="0">
                <a:solidFill>
                  <a:schemeClr val="bg2"/>
                </a:solidFill>
                <a:latin typeface="Helvetica"/>
              </a:rPr>
              <a:t>See http://</a:t>
            </a:r>
            <a:r>
              <a:rPr lang="en-US" sz="1800" dirty="0" err="1" smtClean="0">
                <a:solidFill>
                  <a:schemeClr val="bg2"/>
                </a:solidFill>
                <a:latin typeface="Helvetica"/>
              </a:rPr>
              <a:t>astro.phys.wvu.edu/GalacticMSPs</a:t>
            </a:r>
            <a:endParaRPr lang="en-US" sz="1800" dirty="0">
              <a:solidFill>
                <a:schemeClr val="bg2"/>
              </a:solidFill>
              <a:latin typeface="Helvetica"/>
            </a:endParaRPr>
          </a:p>
        </p:txBody>
      </p:sp>
      <p:pic>
        <p:nvPicPr>
          <p:cNvPr id="12" name="Picture 11" descr="distflux.pdf"/>
          <p:cNvPicPr>
            <a:picLocks noChangeAspect="1"/>
          </p:cNvPicPr>
          <p:nvPr/>
        </p:nvPicPr>
        <mc:AlternateContent>
          <mc:Choice xmlns:ma="http://schemas.microsoft.com/office/mac/drawingml/2008/main" Requires="ma">
            <p:blipFill>
              <a:blip r:embed="rId3"/>
              <a:srcRect t="45455" b="18182"/>
              <a:stretch>
                <a:fillRect/>
              </a:stretch>
            </p:blipFill>
          </mc:Choice>
          <mc:Fallback>
            <p:blipFill>
              <a:blip r:embed="rId4"/>
              <a:srcRect t="45455" b="18182"/>
              <a:stretch>
                <a:fillRect/>
              </a:stretch>
            </p:blipFill>
          </mc:Fallback>
        </mc:AlternateContent>
        <p:spPr>
          <a:xfrm>
            <a:off x="533400" y="2743200"/>
            <a:ext cx="8229600" cy="3872774"/>
          </a:xfrm>
          <a:prstGeom prst="rect">
            <a:avLst/>
          </a:prstGeom>
        </p:spPr>
      </p:pic>
      <p:sp>
        <p:nvSpPr>
          <p:cNvPr id="8" name="TextBox 7"/>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9"/>
          <p:cNvSpPr txBox="1">
            <a:spLocks noChangeArrowheads="1"/>
          </p:cNvSpPr>
          <p:nvPr/>
        </p:nvSpPr>
        <p:spPr bwMode="auto">
          <a:xfrm>
            <a:off x="304800" y="5791200"/>
            <a:ext cx="88392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accent2"/>
              </a:solidFill>
              <a:effectLst/>
              <a:uLnTx/>
              <a:uFillTx/>
              <a:latin typeface="Comic Sans MS" charset="0"/>
              <a:ea typeface="ＭＳ Ｐゴシック" charset="-128"/>
              <a:cs typeface="ＭＳ Ｐゴシック" charset="-128"/>
            </a:endParaRPr>
          </a:p>
        </p:txBody>
      </p:sp>
      <p:sp>
        <p:nvSpPr>
          <p:cNvPr id="21" name="Title 4"/>
          <p:cNvSpPr>
            <a:spLocks noGrp="1"/>
          </p:cNvSpPr>
          <p:nvPr>
            <p:ph type="title"/>
          </p:nvPr>
        </p:nvSpPr>
        <p:spPr>
          <a:xfrm>
            <a:off x="685800" y="-152400"/>
            <a:ext cx="7772400" cy="1143000"/>
          </a:xfrm>
        </p:spPr>
        <p:txBody>
          <a:bodyPr/>
          <a:lstStyle/>
          <a:p>
            <a:r>
              <a:rPr lang="en-US" dirty="0" smtClean="0">
                <a:solidFill>
                  <a:schemeClr val="bg1">
                    <a:lumMod val="75000"/>
                  </a:schemeClr>
                </a:solidFill>
                <a:latin typeface="Helvetica"/>
              </a:rPr>
              <a:t>General Relativity</a:t>
            </a:r>
          </a:p>
        </p:txBody>
      </p:sp>
      <p:pic>
        <p:nvPicPr>
          <p:cNvPr id="8" name="Picture 7" descr="einstein_newton_gravity_2.jpg"/>
          <p:cNvPicPr>
            <a:picLocks noChangeAspect="1"/>
          </p:cNvPicPr>
          <p:nvPr/>
        </p:nvPicPr>
        <p:blipFill>
          <a:blip r:embed="rId3"/>
          <a:stretch>
            <a:fillRect/>
          </a:stretch>
        </p:blipFill>
        <p:spPr>
          <a:xfrm>
            <a:off x="609600" y="1295400"/>
            <a:ext cx="4093869" cy="4800600"/>
          </a:xfrm>
          <a:prstGeom prst="rect">
            <a:avLst/>
          </a:prstGeom>
        </p:spPr>
      </p:pic>
      <p:pic>
        <p:nvPicPr>
          <p:cNvPr id="9" name="Picture 8" descr="einstein.png"/>
          <p:cNvPicPr>
            <a:picLocks noChangeAspect="1"/>
          </p:cNvPicPr>
          <p:nvPr/>
        </p:nvPicPr>
        <p:blipFill>
          <a:blip r:embed="rId4"/>
          <a:stretch>
            <a:fillRect/>
          </a:stretch>
        </p:blipFill>
        <p:spPr>
          <a:xfrm>
            <a:off x="5334000" y="1905000"/>
            <a:ext cx="2578100" cy="782805"/>
          </a:xfrm>
          <a:prstGeom prst="rect">
            <a:avLst/>
          </a:prstGeom>
        </p:spPr>
      </p:pic>
      <p:sp>
        <p:nvSpPr>
          <p:cNvPr id="10" name="TextBox 9"/>
          <p:cNvSpPr txBox="1"/>
          <p:nvPr/>
        </p:nvSpPr>
        <p:spPr>
          <a:xfrm>
            <a:off x="5029200" y="3505200"/>
            <a:ext cx="3962400" cy="1200328"/>
          </a:xfrm>
          <a:prstGeom prst="rect">
            <a:avLst/>
          </a:prstGeom>
          <a:noFill/>
        </p:spPr>
        <p:txBody>
          <a:bodyPr wrap="square" rtlCol="0">
            <a:spAutoFit/>
          </a:bodyPr>
          <a:lstStyle/>
          <a:p>
            <a:r>
              <a:rPr lang="en-US" dirty="0" smtClean="0">
                <a:solidFill>
                  <a:schemeClr val="bg2"/>
                </a:solidFill>
                <a:latin typeface="Helvetica"/>
              </a:rPr>
              <a:t>GR published in 1915, and has passed every test so far with flying colors.</a:t>
            </a:r>
            <a:endParaRPr lang="en-US" dirty="0">
              <a:solidFill>
                <a:schemeClr val="bg2"/>
              </a:solidFill>
              <a:latin typeface="Helvetica"/>
            </a:endParaRPr>
          </a:p>
        </p:txBody>
      </p:sp>
      <p:sp>
        <p:nvSpPr>
          <p:cNvPr id="11" name="TextBox 10"/>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ulsarska.avi">
            <a:hlinkClick r:id="" action="ppaction://media"/>
          </p:cNvPr>
          <p:cNvPicPr/>
          <p:nvPr>
            <a:videoFile r:link="rId1"/>
          </p:nvPr>
        </p:nvPicPr>
        <p:blipFill>
          <a:blip r:embed="rId3"/>
          <a:stretch>
            <a:fillRect/>
          </a:stretch>
        </p:blipFill>
        <p:spPr>
          <a:xfrm>
            <a:off x="508000" y="381000"/>
            <a:ext cx="8128000" cy="6096000"/>
          </a:xfrm>
          <a:prstGeom prst="rect">
            <a:avLst/>
          </a:prstGeom>
        </p:spPr>
      </p:pic>
      <p:sp>
        <p:nvSpPr>
          <p:cNvPr id="7" name="TextBox 6"/>
          <p:cNvSpPr txBox="1"/>
          <p:nvPr/>
        </p:nvSpPr>
        <p:spPr>
          <a:xfrm>
            <a:off x="7772400" y="6096000"/>
            <a:ext cx="723275" cy="307777"/>
          </a:xfrm>
          <a:prstGeom prst="rect">
            <a:avLst/>
          </a:prstGeom>
          <a:noFill/>
        </p:spPr>
        <p:txBody>
          <a:bodyPr wrap="none" rtlCol="0">
            <a:spAutoFit/>
          </a:bodyPr>
          <a:lstStyle/>
          <a:p>
            <a:r>
              <a:rPr lang="en-US" sz="1400" dirty="0" smtClean="0">
                <a:solidFill>
                  <a:schemeClr val="tx2"/>
                </a:solidFill>
                <a:latin typeface="Calibri"/>
              </a:rPr>
              <a:t>Kramer</a:t>
            </a:r>
            <a:endParaRPr lang="en-US" sz="1400" dirty="0">
              <a:solidFill>
                <a:schemeClr val="tx2"/>
              </a:solidFill>
              <a:latin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Content Placeholder 2"/>
          <p:cNvSpPr>
            <a:spLocks noGrp="1"/>
          </p:cNvSpPr>
          <p:nvPr>
            <p:ph idx="1"/>
          </p:nvPr>
        </p:nvSpPr>
        <p:spPr>
          <a:xfrm>
            <a:off x="0" y="990600"/>
            <a:ext cx="5638800" cy="2819400"/>
          </a:xfrm>
        </p:spPr>
        <p:txBody>
          <a:bodyPr/>
          <a:lstStyle/>
          <a:p>
            <a:pPr>
              <a:buNone/>
            </a:pPr>
            <a:r>
              <a:rPr lang="en-US" sz="1800" dirty="0" smtClean="0">
                <a:solidFill>
                  <a:schemeClr val="bg2"/>
                </a:solidFill>
                <a:latin typeface="Helvetica"/>
              </a:rPr>
              <a:t>Arecibo data is analyzed with </a:t>
            </a:r>
            <a:r>
              <a:rPr lang="en-US" sz="1800" dirty="0" err="1" smtClean="0">
                <a:solidFill>
                  <a:schemeClr val="bg2"/>
                </a:solidFill>
                <a:latin typeface="Helvetica"/>
              </a:rPr>
              <a:t>Einstein@Home</a:t>
            </a:r>
            <a:r>
              <a:rPr lang="en-US" sz="1800" dirty="0" smtClean="0">
                <a:solidFill>
                  <a:schemeClr val="bg2"/>
                </a:solidFill>
                <a:latin typeface="Helvetica"/>
              </a:rPr>
              <a:t>!</a:t>
            </a:r>
          </a:p>
          <a:p>
            <a:pPr marL="0">
              <a:buNone/>
            </a:pPr>
            <a:endParaRPr lang="en-US" sz="1800" dirty="0" smtClean="0">
              <a:solidFill>
                <a:schemeClr val="bg2"/>
              </a:solidFill>
              <a:latin typeface="Helvetica"/>
            </a:endParaRPr>
          </a:p>
          <a:p>
            <a:pPr marL="0">
              <a:buNone/>
            </a:pPr>
            <a:r>
              <a:rPr lang="en-US" sz="1800" dirty="0" smtClean="0">
                <a:solidFill>
                  <a:schemeClr val="bg2"/>
                </a:solidFill>
                <a:latin typeface="Helvetica"/>
              </a:rPr>
              <a:t>GBT data analyzed by high-school students</a:t>
            </a:r>
          </a:p>
          <a:p>
            <a:pPr marL="0">
              <a:buNone/>
            </a:pPr>
            <a:r>
              <a:rPr lang="en-US" sz="1800" dirty="0" smtClean="0">
                <a:solidFill>
                  <a:schemeClr val="bg2"/>
                </a:solidFill>
                <a:latin typeface="Helvetica"/>
              </a:rPr>
              <a:t>in the NRAO/WVU PSC project. </a:t>
            </a:r>
          </a:p>
          <a:p>
            <a:pPr marL="0">
              <a:buNone/>
            </a:pPr>
            <a:r>
              <a:rPr lang="en-US" sz="1800" dirty="0" smtClean="0">
                <a:solidFill>
                  <a:schemeClr val="bg2"/>
                </a:solidFill>
                <a:latin typeface="Helvetica"/>
              </a:rPr>
              <a:t>(See </a:t>
            </a:r>
            <a:r>
              <a:rPr lang="en-US" sz="1800" dirty="0" err="1" smtClean="0">
                <a:solidFill>
                  <a:schemeClr val="bg2"/>
                </a:solidFill>
                <a:latin typeface="Helvetica"/>
              </a:rPr>
              <a:t>lgmfilm.com</a:t>
            </a:r>
            <a:r>
              <a:rPr lang="en-US" sz="1800" dirty="0" smtClean="0">
                <a:solidFill>
                  <a:schemeClr val="bg2"/>
                </a:solidFill>
                <a:latin typeface="Helvetica"/>
              </a:rPr>
              <a:t> to see a trailer of our documentary!)</a:t>
            </a:r>
          </a:p>
          <a:p>
            <a:pPr marL="0">
              <a:buNone/>
            </a:pPr>
            <a:endParaRPr lang="en-US" sz="1800" dirty="0" smtClean="0">
              <a:solidFill>
                <a:schemeClr val="bg2"/>
              </a:solidFill>
              <a:latin typeface="Helvetica"/>
            </a:endParaRPr>
          </a:p>
          <a:p>
            <a:pPr marL="0">
              <a:buNone/>
            </a:pPr>
            <a:r>
              <a:rPr lang="en-US" sz="1800" dirty="0" smtClean="0">
                <a:solidFill>
                  <a:schemeClr val="bg2"/>
                </a:solidFill>
                <a:latin typeface="Helvetica"/>
              </a:rPr>
              <a:t>Both Arecibo and GBT data analyzed by undergraduates in the UWM and UTB ARCC program.</a:t>
            </a:r>
          </a:p>
        </p:txBody>
      </p:sp>
      <p:pic>
        <p:nvPicPr>
          <p:cNvPr id="140292" name="Picture 7" descr="einsteinathome.tiff"/>
          <p:cNvPicPr>
            <a:picLocks noChangeAspect="1"/>
          </p:cNvPicPr>
          <p:nvPr/>
        </p:nvPicPr>
        <p:blipFill>
          <a:blip r:embed="rId3"/>
          <a:srcRect/>
          <a:stretch>
            <a:fillRect/>
          </a:stretch>
        </p:blipFill>
        <p:spPr bwMode="auto">
          <a:xfrm>
            <a:off x="5638800" y="762000"/>
            <a:ext cx="3200400" cy="2206417"/>
          </a:xfrm>
          <a:prstGeom prst="rect">
            <a:avLst/>
          </a:prstGeom>
          <a:noFill/>
          <a:ln w="9525">
            <a:noFill/>
            <a:miter lim="800000"/>
            <a:headEnd/>
            <a:tailEnd/>
          </a:ln>
        </p:spPr>
      </p:pic>
      <p:pic>
        <p:nvPicPr>
          <p:cNvPr id="8" name="Picture 4" descr="11.jpg"/>
          <p:cNvPicPr>
            <a:picLocks noChangeAspect="1"/>
          </p:cNvPicPr>
          <p:nvPr/>
        </p:nvPicPr>
        <p:blipFill>
          <a:blip r:embed="rId4"/>
          <a:srcRect l="14085" t="3529" b="7059"/>
          <a:stretch>
            <a:fillRect/>
          </a:stretch>
        </p:blipFill>
        <p:spPr bwMode="auto">
          <a:xfrm>
            <a:off x="5895646" y="3200400"/>
            <a:ext cx="3248354" cy="2248345"/>
          </a:xfrm>
          <a:prstGeom prst="rect">
            <a:avLst/>
          </a:prstGeom>
          <a:noFill/>
          <a:ln w="9525">
            <a:noFill/>
            <a:miter lim="800000"/>
            <a:headEnd/>
            <a:tailEnd/>
          </a:ln>
        </p:spPr>
      </p:pic>
      <p:pic>
        <p:nvPicPr>
          <p:cNvPr id="10" name="Picture 4" descr="pschead.jpg"/>
          <p:cNvPicPr>
            <a:picLocks noChangeAspect="1"/>
          </p:cNvPicPr>
          <p:nvPr/>
        </p:nvPicPr>
        <p:blipFill>
          <a:blip r:embed="rId5"/>
          <a:srcRect/>
          <a:stretch>
            <a:fillRect/>
          </a:stretch>
        </p:blipFill>
        <p:spPr bwMode="auto">
          <a:xfrm>
            <a:off x="5105400" y="5562600"/>
            <a:ext cx="3581400" cy="1083404"/>
          </a:xfrm>
          <a:prstGeom prst="rect">
            <a:avLst/>
          </a:prstGeom>
          <a:noFill/>
          <a:ln w="9525">
            <a:noFill/>
            <a:miter lim="800000"/>
            <a:headEnd/>
            <a:tailEnd/>
          </a:ln>
        </p:spPr>
      </p:pic>
      <p:pic>
        <p:nvPicPr>
          <p:cNvPr id="11" name="Picture 10" descr="lucasobama.png"/>
          <p:cNvPicPr>
            <a:picLocks noChangeAspect="1"/>
          </p:cNvPicPr>
          <p:nvPr/>
        </p:nvPicPr>
        <p:blipFill>
          <a:blip r:embed="rId6"/>
          <a:stretch>
            <a:fillRect/>
          </a:stretch>
        </p:blipFill>
        <p:spPr>
          <a:xfrm>
            <a:off x="3048000" y="3657600"/>
            <a:ext cx="2686489" cy="1742147"/>
          </a:xfrm>
          <a:prstGeom prst="rect">
            <a:avLst/>
          </a:prstGeom>
        </p:spPr>
      </p:pic>
      <p:pic>
        <p:nvPicPr>
          <p:cNvPr id="12" name="Picture 11" descr="ARCC-Scholars.jpg"/>
          <p:cNvPicPr>
            <a:picLocks noChangeAspect="1"/>
          </p:cNvPicPr>
          <p:nvPr/>
        </p:nvPicPr>
        <p:blipFill>
          <a:blip r:embed="rId7"/>
          <a:stretch>
            <a:fillRect/>
          </a:stretch>
        </p:blipFill>
        <p:spPr>
          <a:xfrm>
            <a:off x="609600" y="5257800"/>
            <a:ext cx="3886200" cy="1151467"/>
          </a:xfrm>
          <a:prstGeom prst="rect">
            <a:avLst/>
          </a:prstGeom>
        </p:spPr>
      </p:pic>
      <p:sp>
        <p:nvSpPr>
          <p:cNvPr id="13" name="Title 5"/>
          <p:cNvSpPr>
            <a:spLocks noGrp="1"/>
          </p:cNvSpPr>
          <p:nvPr>
            <p:ph type="title"/>
          </p:nvPr>
        </p:nvSpPr>
        <p:spPr>
          <a:xfrm>
            <a:off x="-64008" y="-685800"/>
            <a:ext cx="9296400" cy="1752600"/>
          </a:xfrm>
        </p:spPr>
        <p:txBody>
          <a:bodyPr/>
          <a:lstStyle/>
          <a:p>
            <a:r>
              <a:rPr lang="en-US" sz="3200" dirty="0" smtClean="0">
                <a:solidFill>
                  <a:schemeClr val="bg1">
                    <a:lumMod val="75000"/>
                  </a:schemeClr>
                </a:solidFill>
                <a:latin typeface="Helvetica"/>
              </a:rPr>
              <a:t>Improvement 4: More </a:t>
            </a:r>
            <a:r>
              <a:rPr lang="en-US" sz="3200" dirty="0" err="1" smtClean="0">
                <a:solidFill>
                  <a:schemeClr val="bg1">
                    <a:lumMod val="75000"/>
                  </a:schemeClr>
                </a:solidFill>
                <a:latin typeface="Helvetica"/>
              </a:rPr>
              <a:t>MSPs</a:t>
            </a:r>
            <a:endParaRPr lang="en-US" sz="2400" dirty="0">
              <a:solidFill>
                <a:schemeClr val="bg1">
                  <a:lumMod val="75000"/>
                </a:schemeClr>
              </a:solidFill>
              <a:latin typeface="Helvetica"/>
            </a:endParaRPr>
          </a:p>
        </p:txBody>
      </p:sp>
      <p:sp>
        <p:nvSpPr>
          <p:cNvPr id="14" name="TextBox 13"/>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1" name="Rectangle 2"/>
          <p:cNvSpPr>
            <a:spLocks noChangeArrowheads="1"/>
          </p:cNvSpPr>
          <p:nvPr/>
        </p:nvSpPr>
        <p:spPr bwMode="auto">
          <a:xfrm>
            <a:off x="8248650" y="6583363"/>
            <a:ext cx="1722438" cy="369887"/>
          </a:xfrm>
          <a:prstGeom prst="rect">
            <a:avLst/>
          </a:prstGeom>
          <a:noFill/>
          <a:ln w="9525">
            <a:noFill/>
            <a:round/>
            <a:headEnd/>
            <a:tailEnd/>
          </a:ln>
        </p:spPr>
        <p:txBody>
          <a:bodyPr tIns="91440" bIns="91440">
            <a:prstTxWarp prst="textNoShape">
              <a:avLst/>
            </a:prstTxWarp>
            <a:spAutoFit/>
          </a:bodyPr>
          <a:lstStyle/>
          <a:p>
            <a:pPr>
              <a:lnSpc>
                <a:spcPct val="100000"/>
              </a:lnSpc>
              <a:tabLst>
                <a:tab pos="723900" algn="l"/>
                <a:tab pos="1447800" algn="l"/>
              </a:tabLst>
            </a:pPr>
            <a:r>
              <a:rPr lang="en-US" sz="1200">
                <a:solidFill>
                  <a:srgbClr val="FFFFFF"/>
                </a:solidFill>
                <a:latin typeface="Trebuchet MS" pitchFamily="-108" charset="0"/>
                <a:ea typeface="Trebuchet MS" pitchFamily="-108" charset="0"/>
                <a:cs typeface="Trebuchet MS" pitchFamily="-108" charset="0"/>
              </a:rPr>
              <a:t>1 April 2013</a:t>
            </a:r>
          </a:p>
        </p:txBody>
      </p:sp>
      <p:sp>
        <p:nvSpPr>
          <p:cNvPr id="7" name="Rectangle 6"/>
          <p:cNvSpPr/>
          <p:nvPr/>
        </p:nvSpPr>
        <p:spPr>
          <a:xfrm>
            <a:off x="0" y="0"/>
            <a:ext cx="8915400" cy="892552"/>
          </a:xfrm>
          <a:prstGeom prst="rect">
            <a:avLst/>
          </a:prstGeom>
        </p:spPr>
        <p:txBody>
          <a:bodyPr wrap="square">
            <a:spAutoFit/>
          </a:bodyPr>
          <a:lstStyle/>
          <a:p>
            <a:pPr eaLnBrk="1" hangingPunct="1"/>
            <a:r>
              <a:rPr lang="en-US" sz="2600" b="1" dirty="0" smtClean="0">
                <a:solidFill>
                  <a:schemeClr val="bg1">
                    <a:lumMod val="75000"/>
                  </a:schemeClr>
                </a:solidFill>
                <a:latin typeface="Helvetica"/>
              </a:rPr>
              <a:t>Time to Detection of the Stochastic Background</a:t>
            </a:r>
            <a:r>
              <a:rPr lang="en-US" sz="2600" b="1" i="1" dirty="0" smtClean="0">
                <a:solidFill>
                  <a:srgbClr val="D10DA9"/>
                </a:solidFill>
                <a:latin typeface="Helvetica"/>
              </a:rPr>
              <a:t>: </a:t>
            </a:r>
          </a:p>
          <a:p>
            <a:pPr eaLnBrk="1" hangingPunct="1"/>
            <a:r>
              <a:rPr lang="en-US" sz="2600" b="1" i="1" dirty="0" smtClean="0">
                <a:solidFill>
                  <a:srgbClr val="D10DA9"/>
                </a:solidFill>
                <a:latin typeface="Helvetica"/>
              </a:rPr>
              <a:t>Possibly by 2020, very likely by 2025 (with caveats!)</a:t>
            </a:r>
          </a:p>
        </p:txBody>
      </p:sp>
      <p:pic>
        <p:nvPicPr>
          <p:cNvPr id="9" name="Picture 8" descr="GWsensitivityPlotsSB.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28600" y="990600"/>
            <a:ext cx="6705600" cy="4432192"/>
          </a:xfrm>
          <a:prstGeom prst="rect">
            <a:avLst/>
          </a:prstGeom>
        </p:spPr>
      </p:pic>
      <p:sp>
        <p:nvSpPr>
          <p:cNvPr id="10" name="TextBox 9"/>
          <p:cNvSpPr txBox="1"/>
          <p:nvPr/>
        </p:nvSpPr>
        <p:spPr>
          <a:xfrm>
            <a:off x="1219200" y="5334000"/>
            <a:ext cx="7543800" cy="1107996"/>
          </a:xfrm>
          <a:prstGeom prst="rect">
            <a:avLst/>
          </a:prstGeom>
          <a:noFill/>
        </p:spPr>
        <p:txBody>
          <a:bodyPr wrap="square" rtlCol="0">
            <a:spAutoFit/>
          </a:bodyPr>
          <a:lstStyle/>
          <a:p>
            <a:r>
              <a:rPr lang="en-US" sz="2200" dirty="0" smtClean="0">
                <a:solidFill>
                  <a:schemeClr val="bg2"/>
                </a:solidFill>
                <a:latin typeface="Helvetica"/>
              </a:rPr>
              <a:t>The horizontal lines are (from top to bottom): </a:t>
            </a:r>
            <a:r>
              <a:rPr lang="en-US" sz="2200" dirty="0" err="1" smtClean="0">
                <a:solidFill>
                  <a:schemeClr val="bg2"/>
                </a:solidFill>
                <a:latin typeface="Helvetica"/>
              </a:rPr>
              <a:t>NANOGrav</a:t>
            </a:r>
            <a:r>
              <a:rPr lang="en-US" sz="2200" dirty="0" smtClean="0">
                <a:solidFill>
                  <a:schemeClr val="bg2"/>
                </a:solidFill>
                <a:latin typeface="Helvetica"/>
              </a:rPr>
              <a:t> five-year limit, PPTA 11-year limit, </a:t>
            </a:r>
            <a:r>
              <a:rPr lang="en-US" sz="2200" dirty="0" err="1" smtClean="0">
                <a:solidFill>
                  <a:schemeClr val="bg2"/>
                </a:solidFill>
                <a:latin typeface="Helvetica"/>
              </a:rPr>
              <a:t>NANOGrav</a:t>
            </a:r>
            <a:r>
              <a:rPr lang="en-US" sz="2200" dirty="0" smtClean="0">
                <a:solidFill>
                  <a:schemeClr val="bg2"/>
                </a:solidFill>
                <a:latin typeface="Helvetica"/>
              </a:rPr>
              <a:t> nine-year preliminary limit. </a:t>
            </a:r>
            <a:r>
              <a:rPr lang="en-US" sz="2200" i="1" dirty="0" smtClean="0">
                <a:solidFill>
                  <a:schemeClr val="bg2"/>
                </a:solidFill>
                <a:latin typeface="Helvetica"/>
              </a:rPr>
              <a:t>The IPTA will do even better! </a:t>
            </a:r>
            <a:endParaRPr lang="en-US" sz="2200" i="1" dirty="0">
              <a:solidFill>
                <a:schemeClr val="bg2"/>
              </a:solidFill>
              <a:latin typeface="Helvetica"/>
            </a:endParaRPr>
          </a:p>
        </p:txBody>
      </p:sp>
      <p:pic>
        <p:nvPicPr>
          <p:cNvPr id="8" name="Picture 7"/>
          <p:cNvPicPr>
            <a:picLocks noChangeAspect="1"/>
          </p:cNvPicPr>
          <p:nvPr/>
        </p:nvPicPr>
        <p:blipFill>
          <a:blip r:embed="rId5"/>
          <a:stretch>
            <a:fillRect/>
          </a:stretch>
        </p:blipFill>
        <p:spPr>
          <a:xfrm>
            <a:off x="6934200" y="2286000"/>
            <a:ext cx="235628" cy="1155700"/>
          </a:xfrm>
          <a:prstGeom prst="rect">
            <a:avLst/>
          </a:prstGeom>
        </p:spPr>
      </p:pic>
      <p:sp>
        <p:nvSpPr>
          <p:cNvPr id="12" name="TextBox 11"/>
          <p:cNvSpPr txBox="1"/>
          <p:nvPr/>
        </p:nvSpPr>
        <p:spPr>
          <a:xfrm>
            <a:off x="7239000" y="2057400"/>
            <a:ext cx="1524000" cy="1631216"/>
          </a:xfrm>
          <a:prstGeom prst="rect">
            <a:avLst/>
          </a:prstGeom>
          <a:noFill/>
        </p:spPr>
        <p:txBody>
          <a:bodyPr wrap="square" rtlCol="0">
            <a:spAutoFit/>
          </a:bodyPr>
          <a:lstStyle/>
          <a:p>
            <a:r>
              <a:rPr lang="en-US" sz="2000" dirty="0" smtClean="0">
                <a:solidFill>
                  <a:schemeClr val="bg2"/>
                </a:solidFill>
                <a:latin typeface="Helvetica"/>
              </a:rPr>
              <a:t>Expected amplitude range given four current models.</a:t>
            </a:r>
            <a:endParaRPr lang="en-US" sz="2000" dirty="0">
              <a:solidFill>
                <a:schemeClr val="bg2"/>
              </a:solidFill>
              <a:latin typeface="Helvetica"/>
            </a:endParaRPr>
          </a:p>
        </p:txBody>
      </p:sp>
      <p:sp>
        <p:nvSpPr>
          <p:cNvPr id="13" name="TextBox 12"/>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5"/>
          <p:cNvSpPr>
            <a:spLocks noGrp="1"/>
          </p:cNvSpPr>
          <p:nvPr>
            <p:ph type="title"/>
          </p:nvPr>
        </p:nvSpPr>
        <p:spPr>
          <a:xfrm>
            <a:off x="381000" y="-457200"/>
            <a:ext cx="9144000" cy="1752600"/>
          </a:xfrm>
        </p:spPr>
        <p:txBody>
          <a:bodyPr/>
          <a:lstStyle/>
          <a:p>
            <a:r>
              <a:rPr lang="en-US" sz="3200" dirty="0" smtClean="0">
                <a:solidFill>
                  <a:schemeClr val="bg1">
                    <a:lumMod val="75000"/>
                  </a:schemeClr>
                </a:solidFill>
                <a:latin typeface="Helvetica"/>
              </a:rPr>
              <a:t>IPTA International Workshops</a:t>
            </a:r>
            <a:endParaRPr lang="en-US" sz="2400" dirty="0">
              <a:solidFill>
                <a:schemeClr val="bg1">
                  <a:lumMod val="75000"/>
                </a:schemeClr>
              </a:solidFill>
              <a:latin typeface="Helvetica"/>
            </a:endParaRPr>
          </a:p>
        </p:txBody>
      </p:sp>
      <p:sp>
        <p:nvSpPr>
          <p:cNvPr id="10" name="Text Box 3"/>
          <p:cNvSpPr txBox="1">
            <a:spLocks noChangeArrowheads="1"/>
          </p:cNvSpPr>
          <p:nvPr/>
        </p:nvSpPr>
        <p:spPr bwMode="auto">
          <a:xfrm>
            <a:off x="304800" y="2590800"/>
            <a:ext cx="8839200" cy="4524315"/>
          </a:xfrm>
          <a:prstGeom prst="rect">
            <a:avLst/>
          </a:prstGeom>
          <a:noFill/>
          <a:ln w="12700">
            <a:noFill/>
            <a:miter lim="800000"/>
            <a:headEnd type="none" w="sm" len="sm"/>
            <a:tailEnd type="none" w="sm" len="sm"/>
          </a:ln>
        </p:spPr>
        <p:txBody>
          <a:bodyPr wrap="square">
            <a:prstTxWarp prst="textNoShape">
              <a:avLst/>
            </a:prstTxWarp>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solidFill>
                  <a:schemeClr val="bg2"/>
                </a:solidFill>
                <a:latin typeface="Helvetica"/>
              </a:rPr>
              <a:t>Our 2016 workshop</a:t>
            </a:r>
            <a:r>
              <a:rPr lang="en-US" dirty="0" smtClean="0">
                <a:solidFill>
                  <a:schemeClr val="bg2"/>
                </a:solidFill>
                <a:latin typeface="Helvetica"/>
              </a:rPr>
              <a:t> will</a:t>
            </a:r>
            <a:r>
              <a:rPr lang="en-US" dirty="0" smtClean="0">
                <a:solidFill>
                  <a:schemeClr val="bg2"/>
                </a:solidFill>
                <a:latin typeface="Helvetica"/>
              </a:rPr>
              <a:t> be </a:t>
            </a:r>
            <a:r>
              <a:rPr lang="en-US" dirty="0" smtClean="0">
                <a:solidFill>
                  <a:schemeClr val="bg2"/>
                </a:solidFill>
                <a:latin typeface="Helvetica"/>
              </a:rPr>
              <a:t>held in</a:t>
            </a:r>
            <a:r>
              <a:rPr lang="en-US" dirty="0" smtClean="0">
                <a:solidFill>
                  <a:schemeClr val="bg2"/>
                </a:solidFill>
                <a:latin typeface="Helvetica"/>
              </a:rPr>
              <a:t> South Africa, </a:t>
            </a:r>
            <a:r>
              <a:rPr lang="en-US" dirty="0" smtClean="0">
                <a:solidFill>
                  <a:schemeClr val="bg2"/>
                </a:solidFill>
                <a:latin typeface="Helvetica"/>
              </a:rPr>
              <a:t>from</a:t>
            </a:r>
            <a:r>
              <a:rPr lang="en-US" dirty="0" smtClean="0">
                <a:solidFill>
                  <a:schemeClr val="bg2"/>
                </a:solidFill>
                <a:latin typeface="Helvetica"/>
              </a:rPr>
              <a:t> June 20</a:t>
            </a:r>
            <a:r>
              <a:rPr lang="en-US" dirty="0" smtClean="0">
                <a:solidFill>
                  <a:schemeClr val="bg2"/>
                </a:solidFill>
                <a:latin typeface="Helvetica"/>
              </a:rPr>
              <a:t>-24. Followed by science meeting.</a:t>
            </a:r>
          </a:p>
          <a:p>
            <a:endParaRPr lang="en-US" b="1" dirty="0" smtClean="0"/>
          </a:p>
          <a:p>
            <a:endParaRPr lang="en-US" b="1" dirty="0"/>
          </a:p>
        </p:txBody>
      </p:sp>
      <p:pic>
        <p:nvPicPr>
          <p:cNvPr id="9" name="Picture 8" descr="banffstudents.tif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762000"/>
            <a:ext cx="6785431" cy="4876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0" y="4572000"/>
            <a:ext cx="9144000" cy="1600200"/>
          </a:xfrm>
          <a:noFill/>
        </p:spPr>
        <p:txBody>
          <a:bodyPr/>
          <a:lstStyle/>
          <a:p>
            <a:pPr eaLnBrk="1" hangingPunct="1">
              <a:lnSpc>
                <a:spcPct val="90000"/>
              </a:lnSpc>
            </a:pPr>
            <a:endParaRPr lang="en-US" sz="1800" dirty="0" smtClean="0">
              <a:solidFill>
                <a:schemeClr val="tx1">
                  <a:lumMod val="50000"/>
                  <a:lumOff val="50000"/>
                </a:schemeClr>
              </a:solidFill>
              <a:latin typeface="Helvetica"/>
            </a:endParaRPr>
          </a:p>
          <a:p>
            <a:pPr eaLnBrk="1" hangingPunct="1">
              <a:lnSpc>
                <a:spcPct val="90000"/>
              </a:lnSpc>
            </a:pPr>
            <a:endParaRPr lang="en-US" sz="1800" dirty="0" smtClean="0">
              <a:solidFill>
                <a:schemeClr val="bg2"/>
              </a:solidFill>
              <a:latin typeface="Helvetica"/>
              <a:ea typeface="Lucida Grande"/>
              <a:cs typeface="Lucida Grande"/>
            </a:endParaRPr>
          </a:p>
        </p:txBody>
      </p:sp>
      <p:sp>
        <p:nvSpPr>
          <p:cNvPr id="4" name="Rectangle 2"/>
          <p:cNvSpPr>
            <a:spLocks noChangeArrowheads="1"/>
          </p:cNvSpPr>
          <p:nvPr/>
        </p:nvSpPr>
        <p:spPr bwMode="auto">
          <a:xfrm>
            <a:off x="0" y="-91440"/>
            <a:ext cx="9144000" cy="533400"/>
          </a:xfrm>
          <a:prstGeom prst="rect">
            <a:avLst/>
          </a:prstGeom>
          <a:noFill/>
          <a:ln w="9525">
            <a:noFill/>
            <a:miter lim="800000"/>
            <a:headEnd/>
            <a:tailEnd/>
          </a:ln>
        </p:spPr>
        <p:txBody>
          <a:bodyPr anchor="ctr">
            <a:prstTxWarp prst="textNoShape">
              <a:avLst/>
            </a:prstTxWarp>
          </a:bodyPr>
          <a:lstStyle/>
          <a:p>
            <a:pPr algn="ctr"/>
            <a:r>
              <a:rPr lang="en-US" sz="3200" dirty="0" smtClean="0">
                <a:solidFill>
                  <a:schemeClr val="bg1">
                    <a:lumMod val="75000"/>
                  </a:schemeClr>
                </a:solidFill>
                <a:latin typeface="Helvetica"/>
              </a:rPr>
              <a:t>Summary</a:t>
            </a:r>
          </a:p>
          <a:p>
            <a:pPr algn="ctr"/>
            <a:endParaRPr lang="en-US" sz="3200" dirty="0">
              <a:solidFill>
                <a:srgbClr val="D10DA9"/>
              </a:solidFill>
              <a:latin typeface="Helvetica"/>
            </a:endParaRPr>
          </a:p>
        </p:txBody>
      </p:sp>
      <p:sp>
        <p:nvSpPr>
          <p:cNvPr id="10" name="Rectangle 9"/>
          <p:cNvSpPr txBox="1">
            <a:spLocks noChangeArrowheads="1"/>
          </p:cNvSpPr>
          <p:nvPr/>
        </p:nvSpPr>
        <p:spPr bwMode="auto">
          <a:xfrm>
            <a:off x="0" y="457200"/>
            <a:ext cx="9144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rPr>
              <a:t>Pulsar timing is a viable method to detect</a:t>
            </a:r>
            <a:r>
              <a:rPr kumimoji="0" lang="en-US" sz="2000" b="0" i="0" u="none" strike="noStrike" kern="0" cap="none" spc="0" normalizeH="0" noProof="0" dirty="0" smtClean="0">
                <a:ln>
                  <a:noFill/>
                </a:ln>
                <a:solidFill>
                  <a:schemeClr val="bg2"/>
                </a:solidFill>
                <a:effectLst/>
                <a:uLnTx/>
                <a:uFillTx/>
                <a:latin typeface="Helvetica"/>
                <a:ea typeface="ＭＳ Ｐゴシック" charset="-128"/>
                <a:cs typeface="ＭＳ Ｐゴシック" charset="-128"/>
              </a:rPr>
              <a:t> gravitational waves.</a:t>
            </a: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chemeClr val="bg2"/>
                </a:solidFill>
                <a:latin typeface="Helvetica"/>
                <a:ea typeface="ＭＳ Ｐゴシック" charset="-128"/>
                <a:cs typeface="ＭＳ Ｐゴシック" charset="-128"/>
              </a:rPr>
              <a:t>The detection and subsequent study of the universe through pulsar timing will allow tests of general relativity and insights into galaxy evolution and cosmology not possible through other means. We are already placing </a:t>
            </a:r>
            <a:r>
              <a:rPr lang="en-US" sz="2000" kern="0" dirty="0" err="1" smtClean="0">
                <a:solidFill>
                  <a:schemeClr val="bg2"/>
                </a:solidFill>
                <a:latin typeface="Helvetica"/>
                <a:ea typeface="ＭＳ Ｐゴシック" charset="-128"/>
                <a:cs typeface="ＭＳ Ｐゴシック" charset="-128"/>
              </a:rPr>
              <a:t>astrophysically</a:t>
            </a:r>
            <a:r>
              <a:rPr lang="en-US" sz="2000" kern="0" dirty="0" smtClean="0">
                <a:solidFill>
                  <a:schemeClr val="bg2"/>
                </a:solidFill>
                <a:latin typeface="Helvetica"/>
                <a:ea typeface="ＭＳ Ｐゴシック" charset="-128"/>
                <a:cs typeface="ＭＳ Ｐゴシック" charset="-128"/>
              </a:rPr>
              <a:t> interesting constraints (it’s not just one number!)</a:t>
            </a: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rPr>
              <a:t>Pulsar timing</a:t>
            </a:r>
            <a:r>
              <a:rPr kumimoji="0" lang="en-US" sz="2000" b="0" i="0" u="none" strike="noStrike" kern="0" cap="none" spc="0" normalizeH="0" noProof="0" dirty="0" smtClean="0">
                <a:ln>
                  <a:noFill/>
                </a:ln>
                <a:solidFill>
                  <a:schemeClr val="bg2"/>
                </a:solidFill>
                <a:effectLst/>
                <a:uLnTx/>
                <a:uFillTx/>
                <a:latin typeface="Helvetica"/>
                <a:ea typeface="ＭＳ Ｐゴシック" charset="-128"/>
                <a:cs typeface="ＭＳ Ｐゴシック" charset="-128"/>
              </a:rPr>
              <a:t> arrays are likely to make the first detections within </a:t>
            </a:r>
            <a:r>
              <a:rPr kumimoji="0" lang="en-US" sz="2000" b="0" i="0" u="none" strike="noStrike" kern="0" cap="none" spc="0" normalizeH="0" noProof="0" dirty="0" err="1" smtClean="0">
                <a:ln>
                  <a:noFill/>
                </a:ln>
                <a:solidFill>
                  <a:schemeClr val="bg2"/>
                </a:solidFill>
                <a:effectLst/>
                <a:uLnTx/>
                <a:uFillTx/>
                <a:latin typeface="Helvetica"/>
                <a:ea typeface="ＭＳ Ｐゴシック" charset="-128"/>
                <a:cs typeface="ＭＳ Ｐゴシック" charset="-128"/>
              </a:rPr>
              <a:t>th</a:t>
            </a:r>
            <a:r>
              <a:rPr lang="en-US" sz="2000" kern="0" dirty="0" err="1" smtClean="0">
                <a:solidFill>
                  <a:schemeClr val="bg2"/>
                </a:solidFill>
                <a:latin typeface="Helvetica"/>
                <a:ea typeface="ＭＳ Ｐゴシック" charset="-128"/>
                <a:cs typeface="ＭＳ Ｐゴシック" charset="-128"/>
              </a:rPr>
              <a:t>e</a:t>
            </a:r>
            <a:r>
              <a:rPr lang="en-US" sz="2000" kern="0" dirty="0" smtClean="0">
                <a:solidFill>
                  <a:schemeClr val="bg2"/>
                </a:solidFill>
                <a:latin typeface="Helvetica"/>
                <a:ea typeface="ＭＳ Ｐゴシック" charset="-128"/>
                <a:cs typeface="ＭＳ Ｐゴシック" charset="-128"/>
              </a:rPr>
              <a:t> next decade, and possibly within the next few years.</a:t>
            </a: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chemeClr val="bg2"/>
                </a:solidFill>
                <a:latin typeface="Helvetica"/>
                <a:ea typeface="ＭＳ Ｐゴシック" charset="-128"/>
                <a:cs typeface="ＭＳ Ｐゴシック" charset="-128"/>
              </a:rPr>
              <a:t>The most important way we can increase our sensitivity is through pulsar searches. These are also a critical means to bring students into the field.</a:t>
            </a: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rPr>
              <a:t>The </a:t>
            </a:r>
            <a:r>
              <a:rPr kumimoji="0" lang="en-US" sz="2000" b="0" i="0" u="none" strike="noStrike" kern="0" cap="none" spc="0" normalizeH="0" baseline="0" noProof="0" dirty="0" err="1" smtClean="0">
                <a:ln>
                  <a:noFill/>
                </a:ln>
                <a:solidFill>
                  <a:schemeClr val="bg2"/>
                </a:solidFill>
                <a:effectLst/>
                <a:uLnTx/>
                <a:uFillTx/>
                <a:latin typeface="Helvetica"/>
                <a:ea typeface="ＭＳ Ｐゴシック" charset="-128"/>
                <a:cs typeface="ＭＳ Ｐゴシック" charset="-128"/>
              </a:rPr>
              <a:t>Squar</a:t>
            </a:r>
            <a:r>
              <a:rPr lang="en-US" sz="2000" kern="0" dirty="0" err="1" smtClean="0">
                <a:solidFill>
                  <a:schemeClr val="bg2"/>
                </a:solidFill>
                <a:latin typeface="Helvetica"/>
                <a:ea typeface="ＭＳ Ｐゴシック" charset="-128"/>
                <a:cs typeface="ＭＳ Ｐゴシック" charset="-128"/>
              </a:rPr>
              <a:t>e</a:t>
            </a:r>
            <a:r>
              <a:rPr lang="en-US" sz="2000" kern="0" dirty="0" smtClean="0">
                <a:solidFill>
                  <a:schemeClr val="bg2"/>
                </a:solidFill>
                <a:latin typeface="Helvetica"/>
                <a:ea typeface="ＭＳ Ｐゴシック" charset="-128"/>
                <a:cs typeface="ＭＳ Ｐゴシック" charset="-128"/>
              </a:rPr>
              <a:t> Kilometer Array (SKA) will result in the discovery of all of the </a:t>
            </a:r>
            <a:r>
              <a:rPr lang="en-US" sz="2000" kern="0" dirty="0" err="1" smtClean="0">
                <a:solidFill>
                  <a:schemeClr val="bg2"/>
                </a:solidFill>
                <a:latin typeface="Helvetica"/>
                <a:ea typeface="ＭＳ Ｐゴシック" charset="-128"/>
                <a:cs typeface="ＭＳ Ｐゴシック" charset="-128"/>
              </a:rPr>
              <a:t>MSPs</a:t>
            </a:r>
            <a:r>
              <a:rPr lang="en-US" sz="2000" kern="0" dirty="0" smtClean="0">
                <a:solidFill>
                  <a:schemeClr val="bg2"/>
                </a:solidFill>
                <a:latin typeface="Helvetica"/>
                <a:ea typeface="ＭＳ Ｐゴシック" charset="-128"/>
                <a:cs typeface="ＭＳ Ｐゴシック" charset="-128"/>
              </a:rPr>
              <a:t> in the Galaxy, and will allow us to map the GW universe with unprecedented sensitivity. Until then we need the GBT and Arecibo!</a:t>
            </a: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chemeClr val="bg2"/>
              </a:solidFill>
              <a:effectLst/>
              <a:uLnTx/>
              <a:uFillTx/>
              <a:latin typeface="Helvetica"/>
              <a:ea typeface="ＭＳ Ｐゴシック" charset="-128"/>
              <a:cs typeface="ＭＳ Ｐゴシック" charset="-128"/>
            </a:endParaRPr>
          </a:p>
        </p:txBody>
      </p:sp>
      <p:sp>
        <p:nvSpPr>
          <p:cNvPr id="6" name="TextBox 5"/>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4"/>
          <p:cNvSpPr>
            <a:spLocks noGrp="1"/>
          </p:cNvSpPr>
          <p:nvPr>
            <p:ph type="title"/>
          </p:nvPr>
        </p:nvSpPr>
        <p:spPr>
          <a:xfrm>
            <a:off x="685800" y="-152400"/>
            <a:ext cx="7772400" cy="1143000"/>
          </a:xfrm>
        </p:spPr>
        <p:txBody>
          <a:bodyPr/>
          <a:lstStyle/>
          <a:p>
            <a:r>
              <a:rPr lang="en-US" dirty="0" smtClean="0">
                <a:solidFill>
                  <a:schemeClr val="bg1">
                    <a:lumMod val="75000"/>
                  </a:schemeClr>
                </a:solidFill>
                <a:latin typeface="Helvetica"/>
              </a:rPr>
              <a:t>Gravitational Waves</a:t>
            </a:r>
          </a:p>
        </p:txBody>
      </p:sp>
      <p:sp>
        <p:nvSpPr>
          <p:cNvPr id="9" name="Rectangle 9"/>
          <p:cNvSpPr txBox="1">
            <a:spLocks noChangeArrowheads="1"/>
          </p:cNvSpPr>
          <p:nvPr/>
        </p:nvSpPr>
        <p:spPr bwMode="auto">
          <a:xfrm>
            <a:off x="457200" y="1066800"/>
            <a:ext cx="8382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Masses with varying </a:t>
            </a:r>
            <a:r>
              <a:rPr lang="en-US" kern="0" dirty="0" err="1" smtClean="0">
                <a:solidFill>
                  <a:schemeClr val="bg2"/>
                </a:solidFill>
                <a:latin typeface="Helvetica"/>
                <a:ea typeface="ＭＳ Ｐゴシック" charset="-128"/>
                <a:cs typeface="ＭＳ Ｐゴシック" charset="-128"/>
              </a:rPr>
              <a:t>quadrupole</a:t>
            </a:r>
            <a:r>
              <a:rPr lang="en-US" kern="0" dirty="0" smtClean="0">
                <a:solidFill>
                  <a:schemeClr val="bg2"/>
                </a:solidFill>
                <a:latin typeface="Helvetica"/>
                <a:ea typeface="ＭＳ Ｐゴシック" charset="-128"/>
                <a:cs typeface="ＭＳ Ｐゴシック" charset="-128"/>
              </a:rPr>
              <a:t> moments will emit </a:t>
            </a:r>
            <a:r>
              <a:rPr lang="en-US" kern="0" dirty="0" err="1" smtClean="0">
                <a:solidFill>
                  <a:schemeClr val="bg2"/>
                </a:solidFill>
                <a:latin typeface="Helvetica"/>
                <a:ea typeface="ＭＳ Ｐゴシック" charset="-128"/>
                <a:cs typeface="ＭＳ Ｐゴシック" charset="-128"/>
              </a:rPr>
              <a:t>GWs</a:t>
            </a:r>
            <a:r>
              <a:rPr lang="en-US" kern="0" dirty="0" smtClean="0">
                <a:solidFill>
                  <a:schemeClr val="bg2"/>
                </a:solidFill>
                <a:latin typeface="Helvetica"/>
                <a:ea typeface="ＭＳ Ｐゴシック" charset="-128"/>
                <a:cs typeface="ＭＳ Ｐゴシック" charset="-128"/>
              </a:rPr>
              <a:t>.</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accent2"/>
              </a:solidFill>
              <a:effectLst/>
              <a:uLnTx/>
              <a:uFillTx/>
              <a:latin typeface="Comic Sans MS" charset="0"/>
              <a:ea typeface="ＭＳ Ｐゴシック" charset="-128"/>
              <a:cs typeface="ＭＳ Ｐゴシック" charset="-128"/>
            </a:endParaRPr>
          </a:p>
        </p:txBody>
      </p:sp>
      <p:pic>
        <p:nvPicPr>
          <p:cNvPr id="10" name="Picture 9" descr="gwbhs.jpg"/>
          <p:cNvPicPr>
            <a:picLocks noChangeAspect="1"/>
          </p:cNvPicPr>
          <p:nvPr/>
        </p:nvPicPr>
        <p:blipFill>
          <a:blip r:embed="rId3"/>
          <a:stretch>
            <a:fillRect/>
          </a:stretch>
        </p:blipFill>
        <p:spPr>
          <a:xfrm>
            <a:off x="0" y="857250"/>
            <a:ext cx="9144000" cy="5143500"/>
          </a:xfrm>
          <a:prstGeom prst="rect">
            <a:avLst/>
          </a:prstGeom>
        </p:spPr>
      </p:pic>
      <p:sp>
        <p:nvSpPr>
          <p:cNvPr id="6" name="Rectangle 5"/>
          <p:cNvSpPr/>
          <p:nvPr/>
        </p:nvSpPr>
        <p:spPr>
          <a:xfrm>
            <a:off x="838200" y="6096000"/>
            <a:ext cx="8001000" cy="461665"/>
          </a:xfrm>
          <a:prstGeom prst="rect">
            <a:avLst/>
          </a:prstGeom>
        </p:spPr>
        <p:txBody>
          <a:bodyPr wrap="square">
            <a:spAutoFit/>
          </a:bodyPr>
          <a:lstStyle/>
          <a:p>
            <a:pPr lvl="0">
              <a:spcBef>
                <a:spcPct val="20000"/>
              </a:spcBef>
              <a:defRPr/>
            </a:pPr>
            <a:r>
              <a:rPr lang="en-US" kern="0" dirty="0" smtClean="0">
                <a:solidFill>
                  <a:schemeClr val="bg2"/>
                </a:solidFill>
                <a:latin typeface="Helvetica"/>
                <a:ea typeface="ＭＳ Ｐゴシック" charset="-128"/>
                <a:cs typeface="ＭＳ Ｐゴシック" charset="-128"/>
              </a:rPr>
              <a:t>Masses with varying </a:t>
            </a:r>
            <a:r>
              <a:rPr lang="en-US" kern="0" dirty="0" err="1" smtClean="0">
                <a:solidFill>
                  <a:schemeClr val="bg2"/>
                </a:solidFill>
                <a:latin typeface="Helvetica"/>
                <a:ea typeface="ＭＳ Ｐゴシック" charset="-128"/>
                <a:cs typeface="ＭＳ Ｐゴシック" charset="-128"/>
              </a:rPr>
              <a:t>quadrupole</a:t>
            </a:r>
            <a:r>
              <a:rPr lang="en-US" kern="0" dirty="0" smtClean="0">
                <a:solidFill>
                  <a:schemeClr val="bg2"/>
                </a:solidFill>
                <a:latin typeface="Helvetica"/>
                <a:ea typeface="ＭＳ Ｐゴシック" charset="-128"/>
                <a:cs typeface="ＭＳ Ｐゴシック" charset="-128"/>
              </a:rPr>
              <a:t> moments will emit </a:t>
            </a:r>
            <a:r>
              <a:rPr lang="en-US" kern="0" dirty="0" err="1" smtClean="0">
                <a:solidFill>
                  <a:schemeClr val="bg2"/>
                </a:solidFill>
                <a:latin typeface="Helvetica"/>
                <a:ea typeface="ＭＳ Ｐゴシック" charset="-128"/>
                <a:cs typeface="ＭＳ Ｐゴシック" charset="-128"/>
              </a:rPr>
              <a:t>GWs</a:t>
            </a:r>
            <a:r>
              <a:rPr lang="en-US" kern="0" dirty="0" smtClean="0">
                <a:solidFill>
                  <a:schemeClr val="bg2"/>
                </a:solidFill>
                <a:latin typeface="Helvetica"/>
                <a:ea typeface="ＭＳ Ｐゴシック" charset="-128"/>
                <a:cs typeface="ＭＳ Ｐゴシック" charset="-128"/>
              </a:rPr>
              <a:t>.</a:t>
            </a:r>
          </a:p>
        </p:txBody>
      </p:sp>
      <p:sp>
        <p:nvSpPr>
          <p:cNvPr id="7" name="TextBox 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extBox 22"/>
          <p:cNvSpPr txBox="1"/>
          <p:nvPr/>
        </p:nvSpPr>
        <p:spPr>
          <a:xfrm>
            <a:off x="2590800" y="4495800"/>
            <a:ext cx="3790183" cy="1477328"/>
          </a:xfrm>
          <a:prstGeom prst="rect">
            <a:avLst/>
          </a:prstGeom>
          <a:noFill/>
        </p:spPr>
        <p:txBody>
          <a:bodyPr wrap="none" rtlCol="0">
            <a:spAutoFit/>
          </a:bodyPr>
          <a:lstStyle/>
          <a:p>
            <a:r>
              <a:rPr lang="en-US" sz="1800" dirty="0" err="1" smtClean="0">
                <a:solidFill>
                  <a:schemeClr val="bg2"/>
                </a:solidFill>
                <a:latin typeface="Helvetica"/>
              </a:rPr>
              <a:t>h</a:t>
            </a:r>
            <a:r>
              <a:rPr lang="en-US" sz="1800" dirty="0" smtClean="0">
                <a:solidFill>
                  <a:schemeClr val="bg2"/>
                </a:solidFill>
                <a:latin typeface="Helvetica"/>
              </a:rPr>
              <a:t> = strain = </a:t>
            </a:r>
            <a:r>
              <a:rPr lang="en-US" sz="1800" dirty="0" smtClean="0">
                <a:solidFill>
                  <a:schemeClr val="bg2"/>
                </a:solidFill>
                <a:latin typeface="Helvetica"/>
                <a:ea typeface="Lucida Grande"/>
                <a:cs typeface="Lucida Grande"/>
              </a:rPr>
              <a:t>ΔL/L = 0.5</a:t>
            </a:r>
          </a:p>
          <a:p>
            <a:r>
              <a:rPr lang="en-US" sz="1800" dirty="0" smtClean="0">
                <a:solidFill>
                  <a:schemeClr val="bg2"/>
                </a:solidFill>
                <a:latin typeface="Helvetica"/>
                <a:ea typeface="Lucida Grande"/>
                <a:cs typeface="Lucida Grande"/>
              </a:rPr>
              <a:t>frequency = 1/(2 seconds) = 0.5 Hz</a:t>
            </a:r>
          </a:p>
          <a:p>
            <a:r>
              <a:rPr lang="en-US" sz="1800" dirty="0" smtClean="0">
                <a:solidFill>
                  <a:schemeClr val="bg2"/>
                </a:solidFill>
                <a:latin typeface="Helvetica"/>
                <a:ea typeface="Lucida Grande"/>
                <a:cs typeface="Lucida Grande"/>
              </a:rPr>
              <a:t>speed = </a:t>
            </a:r>
            <a:r>
              <a:rPr lang="en-US" sz="1800" dirty="0" err="1" smtClean="0">
                <a:solidFill>
                  <a:schemeClr val="bg2"/>
                </a:solidFill>
                <a:latin typeface="Helvetica"/>
                <a:ea typeface="Lucida Grande"/>
                <a:cs typeface="Lucida Grande"/>
              </a:rPr>
              <a:t>c</a:t>
            </a:r>
            <a:endParaRPr lang="en-US" sz="1800" dirty="0" smtClean="0">
              <a:solidFill>
                <a:schemeClr val="bg2"/>
              </a:solidFill>
              <a:latin typeface="Helvetica"/>
              <a:ea typeface="Lucida Grande"/>
              <a:cs typeface="Lucida Grande"/>
            </a:endParaRPr>
          </a:p>
          <a:p>
            <a:r>
              <a:rPr lang="en-US" sz="1800" dirty="0" smtClean="0">
                <a:solidFill>
                  <a:schemeClr val="bg2"/>
                </a:solidFill>
                <a:latin typeface="Helvetica"/>
                <a:ea typeface="Lucida Grande"/>
                <a:cs typeface="Lucida Grande"/>
              </a:rPr>
              <a:t>wavelength = 6 </a:t>
            </a:r>
            <a:r>
              <a:rPr lang="en-US" sz="1800" dirty="0" err="1" smtClean="0">
                <a:solidFill>
                  <a:schemeClr val="bg2"/>
                </a:solidFill>
                <a:latin typeface="Helvetica"/>
                <a:ea typeface="Lucida Grande"/>
                <a:cs typeface="Lucida Grande"/>
              </a:rPr>
              <a:t>x</a:t>
            </a:r>
            <a:r>
              <a:rPr lang="en-US" sz="1800" dirty="0" smtClean="0">
                <a:solidFill>
                  <a:schemeClr val="bg2"/>
                </a:solidFill>
                <a:latin typeface="Helvetica"/>
                <a:ea typeface="Lucida Grande"/>
                <a:cs typeface="Lucida Grande"/>
              </a:rPr>
              <a:t> 10</a:t>
            </a:r>
            <a:r>
              <a:rPr lang="en-US" sz="1800" baseline="30000" dirty="0" smtClean="0">
                <a:solidFill>
                  <a:schemeClr val="bg2"/>
                </a:solidFill>
                <a:latin typeface="Helvetica"/>
                <a:ea typeface="Lucida Grande"/>
                <a:cs typeface="Lucida Grande"/>
              </a:rPr>
              <a:t>8</a:t>
            </a:r>
            <a:r>
              <a:rPr lang="en-US" sz="1800" dirty="0" smtClean="0">
                <a:solidFill>
                  <a:schemeClr val="bg2"/>
                </a:solidFill>
                <a:latin typeface="Helvetica"/>
                <a:ea typeface="Lucida Grande"/>
                <a:cs typeface="Lucida Grande"/>
              </a:rPr>
              <a:t> </a:t>
            </a:r>
            <a:r>
              <a:rPr lang="en-US" sz="1800" dirty="0" err="1" smtClean="0">
                <a:solidFill>
                  <a:schemeClr val="bg2"/>
                </a:solidFill>
                <a:latin typeface="Helvetica"/>
                <a:ea typeface="Lucida Grande"/>
                <a:cs typeface="Lucida Grande"/>
              </a:rPr>
              <a:t>m</a:t>
            </a:r>
            <a:endParaRPr lang="en-US" sz="1800" dirty="0" smtClean="0">
              <a:solidFill>
                <a:schemeClr val="bg2"/>
              </a:solidFill>
              <a:latin typeface="Helvetica"/>
              <a:ea typeface="Lucida Grande"/>
              <a:cs typeface="Lucida Grande"/>
            </a:endParaRPr>
          </a:p>
          <a:p>
            <a:endParaRPr lang="en-US" sz="1800" dirty="0" smtClean="0">
              <a:solidFill>
                <a:schemeClr val="bg2"/>
              </a:solidFill>
              <a:latin typeface="Helvetica"/>
              <a:ea typeface="Lucida Grande"/>
              <a:cs typeface="Lucida Grande"/>
            </a:endParaRPr>
          </a:p>
          <a:p>
            <a:endParaRPr lang="en-US" sz="1800" dirty="0">
              <a:solidFill>
                <a:schemeClr val="bg2"/>
              </a:solidFill>
              <a:latin typeface="Helvetica"/>
            </a:endParaRPr>
          </a:p>
        </p:txBody>
      </p:sp>
      <p:sp>
        <p:nvSpPr>
          <p:cNvPr id="24" name="TextBox 23"/>
          <p:cNvSpPr txBox="1"/>
          <p:nvPr/>
        </p:nvSpPr>
        <p:spPr>
          <a:xfrm>
            <a:off x="2133600" y="1905000"/>
            <a:ext cx="332543" cy="461665"/>
          </a:xfrm>
          <a:prstGeom prst="rect">
            <a:avLst/>
          </a:prstGeom>
          <a:noFill/>
        </p:spPr>
        <p:txBody>
          <a:bodyPr wrap="none" rtlCol="0">
            <a:spAutoFit/>
          </a:bodyPr>
          <a:lstStyle/>
          <a:p>
            <a:r>
              <a:rPr lang="en-US" dirty="0" smtClean="0">
                <a:solidFill>
                  <a:schemeClr val="bg2"/>
                </a:solidFill>
              </a:rPr>
              <a:t>+</a:t>
            </a:r>
            <a:endParaRPr lang="en-US" dirty="0">
              <a:solidFill>
                <a:schemeClr val="bg2"/>
              </a:solidFill>
            </a:endParaRPr>
          </a:p>
        </p:txBody>
      </p:sp>
      <p:sp>
        <p:nvSpPr>
          <p:cNvPr id="25" name="TextBox 24"/>
          <p:cNvSpPr txBox="1"/>
          <p:nvPr/>
        </p:nvSpPr>
        <p:spPr>
          <a:xfrm>
            <a:off x="6019800" y="1828800"/>
            <a:ext cx="305793" cy="338554"/>
          </a:xfrm>
          <a:prstGeom prst="rect">
            <a:avLst/>
          </a:prstGeom>
          <a:noFill/>
        </p:spPr>
        <p:txBody>
          <a:bodyPr wrap="none" rtlCol="0">
            <a:spAutoFit/>
          </a:bodyPr>
          <a:lstStyle/>
          <a:p>
            <a:r>
              <a:rPr lang="en-US" sz="1600" b="1" dirty="0" err="1" smtClean="0">
                <a:solidFill>
                  <a:schemeClr val="bg2"/>
                </a:solidFill>
                <a:latin typeface="Helvetica"/>
              </a:rPr>
              <a:t>x</a:t>
            </a:r>
            <a:endParaRPr lang="en-US" sz="1600" b="1" dirty="0">
              <a:solidFill>
                <a:schemeClr val="bg2"/>
              </a:solidFill>
              <a:latin typeface="Helvetica"/>
            </a:endParaRPr>
          </a:p>
        </p:txBody>
      </p:sp>
      <p:pic>
        <p:nvPicPr>
          <p:cNvPr id="13" name="GravitationalWave_CrossPolarization.gif">
            <a:hlinkClick r:id="" action="ppaction://media"/>
          </p:cNvPr>
          <p:cNvPicPr/>
          <p:nvPr>
            <a:videoFile r:link="rId1"/>
          </p:nvPr>
        </p:nvPicPr>
        <p:blipFill>
          <a:blip r:embed="rId5"/>
          <a:stretch>
            <a:fillRect/>
          </a:stretch>
        </p:blipFill>
        <p:spPr>
          <a:xfrm>
            <a:off x="5410200" y="2362200"/>
            <a:ext cx="2133600" cy="2133600"/>
          </a:xfrm>
          <a:prstGeom prst="rect">
            <a:avLst/>
          </a:prstGeom>
        </p:spPr>
      </p:pic>
      <p:pic>
        <p:nvPicPr>
          <p:cNvPr id="15" name="GravitationalWave_PlusPolarization.gif">
            <a:hlinkClick r:id="" action="ppaction://media"/>
          </p:cNvPr>
          <p:cNvPicPr/>
          <p:nvPr>
            <a:videoFile r:link="rId2"/>
          </p:nvPr>
        </p:nvPicPr>
        <p:blipFill>
          <a:blip r:embed="rId6"/>
          <a:stretch>
            <a:fillRect/>
          </a:stretch>
        </p:blipFill>
        <p:spPr>
          <a:xfrm>
            <a:off x="1295400" y="2286000"/>
            <a:ext cx="2362200" cy="2209800"/>
          </a:xfrm>
          <a:prstGeom prst="rect">
            <a:avLst/>
          </a:prstGeom>
        </p:spPr>
      </p:pic>
      <p:sp>
        <p:nvSpPr>
          <p:cNvPr id="14" name="Title 4"/>
          <p:cNvSpPr>
            <a:spLocks noGrp="1"/>
          </p:cNvSpPr>
          <p:nvPr>
            <p:ph type="title"/>
          </p:nvPr>
        </p:nvSpPr>
        <p:spPr>
          <a:xfrm>
            <a:off x="0" y="-152400"/>
            <a:ext cx="9144000" cy="1371600"/>
          </a:xfrm>
        </p:spPr>
        <p:txBody>
          <a:bodyPr/>
          <a:lstStyle/>
          <a:p>
            <a:r>
              <a:rPr lang="en-US" dirty="0" smtClean="0">
                <a:solidFill>
                  <a:schemeClr val="bg1">
                    <a:lumMod val="75000"/>
                  </a:schemeClr>
                </a:solidFill>
                <a:latin typeface="Helvetica"/>
              </a:rPr>
              <a:t>The Effect of Gravitational Waves</a:t>
            </a:r>
          </a:p>
        </p:txBody>
      </p:sp>
      <p:sp>
        <p:nvSpPr>
          <p:cNvPr id="9" name="Rectangle 9"/>
          <p:cNvSpPr txBox="1">
            <a:spLocks noChangeArrowheads="1"/>
          </p:cNvSpPr>
          <p:nvPr/>
        </p:nvSpPr>
        <p:spPr bwMode="auto">
          <a:xfrm>
            <a:off x="457200" y="1066800"/>
            <a:ext cx="8382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accent2"/>
              </a:solidFill>
              <a:effectLst/>
              <a:uLnTx/>
              <a:uFillTx/>
              <a:latin typeface="Comic Sans MS" charset="0"/>
              <a:ea typeface="ＭＳ Ｐゴシック" charset="-128"/>
              <a:cs typeface="ＭＳ Ｐゴシック" charset="-128"/>
            </a:endParaRPr>
          </a:p>
        </p:txBody>
      </p:sp>
      <p:sp>
        <p:nvSpPr>
          <p:cNvPr id="10" name="Rectangle 9"/>
          <p:cNvSpPr/>
          <p:nvPr/>
        </p:nvSpPr>
        <p:spPr>
          <a:xfrm>
            <a:off x="1143000" y="990600"/>
            <a:ext cx="8001000" cy="461665"/>
          </a:xfrm>
          <a:prstGeom prst="rect">
            <a:avLst/>
          </a:prstGeom>
        </p:spPr>
        <p:txBody>
          <a:bodyPr wrap="square">
            <a:spAutoFit/>
          </a:bodyPr>
          <a:lstStyle/>
          <a:p>
            <a:pPr lvl="0">
              <a:spcBef>
                <a:spcPct val="20000"/>
              </a:spcBef>
              <a:defRPr/>
            </a:pPr>
            <a:r>
              <a:rPr lang="en-US" kern="0" dirty="0" smtClean="0">
                <a:solidFill>
                  <a:schemeClr val="bg2"/>
                </a:solidFill>
                <a:latin typeface="Helvetica"/>
                <a:ea typeface="ＭＳ Ｐゴシック" charset="-128"/>
                <a:cs typeface="ＭＳ Ｐゴシック" charset="-128"/>
              </a:rPr>
              <a:t>They change the light travel times between objects. </a:t>
            </a:r>
          </a:p>
        </p:txBody>
      </p:sp>
      <p:sp>
        <p:nvSpPr>
          <p:cNvPr id="16" name="TextBox 15"/>
          <p:cNvSpPr txBox="1"/>
          <p:nvPr/>
        </p:nvSpPr>
        <p:spPr>
          <a:xfrm>
            <a:off x="1828800" y="5867400"/>
            <a:ext cx="5901525" cy="646331"/>
          </a:xfrm>
          <a:prstGeom prst="rect">
            <a:avLst/>
          </a:prstGeom>
          <a:noFill/>
        </p:spPr>
        <p:txBody>
          <a:bodyPr wrap="none" rtlCol="0">
            <a:spAutoFit/>
          </a:bodyPr>
          <a:lstStyle/>
          <a:p>
            <a:endParaRPr lang="en-US" sz="1800" dirty="0" smtClean="0">
              <a:solidFill>
                <a:schemeClr val="bg2"/>
              </a:solidFill>
              <a:latin typeface="Helvetica"/>
              <a:ea typeface="Lucida Grande"/>
              <a:cs typeface="Lucida Grande"/>
            </a:endParaRPr>
          </a:p>
          <a:p>
            <a:r>
              <a:rPr lang="en-US" sz="1800" i="1" dirty="0" smtClean="0">
                <a:solidFill>
                  <a:schemeClr val="bg2"/>
                </a:solidFill>
                <a:latin typeface="Helvetica"/>
                <a:ea typeface="Lucida Grande"/>
                <a:cs typeface="Lucida Grande"/>
              </a:rPr>
              <a:t>Astrophysical strains we aim to detect are 10</a:t>
            </a:r>
            <a:r>
              <a:rPr lang="en-US" sz="1800" i="1" baseline="30000" dirty="0" smtClean="0">
                <a:solidFill>
                  <a:schemeClr val="bg2"/>
                </a:solidFill>
                <a:latin typeface="Helvetica"/>
                <a:ea typeface="Lucida Grande"/>
                <a:cs typeface="Lucida Grande"/>
              </a:rPr>
              <a:t>-15</a:t>
            </a:r>
            <a:r>
              <a:rPr lang="en-US" sz="1800" i="1" dirty="0" smtClean="0">
                <a:solidFill>
                  <a:schemeClr val="bg2"/>
                </a:solidFill>
                <a:latin typeface="Helvetica"/>
                <a:ea typeface="Lucida Grande"/>
                <a:cs typeface="Lucida Grande"/>
              </a:rPr>
              <a:t> to 10</a:t>
            </a:r>
            <a:r>
              <a:rPr lang="en-US" sz="1800" i="1" baseline="30000" dirty="0" smtClean="0">
                <a:solidFill>
                  <a:schemeClr val="bg2"/>
                </a:solidFill>
                <a:latin typeface="Helvetica"/>
                <a:ea typeface="Lucida Grande"/>
                <a:cs typeface="Lucida Grande"/>
              </a:rPr>
              <a:t>-16</a:t>
            </a:r>
            <a:r>
              <a:rPr lang="en-US" sz="1800" i="1" dirty="0" smtClean="0">
                <a:solidFill>
                  <a:schemeClr val="bg2"/>
                </a:solidFill>
                <a:latin typeface="Helvetica"/>
                <a:ea typeface="Lucida Grande"/>
                <a:cs typeface="Lucida Grande"/>
              </a:rPr>
              <a:t>!</a:t>
            </a:r>
          </a:p>
          <a:p>
            <a:endParaRPr lang="en-US" sz="1800" dirty="0">
              <a:solidFill>
                <a:schemeClr val="bg2"/>
              </a:solidFill>
              <a:latin typeface="Helvetica"/>
            </a:endParaRPr>
          </a:p>
        </p:txBody>
      </p:sp>
      <p:sp>
        <p:nvSpPr>
          <p:cNvPr id="17" name="TextBox 16"/>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 fill="hold"/>
                                        <p:tgtEl>
                                          <p:spTgt spid="13"/>
                                        </p:tgtEl>
                                      </p:cBhvr>
                                    </p:cmd>
                                  </p:childTnLst>
                                </p:cTn>
                              </p:par>
                            </p:childTnLst>
                          </p:cTn>
                        </p:par>
                        <p:par>
                          <p:cTn id="7" fill="hold">
                            <p:stCondLst>
                              <p:cond delay="1400"/>
                            </p:stCondLst>
                            <p:childTnLst>
                              <p:par>
                                <p:cTn id="8" presetID="1" presetClass="mediacall" presetSubtype="0" fill="hold" nodeType="afterEffect">
                                  <p:stCondLst>
                                    <p:cond delay="0"/>
                                  </p:stCondLst>
                                  <p:childTnLst>
                                    <p:cmd type="call" cmd="playFrom(0.0)">
                                      <p:cBhvr>
                                        <p:cTn id="9" dur="14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video>
              <p:cMediaNode>
                <p:cTn id="21" repeatCount="indefinite"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212725" y="26241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3" name="Text Box 1027"/>
          <p:cNvSpPr txBox="1">
            <a:spLocks noChangeArrowheads="1"/>
          </p:cNvSpPr>
          <p:nvPr/>
        </p:nvSpPr>
        <p:spPr bwMode="auto">
          <a:xfrm>
            <a:off x="365125" y="27765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4" name="Rectangle 1028"/>
          <p:cNvSpPr>
            <a:spLocks noChangeArrowheads="1"/>
          </p:cNvSpPr>
          <p:nvPr/>
        </p:nvSpPr>
        <p:spPr bwMode="auto">
          <a:xfrm>
            <a:off x="1905000" y="-152400"/>
            <a:ext cx="7391400" cy="1066800"/>
          </a:xfrm>
          <a:prstGeom prst="rect">
            <a:avLst/>
          </a:prstGeom>
          <a:noFill/>
          <a:ln w="9525">
            <a:noFill/>
            <a:miter lim="800000"/>
            <a:headEnd/>
            <a:tailEnd/>
          </a:ln>
        </p:spPr>
        <p:txBody>
          <a:bodyPr anchor="ctr">
            <a:prstTxWarp prst="textNoShape">
              <a:avLst/>
            </a:prstTxWarp>
          </a:bodyPr>
          <a:lstStyle/>
          <a:p>
            <a:r>
              <a:rPr lang="en-US" sz="3600" dirty="0" smtClean="0">
                <a:solidFill>
                  <a:schemeClr val="bg1">
                    <a:lumMod val="75000"/>
                  </a:schemeClr>
                </a:solidFill>
                <a:latin typeface="Helvetica"/>
              </a:rPr>
              <a:t>Gravitational Wave Sources</a:t>
            </a:r>
            <a:endParaRPr lang="en-US" sz="3600" dirty="0">
              <a:solidFill>
                <a:schemeClr val="bg1">
                  <a:lumMod val="75000"/>
                </a:schemeClr>
              </a:solidFill>
              <a:latin typeface="Helvetica"/>
            </a:endParaRPr>
          </a:p>
        </p:txBody>
      </p:sp>
      <p:sp>
        <p:nvSpPr>
          <p:cNvPr id="12" name="Rectangle 9"/>
          <p:cNvSpPr txBox="1">
            <a:spLocks noChangeArrowheads="1"/>
          </p:cNvSpPr>
          <p:nvPr/>
        </p:nvSpPr>
        <p:spPr bwMode="auto">
          <a:xfrm>
            <a:off x="0" y="914400"/>
            <a:ext cx="9144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Masses with varying </a:t>
            </a:r>
            <a:r>
              <a:rPr lang="en-US" kern="0" dirty="0" err="1" smtClean="0">
                <a:solidFill>
                  <a:schemeClr val="bg2"/>
                </a:solidFill>
                <a:latin typeface="Helvetica"/>
                <a:ea typeface="ＭＳ Ｐゴシック" charset="-128"/>
                <a:cs typeface="ＭＳ Ｐゴシック" charset="-128"/>
              </a:rPr>
              <a:t>quadrupole</a:t>
            </a:r>
            <a:r>
              <a:rPr lang="en-US" kern="0" dirty="0" smtClean="0">
                <a:solidFill>
                  <a:schemeClr val="bg2"/>
                </a:solidFill>
                <a:latin typeface="Helvetica"/>
                <a:ea typeface="ＭＳ Ｐゴシック" charset="-128"/>
                <a:cs typeface="ＭＳ Ｐゴシック" charset="-128"/>
              </a:rPr>
              <a:t> moments will emit </a:t>
            </a:r>
            <a:r>
              <a:rPr lang="en-US" kern="0" dirty="0" err="1" smtClean="0">
                <a:solidFill>
                  <a:schemeClr val="bg2"/>
                </a:solidFill>
                <a:latin typeface="Helvetica"/>
                <a:ea typeface="ＭＳ Ｐゴシック" charset="-128"/>
                <a:cs typeface="ＭＳ Ｐゴシック" charset="-128"/>
              </a:rPr>
              <a:t>GWs</a:t>
            </a:r>
            <a:r>
              <a:rPr lang="en-US" kern="0" dirty="0" smtClean="0">
                <a:solidFill>
                  <a:schemeClr val="bg2"/>
                </a:solidFill>
                <a:latin typeface="Helvetica"/>
                <a:ea typeface="ＭＳ Ｐゴシック" charset="-128"/>
                <a:cs typeface="ＭＳ Ｐゴシック" charset="-128"/>
              </a:rPr>
              <a:t>.</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tx1">
                  <a:lumMod val="50000"/>
                  <a:lumOff val="50000"/>
                </a:schemeClr>
              </a:solidFill>
              <a:effectLst/>
              <a:uLnTx/>
              <a:uFillTx/>
              <a:latin typeface="Helvetica"/>
              <a:ea typeface="ＭＳ Ｐゴシック" charset="-128"/>
              <a:cs typeface="ＭＳ Ｐゴシック" charset="-128"/>
            </a:endParaRPr>
          </a:p>
        </p:txBody>
      </p:sp>
      <p:sp>
        <p:nvSpPr>
          <p:cNvPr id="9" name="Rectangle 9"/>
          <p:cNvSpPr txBox="1">
            <a:spLocks noChangeArrowheads="1"/>
          </p:cNvSpPr>
          <p:nvPr/>
        </p:nvSpPr>
        <p:spPr bwMode="auto">
          <a:xfrm>
            <a:off x="0" y="914400"/>
            <a:ext cx="8763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Which of the following are GW sources?</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spinning stars</a:t>
            </a: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pulsing stars</a:t>
            </a: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stars in binary orbits</a:t>
            </a: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supernovae</a:t>
            </a: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stellar mergers</a:t>
            </a: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cosmic strings</a:t>
            </a: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	- the Big Bang</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accent2"/>
              </a:solidFill>
              <a:effectLst/>
              <a:uLnTx/>
              <a:uFillTx/>
              <a:latin typeface="Comic Sans MS" charset="0"/>
              <a:ea typeface="ＭＳ Ｐゴシック" charset="-128"/>
              <a:cs typeface="ＭＳ Ｐゴシック" charset="-128"/>
            </a:endParaRPr>
          </a:p>
        </p:txBody>
      </p:sp>
      <p:pic>
        <p:nvPicPr>
          <p:cNvPr id="10" name="Picture 9" descr="sn006.jpg"/>
          <p:cNvPicPr>
            <a:picLocks noChangeAspect="1"/>
          </p:cNvPicPr>
          <p:nvPr/>
        </p:nvPicPr>
        <p:blipFill>
          <a:blip r:embed="rId3"/>
          <a:stretch>
            <a:fillRect/>
          </a:stretch>
        </p:blipFill>
        <p:spPr>
          <a:xfrm>
            <a:off x="4953000" y="2590800"/>
            <a:ext cx="4191000" cy="3429000"/>
          </a:xfrm>
          <a:prstGeom prst="rect">
            <a:avLst/>
          </a:prstGeom>
        </p:spPr>
      </p:pic>
      <p:sp>
        <p:nvSpPr>
          <p:cNvPr id="11" name="TextBox 10"/>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212725" y="26241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3" name="Text Box 1027"/>
          <p:cNvSpPr txBox="1">
            <a:spLocks noChangeArrowheads="1"/>
          </p:cNvSpPr>
          <p:nvPr/>
        </p:nvSpPr>
        <p:spPr bwMode="auto">
          <a:xfrm>
            <a:off x="365125" y="2776538"/>
            <a:ext cx="184150" cy="457200"/>
          </a:xfrm>
          <a:prstGeom prst="rect">
            <a:avLst/>
          </a:prstGeom>
          <a:noFill/>
          <a:ln w="9525">
            <a:noFill/>
            <a:miter lim="800000"/>
            <a:headEnd/>
            <a:tailEnd/>
          </a:ln>
        </p:spPr>
        <p:txBody>
          <a:bodyPr wrap="none">
            <a:prstTxWarp prst="textNoShape">
              <a:avLst/>
            </a:prstTxWarp>
            <a:spAutoFit/>
          </a:bodyPr>
          <a:lstStyle/>
          <a:p>
            <a:endParaRPr lang="en-US">
              <a:latin typeface="Tahoma" charset="0"/>
            </a:endParaRPr>
          </a:p>
        </p:txBody>
      </p:sp>
      <p:sp>
        <p:nvSpPr>
          <p:cNvPr id="20484" name="Rectangle 1028"/>
          <p:cNvSpPr>
            <a:spLocks noChangeArrowheads="1"/>
          </p:cNvSpPr>
          <p:nvPr/>
        </p:nvSpPr>
        <p:spPr bwMode="auto">
          <a:xfrm>
            <a:off x="1905000" y="-152400"/>
            <a:ext cx="7391400" cy="1066800"/>
          </a:xfrm>
          <a:prstGeom prst="rect">
            <a:avLst/>
          </a:prstGeom>
          <a:noFill/>
          <a:ln w="9525">
            <a:noFill/>
            <a:miter lim="800000"/>
            <a:headEnd/>
            <a:tailEnd/>
          </a:ln>
        </p:spPr>
        <p:txBody>
          <a:bodyPr anchor="ctr">
            <a:prstTxWarp prst="textNoShape">
              <a:avLst/>
            </a:prstTxWarp>
          </a:bodyPr>
          <a:lstStyle/>
          <a:p>
            <a:r>
              <a:rPr lang="en-US" sz="3200" dirty="0" smtClean="0">
                <a:solidFill>
                  <a:schemeClr val="bg1">
                    <a:lumMod val="75000"/>
                  </a:schemeClr>
                </a:solidFill>
                <a:latin typeface="Helvetica"/>
              </a:rPr>
              <a:t>Gravitational Wave Properties</a:t>
            </a:r>
            <a:endParaRPr lang="en-US" sz="3200" dirty="0">
              <a:solidFill>
                <a:schemeClr val="bg1">
                  <a:lumMod val="75000"/>
                </a:schemeClr>
              </a:solidFill>
              <a:latin typeface="Helvetica"/>
            </a:endParaRPr>
          </a:p>
        </p:txBody>
      </p:sp>
      <p:sp>
        <p:nvSpPr>
          <p:cNvPr id="12" name="Rectangle 9"/>
          <p:cNvSpPr txBox="1">
            <a:spLocks noChangeArrowheads="1"/>
          </p:cNvSpPr>
          <p:nvPr/>
        </p:nvSpPr>
        <p:spPr bwMode="auto">
          <a:xfrm>
            <a:off x="0" y="914400"/>
            <a:ext cx="9144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In binary systems, energy is lost to </a:t>
            </a:r>
            <a:r>
              <a:rPr lang="en-US" kern="0" dirty="0" err="1" smtClean="0">
                <a:solidFill>
                  <a:schemeClr val="bg2"/>
                </a:solidFill>
                <a:latin typeface="Helvetica"/>
                <a:ea typeface="ＭＳ Ｐゴシック" charset="-128"/>
                <a:cs typeface="ＭＳ Ｐゴシック" charset="-128"/>
              </a:rPr>
              <a:t>GWs</a:t>
            </a: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and orbits will decay</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bg2"/>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r>
              <a:rPr lang="en-US" kern="0" dirty="0" smtClean="0">
                <a:solidFill>
                  <a:schemeClr val="bg2"/>
                </a:solidFill>
                <a:latin typeface="Helvetica"/>
                <a:ea typeface="ＭＳ Ｐゴシック" charset="-128"/>
                <a:cs typeface="ＭＳ Ｐゴシック" charset="-128"/>
              </a:rPr>
              <a:t>and objects will eventually merge.</a:t>
            </a: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tx1">
                  <a:lumMod val="50000"/>
                  <a:lumOff val="50000"/>
                </a:schemeClr>
              </a:solidFill>
              <a:latin typeface="Helvetica"/>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tx1">
                  <a:lumMod val="50000"/>
                  <a:lumOff val="50000"/>
                </a:schemeClr>
              </a:solidFill>
              <a:effectLst/>
              <a:uLnTx/>
              <a:uFillTx/>
              <a:latin typeface="Helvetica"/>
              <a:ea typeface="ＭＳ Ｐゴシック" charset="-128"/>
              <a:cs typeface="ＭＳ Ｐゴシック" charset="-128"/>
            </a:endParaRPr>
          </a:p>
        </p:txBody>
      </p:sp>
      <p:sp>
        <p:nvSpPr>
          <p:cNvPr id="9" name="Rectangle 9"/>
          <p:cNvSpPr txBox="1">
            <a:spLocks noChangeArrowheads="1"/>
          </p:cNvSpPr>
          <p:nvPr/>
        </p:nvSpPr>
        <p:spPr bwMode="auto">
          <a:xfrm>
            <a:off x="0" y="914400"/>
            <a:ext cx="8763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lang="en-US" kern="0" dirty="0" smtClean="0">
              <a:solidFill>
                <a:schemeClr val="accent2"/>
              </a:solidFill>
              <a:ea typeface="ＭＳ Ｐゴシック" charset="-128"/>
              <a:cs typeface="ＭＳ Ｐゴシック" charset="-128"/>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accent2"/>
              </a:solidFill>
              <a:effectLst/>
              <a:uLnTx/>
              <a:uFillTx/>
              <a:latin typeface="Comic Sans MS" charset="0"/>
              <a:ea typeface="ＭＳ Ｐゴシック" charset="-128"/>
              <a:cs typeface="ＭＳ Ｐゴシック" charset="-128"/>
            </a:endParaRPr>
          </a:p>
        </p:txBody>
      </p:sp>
      <p:pic>
        <p:nvPicPr>
          <p:cNvPr id="11" name="Picture 10" descr="gweq1.tiff"/>
          <p:cNvPicPr>
            <a:picLocks noChangeAspect="1"/>
          </p:cNvPicPr>
          <p:nvPr/>
        </p:nvPicPr>
        <p:blipFill>
          <a:blip r:embed="rId3"/>
          <a:srcRect r="16552"/>
          <a:stretch>
            <a:fillRect/>
          </a:stretch>
        </p:blipFill>
        <p:spPr>
          <a:xfrm>
            <a:off x="1828800" y="1828800"/>
            <a:ext cx="4610100" cy="901700"/>
          </a:xfrm>
          <a:prstGeom prst="rect">
            <a:avLst/>
          </a:prstGeom>
        </p:spPr>
      </p:pic>
      <p:pic>
        <p:nvPicPr>
          <p:cNvPr id="13" name="Picture 12" descr="gweq2.tiff"/>
          <p:cNvPicPr>
            <a:picLocks noChangeAspect="1"/>
          </p:cNvPicPr>
          <p:nvPr/>
        </p:nvPicPr>
        <p:blipFill>
          <a:blip r:embed="rId4"/>
          <a:srcRect r="5486"/>
          <a:stretch>
            <a:fillRect/>
          </a:stretch>
        </p:blipFill>
        <p:spPr>
          <a:xfrm>
            <a:off x="2133600" y="3810000"/>
            <a:ext cx="3781037" cy="723900"/>
          </a:xfrm>
          <a:prstGeom prst="rect">
            <a:avLst/>
          </a:prstGeom>
        </p:spPr>
      </p:pic>
      <p:pic>
        <p:nvPicPr>
          <p:cNvPr id="10" name="Picture 9" descr="timemerger.tiff"/>
          <p:cNvPicPr>
            <a:picLocks noChangeAspect="1"/>
          </p:cNvPicPr>
          <p:nvPr/>
        </p:nvPicPr>
        <p:blipFill>
          <a:blip r:embed="rId5"/>
          <a:srcRect r="7758"/>
          <a:stretch>
            <a:fillRect/>
          </a:stretch>
        </p:blipFill>
        <p:spPr>
          <a:xfrm>
            <a:off x="2286000" y="5791200"/>
            <a:ext cx="3479302" cy="673100"/>
          </a:xfrm>
          <a:prstGeom prst="rect">
            <a:avLst/>
          </a:prstGeom>
        </p:spPr>
      </p:pic>
      <p:sp>
        <p:nvSpPr>
          <p:cNvPr id="14" name="TextBox 13"/>
          <p:cNvSpPr txBox="1"/>
          <p:nvPr/>
        </p:nvSpPr>
        <p:spPr>
          <a:xfrm>
            <a:off x="0" y="6553200"/>
            <a:ext cx="9144000" cy="307777"/>
          </a:xfrm>
          <a:prstGeom prst="rect">
            <a:avLst/>
          </a:prstGeom>
          <a:noFill/>
        </p:spPr>
        <p:txBody>
          <a:bodyPr wrap="square" rtlCol="0">
            <a:spAutoFit/>
          </a:bodyPr>
          <a:lstStyle/>
          <a:p>
            <a:r>
              <a:rPr lang="en-US" sz="1400" dirty="0" smtClean="0">
                <a:solidFill>
                  <a:schemeClr val="bg1">
                    <a:lumMod val="75000"/>
                  </a:schemeClr>
                </a:solidFill>
                <a:latin typeface="Helvetica"/>
              </a:rPr>
              <a:t>Single Dish Summer School	</a:t>
            </a:r>
            <a:r>
              <a:rPr lang="en-US" sz="1400" dirty="0" smtClean="0">
                <a:solidFill>
                  <a:schemeClr val="bg1">
                    <a:lumMod val="75000"/>
                  </a:schemeClr>
                </a:solidFill>
                <a:latin typeface="Helvetica"/>
              </a:rPr>
              <a:t>   					          </a:t>
            </a:r>
            <a:r>
              <a:rPr lang="en-US" sz="1400" dirty="0" smtClean="0">
                <a:solidFill>
                  <a:schemeClr val="bg1">
                    <a:lumMod val="75000"/>
                  </a:schemeClr>
                </a:solidFill>
                <a:latin typeface="Helvetica"/>
              </a:rPr>
              <a:t> 10 June 2015</a:t>
            </a:r>
            <a:endParaRPr lang="en-US" sz="1400" dirty="0">
              <a:solidFill>
                <a:schemeClr val="bg1">
                  <a:lumMod val="75000"/>
                </a:schemeClr>
              </a:solidFill>
              <a:latin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Custom 1">
      <a:dk1>
        <a:srgbClr val="003300"/>
      </a:dk1>
      <a:lt1>
        <a:srgbClr val="0099FF"/>
      </a:lt1>
      <a:dk2>
        <a:srgbClr val="FFFF00"/>
      </a:dk2>
      <a:lt2>
        <a:srgbClr val="000000"/>
      </a:lt2>
      <a:accent1>
        <a:srgbClr val="FF9900"/>
      </a:accent1>
      <a:accent2>
        <a:srgbClr val="003300"/>
      </a:accent2>
      <a:accent3>
        <a:srgbClr val="AACAFF"/>
      </a:accent3>
      <a:accent4>
        <a:srgbClr val="002A00"/>
      </a:accent4>
      <a:accent5>
        <a:srgbClr val="FFCAAA"/>
      </a:accent5>
      <a:accent6>
        <a:srgbClr val="002D00"/>
      </a:accent6>
      <a:hlink>
        <a:srgbClr val="FF0000"/>
      </a:hlink>
      <a:folHlink>
        <a:srgbClr val="969696"/>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Comic Sans MS"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Settings\Administrator\Application Data\Microsoft\Templates\blank.pot</Template>
  <TotalTime>54563</TotalTime>
  <Words>3147</Words>
  <Application>Microsoft Macintosh PowerPoint</Application>
  <PresentationFormat>On-screen Show (4:3)</PresentationFormat>
  <Paragraphs>529</Paragraphs>
  <Slides>54</Slides>
  <Notes>48</Notes>
  <HiddenSlides>0</HiddenSlides>
  <MMClips>6</MMClips>
  <ScaleCrop>false</ScaleCrop>
  <HeadingPairs>
    <vt:vector size="4" baseType="variant">
      <vt:variant>
        <vt:lpstr>Design Template</vt:lpstr>
      </vt:variant>
      <vt:variant>
        <vt:i4>1</vt:i4>
      </vt:variant>
      <vt:variant>
        <vt:lpstr>Slide Titles</vt:lpstr>
      </vt:variant>
      <vt:variant>
        <vt:i4>54</vt:i4>
      </vt:variant>
    </vt:vector>
  </HeadingPairs>
  <TitlesOfParts>
    <vt:vector size="55" baseType="lpstr">
      <vt:lpstr>blank</vt:lpstr>
      <vt:lpstr>The NANOGrav Science Program</vt:lpstr>
      <vt:lpstr>Slide 2</vt:lpstr>
      <vt:lpstr>Slide 3</vt:lpstr>
      <vt:lpstr>The NANOGrav Science Program</vt:lpstr>
      <vt:lpstr>General Relativity</vt:lpstr>
      <vt:lpstr>Gravitational Waves</vt:lpstr>
      <vt:lpstr>The Effect of Gravitational Waves</vt:lpstr>
      <vt:lpstr>Slide 8</vt:lpstr>
      <vt:lpstr>Slide 9</vt:lpstr>
      <vt:lpstr>Slide 10</vt:lpstr>
      <vt:lpstr>Slide 11</vt:lpstr>
      <vt:lpstr>Slide 12</vt:lpstr>
      <vt:lpstr>Slide 13</vt:lpstr>
      <vt:lpstr>Slide 14</vt:lpstr>
      <vt:lpstr>What is a pulsar?</vt:lpstr>
      <vt:lpstr>Pulsar Timing Array (PTA)</vt:lpstr>
      <vt:lpstr>Slide 17</vt:lpstr>
      <vt:lpstr>Slide 18</vt:lpstr>
      <vt:lpstr>Obtaining a Timing Model and Residuals</vt:lpstr>
      <vt:lpstr>Typical residuals for a millisecond pulsar</vt:lpstr>
      <vt:lpstr>Slide 21</vt:lpstr>
      <vt:lpstr>Slide 22</vt:lpstr>
      <vt:lpstr>Pulsars are incredibly stable rotators!</vt:lpstr>
      <vt:lpstr>Their periods are predictable to high precision!</vt:lpstr>
      <vt:lpstr>What sources will we detect?</vt:lpstr>
      <vt:lpstr>Slide 26</vt:lpstr>
      <vt:lpstr>Complementary with other experiments</vt:lpstr>
      <vt:lpstr>Super-Massive Black Hole Binaries</vt:lpstr>
      <vt:lpstr>Single Source: 3C66B</vt:lpstr>
      <vt:lpstr>Single Source: 3C66B</vt:lpstr>
      <vt:lpstr>Stochastic Background</vt:lpstr>
      <vt:lpstr>Single Pulsar Limits</vt:lpstr>
      <vt:lpstr>Slide 33</vt:lpstr>
      <vt:lpstr>Slide 34</vt:lpstr>
      <vt:lpstr>Slide 35</vt:lpstr>
      <vt:lpstr>Slide 36</vt:lpstr>
      <vt:lpstr>Can use a PTA for continuous and burst sources too</vt:lpstr>
      <vt:lpstr>Slide 38</vt:lpstr>
      <vt:lpstr>Burst source detection</vt:lpstr>
      <vt:lpstr>Slide 40</vt:lpstr>
      <vt:lpstr>Slide 41</vt:lpstr>
      <vt:lpstr>Slide 42</vt:lpstr>
      <vt:lpstr>Slide 43</vt:lpstr>
      <vt:lpstr>Slide 44</vt:lpstr>
      <vt:lpstr>Improvement 1: Time</vt:lpstr>
      <vt:lpstr>Improvement 2: Cadence</vt:lpstr>
      <vt:lpstr>Improvement 3: More precise TOA measurements</vt:lpstr>
      <vt:lpstr>Improvement 4: More MSPs</vt:lpstr>
      <vt:lpstr>Improvement 4: More MSPs</vt:lpstr>
      <vt:lpstr>Slide 50</vt:lpstr>
      <vt:lpstr>Improvement 4: More MSPs</vt:lpstr>
      <vt:lpstr>Slide 52</vt:lpstr>
      <vt:lpstr>IPTA International Workshops</vt:lpstr>
      <vt:lpstr>Slide 54</vt:lpstr>
    </vt:vector>
  </TitlesOfParts>
  <Company>Jodrell Bank Observatory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Gamma Ray Pulsar Population</dc:title>
  <dc:creator>Maura McLaughlin</dc:creator>
  <cp:lastModifiedBy>Maura McLaughlin</cp:lastModifiedBy>
  <cp:revision>1571</cp:revision>
  <dcterms:created xsi:type="dcterms:W3CDTF">2015-07-09T23:10:07Z</dcterms:created>
  <dcterms:modified xsi:type="dcterms:W3CDTF">2015-07-10T01:08:10Z</dcterms:modified>
</cp:coreProperties>
</file>