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EB91-2582-404A-9AFC-255D539BE8ED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E560-8D98-4920-BDED-B1C2ECA22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</a:t>
            </a:r>
            <a:r>
              <a:rPr lang="en-US" baseline="0" dirty="0" smtClean="0"/>
              <a:t> after logging on to my.nrao.edu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E560-8D98-4920-BDED-B1C2ECA22D1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logging on to my.nrao.edu and clicking on </a:t>
            </a:r>
            <a:r>
              <a:rPr lang="en-US" i="1" dirty="0" smtClean="0"/>
              <a:t>Proposals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E560-8D98-4920-BDED-B1C2ECA22D1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EA60-7D47-4CD1-AEC8-A95046474E7C}" type="datetimeFigureOut">
              <a:rPr lang="en-US" smtClean="0"/>
              <a:pPr/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8C70-8D6D-45C5-8D1D-F5FDB6293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NRAO Proposal Tool (PST)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Gustaaf van Moorsel</a:t>
            </a:r>
          </a:p>
          <a:p>
            <a:r>
              <a:rPr lang="en-US" dirty="0" smtClean="0"/>
              <a:t>NRAO Community Day 1/13/2012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session. 3: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 on to </a:t>
            </a:r>
            <a:r>
              <a:rPr lang="en-US" dirty="0" smtClean="0">
                <a:latin typeface="CourierHP" pitchFamily="49" charset="0"/>
              </a:rPr>
              <a:t>Authors </a:t>
            </a:r>
            <a:r>
              <a:rPr lang="en-US" dirty="0" smtClean="0"/>
              <a:t>in left tree</a:t>
            </a:r>
          </a:p>
          <a:p>
            <a:pPr lvl="1"/>
            <a:r>
              <a:rPr lang="en-US" dirty="0" smtClean="0"/>
              <a:t>This should list yourself as sole author</a:t>
            </a:r>
          </a:p>
          <a:p>
            <a:pPr lvl="1"/>
            <a:r>
              <a:rPr lang="en-US" dirty="0" smtClean="0"/>
              <a:t>Note that you are also PI and contact author</a:t>
            </a:r>
          </a:p>
          <a:p>
            <a:r>
              <a:rPr lang="en-US" dirty="0" smtClean="0"/>
              <a:t>Add one author (e.g. your neighbor) by clicking </a:t>
            </a:r>
            <a:r>
              <a:rPr lang="en-US" dirty="0" smtClean="0">
                <a:latin typeface="CourierHP" pitchFamily="49" charset="0"/>
              </a:rPr>
              <a:t>Add</a:t>
            </a:r>
          </a:p>
          <a:p>
            <a:r>
              <a:rPr lang="en-US" dirty="0" smtClean="0">
                <a:latin typeface="+mj-lt"/>
              </a:rPr>
              <a:t>Type (part of) his/her name in search field and click </a:t>
            </a:r>
            <a:r>
              <a:rPr lang="en-US" dirty="0" smtClean="0">
                <a:latin typeface="CourierHP" pitchFamily="49" charset="0"/>
              </a:rPr>
              <a:t>Search</a:t>
            </a:r>
          </a:p>
          <a:p>
            <a:r>
              <a:rPr lang="en-US" dirty="0" smtClean="0"/>
              <a:t>In case of multiple hits indicate correct one and click </a:t>
            </a:r>
            <a:r>
              <a:rPr lang="en-US" dirty="0" smtClean="0">
                <a:latin typeface="CourierHP" pitchFamily="49" charset="0"/>
              </a:rPr>
              <a:t>Save </a:t>
            </a:r>
            <a:r>
              <a:rPr lang="en-US" dirty="0" smtClean="0"/>
              <a:t>and the new author will be listed</a:t>
            </a:r>
          </a:p>
          <a:p>
            <a:r>
              <a:rPr lang="en-US" dirty="0"/>
              <a:t>D</a:t>
            </a:r>
            <a:r>
              <a:rPr lang="en-US" dirty="0" smtClean="0"/>
              <a:t>isplay order can be modified by using </a:t>
            </a:r>
            <a:r>
              <a:rPr lang="en-US" dirty="0" smtClean="0">
                <a:latin typeface="CourierHP" pitchFamily="49" charset="0"/>
              </a:rPr>
              <a:t>up/down</a:t>
            </a:r>
          </a:p>
          <a:p>
            <a:r>
              <a:rPr lang="en-US" dirty="0"/>
              <a:t>R</a:t>
            </a:r>
            <a:r>
              <a:rPr lang="en-US" dirty="0" smtClean="0"/>
              <a:t>oles of PI and contact author can be reassigned</a:t>
            </a:r>
          </a:p>
          <a:p>
            <a:endParaRPr lang="en-US" dirty="0" smtClean="0">
              <a:latin typeface="CourierHP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session. 4: Science </a:t>
            </a:r>
            <a:r>
              <a:rPr lang="en-US" dirty="0"/>
              <a:t>J</a:t>
            </a:r>
            <a:r>
              <a:rPr lang="en-US" dirty="0" smtClean="0"/>
              <a:t>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justification: .pdf or .txt</a:t>
            </a:r>
          </a:p>
          <a:p>
            <a:pPr lvl="1"/>
            <a:r>
              <a:rPr lang="en-US" dirty="0" smtClean="0"/>
              <a:t>Uploaded by </a:t>
            </a:r>
            <a:r>
              <a:rPr lang="en-US" dirty="0" smtClean="0">
                <a:latin typeface="CourierHP" pitchFamily="49" charset="0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HP" pitchFamily="49" charset="0"/>
              </a:rPr>
              <a:t>browse</a:t>
            </a:r>
            <a:r>
              <a:rPr lang="en-US" dirty="0" smtClean="0"/>
              <a:t>, </a:t>
            </a:r>
            <a:r>
              <a:rPr lang="en-US" dirty="0" smtClean="0">
                <a:latin typeface="CourierHP" pitchFamily="49" charset="0"/>
              </a:rPr>
              <a:t>upload</a:t>
            </a:r>
            <a:r>
              <a:rPr lang="en-US" dirty="0" smtClean="0"/>
              <a:t> sequence</a:t>
            </a:r>
          </a:p>
          <a:p>
            <a:pPr lvl="1"/>
            <a:r>
              <a:rPr lang="en-US" dirty="0" smtClean="0"/>
              <a:t>Can skip now; has to be present in order to submit</a:t>
            </a:r>
          </a:p>
          <a:p>
            <a:pPr lvl="1"/>
            <a:r>
              <a:rPr lang="en-US" dirty="0" smtClean="0"/>
              <a:t>Max 4 pages (regular), 10 pages (large)</a:t>
            </a:r>
          </a:p>
          <a:p>
            <a:pPr lvl="1"/>
            <a:r>
              <a:rPr lang="en-US" dirty="0" smtClean="0"/>
              <a:t>Both for science </a:t>
            </a:r>
            <a:r>
              <a:rPr lang="en-US" i="1" dirty="0" smtClean="0"/>
              <a:t>and</a:t>
            </a:r>
            <a:r>
              <a:rPr lang="en-US" dirty="0" smtClean="0"/>
              <a:t> technical justification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session. 5: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Sources can be added in three ways</a:t>
            </a:r>
          </a:p>
          <a:p>
            <a:pPr lvl="1"/>
            <a:r>
              <a:rPr lang="en-US" dirty="0" smtClean="0"/>
              <a:t>Manually</a:t>
            </a:r>
          </a:p>
          <a:p>
            <a:pPr lvl="1"/>
            <a:r>
              <a:rPr lang="en-US" dirty="0" smtClean="0"/>
              <a:t>Search in NED/SIMBAD</a:t>
            </a:r>
          </a:p>
          <a:p>
            <a:pPr lvl="1"/>
            <a:r>
              <a:rPr lang="en-US" dirty="0" smtClean="0"/>
              <a:t>Load from local data file</a:t>
            </a:r>
          </a:p>
          <a:p>
            <a:r>
              <a:rPr lang="en-US" dirty="0" smtClean="0"/>
              <a:t>After </a:t>
            </a:r>
            <a:r>
              <a:rPr lang="en-US" dirty="0" smtClean="0">
                <a:latin typeface="CourierHP" pitchFamily="49" charset="0"/>
              </a:rPr>
              <a:t>sources</a:t>
            </a:r>
            <a:r>
              <a:rPr lang="en-US" dirty="0" smtClean="0"/>
              <a:t> on left, click on </a:t>
            </a:r>
            <a:r>
              <a:rPr lang="en-US" dirty="0" smtClean="0">
                <a:latin typeface="CourierHP" pitchFamily="49" charset="0"/>
              </a:rPr>
              <a:t>New Source Group</a:t>
            </a:r>
            <a:r>
              <a:rPr lang="en-US" dirty="0" smtClean="0"/>
              <a:t> in upper right</a:t>
            </a:r>
          </a:p>
          <a:p>
            <a:r>
              <a:rPr lang="en-US" dirty="0" smtClean="0"/>
              <a:t>Give it a name and </a:t>
            </a:r>
            <a:r>
              <a:rPr lang="en-US" dirty="0" smtClean="0">
                <a:latin typeface="CourierHP" pitchFamily="49" charset="0"/>
              </a:rPr>
              <a:t>save</a:t>
            </a:r>
          </a:p>
          <a:p>
            <a:r>
              <a:rPr lang="en-US" dirty="0" smtClean="0"/>
              <a:t>Click</a:t>
            </a:r>
            <a:r>
              <a:rPr lang="en-US" dirty="0" smtClean="0">
                <a:latin typeface="CourierHP" pitchFamily="49" charset="0"/>
              </a:rPr>
              <a:t> search NED/SIMBAD </a:t>
            </a:r>
            <a:r>
              <a:rPr lang="en-US" dirty="0" smtClean="0"/>
              <a:t>and enter your favorite source (e.g. M31)</a:t>
            </a:r>
          </a:p>
          <a:p>
            <a:r>
              <a:rPr lang="en-US" dirty="0" smtClean="0"/>
              <a:t>Click </a:t>
            </a:r>
            <a:r>
              <a:rPr lang="en-US" dirty="0" smtClean="0">
                <a:latin typeface="CourierHP" pitchFamily="49" charset="0"/>
              </a:rPr>
              <a:t>Save</a:t>
            </a:r>
          </a:p>
          <a:p>
            <a:endParaRPr lang="en-US" dirty="0">
              <a:latin typeface="CourierHP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session. 6: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click on </a:t>
            </a:r>
            <a:r>
              <a:rPr lang="en-US" dirty="0" smtClean="0">
                <a:latin typeface="CourierHP" pitchFamily="49" charset="0"/>
              </a:rPr>
              <a:t>Resources</a:t>
            </a:r>
            <a:r>
              <a:rPr lang="en-US" dirty="0" smtClean="0"/>
              <a:t> in left tree click on </a:t>
            </a:r>
            <a:r>
              <a:rPr lang="en-US" dirty="0" smtClean="0">
                <a:latin typeface="CourierHP" pitchFamily="49" charset="0"/>
              </a:rPr>
              <a:t>Add</a:t>
            </a:r>
            <a:r>
              <a:rPr lang="en-US" dirty="0" smtClean="0"/>
              <a:t> on the top right</a:t>
            </a:r>
          </a:p>
          <a:p>
            <a:r>
              <a:rPr lang="en-US" dirty="0" smtClean="0"/>
              <a:t>Enter </a:t>
            </a:r>
            <a:r>
              <a:rPr lang="en-US" dirty="0" smtClean="0">
                <a:latin typeface="CourierHP" pitchFamily="49" charset="0"/>
              </a:rPr>
              <a:t>name</a:t>
            </a:r>
            <a:r>
              <a:rPr lang="en-US" dirty="0" smtClean="0"/>
              <a:t>, </a:t>
            </a:r>
            <a:r>
              <a:rPr lang="en-US" dirty="0" smtClean="0">
                <a:latin typeface="CourierHP" pitchFamily="49" charset="0"/>
              </a:rPr>
              <a:t>configuration, receiver, back-end</a:t>
            </a:r>
            <a:r>
              <a:rPr lang="en-US" dirty="0" smtClean="0"/>
              <a:t> on top line</a:t>
            </a:r>
          </a:p>
          <a:p>
            <a:r>
              <a:rPr lang="en-US" dirty="0" smtClean="0"/>
              <a:t>Note how choice of back-end affects correlator setup table</a:t>
            </a:r>
          </a:p>
          <a:p>
            <a:r>
              <a:rPr lang="en-US" dirty="0" smtClean="0"/>
              <a:t>Choose a transition from the list</a:t>
            </a:r>
          </a:p>
          <a:p>
            <a:r>
              <a:rPr lang="en-US" dirty="0" smtClean="0"/>
              <a:t>Select one correlator setup</a:t>
            </a:r>
          </a:p>
          <a:p>
            <a:r>
              <a:rPr lang="en-US" dirty="0" smtClean="0"/>
              <a:t>When happy, click on </a:t>
            </a:r>
            <a:r>
              <a:rPr lang="en-US" dirty="0" smtClean="0">
                <a:latin typeface="CourierHP" pitchFamily="49" charset="0"/>
              </a:rPr>
              <a:t>save</a:t>
            </a:r>
            <a:endParaRPr lang="en-US" dirty="0">
              <a:latin typeface="CourierHP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session. 7: Sessions, Validating, and Submitting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click on </a:t>
            </a:r>
            <a:r>
              <a:rPr lang="en-US" dirty="0" smtClean="0">
                <a:latin typeface="CourierHP" pitchFamily="49" charset="0"/>
              </a:rPr>
              <a:t>Sessions</a:t>
            </a:r>
            <a:r>
              <a:rPr lang="en-US" dirty="0" smtClean="0"/>
              <a:t> in left tree click on </a:t>
            </a:r>
            <a:r>
              <a:rPr lang="en-US" dirty="0" smtClean="0">
                <a:latin typeface="CourierHP" pitchFamily="49" charset="0"/>
              </a:rPr>
              <a:t>New Session</a:t>
            </a:r>
            <a:r>
              <a:rPr lang="en-US" dirty="0" smtClean="0"/>
              <a:t> on the top right</a:t>
            </a:r>
          </a:p>
          <a:p>
            <a:r>
              <a:rPr lang="en-US" dirty="0" smtClean="0"/>
              <a:t>Enter </a:t>
            </a:r>
            <a:r>
              <a:rPr lang="en-US" dirty="0" smtClean="0">
                <a:latin typeface="CourierHP" pitchFamily="49" charset="0"/>
              </a:rPr>
              <a:t>session</a:t>
            </a:r>
            <a:r>
              <a:rPr lang="en-US" dirty="0" smtClean="0"/>
              <a:t> name and other information on top line</a:t>
            </a:r>
          </a:p>
          <a:p>
            <a:r>
              <a:rPr lang="en-US" dirty="0" smtClean="0"/>
              <a:t>Select a </a:t>
            </a:r>
            <a:r>
              <a:rPr lang="en-US" dirty="0" smtClean="0">
                <a:latin typeface="CourierHP" pitchFamily="49" charset="0"/>
              </a:rPr>
              <a:t>source group</a:t>
            </a:r>
            <a:r>
              <a:rPr lang="en-US" dirty="0" smtClean="0"/>
              <a:t> (here just one) and a </a:t>
            </a:r>
            <a:r>
              <a:rPr lang="en-US" dirty="0" smtClean="0">
                <a:latin typeface="CourierHP" pitchFamily="49" charset="0"/>
              </a:rPr>
              <a:t>resource</a:t>
            </a:r>
            <a:r>
              <a:rPr lang="en-US" dirty="0" smtClean="0"/>
              <a:t> (here just one)</a:t>
            </a:r>
          </a:p>
          <a:p>
            <a:r>
              <a:rPr lang="en-US" dirty="0" smtClean="0"/>
              <a:t>Enter </a:t>
            </a:r>
            <a:r>
              <a:rPr lang="en-US" dirty="0" smtClean="0">
                <a:latin typeface="CourierHP" pitchFamily="49" charset="0"/>
              </a:rPr>
              <a:t>time</a:t>
            </a:r>
            <a:r>
              <a:rPr lang="en-US" dirty="0" smtClean="0"/>
              <a:t> and </a:t>
            </a:r>
            <a:r>
              <a:rPr lang="en-US" dirty="0" smtClean="0">
                <a:latin typeface="CourierHP" pitchFamily="49" charset="0"/>
              </a:rPr>
              <a:t>rms</a:t>
            </a:r>
            <a:r>
              <a:rPr lang="en-US" dirty="0" smtClean="0"/>
              <a:t> you intend to reach (exposure calculator is useful here)</a:t>
            </a:r>
          </a:p>
          <a:p>
            <a:r>
              <a:rPr lang="en-US" dirty="0" smtClean="0"/>
              <a:t>Note </a:t>
            </a:r>
            <a:r>
              <a:rPr lang="en-US" dirty="0" smtClean="0">
                <a:latin typeface="CourierHP" pitchFamily="49" charset="0"/>
              </a:rPr>
              <a:t>Validate</a:t>
            </a:r>
            <a:r>
              <a:rPr lang="en-US" dirty="0" smtClean="0"/>
              <a:t>, </a:t>
            </a:r>
            <a:r>
              <a:rPr lang="en-US" dirty="0" smtClean="0">
                <a:latin typeface="CourierHP" pitchFamily="49" charset="0"/>
              </a:rPr>
              <a:t>Print</a:t>
            </a:r>
            <a:r>
              <a:rPr lang="en-US" dirty="0" smtClean="0"/>
              <a:t> and </a:t>
            </a:r>
            <a:r>
              <a:rPr lang="en-US" dirty="0" smtClean="0">
                <a:latin typeface="CourierHP" pitchFamily="49" charset="0"/>
              </a:rPr>
              <a:t>Submit</a:t>
            </a:r>
            <a:r>
              <a:rPr lang="en-US" dirty="0" smtClean="0"/>
              <a:t> buttons in upper left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NRAO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Proposal</a:t>
            </a:r>
            <a:r>
              <a:rPr lang="en-US" dirty="0" smtClean="0"/>
              <a:t> Submission Tool (PST)</a:t>
            </a:r>
          </a:p>
          <a:p>
            <a:pPr lvl="1"/>
            <a:r>
              <a:rPr lang="en-US" dirty="0" smtClean="0"/>
              <a:t>EVLA, VLBA, GBT, </a:t>
            </a:r>
            <a:r>
              <a:rPr lang="en-US" dirty="0" smtClean="0">
                <a:solidFill>
                  <a:srgbClr val="FF0000"/>
                </a:solidFill>
              </a:rPr>
              <a:t>but …</a:t>
            </a:r>
          </a:p>
          <a:p>
            <a:pPr lvl="1"/>
            <a:r>
              <a:rPr lang="en-US" dirty="0" smtClean="0"/>
              <a:t>for ALMA, use ALMA OT</a:t>
            </a:r>
          </a:p>
          <a:p>
            <a:r>
              <a:rPr lang="en-US" dirty="0" smtClean="0"/>
              <a:t>This presentation: EVLA-centric</a:t>
            </a:r>
          </a:p>
          <a:p>
            <a:r>
              <a:rPr lang="en-US" sz="3300" dirty="0" smtClean="0"/>
              <a:t>Accessing</a:t>
            </a:r>
            <a:r>
              <a:rPr lang="en-US" dirty="0" smtClean="0"/>
              <a:t> the PST</a:t>
            </a:r>
          </a:p>
          <a:p>
            <a:pPr lvl="1"/>
            <a:r>
              <a:rPr lang="en-US" dirty="0" smtClean="0"/>
              <a:t>You must be registered at my.nrao.edu</a:t>
            </a:r>
          </a:p>
          <a:p>
            <a:pPr lvl="1"/>
            <a:r>
              <a:rPr lang="en-US" dirty="0" smtClean="0"/>
              <a:t>Also allows access to other services (e.g. OPT)</a:t>
            </a:r>
          </a:p>
          <a:p>
            <a:pPr lvl="1"/>
            <a:r>
              <a:rPr lang="en-US" dirty="0" smtClean="0"/>
              <a:t>Allows creating and submitting new proposals</a:t>
            </a:r>
          </a:p>
          <a:p>
            <a:pPr lvl="1"/>
            <a:r>
              <a:rPr lang="en-US" dirty="0" smtClean="0"/>
              <a:t>Gives access to all proposals you are associated with regardless of your role (PI, co-I, contact author)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TMainScreen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33400" y="23277"/>
            <a:ext cx="8229600" cy="68347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TMyProposals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8210302" cy="64769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Proposal </a:t>
            </a:r>
            <a:r>
              <a:rPr lang="en-US" sz="3300" dirty="0" smtClean="0"/>
              <a:t>deadlines</a:t>
            </a:r>
          </a:p>
          <a:p>
            <a:pPr lvl="1"/>
            <a:r>
              <a:rPr lang="en-US" dirty="0" smtClean="0"/>
              <a:t>2 per year: February 1 and August 1</a:t>
            </a:r>
          </a:p>
          <a:p>
            <a:pPr lvl="1"/>
            <a:r>
              <a:rPr lang="en-US" dirty="0" smtClean="0"/>
              <a:t>E.g. this year: 12A and 12B</a:t>
            </a:r>
          </a:p>
          <a:p>
            <a:pPr lvl="1"/>
            <a:r>
              <a:rPr lang="en-US" dirty="0" smtClean="0"/>
              <a:t>No longer tied to VLA configurations</a:t>
            </a:r>
          </a:p>
          <a:p>
            <a:r>
              <a:rPr lang="en-US" dirty="0" smtClean="0"/>
              <a:t>After deadline:</a:t>
            </a:r>
          </a:p>
          <a:p>
            <a:pPr lvl="1"/>
            <a:r>
              <a:rPr lang="en-US" dirty="0" smtClean="0"/>
              <a:t>All submitted proposals evaluated by Science Review Panel and Time Allocation Committee</a:t>
            </a:r>
          </a:p>
          <a:p>
            <a:pPr lvl="1"/>
            <a:r>
              <a:rPr lang="en-US" dirty="0" smtClean="0"/>
              <a:t>Observers will be informed of allocated time (if any) and scientific priority</a:t>
            </a:r>
          </a:p>
          <a:p>
            <a:pPr lvl="1"/>
            <a:r>
              <a:rPr lang="en-US" dirty="0" smtClean="0"/>
              <a:t>Basic project information transferred to OPT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Regular (&lt; 200h) ≤ 4 pages science justification</a:t>
            </a:r>
          </a:p>
          <a:p>
            <a:pPr lvl="1"/>
            <a:r>
              <a:rPr lang="en-US" dirty="0" smtClean="0"/>
              <a:t>Large (≥ 200h) ≤ 10 pages science justification; requires data reduction and release plan</a:t>
            </a:r>
          </a:p>
          <a:p>
            <a:pPr lvl="1"/>
            <a:r>
              <a:rPr lang="en-US" dirty="0" smtClean="0"/>
              <a:t>Triggered</a:t>
            </a:r>
          </a:p>
          <a:p>
            <a:pPr lvl="2"/>
            <a:r>
              <a:rPr lang="en-US" dirty="0" smtClean="0"/>
              <a:t>pre-planned observations of transients whose event times are unknown a priori; well-defined triggering criteria are required</a:t>
            </a:r>
          </a:p>
          <a:p>
            <a:pPr lvl="1"/>
            <a:r>
              <a:rPr lang="en-US" dirty="0" smtClean="0"/>
              <a:t>Director’s Discretionary Time</a:t>
            </a:r>
          </a:p>
          <a:p>
            <a:pPr lvl="2"/>
            <a:r>
              <a:rPr lang="en-US" dirty="0" smtClean="0"/>
              <a:t>for a Target of Opportunity (unexpected, unpredicted, e.g. supernova in nearby galaxy) or Exploratory Time for high risk/high yield projects.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PST – major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</a:p>
          <a:p>
            <a:r>
              <a:rPr lang="en-US" dirty="0" smtClean="0"/>
              <a:t>Authors</a:t>
            </a:r>
          </a:p>
          <a:p>
            <a:r>
              <a:rPr lang="en-US" dirty="0" smtClean="0"/>
              <a:t>Science Justification</a:t>
            </a:r>
          </a:p>
          <a:p>
            <a:r>
              <a:rPr lang="en-US" dirty="0" smtClean="0"/>
              <a:t>Sources – what do you want to observe</a:t>
            </a:r>
          </a:p>
          <a:p>
            <a:r>
              <a:rPr lang="en-US" dirty="0" smtClean="0"/>
              <a:t>Resources – instrumental setup</a:t>
            </a:r>
          </a:p>
          <a:p>
            <a:r>
              <a:rPr lang="en-US" dirty="0" smtClean="0"/>
              <a:t>Sessions – combines Sources and Resources</a:t>
            </a:r>
          </a:p>
          <a:p>
            <a:r>
              <a:rPr lang="en-US" dirty="0" smtClean="0"/>
              <a:t>Student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session. 1: creating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 on to </a:t>
            </a:r>
            <a:r>
              <a:rPr lang="en-US" dirty="0" smtClean="0">
                <a:latin typeface="CourierHP" pitchFamily="49" charset="0"/>
              </a:rPr>
              <a:t>my.nrao.edu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latin typeface="CourierHP" pitchFamily="49" charset="0"/>
              </a:rPr>
              <a:t>Proposals</a:t>
            </a:r>
          </a:p>
          <a:p>
            <a:r>
              <a:rPr lang="en-US" dirty="0" smtClean="0"/>
              <a:t>If you are on any proposals, they will be listed here.  Click on </a:t>
            </a:r>
            <a:r>
              <a:rPr lang="en-US" dirty="0" smtClean="0">
                <a:latin typeface="CourierHP" pitchFamily="49" charset="0"/>
              </a:rPr>
              <a:t>New Proposal</a:t>
            </a:r>
            <a:r>
              <a:rPr lang="en-US" dirty="0" smtClean="0"/>
              <a:t> (upper right)</a:t>
            </a:r>
          </a:p>
          <a:p>
            <a:r>
              <a:rPr lang="en-US" dirty="0" smtClean="0"/>
              <a:t>Choose one telescope (here: </a:t>
            </a:r>
            <a:r>
              <a:rPr lang="en-US" dirty="0" smtClean="0">
                <a:latin typeface="CourierHP" pitchFamily="49" charset="0"/>
              </a:rPr>
              <a:t>EVLA</a:t>
            </a:r>
            <a:r>
              <a:rPr lang="en-US" dirty="0" smtClean="0"/>
              <a:t>) followed by </a:t>
            </a:r>
            <a:r>
              <a:rPr lang="en-US" dirty="0" smtClean="0">
                <a:latin typeface="CourierHP" pitchFamily="49" charset="0"/>
              </a:rPr>
              <a:t>Create</a:t>
            </a:r>
            <a:r>
              <a:rPr lang="en-US" dirty="0" smtClean="0"/>
              <a:t> in upper right</a:t>
            </a:r>
          </a:p>
          <a:p>
            <a:r>
              <a:rPr lang="en-US" dirty="0" smtClean="0"/>
              <a:t>It will list the new name at the top (e.g.</a:t>
            </a:r>
            <a:r>
              <a:rPr lang="en-US" dirty="0"/>
              <a:t> </a:t>
            </a:r>
            <a:r>
              <a:rPr lang="en-US" dirty="0" smtClean="0"/>
              <a:t>VLA-2012-00-008).  Click on that name.</a:t>
            </a:r>
          </a:p>
          <a:p>
            <a:r>
              <a:rPr lang="en-US" dirty="0" smtClean="0"/>
              <a:t>The tree structure of this new proposal is listed on the left, and the first part, ‘General’ is opened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latin typeface="CourierHP" pitchFamily="49" charset="0"/>
              </a:rPr>
              <a:t>Edit</a:t>
            </a:r>
            <a:r>
              <a:rPr lang="en-US" dirty="0" smtClean="0"/>
              <a:t> in the upper right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session. 2: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Choose </a:t>
            </a:r>
            <a:r>
              <a:rPr lang="en-US" dirty="0" smtClean="0">
                <a:latin typeface="CourierHP" pitchFamily="49" charset="0"/>
              </a:rPr>
              <a:t>proposal type </a:t>
            </a:r>
            <a:r>
              <a:rPr lang="en-US" dirty="0" smtClean="0"/>
              <a:t>regular</a:t>
            </a:r>
          </a:p>
          <a:p>
            <a:r>
              <a:rPr lang="en-US" dirty="0" smtClean="0">
                <a:latin typeface="CourierHP" pitchFamily="49" charset="0"/>
              </a:rPr>
              <a:t>Scientific category</a:t>
            </a:r>
            <a:r>
              <a:rPr lang="en-US" dirty="0" smtClean="0"/>
              <a:t>: up to you!</a:t>
            </a:r>
          </a:p>
          <a:p>
            <a:r>
              <a:rPr lang="en-US" dirty="0" smtClean="0">
                <a:latin typeface="CourierHP" pitchFamily="49" charset="0"/>
              </a:rPr>
              <a:t>Abstract</a:t>
            </a:r>
            <a:r>
              <a:rPr lang="en-US" dirty="0" smtClean="0"/>
              <a:t>: type a few words (e.g. </a:t>
            </a:r>
            <a:r>
              <a:rPr lang="en-US" dirty="0" smtClean="0">
                <a:latin typeface="CourierHP" pitchFamily="49" charset="0"/>
              </a:rPr>
              <a:t>will be completed at a later date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 a joint proposal</a:t>
            </a:r>
          </a:p>
          <a:p>
            <a:r>
              <a:rPr lang="en-US" dirty="0" smtClean="0">
                <a:latin typeface="CourierHP" pitchFamily="49" charset="0"/>
              </a:rPr>
              <a:t>Observing type</a:t>
            </a:r>
            <a:r>
              <a:rPr lang="en-US" dirty="0" smtClean="0"/>
              <a:t>: spectroscopy</a:t>
            </a:r>
          </a:p>
          <a:p>
            <a:r>
              <a:rPr lang="en-US" dirty="0" smtClean="0">
                <a:latin typeface="CourierHP" pitchFamily="49" charset="0"/>
              </a:rPr>
              <a:t>Observer present </a:t>
            </a:r>
            <a:r>
              <a:rPr lang="en-US" dirty="0" smtClean="0"/>
              <a:t>and </a:t>
            </a:r>
            <a:r>
              <a:rPr lang="en-US" dirty="0" smtClean="0">
                <a:latin typeface="CourierHP" pitchFamily="49" charset="0"/>
              </a:rPr>
              <a:t>staff support</a:t>
            </a:r>
            <a:r>
              <a:rPr lang="en-US" dirty="0" smtClean="0"/>
              <a:t>: up to you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latin typeface="CourierHP" pitchFamily="49" charset="0"/>
              </a:rPr>
              <a:t>Save</a:t>
            </a:r>
            <a:r>
              <a:rPr lang="en-US" dirty="0" smtClean="0"/>
              <a:t> in upper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757</Words>
  <Application>Microsoft Office PowerPoint</Application>
  <PresentationFormat>On-screen Show (4:3)</PresentationFormat>
  <Paragraphs>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NRAO Proposal Tool (PST)</vt:lpstr>
      <vt:lpstr>Creating an NRAO proposal</vt:lpstr>
      <vt:lpstr>Slide 3</vt:lpstr>
      <vt:lpstr>Slide 4</vt:lpstr>
      <vt:lpstr>After submission</vt:lpstr>
      <vt:lpstr>Types of proposals</vt:lpstr>
      <vt:lpstr>PST – major elements</vt:lpstr>
      <vt:lpstr>Interactive session. 1: creating a proposal</vt:lpstr>
      <vt:lpstr>Interactive session. 2: General</vt:lpstr>
      <vt:lpstr>Interactive session. 3: Authors</vt:lpstr>
      <vt:lpstr>Interactive session. 4: Science Justification</vt:lpstr>
      <vt:lpstr>Interactive session. 5: Sources</vt:lpstr>
      <vt:lpstr>Interactive session. 6: Resources</vt:lpstr>
      <vt:lpstr>Interactive session. 7: Sessions, Validating, and Submitting</vt:lpstr>
    </vt:vector>
  </TitlesOfParts>
  <Company>NRAO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NRAO Proposal Tool (PST)</dc:title>
  <dc:creator>NRAO</dc:creator>
  <cp:lastModifiedBy>NRAO</cp:lastModifiedBy>
  <cp:revision>52</cp:revision>
  <dcterms:created xsi:type="dcterms:W3CDTF">2012-01-09T16:51:23Z</dcterms:created>
  <dcterms:modified xsi:type="dcterms:W3CDTF">2012-01-10T22:09:07Z</dcterms:modified>
</cp:coreProperties>
</file>