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theme/theme5.xml" ContentType="application/vnd.openxmlformats-officedocument.them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Default Extension="png" ContentType="image/png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82" r:id="rId3"/>
  </p:sldMasterIdLst>
  <p:notesMasterIdLst>
    <p:notesMasterId r:id="rId27"/>
  </p:notesMasterIdLst>
  <p:handoutMasterIdLst>
    <p:handoutMasterId r:id="rId28"/>
  </p:handoutMasterIdLst>
  <p:sldIdLst>
    <p:sldId id="257" r:id="rId4"/>
    <p:sldId id="260" r:id="rId5"/>
    <p:sldId id="271" r:id="rId6"/>
    <p:sldId id="275" r:id="rId7"/>
    <p:sldId id="274" r:id="rId8"/>
    <p:sldId id="294" r:id="rId9"/>
    <p:sldId id="277" r:id="rId10"/>
    <p:sldId id="286" r:id="rId11"/>
    <p:sldId id="287" r:id="rId12"/>
    <p:sldId id="288" r:id="rId13"/>
    <p:sldId id="276" r:id="rId14"/>
    <p:sldId id="292" r:id="rId15"/>
    <p:sldId id="273" r:id="rId16"/>
    <p:sldId id="280" r:id="rId17"/>
    <p:sldId id="295" r:id="rId18"/>
    <p:sldId id="296" r:id="rId19"/>
    <p:sldId id="297" r:id="rId20"/>
    <p:sldId id="298" r:id="rId21"/>
    <p:sldId id="282" r:id="rId22"/>
    <p:sldId id="283" r:id="rId23"/>
    <p:sldId id="299" r:id="rId24"/>
    <p:sldId id="284" r:id="rId25"/>
    <p:sldId id="291" r:id="rId26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Gill Sans MT" pitchFamily="1" charset="0"/>
        <a:ea typeface="ＭＳ Ｐゴシック" pitchFamily="1" charset="-128"/>
        <a:cs typeface="ＭＳ Ｐゴシック" pitchFamily="1" charset="-128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Gill Sans MT" pitchFamily="1" charset="0"/>
        <a:ea typeface="ＭＳ Ｐゴシック" pitchFamily="1" charset="-128"/>
        <a:cs typeface="ＭＳ Ｐゴシック" pitchFamily="1" charset="-128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Gill Sans MT" pitchFamily="1" charset="0"/>
        <a:ea typeface="ＭＳ Ｐゴシック" pitchFamily="1" charset="-128"/>
        <a:cs typeface="ＭＳ Ｐゴシック" pitchFamily="1" charset="-128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Gill Sans MT" pitchFamily="1" charset="0"/>
        <a:ea typeface="ＭＳ Ｐゴシック" pitchFamily="1" charset="-128"/>
        <a:cs typeface="ＭＳ Ｐゴシック" pitchFamily="1" charset="-128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Gill Sans MT" pitchFamily="1" charset="0"/>
        <a:ea typeface="ＭＳ Ｐゴシック" pitchFamily="1" charset="-128"/>
        <a:cs typeface="ＭＳ Ｐゴシック" pitchFamily="1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Gill Sans MT" pitchFamily="1" charset="0"/>
        <a:ea typeface="ＭＳ Ｐゴシック" pitchFamily="1" charset="-128"/>
        <a:cs typeface="ＭＳ Ｐゴシック" pitchFamily="1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Gill Sans MT" pitchFamily="1" charset="0"/>
        <a:ea typeface="ＭＳ Ｐゴシック" pitchFamily="1" charset="-128"/>
        <a:cs typeface="ＭＳ Ｐゴシック" pitchFamily="1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Gill Sans MT" pitchFamily="1" charset="0"/>
        <a:ea typeface="ＭＳ Ｐゴシック" pitchFamily="1" charset="-128"/>
        <a:cs typeface="ＭＳ Ｐゴシック" pitchFamily="1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Gill Sans MT" pitchFamily="1" charset="0"/>
        <a:ea typeface="ＭＳ Ｐゴシック" pitchFamily="1" charset="-128"/>
        <a:cs typeface="ＭＳ Ｐゴシック" pitchFamily="1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375A2"/>
    <a:srgbClr val="99CCFF"/>
    <a:srgbClr val="000099"/>
    <a:srgbClr val="EAEAEA"/>
    <a:srgbClr val="66CCFF"/>
    <a:srgbClr val="330099"/>
    <a:srgbClr val="990033"/>
    <a:srgbClr val="ECECEC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9" autoAdjust="0"/>
    <p:restoredTop sz="94668" autoAdjust="0"/>
  </p:normalViewPr>
  <p:slideViewPr>
    <p:cSldViewPr snapToGrid="0" snapToObjects="1">
      <p:cViewPr>
        <p:scale>
          <a:sx n="100" d="100"/>
          <a:sy n="100" d="100"/>
        </p:scale>
        <p:origin x="-24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552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1" charset="0"/>
              </a:defRPr>
            </a:lvl1pPr>
          </a:lstStyle>
          <a:p>
            <a:fld id="{B4AEBA55-798E-ED41-B48C-83777F7CE29D}" type="datetime1">
              <a:rPr lang="en-US"/>
              <a:pPr/>
              <a:t>1/12/2012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1" charset="0"/>
              </a:defRPr>
            </a:lvl1pPr>
          </a:lstStyle>
          <a:p>
            <a:fld id="{C9497015-7852-9A40-80B7-03FA62071FC8}" type="slidenum">
              <a:rPr lang="en-US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1" charset="0"/>
              </a:defRPr>
            </a:lvl1pPr>
          </a:lstStyle>
          <a:p>
            <a:fld id="{58B187D0-8A62-C64D-87AB-A4245F2E50FB}" type="datetime1">
              <a:rPr lang="en-US"/>
              <a:pPr/>
              <a:t>1/12/2012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1" charset="0"/>
              </a:defRPr>
            </a:lvl1pPr>
          </a:lstStyle>
          <a:p>
            <a:fld id="{FA2771F5-26F1-334D-B461-2B600C55168E}" type="slidenum">
              <a:rPr lang="en-US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96" charset="-128"/>
        <a:cs typeface="ＭＳ Ｐゴシック" pitchFamily="96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96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96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96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96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bg_slides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27163"/>
            <a:ext cx="9144000" cy="287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4137025" y="5499100"/>
            <a:ext cx="3527425" cy="104775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r">
              <a:spcBef>
                <a:spcPct val="20000"/>
              </a:spcBef>
              <a:defRPr/>
            </a:pP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Atacama Large Millimeter/submillimeter Array</a:t>
            </a:r>
          </a:p>
          <a:p>
            <a:pPr algn="r">
              <a:spcBef>
                <a:spcPct val="20000"/>
              </a:spcBef>
              <a:defRPr/>
            </a:pP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Expanded Very Large Array</a:t>
            </a:r>
          </a:p>
          <a:p>
            <a:pPr algn="r">
              <a:spcBef>
                <a:spcPct val="20000"/>
              </a:spcBef>
              <a:defRPr/>
            </a:pP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Robert C. Byrd Green Bank Telescope</a:t>
            </a:r>
          </a:p>
          <a:p>
            <a:pPr algn="r">
              <a:spcBef>
                <a:spcPct val="20000"/>
              </a:spcBef>
              <a:defRPr/>
            </a:pP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Very Long Baseline Array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99388" y="5313363"/>
            <a:ext cx="892175" cy="115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381000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974725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00009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57200" y="4343400"/>
            <a:ext cx="4572000" cy="685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solidFill>
                  <a:srgbClr val="990033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57200" y="4724400"/>
            <a:ext cx="6019800" cy="9144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rgbClr val="000099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dirty="0">
                <a:solidFill>
                  <a:srgbClr val="000099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000099"/>
                </a:solidFill>
              </a:defRPr>
            </a:lvl1pPr>
          </a:lstStyle>
          <a:p>
            <a:fld id="{422AAEFF-FE9A-D74E-8C63-72055A03A7FB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dirty="0">
                <a:solidFill>
                  <a:srgbClr val="000099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000099"/>
                </a:solidFill>
              </a:defRPr>
            </a:lvl1pPr>
          </a:lstStyle>
          <a:p>
            <a:fld id="{AB978B87-A46A-0C46-BC1E-0C56797F65E3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dirty="0">
                <a:solidFill>
                  <a:srgbClr val="000099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000099"/>
                </a:solidFill>
              </a:defRPr>
            </a:lvl1pPr>
          </a:lstStyle>
          <a:p>
            <a:fld id="{9AC4A59E-C3EA-DE40-A462-F07233356D14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2438" y="5835650"/>
            <a:ext cx="590550" cy="76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 dirty="0">
                <a:solidFill>
                  <a:srgbClr val="000099"/>
                </a:solidFill>
                <a:latin typeface="Gill Sans MT" pitchFamily="34" charset="0"/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>
                <a:solidFill>
                  <a:srgbClr val="000099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99"/>
                </a:solidFill>
              </a:defRPr>
            </a:lvl1pPr>
          </a:lstStyle>
          <a:p>
            <a:fld id="{42B46333-8A1C-8B48-A8F8-8B58128A8816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dirty="0">
                <a:solidFill>
                  <a:srgbClr val="000099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000099"/>
                </a:solidFill>
              </a:defRPr>
            </a:lvl1pPr>
          </a:lstStyle>
          <a:p>
            <a:fld id="{9F4958BF-4D52-E943-B94B-4AF5C24D173F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381000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457200" y="974725"/>
            <a:ext cx="6400800" cy="17526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00009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dirty="0">
                <a:solidFill>
                  <a:srgbClr val="000099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000099"/>
                </a:solidFill>
              </a:defRPr>
            </a:lvl1pPr>
          </a:lstStyle>
          <a:p>
            <a:fld id="{AB6336F5-4056-8543-BFCE-471831AC3253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80886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4383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dirty="0">
                <a:solidFill>
                  <a:srgbClr val="000099"/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AAS Splinter Session, Jan 12 2012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000099"/>
                </a:solidFill>
              </a:defRPr>
            </a:lvl1pPr>
          </a:lstStyle>
          <a:p>
            <a:fld id="{756C86E0-8BB5-ED4C-9A30-1177328DABCD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dirty="0">
                <a:solidFill>
                  <a:srgbClr val="000099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000099"/>
                </a:solidFill>
              </a:defRPr>
            </a:lvl1pPr>
          </a:lstStyle>
          <a:p>
            <a:fld id="{F880A173-2B3E-3A44-A489-5E328DB721D0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dirty="0">
                <a:solidFill>
                  <a:srgbClr val="000099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000099"/>
                </a:solidFill>
              </a:defRPr>
            </a:lvl1pPr>
          </a:lstStyle>
          <a:p>
            <a:fld id="{3071D3BC-0103-B640-8E54-0F9B447A6230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dirty="0">
                <a:solidFill>
                  <a:srgbClr val="000099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000099"/>
                </a:solidFill>
              </a:defRPr>
            </a:lvl1pPr>
          </a:lstStyle>
          <a:p>
            <a:fld id="{8E37DF53-A10A-C84C-ADCF-CD9F003B0F62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dirty="0">
                <a:solidFill>
                  <a:srgbClr val="000099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000099"/>
                </a:solidFill>
              </a:defRPr>
            </a:lvl1pPr>
          </a:lstStyle>
          <a:p>
            <a:fld id="{4C7DB232-13D6-7A42-BE9D-D35362B041B1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dirty="0">
                <a:solidFill>
                  <a:srgbClr val="000099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000099"/>
                </a:solidFill>
              </a:defRPr>
            </a:lvl1pPr>
          </a:lstStyle>
          <a:p>
            <a:fld id="{9F35DC40-3EBF-8F43-875C-058123707C30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dirty="0">
                <a:solidFill>
                  <a:srgbClr val="000099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000099"/>
                </a:solidFill>
              </a:defRPr>
            </a:lvl1pPr>
          </a:lstStyle>
          <a:p>
            <a:fld id="{02DD90C0-8EF1-8545-84A7-36F5254AE95F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4.jpeg"/><Relationship Id="rId4" Type="http://schemas.openxmlformats.org/officeDocument/2006/relationships/slideLayout" Target="../slideLayouts/slideLayout5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.jpeg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99388" y="5313363"/>
            <a:ext cx="892175" cy="115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5105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Gill Sans MT" pitchFamily="34" charset="0"/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r>
              <a:rPr lang="en-US" dirty="0" smtClean="0"/>
              <a:t>AAS Splinter Session, Jan 12 2012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356350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E120B9B-4ADB-634B-8390-0C621BF5CEC0}" type="slidenum">
              <a:rPr lang="en-US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17" r:id="rId1"/>
  </p:sldLayoutIdLst>
  <p:hf hdr="0" dt="0"/>
  <p:txStyles>
    <p:titleStyle>
      <a:lvl1pPr algn="l" defTabSz="457200" rtl="0" fontAlgn="base">
        <a:spcBef>
          <a:spcPct val="0"/>
        </a:spcBef>
        <a:spcAft>
          <a:spcPct val="0"/>
        </a:spcAft>
        <a:defRPr sz="3300" b="1" kern="1200">
          <a:solidFill>
            <a:srgbClr val="990033"/>
          </a:solidFill>
          <a:latin typeface="GillSans"/>
          <a:ea typeface="ＭＳ Ｐゴシック" pitchFamily="48" charset="-128"/>
          <a:cs typeface="GillSans"/>
        </a:defRPr>
      </a:lvl1pPr>
      <a:lvl2pPr algn="l" defTabSz="457200" rtl="0" fontAlgn="base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2pPr>
      <a:lvl3pPr algn="l" defTabSz="457200" rtl="0" fontAlgn="base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3pPr>
      <a:lvl4pPr algn="l" defTabSz="457200" rtl="0" fontAlgn="base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4pPr>
      <a:lvl5pPr algn="l" defTabSz="457200" rtl="0" fontAlgn="base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pitchFamily="1" charset="0"/>
        <a:defRPr sz="2800" kern="1200">
          <a:solidFill>
            <a:srgbClr val="000099"/>
          </a:solidFill>
          <a:latin typeface="Gill Sans"/>
          <a:ea typeface="ＭＳ Ｐゴシック" pitchFamily="48" charset="-128"/>
          <a:cs typeface="Gill Sans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pitchFamily="1" charset="0"/>
        <a:defRPr sz="24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pitchFamily="1" charset="0"/>
        <a:buChar char="•"/>
        <a:defRPr sz="24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pitchFamily="1" charset="0"/>
        <a:buChar char="–"/>
        <a:defRPr sz="20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pitchFamily="1" charset="0"/>
        <a:buChar char="»"/>
        <a:defRPr sz="20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0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6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52438" y="5835650"/>
            <a:ext cx="590550" cy="76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5105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Gill Sans MT" pitchFamily="34" charset="0"/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r>
              <a:rPr lang="en-US" dirty="0" smtClean="0"/>
              <a:t>UC Berkeley Community Day 13 January 2012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356350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2A8465B-EE06-2645-A796-B13FB5A8EA6F}" type="slidenum">
              <a:rPr lang="en-US"/>
              <a:pPr/>
              <a:t>‹#›</a:t>
            </a:fld>
            <a:endParaRPr lang="en-US" dirty="0"/>
          </a:p>
        </p:txBody>
      </p:sp>
      <p:sp>
        <p:nvSpPr>
          <p:cNvPr id="2053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789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2054" name="Text Placeholder 11"/>
          <p:cNvSpPr>
            <a:spLocks noGrp="1"/>
          </p:cNvSpPr>
          <p:nvPr>
            <p:ph type="body" idx="1"/>
          </p:nvPr>
        </p:nvSpPr>
        <p:spPr bwMode="auto">
          <a:xfrm>
            <a:off x="457200" y="1080115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18" r:id="rId1"/>
    <p:sldLayoutId id="2147484419" r:id="rId2"/>
    <p:sldLayoutId id="2147484420" r:id="rId3"/>
    <p:sldLayoutId id="2147484421" r:id="rId4"/>
    <p:sldLayoutId id="2147484422" r:id="rId5"/>
    <p:sldLayoutId id="2147484423" r:id="rId6"/>
    <p:sldLayoutId id="2147484424" r:id="rId7"/>
    <p:sldLayoutId id="2147484425" r:id="rId8"/>
  </p:sldLayoutIdLs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 pitchFamily="48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 pitchFamily="48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 pitchFamily="48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 pitchFamily="48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200">
          <a:solidFill>
            <a:srgbClr val="990033"/>
          </a:solidFill>
          <a:latin typeface="Gadget" pitchFamily="48" charset="0"/>
          <a:ea typeface="ＭＳ Ｐゴシック" pitchFamily="48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200">
          <a:solidFill>
            <a:srgbClr val="990033"/>
          </a:solidFill>
          <a:latin typeface="Gadget" pitchFamily="48" charset="0"/>
          <a:ea typeface="ＭＳ Ｐゴシック" pitchFamily="48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200">
          <a:solidFill>
            <a:srgbClr val="990033"/>
          </a:solidFill>
          <a:latin typeface="Gadget" pitchFamily="48" charset="0"/>
          <a:ea typeface="ＭＳ Ｐゴシック" pitchFamily="48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200">
          <a:solidFill>
            <a:srgbClr val="990033"/>
          </a:solidFill>
          <a:latin typeface="Gadget" pitchFamily="48" charset="0"/>
          <a:ea typeface="ＭＳ Ｐゴシック" pitchFamily="48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1" charset="0"/>
        <a:buChar char="•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1" charset="0"/>
        <a:buChar char="–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1" charset="0"/>
        <a:buChar char="•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1" charset="0"/>
        <a:buChar char="–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1" charset="0"/>
        <a:buChar char="»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6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52438" y="5835650"/>
            <a:ext cx="590550" cy="76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5105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Gill Sans MT" pitchFamily="34" charset="0"/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356350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B315BE7-24BA-DF43-A320-E98320C88E08}" type="slidenum">
              <a:rPr lang="en-US"/>
              <a:pPr/>
              <a:t>‹#›</a:t>
            </a:fld>
            <a:endParaRPr lang="en-US" dirty="0"/>
          </a:p>
        </p:txBody>
      </p:sp>
      <p:sp>
        <p:nvSpPr>
          <p:cNvPr id="307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26" r:id="rId1"/>
    <p:sldLayoutId id="2147484427" r:id="rId2"/>
    <p:sldLayoutId id="2147484428" r:id="rId3"/>
    <p:sldLayoutId id="2147484429" r:id="rId4"/>
    <p:sldLayoutId id="2147484430" r:id="rId5"/>
  </p:sldLayoutIdLs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300" b="1" kern="1200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 pitchFamily="48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 pitchFamily="48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 pitchFamily="48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 pitchFamily="48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1" charset="0"/>
        <a:buChar char="•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1" charset="0"/>
        <a:buChar char="–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1" charset="0"/>
        <a:buChar char="•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1" charset="0"/>
        <a:buChar char="–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1" charset="0"/>
        <a:buChar char="»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tif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5"/>
          <p:cNvSpPr>
            <a:spLocks noGrp="1"/>
          </p:cNvSpPr>
          <p:nvPr>
            <p:ph type="ctrTitle"/>
          </p:nvPr>
        </p:nvSpPr>
        <p:spPr bwMode="auto">
          <a:xfrm>
            <a:off x="457199" y="381000"/>
            <a:ext cx="8082599" cy="1470025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Gill Sans MT" pitchFamily="1" charset="0"/>
                <a:ea typeface="ＭＳ Ｐゴシック" pitchFamily="1" charset="-128"/>
                <a:cs typeface="GillSans" pitchFamily="48" charset="0"/>
              </a:rPr>
              <a:t>The Karl G Jansky Very Large Array</a:t>
            </a:r>
            <a:br>
              <a:rPr lang="en-US" dirty="0" smtClean="0">
                <a:latin typeface="Gill Sans MT" pitchFamily="1" charset="0"/>
                <a:ea typeface="ＭＳ Ｐゴシック" pitchFamily="1" charset="-128"/>
                <a:cs typeface="GillSans" pitchFamily="48" charset="0"/>
              </a:rPr>
            </a:br>
            <a:r>
              <a:rPr lang="en-US" sz="2000" dirty="0" smtClean="0">
                <a:latin typeface="Gill Sans MT" pitchFamily="1" charset="0"/>
                <a:ea typeface="ＭＳ Ｐゴシック" pitchFamily="1" charset="-128"/>
                <a:cs typeface="GillSans" pitchFamily="48" charset="0"/>
              </a:rPr>
              <a:t>(formerly known as the EVLA)</a:t>
            </a:r>
            <a:endParaRPr lang="en-US" sz="2000" dirty="0">
              <a:latin typeface="Gill Sans MT" pitchFamily="1" charset="0"/>
              <a:ea typeface="ＭＳ Ｐゴシック" pitchFamily="1" charset="-128"/>
              <a:cs typeface="GillSans" pitchFamily="48" charset="0"/>
            </a:endParaRPr>
          </a:p>
        </p:txBody>
      </p:sp>
      <p:sp>
        <p:nvSpPr>
          <p:cNvPr id="18435" name="Subtitle 6"/>
          <p:cNvSpPr>
            <a:spLocks noGrp="1"/>
          </p:cNvSpPr>
          <p:nvPr>
            <p:ph type="subTitle" idx="1"/>
          </p:nvPr>
        </p:nvSpPr>
        <p:spPr bwMode="auto">
          <a:xfrm>
            <a:off x="457200" y="1485899"/>
            <a:ext cx="6400800" cy="1241425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solidFill>
                  <a:schemeClr val="bg2">
                    <a:lumMod val="25000"/>
                  </a:schemeClr>
                </a:solidFill>
                <a:latin typeface="Gill Sans MT" pitchFamily="1" charset="0"/>
                <a:ea typeface="ＭＳ Ｐゴシック" pitchFamily="1" charset="-128"/>
                <a:cs typeface="Gill Sans" pitchFamily="1" charset="0"/>
              </a:rPr>
              <a:t>Current and future capabilities</a:t>
            </a:r>
            <a:endParaRPr lang="en-US" dirty="0">
              <a:solidFill>
                <a:schemeClr val="bg2">
                  <a:lumMod val="25000"/>
                </a:schemeClr>
              </a:solidFill>
              <a:latin typeface="Gill Sans MT" pitchFamily="1" charset="0"/>
              <a:ea typeface="ＭＳ Ｐゴシック" pitchFamily="1" charset="-128"/>
              <a:cs typeface="Gill Sans" pitchFamily="1" charset="0"/>
            </a:endParaRPr>
          </a:p>
        </p:txBody>
      </p:sp>
      <p:sp>
        <p:nvSpPr>
          <p:cNvPr id="18436" name="Text Placeholder 7"/>
          <p:cNvSpPr>
            <a:spLocks noGrp="1"/>
          </p:cNvSpPr>
          <p:nvPr>
            <p:ph type="body" sz="quarter" idx="13"/>
          </p:nvPr>
        </p:nvSpPr>
        <p:spPr bwMode="auto">
          <a:xfrm>
            <a:off x="457199" y="4343400"/>
            <a:ext cx="6191251" cy="6858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/>
          </a:bodyPr>
          <a:lstStyle/>
          <a:p>
            <a:pPr marL="0" indent="0"/>
            <a:r>
              <a:rPr lang="en-US" dirty="0" smtClean="0">
                <a:latin typeface="Gill Sans MT" pitchFamily="1" charset="0"/>
                <a:ea typeface="ＭＳ Ｐゴシック" pitchFamily="1" charset="-128"/>
                <a:cs typeface="Gill Sans" pitchFamily="1" charset="0"/>
              </a:rPr>
              <a:t>Jürgen Ott / Michael Rupen / Gustaaf van Moorsel</a:t>
            </a:r>
            <a:endParaRPr lang="en-US" dirty="0">
              <a:latin typeface="Gill Sans MT" pitchFamily="1" charset="0"/>
              <a:ea typeface="ＭＳ Ｐゴシック" pitchFamily="1" charset="-128"/>
              <a:cs typeface="Gill Sans" pitchFamily="1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Wideband Imaging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UC Berkeley Community Day 13 January 2012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56C86E0-8BB5-ED4C-9A30-1177328DABCD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idx="1"/>
          </p:nvPr>
        </p:nvSpPr>
        <p:spPr>
          <a:xfrm>
            <a:off x="457200" y="1043830"/>
            <a:ext cx="3466600" cy="4525963"/>
          </a:xfrm>
        </p:spPr>
        <p:txBody>
          <a:bodyPr/>
          <a:lstStyle/>
          <a:p>
            <a:r>
              <a:rPr lang="en-US" dirty="0" smtClean="0"/>
              <a:t>Wide-band, wide-field imaging</a:t>
            </a:r>
          </a:p>
          <a:p>
            <a:r>
              <a:rPr lang="en-US" dirty="0" smtClean="0"/>
              <a:t>Multi-scale cleaning</a:t>
            </a:r>
          </a:p>
          <a:p>
            <a:r>
              <a:rPr lang="en-US" dirty="0" smtClean="0"/>
              <a:t>A-projection for wide-field imaging</a:t>
            </a:r>
          </a:p>
          <a:p>
            <a:endParaRPr lang="en-US" dirty="0" smtClean="0"/>
          </a:p>
        </p:txBody>
      </p:sp>
      <p:sp>
        <p:nvSpPr>
          <p:cNvPr id="14" name="TextBox 13"/>
          <p:cNvSpPr txBox="1"/>
          <p:nvPr/>
        </p:nvSpPr>
        <p:spPr>
          <a:xfrm>
            <a:off x="561706" y="1652677"/>
            <a:ext cx="2744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endParaRPr lang="en-US" sz="2000" dirty="0">
              <a:solidFill>
                <a:srgbClr val="000099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73848" y="5651027"/>
            <a:ext cx="39292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1600" dirty="0" smtClean="0">
                <a:solidFill>
                  <a:srgbClr val="000099"/>
                </a:solidFill>
                <a:ea typeface="DejaVu LGC Sans" charset="0"/>
                <a:cs typeface="DejaVu LGC Sans" charset="0"/>
              </a:rPr>
              <a:t>Bhatnagar, Green, Rau, Golap, Rupen &amp; Perley</a:t>
            </a:r>
            <a:endParaRPr lang="en-US" sz="2000" dirty="0">
              <a:solidFill>
                <a:srgbClr val="000099"/>
              </a:solidFill>
            </a:endParaRP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84688" y="1196975"/>
            <a:ext cx="3702050" cy="35067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4953000" y="1276350"/>
            <a:ext cx="13874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dirty="0"/>
              <a:t>G93.3+6.9</a:t>
            </a:r>
          </a:p>
        </p:txBody>
      </p:sp>
      <p:sp>
        <p:nvSpPr>
          <p:cNvPr id="12" name="Oval 11"/>
          <p:cNvSpPr/>
          <p:nvPr/>
        </p:nvSpPr>
        <p:spPr>
          <a:xfrm>
            <a:off x="5770630" y="1920637"/>
            <a:ext cx="1637096" cy="1637096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7155092" y="3157623"/>
            <a:ext cx="5052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2000" dirty="0" smtClean="0">
                <a:solidFill>
                  <a:srgbClr val="000099"/>
                </a:solidFill>
              </a:rPr>
              <a:t>fov</a:t>
            </a:r>
            <a:endParaRPr lang="en-US" sz="2000" dirty="0">
              <a:solidFill>
                <a:srgbClr val="0000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Sensitivity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UC Berkeley Community Day 13 January 2012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56C86E0-8BB5-ED4C-9A30-1177328DABCD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9" name="Picture Placeholder 6" descr="sensitivity.png"/>
          <p:cNvPicPr>
            <a:picLocks noChangeAspect="1"/>
          </p:cNvPicPr>
          <p:nvPr/>
        </p:nvPicPr>
        <p:blipFill>
          <a:blip r:embed="rId2"/>
          <a:srcRect l="-1515" r="-1515"/>
          <a:stretch>
            <a:fillRect/>
          </a:stretch>
        </p:blipFill>
        <p:spPr bwMode="auto">
          <a:xfrm>
            <a:off x="1792288" y="1856875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Connector 10"/>
          <p:cNvCxnSpPr/>
          <p:nvPr/>
        </p:nvCxnSpPr>
        <p:spPr>
          <a:xfrm rot="5400000" flipH="1" flipV="1">
            <a:off x="2471187" y="4796927"/>
            <a:ext cx="1497707" cy="1588"/>
          </a:xfrm>
          <a:prstGeom prst="line">
            <a:avLst/>
          </a:prstGeom>
          <a:ln w="3175" cmpd="sng"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5400000" flipH="1" flipV="1">
            <a:off x="3181496" y="4796926"/>
            <a:ext cx="1497707" cy="1588"/>
          </a:xfrm>
          <a:prstGeom prst="line">
            <a:avLst/>
          </a:prstGeom>
          <a:ln w="3175" cmpd="sng"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rot="5400000" flipH="1" flipV="1">
            <a:off x="3910708" y="4796927"/>
            <a:ext cx="1497707" cy="1588"/>
          </a:xfrm>
          <a:prstGeom prst="line">
            <a:avLst/>
          </a:prstGeom>
          <a:ln w="3175" cmpd="sng"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5400000" flipH="1" flipV="1">
            <a:off x="4326668" y="4805543"/>
            <a:ext cx="1497707" cy="1588"/>
          </a:xfrm>
          <a:prstGeom prst="line">
            <a:avLst/>
          </a:prstGeom>
          <a:ln w="3175" cmpd="sng"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5400000" flipH="1" flipV="1">
            <a:off x="4742628" y="4802177"/>
            <a:ext cx="1497707" cy="1588"/>
          </a:xfrm>
          <a:prstGeom prst="line">
            <a:avLst/>
          </a:prstGeom>
          <a:ln w="3175" cmpd="sng"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5400000" flipH="1" flipV="1">
            <a:off x="5158588" y="4798811"/>
            <a:ext cx="1497707" cy="1588"/>
          </a:xfrm>
          <a:prstGeom prst="line">
            <a:avLst/>
          </a:prstGeom>
          <a:ln w="3175" cmpd="sng"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5400000" flipH="1" flipV="1">
            <a:off x="5586528" y="4795445"/>
            <a:ext cx="1497707" cy="1588"/>
          </a:xfrm>
          <a:prstGeom prst="line">
            <a:avLst/>
          </a:prstGeom>
          <a:ln w="3175" cmpd="sng"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rot="5400000" flipH="1" flipV="1">
            <a:off x="2469599" y="3020951"/>
            <a:ext cx="1497707" cy="1588"/>
          </a:xfrm>
          <a:prstGeom prst="line">
            <a:avLst/>
          </a:prstGeom>
          <a:ln w="3175" cmpd="sng"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rot="5400000" flipH="1" flipV="1">
            <a:off x="3179908" y="3020950"/>
            <a:ext cx="1497707" cy="1588"/>
          </a:xfrm>
          <a:prstGeom prst="line">
            <a:avLst/>
          </a:prstGeom>
          <a:ln w="3175" cmpd="sng"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rot="5400000" flipH="1" flipV="1">
            <a:off x="3909120" y="3020951"/>
            <a:ext cx="1497707" cy="1588"/>
          </a:xfrm>
          <a:prstGeom prst="line">
            <a:avLst/>
          </a:prstGeom>
          <a:ln w="3175" cmpd="sng"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rot="5400000" flipH="1" flipV="1">
            <a:off x="4325080" y="3029567"/>
            <a:ext cx="1497707" cy="1588"/>
          </a:xfrm>
          <a:prstGeom prst="line">
            <a:avLst/>
          </a:prstGeom>
          <a:ln w="3175" cmpd="sng"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rot="5400000" flipH="1" flipV="1">
            <a:off x="4741040" y="3026201"/>
            <a:ext cx="1497707" cy="1588"/>
          </a:xfrm>
          <a:prstGeom prst="line">
            <a:avLst/>
          </a:prstGeom>
          <a:ln w="3175" cmpd="sng"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rot="5400000" flipH="1" flipV="1">
            <a:off x="5157000" y="3022835"/>
            <a:ext cx="1497707" cy="1588"/>
          </a:xfrm>
          <a:prstGeom prst="line">
            <a:avLst/>
          </a:prstGeom>
          <a:ln w="3175" cmpd="sng"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rot="5400000" flipH="1" flipV="1">
            <a:off x="5584940" y="3019469"/>
            <a:ext cx="1497707" cy="1588"/>
          </a:xfrm>
          <a:prstGeom prst="line">
            <a:avLst/>
          </a:prstGeom>
          <a:ln w="3175" cmpd="sng"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2659637" y="5644189"/>
            <a:ext cx="2852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16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L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437289" y="5637457"/>
            <a:ext cx="2852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16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192051" y="5644189"/>
            <a:ext cx="3299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16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C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710329" y="5644189"/>
            <a:ext cx="3299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16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X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088296" y="5633582"/>
            <a:ext cx="4115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16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Ku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535827" y="5633582"/>
            <a:ext cx="325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16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K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929394" y="5644189"/>
            <a:ext cx="4067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16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Ka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285185" y="5644189"/>
            <a:ext cx="3535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16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Q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218643" y="1892821"/>
            <a:ext cx="7312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16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1 GHz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527486" y="1892821"/>
            <a:ext cx="8338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16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10 GHz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221826" y="1892821"/>
            <a:ext cx="8338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16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50 GHz</a:t>
            </a:r>
          </a:p>
        </p:txBody>
      </p:sp>
      <p:sp>
        <p:nvSpPr>
          <p:cNvPr id="36" name="Content Placeholder 3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At 10 GHz:  in 1h, a 1</a:t>
            </a:r>
            <a:r>
              <a:rPr lang="en-US" dirty="0" smtClean="0">
                <a:latin typeface="Symbol" charset="2"/>
                <a:cs typeface="Symbol" charset="2"/>
              </a:rPr>
              <a:t>s</a:t>
            </a:r>
            <a:r>
              <a:rPr lang="en-US" dirty="0" smtClean="0"/>
              <a:t> noise of 2 </a:t>
            </a:r>
            <a:r>
              <a:rPr lang="en-US" dirty="0" smtClean="0">
                <a:latin typeface="Symbol" charset="2"/>
                <a:cs typeface="Symbol" charset="2"/>
              </a:rPr>
              <a:t>m</a:t>
            </a:r>
            <a:r>
              <a:rPr lang="en-US" dirty="0" smtClean="0"/>
              <a:t>Jy continuum </a:t>
            </a:r>
          </a:p>
          <a:p>
            <a:r>
              <a:rPr lang="en-US" dirty="0" smtClean="0"/>
              <a:t>0.8 mJy in 1 km s</a:t>
            </a:r>
            <a:r>
              <a:rPr lang="en-US" baseline="30000" dirty="0" smtClean="0"/>
              <a:t>-1</a:t>
            </a:r>
            <a:r>
              <a:rPr lang="en-US" dirty="0" smtClean="0"/>
              <a:t> channel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VLA – EVLA Comparison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UC Berkeley Community Day 13 January 2012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56C86E0-8BB5-ED4C-9A30-1177328DABCD}" type="slidenum">
              <a:rPr lang="en-US" smtClean="0"/>
              <a:pPr/>
              <a:t>12</a:t>
            </a:fld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640736" y="1315926"/>
          <a:ext cx="8046064" cy="39748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48454"/>
                <a:gridCol w="1205549"/>
                <a:gridCol w="1592061"/>
              </a:tblGrid>
              <a:tr h="368061">
                <a:tc>
                  <a:txBody>
                    <a:bodyPr/>
                    <a:lstStyle/>
                    <a:p>
                      <a:r>
                        <a:rPr lang="en-US" dirty="0" smtClean="0"/>
                        <a:t>Parameter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VLA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EVLA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Continuum sensitivity (1s, 9 hr)	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 </a:t>
                      </a:r>
                      <a:r>
                        <a:rPr lang="en-US" dirty="0" smtClean="0">
                          <a:latin typeface="Symbol" charset="2"/>
                          <a:cs typeface="Symbol" charset="2"/>
                        </a:rPr>
                        <a:t>m</a:t>
                      </a:r>
                      <a:r>
                        <a:rPr lang="en-US" dirty="0" smtClean="0"/>
                        <a:t>Jy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 </a:t>
                      </a:r>
                      <a:r>
                        <a:rPr lang="en-US" dirty="0" smtClean="0">
                          <a:latin typeface="Symbol" charset="2"/>
                          <a:cs typeface="Symbol" charset="2"/>
                        </a:rPr>
                        <a:t>m</a:t>
                      </a:r>
                      <a:r>
                        <a:rPr lang="en-US" dirty="0" smtClean="0"/>
                        <a:t>Jy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Maximum bandwidth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0.1 GHz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 GHz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Number of frequency channels at maximum bandwidth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16,384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Maximum number of frequency channels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512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4,194,304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Coarsest frequency resolution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50 MHz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 MHz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Finest frequency resolution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381 Hz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0.12 Hz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Frequency coverage, 1 - 50 GHz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22%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100%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Number of baselines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351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351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Maximum spatial resolution (5GHz)	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0.3”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0.3”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Receiver Availability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99242"/>
            <a:ext cx="8229600" cy="4525963"/>
          </a:xfrm>
        </p:spPr>
        <p:txBody>
          <a:bodyPr/>
          <a:lstStyle/>
          <a:p>
            <a:r>
              <a:rPr lang="en-US" dirty="0" smtClean="0"/>
              <a:t>Majority of receivers is already installed, a few more remaining, installation of 3-bit samplers (required for 8 GHz bandwidth) will commence soon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UC Berkeley Community Day 13 January 2012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56C86E0-8BB5-ED4C-9A30-1177328DABCD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668" y="1633042"/>
            <a:ext cx="5971781" cy="461455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rot="18605971">
            <a:off x="2854351" y="4246973"/>
            <a:ext cx="18908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2000" dirty="0" smtClean="0">
                <a:solidFill>
                  <a:srgbClr val="000099"/>
                </a:solidFill>
              </a:rPr>
              <a:t>8 GHz capability</a:t>
            </a:r>
            <a:endParaRPr lang="en-US" sz="2000" dirty="0">
              <a:solidFill>
                <a:srgbClr val="000099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13220" y="2552700"/>
            <a:ext cx="1873580" cy="18774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2000" dirty="0" smtClean="0">
                <a:solidFill>
                  <a:srgbClr val="000099"/>
                </a:solidFill>
              </a:rPr>
              <a:t>Complete: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sz="2000" dirty="0" smtClean="0">
                <a:solidFill>
                  <a:srgbClr val="000099"/>
                </a:solidFill>
              </a:rPr>
              <a:t>C: 4-8 GHz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sz="2000" dirty="0" smtClean="0">
                <a:solidFill>
                  <a:srgbClr val="000099"/>
                </a:solidFill>
              </a:rPr>
              <a:t>K: 18-26.5 GHz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sz="2000" dirty="0" smtClean="0">
                <a:solidFill>
                  <a:srgbClr val="000099"/>
                </a:solidFill>
              </a:rPr>
              <a:t>Ka: 26.5–40GHz 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sz="2000" dirty="0" smtClean="0">
                <a:solidFill>
                  <a:srgbClr val="000099"/>
                </a:solidFill>
              </a:rPr>
              <a:t>Q: 40-50GHz</a:t>
            </a:r>
            <a:endParaRPr lang="en-US" sz="2000" dirty="0">
              <a:solidFill>
                <a:srgbClr val="0000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WIDAR Correlator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99242"/>
            <a:ext cx="5257800" cy="4525963"/>
          </a:xfrm>
        </p:spPr>
        <p:txBody>
          <a:bodyPr/>
          <a:lstStyle/>
          <a:p>
            <a:r>
              <a:rPr lang="en-US" dirty="0" smtClean="0"/>
              <a:t>WIDAR:  Wideband Interferometric Digital Architecture</a:t>
            </a:r>
            <a:endParaRPr lang="en-US" dirty="0" smtClean="0">
              <a:latin typeface="Arial" charset="0"/>
            </a:endParaRPr>
          </a:p>
          <a:p>
            <a:r>
              <a:rPr lang="en-US" dirty="0" smtClean="0"/>
              <a:t>10</a:t>
            </a:r>
            <a:r>
              <a:rPr lang="en-US" baseline="30000" dirty="0" smtClean="0"/>
              <a:t>16</a:t>
            </a:r>
            <a:r>
              <a:rPr lang="en-US" dirty="0" smtClean="0"/>
              <a:t> calculations/s</a:t>
            </a:r>
          </a:p>
          <a:p>
            <a:r>
              <a:rPr lang="en-US" dirty="0" smtClean="0"/>
              <a:t>Fiber bandwidth: 3 Tbits/s = 48 million phone calls</a:t>
            </a:r>
          </a:p>
          <a:p>
            <a:r>
              <a:rPr lang="en-US" dirty="0" smtClean="0"/>
              <a:t>16 GHz per antenna = 2600 TV channels</a:t>
            </a:r>
          </a:p>
          <a:p>
            <a:r>
              <a:rPr lang="en-US" dirty="0" smtClean="0"/>
              <a:t>175 kW = 350 refrigerators electricity usage</a:t>
            </a:r>
          </a:p>
          <a:p>
            <a:r>
              <a:rPr lang="en-US" dirty="0" smtClean="0"/>
              <a:t>160 Gbits/s output</a:t>
            </a:r>
          </a:p>
          <a:p>
            <a:r>
              <a:rPr lang="en-US" dirty="0" smtClean="0"/>
              <a:t>160 baseline boards</a:t>
            </a:r>
          </a:p>
          <a:p>
            <a:r>
              <a:rPr lang="en-US" dirty="0" smtClean="0"/>
              <a:t>120 station boards</a:t>
            </a:r>
          </a:p>
          <a:p>
            <a:pPr>
              <a:buNone/>
            </a:pPr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UC Berkeley Community Day 13 January 2012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56C86E0-8BB5-ED4C-9A30-1177328DABCD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4175" y="1047215"/>
            <a:ext cx="3211246" cy="2133472"/>
          </a:xfrm>
          <a:prstGeom prst="rect">
            <a:avLst/>
          </a:prstGeom>
        </p:spPr>
      </p:pic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9525" y="368935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58922" y="4844759"/>
            <a:ext cx="1392743" cy="706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7010400" y="4038600"/>
            <a:ext cx="1841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/>
              <a:t>NRC-CNRC</a:t>
            </a:r>
          </a:p>
        </p:txBody>
      </p:sp>
      <p:pic>
        <p:nvPicPr>
          <p:cNvPr id="17" name="Picture 11" descr="bb-fron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60995" y="3470664"/>
            <a:ext cx="3211246" cy="2408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26887" y="3835343"/>
            <a:ext cx="1335571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WIDAR </a:t>
            </a:r>
            <a:r>
              <a:rPr lang="en-US" dirty="0" err="1" smtClean="0"/>
              <a:t>Correlator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UC Berkeley Community Day 13 January 2012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56C86E0-8BB5-ED4C-9A30-1177328DABCD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9525" y="368935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6" name="Content Placeholder 2"/>
          <p:cNvSpPr txBox="1">
            <a:spLocks/>
          </p:cNvSpPr>
          <p:nvPr/>
        </p:nvSpPr>
        <p:spPr bwMode="auto">
          <a:xfrm>
            <a:off x="482600" y="873842"/>
            <a:ext cx="8661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lvl="0" indent="-342900" eaLnBrk="0" hangingPunct="0">
              <a:spcBef>
                <a:spcPct val="20000"/>
              </a:spcBef>
              <a:defRPr/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rPr>
              <a:t>Final specs:</a:t>
            </a:r>
          </a:p>
          <a:p>
            <a:pPr marL="342900" lvl="0" indent="-342900" eaLnBrk="0" hangingPunct="0">
              <a:spcBef>
                <a:spcPct val="20000"/>
              </a:spcBef>
              <a:defRPr/>
            </a:pPr>
            <a:endParaRPr lang="en-US" sz="2000" dirty="0" smtClean="0">
              <a:solidFill>
                <a:srgbClr val="000099"/>
              </a:solidFill>
              <a:latin typeface="Gill Sans MT" pitchFamily="34" charset="0"/>
              <a:ea typeface="ＭＳ Ｐゴシック" pitchFamily="48" charset="-128"/>
              <a:cs typeface="Gill Sans"/>
            </a:endParaRPr>
          </a:p>
          <a:p>
            <a:pPr marL="342900" lvl="0" indent="-342900" eaLnBrk="0" hangingPunct="0">
              <a:spcBef>
                <a:spcPct val="20000"/>
              </a:spcBef>
              <a:buFont typeface="Arial" pitchFamily="1" charset="0"/>
              <a:buChar char="•"/>
              <a:defRPr/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rPr>
              <a:t>64 independent </a:t>
            </a:r>
            <a:r>
              <a:rPr lang="en-US" sz="2000" dirty="0" err="1" smtClean="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rPr>
              <a:t>subbands</a:t>
            </a: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rPr>
              <a:t> act like 64 independent </a:t>
            </a:r>
            <a:r>
              <a:rPr lang="en-US" sz="2000" dirty="0" err="1" smtClean="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rPr>
              <a:t>correlators</a:t>
            </a:r>
            <a:endParaRPr lang="en-US" sz="2000" dirty="0" smtClean="0">
              <a:solidFill>
                <a:srgbClr val="000099"/>
              </a:solidFill>
              <a:latin typeface="Gill Sans MT" pitchFamily="34" charset="0"/>
              <a:ea typeface="ＭＳ Ｐゴシック" pitchFamily="48" charset="-128"/>
              <a:cs typeface="Gill Sans"/>
            </a:endParaRPr>
          </a:p>
          <a:p>
            <a:pPr marL="342900" lvl="0" indent="-342900" eaLnBrk="0" hangingPunct="0">
              <a:spcBef>
                <a:spcPct val="20000"/>
              </a:spcBef>
              <a:defRPr/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rPr>
              <a:t>     independent in bandwidth, channelization, polarization products</a:t>
            </a:r>
          </a:p>
          <a:p>
            <a:pPr marL="342900" lvl="0" indent="-342900" eaLnBrk="0" hangingPunct="0">
              <a:spcBef>
                <a:spcPct val="20000"/>
              </a:spcBef>
              <a:defRPr/>
            </a:pPr>
            <a:endParaRPr lang="en-US" sz="2000" dirty="0" smtClean="0">
              <a:solidFill>
                <a:srgbClr val="000099"/>
              </a:solidFill>
              <a:latin typeface="Gill Sans MT" pitchFamily="34" charset="0"/>
              <a:ea typeface="ＭＳ Ｐゴシック" pitchFamily="48" charset="-128"/>
              <a:cs typeface="Gill Sans"/>
            </a:endParaRPr>
          </a:p>
          <a:p>
            <a:pPr marL="342900" lvl="0" indent="-342900" eaLnBrk="0" hangingPunct="0">
              <a:spcBef>
                <a:spcPct val="20000"/>
              </a:spcBef>
              <a:buFont typeface="Arial" pitchFamily="1" charset="0"/>
              <a:buChar char="•"/>
              <a:defRPr/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rPr>
              <a:t>Each </a:t>
            </a:r>
            <a:r>
              <a:rPr lang="en-US" sz="2000" dirty="0" err="1" smtClean="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rPr>
              <a:t>subband</a:t>
            </a: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rPr>
              <a:t>:</a:t>
            </a:r>
          </a:p>
          <a:p>
            <a:pPr marL="800100" lvl="1" indent="-342900" eaLnBrk="0" hangingPunct="0">
              <a:spcBef>
                <a:spcPct val="20000"/>
              </a:spcBef>
              <a:buFont typeface="Arial" pitchFamily="1" charset="0"/>
              <a:buChar char="•"/>
              <a:defRPr/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rPr>
              <a:t>Up to 4 polarization products</a:t>
            </a:r>
          </a:p>
          <a:p>
            <a:pPr marL="800100" lvl="1" indent="-342900" eaLnBrk="0" hangingPunct="0">
              <a:spcBef>
                <a:spcPct val="20000"/>
              </a:spcBef>
              <a:buFont typeface="Arial" pitchFamily="1" charset="0"/>
              <a:buChar char="•"/>
              <a:defRPr/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rPr>
              <a:t>31 kHz – 128 MHz bandwidth </a:t>
            </a:r>
          </a:p>
          <a:p>
            <a:pPr marL="800100" lvl="1" indent="-342900" eaLnBrk="0" hangingPunct="0">
              <a:spcBef>
                <a:spcPct val="20000"/>
              </a:spcBef>
              <a:buFont typeface="Arial" pitchFamily="1" charset="0"/>
              <a:buChar char="•"/>
              <a:defRPr/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rPr>
              <a:t>Up to 16384 channels</a:t>
            </a:r>
          </a:p>
          <a:p>
            <a:pPr marL="800100" lvl="1" indent="-342900" eaLnBrk="0" hangingPunct="0">
              <a:spcBef>
                <a:spcPct val="20000"/>
              </a:spcBef>
              <a:buFont typeface="Arial" pitchFamily="1" charset="0"/>
              <a:buChar char="•"/>
              <a:defRPr/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rPr>
              <a:t>2 Hz – 2 MHz bandwidth</a:t>
            </a:r>
          </a:p>
          <a:p>
            <a:pPr marL="800100" lvl="1" indent="-342900" eaLnBrk="0" hangingPunct="0">
              <a:spcBef>
                <a:spcPct val="20000"/>
              </a:spcBef>
              <a:buFont typeface="Arial" pitchFamily="1" charset="0"/>
              <a:buChar char="•"/>
              <a:defRPr/>
            </a:pPr>
            <a:endParaRPr lang="en-US" sz="2000" dirty="0" smtClean="0">
              <a:solidFill>
                <a:srgbClr val="000099"/>
              </a:solidFill>
              <a:latin typeface="Gill Sans MT" pitchFamily="34" charset="0"/>
              <a:ea typeface="ＭＳ Ｐゴシック" pitchFamily="48" charset="-128"/>
              <a:cs typeface="Gill Sans"/>
            </a:endParaRPr>
          </a:p>
          <a:p>
            <a:pPr marL="342900" indent="-342900" eaLnBrk="0" hangingPunct="0">
              <a:spcBef>
                <a:spcPct val="20000"/>
              </a:spcBef>
              <a:buFont typeface="Arial" pitchFamily="1" charset="0"/>
              <a:buChar char="•"/>
              <a:defRPr/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rPr>
              <a:t>Baseline board stacking (trading </a:t>
            </a:r>
            <a:r>
              <a:rPr lang="en-US" sz="2000" dirty="0" err="1" smtClean="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rPr>
              <a:t>subbands</a:t>
            </a: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rPr>
              <a:t> for additional channels)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1" charset="0"/>
              <a:buChar char="•"/>
              <a:defRPr/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rPr>
              <a:t>Recirculation (trading integration time for additional channels)</a:t>
            </a:r>
          </a:p>
          <a:p>
            <a:pPr marL="800100" lvl="1" indent="-342900" eaLnBrk="0" hangingPunct="0">
              <a:spcBef>
                <a:spcPct val="20000"/>
              </a:spcBef>
              <a:buFont typeface="Arial" pitchFamily="1" charset="0"/>
              <a:buChar char="•"/>
              <a:defRPr/>
            </a:pPr>
            <a:endParaRPr lang="en-US" sz="2000" dirty="0" smtClean="0">
              <a:solidFill>
                <a:srgbClr val="000099"/>
              </a:solidFill>
              <a:latin typeface="Gill Sans MT" pitchFamily="34" charset="0"/>
              <a:ea typeface="ＭＳ Ｐゴシック" pitchFamily="48" charset="-128"/>
              <a:cs typeface="Gill Sans"/>
            </a:endParaRPr>
          </a:p>
          <a:p>
            <a:pPr marL="342900" lvl="0" indent="-342900" eaLnBrk="0" hangingPunct="0">
              <a:spcBef>
                <a:spcPct val="20000"/>
              </a:spcBef>
              <a:defRPr/>
            </a:pPr>
            <a:endParaRPr lang="en-US" sz="2000" dirty="0" smtClean="0">
              <a:solidFill>
                <a:srgbClr val="000099"/>
              </a:solidFill>
              <a:latin typeface="Gill Sans MT" pitchFamily="34" charset="0"/>
              <a:ea typeface="ＭＳ Ｐゴシック" pitchFamily="48" charset="-128"/>
              <a:cs typeface="Gill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WIDAR </a:t>
            </a:r>
            <a:r>
              <a:rPr lang="en-US" dirty="0" err="1" smtClean="0"/>
              <a:t>Correlator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UC Berkeley Community Day 13 January 2012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56C86E0-8BB5-ED4C-9A30-1177328DABCD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9525" y="368935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6" name="Content Placeholder 2"/>
          <p:cNvSpPr txBox="1">
            <a:spLocks/>
          </p:cNvSpPr>
          <p:nvPr/>
        </p:nvSpPr>
        <p:spPr bwMode="auto">
          <a:xfrm>
            <a:off x="482600" y="873842"/>
            <a:ext cx="8051800" cy="5120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lvl="0" indent="-342900" eaLnBrk="0" hangingPunct="0">
              <a:spcBef>
                <a:spcPct val="20000"/>
              </a:spcBef>
              <a:buFont typeface="Arial" pitchFamily="1" charset="0"/>
              <a:buChar char="•"/>
              <a:defRPr/>
            </a:pPr>
            <a:endParaRPr lang="en-US" sz="1200" dirty="0" smtClean="0">
              <a:solidFill>
                <a:srgbClr val="000099"/>
              </a:solidFill>
              <a:latin typeface="Gill Sans MT" pitchFamily="34" charset="0"/>
              <a:ea typeface="ＭＳ Ｐゴシック" pitchFamily="48" charset="-128"/>
              <a:cs typeface="Gill Sans"/>
            </a:endParaRPr>
          </a:p>
          <a:p>
            <a:pPr marL="342900" lvl="0" indent="-342900" eaLnBrk="0" hangingPunct="0">
              <a:spcBef>
                <a:spcPct val="20000"/>
              </a:spcBef>
              <a:defRPr/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rPr>
              <a:t>Examples: </a:t>
            </a:r>
          </a:p>
          <a:p>
            <a:pPr marL="342900" lvl="0" indent="-342900" eaLnBrk="0" hangingPunct="0">
              <a:spcBef>
                <a:spcPct val="20000"/>
              </a:spcBef>
              <a:defRPr/>
            </a:pPr>
            <a:endParaRPr lang="en-US" sz="2000" dirty="0" smtClean="0">
              <a:solidFill>
                <a:srgbClr val="000099"/>
              </a:solidFill>
              <a:latin typeface="Gill Sans MT" pitchFamily="34" charset="0"/>
              <a:ea typeface="ＭＳ Ｐゴシック" pitchFamily="48" charset="-128"/>
              <a:cs typeface="Gill Sans"/>
            </a:endParaRPr>
          </a:p>
          <a:p>
            <a:pPr marL="800100" lvl="1" indent="-342900" eaLnBrk="0" hangingPunct="0">
              <a:spcBef>
                <a:spcPct val="20000"/>
              </a:spcBef>
              <a:buFont typeface="Arial" pitchFamily="1" charset="0"/>
              <a:buChar char="•"/>
              <a:defRPr/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rPr>
              <a:t>Ka-band (1cm): 2x1 GHz imaging (captures tens of important molecular lines) with 3 km/</a:t>
            </a:r>
            <a:r>
              <a:rPr lang="en-US" sz="2000" dirty="0" err="1" smtClean="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rPr>
              <a:t>s</a:t>
            </a: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rPr>
              <a:t> spectral resolution (dual </a:t>
            </a:r>
            <a:r>
              <a:rPr lang="en-US" sz="2000" dirty="0" err="1" smtClean="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rPr>
              <a:t>pol</a:t>
            </a: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rPr>
              <a:t>), 1s integration times</a:t>
            </a:r>
          </a:p>
          <a:p>
            <a:pPr marL="800100" lvl="1" indent="-342900" eaLnBrk="0" hangingPunct="0">
              <a:spcBef>
                <a:spcPct val="20000"/>
              </a:spcBef>
              <a:defRPr/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rPr>
              <a:t>     even more channels with recirculation</a:t>
            </a:r>
          </a:p>
          <a:p>
            <a:pPr marL="800100" lvl="1" indent="-342900" eaLnBrk="0" hangingPunct="0">
              <a:spcBef>
                <a:spcPct val="20000"/>
              </a:spcBef>
              <a:defRPr/>
            </a:pPr>
            <a:endParaRPr lang="en-US" sz="2000" dirty="0" smtClean="0">
              <a:solidFill>
                <a:srgbClr val="000099"/>
              </a:solidFill>
              <a:latin typeface="Gill Sans MT" pitchFamily="34" charset="0"/>
              <a:ea typeface="ＭＳ Ｐゴシック" pitchFamily="48" charset="-128"/>
              <a:cs typeface="Gill Sans"/>
            </a:endParaRPr>
          </a:p>
          <a:p>
            <a:pPr marL="800100" lvl="1" indent="-342900" eaLnBrk="0" hangingPunct="0">
              <a:spcBef>
                <a:spcPct val="20000"/>
              </a:spcBef>
              <a:buFont typeface="Arial" pitchFamily="1" charset="0"/>
              <a:buChar char="•"/>
              <a:defRPr/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rPr>
              <a:t>L-band (21cm): full stokes continuum at 2 MHz resolution (using 8 </a:t>
            </a:r>
            <a:r>
              <a:rPr lang="en-US" sz="2000" dirty="0" err="1" smtClean="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rPr>
              <a:t>subbands</a:t>
            </a: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rPr>
              <a:t>) plus sub km/</a:t>
            </a:r>
            <a:r>
              <a:rPr lang="en-US" sz="2000" dirty="0" err="1" smtClean="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rPr>
              <a:t>s</a:t>
            </a: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rPr>
              <a:t> imaging on HI, OH, radio recombination lines (up to 56 additional </a:t>
            </a:r>
            <a:r>
              <a:rPr lang="en-US" sz="2000" dirty="0" err="1" smtClean="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rPr>
              <a:t>subbands</a:t>
            </a: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rPr>
              <a:t>!), all simultaneously</a:t>
            </a:r>
          </a:p>
          <a:p>
            <a:pPr marL="800100" lvl="1" indent="-342900" eaLnBrk="0" hangingPunct="0">
              <a:spcBef>
                <a:spcPct val="20000"/>
              </a:spcBef>
              <a:defRPr/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rPr>
              <a:t>        </a:t>
            </a:r>
          </a:p>
          <a:p>
            <a:pPr lvl="1">
              <a:buFont typeface="Arial"/>
              <a:buChar char="•"/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rPr>
              <a:t>   S-band (13cm): 31 Radio recombination lines at once with sub-km/</a:t>
            </a:r>
            <a:r>
              <a:rPr lang="en-US" sz="2000" dirty="0" err="1" smtClean="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rPr>
              <a:t>s</a:t>
            </a: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rPr>
              <a:t>  </a:t>
            </a:r>
          </a:p>
          <a:p>
            <a:pPr lvl="1"/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rPr>
              <a:t>    resolution; sensitivity increase by stacking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Multi-Line Imaging: Orion KL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UC Berkeley Community Day 13 January 2012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56C86E0-8BB5-ED4C-9A30-1177328DABCD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idx="1"/>
          </p:nvPr>
        </p:nvSpPr>
        <p:spPr>
          <a:xfrm>
            <a:off x="457200" y="1043830"/>
            <a:ext cx="3466600" cy="4525963"/>
          </a:xfrm>
        </p:spPr>
        <p:txBody>
          <a:bodyPr/>
          <a:lstStyle/>
          <a:p>
            <a:r>
              <a:rPr lang="en-US" dirty="0" smtClean="0"/>
              <a:t>Wide-band, wide-field imaging</a:t>
            </a:r>
          </a:p>
          <a:p>
            <a:r>
              <a:rPr lang="en-US" dirty="0" smtClean="0"/>
              <a:t>Multi-scale cleaning</a:t>
            </a:r>
          </a:p>
          <a:p>
            <a:r>
              <a:rPr lang="en-US" dirty="0" smtClean="0"/>
              <a:t>A-projection for wide-field imaging</a:t>
            </a:r>
          </a:p>
          <a:p>
            <a:endParaRPr lang="en-US" dirty="0" smtClean="0"/>
          </a:p>
        </p:txBody>
      </p:sp>
      <p:sp>
        <p:nvSpPr>
          <p:cNvPr id="14" name="TextBox 13"/>
          <p:cNvSpPr txBox="1"/>
          <p:nvPr/>
        </p:nvSpPr>
        <p:spPr>
          <a:xfrm>
            <a:off x="561706" y="1652677"/>
            <a:ext cx="2744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endParaRPr lang="en-US" sz="2000" dirty="0">
              <a:solidFill>
                <a:srgbClr val="000099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73848" y="5651027"/>
            <a:ext cx="39292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1600" dirty="0" smtClean="0">
                <a:solidFill>
                  <a:srgbClr val="000099"/>
                </a:solidFill>
                <a:ea typeface="DejaVu LGC Sans" charset="0"/>
                <a:cs typeface="DejaVu LGC Sans" charset="0"/>
              </a:rPr>
              <a:t>Bhatnagar, Green, Rau, Golap, Rupen &amp; Perley</a:t>
            </a:r>
            <a:endParaRPr lang="en-US" sz="2000" dirty="0">
              <a:solidFill>
                <a:srgbClr val="000099"/>
              </a:solidFill>
            </a:endParaRPr>
          </a:p>
        </p:txBody>
      </p:sp>
      <p:sp>
        <p:nvSpPr>
          <p:cNvPr id="17" name="Slide Number Placeholder 4"/>
          <p:cNvSpPr txBox="1">
            <a:spLocks/>
          </p:cNvSpPr>
          <p:nvPr/>
        </p:nvSpPr>
        <p:spPr bwMode="auto">
          <a:xfrm>
            <a:off x="8686800" y="6356350"/>
            <a:ext cx="4572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486607C-3C37-274A-A3C5-531FB0B477FB}" type="slidenum">
              <a:rPr kumimoji="0" lang="en-US" sz="8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18" name="Picture 7" descr="all.png"/>
          <p:cNvPicPr>
            <a:picLocks noChangeAspect="1"/>
          </p:cNvPicPr>
          <p:nvPr/>
        </p:nvPicPr>
        <p:blipFill>
          <a:blip r:embed="rId2"/>
          <a:srcRect l="8185" t="12617" r="21049" b="45364"/>
          <a:stretch>
            <a:fillRect/>
          </a:stretch>
        </p:blipFill>
        <p:spPr bwMode="auto">
          <a:xfrm>
            <a:off x="2225675" y="1019175"/>
            <a:ext cx="4213225" cy="323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8" descr="NW.png"/>
          <p:cNvPicPr>
            <a:picLocks noChangeAspect="1"/>
          </p:cNvPicPr>
          <p:nvPr/>
        </p:nvPicPr>
        <p:blipFill>
          <a:blip r:embed="rId3"/>
          <a:srcRect l="7506" t="4572" r="9579" b="3313"/>
          <a:stretch>
            <a:fillRect/>
          </a:stretch>
        </p:blipFill>
        <p:spPr bwMode="auto">
          <a:xfrm>
            <a:off x="6438900" y="990600"/>
            <a:ext cx="2640013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9" descr="SE.png"/>
          <p:cNvPicPr>
            <a:picLocks noChangeAspect="1"/>
          </p:cNvPicPr>
          <p:nvPr/>
        </p:nvPicPr>
        <p:blipFill>
          <a:blip r:embed="rId4"/>
          <a:srcRect l="6200" t="2962" r="9155"/>
          <a:stretch>
            <a:fillRect/>
          </a:stretch>
        </p:blipFill>
        <p:spPr bwMode="auto">
          <a:xfrm>
            <a:off x="71438" y="4130675"/>
            <a:ext cx="2714625" cy="234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10" descr="W.png"/>
          <p:cNvPicPr>
            <a:picLocks noChangeAspect="1"/>
          </p:cNvPicPr>
          <p:nvPr/>
        </p:nvPicPr>
        <p:blipFill>
          <a:blip r:embed="rId5"/>
          <a:srcRect l="6200" t="4572" r="9155" b="3313"/>
          <a:stretch>
            <a:fillRect/>
          </a:stretch>
        </p:blipFill>
        <p:spPr bwMode="auto">
          <a:xfrm>
            <a:off x="6438900" y="4257675"/>
            <a:ext cx="2705100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11" descr="P.png"/>
          <p:cNvPicPr>
            <a:picLocks noChangeAspect="1"/>
          </p:cNvPicPr>
          <p:nvPr/>
        </p:nvPicPr>
        <p:blipFill>
          <a:blip r:embed="rId6"/>
          <a:srcRect l="6200" t="4572" r="9155" b="3542"/>
          <a:stretch>
            <a:fillRect/>
          </a:stretch>
        </p:blipFill>
        <p:spPr bwMode="auto">
          <a:xfrm>
            <a:off x="3330575" y="4256088"/>
            <a:ext cx="2728913" cy="2233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12" descr="N.png"/>
          <p:cNvPicPr>
            <a:picLocks noChangeAspect="1"/>
          </p:cNvPicPr>
          <p:nvPr/>
        </p:nvPicPr>
        <p:blipFill>
          <a:blip r:embed="rId7"/>
          <a:srcRect l="6200" t="4572" r="9155" b="3082"/>
          <a:stretch>
            <a:fillRect/>
          </a:stretch>
        </p:blipFill>
        <p:spPr bwMode="auto">
          <a:xfrm>
            <a:off x="0" y="990600"/>
            <a:ext cx="2786063" cy="229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4" name="Straight Arrow Connector 23"/>
          <p:cNvCxnSpPr>
            <a:cxnSpLocks noChangeShapeType="1"/>
          </p:cNvCxnSpPr>
          <p:nvPr/>
        </p:nvCxnSpPr>
        <p:spPr bwMode="auto">
          <a:xfrm>
            <a:off x="5630863" y="1944688"/>
            <a:ext cx="1328737" cy="0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25" name="Straight Arrow Connector 24"/>
          <p:cNvCxnSpPr>
            <a:cxnSpLocks noChangeShapeType="1"/>
          </p:cNvCxnSpPr>
          <p:nvPr/>
        </p:nvCxnSpPr>
        <p:spPr bwMode="auto">
          <a:xfrm>
            <a:off x="5197475" y="2319338"/>
            <a:ext cx="2346325" cy="2252662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26" name="Straight Arrow Connector 25"/>
          <p:cNvCxnSpPr>
            <a:cxnSpLocks noChangeShapeType="1"/>
          </p:cNvCxnSpPr>
          <p:nvPr/>
        </p:nvCxnSpPr>
        <p:spPr bwMode="auto">
          <a:xfrm rot="10800000">
            <a:off x="2617788" y="2203450"/>
            <a:ext cx="2224087" cy="1588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27" name="Straight Arrow Connector 26"/>
          <p:cNvCxnSpPr>
            <a:cxnSpLocks noChangeShapeType="1"/>
          </p:cNvCxnSpPr>
          <p:nvPr/>
        </p:nvCxnSpPr>
        <p:spPr bwMode="auto">
          <a:xfrm rot="5400000">
            <a:off x="4090988" y="3590925"/>
            <a:ext cx="1982788" cy="1587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28" name="Straight Arrow Connector 27"/>
          <p:cNvCxnSpPr>
            <a:cxnSpLocks noChangeShapeType="1"/>
          </p:cNvCxnSpPr>
          <p:nvPr/>
        </p:nvCxnSpPr>
        <p:spPr bwMode="auto">
          <a:xfrm rot="10800000" flipV="1">
            <a:off x="2492375" y="2960688"/>
            <a:ext cx="1963738" cy="1447800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29" name="TextBox 35"/>
          <p:cNvSpPr txBox="1">
            <a:spLocks noChangeArrowheads="1"/>
          </p:cNvSpPr>
          <p:nvPr/>
        </p:nvSpPr>
        <p:spPr bwMode="auto">
          <a:xfrm>
            <a:off x="3252788" y="1073150"/>
            <a:ext cx="19446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2000" dirty="0">
                <a:solidFill>
                  <a:schemeClr val="bg1"/>
                </a:solidFill>
                <a:latin typeface="Gill Sans MT" charset="0"/>
                <a:ea typeface="Gill Sans" charset="0"/>
                <a:cs typeface="Gill Sans" charset="0"/>
              </a:rPr>
              <a:t>Moment-0 Image</a:t>
            </a:r>
          </a:p>
        </p:txBody>
      </p:sp>
      <p:sp>
        <p:nvSpPr>
          <p:cNvPr id="30" name="TextBox 21"/>
          <p:cNvSpPr txBox="1">
            <a:spLocks noChangeArrowheads="1"/>
          </p:cNvSpPr>
          <p:nvPr/>
        </p:nvSpPr>
        <p:spPr bwMode="auto">
          <a:xfrm>
            <a:off x="7086600" y="3200400"/>
            <a:ext cx="21336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 b="1" u="sng" dirty="0">
                <a:solidFill>
                  <a:srgbClr val="00B050"/>
                </a:solidFill>
              </a:rPr>
              <a:t>End to end data processing in CASA</a:t>
            </a:r>
          </a:p>
        </p:txBody>
      </p:sp>
      <p:sp>
        <p:nvSpPr>
          <p:cNvPr id="31" name="TextBox 21"/>
          <p:cNvSpPr txBox="1">
            <a:spLocks noChangeArrowheads="1"/>
          </p:cNvSpPr>
          <p:nvPr/>
        </p:nvSpPr>
        <p:spPr bwMode="auto">
          <a:xfrm>
            <a:off x="0" y="3352800"/>
            <a:ext cx="21336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 b="1" u="sng" dirty="0">
                <a:solidFill>
                  <a:srgbClr val="00B050"/>
                </a:solidFill>
              </a:rPr>
              <a:t>96x96x24012</a:t>
            </a:r>
          </a:p>
          <a:p>
            <a:pPr algn="l"/>
            <a:r>
              <a:rPr lang="en-US" sz="2000" b="1" u="sng" dirty="0">
                <a:solidFill>
                  <a:srgbClr val="00B050"/>
                </a:solidFill>
              </a:rPr>
              <a:t>spectral cube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 z spectral surveys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AAS Spl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56C86E0-8BB5-ED4C-9A30-1177328DABCD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9525" y="368935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16" name="Content Placeholder 2"/>
          <p:cNvSpPr txBox="1">
            <a:spLocks/>
          </p:cNvSpPr>
          <p:nvPr/>
        </p:nvSpPr>
        <p:spPr bwMode="auto">
          <a:xfrm>
            <a:off x="609600" y="1051642"/>
            <a:ext cx="6057603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lvl="0" indent="-342900" eaLnBrk="0" hangingPunct="0">
              <a:spcBef>
                <a:spcPct val="20000"/>
              </a:spcBef>
              <a:buFont typeface="Arial" pitchFamily="1" charset="0"/>
              <a:buChar char="•"/>
              <a:defRPr/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rPr>
              <a:t>EVLA is giving access to low excitation CO lines at intermediate z and high excitation lines at high z</a:t>
            </a:r>
          </a:p>
          <a:p>
            <a:pPr marL="342900" lvl="0" indent="-342900" eaLnBrk="0" hangingPunct="0">
              <a:spcBef>
                <a:spcPct val="20000"/>
              </a:spcBef>
              <a:buFont typeface="Arial" pitchFamily="1" charset="0"/>
              <a:buChar char="•"/>
              <a:defRPr/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rPr>
              <a:t>Wideband enables blind CO surveys</a:t>
            </a:r>
          </a:p>
          <a:p>
            <a:pPr marL="342900" lvl="0" indent="-342900" eaLnBrk="0" hangingPunct="0">
              <a:spcBef>
                <a:spcPct val="20000"/>
              </a:spcBef>
              <a:buFont typeface="Arial" pitchFamily="1" charset="0"/>
              <a:buChar char="•"/>
              <a:defRPr/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rPr>
              <a:t>Perfect complement to ALMA and other (sub)mm observatories</a:t>
            </a:r>
          </a:p>
          <a:p>
            <a:pPr marL="342900" lvl="0" indent="-342900" eaLnBrk="0" hangingPunct="0">
              <a:spcBef>
                <a:spcPct val="20000"/>
              </a:spcBef>
              <a:buFont typeface="Arial" pitchFamily="1" charset="0"/>
              <a:buChar char="•"/>
              <a:defRPr/>
            </a:pPr>
            <a:endParaRPr lang="en-US" sz="2000" dirty="0" smtClean="0">
              <a:solidFill>
                <a:srgbClr val="000099"/>
              </a:solidFill>
              <a:latin typeface="Gill Sans MT" pitchFamily="34" charset="0"/>
              <a:ea typeface="ＭＳ Ｐゴシック" pitchFamily="48" charset="-128"/>
              <a:cs typeface="Gill Sans"/>
            </a:endParaRPr>
          </a:p>
          <a:p>
            <a:pPr marL="342900" lvl="0" indent="-342900" eaLnBrk="0" hangingPunct="0">
              <a:spcBef>
                <a:spcPct val="20000"/>
              </a:spcBef>
              <a:buFont typeface="Arial" pitchFamily="1" charset="0"/>
              <a:buChar char="•"/>
              <a:defRPr/>
            </a:pPr>
            <a:endParaRPr lang="en-US" sz="2000" dirty="0" smtClean="0">
              <a:solidFill>
                <a:srgbClr val="000099"/>
              </a:solidFill>
              <a:latin typeface="Gill Sans MT" pitchFamily="34" charset="0"/>
              <a:ea typeface="ＭＳ Ｐゴシック" pitchFamily="48" charset="-128"/>
              <a:cs typeface="Gill Sans"/>
            </a:endParaRPr>
          </a:p>
          <a:p>
            <a:pPr marL="342900" lvl="0" indent="-342900" eaLnBrk="0" hangingPunct="0">
              <a:spcBef>
                <a:spcPct val="20000"/>
              </a:spcBef>
              <a:buFont typeface="Arial" pitchFamily="1" charset="0"/>
              <a:buChar char="•"/>
              <a:defRPr/>
            </a:pPr>
            <a:endParaRPr lang="en-US" sz="2000" dirty="0" smtClean="0">
              <a:solidFill>
                <a:srgbClr val="000099"/>
              </a:solidFill>
              <a:latin typeface="Gill Sans MT" pitchFamily="34" charset="0"/>
              <a:ea typeface="ＭＳ Ｐゴシック" pitchFamily="48" charset="-128"/>
              <a:cs typeface="Gill Sans"/>
            </a:endParaRPr>
          </a:p>
          <a:p>
            <a:pPr marL="342900" lvl="0" indent="-342900" eaLnBrk="0" hangingPunct="0">
              <a:spcBef>
                <a:spcPct val="20000"/>
              </a:spcBef>
              <a:defRPr/>
            </a:pPr>
            <a:endParaRPr lang="en-US" sz="2000" dirty="0" smtClean="0">
              <a:solidFill>
                <a:srgbClr val="000099"/>
              </a:solidFill>
              <a:latin typeface="Gill Sans MT" pitchFamily="34" charset="0"/>
              <a:ea typeface="ＭＳ Ｐゴシック" pitchFamily="48" charset="-128"/>
              <a:cs typeface="Gill Sans"/>
            </a:endParaRPr>
          </a:p>
        </p:txBody>
      </p:sp>
      <p:sp>
        <p:nvSpPr>
          <p:cNvPr id="7" name="Slide Number Placeholder 1"/>
          <p:cNvSpPr txBox="1">
            <a:spLocks/>
          </p:cNvSpPr>
          <p:nvPr/>
        </p:nvSpPr>
        <p:spPr bwMode="auto">
          <a:xfrm>
            <a:off x="71501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E309454-6A47-BA4C-9F96-3BCB2FE415FE}" type="slidenum">
              <a:rPr kumimoji="0" lang="en-US" sz="8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9" name="Picture 3" descr="Screen shot 2010-06-16 at 1.00.16 PM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56350" y="609600"/>
            <a:ext cx="278765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5" descr="Screen shot 2011-01-07 at 9.46.10 AM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56350" y="3962400"/>
            <a:ext cx="2776538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6"/>
          <p:cNvSpPr txBox="1">
            <a:spLocks noChangeArrowheads="1"/>
          </p:cNvSpPr>
          <p:nvPr/>
        </p:nvSpPr>
        <p:spPr bwMode="auto">
          <a:xfrm>
            <a:off x="0" y="3216275"/>
            <a:ext cx="464026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 typeface="Wingdings" charset="2"/>
              <a:buNone/>
            </a:pPr>
            <a:r>
              <a:rPr lang="en-US" dirty="0">
                <a:solidFill>
                  <a:schemeClr val="bg1"/>
                </a:solidFill>
                <a:latin typeface="Times New Roman" charset="0"/>
              </a:rPr>
              <a:t>Extended, low excitation CO in z~2.3 SMG (Ivison ea)</a:t>
            </a:r>
          </a:p>
        </p:txBody>
      </p:sp>
      <p:sp>
        <p:nvSpPr>
          <p:cNvPr id="13" name="TextBox 7"/>
          <p:cNvSpPr txBox="1">
            <a:spLocks noChangeArrowheads="1"/>
          </p:cNvSpPr>
          <p:nvPr/>
        </p:nvSpPr>
        <p:spPr bwMode="auto">
          <a:xfrm>
            <a:off x="3485828" y="5410651"/>
            <a:ext cx="297785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buFont typeface="Wingdings" charset="2"/>
              <a:buNone/>
            </a:pPr>
            <a:r>
              <a:rPr lang="en-US" sz="1600" dirty="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rPr>
              <a:t>Multitransition CO study of most distance SMG z=5.3 (Riechers, Capak ea)</a:t>
            </a:r>
          </a:p>
        </p:txBody>
      </p:sp>
      <p:sp>
        <p:nvSpPr>
          <p:cNvPr id="14" name="TextBox 8"/>
          <p:cNvSpPr txBox="1">
            <a:spLocks noChangeArrowheads="1"/>
          </p:cNvSpPr>
          <p:nvPr/>
        </p:nvSpPr>
        <p:spPr bwMode="auto">
          <a:xfrm>
            <a:off x="6858000" y="990600"/>
            <a:ext cx="838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 typeface="Wingdings" charset="2"/>
              <a:buNone/>
            </a:pPr>
            <a:r>
              <a:rPr lang="en-US" sz="1800" dirty="0">
                <a:latin typeface="Times New Roman" charset="0"/>
              </a:rPr>
              <a:t>EVLA</a:t>
            </a:r>
          </a:p>
        </p:txBody>
      </p:sp>
      <p:sp>
        <p:nvSpPr>
          <p:cNvPr id="15" name="TextBox 9"/>
          <p:cNvSpPr txBox="1">
            <a:spLocks noChangeArrowheads="1"/>
          </p:cNvSpPr>
          <p:nvPr/>
        </p:nvSpPr>
        <p:spPr bwMode="auto">
          <a:xfrm>
            <a:off x="6858000" y="1905000"/>
            <a:ext cx="838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 typeface="Wingdings" charset="2"/>
              <a:buNone/>
            </a:pPr>
            <a:r>
              <a:rPr lang="en-US" sz="1800" dirty="0">
                <a:latin typeface="Times New Roman" charset="0"/>
              </a:rPr>
              <a:t>BURE</a:t>
            </a:r>
          </a:p>
        </p:txBody>
      </p:sp>
      <p:pic>
        <p:nvPicPr>
          <p:cNvPr id="17" name="Picture 9" descr="ivison3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1496" y="2801079"/>
            <a:ext cx="5504258" cy="1304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0" descr="ivison4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64857" y="4105844"/>
            <a:ext cx="5420897" cy="1070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 Box 12"/>
          <p:cNvSpPr txBox="1">
            <a:spLocks noChangeArrowheads="1"/>
          </p:cNvSpPr>
          <p:nvPr/>
        </p:nvSpPr>
        <p:spPr bwMode="auto">
          <a:xfrm>
            <a:off x="1052092" y="5874935"/>
            <a:ext cx="2646362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pPr algn="l"/>
            <a:r>
              <a:rPr lang="en-US" sz="1800" dirty="0">
                <a:solidFill>
                  <a:srgbClr val="000099"/>
                </a:solidFill>
              </a:rPr>
              <a:t>Courtesy C. Carilli </a:t>
            </a:r>
          </a:p>
        </p:txBody>
      </p:sp>
      <p:sp>
        <p:nvSpPr>
          <p:cNvPr id="20" name="TextBox 6"/>
          <p:cNvSpPr txBox="1">
            <a:spLocks noChangeArrowheads="1"/>
          </p:cNvSpPr>
          <p:nvPr/>
        </p:nvSpPr>
        <p:spPr bwMode="auto">
          <a:xfrm>
            <a:off x="926251" y="5073057"/>
            <a:ext cx="511915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 typeface="Wingdings" charset="2"/>
              <a:buNone/>
            </a:pPr>
            <a:r>
              <a:rPr lang="en-US" sz="1600" dirty="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rPr>
              <a:t>Extended, low excitation CO in z~2.3 SMG (Ivison ea)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OSRO modes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124200" y="6492875"/>
            <a:ext cx="5105400" cy="3651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UC Berkeley Community Day 13 January 2012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56C86E0-8BB5-ED4C-9A30-1177328DABCD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9525" y="368935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16" name="Content Placeholder 2"/>
          <p:cNvSpPr txBox="1">
            <a:spLocks/>
          </p:cNvSpPr>
          <p:nvPr/>
        </p:nvSpPr>
        <p:spPr bwMode="auto">
          <a:xfrm>
            <a:off x="609600" y="975442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lvl="0" indent="-342900" eaLnBrk="0" hangingPunct="0">
              <a:spcBef>
                <a:spcPct val="20000"/>
              </a:spcBef>
              <a:buFont typeface="Arial" pitchFamily="1" charset="0"/>
              <a:buChar char="•"/>
              <a:defRPr/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rPr>
              <a:t>During commissioning we offer open shared risk (OSRO) observing and resident shared risk observing (RSRO) for those who come to Socorro and help to commission the EVLA for at least 3 months</a:t>
            </a:r>
          </a:p>
          <a:p>
            <a:pPr marL="342900" lvl="0" indent="-342900" eaLnBrk="0" hangingPunct="0">
              <a:spcBef>
                <a:spcPct val="20000"/>
              </a:spcBef>
              <a:buFont typeface="Arial" pitchFamily="1" charset="0"/>
              <a:buChar char="•"/>
              <a:defRPr/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rPr>
              <a:t>OSRO capabilities are better tested but more limited than RSRO correlator modes</a:t>
            </a:r>
          </a:p>
          <a:p>
            <a:pPr marL="342900" lvl="0" indent="-342900" eaLnBrk="0" hangingPunct="0">
              <a:spcBef>
                <a:spcPct val="20000"/>
              </a:spcBef>
              <a:buFont typeface="Arial" pitchFamily="1" charset="0"/>
              <a:buChar char="•"/>
              <a:defRPr/>
            </a:pPr>
            <a:endParaRPr lang="en-US" sz="2000" dirty="0" smtClean="0">
              <a:solidFill>
                <a:srgbClr val="000099"/>
              </a:solidFill>
              <a:latin typeface="Gill Sans MT" pitchFamily="34" charset="0"/>
              <a:ea typeface="ＭＳ Ｐゴシック" pitchFamily="48" charset="-128"/>
              <a:cs typeface="Gill Sans"/>
            </a:endParaRPr>
          </a:p>
          <a:p>
            <a:pPr marL="342900" lvl="0" indent="-342900" eaLnBrk="0" hangingPunct="0">
              <a:spcBef>
                <a:spcPct val="20000"/>
              </a:spcBef>
              <a:buFont typeface="Arial" pitchFamily="1" charset="0"/>
              <a:buChar char="•"/>
              <a:defRPr/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rPr>
              <a:t>For the 1 Feb 2012 deadline, we offer the following OSRO capabilities:</a:t>
            </a:r>
          </a:p>
          <a:p>
            <a:pPr marL="342900" lvl="0" indent="-342900" eaLnBrk="0" hangingPunct="0">
              <a:spcBef>
                <a:spcPct val="20000"/>
              </a:spcBef>
              <a:buFont typeface="Arial" pitchFamily="1" charset="0"/>
              <a:buChar char="•"/>
              <a:defRPr/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rPr>
              <a:t>2 GHz bandwidth, 1 GHz on each baseband, each up to 8 subbands</a:t>
            </a:r>
          </a:p>
          <a:p>
            <a:pPr marL="342900" lvl="0" indent="-342900" eaLnBrk="0" hangingPunct="0">
              <a:spcBef>
                <a:spcPct val="20000"/>
              </a:spcBef>
              <a:buFont typeface="Arial" pitchFamily="1" charset="0"/>
              <a:buChar char="•"/>
              <a:defRPr/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rPr>
              <a:t>Doppler setting </a:t>
            </a:r>
          </a:p>
          <a:p>
            <a:pPr marL="342900" lvl="0" indent="-342900" eaLnBrk="0" hangingPunct="0">
              <a:spcBef>
                <a:spcPct val="20000"/>
              </a:spcBef>
              <a:buFont typeface="Arial" pitchFamily="1" charset="0"/>
              <a:buChar char="•"/>
              <a:defRPr/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rPr>
              <a:t>Each subband:</a:t>
            </a:r>
          </a:p>
          <a:p>
            <a:pPr marL="800100" lvl="1" indent="-342900" eaLnBrk="0" hangingPunct="0">
              <a:spcBef>
                <a:spcPct val="20000"/>
              </a:spcBef>
              <a:buFont typeface="Arial" pitchFamily="1" charset="0"/>
              <a:buChar char="•"/>
              <a:defRPr/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rPr>
              <a:t>31kHz – 128 MHz bandwidth with 64 channels, 4 polarization products or</a:t>
            </a:r>
          </a:p>
          <a:p>
            <a:pPr marL="800100" lvl="1" indent="-342900" eaLnBrk="0" hangingPunct="0">
              <a:spcBef>
                <a:spcPct val="20000"/>
              </a:spcBef>
              <a:buFont typeface="Arial" pitchFamily="1" charset="0"/>
              <a:buChar char="•"/>
              <a:defRPr/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rPr>
              <a:t>31kHz – 128 MHz bandwidth with 128 channels, 2 polarization products</a:t>
            </a:r>
          </a:p>
          <a:p>
            <a:pPr marL="800100" lvl="1" indent="-342900" eaLnBrk="0" hangingPunct="0">
              <a:spcBef>
                <a:spcPct val="20000"/>
              </a:spcBef>
              <a:buFont typeface="Arial" pitchFamily="1" charset="0"/>
              <a:buChar char="•"/>
              <a:defRPr/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rPr>
              <a:t>subbands must be contiguous in frequency</a:t>
            </a:r>
          </a:p>
          <a:p>
            <a:pPr marL="342900" lvl="0" indent="-342900" eaLnBrk="0" hangingPunct="0">
              <a:spcBef>
                <a:spcPct val="20000"/>
              </a:spcBef>
              <a:defRPr/>
            </a:pPr>
            <a:endParaRPr lang="en-US" sz="2000" dirty="0" smtClean="0">
              <a:solidFill>
                <a:srgbClr val="000099"/>
              </a:solidFill>
              <a:latin typeface="Gill Sans MT" pitchFamily="34" charset="0"/>
              <a:ea typeface="ＭＳ Ｐゴシック" pitchFamily="48" charset="-128"/>
              <a:cs typeface="Gill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the EVLA?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73842"/>
            <a:ext cx="8229600" cy="4525963"/>
          </a:xfrm>
        </p:spPr>
        <p:txBody>
          <a:bodyPr/>
          <a:lstStyle/>
          <a:p>
            <a:r>
              <a:rPr lang="en-US" dirty="0" smtClean="0"/>
              <a:t>The Expanded VLA (EVLA) is a major conversion of the Very Large Array </a:t>
            </a:r>
          </a:p>
          <a:p>
            <a:r>
              <a:rPr lang="en-US" dirty="0" smtClean="0"/>
              <a:t>First light/fringe in 2010, full operation beginning of 2013</a:t>
            </a:r>
          </a:p>
          <a:p>
            <a:r>
              <a:rPr lang="en-US" dirty="0" smtClean="0"/>
              <a:t>5-10 times better continuum sensitivity</a:t>
            </a:r>
          </a:p>
          <a:p>
            <a:r>
              <a:rPr lang="en-US" dirty="0" smtClean="0"/>
              <a:t>Accessibility of entire 1-50 GHz frequency range (8 feeds)</a:t>
            </a:r>
          </a:p>
          <a:p>
            <a:r>
              <a:rPr lang="en-US" dirty="0" smtClean="0"/>
              <a:t>Up to 8 GHz bandwidth per observation and polarization</a:t>
            </a:r>
          </a:p>
          <a:p>
            <a:r>
              <a:rPr lang="en-US" dirty="0" smtClean="0"/>
              <a:t>High dynamic range imaging</a:t>
            </a:r>
          </a:p>
          <a:p>
            <a:r>
              <a:rPr lang="en-US" dirty="0" smtClean="0"/>
              <a:t>Spectral channels up to 16000 - 4x10</a:t>
            </a:r>
            <a:r>
              <a:rPr lang="en-US" baseline="30000" dirty="0" smtClean="0"/>
              <a:t>6</a:t>
            </a:r>
            <a:r>
              <a:rPr lang="en-US" dirty="0" smtClean="0"/>
              <a:t> channels in up to 64 independent subbands (equivalent to 64 independent correlators)</a:t>
            </a:r>
          </a:p>
          <a:p>
            <a:r>
              <a:rPr lang="en-US" dirty="0" smtClean="0"/>
              <a:t>Correlator supports up to 32 antennas </a:t>
            </a:r>
          </a:p>
          <a:p>
            <a:r>
              <a:rPr lang="en-US" dirty="0" smtClean="0"/>
              <a:t>Dynamical scheduling (based on scientific priority, weather conditions, and scheduling efficiency)</a:t>
            </a:r>
          </a:p>
          <a:p>
            <a:r>
              <a:rPr lang="en-US" dirty="0" smtClean="0"/>
              <a:t>Pipeline-calibrated visibility data plus reference images</a:t>
            </a:r>
          </a:p>
          <a:p>
            <a:r>
              <a:rPr lang="en-US" dirty="0" smtClean="0"/>
              <a:t>New observation preparation software (OPT)</a:t>
            </a:r>
          </a:p>
          <a:p>
            <a:r>
              <a:rPr lang="en-US" dirty="0" smtClean="0"/>
              <a:t>New data reduction software (CASA)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UC Berkeley Community Day 13 January 2012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56C86E0-8BB5-ED4C-9A30-1177328DABCD}" type="slidenum">
              <a:rPr lang="en-US" smtClean="0"/>
              <a:pPr/>
              <a:t>2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RSRO modes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UC Berkeley Community Day 13 January 2012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56C86E0-8BB5-ED4C-9A30-1177328DABCD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9525" y="368935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16" name="Content Placeholder 2"/>
          <p:cNvSpPr txBox="1">
            <a:spLocks/>
          </p:cNvSpPr>
          <p:nvPr/>
        </p:nvSpPr>
        <p:spPr bwMode="auto">
          <a:xfrm>
            <a:off x="609600" y="1051642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lvl="0" indent="-342900" eaLnBrk="0" hangingPunct="0">
              <a:spcBef>
                <a:spcPct val="20000"/>
              </a:spcBef>
              <a:buFont typeface="Arial" pitchFamily="1" charset="0"/>
              <a:buChar char="•"/>
              <a:defRPr/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rPr>
              <a:t>2 or 8 GHz bandwidth (use of 3-bit samplers)</a:t>
            </a:r>
          </a:p>
          <a:p>
            <a:pPr marL="342900" lvl="0" indent="-342900" eaLnBrk="0" hangingPunct="0">
              <a:spcBef>
                <a:spcPct val="20000"/>
              </a:spcBef>
              <a:buFont typeface="Arial" pitchFamily="1" charset="0"/>
              <a:buChar char="•"/>
              <a:defRPr/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rPr>
              <a:t>64 subbands</a:t>
            </a:r>
          </a:p>
          <a:p>
            <a:pPr marL="342900" lvl="0" indent="-342900" eaLnBrk="0" hangingPunct="0">
              <a:spcBef>
                <a:spcPct val="20000"/>
              </a:spcBef>
              <a:buFont typeface="Arial" pitchFamily="1" charset="0"/>
              <a:buChar char="•"/>
              <a:defRPr/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rPr>
              <a:t>Independently tunable</a:t>
            </a:r>
          </a:p>
          <a:p>
            <a:pPr marL="800100" lvl="1" indent="-342900" eaLnBrk="0" hangingPunct="0">
              <a:spcBef>
                <a:spcPct val="20000"/>
              </a:spcBef>
              <a:buFont typeface="Arial" pitchFamily="1" charset="0"/>
              <a:buChar char="•"/>
              <a:defRPr/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rPr>
              <a:t>Basic subband setting: 31 kHz-128 MHz bandwidth , 64 channels, full pol or </a:t>
            </a:r>
          </a:p>
          <a:p>
            <a:pPr marL="800100" lvl="1" indent="-342900" eaLnBrk="0" hangingPunct="0">
              <a:spcBef>
                <a:spcPct val="20000"/>
              </a:spcBef>
              <a:buFont typeface="Arial" pitchFamily="1" charset="0"/>
              <a:buChar char="•"/>
              <a:defRPr/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rPr>
              <a:t>31 kHz – 128 MHz bandwidth, 128 channels, dual pol</a:t>
            </a:r>
          </a:p>
          <a:p>
            <a:pPr marL="800100" lvl="1" indent="-342900" eaLnBrk="0" hangingPunct="0">
              <a:spcBef>
                <a:spcPct val="20000"/>
              </a:spcBef>
              <a:buFont typeface="Arial" pitchFamily="1" charset="0"/>
              <a:buChar char="•"/>
              <a:defRPr/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rPr>
              <a:t>Baseline board stacking (trading subbands for additional channels)</a:t>
            </a:r>
          </a:p>
          <a:p>
            <a:pPr marL="800100" lvl="1" indent="-342900" eaLnBrk="0" hangingPunct="0">
              <a:spcBef>
                <a:spcPct val="20000"/>
              </a:spcBef>
              <a:buFont typeface="Arial" pitchFamily="1" charset="0"/>
              <a:buChar char="•"/>
              <a:defRPr/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rPr>
              <a:t>Recirculation (trading integration time for additional channels)</a:t>
            </a:r>
          </a:p>
          <a:p>
            <a:pPr marL="342900" lvl="0" indent="-342900" eaLnBrk="0" hangingPunct="0">
              <a:spcBef>
                <a:spcPct val="20000"/>
              </a:spcBef>
              <a:buFont typeface="Arial" pitchFamily="1" charset="0"/>
              <a:buChar char="•"/>
              <a:defRPr/>
            </a:pPr>
            <a:endParaRPr lang="en-US" sz="2000" dirty="0" smtClean="0">
              <a:solidFill>
                <a:srgbClr val="000099"/>
              </a:solidFill>
              <a:latin typeface="Gill Sans MT" pitchFamily="34" charset="0"/>
              <a:ea typeface="ＭＳ Ｐゴシック" pitchFamily="48" charset="-128"/>
              <a:cs typeface="Gill Sans"/>
            </a:endParaRPr>
          </a:p>
          <a:p>
            <a:pPr marL="342900" lvl="0" indent="-342900" eaLnBrk="0" hangingPunct="0">
              <a:spcBef>
                <a:spcPct val="20000"/>
              </a:spcBef>
              <a:buFont typeface="Arial" pitchFamily="1" charset="0"/>
              <a:buChar char="•"/>
              <a:defRPr/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rPr>
              <a:t>Data rates can be very large and some restrictions apply</a:t>
            </a:r>
          </a:p>
          <a:p>
            <a:pPr marL="342900" lvl="0" indent="-342900" eaLnBrk="0" hangingPunct="0">
              <a:spcBef>
                <a:spcPct val="20000"/>
              </a:spcBef>
              <a:buFont typeface="Arial" pitchFamily="1" charset="0"/>
              <a:buChar char="•"/>
              <a:defRPr/>
            </a:pPr>
            <a:endParaRPr lang="en-US" sz="2000" dirty="0" smtClean="0">
              <a:solidFill>
                <a:srgbClr val="000099"/>
              </a:solidFill>
              <a:latin typeface="Gill Sans MT" pitchFamily="34" charset="0"/>
              <a:ea typeface="ＭＳ Ｐゴシック" pitchFamily="48" charset="-128"/>
              <a:cs typeface="Gill Sans"/>
            </a:endParaRPr>
          </a:p>
          <a:p>
            <a:pPr marL="342900" lvl="0" indent="-342900" eaLnBrk="0" hangingPunct="0">
              <a:spcBef>
                <a:spcPct val="20000"/>
              </a:spcBef>
              <a:buFont typeface="Arial" pitchFamily="1" charset="0"/>
              <a:buChar char="•"/>
              <a:defRPr/>
            </a:pPr>
            <a:endParaRPr lang="en-US" sz="2000" dirty="0" smtClean="0">
              <a:solidFill>
                <a:srgbClr val="000099"/>
              </a:solidFill>
              <a:latin typeface="Gill Sans MT" pitchFamily="34" charset="0"/>
              <a:ea typeface="ＭＳ Ｐゴシック" pitchFamily="48" charset="-128"/>
              <a:cs typeface="Gill Sans"/>
            </a:endParaRPr>
          </a:p>
          <a:p>
            <a:pPr marL="342900" lvl="0" indent="-342900" eaLnBrk="0" hangingPunct="0">
              <a:spcBef>
                <a:spcPct val="20000"/>
              </a:spcBef>
              <a:buFont typeface="Arial" pitchFamily="1" charset="0"/>
              <a:buChar char="•"/>
              <a:defRPr/>
            </a:pPr>
            <a:endParaRPr lang="en-US" sz="2000" dirty="0" smtClean="0">
              <a:solidFill>
                <a:srgbClr val="000099"/>
              </a:solidFill>
              <a:latin typeface="Gill Sans MT" pitchFamily="34" charset="0"/>
              <a:ea typeface="ＭＳ Ｐゴシック" pitchFamily="48" charset="-128"/>
              <a:cs typeface="Gill Sans"/>
            </a:endParaRPr>
          </a:p>
          <a:p>
            <a:pPr marL="342900" lvl="0" indent="-342900" eaLnBrk="0" hangingPunct="0">
              <a:spcBef>
                <a:spcPct val="20000"/>
              </a:spcBef>
              <a:buFont typeface="Arial" pitchFamily="1" charset="0"/>
              <a:buChar char="•"/>
              <a:defRPr/>
            </a:pPr>
            <a:endParaRPr lang="en-US" sz="2000" dirty="0" smtClean="0">
              <a:solidFill>
                <a:srgbClr val="000099"/>
              </a:solidFill>
              <a:latin typeface="Gill Sans MT" pitchFamily="34" charset="0"/>
              <a:ea typeface="ＭＳ Ｐゴシック" pitchFamily="48" charset="-128"/>
              <a:cs typeface="Gill Sans"/>
            </a:endParaRPr>
          </a:p>
          <a:p>
            <a:pPr marL="342900" lvl="0" indent="-342900" eaLnBrk="0" hangingPunct="0">
              <a:spcBef>
                <a:spcPct val="20000"/>
              </a:spcBef>
              <a:defRPr/>
            </a:pPr>
            <a:endParaRPr lang="en-US" sz="2000" dirty="0" smtClean="0">
              <a:solidFill>
                <a:srgbClr val="000099"/>
              </a:solidFill>
              <a:latin typeface="Gill Sans MT" pitchFamily="34" charset="0"/>
              <a:ea typeface="ＭＳ Ｐゴシック" pitchFamily="48" charset="-128"/>
              <a:cs typeface="Gill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Advanced Modes for RSRO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124200" y="6356350"/>
            <a:ext cx="5105400" cy="50165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UC Berkeley Community Day 13 January 2012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56C86E0-8BB5-ED4C-9A30-1177328DABCD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9525" y="368935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6" name="Content Placeholder 2"/>
          <p:cNvSpPr txBox="1">
            <a:spLocks/>
          </p:cNvSpPr>
          <p:nvPr/>
        </p:nvSpPr>
        <p:spPr bwMode="auto">
          <a:xfrm>
            <a:off x="431799" y="911942"/>
            <a:ext cx="7872971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 eaLnBrk="0" hangingPunct="0">
              <a:spcBef>
                <a:spcPct val="20000"/>
              </a:spcBef>
              <a:buFont typeface="Arial" pitchFamily="1" charset="0"/>
              <a:buChar char="•"/>
              <a:defRPr/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rPr>
              <a:t>Capabilities:</a:t>
            </a:r>
          </a:p>
          <a:p>
            <a:pPr marL="800100" lvl="1" indent="-342900" eaLnBrk="0" hangingPunct="0">
              <a:spcBef>
                <a:spcPct val="20000"/>
              </a:spcBef>
              <a:buFont typeface="Arial" pitchFamily="1" charset="0"/>
              <a:buChar char="•"/>
              <a:defRPr/>
            </a:pPr>
            <a:r>
              <a:rPr lang="en-US" sz="1800" dirty="0" smtClean="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rPr>
              <a:t>Multiple sub-arrays</a:t>
            </a:r>
          </a:p>
          <a:p>
            <a:pPr marL="800100" lvl="1" indent="-342900" eaLnBrk="0" hangingPunct="0">
              <a:spcBef>
                <a:spcPct val="20000"/>
              </a:spcBef>
              <a:buFont typeface="Arial" pitchFamily="1" charset="0"/>
              <a:buChar char="•"/>
              <a:defRPr/>
            </a:pPr>
            <a:r>
              <a:rPr lang="en-US" sz="1800" dirty="0" smtClean="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rPr>
              <a:t>OTF </a:t>
            </a:r>
            <a:r>
              <a:rPr lang="en-US" sz="1800" dirty="0" err="1" smtClean="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rPr>
              <a:t>mosaicing</a:t>
            </a:r>
            <a:endParaRPr lang="en-US" sz="1800" dirty="0" smtClean="0">
              <a:solidFill>
                <a:srgbClr val="000099"/>
              </a:solidFill>
              <a:latin typeface="Gill Sans MT" pitchFamily="34" charset="0"/>
              <a:ea typeface="ＭＳ Ｐゴシック" pitchFamily="48" charset="-128"/>
              <a:cs typeface="Gill Sans"/>
            </a:endParaRPr>
          </a:p>
          <a:p>
            <a:pPr marL="800100" lvl="1" indent="-342900" eaLnBrk="0" hangingPunct="0">
              <a:spcBef>
                <a:spcPct val="20000"/>
              </a:spcBef>
              <a:buFont typeface="Arial" pitchFamily="1" charset="0"/>
              <a:buChar char="•"/>
              <a:defRPr/>
            </a:pPr>
            <a:r>
              <a:rPr lang="en-US" sz="1800" dirty="0" smtClean="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rPr>
              <a:t>Phased EVLA and single-dish VLBI </a:t>
            </a:r>
            <a:r>
              <a:rPr lang="en-US" sz="1800" dirty="0" err="1" smtClean="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  <a:sym typeface="Wingdings"/>
              </a:rPr>
              <a:t></a:t>
            </a:r>
            <a:r>
              <a:rPr lang="en-US" sz="1800" dirty="0" smtClean="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  <a:sym typeface="Wingdings"/>
              </a:rPr>
              <a:t> </a:t>
            </a:r>
            <a:r>
              <a:rPr lang="en-US" sz="1800" dirty="0" smtClean="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rPr>
              <a:t>Amy </a:t>
            </a:r>
            <a:r>
              <a:rPr lang="en-US" sz="1800" dirty="0" err="1" smtClean="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rPr>
              <a:t>Mioduszewski’s</a:t>
            </a:r>
            <a:r>
              <a:rPr lang="en-US" sz="1800" dirty="0" smtClean="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rPr>
              <a:t> presentation</a:t>
            </a:r>
          </a:p>
          <a:p>
            <a:pPr marL="800100" lvl="1" indent="-342900" eaLnBrk="0" hangingPunct="0">
              <a:spcBef>
                <a:spcPct val="20000"/>
              </a:spcBef>
              <a:buFont typeface="Arial" pitchFamily="1" charset="0"/>
              <a:buChar char="•"/>
              <a:defRPr/>
            </a:pPr>
            <a:r>
              <a:rPr lang="en-US" sz="1800" dirty="0" smtClean="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rPr>
              <a:t>Solar and planetary observing</a:t>
            </a:r>
          </a:p>
          <a:p>
            <a:pPr marL="800100" lvl="1" indent="-342900" eaLnBrk="0" hangingPunct="0">
              <a:spcBef>
                <a:spcPct val="20000"/>
              </a:spcBef>
              <a:buFont typeface="Arial" pitchFamily="1" charset="0"/>
              <a:buChar char="•"/>
              <a:defRPr/>
            </a:pPr>
            <a:r>
              <a:rPr lang="en-US" sz="1800" dirty="0" smtClean="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rPr>
              <a:t>Pulsar observing</a:t>
            </a:r>
          </a:p>
          <a:p>
            <a:pPr marL="800100" lvl="1" indent="-342900" eaLnBrk="0" hangingPunct="0">
              <a:spcBef>
                <a:spcPct val="20000"/>
              </a:spcBef>
              <a:buFont typeface="Arial" pitchFamily="1" charset="0"/>
              <a:buChar char="•"/>
              <a:defRPr/>
            </a:pPr>
            <a:r>
              <a:rPr lang="en-US" sz="1800" dirty="0" smtClean="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rPr>
              <a:t>Observing with the 3-bit sampler system</a:t>
            </a:r>
          </a:p>
          <a:p>
            <a:pPr marL="800100" lvl="1" indent="-342900" eaLnBrk="0" hangingPunct="0">
              <a:spcBef>
                <a:spcPct val="20000"/>
              </a:spcBef>
              <a:buFont typeface="Arial" pitchFamily="1" charset="0"/>
              <a:buChar char="•"/>
              <a:defRPr/>
            </a:pPr>
            <a:r>
              <a:rPr lang="en-US" sz="1800" dirty="0" smtClean="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rPr>
              <a:t>Fast </a:t>
            </a:r>
            <a:r>
              <a:rPr lang="en-US" sz="1800" dirty="0" err="1" smtClean="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rPr>
              <a:t>correlator</a:t>
            </a:r>
            <a:r>
              <a:rPr lang="en-US" sz="1800" dirty="0" smtClean="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rPr>
              <a:t> dumps</a:t>
            </a:r>
          </a:p>
          <a:p>
            <a:pPr marL="800100" lvl="1" indent="-342900" eaLnBrk="0" hangingPunct="0">
              <a:spcBef>
                <a:spcPct val="20000"/>
              </a:spcBef>
              <a:buFont typeface="Arial" pitchFamily="1" charset="0"/>
              <a:buChar char="•"/>
              <a:defRPr/>
            </a:pPr>
            <a:r>
              <a:rPr lang="en-US" sz="1800" dirty="0" smtClean="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rPr>
              <a:t>Low frequency (&lt;1 GHz) observing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1" charset="0"/>
              <a:buChar char="•"/>
              <a:defRPr/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rPr>
              <a:t>Other commissioning activities:</a:t>
            </a:r>
          </a:p>
          <a:p>
            <a:pPr marL="800100" lvl="1" indent="-342900" eaLnBrk="0" hangingPunct="0">
              <a:spcBef>
                <a:spcPct val="20000"/>
              </a:spcBef>
              <a:buFont typeface="Arial" pitchFamily="1" charset="0"/>
              <a:buChar char="•"/>
              <a:defRPr/>
            </a:pPr>
            <a:r>
              <a:rPr lang="en-US" sz="1800" dirty="0" smtClean="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rPr>
              <a:t>Pipeline heuristics, including automated flagging and data quality analysis</a:t>
            </a:r>
          </a:p>
          <a:p>
            <a:pPr marL="800100" lvl="1" indent="-342900" eaLnBrk="0" hangingPunct="0">
              <a:spcBef>
                <a:spcPct val="20000"/>
              </a:spcBef>
              <a:buFont typeface="Arial" pitchFamily="1" charset="0"/>
              <a:buChar char="•"/>
              <a:defRPr/>
            </a:pPr>
            <a:r>
              <a:rPr lang="en-US" sz="1800" dirty="0" smtClean="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rPr>
              <a:t>Testing of new full-field, wide-bandwidth imaging algorithms</a:t>
            </a:r>
          </a:p>
          <a:p>
            <a:pPr marL="800100" lvl="1" indent="-342900" eaLnBrk="0" hangingPunct="0">
              <a:spcBef>
                <a:spcPct val="20000"/>
              </a:spcBef>
              <a:buFont typeface="Arial" pitchFamily="1" charset="0"/>
              <a:buChar char="•"/>
              <a:defRPr/>
            </a:pPr>
            <a:r>
              <a:rPr lang="en-US" sz="1800" dirty="0" smtClean="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rPr>
              <a:t>Advanced data analysis tools</a:t>
            </a:r>
          </a:p>
          <a:p>
            <a:pPr marL="342900" lvl="0" indent="-342900" eaLnBrk="0" hangingPunct="0">
              <a:spcBef>
                <a:spcPct val="20000"/>
              </a:spcBef>
              <a:buFont typeface="Arial" pitchFamily="1" charset="0"/>
              <a:buChar char="•"/>
              <a:defRPr/>
            </a:pPr>
            <a:endParaRPr lang="en-US" sz="2000" dirty="0" smtClean="0">
              <a:solidFill>
                <a:srgbClr val="000099"/>
              </a:solidFill>
              <a:latin typeface="Gill Sans MT" pitchFamily="34" charset="0"/>
              <a:ea typeface="ＭＳ Ｐゴシック" pitchFamily="48" charset="-128"/>
              <a:cs typeface="Gill Sans"/>
            </a:endParaRPr>
          </a:p>
          <a:p>
            <a:pPr marL="342900" lvl="0" indent="-342900" eaLnBrk="0" hangingPunct="0">
              <a:spcBef>
                <a:spcPct val="20000"/>
              </a:spcBef>
              <a:buFont typeface="Arial" pitchFamily="1" charset="0"/>
              <a:buChar char="•"/>
              <a:defRPr/>
            </a:pPr>
            <a:endParaRPr lang="en-US" sz="2000" dirty="0" smtClean="0">
              <a:solidFill>
                <a:srgbClr val="000099"/>
              </a:solidFill>
              <a:latin typeface="Gill Sans MT" pitchFamily="34" charset="0"/>
              <a:ea typeface="ＭＳ Ｐゴシック" pitchFamily="48" charset="-128"/>
              <a:cs typeface="Gill Sans"/>
            </a:endParaRPr>
          </a:p>
          <a:p>
            <a:pPr marL="342900" lvl="0" indent="-342900" eaLnBrk="0" hangingPunct="0">
              <a:spcBef>
                <a:spcPct val="20000"/>
              </a:spcBef>
              <a:buFont typeface="Arial" pitchFamily="1" charset="0"/>
              <a:buChar char="•"/>
              <a:defRPr/>
            </a:pPr>
            <a:endParaRPr lang="en-US" sz="2000" dirty="0" smtClean="0">
              <a:solidFill>
                <a:srgbClr val="000099"/>
              </a:solidFill>
              <a:latin typeface="Gill Sans MT" pitchFamily="34" charset="0"/>
              <a:ea typeface="ＭＳ Ｐゴシック" pitchFamily="48" charset="-128"/>
              <a:cs typeface="Gill Sans"/>
            </a:endParaRPr>
          </a:p>
          <a:p>
            <a:pPr marL="342900" lvl="0" indent="-342900" eaLnBrk="0" hangingPunct="0">
              <a:spcBef>
                <a:spcPct val="20000"/>
              </a:spcBef>
              <a:defRPr/>
            </a:pPr>
            <a:endParaRPr lang="en-US" sz="2000" dirty="0" smtClean="0">
              <a:solidFill>
                <a:srgbClr val="000099"/>
              </a:solidFill>
              <a:latin typeface="Gill Sans MT" pitchFamily="34" charset="0"/>
              <a:ea typeface="ＭＳ Ｐゴシック" pitchFamily="48" charset="-128"/>
              <a:cs typeface="Gill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Reduction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124200" y="6492875"/>
            <a:ext cx="5105400" cy="3651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UC Berkeley Community Day 13 January 2012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56C86E0-8BB5-ED4C-9A30-1177328DABCD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9525" y="368935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16" name="Content Placeholder 2"/>
          <p:cNvSpPr txBox="1">
            <a:spLocks/>
          </p:cNvSpPr>
          <p:nvPr/>
        </p:nvSpPr>
        <p:spPr bwMode="auto">
          <a:xfrm>
            <a:off x="609600" y="1051642"/>
            <a:ext cx="6708062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lvl="0" indent="-342900" eaLnBrk="0" hangingPunct="0">
              <a:spcBef>
                <a:spcPct val="20000"/>
              </a:spcBef>
              <a:buFont typeface="Arial" pitchFamily="1" charset="0"/>
              <a:buChar char="•"/>
              <a:defRPr/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rPr>
              <a:t>OSRO data reduction is possible in CASA and AIPS</a:t>
            </a:r>
          </a:p>
          <a:p>
            <a:pPr marL="342900" lvl="0" indent="-342900" eaLnBrk="0" hangingPunct="0">
              <a:spcBef>
                <a:spcPct val="20000"/>
              </a:spcBef>
              <a:buFont typeface="Arial" pitchFamily="1" charset="0"/>
              <a:buChar char="•"/>
              <a:defRPr/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rPr>
              <a:t>RSRO and full EVLA data reduction in CASA only</a:t>
            </a:r>
          </a:p>
          <a:p>
            <a:pPr marL="342900" lvl="0" indent="-342900" eaLnBrk="0" hangingPunct="0">
              <a:spcBef>
                <a:spcPct val="20000"/>
              </a:spcBef>
              <a:buFont typeface="Arial" pitchFamily="1" charset="0"/>
              <a:buChar char="•"/>
              <a:defRPr/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rPr>
              <a:t>Data volumes can be very large and parallelization of the software is currently underway</a:t>
            </a:r>
          </a:p>
          <a:p>
            <a:pPr marL="342900" lvl="0" indent="-342900" eaLnBrk="0" hangingPunct="0">
              <a:spcBef>
                <a:spcPct val="20000"/>
              </a:spcBef>
              <a:buFont typeface="Arial" pitchFamily="1" charset="0"/>
              <a:buChar char="•"/>
              <a:defRPr/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rPr>
              <a:t>CASA contains new wide-band, wide-field imaging algorithms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1" charset="0"/>
              <a:buChar char="•"/>
              <a:defRPr/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rPr>
              <a:t>On-the-fly Interferometry/Mosaicing</a:t>
            </a:r>
          </a:p>
          <a:p>
            <a:pPr marL="342900" lvl="0" indent="-342900" eaLnBrk="0" hangingPunct="0">
              <a:spcBef>
                <a:spcPct val="20000"/>
              </a:spcBef>
              <a:buFont typeface="Arial" pitchFamily="1" charset="0"/>
              <a:buChar char="•"/>
              <a:defRPr/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rPr>
              <a:t>Development of automatic RFI flagging</a:t>
            </a:r>
          </a:p>
          <a:p>
            <a:pPr marL="342900" lvl="0" indent="-342900" eaLnBrk="0" hangingPunct="0">
              <a:spcBef>
                <a:spcPct val="20000"/>
              </a:spcBef>
              <a:buFont typeface="Arial" pitchFamily="1" charset="0"/>
              <a:buChar char="•"/>
              <a:defRPr/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rPr>
              <a:t>A computing cluster will be available for users in Socorro</a:t>
            </a:r>
          </a:p>
          <a:p>
            <a:pPr marL="342900" lvl="0" indent="-342900" eaLnBrk="0" hangingPunct="0">
              <a:spcBef>
                <a:spcPct val="20000"/>
              </a:spcBef>
              <a:buFont typeface="Arial" pitchFamily="1" charset="0"/>
              <a:buChar char="•"/>
              <a:defRPr/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rPr>
              <a:t>Hardware recommendations are provided on our webpage for those who decide to upgrade their own computing equipment </a:t>
            </a:r>
          </a:p>
          <a:p>
            <a:pPr marL="342900" lvl="0" indent="-342900" eaLnBrk="0" hangingPunct="0">
              <a:spcBef>
                <a:spcPct val="20000"/>
              </a:spcBef>
              <a:buFont typeface="Arial" pitchFamily="1" charset="0"/>
              <a:buChar char="•"/>
              <a:defRPr/>
            </a:pPr>
            <a:endParaRPr lang="en-US" sz="2000" dirty="0" smtClean="0">
              <a:solidFill>
                <a:srgbClr val="000099"/>
              </a:solidFill>
              <a:latin typeface="Gill Sans MT" pitchFamily="34" charset="0"/>
              <a:ea typeface="ＭＳ Ｐゴシック" pitchFamily="48" charset="-128"/>
              <a:cs typeface="Gill Sans"/>
            </a:endParaRPr>
          </a:p>
          <a:p>
            <a:pPr marL="342900" lvl="0" indent="-342900" eaLnBrk="0" hangingPunct="0">
              <a:spcBef>
                <a:spcPct val="20000"/>
              </a:spcBef>
              <a:buFont typeface="Arial" pitchFamily="1" charset="0"/>
              <a:buChar char="•"/>
              <a:defRPr/>
            </a:pPr>
            <a:endParaRPr lang="en-US" sz="2000" dirty="0" smtClean="0">
              <a:solidFill>
                <a:srgbClr val="000099"/>
              </a:solidFill>
              <a:latin typeface="Gill Sans MT" pitchFamily="34" charset="0"/>
              <a:ea typeface="ＭＳ Ｐゴシック" pitchFamily="48" charset="-128"/>
              <a:cs typeface="Gill Sans"/>
            </a:endParaRPr>
          </a:p>
          <a:p>
            <a:pPr marL="342900" lvl="0" indent="-342900" eaLnBrk="0" hangingPunct="0">
              <a:spcBef>
                <a:spcPct val="20000"/>
              </a:spcBef>
              <a:buFont typeface="Arial" pitchFamily="1" charset="0"/>
              <a:buChar char="•"/>
              <a:defRPr/>
            </a:pPr>
            <a:endParaRPr lang="en-US" sz="2000" dirty="0" smtClean="0">
              <a:solidFill>
                <a:srgbClr val="000099"/>
              </a:solidFill>
              <a:latin typeface="Gill Sans MT" pitchFamily="34" charset="0"/>
              <a:ea typeface="ＭＳ Ｐゴシック" pitchFamily="48" charset="-128"/>
              <a:cs typeface="Gill Sans"/>
            </a:endParaRPr>
          </a:p>
          <a:p>
            <a:pPr marL="342900" lvl="0" indent="-342900" eaLnBrk="0" hangingPunct="0">
              <a:spcBef>
                <a:spcPct val="20000"/>
              </a:spcBef>
              <a:buFont typeface="Arial" pitchFamily="1" charset="0"/>
              <a:buChar char="•"/>
              <a:defRPr/>
            </a:pPr>
            <a:endParaRPr lang="en-US" sz="2000" dirty="0" smtClean="0">
              <a:solidFill>
                <a:srgbClr val="000099"/>
              </a:solidFill>
              <a:latin typeface="Gill Sans MT" pitchFamily="34" charset="0"/>
              <a:ea typeface="ＭＳ Ｐゴシック" pitchFamily="48" charset="-128"/>
              <a:cs typeface="Gill Sans"/>
            </a:endParaRPr>
          </a:p>
          <a:p>
            <a:pPr marL="342900" lvl="0" indent="-342900" eaLnBrk="0" hangingPunct="0">
              <a:spcBef>
                <a:spcPct val="20000"/>
              </a:spcBef>
              <a:defRPr/>
            </a:pPr>
            <a:endParaRPr lang="en-US" sz="2000" dirty="0" smtClean="0">
              <a:solidFill>
                <a:srgbClr val="000099"/>
              </a:solidFill>
              <a:latin typeface="Gill Sans MT" pitchFamily="34" charset="0"/>
              <a:ea typeface="ＭＳ Ｐゴシック" pitchFamily="48" charset="-128"/>
              <a:cs typeface="Gill San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7662" y="3551636"/>
            <a:ext cx="1521538" cy="22688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EVLA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124200" y="6356351"/>
            <a:ext cx="4582551" cy="327732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UC Berkeley Community Day 13 January 2012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8229600" y="6356351"/>
            <a:ext cx="410378" cy="327732"/>
          </a:xfrm>
        </p:spPr>
        <p:txBody>
          <a:bodyPr/>
          <a:lstStyle/>
          <a:p>
            <a:fld id="{756C86E0-8BB5-ED4C-9A30-1177328DABCD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2902502" y="3350567"/>
            <a:ext cx="16529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16" name="Content Placeholder 2"/>
          <p:cNvSpPr txBox="1">
            <a:spLocks/>
          </p:cNvSpPr>
          <p:nvPr/>
        </p:nvSpPr>
        <p:spPr bwMode="auto">
          <a:xfrm>
            <a:off x="609599" y="1051642"/>
            <a:ext cx="463298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lvl="0" indent="-342900" eaLnBrk="0" hangingPunct="0">
              <a:spcBef>
                <a:spcPct val="20000"/>
              </a:spcBef>
              <a:defRPr/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rPr>
              <a:t>Next proposal deadline: 1 Feb 2012</a:t>
            </a:r>
          </a:p>
          <a:p>
            <a:pPr marL="342900" lvl="0" indent="-342900" eaLnBrk="0" hangingPunct="0">
              <a:spcBef>
                <a:spcPct val="20000"/>
              </a:spcBef>
              <a:defRPr/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rPr>
              <a:t>science.nrao.edu</a:t>
            </a:r>
          </a:p>
          <a:p>
            <a:pPr marL="342900" lvl="0" indent="-342900" eaLnBrk="0" hangingPunct="0">
              <a:spcBef>
                <a:spcPct val="20000"/>
              </a:spcBef>
              <a:buFont typeface="Arial" pitchFamily="1" charset="0"/>
              <a:buChar char="•"/>
              <a:defRPr/>
            </a:pPr>
            <a:endParaRPr lang="en-US" sz="2000" dirty="0" smtClean="0">
              <a:solidFill>
                <a:srgbClr val="000099"/>
              </a:solidFill>
              <a:latin typeface="Gill Sans MT" pitchFamily="34" charset="0"/>
              <a:ea typeface="ＭＳ Ｐゴシック" pitchFamily="48" charset="-128"/>
              <a:cs typeface="Gill Sans"/>
            </a:endParaRPr>
          </a:p>
          <a:p>
            <a:pPr marL="342900" lvl="0" indent="-342900" eaLnBrk="0" hangingPunct="0">
              <a:spcBef>
                <a:spcPct val="20000"/>
              </a:spcBef>
              <a:buFont typeface="Arial" pitchFamily="1" charset="0"/>
              <a:buChar char="•"/>
              <a:defRPr/>
            </a:pPr>
            <a:endParaRPr lang="en-US" sz="2000" dirty="0" smtClean="0">
              <a:solidFill>
                <a:srgbClr val="000099"/>
              </a:solidFill>
              <a:latin typeface="Gill Sans MT" pitchFamily="34" charset="0"/>
              <a:ea typeface="ＭＳ Ｐゴシック" pitchFamily="48" charset="-128"/>
              <a:cs typeface="Gill Sans"/>
            </a:endParaRPr>
          </a:p>
          <a:p>
            <a:pPr marL="342900" lvl="0" indent="-342900" eaLnBrk="0" hangingPunct="0">
              <a:spcBef>
                <a:spcPct val="20000"/>
              </a:spcBef>
              <a:buFont typeface="Arial" pitchFamily="1" charset="0"/>
              <a:buChar char="•"/>
              <a:defRPr/>
            </a:pPr>
            <a:endParaRPr lang="en-US" sz="2000" dirty="0" smtClean="0">
              <a:solidFill>
                <a:srgbClr val="000099"/>
              </a:solidFill>
              <a:latin typeface="Gill Sans MT" pitchFamily="34" charset="0"/>
              <a:ea typeface="ＭＳ Ｐゴシック" pitchFamily="48" charset="-128"/>
              <a:cs typeface="Gill Sans"/>
            </a:endParaRPr>
          </a:p>
          <a:p>
            <a:pPr marL="342900" lvl="0" indent="-342900" eaLnBrk="0" hangingPunct="0">
              <a:spcBef>
                <a:spcPct val="20000"/>
              </a:spcBef>
              <a:defRPr/>
            </a:pPr>
            <a:endParaRPr lang="en-US" sz="2000" dirty="0" smtClean="0">
              <a:solidFill>
                <a:srgbClr val="000099"/>
              </a:solidFill>
              <a:latin typeface="Gill Sans MT" pitchFamily="34" charset="0"/>
              <a:ea typeface="ＭＳ Ｐゴシック" pitchFamily="48" charset="-128"/>
              <a:cs typeface="Gill Sans"/>
            </a:endParaRPr>
          </a:p>
        </p:txBody>
      </p:sp>
      <p:sp>
        <p:nvSpPr>
          <p:cNvPr id="7" name="Slide Number Placeholder 4"/>
          <p:cNvSpPr txBox="1">
            <a:spLocks/>
          </p:cNvSpPr>
          <p:nvPr/>
        </p:nvSpPr>
        <p:spPr bwMode="auto">
          <a:xfrm>
            <a:off x="71501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E2BCB11-D487-0F40-B35C-FCE359F82634}" type="slidenum">
              <a:rPr kumimoji="0" lang="en-US" sz="8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9" name="Picture 7" descr="3c39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81992" y="3800547"/>
            <a:ext cx="1949230" cy="1777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9" descr="Irc10216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02278" y="2034824"/>
            <a:ext cx="2032285" cy="1547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2" descr="M87CH1446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02278" y="3812231"/>
            <a:ext cx="1917147" cy="1765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1" descr="irc10216_spec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76296" y="1908967"/>
            <a:ext cx="2089472" cy="1652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Box 22"/>
          <p:cNvSpPr txBox="1">
            <a:spLocks noChangeArrowheads="1"/>
          </p:cNvSpPr>
          <p:nvPr/>
        </p:nvSpPr>
        <p:spPr bwMode="auto">
          <a:xfrm>
            <a:off x="3856289" y="5740400"/>
            <a:ext cx="6096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en-US" sz="1600" u="sng" dirty="0">
                <a:solidFill>
                  <a:srgbClr val="000099"/>
                </a:solidFill>
              </a:rPr>
              <a:t>http://science.nrao.edu/evla/earlyscience/demoscience/</a:t>
            </a:r>
            <a:endParaRPr lang="en-US" sz="1600" dirty="0">
              <a:solidFill>
                <a:srgbClr val="000099"/>
              </a:solidFill>
            </a:endParaRPr>
          </a:p>
          <a:p>
            <a:pPr algn="l"/>
            <a:endParaRPr lang="en-US" sz="1600" dirty="0">
              <a:solidFill>
                <a:srgbClr val="92D050"/>
              </a:solidFill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599" y="1908967"/>
            <a:ext cx="2718614" cy="41087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the EVLA?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99242"/>
            <a:ext cx="8229600" cy="4525963"/>
          </a:xfrm>
        </p:spPr>
        <p:txBody>
          <a:bodyPr/>
          <a:lstStyle/>
          <a:p>
            <a:r>
              <a:rPr lang="en-US" dirty="0" smtClean="0"/>
              <a:t>27x25m VLA antennas reconfigurable on baselines 35m to 36km</a:t>
            </a:r>
          </a:p>
          <a:p>
            <a:r>
              <a:rPr lang="en-US" dirty="0" smtClean="0"/>
              <a:t>located in Southern New Mexico at 2100m altitude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UC Berkeley Community Day 13 January 2012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56C86E0-8BB5-ED4C-9A30-1177328DABCD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7" name="Content Placeholder 7" descr="Finley2_hi.tif"/>
          <p:cNvPicPr>
            <a:picLocks noChangeAspect="1"/>
          </p:cNvPicPr>
          <p:nvPr/>
        </p:nvPicPr>
        <p:blipFill>
          <a:blip r:embed="rId2"/>
          <a:srcRect l="-9138" r="-9138"/>
          <a:stretch>
            <a:fillRect/>
          </a:stretch>
        </p:blipFill>
        <p:spPr bwMode="auto">
          <a:xfrm>
            <a:off x="457200" y="1616694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the EVLA?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99242"/>
            <a:ext cx="8229600" cy="4525963"/>
          </a:xfrm>
        </p:spPr>
        <p:txBody>
          <a:bodyPr/>
          <a:lstStyle/>
          <a:p>
            <a:r>
              <a:rPr lang="en-US" dirty="0" smtClean="0"/>
              <a:t>27x25m VLA antennas reconfigurable on baselines 35m to 36km</a:t>
            </a:r>
          </a:p>
          <a:p>
            <a:r>
              <a:rPr lang="en-US" dirty="0" smtClean="0"/>
              <a:t>located in Southern New Mexico at 2100m altitude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UC Berkeley Community Day 13 January 2012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56C86E0-8BB5-ED4C-9A30-1177328DABCD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7" name="Content Placeholder 7" descr="Finley2_hi.tif"/>
          <p:cNvPicPr>
            <a:picLocks noChangeAspect="1"/>
          </p:cNvPicPr>
          <p:nvPr/>
        </p:nvPicPr>
        <p:blipFill>
          <a:blip r:embed="rId2"/>
          <a:srcRect l="-9138" r="-9138"/>
          <a:stretch>
            <a:fillRect/>
          </a:stretch>
        </p:blipFill>
        <p:spPr bwMode="auto">
          <a:xfrm>
            <a:off x="457200" y="1616694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Content Placeholder 6" descr="vla_finley_3_hi.tif"/>
          <p:cNvPicPr>
            <a:picLocks noChangeAspect="1"/>
          </p:cNvPicPr>
          <p:nvPr/>
        </p:nvPicPr>
        <p:blipFill>
          <a:blip r:embed="rId3"/>
          <a:srcRect l="-18018" r="-18018"/>
          <a:stretch>
            <a:fillRect/>
          </a:stretch>
        </p:blipFill>
        <p:spPr bwMode="auto">
          <a:xfrm>
            <a:off x="4330409" y="1774690"/>
            <a:ext cx="5419478" cy="2980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Spatial Resolution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99242"/>
            <a:ext cx="8229600" cy="4525963"/>
          </a:xfrm>
        </p:spPr>
        <p:txBody>
          <a:bodyPr/>
          <a:lstStyle/>
          <a:p>
            <a:r>
              <a:rPr lang="en-US" dirty="0" smtClean="0"/>
              <a:t>With reconfiguration of the antennas, the EVLA can vary its spatial resolution by a factor of ~50 (depending on largest baseline/telescope separation)</a:t>
            </a:r>
          </a:p>
          <a:p>
            <a:r>
              <a:rPr lang="en-US" dirty="0" smtClean="0"/>
              <a:t>Reconfiguration every 4 months (modifications during commissioning) </a:t>
            </a:r>
          </a:p>
          <a:p>
            <a:pPr>
              <a:buNone/>
            </a:pPr>
            <a:endParaRPr lang="en-US" dirty="0" smtClean="0"/>
          </a:p>
          <a:p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UC Berkeley Community Day 13 January 2012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56C86E0-8BB5-ED4C-9A30-1177328DABCD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8648" y="2318123"/>
            <a:ext cx="4079576" cy="382390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746293" y="2260397"/>
            <a:ext cx="4370977" cy="11545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2428603" y="6102780"/>
            <a:ext cx="4370977" cy="11545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Largest Angular Scale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99242"/>
            <a:ext cx="8229600" cy="4525963"/>
          </a:xfrm>
        </p:spPr>
        <p:txBody>
          <a:bodyPr/>
          <a:lstStyle/>
          <a:p>
            <a:r>
              <a:rPr lang="en-US" dirty="0" smtClean="0"/>
              <a:t>The </a:t>
            </a:r>
            <a:r>
              <a:rPr lang="en-US" i="1" dirty="0" smtClean="0"/>
              <a:t>shortest </a:t>
            </a:r>
            <a:r>
              <a:rPr lang="en-US" dirty="0" smtClean="0"/>
              <a:t>baseline sets the largest angular scale that an interferometer is sensitive to</a:t>
            </a:r>
          </a:p>
          <a:p>
            <a:r>
              <a:rPr lang="en-US" dirty="0" smtClean="0"/>
              <a:t>Compact configurations images have less spatial resolution but cover larger angular scales and increase surface brightness sensitivity</a:t>
            </a:r>
          </a:p>
          <a:p>
            <a:pPr>
              <a:buNone/>
            </a:pPr>
            <a:endParaRPr lang="en-US" dirty="0" smtClean="0"/>
          </a:p>
          <a:p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UC Berkeley Community Day 13 January 2012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56C86E0-8BB5-ED4C-9A30-1177328DABCD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3870" y="2363792"/>
            <a:ext cx="4008374" cy="375716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076667" y="2267391"/>
            <a:ext cx="4370977" cy="11545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2428603" y="5910296"/>
            <a:ext cx="4370977" cy="11545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1526" y="3251598"/>
            <a:ext cx="3931920" cy="287542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447644" y="2382842"/>
            <a:ext cx="1376427" cy="48736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1550" b="1" dirty="0" smtClean="0">
                <a:solidFill>
                  <a:srgbClr val="000099"/>
                </a:solidFill>
              </a:rPr>
              <a:t>Field of view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sz="1550" dirty="0" smtClean="0">
                <a:solidFill>
                  <a:srgbClr val="000099"/>
                </a:solidFill>
              </a:rPr>
              <a:t>(depends on 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sz="1550" dirty="0" smtClean="0">
                <a:solidFill>
                  <a:srgbClr val="000099"/>
                </a:solidFill>
              </a:rPr>
              <a:t>diameter of a 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sz="1550" dirty="0" smtClean="0">
                <a:solidFill>
                  <a:srgbClr val="000099"/>
                </a:solidFill>
              </a:rPr>
              <a:t>single antenna)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sz="1550" dirty="0" smtClean="0">
                <a:solidFill>
                  <a:srgbClr val="000099"/>
                </a:solidFill>
              </a:rPr>
              <a:t>608’ 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sz="1550" dirty="0" smtClean="0">
                <a:solidFill>
                  <a:srgbClr val="000099"/>
                </a:solidFill>
              </a:rPr>
              <a:t>30’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sz="1550" dirty="0" smtClean="0">
                <a:solidFill>
                  <a:srgbClr val="000099"/>
                </a:solidFill>
              </a:rPr>
              <a:t>15’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sz="1550" dirty="0" smtClean="0">
                <a:solidFill>
                  <a:srgbClr val="000099"/>
                </a:solidFill>
              </a:rPr>
              <a:t>7.5’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sz="1550" dirty="0" smtClean="0">
                <a:solidFill>
                  <a:srgbClr val="000099"/>
                </a:solidFill>
              </a:rPr>
              <a:t>5.3’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sz="1550" dirty="0" smtClean="0">
                <a:solidFill>
                  <a:srgbClr val="000099"/>
                </a:solidFill>
              </a:rPr>
              <a:t>3’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sz="1550" dirty="0" smtClean="0">
                <a:solidFill>
                  <a:srgbClr val="000099"/>
                </a:solidFill>
              </a:rPr>
              <a:t>2’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sz="1550" dirty="0" smtClean="0">
                <a:solidFill>
                  <a:srgbClr val="000099"/>
                </a:solidFill>
              </a:rPr>
              <a:t>1.4’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sz="1550" dirty="0" smtClean="0">
                <a:solidFill>
                  <a:srgbClr val="000099"/>
                </a:solidFill>
              </a:rPr>
              <a:t>1’</a:t>
            </a:r>
          </a:p>
          <a:p>
            <a:pPr marL="342900" indent="-342900" eaLnBrk="0" hangingPunct="0">
              <a:spcBef>
                <a:spcPct val="20000"/>
              </a:spcBef>
            </a:pPr>
            <a:endParaRPr lang="en-US" sz="2000" dirty="0" smtClean="0">
              <a:solidFill>
                <a:srgbClr val="000099"/>
              </a:solidFill>
            </a:endParaRPr>
          </a:p>
          <a:p>
            <a:pPr marL="342900" indent="-342900" eaLnBrk="0" hangingPunct="0">
              <a:spcBef>
                <a:spcPct val="20000"/>
              </a:spcBef>
            </a:pPr>
            <a:endParaRPr lang="en-US" sz="2000" dirty="0" smtClean="0">
              <a:solidFill>
                <a:srgbClr val="000099"/>
              </a:solidFill>
            </a:endParaRPr>
          </a:p>
          <a:p>
            <a:pPr marL="342900" indent="-342900" eaLnBrk="0" hangingPunct="0">
              <a:spcBef>
                <a:spcPct val="20000"/>
              </a:spcBef>
            </a:pPr>
            <a:endParaRPr lang="en-US" sz="2000" dirty="0">
              <a:solidFill>
                <a:srgbClr val="0000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Receivers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99242"/>
            <a:ext cx="8229600" cy="4525963"/>
          </a:xfrm>
        </p:spPr>
        <p:txBody>
          <a:bodyPr/>
          <a:lstStyle/>
          <a:p>
            <a:r>
              <a:rPr lang="en-US" dirty="0" smtClean="0"/>
              <a:t>8 wideband receivers</a:t>
            </a:r>
          </a:p>
          <a:p>
            <a:r>
              <a:rPr lang="en-US" dirty="0" smtClean="0"/>
              <a:t>Switching receivers can be as fast as 20s</a:t>
            </a:r>
          </a:p>
          <a:p>
            <a:pPr>
              <a:buNone/>
            </a:pPr>
            <a:endParaRPr lang="en-US" dirty="0" smtClean="0"/>
          </a:p>
          <a:p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UC Berkeley Community Day 13 January 2012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56C86E0-8BB5-ED4C-9A30-1177328DABCD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746293" y="2036913"/>
            <a:ext cx="4370977" cy="11545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2428603" y="5910296"/>
            <a:ext cx="4370977" cy="11545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700" y="2152364"/>
            <a:ext cx="1790700" cy="33401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 rot="16200000">
            <a:off x="699965" y="3736810"/>
            <a:ext cx="3395855" cy="11545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3"/>
          <a:srcRect t="55845"/>
          <a:stretch>
            <a:fillRect/>
          </a:stretch>
        </p:blipFill>
        <p:spPr bwMode="auto">
          <a:xfrm>
            <a:off x="2537635" y="2152364"/>
            <a:ext cx="3154330" cy="3093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Content Placeholder 7" descr="vla_finley_1_hi.tif"/>
          <p:cNvPicPr>
            <a:picLocks noChangeAspect="1"/>
          </p:cNvPicPr>
          <p:nvPr/>
        </p:nvPicPr>
        <p:blipFill>
          <a:blip r:embed="rId4"/>
          <a:srcRect l="-71521" r="-71521"/>
          <a:stretch>
            <a:fillRect/>
          </a:stretch>
        </p:blipFill>
        <p:spPr bwMode="auto">
          <a:xfrm>
            <a:off x="3124200" y="1154939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Receivers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99242"/>
            <a:ext cx="5900658" cy="4525963"/>
          </a:xfrm>
        </p:spPr>
        <p:txBody>
          <a:bodyPr/>
          <a:lstStyle/>
          <a:p>
            <a:r>
              <a:rPr lang="en-US" dirty="0" smtClean="0"/>
              <a:t>Wideband receivers 1 GHz @ L-band to 13.5 GHz @ Ka-band (correlator can go up to 8 GHz) </a:t>
            </a:r>
          </a:p>
          <a:p>
            <a:r>
              <a:rPr lang="en-US" dirty="0" smtClean="0"/>
              <a:t>Better sensitivity (cf.  VLA max. bandwidth 50 MHz)</a:t>
            </a:r>
          </a:p>
          <a:p>
            <a:r>
              <a:rPr lang="en-US" dirty="0" smtClean="0"/>
              <a:t>Better image fidelity, higher dynamic range with a goal of 10</a:t>
            </a:r>
            <a:r>
              <a:rPr lang="en-US" baseline="30000" dirty="0" smtClean="0"/>
              <a:t>6</a:t>
            </a:r>
            <a:r>
              <a:rPr lang="en-US" dirty="0" smtClean="0"/>
              <a:t> (filling in gaps in the uv-coverage/multi-frequency synthesis; better RFI isolation)</a:t>
            </a:r>
          </a:p>
          <a:p>
            <a:r>
              <a:rPr lang="en-US" dirty="0" smtClean="0"/>
              <a:t>Determination of spectral indices in single observations</a:t>
            </a:r>
          </a:p>
          <a:p>
            <a:r>
              <a:rPr lang="en-US" dirty="0" smtClean="0"/>
              <a:t>Multi-line observations at identical weather conditions for accurate line ratios</a:t>
            </a:r>
          </a:p>
          <a:p>
            <a:endParaRPr lang="en-US" dirty="0" smtClean="0"/>
          </a:p>
          <a:p>
            <a:pPr>
              <a:buNone/>
            </a:pPr>
            <a:r>
              <a:rPr lang="en-US" dirty="0" smtClean="0"/>
              <a:t> </a:t>
            </a:r>
          </a:p>
          <a:p>
            <a:pPr>
              <a:buNone/>
            </a:pPr>
            <a:endParaRPr lang="en-US" dirty="0" smtClean="0"/>
          </a:p>
          <a:p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UC Berkeley Community Day 13 January 2012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56C86E0-8BB5-ED4C-9A30-1177328DABCD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2428603" y="5910296"/>
            <a:ext cx="4370977" cy="11545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6640" y="2208119"/>
            <a:ext cx="1790700" cy="33401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 rot="16200000">
            <a:off x="6775905" y="3792565"/>
            <a:ext cx="3395855" cy="11545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Wideband Imaging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UC Berkeley Community Day 13 January 2012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56C86E0-8BB5-ED4C-9A30-1177328DABCD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11" name="Picture 5" descr="A2256Lcolor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06311" y="955524"/>
            <a:ext cx="5407437" cy="4508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Content Placeholder 12"/>
          <p:cNvSpPr>
            <a:spLocks noGrp="1"/>
          </p:cNvSpPr>
          <p:nvPr>
            <p:ph idx="1"/>
          </p:nvPr>
        </p:nvSpPr>
        <p:spPr>
          <a:xfrm>
            <a:off x="457200" y="1043830"/>
            <a:ext cx="2774643" cy="4525963"/>
          </a:xfrm>
        </p:spPr>
        <p:txBody>
          <a:bodyPr/>
          <a:lstStyle/>
          <a:p>
            <a:r>
              <a:rPr lang="en-US" dirty="0" smtClean="0"/>
              <a:t>Relics and Jets in Abell 2256</a:t>
            </a:r>
          </a:p>
          <a:p>
            <a:r>
              <a:rPr lang="en-US" dirty="0" smtClean="0"/>
              <a:t>Color: spectral index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61706" y="1652677"/>
            <a:ext cx="2744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endParaRPr lang="en-US" sz="2000" dirty="0">
              <a:solidFill>
                <a:srgbClr val="000099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73848" y="5651027"/>
            <a:ext cx="37884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1600" dirty="0" smtClean="0">
                <a:solidFill>
                  <a:srgbClr val="000099"/>
                </a:solidFill>
              </a:rPr>
              <a:t>Owen, Rudnick, Eilek, Rau, Bhatnagar, Kogan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endParaRPr lang="en-US" sz="2000" dirty="0">
              <a:solidFill>
                <a:srgbClr val="0000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sentation_Basic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spcBef>
            <a:spcPct val="20000"/>
          </a:spcBef>
          <a:defRPr sz="2000" dirty="0">
            <a:solidFill>
              <a:srgbClr val="000099"/>
            </a:solidFill>
            <a:cs typeface="Gill Sans" pitchFamily="17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Blue Image Bottom Ba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>
            <a:solidFill>
              <a:srgbClr val="000099"/>
            </a:solidFill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Gold Image Bottom Ba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Presentation_Basic.pot</Template>
  <TotalTime>6182</TotalTime>
  <Words>1428</Words>
  <Application>Microsoft Office PowerPoint</Application>
  <PresentationFormat>On-screen Show (4:3)</PresentationFormat>
  <Paragraphs>278</Paragraphs>
  <Slides>23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26" baseType="lpstr">
      <vt:lpstr>Presentation_Basic</vt:lpstr>
      <vt:lpstr>Blue Image Bottom Bar</vt:lpstr>
      <vt:lpstr>Gold Image Bottom Bar</vt:lpstr>
      <vt:lpstr>The Karl G Jansky Very Large Array (formerly known as the EVLA)</vt:lpstr>
      <vt:lpstr>What is the EVLA?</vt:lpstr>
      <vt:lpstr>What is the EVLA?</vt:lpstr>
      <vt:lpstr>What is the EVLA?</vt:lpstr>
      <vt:lpstr>Spatial Resolution</vt:lpstr>
      <vt:lpstr>Largest Angular Scale</vt:lpstr>
      <vt:lpstr>Receivers</vt:lpstr>
      <vt:lpstr>Receivers</vt:lpstr>
      <vt:lpstr>Wideband Imaging</vt:lpstr>
      <vt:lpstr>Wideband Imaging</vt:lpstr>
      <vt:lpstr>Sensitivity</vt:lpstr>
      <vt:lpstr>VLA – EVLA Comparison</vt:lpstr>
      <vt:lpstr>Receiver Availability</vt:lpstr>
      <vt:lpstr>WIDAR Correlator</vt:lpstr>
      <vt:lpstr>WIDAR Correlator</vt:lpstr>
      <vt:lpstr>WIDAR Correlator</vt:lpstr>
      <vt:lpstr>Multi-Line Imaging: Orion KL</vt:lpstr>
      <vt:lpstr>High z spectral surveys</vt:lpstr>
      <vt:lpstr>OSRO modes</vt:lpstr>
      <vt:lpstr>RSRO modes</vt:lpstr>
      <vt:lpstr>Advanced Modes for RSRO</vt:lpstr>
      <vt:lpstr>Data Reduction</vt:lpstr>
      <vt:lpstr>EVLA</vt:lpstr>
    </vt:vector>
  </TitlesOfParts>
  <Company>NRAO/JAO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Science Operations for EVLA and VLBA</dc:title>
  <dc:creator>Claire Chandler</dc:creator>
  <cp:lastModifiedBy>NRAO</cp:lastModifiedBy>
  <cp:revision>73</cp:revision>
  <dcterms:created xsi:type="dcterms:W3CDTF">2012-01-10T21:01:17Z</dcterms:created>
  <dcterms:modified xsi:type="dcterms:W3CDTF">2012-01-12T15:41:48Z</dcterms:modified>
</cp:coreProperties>
</file>