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Layouts/slideLayout30.xml" ContentType="application/vnd.openxmlformats-officedocument.presentationml.slideLayout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59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notesSlides/notesSlide5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6.xml" ContentType="application/vnd.openxmlformats-officedocument.presentationml.notesSlide+xml"/>
  <Override PartName="/ppt/slideLayouts/slideLayout28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38.xml" ContentType="application/vnd.openxmlformats-officedocument.presentationml.slideLayout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notesSlides/notesSlide7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39.xml" ContentType="application/vnd.openxmlformats-officedocument.presentationml.slideLayout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4664" r:id="rId2"/>
    <p:sldMasterId id="2147484666" r:id="rId3"/>
    <p:sldMasterId id="2147483660" r:id="rId4"/>
    <p:sldMasterId id="2147484373" r:id="rId5"/>
    <p:sldMasterId id="2147484374" r:id="rId6"/>
  </p:sldMasterIdLst>
  <p:notesMasterIdLst>
    <p:notesMasterId r:id="rId68"/>
  </p:notesMasterIdLst>
  <p:handoutMasterIdLst>
    <p:handoutMasterId r:id="rId69"/>
  </p:handoutMasterIdLst>
  <p:sldIdLst>
    <p:sldId id="268" r:id="rId7"/>
    <p:sldId id="345" r:id="rId8"/>
    <p:sldId id="328" r:id="rId9"/>
    <p:sldId id="332" r:id="rId10"/>
    <p:sldId id="333" r:id="rId11"/>
    <p:sldId id="276" r:id="rId12"/>
    <p:sldId id="269" r:id="rId13"/>
    <p:sldId id="270" r:id="rId14"/>
    <p:sldId id="342" r:id="rId15"/>
    <p:sldId id="343" r:id="rId16"/>
    <p:sldId id="344" r:id="rId17"/>
    <p:sldId id="307" r:id="rId18"/>
    <p:sldId id="279" r:id="rId19"/>
    <p:sldId id="280" r:id="rId20"/>
    <p:sldId id="271" r:id="rId21"/>
    <p:sldId id="272" r:id="rId22"/>
    <p:sldId id="273" r:id="rId23"/>
    <p:sldId id="274" r:id="rId24"/>
    <p:sldId id="275" r:id="rId25"/>
    <p:sldId id="277" r:id="rId26"/>
    <p:sldId id="278" r:id="rId27"/>
    <p:sldId id="282" r:id="rId28"/>
    <p:sldId id="334" r:id="rId29"/>
    <p:sldId id="283" r:id="rId30"/>
    <p:sldId id="329" r:id="rId31"/>
    <p:sldId id="335" r:id="rId32"/>
    <p:sldId id="336" r:id="rId33"/>
    <p:sldId id="337" r:id="rId34"/>
    <p:sldId id="285" r:id="rId35"/>
    <p:sldId id="338" r:id="rId36"/>
    <p:sldId id="309" r:id="rId37"/>
    <p:sldId id="290" r:id="rId38"/>
    <p:sldId id="291" r:id="rId39"/>
    <p:sldId id="339" r:id="rId40"/>
    <p:sldId id="310" r:id="rId41"/>
    <p:sldId id="298" r:id="rId42"/>
    <p:sldId id="311" r:id="rId43"/>
    <p:sldId id="340" r:id="rId44"/>
    <p:sldId id="295" r:id="rId45"/>
    <p:sldId id="312" r:id="rId46"/>
    <p:sldId id="313" r:id="rId47"/>
    <p:sldId id="314" r:id="rId48"/>
    <p:sldId id="304" r:id="rId49"/>
    <p:sldId id="305" r:id="rId50"/>
    <p:sldId id="326" r:id="rId51"/>
    <p:sldId id="315" r:id="rId52"/>
    <p:sldId id="316" r:id="rId53"/>
    <p:sldId id="317" r:id="rId54"/>
    <p:sldId id="330" r:id="rId55"/>
    <p:sldId id="331" r:id="rId56"/>
    <p:sldId id="308" r:id="rId57"/>
    <p:sldId id="318" r:id="rId58"/>
    <p:sldId id="341" r:id="rId59"/>
    <p:sldId id="321" r:id="rId60"/>
    <p:sldId id="320" r:id="rId61"/>
    <p:sldId id="287" r:id="rId62"/>
    <p:sldId id="288" r:id="rId63"/>
    <p:sldId id="289" r:id="rId64"/>
    <p:sldId id="293" r:id="rId65"/>
    <p:sldId id="294" r:id="rId66"/>
    <p:sldId id="300" r:id="rId6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clrMru>
    <a:srgbClr val="000099"/>
    <a:srgbClr val="8CC7EA"/>
    <a:srgbClr val="EAEAEA"/>
    <a:srgbClr val="66CCFF"/>
    <a:srgbClr val="99CCFF"/>
    <a:srgbClr val="330099"/>
    <a:srgbClr val="990033"/>
    <a:srgbClr val="ECECEC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142" autoAdjust="0"/>
  </p:normalViewPr>
  <p:slideViewPr>
    <p:cSldViewPr snapToGrid="0" snapToObjects="1">
      <p:cViewPr varScale="1">
        <p:scale>
          <a:sx n="115" d="100"/>
          <a:sy n="115" d="100"/>
        </p:scale>
        <p:origin x="-4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3936A0-86AC-9C4C-B2F4-35B09FD63865}" type="datetime1">
              <a:rPr lang="en-US"/>
              <a:pPr/>
              <a:t>4/17/11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8F2CA3-EECB-3547-A6EF-A501FA3CBB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58509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DC09FD-6B91-664C-8F95-09FCDAA76DBA}" type="datetime1">
              <a:rPr lang="en-US"/>
              <a:pPr/>
              <a:t>4/17/11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B681ED-E5BE-F54A-9F31-CB307F4F6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20492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 pitchFamily="9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talk will step you through</a:t>
            </a:r>
          </a:p>
          <a:p>
            <a:r>
              <a:rPr lang="en-US" baseline="0" dirty="0" smtClean="0"/>
              <a:t>… using the ALMA Observing Tool</a:t>
            </a:r>
          </a:p>
          <a:p>
            <a:r>
              <a:rPr lang="en-US" baseline="0" dirty="0" smtClean="0"/>
              <a:t>… to prepare a proposal for Early Science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observing tool is a graphical program</a:t>
            </a:r>
          </a:p>
          <a:p>
            <a:r>
              <a:rPr lang="en-US" baseline="0" dirty="0" smtClean="0"/>
              <a:t>… that is used to design and submit proposals</a:t>
            </a:r>
          </a:p>
          <a:p>
            <a:r>
              <a:rPr lang="en-US" baseline="0" dirty="0" smtClean="0"/>
              <a:t>… and observing scripts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similar in many ways to Spitzer’s SPOT</a:t>
            </a:r>
          </a:p>
          <a:p>
            <a:r>
              <a:rPr lang="en-US" baseline="0" dirty="0" smtClean="0"/>
              <a:t>… or Herschel’s HSPOT</a:t>
            </a:r>
          </a:p>
          <a:p>
            <a:r>
              <a:rPr lang="en-US" baseline="0" dirty="0" smtClean="0"/>
              <a:t>… but if you’re not familiar with those programs don’t worry</a:t>
            </a:r>
          </a:p>
          <a:p>
            <a:r>
              <a:rPr lang="en-US" baseline="0" dirty="0" smtClean="0"/>
              <a:t>… it’s very easy to pick up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We’ll then list</a:t>
            </a:r>
            <a:r>
              <a:rPr lang="en-US" baseline="0" dirty="0" smtClean="0"/>
              <a:t> any related or previous proposals</a:t>
            </a:r>
          </a:p>
          <a:p>
            <a:r>
              <a:rPr lang="en-US" baseline="0" dirty="0" smtClean="0"/>
              <a:t>… and recent publications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move on to set the investigators.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Pis</a:t>
            </a:r>
            <a:r>
              <a:rPr lang="en-US" dirty="0" smtClean="0"/>
              <a:t> and </a:t>
            </a:r>
            <a:r>
              <a:rPr lang="en-US" dirty="0" err="1" smtClean="0"/>
              <a:t>CoIs</a:t>
            </a:r>
            <a:r>
              <a:rPr lang="en-US" baseline="0" dirty="0" smtClean="0"/>
              <a:t> are </a:t>
            </a:r>
            <a:r>
              <a:rPr lang="en-US" baseline="0" dirty="0" err="1" smtClean="0"/>
              <a:t>bookkept</a:t>
            </a:r>
            <a:r>
              <a:rPr lang="en-US" baseline="0" dirty="0" smtClean="0"/>
              <a:t> through </a:t>
            </a:r>
            <a:r>
              <a:rPr lang="en-US" baseline="0" dirty="0" err="1" smtClean="0"/>
              <a:t>ALMAs</a:t>
            </a:r>
            <a:r>
              <a:rPr lang="en-US" baseline="0" dirty="0" smtClean="0"/>
              <a:t> database of users</a:t>
            </a:r>
          </a:p>
          <a:p>
            <a:r>
              <a:rPr lang="en-US" baseline="0" dirty="0" smtClean="0"/>
              <a:t>… this means everyone on the proposal needs to register via the ALMA User Portal</a:t>
            </a:r>
          </a:p>
          <a:p>
            <a:r>
              <a:rPr lang="en-US" baseline="0" dirty="0" smtClean="0"/>
              <a:t>... so if you haven’t registered, don’t be surprised if an error pops up the first time you try to do this</a:t>
            </a:r>
          </a:p>
          <a:p>
            <a:r>
              <a:rPr lang="en-US" baseline="0" dirty="0" smtClean="0"/>
              <a:t>… like so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corollary here is that you really don’t want to be adding </a:t>
            </a:r>
            <a:r>
              <a:rPr lang="en-US" baseline="0" dirty="0" err="1" smtClean="0"/>
              <a:t>coIs</a:t>
            </a:r>
            <a:endParaRPr lang="en-US" baseline="0" dirty="0" smtClean="0"/>
          </a:p>
          <a:p>
            <a:r>
              <a:rPr lang="en-US" baseline="0" dirty="0" smtClean="0"/>
              <a:t>… at the very last minute before you submit, because they may not yet have registered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here,</a:t>
            </a:r>
            <a:r>
              <a:rPr lang="en-US" baseline="0" dirty="0" smtClean="0"/>
              <a:t> as with any other step</a:t>
            </a:r>
          </a:p>
          <a:p>
            <a:r>
              <a:rPr lang="en-US" baseline="0" dirty="0" smtClean="0"/>
              <a:t>… the OT should have built-in help if you get stuck</a:t>
            </a:r>
          </a:p>
          <a:p>
            <a:r>
              <a:rPr lang="en-US" baseline="0" dirty="0" smtClean="0"/>
              <a:t>… just look for the question 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example here’s our help on the issue with</a:t>
            </a:r>
            <a:r>
              <a:rPr lang="en-US" baseline="0" dirty="0" smtClean="0"/>
              <a:t> PI not found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Okay</a:t>
            </a:r>
            <a:endParaRPr lang="en-US" baseline="0" dirty="0" smtClean="0"/>
          </a:p>
          <a:p>
            <a:r>
              <a:rPr lang="en-US" baseline="0" dirty="0" smtClean="0"/>
              <a:t>… so now we’re all registered</a:t>
            </a:r>
          </a:p>
          <a:p>
            <a:r>
              <a:rPr lang="en-US" baseline="0" dirty="0" smtClean="0"/>
              <a:t>… and our email addresses are showing (which is why we kindly used EU people)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 we need to attach the science and technical justifications</a:t>
            </a:r>
          </a:p>
          <a:p>
            <a:r>
              <a:rPr lang="en-US" baseline="0" dirty="0" smtClean="0"/>
              <a:t>… that we already generated offline</a:t>
            </a:r>
          </a:p>
          <a:p>
            <a:r>
              <a:rPr lang="en-US" baseline="0" dirty="0" smtClean="0"/>
              <a:t>… in this snapshot it’s four </a:t>
            </a:r>
            <a:r>
              <a:rPr lang="en-US" baseline="0" dirty="0" err="1" smtClean="0"/>
              <a:t>PDFs</a:t>
            </a:r>
            <a:r>
              <a:rPr lang="en-US" baseline="0" dirty="0" smtClean="0"/>
              <a:t>, most likely it will be a single PDF when you do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Upload via a</a:t>
            </a:r>
            <a:r>
              <a:rPr lang="en-US" baseline="0" dirty="0" smtClean="0"/>
              <a:t> standard file browser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we’re</a:t>
            </a:r>
            <a:r>
              <a:rPr lang="en-US" baseline="0" dirty="0" smtClean="0"/>
              <a:t> set on the justification now</a:t>
            </a:r>
          </a:p>
          <a:p>
            <a:r>
              <a:rPr lang="en-US" baseline="0" dirty="0" smtClean="0"/>
              <a:t>… we’ve got a title, abstract, </a:t>
            </a:r>
            <a:r>
              <a:rPr lang="en-US" baseline="0" dirty="0" err="1" smtClean="0"/>
              <a:t>coIs</a:t>
            </a:r>
            <a:r>
              <a:rPr lang="en-US" baseline="0" dirty="0" smtClean="0"/>
              <a:t>, all that good stuff</a:t>
            </a:r>
          </a:p>
          <a:p>
            <a:r>
              <a:rPr lang="en-US" baseline="0" dirty="0" smtClean="0"/>
              <a:t>… and we’re ready to move on to the details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do that we’ll click on this turnkey</a:t>
            </a:r>
          </a:p>
          <a:p>
            <a:r>
              <a:rPr lang="en-US" baseline="0" dirty="0" smtClean="0"/>
              <a:t>… to drop open the next level of detail</a:t>
            </a:r>
          </a:p>
          <a:p>
            <a:r>
              <a:rPr lang="en-US" baseline="0" dirty="0" smtClean="0"/>
              <a:t>… where we’ll define our observations in concrete 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Specifically what we’re going to do is add</a:t>
            </a:r>
          </a:p>
          <a:p>
            <a:r>
              <a:rPr lang="en-US" dirty="0" smtClean="0"/>
              <a:t>… one or more “Science Goals” </a:t>
            </a:r>
          </a:p>
          <a:p>
            <a:r>
              <a:rPr lang="en-US" dirty="0" smtClean="0"/>
              <a:t>… under this tab Planned Observing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</a:t>
            </a:r>
            <a:r>
              <a:rPr lang="en-US" baseline="0" dirty="0" smtClean="0"/>
              <a:t> the heck is a Science Goal capital S, capital G?</a:t>
            </a:r>
          </a:p>
          <a:p>
            <a:r>
              <a:rPr lang="en-US" baseline="0" dirty="0" smtClean="0"/>
              <a:t>… basically it’s a discrete observational configuration</a:t>
            </a:r>
          </a:p>
          <a:p>
            <a:r>
              <a:rPr lang="en-US" baseline="0" dirty="0" smtClean="0"/>
              <a:t>… it can target several targets, even with different velocities</a:t>
            </a:r>
          </a:p>
          <a:p>
            <a:r>
              <a:rPr lang="en-US" baseline="0" dirty="0" smtClean="0"/>
              <a:t>… but everything about the observing strategy else has to be fixed</a:t>
            </a:r>
          </a:p>
          <a:p>
            <a:r>
              <a:rPr lang="en-US" baseline="0" dirty="0" smtClean="0"/>
              <a:t>… </a:t>
            </a:r>
            <a:r>
              <a:rPr lang="en-US" baseline="0" dirty="0" err="1" smtClean="0"/>
              <a:t>correlator</a:t>
            </a:r>
            <a:r>
              <a:rPr lang="en-US" baseline="0" dirty="0" smtClean="0"/>
              <a:t> setup, band, mapping strategy, calibration strategy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in Early Science there is the additional restriction</a:t>
            </a:r>
          </a:p>
          <a:p>
            <a:r>
              <a:rPr lang="en-US" baseline="0" dirty="0" smtClean="0"/>
              <a:t>… that all </a:t>
            </a:r>
            <a:r>
              <a:rPr lang="en-US" baseline="0" dirty="0" err="1" smtClean="0"/>
              <a:t>correlator</a:t>
            </a:r>
            <a:r>
              <a:rPr lang="en-US" baseline="0" dirty="0" smtClean="0"/>
              <a:t> windows must have the same bandwidth and channel spacing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it’s very similar to a Spitzer or Herschel AOR</a:t>
            </a:r>
          </a:p>
          <a:p>
            <a:r>
              <a:rPr lang="en-US" baseline="0" dirty="0" smtClean="0"/>
              <a:t>… except that it can have several different targets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we’ll go to the field setup</a:t>
            </a:r>
          </a:p>
          <a:p>
            <a:r>
              <a:rPr lang="en-US" dirty="0" smtClean="0"/>
              <a:t>… and as before notice that</a:t>
            </a:r>
            <a:r>
              <a:rPr lang="en-US" baseline="0" dirty="0" smtClean="0"/>
              <a:t> the OT</a:t>
            </a:r>
          </a:p>
          <a:p>
            <a:r>
              <a:rPr lang="en-US" baseline="0" dirty="0" smtClean="0"/>
              <a:t>… indicates displeasure via red text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notice that you have a few tabs (perhaps not precisely here)</a:t>
            </a:r>
          </a:p>
          <a:p>
            <a:r>
              <a:rPr lang="en-US" baseline="0" dirty="0" smtClean="0"/>
              <a:t>… that let you tab between these parts of the science goal</a:t>
            </a:r>
          </a:p>
          <a:p>
            <a:r>
              <a:rPr lang="en-US" baseline="0" dirty="0" smtClean="0"/>
              <a:t>… we’ll click on the “spatial” tab to visualize our observations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Here’s roughly what the user portal will look like</a:t>
            </a:r>
          </a:p>
          <a:p>
            <a:r>
              <a:rPr lang="en-US" dirty="0" smtClean="0"/>
              <a:t>… though there may be cosmetic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tab has a lot of functionality</a:t>
            </a:r>
          </a:p>
          <a:p>
            <a:r>
              <a:rPr lang="en-US" dirty="0" smtClean="0"/>
              <a:t>… if you give it the frequency, it will visualize the primary beam </a:t>
            </a:r>
          </a:p>
          <a:p>
            <a:r>
              <a:rPr lang="en-US" dirty="0" smtClean="0"/>
              <a:t>… for our proposed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pointings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And it can query online databases to get you a sky image</a:t>
            </a:r>
          </a:p>
          <a:p>
            <a:r>
              <a:rPr lang="en-US" baseline="0" dirty="0" smtClean="0"/>
              <a:t>… here the DSS image is shown</a:t>
            </a:r>
          </a:p>
          <a:p>
            <a:r>
              <a:rPr lang="en-US" baseline="0" dirty="0" smtClean="0"/>
              <a:t>… you can also load in your own if you like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another of these tabs</a:t>
            </a:r>
          </a:p>
          <a:p>
            <a:r>
              <a:rPr lang="en-US" dirty="0" smtClean="0"/>
              <a:t>… you</a:t>
            </a:r>
            <a:r>
              <a:rPr lang="en-US" baseline="0" dirty="0" smtClean="0"/>
              <a:t> also have the option here to alter the calibration scheme</a:t>
            </a:r>
          </a:p>
          <a:p>
            <a:r>
              <a:rPr lang="en-US" baseline="0" dirty="0" smtClean="0"/>
              <a:t>… in general, you don’t want to do this unless you have a very good reason</a:t>
            </a:r>
          </a:p>
          <a:p>
            <a:r>
              <a:rPr lang="en-US" baseline="0" dirty="0" smtClean="0"/>
              <a:t>… we heavily recommend the default calibration for Early Science</a:t>
            </a:r>
          </a:p>
          <a:p>
            <a:r>
              <a:rPr lang="en-US" baseline="0" dirty="0" smtClean="0"/>
              <a:t>… in which the observatory will select the default calibration scheme</a:t>
            </a:r>
          </a:p>
          <a:p>
            <a:r>
              <a:rPr lang="en-US" baseline="0" dirty="0" smtClean="0"/>
              <a:t>… and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causes a </a:t>
            </a:r>
            <a:r>
              <a:rPr lang="en-US" dirty="0" err="1" smtClean="0"/>
              <a:t>splatalogue</a:t>
            </a:r>
            <a:r>
              <a:rPr lang="en-US" baseline="0" dirty="0" smtClean="0"/>
              <a:t> window to open up</a:t>
            </a:r>
          </a:p>
          <a:p>
            <a:r>
              <a:rPr lang="en-US" baseline="0" dirty="0" smtClean="0"/>
              <a:t>… it allows us to specify the species of interest</a:t>
            </a:r>
          </a:p>
          <a:p>
            <a:r>
              <a:rPr lang="en-US" baseline="0" dirty="0" smtClean="0"/>
              <a:t>… we want CO J=1-0</a:t>
            </a:r>
          </a:p>
          <a:p>
            <a:r>
              <a:rPr lang="en-US" baseline="0" dirty="0" smtClean="0"/>
              <a:t>… and so type CO here in this window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brings up a list of CO transitions</a:t>
            </a:r>
          </a:p>
          <a:p>
            <a:r>
              <a:rPr lang="en-US" dirty="0" smtClean="0"/>
              <a:t>… this one here at the top is the one we</a:t>
            </a:r>
            <a:r>
              <a:rPr lang="en-US" baseline="0" dirty="0" smtClean="0"/>
              <a:t> want</a:t>
            </a:r>
          </a:p>
          <a:p>
            <a:r>
              <a:rPr lang="en-US" baseline="0" dirty="0" smtClean="0"/>
              <a:t>… we double click it and it moves to this lower window</a:t>
            </a:r>
          </a:p>
          <a:p>
            <a:r>
              <a:rPr lang="en-US" baseline="0" dirty="0" smtClean="0"/>
              <a:t>… as one of our selected transitions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click done and are back to the basic spectral setup window</a:t>
            </a:r>
          </a:p>
          <a:p>
            <a:r>
              <a:rPr lang="en-US" baseline="0" dirty="0" smtClean="0"/>
              <a:t>… and here you see that CO 1-0 is in our list of windows</a:t>
            </a:r>
          </a:p>
          <a:p>
            <a:r>
              <a:rPr lang="en-US" baseline="0" dirty="0" smtClean="0"/>
              <a:t>… the OT has even accounted for the </a:t>
            </a:r>
            <a:r>
              <a:rPr lang="en-US" baseline="0" dirty="0" err="1" smtClean="0"/>
              <a:t>redshift</a:t>
            </a:r>
            <a:r>
              <a:rPr lang="en-US" baseline="0" dirty="0" smtClean="0"/>
              <a:t> of NGC 1097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</a:t>
            </a:r>
            <a:r>
              <a:rPr lang="en-US" baseline="0" dirty="0" smtClean="0"/>
              <a:t> it’s useful to visualize the spectral setup</a:t>
            </a:r>
          </a:p>
          <a:p>
            <a:r>
              <a:rPr lang="en-US" baseline="0" dirty="0" smtClean="0"/>
              <a:t>… because there can be quite a lot going on here</a:t>
            </a:r>
          </a:p>
          <a:p>
            <a:r>
              <a:rPr lang="en-US" baseline="0" dirty="0" smtClean="0"/>
              <a:t>… this is done inside the spectral part of the Science Goal</a:t>
            </a:r>
          </a:p>
          <a:p>
            <a:r>
              <a:rPr lang="en-US" baseline="0" dirty="0" smtClean="0"/>
              <a:t>… using this graphic here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There’s a bunch of information</a:t>
            </a:r>
          </a:p>
          <a:p>
            <a:r>
              <a:rPr lang="en-US" baseline="0" dirty="0" smtClean="0"/>
              <a:t>… this top bar shows the total frequency coverage of </a:t>
            </a:r>
            <a:r>
              <a:rPr lang="en-US" baseline="0" dirty="0" err="1" smtClean="0"/>
              <a:t>ALMA’s</a:t>
            </a:r>
            <a:r>
              <a:rPr lang="en-US" baseline="0" dirty="0" smtClean="0"/>
              <a:t> band 3</a:t>
            </a:r>
          </a:p>
          <a:p>
            <a:r>
              <a:rPr lang="en-US" baseline="0" dirty="0" smtClean="0"/>
              <a:t>… (which is our target band)</a:t>
            </a:r>
          </a:p>
          <a:p>
            <a:r>
              <a:rPr lang="en-US" baseline="0" dirty="0" smtClean="0"/>
              <a:t>… the bar underneath it shows where the LO can be tuned</a:t>
            </a:r>
          </a:p>
          <a:p>
            <a:r>
              <a:rPr lang="en-US" baseline="0" dirty="0" smtClean="0"/>
              <a:t>… the two orange bars show the coverage of the current sidebands</a:t>
            </a:r>
          </a:p>
          <a:p>
            <a:r>
              <a:rPr lang="en-US" baseline="0" dirty="0" smtClean="0"/>
              <a:t>… for the LO tuning shown by the orange vertical bar here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see that the OT has automatically placed our CO line here</a:t>
            </a:r>
          </a:p>
          <a:p>
            <a:r>
              <a:rPr lang="en-US" baseline="0" dirty="0" smtClean="0"/>
              <a:t>… in the upper sideband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also see down here that there is some total bandwidth</a:t>
            </a:r>
          </a:p>
          <a:p>
            <a:r>
              <a:rPr lang="en-US" baseline="0" dirty="0" smtClean="0"/>
              <a:t>… and single channel width associated with our setup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That bandwidth and channel width (essentially velocity resolution)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… can be changed via a </a:t>
            </a:r>
            <a:r>
              <a:rPr lang="en-US" baseline="0" dirty="0" err="1" smtClean="0"/>
              <a:t>pulldown</a:t>
            </a:r>
            <a:r>
              <a:rPr lang="en-US" baseline="0" dirty="0" smtClean="0"/>
              <a:t> menu here</a:t>
            </a:r>
          </a:p>
          <a:p>
            <a:r>
              <a:rPr lang="en-US" dirty="0" smtClean="0"/>
              <a:t>… where you can see that there is essentially a tradeoff</a:t>
            </a:r>
          </a:p>
          <a:p>
            <a:r>
              <a:rPr lang="en-US" dirty="0" smtClean="0"/>
              <a:t>… between fine velocity</a:t>
            </a:r>
            <a:r>
              <a:rPr lang="en-US" baseline="0" dirty="0" smtClean="0"/>
              <a:t> resolution and wide bandwidth</a:t>
            </a:r>
          </a:p>
          <a:p>
            <a:r>
              <a:rPr lang="en-US" baseline="0" dirty="0" smtClean="0"/>
              <a:t>… as a result of finite </a:t>
            </a:r>
            <a:r>
              <a:rPr lang="en-US" baseline="0" dirty="0" err="1" smtClean="0"/>
              <a:t>correlator</a:t>
            </a:r>
            <a:r>
              <a:rPr lang="en-US" baseline="0" dirty="0" smtClean="0"/>
              <a:t> resources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We’ll pick a wide bandwidth setting with relatively coarse channels</a:t>
            </a:r>
          </a:p>
          <a:p>
            <a:r>
              <a:rPr lang="en-US" baseline="0" dirty="0" smtClean="0"/>
              <a:t>… where coarse means 1.3 km/</a:t>
            </a:r>
            <a:r>
              <a:rPr lang="en-US" baseline="0" dirty="0" err="1" smtClean="0"/>
              <a:t>s</a:t>
            </a:r>
            <a:endParaRPr lang="en-US" baseline="0" dirty="0" smtClean="0"/>
          </a:p>
          <a:p>
            <a:r>
              <a:rPr lang="en-US" baseline="0" dirty="0" smtClean="0"/>
              <a:t>… which is still awesome for extragalactic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</a:t>
            </a:r>
            <a:r>
              <a:rPr lang="en-US" baseline="0" dirty="0" smtClean="0"/>
              <a:t> we have our CO line set up</a:t>
            </a:r>
          </a:p>
          <a:p>
            <a:r>
              <a:rPr lang="en-US" dirty="0" smtClean="0"/>
              <a:t>… but</a:t>
            </a:r>
            <a:r>
              <a:rPr lang="en-US" baseline="0" dirty="0" smtClean="0"/>
              <a:t> this only uses a fraction of the available power of the ALMA </a:t>
            </a:r>
            <a:r>
              <a:rPr lang="en-US" baseline="0" dirty="0" err="1" smtClean="0"/>
              <a:t>correlator</a:t>
            </a:r>
            <a:endParaRPr lang="en-US" baseline="0" dirty="0" smtClean="0"/>
          </a:p>
          <a:p>
            <a:r>
              <a:rPr lang="en-US" baseline="0" dirty="0" smtClean="0"/>
              <a:t>… even in Early Science we can add up to 4 total spectral windows</a:t>
            </a:r>
          </a:p>
          <a:p>
            <a:r>
              <a:rPr lang="en-US" baseline="0" dirty="0" smtClean="0"/>
              <a:t>… though they must all share the same resolution and </a:t>
            </a:r>
            <a:r>
              <a:rPr lang="en-US" baseline="0" dirty="0" err="1" smtClean="0"/>
              <a:t>wandwidth</a:t>
            </a:r>
            <a:endParaRPr lang="en-US" baseline="0" dirty="0" smtClean="0"/>
          </a:p>
          <a:p>
            <a:r>
              <a:rPr lang="en-US" baseline="0" dirty="0" smtClean="0"/>
              <a:t>… and they must all fit within the sidebands defined by the 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Maybe</a:t>
            </a:r>
            <a:r>
              <a:rPr lang="en-US" baseline="0" dirty="0" smtClean="0"/>
              <a:t> the most important thing to take away here</a:t>
            </a:r>
          </a:p>
          <a:p>
            <a:r>
              <a:rPr lang="en-US" baseline="0" dirty="0" smtClean="0"/>
              <a:t>… rather than be overwhelmed</a:t>
            </a:r>
          </a:p>
          <a:p>
            <a:r>
              <a:rPr lang="en-US" baseline="0" dirty="0" smtClean="0"/>
              <a:t>… is that the spectral setup part of the observing tool</a:t>
            </a:r>
          </a:p>
          <a:p>
            <a:r>
              <a:rPr lang="en-US" baseline="0" dirty="0" smtClean="0"/>
              <a:t>… like ALMA itself</a:t>
            </a:r>
          </a:p>
          <a:p>
            <a:r>
              <a:rPr lang="en-US" baseline="0" dirty="0" smtClean="0"/>
              <a:t>… is a very versatile tool with lots of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Finally</a:t>
            </a:r>
            <a:r>
              <a:rPr lang="en-US" baseline="0" dirty="0" smtClean="0"/>
              <a:t> we need to specify the requirements for our observations</a:t>
            </a:r>
          </a:p>
          <a:p>
            <a:r>
              <a:rPr lang="en-US" baseline="0" dirty="0" smtClean="0"/>
              <a:t>… the angular resolution</a:t>
            </a:r>
          </a:p>
          <a:p>
            <a:r>
              <a:rPr lang="en-US" baseline="0" dirty="0" smtClean="0"/>
              <a:t>… and sensitivity that you need to do your science</a:t>
            </a:r>
          </a:p>
          <a:p>
            <a:r>
              <a:rPr lang="en-US" baseline="0" dirty="0" smtClean="0"/>
              <a:t>… these should be carefully justified in your technical justification.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you need to register with the user portal</a:t>
            </a:r>
          </a:p>
          <a:p>
            <a:r>
              <a:rPr lang="en-US" dirty="0" smtClean="0"/>
              <a:t>… you’ll do this over the web</a:t>
            </a:r>
          </a:p>
          <a:p>
            <a:r>
              <a:rPr lang="en-US" dirty="0" smtClean="0"/>
              <a:t>… via</a:t>
            </a:r>
            <a:r>
              <a:rPr lang="en-US" baseline="0" dirty="0" smtClean="0"/>
              <a:t> a system that will be deployed at the same time as the call for proposals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addition to registration the User portal has key documentation and tools</a:t>
            </a:r>
          </a:p>
          <a:p>
            <a:r>
              <a:rPr lang="en-US" baseline="0" dirty="0" smtClean="0"/>
              <a:t>… to learn about ALMA, get help, follow your project, and get your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</a:t>
            </a:r>
            <a:r>
              <a:rPr lang="en-US" baseline="0" dirty="0" smtClean="0"/>
              <a:t> we work through our example</a:t>
            </a:r>
          </a:p>
          <a:p>
            <a:r>
              <a:rPr lang="en-US" baseline="0" dirty="0" smtClean="0"/>
              <a:t>… it will be useful to bear in mind a few things about CO emission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</a:t>
            </a:r>
            <a:r>
              <a:rPr lang="en-US" baseline="0" dirty="0" smtClean="0"/>
              <a:t> it’s a line so that you measure a cube and not an image</a:t>
            </a:r>
          </a:p>
          <a:p>
            <a:r>
              <a:rPr lang="en-US" baseline="0" dirty="0" smtClean="0"/>
              <a:t>… which means we get the kinematics of the gas</a:t>
            </a:r>
          </a:p>
          <a:p>
            <a:r>
              <a:rPr lang="en-US" baseline="0" dirty="0" smtClean="0"/>
              <a:t>... and that the line width will be key to estimate our required sensitivity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Fortunately</a:t>
            </a:r>
            <a:r>
              <a:rPr lang="en-US" baseline="0" dirty="0" smtClean="0"/>
              <a:t> NGC 1097 has been studied before</a:t>
            </a:r>
          </a:p>
          <a:p>
            <a:r>
              <a:rPr lang="en-US" baseline="0" dirty="0" smtClean="0"/>
              <a:t>… and we know that targeting 10 </a:t>
            </a:r>
            <a:r>
              <a:rPr lang="en-US" baseline="0" dirty="0" err="1" smtClean="0"/>
              <a:t>millijanskies</a:t>
            </a:r>
            <a:r>
              <a:rPr lang="en-US" baseline="0" dirty="0" smtClean="0"/>
              <a:t> per beam</a:t>
            </a:r>
          </a:p>
          <a:p>
            <a:r>
              <a:rPr lang="en-US" baseline="0" dirty="0" smtClean="0"/>
              <a:t>… per 10 km/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channel is a reasonable target to recover</a:t>
            </a:r>
          </a:p>
          <a:p>
            <a:r>
              <a:rPr lang="en-US" baseline="0" dirty="0" smtClean="0"/>
              <a:t>… the distribution and kinematics of CO in the inner part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note that the ALMA </a:t>
            </a:r>
            <a:r>
              <a:rPr lang="en-US" baseline="0" dirty="0" err="1" smtClean="0"/>
              <a:t>correlator</a:t>
            </a:r>
            <a:r>
              <a:rPr lang="en-US" baseline="0" dirty="0" smtClean="0"/>
              <a:t> is giving us 1.3 km/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channels</a:t>
            </a:r>
          </a:p>
          <a:p>
            <a:r>
              <a:rPr lang="en-US" baseline="0" dirty="0" smtClean="0"/>
              <a:t>… so we need to account by hand for the binning we plan to do</a:t>
            </a:r>
          </a:p>
          <a:p>
            <a:r>
              <a:rPr lang="en-US" baseline="0" dirty="0" smtClean="0"/>
              <a:t>… in post-processing</a:t>
            </a:r>
          </a:p>
          <a:p>
            <a:r>
              <a:rPr lang="en-US" baseline="0" dirty="0" smtClean="0"/>
              <a:t>… this binning will average about 8 channels, so that we can target a sensitivity</a:t>
            </a:r>
          </a:p>
          <a:p>
            <a:r>
              <a:rPr lang="en-US" baseline="0" dirty="0" smtClean="0"/>
              <a:t>… a factor of sqrt(8) worse than what we needed at 10 km/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resolution</a:t>
            </a:r>
          </a:p>
          <a:p>
            <a:r>
              <a:rPr lang="en-US" baseline="0" dirty="0" smtClean="0"/>
              <a:t>… this is 28 </a:t>
            </a:r>
            <a:r>
              <a:rPr lang="en-US" baseline="0" dirty="0" err="1" smtClean="0"/>
              <a:t>millijanskies</a:t>
            </a:r>
            <a:r>
              <a:rPr lang="en-US" baseline="0" dirty="0" smtClean="0"/>
              <a:t> per beam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Having worked this out, we can enter</a:t>
            </a:r>
            <a:endParaRPr lang="en-US" baseline="0" dirty="0" smtClean="0"/>
          </a:p>
          <a:p>
            <a:r>
              <a:rPr lang="en-US" baseline="0" dirty="0" smtClean="0"/>
              <a:t>… our desired sensitivity per beam here in the control tab</a:t>
            </a:r>
          </a:p>
          <a:p>
            <a:r>
              <a:rPr lang="en-US" baseline="0" dirty="0" smtClean="0"/>
              <a:t>… and ask the sensitivity calculator how much time this will take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wow, it only takes about 2 minutes to get to this RMS noise</a:t>
            </a:r>
          </a:p>
          <a:p>
            <a:r>
              <a:rPr lang="en-US" dirty="0" smtClean="0"/>
              <a:t>… this is great</a:t>
            </a:r>
          </a:p>
          <a:p>
            <a:endParaRPr lang="en-US" dirty="0" smtClean="0"/>
          </a:p>
          <a:p>
            <a:r>
              <a:rPr lang="en-US" dirty="0" smtClean="0"/>
              <a:t>But you</a:t>
            </a:r>
            <a:r>
              <a:rPr lang="en-US" baseline="0" dirty="0" smtClean="0"/>
              <a:t> need to stop and be a bit careful here</a:t>
            </a:r>
          </a:p>
          <a:p>
            <a:r>
              <a:rPr lang="en-US" baseline="0" dirty="0" smtClean="0"/>
              <a:t>… because for an imaging experiment it’s possible for the sensitivity to outstrip the imaging capabilities</a:t>
            </a:r>
          </a:p>
          <a:p>
            <a:r>
              <a:rPr lang="en-US" baseline="0" dirty="0" smtClean="0"/>
              <a:t>… specifically, with only 16 antennas your coverage of the </a:t>
            </a:r>
            <a:r>
              <a:rPr lang="en-US" baseline="0" dirty="0" err="1" smtClean="0"/>
              <a:t>u-v</a:t>
            </a:r>
            <a:r>
              <a:rPr lang="en-US" baseline="0" dirty="0" smtClean="0"/>
              <a:t> plane in only two minutes is not very good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it will be very important to crosscheck with </a:t>
            </a:r>
            <a:r>
              <a:rPr lang="en-US" baseline="0" dirty="0" err="1" smtClean="0"/>
              <a:t>simdata</a:t>
            </a:r>
            <a:endParaRPr lang="en-US" baseline="0" dirty="0" smtClean="0"/>
          </a:p>
          <a:p>
            <a:r>
              <a:rPr lang="en-US" baseline="0" dirty="0" smtClean="0"/>
              <a:t>… that your science is achievable</a:t>
            </a:r>
          </a:p>
          <a:p>
            <a:r>
              <a:rPr lang="en-US" baseline="0" dirty="0" smtClean="0"/>
              <a:t>… and if necessary you should adjust the requested time to be driver by </a:t>
            </a:r>
            <a:r>
              <a:rPr lang="en-US" baseline="0" dirty="0" err="1" smtClean="0"/>
              <a:t>u-v</a:t>
            </a:r>
            <a:r>
              <a:rPr lang="en-US" baseline="0" dirty="0" smtClean="0"/>
              <a:t> coverage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to do this will be the subject of the </a:t>
            </a:r>
            <a:r>
              <a:rPr lang="en-US" baseline="0" dirty="0" err="1" smtClean="0"/>
              <a:t>simdata</a:t>
            </a:r>
            <a:r>
              <a:rPr lang="en-US" baseline="0" dirty="0" smtClean="0"/>
              <a:t> talk coming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that</a:t>
            </a:r>
            <a:r>
              <a:rPr lang="en-US" baseline="0" dirty="0" smtClean="0"/>
              <a:t> we’ve done the sensitivity calculation</a:t>
            </a:r>
          </a:p>
          <a:p>
            <a:r>
              <a:rPr lang="en-US" baseline="0" dirty="0" smtClean="0"/>
              <a:t>… we can ask the observing tool to estimate the total time for the project</a:t>
            </a:r>
          </a:p>
          <a:p>
            <a:r>
              <a:rPr lang="en-US" baseline="0" dirty="0" smtClean="0"/>
              <a:t>… we’ll just click on time estimate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we see it pop</a:t>
            </a:r>
            <a:r>
              <a:rPr lang="en-US" baseline="0" dirty="0" smtClean="0"/>
              <a:t> up this box</a:t>
            </a:r>
          </a:p>
          <a:p>
            <a:r>
              <a:rPr lang="en-US" baseline="0" dirty="0" smtClean="0"/>
              <a:t>… the OT calculates overhead from calibrations, </a:t>
            </a:r>
            <a:r>
              <a:rPr lang="en-US" baseline="0" dirty="0" err="1" smtClean="0"/>
              <a:t>pointings</a:t>
            </a:r>
            <a:endParaRPr lang="en-US" baseline="0" dirty="0" smtClean="0"/>
          </a:p>
          <a:p>
            <a:r>
              <a:rPr lang="en-US" baseline="0" dirty="0" smtClean="0"/>
              <a:t>… and comes to a total time estimate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Okay, so we</a:t>
            </a:r>
            <a:r>
              <a:rPr lang="en-US" baseline="0" dirty="0" smtClean="0"/>
              <a:t> think we’re basically done</a:t>
            </a:r>
          </a:p>
          <a:p>
            <a:r>
              <a:rPr lang="en-US" baseline="0" dirty="0" smtClean="0"/>
              <a:t>… we’re now ready to try to submit</a:t>
            </a:r>
          </a:p>
          <a:p>
            <a:r>
              <a:rPr lang="en-US" baseline="0" dirty="0" smtClean="0"/>
              <a:t>… which is done here</a:t>
            </a:r>
          </a:p>
          <a:p>
            <a:r>
              <a:rPr lang="en-US" baseline="0" dirty="0" smtClean="0"/>
              <a:t>... from the file menu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it’s absolutely critical to point out that</a:t>
            </a:r>
          </a:p>
          <a:p>
            <a:r>
              <a:rPr lang="en-US" baseline="0" dirty="0" smtClean="0"/>
              <a:t>… you can’t submit your project unless it validates</a:t>
            </a:r>
          </a:p>
          <a:p>
            <a:r>
              <a:rPr lang="en-US" baseline="0" dirty="0" smtClean="0"/>
              <a:t>… if you try to submit a proposal that the OT thinks is invalid</a:t>
            </a:r>
          </a:p>
          <a:p>
            <a:r>
              <a:rPr lang="en-US" baseline="0" dirty="0" smtClean="0"/>
              <a:t>… it will come back at you with errors</a:t>
            </a:r>
          </a:p>
          <a:p>
            <a:r>
              <a:rPr lang="en-US" baseline="0" dirty="0" smtClean="0"/>
              <a:t>… and if you try to do this one minute before the deadline</a:t>
            </a:r>
          </a:p>
          <a:p>
            <a:r>
              <a:rPr lang="en-US" baseline="0" dirty="0" smtClean="0"/>
              <a:t>… you will be very very unhappy and we will be unhappy too because we can’t help</a:t>
            </a:r>
          </a:p>
          <a:p>
            <a:r>
              <a:rPr lang="en-US" baseline="0" dirty="0" smtClean="0"/>
              <a:t>… so make sure your project validates</a:t>
            </a:r>
          </a:p>
          <a:p>
            <a:r>
              <a:rPr lang="en-US" baseline="0" dirty="0" smtClean="0"/>
              <a:t>… and don’t submit at the very last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an example here is the OT</a:t>
            </a:r>
          </a:p>
          <a:p>
            <a:r>
              <a:rPr lang="en-US" dirty="0" smtClean="0"/>
              <a:t>… complaining loudly about all sorts of errors in a</a:t>
            </a:r>
            <a:r>
              <a:rPr lang="en-US" baseline="0" dirty="0" smtClean="0"/>
              <a:t> brand new proposal.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Okay,</a:t>
            </a:r>
            <a:r>
              <a:rPr lang="en-US" baseline="0" dirty="0" smtClean="0"/>
              <a:t> thanks for your attention.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it’s your turn to start your proposals in the OT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as you do so, I want to call out the other events being organized </a:t>
            </a:r>
          </a:p>
          <a:p>
            <a:r>
              <a:rPr lang="en-US" baseline="0" dirty="0" smtClean="0"/>
              <a:t>… by the north </a:t>
            </a:r>
            <a:r>
              <a:rPr lang="en-US" baseline="0" dirty="0" err="1" smtClean="0"/>
              <a:t>american</a:t>
            </a:r>
            <a:r>
              <a:rPr lang="en-US" baseline="0" dirty="0" smtClean="0"/>
              <a:t> alma science center</a:t>
            </a:r>
          </a:p>
          <a:p>
            <a:r>
              <a:rPr lang="en-US" baseline="0" dirty="0" smtClean="0"/>
              <a:t>… in the </a:t>
            </a:r>
            <a:r>
              <a:rPr lang="en-US" baseline="0" dirty="0" err="1" smtClean="0"/>
              <a:t>leadup</a:t>
            </a:r>
            <a:r>
              <a:rPr lang="en-US" baseline="0" dirty="0" smtClean="0"/>
              <a:t> to early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way we’re going to do this</a:t>
            </a:r>
          </a:p>
          <a:p>
            <a:r>
              <a:rPr lang="en-US" baseline="0" dirty="0" smtClean="0"/>
              <a:t>… is that I will talk you through</a:t>
            </a:r>
          </a:p>
          <a:p>
            <a:r>
              <a:rPr lang="en-US" baseline="0" dirty="0" smtClean="0"/>
              <a:t>… creating a sample proposal</a:t>
            </a:r>
          </a:p>
          <a:p>
            <a:r>
              <a:rPr lang="en-US" baseline="0" dirty="0" smtClean="0"/>
              <a:t>… highlighting important steps</a:t>
            </a:r>
          </a:p>
          <a:p>
            <a:r>
              <a:rPr lang="en-US" baseline="0" dirty="0" smtClean="0"/>
              <a:t>… and showing screen shots along the way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first step is obviously to start the tool</a:t>
            </a:r>
          </a:p>
          <a:p>
            <a:r>
              <a:rPr lang="en-US" dirty="0" smtClean="0"/>
              <a:t>… when you do so</a:t>
            </a:r>
          </a:p>
          <a:p>
            <a:r>
              <a:rPr lang="en-US" dirty="0" smtClean="0"/>
              <a:t>… a couple of dialog</a:t>
            </a:r>
            <a:r>
              <a:rPr lang="en-US" baseline="0" dirty="0" smtClean="0"/>
              <a:t> boxes should appear</a:t>
            </a:r>
          </a:p>
          <a:p>
            <a:r>
              <a:rPr lang="en-US" baseline="0" dirty="0" smtClean="0"/>
              <a:t>… we’re going to start from scratch</a:t>
            </a:r>
          </a:p>
          <a:p>
            <a:r>
              <a:rPr lang="en-US" baseline="0" dirty="0" smtClean="0"/>
              <a:t>… so pick the first option here: create a new proposal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should open the OT</a:t>
            </a:r>
          </a:p>
          <a:p>
            <a:r>
              <a:rPr lang="en-US" baseline="0" dirty="0" smtClean="0"/>
              <a:t>… with a blank proposal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at this point it’s important for me to note</a:t>
            </a:r>
          </a:p>
          <a:p>
            <a:r>
              <a:rPr lang="en-US" baseline="0" dirty="0" smtClean="0"/>
              <a:t>… that your version of the OT</a:t>
            </a:r>
          </a:p>
          <a:p>
            <a:r>
              <a:rPr lang="en-US" baseline="0" dirty="0" smtClean="0"/>
              <a:t>… and the one that you eventually download</a:t>
            </a:r>
          </a:p>
          <a:p>
            <a:r>
              <a:rPr lang="en-US" baseline="0" dirty="0" smtClean="0"/>
              <a:t>… may look a little different than the examples here</a:t>
            </a:r>
          </a:p>
          <a:p>
            <a:r>
              <a:rPr lang="en-US" baseline="0" dirty="0" smtClean="0"/>
              <a:t>… that’s okay. The key steps are the same.</a:t>
            </a:r>
          </a:p>
          <a:p>
            <a:r>
              <a:rPr lang="en-US" baseline="0" dirty="0" smtClean="0"/>
              <a:t>… the OT is designed to be intuitive and easy to follow</a:t>
            </a:r>
          </a:p>
          <a:p>
            <a:r>
              <a:rPr lang="en-US" baseline="0" dirty="0" smtClean="0"/>
              <a:t>… and for the most part this is the case.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example, you can get help inside to OT</a:t>
            </a:r>
          </a:p>
          <a:p>
            <a:r>
              <a:rPr lang="en-US" baseline="0" dirty="0" smtClean="0"/>
              <a:t>… by just hovering the mouse over an icon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also have this zoomed out contextual help here</a:t>
            </a:r>
          </a:p>
          <a:p>
            <a:r>
              <a:rPr lang="en-US" baseline="0" dirty="0" smtClean="0"/>
              <a:t>… that gives you an overview of the proposal process</a:t>
            </a:r>
          </a:p>
          <a:p>
            <a:r>
              <a:rPr lang="en-US" baseline="0" dirty="0" smtClean="0"/>
              <a:t>… with instructions for each step in the 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our example</a:t>
            </a:r>
            <a:r>
              <a:rPr lang="en-US" baseline="0" dirty="0" smtClean="0"/>
              <a:t> will be a very simple observation</a:t>
            </a:r>
          </a:p>
          <a:p>
            <a:r>
              <a:rPr lang="en-US" baseline="0" dirty="0" smtClean="0"/>
              <a:t>… of CO J=1-0 emission</a:t>
            </a:r>
          </a:p>
          <a:p>
            <a:r>
              <a:rPr lang="en-US" baseline="0" dirty="0" smtClean="0"/>
              <a:t>… toward a single field in a nearby galaxy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Here’s our target, NGC 1097</a:t>
            </a:r>
          </a:p>
          <a:p>
            <a:r>
              <a:rPr lang="en-US" baseline="0" dirty="0" smtClean="0"/>
              <a:t>… it’s a big galaxy, so that the primary beam – or field of view - of ALMA</a:t>
            </a:r>
          </a:p>
          <a:p>
            <a:r>
              <a:rPr lang="en-US" baseline="0" dirty="0" smtClean="0"/>
              <a:t>… at the frequency of CO 1-0 covers only a small part of it – that’s the yellow circle</a:t>
            </a:r>
          </a:p>
          <a:p>
            <a:r>
              <a:rPr lang="en-US" baseline="0" dirty="0" smtClean="0"/>
              <a:t>… we’ll focus on the central region here, which hosts a starburst ring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resolution of ALMA in early science is perfect to resolve this ring</a:t>
            </a:r>
          </a:p>
          <a:p>
            <a:r>
              <a:rPr lang="en-US" baseline="0" dirty="0" smtClean="0"/>
              <a:t>… see the red synthesized beam here, that’s our resolution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easiest</a:t>
            </a:r>
            <a:r>
              <a:rPr lang="en-US" baseline="0" dirty="0" smtClean="0"/>
              <a:t> way to step through</a:t>
            </a:r>
          </a:p>
          <a:p>
            <a:r>
              <a:rPr lang="en-US" baseline="0" dirty="0" smtClean="0"/>
              <a:t>… building a proposal is to use this contextual help window</a:t>
            </a:r>
          </a:p>
          <a:p>
            <a:r>
              <a:rPr lang="en-US" baseline="0" dirty="0" smtClean="0"/>
              <a:t>… just click on each step</a:t>
            </a:r>
          </a:p>
          <a:p>
            <a:r>
              <a:rPr lang="en-US" baseline="0" dirty="0" smtClean="0"/>
              <a:t>… and follow the instructions that appear here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move to the next step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the first thing that you’ll want to do</a:t>
            </a:r>
          </a:p>
          <a:p>
            <a:r>
              <a:rPr lang="en-US" baseline="0" dirty="0" smtClean="0"/>
              <a:t>… is the usual administrative stuff</a:t>
            </a:r>
          </a:p>
          <a:p>
            <a:r>
              <a:rPr lang="en-US" baseline="0" dirty="0" smtClean="0"/>
              <a:t>… fill in a title, an abstract</a:t>
            </a:r>
          </a:p>
          <a:p>
            <a:r>
              <a:rPr lang="en-US" baseline="0" dirty="0" smtClean="0"/>
              <a:t>… pick a science category from the available list (which is still in flux)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see here in red where the OT is complaining</a:t>
            </a:r>
          </a:p>
          <a:p>
            <a:r>
              <a:rPr lang="en-US" baseline="0" dirty="0" smtClean="0"/>
              <a:t>… because it doesn’t like the (lack of) content </a:t>
            </a:r>
          </a:p>
          <a:p>
            <a:r>
              <a:rPr lang="en-US" baseline="0" dirty="0" smtClean="0"/>
              <a:t>… in a required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We’ll fill in our title</a:t>
            </a:r>
            <a:r>
              <a:rPr lang="en-US" baseline="0" dirty="0" smtClean="0"/>
              <a:t> and abstract</a:t>
            </a:r>
          </a:p>
          <a:p>
            <a:r>
              <a:rPr lang="en-US" baseline="0" dirty="0" smtClean="0"/>
              <a:t>… pick Galaxies and Galactic Nuclei as our Category</a:t>
            </a:r>
          </a:p>
          <a:p>
            <a:r>
              <a:rPr lang="en-US" baseline="0" dirty="0" smtClean="0"/>
              <a:t>… and choose a standard proposal type, the galaxy isn’t going anywhere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g_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91440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461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4A32-F03E-6E42-8E39-E57726591657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3A1F-DA5B-414F-BDA9-85503BF28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4A32-F03E-6E42-8E39-E57726591657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3A1F-DA5B-414F-BDA9-85503BF28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4A32-F03E-6E42-8E39-E57726591657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3A1F-DA5B-414F-BDA9-85503BF28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4A32-F03E-6E42-8E39-E57726591657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3A1F-DA5B-414F-BDA9-85503BF28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D39240-F728-AD47-A7FC-DFC62E657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88797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A1D922-BCE6-2241-B2B7-A65D98C4A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92166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69062A-0977-BF40-9896-2780CD2BEE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9253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037F60-86F8-414A-9506-83DCFA977A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03408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7A63DB-94F7-0C40-AADF-36516E9AFD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914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E8267A-2269-3C42-8C1C-73D56A38F6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398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1846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597CFE-4799-0D4C-8B33-D364C6ED12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4657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04096C-B879-F04A-93DC-15731AA0DC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962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566FF1-419F-4E42-8699-E4D44CDC3C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5135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7C6DB9-35BC-4444-8474-A8AF796FE3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5554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F15535-5E4C-2B42-89EA-B461E4D1B5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3805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B94D4E-018E-EE41-9B3B-996147FCC7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50180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D43123-DF0D-7847-B123-FDA34311A8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4571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D4D3DA-E5F7-D04A-99FE-F281AB5C14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0066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0B16D9-2059-D54A-AE72-0D31A7C5A7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8343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A5AAB1-575A-5D49-9FE5-1A69FDE8C8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998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4A32-F03E-6E42-8E39-E57726591657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3A1F-DA5B-414F-BDA9-85503BF28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9FB835-29B7-DF41-A597-AE56509261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0523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EEA7FD-6E52-CD4C-BA66-418AF717E6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1333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8383E3-8EC1-274B-8200-2C148ACD0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8439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EABBFA-193E-5B47-A568-D1C700CD9C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7556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DE9B49-F445-6943-807B-26E3FCDF4A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4025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3B080F-E381-9443-9441-0B4393AF20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2881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3E3DBC-4EA1-E343-A422-5F40508E88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2276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EBC040-E038-FB4A-83F2-BC461DF679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6602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06EB59-2F35-894A-8733-0730B3D2D7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10043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AB4FA4-DCF9-8F44-8634-2718FB4DC9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337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4A32-F03E-6E42-8E39-E57726591657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3A1F-DA5B-414F-BDA9-85503BF28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B7C132-2464-9B43-924D-ECA28D9AD9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4545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5DC7CD-A0FB-1643-B17E-1FFD2ED570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80970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4001DC-4B83-4A4F-B304-EF80850F10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95275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243612-6305-A047-98B4-04A52B9FC6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370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4A32-F03E-6E42-8E39-E57726591657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3A1F-DA5B-414F-BDA9-85503BF28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4A32-F03E-6E42-8E39-E57726591657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3A1F-DA5B-414F-BDA9-85503BF28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4A32-F03E-6E42-8E39-E57726591657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3A1F-DA5B-414F-BDA9-85503BF28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4A32-F03E-6E42-8E39-E57726591657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3A1F-DA5B-414F-BDA9-85503BF28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4A32-F03E-6E42-8E39-E57726591657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3A1F-DA5B-414F-BDA9-85503BF28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theme" Target="../theme/theme4.xml"/><Relationship Id="rId10" Type="http://schemas.openxmlformats.org/officeDocument/2006/relationships/image" Target="../media/image1.jpe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33456623-286E-7044-B85D-F81133D466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65" r:id="rId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F4A32-F03E-6E42-8E39-E57726591657}" type="datetimeFigureOut">
              <a:rPr lang="en-US" smtClean="0"/>
              <a:pPr/>
              <a:t>4/17/11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13A1F-DA5B-414F-BDA9-85503BF28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  <p:sldLayoutId id="2147484676" r:id="rId10"/>
    <p:sldLayoutId id="214748467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42E6CDBB-9566-8943-BB99-37E83DDB87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66396"/>
            <a:ext cx="6049730" cy="63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6" r:id="rId1"/>
    <p:sldLayoutId id="2147484597" r:id="rId2"/>
    <p:sldLayoutId id="2147484598" r:id="rId3"/>
    <p:sldLayoutId id="2147484599" r:id="rId4"/>
    <p:sldLayoutId id="2147484600" r:id="rId5"/>
    <p:sldLayoutId id="2147484601" r:id="rId6"/>
    <p:sldLayoutId id="2147484602" r:id="rId7"/>
    <p:sldLayoutId id="2147484603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80822BE8-F535-7C43-93EE-7D8870BD06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7" charset="-128"/>
              <a:cs typeface="+mn-cs"/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7370763" y="19050"/>
            <a:ext cx="14239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>
                <a:solidFill>
                  <a:srgbClr val="8CC7EA"/>
                </a:solidFill>
                <a:latin typeface="Trebuchet MS" pitchFamily="34" charset="0"/>
                <a:ea typeface="ＭＳ Ｐゴシック" pitchFamily="17" charset="-128"/>
                <a:cs typeface="+mn-cs"/>
              </a:rPr>
              <a:t>CDL</a:t>
            </a:r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>
            <a:off x="452438" y="495300"/>
            <a:ext cx="69516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17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5B2E1B8F-0FEF-5540-BEBD-68624269DF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7" charset="-128"/>
              <a:cs typeface="+mn-cs"/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7370763" y="19050"/>
            <a:ext cx="1479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>
                <a:solidFill>
                  <a:srgbClr val="8CC7EA"/>
                </a:solidFill>
                <a:latin typeface="Trebuchet MS" pitchFamily="34" charset="0"/>
                <a:ea typeface="ＭＳ Ｐゴシック" pitchFamily="17" charset="-128"/>
                <a:cs typeface="+mn-cs"/>
              </a:rPr>
              <a:t>NTC</a:t>
            </a:r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>
            <a:off x="452438" y="495300"/>
            <a:ext cx="69516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17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47.png"/><Relationship Id="rId1" Type="http://schemas.openxmlformats.org/officeDocument/2006/relationships/video" Target="file://localhost/Users/kartik/Dropbox/TutorialsTalks/n4303bimasongcube.mov" TargetMode="External"/><Relationship Id="rId2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 idx="4294967295"/>
          </p:nvPr>
        </p:nvSpPr>
        <p:spPr bwMode="auto">
          <a:xfrm>
            <a:off x="3515196" y="25400"/>
            <a:ext cx="5400204" cy="711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 Sans MT" charset="0"/>
                <a:ea typeface="ＭＳ Ｐゴシック" charset="0"/>
                <a:cs typeface="GillSans" charset="0"/>
              </a:rPr>
              <a:t>The ALMA Observing Preparation Tool</a:t>
            </a:r>
            <a:endParaRPr lang="en-US" dirty="0">
              <a:latin typeface="Gill Sans MT" charset="0"/>
              <a:ea typeface="ＭＳ Ｐゴシック" charset="0"/>
              <a:cs typeface="GillSans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65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A1D922-BCE6-2241-B2B7-A65D98C4A1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Screen shot 2010-12-27 at 11.57.0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964" y="0"/>
            <a:ext cx="7943035" cy="685800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3046447" y="1847273"/>
            <a:ext cx="1006008" cy="11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33363" y="1085280"/>
            <a:ext cx="225598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Stippled edges can be dragged to resize panes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A1D922-BCE6-2241-B2B7-A65D98C4A1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Screen shot 2010-12-27 at 11.57.0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964" y="0"/>
            <a:ext cx="7943035" cy="685800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3138900" y="3890820"/>
            <a:ext cx="1006008" cy="923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83272" y="2713182"/>
            <a:ext cx="225598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Arrowheads maximize and minimize panes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629"/>
            <a:ext cx="8229600" cy="745982"/>
          </a:xfrm>
        </p:spPr>
        <p:txBody>
          <a:bodyPr/>
          <a:lstStyle/>
          <a:p>
            <a:r>
              <a:rPr lang="en-US" dirty="0" smtClean="0"/>
              <a:t>A walk through of a 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393612"/>
            <a:ext cx="3877733" cy="3881122"/>
          </a:xfrm>
        </p:spPr>
        <p:txBody>
          <a:bodyPr/>
          <a:lstStyle/>
          <a:p>
            <a:r>
              <a:rPr lang="en-US" sz="1800" dirty="0" smtClean="0">
                <a:latin typeface="+mn-lt"/>
              </a:rPr>
              <a:t>Observe molecular gas in NGC 1097</a:t>
            </a:r>
          </a:p>
          <a:p>
            <a:r>
              <a:rPr lang="en-US" sz="1800" dirty="0" smtClean="0">
                <a:latin typeface="+mn-lt"/>
              </a:rPr>
              <a:t>Use CO (1-0) emission line</a:t>
            </a:r>
          </a:p>
          <a:p>
            <a:pPr lvl="1"/>
            <a:r>
              <a:rPr lang="en-US" sz="1800" dirty="0" smtClean="0">
                <a:latin typeface="+mn-lt"/>
              </a:rPr>
              <a:t>Rest frequency: 115.2712 GHz</a:t>
            </a:r>
          </a:p>
          <a:p>
            <a:pPr lvl="1"/>
            <a:r>
              <a:rPr lang="en-US" sz="1800" dirty="0" smtClean="0">
                <a:latin typeface="+mn-lt"/>
              </a:rPr>
              <a:t>Band 3 (2.6 mm)</a:t>
            </a:r>
          </a:p>
          <a:p>
            <a:pPr lvl="1"/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Size of NGC 1097 is 9’ </a:t>
            </a:r>
            <a:r>
              <a:rPr lang="en-US" sz="1800" dirty="0" err="1" smtClean="0">
                <a:latin typeface="+mn-lt"/>
              </a:rPr>
              <a:t>x</a:t>
            </a:r>
            <a:r>
              <a:rPr lang="en-US" sz="1800" dirty="0" smtClean="0">
                <a:latin typeface="+mn-lt"/>
              </a:rPr>
              <a:t> 6’ </a:t>
            </a:r>
          </a:p>
          <a:p>
            <a:r>
              <a:rPr lang="en-US" sz="1800" dirty="0" smtClean="0">
                <a:latin typeface="+mn-lt"/>
              </a:rPr>
              <a:t>The field of view for a single pointing at 115 GHz is ~ 45”</a:t>
            </a:r>
          </a:p>
          <a:p>
            <a:r>
              <a:rPr lang="en-US" sz="1800" dirty="0" smtClean="0">
                <a:latin typeface="+mn-lt"/>
              </a:rPr>
              <a:t>Single pointing of the nucleus</a:t>
            </a:r>
          </a:p>
          <a:p>
            <a:pPr lvl="1">
              <a:buSzPct val="80000"/>
              <a:buFont typeface="Wingdings" charset="2"/>
              <a:buChar char=""/>
            </a:pPr>
            <a:r>
              <a:rPr lang="en-US" sz="1800" b="1" dirty="0" smtClean="0">
                <a:solidFill>
                  <a:srgbClr val="990033"/>
                </a:solidFill>
                <a:latin typeface="+mn-lt"/>
              </a:rPr>
              <a:t>During ES, up to 50 pointing mosaics are allowed.</a:t>
            </a:r>
          </a:p>
          <a:p>
            <a:endParaRPr lang="en-US" sz="1800" dirty="0" smtClean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A1D922-BCE6-2241-B2B7-A65D98C4A1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7617" y="5796278"/>
            <a:ext cx="3499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400" dirty="0" smtClean="0">
                <a:solidFill>
                  <a:srgbClr val="000099"/>
                </a:solidFill>
                <a:latin typeface="+mn-lt"/>
                <a:cs typeface="Gill Sans" pitchFamily="17" charset="0"/>
              </a:rPr>
              <a:t>NGC 1097 from S</a:t>
            </a:r>
            <a:r>
              <a:rPr lang="en-US" sz="1400" baseline="30000" dirty="0" smtClean="0">
                <a:solidFill>
                  <a:srgbClr val="000099"/>
                </a:solidFill>
                <a:latin typeface="+mn-lt"/>
                <a:cs typeface="Gill Sans" pitchFamily="17" charset="0"/>
              </a:rPr>
              <a:t>4</a:t>
            </a:r>
            <a:r>
              <a:rPr lang="en-US" sz="1400" dirty="0" smtClean="0">
                <a:solidFill>
                  <a:srgbClr val="000099"/>
                </a:solidFill>
                <a:latin typeface="+mn-lt"/>
                <a:cs typeface="Gill Sans" pitchFamily="17" charset="0"/>
              </a:rPr>
              <a:t>G, Sheth et al. 2010</a:t>
            </a:r>
          </a:p>
        </p:txBody>
      </p:sp>
      <p:pic>
        <p:nvPicPr>
          <p:cNvPr id="8" name="Picture 7" descr="Screen shot 2010-12-31 at 1.58.2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487" y="1393612"/>
            <a:ext cx="4361313" cy="398833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21086715">
            <a:off x="3368199" y="3459945"/>
            <a:ext cx="2820400" cy="423334"/>
          </a:xfrm>
          <a:prstGeom prst="rightArrow">
            <a:avLst>
              <a:gd name="adj1" fmla="val 19595"/>
              <a:gd name="adj2" fmla="val 3358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175981" y="3380030"/>
            <a:ext cx="1913465" cy="1056263"/>
            <a:chOff x="6175981" y="3380030"/>
            <a:chExt cx="1913465" cy="1056263"/>
          </a:xfrm>
        </p:grpSpPr>
        <p:sp>
          <p:nvSpPr>
            <p:cNvPr id="10" name="Right Arrow 9"/>
            <p:cNvSpPr/>
            <p:nvPr/>
          </p:nvSpPr>
          <p:spPr>
            <a:xfrm rot="13078314">
              <a:off x="6571582" y="3380030"/>
              <a:ext cx="506037" cy="353194"/>
            </a:xfrm>
            <a:prstGeom prst="rightArrow">
              <a:avLst>
                <a:gd name="adj1" fmla="val 19595"/>
                <a:gd name="adj2" fmla="val 2901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75981" y="3851517"/>
              <a:ext cx="191346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175" indent="4763" eaLnBrk="0" hangingPunct="0">
                <a:spcBef>
                  <a:spcPct val="20000"/>
                </a:spcBef>
              </a:pPr>
              <a:r>
                <a:rPr lang="en-US" sz="16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+mn-lt"/>
                  <a:cs typeface="Gill Sans" pitchFamily="17" charset="0"/>
                </a:rPr>
                <a:t>Synthesized beam w/400m baseline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1-04-11 at 12.31.2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2401"/>
            <a:ext cx="9144000" cy="236991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A1D922-BCE6-2241-B2B7-A65D98C4A1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2326" y="467862"/>
            <a:ext cx="4898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  <a:latin typeface="Gill Sans MT" pitchFamily="34" charset="0"/>
                <a:cs typeface="Gill Sans" pitchFamily="17" charset="0"/>
              </a:rPr>
              <a:t>Proposal Preparation Workflow – Using the Contextual help</a:t>
            </a:r>
          </a:p>
        </p:txBody>
      </p:sp>
      <p:pic>
        <p:nvPicPr>
          <p:cNvPr id="13" name="Picture 12" descr="Screen shot 2011-04-11 at 12.31.3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2401"/>
            <a:ext cx="9144000" cy="2390256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 rot="1667423">
            <a:off x="4885019" y="2773602"/>
            <a:ext cx="351499" cy="2109018"/>
          </a:xfrm>
          <a:prstGeom prst="upArrow">
            <a:avLst>
              <a:gd name="adj1" fmla="val 20426"/>
              <a:gd name="adj2" fmla="val 50000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19585627">
            <a:off x="1780280" y="3556339"/>
            <a:ext cx="351499" cy="1881037"/>
          </a:xfrm>
          <a:prstGeom prst="upArrow">
            <a:avLst>
              <a:gd name="adj1" fmla="val 20426"/>
              <a:gd name="adj2" fmla="val 50000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13000" y="4842933"/>
            <a:ext cx="3818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913" indent="4763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+mn-lt"/>
                <a:cs typeface="Gill Sans" pitchFamily="17" charset="0"/>
              </a:rPr>
              <a:t>Click through the tabs and follow the instructions on the left.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1-04-11 at 12.34.1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98" y="-59224"/>
            <a:ext cx="8465052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A1D922-BCE6-2241-B2B7-A65D98C4A10C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31913" y="267350"/>
            <a:ext cx="8860251" cy="5574650"/>
            <a:chOff x="6819" y="267350"/>
            <a:chExt cx="9085345" cy="4487657"/>
          </a:xfrm>
        </p:grpSpPr>
        <p:sp>
          <p:nvSpPr>
            <p:cNvPr id="12" name="Frame 11"/>
            <p:cNvSpPr/>
            <p:nvPr/>
          </p:nvSpPr>
          <p:spPr>
            <a:xfrm>
              <a:off x="3239680" y="267350"/>
              <a:ext cx="5852484" cy="4487657"/>
            </a:xfrm>
            <a:prstGeom prst="frame">
              <a:avLst>
                <a:gd name="adj1" fmla="val 272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 useBgFill="1">
          <p:nvSpPr>
            <p:cNvPr id="11" name="TextBox 10"/>
            <p:cNvSpPr txBox="1"/>
            <p:nvPr/>
          </p:nvSpPr>
          <p:spPr>
            <a:xfrm>
              <a:off x="6819" y="973224"/>
              <a:ext cx="2961874" cy="66896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22238" indent="4763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800000"/>
                  </a:solidFill>
                  <a:latin typeface="Gill Sans MT" pitchFamily="34" charset="0"/>
                  <a:cs typeface="Gill Sans" pitchFamily="17" charset="0"/>
                </a:rPr>
                <a:t>Fill out these relevant fields</a:t>
              </a:r>
            </a:p>
          </p:txBody>
        </p:sp>
        <p:sp>
          <p:nvSpPr>
            <p:cNvPr id="13" name="Up Arrow 12"/>
            <p:cNvSpPr/>
            <p:nvPr/>
          </p:nvSpPr>
          <p:spPr>
            <a:xfrm rot="5400000">
              <a:off x="2546722" y="970875"/>
              <a:ext cx="351499" cy="914400"/>
            </a:xfrm>
            <a:prstGeom prst="upArrow">
              <a:avLst>
                <a:gd name="adj1" fmla="val 20426"/>
                <a:gd name="adj2" fmla="val 50000"/>
              </a:avLst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1-04-11 at 12.35.4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420" y="-60351"/>
            <a:ext cx="7874000" cy="66167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A1D922-BCE6-2241-B2B7-A65D98C4A1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34952" y="773043"/>
            <a:ext cx="1497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2238" indent="4763" eaLnBrk="0" hangingPunct="0">
              <a:spcBef>
                <a:spcPct val="20000"/>
              </a:spcBef>
            </a:pPr>
            <a:r>
              <a:rPr lang="en-US" sz="1800" b="1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Proposal Title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4952" y="1557130"/>
            <a:ext cx="98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2238" indent="4763" eaLnBrk="0" hangingPunct="0">
              <a:spcBef>
                <a:spcPct val="20000"/>
              </a:spcBef>
            </a:pPr>
            <a:r>
              <a:rPr lang="en-US" sz="1800" b="1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Abstract</a:t>
            </a:r>
          </a:p>
        </p:txBody>
      </p:sp>
      <p:sp>
        <p:nvSpPr>
          <p:cNvPr id="8" name="Frame 7"/>
          <p:cNvSpPr/>
          <p:nvPr/>
        </p:nvSpPr>
        <p:spPr>
          <a:xfrm>
            <a:off x="3561740" y="3957984"/>
            <a:ext cx="4930695" cy="1298713"/>
          </a:xfrm>
          <a:prstGeom prst="frame">
            <a:avLst>
              <a:gd name="adj1" fmla="val 5697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3624108" y="5461000"/>
            <a:ext cx="1820333" cy="508000"/>
          </a:xfrm>
          <a:prstGeom prst="fram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327" y="467862"/>
            <a:ext cx="2961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238" indent="4763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800000"/>
                </a:solidFill>
                <a:latin typeface="Gill Sans MT" pitchFamily="34" charset="0"/>
                <a:cs typeface="Gill Sans" pitchFamily="17" charset="0"/>
              </a:rPr>
              <a:t>Fill out these relevant fields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1-04-11 at 12.38.2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682"/>
            <a:ext cx="9144000" cy="653994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A1D922-BCE6-2241-B2B7-A65D98C4A1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25600" y="1298859"/>
            <a:ext cx="5946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12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{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327" y="467862"/>
            <a:ext cx="2961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238" indent="4763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800000"/>
                </a:solidFill>
                <a:latin typeface="Gill Sans MT" pitchFamily="34" charset="0"/>
                <a:cs typeface="Gill Sans" pitchFamily="17" charset="0"/>
              </a:rPr>
              <a:t>Fill out these relevant fields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38459" y="5105697"/>
            <a:ext cx="4771484" cy="1338997"/>
            <a:chOff x="850383" y="5382478"/>
            <a:chExt cx="4771484" cy="1338997"/>
          </a:xfrm>
        </p:grpSpPr>
        <p:sp>
          <p:nvSpPr>
            <p:cNvPr id="9" name="Frame 8"/>
            <p:cNvSpPr/>
            <p:nvPr/>
          </p:nvSpPr>
          <p:spPr>
            <a:xfrm>
              <a:off x="3801534" y="6213475"/>
              <a:ext cx="1820333" cy="508000"/>
            </a:xfrm>
            <a:prstGeom prst="fram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0383" y="5382478"/>
              <a:ext cx="29618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2238" indent="4763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800000"/>
                  </a:solidFill>
                  <a:latin typeface="Gill Sans MT" pitchFamily="34" charset="0"/>
                  <a:cs typeface="Gill Sans" pitchFamily="17" charset="0"/>
                </a:rPr>
                <a:t>Click here to set PI and co-Is</a:t>
              </a:r>
            </a:p>
          </p:txBody>
        </p:sp>
        <p:sp>
          <p:nvSpPr>
            <p:cNvPr id="11" name="Up Arrow 10"/>
            <p:cNvSpPr/>
            <p:nvPr/>
          </p:nvSpPr>
          <p:spPr>
            <a:xfrm rot="7076391">
              <a:off x="3203727" y="5605068"/>
              <a:ext cx="351499" cy="814833"/>
            </a:xfrm>
            <a:prstGeom prst="upArrow">
              <a:avLst>
                <a:gd name="adj1" fmla="val 20426"/>
                <a:gd name="adj2" fmla="val 50000"/>
              </a:avLst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1-04-11 at 12.40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6439"/>
            <a:ext cx="9144000" cy="574512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A1D922-BCE6-2241-B2B7-A65D98C4A1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14205" y="424617"/>
            <a:ext cx="296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238" indent="4763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800000"/>
                </a:solidFill>
                <a:latin typeface="Gill Sans MT" pitchFamily="34" charset="0"/>
                <a:cs typeface="Gill Sans" pitchFamily="17" charset="0"/>
              </a:rPr>
              <a:t>Type in the name</a:t>
            </a:r>
          </a:p>
        </p:txBody>
      </p:sp>
      <p:sp>
        <p:nvSpPr>
          <p:cNvPr id="8" name="Up Arrow 7"/>
          <p:cNvSpPr/>
          <p:nvPr/>
        </p:nvSpPr>
        <p:spPr>
          <a:xfrm rot="13605379">
            <a:off x="3170289" y="812242"/>
            <a:ext cx="351499" cy="694249"/>
          </a:xfrm>
          <a:prstGeom prst="upArrow">
            <a:avLst>
              <a:gd name="adj1" fmla="val 33560"/>
              <a:gd name="adj2" fmla="val 50000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111917" y="4292135"/>
            <a:ext cx="3416815" cy="1410397"/>
            <a:chOff x="2111917" y="4292135"/>
            <a:chExt cx="3416815" cy="1410397"/>
          </a:xfrm>
        </p:grpSpPr>
        <p:sp>
          <p:nvSpPr>
            <p:cNvPr id="9" name="TextBox 8"/>
            <p:cNvSpPr txBox="1"/>
            <p:nvPr/>
          </p:nvSpPr>
          <p:spPr>
            <a:xfrm>
              <a:off x="2111917" y="5240867"/>
              <a:ext cx="341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2238" indent="4763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800000"/>
                  </a:solidFill>
                  <a:latin typeface="Gill Sans MT" pitchFamily="34" charset="0"/>
                  <a:cs typeface="Gill Sans" pitchFamily="17" charset="0"/>
                </a:rPr>
                <a:t>An error may pop up</a:t>
              </a:r>
            </a:p>
          </p:txBody>
        </p:sp>
        <p:sp>
          <p:nvSpPr>
            <p:cNvPr id="10" name="Up Arrow 9"/>
            <p:cNvSpPr/>
            <p:nvPr/>
          </p:nvSpPr>
          <p:spPr>
            <a:xfrm rot="1965439">
              <a:off x="3856440" y="4292135"/>
              <a:ext cx="351499" cy="1094434"/>
            </a:xfrm>
            <a:prstGeom prst="upArrow">
              <a:avLst>
                <a:gd name="adj1" fmla="val 33560"/>
                <a:gd name="adj2" fmla="val 50000"/>
              </a:avLst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1-04-11 at 12.42.3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1449"/>
            <a:ext cx="9144000" cy="329585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A1D922-BCE6-2241-B2B7-A65D98C4A1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45252" y="3131674"/>
            <a:ext cx="5946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</a:pPr>
            <a:r>
              <a:rPr lang="en-US" sz="2000" b="1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If you get stuck on any step, look for the ? Icon</a:t>
            </a: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</a:pPr>
            <a:r>
              <a:rPr lang="en-US" sz="2000" b="1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Click on it to get help.</a:t>
            </a:r>
          </a:p>
        </p:txBody>
      </p:sp>
      <p:sp>
        <p:nvSpPr>
          <p:cNvPr id="10" name="Up Arrow 9"/>
          <p:cNvSpPr/>
          <p:nvPr/>
        </p:nvSpPr>
        <p:spPr>
          <a:xfrm rot="2595713">
            <a:off x="7773336" y="1239349"/>
            <a:ext cx="351499" cy="2636308"/>
          </a:xfrm>
          <a:prstGeom prst="upArrow">
            <a:avLst>
              <a:gd name="adj1" fmla="val 20426"/>
              <a:gd name="adj2" fmla="val 50000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2327" y="467862"/>
            <a:ext cx="296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238" indent="4763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800000"/>
                </a:solidFill>
                <a:latin typeface="Gill Sans MT" pitchFamily="34" charset="0"/>
                <a:cs typeface="Gill Sans" pitchFamily="17" charset="0"/>
              </a:rPr>
              <a:t>Finding Help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A1D922-BCE6-2241-B2B7-A65D98C4A1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Screen shot 2011-04-11 at 12.44.0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024"/>
            <a:ext cx="9144000" cy="6337952"/>
          </a:xfrm>
          <a:prstGeom prst="rect">
            <a:avLst/>
          </a:prstGeom>
        </p:spPr>
      </p:pic>
      <p:pic>
        <p:nvPicPr>
          <p:cNvPr id="10" name="Picture 9" descr="Screen shot 2011-04-11 at 12.47.5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1859169"/>
            <a:ext cx="8725408" cy="23248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6"/>
          <p:cNvSpPr txBox="1">
            <a:spLocks/>
          </p:cNvSpPr>
          <p:nvPr/>
        </p:nvSpPr>
        <p:spPr bwMode="auto">
          <a:xfrm>
            <a:off x="0" y="0"/>
            <a:ext cx="8229600" cy="68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ＭＳ Ｐゴシック" charset="0"/>
                <a:cs typeface="GillSans" charset="0"/>
              </a:rPr>
              <a:t>For a video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ＭＳ Ｐゴシック" charset="0"/>
                <a:cs typeface="GillSans" charset="0"/>
              </a:rPr>
              <a:t>versio</a:t>
            </a:r>
            <a:r>
              <a:rPr lang="en-US" sz="3200" b="1" dirty="0" err="1" smtClean="0">
                <a:solidFill>
                  <a:srgbClr val="990033"/>
                </a:solidFill>
                <a:latin typeface="+mj-lt"/>
                <a:cs typeface="GillSans" charset="0"/>
              </a:rPr>
              <a:t>n</a:t>
            </a:r>
            <a:r>
              <a:rPr lang="en-US" sz="3200" b="1" dirty="0" smtClean="0">
                <a:solidFill>
                  <a:srgbClr val="990033"/>
                </a:solidFill>
                <a:latin typeface="+mj-lt"/>
                <a:cs typeface="GillSans" charset="0"/>
              </a:rPr>
              <a:t> of this material: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j-lt"/>
              <a:ea typeface="ＭＳ Ｐゴシック" charset="0"/>
              <a:cs typeface="GillSans" charset="0"/>
            </a:endParaRPr>
          </a:p>
        </p:txBody>
      </p:sp>
      <p:pic>
        <p:nvPicPr>
          <p:cNvPr id="5" name="Picture 4" descr="Screen shot 2011-04-17 at 9.47.5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82" y="851961"/>
            <a:ext cx="7037539" cy="579221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1-04-12 at 10.53.5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2505"/>
            <a:ext cx="9144000" cy="445298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35069" y="3131812"/>
            <a:ext cx="5990633" cy="1928646"/>
            <a:chOff x="235069" y="3131812"/>
            <a:chExt cx="5990633" cy="1928646"/>
          </a:xfrm>
        </p:grpSpPr>
        <p:sp>
          <p:nvSpPr>
            <p:cNvPr id="6" name="TextBox 5"/>
            <p:cNvSpPr txBox="1"/>
            <p:nvPr/>
          </p:nvSpPr>
          <p:spPr>
            <a:xfrm>
              <a:off x="235069" y="3131812"/>
              <a:ext cx="59906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 dirty="0" smtClean="0">
                  <a:solidFill>
                    <a:srgbClr val="800000"/>
                  </a:solidFill>
                  <a:latin typeface="+mn-lt"/>
                  <a:cs typeface="Gill Sans" pitchFamily="17" charset="0"/>
                </a:rPr>
                <a:t>Attach your scientific justification, etc. here as PDF files</a:t>
              </a:r>
            </a:p>
          </p:txBody>
        </p:sp>
        <p:sp>
          <p:nvSpPr>
            <p:cNvPr id="7" name="Down Arrow 6"/>
            <p:cNvSpPr/>
            <p:nvPr/>
          </p:nvSpPr>
          <p:spPr>
            <a:xfrm rot="18901025">
              <a:off x="5742033" y="3396318"/>
              <a:ext cx="305358" cy="1664140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2327" y="467862"/>
            <a:ext cx="5036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238" indent="4763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800000"/>
                </a:solidFill>
                <a:latin typeface="Gill Sans MT" pitchFamily="34" charset="0"/>
                <a:cs typeface="Gill Sans" pitchFamily="17" charset="0"/>
              </a:rPr>
              <a:t>Adding the </a:t>
            </a:r>
            <a:r>
              <a:rPr lang="en-US" b="1" dirty="0" err="1" smtClean="0">
                <a:solidFill>
                  <a:srgbClr val="800000"/>
                </a:solidFill>
                <a:latin typeface="Gill Sans MT" pitchFamily="34" charset="0"/>
                <a:cs typeface="Gill Sans" pitchFamily="17" charset="0"/>
              </a:rPr>
              <a:t>Sci</a:t>
            </a:r>
            <a:r>
              <a:rPr lang="en-US" b="1" dirty="0" smtClean="0">
                <a:solidFill>
                  <a:srgbClr val="800000"/>
                </a:solidFill>
                <a:latin typeface="Gill Sans MT" pitchFamily="34" charset="0"/>
                <a:cs typeface="Gill Sans" pitchFamily="17" charset="0"/>
              </a:rPr>
              <a:t> / Tech Justification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Screen shot 2011-04-12 at 11.51.3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646"/>
            <a:ext cx="9144000" cy="5944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1-04-12 at 11.56.3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36" y="950850"/>
            <a:ext cx="8504035" cy="505154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5867" y="429267"/>
            <a:ext cx="3716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4763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 Click on this turnkey to continue</a:t>
            </a:r>
          </a:p>
        </p:txBody>
      </p:sp>
      <p:sp>
        <p:nvSpPr>
          <p:cNvPr id="5" name="Down Arrow 4"/>
          <p:cNvSpPr/>
          <p:nvPr/>
        </p:nvSpPr>
        <p:spPr>
          <a:xfrm rot="3285238">
            <a:off x="1192001" y="465582"/>
            <a:ext cx="205457" cy="1485771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 descr="Screen shot 2011-04-12 at 11.58.0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004"/>
            <a:ext cx="9144000" cy="6385992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1678609"/>
            <a:ext cx="1820333" cy="508000"/>
          </a:xfrm>
          <a:prstGeom prst="fram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782957"/>
            <a:ext cx="2286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4763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At any point you can check whether your proposal passes validation</a:t>
            </a:r>
          </a:p>
          <a:p>
            <a:pPr marL="3175" indent="4763" eaLnBrk="0" hangingPunct="0">
              <a:spcBef>
                <a:spcPct val="20000"/>
              </a:spcBef>
            </a:pPr>
            <a:endParaRPr lang="en-US" sz="2000" b="1" dirty="0" smtClean="0">
              <a:solidFill>
                <a:srgbClr val="800000"/>
              </a:solidFill>
              <a:latin typeface="+mn-lt"/>
              <a:cs typeface="Gill Sans" pitchFamily="17" charset="0"/>
            </a:endParaRPr>
          </a:p>
          <a:p>
            <a:pPr marL="3175" indent="4763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Validation required before proposal can be submitted</a:t>
            </a:r>
          </a:p>
        </p:txBody>
      </p:sp>
      <p:sp>
        <p:nvSpPr>
          <p:cNvPr id="8" name="Frame 7"/>
          <p:cNvSpPr/>
          <p:nvPr/>
        </p:nvSpPr>
        <p:spPr>
          <a:xfrm>
            <a:off x="1820333" y="6102350"/>
            <a:ext cx="7113841" cy="508000"/>
          </a:xfrm>
          <a:prstGeom prst="fram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1-04-12 at 12.03.4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41" y="0"/>
            <a:ext cx="7810500" cy="5918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 rot="7551072">
            <a:off x="3687924" y="415947"/>
            <a:ext cx="305358" cy="2220232"/>
          </a:xfrm>
          <a:prstGeom prst="downArrow">
            <a:avLst>
              <a:gd name="adj1" fmla="val 30981"/>
              <a:gd name="adj2" fmla="val 50000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74068" y="2407478"/>
            <a:ext cx="2948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4763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Press on Science Goal tab to create a science goal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Rectangle 6"/>
          <p:cNvSpPr txBox="1">
            <a:spLocks/>
          </p:cNvSpPr>
          <p:nvPr/>
        </p:nvSpPr>
        <p:spPr bwMode="auto">
          <a:xfrm>
            <a:off x="457200" y="485948"/>
            <a:ext cx="8229600" cy="68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GillSans" charset="0"/>
              </a:rPr>
              <a:t>What is a Science Goal in the OT?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Gill Sans MT" charset="0"/>
              <a:ea typeface="ＭＳ Ｐゴシック" charset="0"/>
              <a:cs typeface="GillSans" charset="0"/>
            </a:endParaRPr>
          </a:p>
        </p:txBody>
      </p:sp>
      <p:sp>
        <p:nvSpPr>
          <p:cNvPr id="5" name="Rectangle 7"/>
          <p:cNvSpPr txBox="1">
            <a:spLocks/>
          </p:cNvSpPr>
          <p:nvPr/>
        </p:nvSpPr>
        <p:spPr bwMode="auto">
          <a:xfrm>
            <a:off x="272151" y="1168043"/>
            <a:ext cx="8600916" cy="490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Gill Sans" charset="0"/>
              </a:rPr>
              <a:t>A science goal is:</a:t>
            </a:r>
          </a:p>
          <a:p>
            <a:pPr marL="522288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Gill Sans" charset="0"/>
              </a:rPr>
              <a:t>One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Gill Sans" charset="0"/>
              </a:rPr>
              <a:t>correlator</a:t>
            </a:r>
            <a:r>
              <a:rPr lang="en-US" sz="2000" dirty="0" smtClean="0">
                <a:solidFill>
                  <a:srgbClr val="000099"/>
                </a:solidFill>
                <a:latin typeface="Gill Sans MT" charset="0"/>
                <a:cs typeface="Gill Sans" charset="0"/>
              </a:rPr>
              <a:t> ./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Gill Sans" charset="0"/>
              </a:rPr>
              <a:t>front end setup in one ALMA band</a:t>
            </a:r>
          </a:p>
          <a:p>
            <a:pPr marL="798513" marR="0" lvl="2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Gill Sans" charset="0"/>
              </a:rPr>
              <a:t>spectral windows, rest freq,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Gill Sans" charset="0"/>
              </a:rPr>
              <a:t>pol</a:t>
            </a:r>
            <a:r>
              <a:rPr lang="en-US" sz="2000" dirty="0" err="1" smtClean="0">
                <a:solidFill>
                  <a:srgbClr val="000099"/>
                </a:solidFill>
                <a:latin typeface="Gill Sans MT" charset="0"/>
                <a:cs typeface="Gill Sans" charset="0"/>
              </a:rPr>
              <a:t>arization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Gill Sans" charset="0"/>
              </a:rPr>
              <a:t> products, line/continuum  modes*</a:t>
            </a:r>
          </a:p>
          <a:p>
            <a:pPr marL="522288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Gill Sans" charset="0"/>
              </a:rPr>
              <a:t>Subject to one set of control parameters </a:t>
            </a:r>
          </a:p>
          <a:p>
            <a:pPr marL="798513" marR="0" lvl="2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Gill Sans" charset="0"/>
              </a:rPr>
              <a:t>spatial resolution, sensitivity, dynamic range</a:t>
            </a:r>
          </a:p>
          <a:p>
            <a:pPr marL="522288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Gill Sans" charset="0"/>
              </a:rPr>
              <a:t>Using one mapping strategy</a:t>
            </a:r>
          </a:p>
          <a:p>
            <a:pPr marL="798513" marR="0" lvl="2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Gill Sans" charset="0"/>
              </a:rPr>
              <a:t>Mosaic or </a:t>
            </a:r>
            <a:r>
              <a:rPr lang="en-US" sz="2000" dirty="0" err="1" smtClean="0">
                <a:solidFill>
                  <a:srgbClr val="000099"/>
                </a:solidFill>
                <a:latin typeface="Gill Sans MT" charset="0"/>
                <a:cs typeface="Gill Sans" charset="0"/>
              </a:rPr>
              <a:t>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Gill Sans" charset="0"/>
              </a:rPr>
              <a:t>ingle-pointing</a:t>
            </a:r>
          </a:p>
          <a:p>
            <a:pPr marL="522288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Gill Sans" charset="0"/>
              </a:rPr>
              <a:t>And one calibration strategy</a:t>
            </a:r>
          </a:p>
          <a:p>
            <a:pPr marL="798513" marR="0" lvl="2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Gill Sans" charset="0"/>
              </a:rPr>
              <a:t>User or system-defined</a:t>
            </a:r>
          </a:p>
          <a:p>
            <a:pPr marL="522288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Gill Sans" charset="0"/>
              </a:rPr>
              <a:t>Applied to an arbitrary set of sky targets (field centers)</a:t>
            </a:r>
          </a:p>
          <a:p>
            <a:pPr marL="798513" marR="0" lvl="2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Gill Sans" charset="0"/>
              </a:rPr>
              <a:t>Each with its own LSR velocity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charset="0"/>
              <a:ea typeface="ＭＳ Ｐゴシック" charset="0"/>
              <a:cs typeface="Gill Sans" charset="0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ＭＳ Ｐゴシック" charset="0"/>
                <a:cs typeface="Gill Sans" charset="0"/>
              </a:rPr>
              <a:t>In ES all windows in one science goal must have same bandwidth + channel spacing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Gill Sans" charset="0"/>
              </a:rPr>
              <a:t>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charset="0"/>
              <a:ea typeface="ＭＳ Ｐゴシック" charset="0"/>
              <a:cs typeface="Gill Sans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charset="0"/>
              <a:ea typeface="ＭＳ Ｐゴシック" charset="0"/>
              <a:cs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 descr="Screen shot 2011-04-12 at 12.11.5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451"/>
            <a:ext cx="9144000" cy="55870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61338" y="1822174"/>
            <a:ext cx="33682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4763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Describe your science goal if you wish – for the technical assessors (not required)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0382" y="3845675"/>
            <a:ext cx="4119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4763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Enter in Source Name and press here</a:t>
            </a:r>
          </a:p>
        </p:txBody>
      </p:sp>
      <p:sp>
        <p:nvSpPr>
          <p:cNvPr id="7" name="Frame 6"/>
          <p:cNvSpPr/>
          <p:nvPr/>
        </p:nvSpPr>
        <p:spPr>
          <a:xfrm>
            <a:off x="8158915" y="3845675"/>
            <a:ext cx="693530" cy="400110"/>
          </a:xfrm>
          <a:prstGeom prst="frame">
            <a:avLst>
              <a:gd name="adj1" fmla="val 29061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3" descr="Screen shot 2011-04-12 at 12.15.3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0609"/>
            <a:ext cx="9144000" cy="36652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0033" y="5057913"/>
            <a:ext cx="7165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4763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Make sure and double check the coordinates.  </a:t>
            </a:r>
          </a:p>
        </p:txBody>
      </p:sp>
      <p:sp>
        <p:nvSpPr>
          <p:cNvPr id="6" name="Down Arrow 5"/>
          <p:cNvSpPr/>
          <p:nvPr/>
        </p:nvSpPr>
        <p:spPr>
          <a:xfrm rot="10423043">
            <a:off x="4703044" y="2436750"/>
            <a:ext cx="305358" cy="2612298"/>
          </a:xfrm>
          <a:prstGeom prst="downArrow">
            <a:avLst>
              <a:gd name="adj1" fmla="val 30981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" name="Picture 3" descr="Screen shot 2011-04-12 at 12.15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80" y="852004"/>
            <a:ext cx="8761461" cy="3973996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303867" y="3787913"/>
            <a:ext cx="4692742" cy="508000"/>
          </a:xfrm>
          <a:prstGeom prst="frame">
            <a:avLst>
              <a:gd name="adj1" fmla="val 21196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33" y="5327595"/>
            <a:ext cx="7165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4763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Check the velocity used -&gt;  observing frequency.  </a:t>
            </a:r>
          </a:p>
        </p:txBody>
      </p:sp>
      <p:sp>
        <p:nvSpPr>
          <p:cNvPr id="7" name="Down Arrow 6"/>
          <p:cNvSpPr/>
          <p:nvPr/>
        </p:nvSpPr>
        <p:spPr>
          <a:xfrm rot="10423043">
            <a:off x="4799383" y="4461889"/>
            <a:ext cx="305358" cy="851556"/>
          </a:xfrm>
          <a:prstGeom prst="downArrow">
            <a:avLst>
              <a:gd name="adj1" fmla="val 30981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1-04-12 at 12.21.0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9" y="0"/>
            <a:ext cx="9111202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33868" y="3175000"/>
            <a:ext cx="5566650" cy="707886"/>
            <a:chOff x="-33868" y="3175000"/>
            <a:chExt cx="5566650" cy="707886"/>
          </a:xfrm>
        </p:grpSpPr>
        <p:sp>
          <p:nvSpPr>
            <p:cNvPr id="5" name="TextBox 4"/>
            <p:cNvSpPr txBox="1"/>
            <p:nvPr/>
          </p:nvSpPr>
          <p:spPr>
            <a:xfrm>
              <a:off x="-33868" y="3175000"/>
              <a:ext cx="22452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2238" indent="4763" eaLnBrk="0" hangingPunct="0">
                <a:spcBef>
                  <a:spcPct val="20000"/>
                </a:spcBef>
              </a:pPr>
              <a:r>
                <a:rPr lang="en-US" sz="2000" b="1" dirty="0" smtClean="0">
                  <a:solidFill>
                    <a:srgbClr val="800000"/>
                  </a:solidFill>
                  <a:latin typeface="+mn-lt"/>
                  <a:cs typeface="Gill Sans" pitchFamily="17" charset="0"/>
                </a:rPr>
                <a:t>Red text indicates incorrect value</a:t>
              </a:r>
            </a:p>
          </p:txBody>
        </p:sp>
        <p:sp>
          <p:nvSpPr>
            <p:cNvPr id="6" name="Up Arrow 5"/>
            <p:cNvSpPr/>
            <p:nvPr/>
          </p:nvSpPr>
          <p:spPr>
            <a:xfrm rot="5400000">
              <a:off x="3502954" y="1722134"/>
              <a:ext cx="381481" cy="3678174"/>
            </a:xfrm>
            <a:prstGeom prst="upArrow">
              <a:avLst>
                <a:gd name="adj1" fmla="val 20426"/>
                <a:gd name="adj2" fmla="val 50000"/>
              </a:avLst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24200" y="88344"/>
            <a:ext cx="4805017" cy="1004901"/>
            <a:chOff x="3124200" y="88344"/>
            <a:chExt cx="4805017" cy="1004901"/>
          </a:xfrm>
        </p:grpSpPr>
        <p:sp>
          <p:nvSpPr>
            <p:cNvPr id="9" name="Frame 8"/>
            <p:cNvSpPr/>
            <p:nvPr/>
          </p:nvSpPr>
          <p:spPr>
            <a:xfrm>
              <a:off x="3124200" y="88344"/>
              <a:ext cx="707887" cy="508000"/>
            </a:xfrm>
            <a:prstGeom prst="fram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 rot="16892211">
              <a:off x="4294223" y="-194656"/>
              <a:ext cx="381481" cy="1303365"/>
            </a:xfrm>
            <a:prstGeom prst="upArrow">
              <a:avLst>
                <a:gd name="adj1" fmla="val 20426"/>
                <a:gd name="adj2" fmla="val 50000"/>
              </a:avLst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80000" y="385359"/>
              <a:ext cx="2849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2238" indent="4763" eaLnBrk="0" hangingPunct="0">
                <a:spcBef>
                  <a:spcPct val="20000"/>
                </a:spcBef>
              </a:pPr>
              <a:r>
                <a:rPr lang="en-US" sz="2000" b="1" dirty="0" smtClean="0">
                  <a:solidFill>
                    <a:srgbClr val="800000"/>
                  </a:solidFill>
                  <a:latin typeface="+mn-lt"/>
                  <a:cs typeface="Gill Sans" pitchFamily="17" charset="0"/>
                </a:rPr>
                <a:t>Click on Spatial Tab to visualize observations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Screen shot 2011-04-11 at 12.51.5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40" y="0"/>
            <a:ext cx="77619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Picture 3" descr="Screen shot 2011-04-12 at 12.26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75" y="0"/>
            <a:ext cx="8125047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44172"/>
            <a:ext cx="3821050" cy="2917500"/>
            <a:chOff x="0" y="44172"/>
            <a:chExt cx="3821050" cy="2917500"/>
          </a:xfrm>
        </p:grpSpPr>
        <p:sp>
          <p:nvSpPr>
            <p:cNvPr id="5" name="Frame 4"/>
            <p:cNvSpPr/>
            <p:nvPr/>
          </p:nvSpPr>
          <p:spPr>
            <a:xfrm>
              <a:off x="2991683" y="44172"/>
              <a:ext cx="829367" cy="508000"/>
            </a:xfrm>
            <a:prstGeom prst="frame">
              <a:avLst>
                <a:gd name="adj1" fmla="val 14674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 rot="13897485">
              <a:off x="1785826" y="-43002"/>
              <a:ext cx="305358" cy="2662196"/>
            </a:xfrm>
            <a:prstGeom prst="downArrow">
              <a:avLst>
                <a:gd name="adj1" fmla="val 30981"/>
                <a:gd name="adj2" fmla="val 5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2253786"/>
              <a:ext cx="23853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2238" indent="4763" eaLnBrk="0" hangingPunct="0">
                <a:spcBef>
                  <a:spcPct val="20000"/>
                </a:spcBef>
              </a:pPr>
              <a:r>
                <a:rPr lang="en-US" sz="2000" b="1" dirty="0" smtClean="0">
                  <a:solidFill>
                    <a:srgbClr val="800000"/>
                  </a:solidFill>
                  <a:latin typeface="+mn-lt"/>
                  <a:cs typeface="Gill Sans" pitchFamily="17" charset="0"/>
                </a:rPr>
                <a:t>Clicking here opens the </a:t>
              </a:r>
              <a:r>
                <a:rPr lang="en-US" sz="2000" b="1" dirty="0" err="1" smtClean="0">
                  <a:solidFill>
                    <a:srgbClr val="800000"/>
                  </a:solidFill>
                  <a:latin typeface="+mn-lt"/>
                  <a:cs typeface="Gill Sans" pitchFamily="17" charset="0"/>
                </a:rPr>
                <a:t>visualizer</a:t>
              </a:r>
              <a:r>
                <a:rPr lang="en-US" sz="2000" b="1" dirty="0" smtClean="0">
                  <a:solidFill>
                    <a:srgbClr val="800000"/>
                  </a:solidFill>
                  <a:latin typeface="+mn-lt"/>
                  <a:cs typeface="Gill Sans" pitchFamily="17" charset="0"/>
                </a:rPr>
                <a:t> panel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4296202"/>
            <a:ext cx="6040783" cy="2568148"/>
            <a:chOff x="0" y="4296202"/>
            <a:chExt cx="6040783" cy="2568148"/>
          </a:xfrm>
        </p:grpSpPr>
        <p:sp>
          <p:nvSpPr>
            <p:cNvPr id="6" name="Frame 5"/>
            <p:cNvSpPr/>
            <p:nvPr/>
          </p:nvSpPr>
          <p:spPr>
            <a:xfrm>
              <a:off x="4163391" y="6356350"/>
              <a:ext cx="1877392" cy="508000"/>
            </a:xfrm>
            <a:prstGeom prst="frame">
              <a:avLst>
                <a:gd name="adj1" fmla="val 14674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4296202"/>
              <a:ext cx="238539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2238" indent="4763" eaLnBrk="0" hangingPunct="0">
                <a:spcBef>
                  <a:spcPct val="20000"/>
                </a:spcBef>
              </a:pPr>
              <a:r>
                <a:rPr lang="en-US" sz="2000" b="1" dirty="0" smtClean="0">
                  <a:solidFill>
                    <a:srgbClr val="800000"/>
                  </a:solidFill>
                  <a:latin typeface="+mn-lt"/>
                  <a:cs typeface="Gill Sans" pitchFamily="17" charset="0"/>
                </a:rPr>
                <a:t>Press Query to get the image from pre-loaded servers</a:t>
              </a:r>
            </a:p>
            <a:p>
              <a:pPr marL="122238" indent="4763" eaLnBrk="0" hangingPunct="0">
                <a:spcBef>
                  <a:spcPct val="20000"/>
                </a:spcBef>
              </a:pPr>
              <a:r>
                <a:rPr lang="en-US" sz="2000" b="1" dirty="0" smtClean="0">
                  <a:solidFill>
                    <a:srgbClr val="800000"/>
                  </a:solidFill>
                  <a:latin typeface="+mn-lt"/>
                  <a:cs typeface="Gill Sans" pitchFamily="17" charset="0"/>
                </a:rPr>
                <a:t>Or </a:t>
              </a:r>
            </a:p>
            <a:p>
              <a:pPr marL="122238" indent="4763" eaLnBrk="0" hangingPunct="0">
                <a:spcBef>
                  <a:spcPct val="20000"/>
                </a:spcBef>
              </a:pPr>
              <a:r>
                <a:rPr lang="en-US" sz="2000" b="1" dirty="0" smtClean="0">
                  <a:solidFill>
                    <a:srgbClr val="800000"/>
                  </a:solidFill>
                  <a:latin typeface="+mn-lt"/>
                  <a:cs typeface="Gill Sans" pitchFamily="17" charset="0"/>
                </a:rPr>
                <a:t>Load your own image* </a:t>
              </a:r>
              <a:r>
                <a:rPr lang="en-US" sz="1600" b="1" dirty="0" smtClean="0">
                  <a:solidFill>
                    <a:srgbClr val="800000"/>
                  </a:solidFill>
                  <a:latin typeface="+mn-lt"/>
                  <a:cs typeface="Gill Sans" pitchFamily="17" charset="0"/>
                </a:rPr>
                <a:t>(Galactic coordinates won’t work)</a:t>
              </a:r>
            </a:p>
          </p:txBody>
        </p:sp>
        <p:sp>
          <p:nvSpPr>
            <p:cNvPr id="10" name="Down Arrow 9"/>
            <p:cNvSpPr/>
            <p:nvPr/>
          </p:nvSpPr>
          <p:spPr>
            <a:xfrm rot="17290875">
              <a:off x="3410690" y="4556547"/>
              <a:ext cx="305358" cy="2662196"/>
            </a:xfrm>
            <a:prstGeom prst="downArrow">
              <a:avLst>
                <a:gd name="adj1" fmla="val 30981"/>
                <a:gd name="adj2" fmla="val 5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Down Arrow 12"/>
          <p:cNvSpPr/>
          <p:nvPr/>
        </p:nvSpPr>
        <p:spPr>
          <a:xfrm rot="11317305">
            <a:off x="2421470" y="644557"/>
            <a:ext cx="305358" cy="5635147"/>
          </a:xfrm>
          <a:prstGeom prst="downArrow">
            <a:avLst>
              <a:gd name="adj1" fmla="val 30981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creen shot 2011-04-12 at 1.59.0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0"/>
            <a:ext cx="5318449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568536" y="5261958"/>
            <a:ext cx="4468199" cy="707886"/>
            <a:chOff x="-958766" y="4614262"/>
            <a:chExt cx="4468199" cy="707886"/>
          </a:xfrm>
        </p:grpSpPr>
        <p:sp>
          <p:nvSpPr>
            <p:cNvPr id="10" name="Frame 9"/>
            <p:cNvSpPr/>
            <p:nvPr/>
          </p:nvSpPr>
          <p:spPr>
            <a:xfrm>
              <a:off x="1790701" y="4792133"/>
              <a:ext cx="1718732" cy="332311"/>
            </a:xfrm>
            <a:prstGeom prst="fram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Up Arrow 10"/>
            <p:cNvSpPr/>
            <p:nvPr/>
          </p:nvSpPr>
          <p:spPr>
            <a:xfrm rot="5400000">
              <a:off x="749059" y="4692975"/>
              <a:ext cx="381481" cy="579797"/>
            </a:xfrm>
            <a:prstGeom prst="upArrow">
              <a:avLst>
                <a:gd name="adj1" fmla="val 20426"/>
                <a:gd name="adj2" fmla="val 50000"/>
              </a:avLst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958766" y="4614262"/>
              <a:ext cx="15556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2238" indent="4763" eaLnBrk="0" hangingPunct="0">
                <a:spcBef>
                  <a:spcPct val="20000"/>
                </a:spcBef>
              </a:pPr>
              <a:r>
                <a:rPr lang="en-US" sz="2000" b="1" dirty="0" smtClean="0">
                  <a:solidFill>
                    <a:srgbClr val="800000"/>
                  </a:solidFill>
                  <a:latin typeface="+mn-lt"/>
                  <a:cs typeface="Gill Sans" pitchFamily="17" charset="0"/>
                </a:rPr>
                <a:t>Enter frequency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22119" y="320261"/>
            <a:ext cx="359402" cy="1535548"/>
            <a:chOff x="2548856" y="507999"/>
            <a:chExt cx="359402" cy="1535548"/>
          </a:xfrm>
        </p:grpSpPr>
        <p:sp>
          <p:nvSpPr>
            <p:cNvPr id="13" name="Frame 12"/>
            <p:cNvSpPr/>
            <p:nvPr/>
          </p:nvSpPr>
          <p:spPr>
            <a:xfrm>
              <a:off x="2548856" y="507999"/>
              <a:ext cx="359402" cy="394414"/>
            </a:xfrm>
            <a:prstGeom prst="fram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Up Arrow 13"/>
            <p:cNvSpPr/>
            <p:nvPr/>
          </p:nvSpPr>
          <p:spPr>
            <a:xfrm rot="11259879">
              <a:off x="2579554" y="909069"/>
              <a:ext cx="175793" cy="1134478"/>
            </a:xfrm>
            <a:prstGeom prst="upArrow">
              <a:avLst>
                <a:gd name="adj1" fmla="val 20426"/>
                <a:gd name="adj2" fmla="val 50000"/>
              </a:avLst>
            </a:prstGeom>
            <a:solidFill>
              <a:srgbClr val="66CC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 descr="Screen shot 2011-04-12 at 2.03.4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0834"/>
            <a:ext cx="9144000" cy="27347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305" y="4185478"/>
            <a:ext cx="789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238" indent="4763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For Calibration Set up – Unless you have a strong reason for using user-defined calibration – leave this as System-defined calibration.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Screen shot 2011-04-12 at 2.06.1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8764"/>
            <a:ext cx="9144000" cy="4234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70878"/>
            <a:ext cx="7898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238" indent="4763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Screen shot of user-defined calibration pane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" name="Picture 3" descr="Screen shot 2011-04-12 at 2.07.1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763"/>
            <a:ext cx="9144000" cy="4670474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2803942" y="861389"/>
            <a:ext cx="1072319" cy="618436"/>
          </a:xfrm>
          <a:prstGeom prst="frame">
            <a:avLst>
              <a:gd name="adj1" fmla="val 12501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6181040" y="2263913"/>
            <a:ext cx="2631658" cy="1601304"/>
          </a:xfrm>
          <a:prstGeom prst="frame">
            <a:avLst>
              <a:gd name="adj1" fmla="val 3535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6278225" y="2416313"/>
            <a:ext cx="1896160" cy="278296"/>
          </a:xfrm>
          <a:prstGeom prst="frame">
            <a:avLst>
              <a:gd name="adj1" fmla="val 3535"/>
            </a:avLst>
          </a:prstGeom>
          <a:solidFill>
            <a:srgbClr val="008000"/>
          </a:solidFill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6287066" y="2855831"/>
            <a:ext cx="2399734" cy="278296"/>
          </a:xfrm>
          <a:prstGeom prst="frame">
            <a:avLst>
              <a:gd name="adj1" fmla="val 3535"/>
            </a:avLst>
          </a:prstGeom>
          <a:solidFill>
            <a:srgbClr val="008000"/>
          </a:solidFill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8784" y="2650437"/>
            <a:ext cx="2716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238" indent="4763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Currently (ES- Cycle 0) supported modes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" y="4227153"/>
            <a:ext cx="6592956" cy="1181483"/>
            <a:chOff x="1" y="4227153"/>
            <a:chExt cx="6592956" cy="1181483"/>
          </a:xfrm>
        </p:grpSpPr>
        <p:sp>
          <p:nvSpPr>
            <p:cNvPr id="10" name="Frame 9"/>
            <p:cNvSpPr/>
            <p:nvPr/>
          </p:nvSpPr>
          <p:spPr>
            <a:xfrm>
              <a:off x="4623907" y="4790200"/>
              <a:ext cx="1969050" cy="618436"/>
            </a:xfrm>
            <a:prstGeom prst="frame">
              <a:avLst>
                <a:gd name="adj1" fmla="val 12501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 rot="16583588">
              <a:off x="2736327" y="3275412"/>
              <a:ext cx="305358" cy="3195503"/>
            </a:xfrm>
            <a:prstGeom prst="downArrow">
              <a:avLst>
                <a:gd name="adj1" fmla="val 30981"/>
                <a:gd name="adj2" fmla="val 5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" y="4227153"/>
              <a:ext cx="14687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2238" indent="4763" eaLnBrk="0" hangingPunct="0">
                <a:spcBef>
                  <a:spcPct val="20000"/>
                </a:spcBef>
              </a:pPr>
              <a:r>
                <a:rPr lang="en-US" sz="2000" b="1" dirty="0" smtClean="0">
                  <a:solidFill>
                    <a:srgbClr val="800000"/>
                  </a:solidFill>
                  <a:latin typeface="+mn-lt"/>
                  <a:cs typeface="Gill Sans" pitchFamily="17" charset="0"/>
                </a:rPr>
                <a:t>Press here to add a line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1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1-04-12 at 3.02.4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834" y="0"/>
            <a:ext cx="7392166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153643"/>
            <a:ext cx="1909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238" indent="4763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A </a:t>
            </a:r>
            <a:r>
              <a:rPr lang="en-US" sz="2000" b="1" dirty="0" err="1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Splatalogue</a:t>
            </a:r>
            <a:r>
              <a:rPr lang="en-US" sz="2000" b="1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 window will open up.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2777" y="22086"/>
            <a:ext cx="3573850" cy="1696281"/>
            <a:chOff x="309035" y="795096"/>
            <a:chExt cx="3573850" cy="1696281"/>
          </a:xfrm>
        </p:grpSpPr>
        <p:sp>
          <p:nvSpPr>
            <p:cNvPr id="6" name="TextBox 5"/>
            <p:cNvSpPr txBox="1"/>
            <p:nvPr/>
          </p:nvSpPr>
          <p:spPr>
            <a:xfrm>
              <a:off x="309035" y="2091267"/>
              <a:ext cx="14859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2238" indent="4763" eaLnBrk="0" hangingPunct="0">
                <a:spcBef>
                  <a:spcPct val="20000"/>
                </a:spcBef>
              </a:pPr>
              <a:r>
                <a:rPr lang="en-US" sz="2000" b="1" dirty="0" smtClean="0">
                  <a:solidFill>
                    <a:srgbClr val="800000"/>
                  </a:solidFill>
                  <a:latin typeface="+mn-lt"/>
                  <a:cs typeface="Gill Sans" pitchFamily="17" charset="0"/>
                </a:rPr>
                <a:t>Type in CO</a:t>
              </a:r>
            </a:p>
          </p:txBody>
        </p:sp>
        <p:sp>
          <p:nvSpPr>
            <p:cNvPr id="7" name="Frame 6"/>
            <p:cNvSpPr/>
            <p:nvPr/>
          </p:nvSpPr>
          <p:spPr>
            <a:xfrm>
              <a:off x="1817022" y="795096"/>
              <a:ext cx="2065863" cy="513923"/>
            </a:xfrm>
            <a:prstGeom prst="fram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Up Arrow 7"/>
            <p:cNvSpPr/>
            <p:nvPr/>
          </p:nvSpPr>
          <p:spPr>
            <a:xfrm rot="2607521">
              <a:off x="1424376" y="1165159"/>
              <a:ext cx="381481" cy="1075299"/>
            </a:xfrm>
            <a:prstGeom prst="upArrow">
              <a:avLst>
                <a:gd name="adj1" fmla="val 20426"/>
                <a:gd name="adj2" fmla="val 50000"/>
              </a:avLst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1-04-12 at 3.04.4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275" y="3702"/>
            <a:ext cx="7373639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64170" y="362928"/>
            <a:ext cx="8834421" cy="1757587"/>
            <a:chOff x="97912" y="605874"/>
            <a:chExt cx="8834421" cy="1757587"/>
          </a:xfrm>
        </p:grpSpPr>
        <p:sp>
          <p:nvSpPr>
            <p:cNvPr id="7" name="TextBox 6"/>
            <p:cNvSpPr txBox="1"/>
            <p:nvPr/>
          </p:nvSpPr>
          <p:spPr>
            <a:xfrm>
              <a:off x="97912" y="1532464"/>
              <a:ext cx="12567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175" indent="4763" eaLnBrk="0" hangingPunct="0">
                <a:spcBef>
                  <a:spcPct val="20000"/>
                </a:spcBef>
              </a:pPr>
              <a:r>
                <a:rPr lang="en-US" sz="1600" b="1" dirty="0" smtClean="0">
                  <a:solidFill>
                    <a:srgbClr val="800000"/>
                  </a:solidFill>
                  <a:latin typeface="+mn-lt"/>
                  <a:cs typeface="Gill Sans" pitchFamily="17" charset="0"/>
                </a:rPr>
                <a:t>Double click on the transition</a:t>
              </a:r>
            </a:p>
          </p:txBody>
        </p:sp>
        <p:sp>
          <p:nvSpPr>
            <p:cNvPr id="9" name="Up Arrow 8"/>
            <p:cNvSpPr/>
            <p:nvPr/>
          </p:nvSpPr>
          <p:spPr>
            <a:xfrm rot="4053471">
              <a:off x="1964138" y="131218"/>
              <a:ext cx="381481" cy="2649165"/>
            </a:xfrm>
            <a:prstGeom prst="upArrow">
              <a:avLst>
                <a:gd name="adj1" fmla="val 20426"/>
                <a:gd name="adj2" fmla="val 50000"/>
              </a:avLst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" name="Frame 9"/>
            <p:cNvSpPr/>
            <p:nvPr/>
          </p:nvSpPr>
          <p:spPr>
            <a:xfrm>
              <a:off x="3355558" y="605874"/>
              <a:ext cx="5576775" cy="285497"/>
            </a:xfrm>
            <a:prstGeom prst="fram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0869" y="4505739"/>
            <a:ext cx="3591280" cy="830997"/>
            <a:chOff x="97912" y="3251200"/>
            <a:chExt cx="3591280" cy="830997"/>
          </a:xfrm>
        </p:grpSpPr>
        <p:sp>
          <p:nvSpPr>
            <p:cNvPr id="11" name="Up Arrow 10"/>
            <p:cNvSpPr/>
            <p:nvPr/>
          </p:nvSpPr>
          <p:spPr>
            <a:xfrm rot="5593784">
              <a:off x="2278694" y="2438974"/>
              <a:ext cx="381481" cy="2439514"/>
            </a:xfrm>
            <a:prstGeom prst="upArrow">
              <a:avLst>
                <a:gd name="adj1" fmla="val 20426"/>
                <a:gd name="adj2" fmla="val 50000"/>
              </a:avLst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7912" y="3251200"/>
              <a:ext cx="12567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175" indent="4763" eaLnBrk="0" hangingPunct="0">
                <a:spcBef>
                  <a:spcPct val="20000"/>
                </a:spcBef>
              </a:pPr>
              <a:r>
                <a:rPr lang="en-US" sz="1600" b="1" dirty="0" smtClean="0">
                  <a:solidFill>
                    <a:srgbClr val="800000"/>
                  </a:solidFill>
                  <a:latin typeface="+mn-lt"/>
                  <a:cs typeface="Gill Sans" pitchFamily="17" charset="0"/>
                </a:rPr>
                <a:t>Transition moves into this window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05825" y="5658490"/>
            <a:ext cx="2692766" cy="1203212"/>
            <a:chOff x="6305825" y="5658490"/>
            <a:chExt cx="2692766" cy="1203212"/>
          </a:xfrm>
        </p:grpSpPr>
        <p:sp>
          <p:nvSpPr>
            <p:cNvPr id="16" name="Frame 15"/>
            <p:cNvSpPr/>
            <p:nvPr/>
          </p:nvSpPr>
          <p:spPr>
            <a:xfrm>
              <a:off x="6934203" y="6243266"/>
              <a:ext cx="2064388" cy="618436"/>
            </a:xfrm>
            <a:prstGeom prst="frame">
              <a:avLst>
                <a:gd name="adj1" fmla="val 12501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5825" y="5658490"/>
              <a:ext cx="163985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175" indent="4763" eaLnBrk="0" hangingPunct="0">
                <a:spcBef>
                  <a:spcPct val="20000"/>
                </a:spcBef>
              </a:pPr>
              <a:r>
                <a:rPr lang="en-US" sz="1600" b="1" dirty="0" smtClean="0">
                  <a:solidFill>
                    <a:srgbClr val="800000"/>
                  </a:solidFill>
                  <a:latin typeface="+mn-lt"/>
                  <a:cs typeface="Gill Sans" pitchFamily="17" charset="0"/>
                </a:rPr>
                <a:t>Press here to accept selection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 descr="Screen shot 2011-04-12 at 3.06.4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3306"/>
            <a:ext cx="9144000" cy="3620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455737"/>
            <a:ext cx="51054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229600" y="6455737"/>
            <a:ext cx="457200" cy="365125"/>
          </a:xfrm>
        </p:spPr>
        <p:txBody>
          <a:bodyPr/>
          <a:lstStyle/>
          <a:p>
            <a:fld id="{C8E8267A-2269-3C42-8C1C-73D56A38F671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" name="Picture 3" descr="Screen shot 2011-04-12 at 3.07.3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856"/>
            <a:ext cx="9144000" cy="5760609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-1312" y="905043"/>
            <a:ext cx="938696" cy="513923"/>
          </a:xfrm>
          <a:prstGeom prst="fram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 rot="14287972">
            <a:off x="1400802" y="195174"/>
            <a:ext cx="381481" cy="1303365"/>
          </a:xfrm>
          <a:prstGeom prst="upArrow">
            <a:avLst>
              <a:gd name="adj1" fmla="val 20426"/>
              <a:gd name="adj2" fmla="val 50000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17250" y="138970"/>
            <a:ext cx="2849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238" indent="4763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Click on Spectral Tab to visualize observations</a:t>
            </a:r>
          </a:p>
        </p:txBody>
      </p:sp>
      <p:sp>
        <p:nvSpPr>
          <p:cNvPr id="8" name="Frame 7"/>
          <p:cNvSpPr/>
          <p:nvPr/>
        </p:nvSpPr>
        <p:spPr>
          <a:xfrm>
            <a:off x="3697356" y="5289822"/>
            <a:ext cx="1515165" cy="513923"/>
          </a:xfrm>
          <a:prstGeom prst="frame">
            <a:avLst>
              <a:gd name="adj1" fmla="val 29691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creen shot 2011-04-12 at 3.10.3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58" y="0"/>
            <a:ext cx="8785284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3199" y="1414560"/>
            <a:ext cx="914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4763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Band 3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90906" y="2270224"/>
            <a:ext cx="2987477" cy="952276"/>
            <a:chOff x="516474" y="1505533"/>
            <a:chExt cx="2987477" cy="952276"/>
          </a:xfrm>
        </p:grpSpPr>
        <p:sp>
          <p:nvSpPr>
            <p:cNvPr id="9" name="Up Arrow 8"/>
            <p:cNvSpPr/>
            <p:nvPr/>
          </p:nvSpPr>
          <p:spPr>
            <a:xfrm rot="3514621">
              <a:off x="2292843" y="675907"/>
              <a:ext cx="381481" cy="2040734"/>
            </a:xfrm>
            <a:prstGeom prst="upArrow">
              <a:avLst>
                <a:gd name="adj1" fmla="val 20426"/>
                <a:gd name="adj2" fmla="val 50000"/>
              </a:avLst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6474" y="2057699"/>
              <a:ext cx="12024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175" indent="4763" eaLnBrk="0" hangingPunct="0">
                <a:spcBef>
                  <a:spcPct val="20000"/>
                </a:spcBef>
              </a:pPr>
              <a:r>
                <a:rPr lang="en-US" sz="2000" dirty="0" smtClean="0">
                  <a:solidFill>
                    <a:srgbClr val="800000"/>
                  </a:solidFill>
                  <a:latin typeface="+mn-lt"/>
                  <a:cs typeface="Gill Sans" pitchFamily="17" charset="0"/>
                </a:rPr>
                <a:t>LO Range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0497" y="3057576"/>
            <a:ext cx="7125325" cy="1185834"/>
            <a:chOff x="220497" y="2141007"/>
            <a:chExt cx="7125325" cy="1185834"/>
          </a:xfrm>
        </p:grpSpPr>
        <p:sp>
          <p:nvSpPr>
            <p:cNvPr id="10" name="Up Arrow 9"/>
            <p:cNvSpPr/>
            <p:nvPr/>
          </p:nvSpPr>
          <p:spPr>
            <a:xfrm rot="4346871">
              <a:off x="2933460" y="130034"/>
              <a:ext cx="381481" cy="4403428"/>
            </a:xfrm>
            <a:prstGeom prst="upArrow">
              <a:avLst>
                <a:gd name="adj1" fmla="val 20426"/>
                <a:gd name="adj2" fmla="val 50000"/>
              </a:avLst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Up Arrow 10"/>
            <p:cNvSpPr/>
            <p:nvPr/>
          </p:nvSpPr>
          <p:spPr>
            <a:xfrm rot="4933315">
              <a:off x="3997359" y="-596475"/>
              <a:ext cx="381481" cy="6315444"/>
            </a:xfrm>
            <a:prstGeom prst="upArrow">
              <a:avLst>
                <a:gd name="adj1" fmla="val 20426"/>
                <a:gd name="adj2" fmla="val 50000"/>
              </a:avLst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0497" y="2926731"/>
              <a:ext cx="13883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175" indent="4763" eaLnBrk="0" hangingPunct="0">
                <a:spcBef>
                  <a:spcPct val="20000"/>
                </a:spcBef>
              </a:pPr>
              <a:r>
                <a:rPr lang="en-US" sz="2000" dirty="0" smtClean="0">
                  <a:solidFill>
                    <a:srgbClr val="800000"/>
                  </a:solidFill>
                  <a:latin typeface="+mn-lt"/>
                  <a:cs typeface="Gill Sans" pitchFamily="17" charset="0"/>
                </a:rPr>
                <a:t>Sidebands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64774" y="508469"/>
            <a:ext cx="534074" cy="769997"/>
            <a:chOff x="6366987" y="205874"/>
            <a:chExt cx="534074" cy="769997"/>
          </a:xfrm>
        </p:grpSpPr>
        <p:sp>
          <p:nvSpPr>
            <p:cNvPr id="12" name="Up Arrow 11"/>
            <p:cNvSpPr/>
            <p:nvPr/>
          </p:nvSpPr>
          <p:spPr>
            <a:xfrm rot="10800000">
              <a:off x="6426256" y="555183"/>
              <a:ext cx="381481" cy="420688"/>
            </a:xfrm>
            <a:prstGeom prst="upArrow">
              <a:avLst>
                <a:gd name="adj1" fmla="val 20426"/>
                <a:gd name="adj2" fmla="val 50000"/>
              </a:avLst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66987" y="205874"/>
              <a:ext cx="5340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175" indent="4763" eaLnBrk="0" hangingPunct="0">
                <a:spcBef>
                  <a:spcPct val="20000"/>
                </a:spcBef>
              </a:pPr>
              <a:r>
                <a:rPr lang="en-US" sz="2000" dirty="0" smtClean="0">
                  <a:solidFill>
                    <a:srgbClr val="800000"/>
                  </a:solidFill>
                  <a:latin typeface="+mn-lt"/>
                  <a:cs typeface="Gill Sans" pitchFamily="17" charset="0"/>
                </a:rPr>
                <a:t>LO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34661" y="375207"/>
            <a:ext cx="534074" cy="903259"/>
            <a:chOff x="7534661" y="375207"/>
            <a:chExt cx="534074" cy="903259"/>
          </a:xfrm>
        </p:grpSpPr>
        <p:sp>
          <p:nvSpPr>
            <p:cNvPr id="13" name="Up Arrow 12"/>
            <p:cNvSpPr/>
            <p:nvPr/>
          </p:nvSpPr>
          <p:spPr>
            <a:xfrm rot="10800000">
              <a:off x="7611051" y="707581"/>
              <a:ext cx="381481" cy="570885"/>
            </a:xfrm>
            <a:prstGeom prst="upArrow">
              <a:avLst>
                <a:gd name="adj1" fmla="val 20426"/>
                <a:gd name="adj2" fmla="val 50000"/>
              </a:avLst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34661" y="375207"/>
              <a:ext cx="5340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175" indent="4763" eaLnBrk="0" hangingPunct="0">
                <a:spcBef>
                  <a:spcPct val="20000"/>
                </a:spcBef>
              </a:pPr>
              <a:r>
                <a:rPr lang="en-US" sz="2000" dirty="0" smtClean="0">
                  <a:solidFill>
                    <a:srgbClr val="800000"/>
                  </a:solidFill>
                  <a:latin typeface="+mn-lt"/>
                  <a:cs typeface="Gill Sans" pitchFamily="17" charset="0"/>
                </a:rPr>
                <a:t>CO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622986" y="5204038"/>
            <a:ext cx="5341656" cy="1641071"/>
            <a:chOff x="3622986" y="5204038"/>
            <a:chExt cx="5341656" cy="1641071"/>
          </a:xfrm>
        </p:grpSpPr>
        <p:sp>
          <p:nvSpPr>
            <p:cNvPr id="27" name="Frame 26"/>
            <p:cNvSpPr/>
            <p:nvPr/>
          </p:nvSpPr>
          <p:spPr>
            <a:xfrm>
              <a:off x="3622986" y="6540562"/>
              <a:ext cx="3988065" cy="304547"/>
            </a:xfrm>
            <a:prstGeom prst="fram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65445" y="5204038"/>
              <a:ext cx="20991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175" indent="4763" eaLnBrk="0" hangingPunct="0">
                <a:spcBef>
                  <a:spcPct val="20000"/>
                </a:spcBef>
              </a:pPr>
              <a:r>
                <a:rPr lang="en-US" sz="2000" dirty="0" smtClean="0">
                  <a:solidFill>
                    <a:srgbClr val="800000"/>
                  </a:solidFill>
                  <a:latin typeface="+mn-lt"/>
                  <a:cs typeface="Gill Sans" pitchFamily="17" charset="0"/>
                </a:rPr>
                <a:t>Press here to change resolution</a:t>
              </a:r>
            </a:p>
          </p:txBody>
        </p:sp>
        <p:sp>
          <p:nvSpPr>
            <p:cNvPr id="29" name="Up Arrow 28"/>
            <p:cNvSpPr/>
            <p:nvPr/>
          </p:nvSpPr>
          <p:spPr>
            <a:xfrm rot="11817681">
              <a:off x="6816046" y="5922154"/>
              <a:ext cx="381481" cy="575275"/>
            </a:xfrm>
            <a:prstGeom prst="upArrow">
              <a:avLst>
                <a:gd name="adj1" fmla="val 20426"/>
                <a:gd name="adj2" fmla="val 50000"/>
              </a:avLst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 descr="Screen shot 2011-04-11 at 12.53.5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4492"/>
            <a:ext cx="9144000" cy="5349015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784087" y="2440609"/>
            <a:ext cx="3136348" cy="1943652"/>
          </a:xfrm>
          <a:prstGeom prst="frame">
            <a:avLst>
              <a:gd name="adj1" fmla="val 5682"/>
            </a:avLst>
          </a:prstGeom>
          <a:gradFill flip="none" rotWithShape="1">
            <a:gsLst>
              <a:gs pos="0">
                <a:schemeClr val="accent2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0435" y="1978944"/>
            <a:ext cx="160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dirty="0" smtClean="0">
                <a:solidFill>
                  <a:srgbClr val="FFFF00"/>
                </a:solidFill>
                <a:latin typeface="+mn-lt"/>
                <a:cs typeface="Gill Sans" pitchFamily="17" charset="0"/>
              </a:rPr>
              <a:t>Click here</a:t>
            </a:r>
          </a:p>
        </p:txBody>
      </p:sp>
      <p:sp>
        <p:nvSpPr>
          <p:cNvPr id="7" name="Down Arrow 6"/>
          <p:cNvSpPr/>
          <p:nvPr/>
        </p:nvSpPr>
        <p:spPr>
          <a:xfrm rot="3701039">
            <a:off x="3413591" y="2208696"/>
            <a:ext cx="508000" cy="960782"/>
          </a:xfrm>
          <a:prstGeom prst="downArrow">
            <a:avLst>
              <a:gd name="adj1" fmla="val 22083"/>
              <a:gd name="adj2" fmla="val 39632"/>
            </a:avLst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1-04-12 at 3.15.2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7677"/>
            <a:ext cx="9144000" cy="294264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739809" y="2872709"/>
            <a:ext cx="4631148" cy="2935224"/>
            <a:chOff x="5524631" y="2928498"/>
            <a:chExt cx="4631148" cy="2935224"/>
          </a:xfrm>
        </p:grpSpPr>
        <p:sp>
          <p:nvSpPr>
            <p:cNvPr id="6" name="Frame 5"/>
            <p:cNvSpPr/>
            <p:nvPr/>
          </p:nvSpPr>
          <p:spPr>
            <a:xfrm>
              <a:off x="5524631" y="2928498"/>
              <a:ext cx="4631148" cy="1995526"/>
            </a:xfrm>
            <a:prstGeom prst="frame">
              <a:avLst>
                <a:gd name="adj1" fmla="val 4615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41217" y="5155836"/>
              <a:ext cx="292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175" indent="4763" eaLnBrk="0" hangingPunct="0">
                <a:spcBef>
                  <a:spcPct val="20000"/>
                </a:spcBef>
              </a:pPr>
              <a:r>
                <a:rPr lang="en-US" sz="2000" dirty="0" smtClean="0">
                  <a:solidFill>
                    <a:srgbClr val="800000"/>
                  </a:solidFill>
                  <a:latin typeface="+mn-lt"/>
                  <a:cs typeface="Gill Sans" pitchFamily="17" charset="0"/>
                </a:rPr>
                <a:t>Tradeoff between bandwidth &amp; resolution</a:t>
              </a:r>
            </a:p>
          </p:txBody>
        </p:sp>
        <p:sp>
          <p:nvSpPr>
            <p:cNvPr id="8" name="Up Arrow 7"/>
            <p:cNvSpPr/>
            <p:nvPr/>
          </p:nvSpPr>
          <p:spPr>
            <a:xfrm rot="18693416">
              <a:off x="7502221" y="4571727"/>
              <a:ext cx="381481" cy="575275"/>
            </a:xfrm>
            <a:prstGeom prst="upArrow">
              <a:avLst>
                <a:gd name="adj1" fmla="val 20426"/>
                <a:gd name="adj2" fmla="val 50000"/>
              </a:avLst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1-04-12 at 3.19.3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610" y="0"/>
            <a:ext cx="725609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19" y="2870635"/>
            <a:ext cx="23029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4763" eaLnBrk="0" hangingPunct="0">
              <a:spcBef>
                <a:spcPct val="20000"/>
              </a:spcBef>
            </a:pPr>
            <a:r>
              <a:rPr lang="en-US" sz="1800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Can add up to 4 spectral windows – </a:t>
            </a:r>
            <a:r>
              <a:rPr lang="en-US" sz="1800" b="1" u="sng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must </a:t>
            </a:r>
            <a:r>
              <a:rPr lang="en-US" sz="1800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have same resolution/bandwidth for early science</a:t>
            </a:r>
          </a:p>
        </p:txBody>
      </p:sp>
      <p:sp>
        <p:nvSpPr>
          <p:cNvPr id="8" name="Up Arrow 7"/>
          <p:cNvSpPr/>
          <p:nvPr/>
        </p:nvSpPr>
        <p:spPr>
          <a:xfrm rot="3863659">
            <a:off x="4416503" y="194643"/>
            <a:ext cx="381481" cy="6746883"/>
          </a:xfrm>
          <a:prstGeom prst="upArrow">
            <a:avLst>
              <a:gd name="adj1" fmla="val 20426"/>
              <a:gd name="adj2" fmla="val 50000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93636" y="4858277"/>
            <a:ext cx="1792286" cy="1507340"/>
            <a:chOff x="293636" y="4858277"/>
            <a:chExt cx="1792286" cy="1507340"/>
          </a:xfrm>
        </p:grpSpPr>
        <p:grpSp>
          <p:nvGrpSpPr>
            <p:cNvPr id="11" name="Group 10"/>
            <p:cNvGrpSpPr/>
            <p:nvPr/>
          </p:nvGrpSpPr>
          <p:grpSpPr>
            <a:xfrm>
              <a:off x="293636" y="4858277"/>
              <a:ext cx="1792286" cy="923330"/>
              <a:chOff x="293636" y="4858277"/>
              <a:chExt cx="1792286" cy="923330"/>
            </a:xfrm>
          </p:grpSpPr>
          <p:sp>
            <p:nvSpPr>
              <p:cNvPr id="6" name="Up Arrow 5"/>
              <p:cNvSpPr/>
              <p:nvPr/>
            </p:nvSpPr>
            <p:spPr>
              <a:xfrm rot="5980675">
                <a:off x="1607544" y="5257588"/>
                <a:ext cx="381481" cy="575275"/>
              </a:xfrm>
              <a:prstGeom prst="upArrow">
                <a:avLst>
                  <a:gd name="adj1" fmla="val 20426"/>
                  <a:gd name="adj2" fmla="val 50000"/>
                </a:avLst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93636" y="4858277"/>
                <a:ext cx="13038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175" indent="4763" eaLnBrk="0" hangingPunct="0">
                  <a:spcBef>
                    <a:spcPct val="20000"/>
                  </a:spcBef>
                </a:pPr>
                <a:r>
                  <a:rPr lang="en-US" sz="1800" dirty="0" smtClean="0">
                    <a:solidFill>
                      <a:srgbClr val="800000"/>
                    </a:solidFill>
                    <a:latin typeface="+mn-lt"/>
                    <a:cs typeface="Gill Sans" pitchFamily="17" charset="0"/>
                  </a:rPr>
                  <a:t>Location of windows is constrained</a:t>
                </a:r>
              </a:p>
            </p:txBody>
          </p:sp>
        </p:grpSp>
        <p:sp>
          <p:nvSpPr>
            <p:cNvPr id="14" name="Up Arrow 13"/>
            <p:cNvSpPr/>
            <p:nvPr/>
          </p:nvSpPr>
          <p:spPr>
            <a:xfrm rot="7683945">
              <a:off x="1350282" y="5675407"/>
              <a:ext cx="381481" cy="998940"/>
            </a:xfrm>
            <a:prstGeom prst="upArrow">
              <a:avLst>
                <a:gd name="adj1" fmla="val 30585"/>
                <a:gd name="adj2" fmla="val 50000"/>
              </a:avLst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1-04-12 at 3.30.3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990" y="-6631"/>
            <a:ext cx="6839881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1204" y="833641"/>
            <a:ext cx="194978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4763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A very versatile tool with lots of options</a:t>
            </a:r>
          </a:p>
          <a:p>
            <a:pPr marL="3175" indent="4763" eaLnBrk="0" hangingPunct="0">
              <a:spcBef>
                <a:spcPct val="20000"/>
              </a:spcBef>
            </a:pPr>
            <a:endParaRPr lang="en-US" sz="2000" dirty="0" smtClean="0">
              <a:solidFill>
                <a:srgbClr val="800000"/>
              </a:solidFill>
              <a:latin typeface="+mn-lt"/>
              <a:cs typeface="Gill Sans" pitchFamily="17" charset="0"/>
            </a:endParaRPr>
          </a:p>
          <a:p>
            <a:pPr marL="3175" indent="4763" eaLnBrk="0" hangingPunct="0">
              <a:spcBef>
                <a:spcPct val="20000"/>
              </a:spcBef>
            </a:pPr>
            <a:endParaRPr lang="en-US" sz="2000" dirty="0" smtClean="0">
              <a:solidFill>
                <a:srgbClr val="800000"/>
              </a:solidFill>
              <a:latin typeface="+mn-lt"/>
              <a:cs typeface="Gill Sans" pitchFamily="17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5676412" y="3524565"/>
            <a:ext cx="2274158" cy="1200833"/>
          </a:xfrm>
          <a:prstGeom prst="frame">
            <a:avLst>
              <a:gd name="adj1" fmla="val 7595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3948842" y="463826"/>
            <a:ext cx="2390116" cy="369814"/>
          </a:xfrm>
          <a:prstGeom prst="frame">
            <a:avLst>
              <a:gd name="adj1" fmla="val 21511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3682503" y="2760045"/>
            <a:ext cx="3987818" cy="596066"/>
          </a:xfrm>
          <a:prstGeom prst="frame">
            <a:avLst>
              <a:gd name="adj1" fmla="val 7595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1-04-12 at 3.40.2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537"/>
            <a:ext cx="9144000" cy="515506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2528653" y="2597903"/>
            <a:ext cx="5133680" cy="369814"/>
          </a:xfrm>
          <a:prstGeom prst="frame">
            <a:avLst>
              <a:gd name="adj1" fmla="val 21511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2528652" y="3259666"/>
            <a:ext cx="6259747" cy="369814"/>
          </a:xfrm>
          <a:prstGeom prst="frame">
            <a:avLst>
              <a:gd name="adj1" fmla="val 21511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549554">
            <a:off x="5220463" y="3629481"/>
            <a:ext cx="381481" cy="1664486"/>
          </a:xfrm>
          <a:prstGeom prst="upArrow">
            <a:avLst>
              <a:gd name="adj1" fmla="val 20426"/>
              <a:gd name="adj2" fmla="val 50000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20090640">
            <a:off x="3534535" y="2804150"/>
            <a:ext cx="381481" cy="2683246"/>
          </a:xfrm>
          <a:prstGeom prst="upArrow">
            <a:avLst>
              <a:gd name="adj1" fmla="val 20426"/>
              <a:gd name="adj2" fmla="val 50000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69541" y="5243134"/>
            <a:ext cx="3696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4763" eaLnBrk="0" hangingPunct="0">
              <a:spcBef>
                <a:spcPct val="20000"/>
              </a:spcBef>
            </a:pPr>
            <a:r>
              <a:rPr lang="en-US" sz="1800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Request the resolution and sensitivity you need for your science goal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345043" y="912327"/>
            <a:ext cx="3831847" cy="2447353"/>
            <a:chOff x="5345043" y="912327"/>
            <a:chExt cx="3831847" cy="2447353"/>
          </a:xfrm>
        </p:grpSpPr>
        <p:sp>
          <p:nvSpPr>
            <p:cNvPr id="14" name="Frame 13"/>
            <p:cNvSpPr/>
            <p:nvPr/>
          </p:nvSpPr>
          <p:spPr>
            <a:xfrm>
              <a:off x="5345043" y="2850317"/>
              <a:ext cx="3831847" cy="509363"/>
            </a:xfrm>
            <a:prstGeom prst="frame">
              <a:avLst>
                <a:gd name="adj1" fmla="val 21511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Up Arrow 14"/>
            <p:cNvSpPr/>
            <p:nvPr/>
          </p:nvSpPr>
          <p:spPr>
            <a:xfrm rot="10800000">
              <a:off x="7670018" y="1281659"/>
              <a:ext cx="381481" cy="1664486"/>
            </a:xfrm>
            <a:prstGeom prst="upArrow">
              <a:avLst>
                <a:gd name="adj1" fmla="val 20426"/>
                <a:gd name="adj2" fmla="val 50000"/>
              </a:avLst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68498" y="912327"/>
              <a:ext cx="2675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175" indent="4763" eaLnBrk="0" hangingPunct="0">
                <a:spcBef>
                  <a:spcPct val="20000"/>
                </a:spcBef>
              </a:pPr>
              <a:r>
                <a:rPr lang="en-US" sz="1800" dirty="0" smtClean="0">
                  <a:solidFill>
                    <a:srgbClr val="800000"/>
                  </a:solidFill>
                  <a:latin typeface="+mn-lt"/>
                  <a:cs typeface="Gill Sans" pitchFamily="17" charset="0"/>
                </a:rPr>
                <a:t>Enter in Max Angular Scale</a:t>
              </a:r>
              <a:endParaRPr lang="en-US" sz="1800" dirty="0" smtClean="0">
                <a:solidFill>
                  <a:srgbClr val="800000"/>
                </a:solidFill>
                <a:latin typeface="+mn-lt"/>
                <a:cs typeface="Gill Sans" pitchFamily="17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760" y="40065"/>
            <a:ext cx="620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238" indent="4763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800000"/>
                </a:solidFill>
                <a:latin typeface="Gill Sans MT" pitchFamily="34" charset="0"/>
                <a:cs typeface="Gill Sans" pitchFamily="17" charset="0"/>
              </a:rPr>
              <a:t>Typical CO Emission in Nearby Galaxies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3999" y="5825596"/>
            <a:ext cx="1985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238" indent="4763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800000"/>
                </a:solidFill>
                <a:latin typeface="Gill Sans MT" pitchFamily="34" charset="0"/>
                <a:cs typeface="Gill Sans" pitchFamily="17" charset="0"/>
              </a:rPr>
              <a:t>NGC 4303</a:t>
            </a:r>
          </a:p>
        </p:txBody>
      </p:sp>
      <p:pic>
        <p:nvPicPr>
          <p:cNvPr id="6" name="Picture 5" descr="Screen shot 2011-01-01 at 2.29.2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96" y="652104"/>
            <a:ext cx="5831007" cy="5704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760" y="40065"/>
            <a:ext cx="620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238" indent="4763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800000"/>
                </a:solidFill>
                <a:latin typeface="Gill Sans MT" pitchFamily="34" charset="0"/>
                <a:cs typeface="Gill Sans" pitchFamily="17" charset="0"/>
              </a:rPr>
              <a:t>Typical CO Emission in Nearby Galaxies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3999" y="5825596"/>
            <a:ext cx="1985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238" indent="4763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800000"/>
                </a:solidFill>
                <a:latin typeface="Gill Sans MT" pitchFamily="34" charset="0"/>
                <a:cs typeface="Gill Sans" pitchFamily="17" charset="0"/>
              </a:rPr>
              <a:t>NGC 4303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50592" y="1295391"/>
            <a:ext cx="2630593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4763" eaLnBrk="0" hangingPunct="0">
              <a:spcBef>
                <a:spcPct val="20000"/>
              </a:spcBef>
            </a:pPr>
            <a:r>
              <a:rPr lang="en-US" sz="1800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Start thinking in terms of data cubes</a:t>
            </a:r>
          </a:p>
          <a:p>
            <a:pPr marL="3175" indent="4763" eaLnBrk="0" hangingPunct="0">
              <a:spcBef>
                <a:spcPct val="20000"/>
              </a:spcBef>
            </a:pPr>
            <a:endParaRPr lang="en-US" sz="1800" dirty="0" smtClean="0">
              <a:solidFill>
                <a:srgbClr val="800000"/>
              </a:solidFill>
              <a:latin typeface="+mn-lt"/>
              <a:cs typeface="Gill Sans" pitchFamily="17" charset="0"/>
            </a:endParaRPr>
          </a:p>
          <a:p>
            <a:pPr marL="3175" indent="4763" eaLnBrk="0" hangingPunct="0">
              <a:spcBef>
                <a:spcPct val="20000"/>
              </a:spcBef>
            </a:pPr>
            <a:r>
              <a:rPr lang="en-US" sz="1800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We can measure not only the mass and distribution of the molecular gas but also its kinematics</a:t>
            </a:r>
          </a:p>
        </p:txBody>
      </p:sp>
      <p:pic>
        <p:nvPicPr>
          <p:cNvPr id="9" name="n4303bimasongcube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5200" y="698852"/>
            <a:ext cx="5893913" cy="5477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5200" y="40065"/>
            <a:ext cx="620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238" indent="4763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800000"/>
                </a:solidFill>
                <a:latin typeface="Gill Sans MT" pitchFamily="34" charset="0"/>
                <a:cs typeface="Gill Sans" pitchFamily="17" charset="0"/>
              </a:rPr>
              <a:t>Back to our example of NGC 1097</a:t>
            </a:r>
          </a:p>
        </p:txBody>
      </p:sp>
      <p:pic>
        <p:nvPicPr>
          <p:cNvPr id="5" name="Picture 4" descr="Screen shot 2011-01-02 at 10.38.0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8" y="615950"/>
            <a:ext cx="5257800" cy="574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1407" y="833726"/>
            <a:ext cx="3206326" cy="4635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4763" eaLnBrk="0" hangingPunct="0">
              <a:spcBef>
                <a:spcPct val="20000"/>
              </a:spcBef>
            </a:pPr>
            <a:endParaRPr lang="en-US" sz="1800" dirty="0" smtClean="0">
              <a:solidFill>
                <a:srgbClr val="800000"/>
              </a:solidFill>
              <a:latin typeface="+mn-lt"/>
              <a:cs typeface="Gill Sans" pitchFamily="17" charset="0"/>
            </a:endParaRPr>
          </a:p>
          <a:p>
            <a:pPr marL="3175" indent="4763" eaLnBrk="0" hangingPunct="0">
              <a:spcBef>
                <a:spcPct val="20000"/>
              </a:spcBef>
            </a:pPr>
            <a:r>
              <a:rPr lang="en-US" sz="1800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To get a 10</a:t>
            </a:r>
            <a:r>
              <a:rPr lang="en-US" sz="180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s</a:t>
            </a:r>
            <a:r>
              <a:rPr lang="en-US" sz="1800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 detection on the faintest emission in the map requires ~10 </a:t>
            </a:r>
            <a:r>
              <a:rPr lang="en-US" sz="1800" dirty="0" err="1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mJy/bm</a:t>
            </a:r>
            <a:r>
              <a:rPr lang="en-US" sz="1800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 in a 10 km/</a:t>
            </a:r>
            <a:r>
              <a:rPr lang="en-US" sz="1800" dirty="0" err="1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s</a:t>
            </a:r>
            <a:r>
              <a:rPr lang="en-US" sz="1800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 channel.</a:t>
            </a:r>
          </a:p>
          <a:p>
            <a:pPr marL="3175" indent="4763" eaLnBrk="0" hangingPunct="0">
              <a:spcBef>
                <a:spcPct val="20000"/>
              </a:spcBef>
            </a:pPr>
            <a:endParaRPr lang="en-US" sz="1800" dirty="0" smtClean="0">
              <a:solidFill>
                <a:srgbClr val="800000"/>
              </a:solidFill>
              <a:latin typeface="+mn-lt"/>
              <a:cs typeface="Gill Sans" pitchFamily="17" charset="0"/>
            </a:endParaRPr>
          </a:p>
          <a:p>
            <a:pPr marL="3175" indent="4763" eaLnBrk="0" hangingPunct="0">
              <a:spcBef>
                <a:spcPct val="20000"/>
              </a:spcBef>
            </a:pPr>
            <a:r>
              <a:rPr lang="en-US" sz="1800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The ALMA </a:t>
            </a:r>
            <a:r>
              <a:rPr lang="en-US" sz="1800" dirty="0" err="1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correlator</a:t>
            </a:r>
            <a:r>
              <a:rPr lang="en-US" sz="1800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 gives 1.275 km/</a:t>
            </a:r>
            <a:r>
              <a:rPr lang="en-US" sz="1800" dirty="0" err="1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s</a:t>
            </a:r>
            <a:r>
              <a:rPr lang="en-US" sz="1800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 channels – we will  bin 8 channels to get to 10 km/</a:t>
            </a:r>
            <a:r>
              <a:rPr lang="en-US" sz="1800" dirty="0" err="1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s</a:t>
            </a:r>
            <a:r>
              <a:rPr lang="en-US" sz="1800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.</a:t>
            </a:r>
          </a:p>
          <a:p>
            <a:pPr marL="3175" indent="4763" eaLnBrk="0" hangingPunct="0">
              <a:spcBef>
                <a:spcPct val="20000"/>
              </a:spcBef>
            </a:pPr>
            <a:endParaRPr lang="en-US" sz="1800" dirty="0" smtClean="0">
              <a:solidFill>
                <a:srgbClr val="800000"/>
              </a:solidFill>
              <a:latin typeface="+mn-lt"/>
              <a:cs typeface="Gill Sans" pitchFamily="17" charset="0"/>
            </a:endParaRPr>
          </a:p>
          <a:p>
            <a:pPr marL="3175" indent="4763" eaLnBrk="0" hangingPunct="0">
              <a:spcBef>
                <a:spcPct val="20000"/>
              </a:spcBef>
            </a:pPr>
            <a:r>
              <a:rPr lang="en-US" sz="1800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(So required sensitivity in 1 ALMA </a:t>
            </a:r>
            <a:r>
              <a:rPr lang="en-US" sz="1800" dirty="0" err="1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correlator</a:t>
            </a:r>
            <a:r>
              <a:rPr lang="en-US" sz="1800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 channel ~ 10 </a:t>
            </a:r>
            <a:r>
              <a:rPr lang="en-US" sz="1800" dirty="0" err="1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mJy/bm</a:t>
            </a:r>
            <a:r>
              <a:rPr lang="en-US" sz="1800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 * </a:t>
            </a:r>
            <a:r>
              <a:rPr lang="en-US" sz="1800" dirty="0" err="1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sqrt</a:t>
            </a:r>
            <a:r>
              <a:rPr lang="en-US" sz="1800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 (8) ~ 28 </a:t>
            </a:r>
            <a:r>
              <a:rPr lang="en-US" sz="1800" dirty="0" err="1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mJy/bm</a:t>
            </a:r>
            <a:r>
              <a:rPr lang="en-US" sz="1800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)</a:t>
            </a:r>
          </a:p>
          <a:p>
            <a:pPr marL="3175" indent="4763" eaLnBrk="0" hangingPunct="0">
              <a:spcBef>
                <a:spcPct val="20000"/>
              </a:spcBef>
            </a:pPr>
            <a:endParaRPr lang="en-US" sz="1800" dirty="0" smtClean="0">
              <a:solidFill>
                <a:srgbClr val="800000"/>
              </a:solidFill>
              <a:latin typeface="+mn-lt"/>
              <a:cs typeface="Gill Sans" pitchFamily="17" charset="0"/>
            </a:endParaRPr>
          </a:p>
          <a:p>
            <a:pPr marL="3175" indent="4763" eaLnBrk="0" hangingPunct="0">
              <a:spcBef>
                <a:spcPct val="20000"/>
              </a:spcBef>
            </a:pPr>
            <a:endParaRPr lang="en-US" sz="1800" dirty="0" smtClean="0">
              <a:solidFill>
                <a:srgbClr val="800000"/>
              </a:solidFill>
              <a:latin typeface="+mn-lt"/>
              <a:cs typeface="Gill Sans" pitchFamily="17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9333" y="635635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75" indent="4763" eaLnBrk="0" hangingPunct="0">
              <a:spcBef>
                <a:spcPct val="20000"/>
              </a:spcBef>
            </a:pPr>
            <a:r>
              <a:rPr lang="en-US" sz="1600" dirty="0" err="1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Nobeyama</a:t>
            </a:r>
            <a:r>
              <a:rPr lang="en-US" sz="1600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 maps of NGC 1097 (Kohno et al. 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creen shot 2011-04-13 at 6.45.5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1" y="1107740"/>
            <a:ext cx="9144000" cy="448791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5200" y="40065"/>
            <a:ext cx="620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238" indent="4763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800000"/>
                </a:solidFill>
                <a:latin typeface="Gill Sans MT" pitchFamily="34" charset="0"/>
                <a:cs typeface="Gill Sans" pitchFamily="17" charset="0"/>
              </a:rPr>
              <a:t>Back to our example of NGC 1097</a:t>
            </a:r>
          </a:p>
        </p:txBody>
      </p:sp>
      <p:sp>
        <p:nvSpPr>
          <p:cNvPr id="9" name="Frame 8"/>
          <p:cNvSpPr/>
          <p:nvPr/>
        </p:nvSpPr>
        <p:spPr>
          <a:xfrm>
            <a:off x="3972229" y="3662083"/>
            <a:ext cx="2057399" cy="369814"/>
          </a:xfrm>
          <a:prstGeom prst="frame">
            <a:avLst>
              <a:gd name="adj1" fmla="val 21511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4237810" y="4020854"/>
            <a:ext cx="2057399" cy="493786"/>
          </a:xfrm>
          <a:prstGeom prst="frame">
            <a:avLst>
              <a:gd name="adj1" fmla="val 21511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6251037" y="4031897"/>
            <a:ext cx="2826705" cy="493786"/>
          </a:xfrm>
          <a:prstGeom prst="frame">
            <a:avLst>
              <a:gd name="adj1" fmla="val 17038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193638" y="1744870"/>
            <a:ext cx="4884104" cy="1441031"/>
            <a:chOff x="4193638" y="1744870"/>
            <a:chExt cx="4884104" cy="1441031"/>
          </a:xfrm>
        </p:grpSpPr>
        <p:sp>
          <p:nvSpPr>
            <p:cNvPr id="13" name="Frame 12"/>
            <p:cNvSpPr/>
            <p:nvPr/>
          </p:nvSpPr>
          <p:spPr>
            <a:xfrm>
              <a:off x="4193638" y="2816087"/>
              <a:ext cx="2057399" cy="369814"/>
            </a:xfrm>
            <a:prstGeom prst="frame">
              <a:avLst>
                <a:gd name="adj1" fmla="val 21511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67217" y="1744870"/>
              <a:ext cx="1910525" cy="978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175" indent="4763" eaLnBrk="0" hangingPunct="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800000"/>
                  </a:solidFill>
                  <a:latin typeface="+mn-lt"/>
                  <a:cs typeface="Gill Sans" pitchFamily="17" charset="0"/>
                </a:rPr>
                <a:t>1.4”~ 110pc</a:t>
              </a:r>
            </a:p>
            <a:p>
              <a:pPr marL="3175" indent="4763" eaLnBrk="0" hangingPunct="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800000"/>
                  </a:solidFill>
                  <a:latin typeface="+mn-lt"/>
                  <a:cs typeface="Gill Sans" pitchFamily="17" charset="0"/>
                </a:rPr>
                <a:t>Sufficient to resolve the ring</a:t>
              </a:r>
            </a:p>
          </p:txBody>
        </p:sp>
        <p:sp>
          <p:nvSpPr>
            <p:cNvPr id="16" name="Up Arrow 15"/>
            <p:cNvSpPr/>
            <p:nvPr/>
          </p:nvSpPr>
          <p:spPr>
            <a:xfrm rot="14258744">
              <a:off x="6541947" y="2076799"/>
              <a:ext cx="381481" cy="958909"/>
            </a:xfrm>
            <a:prstGeom prst="upArrow">
              <a:avLst>
                <a:gd name="adj1" fmla="val 20426"/>
                <a:gd name="adj2" fmla="val 50000"/>
              </a:avLst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00928" y="4459425"/>
            <a:ext cx="4031858" cy="1109185"/>
            <a:chOff x="5000928" y="4459425"/>
            <a:chExt cx="4031858" cy="1109185"/>
          </a:xfrm>
        </p:grpSpPr>
        <p:sp>
          <p:nvSpPr>
            <p:cNvPr id="18" name="Frame 17"/>
            <p:cNvSpPr/>
            <p:nvPr/>
          </p:nvSpPr>
          <p:spPr>
            <a:xfrm>
              <a:off x="5000928" y="4459425"/>
              <a:ext cx="2057399" cy="493786"/>
            </a:xfrm>
            <a:prstGeom prst="frame">
              <a:avLst>
                <a:gd name="adj1" fmla="val 21511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84672" y="4922279"/>
              <a:ext cx="30481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1" dirty="0" smtClean="0">
                  <a:solidFill>
                    <a:srgbClr val="800000"/>
                  </a:solidFill>
                  <a:latin typeface="Calibri"/>
                  <a:cs typeface="Gill Sans" pitchFamily="17" charset="0"/>
                </a:rPr>
                <a:t>Press here to get an idea of how long it will take to do this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1-04-12 at 3.54.0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26" y="0"/>
            <a:ext cx="7340600" cy="5410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223426" y="3857772"/>
            <a:ext cx="4639734" cy="369814"/>
          </a:xfrm>
          <a:prstGeom prst="frame">
            <a:avLst>
              <a:gd name="adj1" fmla="val 21511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7244" y="5168348"/>
            <a:ext cx="5926667" cy="100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4763" eaLnBrk="0" hangingPunct="0">
              <a:spcBef>
                <a:spcPct val="20000"/>
              </a:spcBef>
            </a:pPr>
            <a:r>
              <a:rPr lang="en-US" sz="1800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ALMA with 16 </a:t>
            </a:r>
            <a:r>
              <a:rPr lang="en-US" sz="1800" dirty="0" err="1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x</a:t>
            </a:r>
            <a:r>
              <a:rPr lang="en-US" sz="1800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 12m antennas is very fast!</a:t>
            </a:r>
          </a:p>
          <a:p>
            <a:pPr marL="173038" indent="-3175" eaLnBrk="0" hangingPunct="0">
              <a:spcBef>
                <a:spcPct val="20000"/>
              </a:spcBef>
              <a:buFont typeface="Arial"/>
              <a:buChar char="•"/>
            </a:pPr>
            <a:r>
              <a:rPr lang="en-US" sz="1800" b="1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 BUT be aware that your UV-coverage may not be ideal – we recommend that you use </a:t>
            </a:r>
            <a:r>
              <a:rPr lang="en-US" sz="1800" b="1" dirty="0" err="1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simdata</a:t>
            </a:r>
            <a:r>
              <a:rPr lang="en-US" sz="1800" b="1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 to check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04-13 at 6.45.5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5041"/>
            <a:ext cx="9144000" cy="448791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5200" y="40065"/>
            <a:ext cx="620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238" indent="4763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800000"/>
                </a:solidFill>
                <a:latin typeface="Gill Sans MT" pitchFamily="34" charset="0"/>
                <a:cs typeface="Gill Sans" pitchFamily="17" charset="0"/>
              </a:rPr>
              <a:t>Back to our example of NGC 1097</a:t>
            </a:r>
          </a:p>
        </p:txBody>
      </p:sp>
      <p:sp>
        <p:nvSpPr>
          <p:cNvPr id="10" name="Frame 9"/>
          <p:cNvSpPr/>
          <p:nvPr/>
        </p:nvSpPr>
        <p:spPr>
          <a:xfrm>
            <a:off x="6718736" y="4480038"/>
            <a:ext cx="1543993" cy="493786"/>
          </a:xfrm>
          <a:prstGeom prst="frame">
            <a:avLst>
              <a:gd name="adj1" fmla="val 21511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 descr="Screen shot 2011-04-11 at 12.57.2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891"/>
            <a:ext cx="9144000" cy="6612217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6866467" y="993913"/>
            <a:ext cx="2122924" cy="508000"/>
          </a:xfrm>
          <a:prstGeom prst="fram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04-12 at 3.56.3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381000"/>
            <a:ext cx="5511800" cy="6096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1755913" y="2884558"/>
            <a:ext cx="3854173" cy="572052"/>
          </a:xfrm>
          <a:prstGeom prst="fram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3090333"/>
            <a:ext cx="233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4763" eaLnBrk="0" hangingPunct="0">
              <a:spcBef>
                <a:spcPct val="20000"/>
              </a:spcBef>
            </a:pPr>
            <a:r>
              <a:rPr lang="en-US" sz="1800" dirty="0" smtClean="0">
                <a:solidFill>
                  <a:srgbClr val="800000"/>
                </a:solidFill>
                <a:latin typeface="+mn-lt"/>
                <a:cs typeface="Gill Sans" pitchFamily="17" charset="0"/>
              </a:rPr>
              <a:t>Time allocation for the proposal will be the Total Estimated time.</a:t>
            </a:r>
            <a:endParaRPr lang="en-US" sz="1800" b="1" dirty="0" smtClean="0">
              <a:solidFill>
                <a:srgbClr val="800000"/>
              </a:solidFill>
              <a:latin typeface="+mn-lt"/>
              <a:cs typeface="Gill Sans" pitchFamily="1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4" descr="Screen shot 2011-01-04 at 10.55.5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99" y="683735"/>
            <a:ext cx="5964767" cy="4529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Picture 4" descr="Screen shot 2011-04-12 at 3.59.1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26" y="827772"/>
            <a:ext cx="8883374" cy="5995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981" y="397558"/>
            <a:ext cx="8813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2">
                  <a:lumMod val="75000"/>
                </a:schemeClr>
              </a:buClr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Gill Sans" pitchFamily="17" charset="0"/>
              </a:rPr>
              <a:t>See also known issues: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Gill Sans" pitchFamily="17" charset="0"/>
              </a:rPr>
              <a:t>http://almasw.hq.eso.org/almasw/bin/view/OBSPREP/Cycle0KnownIssues</a:t>
            </a:r>
          </a:p>
        </p:txBody>
      </p:sp>
      <p:pic>
        <p:nvPicPr>
          <p:cNvPr id="5" name="Picture 4" descr="Screen shot 2011-04-13 at 6.23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48" y="1447300"/>
            <a:ext cx="8293652" cy="511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8866"/>
            <a:ext cx="8229600" cy="748771"/>
          </a:xfrm>
        </p:spPr>
        <p:txBody>
          <a:bodyPr/>
          <a:lstStyle/>
          <a:p>
            <a:r>
              <a:rPr lang="en-US" dirty="0" smtClean="0"/>
              <a:t>NAASC Tutorials &amp; Community Events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2F9C7-64FB-7742-91DE-4A6AC278E4BD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Rectangle 7"/>
          <p:cNvSpPr txBox="1">
            <a:spLocks/>
          </p:cNvSpPr>
          <p:nvPr/>
        </p:nvSpPr>
        <p:spPr bwMode="auto">
          <a:xfrm>
            <a:off x="1017218" y="1720542"/>
            <a:ext cx="7362774" cy="249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600" dirty="0" smtClean="0">
                <a:solidFill>
                  <a:srgbClr val="000099"/>
                </a:solidFill>
                <a:latin typeface="+mn-lt"/>
                <a:cs typeface="Gill Sans" charset="0"/>
              </a:rPr>
              <a:t>Jan 18,  Victoria, BC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600" dirty="0" smtClean="0">
                <a:solidFill>
                  <a:srgbClr val="000099"/>
                </a:solidFill>
                <a:latin typeface="+mn-lt"/>
                <a:cs typeface="Gill Sans" charset="0"/>
              </a:rPr>
              <a:t>Feb 10-11, Honolulu, HI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600" dirty="0" smtClean="0">
                <a:solidFill>
                  <a:srgbClr val="000099"/>
                </a:solidFill>
                <a:latin typeface="+mn-lt"/>
                <a:cs typeface="Gill Sans" charset="0"/>
              </a:rPr>
              <a:t>Feb 24-25, Charlottesville, VA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600" dirty="0" smtClean="0">
                <a:solidFill>
                  <a:srgbClr val="000099"/>
                </a:solidFill>
                <a:latin typeface="+mn-lt"/>
                <a:cs typeface="Gill Sans" charset="0"/>
              </a:rPr>
              <a:t>Mar 7, Philadelphia, PA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600" dirty="0" smtClean="0">
                <a:solidFill>
                  <a:srgbClr val="000099"/>
                </a:solidFill>
                <a:latin typeface="+mn-lt"/>
                <a:cs typeface="Gill Sans" charset="0"/>
              </a:rPr>
              <a:t>Mar 11, Santa Fe, NM (New Horizons conference)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600" dirty="0" smtClean="0">
                <a:solidFill>
                  <a:srgbClr val="000099"/>
                </a:solidFill>
                <a:latin typeface="+mn-lt"/>
                <a:cs typeface="Gill Sans" charset="0"/>
              </a:rPr>
              <a:t>Mar 15-16, Pasadena, CA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600" dirty="0" smtClean="0">
                <a:solidFill>
                  <a:srgbClr val="000099"/>
                </a:solidFill>
                <a:latin typeface="+mn-lt"/>
                <a:cs typeface="Gill Sans" charset="0"/>
              </a:rPr>
              <a:t>Apr 18, Baltimore, MD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600" dirty="0" smtClean="0">
                <a:solidFill>
                  <a:srgbClr val="000099"/>
                </a:solidFill>
                <a:latin typeface="+mn-lt"/>
                <a:cs typeface="Gill Sans" charset="0"/>
              </a:rPr>
              <a:t>Apr 20, Boston, MA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600" dirty="0" smtClean="0">
                <a:solidFill>
                  <a:srgbClr val="000099"/>
                </a:solidFill>
                <a:latin typeface="+mn-lt"/>
                <a:cs typeface="Gill Sans" charset="0"/>
              </a:rPr>
              <a:t>Apr 26-27, Charlottesville, VA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600" dirty="0" smtClean="0">
                <a:solidFill>
                  <a:srgbClr val="000099"/>
                </a:solidFill>
                <a:latin typeface="+mn-lt"/>
                <a:cs typeface="Gill Sans" charset="0"/>
              </a:rPr>
              <a:t>May 2-3, Gainesville, FL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600" dirty="0" smtClean="0">
                <a:solidFill>
                  <a:srgbClr val="000099"/>
                </a:solidFill>
                <a:latin typeface="+mn-lt"/>
                <a:cs typeface="Gill Sans" charset="0"/>
              </a:rPr>
              <a:t>May 9-10, Iowa City, IOA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600" dirty="0" smtClean="0">
                <a:solidFill>
                  <a:srgbClr val="000099"/>
                </a:solidFill>
                <a:latin typeface="+mn-lt"/>
                <a:cs typeface="Gill Sans" charset="0"/>
              </a:rPr>
              <a:t>May 9-10, Charlottesville, VA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600" dirty="0" smtClean="0">
                <a:solidFill>
                  <a:srgbClr val="000099"/>
                </a:solidFill>
                <a:latin typeface="+mn-lt"/>
                <a:cs typeface="Gill Sans" charset="0"/>
              </a:rPr>
              <a:t>May 22-26, Boston, MA (AAS)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0"/>
                <a:cs typeface="Gill Sans" charset="0"/>
              </a:rPr>
              <a:t>May 27, NYC, NY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ＭＳ Ｐゴシック" charset="0"/>
              <a:cs typeface="Gill Sans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ＭＳ Ｐゴシック" charset="0"/>
              <a:cs typeface="Gill Sans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ＭＳ Ｐゴシック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4" name="Picture 3" descr="Screen shot 2010-12-27 at 1.08.1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33" y="56651"/>
            <a:ext cx="7064997" cy="6496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4" name="Picture 3" descr="Screen shot 2010-12-27 at 1.12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059" y="396875"/>
            <a:ext cx="5995762" cy="6071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4" name="Picture 3" descr="Screen shot 2010-12-27 at 1.12.5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4941"/>
            <a:ext cx="8450792" cy="6748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5" name="Picture 4" descr="Screen shot 2010-12-27 at 1.17.4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73" y="424920"/>
            <a:ext cx="8606627" cy="5931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6"/>
          <p:cNvSpPr txBox="1">
            <a:spLocks/>
          </p:cNvSpPr>
          <p:nvPr/>
        </p:nvSpPr>
        <p:spPr bwMode="auto">
          <a:xfrm>
            <a:off x="457200" y="596378"/>
            <a:ext cx="8229600" cy="68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GillSans" charset="0"/>
              </a:rPr>
              <a:t>Registering</a:t>
            </a:r>
            <a:r>
              <a:rPr kumimoji="0" lang="en-US" sz="3300" b="1" i="0" u="none" strike="noStrike" kern="1200" cap="none" spc="0" normalizeH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GillSans" charset="0"/>
              </a:rPr>
              <a:t> with User Portal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Gill Sans MT" charset="0"/>
              <a:ea typeface="ＭＳ Ｐゴシック" charset="0"/>
              <a:cs typeface="GillSans" charset="0"/>
            </a:endParaRPr>
          </a:p>
        </p:txBody>
      </p:sp>
      <p:sp>
        <p:nvSpPr>
          <p:cNvPr id="5" name="Rectangle 7"/>
          <p:cNvSpPr txBox="1">
            <a:spLocks/>
          </p:cNvSpPr>
          <p:nvPr/>
        </p:nvSpPr>
        <p:spPr bwMode="auto">
          <a:xfrm>
            <a:off x="272151" y="1168043"/>
            <a:ext cx="8600916" cy="456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noProof="0" dirty="0" smtClean="0">
              <a:solidFill>
                <a:srgbClr val="000099"/>
              </a:solidFill>
              <a:latin typeface="Gill Sans MT" charset="0"/>
              <a:cs typeface="Gill Sans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solidFill>
                  <a:srgbClr val="000099"/>
                </a:solidFill>
                <a:latin typeface="Gill Sans MT" charset="0"/>
                <a:cs typeface="Gill Sans" charset="0"/>
              </a:rPr>
              <a:t>To register for the user portal go to: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accent2"/>
                </a:solidFill>
                <a:latin typeface="Gill Sans MT" charset="0"/>
                <a:cs typeface="Gill Sans" charset="0"/>
              </a:rPr>
              <a:t>http://</a:t>
            </a:r>
            <a:r>
              <a:rPr lang="en-US" sz="2000" dirty="0" err="1" smtClean="0">
                <a:solidFill>
                  <a:schemeClr val="accent2"/>
                </a:solidFill>
                <a:latin typeface="Gill Sans MT" charset="0"/>
                <a:cs typeface="Gill Sans" charset="0"/>
              </a:rPr>
              <a:t>almascience.org</a:t>
            </a:r>
            <a:r>
              <a:rPr lang="en-US" sz="2000" dirty="0" smtClean="0">
                <a:solidFill>
                  <a:schemeClr val="accent2"/>
                </a:solidFill>
                <a:latin typeface="Gill Sans MT" charset="0"/>
                <a:cs typeface="Gill Sans" charset="0"/>
              </a:rPr>
              <a:t>/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solidFill>
                  <a:srgbClr val="000099"/>
                </a:solidFill>
                <a:latin typeface="Gill Sans MT" charset="0"/>
                <a:cs typeface="Gill Sans" charset="0"/>
              </a:rPr>
              <a:t>Go to the User Portal to access to..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Gill Sans MT" charset="0"/>
                <a:cs typeface="Gill Sans" charset="0"/>
              </a:rPr>
              <a:t>ALMA info and news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Gill Sans MT" charset="0"/>
                <a:cs typeface="Gill Sans" charset="0"/>
              </a:rPr>
              <a:t>Call for Proposals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Gill Sans MT" charset="0"/>
                <a:cs typeface="Gill Sans" charset="0"/>
              </a:rPr>
              <a:t>ALMA tools and documentation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Gill Sans MT" charset="0"/>
                <a:cs typeface="Gill Sans" charset="0"/>
              </a:rPr>
              <a:t>Helpdesk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Gill Sans MT" charset="0"/>
                <a:cs typeface="Gill Sans" charset="0"/>
              </a:rPr>
              <a:t>Project Tracker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Gill Sans MT" charset="0"/>
                <a:cs typeface="Gill Sans" charset="0"/>
              </a:rPr>
              <a:t>ALMA Science Archive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charset="0"/>
              <a:ea typeface="ＭＳ Ｐゴシック" charset="0"/>
              <a:cs typeface="Gill Sans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charset="0"/>
              <a:ea typeface="ＭＳ Ｐゴシック" charset="0"/>
              <a:cs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4" name="Picture 3" descr="Screen shot 2010-12-27 at 1.18.4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8" y="823382"/>
            <a:ext cx="8775700" cy="549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67A-2269-3C42-8C1C-73D56A38F671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4" name="Picture 3" descr="Screen shot 2010-12-27 at 1.24.5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0"/>
            <a:ext cx="72485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278"/>
            <a:ext cx="8229600" cy="768360"/>
          </a:xfrm>
        </p:spPr>
        <p:txBody>
          <a:bodyPr/>
          <a:lstStyle/>
          <a:p>
            <a:r>
              <a:rPr lang="en-US" dirty="0" smtClean="0"/>
              <a:t>Launch the Application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A1D922-BCE6-2241-B2B7-A65D98C4A1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Up Arrow 7"/>
          <p:cNvSpPr/>
          <p:nvPr/>
        </p:nvSpPr>
        <p:spPr>
          <a:xfrm rot="18475596">
            <a:off x="3888251" y="4556357"/>
            <a:ext cx="351499" cy="1078948"/>
          </a:xfrm>
          <a:prstGeom prst="upArrow">
            <a:avLst>
              <a:gd name="adj1" fmla="val 20426"/>
              <a:gd name="adj2" fmla="val 50000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2269509">
            <a:off x="4752043" y="4492675"/>
            <a:ext cx="351499" cy="1078948"/>
          </a:xfrm>
          <a:prstGeom prst="upArrow">
            <a:avLst>
              <a:gd name="adj1" fmla="val 20426"/>
              <a:gd name="adj2" fmla="val 50000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4201" y="5300133"/>
            <a:ext cx="2961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238" indent="4763" eaLnBrk="0" hangingPunct="0">
              <a:spcBef>
                <a:spcPct val="20000"/>
              </a:spcBef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  <a:cs typeface="Gill Sans" pitchFamily="17" charset="0"/>
              </a:rPr>
              <a:t>A couple of dialog boxes will pop up</a:t>
            </a:r>
          </a:p>
        </p:txBody>
      </p:sp>
      <p:pic>
        <p:nvPicPr>
          <p:cNvPr id="11" name="Picture 10" descr="Screen shot 2011-04-11 at 10.38.32 AM.png"/>
          <p:cNvPicPr>
            <a:picLocks noChangeAspect="1"/>
          </p:cNvPicPr>
          <p:nvPr/>
        </p:nvPicPr>
        <p:blipFill>
          <a:blip r:embed="rId3"/>
          <a:srcRect l="2222" t="2125" r="2889" b="2923"/>
          <a:stretch>
            <a:fillRect/>
          </a:stretch>
        </p:blipFill>
        <p:spPr>
          <a:xfrm>
            <a:off x="268613" y="1490789"/>
            <a:ext cx="3904477" cy="3267971"/>
          </a:xfrm>
          <a:prstGeom prst="rect">
            <a:avLst/>
          </a:prstGeom>
        </p:spPr>
      </p:pic>
      <p:pic>
        <p:nvPicPr>
          <p:cNvPr id="12" name="Picture 11" descr="Screen shot 2011-04-11 at 10.38.48 AM.png"/>
          <p:cNvPicPr>
            <a:picLocks noChangeAspect="1"/>
          </p:cNvPicPr>
          <p:nvPr/>
        </p:nvPicPr>
        <p:blipFill>
          <a:blip r:embed="rId4"/>
          <a:srcRect l="1989" r="1989" b="3850"/>
          <a:stretch>
            <a:fillRect/>
          </a:stretch>
        </p:blipFill>
        <p:spPr>
          <a:xfrm>
            <a:off x="4383413" y="2123347"/>
            <a:ext cx="4414520" cy="2283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1-04-11 at 10.46.3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79" y="0"/>
            <a:ext cx="8254709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A1D922-BCE6-2241-B2B7-A65D98C4A10C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4573" y="522629"/>
            <a:ext cx="3485247" cy="2813642"/>
            <a:chOff x="33714" y="561507"/>
            <a:chExt cx="3485247" cy="2813642"/>
          </a:xfrm>
        </p:grpSpPr>
        <p:sp>
          <p:nvSpPr>
            <p:cNvPr id="9" name="Up Arrow 8"/>
            <p:cNvSpPr/>
            <p:nvPr/>
          </p:nvSpPr>
          <p:spPr>
            <a:xfrm rot="2942413">
              <a:off x="682373" y="197783"/>
              <a:ext cx="351499" cy="1078948"/>
            </a:xfrm>
            <a:prstGeom prst="upArrow">
              <a:avLst>
                <a:gd name="adj1" fmla="val 20426"/>
                <a:gd name="adj2" fmla="val 50000"/>
              </a:avLst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0" name="TextBox 9"/>
            <p:cNvSpPr txBox="1"/>
            <p:nvPr/>
          </p:nvSpPr>
          <p:spPr>
            <a:xfrm>
              <a:off x="33714" y="1011425"/>
              <a:ext cx="3485247" cy="236372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55563" indent="1588" eaLnBrk="0" hangingPunct="0">
                <a:spcBef>
                  <a:spcPct val="20000"/>
                </a:spcBef>
              </a:pPr>
              <a:r>
                <a:rPr lang="en-US" sz="1800" dirty="0" smtClean="0">
                  <a:solidFill>
                    <a:srgbClr val="000099"/>
                  </a:solidFill>
                  <a:latin typeface="+mn-lt"/>
                  <a:cs typeface="Gill Sans" pitchFamily="17" charset="0"/>
                </a:rPr>
                <a:t>Hover over these icons to get help</a:t>
              </a:r>
            </a:p>
            <a:p>
              <a:pPr marL="55563" indent="1588" eaLnBrk="0" hangingPunct="0">
                <a:spcBef>
                  <a:spcPct val="20000"/>
                </a:spcBef>
                <a:buFont typeface="Arial"/>
                <a:buChar char="•"/>
              </a:pPr>
              <a:r>
                <a:rPr lang="en-US" sz="1800" dirty="0" smtClean="0">
                  <a:solidFill>
                    <a:srgbClr val="000099"/>
                  </a:solidFill>
                  <a:latin typeface="+mn-lt"/>
                  <a:cs typeface="Gill Sans" pitchFamily="17" charset="0"/>
                </a:rPr>
                <a:t> New Proposal (Phase I)</a:t>
              </a:r>
            </a:p>
            <a:p>
              <a:pPr marL="55563" indent="1588" eaLnBrk="0" hangingPunct="0">
                <a:spcBef>
                  <a:spcPct val="20000"/>
                </a:spcBef>
                <a:buFont typeface="Arial"/>
                <a:buChar char="•"/>
              </a:pPr>
              <a:r>
                <a:rPr lang="en-US" sz="1800" dirty="0" smtClean="0">
                  <a:solidFill>
                    <a:srgbClr val="000099"/>
                  </a:solidFill>
                  <a:latin typeface="+mn-lt"/>
                  <a:cs typeface="Gill Sans" pitchFamily="17" charset="0"/>
                </a:rPr>
                <a:t> Open project from ALMA archive</a:t>
              </a:r>
            </a:p>
            <a:p>
              <a:pPr marL="55563" indent="1588" eaLnBrk="0" hangingPunct="0">
                <a:spcBef>
                  <a:spcPct val="20000"/>
                </a:spcBef>
                <a:buFont typeface="Arial"/>
                <a:buChar char="•"/>
              </a:pPr>
              <a:r>
                <a:rPr lang="en-US" sz="1800" dirty="0" smtClean="0">
                  <a:solidFill>
                    <a:srgbClr val="000099"/>
                  </a:solidFill>
                  <a:latin typeface="+mn-lt"/>
                  <a:cs typeface="Gill Sans" pitchFamily="17" charset="0"/>
                </a:rPr>
                <a:t> …</a:t>
              </a:r>
            </a:p>
            <a:p>
              <a:pPr marL="55563" indent="1588" eaLnBrk="0" hangingPunct="0">
                <a:spcBef>
                  <a:spcPct val="20000"/>
                </a:spcBef>
                <a:buFont typeface="Arial"/>
                <a:buChar char="•"/>
              </a:pPr>
              <a:r>
                <a:rPr lang="en-US" sz="1800" dirty="0" smtClean="0">
                  <a:solidFill>
                    <a:srgbClr val="000099"/>
                  </a:solidFill>
                  <a:latin typeface="+mn-lt"/>
                  <a:cs typeface="Gill Sans" pitchFamily="17" charset="0"/>
                </a:rPr>
                <a:t> New Phase I Science Goal…</a:t>
              </a:r>
            </a:p>
            <a:p>
              <a:pPr marL="55563" indent="1588" eaLnBrk="0" hangingPunct="0">
                <a:spcBef>
                  <a:spcPct val="20000"/>
                </a:spcBef>
                <a:buFont typeface="Arial"/>
                <a:buChar char="•"/>
              </a:pPr>
              <a:r>
                <a:rPr lang="en-US" sz="1800" dirty="0" smtClean="0">
                  <a:solidFill>
                    <a:srgbClr val="000099"/>
                  </a:solidFill>
                  <a:latin typeface="+mn-lt"/>
                  <a:cs typeface="Gill Sans" pitchFamily="17" charset="0"/>
                </a:rPr>
                <a:t> Sensitivity Calculator …</a:t>
              </a:r>
            </a:p>
            <a:p>
              <a:pPr marL="55563" indent="1588" eaLnBrk="0" hangingPunct="0">
                <a:spcBef>
                  <a:spcPct val="20000"/>
                </a:spcBef>
                <a:buFont typeface="Arial"/>
                <a:buChar char="•"/>
              </a:pPr>
              <a:r>
                <a:rPr lang="en-US" sz="1800" dirty="0" smtClean="0">
                  <a:solidFill>
                    <a:srgbClr val="000099"/>
                  </a:solidFill>
                  <a:latin typeface="+mn-lt"/>
                  <a:cs typeface="Gill Sans" pitchFamily="17" charset="0"/>
                </a:rPr>
                <a:t> Help!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4573" y="4690264"/>
            <a:ext cx="9059427" cy="2167737"/>
            <a:chOff x="84573" y="4690264"/>
            <a:chExt cx="9059427" cy="2167737"/>
          </a:xfrm>
        </p:grpSpPr>
        <p:sp>
          <p:nvSpPr>
            <p:cNvPr id="12" name="Frame 11"/>
            <p:cNvSpPr/>
            <p:nvPr/>
          </p:nvSpPr>
          <p:spPr>
            <a:xfrm>
              <a:off x="1200964" y="5413834"/>
              <a:ext cx="7943036" cy="1444167"/>
            </a:xfrm>
            <a:prstGeom prst="frame">
              <a:avLst>
                <a:gd name="adj1" fmla="val 5888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Up Arrow 12"/>
            <p:cNvSpPr/>
            <p:nvPr/>
          </p:nvSpPr>
          <p:spPr>
            <a:xfrm rot="7286740">
              <a:off x="602873" y="5053046"/>
              <a:ext cx="351499" cy="1078948"/>
            </a:xfrm>
            <a:prstGeom prst="upArrow">
              <a:avLst>
                <a:gd name="adj1" fmla="val 20426"/>
                <a:gd name="adj2" fmla="val 50000"/>
              </a:avLst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5" name="TextBox 14"/>
            <p:cNvSpPr txBox="1"/>
            <p:nvPr/>
          </p:nvSpPr>
          <p:spPr>
            <a:xfrm>
              <a:off x="84573" y="4690264"/>
              <a:ext cx="2961874" cy="70788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22238" indent="4763" eaLnBrk="0" hangingPunct="0">
                <a:spcBef>
                  <a:spcPct val="20000"/>
                </a:spcBef>
              </a:pP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  <a:latin typeface="Gill Sans MT" pitchFamily="34" charset="0"/>
                  <a:cs typeface="Gill Sans" pitchFamily="17" charset="0"/>
                </a:rPr>
                <a:t>Contextual help on proposal workflow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A1D922-BCE6-2241-B2B7-A65D98C4A1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Screen shot 2010-12-27 at 11.57.0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964" y="0"/>
            <a:ext cx="7943035" cy="6858001"/>
          </a:xfrm>
          <a:prstGeom prst="rect">
            <a:avLst/>
          </a:prstGeom>
        </p:spPr>
      </p:pic>
      <p:grpSp>
        <p:nvGrpSpPr>
          <p:cNvPr id="2" name="Group 16"/>
          <p:cNvGrpSpPr/>
          <p:nvPr/>
        </p:nvGrpSpPr>
        <p:grpSpPr>
          <a:xfrm>
            <a:off x="5772753" y="1085280"/>
            <a:ext cx="3209611" cy="1631216"/>
            <a:chOff x="5772753" y="1085280"/>
            <a:chExt cx="3209611" cy="1631216"/>
          </a:xfrm>
        </p:grpSpPr>
        <p:sp>
          <p:nvSpPr>
            <p:cNvPr id="20" name="TextBox 19"/>
            <p:cNvSpPr txBox="1"/>
            <p:nvPr/>
          </p:nvSpPr>
          <p:spPr>
            <a:xfrm>
              <a:off x="5772753" y="1085280"/>
              <a:ext cx="2255982" cy="16312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</a:pPr>
              <a:r>
                <a:rPr lang="en-US" sz="2000" dirty="0" smtClean="0">
                  <a:solidFill>
                    <a:srgbClr val="000099"/>
                  </a:solidFill>
                  <a:latin typeface="Gill Sans MT" pitchFamily="34" charset="0"/>
                  <a:cs typeface="Gill Sans" pitchFamily="17" charset="0"/>
                </a:rPr>
                <a:t>Be alert to the presence of sliders, some information may be off-screen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8028735" y="1558636"/>
              <a:ext cx="953629" cy="808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AO 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LMA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lue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GBT backgrnd">
  <a:themeElements>
    <a:clrScheme name="1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1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GBT backgr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Presentation_Advanced.pot</Template>
  <TotalTime>6907</TotalTime>
  <Words>3318</Words>
  <Application>Microsoft Macintosh PowerPoint</Application>
  <PresentationFormat>On-screen Show (4:3)</PresentationFormat>
  <Paragraphs>498</Paragraphs>
  <Slides>61</Slides>
  <Notes>39</Notes>
  <HiddenSlides>1</HiddenSlides>
  <MMClips>1</MMClips>
  <ScaleCrop>false</ScaleCrop>
  <HeadingPairs>
    <vt:vector size="4" baseType="variant">
      <vt:variant>
        <vt:lpstr>Design Template</vt:lpstr>
      </vt:variant>
      <vt:variant>
        <vt:i4>6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NRAO Title Page</vt:lpstr>
      <vt:lpstr>ALMAMaster</vt:lpstr>
      <vt:lpstr>Office Theme</vt:lpstr>
      <vt:lpstr>Blue Image Bottom Bar</vt:lpstr>
      <vt:lpstr>1_GBT backgrnd</vt:lpstr>
      <vt:lpstr>2_GBT backgrnd</vt:lpstr>
      <vt:lpstr>The ALMA Observing Preparation Tool</vt:lpstr>
      <vt:lpstr>Slide 2</vt:lpstr>
      <vt:lpstr>Slide 3</vt:lpstr>
      <vt:lpstr>Slide 4</vt:lpstr>
      <vt:lpstr>Slide 5</vt:lpstr>
      <vt:lpstr>Slide 6</vt:lpstr>
      <vt:lpstr>Launch the Application</vt:lpstr>
      <vt:lpstr>Slide 8</vt:lpstr>
      <vt:lpstr>Slide 9</vt:lpstr>
      <vt:lpstr>Slide 10</vt:lpstr>
      <vt:lpstr>Slide 11</vt:lpstr>
      <vt:lpstr>A walk through of a simple example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NAASC Tutorials &amp; Community Events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Taylor Johnson</dc:creator>
  <cp:lastModifiedBy>Kartik Sheth</cp:lastModifiedBy>
  <cp:revision>289</cp:revision>
  <cp:lastPrinted>2011-02-12T02:23:45Z</cp:lastPrinted>
  <dcterms:created xsi:type="dcterms:W3CDTF">2011-04-17T13:44:47Z</dcterms:created>
  <dcterms:modified xsi:type="dcterms:W3CDTF">2011-04-17T13:52:56Z</dcterms:modified>
</cp:coreProperties>
</file>