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72" r:id="rId1"/>
    <p:sldMasterId id="2147483674" r:id="rId2"/>
    <p:sldMasterId id="2147483686" r:id="rId3"/>
  </p:sldMasterIdLst>
  <p:notesMasterIdLst>
    <p:notesMasterId r:id="rId53"/>
  </p:notesMasterIdLst>
  <p:sldIdLst>
    <p:sldId id="393" r:id="rId4"/>
    <p:sldId id="394" r:id="rId5"/>
    <p:sldId id="395" r:id="rId6"/>
    <p:sldId id="446" r:id="rId7"/>
    <p:sldId id="396" r:id="rId8"/>
    <p:sldId id="410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43" r:id="rId20"/>
    <p:sldId id="407" r:id="rId21"/>
    <p:sldId id="408" r:id="rId22"/>
    <p:sldId id="444" r:id="rId23"/>
    <p:sldId id="409" r:id="rId24"/>
    <p:sldId id="414" r:id="rId25"/>
    <p:sldId id="411" r:id="rId26"/>
    <p:sldId id="412" r:id="rId27"/>
    <p:sldId id="416" r:id="rId28"/>
    <p:sldId id="445" r:id="rId29"/>
    <p:sldId id="418" r:id="rId30"/>
    <p:sldId id="420" r:id="rId31"/>
    <p:sldId id="417" r:id="rId32"/>
    <p:sldId id="421" r:id="rId33"/>
    <p:sldId id="423" r:id="rId34"/>
    <p:sldId id="424" r:id="rId35"/>
    <p:sldId id="425" r:id="rId36"/>
    <p:sldId id="426" r:id="rId37"/>
    <p:sldId id="427" r:id="rId38"/>
    <p:sldId id="429" r:id="rId39"/>
    <p:sldId id="430" r:id="rId40"/>
    <p:sldId id="441" r:id="rId41"/>
    <p:sldId id="434" r:id="rId42"/>
    <p:sldId id="431" r:id="rId43"/>
    <p:sldId id="435" r:id="rId44"/>
    <p:sldId id="436" r:id="rId45"/>
    <p:sldId id="447" r:id="rId46"/>
    <p:sldId id="432" r:id="rId47"/>
    <p:sldId id="433" r:id="rId48"/>
    <p:sldId id="437" r:id="rId49"/>
    <p:sldId id="439" r:id="rId50"/>
    <p:sldId id="440" r:id="rId51"/>
    <p:sldId id="442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000099"/>
    <a:srgbClr val="008000"/>
    <a:srgbClr val="FF0000"/>
    <a:srgbClr val="0033CC"/>
    <a:srgbClr val="00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271" autoAdjust="0"/>
    <p:restoredTop sz="92374" autoAdjust="0"/>
  </p:normalViewPr>
  <p:slideViewPr>
    <p:cSldViewPr>
      <p:cViewPr varScale="1">
        <p:scale>
          <a:sx n="101" d="100"/>
          <a:sy n="101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04"/>
    </p:cViewPr>
  </p:sorterViewPr>
  <p:notesViewPr>
    <p:cSldViewPr>
      <p:cViewPr varScale="1">
        <p:scale>
          <a:sx n="63" d="100"/>
          <a:sy n="63" d="100"/>
        </p:scale>
        <p:origin x="-16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C0E733-8B56-47A1-8DD6-39EF9AD2F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4148D6-C3A9-42AE-9B19-0FDE5B69B698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4370388" y="6583363"/>
            <a:ext cx="4773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99"/>
                </a:solidFill>
                <a:latin typeface="Gill Sans MT" pitchFamily="34" charset="0"/>
              </a:rPr>
              <a:t>NRAO Community Day – 15 December 2011 – U. of Maryland          </a:t>
            </a:r>
            <a:fld id="{83564789-4601-4F38-92ED-D7988BE3677E}" type="slidenum">
              <a:rPr lang="en-US" sz="1200">
                <a:solidFill>
                  <a:srgbClr val="000099"/>
                </a:solidFill>
                <a:latin typeface="Gill Sans MT" pitchFamily="34" charset="0"/>
              </a:rPr>
              <a:pPr>
                <a:defRPr/>
              </a:pPr>
              <a:t>‹#›</a:t>
            </a:fld>
            <a:r>
              <a:rPr lang="en-US" sz="1200">
                <a:solidFill>
                  <a:srgbClr val="000099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238"/>
            <a:ext cx="8229600" cy="67448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200"/>
            <a:ext cx="8229600" cy="4835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9" r:id="rId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g_slide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Very Long Baseline Array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asaguides.nrao.ed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ftp://ftp.aoc.nrao.edu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417513" y="4719638"/>
            <a:ext cx="3773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  <a:ea typeface="Gill Sans"/>
                <a:cs typeface="Gill Sans"/>
              </a:rPr>
              <a:t>Emmanuel Momjian (NRAO)</a:t>
            </a:r>
          </a:p>
        </p:txBody>
      </p:sp>
      <p:sp>
        <p:nvSpPr>
          <p:cNvPr id="5123" name="Title 5"/>
          <p:cNvSpPr txBox="1">
            <a:spLocks/>
          </p:cNvSpPr>
          <p:nvPr/>
        </p:nvSpPr>
        <p:spPr bwMode="auto">
          <a:xfrm>
            <a:off x="457200" y="228600"/>
            <a:ext cx="7772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300" b="1">
                <a:solidFill>
                  <a:srgbClr val="990033"/>
                </a:solidFill>
                <a:latin typeface="Gill Sans MT" pitchFamily="34" charset="0"/>
                <a:ea typeface="ＭＳ Ｐゴシック"/>
                <a:cs typeface="GillSans"/>
              </a:rPr>
              <a:t>EVLA Data Reduction Tutorial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Antenna locations from running plotants</a:t>
            </a:r>
          </a:p>
        </p:txBody>
      </p:sp>
      <p:pic>
        <p:nvPicPr>
          <p:cNvPr id="13315" name="Picture 5" descr="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90600"/>
            <a:ext cx="57150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2682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Gill Sans MT" pitchFamily="34" charset="0"/>
              </a:rPr>
              <a:t>We choose ea02 as the reference antenna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820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To </a:t>
            </a:r>
            <a:r>
              <a:rPr lang="en-US" sz="2600" dirty="0" smtClean="0"/>
              <a:t>plot </a:t>
            </a:r>
            <a:r>
              <a:rPr lang="en-US" sz="2600" dirty="0" smtClean="0"/>
              <a:t>the data using various types of axes: </a:t>
            </a:r>
            <a:r>
              <a:rPr lang="en-US" sz="2600" dirty="0" err="1" smtClean="0">
                <a:latin typeface="Courier New" pitchFamily="49" charset="0"/>
              </a:rPr>
              <a:t>plotms</a:t>
            </a:r>
            <a:endParaRPr lang="en-US" sz="2600" dirty="0" smtClean="0">
              <a:latin typeface="Courier New" pitchFamily="49" charset="0"/>
            </a:endParaRPr>
          </a:p>
          <a:p>
            <a:pPr lvl="1" eaLnBrk="1" hangingPunct="1"/>
            <a:r>
              <a:rPr lang="en-US" sz="2600" dirty="0" smtClean="0"/>
              <a:t>Plot amp vs. time</a:t>
            </a:r>
          </a:p>
          <a:p>
            <a:pPr lvl="1" eaLnBrk="1" hangingPunct="1"/>
            <a:r>
              <a:rPr lang="en-US" sz="2600" dirty="0" smtClean="0"/>
              <a:t>type</a:t>
            </a:r>
            <a:r>
              <a:rPr lang="en-US" sz="2600" dirty="0" smtClean="0">
                <a:latin typeface="Courier New" pitchFamily="49" charset="0"/>
              </a:rPr>
              <a:t> default </a:t>
            </a:r>
            <a:r>
              <a:rPr lang="en-US" sz="2600" dirty="0" err="1" smtClean="0">
                <a:latin typeface="Courier New" pitchFamily="49" charset="0"/>
              </a:rPr>
              <a:t>plotms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smtClean="0"/>
              <a:t>in casa, then type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inp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vis</a:t>
            </a:r>
            <a:r>
              <a:rPr lang="en-US" dirty="0" smtClean="0">
                <a:latin typeface="Courier New" pitchFamily="49" charset="0"/>
              </a:rPr>
              <a:t>                 = 'day2_TDEM0003_20s_full'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xaxis</a:t>
            </a:r>
            <a:r>
              <a:rPr lang="en-US" dirty="0" smtClean="0">
                <a:latin typeface="Courier New" pitchFamily="49" charset="0"/>
              </a:rPr>
              <a:t>               = 'time'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yaxis</a:t>
            </a:r>
            <a:r>
              <a:rPr lang="en-US" dirty="0" smtClean="0">
                <a:latin typeface="Courier New" pitchFamily="49" charset="0"/>
              </a:rPr>
              <a:t>               = 'amp'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</a:rPr>
              <a:t>selectdata</a:t>
            </a:r>
            <a:r>
              <a:rPr lang="en-US" dirty="0" smtClean="0">
                <a:latin typeface="Courier New" pitchFamily="49" charset="0"/>
              </a:rPr>
              <a:t>          =  true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		</a:t>
            </a:r>
            <a:r>
              <a:rPr lang="en-US" dirty="0" err="1" smtClean="0">
                <a:latin typeface="Courier New" pitchFamily="49" charset="0"/>
              </a:rPr>
              <a:t>spw</a:t>
            </a:r>
            <a:r>
              <a:rPr lang="en-US" dirty="0" smtClean="0">
                <a:latin typeface="Courier New" pitchFamily="49" charset="0"/>
              </a:rPr>
              <a:t>                = '0:4~60'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		correlation        = 'RR,LL'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</a:rPr>
              <a:t>averagedata</a:t>
            </a:r>
            <a:r>
              <a:rPr lang="en-US" dirty="0" smtClean="0">
                <a:latin typeface="Courier New" pitchFamily="49" charset="0"/>
              </a:rPr>
              <a:t>         =  true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		</a:t>
            </a:r>
            <a:r>
              <a:rPr lang="en-US" dirty="0" err="1" smtClean="0">
                <a:latin typeface="Courier New" pitchFamily="49" charset="0"/>
              </a:rPr>
              <a:t>avgchannel</a:t>
            </a:r>
            <a:r>
              <a:rPr lang="en-US" dirty="0" smtClean="0">
                <a:latin typeface="Courier New" pitchFamily="49" charset="0"/>
              </a:rPr>
              <a:t>         = '64'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coloraxis</a:t>
            </a:r>
            <a:r>
              <a:rPr lang="en-US" dirty="0" smtClean="0">
                <a:latin typeface="Courier New" pitchFamily="49" charset="0"/>
              </a:rPr>
              <a:t>           = 'field'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US" sz="2600" dirty="0" smtClean="0">
                <a:cs typeface="Courier New" pitchFamily="49" charset="0"/>
              </a:rPr>
              <a:t>go</a:t>
            </a:r>
            <a:r>
              <a:rPr lang="en-US" dirty="0" smtClean="0"/>
              <a:t>	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pic>
        <p:nvPicPr>
          <p:cNvPr id="15363" name="Picture 4" descr="plotm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1023938"/>
            <a:ext cx="68675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pPr eaLnBrk="1" hangingPunct="1"/>
            <a:r>
              <a:rPr lang="en-US" sz="2600" smtClean="0"/>
              <a:t>In plotms, zoom in on the region very near zero amplitude for sources J0954+1743 and IRC+10216.</a:t>
            </a:r>
            <a:r>
              <a:rPr lang="en-US" smtClean="0"/>
              <a:t> </a:t>
            </a:r>
            <a:endParaRPr lang="en-US" smtClean="0">
              <a:latin typeface="Courier New" pitchFamily="49" charset="0"/>
            </a:endParaRPr>
          </a:p>
        </p:txBody>
      </p:sp>
      <p:pic>
        <p:nvPicPr>
          <p:cNvPr id="16388" name="Picture 4" descr="plot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82296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685800" y="5334000"/>
            <a:ext cx="1143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pic>
        <p:nvPicPr>
          <p:cNvPr id="17411" name="Picture 6" descr="plotm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90600"/>
            <a:ext cx="6858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Identify</a:t>
            </a:r>
            <a:r>
              <a:rPr lang="en-US" sz="2600" dirty="0" smtClean="0"/>
              <a:t> the </a:t>
            </a:r>
            <a:r>
              <a:rPr lang="en-US" sz="2600" dirty="0" smtClean="0"/>
              <a:t>bad </a:t>
            </a:r>
            <a:r>
              <a:rPr lang="en-US" sz="2600" dirty="0" smtClean="0"/>
              <a:t>points:</a:t>
            </a:r>
            <a:endParaRPr lang="en-US" dirty="0" smtClean="0">
              <a:latin typeface="Courier New" pitchFamily="49" charset="0"/>
            </a:endParaRPr>
          </a:p>
        </p:txBody>
      </p:sp>
      <p:pic>
        <p:nvPicPr>
          <p:cNvPr id="18436" name="Picture 6" descr="plotm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6868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2667000" y="5257800"/>
            <a:ext cx="1143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H="1">
            <a:off x="4038600" y="5334000"/>
            <a:ext cx="1143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3124200" y="548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800600" y="4876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419600" y="548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Check the casa logger.</a:t>
            </a:r>
          </a:p>
          <a:p>
            <a:pPr eaLnBrk="1" hangingPunct="1"/>
            <a:r>
              <a:rPr lang="en-US" sz="2600" dirty="0" smtClean="0"/>
              <a:t>Notice that all the baselines of these data points include antenna ea12.</a:t>
            </a:r>
          </a:p>
          <a:p>
            <a:pPr eaLnBrk="1" hangingPunct="1"/>
            <a:r>
              <a:rPr lang="en-US" sz="2600" dirty="0" smtClean="0"/>
              <a:t>Note the time range  03:40:00 to 04:10:00</a:t>
            </a:r>
          </a:p>
          <a:p>
            <a:pPr eaLnBrk="1" hangingPunct="1"/>
            <a:r>
              <a:rPr lang="en-US" sz="2600" dirty="0" smtClean="0"/>
              <a:t>We could flag interactively/graphically, but we rather flag globally addressing the root cause of the problem.</a:t>
            </a:r>
          </a:p>
          <a:p>
            <a:pPr eaLnBrk="1" hangingPunct="1">
              <a:buNone/>
            </a:pPr>
            <a:endParaRPr lang="en-US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Now check spectral window 1:</a:t>
            </a:r>
          </a:p>
          <a:p>
            <a:pPr lvl="1" eaLnBrk="1" hangingPunct="1"/>
            <a:r>
              <a:rPr lang="en-US" sz="2600" dirty="0" smtClean="0"/>
              <a:t>change ‘</a:t>
            </a:r>
            <a:r>
              <a:rPr lang="en-US" sz="2600" b="1" dirty="0" smtClean="0">
                <a:solidFill>
                  <a:srgbClr val="FF0000"/>
                </a:solidFill>
              </a:rPr>
              <a:t>0</a:t>
            </a:r>
            <a:r>
              <a:rPr lang="en-US" sz="2600" dirty="0" smtClean="0"/>
              <a:t>:4~60’ to ‘</a:t>
            </a:r>
            <a:r>
              <a:rPr lang="en-US" sz="2600" b="1" dirty="0" smtClean="0">
                <a:solidFill>
                  <a:srgbClr val="FF0000"/>
                </a:solidFill>
              </a:rPr>
              <a:t>1</a:t>
            </a:r>
            <a:r>
              <a:rPr lang="en-US" sz="2600" dirty="0" smtClean="0"/>
              <a:t>:4~60’ in the </a:t>
            </a:r>
            <a:r>
              <a:rPr lang="en-US" sz="2600" dirty="0" err="1" smtClean="0"/>
              <a:t>spw</a:t>
            </a:r>
            <a:r>
              <a:rPr lang="en-US" sz="2600" dirty="0" smtClean="0"/>
              <a:t> window on the side menu of </a:t>
            </a:r>
            <a:r>
              <a:rPr lang="en-US" sz="2600" dirty="0" err="1" smtClean="0"/>
              <a:t>plotms</a:t>
            </a:r>
            <a:r>
              <a:rPr lang="en-US" sz="2600" dirty="0" smtClean="0"/>
              <a:t>, and hit plot.</a:t>
            </a:r>
          </a:p>
          <a:p>
            <a:pPr lvl="1" eaLnBrk="1" hangingPunct="1"/>
            <a:r>
              <a:rPr lang="en-US" sz="2600" dirty="0" smtClean="0"/>
              <a:t>Zoom in again.</a:t>
            </a:r>
          </a:p>
          <a:p>
            <a:pPr eaLnBrk="1" hangingPunct="1">
              <a:buNone/>
            </a:pPr>
            <a:endParaRPr lang="en-US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pic>
        <p:nvPicPr>
          <p:cNvPr id="20483" name="Picture 4" descr="plotm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19175"/>
            <a:ext cx="6858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82000" cy="3352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Identify</a:t>
            </a:r>
            <a:r>
              <a:rPr lang="en-US" sz="2600" dirty="0" smtClean="0"/>
              <a:t> the </a:t>
            </a:r>
            <a:r>
              <a:rPr lang="en-US" sz="2600" dirty="0" smtClean="0"/>
              <a:t>bad points:</a:t>
            </a:r>
          </a:p>
          <a:p>
            <a:pPr lvl="1" eaLnBrk="1" hangingPunct="1"/>
            <a:r>
              <a:rPr lang="en-US" sz="2600" dirty="0" smtClean="0"/>
              <a:t>Make a region, and locate.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754563"/>
          </a:xfrm>
        </p:spPr>
        <p:txBody>
          <a:bodyPr/>
          <a:lstStyle/>
          <a:p>
            <a:r>
              <a:rPr lang="en-US" sz="2600" smtClean="0"/>
              <a:t>This tutorial is based on the EVLA high frequency spectral line tutorial targeting the AGB star IRC+10216.</a:t>
            </a:r>
          </a:p>
          <a:p>
            <a:r>
              <a:rPr lang="en-US" sz="2600" smtClean="0"/>
              <a:t>The array was in D-configuration.</a:t>
            </a:r>
          </a:p>
          <a:p>
            <a:r>
              <a:rPr lang="en-US" sz="2600" smtClean="0"/>
              <a:t>There are two spectral windows in this data set. One is centered on the HC3N line and the other on the SiS line.</a:t>
            </a:r>
          </a:p>
          <a:p>
            <a:r>
              <a:rPr lang="en-US" sz="2600" smtClean="0"/>
              <a:t>The full tutorial can be found at: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600" smtClean="0"/>
              <a:t>	</a:t>
            </a:r>
            <a:r>
              <a:rPr lang="en-US" sz="2600" smtClean="0">
                <a:hlinkClick r:id="rId3"/>
              </a:rPr>
              <a:t>http://casaguides.nrao.edu</a:t>
            </a:r>
            <a:r>
              <a:rPr lang="en-US" sz="2600" smtClean="0"/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600" smtClean="0"/>
              <a:t>	(‘Tutorials’ under ‘EVLA Guides’ of the ‘Data Reduction Guides’).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82000" cy="3352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The problem in </a:t>
            </a:r>
            <a:r>
              <a:rPr lang="en-US" sz="2600" dirty="0" err="1" smtClean="0"/>
              <a:t>spw</a:t>
            </a:r>
            <a:r>
              <a:rPr lang="en-US" sz="2600" dirty="0" smtClean="0"/>
              <a:t> 1 is due to ea07.</a:t>
            </a:r>
          </a:p>
          <a:p>
            <a:pPr eaLnBrk="1" hangingPunct="1"/>
            <a:r>
              <a:rPr lang="en-US" sz="2600" dirty="0" smtClean="0"/>
              <a:t>Time range 03:21:40 to 04:10:00</a:t>
            </a:r>
          </a:p>
          <a:p>
            <a:pPr eaLnBrk="1" hangingPunct="1"/>
            <a:r>
              <a:rPr lang="en-US" sz="2600" dirty="0" smtClean="0"/>
              <a:t>In the antenna field of </a:t>
            </a:r>
            <a:r>
              <a:rPr lang="en-US" sz="2600" dirty="0" err="1" smtClean="0"/>
              <a:t>plotsms</a:t>
            </a:r>
            <a:r>
              <a:rPr lang="en-US" sz="2600" dirty="0" smtClean="0"/>
              <a:t>, type !ea07 (this excludes all data points with antenna ea07). Zoom in to note that the bad points are no longer displayed.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flagdata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9154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We have identified two problematic antennas.</a:t>
            </a:r>
          </a:p>
          <a:p>
            <a:pPr eaLnBrk="1" hangingPunct="1"/>
            <a:r>
              <a:rPr lang="en-US" sz="2600" dirty="0" smtClean="0"/>
              <a:t>To flag, use the task </a:t>
            </a:r>
            <a:r>
              <a:rPr lang="en-US" sz="2600" dirty="0" err="1" smtClean="0">
                <a:latin typeface="Courier New" pitchFamily="49" charset="0"/>
              </a:rPr>
              <a:t>flagdata</a:t>
            </a:r>
            <a:endParaRPr lang="en-US" sz="2600" dirty="0" smtClean="0"/>
          </a:p>
          <a:p>
            <a:pPr eaLnBrk="1" hangingPunct="1"/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default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flagdata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600" dirty="0" smtClean="0">
                <a:cs typeface="Courier New" pitchFamily="49" charset="0"/>
              </a:rPr>
              <a:t>then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inp</a:t>
            </a:r>
            <a:endParaRPr lang="en-US" sz="2600" dirty="0" smtClean="0"/>
          </a:p>
          <a:p>
            <a:pPr>
              <a:buFont typeface="Arial" pitchFamily="34" charset="0"/>
              <a:buNone/>
            </a:pPr>
            <a:r>
              <a:rPr lang="en-US" dirty="0" err="1" smtClean="0">
                <a:latin typeface="Courier New" pitchFamily="49" charset="0"/>
              </a:rPr>
              <a:t>vis</a:t>
            </a:r>
            <a:r>
              <a:rPr lang="en-US" dirty="0" smtClean="0">
                <a:latin typeface="Courier New" pitchFamily="49" charset="0"/>
              </a:rPr>
              <a:t>                 = 'day2_TDEM0003_20s_full'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mode                = '</a:t>
            </a:r>
            <a:r>
              <a:rPr lang="en-US" dirty="0" err="1" smtClean="0">
                <a:latin typeface="Courier New" pitchFamily="49" charset="0"/>
              </a:rPr>
              <a:t>manualflag</a:t>
            </a:r>
            <a:r>
              <a:rPr lang="en-US" dirty="0" smtClean="0">
                <a:latin typeface="Courier New" pitchFamily="49" charset="0"/>
              </a:rPr>
              <a:t>'      </a:t>
            </a:r>
          </a:p>
          <a:p>
            <a:pPr>
              <a:buFont typeface="Arial" pitchFamily="34" charset="0"/>
              <a:buNone/>
            </a:pPr>
            <a:r>
              <a:rPr lang="en-US" dirty="0" err="1" smtClean="0">
                <a:latin typeface="Courier New" pitchFamily="49" charset="0"/>
              </a:rPr>
              <a:t>spw</a:t>
            </a:r>
            <a:r>
              <a:rPr lang="en-US" dirty="0" smtClean="0">
                <a:latin typeface="Courier New" pitchFamily="49" charset="0"/>
              </a:rPr>
              <a:t>                 = ['0', '1']       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field               = ['2,3', '2,3']    </a:t>
            </a:r>
          </a:p>
          <a:p>
            <a:pPr>
              <a:buFont typeface="Arial" pitchFamily="34" charset="0"/>
              <a:buNone/>
            </a:pPr>
            <a:r>
              <a:rPr lang="en-US" dirty="0" err="1" smtClean="0">
                <a:latin typeface="Courier New" pitchFamily="49" charset="0"/>
              </a:rPr>
              <a:t>selectdata</a:t>
            </a:r>
            <a:r>
              <a:rPr lang="en-US" dirty="0" smtClean="0">
                <a:latin typeface="Courier New" pitchFamily="49" charset="0"/>
              </a:rPr>
              <a:t>          =       True       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 antenna     = ['ea12', 'ea07'] 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timerange</a:t>
            </a:r>
            <a:r>
              <a:rPr lang="en-US" dirty="0" smtClean="0">
                <a:latin typeface="Courier New" pitchFamily="49" charset="0"/>
              </a:rPr>
              <a:t>   = ['03:41:00~04:10:00','03:21:40~04:10:00']</a:t>
            </a:r>
          </a:p>
          <a:p>
            <a:pPr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</a:rPr>
              <a:t> </a:t>
            </a:r>
          </a:p>
          <a:p>
            <a:r>
              <a:rPr lang="en-US" sz="2600" dirty="0" smtClean="0"/>
              <a:t>Type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go</a:t>
            </a:r>
            <a:r>
              <a:rPr lang="en-US" sz="2600" dirty="0" smtClean="0"/>
              <a:t>, and check the casa logger.</a:t>
            </a:r>
          </a:p>
          <a:p>
            <a:pPr eaLnBrk="1" hangingPunct="1"/>
            <a:endParaRPr lang="en-US" sz="2600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Calibration Strategy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191000"/>
          </a:xfrm>
        </p:spPr>
        <p:txBody>
          <a:bodyPr/>
          <a:lstStyle/>
          <a:p>
            <a:pPr marL="381000" indent="-381000" eaLnBrk="1" hangingPunct="1"/>
            <a:r>
              <a:rPr lang="en-US" sz="2600" smtClean="0"/>
              <a:t>Setting the flux density scale: </a:t>
            </a:r>
            <a:r>
              <a:rPr lang="en-US" sz="2600" smtClean="0">
                <a:latin typeface="Courier New" pitchFamily="49" charset="0"/>
              </a:rPr>
              <a:t>setjy</a:t>
            </a:r>
          </a:p>
          <a:p>
            <a:pPr marL="381000" indent="-381000" eaLnBrk="1" hangingPunct="1"/>
            <a:r>
              <a:rPr lang="en-US" sz="2600" smtClean="0"/>
              <a:t>To properly calibrate the bandpass in high frequency observations:</a:t>
            </a:r>
          </a:p>
          <a:p>
            <a:pPr marL="838200" lvl="1" indent="-381000" eaLnBrk="1" hangingPunct="1">
              <a:buFont typeface="Arial" pitchFamily="34" charset="0"/>
              <a:buAutoNum type="arabicPeriod"/>
            </a:pPr>
            <a:r>
              <a:rPr lang="en-US" sz="2600" smtClean="0"/>
              <a:t>Phase only calibration (short solint) on the bandpass calibrator: </a:t>
            </a:r>
            <a:r>
              <a:rPr lang="en-US" sz="2600" smtClean="0">
                <a:latin typeface="Courier New" pitchFamily="49" charset="0"/>
              </a:rPr>
              <a:t>gaincal</a:t>
            </a:r>
          </a:p>
          <a:p>
            <a:pPr marL="838200" lvl="1" indent="-381000" eaLnBrk="1" hangingPunct="1">
              <a:buFont typeface="Arial" pitchFamily="34" charset="0"/>
              <a:buAutoNum type="arabicPeriod"/>
            </a:pPr>
            <a:r>
              <a:rPr lang="en-US" sz="2600" smtClean="0"/>
              <a:t>Bandpass calibration applying (1) </a:t>
            </a:r>
            <a:r>
              <a:rPr lang="en-US" sz="2600" smtClean="0">
                <a:latin typeface="Courier New" pitchFamily="49" charset="0"/>
              </a:rPr>
              <a:t>: bandpass</a:t>
            </a:r>
          </a:p>
          <a:p>
            <a:pPr marL="381000" indent="-381000" eaLnBrk="1" hangingPunct="1"/>
            <a:r>
              <a:rPr lang="en-US" sz="2600" smtClean="0"/>
              <a:t>The calibration table (1) is ignored in consequent steps. The bandpass table (2) is applied on the fly in consequent steps.</a:t>
            </a:r>
          </a:p>
          <a:p>
            <a:pPr marL="381000" indent="-381000" eaLnBrk="1" hangingPunct="1">
              <a:buFont typeface="Arial" pitchFamily="34" charset="0"/>
              <a:buNone/>
            </a:pPr>
            <a:endParaRPr lang="en-US" sz="260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setjy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Flux density calibration using 3C286.</a:t>
            </a:r>
          </a:p>
          <a:p>
            <a:pPr eaLnBrk="1" hangingPunct="1"/>
            <a:r>
              <a:rPr lang="en-US" sz="2600" dirty="0" smtClean="0"/>
              <a:t>This source requires a model.</a:t>
            </a:r>
          </a:p>
          <a:p>
            <a:pPr eaLnBrk="1" hangingPunct="1"/>
            <a:r>
              <a:rPr lang="en-US" sz="2600" dirty="0" smtClean="0"/>
              <a:t>Use the task </a:t>
            </a:r>
            <a:r>
              <a:rPr lang="en-US" sz="2600" dirty="0" err="1" smtClean="0">
                <a:latin typeface="Courier New" pitchFamily="49" charset="0"/>
              </a:rPr>
              <a:t>setjy</a:t>
            </a:r>
            <a:endParaRPr lang="en-US" sz="2600" dirty="0" smtClean="0">
              <a:latin typeface="Courier New" pitchFamily="49" charset="0"/>
            </a:endParaRPr>
          </a:p>
          <a:p>
            <a:pPr eaLnBrk="1" hangingPunct="1"/>
            <a:r>
              <a:rPr lang="en-US" sz="2600" dirty="0" smtClean="0"/>
              <a:t>To find out if a model is available (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sz="2600" dirty="0" smtClean="0"/>
              <a:t>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setjy</a:t>
            </a:r>
            <a:r>
              <a:rPr lang="en-US" sz="2600" dirty="0" smtClean="0"/>
              <a:t>)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1000" dirty="0" smtClean="0">
                <a:latin typeface="Courier New" pitchFamily="49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vis</a:t>
            </a:r>
            <a:r>
              <a:rPr lang="en-US" sz="2400" dirty="0" smtClean="0">
                <a:latin typeface="Courier New" pitchFamily="49" charset="0"/>
              </a:rPr>
              <a:t>                 = 'day2_TDEM0003_20s_full‘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listmodimages</a:t>
            </a:r>
            <a:r>
              <a:rPr lang="en-US" sz="2400" dirty="0" smtClean="0">
                <a:latin typeface="Courier New" pitchFamily="49" charset="0"/>
              </a:rPr>
              <a:t>       =       True</a:t>
            </a:r>
          </a:p>
          <a:p>
            <a:pPr eaLnBrk="1" hangingPunct="1">
              <a:buNone/>
            </a:pPr>
            <a:r>
              <a:rPr lang="en-US" sz="1000" dirty="0" smtClean="0"/>
              <a:t> </a:t>
            </a:r>
          </a:p>
          <a:p>
            <a:pPr eaLnBrk="1" hangingPunct="1"/>
            <a:r>
              <a:rPr lang="en-US" sz="2600" dirty="0" smtClean="0"/>
              <a:t>Type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go</a:t>
            </a:r>
          </a:p>
          <a:p>
            <a:pPr eaLnBrk="1" hangingPunct="1"/>
            <a:r>
              <a:rPr lang="en-US" sz="2600" dirty="0" smtClean="0"/>
              <a:t>The list doesn’t yet have the Ka-band model of 3C286.  We will use the K-band model instead  (3C286_K.im).</a:t>
            </a:r>
          </a:p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setjy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915400" cy="35814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400" dirty="0" smtClean="0"/>
              <a:t>Now set</a:t>
            </a:r>
          </a:p>
          <a:p>
            <a:pPr>
              <a:buNone/>
            </a:pPr>
            <a:endParaRPr lang="en-US" sz="1000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2400" dirty="0" err="1" smtClean="0">
                <a:latin typeface="Courier New" pitchFamily="49" charset="0"/>
              </a:rPr>
              <a:t>listmodimages</a:t>
            </a:r>
            <a:r>
              <a:rPr lang="en-US" sz="2400" dirty="0" smtClean="0">
                <a:latin typeface="Courier New" pitchFamily="49" charset="0"/>
              </a:rPr>
              <a:t>       =      False        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field               =        '7'        </a:t>
            </a:r>
          </a:p>
          <a:p>
            <a:pPr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modimage</a:t>
            </a:r>
            <a:r>
              <a:rPr lang="en-US" sz="2400" dirty="0" smtClean="0">
                <a:latin typeface="Courier New" pitchFamily="49" charset="0"/>
              </a:rPr>
              <a:t>            = '3C286_K.im'      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2400" dirty="0" smtClean="0"/>
              <a:t>Type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go</a:t>
            </a:r>
          </a:p>
          <a:p>
            <a:pPr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                             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The logger will report: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J1331+3030 (</a:t>
            </a:r>
            <a:r>
              <a:rPr lang="en-US" dirty="0" err="1" smtClean="0"/>
              <a:t>fld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7) </a:t>
            </a:r>
            <a:r>
              <a:rPr lang="en-US" dirty="0" err="1" smtClean="0"/>
              <a:t>spw</a:t>
            </a:r>
            <a:r>
              <a:rPr lang="en-US" dirty="0" smtClean="0"/>
              <a:t> 0  [I=1.7762, Q=0, U=0, V=0] </a:t>
            </a:r>
            <a:r>
              <a:rPr lang="en-US" dirty="0" err="1" smtClean="0"/>
              <a:t>Jy</a:t>
            </a:r>
            <a:r>
              <a:rPr lang="en-US" dirty="0" smtClean="0"/>
              <a:t>, (</a:t>
            </a:r>
            <a:r>
              <a:rPr lang="en-US" dirty="0" err="1" smtClean="0"/>
              <a:t>Perley</a:t>
            </a:r>
            <a:r>
              <a:rPr lang="en-US" dirty="0" smtClean="0"/>
              <a:t>-Butler 2010)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J1331+3030 (</a:t>
            </a:r>
            <a:r>
              <a:rPr lang="en-US" dirty="0" err="1" smtClean="0"/>
              <a:t>fld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7) </a:t>
            </a:r>
            <a:r>
              <a:rPr lang="en-US" dirty="0" err="1" smtClean="0"/>
              <a:t>spw</a:t>
            </a:r>
            <a:r>
              <a:rPr lang="en-US" dirty="0" smtClean="0"/>
              <a:t> 1  [I=1.7794, Q=0, U=0, V=0] </a:t>
            </a:r>
            <a:r>
              <a:rPr lang="en-US" dirty="0" err="1" smtClean="0"/>
              <a:t>Jy</a:t>
            </a:r>
            <a:r>
              <a:rPr lang="en-US" dirty="0" smtClean="0"/>
              <a:t>, (</a:t>
            </a:r>
            <a:r>
              <a:rPr lang="en-US" dirty="0" err="1" smtClean="0"/>
              <a:t>Perley</a:t>
            </a:r>
            <a:r>
              <a:rPr lang="en-US" dirty="0" smtClean="0"/>
              <a:t>-Butler 2010)</a:t>
            </a:r>
          </a:p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gaincal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7772400" cy="50292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600" dirty="0" smtClean="0"/>
              <a:t>Phase only calibration (short </a:t>
            </a:r>
            <a:r>
              <a:rPr lang="en-US" sz="2600" dirty="0" err="1" smtClean="0"/>
              <a:t>solint</a:t>
            </a:r>
            <a:r>
              <a:rPr lang="en-US" sz="2600" dirty="0" smtClean="0"/>
              <a:t>) on the </a:t>
            </a:r>
            <a:r>
              <a:rPr lang="en-US" sz="2600" dirty="0" err="1" smtClean="0"/>
              <a:t>bandpass</a:t>
            </a:r>
            <a:r>
              <a:rPr lang="en-US" sz="2600" dirty="0" smtClean="0"/>
              <a:t> calibrator: </a:t>
            </a:r>
            <a:r>
              <a:rPr lang="en-US" sz="2600" dirty="0" err="1" smtClean="0">
                <a:latin typeface="Courier New" pitchFamily="49" charset="0"/>
              </a:rPr>
              <a:t>gaincal</a:t>
            </a:r>
            <a:r>
              <a:rPr lang="en-US" sz="2600" dirty="0" smtClean="0">
                <a:latin typeface="Courier New" pitchFamily="49" charset="0"/>
              </a:rPr>
              <a:t>.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600" dirty="0" smtClean="0"/>
              <a:t>This is to correct the phase variations with time before solving for the </a:t>
            </a:r>
            <a:r>
              <a:rPr lang="en-US" sz="2600" dirty="0" err="1" smtClean="0"/>
              <a:t>bandpass</a:t>
            </a:r>
            <a:r>
              <a:rPr lang="en-US" sz="2600" dirty="0" smtClean="0"/>
              <a:t> to prevent </a:t>
            </a:r>
            <a:r>
              <a:rPr lang="en-US" sz="2600" dirty="0" err="1" smtClean="0"/>
              <a:t>decorrelation</a:t>
            </a:r>
            <a:r>
              <a:rPr lang="en-US" sz="2600" dirty="0" smtClean="0"/>
              <a:t>.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latin typeface="Courier New" pitchFamily="49" charset="0"/>
            </a:endParaRPr>
          </a:p>
          <a:p>
            <a:pPr marL="381000" indent="-3810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6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gaincal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sz="2600" dirty="0" smtClean="0"/>
              <a:t> </a:t>
            </a:r>
            <a:r>
              <a:rPr lang="en-US" sz="2600" dirty="0" err="1" smtClean="0">
                <a:latin typeface="Courier New" pitchFamily="49" charset="0"/>
              </a:rPr>
              <a:t>gaincal</a:t>
            </a:r>
            <a:r>
              <a:rPr lang="en-US" sz="2600" dirty="0" smtClean="0">
                <a:latin typeface="Courier New" pitchFamily="49" charset="0"/>
              </a:rPr>
              <a:t>, </a:t>
            </a:r>
            <a:r>
              <a:rPr lang="en-US" sz="2600" dirty="0" smtClean="0"/>
              <a:t>then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err="1" smtClean="0">
                <a:latin typeface="Courier New" pitchFamily="49" charset="0"/>
              </a:rPr>
              <a:t>inp</a:t>
            </a:r>
            <a:endParaRPr lang="en-US" sz="2600" dirty="0" smtClean="0">
              <a:latin typeface="Courier New" pitchFamily="49" charset="0"/>
            </a:endParaRPr>
          </a:p>
          <a:p>
            <a:pPr marL="381000" indent="-381000" eaLnBrk="1" hangingPunct="1">
              <a:lnSpc>
                <a:spcPct val="90000"/>
              </a:lnSpc>
              <a:buNone/>
            </a:pPr>
            <a:endParaRPr lang="en-US" sz="1000" dirty="0" smtClean="0">
              <a:latin typeface="Courier New" pitchFamily="49" charset="0"/>
            </a:endParaRP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vis</a:t>
            </a:r>
            <a:r>
              <a:rPr lang="en-US" sz="2200" dirty="0" smtClean="0">
                <a:latin typeface="Courier New" pitchFamily="49" charset="0"/>
              </a:rPr>
              <a:t>                 = 'day2_TDEM0003_20s_full'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caltable</a:t>
            </a:r>
            <a:r>
              <a:rPr lang="en-US" sz="2200" dirty="0" smtClean="0">
                <a:latin typeface="Courier New" pitchFamily="49" charset="0"/>
              </a:rPr>
              <a:t>            = '</a:t>
            </a:r>
            <a:r>
              <a:rPr lang="en-US" sz="2200" dirty="0" err="1" smtClean="0">
                <a:latin typeface="Courier New" pitchFamily="49" charset="0"/>
              </a:rPr>
              <a:t>bpphase.gcal</a:t>
            </a:r>
            <a:r>
              <a:rPr lang="en-US" sz="2200" dirty="0" smtClean="0">
                <a:latin typeface="Courier New" pitchFamily="49" charset="0"/>
              </a:rPr>
              <a:t>'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field               =        '5' 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spw</a:t>
            </a:r>
            <a:r>
              <a:rPr lang="en-US" sz="2200" dirty="0" smtClean="0">
                <a:latin typeface="Courier New" pitchFamily="49" charset="0"/>
              </a:rPr>
              <a:t>                 = '0~1:20~40'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solint</a:t>
            </a:r>
            <a:r>
              <a:rPr lang="en-US" sz="2200" dirty="0" smtClean="0">
                <a:latin typeface="Courier New" pitchFamily="49" charset="0"/>
              </a:rPr>
              <a:t>              =      '</a:t>
            </a:r>
            <a:r>
              <a:rPr lang="en-US" sz="2200" dirty="0" err="1" smtClean="0">
                <a:latin typeface="Courier New" pitchFamily="49" charset="0"/>
              </a:rPr>
              <a:t>int</a:t>
            </a:r>
            <a:r>
              <a:rPr lang="en-US" sz="2200" dirty="0" smtClean="0">
                <a:latin typeface="Courier New" pitchFamily="49" charset="0"/>
              </a:rPr>
              <a:t>' 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refant</a:t>
            </a:r>
            <a:r>
              <a:rPr lang="en-US" sz="2200" dirty="0" smtClean="0">
                <a:latin typeface="Courier New" pitchFamily="49" charset="0"/>
              </a:rPr>
              <a:t>              =     'ea02' 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gaintype</a:t>
            </a:r>
            <a:r>
              <a:rPr lang="en-US" sz="2200" dirty="0" smtClean="0">
                <a:latin typeface="Courier New" pitchFamily="49" charset="0"/>
              </a:rPr>
              <a:t>            =        'G' 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calmode</a:t>
            </a:r>
            <a:r>
              <a:rPr lang="en-US" sz="2200" dirty="0" smtClean="0">
                <a:latin typeface="Courier New" pitchFamily="49" charset="0"/>
              </a:rPr>
              <a:t>             =        'p' 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</a:rPr>
              <a:t>gaincurve</a:t>
            </a:r>
            <a:r>
              <a:rPr lang="en-US" sz="2200" dirty="0" smtClean="0">
                <a:latin typeface="Courier New" pitchFamily="49" charset="0"/>
              </a:rPr>
              <a:t>           =      True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go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         </a:t>
            </a:r>
          </a:p>
          <a:p>
            <a:pPr marL="381000" indent="-3810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600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plotcal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pPr marL="381000" indent="-381000" eaLnBrk="1" hangingPunct="1"/>
            <a:r>
              <a:rPr lang="en-US" sz="2600" dirty="0" err="1" smtClean="0">
                <a:latin typeface="Courier New" pitchFamily="49" charset="0"/>
              </a:rPr>
              <a:t>gaincal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smtClean="0"/>
              <a:t>made the table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err="1" smtClean="0">
                <a:latin typeface="Courier New" pitchFamily="49" charset="0"/>
              </a:rPr>
              <a:t>bpphase.gcal</a:t>
            </a:r>
            <a:endParaRPr lang="en-US" sz="2600" dirty="0" smtClean="0">
              <a:latin typeface="Courier New" pitchFamily="49" charset="0"/>
            </a:endParaRPr>
          </a:p>
          <a:p>
            <a:pPr marL="381000" indent="-381000" eaLnBrk="1" hangingPunct="1"/>
            <a:r>
              <a:rPr lang="en-US" sz="2600" dirty="0" smtClean="0"/>
              <a:t>Plot the derived solutions:  </a:t>
            </a:r>
            <a:r>
              <a:rPr lang="en-US" sz="2600" dirty="0" err="1" smtClean="0">
                <a:latin typeface="Courier New" pitchFamily="49" charset="0"/>
              </a:rPr>
              <a:t>plotcal</a:t>
            </a:r>
            <a:endParaRPr lang="en-US" sz="2600" dirty="0" smtClean="0">
              <a:latin typeface="Courier New" pitchFamily="49" charset="0"/>
            </a:endParaRPr>
          </a:p>
          <a:p>
            <a:pPr marL="381000" indent="-381000" eaLnBrk="1" hangingPunct="1">
              <a:buNone/>
            </a:pPr>
            <a:r>
              <a:rPr lang="en-US" sz="2600" dirty="0" smtClean="0">
                <a:latin typeface="Courier New" pitchFamily="49" charset="0"/>
              </a:rPr>
              <a:t>	default </a:t>
            </a:r>
            <a:r>
              <a:rPr lang="en-US" sz="2600" dirty="0" err="1" smtClean="0">
                <a:latin typeface="Courier New" pitchFamily="49" charset="0"/>
              </a:rPr>
              <a:t>plotcal</a:t>
            </a:r>
            <a:endParaRPr lang="en-US" sz="2600" dirty="0" smtClean="0">
              <a:latin typeface="Courier New" pitchFamily="49" charset="0"/>
            </a:endParaRP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caltable</a:t>
            </a:r>
            <a:r>
              <a:rPr lang="en-US" sz="2400" dirty="0" smtClean="0">
                <a:latin typeface="Courier New" pitchFamily="49" charset="0"/>
              </a:rPr>
              <a:t>            = '</a:t>
            </a:r>
            <a:r>
              <a:rPr lang="en-US" sz="2400" dirty="0" err="1" smtClean="0">
                <a:latin typeface="Courier New" pitchFamily="49" charset="0"/>
              </a:rPr>
              <a:t>bpphase.gcal</a:t>
            </a:r>
            <a:r>
              <a:rPr lang="en-US" sz="2400" dirty="0" smtClean="0">
                <a:latin typeface="Courier New" pitchFamily="49" charset="0"/>
              </a:rPr>
              <a:t>'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xaxis</a:t>
            </a:r>
            <a:r>
              <a:rPr lang="en-US" sz="2400" dirty="0" smtClean="0">
                <a:latin typeface="Courier New" pitchFamily="49" charset="0"/>
              </a:rPr>
              <a:t>               =     'time'    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yaxis</a:t>
            </a:r>
            <a:r>
              <a:rPr lang="en-US" sz="2400" dirty="0" smtClean="0">
                <a:latin typeface="Courier New" pitchFamily="49" charset="0"/>
              </a:rPr>
              <a:t>               =    'phase'    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subplot             =        331    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iteration           =     'antenna' 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plotrange</a:t>
            </a:r>
            <a:r>
              <a:rPr lang="en-US" sz="2400" dirty="0" smtClean="0">
                <a:latin typeface="Courier New" pitchFamily="49" charset="0"/>
              </a:rPr>
              <a:t>           = [0,0,-180,180]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go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plotcal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pPr marL="381000" indent="-381000" eaLnBrk="1" hangingPunct="1"/>
            <a:endParaRPr lang="en-US" sz="2400" smtClean="0">
              <a:latin typeface="Courier New" pitchFamily="49" charset="0"/>
            </a:endParaRPr>
          </a:p>
          <a:p>
            <a:pPr marL="381000" indent="-381000">
              <a:buFont typeface="Arial" pitchFamily="34" charset="0"/>
              <a:buNone/>
            </a:pPr>
            <a:endParaRPr lang="en-US" sz="2400" smtClean="0">
              <a:latin typeface="Courier New" pitchFamily="49" charset="0"/>
            </a:endParaRPr>
          </a:p>
        </p:txBody>
      </p:sp>
      <p:pic>
        <p:nvPicPr>
          <p:cNvPr id="29700" name="Picture 4" descr="plotc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31863"/>
            <a:ext cx="85344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2133600" y="5334000"/>
            <a:ext cx="1143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bandpass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4724400"/>
          </a:xfrm>
        </p:spPr>
        <p:txBody>
          <a:bodyPr/>
          <a:lstStyle/>
          <a:p>
            <a:pPr marL="838200" lvl="1" indent="-3810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100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3000" dirty="0" err="1" smtClean="0"/>
              <a:t>Bandpass</a:t>
            </a:r>
            <a:r>
              <a:rPr lang="en-US" sz="3000" dirty="0" smtClean="0"/>
              <a:t> calibration</a:t>
            </a:r>
            <a:r>
              <a:rPr lang="en-US" sz="3000" dirty="0" smtClean="0">
                <a:latin typeface="Courier New" pitchFamily="49" charset="0"/>
              </a:rPr>
              <a:t>: </a:t>
            </a:r>
            <a:r>
              <a:rPr lang="en-US" sz="3000" dirty="0" err="1" smtClean="0">
                <a:latin typeface="Courier New" pitchFamily="49" charset="0"/>
              </a:rPr>
              <a:t>bandpass</a:t>
            </a:r>
            <a:endParaRPr lang="en-US" sz="3000" dirty="0" smtClean="0">
              <a:latin typeface="Courier New" pitchFamily="49" charset="0"/>
            </a:endParaRPr>
          </a:p>
          <a:p>
            <a:pPr marL="381000" indent="-38100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Courier New" pitchFamily="49" charset="0"/>
              </a:rPr>
              <a:t>	default </a:t>
            </a:r>
            <a:r>
              <a:rPr lang="en-US" sz="2400" dirty="0" err="1" smtClean="0">
                <a:latin typeface="Courier New" pitchFamily="49" charset="0"/>
              </a:rPr>
              <a:t>bandpass</a:t>
            </a:r>
            <a:endParaRPr lang="en-US" sz="2400" dirty="0" smtClean="0">
              <a:latin typeface="Courier New" pitchFamily="49" charset="0"/>
            </a:endParaRP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100" dirty="0" smtClean="0">
                <a:latin typeface="Courier New" pitchFamily="49" charset="0"/>
              </a:rPr>
              <a:t>	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600" dirty="0" smtClean="0">
                <a:latin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</a:rPr>
              <a:t>vis</a:t>
            </a:r>
            <a:r>
              <a:rPr lang="en-US" sz="2400" dirty="0" smtClean="0">
                <a:latin typeface="Courier New" pitchFamily="49" charset="0"/>
              </a:rPr>
              <a:t>                 = 'day2_TDEM0003_20s_full'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</a:rPr>
              <a:t>caltable</a:t>
            </a:r>
            <a:r>
              <a:rPr lang="en-US" sz="2400" dirty="0" smtClean="0">
                <a:latin typeface="Courier New" pitchFamily="49" charset="0"/>
              </a:rPr>
              <a:t>            = '</a:t>
            </a:r>
            <a:r>
              <a:rPr lang="en-US" sz="2400" dirty="0" err="1" smtClean="0">
                <a:latin typeface="Courier New" pitchFamily="49" charset="0"/>
              </a:rPr>
              <a:t>bandpass.bcal</a:t>
            </a:r>
            <a:r>
              <a:rPr lang="en-US" sz="2400" dirty="0" smtClean="0">
                <a:latin typeface="Courier New" pitchFamily="49" charset="0"/>
              </a:rPr>
              <a:t>'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field               =        '5'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</a:rPr>
              <a:t>solint</a:t>
            </a:r>
            <a:r>
              <a:rPr lang="en-US" sz="2400" dirty="0" smtClean="0">
                <a:latin typeface="Courier New" pitchFamily="49" charset="0"/>
              </a:rPr>
              <a:t>              =      '</a:t>
            </a:r>
            <a:r>
              <a:rPr lang="en-US" sz="2400" dirty="0" err="1" smtClean="0">
                <a:latin typeface="Courier New" pitchFamily="49" charset="0"/>
              </a:rPr>
              <a:t>inf</a:t>
            </a:r>
            <a:r>
              <a:rPr lang="en-US" sz="2400" dirty="0" smtClean="0">
                <a:latin typeface="Courier New" pitchFamily="49" charset="0"/>
              </a:rPr>
              <a:t>'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</a:rPr>
              <a:t>refant</a:t>
            </a:r>
            <a:r>
              <a:rPr lang="en-US" sz="2400" dirty="0" smtClean="0">
                <a:latin typeface="Courier New" pitchFamily="49" charset="0"/>
              </a:rPr>
              <a:t>              =     'ea02'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</a:rPr>
              <a:t>solnorm</a:t>
            </a:r>
            <a:r>
              <a:rPr lang="en-US" sz="2400" dirty="0" smtClean="0">
                <a:latin typeface="Courier New" pitchFamily="49" charset="0"/>
              </a:rPr>
              <a:t>             =       True    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</a:rPr>
              <a:t>gaintable</a:t>
            </a:r>
            <a:r>
              <a:rPr lang="en-US" sz="2400" dirty="0" smtClean="0">
                <a:latin typeface="Courier New" pitchFamily="49" charset="0"/>
              </a:rPr>
              <a:t>           = '</a:t>
            </a:r>
            <a:r>
              <a:rPr lang="en-US" sz="2400" dirty="0" err="1" smtClean="0">
                <a:latin typeface="Courier New" pitchFamily="49" charset="0"/>
              </a:rPr>
              <a:t>bpphase.gcal</a:t>
            </a:r>
            <a:r>
              <a:rPr lang="en-US" sz="2400" dirty="0" smtClean="0">
                <a:latin typeface="Courier New" pitchFamily="49" charset="0"/>
              </a:rPr>
              <a:t>'   </a:t>
            </a:r>
          </a:p>
          <a:p>
            <a:pPr marL="381000" indent="-381000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</a:rPr>
              <a:t>gaincurve</a:t>
            </a:r>
            <a:r>
              <a:rPr lang="en-US" sz="2400" dirty="0" smtClean="0">
                <a:latin typeface="Courier New" pitchFamily="49" charset="0"/>
              </a:rPr>
              <a:t>           =       True       </a:t>
            </a:r>
          </a:p>
          <a:p>
            <a:pPr marL="381000" indent="-3810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	go</a:t>
            </a:r>
          </a:p>
          <a:p>
            <a:pPr marL="381000" indent="-3810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The data set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r>
              <a:rPr lang="en-US" sz="2600" dirty="0" smtClean="0"/>
              <a:t>You were asked to download several files from</a:t>
            </a:r>
          </a:p>
          <a:p>
            <a:pPr lvl="1"/>
            <a:r>
              <a:rPr lang="en-US" sz="2200" dirty="0" smtClean="0"/>
              <a:t>ftp </a:t>
            </a:r>
            <a:r>
              <a:rPr lang="en-US" sz="2200" dirty="0" smtClean="0">
                <a:hlinkClick r:id="rId3"/>
              </a:rPr>
              <a:t>ftp.aoc.nrao.edu</a:t>
            </a:r>
            <a:endParaRPr lang="en-US" sz="2200" dirty="0" smtClean="0"/>
          </a:p>
          <a:p>
            <a:pPr lvl="1"/>
            <a:r>
              <a:rPr lang="en-US" sz="2200" dirty="0" smtClean="0"/>
              <a:t>login as anonymous, enter your email address for the password.</a:t>
            </a:r>
          </a:p>
          <a:p>
            <a:pPr lvl="1"/>
            <a:r>
              <a:rPr lang="en-US" sz="2200" dirty="0" err="1" smtClean="0"/>
              <a:t>cd</a:t>
            </a:r>
            <a:r>
              <a:rPr lang="en-US" sz="2200" dirty="0" smtClean="0"/>
              <a:t> /staff/</a:t>
            </a:r>
            <a:r>
              <a:rPr lang="en-US" sz="2200" dirty="0" err="1" smtClean="0"/>
              <a:t>gvanmoor</a:t>
            </a:r>
            <a:r>
              <a:rPr lang="en-US" sz="2200" dirty="0" smtClean="0"/>
              <a:t>/</a:t>
            </a:r>
            <a:r>
              <a:rPr lang="en-US" sz="2200" dirty="0" err="1" smtClean="0"/>
              <a:t>community_day</a:t>
            </a:r>
            <a:endParaRPr lang="en-US" sz="2200" dirty="0" smtClean="0"/>
          </a:p>
          <a:p>
            <a:r>
              <a:rPr lang="en-US" sz="2600" dirty="0" smtClean="0"/>
              <a:t>get the tar files and un-tar them (tar –</a:t>
            </a:r>
            <a:r>
              <a:rPr lang="en-US" sz="2600" dirty="0" err="1" smtClean="0"/>
              <a:t>xvf</a:t>
            </a:r>
            <a:r>
              <a:rPr lang="en-US" sz="2600" dirty="0" smtClean="0"/>
              <a:t> </a:t>
            </a:r>
            <a:r>
              <a:rPr lang="en-US" sz="2600" i="1" dirty="0" smtClean="0"/>
              <a:t>filename</a:t>
            </a:r>
            <a:r>
              <a:rPr lang="en-US" sz="2600" dirty="0" smtClean="0"/>
              <a:t>.tar)</a:t>
            </a:r>
          </a:p>
          <a:p>
            <a:pPr lvl="1"/>
            <a:r>
              <a:rPr lang="en-US" sz="2600" dirty="0" smtClean="0"/>
              <a:t> full.tar       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day2_TDEM0003_20s_full</a:t>
            </a:r>
            <a:endParaRPr lang="en-US" sz="2600" dirty="0" smtClean="0"/>
          </a:p>
          <a:p>
            <a:pPr lvl="1"/>
            <a:r>
              <a:rPr lang="en-US" sz="2600" dirty="0" smtClean="0"/>
              <a:t> sp.tar         </a:t>
            </a:r>
            <a:r>
              <a:rPr lang="en-US" sz="2600" dirty="0" smtClean="0">
                <a:sym typeface="Wingdings" pitchFamily="2" charset="2"/>
              </a:rPr>
              <a:t> IRC10216_spls.ms</a:t>
            </a:r>
          </a:p>
          <a:p>
            <a:pPr marL="838200" lvl="1" indent="-381000" eaLnBrk="1" hangingPunct="1"/>
            <a:r>
              <a:rPr lang="en-US" sz="2600" dirty="0" smtClean="0"/>
              <a:t>HC3N.tar  </a:t>
            </a:r>
            <a:r>
              <a:rPr lang="en-US" sz="2600" dirty="0" smtClean="0">
                <a:sym typeface="Wingdings" pitchFamily="2" charset="2"/>
              </a:rPr>
              <a:t>  IRC10216_HC3N.image</a:t>
            </a:r>
          </a:p>
          <a:p>
            <a:pPr marL="838200" lvl="1" indent="-381000" eaLnBrk="1" hangingPunct="1"/>
            <a:r>
              <a:rPr lang="en-US" sz="2600" dirty="0" smtClean="0"/>
              <a:t>SiS.tar        </a:t>
            </a:r>
            <a:r>
              <a:rPr lang="en-US" sz="2600" dirty="0" smtClean="0">
                <a:sym typeface="Wingdings" pitchFamily="2" charset="2"/>
              </a:rPr>
              <a:t>  IRC10216_SiS.image</a:t>
            </a:r>
            <a:endParaRPr lang="en-US" sz="2600" dirty="0" smtClean="0"/>
          </a:p>
          <a:p>
            <a:pPr eaLnBrk="1" hangingPunct="1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plotcal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pPr marL="381000" indent="-381000" eaLnBrk="1" hangingPunct="1"/>
            <a:r>
              <a:rPr lang="en-US" sz="2600" dirty="0" err="1" smtClean="0">
                <a:latin typeface="Courier New" pitchFamily="49" charset="0"/>
              </a:rPr>
              <a:t>bandpass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smtClean="0"/>
              <a:t>made the table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err="1" smtClean="0">
                <a:latin typeface="Courier New" pitchFamily="49" charset="0"/>
              </a:rPr>
              <a:t>bandpass.bcal</a:t>
            </a:r>
            <a:endParaRPr lang="en-US" sz="2600" dirty="0" smtClean="0">
              <a:latin typeface="Courier New" pitchFamily="49" charset="0"/>
            </a:endParaRPr>
          </a:p>
          <a:p>
            <a:pPr marL="381000" indent="-381000" eaLnBrk="1" hangingPunct="1"/>
            <a:r>
              <a:rPr lang="en-US" sz="2600" dirty="0" smtClean="0"/>
              <a:t>Plot the derived amplitude solutions:  </a:t>
            </a:r>
            <a:r>
              <a:rPr lang="en-US" sz="2600" dirty="0" err="1" smtClean="0">
                <a:latin typeface="Courier New" pitchFamily="49" charset="0"/>
              </a:rPr>
              <a:t>plotcal</a:t>
            </a:r>
            <a:endParaRPr lang="en-US" sz="2600" dirty="0" smtClean="0">
              <a:latin typeface="Courier New" pitchFamily="49" charset="0"/>
            </a:endParaRPr>
          </a:p>
          <a:p>
            <a:pPr marL="381000" indent="-381000" eaLnBrk="1" hangingPunct="1">
              <a:buNone/>
            </a:pPr>
            <a:r>
              <a:rPr lang="en-US" sz="2600" dirty="0" smtClean="0">
                <a:latin typeface="Courier New" pitchFamily="49" charset="0"/>
              </a:rPr>
              <a:t>	default </a:t>
            </a:r>
            <a:r>
              <a:rPr lang="en-US" sz="2600" dirty="0" err="1" smtClean="0">
                <a:latin typeface="Courier New" pitchFamily="49" charset="0"/>
              </a:rPr>
              <a:t>plotcal</a:t>
            </a:r>
            <a:endParaRPr lang="en-US" sz="2600" dirty="0" smtClean="0">
              <a:latin typeface="Courier New" pitchFamily="49" charset="0"/>
            </a:endParaRP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caltable</a:t>
            </a:r>
            <a:r>
              <a:rPr lang="en-US" sz="2400" dirty="0" smtClean="0">
                <a:latin typeface="Courier New" pitchFamily="49" charset="0"/>
              </a:rPr>
              <a:t>            = '</a:t>
            </a:r>
            <a:r>
              <a:rPr lang="en-US" sz="2400" dirty="0" err="1" smtClean="0">
                <a:latin typeface="Courier New" pitchFamily="49" charset="0"/>
              </a:rPr>
              <a:t>bandpass.bcal</a:t>
            </a:r>
            <a:r>
              <a:rPr lang="en-US" sz="2400" dirty="0" smtClean="0">
                <a:latin typeface="Courier New" pitchFamily="49" charset="0"/>
              </a:rPr>
              <a:t>'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xaxis</a:t>
            </a:r>
            <a:r>
              <a:rPr lang="en-US" sz="2400" dirty="0" smtClean="0">
                <a:latin typeface="Courier New" pitchFamily="49" charset="0"/>
              </a:rPr>
              <a:t>               =     '</a:t>
            </a:r>
            <a:r>
              <a:rPr lang="en-US" sz="2400" dirty="0" err="1" smtClean="0">
                <a:latin typeface="Courier New" pitchFamily="49" charset="0"/>
              </a:rPr>
              <a:t>chan</a:t>
            </a:r>
            <a:r>
              <a:rPr lang="en-US" sz="2400" dirty="0" smtClean="0">
                <a:latin typeface="Courier New" pitchFamily="49" charset="0"/>
              </a:rPr>
              <a:t>'    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yaxis</a:t>
            </a:r>
            <a:r>
              <a:rPr lang="en-US" sz="2400" dirty="0" smtClean="0">
                <a:latin typeface="Courier New" pitchFamily="49" charset="0"/>
              </a:rPr>
              <a:t>               =    'amp'    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subplot             =        331       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iteration           =     'antenna‘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go  </a:t>
            </a:r>
          </a:p>
          <a:p>
            <a:pPr marL="381000" indent="-381000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10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plotcal_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029575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plotcal</a:t>
            </a: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2133600" y="5334000"/>
            <a:ext cx="1143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CASA: </a:t>
            </a:r>
            <a:r>
              <a:rPr lang="en-US" dirty="0" err="1" smtClean="0"/>
              <a:t>plotcal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pPr marL="381000" indent="-381000" eaLnBrk="1" hangingPunct="1">
              <a:buFont typeface="Arial" pitchFamily="34" charset="0"/>
              <a:buNone/>
            </a:pPr>
            <a:endParaRPr lang="en-US" sz="2600" dirty="0" smtClean="0">
              <a:latin typeface="Courier New" pitchFamily="49" charset="0"/>
            </a:endParaRPr>
          </a:p>
          <a:p>
            <a:pPr marL="381000" indent="-381000" eaLnBrk="1" hangingPunct="1"/>
            <a:r>
              <a:rPr lang="en-US" sz="2600" dirty="0" smtClean="0"/>
              <a:t>Plot the derived</a:t>
            </a:r>
            <a:r>
              <a:rPr lang="en-US" sz="2600" dirty="0" smtClean="0"/>
              <a:t> phase solutions</a:t>
            </a:r>
            <a:r>
              <a:rPr lang="en-US" sz="2600" dirty="0" smtClean="0"/>
              <a:t>:  </a:t>
            </a:r>
            <a:r>
              <a:rPr lang="en-US" sz="2600" dirty="0" err="1" smtClean="0">
                <a:latin typeface="Courier New" pitchFamily="49" charset="0"/>
              </a:rPr>
              <a:t>plotcal</a:t>
            </a:r>
            <a:endParaRPr lang="en-US" sz="2600" dirty="0" smtClean="0">
              <a:latin typeface="Courier New" pitchFamily="49" charset="0"/>
            </a:endParaRPr>
          </a:p>
          <a:p>
            <a:pPr marL="381000" indent="-381000" eaLnBrk="1" hangingPunct="1">
              <a:buFont typeface="Arial" pitchFamily="34" charset="0"/>
              <a:buNone/>
            </a:pPr>
            <a:r>
              <a:rPr lang="en-US" sz="2600" dirty="0" smtClean="0">
                <a:latin typeface="Courier New" pitchFamily="49" charset="0"/>
              </a:rPr>
              <a:t>	</a:t>
            </a:r>
          </a:p>
          <a:p>
            <a:pPr marL="381000" indent="-381000" eaLnBrk="1" hangingPunct="1">
              <a:buFont typeface="Arial" pitchFamily="34" charset="0"/>
              <a:buNone/>
            </a:pPr>
            <a:r>
              <a:rPr lang="en-US" sz="2600" dirty="0" smtClean="0">
                <a:latin typeface="Courier New" pitchFamily="49" charset="0"/>
              </a:rPr>
              <a:t>	</a:t>
            </a:r>
            <a:r>
              <a:rPr lang="en-US" sz="2600" dirty="0" err="1" smtClean="0">
                <a:latin typeface="Courier New" pitchFamily="49" charset="0"/>
              </a:rPr>
              <a:t>tget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err="1" smtClean="0">
                <a:latin typeface="Courier New" pitchFamily="49" charset="0"/>
              </a:rPr>
              <a:t>plotcal</a:t>
            </a:r>
            <a:endParaRPr lang="en-US" sz="2600" dirty="0" smtClean="0">
              <a:latin typeface="Courier New" pitchFamily="49" charset="0"/>
            </a:endParaRP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err="1" smtClean="0">
                <a:latin typeface="Courier New" pitchFamily="49" charset="0"/>
              </a:rPr>
              <a:t>yaxis</a:t>
            </a:r>
            <a:r>
              <a:rPr lang="en-US" sz="2400" dirty="0" smtClean="0">
                <a:latin typeface="Courier New" pitchFamily="49" charset="0"/>
              </a:rPr>
              <a:t>               =     ‘phase‘</a:t>
            </a:r>
          </a:p>
          <a:p>
            <a:pPr marL="838200" lvl="1" indent="-381000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</a:rPr>
              <a:t>go      </a:t>
            </a:r>
          </a:p>
          <a:p>
            <a:pPr marL="838200" lvl="1" indent="-381000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 marL="381000" indent="-381000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0149" y="304800"/>
            <a:ext cx="91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plotcal</a:t>
            </a:r>
          </a:p>
        </p:txBody>
      </p:sp>
      <p:pic>
        <p:nvPicPr>
          <p:cNvPr id="34819" name="Picture 5" descr="plotcal_B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539163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Calibration Strategy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4221163"/>
          </a:xfrm>
        </p:spPr>
        <p:txBody>
          <a:bodyPr/>
          <a:lstStyle/>
          <a:p>
            <a:pPr marL="381000" indent="-381000" eaLnBrk="1" hangingPunct="1"/>
            <a:r>
              <a:rPr lang="en-US" sz="2600" smtClean="0"/>
              <a:t>To bootstrap the flux densities of the secondary calibrators:</a:t>
            </a:r>
          </a:p>
          <a:p>
            <a:pPr marL="838200" lvl="1" indent="-381000" eaLnBrk="1" hangingPunct="1">
              <a:buFont typeface="Arial" pitchFamily="34" charset="0"/>
              <a:buAutoNum type="alphaLcParenR"/>
            </a:pPr>
            <a:r>
              <a:rPr lang="en-US" sz="2400" smtClean="0"/>
              <a:t>Phase only calibration (short solint) on all calibrators: </a:t>
            </a:r>
            <a:r>
              <a:rPr lang="en-US" sz="2400" smtClean="0">
                <a:latin typeface="Courier New" pitchFamily="49" charset="0"/>
              </a:rPr>
              <a:t>gaincal</a:t>
            </a:r>
          </a:p>
          <a:p>
            <a:pPr marL="838200" lvl="1" indent="-381000" eaLnBrk="1" hangingPunct="1">
              <a:buFont typeface="Arial" pitchFamily="34" charset="0"/>
              <a:buAutoNum type="alphaLcParenR"/>
            </a:pPr>
            <a:r>
              <a:rPr lang="en-US" sz="2400" smtClean="0"/>
              <a:t>Amplitude only calibration (scan based) on all calibrators: </a:t>
            </a:r>
            <a:r>
              <a:rPr lang="en-US" sz="2400" smtClean="0">
                <a:latin typeface="Courier New" pitchFamily="49" charset="0"/>
              </a:rPr>
              <a:t>gaincal, </a:t>
            </a:r>
            <a:r>
              <a:rPr lang="en-US" sz="2400" smtClean="0"/>
              <a:t>apply (a) on the fly</a:t>
            </a:r>
          </a:p>
          <a:p>
            <a:pPr marL="838200" lvl="1" indent="-381000" eaLnBrk="1" hangingPunct="1">
              <a:buFont typeface="Arial" pitchFamily="34" charset="0"/>
              <a:buAutoNum type="alphaLcParenR"/>
            </a:pPr>
            <a:r>
              <a:rPr lang="en-US" sz="2400" smtClean="0"/>
              <a:t>Derive the flux densities of the secondary calibrators: </a:t>
            </a:r>
            <a:r>
              <a:rPr lang="en-US" sz="2400" smtClean="0">
                <a:latin typeface="Courier New" pitchFamily="49" charset="0"/>
              </a:rPr>
              <a:t>fluxscale, </a:t>
            </a:r>
            <a:r>
              <a:rPr lang="en-US" sz="2400" smtClean="0"/>
              <a:t>use (b) as input. This will also correct the amplitude solutions of (b) and write a new table.</a:t>
            </a:r>
          </a:p>
          <a:p>
            <a:pPr marL="381000" indent="-381000" eaLnBrk="1" hangingPunct="1"/>
            <a:r>
              <a:rPr lang="en-US" sz="2600" smtClean="0"/>
              <a:t>To calibrate the target source:</a:t>
            </a:r>
          </a:p>
          <a:p>
            <a:pPr marL="838200" lvl="1" indent="-381000" eaLnBrk="1" hangingPunct="1"/>
            <a:r>
              <a:rPr lang="en-US" sz="2400" smtClean="0"/>
              <a:t>Phase only calibration (scan based) on the phase calibrator: </a:t>
            </a:r>
            <a:r>
              <a:rPr lang="en-US" sz="2400" smtClean="0">
                <a:latin typeface="Courier New" pitchFamily="49" charset="0"/>
              </a:rPr>
              <a:t>gaincal</a:t>
            </a:r>
          </a:p>
          <a:p>
            <a:pPr marL="838200" lvl="1" indent="-381000" eaLnBrk="1" hangingPunct="1"/>
            <a:r>
              <a:rPr lang="en-US" sz="2400" smtClean="0"/>
              <a:t>The amplitude will be calibrated using the table from (c).</a:t>
            </a:r>
            <a:endParaRPr lang="en-US" sz="2400" smtClean="0">
              <a:latin typeface="Courier New" pitchFamily="49" charset="0"/>
            </a:endParaRPr>
          </a:p>
          <a:p>
            <a:pPr marL="381000" indent="-381000" eaLnBrk="1" hangingPunct="1">
              <a:buFont typeface="Arial" pitchFamily="34" charset="0"/>
              <a:buNone/>
            </a:pPr>
            <a:endParaRPr lang="en-US" sz="240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Calibration Strategy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4221163"/>
          </a:xfrm>
        </p:spPr>
        <p:txBody>
          <a:bodyPr/>
          <a:lstStyle/>
          <a:p>
            <a:pPr marL="381000" indent="-381000" eaLnBrk="1" hangingPunct="1"/>
            <a:r>
              <a:rPr lang="en-US" sz="2600" dirty="0" smtClean="0"/>
              <a:t>Apply the calibration tables on the target</a:t>
            </a:r>
          </a:p>
          <a:p>
            <a:pPr marL="838200" lvl="1" indent="-381000" eaLnBrk="1" hangingPunct="1"/>
            <a:r>
              <a:rPr lang="en-US" sz="2600" dirty="0" smtClean="0"/>
              <a:t>The task to use is </a:t>
            </a:r>
            <a:r>
              <a:rPr lang="en-US" sz="2600" dirty="0" err="1" smtClean="0">
                <a:latin typeface="Courier New" pitchFamily="49" charset="0"/>
              </a:rPr>
              <a:t>applycal</a:t>
            </a:r>
            <a:endParaRPr lang="en-US" sz="2600" dirty="0" smtClean="0">
              <a:latin typeface="Courier New" pitchFamily="49" charset="0"/>
            </a:endParaRPr>
          </a:p>
          <a:p>
            <a:pPr marL="838200" lvl="1" indent="-381000" eaLnBrk="1" hangingPunct="1"/>
            <a:r>
              <a:rPr lang="en-US" sz="2600" dirty="0" smtClean="0"/>
              <a:t>The various calibration tables relevant to the target source gets applied on the target.  For instance:</a:t>
            </a:r>
          </a:p>
          <a:p>
            <a:pPr marL="1295400" lvl="2" indent="-381000" eaLnBrk="1" hangingPunct="1"/>
            <a:r>
              <a:rPr lang="en-US" sz="2600" dirty="0" smtClean="0"/>
              <a:t>The </a:t>
            </a:r>
            <a:r>
              <a:rPr lang="en-US" sz="2600" dirty="0" err="1" smtClean="0"/>
              <a:t>bandpass</a:t>
            </a:r>
            <a:r>
              <a:rPr lang="en-US" sz="2600" dirty="0" smtClean="0"/>
              <a:t> table.</a:t>
            </a:r>
          </a:p>
          <a:p>
            <a:pPr marL="1295400" lvl="2" indent="-381000" eaLnBrk="1" hangingPunct="1"/>
            <a:r>
              <a:rPr lang="en-US" sz="2600" dirty="0" smtClean="0"/>
              <a:t>The scan based phase calibration table.</a:t>
            </a:r>
          </a:p>
          <a:p>
            <a:pPr marL="1295400" lvl="2" indent="-381000" eaLnBrk="1" hangingPunct="1"/>
            <a:r>
              <a:rPr lang="en-US" sz="2600" dirty="0" smtClean="0"/>
              <a:t>The amplitude calibration table (written by </a:t>
            </a:r>
            <a:r>
              <a:rPr lang="en-US" sz="2600" dirty="0" err="1" smtClean="0">
                <a:latin typeface="Courier New" pitchFamily="49" charset="0"/>
              </a:rPr>
              <a:t>fluxscale</a:t>
            </a:r>
            <a:r>
              <a:rPr lang="en-US" sz="2600" dirty="0" smtClean="0"/>
              <a:t>).</a:t>
            </a:r>
            <a:endParaRPr lang="en-US" sz="2600" dirty="0" smtClean="0">
              <a:latin typeface="Courier New" pitchFamily="49" charset="0"/>
            </a:endParaRPr>
          </a:p>
          <a:p>
            <a:pPr marL="838200" lvl="1" indent="-381000" eaLnBrk="1" hangingPunct="1"/>
            <a:r>
              <a:rPr lang="en-US" sz="2600" dirty="0" smtClean="0"/>
              <a:t>The calibrated data is written in the ‘corrected column’ of the </a:t>
            </a:r>
            <a:r>
              <a:rPr lang="en-US" sz="2600" dirty="0" err="1" smtClean="0"/>
              <a:t>ms.</a:t>
            </a:r>
            <a:endParaRPr lang="en-US" sz="2600" dirty="0" smtClean="0"/>
          </a:p>
          <a:p>
            <a:pPr marL="381000" indent="-381000" eaLnBrk="1" hangingPunct="1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Calibration Strategy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4221163"/>
          </a:xfrm>
        </p:spPr>
        <p:txBody>
          <a:bodyPr/>
          <a:lstStyle/>
          <a:p>
            <a:pPr marL="381000" indent="-381000" eaLnBrk="1" hangingPunct="1"/>
            <a:r>
              <a:rPr lang="en-US" sz="2600" dirty="0" smtClean="0"/>
              <a:t>Examine the calibrated data with </a:t>
            </a:r>
            <a:r>
              <a:rPr lang="en-US" sz="2600" dirty="0" err="1" smtClean="0"/>
              <a:t>plotms</a:t>
            </a:r>
            <a:r>
              <a:rPr lang="en-US" sz="2600" dirty="0" smtClean="0"/>
              <a:t>.</a:t>
            </a:r>
          </a:p>
          <a:p>
            <a:pPr marL="381000" indent="-381000" eaLnBrk="1" hangingPunct="1"/>
            <a:r>
              <a:rPr lang="en-US" sz="2600" dirty="0" smtClean="0"/>
              <a:t>Identify bad data and/or antennas, flag, and redo all the calibration.</a:t>
            </a:r>
          </a:p>
          <a:p>
            <a:pPr marL="381000" indent="-381000" eaLnBrk="1" hangingPunct="1"/>
            <a:r>
              <a:rPr lang="en-US" sz="2600" dirty="0" smtClean="0"/>
              <a:t>Redo </a:t>
            </a:r>
            <a:r>
              <a:rPr lang="en-US" sz="2600" dirty="0" err="1" smtClean="0">
                <a:latin typeface="Courier New" pitchFamily="49" charset="0"/>
              </a:rPr>
              <a:t>applycal</a:t>
            </a:r>
            <a:r>
              <a:rPr lang="en-US" sz="2600" dirty="0" smtClean="0"/>
              <a:t> and re-examine.</a:t>
            </a:r>
          </a:p>
          <a:p>
            <a:pPr marL="381000" indent="-381000" eaLnBrk="1" hangingPunct="1"/>
            <a:r>
              <a:rPr lang="en-US" sz="2600" dirty="0" smtClean="0"/>
              <a:t>If all look good, then</a:t>
            </a:r>
          </a:p>
          <a:p>
            <a:pPr marL="838200" lvl="1" indent="-381000" eaLnBrk="1" hangingPunct="1"/>
            <a:r>
              <a:rPr lang="en-US" sz="2600" dirty="0" smtClean="0">
                <a:latin typeface="Courier New" pitchFamily="49" charset="0"/>
              </a:rPr>
              <a:t>split</a:t>
            </a:r>
            <a:r>
              <a:rPr lang="en-US" sz="2600" dirty="0" smtClean="0"/>
              <a:t> the target source into a new ms (for convenience).</a:t>
            </a:r>
          </a:p>
          <a:p>
            <a:pPr marL="838200" lvl="1" indent="-381000" eaLnBrk="1" hangingPunct="1"/>
            <a:r>
              <a:rPr lang="en-US" sz="2600" dirty="0" smtClean="0"/>
              <a:t>Subtract the continuum using </a:t>
            </a:r>
            <a:r>
              <a:rPr lang="en-US" sz="2600" dirty="0" err="1" smtClean="0">
                <a:latin typeface="Courier New" pitchFamily="49" charset="0"/>
              </a:rPr>
              <a:t>uvcontsub</a:t>
            </a:r>
            <a:endParaRPr lang="en-US" sz="2600" dirty="0" smtClean="0">
              <a:latin typeface="Courier New" pitchFamily="49" charset="0"/>
            </a:endParaRPr>
          </a:p>
          <a:p>
            <a:pPr marL="838200" lvl="1" indent="-381000" eaLnBrk="1" hangingPunct="1"/>
            <a:r>
              <a:rPr lang="en-US" sz="2600" dirty="0" smtClean="0"/>
              <a:t>Doppler correct the data using</a:t>
            </a:r>
            <a:r>
              <a:rPr lang="en-US" sz="2600" dirty="0" smtClean="0">
                <a:latin typeface="Courier New" pitchFamily="49" charset="0"/>
              </a:rPr>
              <a:t> CVEL </a:t>
            </a:r>
            <a:r>
              <a:rPr lang="en-US" sz="2600" dirty="0" smtClean="0"/>
              <a:t>(or let clean do the Doppler corrections on the fly)</a:t>
            </a:r>
            <a:r>
              <a:rPr lang="en-US" sz="2600" dirty="0" smtClean="0">
                <a:latin typeface="Courier New" pitchFamily="4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The spectral line data set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4221163"/>
          </a:xfrm>
        </p:spPr>
        <p:txBody>
          <a:bodyPr/>
          <a:lstStyle/>
          <a:p>
            <a:pPr marL="381000" indent="-381000" eaLnBrk="1" hangingPunct="1"/>
            <a:r>
              <a:rPr lang="en-US" sz="2600" dirty="0" smtClean="0"/>
              <a:t>The continuum-subtracted spectral-line data set is </a:t>
            </a:r>
            <a:r>
              <a:rPr lang="en-US" sz="2600" dirty="0" smtClean="0">
                <a:sym typeface="Wingdings" pitchFamily="2" charset="2"/>
              </a:rPr>
              <a:t>IRC10216_spls.ms.  Plot the lines</a:t>
            </a:r>
          </a:p>
          <a:p>
            <a:pPr marL="381000" indent="-381000">
              <a:buNone/>
            </a:pPr>
            <a:r>
              <a:rPr lang="en-US" sz="2600" dirty="0" smtClean="0"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default 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plotms</a:t>
            </a:r>
            <a:endParaRPr lang="en-US" sz="2200" dirty="0" smtClean="0">
              <a:latin typeface="Courier New" pitchFamily="49" charset="0"/>
              <a:sym typeface="Wingdings" pitchFamily="2" charset="2"/>
            </a:endParaRP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vis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            = 'IRC10216_spls.ms'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xaxis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          =  'channel'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yaxis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          =      'amp'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averagedata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    =       True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avgtime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     =      '1e8'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avgscan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     =       True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coloraxis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           =      '</a:t>
            </a:r>
            <a:r>
              <a:rPr lang="en-US" sz="2200" dirty="0" err="1" smtClean="0">
                <a:latin typeface="Courier New" pitchFamily="49" charset="0"/>
                <a:sym typeface="Wingdings" pitchFamily="2" charset="2"/>
              </a:rPr>
              <a:t>spw</a:t>
            </a: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‘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  <a:sym typeface="Wingdings" pitchFamily="2" charset="2"/>
              </a:rPr>
              <a:t>	go</a:t>
            </a:r>
          </a:p>
          <a:p>
            <a:pPr marL="838200" lvl="1" indent="-381000" eaLnBrk="1" hangingPunct="1">
              <a:buFont typeface="Arial" pitchFamily="34" charset="0"/>
              <a:buNone/>
            </a:pPr>
            <a:r>
              <a:rPr lang="en-US" sz="2400" dirty="0" smtClean="0">
                <a:latin typeface="Courier New" pitchFamily="49" charset="0"/>
                <a:sym typeface="Wingdings" pitchFamily="2" charset="2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10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4756" t="3986" r="9572"/>
          <a:stretch>
            <a:fillRect/>
          </a:stretch>
        </p:blipFill>
        <p:spPr bwMode="auto">
          <a:xfrm>
            <a:off x="1219200" y="533400"/>
            <a:ext cx="7315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Clean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4221163"/>
          </a:xfrm>
        </p:spPr>
        <p:txBody>
          <a:bodyPr/>
          <a:lstStyle/>
          <a:p>
            <a:pPr marL="381000" indent="-381000" eaLnBrk="1" hangingPunct="1"/>
            <a:r>
              <a:rPr lang="en-US" sz="2600" dirty="0" smtClean="0"/>
              <a:t>For illustration: image/clean channel 22 of the </a:t>
            </a:r>
            <a:r>
              <a:rPr lang="en-US" sz="2600" dirty="0" err="1" smtClean="0"/>
              <a:t>SiS</a:t>
            </a:r>
            <a:r>
              <a:rPr lang="en-US" sz="2600" dirty="0" smtClean="0"/>
              <a:t> line.</a:t>
            </a:r>
          </a:p>
          <a:p>
            <a:pPr marL="381000" indent="-381000" eaLnBrk="1" hangingPunct="1">
              <a:buFont typeface="Arial" pitchFamily="34" charset="0"/>
              <a:buNone/>
            </a:pPr>
            <a:r>
              <a:rPr lang="en-US" sz="2600" dirty="0" smtClean="0"/>
              <a:t>	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default clean</a:t>
            </a:r>
          </a:p>
          <a:p>
            <a:pPr marL="381000" indent="-381000" eaLnBrk="1" hangingPunct="1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vis</a:t>
            </a:r>
            <a:r>
              <a:rPr lang="en-US" sz="2200" dirty="0" smtClean="0">
                <a:latin typeface="Courier New" pitchFamily="49" charset="0"/>
              </a:rPr>
              <a:t>                 = 'IRC10216_spls.ms'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imagename</a:t>
            </a:r>
            <a:r>
              <a:rPr lang="en-US" sz="2200" dirty="0" smtClean="0">
                <a:latin typeface="Courier New" pitchFamily="49" charset="0"/>
              </a:rPr>
              <a:t>           =     'ch22'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spw</a:t>
            </a:r>
            <a:r>
              <a:rPr lang="en-US" sz="2200" dirty="0" smtClean="0">
                <a:latin typeface="Courier New" pitchFamily="49" charset="0"/>
              </a:rPr>
              <a:t>                 =  '1:22~22'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mode                =  'channel'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nchan</a:t>
            </a:r>
            <a:r>
              <a:rPr lang="en-US" sz="2200" dirty="0" smtClean="0">
                <a:latin typeface="Courier New" pitchFamily="49" charset="0"/>
              </a:rPr>
              <a:t>               =          1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start               =         ''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width               =          1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niter               =     100000   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gain                =        0.1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threshold           =   '3.0mJy'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6706" y="5791200"/>
            <a:ext cx="27958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500" b="1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Don't type </a:t>
            </a:r>
            <a:r>
              <a:rPr lang="en-US" sz="25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go</a:t>
            </a:r>
            <a:r>
              <a:rPr lang="en-US" sz="2500" b="1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 yet</a:t>
            </a:r>
          </a:p>
        </p:txBody>
      </p:sp>
      <p:sp>
        <p:nvSpPr>
          <p:cNvPr id="5" name="Rectangle 4"/>
          <p:cNvSpPr/>
          <p:nvPr/>
        </p:nvSpPr>
        <p:spPr>
          <a:xfrm>
            <a:off x="79610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The data set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r>
              <a:rPr lang="en-US" sz="2600" dirty="0" smtClean="0"/>
              <a:t>‘day2_TDEM0003_20s_full’ is a measurement set </a:t>
            </a:r>
          </a:p>
          <a:p>
            <a:r>
              <a:rPr lang="en-US" sz="2600" dirty="0" smtClean="0"/>
              <a:t>This data set is different than the one in the original tutorial:</a:t>
            </a:r>
          </a:p>
          <a:p>
            <a:pPr lvl="1"/>
            <a:r>
              <a:rPr lang="en-US" sz="2400" dirty="0" smtClean="0"/>
              <a:t>Time averaging of 20 seconds have been applied (to make the size of the file more manageable).</a:t>
            </a:r>
          </a:p>
          <a:p>
            <a:pPr lvl="1"/>
            <a:r>
              <a:rPr lang="en-US" sz="2400" dirty="0" smtClean="0"/>
              <a:t>The antenna position corrections have been applied.</a:t>
            </a:r>
          </a:p>
          <a:p>
            <a:pPr lvl="1"/>
            <a:r>
              <a:rPr lang="en-US" sz="2400" dirty="0" smtClean="0"/>
              <a:t>Opacity corrections have been applied.</a:t>
            </a:r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CASA: Clean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4221163"/>
          </a:xfrm>
        </p:spPr>
        <p:txBody>
          <a:bodyPr/>
          <a:lstStyle/>
          <a:p>
            <a:pPr marL="381000" indent="-381000" eaLnBrk="1" hangingPunct="1">
              <a:buFont typeface="Arial" pitchFamily="34" charset="0"/>
              <a:buNone/>
            </a:pPr>
            <a:endParaRPr lang="en-US" sz="2600" dirty="0" smtClean="0"/>
          </a:p>
          <a:p>
            <a:pPr marL="381000" indent="-381000">
              <a:buFont typeface="Arial" pitchFamily="34" charset="0"/>
              <a:buNone/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psfmode</a:t>
            </a:r>
            <a:r>
              <a:rPr lang="en-US" sz="2200" dirty="0" smtClean="0">
                <a:latin typeface="Courier New" pitchFamily="49" charset="0"/>
              </a:rPr>
              <a:t>             =    '</a:t>
            </a:r>
            <a:r>
              <a:rPr lang="en-US" sz="2200" dirty="0" err="1" smtClean="0">
                <a:latin typeface="Courier New" pitchFamily="49" charset="0"/>
              </a:rPr>
              <a:t>clark</a:t>
            </a:r>
            <a:r>
              <a:rPr lang="en-US" sz="2200" dirty="0" smtClean="0">
                <a:latin typeface="Courier New" pitchFamily="49" charset="0"/>
              </a:rPr>
              <a:t>'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imagermode</a:t>
            </a:r>
            <a:r>
              <a:rPr lang="en-US" sz="2200" dirty="0" smtClean="0">
                <a:latin typeface="Courier New" pitchFamily="49" charset="0"/>
              </a:rPr>
              <a:t>          =  '</a:t>
            </a:r>
            <a:r>
              <a:rPr lang="en-US" sz="2200" dirty="0" err="1" smtClean="0">
                <a:latin typeface="Courier New" pitchFamily="49" charset="0"/>
              </a:rPr>
              <a:t>csclean</a:t>
            </a:r>
            <a:r>
              <a:rPr lang="en-US" sz="2200" dirty="0" smtClean="0">
                <a:latin typeface="Courier New" pitchFamily="49" charset="0"/>
              </a:rPr>
              <a:t>'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interactive         =       True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npercycle</a:t>
            </a:r>
            <a:r>
              <a:rPr lang="en-US" sz="2200" dirty="0" smtClean="0">
                <a:latin typeface="Courier New" pitchFamily="49" charset="0"/>
              </a:rPr>
              <a:t>           =        100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</a:t>
            </a:r>
            <a:r>
              <a:rPr lang="en-US" sz="2200" dirty="0" err="1" smtClean="0">
                <a:latin typeface="Courier New" pitchFamily="49" charset="0"/>
              </a:rPr>
              <a:t>imsize</a:t>
            </a:r>
            <a:r>
              <a:rPr lang="en-US" sz="2200" dirty="0" smtClean="0">
                <a:latin typeface="Courier New" pitchFamily="49" charset="0"/>
              </a:rPr>
              <a:t>              =        300 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cell                = ['0.4arcsec', '0.4arcsec']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stokes              =        'I'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weighting           =   '</a:t>
            </a:r>
            <a:r>
              <a:rPr lang="en-US" sz="2200" dirty="0" err="1" smtClean="0">
                <a:latin typeface="Courier New" pitchFamily="49" charset="0"/>
              </a:rPr>
              <a:t>briggs</a:t>
            </a:r>
            <a:r>
              <a:rPr lang="en-US" sz="2200" dirty="0" smtClean="0">
                <a:latin typeface="Courier New" pitchFamily="49" charset="0"/>
              </a:rPr>
              <a:t>'    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robust              =        0.5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200" dirty="0" smtClean="0">
                <a:latin typeface="Courier New" pitchFamily="49" charset="0"/>
              </a:rPr>
              <a:t>	go    </a:t>
            </a:r>
          </a:p>
          <a:p>
            <a:pPr marL="381000" indent="-381000" eaLnBrk="1" hangingPunct="1"/>
            <a:endParaRPr lang="en-US" sz="1800" dirty="0" smtClean="0"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10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Clean</a:t>
            </a:r>
          </a:p>
        </p:txBody>
      </p:sp>
      <p:pic>
        <p:nvPicPr>
          <p:cNvPr id="43011" name="Picture 4" descr="cle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457200"/>
            <a:ext cx="54768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1371600"/>
            <a:ext cx="3962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Make a region.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Double click inside the region.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Clean (click the green circular arrow).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viewer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371600"/>
            <a:ext cx="3962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Start the </a:t>
            </a:r>
            <a:r>
              <a:rPr lang="en-US" sz="2600" dirty="0">
                <a:solidFill>
                  <a:srgbClr val="000099"/>
                </a:solidFill>
                <a:latin typeface="Courier New" pitchFamily="49" charset="0"/>
              </a:rPr>
              <a:t>viewer</a:t>
            </a: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 (type </a:t>
            </a:r>
            <a:r>
              <a:rPr lang="en-US" sz="2600" dirty="0">
                <a:solidFill>
                  <a:srgbClr val="000099"/>
                </a:solidFill>
                <a:latin typeface="Courier New" pitchFamily="49" charset="0"/>
              </a:rPr>
              <a:t>viewer</a:t>
            </a: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 in CASA).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Choose ch22.image.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Load as ‘raster image’.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None/>
            </a:pPr>
            <a:endParaRPr lang="en-US" sz="2600" dirty="0">
              <a:solidFill>
                <a:srgbClr val="000099"/>
              </a:solidFill>
              <a:latin typeface="Gill Sans MT" pitchFamily="34" charset="0"/>
              <a:sym typeface="Wingdings" pitchFamily="2" charset="2"/>
            </a:endParaRPr>
          </a:p>
        </p:txBody>
      </p:sp>
      <p:pic>
        <p:nvPicPr>
          <p:cNvPr id="44036" name="Picture 5" descr="cle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338" y="304800"/>
            <a:ext cx="51736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viewer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371600"/>
            <a:ext cx="3962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99"/>
                </a:solidFill>
                <a:latin typeface="Gill Sans MT" pitchFamily="34" charset="0"/>
              </a:rPr>
              <a:t>Make </a:t>
            </a: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a region off-source, double click in the region to get some statistics (in the CASA terminal).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None/>
            </a:pPr>
            <a:endParaRPr lang="en-US" sz="2600" dirty="0">
              <a:solidFill>
                <a:srgbClr val="000099"/>
              </a:solidFill>
              <a:latin typeface="Gill Sans MT" pitchFamily="34" charset="0"/>
              <a:sym typeface="Wingdings" pitchFamily="2" charset="2"/>
            </a:endParaRPr>
          </a:p>
        </p:txBody>
      </p:sp>
      <p:pic>
        <p:nvPicPr>
          <p:cNvPr id="44036" name="Picture 5" descr="cle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338" y="304800"/>
            <a:ext cx="51736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19800" y="3200400"/>
            <a:ext cx="381000" cy="381000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The Image cubes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221163"/>
          </a:xfrm>
        </p:spPr>
        <p:txBody>
          <a:bodyPr/>
          <a:lstStyle/>
          <a:p>
            <a:pPr marL="381000" indent="-381000" eaLnBrk="1" hangingPunct="1"/>
            <a:r>
              <a:rPr lang="en-US" sz="2600" dirty="0" smtClean="0"/>
              <a:t>From the same ftp area load the image cubes:</a:t>
            </a:r>
          </a:p>
          <a:p>
            <a:pPr marL="838200" lvl="1" indent="-381000" eaLnBrk="1" hangingPunct="1"/>
            <a:r>
              <a:rPr lang="en-US" sz="2600" dirty="0" smtClean="0"/>
              <a:t>HC3N.tar  </a:t>
            </a:r>
            <a:r>
              <a:rPr lang="en-US" sz="2600" dirty="0" smtClean="0">
                <a:sym typeface="Wingdings" pitchFamily="2" charset="2"/>
              </a:rPr>
              <a:t>  IRC10216_HC3N.image</a:t>
            </a:r>
          </a:p>
          <a:p>
            <a:pPr marL="838200" lvl="1" indent="-381000" eaLnBrk="1" hangingPunct="1"/>
            <a:r>
              <a:rPr lang="en-US" sz="2600" dirty="0" smtClean="0"/>
              <a:t>SiS.tar        </a:t>
            </a:r>
            <a:r>
              <a:rPr lang="en-US" sz="2600" dirty="0" smtClean="0">
                <a:sym typeface="Wingdings" pitchFamily="2" charset="2"/>
              </a:rPr>
              <a:t>  IRC10216_SiS.image</a:t>
            </a:r>
          </a:p>
          <a:p>
            <a:pPr marL="381000" indent="-381000" eaLnBrk="1" hangingPunct="1"/>
            <a:r>
              <a:rPr lang="en-US" sz="2600" dirty="0" smtClean="0">
                <a:sym typeface="Wingdings" pitchFamily="2" charset="2"/>
              </a:rPr>
              <a:t>Using the </a:t>
            </a:r>
            <a:r>
              <a:rPr lang="en-US" sz="2600" dirty="0" smtClean="0">
                <a:latin typeface="Courier New" pitchFamily="49" charset="0"/>
                <a:sym typeface="Wingdings" pitchFamily="2" charset="2"/>
              </a:rPr>
              <a:t>viewer</a:t>
            </a:r>
            <a:r>
              <a:rPr lang="en-US" sz="2600" dirty="0" smtClean="0">
                <a:sym typeface="Wingdings" pitchFamily="2" charset="2"/>
              </a:rPr>
              <a:t>,  display the image cubes</a:t>
            </a:r>
          </a:p>
          <a:p>
            <a:pPr marL="381000" indent="-381000" eaLnBrk="1" hangingPunct="1"/>
            <a:endParaRPr lang="en-US" sz="2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viewer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371600"/>
            <a:ext cx="3962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Start the </a:t>
            </a:r>
            <a:r>
              <a:rPr lang="en-US" sz="2600">
                <a:solidFill>
                  <a:srgbClr val="000099"/>
                </a:solidFill>
                <a:latin typeface="Courier New" pitchFamily="49" charset="0"/>
              </a:rPr>
              <a:t>viewer</a:t>
            </a:r>
            <a:endParaRPr lang="en-US" sz="2600">
              <a:solidFill>
                <a:srgbClr val="000099"/>
              </a:solidFill>
              <a:latin typeface="Gill Sans MT" pitchFamily="34" charset="0"/>
            </a:endParaRP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Choose one of the image cubes.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Load as ‘raster image’.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Play the movie.</a:t>
            </a:r>
            <a:endParaRPr lang="en-US" sz="2600">
              <a:solidFill>
                <a:srgbClr val="000099"/>
              </a:solidFill>
              <a:latin typeface="Gill Sans MT" pitchFamily="34" charset="0"/>
              <a:sym typeface="Wingdings" pitchFamily="2" charset="2"/>
            </a:endParaRPr>
          </a:p>
        </p:txBody>
      </p:sp>
      <p:pic>
        <p:nvPicPr>
          <p:cNvPr id="46084" name="Picture 5" descr="vie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2263" y="457200"/>
            <a:ext cx="50117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viewer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371600"/>
            <a:ext cx="3962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Tools </a:t>
            </a:r>
            <a:r>
              <a:rPr lang="en-US" sz="2600">
                <a:solidFill>
                  <a:srgbClr val="000099"/>
                </a:solidFill>
                <a:latin typeface="Gill Sans MT" pitchFamily="34" charset="0"/>
                <a:sym typeface="Wingdings" pitchFamily="2" charset="2"/>
              </a:rPr>
              <a:t> Spectral profile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  <a:sym typeface="Wingdings" pitchFamily="2" charset="2"/>
              </a:rPr>
              <a:t>Make a region to display the spectrum </a:t>
            </a:r>
          </a:p>
        </p:txBody>
      </p:sp>
      <p:pic>
        <p:nvPicPr>
          <p:cNvPr id="47108" name="Picture 5" descr="clea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0"/>
            <a:ext cx="50863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lea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214813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CASA: </a:t>
            </a:r>
            <a:r>
              <a:rPr lang="en-US" dirty="0" err="1" smtClean="0"/>
              <a:t>immoments</a:t>
            </a:r>
            <a:endParaRPr lang="en-US" dirty="0" smtClean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60437"/>
            <a:ext cx="8991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Determine the channels with emission in the </a:t>
            </a:r>
            <a:r>
              <a:rPr lang="en-US" sz="2600" dirty="0" err="1">
                <a:solidFill>
                  <a:srgbClr val="000099"/>
                </a:solidFill>
                <a:latin typeface="Gill Sans MT" pitchFamily="34" charset="0"/>
              </a:rPr>
              <a:t>SiS</a:t>
            </a: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 image cube.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99"/>
                </a:solidFill>
                <a:latin typeface="Gill Sans MT" pitchFamily="34" charset="0"/>
              </a:rPr>
              <a:t>Make moment maps using the task </a:t>
            </a:r>
            <a:r>
              <a:rPr lang="en-US" sz="2600" dirty="0" err="1" smtClean="0">
                <a:solidFill>
                  <a:srgbClr val="000099"/>
                </a:solidFill>
                <a:latin typeface="Courier New" pitchFamily="49" charset="0"/>
              </a:rPr>
              <a:t>immoments</a:t>
            </a:r>
            <a:endParaRPr lang="en-US" sz="2600" dirty="0">
              <a:solidFill>
                <a:srgbClr val="000099"/>
              </a:solidFill>
              <a:latin typeface="Courier New" pitchFamily="49" charset="0"/>
            </a:endParaRPr>
          </a:p>
          <a:p>
            <a:pPr marL="381000" indent="-381000" defTabSz="457200">
              <a:spcBef>
                <a:spcPct val="20000"/>
              </a:spcBef>
            </a:pPr>
            <a:r>
              <a:rPr lang="en-US" sz="2600" dirty="0" smtClean="0">
                <a:solidFill>
                  <a:srgbClr val="000099"/>
                </a:solidFill>
                <a:latin typeface="Courier New" pitchFamily="49" charset="0"/>
              </a:rPr>
              <a:t>	default </a:t>
            </a:r>
            <a:r>
              <a:rPr lang="en-US" sz="2600" dirty="0" err="1" smtClean="0">
                <a:solidFill>
                  <a:srgbClr val="000099"/>
                </a:solidFill>
                <a:latin typeface="Courier New" pitchFamily="49" charset="0"/>
              </a:rPr>
              <a:t>immoments</a:t>
            </a:r>
            <a:endParaRPr lang="en-US" sz="2600" dirty="0">
              <a:solidFill>
                <a:srgbClr val="000099"/>
              </a:solidFill>
              <a:latin typeface="Courier New" pitchFamily="49" charset="0"/>
            </a:endParaRPr>
          </a:p>
          <a:p>
            <a:pPr marL="381000" indent="-381000"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400" dirty="0" err="1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imagename</a:t>
            </a:r>
            <a:r>
              <a:rPr lang="en-US" sz="24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           = 'IRC10216_SiS.image'</a:t>
            </a:r>
          </a:p>
          <a:p>
            <a:pPr marL="381000" indent="-381000"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	moments             =        [0]        </a:t>
            </a:r>
          </a:p>
          <a:p>
            <a:pPr marL="381000" indent="-381000"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	axis                = 'spectral'        </a:t>
            </a:r>
          </a:p>
          <a:p>
            <a:pPr marL="381000" indent="-381000"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400" dirty="0" err="1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chans</a:t>
            </a:r>
            <a:r>
              <a:rPr lang="en-US" sz="24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               =    '12~40'        </a:t>
            </a:r>
          </a:p>
          <a:p>
            <a:pPr marL="381000" indent="-381000"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	</a:t>
            </a:r>
            <a:r>
              <a:rPr lang="en-US" sz="2400" dirty="0" err="1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outfile</a:t>
            </a:r>
            <a:r>
              <a:rPr lang="en-US" sz="2400" dirty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             = </a:t>
            </a:r>
            <a:r>
              <a:rPr lang="en-US" sz="2400" dirty="0" smtClean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'IRC10216_SiS.mom0‘</a:t>
            </a:r>
          </a:p>
          <a:p>
            <a:pPr marL="381000" indent="-381000"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000099"/>
                </a:solidFill>
                <a:latin typeface="Courier New" pitchFamily="49" charset="0"/>
                <a:sym typeface="Wingdings" pitchFamily="2" charset="2"/>
              </a:rPr>
              <a:t>	go </a:t>
            </a:r>
            <a:endParaRPr lang="en-US" sz="2400" dirty="0">
              <a:solidFill>
                <a:srgbClr val="000099"/>
              </a:solidFill>
              <a:latin typeface="Courier New" pitchFamily="49" charset="0"/>
              <a:sym typeface="Wingdings" pitchFamily="2" charset="2"/>
            </a:endParaRPr>
          </a:p>
          <a:p>
            <a:pPr marL="381000" indent="-381000" defTabSz="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0099"/>
                </a:solidFill>
                <a:latin typeface="Gill Sans MT" pitchFamily="34" charset="0"/>
                <a:sym typeface="Wingdings" pitchFamily="2" charset="2"/>
              </a:rPr>
              <a:t>Specify appropriate pixel ranges if necessary (through </a:t>
            </a:r>
            <a:r>
              <a:rPr lang="en-US" sz="2600" dirty="0" err="1">
                <a:solidFill>
                  <a:srgbClr val="000099"/>
                </a:solidFill>
                <a:latin typeface="Gill Sans MT" pitchFamily="34" charset="0"/>
                <a:sym typeface="Wingdings" pitchFamily="2" charset="2"/>
              </a:rPr>
              <a:t>includepix</a:t>
            </a:r>
            <a:r>
              <a:rPr lang="en-US" sz="2600" dirty="0">
                <a:solidFill>
                  <a:srgbClr val="000099"/>
                </a:solidFill>
                <a:latin typeface="Gill Sans MT" pitchFamily="34" charset="0"/>
                <a:sym typeface="Wingdings" pitchFamily="2" charset="2"/>
              </a:rPr>
              <a:t> and/or </a:t>
            </a:r>
            <a:r>
              <a:rPr lang="en-US" sz="2600" dirty="0" err="1">
                <a:solidFill>
                  <a:srgbClr val="000099"/>
                </a:solidFill>
                <a:latin typeface="Gill Sans MT" pitchFamily="34" charset="0"/>
                <a:sym typeface="Wingdings" pitchFamily="2" charset="2"/>
              </a:rPr>
              <a:t>excludepix</a:t>
            </a:r>
            <a:r>
              <a:rPr lang="en-US" sz="2600" dirty="0">
                <a:solidFill>
                  <a:srgbClr val="000099"/>
                </a:solidFill>
                <a:latin typeface="Gill Sans MT" pitchFamily="34" charset="0"/>
                <a:sym typeface="Wingdings" pitchFamily="2" charset="2"/>
              </a:rPr>
              <a:t> parameters).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None/>
            </a:pPr>
            <a:endParaRPr lang="en-US" sz="2600" dirty="0">
              <a:solidFill>
                <a:srgbClr val="000099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10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viewer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371600"/>
            <a:ext cx="3962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Start the </a:t>
            </a:r>
            <a:r>
              <a:rPr lang="en-US" sz="2600">
                <a:solidFill>
                  <a:srgbClr val="000099"/>
                </a:solidFill>
                <a:latin typeface="Courier New" pitchFamily="49" charset="0"/>
              </a:rPr>
              <a:t>viewer</a:t>
            </a:r>
            <a:endParaRPr lang="en-US" sz="2600">
              <a:solidFill>
                <a:srgbClr val="000099"/>
              </a:solidFill>
              <a:latin typeface="Gill Sans MT" pitchFamily="34" charset="0"/>
            </a:endParaRP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Choose the moment 0 image.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Load as ‘raster image’.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Overlay contours.</a:t>
            </a:r>
            <a:endParaRPr lang="en-US" sz="2600">
              <a:solidFill>
                <a:srgbClr val="000099"/>
              </a:solidFill>
              <a:latin typeface="Gill Sans MT" pitchFamily="34" charset="0"/>
              <a:sym typeface="Wingdings" pitchFamily="2" charset="2"/>
            </a:endParaRPr>
          </a:p>
        </p:txBody>
      </p:sp>
      <p:pic>
        <p:nvPicPr>
          <p:cNvPr id="49156" name="Picture 7" descr="mom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8" y="228600"/>
            <a:ext cx="5211762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Dates to Keep in Mind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33400" y="1371600"/>
            <a:ext cx="8610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b="1">
                <a:solidFill>
                  <a:srgbClr val="000099"/>
                </a:solidFill>
                <a:latin typeface="Gill Sans MT" pitchFamily="34" charset="0"/>
              </a:rPr>
              <a:t>2</a:t>
            </a:r>
            <a:r>
              <a:rPr lang="en-US" sz="3000" b="1" baseline="30000">
                <a:solidFill>
                  <a:srgbClr val="000099"/>
                </a:solidFill>
                <a:latin typeface="Gill Sans MT" pitchFamily="34" charset="0"/>
              </a:rPr>
              <a:t>nd</a:t>
            </a:r>
            <a:r>
              <a:rPr lang="en-US" sz="3000" b="1">
                <a:solidFill>
                  <a:srgbClr val="000099"/>
                </a:solidFill>
                <a:latin typeface="Gill Sans MT" pitchFamily="34" charset="0"/>
              </a:rPr>
              <a:t> EVLA Data Reduction Workshop</a:t>
            </a:r>
          </a:p>
          <a:p>
            <a:pPr marL="838200" lvl="1" indent="-381000" defTabSz="4572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February 22-March 1, 2012, Socorro, NM</a:t>
            </a:r>
          </a:p>
          <a:p>
            <a:pPr marL="838200" lvl="1" indent="-381000" defTabSz="457200">
              <a:spcBef>
                <a:spcPct val="20000"/>
              </a:spcBef>
            </a:pPr>
            <a:endParaRPr lang="en-US" sz="2600">
              <a:solidFill>
                <a:srgbClr val="000099"/>
              </a:solidFill>
              <a:latin typeface="Gill Sans MT" pitchFamily="34" charset="0"/>
            </a:endParaRP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b="1">
                <a:solidFill>
                  <a:srgbClr val="000099"/>
                </a:solidFill>
                <a:latin typeface="Gill Sans MT" pitchFamily="34" charset="0"/>
              </a:rPr>
              <a:t>Synthesis Imaging Workshop</a:t>
            </a:r>
          </a:p>
          <a:p>
            <a:pPr marL="838200" lvl="2" indent="-381000" defTabSz="457200">
              <a:spcBef>
                <a:spcPct val="20000"/>
              </a:spcBef>
              <a:buFont typeface="Gill Sans MT" pitchFamily="34" charset="0"/>
              <a:buChar char="–"/>
            </a:pPr>
            <a:r>
              <a:rPr lang="en-US" sz="2600">
                <a:solidFill>
                  <a:srgbClr val="000099"/>
                </a:solidFill>
                <a:latin typeface="Gill Sans MT" pitchFamily="34" charset="0"/>
              </a:rPr>
              <a:t>May 29-June 5, 2012, Socorro, NM</a:t>
            </a:r>
          </a:p>
          <a:p>
            <a:pPr marL="381000" indent="-381000" defTabSz="457200">
              <a:spcBef>
                <a:spcPct val="20000"/>
              </a:spcBef>
              <a:buFont typeface="Arial" pitchFamily="34" charset="0"/>
              <a:buChar char="•"/>
            </a:pPr>
            <a:endParaRPr lang="en-US" sz="2600">
              <a:solidFill>
                <a:srgbClr val="000099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Initial examination and flagging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686800" cy="47545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z="2600" smtClean="0"/>
          </a:p>
          <a:p>
            <a:pPr eaLnBrk="1" hangingPunct="1"/>
            <a:r>
              <a:rPr lang="en-US" sz="2600" smtClean="0"/>
              <a:t>List the summary of the data set: </a:t>
            </a:r>
            <a:r>
              <a:rPr lang="en-US" sz="2600" smtClean="0">
                <a:latin typeface="Courier New" pitchFamily="49" charset="0"/>
              </a:rPr>
              <a:t>listobs</a:t>
            </a:r>
          </a:p>
          <a:p>
            <a:pPr eaLnBrk="1" hangingPunct="1"/>
            <a:r>
              <a:rPr lang="en-US" sz="2600" smtClean="0"/>
              <a:t>Make a graphical plot of the antenna positions: </a:t>
            </a:r>
            <a:r>
              <a:rPr lang="en-US" sz="2600" smtClean="0">
                <a:latin typeface="Courier New" pitchFamily="49" charset="0"/>
              </a:rPr>
              <a:t>plotants</a:t>
            </a:r>
          </a:p>
          <a:p>
            <a:pPr eaLnBrk="1" hangingPunct="1"/>
            <a:r>
              <a:rPr lang="en-US" sz="2600" smtClean="0"/>
              <a:t>Plot the data: </a:t>
            </a:r>
            <a:r>
              <a:rPr lang="en-US" sz="2600" smtClean="0">
                <a:latin typeface="Courier New" pitchFamily="49" charset="0"/>
              </a:rPr>
              <a:t>plotms</a:t>
            </a:r>
          </a:p>
          <a:p>
            <a:pPr eaLnBrk="1" hangingPunct="1"/>
            <a:r>
              <a:rPr lang="en-US" sz="2600" smtClean="0"/>
              <a:t>Flag some bad data: </a:t>
            </a:r>
            <a:r>
              <a:rPr lang="en-US" sz="2600" smtClean="0">
                <a:latin typeface="Courier New" pitchFamily="49" charset="0"/>
              </a:rPr>
              <a:t>flagdata</a:t>
            </a:r>
          </a:p>
          <a:p>
            <a:pPr eaLnBrk="1" hangingPunct="1"/>
            <a:endParaRPr lang="en-US" sz="2600" smtClean="0">
              <a:latin typeface="Courier New" pitchFamily="49" charset="0"/>
            </a:endParaRPr>
          </a:p>
          <a:p>
            <a:pPr eaLnBrk="1" hangingPunct="1"/>
            <a:endParaRPr lang="en-US" sz="2600" smtClean="0">
              <a:latin typeface="Courier New" pitchFamily="49" charset="0"/>
            </a:endParaRPr>
          </a:p>
          <a:p>
            <a:pPr eaLnBrk="1" hangingPunct="1"/>
            <a:endParaRPr lang="en-US" sz="2600" smtClean="0">
              <a:latin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60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listobs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List the summary of the data set: </a:t>
            </a:r>
            <a:r>
              <a:rPr lang="en-US" sz="2600" dirty="0" err="1" smtClean="0">
                <a:latin typeface="Courier New" pitchFamily="49" charset="0"/>
              </a:rPr>
              <a:t>listobs</a:t>
            </a:r>
            <a:endParaRPr lang="en-US" sz="2600" dirty="0" smtClean="0">
              <a:latin typeface="Courier New" pitchFamily="49" charset="0"/>
            </a:endParaRPr>
          </a:p>
          <a:p>
            <a:pPr lvl="1" eaLnBrk="1" hangingPunct="1"/>
            <a:r>
              <a:rPr lang="en-US" sz="2600" dirty="0" smtClean="0"/>
              <a:t>type</a:t>
            </a:r>
            <a:r>
              <a:rPr lang="en-US" sz="2600" dirty="0" smtClean="0">
                <a:latin typeface="Courier New" pitchFamily="49" charset="0"/>
              </a:rPr>
              <a:t> default </a:t>
            </a:r>
            <a:r>
              <a:rPr lang="en-US" sz="2600" dirty="0" err="1" smtClean="0">
                <a:latin typeface="Courier New" pitchFamily="49" charset="0"/>
              </a:rPr>
              <a:t>listobs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smtClean="0"/>
              <a:t>in casa,  hit enter</a:t>
            </a:r>
          </a:p>
          <a:p>
            <a:pPr lvl="1" eaLnBrk="1" hangingPunct="1"/>
            <a:r>
              <a:rPr lang="en-US" sz="2600" dirty="0" smtClean="0"/>
              <a:t>type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inp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US" sz="2600" dirty="0" smtClean="0"/>
              <a:t>populate the relevant adverbs, e.g.,</a:t>
            </a:r>
            <a:r>
              <a:rPr lang="en-US" dirty="0" smtClean="0">
                <a:latin typeface="Courier New" pitchFamily="49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vis</a:t>
            </a:r>
            <a:r>
              <a:rPr lang="en-US" dirty="0" smtClean="0">
                <a:latin typeface="Courier New" pitchFamily="49" charset="0"/>
              </a:rPr>
              <a:t>                 = 'day2_TDEM0003_20s_full'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verbose             =       True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listfile</a:t>
            </a:r>
            <a:r>
              <a:rPr lang="en-US" dirty="0" smtClean="0">
                <a:latin typeface="Courier New" pitchFamily="49" charset="0"/>
              </a:rPr>
              <a:t>            =         ''      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</a:p>
          <a:p>
            <a:pPr lvl="1" eaLnBrk="1" hangingPunct="1"/>
            <a:r>
              <a:rPr lang="en-US" sz="2600" dirty="0" smtClean="0"/>
              <a:t>type</a:t>
            </a:r>
            <a:r>
              <a:rPr lang="en-US" sz="2600" dirty="0" smtClean="0">
                <a:latin typeface="Courier New" pitchFamily="49" charset="0"/>
              </a:rPr>
              <a:t> go</a:t>
            </a:r>
          </a:p>
          <a:p>
            <a:pPr lvl="1" eaLnBrk="1" hangingPunct="1"/>
            <a:r>
              <a:rPr lang="en-US" sz="2600" dirty="0" smtClean="0"/>
              <a:t>Check the casa logger</a:t>
            </a:r>
          </a:p>
          <a:p>
            <a:pPr eaLnBrk="1" hangingPunct="1">
              <a:buFont typeface="Arial" pitchFamily="34" charset="0"/>
              <a:buNone/>
            </a:pPr>
            <a:endParaRPr lang="en-US" sz="2600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Data set Summary</a:t>
            </a:r>
          </a:p>
        </p:txBody>
      </p:sp>
      <p:pic>
        <p:nvPicPr>
          <p:cNvPr id="4" name="Picture 3" descr="Screen Shot 2012-01-06 at 11.50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38200"/>
            <a:ext cx="5835024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Summary of Observing Strategy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724400"/>
            <a:ext cx="8382000" cy="639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600" smtClean="0"/>
              <a:t> Ka-band spws = 0, 1</a:t>
            </a:r>
          </a:p>
        </p:txBody>
      </p:sp>
      <p:graphicFrame>
        <p:nvGraphicFramePr>
          <p:cNvPr id="175132" name="Group 28"/>
          <p:cNvGraphicFramePr>
            <a:graphicFrameLocks noGrp="1"/>
          </p:cNvGraphicFramePr>
          <p:nvPr/>
        </p:nvGraphicFramePr>
        <p:xfrm>
          <a:off x="304800" y="1752600"/>
          <a:ext cx="8534400" cy="2565400"/>
        </p:xfrm>
        <a:graphic>
          <a:graphicData uri="http://schemas.openxmlformats.org/drawingml/2006/table">
            <a:tbl>
              <a:tblPr/>
              <a:tblGrid>
                <a:gridCol w="3581400"/>
                <a:gridCol w="49530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Gain Calibrator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J0954+1743; field id=2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Bandpass Calibrator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J1229+0203;   field id=5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Flux Calibrator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J1331+3030 (3C286); field id=7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Science target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ＭＳ Ｐゴシック"/>
                          <a:cs typeface="Gill Sans"/>
                        </a:rPr>
                        <a:t>IRC+10216; field id=3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CASA: plotants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To make a graphical plot of the antenna positions: </a:t>
            </a:r>
            <a:r>
              <a:rPr lang="en-US" sz="2600" dirty="0" err="1" smtClean="0">
                <a:latin typeface="Courier New" pitchFamily="49" charset="0"/>
              </a:rPr>
              <a:t>plotants</a:t>
            </a:r>
            <a:endParaRPr lang="en-US" sz="2600" dirty="0" smtClean="0">
              <a:latin typeface="Courier New" pitchFamily="49" charset="0"/>
            </a:endParaRPr>
          </a:p>
          <a:p>
            <a:pPr lvl="1" eaLnBrk="1" hangingPunct="1"/>
            <a:r>
              <a:rPr lang="en-US" sz="2600" dirty="0" smtClean="0"/>
              <a:t>type</a:t>
            </a:r>
            <a:r>
              <a:rPr lang="en-US" sz="2600" dirty="0" smtClean="0">
                <a:latin typeface="Courier New" pitchFamily="49" charset="0"/>
              </a:rPr>
              <a:t> default </a:t>
            </a:r>
            <a:r>
              <a:rPr lang="en-US" sz="2600" dirty="0" err="1" smtClean="0">
                <a:latin typeface="Courier New" pitchFamily="49" charset="0"/>
              </a:rPr>
              <a:t>plotants</a:t>
            </a: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dirty="0" smtClean="0"/>
              <a:t>in casa,  hit enter</a:t>
            </a:r>
          </a:p>
          <a:p>
            <a:pPr lvl="1" eaLnBrk="1" hangingPunct="1"/>
            <a:r>
              <a:rPr lang="en-US" sz="2600" dirty="0" smtClean="0"/>
              <a:t>type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inp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en-US" sz="2600" dirty="0" smtClean="0"/>
              <a:t>populate the relevant adverbs, e.g.,</a:t>
            </a:r>
            <a:r>
              <a:rPr lang="en-US" dirty="0" smtClean="0">
                <a:latin typeface="Courier New" pitchFamily="49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vis</a:t>
            </a:r>
            <a:r>
              <a:rPr lang="en-US" dirty="0" smtClean="0">
                <a:latin typeface="Courier New" pitchFamily="49" charset="0"/>
              </a:rPr>
              <a:t>                 = 'day2_TDEM0003_20s_full'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figfile</a:t>
            </a:r>
            <a:r>
              <a:rPr lang="en-US" dirty="0" smtClean="0">
                <a:latin typeface="Courier New" pitchFamily="49" charset="0"/>
              </a:rPr>
              <a:t>            =         ''      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Courier New" pitchFamily="49" charset="0"/>
              </a:rPr>
              <a:t>	</a:t>
            </a:r>
          </a:p>
          <a:p>
            <a:pPr lvl="1" eaLnBrk="1" hangingPunct="1"/>
            <a:r>
              <a:rPr lang="en-US" sz="2600" dirty="0" smtClean="0"/>
              <a:t>type</a:t>
            </a:r>
            <a:r>
              <a:rPr lang="en-US" sz="2600" dirty="0" smtClean="0">
                <a:latin typeface="Courier New" pitchFamily="49" charset="0"/>
              </a:rPr>
              <a:t> go</a:t>
            </a:r>
            <a:endParaRPr lang="en-US" sz="2600" dirty="0" smtClean="0"/>
          </a:p>
          <a:p>
            <a:pPr eaLnBrk="1" hangingPunct="1">
              <a:buFont typeface="Arial" pitchFamily="34" charset="0"/>
              <a:buNone/>
            </a:pPr>
            <a:endParaRPr lang="en-US" sz="2600" dirty="0" smtClean="0">
              <a:latin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304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ano">
      <a:majorFont>
        <a:latin typeface="Gill Sans MT"/>
        <a:ea typeface="ＭＳ Ｐゴシック"/>
        <a:cs typeface="GillSans"/>
      </a:majorFont>
      <a:minorFont>
        <a:latin typeface="Gill Sans MT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37032</TotalTime>
  <Words>2105</Words>
  <Application>Microsoft Office PowerPoint</Application>
  <PresentationFormat>On-screen Show (4:3)</PresentationFormat>
  <Paragraphs>337</Paragraphs>
  <Slides>49</Slides>
  <Notes>49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2_Default Design</vt:lpstr>
      <vt:lpstr>1_Mano</vt:lpstr>
      <vt:lpstr>3_Default Design</vt:lpstr>
      <vt:lpstr>Slide 1</vt:lpstr>
      <vt:lpstr>Introduction</vt:lpstr>
      <vt:lpstr>The data set</vt:lpstr>
      <vt:lpstr>The data set</vt:lpstr>
      <vt:lpstr>Initial examination and flagging</vt:lpstr>
      <vt:lpstr>CASA: listobs</vt:lpstr>
      <vt:lpstr>Data set Summary</vt:lpstr>
      <vt:lpstr>Summary of Observing Strategy</vt:lpstr>
      <vt:lpstr>CASA: plotants</vt:lpstr>
      <vt:lpstr>Antenna locations from running plotants</vt:lpstr>
      <vt:lpstr>CASA: plotms</vt:lpstr>
      <vt:lpstr>CASA: plotms</vt:lpstr>
      <vt:lpstr>CASA: plotms</vt:lpstr>
      <vt:lpstr>CASA: plotms</vt:lpstr>
      <vt:lpstr>CASA: plotms</vt:lpstr>
      <vt:lpstr>CASA: plotms</vt:lpstr>
      <vt:lpstr>CASA: plotms</vt:lpstr>
      <vt:lpstr>CASA: plotms</vt:lpstr>
      <vt:lpstr>CASA: plotms</vt:lpstr>
      <vt:lpstr>CASA: plotms</vt:lpstr>
      <vt:lpstr>CASA: flagdata</vt:lpstr>
      <vt:lpstr>Calibration Strategy</vt:lpstr>
      <vt:lpstr>CASA: setjy</vt:lpstr>
      <vt:lpstr>CASA: setjy</vt:lpstr>
      <vt:lpstr>CASA: gaincal</vt:lpstr>
      <vt:lpstr>CASA: gaincal</vt:lpstr>
      <vt:lpstr>CASA: plotcal</vt:lpstr>
      <vt:lpstr>CASA: plotcal</vt:lpstr>
      <vt:lpstr>CASA: bandpass</vt:lpstr>
      <vt:lpstr>CASA: plotcal</vt:lpstr>
      <vt:lpstr>CASA: plotcal</vt:lpstr>
      <vt:lpstr>CASA: plotcal</vt:lpstr>
      <vt:lpstr>CASA: plotcal</vt:lpstr>
      <vt:lpstr>Calibration Strategy</vt:lpstr>
      <vt:lpstr>Calibration Strategy</vt:lpstr>
      <vt:lpstr>Calibration Strategy</vt:lpstr>
      <vt:lpstr>The spectral line data set</vt:lpstr>
      <vt:lpstr>Slide 38</vt:lpstr>
      <vt:lpstr>CASA: Clean</vt:lpstr>
      <vt:lpstr>CASA: Clean</vt:lpstr>
      <vt:lpstr>CASA: Clean</vt:lpstr>
      <vt:lpstr>CASA: viewer</vt:lpstr>
      <vt:lpstr>CASA: viewer</vt:lpstr>
      <vt:lpstr>The Image cubes</vt:lpstr>
      <vt:lpstr>CASA: viewer</vt:lpstr>
      <vt:lpstr>CASA: viewer</vt:lpstr>
      <vt:lpstr>CASA: immoments</vt:lpstr>
      <vt:lpstr>CASA: viewer</vt:lpstr>
      <vt:lpstr>Dates to Keep in Mind</vt:lpstr>
    </vt:vector>
  </TitlesOfParts>
  <Company>NRAO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Reduction Techniques</dc:title>
  <dc:creator>emomjian</dc:creator>
  <cp:lastModifiedBy>Emmanuel Momjian</cp:lastModifiedBy>
  <cp:revision>1290</cp:revision>
  <dcterms:created xsi:type="dcterms:W3CDTF">2012-01-10T04:24:48Z</dcterms:created>
  <dcterms:modified xsi:type="dcterms:W3CDTF">2012-01-10T04:41:22Z</dcterms:modified>
</cp:coreProperties>
</file>