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4373" r:id="rId3"/>
    <p:sldMasterId id="2147484374" r:id="rId4"/>
    <p:sldMasterId id="2147484666" r:id="rId5"/>
    <p:sldMasterId id="2147485254" r:id="rId6"/>
  </p:sldMasterIdLst>
  <p:notesMasterIdLst>
    <p:notesMasterId r:id="rId48"/>
  </p:notesMasterIdLst>
  <p:handoutMasterIdLst>
    <p:handoutMasterId r:id="rId49"/>
  </p:handoutMasterIdLst>
  <p:sldIdLst>
    <p:sldId id="262" r:id="rId7"/>
    <p:sldId id="377" r:id="rId8"/>
    <p:sldId id="380" r:id="rId9"/>
    <p:sldId id="357" r:id="rId10"/>
    <p:sldId id="395" r:id="rId11"/>
    <p:sldId id="277" r:id="rId12"/>
    <p:sldId id="401" r:id="rId13"/>
    <p:sldId id="398" r:id="rId14"/>
    <p:sldId id="400" r:id="rId15"/>
    <p:sldId id="399" r:id="rId16"/>
    <p:sldId id="431" r:id="rId17"/>
    <p:sldId id="427" r:id="rId18"/>
    <p:sldId id="403" r:id="rId19"/>
    <p:sldId id="439" r:id="rId20"/>
    <p:sldId id="440" r:id="rId21"/>
    <p:sldId id="412" r:id="rId22"/>
    <p:sldId id="437" r:id="rId23"/>
    <p:sldId id="441" r:id="rId24"/>
    <p:sldId id="300" r:id="rId25"/>
    <p:sldId id="424" r:id="rId26"/>
    <p:sldId id="312" r:id="rId27"/>
    <p:sldId id="411" r:id="rId28"/>
    <p:sldId id="436" r:id="rId29"/>
    <p:sldId id="301" r:id="rId30"/>
    <p:sldId id="407" r:id="rId31"/>
    <p:sldId id="434" r:id="rId32"/>
    <p:sldId id="429" r:id="rId33"/>
    <p:sldId id="430" r:id="rId34"/>
    <p:sldId id="432" r:id="rId35"/>
    <p:sldId id="426" r:id="rId36"/>
    <p:sldId id="433" r:id="rId37"/>
    <p:sldId id="435" r:id="rId38"/>
    <p:sldId id="438" r:id="rId39"/>
    <p:sldId id="369" r:id="rId40"/>
    <p:sldId id="442" r:id="rId41"/>
    <p:sldId id="404" r:id="rId42"/>
    <p:sldId id="406" r:id="rId43"/>
    <p:sldId id="425" r:id="rId44"/>
    <p:sldId id="415" r:id="rId45"/>
    <p:sldId id="297" r:id="rId46"/>
    <p:sldId id="387" r:id="rId4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DDDDDD"/>
    <a:srgbClr val="7F7F7F"/>
    <a:srgbClr val="FFFF66"/>
    <a:srgbClr val="D9D9D9"/>
    <a:srgbClr val="000099"/>
    <a:srgbClr val="8CC7EA"/>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6" autoAdjust="0"/>
    <p:restoredTop sz="91989" autoAdjust="0"/>
  </p:normalViewPr>
  <p:slideViewPr>
    <p:cSldViewPr snapToGrid="0" snapToObjects="1">
      <p:cViewPr varScale="1">
        <p:scale>
          <a:sx n="85" d="100"/>
          <a:sy n="85" d="100"/>
        </p:scale>
        <p:origin x="-96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83E03E03-8597-4EDA-8504-DE21C3AA904F}" type="datetime1">
              <a:rPr lang="en-US"/>
              <a:pPr>
                <a:defRPr/>
              </a:pPr>
              <a:t>1/10/2012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BF2A4BD8-E915-49A2-B934-C63D8E54FB68}"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214DEF09-7DA3-4A66-BF94-021EB48E8996}" type="datetime1">
              <a:rPr lang="en-US"/>
              <a:pPr>
                <a:defRPr/>
              </a:pPr>
              <a:t>1/10/2012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AB1D4A05-2D52-4C59-BD90-EA4E9C9627A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B743C643-A752-4D1F-955D-D1FC28C00315}" type="slidenum">
              <a:rPr lang="en-US" smtClean="0">
                <a:ea typeface="ＭＳ Ｐゴシック" pitchFamily="48" charset="-128"/>
              </a:rPr>
              <a:pPr/>
              <a:t>1</a:t>
            </a:fld>
            <a:endParaRPr lang="en-US" smtClean="0">
              <a:ea typeface="ＭＳ Ｐゴシック" pitchFamily="4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AF997DCC-35A7-46E5-83F8-51BE5667E372}" type="slidenum">
              <a:rPr lang="en-US" smtClean="0">
                <a:ea typeface="ＭＳ Ｐゴシック" pitchFamily="48" charset="-128"/>
              </a:rPr>
              <a:pPr/>
              <a:t>24</a:t>
            </a:fld>
            <a:endParaRPr lang="en-US" smtClean="0">
              <a:ea typeface="ＭＳ Ｐゴシック" pitchFamily="4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7BC725DE-A8A0-4400-81DA-90699067CB44}" type="slidenum">
              <a:rPr lang="en-US" smtClean="0">
                <a:ea typeface="ＭＳ Ｐゴシック" pitchFamily="48" charset="-128"/>
              </a:rPr>
              <a:pPr/>
              <a:t>34</a:t>
            </a:fld>
            <a:endParaRPr lang="en-US" smtClean="0">
              <a:ea typeface="ＭＳ Ｐゴシック" pitchFamily="4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r>
              <a:rPr lang="en-US" smtClean="0">
                <a:ea typeface="ＭＳ Ｐゴシック" pitchFamily="48" charset="-128"/>
              </a:rPr>
              <a:t>Cosmic mileposts;</a:t>
            </a:r>
          </a:p>
          <a:p>
            <a:r>
              <a:rPr lang="en-US" smtClean="0">
                <a:solidFill>
                  <a:schemeClr val="bg1"/>
                </a:solidFill>
                <a:latin typeface="Arial" charset="0"/>
                <a:ea typeface="ＭＳ Ｐゴシック" pitchFamily="48" charset="-128"/>
              </a:rPr>
              <a:t> Measuring Sunyaev-Zel'dovich effect to determine the size and scale of galactic origins</a:t>
            </a:r>
            <a:endParaRPr lang="en-US" baseline="-6000" smtClean="0">
              <a:solidFill>
                <a:schemeClr val="bg1"/>
              </a:solidFill>
              <a:latin typeface="Arial" charset="0"/>
              <a:ea typeface="ＭＳ Ｐゴシック" pitchFamily="48" charset="-128"/>
            </a:endParaRPr>
          </a:p>
          <a:p>
            <a:endParaRPr lang="en-US" smtClean="0">
              <a:ea typeface="ＭＳ Ｐゴシック" pitchFamily="48"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E8D9AD1C-D1B0-4F37-B674-77FE6591829A}" type="slidenum">
              <a:rPr lang="en-US" smtClean="0">
                <a:ea typeface="ＭＳ Ｐゴシック" pitchFamily="48" charset="-128"/>
              </a:rPr>
              <a:pPr/>
              <a:t>40</a:t>
            </a:fld>
            <a:endParaRPr lang="en-US" smtClean="0">
              <a:ea typeface="ＭＳ Ｐゴシック" pitchFamily="4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88068" name="Slide Number Placeholder 3"/>
          <p:cNvSpPr>
            <a:spLocks noGrp="1"/>
          </p:cNvSpPr>
          <p:nvPr>
            <p:ph type="sldNum" sz="quarter" idx="5"/>
          </p:nvPr>
        </p:nvSpPr>
        <p:spPr bwMode="auto">
          <a:noFill/>
          <a:ln>
            <a:miter lim="800000"/>
            <a:headEnd/>
            <a:tailEnd/>
          </a:ln>
        </p:spPr>
        <p:txBody>
          <a:bodyPr/>
          <a:lstStyle/>
          <a:p>
            <a:fld id="{6B9C8BCF-DD37-47F9-8A0F-E387B28A74B3}" type="slidenum">
              <a:rPr lang="en-US" smtClean="0">
                <a:ea typeface="ＭＳ Ｐゴシック" pitchFamily="48" charset="-128"/>
              </a:rPr>
              <a:pPr/>
              <a:t>41</a:t>
            </a:fld>
            <a:endParaRPr lang="en-US" smtClean="0">
              <a:ea typeface="ＭＳ Ｐゴシック" pitchFamily="4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US" smtClean="0">
              <a:ea typeface="ＭＳ Ｐゴシック" pitchFamily="48"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67FC5F95-9CE5-44A4-80BA-1746AF6A5966}" type="slidenum">
              <a:rPr lang="en-US" smtClean="0">
                <a:solidFill>
                  <a:prstClr val="black"/>
                </a:solidFill>
                <a:ea typeface="ＭＳ Ｐゴシック" pitchFamily="48" charset="-128"/>
              </a:rPr>
              <a:pPr/>
              <a:t>2</a:t>
            </a:fld>
            <a:endParaRPr lang="en-US" smtClean="0">
              <a:solidFill>
                <a:prstClr val="black"/>
              </a:solidFill>
              <a:ea typeface="ＭＳ Ｐゴシック" pitchFamily="4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endParaRPr lang="en-US" smtClean="0">
              <a:ea typeface="ＭＳ Ｐゴシック" pitchFamily="48" charset="-128"/>
            </a:endParaRPr>
          </a:p>
        </p:txBody>
      </p:sp>
      <p:sp>
        <p:nvSpPr>
          <p:cNvPr id="22532" name="Slide Number Placeholder 3"/>
          <p:cNvSpPr>
            <a:spLocks noGrp="1"/>
          </p:cNvSpPr>
          <p:nvPr>
            <p:ph type="sldNum" sz="quarter" idx="5"/>
          </p:nvPr>
        </p:nvSpPr>
        <p:spPr bwMode="auto">
          <a:noFill/>
          <a:ln>
            <a:miter lim="800000"/>
            <a:headEnd/>
            <a:tailEnd/>
          </a:ln>
        </p:spPr>
        <p:txBody>
          <a:bodyPr/>
          <a:lstStyle/>
          <a:p>
            <a:fld id="{33FCADEB-620E-46FE-8077-3E3613427960}" type="slidenum">
              <a:rPr lang="en-US" smtClean="0">
                <a:solidFill>
                  <a:prstClr val="black"/>
                </a:solidFill>
                <a:ea typeface="ＭＳ Ｐゴシック" pitchFamily="48" charset="-128"/>
              </a:rPr>
              <a:pPr/>
              <a:t>3</a:t>
            </a:fld>
            <a:endParaRPr lang="en-US" smtClean="0">
              <a:solidFill>
                <a:prstClr val="black"/>
              </a:solidFill>
              <a:ea typeface="ＭＳ Ｐゴシック" pitchFamily="4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14FB497C-8473-4F0D-ACF2-D76C5CF3D9E5}" type="slidenum">
              <a:rPr lang="en-US" smtClean="0">
                <a:ea typeface="ＭＳ Ｐゴシック" pitchFamily="48" charset="-128"/>
              </a:rPr>
              <a:pPr/>
              <a:t>4</a:t>
            </a:fld>
            <a:endParaRPr lang="en-US" smtClean="0">
              <a:ea typeface="ＭＳ Ｐゴシック" pitchFamily="4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6C034B8F-A2B6-428C-B3BD-473F92161CF2}" type="slidenum">
              <a:rPr lang="en-US" smtClean="0">
                <a:ea typeface="ＭＳ Ｐゴシック" pitchFamily="48" charset="-128"/>
              </a:rPr>
              <a:pPr/>
              <a:t>6</a:t>
            </a:fld>
            <a:endParaRPr lang="en-US" smtClean="0">
              <a:ea typeface="ＭＳ Ｐゴシック" pitchFamily="48" charset="-128"/>
            </a:endParaRPr>
          </a:p>
        </p:txBody>
      </p:sp>
      <p:sp>
        <p:nvSpPr>
          <p:cNvPr id="67587" name="Rectangle 2"/>
          <p:cNvSpPr>
            <a:spLocks noGrp="1" noRot="1" noChangeAspect="1" noChangeArrowheads="1" noTextEdit="1"/>
          </p:cNvSpPr>
          <p:nvPr>
            <p:ph type="sldImg"/>
          </p:nvPr>
        </p:nvSpPr>
        <p:spPr bwMode="auto">
          <a:xfrm>
            <a:off x="1150938" y="692150"/>
            <a:ext cx="4556125" cy="3417888"/>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1813"/>
            <a:ext cx="5029200" cy="4114800"/>
          </a:xfrm>
          <a:noFill/>
        </p:spPr>
        <p:txBody>
          <a:bodyPr/>
          <a:lstStyle/>
          <a:p>
            <a:endParaRPr lang="en-US" smtClean="0">
              <a:ea typeface="ＭＳ Ｐゴシック" pitchFamily="4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ＭＳ Ｐゴシック" pitchFamily="96" charset="-128"/>
                <a:cs typeface="ＭＳ Ｐゴシック" pitchFamily="96" charset="-128"/>
              </a:rPr>
              <a:t>Cannot be done without GBT within any reasonable timescale; </a:t>
            </a:r>
            <a:r>
              <a:rPr lang="en-US" sz="1200" kern="1200" baseline="0" dirty="0" smtClean="0">
                <a:solidFill>
                  <a:schemeClr val="tx1"/>
                </a:solidFill>
                <a:latin typeface="+mn-lt"/>
                <a:ea typeface="ＭＳ Ｐゴシック" pitchFamily="48" charset="-128"/>
              </a:rPr>
              <a:t>Needs GBT for instantaneous sensitivity, sky coverage</a:t>
            </a:r>
            <a:endParaRPr lang="en-US" dirty="0" smtClean="0">
              <a:ea typeface="ＭＳ Ｐゴシック" pitchFamily="48" charset="-128"/>
            </a:endParaRPr>
          </a:p>
          <a:p>
            <a:endParaRPr lang="en-US" dirty="0" smtClean="0"/>
          </a:p>
          <a:p>
            <a:r>
              <a:rPr lang="en-US" u="sng" dirty="0" err="1" smtClean="0"/>
              <a:t>Nanograv</a:t>
            </a:r>
            <a:r>
              <a:rPr lang="en-US" u="sng" dirty="0" smtClean="0"/>
              <a:t> status:</a:t>
            </a:r>
            <a:r>
              <a:rPr lang="en-US" u="sng" baseline="0" dirty="0" smtClean="0"/>
              <a:t> </a:t>
            </a:r>
            <a:r>
              <a:rPr lang="en-US" dirty="0" smtClean="0"/>
              <a:t>We are timing 34 pulsars with Arecibo and Green Bank. Two pulsars have RMS residuals less than 100 ns. We require at least ~40 pulsars being timed at this level for GW detection</a:t>
            </a:r>
          </a:p>
          <a:p>
            <a:endParaRPr lang="en-US" dirty="0"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14</a:t>
            </a:fld>
            <a:endParaRPr lang="en-US" smtClean="0">
              <a:solidFill>
                <a:prstClr val="black"/>
              </a:solidFill>
              <a:ea typeface="ＭＳ Ｐゴシック" pitchFamily="4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sz="1200" kern="1200" baseline="0" dirty="0" smtClean="0">
                <a:solidFill>
                  <a:schemeClr val="tx1"/>
                </a:solidFill>
                <a:latin typeface="+mn-lt"/>
                <a:ea typeface="ＭＳ Ｐゴシック" pitchFamily="48" charset="-128"/>
              </a:rPr>
              <a:t>Needs GBT for instantaneous sensitivity, sky coverage</a:t>
            </a:r>
          </a:p>
          <a:p>
            <a:endParaRPr lang="en-US" sz="1200" kern="1200" baseline="0" dirty="0" smtClean="0">
              <a:solidFill>
                <a:schemeClr val="tx1"/>
              </a:solidFill>
              <a:latin typeface="+mn-lt"/>
              <a:ea typeface="ＭＳ Ｐゴシック" pitchFamily="96" charset="-128"/>
              <a:cs typeface="ＭＳ Ｐゴシック" pitchFamily="96" charset="-128"/>
            </a:endParaRPr>
          </a:p>
          <a:p>
            <a:r>
              <a:rPr lang="en-US" sz="1200" u="sng" kern="1200" baseline="0" dirty="0" smtClean="0">
                <a:solidFill>
                  <a:schemeClr val="tx1"/>
                </a:solidFill>
                <a:latin typeface="+mn-lt"/>
                <a:ea typeface="ＭＳ Ｐゴシック" pitchFamily="96" charset="-128"/>
                <a:cs typeface="ＭＳ Ｐゴシック" pitchFamily="96" charset="-128"/>
              </a:rPr>
              <a:t>Image: </a:t>
            </a:r>
            <a:r>
              <a:rPr lang="en-US" sz="1200" kern="1200" baseline="0" dirty="0" smtClean="0">
                <a:solidFill>
                  <a:schemeClr val="tx1"/>
                </a:solidFill>
                <a:latin typeface="+mn-lt"/>
                <a:ea typeface="ＭＳ Ｐゴシック" pitchFamily="96" charset="-128"/>
                <a:cs typeface="ＭＳ Ｐゴシック" pitchFamily="96" charset="-128"/>
              </a:rPr>
              <a:t>Enough eccentricity such that we have already measured their orbital precession. The precession is likely</a:t>
            </a:r>
          </a:p>
          <a:p>
            <a:r>
              <a:rPr lang="en-US" sz="1200" kern="1200" baseline="0" dirty="0" smtClean="0">
                <a:solidFill>
                  <a:schemeClr val="tx1"/>
                </a:solidFill>
                <a:latin typeface="+mn-lt"/>
                <a:ea typeface="ＭＳ Ｐゴシック" pitchFamily="96" charset="-128"/>
                <a:cs typeface="ＭＳ Ｐゴシック" pitchFamily="96" charset="-128"/>
              </a:rPr>
              <a:t>caused by general relativity and provides the total system mass (</a:t>
            </a:r>
            <a:r>
              <a:rPr lang="en-US" sz="1200" kern="1200" baseline="0" dirty="0" err="1" smtClean="0">
                <a:solidFill>
                  <a:schemeClr val="tx1"/>
                </a:solidFill>
                <a:latin typeface="+mn-lt"/>
                <a:ea typeface="ＭＳ Ｐゴシック" pitchFamily="96" charset="-128"/>
                <a:cs typeface="ＭＳ Ｐゴシック" pitchFamily="96" charset="-128"/>
              </a:rPr>
              <a:t>Mtot</a:t>
            </a:r>
            <a:r>
              <a:rPr lang="en-US" sz="1200" kern="1200" baseline="0" dirty="0" smtClean="0">
                <a:solidFill>
                  <a:schemeClr val="tx1"/>
                </a:solidFill>
                <a:latin typeface="+mn-lt"/>
                <a:ea typeface="ＭＳ Ｐゴシック" pitchFamily="96" charset="-128"/>
                <a:cs typeface="ＭＳ Ｐゴシック" pitchFamily="96" charset="-128"/>
              </a:rPr>
              <a:t>).</a:t>
            </a: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15</a:t>
            </a:fld>
            <a:endParaRPr lang="en-US" smtClean="0">
              <a:solidFill>
                <a:prstClr val="black"/>
              </a:solidFill>
              <a:ea typeface="ＭＳ Ｐゴシック" pitchFamily="4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BA777D32-2455-4D37-B101-85AD2DEF8258}" type="slidenum">
              <a:rPr lang="en-US" smtClean="0">
                <a:ea typeface="ＭＳ Ｐゴシック" pitchFamily="48" charset="-128"/>
              </a:rPr>
              <a:pPr/>
              <a:t>19</a:t>
            </a:fld>
            <a:endParaRPr lang="en-US" smtClean="0">
              <a:ea typeface="ＭＳ Ｐゴシック" pitchFamily="4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r>
              <a:rPr lang="en-US" smtClean="0">
                <a:ea typeface="ＭＳ Ｐゴシック" pitchFamily="48" charset="-128"/>
              </a:rPr>
              <a:t>We know that complex chemicals exist in interstellar space before stars and planets form. With the new research tools coming in the next few years, we're on the verge of learning how the chemistry of the interstellar clouds, the young stars and their environments, and the disks from which planets are formed is all linked together to provide the chemical basis for life on those planets</a:t>
            </a:r>
          </a:p>
        </p:txBody>
      </p:sp>
      <p:sp>
        <p:nvSpPr>
          <p:cNvPr id="73732" name="Slide Number Placeholder 3"/>
          <p:cNvSpPr>
            <a:spLocks noGrp="1"/>
          </p:cNvSpPr>
          <p:nvPr>
            <p:ph type="sldNum" sz="quarter" idx="5"/>
          </p:nvPr>
        </p:nvSpPr>
        <p:spPr bwMode="auto">
          <a:noFill/>
          <a:ln>
            <a:miter lim="800000"/>
            <a:headEnd/>
            <a:tailEnd/>
          </a:ln>
        </p:spPr>
        <p:txBody>
          <a:bodyPr/>
          <a:lstStyle/>
          <a:p>
            <a:fld id="{64C676BC-5657-4412-B9F6-1D9A98350AD5}" type="slidenum">
              <a:rPr lang="en-US" smtClean="0">
                <a:ea typeface="ＭＳ Ｐゴシック" pitchFamily="48" charset="-128"/>
              </a:rPr>
              <a:pPr/>
              <a:t>21</a:t>
            </a:fld>
            <a:endParaRPr lang="en-US" smtClean="0">
              <a:ea typeface="ＭＳ Ｐゴシック" pitchFamily="4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7772400" cy="1470025"/>
          </a:xfrm>
          <a:prstGeom prst="rect">
            <a:avLst/>
          </a:prstGeom>
        </p:spPr>
        <p:txBody>
          <a:bodyPr/>
          <a:lstStyle/>
          <a:p>
            <a:r>
              <a:rPr lang="en-US" dirty="0" smtClean="0"/>
              <a:t>Click to edit Master title style</a:t>
            </a:r>
            <a:endParaRPr lang="en-US" dirty="0"/>
          </a:p>
        </p:txBody>
      </p:sp>
      <p:sp>
        <p:nvSpPr>
          <p:cNvPr id="7" name="Subtitle 2"/>
          <p:cNvSpPr>
            <a:spLocks noGrp="1"/>
          </p:cNvSpPr>
          <p:nvPr>
            <p:ph type="subTitle" idx="1"/>
          </p:nvPr>
        </p:nvSpPr>
        <p:spPr>
          <a:xfrm>
            <a:off x="457200" y="974725"/>
            <a:ext cx="6400800" cy="1752600"/>
          </a:xfr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E6E5159-24DC-4E34-A870-E1802355940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solidFill>
                  <a:srgbClr val="000099"/>
                </a:solidFill>
              </a:defRPr>
            </a:lvl1pPr>
          </a:lstStyle>
          <a:p>
            <a:pPr>
              <a:defRPr/>
            </a:pPr>
            <a:endParaRPr lang="en-US"/>
          </a:p>
        </p:txBody>
      </p:sp>
      <p:sp>
        <p:nvSpPr>
          <p:cNvPr id="5" name="Slide Number Placeholder 5"/>
          <p:cNvSpPr>
            <a:spLocks noGrp="1"/>
          </p:cNvSpPr>
          <p:nvPr>
            <p:ph type="sldNum" sz="quarter" idx="11"/>
          </p:nvPr>
        </p:nvSpPr>
        <p:spPr>
          <a:xfrm>
            <a:off x="6553200" y="6356350"/>
            <a:ext cx="2133600" cy="365125"/>
          </a:xfrm>
        </p:spPr>
        <p:txBody>
          <a:bodyPr/>
          <a:lstStyle>
            <a:lvl1pPr>
              <a:defRPr>
                <a:solidFill>
                  <a:srgbClr val="000099"/>
                </a:solidFill>
              </a:defRPr>
            </a:lvl1pPr>
          </a:lstStyle>
          <a:p>
            <a:pPr>
              <a:defRPr/>
            </a:pPr>
            <a:fld id="{C571D69E-D88F-4904-B659-E6EC538822F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9B75CB8-C7D3-4809-A58A-7AA119B2323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707F9C7-9156-4F41-B0DE-ECA186DC2C3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07341387-F70A-4098-8EEE-3C1B42E2FC7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a:stretch>
            <a:fillRect/>
          </a:stretch>
        </p:blipFill>
        <p:spPr bwMode="auto">
          <a:xfrm>
            <a:off x="452438" y="5835650"/>
            <a:ext cx="590550" cy="763588"/>
          </a:xfrm>
          <a:prstGeom prst="rect">
            <a:avLst/>
          </a:prstGeom>
          <a:noFill/>
          <a:ln w="9525">
            <a:noFill/>
            <a:miter lim="800000"/>
            <a:headEnd/>
            <a:tailEnd/>
          </a:ln>
        </p:spPr>
      </p:pic>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Gill Sans MT" pitchFamily="34" charset="0"/>
                <a:ea typeface="ＭＳ Ｐゴシック" pitchFamily="17" charset="-128"/>
                <a:cs typeface="+mn-cs"/>
              </a:defRPr>
            </a:lvl1pPr>
          </a:lstStyle>
          <a:p>
            <a:pPr>
              <a:defRPr/>
            </a:pPr>
            <a:fld id="{18A2C4AF-8E53-404A-BB15-9E9614D8545A}" type="datetime1">
              <a:rPr lang="en-US" smtClean="0"/>
              <a:pPr>
                <a:defRPr/>
              </a:pPr>
              <a:t>1/10/2012</a:t>
            </a:fld>
            <a:endParaRPr lang="en-US"/>
          </a:p>
        </p:txBody>
      </p:sp>
      <p:sp>
        <p:nvSpPr>
          <p:cNvPr id="4" name="Footer Placeholder 2"/>
          <p:cNvSpPr>
            <a:spLocks noGrp="1"/>
          </p:cNvSpPr>
          <p:nvPr>
            <p:ph type="ftr" sz="quarter" idx="11"/>
          </p:nvPr>
        </p:nvSpPr>
        <p:spPr/>
        <p:txBody>
          <a:bodyPr/>
          <a:lstStyle>
            <a:lvl1pPr>
              <a:defRPr>
                <a:solidFill>
                  <a:srgbClr val="000099"/>
                </a:solidFill>
              </a:defRPr>
            </a:lvl1pPr>
          </a:lstStyle>
          <a:p>
            <a:pPr>
              <a:defRPr/>
            </a:pPr>
            <a:endParaRPr lang="en-US"/>
          </a:p>
        </p:txBody>
      </p:sp>
      <p:sp>
        <p:nvSpPr>
          <p:cNvPr id="5" name="Slide Number Placeholder 3"/>
          <p:cNvSpPr>
            <a:spLocks noGrp="1"/>
          </p:cNvSpPr>
          <p:nvPr>
            <p:ph type="sldNum" sz="quarter" idx="12"/>
          </p:nvPr>
        </p:nvSpPr>
        <p:spPr/>
        <p:txBody>
          <a:bodyPr/>
          <a:lstStyle>
            <a:lvl1pPr>
              <a:defRPr>
                <a:solidFill>
                  <a:srgbClr val="000099"/>
                </a:solidFill>
              </a:defRPr>
            </a:lvl1pPr>
          </a:lstStyle>
          <a:p>
            <a:pPr>
              <a:defRPr/>
            </a:pPr>
            <a:fld id="{A65DC0C4-1880-4473-BDB6-3D4D4CEB7607}"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270C746-0B07-49FE-9004-A7D19D61C000}"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1CBDF5E3-B6D2-4CFC-ACB7-4D3E164F9133}"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196D4C3-6F1E-403F-9469-37B06A19ABFC}"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C9AB13C-4C2A-4F35-80B8-AAA0B0BDC834}"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8969484-F8C9-42AC-923D-0B9C3B8B8E9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a:xfrm>
            <a:off x="8229600" y="6397625"/>
            <a:ext cx="457200" cy="365125"/>
          </a:xfrm>
        </p:spPr>
        <p:txBody>
          <a:bodyPr/>
          <a:lstStyle>
            <a:lvl1pPr>
              <a:defRPr/>
            </a:lvl1pPr>
          </a:lstStyle>
          <a:p>
            <a:pPr>
              <a:defRPr/>
            </a:pPr>
            <a:fld id="{10E1D5A2-15D6-4292-8B9A-BC59AF07FEB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70EBD811-E1D5-4785-9568-000FF8D5D3B0}"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0E655FE-3FE9-4055-9A4E-241ECEAD7408}"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0E8FC28A-D67E-40D5-A4C1-27CC90A8991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473CE34-54DD-4379-B815-47B68B35BD08}"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5EB47E5-C349-41EA-B55D-D5C18B492208}"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B8A8EA0-1E93-4C01-ACA7-A8EB67D32F88}"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A0BB00F0-9CBA-436D-BC3B-D3849AAEE60C}"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43EBB9F-3B68-48C3-8911-FF9B44206902}"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BAF1C54-514C-4D3A-B09E-AF76E711DB14}"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1EB92E7-F910-400F-838C-062B3D36994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E78D17C-D733-4680-BB83-48042FD0E958}"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0E4701D-6E6E-40E3-9535-83EC9509DB8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498587A1-B948-4548-8A42-7E620F03D063}"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918537F6-6510-403E-8F5E-1C3B216CA5E9}"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57143D0-F4B0-4AC8-B2A5-795675982D00}"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CAE3ED5-6BDA-4694-94C5-761D701D904E}"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92E5F662-39C0-4C65-8AF4-89F6949A049F}"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A6AB1A9-7DF9-45B7-BCC2-86F7557CEA02}"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F14D156-994F-4C35-84BC-E6B2DF020A25}"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246188"/>
            <a:ext cx="9144000" cy="3355975"/>
          </a:xfrm>
          <a:prstGeom prst="rect">
            <a:avLst/>
          </a:prstGeom>
          <a:solidFill>
            <a:schemeClr val="bg1"/>
          </a:solidFill>
          <a:ln w="9525">
            <a:noFill/>
            <a:miter lim="800000"/>
            <a:headEnd/>
            <a:tailEnd/>
          </a:ln>
          <a:effectLst/>
        </p:spPr>
        <p:txBody>
          <a:bodyPr wrap="none" anchor="ctr"/>
          <a:lstStyle/>
          <a:p>
            <a:pPr>
              <a:defRPr/>
            </a:pPr>
            <a:endParaRPr lang="en-US">
              <a:latin typeface="Arial" pitchFamily="34" charset="0"/>
            </a:endParaRPr>
          </a:p>
        </p:txBody>
      </p:sp>
      <p:pic>
        <p:nvPicPr>
          <p:cNvPr id="7" name="Picture 5" descr="telescopes-1976-crop"/>
          <p:cNvPicPr>
            <a:picLocks noChangeAspect="1" noChangeArrowheads="1"/>
          </p:cNvPicPr>
          <p:nvPr userDrawn="1"/>
        </p:nvPicPr>
        <p:blipFill>
          <a:blip r:embed="rId2"/>
          <a:srcRect/>
          <a:stretch>
            <a:fillRect/>
          </a:stretch>
        </p:blipFill>
        <p:spPr bwMode="auto">
          <a:xfrm>
            <a:off x="0" y="1454150"/>
            <a:ext cx="9144000" cy="2692400"/>
          </a:xfrm>
          <a:prstGeom prst="rect">
            <a:avLst/>
          </a:prstGeom>
          <a:solidFill>
            <a:schemeClr val="bg1"/>
          </a:solid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a:stretch>
            <a:fillRect/>
          </a:stretch>
        </p:blipFill>
        <p:spPr bwMode="auto">
          <a:xfrm>
            <a:off x="452438" y="5835650"/>
            <a:ext cx="590550" cy="763588"/>
          </a:xfrm>
          <a:prstGeom prst="rect">
            <a:avLst/>
          </a:prstGeom>
          <a:noFill/>
          <a:ln w="9525">
            <a:noFill/>
            <a:miter lim="800000"/>
            <a:headEnd/>
            <a:tailEnd/>
          </a:ln>
        </p:spPr>
      </p:pic>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Gill Sans MT" pitchFamily="34" charset="0"/>
                <a:ea typeface="ＭＳ Ｐゴシック" charset="-128"/>
                <a:cs typeface="+mn-cs"/>
              </a:defRPr>
            </a:lvl1pPr>
          </a:lstStyle>
          <a:p>
            <a:pPr>
              <a:defRPr/>
            </a:pPr>
            <a:fld id="{B103B5A1-2F64-C748-B735-5ECE7BAA4E83}" type="datetime1">
              <a:rPr lang="en-US" smtClean="0"/>
              <a:pPr>
                <a:defRPr/>
              </a:pPr>
              <a:t>1/10/2012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568F250C-4BAD-43C1-8219-FE52AECB09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1B86887-4DD6-40A4-8A6F-2A616CFDF000}"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84612F8-2860-4071-9E2B-752855A59C0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E0407C9D-1ACC-4654-A619-7167711ADAC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7E6EA901-9F73-4829-8E49-09148311C64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25693B1-BCE0-4AF6-ACD9-152512CA948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BCB516D-5055-42A1-B742-E1D06E9A252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452438" y="5835650"/>
            <a:ext cx="590550" cy="763588"/>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lvl1pPr>
              <a:defRPr>
                <a:solidFill>
                  <a:schemeClr val="accent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solidFill>
                  <a:srgbClr val="000099"/>
                </a:solidFill>
              </a:defRPr>
            </a:lvl1pPr>
          </a:lstStyle>
          <a:p>
            <a:pPr>
              <a:defRPr/>
            </a:pPr>
            <a:endParaRPr lang="en-US"/>
          </a:p>
        </p:txBody>
      </p:sp>
      <p:sp>
        <p:nvSpPr>
          <p:cNvPr id="6" name="Slide Number Placeholder 5"/>
          <p:cNvSpPr>
            <a:spLocks noGrp="1"/>
          </p:cNvSpPr>
          <p:nvPr>
            <p:ph type="sldNum" sz="quarter" idx="11"/>
          </p:nvPr>
        </p:nvSpPr>
        <p:spPr>
          <a:xfrm>
            <a:off x="6553200" y="6356350"/>
            <a:ext cx="2133600" cy="365125"/>
          </a:xfrm>
        </p:spPr>
        <p:txBody>
          <a:bodyPr/>
          <a:lstStyle>
            <a:lvl1pPr>
              <a:defRPr>
                <a:solidFill>
                  <a:srgbClr val="000099"/>
                </a:solidFill>
              </a:defRPr>
            </a:lvl1pPr>
          </a:lstStyle>
          <a:p>
            <a:pPr>
              <a:defRPr/>
            </a:pPr>
            <a:fld id="{1B4493E8-293D-4945-AD82-8D49D979A31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11"/>
          <a:srcRect/>
          <a:stretch>
            <a:fillRect/>
          </a:stretch>
        </p:blipFill>
        <p:spPr bwMode="auto">
          <a:xfrm>
            <a:off x="452438" y="5835650"/>
            <a:ext cx="590550" cy="763588"/>
          </a:xfrm>
          <a:prstGeom prst="rect">
            <a:avLst/>
          </a:prstGeom>
          <a:noFill/>
          <a:ln w="9525">
            <a:noFill/>
            <a:miter lim="800000"/>
            <a:headEnd/>
            <a:tailEnd/>
          </a:ln>
        </p:spPr>
      </p:pic>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E06FB60E-F611-48FF-A0AF-F2AEE2D5F944}" type="slidenum">
              <a:rPr lang="en-US"/>
              <a:pPr>
                <a:defRPr/>
              </a:pPr>
              <a:t>‹#›</a:t>
            </a:fld>
            <a:endParaRPr lang="en-US" dirty="0"/>
          </a:p>
        </p:txBody>
      </p:sp>
      <p:sp>
        <p:nvSpPr>
          <p:cNvPr id="102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30" name="Text Placeholder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17" r:id="rId1"/>
    <p:sldLayoutId id="2147485352" r:id="rId2"/>
    <p:sldLayoutId id="2147485318" r:id="rId3"/>
    <p:sldLayoutId id="2147485319" r:id="rId4"/>
    <p:sldLayoutId id="2147485320" r:id="rId5"/>
    <p:sldLayoutId id="2147485321" r:id="rId6"/>
    <p:sldLayoutId id="2147485322" r:id="rId7"/>
    <p:sldLayoutId id="2147485323" r:id="rId8"/>
  </p:sldLayoutIdLst>
  <p:hf sldNum="0" hdr="0" ftr="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pic>
        <p:nvPicPr>
          <p:cNvPr id="2050" name="Picture 6"/>
          <p:cNvPicPr>
            <a:picLocks noChangeAspect="1" noChangeArrowheads="1"/>
          </p:cNvPicPr>
          <p:nvPr/>
        </p:nvPicPr>
        <p:blipFill>
          <a:blip r:embed="rId10"/>
          <a:srcRect/>
          <a:stretch>
            <a:fillRect/>
          </a:stretch>
        </p:blipFill>
        <p:spPr bwMode="auto">
          <a:xfrm>
            <a:off x="452438" y="5835650"/>
            <a:ext cx="590550" cy="763588"/>
          </a:xfrm>
          <a:prstGeom prst="rect">
            <a:avLst/>
          </a:prstGeom>
          <a:noFill/>
          <a:ln w="9525">
            <a:noFill/>
            <a:miter lim="800000"/>
            <a:headEnd/>
            <a:tailEnd/>
          </a:ln>
        </p:spPr>
      </p:pic>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830699D7-1F82-45ED-A47A-3053DC6F59AA}" type="slidenum">
              <a:rPr lang="en-US"/>
              <a:pPr>
                <a:defRPr/>
              </a:pPr>
              <a:t>‹#›</a:t>
            </a:fld>
            <a:endParaRPr lang="en-US" dirty="0"/>
          </a:p>
        </p:txBody>
      </p:sp>
      <p:sp>
        <p:nvSpPr>
          <p:cNvPr id="20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24" r:id="rId3"/>
    <p:sldLayoutId id="2147485325" r:id="rId4"/>
    <p:sldLayoutId id="2147485326" r:id="rId5"/>
    <p:sldLayoutId id="2147485355" r:id="rId6"/>
    <p:sldLayoutId id="2147485327" r:id="rId7"/>
  </p:sldLayoutIdLst>
  <p:hf sldNum="0" hdr="0" ftr="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6pPr>
      <a:lvl7pPr marL="9144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7pPr>
      <a:lvl8pPr marL="13716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8pPr>
      <a:lvl9pPr marL="18288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3075"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fld id="{24BFE2CF-950E-41EC-B4A0-13C363AA0A4D}" type="slidenum">
              <a:rPr lang="en-US"/>
              <a:pPr>
                <a:defRPr/>
              </a:pPr>
              <a:t>‹#›</a:t>
            </a:fld>
            <a:endParaRPr lang="en-US" dirty="0"/>
          </a:p>
        </p:txBody>
      </p:sp>
      <p:sp>
        <p:nvSpPr>
          <p:cNvPr id="75783"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ea typeface="ＭＳ Ｐゴシック" pitchFamily="17" charset="-128"/>
            </a:endParaRPr>
          </a:p>
        </p:txBody>
      </p:sp>
      <p:sp>
        <p:nvSpPr>
          <p:cNvPr id="75784" name="Text Box 8"/>
          <p:cNvSpPr txBox="1">
            <a:spLocks noChangeArrowheads="1"/>
          </p:cNvSpPr>
          <p:nvPr/>
        </p:nvSpPr>
        <p:spPr bwMode="auto">
          <a:xfrm>
            <a:off x="7370763" y="19050"/>
            <a:ext cx="1423987"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ea typeface="ＭＳ Ｐゴシック" pitchFamily="17" charset="-128"/>
              </a:rPr>
              <a:t>CDL</a:t>
            </a:r>
          </a:p>
        </p:txBody>
      </p:sp>
      <p:sp>
        <p:nvSpPr>
          <p:cNvPr id="75785"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endParaRPr>
          </a:p>
        </p:txBody>
      </p:sp>
    </p:spTree>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Lst>
  <p:hf sldNum="0" hdr="0" ftr="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4099"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fld id="{F3C91F85-AB19-4144-9C38-E91349E0E773}" type="slidenum">
              <a:rPr lang="en-US"/>
              <a:pPr>
                <a:defRPr/>
              </a:pPr>
              <a:t>‹#›</a:t>
            </a:fld>
            <a:endParaRPr lang="en-US" dirty="0"/>
          </a:p>
        </p:txBody>
      </p:sp>
      <p:sp>
        <p:nvSpPr>
          <p:cNvPr id="76807"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ea typeface="ＭＳ Ｐゴシック" pitchFamily="17" charset="-128"/>
            </a:endParaRPr>
          </a:p>
        </p:txBody>
      </p:sp>
      <p:sp>
        <p:nvSpPr>
          <p:cNvPr id="76808" name="Text Box 8"/>
          <p:cNvSpPr txBox="1">
            <a:spLocks noChangeArrowheads="1"/>
          </p:cNvSpPr>
          <p:nvPr/>
        </p:nvSpPr>
        <p:spPr bwMode="auto">
          <a:xfrm>
            <a:off x="7370763" y="19050"/>
            <a:ext cx="1479550"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ea typeface="ＭＳ Ｐゴシック" pitchFamily="17" charset="-128"/>
              </a:rPr>
              <a:t>NTC</a:t>
            </a:r>
          </a:p>
        </p:txBody>
      </p:sp>
      <p:sp>
        <p:nvSpPr>
          <p:cNvPr id="76809"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endParaRPr>
          </a:p>
        </p:txBody>
      </p:sp>
    </p:spTree>
  </p:cSld>
  <p:clrMap bg1="lt1" tx1="dk1" bg2="lt2" tx2="dk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45" r:id="rId7"/>
    <p:sldLayoutId id="2147485346" r:id="rId8"/>
    <p:sldLayoutId id="2147485347" r:id="rId9"/>
    <p:sldLayoutId id="2147485348" r:id="rId10"/>
    <p:sldLayoutId id="2147485349" r:id="rId11"/>
  </p:sldLayoutIdLst>
  <p:hf sldNum="0" hdr="0" ftr="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5"/>
          <a:srcRect/>
          <a:stretch>
            <a:fillRect/>
          </a:stretch>
        </p:blipFill>
        <p:spPr bwMode="auto">
          <a:xfrm>
            <a:off x="7799388" y="5313363"/>
            <a:ext cx="892175" cy="1154112"/>
          </a:xfrm>
          <a:prstGeom prst="rect">
            <a:avLst/>
          </a:prstGeom>
          <a:noFill/>
          <a:ln w="9525">
            <a:noFill/>
            <a:miter lim="800000"/>
            <a:headEnd/>
            <a:tailEnd/>
          </a:ln>
        </p:spPr>
      </p:pic>
      <p:sp>
        <p:nvSpPr>
          <p:cNvPr id="5"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Gill Sans MT" pitchFamily="34" charset="0"/>
                <a:ea typeface="ＭＳ Ｐゴシック" pitchFamily="48" charset="-128"/>
                <a:cs typeface="+mn-cs"/>
              </a:defRPr>
            </a:lvl1pPr>
          </a:lstStyle>
          <a:p>
            <a:pPr>
              <a:defRPr/>
            </a:pPr>
            <a:endParaRPr lang="en-US"/>
          </a:p>
        </p:txBody>
      </p:sp>
      <p:sp>
        <p:nvSpPr>
          <p:cNvPr id="6"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Gill Sans MT" pitchFamily="34" charset="0"/>
                <a:ea typeface="ＭＳ Ｐゴシック" pitchFamily="48" charset="-128"/>
                <a:cs typeface="+mn-cs"/>
              </a:defRPr>
            </a:lvl1pPr>
          </a:lstStyle>
          <a:p>
            <a:pPr>
              <a:defRPr/>
            </a:pPr>
            <a:fld id="{8F7E3CFD-4681-4FDB-A478-F0DD6F538157}" type="slidenum">
              <a:rPr lang="en-US"/>
              <a:pPr>
                <a:defRPr/>
              </a:pPr>
              <a:t>‹#›</a:t>
            </a:fld>
            <a:endParaRPr lang="en-US"/>
          </a:p>
        </p:txBody>
      </p:sp>
      <p:sp>
        <p:nvSpPr>
          <p:cNvPr id="3077" name="Rectangle 5"/>
          <p:cNvSpPr>
            <a:spLocks noChangeArrowheads="1"/>
          </p:cNvSpPr>
          <p:nvPr userDrawn="1"/>
        </p:nvSpPr>
        <p:spPr bwMode="auto">
          <a:xfrm>
            <a:off x="0" y="1414463"/>
            <a:ext cx="9144000" cy="2900362"/>
          </a:xfrm>
          <a:prstGeom prst="rect">
            <a:avLst/>
          </a:prstGeom>
          <a:solidFill>
            <a:schemeClr val="bg1"/>
          </a:solidFill>
          <a:ln w="9525">
            <a:noFill/>
            <a:miter lim="800000"/>
            <a:headEnd/>
            <a:tailEnd/>
          </a:ln>
          <a:effectLst/>
        </p:spPr>
        <p:txBody>
          <a:bodyPr wrap="none" anchor="ctr"/>
          <a:lstStyle/>
          <a:p>
            <a:pPr>
              <a:defRPr/>
            </a:pPr>
            <a:endParaRPr lang="en-US">
              <a:latin typeface="Arial" pitchFamily="34" charset="0"/>
            </a:endParaRPr>
          </a:p>
        </p:txBody>
      </p:sp>
      <p:pic>
        <p:nvPicPr>
          <p:cNvPr id="5126" name="Picture 6" descr="telescopes-1976-crop"/>
          <p:cNvPicPr>
            <a:picLocks noChangeAspect="1" noChangeArrowheads="1"/>
          </p:cNvPicPr>
          <p:nvPr userDrawn="1"/>
        </p:nvPicPr>
        <p:blipFill>
          <a:blip r:embed="rId6"/>
          <a:srcRect/>
          <a:stretch>
            <a:fillRect/>
          </a:stretch>
        </p:blipFill>
        <p:spPr bwMode="auto">
          <a:xfrm>
            <a:off x="0" y="1482725"/>
            <a:ext cx="9144000" cy="2692400"/>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56" r:id="rId1"/>
    <p:sldLayoutId id="2147485357" r:id="rId2"/>
  </p:sldLayoutIdLst>
  <p:hf sldNum="0" hdr="0" ftr="0"/>
  <p:txStyles>
    <p:titleStyle>
      <a:lvl1pPr algn="l" defTabSz="457200" rtl="0" eaLnBrk="0" fontAlgn="base" hangingPunct="0">
        <a:spcBef>
          <a:spcPct val="0"/>
        </a:spcBef>
        <a:spcAft>
          <a:spcPct val="0"/>
        </a:spcAft>
        <a:defRPr sz="3300" b="1" kern="1200">
          <a:solidFill>
            <a:srgbClr val="990033"/>
          </a:solidFill>
          <a:latin typeface="GillSans"/>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5pPr>
      <a:lvl6pPr marL="457200" algn="l" defTabSz="457200" rtl="0" fontAlgn="base">
        <a:spcBef>
          <a:spcPct val="0"/>
        </a:spcBef>
        <a:spcAft>
          <a:spcPct val="0"/>
        </a:spcAft>
        <a:defRPr sz="33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3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3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3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defRPr sz="2800" kern="1200">
          <a:solidFill>
            <a:srgbClr val="000099"/>
          </a:solidFill>
          <a:latin typeface="Gill Sans"/>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defRPr sz="2400" kern="1200">
          <a:solidFill>
            <a:srgbClr val="330099"/>
          </a:solidFill>
          <a:latin typeface="Gill Sans"/>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400" kern="1200">
          <a:solidFill>
            <a:srgbClr val="330099"/>
          </a:solidFill>
          <a:latin typeface="Gill Sans"/>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4"/>
          <a:srcRect/>
          <a:stretch>
            <a:fillRect/>
          </a:stretch>
        </p:blipFill>
        <p:spPr bwMode="auto">
          <a:xfrm>
            <a:off x="452438" y="5835650"/>
            <a:ext cx="590550" cy="763588"/>
          </a:xfrm>
          <a:prstGeom prst="rect">
            <a:avLst/>
          </a:prstGeom>
          <a:noFill/>
          <a:ln w="9525">
            <a:noFill/>
            <a:miter lim="800000"/>
            <a:headEnd/>
            <a:tailEnd/>
          </a:ln>
        </p:spPr>
      </p:pic>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8C67E374-A9A2-4968-A854-19F27DFBFCBB}" type="slidenum">
              <a:rPr lang="en-US"/>
              <a:pPr>
                <a:defRPr/>
              </a:pPr>
              <a:t>‹#›</a:t>
            </a:fld>
            <a:endParaRPr lang="en-US" dirty="0"/>
          </a:p>
        </p:txBody>
      </p:sp>
      <p:sp>
        <p:nvSpPr>
          <p:cNvPr id="614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150" name="Text Placeholder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51" r:id="rId1"/>
  </p:sldLayoutIdLst>
  <p:hf sldNum="0" hdr="0" ftr="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hyperlink" Target="http://www.gb.nrao.edu/4mm" TargetMode="Externa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xfrm>
            <a:off x="457200" y="381000"/>
            <a:ext cx="8310563" cy="1470025"/>
          </a:xfrm>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Gill Sans MT" pitchFamily="34" charset="0"/>
                <a:cs typeface="GillSans" pitchFamily="48" charset="0"/>
              </a:rPr>
              <a:t>The Green Bank Observatory </a:t>
            </a:r>
            <a:br>
              <a:rPr lang="en-US" smtClean="0">
                <a:latin typeface="Gill Sans MT" pitchFamily="34" charset="0"/>
                <a:cs typeface="GillSans" pitchFamily="48" charset="0"/>
              </a:rPr>
            </a:br>
            <a:endParaRPr lang="en-US" smtClean="0">
              <a:latin typeface="Gill Sans MT" pitchFamily="34" charset="0"/>
              <a:cs typeface="GillSans" pitchFamily="48" charset="0"/>
            </a:endParaRPr>
          </a:p>
        </p:txBody>
      </p:sp>
      <p:sp>
        <p:nvSpPr>
          <p:cNvPr id="15363" name="Subtitle 6"/>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Gill Sans MT" pitchFamily="34" charset="0"/>
                <a:cs typeface="Gill Sans" pitchFamily="17" charset="0"/>
              </a:rPr>
              <a:t>National Radio Astronomy Observatory</a:t>
            </a:r>
          </a:p>
        </p:txBody>
      </p:sp>
      <p:sp>
        <p:nvSpPr>
          <p:cNvPr id="15364" name="Text Placeholder 7"/>
          <p:cNvSpPr>
            <a:spLocks noGrp="1"/>
          </p:cNvSpPr>
          <p:nvPr>
            <p:ph type="body" sz="quarter" idx="13"/>
          </p:nvPr>
        </p:nvSpPr>
        <p:spPr bwMode="auto">
          <a:xfrm>
            <a:off x="457200" y="4343400"/>
            <a:ext cx="4572000" cy="685800"/>
          </a:xfrm>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latin typeface="Gill Sans MT" pitchFamily="34" charset="0"/>
                <a:cs typeface="Gill Sans" pitchFamily="17" charset="0"/>
              </a:rPr>
              <a:t>Anthony </a:t>
            </a:r>
            <a:r>
              <a:rPr lang="en-US" dirty="0" err="1" smtClean="0">
                <a:latin typeface="Gill Sans MT" pitchFamily="34" charset="0"/>
                <a:cs typeface="Gill Sans" pitchFamily="17" charset="0"/>
              </a:rPr>
              <a:t>Remijan</a:t>
            </a:r>
            <a:r>
              <a:rPr lang="en-US" dirty="0" smtClean="0">
                <a:latin typeface="Gill Sans MT" pitchFamily="34" charset="0"/>
                <a:cs typeface="Gill Sans" pitchFamily="17" charset="0"/>
              </a:rPr>
              <a:t> (</a:t>
            </a:r>
            <a:r>
              <a:rPr lang="en-US" dirty="0" smtClean="0">
                <a:latin typeface="Gill Sans MT" pitchFamily="34" charset="0"/>
                <a:cs typeface="Gill Sans" pitchFamily="17" charset="0"/>
              </a:rPr>
              <a:t>NRAO)</a:t>
            </a:r>
          </a:p>
        </p:txBody>
      </p:sp>
      <p:sp>
        <p:nvSpPr>
          <p:cNvPr id="15366" name="Text Placeholder 7"/>
          <p:cNvSpPr txBox="1">
            <a:spLocks/>
          </p:cNvSpPr>
          <p:nvPr/>
        </p:nvSpPr>
        <p:spPr bwMode="auto">
          <a:xfrm>
            <a:off x="457200" y="5080000"/>
            <a:ext cx="4572000" cy="685800"/>
          </a:xfrm>
          <a:prstGeom prst="rect">
            <a:avLst/>
          </a:prstGeom>
          <a:noFill/>
          <a:ln w="9525">
            <a:noFill/>
            <a:miter lim="800000"/>
            <a:headEnd/>
            <a:tailEnd/>
          </a:ln>
        </p:spPr>
        <p:txBody>
          <a:bodyPr/>
          <a:lstStyle/>
          <a:p>
            <a:pPr eaLnBrk="0" hangingPunct="0">
              <a:spcBef>
                <a:spcPct val="20000"/>
              </a:spcBef>
              <a:buFont typeface="Arial" charset="0"/>
              <a:buNone/>
            </a:pPr>
            <a:endParaRPr lang="en-US">
              <a:solidFill>
                <a:srgbClr val="990033"/>
              </a:solidFill>
              <a:latin typeface="Gill Sans MT" pitchFamily="34" charset="0"/>
            </a:endParaRPr>
          </a:p>
        </p:txBody>
      </p:sp>
      <p:sp>
        <p:nvSpPr>
          <p:cNvPr id="15367" name="Text Placeholder 8"/>
          <p:cNvSpPr txBox="1">
            <a:spLocks/>
          </p:cNvSpPr>
          <p:nvPr/>
        </p:nvSpPr>
        <p:spPr bwMode="auto">
          <a:xfrm>
            <a:off x="457200" y="5408613"/>
            <a:ext cx="6019800" cy="914400"/>
          </a:xfrm>
          <a:prstGeom prst="rect">
            <a:avLst/>
          </a:prstGeom>
          <a:noFill/>
          <a:ln w="9525">
            <a:noFill/>
            <a:miter lim="800000"/>
            <a:headEnd/>
            <a:tailEnd/>
          </a:ln>
        </p:spPr>
        <p:txBody>
          <a:bodyPr/>
          <a:lstStyle/>
          <a:p>
            <a:pPr eaLnBrk="0" hangingPunct="0">
              <a:spcBef>
                <a:spcPct val="20000"/>
              </a:spcBef>
              <a:buFont typeface="Arial" charset="0"/>
              <a:buNone/>
            </a:pPr>
            <a:endParaRPr lang="en-US" sz="2000">
              <a:solidFill>
                <a:srgbClr val="000099"/>
              </a:solidFill>
              <a:latin typeface="Gill Sans MT" pitchFamily="34" charset="0"/>
            </a:endParaRPr>
          </a:p>
        </p:txBody>
      </p:sp>
      <p:sp>
        <p:nvSpPr>
          <p:cNvPr id="8" name="TextBox 7"/>
          <p:cNvSpPr txBox="1"/>
          <p:nvPr/>
        </p:nvSpPr>
        <p:spPr>
          <a:xfrm>
            <a:off x="128172" y="5385311"/>
            <a:ext cx="4171459" cy="1015663"/>
          </a:xfrm>
          <a:prstGeom prst="rect">
            <a:avLst/>
          </a:prstGeom>
          <a:noFill/>
        </p:spPr>
        <p:txBody>
          <a:bodyPr wrap="square" rtlCol="0">
            <a:spAutoFit/>
          </a:bodyPr>
          <a:lstStyle/>
          <a:p>
            <a:r>
              <a:rPr lang="en-US" sz="2000" dirty="0" smtClean="0"/>
              <a:t>Slides from: </a:t>
            </a:r>
            <a:r>
              <a:rPr lang="en-US" sz="2000" dirty="0" err="1" smtClean="0"/>
              <a:t>Braatz</a:t>
            </a:r>
            <a:r>
              <a:rPr lang="en-US" sz="2000" dirty="0" smtClean="0"/>
              <a:t>, </a:t>
            </a:r>
            <a:r>
              <a:rPr lang="en-US" sz="2000" dirty="0" err="1" smtClean="0"/>
              <a:t>Frayer</a:t>
            </a:r>
            <a:r>
              <a:rPr lang="en-US" sz="2000" dirty="0" smtClean="0"/>
              <a:t>, O’Neil, </a:t>
            </a:r>
            <a:r>
              <a:rPr lang="en-US" sz="2000" dirty="0" err="1" smtClean="0"/>
              <a:t>Lockman</a:t>
            </a:r>
            <a:r>
              <a:rPr lang="en-US" sz="2000" dirty="0" smtClean="0"/>
              <a:t>, Hunter, Langston, and input from other NRAO staff. </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2770"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13F1F7F0-7872-484C-B7AA-7E421047E257}" type="slidenum">
              <a:rPr lang="en-US" sz="1100">
                <a:latin typeface="Lucida Grande" charset="0"/>
                <a:ea typeface="Lucida Grande" charset="0"/>
                <a:cs typeface="Lucida Grande" charset="0"/>
                <a:sym typeface="Lucida Grande" charset="0"/>
              </a:rPr>
              <a:pPr/>
              <a:t>10</a:t>
            </a:fld>
            <a:endParaRPr lang="en-US" sz="1100" dirty="0">
              <a:latin typeface="Lucida Grande" charset="0"/>
              <a:ea typeface="Lucida Grande" charset="0"/>
              <a:cs typeface="Lucida Grande" charset="0"/>
              <a:sym typeface="Lucida Grande" charset="0"/>
            </a:endParaRPr>
          </a:p>
        </p:txBody>
      </p:sp>
      <p:pic>
        <p:nvPicPr>
          <p:cNvPr id="32771" name="Picture 3"/>
          <p:cNvPicPr>
            <a:picLocks noChangeAspect="1" noChangeArrowheads="1"/>
          </p:cNvPicPr>
          <p:nvPr/>
        </p:nvPicPr>
        <p:blipFill>
          <a:blip r:embed="rId3"/>
          <a:srcRect l="4102" t="13411" r="5598" b="20052"/>
          <a:stretch>
            <a:fillRect/>
          </a:stretch>
        </p:blipFill>
        <p:spPr bwMode="auto">
          <a:xfrm>
            <a:off x="437555" y="-526851"/>
            <a:ext cx="8256613" cy="4563070"/>
          </a:xfrm>
          <a:prstGeom prst="rect">
            <a:avLst/>
          </a:prstGeom>
          <a:noFill/>
          <a:ln w="12700" cap="flat">
            <a:noFill/>
            <a:miter lim="800000"/>
            <a:headEnd/>
            <a:tailEnd/>
          </a:ln>
        </p:spPr>
      </p:pic>
      <p:pic>
        <p:nvPicPr>
          <p:cNvPr id="32772" name="Picture 4"/>
          <p:cNvPicPr>
            <a:picLocks noChangeAspect="1" noChangeArrowheads="1"/>
          </p:cNvPicPr>
          <p:nvPr/>
        </p:nvPicPr>
        <p:blipFill>
          <a:blip r:embed="rId4"/>
          <a:srcRect/>
          <a:stretch>
            <a:fillRect/>
          </a:stretch>
        </p:blipFill>
        <p:spPr bwMode="auto">
          <a:xfrm>
            <a:off x="276820" y="3482578"/>
            <a:ext cx="5143500" cy="3538389"/>
          </a:xfrm>
          <a:prstGeom prst="rect">
            <a:avLst/>
          </a:prstGeom>
          <a:noFill/>
          <a:ln w="12700" cap="flat">
            <a:noFill/>
            <a:miter lim="800000"/>
            <a:headEnd/>
            <a:tailEnd/>
          </a:ln>
        </p:spPr>
      </p:pic>
      <p:pic>
        <p:nvPicPr>
          <p:cNvPr id="32773" name="Picture 5"/>
          <p:cNvPicPr>
            <a:picLocks noChangeAspect="1" noChangeArrowheads="1"/>
          </p:cNvPicPr>
          <p:nvPr/>
        </p:nvPicPr>
        <p:blipFill>
          <a:blip r:embed="rId5"/>
          <a:srcRect/>
          <a:stretch>
            <a:fillRect/>
          </a:stretch>
        </p:blipFill>
        <p:spPr bwMode="auto">
          <a:xfrm>
            <a:off x="4741664" y="3482578"/>
            <a:ext cx="5143500" cy="3594199"/>
          </a:xfrm>
          <a:prstGeom prst="rect">
            <a:avLst/>
          </a:prstGeom>
          <a:noFill/>
          <a:ln w="12700" cap="flat">
            <a:noFill/>
            <a:miter lim="800000"/>
            <a:headEnd/>
            <a:tailEnd/>
          </a:ln>
        </p:spPr>
      </p:pic>
      <p:sp>
        <p:nvSpPr>
          <p:cNvPr id="32774" name="Rectangle 6"/>
          <p:cNvSpPr>
            <a:spLocks/>
          </p:cNvSpPr>
          <p:nvPr/>
        </p:nvSpPr>
        <p:spPr bwMode="auto">
          <a:xfrm>
            <a:off x="1526977" y="0"/>
            <a:ext cx="5554931" cy="323165"/>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100" dirty="0">
                <a:solidFill>
                  <a:srgbClr val="FFFF00"/>
                </a:solidFill>
                <a:latin typeface="Lucida Grande" charset="0"/>
                <a:ea typeface="Lucida Grande" charset="0"/>
                <a:cs typeface="Lucida Grande" charset="0"/>
                <a:sym typeface="Lucida Grande" charset="0"/>
              </a:rPr>
              <a:t>Unblocked Optics for High Dynamic Range</a:t>
            </a:r>
          </a:p>
        </p:txBody>
      </p:sp>
      <p:sp>
        <p:nvSpPr>
          <p:cNvPr id="32776" name="Rectangle 8"/>
          <p:cNvSpPr>
            <a:spLocks/>
          </p:cNvSpPr>
          <p:nvPr/>
        </p:nvSpPr>
        <p:spPr bwMode="auto">
          <a:xfrm>
            <a:off x="5661422" y="6420445"/>
            <a:ext cx="4375547" cy="375047"/>
          </a:xfrm>
          <a:prstGeom prst="rect">
            <a:avLst/>
          </a:prstGeom>
          <a:noFill/>
          <a:ln w="12700" cap="flat">
            <a:noFill/>
            <a:miter lim="800000"/>
            <a:headEnd type="none" w="med" len="med"/>
            <a:tailEnd type="none" w="med" len="med"/>
          </a:ln>
        </p:spPr>
        <p:txBody>
          <a:bodyPr lIns="0" tIns="0" rIns="40638" bIns="0">
            <a:prstTxWarp prst="textNoShape">
              <a:avLst/>
            </a:prstTxWarp>
          </a:bodyPr>
          <a:lstStyle/>
          <a:p>
            <a:pPr>
              <a:spcBef>
                <a:spcPts val="492"/>
              </a:spcBef>
            </a:pPr>
            <a:r>
              <a:rPr lang="en-US" sz="1100" dirty="0">
                <a:solidFill>
                  <a:srgbClr val="000099"/>
                </a:solidFill>
                <a:latin typeface="Lucida Grande" charset="0"/>
                <a:ea typeface="Lucida Grande" charset="0"/>
                <a:cs typeface="Lucida Grande" charset="0"/>
                <a:sym typeface="Lucida Grande" charset="0"/>
              </a:rPr>
              <a:t>Villanova University, Sept 2011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77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14754" y="116510"/>
            <a:ext cx="7675562" cy="914400"/>
          </a:xfrm>
        </p:spPr>
        <p:txBody>
          <a:bodyPr/>
          <a:lstStyle/>
          <a:p>
            <a:r>
              <a:rPr lang="en-US" sz="2400" dirty="0" smtClean="0"/>
              <a:t>Improvements to Surface Makes 3mm Possible</a:t>
            </a:r>
          </a:p>
        </p:txBody>
      </p:sp>
      <p:pic>
        <p:nvPicPr>
          <p:cNvPr id="24579" name="Picture 3" descr="surface_improveswithtime.jpg"/>
          <p:cNvPicPr>
            <a:picLocks noChangeAspect="1"/>
          </p:cNvPicPr>
          <p:nvPr/>
        </p:nvPicPr>
        <p:blipFill>
          <a:blip r:embed="rId2"/>
          <a:srcRect/>
          <a:stretch>
            <a:fillRect/>
          </a:stretch>
        </p:blipFill>
        <p:spPr bwMode="auto">
          <a:xfrm>
            <a:off x="630238" y="990600"/>
            <a:ext cx="8056562" cy="5284788"/>
          </a:xfrm>
          <a:prstGeom prst="rect">
            <a:avLst/>
          </a:prstGeom>
          <a:noFill/>
          <a:ln w="9525">
            <a:noFill/>
            <a:miter lim="800000"/>
            <a:headEnd/>
            <a:tailEnd/>
          </a:ln>
        </p:spPr>
      </p:pic>
      <p:sp>
        <p:nvSpPr>
          <p:cNvPr id="24580" name="TextBox 4"/>
          <p:cNvSpPr txBox="1">
            <a:spLocks noChangeArrowheads="1"/>
          </p:cNvSpPr>
          <p:nvPr/>
        </p:nvSpPr>
        <p:spPr bwMode="auto">
          <a:xfrm>
            <a:off x="990600" y="6324600"/>
            <a:ext cx="5867400" cy="369888"/>
          </a:xfrm>
          <a:prstGeom prst="rect">
            <a:avLst/>
          </a:prstGeom>
          <a:noFill/>
          <a:ln w="9525">
            <a:noFill/>
            <a:miter lim="800000"/>
            <a:headEnd/>
            <a:tailEnd/>
          </a:ln>
        </p:spPr>
        <p:txBody>
          <a:bodyPr>
            <a:prstTxWarp prst="textNoShape">
              <a:avLst/>
            </a:prstTxWarp>
            <a:spAutoFit/>
          </a:bodyPr>
          <a:lstStyle/>
          <a:p>
            <a:r>
              <a:rPr lang="en-US" sz="1800"/>
              <a:t>(From Todd Hunter,  PTCS group)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7475" y="34953"/>
            <a:ext cx="7694525" cy="838200"/>
          </a:xfrm>
        </p:spPr>
        <p:txBody>
          <a:bodyPr/>
          <a:lstStyle/>
          <a:p>
            <a:r>
              <a:rPr lang="en-US" sz="2800" dirty="0" smtClean="0"/>
              <a:t>GBT Effective Collecting Area (</a:t>
            </a:r>
            <a:r>
              <a:rPr lang="en-US" sz="2800" dirty="0" err="1" smtClean="0"/>
              <a:t>η</a:t>
            </a:r>
            <a:r>
              <a:rPr lang="en-US" sz="2800" baseline="-25000" dirty="0" err="1" smtClean="0"/>
              <a:t>a</a:t>
            </a:r>
            <a:r>
              <a:rPr lang="en-US" sz="2800" dirty="0" smtClean="0"/>
              <a:t> * Area)</a:t>
            </a:r>
          </a:p>
        </p:txBody>
      </p:sp>
      <p:pic>
        <p:nvPicPr>
          <p:cNvPr id="17411" name="Picture 3" descr="area_comp.jpg"/>
          <p:cNvPicPr>
            <a:picLocks noChangeAspect="1"/>
          </p:cNvPicPr>
          <p:nvPr/>
        </p:nvPicPr>
        <p:blipFill>
          <a:blip r:embed="rId2"/>
          <a:srcRect/>
          <a:stretch>
            <a:fillRect/>
          </a:stretch>
        </p:blipFill>
        <p:spPr bwMode="auto">
          <a:xfrm>
            <a:off x="1584325" y="1143000"/>
            <a:ext cx="7483475" cy="5343525"/>
          </a:xfrm>
          <a:prstGeom prst="rect">
            <a:avLst/>
          </a:prstGeom>
          <a:noFill/>
          <a:ln w="9525">
            <a:noFill/>
            <a:miter lim="800000"/>
            <a:headEnd/>
            <a:tailEnd/>
          </a:ln>
        </p:spPr>
      </p:pic>
      <p:sp>
        <p:nvSpPr>
          <p:cNvPr id="17412" name="TextBox 4"/>
          <p:cNvSpPr txBox="1">
            <a:spLocks noChangeArrowheads="1"/>
          </p:cNvSpPr>
          <p:nvPr/>
        </p:nvSpPr>
        <p:spPr bwMode="auto">
          <a:xfrm>
            <a:off x="76200" y="1219200"/>
            <a:ext cx="1600200" cy="3970338"/>
          </a:xfrm>
          <a:prstGeom prst="rect">
            <a:avLst/>
          </a:prstGeom>
          <a:noFill/>
          <a:ln w="9525">
            <a:noFill/>
            <a:miter lim="800000"/>
            <a:headEnd/>
            <a:tailEnd/>
          </a:ln>
        </p:spPr>
        <p:txBody>
          <a:bodyPr>
            <a:prstTxWarp prst="textNoShape">
              <a:avLst/>
            </a:prstTxWarp>
            <a:spAutoFit/>
          </a:bodyPr>
          <a:lstStyle/>
          <a:p>
            <a:r>
              <a:rPr lang="en-US" sz="1800"/>
              <a:t>Assumes current ~240um rms surface errors</a:t>
            </a:r>
            <a:r>
              <a:rPr lang="en-US" sz="1800">
                <a:sym typeface="Wingdings" charset="2"/>
              </a:rPr>
              <a:t></a:t>
            </a:r>
            <a:r>
              <a:rPr lang="en-US" sz="1800"/>
              <a:t> 35% at 90 GHz</a:t>
            </a:r>
          </a:p>
          <a:p>
            <a:r>
              <a:rPr lang="en-US" sz="1800"/>
              <a:t>(still room for more gains)</a:t>
            </a:r>
          </a:p>
          <a:p>
            <a:endParaRPr lang="en-US" sz="1800">
              <a:sym typeface="Wingdings" charset="2"/>
            </a:endParaRPr>
          </a:p>
          <a:p>
            <a:r>
              <a:rPr lang="en-US" sz="1800">
                <a:sym typeface="Wingdings" charset="2"/>
              </a:rPr>
              <a:t> most sensitive facility at Q and W-low (4mm). </a:t>
            </a:r>
            <a:endParaRPr lang="en-US" sz="1800"/>
          </a:p>
          <a:p>
            <a:endParaRPr lang="en-US"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6866"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05052D34-31FE-054A-B74A-CBB26EB7C92C}" type="slidenum">
              <a:rPr lang="en-US" sz="1100">
                <a:latin typeface="Lucida Grande" charset="0"/>
                <a:ea typeface="Lucida Grande" charset="0"/>
                <a:cs typeface="Lucida Grande" charset="0"/>
                <a:sym typeface="Lucida Grande" charset="0"/>
              </a:rPr>
              <a:pPr/>
              <a:t>13</a:t>
            </a:fld>
            <a:endParaRPr lang="en-US" sz="1100" dirty="0">
              <a:latin typeface="Lucida Grande" charset="0"/>
              <a:ea typeface="Lucida Grande" charset="0"/>
              <a:cs typeface="Lucida Grande" charset="0"/>
              <a:sym typeface="Lucida Grande" charset="0"/>
            </a:endParaRPr>
          </a:p>
        </p:txBody>
      </p:sp>
      <p:sp>
        <p:nvSpPr>
          <p:cNvPr id="36867" name="Rectangle 3"/>
          <p:cNvSpPr>
            <a:spLocks/>
          </p:cNvSpPr>
          <p:nvPr/>
        </p:nvSpPr>
        <p:spPr bwMode="auto">
          <a:xfrm>
            <a:off x="664164" y="722356"/>
            <a:ext cx="7072313" cy="4747453"/>
          </a:xfrm>
          <a:prstGeom prst="rect">
            <a:avLst/>
          </a:prstGeom>
          <a:noFill/>
          <a:ln w="12700" cap="flat">
            <a:noFill/>
            <a:miter lim="800000"/>
            <a:headEnd type="none" w="med" len="med"/>
            <a:tailEnd type="none" w="med" len="med"/>
          </a:ln>
        </p:spPr>
        <p:txBody>
          <a:bodyPr wrap="square" lIns="0" tIns="0" rIns="0" bIns="0">
            <a:prstTxWarp prst="textNoShape">
              <a:avLst/>
            </a:prstTxWarp>
            <a:spAutoFit/>
          </a:bodyPr>
          <a:lstStyle/>
          <a:p>
            <a:pPr marL="173038" indent="-173038">
              <a:spcBef>
                <a:spcPts val="703"/>
              </a:spcBef>
            </a:pPr>
            <a:endParaRPr lang="en-US" sz="2000" dirty="0" smtClean="0">
              <a:ea typeface="Arial" charset="0"/>
              <a:cs typeface="Arial" charset="0"/>
              <a:sym typeface="Arial" charset="0"/>
            </a:endParaRPr>
          </a:p>
          <a:p>
            <a:pPr marL="173038" indent="-173038">
              <a:spcBef>
                <a:spcPts val="703"/>
              </a:spcBef>
              <a:buSzPct val="125000"/>
              <a:buFont typeface="Gill Sans" charset="0"/>
              <a:buChar char="•"/>
            </a:pPr>
            <a:r>
              <a:rPr lang="en-US" sz="2000" dirty="0" smtClean="0">
                <a:ea typeface="Arial" charset="0"/>
                <a:cs typeface="Arial" charset="0"/>
                <a:sym typeface="Arial" charset="0"/>
              </a:rPr>
              <a:t> Pulsars:  Surveys; timing</a:t>
            </a:r>
          </a:p>
          <a:p>
            <a:pPr marL="173038" indent="-173038">
              <a:spcBef>
                <a:spcPts val="703"/>
              </a:spcBef>
              <a:buSzPct val="125000"/>
              <a:buFont typeface="Gill Sans" charset="0"/>
              <a:buChar char="•"/>
            </a:pPr>
            <a:r>
              <a:rPr lang="en-US" sz="2000" dirty="0" smtClean="0">
                <a:ea typeface="Arial" charset="0"/>
                <a:cs typeface="Arial" charset="0"/>
                <a:sym typeface="Arial" charset="0"/>
              </a:rPr>
              <a:t> Neutral Hydrogen (HI):   Masses of local galaxies,  Kinematics of galaxy and local group/dark matter</a:t>
            </a:r>
          </a:p>
          <a:p>
            <a:pPr marL="173038" indent="-173038">
              <a:spcBef>
                <a:spcPts val="703"/>
              </a:spcBef>
              <a:buSzPct val="125000"/>
              <a:buFont typeface="Gill Sans" charset="0"/>
              <a:buChar char="•"/>
            </a:pPr>
            <a:r>
              <a:rPr lang="en-US" sz="2000" dirty="0" smtClean="0">
                <a:ea typeface="Arial" charset="0"/>
                <a:cs typeface="Arial" charset="0"/>
                <a:sym typeface="Arial" charset="0"/>
              </a:rPr>
              <a:t> High-</a:t>
            </a:r>
            <a:r>
              <a:rPr lang="en-US" sz="2000" dirty="0" err="1" smtClean="0">
                <a:ea typeface="Arial" charset="0"/>
                <a:cs typeface="Arial" charset="0"/>
                <a:sym typeface="Arial" charset="0"/>
              </a:rPr>
              <a:t>redshift</a:t>
            </a:r>
            <a:r>
              <a:rPr lang="en-US" sz="2000" dirty="0" smtClean="0">
                <a:ea typeface="Arial" charset="0"/>
                <a:cs typeface="Arial" charset="0"/>
                <a:sym typeface="Arial" charset="0"/>
              </a:rPr>
              <a:t>/Cosmology:  Galaxy clusters, CO in the early universe, HI intensity mapping at high-</a:t>
            </a:r>
            <a:r>
              <a:rPr lang="en-US" sz="2000" dirty="0" err="1" smtClean="0">
                <a:ea typeface="Arial" charset="0"/>
                <a:cs typeface="Arial" charset="0"/>
                <a:sym typeface="Arial" charset="0"/>
              </a:rPr>
              <a:t>redshift</a:t>
            </a:r>
            <a:endParaRPr lang="en-US" sz="2000" dirty="0" smtClean="0">
              <a:ea typeface="Arial" charset="0"/>
              <a:cs typeface="Arial" charset="0"/>
              <a:sym typeface="Arial" charset="0"/>
            </a:endParaRPr>
          </a:p>
          <a:p>
            <a:pPr marL="173038" indent="-173038">
              <a:spcBef>
                <a:spcPts val="703"/>
              </a:spcBef>
              <a:buSzPct val="125000"/>
              <a:buFont typeface="Gill Sans" charset="0"/>
              <a:buChar char="•"/>
            </a:pPr>
            <a:r>
              <a:rPr lang="en-US" sz="2000" dirty="0" smtClean="0">
                <a:ea typeface="Arial" charset="0"/>
                <a:cs typeface="Arial" charset="0"/>
                <a:sym typeface="Arial" charset="0"/>
              </a:rPr>
              <a:t> Interstellar </a:t>
            </a:r>
            <a:r>
              <a:rPr lang="en-US" sz="2000" dirty="0">
                <a:ea typeface="Arial" charset="0"/>
                <a:cs typeface="Arial" charset="0"/>
                <a:sym typeface="Arial" charset="0"/>
              </a:rPr>
              <a:t>Organic </a:t>
            </a:r>
            <a:r>
              <a:rPr lang="en-US" sz="2000" dirty="0" err="1" smtClean="0">
                <a:ea typeface="Arial" charset="0"/>
                <a:cs typeface="Arial" charset="0"/>
                <a:sym typeface="Arial" charset="0"/>
              </a:rPr>
              <a:t>Molecules/Astro-chemisty</a:t>
            </a:r>
            <a:endParaRPr lang="en-US" sz="2000" dirty="0" smtClean="0">
              <a:ea typeface="Arial" charset="0"/>
              <a:cs typeface="Arial" charset="0"/>
              <a:sym typeface="Arial" charset="0"/>
            </a:endParaRPr>
          </a:p>
          <a:p>
            <a:pPr marL="173038" indent="-173038">
              <a:spcBef>
                <a:spcPts val="703"/>
              </a:spcBef>
              <a:buSzPct val="125000"/>
              <a:buFont typeface="Gill Sans" charset="0"/>
              <a:buChar char="•"/>
            </a:pPr>
            <a:r>
              <a:rPr lang="en-US" sz="2000" dirty="0" smtClean="0">
                <a:ea typeface="Arial" charset="0"/>
                <a:cs typeface="Arial" charset="0"/>
                <a:sym typeface="Arial" charset="0"/>
              </a:rPr>
              <a:t> Masers:  black hole masses, distances to galaxies</a:t>
            </a:r>
          </a:p>
          <a:p>
            <a:pPr marL="173038" indent="-173038">
              <a:spcBef>
                <a:spcPts val="703"/>
              </a:spcBef>
              <a:buSzPct val="125000"/>
              <a:buFont typeface="Gill Sans" charset="0"/>
              <a:buChar char="•"/>
            </a:pPr>
            <a:r>
              <a:rPr lang="en-US" sz="2000" dirty="0" smtClean="0">
                <a:ea typeface="Arial" charset="0"/>
                <a:cs typeface="Arial" charset="0"/>
                <a:sym typeface="Arial" charset="0"/>
              </a:rPr>
              <a:t> Star Formation:  NH</a:t>
            </a:r>
            <a:r>
              <a:rPr lang="en-US" sz="2000" baseline="-25000" dirty="0" smtClean="0">
                <a:ea typeface="Arial" charset="0"/>
                <a:cs typeface="Arial" charset="0"/>
                <a:sym typeface="Arial" charset="0"/>
              </a:rPr>
              <a:t>3</a:t>
            </a:r>
            <a:r>
              <a:rPr lang="en-US" sz="2000" dirty="0" smtClean="0">
                <a:ea typeface="Arial" charset="0"/>
                <a:cs typeface="Arial" charset="0"/>
                <a:sym typeface="Arial" charset="0"/>
              </a:rPr>
              <a:t> mapping</a:t>
            </a:r>
          </a:p>
          <a:p>
            <a:pPr marL="173038" indent="-173038">
              <a:spcBef>
                <a:spcPts val="703"/>
              </a:spcBef>
              <a:buSzPct val="125000"/>
              <a:buFont typeface="Gill Sans" charset="0"/>
              <a:buChar char="•"/>
            </a:pPr>
            <a:r>
              <a:rPr lang="en-US" sz="2000" dirty="0" smtClean="0">
                <a:ea typeface="Arial" charset="0"/>
                <a:cs typeface="Arial" charset="0"/>
                <a:sym typeface="Arial" charset="0"/>
              </a:rPr>
              <a:t> Basic Physics:   The </a:t>
            </a:r>
            <a:r>
              <a:rPr lang="en-US" sz="2000" dirty="0">
                <a:ea typeface="Arial" charset="0"/>
                <a:cs typeface="Arial" charset="0"/>
                <a:sym typeface="Arial" charset="0"/>
              </a:rPr>
              <a:t>search for Gravitational </a:t>
            </a:r>
            <a:r>
              <a:rPr lang="en-US" sz="2000" dirty="0" smtClean="0">
                <a:ea typeface="Arial" charset="0"/>
                <a:cs typeface="Arial" charset="0"/>
                <a:sym typeface="Arial" charset="0"/>
              </a:rPr>
              <a:t>Radiation, Limits on Fundamental “constants”</a:t>
            </a:r>
          </a:p>
          <a:p>
            <a:pPr marL="173038" indent="-173038">
              <a:spcBef>
                <a:spcPts val="703"/>
              </a:spcBef>
              <a:buSzPct val="125000"/>
              <a:buFont typeface="Gill Sans" charset="0"/>
              <a:buChar char="•"/>
            </a:pPr>
            <a:r>
              <a:rPr lang="en-US" sz="2000" dirty="0" smtClean="0">
                <a:ea typeface="Arial" charset="0"/>
                <a:cs typeface="Arial" charset="0"/>
                <a:sym typeface="Arial" charset="0"/>
              </a:rPr>
              <a:t> Solar system astronomy</a:t>
            </a:r>
          </a:p>
          <a:p>
            <a:pPr marL="173038" indent="-173038">
              <a:spcBef>
                <a:spcPts val="703"/>
              </a:spcBef>
              <a:buSzPct val="125000"/>
              <a:buFont typeface="Gill Sans" charset="0"/>
              <a:buChar char="•"/>
            </a:pPr>
            <a:endParaRPr lang="en-US" sz="1600" dirty="0">
              <a:ea typeface="Arial" charset="0"/>
              <a:cs typeface="Arial" charset="0"/>
              <a:sym typeface="Arial" charset="0"/>
            </a:endParaRPr>
          </a:p>
        </p:txBody>
      </p:sp>
      <p:sp>
        <p:nvSpPr>
          <p:cNvPr id="36868" name="Rectangle 4"/>
          <p:cNvSpPr>
            <a:spLocks/>
          </p:cNvSpPr>
          <p:nvPr/>
        </p:nvSpPr>
        <p:spPr bwMode="auto">
          <a:xfrm>
            <a:off x="639241" y="267891"/>
            <a:ext cx="7215188" cy="455414"/>
          </a:xfrm>
          <a:prstGeom prst="rect">
            <a:avLst/>
          </a:prstGeom>
          <a:noFill/>
          <a:ln w="12700" cap="flat">
            <a:noFill/>
            <a:miter lim="800000"/>
            <a:headEnd type="none" w="med" len="med"/>
            <a:tailEnd type="none" w="med" len="med"/>
          </a:ln>
        </p:spPr>
        <p:txBody>
          <a:bodyPr lIns="0" tIns="0" rIns="28573" bIns="0">
            <a:prstTxWarp prst="textNoShape">
              <a:avLst/>
            </a:prstTxWarp>
          </a:bodyPr>
          <a:lstStyle/>
          <a:p>
            <a:pPr marL="27905"/>
            <a:r>
              <a:rPr lang="en-US" sz="2500" dirty="0" smtClean="0">
                <a:latin typeface="Lucida Grande" charset="0"/>
                <a:ea typeface="Lucida Grande" charset="0"/>
                <a:cs typeface="Lucida Grande" charset="0"/>
                <a:sym typeface="Lucida Grande" charset="0"/>
              </a:rPr>
              <a:t>Some Key GBT Science Areas:</a:t>
            </a:r>
            <a:endParaRPr lang="en-US" sz="2500" dirty="0">
              <a:latin typeface="Lucida Grande" charset="0"/>
              <a:ea typeface="Lucida Grande" charset="0"/>
              <a:cs typeface="Lucida Grande" charset="0"/>
              <a:sym typeface="Lucida Grande"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Fundamental physics</a:t>
            </a:r>
            <a:br>
              <a:rPr lang="en-US" dirty="0" smtClean="0">
                <a:solidFill>
                  <a:schemeClr val="accent2">
                    <a:lumMod val="60000"/>
                    <a:lumOff val="40000"/>
                  </a:schemeClr>
                </a:solidFill>
                <a:cs typeface="GillSans" pitchFamily="48" charset="0"/>
              </a:rPr>
            </a:br>
            <a:r>
              <a:rPr lang="en-US" sz="1800" dirty="0" smtClean="0">
                <a:solidFill>
                  <a:schemeClr val="accent2">
                    <a:lumMod val="60000"/>
                    <a:lumOff val="40000"/>
                  </a:schemeClr>
                </a:solidFill>
                <a:cs typeface="GillSans" pitchFamily="48" charset="0"/>
              </a:rPr>
              <a:t>The race to detect gravitational waves</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14</a:t>
            </a:fld>
            <a:endParaRPr lang="en-US" smtClean="0">
              <a:latin typeface="Gill Sans" pitchFamily="17" charset="0"/>
              <a:ea typeface="ＭＳ Ｐゴシック" pitchFamily="48" charset="-128"/>
            </a:endParaRPr>
          </a:p>
        </p:txBody>
      </p:sp>
      <p:sp>
        <p:nvSpPr>
          <p:cNvPr id="32773" name="Rectangle 5"/>
          <p:cNvSpPr>
            <a:spLocks/>
          </p:cNvSpPr>
          <p:nvPr/>
        </p:nvSpPr>
        <p:spPr bwMode="auto">
          <a:xfrm>
            <a:off x="234878" y="4124667"/>
            <a:ext cx="3256677" cy="1997565"/>
          </a:xfrm>
          <a:prstGeom prst="rect">
            <a:avLst/>
          </a:prstGeom>
          <a:solidFill>
            <a:schemeClr val="tx1"/>
          </a:solidFill>
          <a:ln w="12700">
            <a:noFill/>
            <a:miter lim="800000"/>
            <a:headEnd/>
            <a:tailEnd/>
          </a:ln>
        </p:spPr>
        <p:txBody>
          <a:bodyPr lIns="0" tIns="0" rIns="0" bIns="0" anchor="ctr"/>
          <a:lstStyle/>
          <a:p>
            <a:pPr algn="ctr" defTabSz="642938"/>
            <a:r>
              <a:rPr lang="en-US" dirty="0" err="1" smtClean="0">
                <a:solidFill>
                  <a:prstClr val="white"/>
                </a:solidFill>
                <a:latin typeface="Gill Sans MT" pitchFamily="34" charset="0"/>
              </a:rPr>
              <a:t>NANOgrav</a:t>
            </a:r>
            <a:endParaRPr lang="en-US" dirty="0" smtClean="0">
              <a:solidFill>
                <a:prstClr val="white"/>
              </a:solidFill>
              <a:latin typeface="Gill Sans MT" pitchFamily="34" charset="0"/>
            </a:endParaRPr>
          </a:p>
          <a:p>
            <a:pPr algn="ctr" defTabSz="642938"/>
            <a:endParaRPr lang="en-US" sz="2000" dirty="0" smtClean="0">
              <a:solidFill>
                <a:prstClr val="white"/>
              </a:solidFill>
              <a:latin typeface="Gill Sans MT" pitchFamily="34" charset="0"/>
            </a:endParaRPr>
          </a:p>
          <a:p>
            <a:pPr algn="ctr" defTabSz="642938"/>
            <a:r>
              <a:rPr lang="en-US" sz="1800" dirty="0" smtClean="0">
                <a:solidFill>
                  <a:prstClr val="white"/>
                </a:solidFill>
                <a:latin typeface="Gill Sans MT" pitchFamily="34" charset="0"/>
              </a:rPr>
              <a:t>Need 40 pulsars with &lt;100ns timing residuals</a:t>
            </a:r>
            <a:endParaRPr lang="en-US" sz="1800" dirty="0">
              <a:solidFill>
                <a:prstClr val="white"/>
              </a:solidFill>
              <a:latin typeface="Gill Sans MT" pitchFamily="34" charset="0"/>
            </a:endParaRPr>
          </a:p>
        </p:txBody>
      </p:sp>
      <p:pic>
        <p:nvPicPr>
          <p:cNvPr id="11" name="Picture 12" descr="compare.tiff"/>
          <p:cNvPicPr>
            <a:picLocks noChangeAspect="1"/>
          </p:cNvPicPr>
          <p:nvPr/>
        </p:nvPicPr>
        <p:blipFill>
          <a:blip r:embed="rId3"/>
          <a:srcRect/>
          <a:stretch>
            <a:fillRect/>
          </a:stretch>
        </p:blipFill>
        <p:spPr bwMode="auto">
          <a:xfrm>
            <a:off x="217360" y="1391277"/>
            <a:ext cx="4220308" cy="2635119"/>
          </a:xfrm>
          <a:prstGeom prst="rect">
            <a:avLst/>
          </a:prstGeom>
          <a:noFill/>
          <a:ln w="9525">
            <a:noFill/>
            <a:miter lim="800000"/>
            <a:headEnd/>
            <a:tailEnd/>
          </a:ln>
        </p:spPr>
      </p:pic>
      <p:pic>
        <p:nvPicPr>
          <p:cNvPr id="12" name="Picture 5" descr="backer.tiff"/>
          <p:cNvPicPr>
            <a:picLocks noChangeAspect="1"/>
          </p:cNvPicPr>
          <p:nvPr/>
        </p:nvPicPr>
        <p:blipFill>
          <a:blip r:embed="rId4"/>
          <a:srcRect/>
          <a:stretch>
            <a:fillRect/>
          </a:stretch>
        </p:blipFill>
        <p:spPr bwMode="auto">
          <a:xfrm>
            <a:off x="5053276" y="204298"/>
            <a:ext cx="3866768" cy="3860409"/>
          </a:xfrm>
          <a:prstGeom prst="rect">
            <a:avLst/>
          </a:prstGeom>
          <a:noFill/>
          <a:ln w="9525">
            <a:noFill/>
            <a:miter lim="800000"/>
            <a:headEnd/>
            <a:tailEnd/>
          </a:ln>
        </p:spPr>
      </p:pic>
      <p:pic>
        <p:nvPicPr>
          <p:cNvPr id="9" name="Content Placeholder 3" descr="improvement.tiff"/>
          <p:cNvPicPr>
            <a:picLocks noGrp="1" noChangeAspect="1"/>
          </p:cNvPicPr>
          <p:nvPr>
            <p:ph idx="1"/>
          </p:nvPr>
        </p:nvPicPr>
        <p:blipFill>
          <a:blip r:embed="rId5"/>
          <a:srcRect b="548"/>
          <a:stretch>
            <a:fillRect/>
          </a:stretch>
        </p:blipFill>
        <p:spPr>
          <a:xfrm>
            <a:off x="3747923" y="4189968"/>
            <a:ext cx="5220237" cy="2531507"/>
          </a:xfrm>
        </p:spPr>
      </p:pic>
      <p:pic>
        <p:nvPicPr>
          <p:cNvPr id="10" name="Picture 13" descr="NanogravLogoBoxWeb.jpg"/>
          <p:cNvPicPr>
            <a:picLocks noChangeAspect="1"/>
          </p:cNvPicPr>
          <p:nvPr/>
        </p:nvPicPr>
        <p:blipFill>
          <a:blip r:embed="rId6"/>
          <a:srcRect/>
          <a:stretch>
            <a:fillRect/>
          </a:stretch>
        </p:blipFill>
        <p:spPr bwMode="auto">
          <a:xfrm>
            <a:off x="33138" y="6109137"/>
            <a:ext cx="1026942" cy="628085"/>
          </a:xfrm>
          <a:prstGeom prst="rect">
            <a:avLst/>
          </a:prstGeom>
          <a:noFill/>
          <a:ln w="9525">
            <a:noFill/>
            <a:miter lim="800000"/>
            <a:headEnd/>
            <a:tailEnd/>
          </a:ln>
        </p:spPr>
      </p:pic>
      <p:cxnSp>
        <p:nvCxnSpPr>
          <p:cNvPr id="14" name="Straight Connector 13"/>
          <p:cNvCxnSpPr/>
          <p:nvPr/>
        </p:nvCxnSpPr>
        <p:spPr>
          <a:xfrm>
            <a:off x="3416906" y="2584580"/>
            <a:ext cx="6400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87307" y="3424335"/>
            <a:ext cx="2743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950098" y="2761861"/>
            <a:ext cx="1268963" cy="548640"/>
          </a:xfrm>
          <a:prstGeom prst="rect">
            <a:avLst/>
          </a:prstGeom>
          <a:solidFill>
            <a:schemeClr val="bg1">
              <a:alpha val="44000"/>
            </a:schemeClr>
          </a:solidFill>
          <a:ln w="952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Fundamental physics</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cs typeface="GillSans" pitchFamily="48" charset="0"/>
              </a:rPr>
              <a:t>Testing matter at extreme densities</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15</a:t>
            </a:fld>
            <a:endParaRPr lang="en-US" smtClean="0">
              <a:latin typeface="Gill Sans" pitchFamily="17" charset="0"/>
              <a:ea typeface="ＭＳ Ｐゴシック" pitchFamily="48" charset="-128"/>
            </a:endParaRPr>
          </a:p>
        </p:txBody>
      </p:sp>
      <p:sp>
        <p:nvSpPr>
          <p:cNvPr id="32773" name="Rectangle 5"/>
          <p:cNvSpPr>
            <a:spLocks/>
          </p:cNvSpPr>
          <p:nvPr/>
        </p:nvSpPr>
        <p:spPr bwMode="auto">
          <a:xfrm>
            <a:off x="5050265" y="4023360"/>
            <a:ext cx="3685763" cy="1031875"/>
          </a:xfrm>
          <a:prstGeom prst="rect">
            <a:avLst/>
          </a:prstGeom>
          <a:solidFill>
            <a:schemeClr val="tx1"/>
          </a:solidFill>
          <a:ln w="12700">
            <a:noFill/>
            <a:miter lim="800000"/>
            <a:headEnd/>
            <a:tailEnd/>
          </a:ln>
        </p:spPr>
        <p:txBody>
          <a:bodyPr lIns="0" tIns="0" rIns="0" bIns="0" anchor="ctr"/>
          <a:lstStyle/>
          <a:p>
            <a:pPr algn="r" defTabSz="642938"/>
            <a:r>
              <a:rPr lang="en-US" sz="2000" dirty="0" smtClean="0">
                <a:solidFill>
                  <a:prstClr val="white"/>
                </a:solidFill>
                <a:latin typeface="Gill Sans MT" pitchFamily="34" charset="0"/>
              </a:rPr>
              <a:t>Detection of 2M</a:t>
            </a:r>
            <a:r>
              <a:rPr lang="en-US" sz="2000" baseline="-25000" dirty="0" smtClean="0">
                <a:solidFill>
                  <a:prstClr val="white"/>
                </a:solidFill>
                <a:latin typeface="Gill Sans MT" pitchFamily="34" charset="0"/>
              </a:rPr>
              <a:t>sun</a:t>
            </a:r>
            <a:r>
              <a:rPr lang="en-US" sz="2000" dirty="0" smtClean="0">
                <a:solidFill>
                  <a:prstClr val="white"/>
                </a:solidFill>
                <a:latin typeface="Gill Sans MT" pitchFamily="34" charset="0"/>
              </a:rPr>
              <a:t> neutron star</a:t>
            </a:r>
          </a:p>
          <a:p>
            <a:pPr algn="r" defTabSz="642938"/>
            <a:r>
              <a:rPr lang="en-US" sz="2000" dirty="0" smtClean="0">
                <a:solidFill>
                  <a:prstClr val="white"/>
                </a:solidFill>
                <a:latin typeface="Gill Sans MT" pitchFamily="34" charset="0"/>
              </a:rPr>
              <a:t>Rules out many theories of matter at high density</a:t>
            </a:r>
            <a:endParaRPr lang="en-US" sz="2000" dirty="0">
              <a:solidFill>
                <a:prstClr val="white"/>
              </a:solidFill>
              <a:latin typeface="Gill Sans MT" pitchFamily="34" charset="0"/>
            </a:endParaRPr>
          </a:p>
        </p:txBody>
      </p:sp>
      <p:pic>
        <p:nvPicPr>
          <p:cNvPr id="32776" name="Picture 11" descr="C:\MainFiles\talks\gbttalks\side6_pulsar.gif"/>
          <p:cNvPicPr>
            <a:picLocks noChangeAspect="1" noChangeArrowheads="1" noCrop="1"/>
          </p:cNvPicPr>
          <p:nvPr/>
        </p:nvPicPr>
        <p:blipFill>
          <a:blip r:embed="rId3"/>
          <a:srcRect/>
          <a:stretch>
            <a:fillRect/>
          </a:stretch>
        </p:blipFill>
        <p:spPr bwMode="auto">
          <a:xfrm>
            <a:off x="2103144" y="1565165"/>
            <a:ext cx="1905000" cy="1428750"/>
          </a:xfrm>
          <a:prstGeom prst="rect">
            <a:avLst/>
          </a:prstGeom>
          <a:noFill/>
          <a:ln w="9525">
            <a:noFill/>
            <a:miter lim="800000"/>
            <a:headEnd/>
            <a:tailEnd/>
          </a:ln>
        </p:spPr>
      </p:pic>
      <p:pic>
        <p:nvPicPr>
          <p:cNvPr id="14" name="Picture 7"/>
          <p:cNvPicPr>
            <a:picLocks noChangeAspect="1" noChangeArrowheads="1"/>
          </p:cNvPicPr>
          <p:nvPr/>
        </p:nvPicPr>
        <p:blipFill>
          <a:blip r:embed="rId4"/>
          <a:srcRect/>
          <a:stretch>
            <a:fillRect/>
          </a:stretch>
        </p:blipFill>
        <p:spPr bwMode="auto">
          <a:xfrm>
            <a:off x="457200" y="3469322"/>
            <a:ext cx="3151187" cy="3171825"/>
          </a:xfrm>
          <a:prstGeom prst="rect">
            <a:avLst/>
          </a:prstGeom>
          <a:noFill/>
          <a:ln w="12700">
            <a:noFill/>
            <a:miter lim="800000"/>
            <a:headEnd/>
            <a:tailEnd/>
          </a:ln>
        </p:spPr>
      </p:pic>
      <p:sp>
        <p:nvSpPr>
          <p:cNvPr id="15" name="Rectangle 5"/>
          <p:cNvSpPr>
            <a:spLocks/>
          </p:cNvSpPr>
          <p:nvPr/>
        </p:nvSpPr>
        <p:spPr bwMode="auto">
          <a:xfrm>
            <a:off x="3779266" y="5703668"/>
            <a:ext cx="3685763" cy="1031875"/>
          </a:xfrm>
          <a:prstGeom prst="rect">
            <a:avLst/>
          </a:prstGeom>
          <a:solidFill>
            <a:schemeClr val="tx1"/>
          </a:solidFill>
          <a:ln w="12700">
            <a:noFill/>
            <a:miter lim="800000"/>
            <a:headEnd/>
            <a:tailEnd/>
          </a:ln>
        </p:spPr>
        <p:txBody>
          <a:bodyPr lIns="0" tIns="0" rIns="0" bIns="0" anchor="ctr"/>
          <a:lstStyle/>
          <a:p>
            <a:pPr defTabSz="642938"/>
            <a:r>
              <a:rPr lang="en-US" sz="2000" dirty="0" smtClean="0">
                <a:solidFill>
                  <a:prstClr val="white"/>
                </a:solidFill>
                <a:latin typeface="Gill Sans MT" pitchFamily="34" charset="0"/>
              </a:rPr>
              <a:t>Measuring binary pair eccentricity to test general relativity</a:t>
            </a:r>
            <a:endParaRPr lang="en-US" sz="2000" dirty="0">
              <a:solidFill>
                <a:prstClr val="white"/>
              </a:solidFill>
              <a:latin typeface="Gill Sans MT" pitchFamily="34" charset="0"/>
            </a:endParaRPr>
          </a:p>
        </p:txBody>
      </p:sp>
      <p:pic>
        <p:nvPicPr>
          <p:cNvPr id="2055" name="Picture 7" descr="Neutron star mass-radius diagram."/>
          <p:cNvPicPr>
            <a:picLocks noChangeAspect="1" noChangeArrowheads="1"/>
          </p:cNvPicPr>
          <p:nvPr/>
        </p:nvPicPr>
        <p:blipFill>
          <a:blip r:embed="rId5"/>
          <a:srcRect/>
          <a:stretch>
            <a:fillRect/>
          </a:stretch>
        </p:blipFill>
        <p:spPr bwMode="auto">
          <a:xfrm>
            <a:off x="5050265" y="921766"/>
            <a:ext cx="3711894" cy="2864358"/>
          </a:xfrm>
          <a:prstGeom prst="rect">
            <a:avLst/>
          </a:prstGeom>
          <a:noFill/>
        </p:spPr>
      </p:pic>
      <p:sp>
        <p:nvSpPr>
          <p:cNvPr id="9" name="Rectangle 5"/>
          <p:cNvSpPr>
            <a:spLocks/>
          </p:cNvSpPr>
          <p:nvPr/>
        </p:nvSpPr>
        <p:spPr bwMode="auto">
          <a:xfrm>
            <a:off x="332239" y="1219200"/>
            <a:ext cx="4529297" cy="345965"/>
          </a:xfrm>
          <a:prstGeom prst="rect">
            <a:avLst/>
          </a:prstGeom>
          <a:solidFill>
            <a:schemeClr val="tx1"/>
          </a:solidFill>
          <a:ln w="12700">
            <a:noFill/>
            <a:miter lim="800000"/>
            <a:headEnd/>
            <a:tailEnd/>
          </a:ln>
        </p:spPr>
        <p:txBody>
          <a:bodyPr lIns="0" tIns="0" rIns="0" bIns="0" anchor="ctr"/>
          <a:lstStyle/>
          <a:p>
            <a:pPr defTabSz="642938"/>
            <a:r>
              <a:rPr lang="en-US" dirty="0" smtClean="0">
                <a:solidFill>
                  <a:prstClr val="white"/>
                </a:solidFill>
                <a:latin typeface="Gill Sans MT" pitchFamily="34" charset="0"/>
              </a:rPr>
              <a:t>Additional pulsar timing results!</a:t>
            </a:r>
            <a:endParaRPr lang="en-US" dirty="0">
              <a:solidFill>
                <a:prstClr val="white"/>
              </a:solidFill>
              <a:latin typeface="Gill Sans MT"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srcRect/>
          <a:stretch>
            <a:fillRect/>
          </a:stretch>
        </p:blipFill>
        <p:spPr bwMode="auto">
          <a:xfrm>
            <a:off x="1223367" y="1393031"/>
            <a:ext cx="6697266" cy="4339828"/>
          </a:xfrm>
          <a:prstGeom prst="rect">
            <a:avLst/>
          </a:prstGeom>
          <a:noFill/>
          <a:ln w="9525" cap="flat">
            <a:noFill/>
            <a:round/>
            <a:headEnd/>
            <a:tailEnd/>
          </a:ln>
        </p:spPr>
      </p:pic>
      <p:pic>
        <p:nvPicPr>
          <p:cNvPr id="46082" name="Picture 2"/>
          <p:cNvPicPr>
            <a:picLocks noChangeArrowheads="1"/>
          </p:cNvPicPr>
          <p:nvPr/>
        </p:nvPicPr>
        <p:blipFill>
          <a:blip r:embed="rId3"/>
          <a:srcRect/>
          <a:stretch>
            <a:fillRect/>
          </a:stretch>
        </p:blipFill>
        <p:spPr bwMode="auto">
          <a:xfrm>
            <a:off x="452066" y="5835551"/>
            <a:ext cx="590475" cy="763488"/>
          </a:xfrm>
          <a:prstGeom prst="rect">
            <a:avLst/>
          </a:prstGeom>
          <a:noFill/>
          <a:ln w="9525" cap="flat">
            <a:noFill/>
            <a:miter lim="800000"/>
            <a:headEnd/>
            <a:tailEnd/>
          </a:ln>
        </p:spPr>
      </p:pic>
      <p:sp>
        <p:nvSpPr>
          <p:cNvPr id="46083" name="Text Box 3"/>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2F65856F-A347-A443-9567-100C1AF50BD1}" type="slidenum">
              <a:rPr lang="en-US" sz="1100">
                <a:latin typeface="Lucida Grande" charset="0"/>
                <a:ea typeface="Lucida Grande" charset="0"/>
                <a:cs typeface="Lucida Grande" charset="0"/>
                <a:sym typeface="Lucida Grande" charset="0"/>
              </a:rPr>
              <a:pPr/>
              <a:t>16</a:t>
            </a:fld>
            <a:endParaRPr lang="en-US" sz="1100" dirty="0">
              <a:latin typeface="Lucida Grande" charset="0"/>
              <a:ea typeface="Lucida Grande" charset="0"/>
              <a:cs typeface="Lucida Grande" charset="0"/>
              <a:sym typeface="Lucida Grande" charset="0"/>
            </a:endParaRPr>
          </a:p>
        </p:txBody>
      </p:sp>
      <p:sp>
        <p:nvSpPr>
          <p:cNvPr id="46084" name="Rectangle 4"/>
          <p:cNvSpPr>
            <a:spLocks/>
          </p:cNvSpPr>
          <p:nvPr/>
        </p:nvSpPr>
        <p:spPr bwMode="auto">
          <a:xfrm>
            <a:off x="1080492" y="303610"/>
            <a:ext cx="6884789" cy="678656"/>
          </a:xfrm>
          <a:prstGeom prst="rect">
            <a:avLst/>
          </a:prstGeom>
          <a:noFill/>
          <a:ln w="12700" cap="flat">
            <a:noFill/>
            <a:miter lim="800000"/>
            <a:headEnd type="none" w="med" len="med"/>
            <a:tailEnd type="none" w="med" len="med"/>
          </a:ln>
        </p:spPr>
        <p:txBody>
          <a:bodyPr lIns="0" tIns="0" rIns="28573" bIns="0">
            <a:prstTxWarp prst="textNoShape">
              <a:avLst/>
            </a:prstTxWarp>
          </a:bodyPr>
          <a:lstStyle/>
          <a:p>
            <a:pPr marL="27905"/>
            <a:r>
              <a:rPr lang="en-US" sz="2200" dirty="0">
                <a:latin typeface="Lucida Grande" charset="0"/>
                <a:ea typeface="Lucida Grande" charset="0"/>
                <a:cs typeface="Lucida Grande" charset="0"/>
                <a:sym typeface="Lucida Grande" charset="0"/>
              </a:rPr>
              <a:t>The Dynamics of the “Local Group” of Galaxies</a:t>
            </a:r>
          </a:p>
          <a:p>
            <a:pPr marL="27905"/>
            <a:r>
              <a:rPr lang="en-US" sz="1800" dirty="0">
                <a:latin typeface="Lucida Grande" charset="0"/>
                <a:ea typeface="Lucida Grande" charset="0"/>
                <a:cs typeface="Lucida Grande" charset="0"/>
                <a:sym typeface="Lucida Grande" charset="0"/>
              </a:rPr>
              <a:t>(where is the dark matter?)</a:t>
            </a:r>
          </a:p>
        </p:txBody>
      </p:sp>
      <p:sp>
        <p:nvSpPr>
          <p:cNvPr id="46085" name="Rectangle 5"/>
          <p:cNvSpPr>
            <a:spLocks/>
          </p:cNvSpPr>
          <p:nvPr/>
        </p:nvSpPr>
        <p:spPr bwMode="auto">
          <a:xfrm>
            <a:off x="6736334" y="892969"/>
            <a:ext cx="558782" cy="215444"/>
          </a:xfrm>
          <a:prstGeom prst="rect">
            <a:avLst/>
          </a:prstGeom>
          <a:noFill/>
          <a:ln w="12700" cap="flat">
            <a:noFill/>
            <a:miter lim="800000"/>
            <a:headEnd type="none" w="med" len="med"/>
            <a:tailEnd type="none" w="med" len="med"/>
          </a:ln>
        </p:spPr>
        <p:txBody>
          <a:bodyPr wrap="none" lIns="0" tIns="0" rIns="28573" bIns="0">
            <a:prstTxWarp prst="textNoShape">
              <a:avLst/>
            </a:prstTxWarp>
            <a:spAutoFit/>
          </a:bodyPr>
          <a:lstStyle/>
          <a:p>
            <a:pPr marL="27905"/>
            <a:r>
              <a:rPr lang="en-US" sz="1400" dirty="0">
                <a:latin typeface="Lucida Grande" charset="0"/>
                <a:ea typeface="Lucida Grande" charset="0"/>
                <a:cs typeface="Lucida Grande" charset="0"/>
                <a:sym typeface="Lucida Grande" charset="0"/>
              </a:rPr>
              <a:t>1 </a:t>
            </a:r>
            <a:r>
              <a:rPr lang="en-US" sz="1400" dirty="0" err="1">
                <a:latin typeface="Lucida Grande" charset="0"/>
                <a:ea typeface="Lucida Grande" charset="0"/>
                <a:cs typeface="Lucida Grande" charset="0"/>
                <a:sym typeface="Lucida Grande" charset="0"/>
              </a:rPr>
              <a:t>Mpc</a:t>
            </a:r>
            <a:endParaRPr lang="en-US" sz="1400" dirty="0">
              <a:latin typeface="Lucida Grande" charset="0"/>
              <a:ea typeface="Lucida Grande" charset="0"/>
              <a:cs typeface="Lucida Grande" charset="0"/>
              <a:sym typeface="Lucida Grande" charset="0"/>
            </a:endParaRPr>
          </a:p>
        </p:txBody>
      </p:sp>
      <p:sp>
        <p:nvSpPr>
          <p:cNvPr id="46086" name="Line 6"/>
          <p:cNvSpPr>
            <a:spLocks noChangeShapeType="1"/>
          </p:cNvSpPr>
          <p:nvPr/>
        </p:nvSpPr>
        <p:spPr bwMode="auto">
          <a:xfrm rot="10800000" flipH="1">
            <a:off x="1225600" y="1250156"/>
            <a:ext cx="6655966" cy="23441"/>
          </a:xfrm>
          <a:prstGeom prst="line">
            <a:avLst/>
          </a:prstGeom>
          <a:noFill/>
          <a:ln w="25400" cap="flat">
            <a:solidFill>
              <a:schemeClr val="tx1"/>
            </a:solidFill>
            <a:prstDash val="solid"/>
            <a:round/>
            <a:headEnd type="stealth" w="med" len="med"/>
            <a:tailEnd type="stealth" w="med" len="me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srcRect/>
          <a:stretch>
            <a:fillRect/>
          </a:stretch>
        </p:blipFill>
        <p:spPr bwMode="auto">
          <a:xfrm>
            <a:off x="928688" y="1040862"/>
            <a:ext cx="7286625" cy="1794867"/>
          </a:xfrm>
          <a:prstGeom prst="rect">
            <a:avLst/>
          </a:prstGeom>
          <a:noFill/>
          <a:ln w="12700" cap="flat">
            <a:noFill/>
            <a:miter lim="800000"/>
            <a:headEnd/>
            <a:tailEnd/>
          </a:ln>
        </p:spPr>
      </p:pic>
      <p:pic>
        <p:nvPicPr>
          <p:cNvPr id="47106" name="Picture 2"/>
          <p:cNvPicPr>
            <a:picLocks noChangeAspect="1" noChangeArrowheads="1"/>
          </p:cNvPicPr>
          <p:nvPr/>
        </p:nvPicPr>
        <p:blipFill>
          <a:blip r:embed="rId3"/>
          <a:srcRect/>
          <a:stretch>
            <a:fillRect/>
          </a:stretch>
        </p:blipFill>
        <p:spPr bwMode="auto">
          <a:xfrm>
            <a:off x="910828" y="3504266"/>
            <a:ext cx="7322344" cy="1785938"/>
          </a:xfrm>
          <a:prstGeom prst="rect">
            <a:avLst/>
          </a:prstGeom>
          <a:noFill/>
          <a:ln w="12700" cap="flat">
            <a:noFill/>
            <a:miter lim="800000"/>
            <a:headEnd/>
            <a:tailEnd/>
          </a:ln>
        </p:spPr>
      </p:pic>
      <p:sp>
        <p:nvSpPr>
          <p:cNvPr id="47107" name="Rectangle 3"/>
          <p:cNvSpPr>
            <a:spLocks noGrp="1" noChangeArrowheads="1"/>
          </p:cNvSpPr>
          <p:nvPr>
            <p:ph type="body" idx="1"/>
          </p:nvPr>
        </p:nvSpPr>
        <p:spPr>
          <a:xfrm>
            <a:off x="1071562" y="196453"/>
            <a:ext cx="7358063" cy="794742"/>
          </a:xfrm>
          <a:ln/>
        </p:spPr>
        <p:txBody>
          <a:bodyPr rIns="0"/>
          <a:lstStyle/>
          <a:p>
            <a:pPr marL="0" indent="0" algn="ctr">
              <a:spcBef>
                <a:spcPct val="0"/>
              </a:spcBef>
              <a:buNone/>
            </a:pPr>
            <a:r>
              <a:rPr lang="en-US" sz="2500" dirty="0">
                <a:solidFill>
                  <a:schemeClr val="tx1"/>
                </a:solidFill>
                <a:latin typeface="Gill Sans" charset="0"/>
                <a:ea typeface="Gill Sans" charset="0"/>
                <a:cs typeface="Gill Sans" charset="0"/>
                <a:sym typeface="Gill Sans" charset="0"/>
              </a:rPr>
              <a:t>GBT Detection of H</a:t>
            </a:r>
            <a:r>
              <a:rPr lang="en-US" sz="2500" baseline="-6000" dirty="0">
                <a:solidFill>
                  <a:schemeClr val="tx1"/>
                </a:solidFill>
                <a:latin typeface="Gill Sans" charset="0"/>
                <a:ea typeface="Gill Sans" charset="0"/>
                <a:cs typeface="Gill Sans" charset="0"/>
                <a:sym typeface="Gill Sans" charset="0"/>
              </a:rPr>
              <a:t>2</a:t>
            </a:r>
            <a:r>
              <a:rPr lang="en-US" sz="2500" dirty="0">
                <a:solidFill>
                  <a:schemeClr val="tx1"/>
                </a:solidFill>
                <a:latin typeface="Gill Sans" charset="0"/>
                <a:ea typeface="Gill Sans" charset="0"/>
                <a:cs typeface="Gill Sans" charset="0"/>
                <a:sym typeface="Gill Sans" charset="0"/>
              </a:rPr>
              <a:t>O Masers in M31</a:t>
            </a:r>
            <a:endParaRPr lang="en-US" sz="2500" dirty="0">
              <a:solidFill>
                <a:schemeClr val="tx1"/>
              </a:solidFill>
              <a:latin typeface="Gill Sans" charset="0"/>
              <a:sym typeface="Gill Sans" charset="0"/>
            </a:endParaRPr>
          </a:p>
          <a:p>
            <a:pPr marL="0" indent="0" algn="ctr">
              <a:spcBef>
                <a:spcPct val="0"/>
              </a:spcBef>
              <a:buNone/>
            </a:pPr>
            <a:r>
              <a:rPr lang="en-US" sz="2100" i="1" dirty="0">
                <a:solidFill>
                  <a:schemeClr val="tx1"/>
                </a:solidFill>
                <a:latin typeface="Gill Sans" charset="0"/>
                <a:ea typeface="Gill Sans" charset="0"/>
                <a:cs typeface="Gill Sans" charset="0"/>
                <a:sym typeface="Gill Sans" charset="0"/>
              </a:rPr>
              <a:t>J. Darling (2011) </a:t>
            </a:r>
            <a:endParaRPr lang="en-US" sz="2100" i="1" dirty="0">
              <a:solidFill>
                <a:schemeClr val="tx1"/>
              </a:solidFill>
              <a:latin typeface="Gill Sans" charset="0"/>
              <a:sym typeface="Gill Sans" charset="0"/>
            </a:endParaRPr>
          </a:p>
        </p:txBody>
      </p:sp>
      <p:sp>
        <p:nvSpPr>
          <p:cNvPr id="47108" name="Rectangle 4"/>
          <p:cNvSpPr>
            <a:spLocks/>
          </p:cNvSpPr>
          <p:nvPr/>
        </p:nvSpPr>
        <p:spPr bwMode="auto">
          <a:xfrm>
            <a:off x="882924" y="3042766"/>
            <a:ext cx="4986341"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800" dirty="0">
                <a:ea typeface="Lucida Grande" charset="0"/>
                <a:cs typeface="Lucida Grande" charset="0"/>
              </a:rPr>
              <a:t>Expect 6σ detection of proper motion in ~3 years</a:t>
            </a:r>
          </a:p>
        </p:txBody>
      </p:sp>
      <p:sp>
        <p:nvSpPr>
          <p:cNvPr id="47109" name="Rectangle 5"/>
          <p:cNvSpPr>
            <a:spLocks/>
          </p:cNvSpPr>
          <p:nvPr/>
        </p:nvSpPr>
        <p:spPr bwMode="auto">
          <a:xfrm>
            <a:off x="3434582" y="5336982"/>
            <a:ext cx="2177679" cy="338554"/>
          </a:xfrm>
          <a:prstGeom prst="rect">
            <a:avLst/>
          </a:prstGeom>
          <a:solidFill>
            <a:srgbClr val="FFFFFF"/>
          </a:solid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a:solidFill>
                  <a:srgbClr val="00FF00"/>
                </a:solidFill>
                <a:ea typeface="Lucida Grande" charset="0"/>
                <a:cs typeface="Lucida Grande" charset="0"/>
              </a:rPr>
              <a:t>~70 </a:t>
            </a:r>
            <a:r>
              <a:rPr lang="en-US" sz="2200" dirty="0" err="1">
                <a:solidFill>
                  <a:srgbClr val="00FF00"/>
                </a:solidFill>
                <a:ea typeface="Lucida Grande" charset="0"/>
                <a:cs typeface="Lucida Grande" charset="0"/>
              </a:rPr>
              <a:t>μarcsec</a:t>
            </a:r>
            <a:r>
              <a:rPr lang="en-US" sz="2200" dirty="0">
                <a:solidFill>
                  <a:srgbClr val="00FF00"/>
                </a:solidFill>
                <a:ea typeface="Lucida Grande" charset="0"/>
                <a:cs typeface="Lucida Grande" charset="0"/>
              </a:rPr>
              <a:t>/year</a:t>
            </a:r>
          </a:p>
        </p:txBody>
      </p:sp>
      <p:sp>
        <p:nvSpPr>
          <p:cNvPr id="47110" name="Rectangle 6"/>
          <p:cNvSpPr>
            <a:spLocks/>
          </p:cNvSpPr>
          <p:nvPr/>
        </p:nvSpPr>
        <p:spPr bwMode="auto">
          <a:xfrm>
            <a:off x="1205508" y="5785496"/>
            <a:ext cx="7608094" cy="33932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800" dirty="0">
                <a:ea typeface="Gill Sans" charset="0"/>
                <a:cs typeface="Gill Sans" charset="0"/>
              </a:rPr>
              <a:t>Proper </a:t>
            </a:r>
            <a:r>
              <a:rPr lang="en-US" sz="1800" u="sng" dirty="0">
                <a:ea typeface="Gill Sans" charset="0"/>
                <a:cs typeface="Gill Sans" charset="0"/>
              </a:rPr>
              <a:t>rotation</a:t>
            </a:r>
            <a:r>
              <a:rPr lang="en-US" sz="1800" dirty="0">
                <a:ea typeface="Gill Sans" charset="0"/>
                <a:cs typeface="Gill Sans" charset="0"/>
              </a:rPr>
              <a:t> gives a geometric distance -- expect 10% uncertainty initially</a:t>
            </a:r>
          </a:p>
        </p:txBody>
      </p:sp>
      <p:sp>
        <p:nvSpPr>
          <p:cNvPr id="47111" name="Rectangle 7"/>
          <p:cNvSpPr>
            <a:spLocks/>
          </p:cNvSpPr>
          <p:nvPr/>
        </p:nvSpPr>
        <p:spPr bwMode="auto">
          <a:xfrm>
            <a:off x="7459068" y="2994708"/>
            <a:ext cx="1550296" cy="21544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400" i="1" dirty="0">
                <a:ea typeface="Gill Sans" charset="0"/>
                <a:cs typeface="Gill Sans" charset="0"/>
              </a:rPr>
              <a:t>arrows not to scale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27075" y="190500"/>
            <a:ext cx="7772400" cy="533400"/>
          </a:xfrm>
        </p:spPr>
        <p:txBody>
          <a:bodyPr/>
          <a:lstStyle/>
          <a:p>
            <a:r>
              <a:rPr lang="en-US" sz="2400" dirty="0" err="1" smtClean="0"/>
              <a:t>Megamasers</a:t>
            </a:r>
            <a:r>
              <a:rPr lang="en-US" sz="2400" dirty="0" smtClean="0"/>
              <a:t> provide gold standard </a:t>
            </a:r>
            <a:r>
              <a:rPr lang="en-US" sz="2400" dirty="0" err="1" smtClean="0"/>
              <a:t>M</a:t>
            </a:r>
            <a:r>
              <a:rPr lang="en-US" sz="2400" baseline="-25000" dirty="0" err="1" smtClean="0"/>
              <a:t>bh</a:t>
            </a:r>
            <a:r>
              <a:rPr lang="en-US" sz="2400" dirty="0" smtClean="0"/>
              <a:t/>
            </a:r>
            <a:br>
              <a:rPr lang="en-US" sz="2400" dirty="0" smtClean="0"/>
            </a:br>
            <a:r>
              <a:rPr lang="en-US" sz="2400" dirty="0" smtClean="0"/>
              <a:t>and geometric measurement of H</a:t>
            </a:r>
            <a:r>
              <a:rPr lang="en-US" sz="2400" baseline="-25000" dirty="0" smtClean="0"/>
              <a:t>0</a:t>
            </a:r>
          </a:p>
        </p:txBody>
      </p:sp>
      <p:sp>
        <p:nvSpPr>
          <p:cNvPr id="54275" name="TextBox 6"/>
          <p:cNvSpPr txBox="1">
            <a:spLocks noChangeArrowheads="1"/>
          </p:cNvSpPr>
          <p:nvPr/>
        </p:nvSpPr>
        <p:spPr bwMode="auto">
          <a:xfrm>
            <a:off x="4815840" y="6395720"/>
            <a:ext cx="3344285" cy="338554"/>
          </a:xfrm>
          <a:prstGeom prst="rect">
            <a:avLst/>
          </a:prstGeom>
          <a:noFill/>
          <a:ln w="9525">
            <a:noFill/>
            <a:miter lim="800000"/>
            <a:headEnd/>
            <a:tailEnd/>
          </a:ln>
        </p:spPr>
        <p:txBody>
          <a:bodyPr wrap="none">
            <a:prstTxWarp prst="textNoShape">
              <a:avLst/>
            </a:prstTxWarp>
            <a:spAutoFit/>
          </a:bodyPr>
          <a:lstStyle/>
          <a:p>
            <a:r>
              <a:rPr lang="en-US" sz="1600" dirty="0"/>
              <a:t>Braatz</a:t>
            </a:r>
            <a:r>
              <a:rPr lang="en-US" sz="1600" dirty="0" smtClean="0"/>
              <a:t> et al. 2010; </a:t>
            </a:r>
            <a:r>
              <a:rPr lang="en-US" sz="1600" dirty="0"/>
              <a:t>Reid et al. 2009</a:t>
            </a:r>
          </a:p>
        </p:txBody>
      </p:sp>
      <p:pic>
        <p:nvPicPr>
          <p:cNvPr id="54276" name="Picture 10" descr="u3789map.png"/>
          <p:cNvPicPr>
            <a:picLocks noChangeAspect="1"/>
          </p:cNvPicPr>
          <p:nvPr/>
        </p:nvPicPr>
        <p:blipFill>
          <a:blip r:embed="rId2"/>
          <a:srcRect/>
          <a:stretch>
            <a:fillRect/>
          </a:stretch>
        </p:blipFill>
        <p:spPr bwMode="auto">
          <a:xfrm>
            <a:off x="1132840" y="3124200"/>
            <a:ext cx="3286760" cy="2994073"/>
          </a:xfrm>
          <a:prstGeom prst="rect">
            <a:avLst/>
          </a:prstGeom>
          <a:noFill/>
          <a:ln w="9525">
            <a:noFill/>
            <a:miter lim="800000"/>
            <a:headEnd/>
            <a:tailEnd/>
          </a:ln>
        </p:spPr>
      </p:pic>
      <p:pic>
        <p:nvPicPr>
          <p:cNvPr id="54277" name="Picture 4" descr="u3789"/>
          <p:cNvPicPr>
            <a:picLocks noChangeAspect="1" noChangeArrowheads="1"/>
          </p:cNvPicPr>
          <p:nvPr/>
        </p:nvPicPr>
        <p:blipFill>
          <a:blip r:embed="rId3"/>
          <a:srcRect/>
          <a:stretch>
            <a:fillRect/>
          </a:stretch>
        </p:blipFill>
        <p:spPr bwMode="auto">
          <a:xfrm>
            <a:off x="1128713" y="1146175"/>
            <a:ext cx="4359275" cy="1846263"/>
          </a:xfrm>
          <a:prstGeom prst="rect">
            <a:avLst/>
          </a:prstGeom>
          <a:noFill/>
          <a:ln w="9525">
            <a:noFill/>
            <a:miter lim="800000"/>
            <a:headEnd/>
            <a:tailEnd/>
          </a:ln>
        </p:spPr>
      </p:pic>
      <p:sp>
        <p:nvSpPr>
          <p:cNvPr id="54278" name="Rectangle 6"/>
          <p:cNvSpPr>
            <a:spLocks noChangeArrowheads="1"/>
          </p:cNvSpPr>
          <p:nvPr/>
        </p:nvSpPr>
        <p:spPr bwMode="auto">
          <a:xfrm>
            <a:off x="533400" y="3132138"/>
            <a:ext cx="193675" cy="368300"/>
          </a:xfrm>
          <a:prstGeom prst="rect">
            <a:avLst/>
          </a:prstGeom>
          <a:noFill/>
          <a:ln w="9525">
            <a:noFill/>
            <a:miter lim="800000"/>
            <a:headEnd/>
            <a:tailEnd/>
          </a:ln>
        </p:spPr>
        <p:txBody>
          <a:bodyPr>
            <a:prstTxWarp prst="textNoShape">
              <a:avLst/>
            </a:prstTxWarp>
            <a:spAutoFit/>
          </a:bodyPr>
          <a:lstStyle/>
          <a:p>
            <a:endParaRPr lang="en-US">
              <a:latin typeface="Bodoni Ornaments ITC TT" pitchFamily="38" charset="0"/>
            </a:endParaRPr>
          </a:p>
        </p:txBody>
      </p:sp>
      <p:pic>
        <p:nvPicPr>
          <p:cNvPr id="54279" name="Picture 12" descr="Picture 4.png"/>
          <p:cNvPicPr>
            <a:picLocks noChangeAspect="1"/>
          </p:cNvPicPr>
          <p:nvPr/>
        </p:nvPicPr>
        <p:blipFill>
          <a:blip r:embed="rId4"/>
          <a:srcRect/>
          <a:stretch>
            <a:fillRect/>
          </a:stretch>
        </p:blipFill>
        <p:spPr bwMode="auto">
          <a:xfrm>
            <a:off x="4785360" y="3124200"/>
            <a:ext cx="3215640" cy="2998287"/>
          </a:xfrm>
          <a:prstGeom prst="rect">
            <a:avLst/>
          </a:prstGeom>
          <a:noFill/>
          <a:ln w="9525">
            <a:noFill/>
            <a:miter lim="800000"/>
            <a:headEnd/>
            <a:tailEnd/>
          </a:ln>
        </p:spPr>
      </p:pic>
      <p:pic>
        <p:nvPicPr>
          <p:cNvPr id="54280" name="Picture 8" descr="Screen shot 2011-02-13 at 8.41.00 PM.png"/>
          <p:cNvPicPr>
            <a:picLocks noChangeAspect="1"/>
          </p:cNvPicPr>
          <p:nvPr/>
        </p:nvPicPr>
        <p:blipFill>
          <a:blip r:embed="rId5"/>
          <a:srcRect/>
          <a:stretch>
            <a:fillRect/>
          </a:stretch>
        </p:blipFill>
        <p:spPr bwMode="auto">
          <a:xfrm>
            <a:off x="5775325" y="1147763"/>
            <a:ext cx="1862138" cy="178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842" name="Group 13"/>
          <p:cNvGrpSpPr>
            <a:grpSpLocks/>
          </p:cNvGrpSpPr>
          <p:nvPr/>
        </p:nvGrpSpPr>
        <p:grpSpPr bwMode="auto">
          <a:xfrm>
            <a:off x="53975" y="1654175"/>
            <a:ext cx="4391025" cy="5121275"/>
            <a:chOff x="324" y="515"/>
            <a:chExt cx="3285" cy="3746"/>
          </a:xfrm>
        </p:grpSpPr>
        <p:grpSp>
          <p:nvGrpSpPr>
            <p:cNvPr id="35847" name="Group 11"/>
            <p:cNvGrpSpPr>
              <a:grpSpLocks/>
            </p:cNvGrpSpPr>
            <p:nvPr/>
          </p:nvGrpSpPr>
          <p:grpSpPr bwMode="auto">
            <a:xfrm>
              <a:off x="324" y="515"/>
              <a:ext cx="3285" cy="3746"/>
              <a:chOff x="324" y="515"/>
              <a:chExt cx="3285" cy="3746"/>
            </a:xfrm>
          </p:grpSpPr>
          <p:pic>
            <p:nvPicPr>
              <p:cNvPr id="35849" name="Picture 2"/>
              <p:cNvPicPr>
                <a:picLocks noChangeAspect="1" noChangeArrowheads="1"/>
              </p:cNvPicPr>
              <p:nvPr/>
            </p:nvPicPr>
            <p:blipFill>
              <a:blip r:embed="rId3"/>
              <a:srcRect/>
              <a:stretch>
                <a:fillRect/>
              </a:stretch>
            </p:blipFill>
            <p:spPr bwMode="auto">
              <a:xfrm>
                <a:off x="324" y="515"/>
                <a:ext cx="3285" cy="3746"/>
              </a:xfrm>
              <a:prstGeom prst="rect">
                <a:avLst/>
              </a:prstGeom>
              <a:noFill/>
              <a:ln w="12700">
                <a:noFill/>
                <a:miter lim="800000"/>
                <a:headEnd/>
                <a:tailEnd/>
              </a:ln>
            </p:spPr>
          </p:pic>
          <p:sp>
            <p:nvSpPr>
              <p:cNvPr id="35850" name="Rectangle 3"/>
              <p:cNvSpPr>
                <a:spLocks/>
              </p:cNvSpPr>
              <p:nvPr/>
            </p:nvSpPr>
            <p:spPr bwMode="auto">
              <a:xfrm>
                <a:off x="2021" y="4120"/>
                <a:ext cx="1588" cy="111"/>
              </a:xfrm>
              <a:prstGeom prst="rect">
                <a:avLst/>
              </a:prstGeom>
              <a:noFill/>
              <a:ln w="12700">
                <a:noFill/>
                <a:miter lim="800000"/>
                <a:headEnd/>
                <a:tailEnd/>
              </a:ln>
            </p:spPr>
            <p:txBody>
              <a:bodyPr lIns="0" tIns="0" rIns="0" bIns="0" anchor="ctr"/>
              <a:lstStyle/>
              <a:p>
                <a:pPr algn="ctr" defTabSz="642938"/>
                <a:r>
                  <a:rPr lang="en-US" sz="1800" i="1">
                    <a:solidFill>
                      <a:schemeClr val="bg1"/>
                    </a:solidFill>
                    <a:latin typeface="Gill Sans MT" pitchFamily="34" charset="0"/>
                    <a:cs typeface="Arial" charset="0"/>
                    <a:sym typeface="Arial" charset="0"/>
                  </a:rPr>
                  <a:t>Thilker et al 2004 ApJ</a:t>
                </a:r>
              </a:p>
            </p:txBody>
          </p:sp>
        </p:grpSp>
        <p:sp>
          <p:nvSpPr>
            <p:cNvPr id="35848" name="Rectangle 9"/>
            <p:cNvSpPr>
              <a:spLocks/>
            </p:cNvSpPr>
            <p:nvPr/>
          </p:nvSpPr>
          <p:spPr bwMode="auto">
            <a:xfrm>
              <a:off x="411" y="4107"/>
              <a:ext cx="895" cy="125"/>
            </a:xfrm>
            <a:prstGeom prst="rect">
              <a:avLst/>
            </a:prstGeom>
            <a:solidFill>
              <a:schemeClr val="accent1"/>
            </a:solidFill>
            <a:ln w="12700">
              <a:noFill/>
              <a:miter lim="800000"/>
              <a:headEnd/>
              <a:tailEnd/>
            </a:ln>
          </p:spPr>
          <p:txBody>
            <a:bodyPr wrap="none" lIns="0" tIns="0" rIns="0" bIns="0" anchor="ctr">
              <a:spAutoFit/>
            </a:bodyPr>
            <a:lstStyle/>
            <a:p>
              <a:pPr algn="ctr" defTabSz="642938"/>
              <a:r>
                <a:rPr lang="en-US" sz="1300" dirty="0" err="1">
                  <a:solidFill>
                    <a:srgbClr val="0000FF"/>
                  </a:solidFill>
                  <a:cs typeface="Arial" charset="0"/>
                  <a:sym typeface="Arial" charset="0"/>
                </a:rPr>
                <a:t>Westerbork</a:t>
              </a:r>
              <a:r>
                <a:rPr lang="en-US" sz="1300" dirty="0">
                  <a:cs typeface="Arial" charset="0"/>
                  <a:sym typeface="Arial" charset="0"/>
                </a:rPr>
                <a:t> + </a:t>
              </a:r>
              <a:r>
                <a:rPr lang="en-US" sz="1300" dirty="0">
                  <a:solidFill>
                    <a:srgbClr val="FF0000"/>
                  </a:solidFill>
                  <a:cs typeface="Arial" charset="0"/>
                  <a:sym typeface="Arial" charset="0"/>
                </a:rPr>
                <a:t>GBT</a:t>
              </a:r>
              <a:r>
                <a:rPr lang="en-US" sz="1300" dirty="0">
                  <a:cs typeface="Arial" charset="0"/>
                  <a:sym typeface="Arial" charset="0"/>
                </a:rPr>
                <a:t> </a:t>
              </a:r>
            </a:p>
          </p:txBody>
        </p:sp>
      </p:grpSp>
      <p:sp>
        <p:nvSpPr>
          <p:cNvPr id="30723"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Local Galaxies and dark matter via HI</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pic>
        <p:nvPicPr>
          <p:cNvPr id="35845" name="Picture 4" descr="m81composite_with_circles"/>
          <p:cNvPicPr>
            <a:picLocks noChangeAspect="1" noChangeArrowheads="1"/>
          </p:cNvPicPr>
          <p:nvPr/>
        </p:nvPicPr>
        <p:blipFill>
          <a:blip r:embed="rId4"/>
          <a:srcRect/>
          <a:stretch>
            <a:fillRect/>
          </a:stretch>
        </p:blipFill>
        <p:spPr bwMode="auto">
          <a:xfrm>
            <a:off x="4646613" y="1241425"/>
            <a:ext cx="4373562" cy="4373563"/>
          </a:xfrm>
          <a:prstGeom prst="rect">
            <a:avLst/>
          </a:prstGeom>
          <a:noFill/>
          <a:ln w="9525">
            <a:noFill/>
            <a:miter lim="800000"/>
            <a:headEnd/>
            <a:tailEnd/>
          </a:ln>
        </p:spPr>
      </p:pic>
      <p:sp>
        <p:nvSpPr>
          <p:cNvPr id="35846" name="Rectangle 3"/>
          <p:cNvSpPr>
            <a:spLocks/>
          </p:cNvSpPr>
          <p:nvPr/>
        </p:nvSpPr>
        <p:spPr bwMode="auto">
          <a:xfrm>
            <a:off x="6897688" y="5464175"/>
            <a:ext cx="2122487" cy="150813"/>
          </a:xfrm>
          <a:prstGeom prst="rect">
            <a:avLst/>
          </a:prstGeom>
          <a:noFill/>
          <a:ln w="12700">
            <a:noFill/>
            <a:miter lim="800000"/>
            <a:headEnd/>
            <a:tailEnd/>
          </a:ln>
        </p:spPr>
        <p:txBody>
          <a:bodyPr lIns="0" tIns="0" rIns="0" bIns="0" anchor="ctr"/>
          <a:lstStyle/>
          <a:p>
            <a:pPr algn="ctr" defTabSz="642938"/>
            <a:r>
              <a:rPr lang="en-US" sz="1800" i="1">
                <a:solidFill>
                  <a:schemeClr val="bg1"/>
                </a:solidFill>
                <a:latin typeface="Gill Sans MT" pitchFamily="34" charset="0"/>
                <a:cs typeface="Arial" charset="0"/>
                <a:sym typeface="Arial" charset="0"/>
              </a:rPr>
              <a:t>Chenowyth et al 2008</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p:cNvSpPr>
          <p:nvPr>
            <p:ph type="title"/>
          </p:nvPr>
        </p:nvSpPr>
        <p:spPr>
          <a:xfrm>
            <a:off x="457200" y="74613"/>
            <a:ext cx="8229600" cy="771525"/>
          </a:xfrm>
        </p:spPr>
        <p:txBody>
          <a:bodyPr/>
          <a:lstStyle/>
          <a:p>
            <a:r>
              <a:rPr lang="en-US" smtClean="0">
                <a:cs typeface="GillSans" pitchFamily="48" charset="0"/>
              </a:rPr>
              <a:t>NRAO has complementary suite of telescopes and facilities</a:t>
            </a:r>
          </a:p>
        </p:txBody>
      </p:sp>
      <p:grpSp>
        <p:nvGrpSpPr>
          <p:cNvPr id="2" name="Group 29"/>
          <p:cNvGrpSpPr>
            <a:grpSpLocks noChangeAspect="1"/>
          </p:cNvGrpSpPr>
          <p:nvPr/>
        </p:nvGrpSpPr>
        <p:grpSpPr bwMode="auto">
          <a:xfrm>
            <a:off x="103188" y="1487488"/>
            <a:ext cx="2971800" cy="2378075"/>
            <a:chOff x="685800" y="1543050"/>
            <a:chExt cx="3177540" cy="2542032"/>
          </a:xfrm>
        </p:grpSpPr>
        <p:pic>
          <p:nvPicPr>
            <p:cNvPr id="11279" name="Picture 5"/>
            <p:cNvPicPr>
              <a:picLocks noChangeAspect="1" noChangeArrowheads="1"/>
            </p:cNvPicPr>
            <p:nvPr/>
          </p:nvPicPr>
          <p:blipFill>
            <a:blip r:embed="rId3"/>
            <a:srcRect/>
            <a:stretch>
              <a:fillRect/>
            </a:stretch>
          </p:blipFill>
          <p:spPr bwMode="auto">
            <a:xfrm>
              <a:off x="685800" y="1543050"/>
              <a:ext cx="3177540" cy="2542032"/>
            </a:xfrm>
            <a:prstGeom prst="rect">
              <a:avLst/>
            </a:prstGeom>
            <a:noFill/>
            <a:ln w="9525">
              <a:noFill/>
              <a:miter lim="800000"/>
              <a:headEnd/>
              <a:tailEnd/>
            </a:ln>
          </p:spPr>
        </p:pic>
        <p:sp>
          <p:nvSpPr>
            <p:cNvPr id="11280" name="TextBox 28"/>
            <p:cNvSpPr txBox="1">
              <a:spLocks noChangeArrowheads="1"/>
            </p:cNvSpPr>
            <p:nvPr/>
          </p:nvSpPr>
          <p:spPr bwMode="auto">
            <a:xfrm>
              <a:off x="2029764" y="2000250"/>
              <a:ext cx="1833576" cy="756679"/>
            </a:xfrm>
            <a:prstGeom prst="rect">
              <a:avLst/>
            </a:prstGeom>
            <a:noFill/>
            <a:ln w="9525">
              <a:noFill/>
              <a:miter lim="800000"/>
              <a:headEnd/>
              <a:tailEnd/>
            </a:ln>
          </p:spPr>
          <p:txBody>
            <a:bodyPr>
              <a:spAutoFit/>
            </a:bodyPr>
            <a:lstStyle/>
            <a:p>
              <a:pPr marL="114300" indent="-114300" eaLnBrk="0" hangingPunct="0">
                <a:spcBef>
                  <a:spcPct val="20000"/>
                </a:spcBef>
              </a:pPr>
              <a:r>
                <a:rPr lang="en-US" sz="2000">
                  <a:solidFill>
                    <a:prstClr val="white"/>
                  </a:solidFill>
                  <a:latin typeface="Gill Sans MT" pitchFamily="34" charset="0"/>
                </a:rPr>
                <a:t>Green Bank Observatory</a:t>
              </a:r>
            </a:p>
          </p:txBody>
        </p:sp>
      </p:grpSp>
      <p:grpSp>
        <p:nvGrpSpPr>
          <p:cNvPr id="3" name="Group 37"/>
          <p:cNvGrpSpPr>
            <a:grpSpLocks/>
          </p:cNvGrpSpPr>
          <p:nvPr/>
        </p:nvGrpSpPr>
        <p:grpSpPr bwMode="auto">
          <a:xfrm>
            <a:off x="1135063" y="4046538"/>
            <a:ext cx="4579938" cy="2376487"/>
            <a:chOff x="1135380" y="4114800"/>
            <a:chExt cx="4579620" cy="2743200"/>
          </a:xfrm>
        </p:grpSpPr>
        <p:pic>
          <p:nvPicPr>
            <p:cNvPr id="11277" name="Picture 2"/>
            <p:cNvPicPr>
              <a:picLocks noChangeAspect="1" noChangeArrowheads="1"/>
            </p:cNvPicPr>
            <p:nvPr/>
          </p:nvPicPr>
          <p:blipFill>
            <a:blip r:embed="rId4"/>
            <a:srcRect/>
            <a:stretch>
              <a:fillRect/>
            </a:stretch>
          </p:blipFill>
          <p:spPr bwMode="auto">
            <a:xfrm>
              <a:off x="1135380" y="4114800"/>
              <a:ext cx="4579620" cy="2743200"/>
            </a:xfrm>
            <a:prstGeom prst="rect">
              <a:avLst/>
            </a:prstGeom>
            <a:noFill/>
            <a:ln w="9525">
              <a:noFill/>
              <a:miter lim="800000"/>
              <a:headEnd/>
              <a:tailEnd/>
            </a:ln>
          </p:spPr>
        </p:pic>
        <p:sp>
          <p:nvSpPr>
            <p:cNvPr id="31" name="TextBox 30"/>
            <p:cNvSpPr txBox="1"/>
            <p:nvPr/>
          </p:nvSpPr>
          <p:spPr>
            <a:xfrm>
              <a:off x="2697178" y="4422654"/>
              <a:ext cx="2941627" cy="888173"/>
            </a:xfrm>
            <a:prstGeom prst="rect">
              <a:avLst/>
            </a:prstGeom>
            <a:noFill/>
          </p:spPr>
          <p:txBody>
            <a:bodyPr wrap="none">
              <a:spAutoFit/>
            </a:bodyPr>
            <a:lstStyle/>
            <a:p>
              <a:pPr marL="342900" indent="-342900" eaLnBrk="0" hangingPunct="0">
                <a:spcBef>
                  <a:spcPct val="20000"/>
                </a:spcBef>
                <a:defRPr/>
              </a:pPr>
              <a:r>
                <a:rPr lang="en-US" sz="2000" dirty="0" smtClean="0">
                  <a:solidFill>
                    <a:prstClr val="white"/>
                  </a:solidFill>
                  <a:latin typeface="Gill Sans MT" pitchFamily="34" charset="0"/>
                  <a:ea typeface="ＭＳ Ｐゴシック"/>
                  <a:cs typeface="Gill Sans" pitchFamily="17" charset="0"/>
                </a:rPr>
                <a:t>Expanded Very </a:t>
              </a:r>
              <a:r>
                <a:rPr lang="en-US" sz="2000" dirty="0">
                  <a:solidFill>
                    <a:prstClr val="white"/>
                  </a:solidFill>
                  <a:latin typeface="Gill Sans MT" pitchFamily="34" charset="0"/>
                  <a:ea typeface="ＭＳ Ｐゴシック"/>
                  <a:cs typeface="Gill Sans" pitchFamily="17" charset="0"/>
                </a:rPr>
                <a:t>Large Array </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(Socorro, New Mexico)</a:t>
              </a:r>
            </a:p>
          </p:txBody>
        </p:sp>
      </p:grpSp>
      <p:grpSp>
        <p:nvGrpSpPr>
          <p:cNvPr id="4" name="Group 33"/>
          <p:cNvGrpSpPr>
            <a:grpSpLocks noChangeAspect="1"/>
          </p:cNvGrpSpPr>
          <p:nvPr/>
        </p:nvGrpSpPr>
        <p:grpSpPr bwMode="auto">
          <a:xfrm>
            <a:off x="3092450" y="1487488"/>
            <a:ext cx="2971800" cy="2376487"/>
            <a:chOff x="3499484" y="1437120"/>
            <a:chExt cx="3084195" cy="2467356"/>
          </a:xfrm>
        </p:grpSpPr>
        <p:pic>
          <p:nvPicPr>
            <p:cNvPr id="11275" name="Picture 4"/>
            <p:cNvPicPr>
              <a:picLocks noChangeAspect="1" noChangeArrowheads="1"/>
            </p:cNvPicPr>
            <p:nvPr/>
          </p:nvPicPr>
          <p:blipFill>
            <a:blip r:embed="rId5"/>
            <a:srcRect/>
            <a:stretch>
              <a:fillRect/>
            </a:stretch>
          </p:blipFill>
          <p:spPr bwMode="auto">
            <a:xfrm>
              <a:off x="3499484" y="1437120"/>
              <a:ext cx="3084195" cy="2467356"/>
            </a:xfrm>
            <a:prstGeom prst="rect">
              <a:avLst/>
            </a:prstGeom>
            <a:noFill/>
            <a:ln w="9525">
              <a:noFill/>
              <a:miter lim="800000"/>
              <a:headEnd/>
              <a:tailEnd/>
            </a:ln>
          </p:spPr>
        </p:pic>
        <p:sp>
          <p:nvSpPr>
            <p:cNvPr id="33" name="TextBox 32"/>
            <p:cNvSpPr txBox="1"/>
            <p:nvPr/>
          </p:nvSpPr>
          <p:spPr>
            <a:xfrm>
              <a:off x="5072885" y="1600291"/>
              <a:ext cx="1069253" cy="769710"/>
            </a:xfrm>
            <a:prstGeom prst="rect">
              <a:avLst/>
            </a:prstGeom>
            <a:noFill/>
          </p:spPr>
          <p:txBody>
            <a:bodyPr wrap="none">
              <a:spAutoFit/>
            </a:bodyPr>
            <a:lstStyle/>
            <a:p>
              <a:pPr marL="342900" indent="-34290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ALMA</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(Chile)</a:t>
              </a:r>
            </a:p>
          </p:txBody>
        </p:sp>
      </p:grpSp>
      <p:pic>
        <p:nvPicPr>
          <p:cNvPr id="11271" name="Picture 3"/>
          <p:cNvPicPr>
            <a:picLocks noChangeAspect="1" noChangeArrowheads="1"/>
          </p:cNvPicPr>
          <p:nvPr/>
        </p:nvPicPr>
        <p:blipFill>
          <a:blip r:embed="rId6"/>
          <a:srcRect/>
          <a:stretch>
            <a:fillRect/>
          </a:stretch>
        </p:blipFill>
        <p:spPr bwMode="auto">
          <a:xfrm>
            <a:off x="5878513" y="4046538"/>
            <a:ext cx="3175000" cy="2376487"/>
          </a:xfrm>
          <a:prstGeom prst="rect">
            <a:avLst/>
          </a:prstGeom>
          <a:noFill/>
          <a:ln w="9525">
            <a:noFill/>
            <a:miter lim="800000"/>
            <a:headEnd/>
            <a:tailEnd/>
          </a:ln>
        </p:spPr>
      </p:pic>
      <p:sp>
        <p:nvSpPr>
          <p:cNvPr id="11272" name="TextBox 34"/>
          <p:cNvSpPr txBox="1">
            <a:spLocks noChangeArrowheads="1"/>
          </p:cNvSpPr>
          <p:nvPr/>
        </p:nvSpPr>
        <p:spPr bwMode="auto">
          <a:xfrm>
            <a:off x="6310313" y="6423025"/>
            <a:ext cx="2769989" cy="400110"/>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000">
                <a:solidFill>
                  <a:srgbClr val="000099"/>
                </a:solidFill>
                <a:latin typeface="Gill Sans MT" pitchFamily="34" charset="0"/>
              </a:rPr>
              <a:t>Very </a:t>
            </a:r>
            <a:r>
              <a:rPr lang="en-US" sz="2000" smtClean="0">
                <a:solidFill>
                  <a:srgbClr val="000099"/>
                </a:solidFill>
                <a:latin typeface="Gill Sans MT" pitchFamily="34" charset="0"/>
              </a:rPr>
              <a:t>Long </a:t>
            </a:r>
            <a:r>
              <a:rPr lang="en-US" sz="2000" dirty="0">
                <a:solidFill>
                  <a:srgbClr val="000099"/>
                </a:solidFill>
                <a:latin typeface="Gill Sans MT" pitchFamily="34" charset="0"/>
              </a:rPr>
              <a:t>Baseline Array</a:t>
            </a:r>
          </a:p>
        </p:txBody>
      </p:sp>
      <p:pic>
        <p:nvPicPr>
          <p:cNvPr id="11273" name="Picture 6"/>
          <p:cNvPicPr>
            <a:picLocks noChangeAspect="1" noChangeArrowheads="1"/>
          </p:cNvPicPr>
          <p:nvPr/>
        </p:nvPicPr>
        <p:blipFill>
          <a:blip r:embed="rId7"/>
          <a:srcRect/>
          <a:stretch>
            <a:fillRect/>
          </a:stretch>
        </p:blipFill>
        <p:spPr bwMode="auto">
          <a:xfrm>
            <a:off x="6081713" y="1487488"/>
            <a:ext cx="2971800" cy="2376487"/>
          </a:xfrm>
          <a:prstGeom prst="rect">
            <a:avLst/>
          </a:prstGeom>
          <a:noFill/>
          <a:ln w="9525">
            <a:noFill/>
            <a:miter lim="800000"/>
            <a:headEnd/>
            <a:tailEnd/>
          </a:ln>
        </p:spPr>
      </p:pic>
      <p:sp>
        <p:nvSpPr>
          <p:cNvPr id="39" name="TextBox 38"/>
          <p:cNvSpPr txBox="1"/>
          <p:nvPr/>
        </p:nvSpPr>
        <p:spPr>
          <a:xfrm>
            <a:off x="6267450" y="1495425"/>
            <a:ext cx="2876550" cy="769938"/>
          </a:xfrm>
          <a:prstGeom prst="rect">
            <a:avLst/>
          </a:prstGeom>
          <a:noFill/>
        </p:spPr>
        <p:txBody>
          <a:bodyPr wrap="none">
            <a:spAutoFit/>
          </a:bodyPr>
          <a:lstStyle/>
          <a:p>
            <a:pPr marL="342900" indent="-34290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New Technology Center</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(Charlottesville, Virginia)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8063" y="152399"/>
            <a:ext cx="8577633" cy="628209"/>
          </a:xfrm>
        </p:spPr>
        <p:txBody>
          <a:bodyPr/>
          <a:lstStyle/>
          <a:p>
            <a:r>
              <a:rPr lang="en-US" sz="2800" dirty="0" smtClean="0"/>
              <a:t>Studying star formation in the early universe via high-</a:t>
            </a:r>
            <a:r>
              <a:rPr lang="en-US" sz="2800" dirty="0" err="1" smtClean="0"/>
              <a:t>redshift</a:t>
            </a:r>
            <a:r>
              <a:rPr lang="en-US" sz="2800" dirty="0" smtClean="0"/>
              <a:t> CO</a:t>
            </a:r>
          </a:p>
        </p:txBody>
      </p:sp>
      <p:sp>
        <p:nvSpPr>
          <p:cNvPr id="40963" name="Date Placeholder 3"/>
          <p:cNvSpPr>
            <a:spLocks noGrp="1"/>
          </p:cNvSpPr>
          <p:nvPr>
            <p:ph type="dt" sz="quarter" idx="10"/>
          </p:nvPr>
        </p:nvSpPr>
        <p:spPr>
          <a:noFill/>
        </p:spPr>
        <p:txBody>
          <a:bodyPr/>
          <a:lstStyle/>
          <a:p>
            <a:fld id="{AB067133-9A06-384D-994E-14817FBC78F7}" type="datetime1">
              <a:rPr lang="en-US" smtClean="0"/>
              <a:pPr/>
              <a:t>1/10/2012</a:t>
            </a:fld>
            <a:endParaRPr lang="en-US" smtClean="0"/>
          </a:p>
        </p:txBody>
      </p:sp>
      <p:pic>
        <p:nvPicPr>
          <p:cNvPr id="40965" name="Picture 5" descr="f1.jpg"/>
          <p:cNvPicPr>
            <a:picLocks noChangeAspect="1"/>
          </p:cNvPicPr>
          <p:nvPr/>
        </p:nvPicPr>
        <p:blipFill>
          <a:blip r:embed="rId2"/>
          <a:srcRect/>
          <a:stretch>
            <a:fillRect/>
          </a:stretch>
        </p:blipFill>
        <p:spPr bwMode="auto">
          <a:xfrm>
            <a:off x="2726596" y="1136883"/>
            <a:ext cx="6401486" cy="4749696"/>
          </a:xfrm>
          <a:prstGeom prst="rect">
            <a:avLst/>
          </a:prstGeom>
          <a:noFill/>
          <a:ln w="9525">
            <a:noFill/>
            <a:miter lim="800000"/>
            <a:headEnd/>
            <a:tailEnd/>
          </a:ln>
        </p:spPr>
      </p:pic>
      <p:sp>
        <p:nvSpPr>
          <p:cNvPr id="6" name="TextBox 4"/>
          <p:cNvSpPr txBox="1">
            <a:spLocks noChangeArrowheads="1"/>
          </p:cNvSpPr>
          <p:nvPr/>
        </p:nvSpPr>
        <p:spPr bwMode="auto">
          <a:xfrm>
            <a:off x="196410" y="2225309"/>
            <a:ext cx="2518533" cy="2554545"/>
          </a:xfrm>
          <a:prstGeom prst="rect">
            <a:avLst/>
          </a:prstGeom>
          <a:noFill/>
          <a:ln w="9525">
            <a:noFill/>
            <a:miter lim="800000"/>
            <a:headEnd/>
            <a:tailEnd/>
          </a:ln>
        </p:spPr>
        <p:txBody>
          <a:bodyPr wrap="square">
            <a:prstTxWarp prst="textNoShape">
              <a:avLst/>
            </a:prstTxWarp>
            <a:spAutoFit/>
          </a:bodyPr>
          <a:lstStyle/>
          <a:p>
            <a:r>
              <a:rPr lang="en-US" sz="2000" dirty="0" err="1" smtClean="0"/>
              <a:t>Frayer</a:t>
            </a:r>
            <a:r>
              <a:rPr lang="en-US" sz="2000" dirty="0" smtClean="0"/>
              <a:t> et al. 2011: Molecular gas measurements and </a:t>
            </a:r>
            <a:r>
              <a:rPr lang="en-US" sz="2000" dirty="0" err="1" smtClean="0"/>
              <a:t>redshifts</a:t>
            </a:r>
            <a:r>
              <a:rPr lang="en-US" sz="2000" dirty="0" smtClean="0"/>
              <a:t> of ultra-luminous infrared galaxies discovered by Herschel with the GBT/</a:t>
            </a:r>
            <a:r>
              <a:rPr lang="en-US" sz="2000" dirty="0" err="1" smtClean="0"/>
              <a:t>Zpectrometer</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A telescope for interstellar chemistry</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latin typeface="Arial" charset="0"/>
                <a:cs typeface="GillSans" pitchFamily="48" charset="0"/>
              </a:rPr>
              <a:t>Connecting the chemistry of interstellar space with the chemistry of the solar system and the origin of life on earth</a:t>
            </a:r>
            <a:r>
              <a:rPr lang="en-US" sz="1500" dirty="0" smtClean="0">
                <a:solidFill>
                  <a:schemeClr val="accent2">
                    <a:lumMod val="60000"/>
                    <a:lumOff val="40000"/>
                  </a:schemeClr>
                </a:solidFill>
                <a:latin typeface="Arial" charset="0"/>
                <a:cs typeface="GillSans" pitchFamily="48" charset="0"/>
              </a:rPr>
              <a:t>.</a:t>
            </a:r>
            <a:r>
              <a:rPr lang="en-US" sz="1500" dirty="0" smtClean="0">
                <a:latin typeface="Arial" charset="0"/>
                <a:cs typeface="GillSans" pitchFamily="48" charset="0"/>
              </a:rPr>
              <a:t/>
            </a:r>
            <a:br>
              <a:rPr lang="en-US" sz="1500" dirty="0" smtClean="0">
                <a:latin typeface="Arial" charset="0"/>
                <a:cs typeface="GillSans" pitchFamily="48" charset="0"/>
              </a:rPr>
            </a:br>
            <a:endParaRPr lang="en-US" sz="2000" dirty="0" smtClean="0">
              <a:cs typeface="GillSans" pitchFamily="48" charset="0"/>
            </a:endParaRPr>
          </a:p>
        </p:txBody>
      </p:sp>
      <p:pic>
        <p:nvPicPr>
          <p:cNvPr id="34820" name="Picture 7"/>
          <p:cNvPicPr>
            <a:picLocks noChangeAspect="1" noChangeArrowheads="1"/>
          </p:cNvPicPr>
          <p:nvPr/>
        </p:nvPicPr>
        <p:blipFill>
          <a:blip r:embed="rId3"/>
          <a:srcRect/>
          <a:stretch>
            <a:fillRect/>
          </a:stretch>
        </p:blipFill>
        <p:spPr bwMode="auto">
          <a:xfrm>
            <a:off x="3908425" y="1577975"/>
            <a:ext cx="4778375" cy="4778375"/>
          </a:xfrm>
          <a:prstGeom prst="rect">
            <a:avLst/>
          </a:prstGeom>
          <a:noFill/>
          <a:ln w="9525">
            <a:noFill/>
            <a:miter lim="800000"/>
            <a:headEnd/>
            <a:tailEnd/>
          </a:ln>
        </p:spPr>
      </p:pic>
      <p:sp>
        <p:nvSpPr>
          <p:cNvPr id="34821" name="TextBox 8"/>
          <p:cNvSpPr txBox="1">
            <a:spLocks noChangeArrowheads="1"/>
          </p:cNvSpPr>
          <p:nvPr/>
        </p:nvSpPr>
        <p:spPr bwMode="auto">
          <a:xfrm>
            <a:off x="457200" y="2074863"/>
            <a:ext cx="3217863" cy="3600450"/>
          </a:xfrm>
          <a:prstGeom prst="rect">
            <a:avLst/>
          </a:prstGeom>
          <a:noFill/>
          <a:ln w="9525">
            <a:noFill/>
            <a:miter lim="800000"/>
            <a:headEnd/>
            <a:tailEnd/>
          </a:ln>
        </p:spPr>
        <p:txBody>
          <a:bodyPr>
            <a:spAutoFit/>
          </a:bodyPr>
          <a:lstStyle/>
          <a:p>
            <a:pPr eaLnBrk="0" hangingPunct="0">
              <a:spcBef>
                <a:spcPct val="20000"/>
              </a:spcBef>
            </a:pPr>
            <a:r>
              <a:rPr lang="en-US" sz="2000">
                <a:solidFill>
                  <a:schemeClr val="bg1"/>
                </a:solidFill>
              </a:rPr>
              <a:t>“Like no other science, astrophysics cross-pollinates the expertise of chemists, biologists, geologists and physicists, all to discover the past, present, and future of the cosmos - and our humble place within it.”</a:t>
            </a:r>
          </a:p>
          <a:p>
            <a:pPr eaLnBrk="0" hangingPunct="0">
              <a:spcBef>
                <a:spcPct val="20000"/>
              </a:spcBef>
            </a:pPr>
            <a:endParaRPr lang="en-US" sz="2000">
              <a:solidFill>
                <a:srgbClr val="000099"/>
              </a:solidFill>
              <a:latin typeface="Gill Sans MT" pitchFamily="34" charset="0"/>
            </a:endParaRPr>
          </a:p>
          <a:p>
            <a:pPr algn="r" eaLnBrk="0" hangingPunct="0">
              <a:spcBef>
                <a:spcPct val="20000"/>
              </a:spcBef>
            </a:pPr>
            <a:r>
              <a:rPr lang="en-US" sz="1800">
                <a:solidFill>
                  <a:srgbClr val="000099"/>
                </a:solidFill>
                <a:latin typeface="Gill Sans MT" pitchFamily="34" charset="0"/>
              </a:rPr>
              <a:t>- N. deGrasse Tyson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45058"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FE782AE4-F4E2-7B45-AB8E-29F82D43FBAF}" type="slidenum">
              <a:rPr lang="en-US" sz="1100">
                <a:latin typeface="Lucida Grande" charset="0"/>
                <a:ea typeface="Lucida Grande" charset="0"/>
                <a:cs typeface="Lucida Grande" charset="0"/>
                <a:sym typeface="Lucida Grande" charset="0"/>
              </a:rPr>
              <a:pPr/>
              <a:t>22</a:t>
            </a:fld>
            <a:endParaRPr lang="en-US" sz="1100" dirty="0">
              <a:latin typeface="Lucida Grande" charset="0"/>
              <a:ea typeface="Lucida Grande" charset="0"/>
              <a:cs typeface="Lucida Grande" charset="0"/>
              <a:sym typeface="Lucida Grande" charset="0"/>
            </a:endParaRPr>
          </a:p>
        </p:txBody>
      </p:sp>
      <p:pic>
        <p:nvPicPr>
          <p:cNvPr id="45059" name="Picture 3"/>
          <p:cNvPicPr>
            <a:picLocks noChangeAspect="1" noChangeArrowheads="1"/>
          </p:cNvPicPr>
          <p:nvPr/>
        </p:nvPicPr>
        <p:blipFill>
          <a:blip r:embed="rId3"/>
          <a:srcRect/>
          <a:stretch>
            <a:fillRect/>
          </a:stretch>
        </p:blipFill>
        <p:spPr bwMode="auto">
          <a:xfrm>
            <a:off x="6817817" y="167432"/>
            <a:ext cx="2044898" cy="1019101"/>
          </a:xfrm>
          <a:prstGeom prst="rect">
            <a:avLst/>
          </a:prstGeom>
          <a:noFill/>
          <a:ln w="12700" cap="flat">
            <a:noFill/>
            <a:round/>
            <a:headEnd/>
            <a:tailEnd/>
          </a:ln>
        </p:spPr>
      </p:pic>
      <p:sp>
        <p:nvSpPr>
          <p:cNvPr id="45060" name="Rectangle 4"/>
          <p:cNvSpPr>
            <a:spLocks/>
          </p:cNvSpPr>
          <p:nvPr/>
        </p:nvSpPr>
        <p:spPr bwMode="auto">
          <a:xfrm>
            <a:off x="5463853" y="4527352"/>
            <a:ext cx="3509367" cy="1625203"/>
          </a:xfrm>
          <a:prstGeom prst="rect">
            <a:avLst/>
          </a:prstGeom>
          <a:gradFill rotWithShape="0">
            <a:gsLst>
              <a:gs pos="0">
                <a:srgbClr val="FFFFFF"/>
              </a:gs>
              <a:gs pos="100000">
                <a:srgbClr val="00FFFF"/>
              </a:gs>
            </a:gsLst>
            <a:lin ang="5400000" scaled="1"/>
          </a:gradFill>
          <a:ln w="12700" cap="flat">
            <a:solidFill>
              <a:schemeClr val="tx1"/>
            </a:solidFill>
            <a:prstDash val="solid"/>
            <a:miter lim="800000"/>
            <a:headEnd type="none" w="med" len="med"/>
            <a:tailEnd type="none" w="med" len="med"/>
          </a:ln>
        </p:spPr>
        <p:txBody>
          <a:bodyPr lIns="26788" tIns="26788" rIns="26788" bIns="26788" anchor="ctr">
            <a:prstTxWarp prst="textNoShape">
              <a:avLst/>
            </a:prstTxWarp>
          </a:bodyPr>
          <a:lstStyle/>
          <a:p>
            <a:r>
              <a:rPr lang="en-US" sz="1500" dirty="0">
                <a:latin typeface="Palatino" charset="0"/>
                <a:ea typeface="Palatino" charset="0"/>
                <a:cs typeface="Palatino" charset="0"/>
                <a:sym typeface="Palatino" charset="0"/>
              </a:rPr>
              <a:t>The GBT has detected 14 new interstellar organic molecules </a:t>
            </a:r>
          </a:p>
          <a:p>
            <a:r>
              <a:rPr lang="en-US" sz="1500" dirty="0">
                <a:latin typeface="Palatino" charset="0"/>
                <a:ea typeface="Palatino" charset="0"/>
                <a:cs typeface="Palatino" charset="0"/>
                <a:sym typeface="Palatino" charset="0"/>
              </a:rPr>
              <a:t> including the first  interstellar anions: </a:t>
            </a:r>
          </a:p>
          <a:p>
            <a:r>
              <a:rPr lang="en-US" sz="1500" dirty="0">
                <a:latin typeface="Palatino" charset="0"/>
                <a:ea typeface="Palatino" charset="0"/>
                <a:cs typeface="Palatino" charset="0"/>
                <a:sym typeface="Palatino" charset="0"/>
              </a:rPr>
              <a:t>C</a:t>
            </a:r>
            <a:r>
              <a:rPr lang="en-US" sz="1500" baseline="-6000" dirty="0">
                <a:latin typeface="Palatino" charset="0"/>
                <a:ea typeface="Palatino" charset="0"/>
                <a:cs typeface="Palatino" charset="0"/>
                <a:sym typeface="Palatino" charset="0"/>
              </a:rPr>
              <a:t>6</a:t>
            </a:r>
            <a:r>
              <a:rPr lang="en-US" sz="1500" dirty="0">
                <a:latin typeface="Palatino" charset="0"/>
                <a:ea typeface="Palatino" charset="0"/>
                <a:cs typeface="Palatino" charset="0"/>
                <a:sym typeface="Palatino" charset="0"/>
              </a:rPr>
              <a:t>H</a:t>
            </a:r>
            <a:r>
              <a:rPr lang="en-US" sz="1500" baseline="32000" dirty="0">
                <a:latin typeface="Palatino" charset="0"/>
                <a:ea typeface="Palatino" charset="0"/>
                <a:cs typeface="Palatino" charset="0"/>
                <a:sym typeface="Palatino" charset="0"/>
              </a:rPr>
              <a:t>-</a:t>
            </a:r>
            <a:r>
              <a:rPr lang="en-US" sz="1500" dirty="0">
                <a:latin typeface="Palatino" charset="0"/>
                <a:ea typeface="Palatino" charset="0"/>
                <a:cs typeface="Palatino" charset="0"/>
                <a:sym typeface="Palatino" charset="0"/>
              </a:rPr>
              <a:t> &amp; C</a:t>
            </a:r>
            <a:r>
              <a:rPr lang="en-US" sz="1500" baseline="-6000" dirty="0">
                <a:latin typeface="Palatino" charset="0"/>
                <a:ea typeface="Palatino" charset="0"/>
                <a:cs typeface="Palatino" charset="0"/>
                <a:sym typeface="Palatino" charset="0"/>
              </a:rPr>
              <a:t>8</a:t>
            </a:r>
            <a:r>
              <a:rPr lang="en-US" sz="1500" dirty="0">
                <a:latin typeface="Palatino" charset="0"/>
                <a:ea typeface="Palatino" charset="0"/>
                <a:cs typeface="Palatino" charset="0"/>
                <a:sym typeface="Palatino" charset="0"/>
              </a:rPr>
              <a:t>H</a:t>
            </a:r>
            <a:r>
              <a:rPr lang="en-US" sz="1500" baseline="32000" dirty="0">
                <a:latin typeface="Palatino" charset="0"/>
                <a:ea typeface="Palatino" charset="0"/>
                <a:cs typeface="Palatino" charset="0"/>
                <a:sym typeface="Palatino" charset="0"/>
              </a:rPr>
              <a:t>-  </a:t>
            </a:r>
          </a:p>
          <a:p>
            <a:r>
              <a:rPr lang="en-US" sz="1500" dirty="0">
                <a:latin typeface="Palatino" charset="0"/>
                <a:ea typeface="Palatino" charset="0"/>
                <a:cs typeface="Palatino" charset="0"/>
                <a:sym typeface="Palatino" charset="0"/>
              </a:rPr>
              <a:t>(McCarthy et al 2006; </a:t>
            </a:r>
          </a:p>
          <a:p>
            <a:r>
              <a:rPr lang="en-US" sz="1500" dirty="0" err="1">
                <a:latin typeface="Palatino" charset="0"/>
                <a:ea typeface="Palatino" charset="0"/>
                <a:cs typeface="Palatino" charset="0"/>
                <a:sym typeface="Palatino" charset="0"/>
              </a:rPr>
              <a:t>Cordiner</a:t>
            </a:r>
            <a:r>
              <a:rPr lang="en-US" sz="1500" dirty="0">
                <a:latin typeface="Palatino" charset="0"/>
                <a:ea typeface="Palatino" charset="0"/>
                <a:cs typeface="Palatino" charset="0"/>
                <a:sym typeface="Palatino" charset="0"/>
              </a:rPr>
              <a:t> et al 2011)</a:t>
            </a:r>
          </a:p>
        </p:txBody>
      </p:sp>
      <p:sp>
        <p:nvSpPr>
          <p:cNvPr id="45061" name="Rectangle 5"/>
          <p:cNvSpPr>
            <a:spLocks/>
          </p:cNvSpPr>
          <p:nvPr/>
        </p:nvSpPr>
        <p:spPr bwMode="auto">
          <a:xfrm>
            <a:off x="1125141" y="205383"/>
            <a:ext cx="5415468" cy="338554"/>
          </a:xfrm>
          <a:prstGeom prst="rect">
            <a:avLst/>
          </a:prstGeom>
          <a:noFill/>
          <a:ln w="12700" cap="flat">
            <a:noFill/>
            <a:miter lim="800000"/>
            <a:headEnd type="none" w="med" len="med"/>
            <a:tailEnd type="none" w="med" len="med"/>
          </a:ln>
        </p:spPr>
        <p:txBody>
          <a:bodyPr wrap="none" lIns="0" tIns="0" rIns="28573" bIns="0">
            <a:prstTxWarp prst="textNoShape">
              <a:avLst/>
            </a:prstTxWarp>
            <a:spAutoFit/>
          </a:bodyPr>
          <a:lstStyle/>
          <a:p>
            <a:pPr marL="27905"/>
            <a:r>
              <a:rPr lang="en-US" sz="2200" dirty="0">
                <a:latin typeface="Lucida Grande" charset="0"/>
                <a:ea typeface="Lucida Grande" charset="0"/>
                <a:cs typeface="Lucida Grande" charset="0"/>
                <a:sym typeface="Lucida Grande" charset="0"/>
              </a:rPr>
              <a:t>Organic chemistry in interstellar clouds</a:t>
            </a:r>
          </a:p>
        </p:txBody>
      </p:sp>
      <p:pic>
        <p:nvPicPr>
          <p:cNvPr id="45063" name="Picture 7"/>
          <p:cNvPicPr>
            <a:picLocks noChangeAspect="1" noChangeArrowheads="1"/>
          </p:cNvPicPr>
          <p:nvPr/>
        </p:nvPicPr>
        <p:blipFill>
          <a:blip r:embed="rId4"/>
          <a:srcRect/>
          <a:stretch>
            <a:fillRect/>
          </a:stretch>
        </p:blipFill>
        <p:spPr bwMode="auto">
          <a:xfrm>
            <a:off x="477738" y="667495"/>
            <a:ext cx="4518422" cy="4145607"/>
          </a:xfrm>
          <a:prstGeom prst="rect">
            <a:avLst/>
          </a:prstGeom>
          <a:noFill/>
          <a:ln w="12700" cap="flat">
            <a:noFill/>
            <a:miter lim="800000"/>
            <a:headEnd/>
            <a:tailEnd/>
          </a:ln>
        </p:spPr>
      </p:pic>
      <p:sp>
        <p:nvSpPr>
          <p:cNvPr id="45064" name="Rectangle 8"/>
          <p:cNvSpPr>
            <a:spLocks/>
          </p:cNvSpPr>
          <p:nvPr/>
        </p:nvSpPr>
        <p:spPr bwMode="auto">
          <a:xfrm>
            <a:off x="5482828" y="2216511"/>
            <a:ext cx="3283893" cy="2416046"/>
          </a:xfrm>
          <a:prstGeom prst="rect">
            <a:avLst/>
          </a:prstGeom>
          <a:noFill/>
          <a:ln w="12700" cap="flat">
            <a:noFill/>
            <a:miter lim="800000"/>
            <a:headEnd type="none" w="med" len="med"/>
            <a:tailEnd type="none" w="med" len="med"/>
          </a:ln>
        </p:spPr>
        <p:txBody>
          <a:bodyPr lIns="0" tIns="0" rIns="0" bIns="0" anchor="ctr">
            <a:prstTxWarp prst="textNoShape">
              <a:avLst/>
            </a:prstTxWarp>
            <a:spAutoFit/>
          </a:bodyPr>
          <a:lstStyle/>
          <a:p>
            <a:pPr algn="l"/>
            <a:r>
              <a:rPr lang="en-US" sz="1700" dirty="0">
                <a:latin typeface="Lucida Grande" charset="0"/>
                <a:ea typeface="Lucida Grande" charset="0"/>
                <a:cs typeface="Lucida Grande" charset="0"/>
                <a:sym typeface="Lucida Grande" charset="0"/>
              </a:rPr>
              <a:t>HCOOH (formic acid)</a:t>
            </a:r>
          </a:p>
          <a:p>
            <a:pPr algn="l"/>
            <a:r>
              <a:rPr lang="en-US" sz="1700" dirty="0">
                <a:latin typeface="Lucida Grande" charset="0"/>
                <a:ea typeface="Lucida Grande" charset="0"/>
                <a:cs typeface="Lucida Grande" charset="0"/>
                <a:sym typeface="Lucida Grande" charset="0"/>
              </a:rPr>
              <a:t>CNCHO (</a:t>
            </a:r>
            <a:r>
              <a:rPr lang="en-US" sz="1700" dirty="0" err="1">
                <a:latin typeface="Lucida Grande" charset="0"/>
                <a:ea typeface="Lucida Grande" charset="0"/>
                <a:cs typeface="Lucida Grande" charset="0"/>
                <a:sym typeface="Lucida Grande" charset="0"/>
              </a:rPr>
              <a:t>cyanoformaldehyde</a:t>
            </a:r>
            <a:r>
              <a:rPr lang="en-US" sz="1700" dirty="0">
                <a:latin typeface="Lucida Grande" charset="0"/>
                <a:ea typeface="Lucida Grande" charset="0"/>
                <a:cs typeface="Lucida Grande" charset="0"/>
                <a:sym typeface="Lucida Grande" charset="0"/>
              </a:rPr>
              <a:t>)</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OH (methanol)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CHCN (vinyl cyanide)</a:t>
            </a:r>
          </a:p>
          <a:p>
            <a:pPr algn="l"/>
            <a:r>
              <a:rPr lang="en-US" sz="1700" dirty="0">
                <a:latin typeface="Lucida Grande" charset="0"/>
                <a:ea typeface="Lucida Grande" charset="0"/>
                <a:cs typeface="Lucida Grande" charset="0"/>
                <a:sym typeface="Lucida Grande" charset="0"/>
              </a:rPr>
              <a:t>HOCH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 (ethylene glycol)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CO</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H (acetic acid)</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 (ethyl alcohol)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OHCHO (</a:t>
            </a:r>
            <a:r>
              <a:rPr lang="en-US" sz="1700" dirty="0" err="1">
                <a:latin typeface="Lucida Grande" charset="0"/>
                <a:ea typeface="Lucida Grande" charset="0"/>
                <a:cs typeface="Lucida Grande" charset="0"/>
                <a:sym typeface="Lucida Grande" charset="0"/>
              </a:rPr>
              <a:t>glycolaldehyde</a:t>
            </a:r>
            <a:r>
              <a:rPr lang="en-US" sz="1700" dirty="0">
                <a:latin typeface="Lucida Grande" charset="0"/>
                <a:ea typeface="Lucida Grande" charset="0"/>
                <a:cs typeface="Lucida Grande" charset="0"/>
                <a:sym typeface="Lucida Grande" charset="0"/>
              </a:rPr>
              <a:t>)</a:t>
            </a:r>
          </a:p>
          <a:p>
            <a:endParaRPr lang="en-US" sz="2100" dirty="0">
              <a:solidFill>
                <a:srgbClr val="FFFFFF"/>
              </a:solidFill>
              <a:ea typeface="Gill Sans" charset="0"/>
              <a:cs typeface="Gill Sans" charset="0"/>
            </a:endParaRPr>
          </a:p>
        </p:txBody>
      </p:sp>
      <p:sp>
        <p:nvSpPr>
          <p:cNvPr id="45065" name="Rectangle 9"/>
          <p:cNvSpPr>
            <a:spLocks/>
          </p:cNvSpPr>
          <p:nvPr/>
        </p:nvSpPr>
        <p:spPr bwMode="auto">
          <a:xfrm>
            <a:off x="5482828" y="1179835"/>
            <a:ext cx="3848695" cy="1205508"/>
          </a:xfrm>
          <a:prstGeom prst="rect">
            <a:avLst/>
          </a:prstGeom>
          <a:noFill/>
          <a:ln w="12700" cap="flat">
            <a:noFill/>
            <a:miter lim="800000"/>
            <a:headEnd type="none" w="med" len="med"/>
            <a:tailEnd type="none" w="med" len="med"/>
          </a:ln>
        </p:spPr>
        <p:txBody>
          <a:bodyPr lIns="26788" tIns="26788" rIns="26788" bIns="26788" anchor="ctr">
            <a:prstTxWarp prst="textNoShape">
              <a:avLst/>
            </a:prstTxWarp>
          </a:bodyPr>
          <a:lstStyle/>
          <a:p>
            <a:pPr algn="l"/>
            <a:r>
              <a:rPr lang="en-US" sz="1700" dirty="0">
                <a:latin typeface="Lucida Grande" charset="0"/>
                <a:ea typeface="Lucida Grande" charset="0"/>
                <a:cs typeface="Lucida Grande" charset="0"/>
                <a:sym typeface="Lucida Grande" charset="0"/>
              </a:rPr>
              <a:t>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 (water)</a:t>
            </a:r>
          </a:p>
          <a:p>
            <a:pPr algn="l"/>
            <a:r>
              <a:rPr lang="en-US" sz="1700" dirty="0">
                <a:latin typeface="Lucida Grande" charset="0"/>
                <a:ea typeface="Lucida Grande" charset="0"/>
                <a:cs typeface="Lucida Grande" charset="0"/>
                <a:sym typeface="Lucida Grande" charset="0"/>
              </a:rPr>
              <a:t>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CO (formaldehyde)</a:t>
            </a:r>
          </a:p>
          <a:p>
            <a:pPr algn="l"/>
            <a:r>
              <a:rPr lang="en-US" sz="1700" dirty="0">
                <a:latin typeface="Lucida Grande" charset="0"/>
                <a:ea typeface="Lucida Grande" charset="0"/>
                <a:cs typeface="Lucida Grande" charset="0"/>
                <a:sym typeface="Lucida Grande" charset="0"/>
              </a:rPr>
              <a:t>NH</a:t>
            </a:r>
            <a:r>
              <a:rPr lang="en-US" sz="1700" baseline="-6000" dirty="0">
                <a:latin typeface="Lucida Grande" charset="0"/>
                <a:ea typeface="Lucida Grande" charset="0"/>
                <a:cs typeface="Lucida Grande" charset="0"/>
                <a:sym typeface="Lucida Grande" charset="0"/>
              </a:rPr>
              <a:t>3 </a:t>
            </a:r>
            <a:r>
              <a:rPr lang="en-US" sz="1700" dirty="0">
                <a:latin typeface="Lucida Grande" charset="0"/>
                <a:ea typeface="Lucida Grande" charset="0"/>
                <a:cs typeface="Lucida Grande" charset="0"/>
                <a:sym typeface="Lucida Grande" charset="0"/>
              </a:rPr>
              <a:t> (ammonia)</a:t>
            </a:r>
          </a:p>
          <a:p>
            <a:pPr algn="l"/>
            <a:r>
              <a:rPr lang="en-US" sz="1700" dirty="0">
                <a:latin typeface="Lucida Grande" charset="0"/>
                <a:ea typeface="Lucida Grande" charset="0"/>
                <a:cs typeface="Lucida Grande" charset="0"/>
                <a:sym typeface="Lucida Grande" charset="0"/>
              </a:rPr>
              <a:t>CO (Carbon monoxide)</a:t>
            </a:r>
          </a:p>
          <a:p>
            <a:pPr algn="l"/>
            <a:endParaRPr lang="en-US" sz="1000" dirty="0">
              <a:latin typeface="Lucida Grande" charset="0"/>
              <a:ea typeface="Lucida Grande" charset="0"/>
              <a:cs typeface="Lucida Grande" charset="0"/>
              <a:sym typeface="Lucida Grande" charset="0"/>
            </a:endParaRPr>
          </a:p>
        </p:txBody>
      </p:sp>
      <p:pic>
        <p:nvPicPr>
          <p:cNvPr id="45066" name="Picture 10"/>
          <p:cNvPicPr>
            <a:picLocks noChangeAspect="1" noChangeArrowheads="1"/>
          </p:cNvPicPr>
          <p:nvPr/>
        </p:nvPicPr>
        <p:blipFill>
          <a:blip r:embed="rId5"/>
          <a:srcRect/>
          <a:stretch>
            <a:fillRect/>
          </a:stretch>
        </p:blipFill>
        <p:spPr bwMode="auto">
          <a:xfrm>
            <a:off x="2982516" y="4491633"/>
            <a:ext cx="2044898" cy="1716732"/>
          </a:xfrm>
          <a:prstGeom prst="rect">
            <a:avLst/>
          </a:prstGeom>
          <a:noFill/>
          <a:ln w="12700"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506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506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505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autoUpdateAnimBg="0"/>
      <p:bldP spid="45061" grpId="0" autoUpdateAnimBg="0"/>
      <p:bldP spid="45064" grpId="0" autoUpdateAnimBg="0"/>
      <p:bldP spid="4506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16" y="111524"/>
            <a:ext cx="8910960" cy="1143000"/>
          </a:xfrm>
        </p:spPr>
        <p:txBody>
          <a:bodyPr/>
          <a:lstStyle/>
          <a:p>
            <a:r>
              <a:rPr lang="en-US" sz="2800" dirty="0" smtClean="0"/>
              <a:t>Mapping of Star-Formation Regions with the K-FPA</a:t>
            </a:r>
            <a:endParaRPr lang="en-US" sz="2800" dirty="0"/>
          </a:p>
        </p:txBody>
      </p:sp>
      <p:sp>
        <p:nvSpPr>
          <p:cNvPr id="3" name="Content Placeholder 2"/>
          <p:cNvSpPr>
            <a:spLocks noGrp="1"/>
          </p:cNvSpPr>
          <p:nvPr>
            <p:ph idx="1"/>
          </p:nvPr>
        </p:nvSpPr>
        <p:spPr/>
        <p:txBody>
          <a:bodyPr/>
          <a:lstStyle/>
          <a:p>
            <a:endParaRPr lang="en-US"/>
          </a:p>
        </p:txBody>
      </p:sp>
      <p:pic>
        <p:nvPicPr>
          <p:cNvPr id="5" name="Picture 4" descr="tmcAmmonia.png"/>
          <p:cNvPicPr>
            <a:picLocks noChangeAspect="1"/>
          </p:cNvPicPr>
          <p:nvPr/>
        </p:nvPicPr>
        <p:blipFill>
          <a:blip r:embed="rId2"/>
          <a:srcRect/>
          <a:stretch>
            <a:fillRect/>
          </a:stretch>
        </p:blipFill>
        <p:spPr bwMode="auto">
          <a:xfrm>
            <a:off x="93216" y="908767"/>
            <a:ext cx="8910960" cy="5541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6"/>
          <p:cNvSpPr>
            <a:spLocks noGrp="1"/>
          </p:cNvSpPr>
          <p:nvPr>
            <p:ph type="title" idx="4294967295"/>
          </p:nvPr>
        </p:nvSpPr>
        <p:spPr>
          <a:xfrm>
            <a:off x="457200" y="274638"/>
            <a:ext cx="8229600" cy="773941"/>
          </a:xfrm>
        </p:spPr>
        <p:txBody>
          <a:bodyPr/>
          <a:lstStyle/>
          <a:p>
            <a:pPr>
              <a:defRPr/>
            </a:pPr>
            <a:r>
              <a:rPr lang="en-US" sz="2800" dirty="0" smtClean="0">
                <a:solidFill>
                  <a:schemeClr val="accent2">
                    <a:lumMod val="60000"/>
                    <a:lumOff val="40000"/>
                  </a:schemeClr>
                </a:solidFill>
                <a:cs typeface="GillSans" pitchFamily="48" charset="0"/>
              </a:rPr>
              <a:t>Radar observing to study the solar system</a:t>
            </a:r>
            <a:r>
              <a:rPr lang="en-US" sz="2000" dirty="0" smtClean="0">
                <a:solidFill>
                  <a:schemeClr val="accent2">
                    <a:lumMod val="60000"/>
                    <a:lumOff val="40000"/>
                  </a:schemeClr>
                </a:solidFill>
                <a:latin typeface="Arial" charset="0"/>
                <a:cs typeface="GillSans" pitchFamily="48" charset="0"/>
              </a:rPr>
              <a:t/>
            </a:r>
            <a:br>
              <a:rPr lang="en-US" sz="2000" dirty="0" smtClean="0">
                <a:solidFill>
                  <a:schemeClr val="accent2">
                    <a:lumMod val="60000"/>
                    <a:lumOff val="40000"/>
                  </a:schemeClr>
                </a:solidFill>
                <a:latin typeface="Arial" charset="0"/>
                <a:cs typeface="GillSans" pitchFamily="48" charset="0"/>
              </a:rPr>
            </a:br>
            <a:r>
              <a:rPr lang="en-US" sz="1500" dirty="0" smtClean="0">
                <a:solidFill>
                  <a:schemeClr val="accent2">
                    <a:lumMod val="60000"/>
                    <a:lumOff val="40000"/>
                  </a:schemeClr>
                </a:solidFill>
                <a:latin typeface="Arial" charset="0"/>
                <a:cs typeface="GillSans" pitchFamily="48" charset="0"/>
              </a:rPr>
              <a:t/>
            </a:r>
            <a:br>
              <a:rPr lang="en-US" sz="1500" dirty="0" smtClean="0">
                <a:solidFill>
                  <a:schemeClr val="accent2">
                    <a:lumMod val="60000"/>
                    <a:lumOff val="40000"/>
                  </a:schemeClr>
                </a:solidFill>
                <a:latin typeface="Arial" charset="0"/>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8917" name="Rectangle 6"/>
          <p:cNvSpPr>
            <a:spLocks/>
          </p:cNvSpPr>
          <p:nvPr/>
        </p:nvSpPr>
        <p:spPr bwMode="auto">
          <a:xfrm>
            <a:off x="6810375" y="6356350"/>
            <a:ext cx="2124075" cy="365125"/>
          </a:xfrm>
          <a:prstGeom prst="rect">
            <a:avLst/>
          </a:prstGeom>
          <a:solidFill>
            <a:srgbClr val="595959">
              <a:alpha val="50195"/>
            </a:srgbClr>
          </a:solidFill>
          <a:ln w="12700">
            <a:noFill/>
            <a:miter lim="800000"/>
            <a:headEnd/>
            <a:tailEnd/>
          </a:ln>
        </p:spPr>
        <p:txBody>
          <a:bodyPr lIns="0" tIns="0" rIns="0" bIns="0" anchor="ctr"/>
          <a:lstStyle/>
          <a:p>
            <a:pPr algn="ctr" defTabSz="642938"/>
            <a:r>
              <a:rPr lang="en-US" sz="1500">
                <a:solidFill>
                  <a:schemeClr val="bg1"/>
                </a:solidFill>
                <a:latin typeface="Gill Sans MT" pitchFamily="34" charset="0"/>
                <a:cs typeface="Arial" charset="0"/>
                <a:sym typeface="Arial" charset="0"/>
              </a:rPr>
              <a:t>Campbell &amp; Campbell 2008</a:t>
            </a:r>
            <a:r>
              <a:rPr lang="en-US" sz="1400" i="1">
                <a:solidFill>
                  <a:schemeClr val="bg1"/>
                </a:solidFill>
                <a:latin typeface="Gill Sans MT" pitchFamily="34" charset="0"/>
                <a:cs typeface="Arial" charset="0"/>
                <a:sym typeface="Arial" charset="0"/>
              </a:rPr>
              <a:t> </a:t>
            </a:r>
          </a:p>
        </p:txBody>
      </p:sp>
      <p:pic>
        <p:nvPicPr>
          <p:cNvPr id="38918" name="Picture 5"/>
          <p:cNvPicPr>
            <a:picLocks noChangeAspect="1" noChangeArrowheads="1"/>
          </p:cNvPicPr>
          <p:nvPr/>
        </p:nvPicPr>
        <p:blipFill>
          <a:blip r:embed="rId3"/>
          <a:srcRect/>
          <a:stretch>
            <a:fillRect/>
          </a:stretch>
        </p:blipFill>
        <p:spPr bwMode="auto">
          <a:xfrm>
            <a:off x="157163" y="1531651"/>
            <a:ext cx="2914650" cy="3924300"/>
          </a:xfrm>
          <a:prstGeom prst="rect">
            <a:avLst/>
          </a:prstGeom>
          <a:noFill/>
          <a:ln w="12700">
            <a:noFill/>
            <a:miter lim="800000"/>
            <a:headEnd/>
            <a:tailEnd/>
          </a:ln>
        </p:spPr>
      </p:pic>
      <p:grpSp>
        <p:nvGrpSpPr>
          <p:cNvPr id="38919" name="Group 22"/>
          <p:cNvGrpSpPr>
            <a:grpSpLocks/>
          </p:cNvGrpSpPr>
          <p:nvPr/>
        </p:nvGrpSpPr>
        <p:grpSpPr bwMode="auto">
          <a:xfrm>
            <a:off x="4046221" y="3352007"/>
            <a:ext cx="3662362" cy="2246312"/>
            <a:chOff x="1240802" y="4611687"/>
            <a:chExt cx="3662022" cy="2246313"/>
          </a:xfrm>
        </p:grpSpPr>
        <p:pic>
          <p:nvPicPr>
            <p:cNvPr id="38921" name="Picture 3"/>
            <p:cNvPicPr>
              <a:picLocks noChangeAspect="1" noChangeArrowheads="1"/>
            </p:cNvPicPr>
            <p:nvPr/>
          </p:nvPicPr>
          <p:blipFill>
            <a:blip r:embed="rId4"/>
            <a:srcRect/>
            <a:stretch>
              <a:fillRect/>
            </a:stretch>
          </p:blipFill>
          <p:spPr bwMode="auto">
            <a:xfrm>
              <a:off x="1240802" y="4611687"/>
              <a:ext cx="3662022" cy="2246313"/>
            </a:xfrm>
            <a:prstGeom prst="rect">
              <a:avLst/>
            </a:prstGeom>
            <a:noFill/>
            <a:ln w="12700">
              <a:noFill/>
              <a:miter lim="800000"/>
              <a:headEnd/>
              <a:tailEnd/>
            </a:ln>
          </p:spPr>
        </p:pic>
        <p:sp>
          <p:nvSpPr>
            <p:cNvPr id="38922" name="Rectangle 6"/>
            <p:cNvSpPr>
              <a:spLocks/>
            </p:cNvSpPr>
            <p:nvPr/>
          </p:nvSpPr>
          <p:spPr bwMode="auto">
            <a:xfrm>
              <a:off x="1857999" y="6169025"/>
              <a:ext cx="3044825" cy="688975"/>
            </a:xfrm>
            <a:prstGeom prst="rect">
              <a:avLst/>
            </a:prstGeom>
            <a:noFill/>
            <a:ln w="12700">
              <a:noFill/>
              <a:miter lim="800000"/>
              <a:headEnd/>
              <a:tailEnd/>
            </a:ln>
          </p:spPr>
          <p:txBody>
            <a:bodyPr lIns="0" tIns="0" rIns="0" bIns="0" anchor="ctr"/>
            <a:lstStyle/>
            <a:p>
              <a:pPr algn="ctr" defTabSz="642938"/>
              <a:r>
                <a:rPr lang="en-US" sz="1500">
                  <a:solidFill>
                    <a:schemeClr val="bg1"/>
                  </a:solidFill>
                  <a:latin typeface="Gill Sans MT" pitchFamily="34" charset="0"/>
                  <a:cs typeface="Arial" charset="0"/>
                  <a:sym typeface="Arial" charset="0"/>
                </a:rPr>
                <a:t>“Large Longitude Libration of </a:t>
              </a:r>
            </a:p>
            <a:p>
              <a:pPr algn="ctr" defTabSz="642938"/>
              <a:r>
                <a:rPr lang="en-US" sz="1500">
                  <a:solidFill>
                    <a:schemeClr val="bg1"/>
                  </a:solidFill>
                  <a:latin typeface="Gill Sans MT" pitchFamily="34" charset="0"/>
                  <a:cs typeface="Arial" charset="0"/>
                  <a:sym typeface="Arial" charset="0"/>
                </a:rPr>
                <a:t>Mercury Reveals a Molten Core”</a:t>
              </a:r>
            </a:p>
            <a:p>
              <a:pPr algn="ctr" defTabSz="642938"/>
              <a:r>
                <a:rPr lang="en-US" sz="1400" i="1">
                  <a:solidFill>
                    <a:schemeClr val="bg1"/>
                  </a:solidFill>
                  <a:latin typeface="Gill Sans MT" pitchFamily="34" charset="0"/>
                  <a:cs typeface="Arial" charset="0"/>
                  <a:sym typeface="Arial" charset="0"/>
                </a:rPr>
                <a:t>Margot et al. 2007 Science </a:t>
              </a:r>
            </a:p>
          </p:txBody>
        </p:sp>
      </p:grpSp>
      <p:sp>
        <p:nvSpPr>
          <p:cNvPr id="38920" name="Rectangle 7"/>
          <p:cNvSpPr>
            <a:spLocks/>
          </p:cNvSpPr>
          <p:nvPr/>
        </p:nvSpPr>
        <p:spPr bwMode="auto">
          <a:xfrm>
            <a:off x="4186999" y="1468325"/>
            <a:ext cx="3544888" cy="758825"/>
          </a:xfrm>
          <a:prstGeom prst="rect">
            <a:avLst/>
          </a:prstGeom>
          <a:solidFill>
            <a:schemeClr val="tx1"/>
          </a:solidFill>
          <a:ln w="12700">
            <a:noFill/>
            <a:miter lim="800000"/>
            <a:headEnd/>
            <a:tailEnd/>
          </a:ln>
        </p:spPr>
        <p:txBody>
          <a:bodyPr lIns="35717" tIns="35717" rIns="35717" bIns="35717"/>
          <a:lstStyle/>
          <a:p>
            <a:pPr algn="ctr" defTabSz="642938"/>
            <a:r>
              <a:rPr lang="en-US" sz="1600" dirty="0">
                <a:solidFill>
                  <a:schemeClr val="bg1"/>
                </a:solidFill>
                <a:latin typeface="Gill Sans MT" pitchFamily="34" charset="0"/>
                <a:cs typeface="Arial" charset="0"/>
                <a:sym typeface="Arial" charset="0"/>
              </a:rPr>
              <a:t>“No Evidence for Thick Deposits of Ice at the Lunar south Pole”</a:t>
            </a:r>
          </a:p>
          <a:p>
            <a:pPr algn="ctr" defTabSz="642938"/>
            <a:r>
              <a:rPr lang="en-US" sz="1600" i="1" dirty="0">
                <a:solidFill>
                  <a:schemeClr val="bg1"/>
                </a:solidFill>
                <a:latin typeface="Gill Sans MT" pitchFamily="34" charset="0"/>
                <a:cs typeface="Arial" charset="0"/>
                <a:sym typeface="Arial" charset="0"/>
              </a:rPr>
              <a:t>Campbell et al 2006 Nature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srcRect/>
          <a:stretch>
            <a:fillRect/>
          </a:stretch>
        </p:blipFill>
        <p:spPr bwMode="auto">
          <a:xfrm>
            <a:off x="-491133" y="0"/>
            <a:ext cx="9679781" cy="6858000"/>
          </a:xfrm>
          <a:prstGeom prst="rect">
            <a:avLst/>
          </a:prstGeom>
          <a:noFill/>
          <a:ln w="12700" cap="flat">
            <a:noFill/>
            <a:miter lim="800000"/>
            <a:headEnd/>
            <a:tailEnd/>
          </a:ln>
        </p:spPr>
      </p:pic>
      <p:sp>
        <p:nvSpPr>
          <p:cNvPr id="40962" name="Rectangle 2"/>
          <p:cNvSpPr>
            <a:spLocks/>
          </p:cNvSpPr>
          <p:nvPr/>
        </p:nvSpPr>
        <p:spPr bwMode="auto">
          <a:xfrm>
            <a:off x="1518047" y="6005215"/>
            <a:ext cx="1705570" cy="32146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700" dirty="0">
                <a:solidFill>
                  <a:srgbClr val="FFFFFF"/>
                </a:solidFill>
                <a:ea typeface="Gill Sans" charset="0"/>
                <a:cs typeface="Gill Sans" charset="0"/>
              </a:rPr>
              <a:t>80 </a:t>
            </a:r>
            <a:r>
              <a:rPr lang="en-US" sz="1700" dirty="0" err="1">
                <a:solidFill>
                  <a:srgbClr val="FFFFFF"/>
                </a:solidFill>
                <a:ea typeface="Gill Sans" charset="0"/>
                <a:cs typeface="Gill Sans" charset="0"/>
              </a:rPr>
              <a:t>m</a:t>
            </a:r>
            <a:r>
              <a:rPr lang="en-US" sz="1700" dirty="0">
                <a:solidFill>
                  <a:srgbClr val="FFFFFF"/>
                </a:solidFill>
                <a:ea typeface="Gill Sans" charset="0"/>
                <a:cs typeface="Gill Sans" charset="0"/>
              </a:rPr>
              <a:t> resolution</a:t>
            </a:r>
          </a:p>
        </p:txBody>
      </p:sp>
      <p:sp>
        <p:nvSpPr>
          <p:cNvPr id="40963" name="Line 3"/>
          <p:cNvSpPr>
            <a:spLocks noChangeShapeType="1"/>
          </p:cNvSpPr>
          <p:nvPr/>
        </p:nvSpPr>
        <p:spPr bwMode="auto">
          <a:xfrm>
            <a:off x="1737941" y="6449467"/>
            <a:ext cx="437555" cy="0"/>
          </a:xfrm>
          <a:prstGeom prst="line">
            <a:avLst/>
          </a:prstGeom>
          <a:noFill/>
          <a:ln w="381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964" name="Rectangle 4"/>
          <p:cNvSpPr>
            <a:spLocks/>
          </p:cNvSpPr>
          <p:nvPr/>
        </p:nvSpPr>
        <p:spPr bwMode="auto">
          <a:xfrm>
            <a:off x="2286000" y="6325359"/>
            <a:ext cx="593668"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ea typeface="Gill Sans" charset="0"/>
                <a:cs typeface="Gill Sans" charset="0"/>
              </a:rPr>
              <a:t>20 km</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2" cstate="print"/>
          <a:srcRect/>
          <a:stretch>
            <a:fillRect/>
          </a:stretch>
        </p:blipFill>
        <p:spPr bwMode="auto">
          <a:xfrm>
            <a:off x="452066" y="5835551"/>
            <a:ext cx="590475" cy="763488"/>
          </a:xfrm>
          <a:prstGeom prst="rect">
            <a:avLst/>
          </a:prstGeom>
          <a:noFill/>
          <a:ln w="9525" cap="flat">
            <a:noFill/>
            <a:miter lim="800000"/>
            <a:headEnd/>
            <a:tailEnd/>
          </a:ln>
        </p:spPr>
      </p:pic>
      <p:sp>
        <p:nvSpPr>
          <p:cNvPr id="35842"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lstStyle/>
          <a:p>
            <a:fld id="{5E6F29FC-E287-47C7-80A8-86382B3FD51C}" type="slidenum">
              <a:rPr lang="en-US" sz="1100">
                <a:latin typeface="Lucida Grande" charset="0"/>
                <a:ea typeface="Lucida Grande" charset="0"/>
                <a:cs typeface="Lucida Grande" charset="0"/>
                <a:sym typeface="Lucida Grande" charset="0"/>
              </a:rPr>
              <a:pPr/>
              <a:t>26</a:t>
            </a:fld>
            <a:endParaRPr lang="en-US" sz="1100" dirty="0">
              <a:latin typeface="Lucida Grande" charset="0"/>
              <a:ea typeface="Lucida Grande" charset="0"/>
              <a:cs typeface="Lucida Grande" charset="0"/>
              <a:sym typeface="Lucida Grande" charset="0"/>
            </a:endParaRPr>
          </a:p>
        </p:txBody>
      </p:sp>
      <p:pic>
        <p:nvPicPr>
          <p:cNvPr id="35843" name="Picture 3"/>
          <p:cNvPicPr>
            <a:picLocks noChangeAspect="1" noChangeArrowheads="1"/>
          </p:cNvPicPr>
          <p:nvPr/>
        </p:nvPicPr>
        <p:blipFill>
          <a:blip r:embed="rId3" cstate="print"/>
          <a:srcRect l="2451" t="31857" r="3267" b="8459"/>
          <a:stretch>
            <a:fillRect/>
          </a:stretch>
        </p:blipFill>
        <p:spPr bwMode="auto">
          <a:xfrm>
            <a:off x="137295" y="273472"/>
            <a:ext cx="6452815" cy="5286375"/>
          </a:xfrm>
          <a:prstGeom prst="rect">
            <a:avLst/>
          </a:prstGeom>
          <a:noFill/>
          <a:ln w="12700" cap="flat">
            <a:noFill/>
            <a:miter lim="800000"/>
            <a:headEnd/>
            <a:tailEnd/>
          </a:ln>
        </p:spPr>
      </p:pic>
      <p:sp>
        <p:nvSpPr>
          <p:cNvPr id="35844" name="Rectangle 4"/>
          <p:cNvSpPr>
            <a:spLocks/>
          </p:cNvSpPr>
          <p:nvPr/>
        </p:nvSpPr>
        <p:spPr bwMode="auto">
          <a:xfrm>
            <a:off x="6223992" y="1232297"/>
            <a:ext cx="2928938" cy="2821781"/>
          </a:xfrm>
          <a:prstGeom prst="rect">
            <a:avLst/>
          </a:prstGeom>
          <a:noFill/>
          <a:ln w="12700" cap="flat">
            <a:noFill/>
            <a:miter lim="800000"/>
            <a:headEnd type="none" w="med" len="med"/>
            <a:tailEnd type="none" w="med" len="med"/>
          </a:ln>
        </p:spPr>
        <p:txBody>
          <a:bodyPr lIns="0" tIns="0" rIns="0" bIns="0"/>
          <a:lstStyle/>
          <a:p>
            <a:r>
              <a:rPr lang="en-US" sz="1700" dirty="0">
                <a:solidFill>
                  <a:srgbClr val="001445"/>
                </a:solidFill>
                <a:latin typeface="Lucida Grande" charset="0"/>
                <a:ea typeface="Lucida Grande" charset="0"/>
                <a:cs typeface="Lucida Grande" charset="0"/>
                <a:sym typeface="Lucida Grande" charset="0"/>
              </a:rPr>
              <a:t>6500 hours a year scheduled</a:t>
            </a:r>
          </a:p>
          <a:p>
            <a:r>
              <a:rPr lang="en-US" sz="1700" dirty="0">
                <a:solidFill>
                  <a:srgbClr val="001445"/>
                </a:solidFill>
                <a:latin typeface="Lucida Grande" charset="0"/>
                <a:ea typeface="Lucida Grande" charset="0"/>
                <a:cs typeface="Lucida Grande" charset="0"/>
                <a:sym typeface="Lucida Grande" charset="0"/>
              </a:rPr>
              <a:t>for astronomy</a:t>
            </a:r>
          </a:p>
          <a:p>
            <a:endParaRPr lang="en-US" sz="1700" dirty="0">
              <a:solidFill>
                <a:srgbClr val="001445"/>
              </a:solidFill>
              <a:latin typeface="Lucida Grande" charset="0"/>
              <a:ea typeface="Lucida Grande" charset="0"/>
              <a:cs typeface="Lucida Grande" charset="0"/>
              <a:sym typeface="Lucida Grande" charset="0"/>
            </a:endParaRPr>
          </a:p>
          <a:p>
            <a:r>
              <a:rPr lang="en-US" sz="1700" dirty="0">
                <a:solidFill>
                  <a:srgbClr val="001445"/>
                </a:solidFill>
                <a:latin typeface="Lucida Grande" charset="0"/>
                <a:ea typeface="Lucida Grande" charset="0"/>
                <a:cs typeface="Lucida Grande" charset="0"/>
                <a:sym typeface="Lucida Grande" charset="0"/>
              </a:rPr>
              <a:t>Dynamic Scheduling matches the project to the weather</a:t>
            </a:r>
          </a:p>
          <a:p>
            <a:endParaRPr lang="en-US" sz="1700" dirty="0">
              <a:solidFill>
                <a:srgbClr val="001445"/>
              </a:solidFill>
              <a:latin typeface="Lucida Grande" charset="0"/>
              <a:ea typeface="Lucida Grande" charset="0"/>
              <a:cs typeface="Lucida Grande" charset="0"/>
              <a:sym typeface="Lucida Grande" charset="0"/>
            </a:endParaRPr>
          </a:p>
          <a:p>
            <a:r>
              <a:rPr lang="en-US" sz="1700" dirty="0">
                <a:solidFill>
                  <a:srgbClr val="001445"/>
                </a:solidFill>
                <a:latin typeface="Lucida Grande" charset="0"/>
                <a:ea typeface="Lucida Grande" charset="0"/>
                <a:cs typeface="Lucida Grande" charset="0"/>
                <a:sym typeface="Lucida Grande" charset="0"/>
              </a:rPr>
              <a:t>In 2010 there were 1776 hours used at frequencies above 18 GHz</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47800" y="0"/>
            <a:ext cx="7086600" cy="762000"/>
          </a:xfrm>
        </p:spPr>
        <p:txBody>
          <a:bodyPr/>
          <a:lstStyle/>
          <a:p>
            <a:r>
              <a:rPr lang="en-US" sz="3200" smtClean="0"/>
              <a:t>Current Instruments – Front Ends </a:t>
            </a:r>
            <a:br>
              <a:rPr lang="en-US" sz="3200" smtClean="0"/>
            </a:br>
            <a:endParaRPr lang="en-US" sz="3200" smtClean="0"/>
          </a:p>
        </p:txBody>
      </p:sp>
      <p:pic>
        <p:nvPicPr>
          <p:cNvPr id="20483" name="Picture 4" descr="gbt_fe1.tiff"/>
          <p:cNvPicPr>
            <a:picLocks noChangeAspect="1"/>
          </p:cNvPicPr>
          <p:nvPr/>
        </p:nvPicPr>
        <p:blipFill>
          <a:blip r:embed="rId2"/>
          <a:srcRect/>
          <a:stretch>
            <a:fillRect/>
          </a:stretch>
        </p:blipFill>
        <p:spPr bwMode="auto">
          <a:xfrm rot="5400000">
            <a:off x="2904331" y="-352904"/>
            <a:ext cx="5087938" cy="7086600"/>
          </a:xfrm>
          <a:prstGeom prst="rect">
            <a:avLst/>
          </a:prstGeom>
          <a:noFill/>
          <a:ln w="9525">
            <a:noFill/>
            <a:miter lim="800000"/>
            <a:headEnd/>
            <a:tailEnd/>
          </a:ln>
        </p:spPr>
      </p:pic>
      <p:sp>
        <p:nvSpPr>
          <p:cNvPr id="20484" name="TextBox 3"/>
          <p:cNvSpPr txBox="1">
            <a:spLocks noChangeArrowheads="1"/>
          </p:cNvSpPr>
          <p:nvPr/>
        </p:nvSpPr>
        <p:spPr bwMode="auto">
          <a:xfrm>
            <a:off x="164976" y="2604325"/>
            <a:ext cx="914400" cy="369332"/>
          </a:xfrm>
          <a:prstGeom prst="rect">
            <a:avLst/>
          </a:prstGeom>
          <a:noFill/>
          <a:ln w="9525">
            <a:noFill/>
            <a:miter lim="800000"/>
            <a:headEnd/>
            <a:tailEnd/>
          </a:ln>
        </p:spPr>
        <p:txBody>
          <a:bodyPr wrap="square">
            <a:prstTxWarp prst="textNoShape">
              <a:avLst/>
            </a:prstTxWarp>
            <a:spAutoFit/>
          </a:bodyPr>
          <a:lstStyle/>
          <a:p>
            <a:r>
              <a:rPr lang="en-US" sz="1800" dirty="0" smtClean="0"/>
              <a:t>HI, OH</a:t>
            </a:r>
            <a:endParaRPr lang="en-US" sz="1800" dirty="0"/>
          </a:p>
        </p:txBody>
      </p:sp>
      <p:sp>
        <p:nvSpPr>
          <p:cNvPr id="20485" name="TextBox 4"/>
          <p:cNvSpPr txBox="1">
            <a:spLocks noChangeArrowheads="1"/>
          </p:cNvSpPr>
          <p:nvPr/>
        </p:nvSpPr>
        <p:spPr bwMode="auto">
          <a:xfrm>
            <a:off x="105792" y="3053532"/>
            <a:ext cx="1295400" cy="923330"/>
          </a:xfrm>
          <a:prstGeom prst="rect">
            <a:avLst/>
          </a:prstGeom>
          <a:noFill/>
          <a:ln w="9525">
            <a:noFill/>
            <a:miter lim="800000"/>
            <a:headEnd/>
            <a:tailEnd/>
          </a:ln>
        </p:spPr>
        <p:txBody>
          <a:bodyPr wrap="square">
            <a:prstTxWarp prst="textNoShape">
              <a:avLst/>
            </a:prstTxWarp>
            <a:spAutoFit/>
          </a:bodyPr>
          <a:lstStyle/>
          <a:p>
            <a:r>
              <a:rPr lang="en-US" sz="1800" dirty="0"/>
              <a:t>NH3,  HC5N,</a:t>
            </a:r>
            <a:r>
              <a:rPr lang="en-US" sz="1800" dirty="0" smtClean="0"/>
              <a:t> C2S, H2O</a:t>
            </a:r>
            <a:endParaRPr lang="en-US" sz="1800" dirty="0"/>
          </a:p>
        </p:txBody>
      </p:sp>
      <p:sp>
        <p:nvSpPr>
          <p:cNvPr id="20486" name="TextBox 5"/>
          <p:cNvSpPr txBox="1">
            <a:spLocks noChangeArrowheads="1"/>
          </p:cNvSpPr>
          <p:nvPr/>
        </p:nvSpPr>
        <p:spPr bwMode="auto">
          <a:xfrm>
            <a:off x="299898" y="4096407"/>
            <a:ext cx="1558956" cy="1754327"/>
          </a:xfrm>
          <a:prstGeom prst="rect">
            <a:avLst/>
          </a:prstGeom>
          <a:noFill/>
          <a:ln w="9525">
            <a:noFill/>
            <a:miter lim="800000"/>
            <a:headEnd/>
            <a:tailEnd/>
          </a:ln>
        </p:spPr>
        <p:txBody>
          <a:bodyPr wrap="square">
            <a:prstTxWarp prst="textNoShape">
              <a:avLst/>
            </a:prstTxWarp>
            <a:spAutoFit/>
          </a:bodyPr>
          <a:lstStyle/>
          <a:p>
            <a:r>
              <a:rPr lang="en-US" sz="1800" dirty="0"/>
              <a:t>HCN, HNC, HCO+, HDO, DCN, </a:t>
            </a:r>
            <a:r>
              <a:rPr lang="en-US" sz="1800" dirty="0" err="1" smtClean="0"/>
              <a:t>SiO</a:t>
            </a:r>
            <a:r>
              <a:rPr lang="en-US" sz="1800" dirty="0" smtClean="0"/>
              <a:t>, SO2, H2CO, N2H+, N2D+, CH3CN, C2H</a:t>
            </a:r>
          </a:p>
        </p:txBody>
      </p:sp>
      <p:sp>
        <p:nvSpPr>
          <p:cNvPr id="20487" name="TextBox 6"/>
          <p:cNvSpPr txBox="1">
            <a:spLocks noChangeArrowheads="1"/>
          </p:cNvSpPr>
          <p:nvPr/>
        </p:nvSpPr>
        <p:spPr bwMode="auto">
          <a:xfrm>
            <a:off x="1905000" y="5728525"/>
            <a:ext cx="7086600" cy="400110"/>
          </a:xfrm>
          <a:prstGeom prst="rect">
            <a:avLst/>
          </a:prstGeom>
          <a:noFill/>
          <a:ln w="9525">
            <a:noFill/>
            <a:miter lim="800000"/>
            <a:headEnd/>
            <a:tailEnd/>
          </a:ln>
        </p:spPr>
        <p:txBody>
          <a:bodyPr wrap="square">
            <a:prstTxWarp prst="textNoShape">
              <a:avLst/>
            </a:prstTxWarp>
            <a:spAutoFit/>
          </a:bodyPr>
          <a:lstStyle/>
          <a:p>
            <a:r>
              <a:rPr lang="en-US" sz="2000" dirty="0"/>
              <a:t>{W-band (</a:t>
            </a:r>
            <a:r>
              <a:rPr lang="en-US" sz="2000" dirty="0" smtClean="0"/>
              <a:t>4mm Rx)      67-93.2       Greg.     Lin/Circ       2}    </a:t>
            </a:r>
            <a:endParaRPr lang="en-US" sz="2000" dirty="0"/>
          </a:p>
        </p:txBody>
      </p:sp>
      <p:sp>
        <p:nvSpPr>
          <p:cNvPr id="20488" name="Rectangle 7"/>
          <p:cNvSpPr>
            <a:spLocks noChangeArrowheads="1"/>
          </p:cNvSpPr>
          <p:nvPr/>
        </p:nvSpPr>
        <p:spPr bwMode="auto">
          <a:xfrm>
            <a:off x="152400" y="4135556"/>
            <a:ext cx="1706454" cy="1633762"/>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sp>
        <p:nvSpPr>
          <p:cNvPr id="20489" name="Rectangle 8"/>
          <p:cNvSpPr>
            <a:spLocks noChangeArrowheads="1"/>
          </p:cNvSpPr>
          <p:nvPr/>
        </p:nvSpPr>
        <p:spPr bwMode="auto">
          <a:xfrm>
            <a:off x="152400" y="3109066"/>
            <a:ext cx="1248792" cy="914400"/>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sp>
        <p:nvSpPr>
          <p:cNvPr id="20490" name="Rectangle 9"/>
          <p:cNvSpPr>
            <a:spLocks noChangeArrowheads="1"/>
          </p:cNvSpPr>
          <p:nvPr/>
        </p:nvSpPr>
        <p:spPr bwMode="auto">
          <a:xfrm>
            <a:off x="187356" y="2557721"/>
            <a:ext cx="813972" cy="457200"/>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cxnSp>
        <p:nvCxnSpPr>
          <p:cNvPr id="20491" name="Straight Arrow Connector 11"/>
          <p:cNvCxnSpPr>
            <a:cxnSpLocks noChangeShapeType="1"/>
            <a:stCxn id="20490" idx="3"/>
          </p:cNvCxnSpPr>
          <p:nvPr/>
        </p:nvCxnSpPr>
        <p:spPr bwMode="auto">
          <a:xfrm>
            <a:off x="1001328" y="2786321"/>
            <a:ext cx="990600" cy="1588"/>
          </a:xfrm>
          <a:prstGeom prst="straightConnector1">
            <a:avLst/>
          </a:prstGeom>
          <a:noFill/>
          <a:ln w="31750">
            <a:solidFill>
              <a:srgbClr val="CB001D"/>
            </a:solidFill>
            <a:round/>
            <a:headEnd/>
            <a:tailEnd type="arrow" w="med" len="med"/>
          </a:ln>
        </p:spPr>
      </p:cxnSp>
      <p:cxnSp>
        <p:nvCxnSpPr>
          <p:cNvPr id="20492" name="Straight Arrow Connector 12"/>
          <p:cNvCxnSpPr>
            <a:cxnSpLocks noChangeShapeType="1"/>
          </p:cNvCxnSpPr>
          <p:nvPr/>
        </p:nvCxnSpPr>
        <p:spPr bwMode="auto">
          <a:xfrm>
            <a:off x="1401192" y="3976862"/>
            <a:ext cx="580008" cy="75263"/>
          </a:xfrm>
          <a:prstGeom prst="straightConnector1">
            <a:avLst/>
          </a:prstGeom>
          <a:noFill/>
          <a:ln w="31750">
            <a:solidFill>
              <a:srgbClr val="CB001D"/>
            </a:solidFill>
            <a:round/>
            <a:headEnd/>
            <a:tailEnd type="arrow" w="med" len="med"/>
          </a:ln>
        </p:spPr>
      </p:cxnSp>
      <p:cxnSp>
        <p:nvCxnSpPr>
          <p:cNvPr id="20493" name="Straight Arrow Connector 13"/>
          <p:cNvCxnSpPr>
            <a:cxnSpLocks noChangeShapeType="1"/>
          </p:cNvCxnSpPr>
          <p:nvPr/>
        </p:nvCxnSpPr>
        <p:spPr bwMode="auto">
          <a:xfrm>
            <a:off x="1600200" y="5781423"/>
            <a:ext cx="381000" cy="123825"/>
          </a:xfrm>
          <a:prstGeom prst="straightConnector1">
            <a:avLst/>
          </a:prstGeom>
          <a:noFill/>
          <a:ln w="31750">
            <a:solidFill>
              <a:srgbClr val="CB001D"/>
            </a:solidFill>
            <a:round/>
            <a:headEnd/>
            <a:tailEnd type="arrow" w="med" len="med"/>
          </a:ln>
        </p:spPr>
      </p:cxnSp>
      <p:sp>
        <p:nvSpPr>
          <p:cNvPr id="20494" name="TextBox 19"/>
          <p:cNvSpPr txBox="1">
            <a:spLocks noChangeArrowheads="1"/>
          </p:cNvSpPr>
          <p:nvPr/>
        </p:nvSpPr>
        <p:spPr bwMode="auto">
          <a:xfrm>
            <a:off x="34956" y="1910752"/>
            <a:ext cx="1676400" cy="369888"/>
          </a:xfrm>
          <a:prstGeom prst="rect">
            <a:avLst/>
          </a:prstGeom>
          <a:noFill/>
          <a:ln w="9525">
            <a:noFill/>
            <a:miter lim="800000"/>
            <a:headEnd/>
            <a:tailEnd/>
          </a:ln>
        </p:spPr>
        <p:txBody>
          <a:bodyPr>
            <a:prstTxWarp prst="textNoShape">
              <a:avLst/>
            </a:prstTxWarp>
            <a:spAutoFit/>
          </a:bodyPr>
          <a:lstStyle/>
          <a:p>
            <a:r>
              <a:rPr lang="en-US" sz="1800" u="sng" dirty="0" smtClean="0"/>
              <a:t>Example </a:t>
            </a:r>
            <a:r>
              <a:rPr lang="en-US" sz="1800" u="sng" dirty="0"/>
              <a:t>lines:</a:t>
            </a:r>
          </a:p>
        </p:txBody>
      </p:sp>
      <p:sp>
        <p:nvSpPr>
          <p:cNvPr id="18" name="TextBox 17"/>
          <p:cNvSpPr txBox="1"/>
          <p:nvPr/>
        </p:nvSpPr>
        <p:spPr>
          <a:xfrm>
            <a:off x="8284654" y="3460310"/>
            <a:ext cx="859345" cy="769441"/>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KFPA</a:t>
            </a:r>
          </a:p>
          <a:p>
            <a:pPr marL="342900" indent="-342900" eaLnBrk="0" hangingPunct="0">
              <a:spcBef>
                <a:spcPct val="20000"/>
              </a:spcBef>
            </a:pPr>
            <a:r>
              <a:rPr lang="en-US" sz="2000" dirty="0" smtClean="0">
                <a:solidFill>
                  <a:srgbClr val="000099"/>
                </a:solidFill>
                <a:latin typeface="Gill Sans MT" pitchFamily="34" charset="0"/>
                <a:cs typeface="Gill Sans" pitchFamily="17" charset="0"/>
              </a:rPr>
              <a:t>-- 7</a:t>
            </a:r>
          </a:p>
        </p:txBody>
      </p:sp>
      <p:sp>
        <p:nvSpPr>
          <p:cNvPr id="19" name="Oval 18"/>
          <p:cNvSpPr/>
          <p:nvPr/>
        </p:nvSpPr>
        <p:spPr>
          <a:xfrm>
            <a:off x="8144830" y="3825399"/>
            <a:ext cx="757388" cy="485426"/>
          </a:xfrm>
          <a:prstGeom prst="ellipse">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47800" y="0"/>
            <a:ext cx="7086600" cy="762000"/>
          </a:xfrm>
        </p:spPr>
        <p:txBody>
          <a:bodyPr/>
          <a:lstStyle/>
          <a:p>
            <a:r>
              <a:rPr lang="en-US" sz="3200" smtClean="0"/>
              <a:t>Current Instruments – Front Ends-2 </a:t>
            </a:r>
            <a:br>
              <a:rPr lang="en-US" sz="3200" smtClean="0"/>
            </a:br>
            <a:endParaRPr lang="en-US" sz="3200" smtClean="0"/>
          </a:p>
        </p:txBody>
      </p:sp>
      <p:pic>
        <p:nvPicPr>
          <p:cNvPr id="21507" name="Picture 4" descr="gbt_fe1.tiff"/>
          <p:cNvPicPr>
            <a:picLocks noChangeAspect="1"/>
          </p:cNvPicPr>
          <p:nvPr/>
        </p:nvPicPr>
        <p:blipFill>
          <a:blip r:embed="rId2"/>
          <a:srcRect/>
          <a:stretch>
            <a:fillRect/>
          </a:stretch>
        </p:blipFill>
        <p:spPr bwMode="auto">
          <a:xfrm rot="5400000">
            <a:off x="1297782" y="-182161"/>
            <a:ext cx="5029200" cy="7005637"/>
          </a:xfrm>
          <a:prstGeom prst="rect">
            <a:avLst/>
          </a:prstGeom>
          <a:noFill/>
          <a:ln w="9525">
            <a:noFill/>
            <a:miter lim="800000"/>
            <a:headEnd/>
            <a:tailEnd/>
          </a:ln>
        </p:spPr>
      </p:pic>
      <p:pic>
        <p:nvPicPr>
          <p:cNvPr id="21508" name="Picture 3" descr="gbt_fe2.tiff"/>
          <p:cNvPicPr>
            <a:picLocks noChangeAspect="1"/>
          </p:cNvPicPr>
          <p:nvPr/>
        </p:nvPicPr>
        <p:blipFill>
          <a:blip r:embed="rId3"/>
          <a:srcRect/>
          <a:stretch>
            <a:fillRect/>
          </a:stretch>
        </p:blipFill>
        <p:spPr bwMode="auto">
          <a:xfrm rot="5400000">
            <a:off x="2436812" y="-95103"/>
            <a:ext cx="4956175" cy="6934200"/>
          </a:xfrm>
          <a:prstGeom prst="rect">
            <a:avLst/>
          </a:prstGeom>
          <a:noFill/>
          <a:ln w="9525">
            <a:noFill/>
            <a:miter lim="800000"/>
            <a:headEnd/>
            <a:tailEnd/>
          </a:ln>
        </p:spPr>
      </p:pic>
      <p:sp>
        <p:nvSpPr>
          <p:cNvPr id="21509" name="Oval 4"/>
          <p:cNvSpPr>
            <a:spLocks noChangeArrowheads="1"/>
          </p:cNvSpPr>
          <p:nvPr/>
        </p:nvSpPr>
        <p:spPr bwMode="auto">
          <a:xfrm>
            <a:off x="1447800" y="1421015"/>
            <a:ext cx="1143000" cy="4648200"/>
          </a:xfrm>
          <a:prstGeom prst="ellipse">
            <a:avLst/>
          </a:prstGeom>
          <a:noFill/>
          <a:ln w="31750">
            <a:solidFill>
              <a:srgbClr val="CB001D"/>
            </a:solidFill>
            <a:round/>
            <a:headEnd/>
            <a:tailEnd/>
          </a:ln>
        </p:spPr>
        <p:txBody>
          <a:bodyPr>
            <a:prstTxWarp prst="textNoShape">
              <a:avLst/>
            </a:prstTxWarp>
          </a:bodyPr>
          <a:lstStyle/>
          <a:p>
            <a:pPr eaLnBrk="0" hangingPunct="0"/>
            <a:endParaRPr lang="en-US"/>
          </a:p>
        </p:txBody>
      </p:sp>
      <p:sp>
        <p:nvSpPr>
          <p:cNvPr id="21510" name="TextBox 5"/>
          <p:cNvSpPr txBox="1">
            <a:spLocks noChangeArrowheads="1"/>
          </p:cNvSpPr>
          <p:nvPr/>
        </p:nvSpPr>
        <p:spPr bwMode="auto">
          <a:xfrm>
            <a:off x="3886200" y="4006458"/>
            <a:ext cx="1066800" cy="338138"/>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68%</a:t>
            </a:r>
          </a:p>
        </p:txBody>
      </p:sp>
      <p:sp>
        <p:nvSpPr>
          <p:cNvPr id="21511" name="TextBox 6"/>
          <p:cNvSpPr txBox="1">
            <a:spLocks noChangeArrowheads="1"/>
          </p:cNvSpPr>
          <p:nvPr/>
        </p:nvSpPr>
        <p:spPr bwMode="auto">
          <a:xfrm>
            <a:off x="3886200" y="4277921"/>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67%</a:t>
            </a:r>
          </a:p>
        </p:txBody>
      </p:sp>
      <p:sp>
        <p:nvSpPr>
          <p:cNvPr id="21512" name="TextBox 7"/>
          <p:cNvSpPr txBox="1">
            <a:spLocks noChangeArrowheads="1"/>
          </p:cNvSpPr>
          <p:nvPr/>
        </p:nvSpPr>
        <p:spPr bwMode="auto">
          <a:xfrm>
            <a:off x="3810000" y="4506521"/>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65%</a:t>
            </a:r>
          </a:p>
        </p:txBody>
      </p:sp>
      <p:sp>
        <p:nvSpPr>
          <p:cNvPr id="21513" name="TextBox 8"/>
          <p:cNvSpPr txBox="1">
            <a:spLocks noChangeArrowheads="1"/>
          </p:cNvSpPr>
          <p:nvPr/>
        </p:nvSpPr>
        <p:spPr bwMode="auto">
          <a:xfrm>
            <a:off x="3810000" y="5203972"/>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60%</a:t>
            </a:r>
          </a:p>
        </p:txBody>
      </p:sp>
      <p:sp>
        <p:nvSpPr>
          <p:cNvPr id="21514" name="TextBox 9"/>
          <p:cNvSpPr txBox="1">
            <a:spLocks noChangeArrowheads="1"/>
          </p:cNvSpPr>
          <p:nvPr/>
        </p:nvSpPr>
        <p:spPr bwMode="auto">
          <a:xfrm>
            <a:off x="3962400" y="5477560"/>
            <a:ext cx="1066800" cy="338138"/>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35</a:t>
            </a:r>
            <a:r>
              <a:rPr lang="en-US" sz="1600" dirty="0">
                <a:solidFill>
                  <a:srgbClr val="000000"/>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Backends/Spectrometers</a:t>
            </a:r>
          </a:p>
        </p:txBody>
      </p:sp>
      <p:sp>
        <p:nvSpPr>
          <p:cNvPr id="22531" name="Content Placeholder 2"/>
          <p:cNvSpPr>
            <a:spLocks noGrp="1"/>
          </p:cNvSpPr>
          <p:nvPr>
            <p:ph idx="1"/>
          </p:nvPr>
        </p:nvSpPr>
        <p:spPr>
          <a:xfrm>
            <a:off x="609600" y="1066800"/>
            <a:ext cx="7696200" cy="4953000"/>
          </a:xfrm>
        </p:spPr>
        <p:txBody>
          <a:bodyPr/>
          <a:lstStyle/>
          <a:p>
            <a:r>
              <a:rPr lang="en-US" sz="2400" dirty="0" smtClean="0"/>
              <a:t>Spectrometer with bandwidths: 800, 200, 50, 12.5 MHz.  Maximum resolution is 49 Hz with 12.5MHz bandwidth.   Minimum integration times 1-2 sec.</a:t>
            </a:r>
          </a:p>
          <a:p>
            <a:r>
              <a:rPr lang="en-US" sz="2400" dirty="0" smtClean="0"/>
              <a:t>Spectral Processor (FFT spectrometer) for high-time resolution data (useful at low freq where RFI is an issue).</a:t>
            </a:r>
          </a:p>
          <a:p>
            <a:r>
              <a:rPr lang="en-US" sz="2400" dirty="0" smtClean="0"/>
              <a:t>Continuum with DCR (digital continuum receiver) for most bands,  CCB used for continuum at Ka, and Mustang for continuum at 90GHz.</a:t>
            </a:r>
          </a:p>
          <a:p>
            <a:r>
              <a:rPr lang="en-US" sz="2400" dirty="0" smtClean="0"/>
              <a:t>GUPPI used for Pulsar Observations</a:t>
            </a:r>
          </a:p>
          <a:p>
            <a:r>
              <a:rPr lang="en-US" sz="2400" dirty="0" smtClean="0"/>
              <a:t>VEGAS (</a:t>
            </a:r>
            <a:r>
              <a:rPr lang="en-US" sz="2400" dirty="0" err="1" smtClean="0"/>
              <a:t>VErsitile</a:t>
            </a:r>
            <a:r>
              <a:rPr lang="en-US" sz="2400" dirty="0" smtClean="0"/>
              <a:t> GBT Astronomical Spectrometer) is the new replacement for the Spectrometer available in 2012 (FPGA based).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p:cNvSpPr>
          <p:nvPr>
            <p:ph type="title"/>
          </p:nvPr>
        </p:nvSpPr>
        <p:spPr>
          <a:xfrm>
            <a:off x="457200" y="198438"/>
            <a:ext cx="8229600" cy="1673225"/>
          </a:xfrm>
        </p:spPr>
        <p:txBody>
          <a:bodyPr/>
          <a:lstStyle/>
          <a:p>
            <a:r>
              <a:rPr lang="en-US" smtClean="0">
                <a:cs typeface="GillSans" pitchFamily="48" charset="0"/>
              </a:rPr>
              <a:t>Green Bank  is original NRAO site, with world class telescopes for &gt;50 years</a:t>
            </a:r>
          </a:p>
        </p:txBody>
      </p:sp>
      <p:grpSp>
        <p:nvGrpSpPr>
          <p:cNvPr id="2" name="Group 13"/>
          <p:cNvGrpSpPr>
            <a:grpSpLocks noChangeAspect="1"/>
          </p:cNvGrpSpPr>
          <p:nvPr/>
        </p:nvGrpSpPr>
        <p:grpSpPr bwMode="auto">
          <a:xfrm>
            <a:off x="44450" y="1577975"/>
            <a:ext cx="2755900" cy="2838450"/>
            <a:chOff x="357" y="1566"/>
            <a:chExt cx="2598" cy="2676"/>
          </a:xfrm>
        </p:grpSpPr>
        <p:pic>
          <p:nvPicPr>
            <p:cNvPr id="12309" name="Picture 7" descr="http://www.gb.nrao.edu/fgdocs/tatel/tatel1.jpg"/>
            <p:cNvPicPr>
              <a:picLocks noChangeAspect="1" noChangeArrowheads="1"/>
            </p:cNvPicPr>
            <p:nvPr/>
          </p:nvPicPr>
          <p:blipFill>
            <a:blip r:embed="rId3"/>
            <a:srcRect/>
            <a:stretch>
              <a:fillRect/>
            </a:stretch>
          </p:blipFill>
          <p:spPr bwMode="auto">
            <a:xfrm>
              <a:off x="357" y="1566"/>
              <a:ext cx="2598" cy="2676"/>
            </a:xfrm>
            <a:prstGeom prst="rect">
              <a:avLst/>
            </a:prstGeom>
            <a:noFill/>
            <a:ln w="9525">
              <a:noFill/>
              <a:miter lim="800000"/>
              <a:headEnd/>
              <a:tailEnd/>
            </a:ln>
          </p:spPr>
        </p:pic>
        <p:sp>
          <p:nvSpPr>
            <p:cNvPr id="12310" name="Text Box 10"/>
            <p:cNvSpPr txBox="1">
              <a:spLocks noChangeArrowheads="1"/>
            </p:cNvSpPr>
            <p:nvPr/>
          </p:nvSpPr>
          <p:spPr bwMode="auto">
            <a:xfrm>
              <a:off x="397" y="1568"/>
              <a:ext cx="1056" cy="346"/>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Started 1958</a:t>
              </a:r>
            </a:p>
            <a:p>
              <a:pPr defTabSz="642938"/>
              <a:r>
                <a:rPr lang="en-US" sz="1800">
                  <a:solidFill>
                    <a:prstClr val="black"/>
                  </a:solidFill>
                </a:rPr>
                <a:t>Completed 1959</a:t>
              </a:r>
            </a:p>
          </p:txBody>
        </p:sp>
      </p:grpSp>
      <p:pic>
        <p:nvPicPr>
          <p:cNvPr id="12307" name="Picture 8" descr="http://www.gb.nrao.edu/140foot/images/140pic1a.gif"/>
          <p:cNvPicPr>
            <a:picLocks noChangeAspect="1" noChangeArrowheads="1"/>
          </p:cNvPicPr>
          <p:nvPr/>
        </p:nvPicPr>
        <p:blipFill>
          <a:blip r:embed="rId4"/>
          <a:srcRect/>
          <a:stretch>
            <a:fillRect/>
          </a:stretch>
        </p:blipFill>
        <p:spPr bwMode="auto">
          <a:xfrm>
            <a:off x="14864" y="3752406"/>
            <a:ext cx="2858511" cy="3186557"/>
          </a:xfrm>
          <a:prstGeom prst="rect">
            <a:avLst/>
          </a:prstGeom>
          <a:noFill/>
          <a:ln w="9525">
            <a:noFill/>
            <a:miter lim="800000"/>
            <a:headEnd/>
            <a:tailEnd/>
          </a:ln>
        </p:spPr>
      </p:pic>
      <p:sp>
        <p:nvSpPr>
          <p:cNvPr id="12308" name="Text Box 11"/>
          <p:cNvSpPr txBox="1">
            <a:spLocks noChangeArrowheads="1"/>
          </p:cNvSpPr>
          <p:nvPr/>
        </p:nvSpPr>
        <p:spPr bwMode="auto">
          <a:xfrm>
            <a:off x="0" y="3751263"/>
            <a:ext cx="1207435" cy="197802"/>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Completed 1965</a:t>
            </a:r>
          </a:p>
        </p:txBody>
      </p:sp>
      <p:pic>
        <p:nvPicPr>
          <p:cNvPr id="12293" name="Picture 9" descr="The image “http://www.gb.nrao.edu/fgdocs/300ft/300ft-before.gif” cannot be displayed, because it contains errors."/>
          <p:cNvPicPr>
            <a:picLocks noChangeAspect="1" noChangeArrowheads="1"/>
          </p:cNvPicPr>
          <p:nvPr/>
        </p:nvPicPr>
        <p:blipFill>
          <a:blip r:embed="rId5"/>
          <a:srcRect/>
          <a:stretch>
            <a:fillRect/>
          </a:stretch>
        </p:blipFill>
        <p:spPr bwMode="auto">
          <a:xfrm>
            <a:off x="5846763" y="2243138"/>
            <a:ext cx="3328987" cy="2374900"/>
          </a:xfrm>
          <a:prstGeom prst="rect">
            <a:avLst/>
          </a:prstGeom>
          <a:noFill/>
          <a:ln w="9525">
            <a:noFill/>
            <a:miter lim="800000"/>
            <a:headEnd/>
            <a:tailEnd/>
          </a:ln>
        </p:spPr>
      </p:pic>
      <p:sp>
        <p:nvSpPr>
          <p:cNvPr id="12294" name="Text Box 12"/>
          <p:cNvSpPr txBox="1">
            <a:spLocks noChangeArrowheads="1"/>
          </p:cNvSpPr>
          <p:nvPr/>
        </p:nvSpPr>
        <p:spPr bwMode="auto">
          <a:xfrm>
            <a:off x="7405688" y="2328863"/>
            <a:ext cx="955675" cy="157162"/>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Completed 1962</a:t>
            </a:r>
          </a:p>
        </p:txBody>
      </p:sp>
      <p:pic>
        <p:nvPicPr>
          <p:cNvPr id="12295" name="Picture 5"/>
          <p:cNvPicPr>
            <a:picLocks noChangeAspect="1" noChangeArrowheads="1"/>
          </p:cNvPicPr>
          <p:nvPr/>
        </p:nvPicPr>
        <p:blipFill>
          <a:blip r:embed="rId6"/>
          <a:srcRect/>
          <a:stretch>
            <a:fillRect/>
          </a:stretch>
        </p:blipFill>
        <p:spPr bwMode="auto">
          <a:xfrm>
            <a:off x="2800350" y="1303338"/>
            <a:ext cx="3259138" cy="1733550"/>
          </a:xfrm>
          <a:prstGeom prst="rect">
            <a:avLst/>
          </a:prstGeom>
          <a:noFill/>
          <a:ln w="9525">
            <a:noFill/>
            <a:miter lim="800000"/>
            <a:headEnd/>
            <a:tailEnd/>
          </a:ln>
        </p:spPr>
      </p:pic>
      <p:sp>
        <p:nvSpPr>
          <p:cNvPr id="12296" name="TextBox 32"/>
          <p:cNvSpPr txBox="1">
            <a:spLocks noChangeArrowheads="1"/>
          </p:cNvSpPr>
          <p:nvPr/>
        </p:nvSpPr>
        <p:spPr bwMode="auto">
          <a:xfrm>
            <a:off x="4035425" y="1303338"/>
            <a:ext cx="2014538" cy="409575"/>
          </a:xfrm>
          <a:prstGeom prst="rect">
            <a:avLst/>
          </a:prstGeom>
          <a:noFill/>
          <a:ln w="9525">
            <a:noFill/>
            <a:miter lim="800000"/>
            <a:headEnd/>
            <a:tailEnd/>
          </a:ln>
        </p:spPr>
        <p:txBody>
          <a:bodyPr wrap="none">
            <a:spAutoFit/>
          </a:bodyPr>
          <a:lstStyle/>
          <a:p>
            <a:r>
              <a:rPr lang="en-US" sz="1800">
                <a:solidFill>
                  <a:prstClr val="black"/>
                </a:solidFill>
              </a:rPr>
              <a:t>Completed 1995</a:t>
            </a:r>
          </a:p>
        </p:txBody>
      </p:sp>
      <p:pic>
        <p:nvPicPr>
          <p:cNvPr id="12298" name="Picture 3"/>
          <p:cNvPicPr>
            <a:picLocks noChangeAspect="1" noChangeArrowheads="1"/>
          </p:cNvPicPr>
          <p:nvPr/>
        </p:nvPicPr>
        <p:blipFill>
          <a:blip r:embed="rId7"/>
          <a:srcRect/>
          <a:stretch>
            <a:fillRect/>
          </a:stretch>
        </p:blipFill>
        <p:spPr bwMode="auto">
          <a:xfrm>
            <a:off x="4864100" y="4333875"/>
            <a:ext cx="4268788" cy="2536825"/>
          </a:xfrm>
          <a:prstGeom prst="rect">
            <a:avLst/>
          </a:prstGeom>
          <a:noFill/>
          <a:ln w="9525">
            <a:noFill/>
            <a:miter lim="800000"/>
            <a:headEnd/>
            <a:tailEnd/>
          </a:ln>
        </p:spPr>
      </p:pic>
      <p:sp>
        <p:nvSpPr>
          <p:cNvPr id="12299" name="TextBox 25"/>
          <p:cNvSpPr txBox="1">
            <a:spLocks noChangeArrowheads="1"/>
          </p:cNvSpPr>
          <p:nvPr/>
        </p:nvSpPr>
        <p:spPr bwMode="auto">
          <a:xfrm>
            <a:off x="6808788" y="4486275"/>
            <a:ext cx="1878012" cy="369888"/>
          </a:xfrm>
          <a:prstGeom prst="rect">
            <a:avLst/>
          </a:prstGeom>
          <a:noFill/>
          <a:ln w="9525">
            <a:noFill/>
            <a:miter lim="800000"/>
            <a:headEnd/>
            <a:tailEnd/>
          </a:ln>
        </p:spPr>
        <p:txBody>
          <a:bodyPr wrap="none">
            <a:spAutoFit/>
          </a:bodyPr>
          <a:lstStyle/>
          <a:p>
            <a:r>
              <a:rPr lang="en-US" sz="1800">
                <a:solidFill>
                  <a:prstClr val="black"/>
                </a:solidFill>
              </a:rPr>
              <a:t>Completed 1967</a:t>
            </a:r>
          </a:p>
        </p:txBody>
      </p:sp>
      <p:pic>
        <p:nvPicPr>
          <p:cNvPr id="12300" name="Picture 2"/>
          <p:cNvPicPr>
            <a:picLocks noChangeAspect="1" noChangeArrowheads="1"/>
          </p:cNvPicPr>
          <p:nvPr/>
        </p:nvPicPr>
        <p:blipFill>
          <a:blip r:embed="rId8"/>
          <a:srcRect/>
          <a:stretch>
            <a:fillRect/>
          </a:stretch>
        </p:blipFill>
        <p:spPr bwMode="auto">
          <a:xfrm>
            <a:off x="2895600" y="4914900"/>
            <a:ext cx="1984375" cy="1989138"/>
          </a:xfrm>
          <a:prstGeom prst="rect">
            <a:avLst/>
          </a:prstGeom>
          <a:noFill/>
          <a:ln w="9525">
            <a:noFill/>
            <a:miter lim="800000"/>
            <a:headEnd/>
            <a:tailEnd/>
          </a:ln>
        </p:spPr>
      </p:pic>
      <p:sp>
        <p:nvSpPr>
          <p:cNvPr id="12301" name="TextBox 22"/>
          <p:cNvSpPr txBox="1">
            <a:spLocks noChangeArrowheads="1"/>
          </p:cNvSpPr>
          <p:nvPr/>
        </p:nvSpPr>
        <p:spPr bwMode="auto">
          <a:xfrm>
            <a:off x="3363913" y="6200775"/>
            <a:ext cx="1500187" cy="703263"/>
          </a:xfrm>
          <a:prstGeom prst="rect">
            <a:avLst/>
          </a:prstGeom>
          <a:noFill/>
          <a:ln w="9525">
            <a:noFill/>
            <a:miter lim="800000"/>
            <a:headEnd/>
            <a:tailEnd/>
          </a:ln>
        </p:spPr>
        <p:txBody>
          <a:bodyPr wrap="none">
            <a:spAutoFit/>
          </a:bodyPr>
          <a:lstStyle/>
          <a:p>
            <a:pPr algn="r"/>
            <a:r>
              <a:rPr lang="en-US" sz="1800">
                <a:solidFill>
                  <a:prstClr val="black"/>
                </a:solidFill>
              </a:rPr>
              <a:t>Completed </a:t>
            </a:r>
          </a:p>
          <a:p>
            <a:pPr algn="r"/>
            <a:r>
              <a:rPr lang="en-US" sz="1800">
                <a:solidFill>
                  <a:prstClr val="black"/>
                </a:solidFill>
              </a:rPr>
              <a:t>1994</a:t>
            </a:r>
          </a:p>
        </p:txBody>
      </p:sp>
      <p:pic>
        <p:nvPicPr>
          <p:cNvPr id="12302" name="Picture 6"/>
          <p:cNvPicPr>
            <a:picLocks noChangeAspect="1" noChangeArrowheads="1"/>
          </p:cNvPicPr>
          <p:nvPr/>
        </p:nvPicPr>
        <p:blipFill>
          <a:blip r:embed="rId9"/>
          <a:srcRect/>
          <a:stretch>
            <a:fillRect/>
          </a:stretch>
        </p:blipFill>
        <p:spPr bwMode="auto">
          <a:xfrm>
            <a:off x="7613650" y="727075"/>
            <a:ext cx="1301750" cy="1516063"/>
          </a:xfrm>
          <a:prstGeom prst="rect">
            <a:avLst/>
          </a:prstGeom>
          <a:noFill/>
          <a:ln w="9525">
            <a:noFill/>
            <a:miter lim="800000"/>
            <a:headEnd/>
            <a:tailEnd/>
          </a:ln>
        </p:spPr>
      </p:pic>
      <p:sp>
        <p:nvSpPr>
          <p:cNvPr id="12303" name="TextBox 30"/>
          <p:cNvSpPr txBox="1">
            <a:spLocks noChangeArrowheads="1"/>
          </p:cNvSpPr>
          <p:nvPr/>
        </p:nvSpPr>
        <p:spPr bwMode="auto">
          <a:xfrm>
            <a:off x="6626225" y="1471613"/>
            <a:ext cx="987425" cy="476250"/>
          </a:xfrm>
          <a:prstGeom prst="rect">
            <a:avLst/>
          </a:prstGeom>
          <a:noFill/>
          <a:ln w="9525">
            <a:noFill/>
            <a:miter lim="800000"/>
            <a:headEnd/>
            <a:tailEnd/>
          </a:ln>
        </p:spPr>
        <p:txBody>
          <a:bodyPr wrap="none">
            <a:spAutoFit/>
          </a:bodyPr>
          <a:lstStyle/>
          <a:p>
            <a:r>
              <a:rPr lang="en-US" sz="1800">
                <a:solidFill>
                  <a:prstClr val="black"/>
                </a:solidFill>
              </a:rPr>
              <a:t>Completed</a:t>
            </a:r>
          </a:p>
          <a:p>
            <a:r>
              <a:rPr lang="en-US" sz="1800">
                <a:solidFill>
                  <a:prstClr val="black"/>
                </a:solidFill>
              </a:rPr>
              <a:t>1962</a:t>
            </a:r>
          </a:p>
        </p:txBody>
      </p:sp>
      <p:grpSp>
        <p:nvGrpSpPr>
          <p:cNvPr id="4" name="Group 24"/>
          <p:cNvGrpSpPr>
            <a:grpSpLocks noChangeAspect="1"/>
          </p:cNvGrpSpPr>
          <p:nvPr/>
        </p:nvGrpSpPr>
        <p:grpSpPr bwMode="auto">
          <a:xfrm>
            <a:off x="2708275" y="2562225"/>
            <a:ext cx="3138488" cy="2509838"/>
            <a:chOff x="-2721174" y="3881509"/>
            <a:chExt cx="3177541" cy="2542032"/>
          </a:xfrm>
        </p:grpSpPr>
        <p:pic>
          <p:nvPicPr>
            <p:cNvPr id="12305" name="Picture 5"/>
            <p:cNvPicPr>
              <a:picLocks noChangeAspect="1" noChangeArrowheads="1"/>
            </p:cNvPicPr>
            <p:nvPr/>
          </p:nvPicPr>
          <p:blipFill>
            <a:blip r:embed="rId10"/>
            <a:srcRect/>
            <a:stretch>
              <a:fillRect/>
            </a:stretch>
          </p:blipFill>
          <p:spPr bwMode="auto">
            <a:xfrm>
              <a:off x="-2721174" y="3881509"/>
              <a:ext cx="3177540" cy="2542032"/>
            </a:xfrm>
            <a:prstGeom prst="rect">
              <a:avLst/>
            </a:prstGeom>
            <a:noFill/>
            <a:ln w="9525">
              <a:noFill/>
              <a:miter lim="800000"/>
              <a:headEnd/>
              <a:tailEnd/>
            </a:ln>
          </p:spPr>
        </p:pic>
        <p:sp>
          <p:nvSpPr>
            <p:cNvPr id="12306" name="TextBox 26"/>
            <p:cNvSpPr txBox="1">
              <a:spLocks noChangeArrowheads="1"/>
            </p:cNvSpPr>
            <p:nvPr/>
          </p:nvSpPr>
          <p:spPr bwMode="auto">
            <a:xfrm>
              <a:off x="-1377210" y="4460321"/>
              <a:ext cx="1833577" cy="756679"/>
            </a:xfrm>
            <a:prstGeom prst="rect">
              <a:avLst/>
            </a:prstGeom>
            <a:noFill/>
            <a:ln w="9525">
              <a:noFill/>
              <a:miter lim="800000"/>
              <a:headEnd/>
              <a:tailEnd/>
            </a:ln>
          </p:spPr>
          <p:txBody>
            <a:bodyPr>
              <a:spAutoFit/>
            </a:bodyPr>
            <a:lstStyle/>
            <a:p>
              <a:pPr marL="114300" indent="-114300" eaLnBrk="0" hangingPunct="0">
                <a:spcBef>
                  <a:spcPct val="20000"/>
                </a:spcBef>
              </a:pPr>
              <a:r>
                <a:rPr lang="en-US" sz="2000">
                  <a:solidFill>
                    <a:prstClr val="white"/>
                  </a:solidFill>
                  <a:latin typeface="Gill Sans MT" pitchFamily="34" charset="0"/>
                </a:rPr>
                <a:t>Completed 2000</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vegas_narrow.jpg"/>
          <p:cNvPicPr>
            <a:picLocks noGrp="1" noChangeAspect="1"/>
          </p:cNvPicPr>
          <p:nvPr>
            <p:ph idx="1"/>
          </p:nvPr>
        </p:nvPicPr>
        <p:blipFill>
          <a:blip r:embed="rId2"/>
          <a:srcRect l="-7761" r="-7761"/>
          <a:stretch>
            <a:fillRect/>
          </a:stretch>
        </p:blipFill>
        <p:spPr>
          <a:xfrm>
            <a:off x="993192" y="2155413"/>
            <a:ext cx="8229600" cy="4495045"/>
          </a:xfrm>
        </p:spPr>
      </p:pic>
      <p:sp>
        <p:nvSpPr>
          <p:cNvPr id="3" name="Title 2"/>
          <p:cNvSpPr>
            <a:spLocks noGrp="1"/>
          </p:cNvSpPr>
          <p:nvPr>
            <p:ph type="title"/>
          </p:nvPr>
        </p:nvSpPr>
        <p:spPr/>
        <p:txBody>
          <a:bodyPr/>
          <a:lstStyle/>
          <a:p>
            <a:endParaRPr lang="en-US"/>
          </a:p>
        </p:txBody>
      </p:sp>
      <p:pic>
        <p:nvPicPr>
          <p:cNvPr id="5" name="Picture 4" descr="vegas_wide.jpg"/>
          <p:cNvPicPr>
            <a:picLocks noChangeAspect="1"/>
          </p:cNvPicPr>
          <p:nvPr/>
        </p:nvPicPr>
        <p:blipFill>
          <a:blip r:embed="rId3"/>
          <a:stretch>
            <a:fillRect/>
          </a:stretch>
        </p:blipFill>
        <p:spPr>
          <a:xfrm>
            <a:off x="116522" y="-2776"/>
            <a:ext cx="8929860" cy="2181491"/>
          </a:xfrm>
          <a:prstGeom prst="rect">
            <a:avLst/>
          </a:prstGeom>
        </p:spPr>
      </p:pic>
      <p:sp>
        <p:nvSpPr>
          <p:cNvPr id="7" name="TextBox 6"/>
          <p:cNvSpPr txBox="1"/>
          <p:nvPr/>
        </p:nvSpPr>
        <p:spPr>
          <a:xfrm>
            <a:off x="58261" y="1887438"/>
            <a:ext cx="1736165" cy="3970318"/>
          </a:xfrm>
          <a:prstGeom prst="rect">
            <a:avLst/>
          </a:prstGeom>
          <a:noFill/>
        </p:spPr>
        <p:txBody>
          <a:bodyPr wrap="square" rtlCol="0" anchor="t">
            <a:spAutoFit/>
          </a:bodyPr>
          <a:lstStyle/>
          <a:p>
            <a:pPr eaLnBrk="0" hangingPunct="0">
              <a:spcBef>
                <a:spcPts val="0"/>
              </a:spcBef>
            </a:pPr>
            <a:r>
              <a:rPr lang="en-US" sz="1800" dirty="0" smtClean="0">
                <a:solidFill>
                  <a:srgbClr val="000099"/>
                </a:solidFill>
                <a:latin typeface="Gill Sans MT" pitchFamily="34" charset="0"/>
                <a:cs typeface="Gill Sans" pitchFamily="17" charset="0"/>
              </a:rPr>
              <a:t>VEGAS:</a:t>
            </a:r>
          </a:p>
          <a:p>
            <a:pPr eaLnBrk="0" hangingPunct="0">
              <a:spcBef>
                <a:spcPts val="0"/>
              </a:spcBef>
            </a:pPr>
            <a:r>
              <a:rPr lang="en-US" sz="1800" dirty="0" smtClean="0">
                <a:solidFill>
                  <a:srgbClr val="000099"/>
                </a:solidFill>
                <a:latin typeface="Gill Sans MT" pitchFamily="34" charset="0"/>
                <a:cs typeface="Gill Sans" pitchFamily="17" charset="0"/>
              </a:rPr>
              <a:t>Supports 8 beams, dual polarization (e.g., K-FPA).  Up to 16 windows (one beam), 8 windows (two beams).</a:t>
            </a:r>
          </a:p>
          <a:p>
            <a:pPr eaLnBrk="0" hangingPunct="0">
              <a:spcBef>
                <a:spcPts val="0"/>
              </a:spcBef>
            </a:pPr>
            <a:r>
              <a:rPr lang="en-US" sz="1800" dirty="0" smtClean="0">
                <a:solidFill>
                  <a:srgbClr val="000099"/>
                </a:solidFill>
                <a:latin typeface="Gill Sans MT" pitchFamily="34" charset="0"/>
                <a:cs typeface="Gill Sans" pitchFamily="17" charset="0"/>
              </a:rPr>
              <a:t>Maximum continuous bandwidth of 10 GHz, eventually.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BTsenscalc.jpg"/>
          <p:cNvPicPr>
            <a:picLocks noGrp="1" noChangeAspect="1"/>
          </p:cNvPicPr>
          <p:nvPr>
            <p:ph idx="1"/>
          </p:nvPr>
        </p:nvPicPr>
        <p:blipFill>
          <a:blip r:embed="rId2"/>
          <a:srcRect l="-27443" r="-27443"/>
          <a:stretch>
            <a:fillRect/>
          </a:stretch>
        </p:blipFill>
        <p:spPr>
          <a:xfrm>
            <a:off x="-624004" y="286620"/>
            <a:ext cx="11823162" cy="6158933"/>
          </a:xfrm>
        </p:spPr>
      </p:pic>
      <p:sp>
        <p:nvSpPr>
          <p:cNvPr id="3" name="Title 2"/>
          <p:cNvSpPr>
            <a:spLocks noGrp="1"/>
          </p:cNvSpPr>
          <p:nvPr>
            <p:ph type="title"/>
          </p:nvPr>
        </p:nvSpPr>
        <p:spPr>
          <a:xfrm>
            <a:off x="25920" y="106889"/>
            <a:ext cx="1531526" cy="3283919"/>
          </a:xfrm>
        </p:spPr>
        <p:txBody>
          <a:bodyPr/>
          <a:lstStyle/>
          <a:p>
            <a:r>
              <a:rPr lang="en-US" sz="1800" dirty="0" smtClean="0"/>
              <a:t>GBT Sensitivity Calculator for proposal estimates, also good for verifying available modes.</a:t>
            </a:r>
            <a:endParaRPr lang="en-US"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04800" y="76200"/>
            <a:ext cx="8534400" cy="1528572"/>
          </a:xfrm>
        </p:spPr>
        <p:txBody>
          <a:bodyPr/>
          <a:lstStyle/>
          <a:p>
            <a:r>
              <a:rPr lang="en-US" sz="2800" dirty="0" err="1" smtClean="0"/>
              <a:t>GBT’s</a:t>
            </a:r>
            <a:r>
              <a:rPr lang="en-US" sz="2800" dirty="0" smtClean="0"/>
              <a:t> Newest receiver:  The 4mm Receiver (67-93.3 GHz).   First Light, May 2011: HCN in Orion-KL</a:t>
            </a:r>
          </a:p>
        </p:txBody>
      </p:sp>
      <p:sp>
        <p:nvSpPr>
          <p:cNvPr id="46083" name="Date Placeholder 3"/>
          <p:cNvSpPr>
            <a:spLocks noGrp="1"/>
          </p:cNvSpPr>
          <p:nvPr>
            <p:ph type="dt" sz="quarter" idx="10"/>
          </p:nvPr>
        </p:nvSpPr>
        <p:spPr>
          <a:noFill/>
        </p:spPr>
        <p:txBody>
          <a:bodyPr/>
          <a:lstStyle/>
          <a:p>
            <a:fld id="{EC2DEC6F-C16A-674B-A8A0-07D86F457826}" type="datetime1">
              <a:rPr lang="en-US" smtClean="0"/>
              <a:pPr/>
              <a:t>1/10/2012</a:t>
            </a:fld>
            <a:endParaRPr lang="en-US" smtClean="0"/>
          </a:p>
        </p:txBody>
      </p:sp>
      <p:pic>
        <p:nvPicPr>
          <p:cNvPr id="46084" name="Picture 39" descr="4mm_first_light.jpg"/>
          <p:cNvPicPr>
            <a:picLocks noChangeAspect="1"/>
          </p:cNvPicPr>
          <p:nvPr/>
        </p:nvPicPr>
        <p:blipFill>
          <a:blip r:embed="rId2"/>
          <a:srcRect/>
          <a:stretch>
            <a:fillRect/>
          </a:stretch>
        </p:blipFill>
        <p:spPr bwMode="auto">
          <a:xfrm rot="5400000">
            <a:off x="18522156" y="13024644"/>
            <a:ext cx="5202238" cy="6737350"/>
          </a:xfrm>
          <a:prstGeom prst="rect">
            <a:avLst/>
          </a:prstGeom>
          <a:noFill/>
          <a:ln w="9525">
            <a:noFill/>
            <a:miter lim="800000"/>
            <a:headEnd/>
            <a:tailEnd/>
          </a:ln>
        </p:spPr>
      </p:pic>
      <p:pic>
        <p:nvPicPr>
          <p:cNvPr id="46085" name="Picture 39" descr="4mm_first_light.jpg"/>
          <p:cNvPicPr>
            <a:picLocks noChangeAspect="1"/>
          </p:cNvPicPr>
          <p:nvPr/>
        </p:nvPicPr>
        <p:blipFill>
          <a:blip r:embed="rId2"/>
          <a:srcRect/>
          <a:stretch>
            <a:fillRect/>
          </a:stretch>
        </p:blipFill>
        <p:spPr bwMode="auto">
          <a:xfrm rot="5400000">
            <a:off x="22833806" y="14070807"/>
            <a:ext cx="5202237" cy="6737350"/>
          </a:xfrm>
          <a:prstGeom prst="rect">
            <a:avLst/>
          </a:prstGeom>
          <a:noFill/>
          <a:ln w="9525">
            <a:noFill/>
            <a:miter lim="800000"/>
            <a:headEnd/>
            <a:tailEnd/>
          </a:ln>
        </p:spPr>
      </p:pic>
      <p:pic>
        <p:nvPicPr>
          <p:cNvPr id="46086" name="Picture 39" descr="4mm_first_light.jpg"/>
          <p:cNvPicPr>
            <a:picLocks noChangeAspect="1"/>
          </p:cNvPicPr>
          <p:nvPr/>
        </p:nvPicPr>
        <p:blipFill>
          <a:blip r:embed="rId2"/>
          <a:srcRect/>
          <a:stretch>
            <a:fillRect/>
          </a:stretch>
        </p:blipFill>
        <p:spPr bwMode="auto">
          <a:xfrm rot="5400000">
            <a:off x="22986206" y="14223207"/>
            <a:ext cx="5202237" cy="6737350"/>
          </a:xfrm>
          <a:prstGeom prst="rect">
            <a:avLst/>
          </a:prstGeom>
          <a:noFill/>
          <a:ln w="9525">
            <a:noFill/>
            <a:miter lim="800000"/>
            <a:headEnd/>
            <a:tailEnd/>
          </a:ln>
        </p:spPr>
      </p:pic>
      <p:pic>
        <p:nvPicPr>
          <p:cNvPr id="46087" name="Picture 8" descr="4mm_first_light.jpg"/>
          <p:cNvPicPr>
            <a:picLocks noChangeAspect="1"/>
          </p:cNvPicPr>
          <p:nvPr/>
        </p:nvPicPr>
        <p:blipFill>
          <a:blip r:embed="rId3"/>
          <a:srcRect/>
          <a:stretch>
            <a:fillRect/>
          </a:stretch>
        </p:blipFill>
        <p:spPr bwMode="auto">
          <a:xfrm>
            <a:off x="3352800" y="1436760"/>
            <a:ext cx="5762625" cy="4025900"/>
          </a:xfrm>
          <a:prstGeom prst="rect">
            <a:avLst/>
          </a:prstGeom>
          <a:noFill/>
          <a:ln w="9525">
            <a:noFill/>
            <a:miter lim="800000"/>
            <a:headEnd/>
            <a:tailEnd/>
          </a:ln>
        </p:spPr>
      </p:pic>
      <p:pic>
        <p:nvPicPr>
          <p:cNvPr id="46088" name="Picture 9" descr="4mmRx.jpg"/>
          <p:cNvPicPr>
            <a:picLocks noChangeAspect="1"/>
          </p:cNvPicPr>
          <p:nvPr/>
        </p:nvPicPr>
        <p:blipFill>
          <a:blip r:embed="rId4"/>
          <a:srcRect/>
          <a:stretch>
            <a:fillRect/>
          </a:stretch>
        </p:blipFill>
        <p:spPr bwMode="auto">
          <a:xfrm>
            <a:off x="0" y="2667000"/>
            <a:ext cx="3302000" cy="2438400"/>
          </a:xfrm>
          <a:prstGeom prst="rect">
            <a:avLst/>
          </a:prstGeom>
          <a:noFill/>
          <a:ln w="9525">
            <a:noFill/>
            <a:miter lim="800000"/>
            <a:headEnd/>
            <a:tailEnd/>
          </a:ln>
        </p:spPr>
      </p:pic>
      <p:sp>
        <p:nvSpPr>
          <p:cNvPr id="46089" name="TextBox 8"/>
          <p:cNvSpPr txBox="1">
            <a:spLocks noChangeArrowheads="1"/>
          </p:cNvSpPr>
          <p:nvPr/>
        </p:nvSpPr>
        <p:spPr bwMode="auto">
          <a:xfrm>
            <a:off x="76200" y="1604772"/>
            <a:ext cx="3048000" cy="830262"/>
          </a:xfrm>
          <a:prstGeom prst="rect">
            <a:avLst/>
          </a:prstGeom>
          <a:noFill/>
          <a:ln w="9525">
            <a:noFill/>
            <a:miter lim="800000"/>
            <a:headEnd/>
            <a:tailEnd/>
          </a:ln>
        </p:spPr>
        <p:txBody>
          <a:bodyPr>
            <a:prstTxWarp prst="textNoShape">
              <a:avLst/>
            </a:prstTxWarp>
            <a:spAutoFit/>
          </a:bodyPr>
          <a:lstStyle/>
          <a:p>
            <a:r>
              <a:rPr lang="en-US" dirty="0"/>
              <a:t>Commissioning</a:t>
            </a:r>
          </a:p>
          <a:p>
            <a:r>
              <a:rPr lang="en-US" dirty="0"/>
              <a:t> </a:t>
            </a:r>
            <a:r>
              <a:rPr lang="en-US" dirty="0" smtClean="0"/>
              <a:t>2011 Oct, Dec</a:t>
            </a:r>
            <a:endParaRPr lang="en-US" dirty="0"/>
          </a:p>
        </p:txBody>
      </p:sp>
      <p:sp>
        <p:nvSpPr>
          <p:cNvPr id="46090" name="TextBox 9"/>
          <p:cNvSpPr txBox="1">
            <a:spLocks noChangeArrowheads="1"/>
          </p:cNvSpPr>
          <p:nvPr/>
        </p:nvSpPr>
        <p:spPr bwMode="auto">
          <a:xfrm>
            <a:off x="1197600" y="5675688"/>
            <a:ext cx="7010400" cy="461963"/>
          </a:xfrm>
          <a:prstGeom prst="rect">
            <a:avLst/>
          </a:prstGeom>
          <a:noFill/>
          <a:ln w="9525">
            <a:noFill/>
            <a:miter lim="800000"/>
            <a:headEnd/>
            <a:tailEnd/>
          </a:ln>
        </p:spPr>
        <p:txBody>
          <a:bodyPr>
            <a:prstTxWarp prst="textNoShape">
              <a:avLst/>
            </a:prstTxWarp>
            <a:spAutoFit/>
          </a:bodyPr>
          <a:lstStyle/>
          <a:p>
            <a:r>
              <a:rPr lang="en-US" dirty="0"/>
              <a:t>See </a:t>
            </a:r>
            <a:r>
              <a:rPr lang="en-US" dirty="0">
                <a:hlinkClick r:id="rId5"/>
              </a:rPr>
              <a:t>http://www.gb.nrao.edu/4mm</a:t>
            </a:r>
            <a:r>
              <a:rPr lang="en-US" dirty="0"/>
              <a:t> for more details.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003874"/>
          </a:xfrm>
        </p:spPr>
        <p:txBody>
          <a:bodyPr/>
          <a:lstStyle/>
          <a:p>
            <a:r>
              <a:rPr lang="en-US" sz="2800" dirty="0" smtClean="0"/>
              <a:t>Next Proposal Deadline 2012 Feb 01.   Accepting shared-risk proposals for new instruments (see call for </a:t>
            </a:r>
            <a:r>
              <a:rPr lang="en-US" sz="2800" dirty="0" smtClean="0"/>
              <a:t>details posted on Jan 6</a:t>
            </a:r>
            <a:r>
              <a:rPr lang="en-US" sz="2800" smtClean="0"/>
              <a:t>, 2012.</a:t>
            </a:r>
            <a:endParaRPr lang="en-US" sz="2800" dirty="0" smtClean="0"/>
          </a:p>
          <a:p>
            <a:pPr>
              <a:buFont typeface="Wingdings" charset="2"/>
              <a:buChar char="Ø"/>
            </a:pPr>
            <a:r>
              <a:rPr lang="en-US" sz="2800" dirty="0" smtClean="0"/>
              <a:t>67-93.2 GHz  spectral line observations</a:t>
            </a:r>
          </a:p>
          <a:p>
            <a:pPr>
              <a:buFont typeface="Wingdings" charset="2"/>
              <a:buChar char="Ø"/>
            </a:pPr>
            <a:r>
              <a:rPr lang="en-US" sz="2800" dirty="0" smtClean="0"/>
              <a:t>80-90 GHz GBT+VLBI observations</a:t>
            </a:r>
          </a:p>
          <a:p>
            <a:pPr>
              <a:buFont typeface="Wingdings" charset="2"/>
              <a:buChar char="Ø"/>
            </a:pPr>
            <a:r>
              <a:rPr lang="en-US" sz="2800" dirty="0" smtClean="0"/>
              <a:t>More flexible spectrometer capabilities with VEGAS</a:t>
            </a:r>
          </a:p>
          <a:p>
            <a:pPr>
              <a:buFont typeface="Wingdings" charset="2"/>
              <a:buChar char="Ø"/>
            </a:pPr>
            <a:r>
              <a:rPr lang="en-US" sz="2800" dirty="0" smtClean="0"/>
              <a:t>New Ku 12-18 GHz Receiver</a:t>
            </a:r>
          </a:p>
          <a:p>
            <a:pPr>
              <a:buFont typeface="Wingdings" charset="2"/>
              <a:buChar char="Ø"/>
            </a:pPr>
            <a:r>
              <a:rPr lang="en-US" sz="2800" dirty="0" smtClean="0"/>
              <a:t>Expanded C-band coverage for 6-8 GHz (uncertain)</a:t>
            </a:r>
          </a:p>
          <a:p>
            <a:pPr>
              <a:buNone/>
            </a:pPr>
            <a:endParaRPr lang="en-US" sz="2800" dirty="0" smtClean="0"/>
          </a:p>
          <a:p>
            <a:pPr>
              <a:buNone/>
            </a:pPr>
            <a:r>
              <a:rPr lang="en-US" dirty="0" smtClean="0"/>
              <a:t> </a:t>
            </a:r>
          </a:p>
          <a:p>
            <a:endParaRPr lang="en-US" dirty="0"/>
          </a:p>
        </p:txBody>
      </p:sp>
      <p:sp>
        <p:nvSpPr>
          <p:cNvPr id="3" name="Title 2"/>
          <p:cNvSpPr>
            <a:spLocks noGrp="1"/>
          </p:cNvSpPr>
          <p:nvPr>
            <p:ph type="title"/>
          </p:nvPr>
        </p:nvSpPr>
        <p:spPr/>
        <p:txBody>
          <a:bodyPr/>
          <a:lstStyle/>
          <a:p>
            <a:r>
              <a:rPr lang="en-US" dirty="0" smtClean="0"/>
              <a:t>GBT Instrumentation:</a:t>
            </a:r>
            <a:br>
              <a:rPr lang="en-US" dirty="0" smtClean="0"/>
            </a:br>
            <a:r>
              <a:rPr lang="en-US" dirty="0" smtClean="0"/>
              <a:t> Enabling a Wide-Range of Science.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r="10710"/>
          <a:stretch>
            <a:fillRect/>
          </a:stretch>
        </p:blipFill>
        <p:spPr bwMode="auto">
          <a:xfrm>
            <a:off x="6318250" y="0"/>
            <a:ext cx="2825750" cy="1658938"/>
          </a:xfrm>
          <a:prstGeom prst="rect">
            <a:avLst/>
          </a:prstGeom>
          <a:noFill/>
          <a:ln w="9525">
            <a:noFill/>
            <a:miter lim="800000"/>
            <a:headEnd/>
            <a:tailEnd/>
          </a:ln>
        </p:spPr>
      </p:pic>
      <p:sp>
        <p:nvSpPr>
          <p:cNvPr id="51203" name="Rectangle 7"/>
          <p:cNvSpPr>
            <a:spLocks noGrp="1"/>
          </p:cNvSpPr>
          <p:nvPr>
            <p:ph idx="1"/>
          </p:nvPr>
        </p:nvSpPr>
        <p:spPr>
          <a:xfrm>
            <a:off x="445548" y="927016"/>
            <a:ext cx="5815013" cy="1508125"/>
          </a:xfrm>
        </p:spPr>
        <p:txBody>
          <a:bodyPr>
            <a:spAutoFit/>
          </a:bodyPr>
          <a:lstStyle/>
          <a:p>
            <a:r>
              <a:rPr lang="en-US" u="sng" dirty="0" smtClean="0">
                <a:latin typeface="Arial" charset="0"/>
                <a:cs typeface="Arial" charset="0"/>
              </a:rPr>
              <a:t>Educators:</a:t>
            </a:r>
          </a:p>
          <a:p>
            <a:pPr lvl="1"/>
            <a:r>
              <a:rPr lang="en-US" dirty="0" smtClean="0">
                <a:latin typeface="Arial" charset="0"/>
                <a:cs typeface="Arial" charset="0"/>
              </a:rPr>
              <a:t>Ongoing teacher training workshops</a:t>
            </a:r>
          </a:p>
          <a:p>
            <a:pPr lvl="1"/>
            <a:r>
              <a:rPr lang="en-US" dirty="0" smtClean="0">
                <a:latin typeface="Arial" charset="0"/>
                <a:cs typeface="Arial" charset="0"/>
              </a:rPr>
              <a:t>Science education material for elementary </a:t>
            </a:r>
          </a:p>
          <a:p>
            <a:pPr lvl="1">
              <a:buFont typeface="Arial" charset="0"/>
              <a:buNone/>
            </a:pPr>
            <a:r>
              <a:rPr lang="en-US" dirty="0" smtClean="0">
                <a:latin typeface="Arial" charset="0"/>
                <a:cs typeface="Arial" charset="0"/>
              </a:rPr>
              <a:t>      through college levels</a:t>
            </a:r>
          </a:p>
        </p:txBody>
      </p:sp>
      <p:sp>
        <p:nvSpPr>
          <p:cNvPr id="51204" name="Rectangle 6"/>
          <p:cNvSpPr>
            <a:spLocks noGrp="1"/>
          </p:cNvSpPr>
          <p:nvPr>
            <p:ph type="title"/>
          </p:nvPr>
        </p:nvSpPr>
        <p:spPr>
          <a:xfrm>
            <a:off x="457200" y="274638"/>
            <a:ext cx="8229600" cy="757237"/>
          </a:xfrm>
        </p:spPr>
        <p:txBody>
          <a:bodyPr/>
          <a:lstStyle/>
          <a:p>
            <a:r>
              <a:rPr lang="en-US" dirty="0" smtClean="0">
                <a:cs typeface="GillSans" pitchFamily="48" charset="0"/>
              </a:rPr>
              <a:t>Outreach Opportunities:</a:t>
            </a:r>
          </a:p>
        </p:txBody>
      </p:sp>
      <p:sp>
        <p:nvSpPr>
          <p:cNvPr id="6" name="TextBox 5"/>
          <p:cNvSpPr txBox="1"/>
          <p:nvPr/>
        </p:nvSpPr>
        <p:spPr>
          <a:xfrm>
            <a:off x="3032125" y="5451475"/>
            <a:ext cx="3079750"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ctr" eaLnBrk="0" hangingPunct="0">
              <a:spcBef>
                <a:spcPct val="20000"/>
              </a:spcBef>
              <a:defRPr/>
            </a:pPr>
            <a:r>
              <a:rPr lang="en-US" sz="2800" b="1" dirty="0">
                <a:solidFill>
                  <a:schemeClr val="tx1"/>
                </a:solidFill>
                <a:latin typeface="Gill Sans MT" pitchFamily="34" charset="0"/>
                <a:cs typeface="Gill Sans" pitchFamily="17" charset="0"/>
              </a:rPr>
              <a:t>www.gb.nrao.edu</a:t>
            </a:r>
          </a:p>
        </p:txBody>
      </p:sp>
      <p:sp>
        <p:nvSpPr>
          <p:cNvPr id="51208" name="Rectangle 7"/>
          <p:cNvSpPr txBox="1">
            <a:spLocks/>
          </p:cNvSpPr>
          <p:nvPr/>
        </p:nvSpPr>
        <p:spPr bwMode="auto">
          <a:xfrm>
            <a:off x="2386478" y="2263181"/>
            <a:ext cx="6964362" cy="2116221"/>
          </a:xfrm>
          <a:prstGeom prst="rect">
            <a:avLst/>
          </a:prstGeom>
          <a:noFill/>
          <a:ln w="9525">
            <a:noFill/>
            <a:miter lim="800000"/>
            <a:headEnd/>
            <a:tailEnd/>
          </a:ln>
        </p:spPr>
        <p:txBody>
          <a:bodyPr/>
          <a:lstStyle/>
          <a:p>
            <a:pPr marL="742950" lvl="1" indent="-285750" eaLnBrk="0" hangingPunct="0">
              <a:spcBef>
                <a:spcPct val="20000"/>
              </a:spcBef>
              <a:buFont typeface="Arial" charset="0"/>
              <a:buChar char="–"/>
            </a:pPr>
            <a:endParaRPr lang="en-US" sz="1000" dirty="0">
              <a:solidFill>
                <a:srgbClr val="000099"/>
              </a:solidFill>
              <a:latin typeface="Gill Sans MT" pitchFamily="34" charset="0"/>
            </a:endParaRPr>
          </a:p>
          <a:p>
            <a:pPr marL="342900" indent="-342900" eaLnBrk="0" hangingPunct="0">
              <a:spcBef>
                <a:spcPct val="20000"/>
              </a:spcBef>
              <a:buFont typeface="Arial" charset="0"/>
              <a:buChar char="•"/>
            </a:pPr>
            <a:r>
              <a:rPr lang="en-US" sz="2000" u="sng" dirty="0">
                <a:solidFill>
                  <a:srgbClr val="000099"/>
                </a:solidFill>
                <a:cs typeface="Arial" charset="0"/>
              </a:rPr>
              <a:t>Students:</a:t>
            </a:r>
          </a:p>
          <a:p>
            <a:pPr marL="742950" lvl="1" indent="-285750" eaLnBrk="0" hangingPunct="0">
              <a:spcBef>
                <a:spcPct val="20000"/>
              </a:spcBef>
              <a:buFont typeface="Arial" charset="0"/>
              <a:buChar char="–"/>
            </a:pPr>
            <a:r>
              <a:rPr lang="en-US" sz="2000" dirty="0">
                <a:solidFill>
                  <a:srgbClr val="000099"/>
                </a:solidFill>
                <a:cs typeface="Arial" charset="0"/>
              </a:rPr>
              <a:t>Summer research programs, co-ops, internships</a:t>
            </a:r>
          </a:p>
          <a:p>
            <a:pPr marL="742950" lvl="1" indent="-285750" eaLnBrk="0" hangingPunct="0">
              <a:spcBef>
                <a:spcPct val="20000"/>
              </a:spcBef>
              <a:buFont typeface="Arial" charset="0"/>
              <a:buChar char="–"/>
            </a:pPr>
            <a:r>
              <a:rPr lang="en-US" sz="2000" dirty="0">
                <a:solidFill>
                  <a:srgbClr val="000099"/>
                </a:solidFill>
                <a:cs typeface="Arial" charset="0"/>
              </a:rPr>
              <a:t>Pulsar search </a:t>
            </a:r>
            <a:r>
              <a:rPr lang="en-US" sz="2000" dirty="0" err="1">
                <a:solidFill>
                  <a:srgbClr val="000099"/>
                </a:solidFill>
                <a:cs typeface="Arial" charset="0"/>
              </a:rPr>
              <a:t>collaboratory</a:t>
            </a:r>
            <a:r>
              <a:rPr lang="en-US" sz="2000" dirty="0">
                <a:solidFill>
                  <a:srgbClr val="000099"/>
                </a:solidFill>
                <a:cs typeface="Arial" charset="0"/>
              </a:rPr>
              <a:t>, Governor’s </a:t>
            </a:r>
            <a:r>
              <a:rPr lang="en-US" sz="2000" dirty="0" smtClean="0">
                <a:solidFill>
                  <a:srgbClr val="000099"/>
                </a:solidFill>
                <a:cs typeface="Arial" charset="0"/>
              </a:rPr>
              <a:t>school</a:t>
            </a:r>
          </a:p>
          <a:p>
            <a:pPr marL="742950" lvl="1" indent="-285750" eaLnBrk="0" hangingPunct="0">
              <a:spcBef>
                <a:spcPct val="20000"/>
              </a:spcBef>
              <a:buFont typeface="Arial" charset="0"/>
              <a:buChar char="–"/>
            </a:pPr>
            <a:r>
              <a:rPr lang="en-US" sz="2000" dirty="0" smtClean="0">
                <a:solidFill>
                  <a:srgbClr val="000099"/>
                </a:solidFill>
                <a:cs typeface="Arial" charset="0"/>
              </a:rPr>
              <a:t>NSF-NRAO  REU summer research program </a:t>
            </a:r>
          </a:p>
          <a:p>
            <a:pPr marL="742950" lvl="1" indent="-285750" eaLnBrk="0" hangingPunct="0">
              <a:spcBef>
                <a:spcPct val="20000"/>
              </a:spcBef>
              <a:buFont typeface="Arial" charset="0"/>
              <a:buChar char="–"/>
            </a:pPr>
            <a:endParaRPr lang="en-US" sz="1000" dirty="0">
              <a:solidFill>
                <a:srgbClr val="000099"/>
              </a:solidFill>
              <a:latin typeface="Gill Sans MT" pitchFamily="34" charset="0"/>
            </a:endParaRPr>
          </a:p>
        </p:txBody>
      </p:sp>
      <p:pic>
        <p:nvPicPr>
          <p:cNvPr id="51209" name="Picture 4"/>
          <p:cNvPicPr>
            <a:picLocks noChangeAspect="1" noChangeArrowheads="1"/>
          </p:cNvPicPr>
          <p:nvPr/>
        </p:nvPicPr>
        <p:blipFill>
          <a:blip r:embed="rId4"/>
          <a:srcRect/>
          <a:stretch>
            <a:fillRect/>
          </a:stretch>
        </p:blipFill>
        <p:spPr bwMode="auto">
          <a:xfrm>
            <a:off x="92075" y="2879725"/>
            <a:ext cx="2065338" cy="1476375"/>
          </a:xfrm>
          <a:prstGeom prst="rect">
            <a:avLst/>
          </a:prstGeom>
          <a:noFill/>
          <a:ln w="9525">
            <a:noFill/>
            <a:miter lim="800000"/>
            <a:headEnd/>
            <a:tailEnd/>
          </a:ln>
        </p:spPr>
      </p:pic>
      <p:pic>
        <p:nvPicPr>
          <p:cNvPr id="51210" name="Picture 10" descr="sz_ladder_1941sr"/>
          <p:cNvPicPr>
            <a:picLocks noChangeAspect="1" noChangeArrowheads="1"/>
          </p:cNvPicPr>
          <p:nvPr/>
        </p:nvPicPr>
        <p:blipFill>
          <a:blip r:embed="rId5"/>
          <a:srcRect/>
          <a:stretch>
            <a:fillRect/>
          </a:stretch>
        </p:blipFill>
        <p:spPr bwMode="auto">
          <a:xfrm>
            <a:off x="315913" y="4659313"/>
            <a:ext cx="1546225" cy="2062162"/>
          </a:xfrm>
          <a:prstGeom prst="rect">
            <a:avLst/>
          </a:prstGeom>
          <a:noFill/>
          <a:ln w="12700">
            <a:noFill/>
            <a:miter lim="800000"/>
            <a:headEnd/>
            <a:tailEnd/>
          </a:ln>
        </p:spPr>
      </p:pic>
      <p:sp>
        <p:nvSpPr>
          <p:cNvPr id="51211" name="Rectangle 7"/>
          <p:cNvSpPr txBox="1">
            <a:spLocks/>
          </p:cNvSpPr>
          <p:nvPr/>
        </p:nvSpPr>
        <p:spPr bwMode="auto">
          <a:xfrm>
            <a:off x="2438400" y="4067910"/>
            <a:ext cx="5897563" cy="1122362"/>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sz="2000" u="sng" dirty="0">
                <a:solidFill>
                  <a:srgbClr val="000099"/>
                </a:solidFill>
                <a:cs typeface="Arial" charset="0"/>
              </a:rPr>
              <a:t>University research groups:</a:t>
            </a:r>
          </a:p>
          <a:p>
            <a:pPr marL="742950" lvl="1" indent="-285750" eaLnBrk="0" hangingPunct="0">
              <a:spcBef>
                <a:spcPct val="20000"/>
              </a:spcBef>
              <a:buFont typeface="Arial" charset="0"/>
              <a:buChar char="–"/>
            </a:pPr>
            <a:r>
              <a:rPr lang="en-US" sz="2000" dirty="0">
                <a:solidFill>
                  <a:srgbClr val="000099"/>
                </a:solidFill>
                <a:cs typeface="Arial" charset="0"/>
              </a:rPr>
              <a:t>Contact NRAO to collaborate on any of the planned/ongoing development programs</a:t>
            </a:r>
          </a:p>
        </p:txBody>
      </p:sp>
      <p:pic>
        <p:nvPicPr>
          <p:cNvPr id="51213" name="Picture 3"/>
          <p:cNvPicPr>
            <a:picLocks noChangeAspect="1" noChangeArrowheads="1"/>
          </p:cNvPicPr>
          <p:nvPr/>
        </p:nvPicPr>
        <p:blipFill>
          <a:blip r:embed="rId6"/>
          <a:srcRect t="18774" r="37714" b="14461"/>
          <a:stretch>
            <a:fillRect/>
          </a:stretch>
        </p:blipFill>
        <p:spPr bwMode="auto">
          <a:xfrm>
            <a:off x="7170738" y="5451475"/>
            <a:ext cx="1973262" cy="140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6320"/>
            <a:ext cx="8229600" cy="1143000"/>
          </a:xfrm>
        </p:spPr>
        <p:txBody>
          <a:bodyPr/>
          <a:lstStyle/>
          <a:p>
            <a:pPr algn="ctr"/>
            <a:r>
              <a:rPr lang="en-US" dirty="0" smtClean="0"/>
              <a:t>The End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7890"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2E690026-111A-5449-B899-5D44F1E9ADD5}" type="slidenum">
              <a:rPr lang="en-US" sz="1100">
                <a:latin typeface="Lucida Grande" charset="0"/>
                <a:ea typeface="Lucida Grande" charset="0"/>
                <a:cs typeface="Lucida Grande" charset="0"/>
                <a:sym typeface="Lucida Grande" charset="0"/>
              </a:rPr>
              <a:pPr/>
              <a:t>36</a:t>
            </a:fld>
            <a:endParaRPr lang="en-US" sz="1100" dirty="0">
              <a:latin typeface="Lucida Grande" charset="0"/>
              <a:ea typeface="Lucida Grande" charset="0"/>
              <a:cs typeface="Lucida Grande" charset="0"/>
              <a:sym typeface="Lucida Grande" charset="0"/>
            </a:endParaRPr>
          </a:p>
        </p:txBody>
      </p:sp>
      <p:pic>
        <p:nvPicPr>
          <p:cNvPr id="37892" name="Picture 4"/>
          <p:cNvPicPr>
            <a:picLocks noChangeAspect="1" noChangeArrowheads="1"/>
          </p:cNvPicPr>
          <p:nvPr/>
        </p:nvPicPr>
        <p:blipFill>
          <a:blip r:embed="rId3"/>
          <a:srcRect/>
          <a:stretch>
            <a:fillRect/>
          </a:stretch>
        </p:blipFill>
        <p:spPr bwMode="auto">
          <a:xfrm>
            <a:off x="495933" y="1086194"/>
            <a:ext cx="5804297" cy="4730502"/>
          </a:xfrm>
          <a:prstGeom prst="rect">
            <a:avLst/>
          </a:prstGeom>
          <a:noFill/>
          <a:ln w="12700" cap="flat">
            <a:noFill/>
            <a:miter lim="800000"/>
            <a:headEnd/>
            <a:tailEnd/>
          </a:ln>
        </p:spPr>
      </p:pic>
      <p:pic>
        <p:nvPicPr>
          <p:cNvPr id="37893" name="Picture 5"/>
          <p:cNvPicPr>
            <a:picLocks noChangeAspect="1" noChangeArrowheads="1"/>
          </p:cNvPicPr>
          <p:nvPr/>
        </p:nvPicPr>
        <p:blipFill>
          <a:blip r:embed="rId4"/>
          <a:srcRect/>
          <a:stretch>
            <a:fillRect/>
          </a:stretch>
        </p:blipFill>
        <p:spPr bwMode="auto">
          <a:xfrm>
            <a:off x="5802065" y="1232297"/>
            <a:ext cx="3365376" cy="2217911"/>
          </a:xfrm>
          <a:prstGeom prst="rect">
            <a:avLst/>
          </a:prstGeom>
          <a:noFill/>
          <a:ln w="12700" cap="flat">
            <a:noFill/>
            <a:miter lim="800000"/>
            <a:headEnd/>
            <a:tailEnd/>
          </a:ln>
        </p:spPr>
      </p:pic>
      <p:sp>
        <p:nvSpPr>
          <p:cNvPr id="37894" name="Rectangle 6"/>
          <p:cNvSpPr>
            <a:spLocks/>
          </p:cNvSpPr>
          <p:nvPr/>
        </p:nvSpPr>
        <p:spPr bwMode="auto">
          <a:xfrm>
            <a:off x="419696" y="339328"/>
            <a:ext cx="8474273" cy="678656"/>
          </a:xfrm>
          <a:prstGeom prst="rect">
            <a:avLst/>
          </a:prstGeom>
          <a:noFill/>
          <a:ln w="12700" cap="flat">
            <a:noFill/>
            <a:miter lim="800000"/>
            <a:headEnd type="none" w="med" len="med"/>
            <a:tailEnd type="none" w="med" len="med"/>
          </a:ln>
        </p:spPr>
        <p:txBody>
          <a:bodyPr lIns="0" tIns="0" rIns="28573" bIns="0">
            <a:prstTxWarp prst="textNoShape">
              <a:avLst/>
            </a:prstTxWarp>
          </a:bodyPr>
          <a:lstStyle/>
          <a:p>
            <a:pPr marL="27905"/>
            <a:r>
              <a:rPr lang="en-US" sz="2000" dirty="0">
                <a:latin typeface="Lucida Grande" charset="0"/>
                <a:ea typeface="Lucida Grande" charset="0"/>
                <a:cs typeface="Lucida Grande" charset="0"/>
                <a:sym typeface="Lucida Grande" charset="0"/>
              </a:rPr>
              <a:t>Pulsars: neutron stars that are remnants of </a:t>
            </a:r>
          </a:p>
          <a:p>
            <a:pPr marL="27905"/>
            <a:r>
              <a:rPr lang="en-US" sz="2000" dirty="0">
                <a:latin typeface="Lucida Grande" charset="0"/>
                <a:ea typeface="Lucida Grande" charset="0"/>
                <a:cs typeface="Lucida Grande" charset="0"/>
                <a:sym typeface="Lucida Grande" charset="0"/>
              </a:rPr>
              <a:t>massive stars that became supernovae</a:t>
            </a:r>
          </a:p>
        </p:txBody>
      </p:sp>
      <p:sp>
        <p:nvSpPr>
          <p:cNvPr id="37895" name="Rectangle 7"/>
          <p:cNvSpPr>
            <a:spLocks/>
          </p:cNvSpPr>
          <p:nvPr/>
        </p:nvSpPr>
        <p:spPr bwMode="auto">
          <a:xfrm>
            <a:off x="1134070" y="1589485"/>
            <a:ext cx="3214688" cy="27682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400" dirty="0">
                <a:solidFill>
                  <a:srgbClr val="F3EB00"/>
                </a:solidFill>
                <a:latin typeface="Lucida Grande" charset="0"/>
                <a:ea typeface="Lucida Grande" charset="0"/>
                <a:cs typeface="Lucida Grande" charset="0"/>
                <a:sym typeface="Lucida Grande" charset="0"/>
              </a:rPr>
              <a:t>Radio image of the Crab Nebula</a:t>
            </a:r>
          </a:p>
        </p:txBody>
      </p:sp>
      <p:sp>
        <p:nvSpPr>
          <p:cNvPr id="37896" name="Rectangle 8"/>
          <p:cNvSpPr>
            <a:spLocks/>
          </p:cNvSpPr>
          <p:nvPr/>
        </p:nvSpPr>
        <p:spPr bwMode="auto">
          <a:xfrm>
            <a:off x="6831211" y="4134445"/>
            <a:ext cx="2437805" cy="687586"/>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400" dirty="0">
                <a:solidFill>
                  <a:srgbClr val="001445"/>
                </a:solidFill>
                <a:latin typeface="Lucida Grande" charset="0"/>
                <a:ea typeface="Lucida Grande" charset="0"/>
                <a:cs typeface="Lucida Grande" charset="0"/>
                <a:sym typeface="Lucida Grande" charset="0"/>
              </a:rPr>
              <a:t>With a period ~10</a:t>
            </a:r>
            <a:r>
              <a:rPr lang="en-US" sz="1400" baseline="32000" dirty="0">
                <a:solidFill>
                  <a:srgbClr val="001445"/>
                </a:solidFill>
                <a:latin typeface="Lucida Grande" charset="0"/>
                <a:ea typeface="Lucida Grande" charset="0"/>
                <a:cs typeface="Lucida Grande" charset="0"/>
                <a:sym typeface="Lucida Grande" charset="0"/>
              </a:rPr>
              <a:t>-3</a:t>
            </a:r>
            <a:r>
              <a:rPr lang="en-US" sz="1400" dirty="0">
                <a:solidFill>
                  <a:srgbClr val="001445"/>
                </a:solidFill>
                <a:latin typeface="Lucida Grande" charset="0"/>
                <a:ea typeface="Lucida Grande" charset="0"/>
                <a:cs typeface="Lucida Grande" charset="0"/>
                <a:sym typeface="Lucida Grande" charset="0"/>
              </a:rPr>
              <a:t> </a:t>
            </a:r>
            <a:r>
              <a:rPr lang="en-US" sz="1400" dirty="0" err="1">
                <a:solidFill>
                  <a:srgbClr val="001445"/>
                </a:solidFill>
                <a:latin typeface="Lucida Grande" charset="0"/>
                <a:ea typeface="Lucida Grande" charset="0"/>
                <a:cs typeface="Lucida Grande" charset="0"/>
                <a:sym typeface="Lucida Grande" charset="0"/>
              </a:rPr>
              <a:t>s</a:t>
            </a:r>
            <a:endParaRPr lang="en-US" sz="1400" dirty="0">
              <a:solidFill>
                <a:srgbClr val="001445"/>
              </a:solidFill>
              <a:latin typeface="Lucida Grande" charset="0"/>
              <a:ea typeface="Lucida Grande" charset="0"/>
              <a:cs typeface="Lucida Grande" charset="0"/>
              <a:sym typeface="Lucida Grande" charset="0"/>
            </a:endParaRPr>
          </a:p>
          <a:p>
            <a:r>
              <a:rPr lang="en-US" sz="1400" dirty="0">
                <a:solidFill>
                  <a:srgbClr val="001445"/>
                </a:solidFill>
                <a:latin typeface="Lucida Grande" charset="0"/>
                <a:ea typeface="Lucida Grande" charset="0"/>
                <a:cs typeface="Lucida Grande" charset="0"/>
                <a:sym typeface="Lucida Grande" charset="0"/>
              </a:rPr>
              <a:t>over one year 3x10</a:t>
            </a:r>
            <a:r>
              <a:rPr lang="en-US" sz="1400" baseline="32000" dirty="0">
                <a:solidFill>
                  <a:srgbClr val="001445"/>
                </a:solidFill>
                <a:latin typeface="Lucida Grande" charset="0"/>
                <a:ea typeface="Lucida Grande" charset="0"/>
                <a:cs typeface="Lucida Grande" charset="0"/>
                <a:sym typeface="Lucida Grande" charset="0"/>
              </a:rPr>
              <a:t>7</a:t>
            </a:r>
            <a:r>
              <a:rPr lang="en-US" sz="1400" dirty="0">
                <a:solidFill>
                  <a:srgbClr val="001445"/>
                </a:solidFill>
                <a:latin typeface="Lucida Grande" charset="0"/>
                <a:ea typeface="Lucida Grande" charset="0"/>
                <a:cs typeface="Lucida Grande" charset="0"/>
                <a:sym typeface="Lucida Grande" charset="0"/>
              </a:rPr>
              <a:t> </a:t>
            </a:r>
            <a:r>
              <a:rPr lang="en-US" sz="1400" dirty="0" err="1">
                <a:solidFill>
                  <a:srgbClr val="001445"/>
                </a:solidFill>
                <a:latin typeface="Lucida Grande" charset="0"/>
                <a:ea typeface="Lucida Grande" charset="0"/>
                <a:cs typeface="Lucida Grande" charset="0"/>
                <a:sym typeface="Lucida Grande" charset="0"/>
              </a:rPr>
              <a:t>s</a:t>
            </a:r>
            <a:endParaRPr lang="en-US" sz="1400" dirty="0">
              <a:solidFill>
                <a:srgbClr val="001445"/>
              </a:solidFill>
              <a:latin typeface="Lucida Grande" charset="0"/>
              <a:ea typeface="Lucida Grande" charset="0"/>
              <a:cs typeface="Lucida Grande" charset="0"/>
              <a:sym typeface="Lucida Grande" charset="0"/>
            </a:endParaRPr>
          </a:p>
          <a:p>
            <a:r>
              <a:rPr lang="en-US" sz="1400" dirty="0">
                <a:solidFill>
                  <a:srgbClr val="001445"/>
                </a:solidFill>
                <a:latin typeface="Lucida Grande" charset="0"/>
                <a:ea typeface="Lucida Grande" charset="0"/>
                <a:cs typeface="Lucida Grande" charset="0"/>
                <a:sym typeface="Lucida Grande" charset="0"/>
              </a:rPr>
              <a:t>timing to a part in 10</a:t>
            </a:r>
            <a:r>
              <a:rPr lang="en-US" sz="1400" baseline="32000" dirty="0">
                <a:solidFill>
                  <a:srgbClr val="001445"/>
                </a:solidFill>
                <a:latin typeface="Lucida Grande" charset="0"/>
                <a:ea typeface="Lucida Grande" charset="0"/>
                <a:cs typeface="Lucida Grande" charset="0"/>
                <a:sym typeface="Lucida Grande" charset="0"/>
              </a:rPr>
              <a:t>11</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9938"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4B92198B-BDDD-2C42-9595-5CF690416F9A}" type="slidenum">
              <a:rPr lang="en-US" sz="1100">
                <a:latin typeface="Lucida Grande" charset="0"/>
                <a:ea typeface="Lucida Grande" charset="0"/>
                <a:cs typeface="Lucida Grande" charset="0"/>
                <a:sym typeface="Lucida Grande" charset="0"/>
              </a:rPr>
              <a:pPr/>
              <a:t>37</a:t>
            </a:fld>
            <a:endParaRPr lang="en-US" sz="1100" dirty="0">
              <a:latin typeface="Lucida Grande" charset="0"/>
              <a:ea typeface="Lucida Grande" charset="0"/>
              <a:cs typeface="Lucida Grande" charset="0"/>
              <a:sym typeface="Lucida Grande" charset="0"/>
            </a:endParaRPr>
          </a:p>
        </p:txBody>
      </p:sp>
      <p:pic>
        <p:nvPicPr>
          <p:cNvPr id="39939" name="Picture 3"/>
          <p:cNvPicPr>
            <a:picLocks noChangeArrowheads="1"/>
          </p:cNvPicPr>
          <p:nvPr/>
        </p:nvPicPr>
        <p:blipFill>
          <a:blip r:embed="rId3"/>
          <a:srcRect/>
          <a:stretch>
            <a:fillRect/>
          </a:stretch>
        </p:blipFill>
        <p:spPr bwMode="auto">
          <a:xfrm>
            <a:off x="1346150" y="699865"/>
            <a:ext cx="6438305" cy="4259461"/>
          </a:xfrm>
          <a:prstGeom prst="rect">
            <a:avLst/>
          </a:prstGeom>
          <a:noFill/>
          <a:ln w="9525" cap="flat">
            <a:noFill/>
            <a:round/>
            <a:headEnd/>
            <a:tailEnd/>
          </a:ln>
        </p:spPr>
      </p:pic>
      <p:sp>
        <p:nvSpPr>
          <p:cNvPr id="39940" name="Rectangle 4"/>
          <p:cNvSpPr>
            <a:spLocks/>
          </p:cNvSpPr>
          <p:nvPr/>
        </p:nvSpPr>
        <p:spPr bwMode="auto">
          <a:xfrm>
            <a:off x="1264667" y="4870029"/>
            <a:ext cx="6599039" cy="732234"/>
          </a:xfrm>
          <a:prstGeom prst="rect">
            <a:avLst/>
          </a:prstGeom>
          <a:noFill/>
          <a:ln w="12700" cap="flat">
            <a:noFill/>
            <a:miter lim="800000"/>
            <a:headEnd type="none" w="med" len="med"/>
            <a:tailEnd type="none" w="med" len="med"/>
          </a:ln>
        </p:spPr>
        <p:txBody>
          <a:bodyPr lIns="0" tIns="0" rIns="27562" bIns="0">
            <a:prstTxWarp prst="textNoShape">
              <a:avLst/>
            </a:prstTxWarp>
          </a:bodyPr>
          <a:lstStyle/>
          <a:p>
            <a:pPr marL="26788">
              <a:lnSpc>
                <a:spcPct val="93000"/>
              </a:lnSpc>
              <a:tabLst>
                <a:tab pos="535762" algn="l"/>
                <a:tab pos="1044736" algn="l"/>
                <a:tab pos="1553710" algn="l"/>
                <a:tab pos="2062684" algn="l"/>
                <a:tab pos="2571659" algn="l"/>
                <a:tab pos="3080633" algn="l"/>
                <a:tab pos="3589607" algn="l"/>
                <a:tab pos="4098581" algn="l"/>
                <a:tab pos="4607555" algn="l"/>
                <a:tab pos="5116529" algn="l"/>
                <a:tab pos="5625503" algn="l"/>
                <a:tab pos="6134477" algn="l"/>
              </a:tabLst>
            </a:pPr>
            <a:r>
              <a:rPr lang="en-US" sz="1500" dirty="0">
                <a:ea typeface="Arial" charset="0"/>
                <a:cs typeface="Arial" charset="0"/>
                <a:sym typeface="Arial" charset="0"/>
              </a:rPr>
              <a:t>The new mass determination for PSG J1614-2230 makes it the most massive pulsar known, and rules out a number of soft equations of state for nuclear matter including many “exotic” </a:t>
            </a:r>
            <a:r>
              <a:rPr lang="en-US" sz="1500" dirty="0" err="1">
                <a:ea typeface="Arial" charset="0"/>
                <a:cs typeface="Arial" charset="0"/>
                <a:sym typeface="Arial" charset="0"/>
              </a:rPr>
              <a:t>hyperon</a:t>
            </a:r>
            <a:r>
              <a:rPr lang="en-US" sz="1500" dirty="0">
                <a:ea typeface="Arial" charset="0"/>
                <a:cs typeface="Arial" charset="0"/>
                <a:sym typeface="Arial" charset="0"/>
              </a:rPr>
              <a:t>, </a:t>
            </a:r>
            <a:r>
              <a:rPr lang="en-US" sz="1500" dirty="0" err="1">
                <a:ea typeface="Arial" charset="0"/>
                <a:cs typeface="Arial" charset="0"/>
                <a:sym typeface="Arial" charset="0"/>
              </a:rPr>
              <a:t>kaon</a:t>
            </a:r>
            <a:r>
              <a:rPr lang="en-US" sz="1500" dirty="0">
                <a:ea typeface="Arial" charset="0"/>
                <a:cs typeface="Arial" charset="0"/>
                <a:sym typeface="Arial" charset="0"/>
              </a:rPr>
              <a:t> models.  </a:t>
            </a:r>
          </a:p>
        </p:txBody>
      </p:sp>
      <p:sp>
        <p:nvSpPr>
          <p:cNvPr id="39941" name="Rectangle 5"/>
          <p:cNvSpPr>
            <a:spLocks/>
          </p:cNvSpPr>
          <p:nvPr/>
        </p:nvSpPr>
        <p:spPr bwMode="auto">
          <a:xfrm>
            <a:off x="5447109" y="5554265"/>
            <a:ext cx="1857514" cy="202876"/>
          </a:xfrm>
          <a:prstGeom prst="rect">
            <a:avLst/>
          </a:prstGeom>
          <a:noFill/>
          <a:ln w="12700" cap="flat">
            <a:noFill/>
            <a:miter lim="800000"/>
            <a:headEnd type="none" w="med" len="med"/>
            <a:tailEnd type="none" w="med" len="med"/>
          </a:ln>
        </p:spPr>
        <p:txBody>
          <a:bodyPr wrap="none" lIns="0" tIns="0" rIns="27562" bIns="0">
            <a:prstTxWarp prst="textNoShape">
              <a:avLst/>
            </a:prstTxWarp>
            <a:spAutoFit/>
          </a:bodyPr>
          <a:lstStyle/>
          <a:p>
            <a:pPr marL="26788">
              <a:lnSpc>
                <a:spcPct val="93000"/>
              </a:lnSpc>
              <a:tabLst>
                <a:tab pos="535762" algn="l"/>
                <a:tab pos="1044736" algn="l"/>
                <a:tab pos="1553710" algn="l"/>
                <a:tab pos="1634075" algn="l"/>
              </a:tabLst>
            </a:pPr>
            <a:r>
              <a:rPr lang="en-US" sz="1400" i="1" dirty="0">
                <a:ea typeface="Arial" charset="0"/>
                <a:cs typeface="Arial" charset="0"/>
                <a:sym typeface="Arial" charset="0"/>
              </a:rPr>
              <a:t>(Demorest et al. 2010)</a:t>
            </a:r>
          </a:p>
        </p:txBody>
      </p:sp>
      <p:sp>
        <p:nvSpPr>
          <p:cNvPr id="39942" name="Rectangle 6"/>
          <p:cNvSpPr>
            <a:spLocks/>
          </p:cNvSpPr>
          <p:nvPr/>
        </p:nvSpPr>
        <p:spPr bwMode="auto">
          <a:xfrm>
            <a:off x="2352973" y="517922"/>
            <a:ext cx="4431170" cy="246349"/>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93000"/>
              </a:lnSpc>
              <a:tabLst>
                <a:tab pos="508974" algn="l"/>
                <a:tab pos="1017948" algn="l"/>
                <a:tab pos="1526922" algn="l"/>
                <a:tab pos="2035896" algn="l"/>
                <a:tab pos="2544870" algn="l"/>
                <a:tab pos="3053845" algn="l"/>
                <a:tab pos="3562819" algn="l"/>
                <a:tab pos="4071793" algn="l"/>
                <a:tab pos="4580767" algn="l"/>
                <a:tab pos="5089741" algn="l"/>
                <a:tab pos="5598715" algn="l"/>
                <a:tab pos="6107689" algn="l"/>
              </a:tabLst>
            </a:pPr>
            <a:r>
              <a:rPr lang="en-US" sz="1700" dirty="0">
                <a:ea typeface="Arial" charset="0"/>
                <a:cs typeface="Arial" charset="0"/>
                <a:sym typeface="Arial" charset="0"/>
              </a:rPr>
              <a:t> The most massive known pulsar, J1614-2230</a:t>
            </a:r>
          </a:p>
        </p:txBody>
      </p:sp>
      <p:sp>
        <p:nvSpPr>
          <p:cNvPr id="39943" name="Rectangle 7"/>
          <p:cNvSpPr>
            <a:spLocks/>
          </p:cNvSpPr>
          <p:nvPr/>
        </p:nvSpPr>
        <p:spPr bwMode="auto">
          <a:xfrm>
            <a:off x="5661422" y="6420445"/>
            <a:ext cx="4375547" cy="375047"/>
          </a:xfrm>
          <a:prstGeom prst="rect">
            <a:avLst/>
          </a:prstGeom>
          <a:noFill/>
          <a:ln w="12700" cap="flat">
            <a:noFill/>
            <a:miter lim="800000"/>
            <a:headEnd type="none" w="med" len="med"/>
            <a:tailEnd type="none" w="med" len="med"/>
          </a:ln>
        </p:spPr>
        <p:txBody>
          <a:bodyPr lIns="0" tIns="0" rIns="40638" bIns="0">
            <a:prstTxWarp prst="textNoShape">
              <a:avLst/>
            </a:prstTxWarp>
          </a:bodyPr>
          <a:lstStyle/>
          <a:p>
            <a:pPr>
              <a:spcBef>
                <a:spcPts val="492"/>
              </a:spcBef>
            </a:pPr>
            <a:r>
              <a:rPr lang="en-US" sz="1100" dirty="0">
                <a:solidFill>
                  <a:srgbClr val="000099"/>
                </a:solidFill>
                <a:latin typeface="Lucida Grande" charset="0"/>
                <a:ea typeface="Lucida Grande" charset="0"/>
                <a:cs typeface="Lucida Grande" charset="0"/>
                <a:sym typeface="Lucida Grande" charset="0"/>
              </a:rPr>
              <a:t>Villanova University, Sept 2011</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48130"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C5BF6439-8622-7542-A3DA-78F43DBB3878}" type="slidenum">
              <a:rPr lang="en-US" sz="1100">
                <a:latin typeface="Lucida Grande" charset="0"/>
                <a:ea typeface="Lucida Grande" charset="0"/>
                <a:cs typeface="Lucida Grande" charset="0"/>
                <a:sym typeface="Lucida Grande" charset="0"/>
              </a:rPr>
              <a:pPr/>
              <a:t>38</a:t>
            </a:fld>
            <a:endParaRPr lang="en-US" sz="1100" dirty="0">
              <a:latin typeface="Lucida Grande" charset="0"/>
              <a:ea typeface="Lucida Grande" charset="0"/>
              <a:cs typeface="Lucida Grande" charset="0"/>
              <a:sym typeface="Lucida Grande" charset="0"/>
            </a:endParaRPr>
          </a:p>
        </p:txBody>
      </p:sp>
      <p:pic>
        <p:nvPicPr>
          <p:cNvPr id="48131" name="Picture 3"/>
          <p:cNvPicPr>
            <a:picLocks noChangeAspect="1" noChangeArrowheads="1"/>
          </p:cNvPicPr>
          <p:nvPr/>
        </p:nvPicPr>
        <p:blipFill>
          <a:blip r:embed="rId3"/>
          <a:srcRect/>
          <a:stretch>
            <a:fillRect/>
          </a:stretch>
        </p:blipFill>
        <p:spPr bwMode="auto">
          <a:xfrm>
            <a:off x="1212205" y="1017985"/>
            <a:ext cx="4866680" cy="4825380"/>
          </a:xfrm>
          <a:prstGeom prst="rect">
            <a:avLst/>
          </a:prstGeom>
          <a:noFill/>
          <a:ln w="12700" cap="flat">
            <a:noFill/>
            <a:miter lim="800000"/>
            <a:headEnd/>
            <a:tailEnd/>
          </a:ln>
        </p:spPr>
      </p:pic>
      <p:sp>
        <p:nvSpPr>
          <p:cNvPr id="48132" name="Rectangle 4"/>
          <p:cNvSpPr>
            <a:spLocks/>
          </p:cNvSpPr>
          <p:nvPr/>
        </p:nvSpPr>
        <p:spPr bwMode="auto">
          <a:xfrm>
            <a:off x="464344" y="241101"/>
            <a:ext cx="6366867" cy="437555"/>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2500" dirty="0">
                <a:ea typeface="Gill Sans" charset="0"/>
                <a:cs typeface="Gill Sans" charset="0"/>
              </a:rPr>
              <a:t>Using pulsars to detect gravitational radiation</a:t>
            </a:r>
          </a:p>
        </p:txBody>
      </p:sp>
      <p:sp>
        <p:nvSpPr>
          <p:cNvPr id="48133" name="Rectangle 5"/>
          <p:cNvSpPr>
            <a:spLocks/>
          </p:cNvSpPr>
          <p:nvPr/>
        </p:nvSpPr>
        <p:spPr bwMode="auto">
          <a:xfrm>
            <a:off x="5661422" y="6420445"/>
            <a:ext cx="4375547" cy="375047"/>
          </a:xfrm>
          <a:prstGeom prst="rect">
            <a:avLst/>
          </a:prstGeom>
          <a:noFill/>
          <a:ln w="12700" cap="flat">
            <a:noFill/>
            <a:miter lim="800000"/>
            <a:headEnd type="none" w="med" len="med"/>
            <a:tailEnd type="none" w="med" len="med"/>
          </a:ln>
        </p:spPr>
        <p:txBody>
          <a:bodyPr lIns="0" tIns="0" rIns="40638" bIns="0">
            <a:prstTxWarp prst="textNoShape">
              <a:avLst/>
            </a:prstTxWarp>
          </a:bodyPr>
          <a:lstStyle/>
          <a:p>
            <a:pPr>
              <a:spcBef>
                <a:spcPts val="492"/>
              </a:spcBef>
            </a:pPr>
            <a:r>
              <a:rPr lang="en-US" sz="1100" dirty="0">
                <a:solidFill>
                  <a:srgbClr val="000099"/>
                </a:solidFill>
                <a:latin typeface="Lucida Grande" charset="0"/>
                <a:ea typeface="Lucida Grande" charset="0"/>
                <a:cs typeface="Lucida Grande" charset="0"/>
                <a:sym typeface="Lucida Grande" charset="0"/>
              </a:rPr>
              <a:t>Villanova University, Sept 2011</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49154"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127D3CD3-31C6-7845-B123-BCE5C3D2CA70}" type="slidenum">
              <a:rPr lang="en-US" sz="1100">
                <a:latin typeface="Lucida Grande" charset="0"/>
                <a:ea typeface="Lucida Grande" charset="0"/>
                <a:cs typeface="Lucida Grande" charset="0"/>
                <a:sym typeface="Lucida Grande" charset="0"/>
              </a:rPr>
              <a:pPr/>
              <a:t>39</a:t>
            </a:fld>
            <a:endParaRPr lang="en-US" sz="1100" dirty="0">
              <a:latin typeface="Lucida Grande" charset="0"/>
              <a:ea typeface="Lucida Grande" charset="0"/>
              <a:cs typeface="Lucida Grande" charset="0"/>
              <a:sym typeface="Lucida Grande" charset="0"/>
            </a:endParaRPr>
          </a:p>
        </p:txBody>
      </p:sp>
      <p:pic>
        <p:nvPicPr>
          <p:cNvPr id="49155" name="Picture 3"/>
          <p:cNvPicPr>
            <a:picLocks noChangeAspect="1" noChangeArrowheads="1"/>
          </p:cNvPicPr>
          <p:nvPr/>
        </p:nvPicPr>
        <p:blipFill>
          <a:blip r:embed="rId3"/>
          <a:srcRect/>
          <a:stretch>
            <a:fillRect/>
          </a:stretch>
        </p:blipFill>
        <p:spPr bwMode="auto">
          <a:xfrm>
            <a:off x="642937" y="928688"/>
            <a:ext cx="7527727" cy="4848820"/>
          </a:xfrm>
          <a:prstGeom prst="rect">
            <a:avLst/>
          </a:prstGeom>
          <a:noFill/>
          <a:ln w="9525" cap="flat">
            <a:noFill/>
            <a:round/>
            <a:headEnd/>
            <a:tailEnd/>
          </a:ln>
        </p:spPr>
      </p:pic>
      <p:sp>
        <p:nvSpPr>
          <p:cNvPr id="49156" name="Rectangle 4"/>
          <p:cNvSpPr>
            <a:spLocks/>
          </p:cNvSpPr>
          <p:nvPr/>
        </p:nvSpPr>
        <p:spPr bwMode="auto">
          <a:xfrm>
            <a:off x="2319487" y="241102"/>
            <a:ext cx="4254358" cy="69249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500" dirty="0">
                <a:ea typeface="Gill Sans" charset="0"/>
                <a:cs typeface="Gill Sans" charset="0"/>
              </a:rPr>
              <a:t>The </a:t>
            </a:r>
            <a:r>
              <a:rPr lang="en-US" sz="2500" dirty="0" err="1">
                <a:ea typeface="Gill Sans" charset="0"/>
                <a:cs typeface="Gill Sans" charset="0"/>
              </a:rPr>
              <a:t>NANOGrav</a:t>
            </a:r>
            <a:r>
              <a:rPr lang="en-US" sz="2500" dirty="0">
                <a:ea typeface="Gill Sans" charset="0"/>
                <a:cs typeface="Gill Sans" charset="0"/>
              </a:rPr>
              <a:t> Collaboration</a:t>
            </a:r>
          </a:p>
          <a:p>
            <a:r>
              <a:rPr lang="en-US" sz="2000" i="1" dirty="0" err="1">
                <a:ea typeface="Gill Sans" charset="0"/>
                <a:cs typeface="Gill Sans" charset="0"/>
              </a:rPr>
              <a:t>nanograv.org</a:t>
            </a:r>
            <a:endParaRPr lang="en-US" sz="2000" i="1" dirty="0">
              <a:ea typeface="Gill Sans" charset="0"/>
              <a:cs typeface="Gill Sans" charset="0"/>
            </a:endParaRPr>
          </a:p>
        </p:txBody>
      </p:sp>
      <p:sp>
        <p:nvSpPr>
          <p:cNvPr id="49158" name="Rectangle 6"/>
          <p:cNvSpPr>
            <a:spLocks/>
          </p:cNvSpPr>
          <p:nvPr/>
        </p:nvSpPr>
        <p:spPr bwMode="auto">
          <a:xfrm>
            <a:off x="4681389" y="2214563"/>
            <a:ext cx="4485265" cy="338554"/>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200" dirty="0">
                <a:ea typeface="Gill Sans" charset="0"/>
                <a:cs typeface="Gill Sans" charset="0"/>
              </a:rPr>
              <a:t>More pulsars need to be discovered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NRQZ-map2"/>
          <p:cNvPicPr>
            <a:picLocks noChangeAspect="1" noChangeArrowheads="1"/>
          </p:cNvPicPr>
          <p:nvPr/>
        </p:nvPicPr>
        <p:blipFill>
          <a:blip r:embed="rId3"/>
          <a:srcRect/>
          <a:stretch>
            <a:fillRect/>
          </a:stretch>
        </p:blipFill>
        <p:spPr bwMode="auto">
          <a:xfrm>
            <a:off x="5000625" y="1065213"/>
            <a:ext cx="4143375" cy="4648200"/>
          </a:xfrm>
          <a:prstGeom prst="rect">
            <a:avLst/>
          </a:prstGeom>
          <a:noFill/>
          <a:ln w="9525">
            <a:noFill/>
            <a:miter lim="800000"/>
            <a:headEnd/>
            <a:tailEnd/>
          </a:ln>
        </p:spPr>
      </p:pic>
      <p:sp>
        <p:nvSpPr>
          <p:cNvPr id="23555" name="Text Box 8"/>
          <p:cNvSpPr txBox="1">
            <a:spLocks noChangeArrowheads="1"/>
          </p:cNvSpPr>
          <p:nvPr/>
        </p:nvSpPr>
        <p:spPr bwMode="auto">
          <a:xfrm>
            <a:off x="4606925" y="149225"/>
            <a:ext cx="4405313" cy="6062663"/>
          </a:xfrm>
          <a:prstGeom prst="rect">
            <a:avLst/>
          </a:prstGeom>
          <a:noFill/>
          <a:ln w="9525">
            <a:noFill/>
            <a:miter lim="800000"/>
            <a:headEnd/>
            <a:tailEnd/>
          </a:ln>
        </p:spPr>
        <p:txBody>
          <a:bodyPr>
            <a:spAutoFit/>
          </a:bodyPr>
          <a:lstStyle/>
          <a:p>
            <a:pPr algn="ctr" eaLnBrk="0" hangingPunct="0"/>
            <a:r>
              <a:rPr lang="en-US">
                <a:latin typeface="Gill Sans MT" pitchFamily="34" charset="0"/>
              </a:rPr>
              <a:t>National Radio Quiet Zone </a:t>
            </a:r>
          </a:p>
          <a:p>
            <a:pPr algn="ctr" eaLnBrk="0" hangingPunct="0"/>
            <a:r>
              <a:rPr lang="en-US" sz="1800">
                <a:latin typeface="Gill Sans MT" pitchFamily="34" charset="0"/>
              </a:rPr>
              <a:t>Established by the FCC and NTIA</a:t>
            </a:r>
          </a:p>
          <a:p>
            <a:pPr algn="ctr" eaLnBrk="0" hangingPunct="0"/>
            <a:r>
              <a:rPr lang="en-US" sz="1800">
                <a:latin typeface="Gill Sans MT" pitchFamily="34" charset="0"/>
              </a:rPr>
              <a:t> (1957)</a:t>
            </a:r>
          </a:p>
          <a:p>
            <a:pPr algn="ctr" eaLnBrk="0" hangingPunct="0"/>
            <a:r>
              <a:rPr lang="en-US">
                <a:latin typeface="Gill Sans MT" pitchFamily="34" charset="0"/>
              </a:rPr>
              <a:t> </a:t>
            </a: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sz="1200">
              <a:latin typeface="Gill Sans MT" pitchFamily="34" charset="0"/>
            </a:endParaRPr>
          </a:p>
          <a:p>
            <a:pPr algn="ctr" eaLnBrk="0" hangingPunct="0"/>
            <a:r>
              <a:rPr lang="en-US" sz="2000">
                <a:latin typeface="Gill Sans MT" pitchFamily="34" charset="0"/>
              </a:rPr>
              <a:t>13,000 Square Miles</a:t>
            </a:r>
          </a:p>
        </p:txBody>
      </p:sp>
      <p:sp>
        <p:nvSpPr>
          <p:cNvPr id="23558" name="Text Box 5"/>
          <p:cNvSpPr txBox="1">
            <a:spLocks noChangeArrowheads="1"/>
          </p:cNvSpPr>
          <p:nvPr/>
        </p:nvSpPr>
        <p:spPr bwMode="auto">
          <a:xfrm>
            <a:off x="133350" y="149225"/>
            <a:ext cx="4406900" cy="6062663"/>
          </a:xfrm>
          <a:prstGeom prst="rect">
            <a:avLst/>
          </a:prstGeom>
          <a:noFill/>
          <a:ln w="9525">
            <a:noFill/>
            <a:miter lim="800000"/>
            <a:headEnd/>
            <a:tailEnd/>
          </a:ln>
        </p:spPr>
        <p:txBody>
          <a:bodyPr>
            <a:spAutoFit/>
          </a:bodyPr>
          <a:lstStyle/>
          <a:p>
            <a:pPr algn="ctr" eaLnBrk="0" hangingPunct="0"/>
            <a:r>
              <a:rPr lang="en-US">
                <a:latin typeface="Gill Sans MT" pitchFamily="34" charset="0"/>
              </a:rPr>
              <a:t>WV Radio Astronomy Zone </a:t>
            </a:r>
          </a:p>
          <a:p>
            <a:pPr algn="ctr" eaLnBrk="0" hangingPunct="0"/>
            <a:r>
              <a:rPr lang="en-US" sz="1800">
                <a:latin typeface="Gill Sans MT" pitchFamily="34" charset="0"/>
              </a:rPr>
              <a:t>Established by the West Virginia Legislature (1956)</a:t>
            </a: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sz="1200">
              <a:latin typeface="Gill Sans MT" pitchFamily="34" charset="0"/>
            </a:endParaRPr>
          </a:p>
          <a:p>
            <a:pPr algn="ctr" eaLnBrk="0" hangingPunct="0"/>
            <a:r>
              <a:rPr lang="en-US" sz="2000"/>
              <a:t>Protection within ten miles </a:t>
            </a:r>
          </a:p>
          <a:p>
            <a:pPr algn="ctr" eaLnBrk="0" hangingPunct="0"/>
            <a:r>
              <a:rPr lang="en-US" sz="2000"/>
              <a:t>of the Observatory</a:t>
            </a:r>
          </a:p>
        </p:txBody>
      </p:sp>
      <p:pic>
        <p:nvPicPr>
          <p:cNvPr id="23559" name="Picture 6" descr="10MILE"/>
          <p:cNvPicPr>
            <a:picLocks noChangeAspect="1" noChangeArrowheads="1"/>
          </p:cNvPicPr>
          <p:nvPr/>
        </p:nvPicPr>
        <p:blipFill>
          <a:blip r:embed="rId4"/>
          <a:srcRect l="11250" r="14063"/>
          <a:stretch>
            <a:fillRect/>
          </a:stretch>
        </p:blipFill>
        <p:spPr bwMode="auto">
          <a:xfrm>
            <a:off x="469900" y="1689100"/>
            <a:ext cx="3429000" cy="3398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p:cNvSpPr>
          <p:nvPr>
            <p:ph type="title" idx="4294967295"/>
          </p:nvPr>
        </p:nvSpPr>
        <p:spPr>
          <a:xfrm>
            <a:off x="457200" y="76571"/>
            <a:ext cx="8229600" cy="1453722"/>
          </a:xfrm>
        </p:spPr>
        <p:txBody>
          <a:bodyPr/>
          <a:lstStyle/>
          <a:p>
            <a:pPr>
              <a:defRPr/>
            </a:pPr>
            <a:r>
              <a:rPr lang="en-US" sz="2800" dirty="0" smtClean="0">
                <a:solidFill>
                  <a:schemeClr val="accent2">
                    <a:lumMod val="60000"/>
                    <a:lumOff val="40000"/>
                  </a:schemeClr>
                </a:solidFill>
                <a:cs typeface="GillSans" pitchFamily="48" charset="0"/>
              </a:rPr>
              <a:t>Black Holes in the centers of galaxies and structure of galaxy clusters </a:t>
            </a:r>
            <a:r>
              <a:rPr lang="en-US" sz="2800" dirty="0" err="1" smtClean="0">
                <a:solidFill>
                  <a:schemeClr val="accent2">
                    <a:lumMod val="60000"/>
                    <a:lumOff val="40000"/>
                  </a:schemeClr>
                </a:solidFill>
                <a:cs typeface="GillSans" pitchFamily="48" charset="0"/>
                <a:sym typeface="Wingdings"/>
              </a:rPr>
              <a:t></a:t>
            </a:r>
            <a:r>
              <a:rPr lang="en-US" sz="2800" dirty="0" smtClean="0">
                <a:solidFill>
                  <a:schemeClr val="accent2">
                    <a:lumMod val="60000"/>
                    <a:lumOff val="40000"/>
                  </a:schemeClr>
                </a:solidFill>
                <a:cs typeface="GillSans" pitchFamily="48" charset="0"/>
                <a:sym typeface="Wingdings"/>
              </a:rPr>
              <a:t> constraints on Cosmology</a:t>
            </a:r>
            <a:endParaRPr lang="en-US" sz="2800" dirty="0" smtClean="0">
              <a:solidFill>
                <a:schemeClr val="accent2">
                  <a:lumMod val="60000"/>
                  <a:lumOff val="40000"/>
                </a:schemeClr>
              </a:solidFill>
              <a:cs typeface="GillSans" pitchFamily="48" charset="0"/>
            </a:endParaRPr>
          </a:p>
        </p:txBody>
      </p:sp>
      <p:sp>
        <p:nvSpPr>
          <p:cNvPr id="31747" name="Rectangle 7"/>
          <p:cNvSpPr>
            <a:spLocks noGrp="1"/>
          </p:cNvSpPr>
          <p:nvPr>
            <p:ph type="body" idx="4294967295"/>
          </p:nvPr>
        </p:nvSpPr>
        <p:spPr>
          <a:xfrm>
            <a:off x="3065939" y="1576897"/>
            <a:ext cx="5276977" cy="1510587"/>
          </a:xfrm>
        </p:spPr>
        <p:txBody>
          <a:bodyPr/>
          <a:lstStyle/>
          <a:p>
            <a:pPr>
              <a:buFont typeface="Arial" charset="0"/>
              <a:buNone/>
            </a:pPr>
            <a:r>
              <a:rPr lang="en-US" dirty="0" smtClean="0">
                <a:solidFill>
                  <a:schemeClr val="bg1"/>
                </a:solidFill>
                <a:latin typeface="Arial" charset="0"/>
                <a:cs typeface="Gill Sans" pitchFamily="17" charset="0"/>
              </a:rPr>
              <a:t>     Measurement of black hole masses in centers of galaxies and independent measurements of Ho (age and size scale of the universe) via H20 masers </a:t>
            </a:r>
            <a:endParaRPr lang="en-US" baseline="-6000" dirty="0" smtClean="0">
              <a:solidFill>
                <a:schemeClr val="bg1"/>
              </a:solidFill>
              <a:latin typeface="Arial" charset="0"/>
              <a:cs typeface="Gill Sans" pitchFamily="17" charset="0"/>
            </a:endParaRPr>
          </a:p>
          <a:p>
            <a:pPr>
              <a:buFont typeface="Arial" charset="0"/>
              <a:buNone/>
            </a:pPr>
            <a:endParaRPr lang="en-US" dirty="0" smtClean="0">
              <a:cs typeface="Gill Sans" pitchFamily="17" charset="0"/>
            </a:endParaRPr>
          </a:p>
        </p:txBody>
      </p:sp>
      <p:pic>
        <p:nvPicPr>
          <p:cNvPr id="31749" name="Picture 1"/>
          <p:cNvPicPr>
            <a:picLocks noChangeAspect="1" noChangeArrowheads="1"/>
          </p:cNvPicPr>
          <p:nvPr/>
        </p:nvPicPr>
        <p:blipFill>
          <a:blip r:embed="rId3"/>
          <a:srcRect b="6364"/>
          <a:stretch>
            <a:fillRect/>
          </a:stretch>
        </p:blipFill>
        <p:spPr bwMode="auto">
          <a:xfrm>
            <a:off x="3946525" y="3317875"/>
            <a:ext cx="5068888" cy="3357563"/>
          </a:xfrm>
          <a:prstGeom prst="rect">
            <a:avLst/>
          </a:prstGeom>
          <a:noFill/>
          <a:ln w="12700">
            <a:noFill/>
            <a:miter lim="800000"/>
            <a:headEnd/>
            <a:tailEnd/>
          </a:ln>
        </p:spPr>
      </p:pic>
      <p:pic>
        <p:nvPicPr>
          <p:cNvPr id="31750" name="Picture 8"/>
          <p:cNvPicPr>
            <a:picLocks noChangeAspect="1" noChangeArrowheads="1"/>
          </p:cNvPicPr>
          <p:nvPr/>
        </p:nvPicPr>
        <p:blipFill>
          <a:blip r:embed="rId4"/>
          <a:srcRect/>
          <a:stretch>
            <a:fillRect/>
          </a:stretch>
        </p:blipFill>
        <p:spPr bwMode="auto">
          <a:xfrm>
            <a:off x="0" y="1600200"/>
            <a:ext cx="3475038" cy="2605088"/>
          </a:xfrm>
          <a:prstGeom prst="rect">
            <a:avLst/>
          </a:prstGeom>
          <a:noFill/>
          <a:ln w="9525">
            <a:noFill/>
            <a:miter lim="800000"/>
            <a:headEnd/>
            <a:tailEnd/>
          </a:ln>
        </p:spPr>
      </p:pic>
      <p:sp>
        <p:nvSpPr>
          <p:cNvPr id="31751" name="Rectangle 7"/>
          <p:cNvSpPr txBox="1">
            <a:spLocks/>
          </p:cNvSpPr>
          <p:nvPr/>
        </p:nvSpPr>
        <p:spPr bwMode="auto">
          <a:xfrm>
            <a:off x="457200" y="5238750"/>
            <a:ext cx="3552825" cy="1436688"/>
          </a:xfrm>
          <a:prstGeom prst="rect">
            <a:avLst/>
          </a:prstGeom>
          <a:noFill/>
          <a:ln w="9525">
            <a:noFill/>
            <a:miter lim="800000"/>
            <a:headEnd/>
            <a:tailEnd/>
          </a:ln>
        </p:spPr>
        <p:txBody>
          <a:bodyPr/>
          <a:lstStyle/>
          <a:p>
            <a:pPr marL="342900" indent="-342900" algn="r" eaLnBrk="0" hangingPunct="0">
              <a:spcBef>
                <a:spcPct val="20000"/>
              </a:spcBef>
            </a:pPr>
            <a:r>
              <a:rPr lang="en-US" sz="2000" dirty="0">
                <a:solidFill>
                  <a:schemeClr val="bg1"/>
                </a:solidFill>
              </a:rPr>
              <a:t> </a:t>
            </a:r>
            <a:r>
              <a:rPr lang="en-US" sz="2000" dirty="0" smtClean="0">
                <a:solidFill>
                  <a:schemeClr val="bg1"/>
                </a:solidFill>
              </a:rPr>
              <a:t>Measurement clusters of galaxies via 3mm continuum observations</a:t>
            </a:r>
            <a:endParaRPr lang="en-US" sz="20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457200" y="966788"/>
            <a:ext cx="8229600" cy="4987925"/>
          </a:xfrm>
        </p:spPr>
        <p:txBody>
          <a:bodyPr/>
          <a:lstStyle/>
          <a:p>
            <a:pPr>
              <a:buFontTx/>
              <a:buNone/>
            </a:pPr>
            <a:r>
              <a:rPr lang="en-US" sz="2400" b="1" dirty="0" smtClean="0">
                <a:solidFill>
                  <a:srgbClr val="CC0000"/>
                </a:solidFill>
                <a:cs typeface="Gill Sans" pitchFamily="17" charset="0"/>
              </a:rPr>
              <a:t>Eight Large Telescopes:</a:t>
            </a:r>
          </a:p>
          <a:p>
            <a:pPr lvl="1"/>
            <a:r>
              <a:rPr lang="en-US" dirty="0" smtClean="0">
                <a:cs typeface="Gill Sans" pitchFamily="17" charset="0"/>
              </a:rPr>
              <a:t>GBT: 100m telescope open to all observers</a:t>
            </a:r>
          </a:p>
          <a:p>
            <a:pPr lvl="1"/>
            <a:r>
              <a:rPr lang="en-US" dirty="0" smtClean="0">
                <a:cs typeface="Gill Sans" pitchFamily="17" charset="0"/>
              </a:rPr>
              <a:t>43m (140’):  </a:t>
            </a:r>
            <a:r>
              <a:rPr lang="en-US" dirty="0" err="1" smtClean="0">
                <a:cs typeface="Gill Sans" pitchFamily="17" charset="0"/>
              </a:rPr>
              <a:t>Bistatic</a:t>
            </a:r>
            <a:r>
              <a:rPr lang="en-US" dirty="0" smtClean="0">
                <a:cs typeface="Gill Sans" pitchFamily="17" charset="0"/>
              </a:rPr>
              <a:t> radar experiments (MIT/Lincoln Labs)</a:t>
            </a:r>
          </a:p>
          <a:p>
            <a:pPr lvl="1"/>
            <a:r>
              <a:rPr lang="en-US" dirty="0" smtClean="0">
                <a:cs typeface="Gill Sans" pitchFamily="17" charset="0"/>
              </a:rPr>
              <a:t>45’:    Solar Radio Bursts monitoring (NSF ATM)</a:t>
            </a:r>
          </a:p>
          <a:p>
            <a:pPr lvl="1"/>
            <a:r>
              <a:rPr lang="en-US" dirty="0" smtClean="0">
                <a:cs typeface="Gill Sans" pitchFamily="17" charset="0"/>
              </a:rPr>
              <a:t>40</a:t>
            </a:r>
            <a:r>
              <a:rPr lang="en-US" dirty="0" smtClean="0">
                <a:cs typeface="Arial" charset="0"/>
              </a:rPr>
              <a:t>’:    Education telescope, open to anyone (school/college groups)</a:t>
            </a:r>
          </a:p>
          <a:p>
            <a:pPr lvl="1"/>
            <a:r>
              <a:rPr lang="en-US" dirty="0" smtClean="0">
                <a:cs typeface="Arial" charset="0"/>
              </a:rPr>
              <a:t>20m:  Being </a:t>
            </a:r>
            <a:r>
              <a:rPr lang="en-US" dirty="0" err="1" smtClean="0">
                <a:cs typeface="Arial" charset="0"/>
              </a:rPr>
              <a:t>recommissioned</a:t>
            </a:r>
            <a:r>
              <a:rPr lang="en-US" dirty="0" smtClean="0">
                <a:cs typeface="Arial" charset="0"/>
              </a:rPr>
              <a:t> as part of </a:t>
            </a:r>
            <a:r>
              <a:rPr lang="en-US" dirty="0" err="1" smtClean="0">
                <a:cs typeface="Arial" charset="0"/>
              </a:rPr>
              <a:t>RadioSkyNet</a:t>
            </a:r>
            <a:r>
              <a:rPr lang="en-US" dirty="0" smtClean="0">
                <a:cs typeface="Arial" charset="0"/>
              </a:rPr>
              <a:t> (education!)</a:t>
            </a:r>
          </a:p>
          <a:p>
            <a:pPr lvl="1"/>
            <a:r>
              <a:rPr lang="en-US" dirty="0" smtClean="0">
                <a:cs typeface="Arial" charset="0"/>
              </a:rPr>
              <a:t>85’:    </a:t>
            </a:r>
            <a:r>
              <a:rPr lang="en-US" b="1" dirty="0" smtClean="0">
                <a:cs typeface="Arial" charset="0"/>
              </a:rPr>
              <a:t>Three</a:t>
            </a:r>
            <a:r>
              <a:rPr lang="en-US" dirty="0" smtClean="0">
                <a:cs typeface="Arial" charset="0"/>
              </a:rPr>
              <a:t> telescopes currently not in use</a:t>
            </a:r>
          </a:p>
          <a:p>
            <a:pPr lvl="1"/>
            <a:endParaRPr lang="en-US" dirty="0" smtClean="0">
              <a:cs typeface="Arial" charset="0"/>
            </a:endParaRPr>
          </a:p>
          <a:p>
            <a:pPr>
              <a:buFontTx/>
              <a:buNone/>
            </a:pPr>
            <a:r>
              <a:rPr lang="en-US" sz="2400" b="1" dirty="0" smtClean="0">
                <a:solidFill>
                  <a:srgbClr val="CC0000"/>
                </a:solidFill>
                <a:cs typeface="Arial" charset="0"/>
              </a:rPr>
              <a:t>Additional Instruments:</a:t>
            </a:r>
          </a:p>
          <a:p>
            <a:pPr lvl="1"/>
            <a:r>
              <a:rPr lang="en-US" dirty="0" smtClean="0">
                <a:cs typeface="Arial" charset="0"/>
              </a:rPr>
              <a:t>PAPER:  Low frequency array (</a:t>
            </a:r>
            <a:r>
              <a:rPr lang="en-US" dirty="0" smtClean="0">
                <a:cs typeface="Gill Sans" pitchFamily="17" charset="0"/>
              </a:rPr>
              <a:t>Berkeley/NRAO/</a:t>
            </a:r>
            <a:r>
              <a:rPr lang="en-US" dirty="0" err="1" smtClean="0">
                <a:cs typeface="Gill Sans" pitchFamily="17" charset="0"/>
              </a:rPr>
              <a:t>UVa</a:t>
            </a:r>
            <a:r>
              <a:rPr lang="en-US" dirty="0" smtClean="0">
                <a:cs typeface="Gill Sans" pitchFamily="17" charset="0"/>
              </a:rPr>
              <a:t>)</a:t>
            </a:r>
          </a:p>
          <a:p>
            <a:pPr lvl="1"/>
            <a:r>
              <a:rPr lang="en-US" dirty="0" smtClean="0">
                <a:cs typeface="Gill Sans" pitchFamily="17" charset="0"/>
              </a:rPr>
              <a:t>Atmospheric monitoring array (FM signals)</a:t>
            </a:r>
          </a:p>
          <a:p>
            <a:pPr lvl="1"/>
            <a:r>
              <a:rPr lang="en-US" dirty="0" smtClean="0">
                <a:cs typeface="Gill Sans" pitchFamily="17" charset="0"/>
              </a:rPr>
              <a:t>RFI monitoring station:  monitor radio frequency interference</a:t>
            </a:r>
          </a:p>
          <a:p>
            <a:pPr lvl="1"/>
            <a:r>
              <a:rPr lang="en-US" dirty="0" smtClean="0">
                <a:cs typeface="Gill Sans" pitchFamily="17" charset="0"/>
              </a:rPr>
              <a:t>Geomagnetic sensors (WVU)</a:t>
            </a:r>
          </a:p>
        </p:txBody>
      </p:sp>
      <p:sp>
        <p:nvSpPr>
          <p:cNvPr id="49155" name="Rectangle 2"/>
          <p:cNvSpPr>
            <a:spLocks noGrp="1" noChangeArrowheads="1"/>
          </p:cNvSpPr>
          <p:nvPr>
            <p:ph type="title"/>
          </p:nvPr>
        </p:nvSpPr>
        <p:spPr/>
        <p:txBody>
          <a:bodyPr/>
          <a:lstStyle/>
          <a:p>
            <a:r>
              <a:rPr lang="en-US" dirty="0" smtClean="0">
                <a:cs typeface="GillSans" pitchFamily="48" charset="0"/>
              </a:rPr>
              <a:t>More than just the GBT on site…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28675" name="Rectangle 3"/>
          <p:cNvSpPr>
            <a:spLocks/>
          </p:cNvSpPr>
          <p:nvPr/>
        </p:nvSpPr>
        <p:spPr bwMode="auto">
          <a:xfrm>
            <a:off x="2124150" y="382369"/>
            <a:ext cx="3944740" cy="369332"/>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chemeClr val="tx1"/>
                </a:solidFill>
                <a:latin typeface="Lucida Grande" charset="0"/>
                <a:ea typeface="Lucida Grande" charset="0"/>
                <a:cs typeface="Lucida Grande" charset="0"/>
                <a:sym typeface="Lucida Grande" charset="0"/>
              </a:rPr>
              <a:t>The Green Bank Telescope</a:t>
            </a:r>
          </a:p>
        </p:txBody>
      </p:sp>
      <p:sp>
        <p:nvSpPr>
          <p:cNvPr id="28676" name="Rectangle 4"/>
          <p:cNvSpPr>
            <a:spLocks/>
          </p:cNvSpPr>
          <p:nvPr/>
        </p:nvSpPr>
        <p:spPr bwMode="auto">
          <a:xfrm>
            <a:off x="5795367" y="1866305"/>
            <a:ext cx="3375422" cy="373260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100 meter Diameter</a:t>
            </a:r>
          </a:p>
          <a:p>
            <a:pPr>
              <a:spcBef>
                <a:spcPts val="562"/>
              </a:spcBef>
            </a:pPr>
            <a:r>
              <a:rPr lang="en-US" sz="1400" u="sng" dirty="0">
                <a:effectLst>
                  <a:outerShdw blurRad="38100" dist="38100" dir="2700000" algn="tl">
                    <a:srgbClr val="DDDDDD"/>
                  </a:outerShdw>
                </a:effectLst>
                <a:latin typeface="Lucida Grande" charset="0"/>
                <a:ea typeface="Lucida Grande" charset="0"/>
                <a:cs typeface="Lucida Grande" charset="0"/>
                <a:sym typeface="Lucida Grande" charset="0"/>
              </a:rPr>
              <a:t>Unblocked Aperture</a:t>
            </a:r>
          </a:p>
          <a:p>
            <a:pPr>
              <a:spcBef>
                <a:spcPts val="562"/>
              </a:spcBef>
            </a:pPr>
            <a:r>
              <a:rPr lang="en-US" sz="1400" u="sng" dirty="0">
                <a:effectLst>
                  <a:outerShdw blurRad="38100" dist="38100" dir="2700000" algn="tl">
                    <a:srgbClr val="DDDDDD"/>
                  </a:outerShdw>
                </a:effectLst>
                <a:latin typeface="Lucida Grande" charset="0"/>
                <a:ea typeface="Lucida Grande" charset="0"/>
                <a:cs typeface="Lucida Grande" charset="0"/>
                <a:sym typeface="Lucida Grande" charset="0"/>
              </a:rPr>
              <a:t>Active Surface</a:t>
            </a: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Operates from ~100 MHz to 100 GHz</a:t>
            </a: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Fully Steerable</a:t>
            </a: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&gt;85% of total sky covered    δ≥-46°</a:t>
            </a: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Pointing to 1”-2” accuracy</a:t>
            </a: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Surface good for 3mm work</a:t>
            </a:r>
          </a:p>
          <a:p>
            <a:pPr>
              <a:spcBef>
                <a:spcPts val="562"/>
              </a:spcBef>
            </a:pPr>
            <a:endParaRPr lang="en-US" sz="1400" dirty="0">
              <a:effectLst>
                <a:outerShdw blurRad="38100" dist="38100" dir="2700000" algn="tl">
                  <a:srgbClr val="DDDDDD"/>
                </a:outerShdw>
              </a:effectLst>
              <a:latin typeface="Lucida Grande" charset="0"/>
              <a:ea typeface="Lucida Grande" charset="0"/>
              <a:cs typeface="Lucida Grande" charset="0"/>
              <a:sym typeface="Lucida Grande" charset="0"/>
            </a:endParaRP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Active Instrument Development Program</a:t>
            </a:r>
          </a:p>
          <a:p>
            <a:pPr>
              <a:spcBef>
                <a:spcPts val="562"/>
              </a:spcBef>
            </a:pPr>
            <a:endParaRPr lang="en-US" sz="1400" dirty="0">
              <a:effectLst>
                <a:outerShdw blurRad="38100" dist="38100" dir="2700000" algn="tl">
                  <a:srgbClr val="DDDDDD"/>
                </a:outerShdw>
              </a:effectLst>
              <a:latin typeface="Lucida Grande" charset="0"/>
              <a:ea typeface="Lucida Grande" charset="0"/>
              <a:cs typeface="Lucida Grande" charset="0"/>
              <a:sym typeface="Lucida Grande" charset="0"/>
            </a:endParaRPr>
          </a:p>
          <a:p>
            <a:pPr>
              <a:spcBef>
                <a:spcPts val="562"/>
              </a:spcBef>
            </a:pP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Site Protected by a 13000 km</a:t>
            </a:r>
            <a:r>
              <a:rPr lang="en-US" sz="1400" baseline="32000" dirty="0">
                <a:effectLst>
                  <a:outerShdw blurRad="38100" dist="38100" dir="2700000" algn="tl">
                    <a:srgbClr val="DDDDDD"/>
                  </a:outerShdw>
                </a:effectLst>
                <a:latin typeface="Lucida Grande" charset="0"/>
                <a:ea typeface="Lucida Grande" charset="0"/>
                <a:cs typeface="Lucida Grande" charset="0"/>
                <a:sym typeface="Lucida Grande" charset="0"/>
              </a:rPr>
              <a:t>2</a:t>
            </a: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 </a:t>
            </a:r>
            <a:b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br>
            <a:r>
              <a:rPr lang="en-US" sz="1400" dirty="0">
                <a:effectLst>
                  <a:outerShdw blurRad="38100" dist="38100" dir="2700000" algn="tl">
                    <a:srgbClr val="DDDDDD"/>
                  </a:outerShdw>
                </a:effectLst>
                <a:latin typeface="Lucida Grande" charset="0"/>
                <a:ea typeface="Lucida Grande" charset="0"/>
                <a:cs typeface="Lucida Grande" charset="0"/>
                <a:sym typeface="Lucida Grande" charset="0"/>
              </a:rPr>
              <a:t>Radio Quiet Zone</a:t>
            </a:r>
          </a:p>
        </p:txBody>
      </p:sp>
      <p:pic>
        <p:nvPicPr>
          <p:cNvPr id="6" name="Picture 5" descr="telescope1.jpg"/>
          <p:cNvPicPr>
            <a:picLocks noChangeAspect="1"/>
          </p:cNvPicPr>
          <p:nvPr/>
        </p:nvPicPr>
        <p:blipFill>
          <a:blip r:embed="rId3"/>
          <a:srcRect l="8000" r="11200"/>
          <a:stretch>
            <a:fillRect/>
          </a:stretch>
        </p:blipFill>
        <p:spPr>
          <a:xfrm>
            <a:off x="618050" y="1510665"/>
            <a:ext cx="4617720" cy="38481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9" descr="Final-Slid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36312" name="Rectangle 24"/>
          <p:cNvSpPr>
            <a:spLocks noChangeArrowheads="1"/>
          </p:cNvSpPr>
          <p:nvPr/>
        </p:nvSpPr>
        <p:spPr bwMode="auto">
          <a:xfrm>
            <a:off x="5792788" y="2820988"/>
            <a:ext cx="3030537" cy="830262"/>
          </a:xfrm>
          <a:prstGeom prst="rect">
            <a:avLst/>
          </a:prstGeom>
          <a:noFill/>
          <a:ln w="9525">
            <a:noFill/>
            <a:miter lim="800000"/>
            <a:headEnd/>
            <a:tailEnd/>
          </a:ln>
        </p:spPr>
        <p:txBody>
          <a:bodyPr anchor="ctr">
            <a:spAutoFit/>
          </a:bodyPr>
          <a:lstStyle/>
          <a:p>
            <a:pPr algn="ctr"/>
            <a:r>
              <a:rPr lang="en-US" b="1">
                <a:solidFill>
                  <a:srgbClr val="FF6600"/>
                </a:solidFill>
                <a:latin typeface="Gill Sans MT" pitchFamily="34" charset="0"/>
              </a:rPr>
              <a:t>2.3 acre collecting area</a:t>
            </a:r>
            <a:endParaRPr lang="en-US" sz="1400" b="1">
              <a:solidFill>
                <a:srgbClr val="FF6600"/>
              </a:solidFill>
              <a:latin typeface="Gill Sans MT" pitchFamily="34" charset="0"/>
            </a:endParaRPr>
          </a:p>
        </p:txBody>
      </p:sp>
      <p:grpSp>
        <p:nvGrpSpPr>
          <p:cNvPr id="28679" name="Group 42"/>
          <p:cNvGrpSpPr>
            <a:grpSpLocks/>
          </p:cNvGrpSpPr>
          <p:nvPr/>
        </p:nvGrpSpPr>
        <p:grpSpPr bwMode="auto">
          <a:xfrm>
            <a:off x="1481138" y="1744663"/>
            <a:ext cx="922337" cy="4981575"/>
            <a:chOff x="933" y="1099"/>
            <a:chExt cx="581" cy="3138"/>
          </a:xfrm>
        </p:grpSpPr>
        <p:sp>
          <p:nvSpPr>
            <p:cNvPr id="28696" name="Line 30"/>
            <p:cNvSpPr>
              <a:spLocks noChangeShapeType="1"/>
            </p:cNvSpPr>
            <p:nvPr/>
          </p:nvSpPr>
          <p:spPr bwMode="auto">
            <a:xfrm flipH="1">
              <a:off x="1509" y="1099"/>
              <a:ext cx="5" cy="3138"/>
            </a:xfrm>
            <a:prstGeom prst="line">
              <a:avLst/>
            </a:prstGeom>
            <a:noFill/>
            <a:ln w="38100">
              <a:solidFill>
                <a:srgbClr val="FF6600"/>
              </a:solidFill>
              <a:round/>
              <a:headEnd type="triangle" w="med" len="med"/>
              <a:tailEnd type="triangle" w="med" len="med"/>
            </a:ln>
          </p:spPr>
          <p:txBody>
            <a:bodyPr lIns="0" tIns="0" rIns="0" bIns="0" anchor="ctr"/>
            <a:lstStyle/>
            <a:p>
              <a:endParaRPr lang="en-US"/>
            </a:p>
          </p:txBody>
        </p:sp>
        <p:sp>
          <p:nvSpPr>
            <p:cNvPr id="28697" name="Text Box 31"/>
            <p:cNvSpPr txBox="1">
              <a:spLocks noChangeArrowheads="1"/>
            </p:cNvSpPr>
            <p:nvPr/>
          </p:nvSpPr>
          <p:spPr bwMode="auto">
            <a:xfrm>
              <a:off x="933" y="1240"/>
              <a:ext cx="512" cy="233"/>
            </a:xfrm>
            <a:prstGeom prst="rect">
              <a:avLst/>
            </a:prstGeom>
            <a:noFill/>
            <a:ln w="12700" algn="ctr">
              <a:noFill/>
              <a:miter lim="800000"/>
              <a:headEnd/>
              <a:tailEnd/>
            </a:ln>
          </p:spPr>
          <p:txBody>
            <a:bodyPr wrap="none" lIns="0" tIns="0" rIns="0" bIns="0">
              <a:spAutoFit/>
            </a:bodyPr>
            <a:lstStyle/>
            <a:p>
              <a:pPr defTabSz="642938"/>
              <a:r>
                <a:rPr lang="en-US" b="1">
                  <a:solidFill>
                    <a:srgbClr val="FF6600"/>
                  </a:solidFill>
                  <a:latin typeface="Gill Sans MT" pitchFamily="34" charset="0"/>
                </a:rPr>
                <a:t>485 ft</a:t>
              </a:r>
            </a:p>
          </p:txBody>
        </p:sp>
      </p:grpSp>
      <p:grpSp>
        <p:nvGrpSpPr>
          <p:cNvPr id="3" name="Group 41"/>
          <p:cNvGrpSpPr>
            <a:grpSpLocks/>
          </p:cNvGrpSpPr>
          <p:nvPr/>
        </p:nvGrpSpPr>
        <p:grpSpPr bwMode="auto">
          <a:xfrm>
            <a:off x="498190" y="5181600"/>
            <a:ext cx="2087530" cy="1562100"/>
            <a:chOff x="-404" y="2344"/>
            <a:chExt cx="2308" cy="1904"/>
          </a:xfrm>
        </p:grpSpPr>
        <p:pic>
          <p:nvPicPr>
            <p:cNvPr id="28693" name="Picture 25" descr="MCj04363740000[1]"/>
            <p:cNvPicPr>
              <a:picLocks noChangeAspect="1" noChangeArrowheads="1"/>
            </p:cNvPicPr>
            <p:nvPr/>
          </p:nvPicPr>
          <p:blipFill>
            <a:blip r:embed="rId4"/>
            <a:srcRect/>
            <a:stretch>
              <a:fillRect/>
            </a:stretch>
          </p:blipFill>
          <p:spPr bwMode="auto">
            <a:xfrm>
              <a:off x="0" y="2344"/>
              <a:ext cx="1904" cy="1904"/>
            </a:xfrm>
            <a:prstGeom prst="rect">
              <a:avLst/>
            </a:prstGeom>
            <a:noFill/>
            <a:ln w="9525">
              <a:noFill/>
              <a:miter lim="800000"/>
              <a:headEnd/>
              <a:tailEnd/>
            </a:ln>
          </p:spPr>
        </p:pic>
        <p:sp>
          <p:nvSpPr>
            <p:cNvPr id="28694" name="Line 32"/>
            <p:cNvSpPr>
              <a:spLocks noChangeShapeType="1"/>
            </p:cNvSpPr>
            <p:nvPr/>
          </p:nvSpPr>
          <p:spPr bwMode="auto">
            <a:xfrm>
              <a:off x="705" y="2421"/>
              <a:ext cx="0" cy="1827"/>
            </a:xfrm>
            <a:prstGeom prst="line">
              <a:avLst/>
            </a:prstGeom>
            <a:noFill/>
            <a:ln w="38100">
              <a:solidFill>
                <a:srgbClr val="FF6600"/>
              </a:solidFill>
              <a:round/>
              <a:headEnd type="triangle" w="med" len="med"/>
              <a:tailEnd type="triangle" w="med" len="med"/>
            </a:ln>
          </p:spPr>
          <p:txBody>
            <a:bodyPr lIns="0" tIns="0" rIns="0" bIns="0" anchor="ctr"/>
            <a:lstStyle/>
            <a:p>
              <a:endParaRPr lang="en-US"/>
            </a:p>
          </p:txBody>
        </p:sp>
        <p:sp>
          <p:nvSpPr>
            <p:cNvPr id="28695" name="Text Box 33"/>
            <p:cNvSpPr txBox="1">
              <a:spLocks noChangeArrowheads="1"/>
            </p:cNvSpPr>
            <p:nvPr/>
          </p:nvSpPr>
          <p:spPr bwMode="auto">
            <a:xfrm>
              <a:off x="-404" y="2702"/>
              <a:ext cx="1319" cy="450"/>
            </a:xfrm>
            <a:prstGeom prst="rect">
              <a:avLst/>
            </a:prstGeom>
            <a:noFill/>
            <a:ln w="12700" algn="ctr">
              <a:noFill/>
              <a:miter lim="800000"/>
              <a:headEnd/>
              <a:tailEnd/>
            </a:ln>
          </p:spPr>
          <p:txBody>
            <a:bodyPr wrap="square" lIns="0" tIns="0" rIns="0" bIns="0">
              <a:spAutoFit/>
            </a:bodyPr>
            <a:lstStyle/>
            <a:p>
              <a:pPr defTabSz="642938"/>
              <a:r>
                <a:rPr lang="en-US" b="1" dirty="0" smtClean="0">
                  <a:solidFill>
                    <a:srgbClr val="FF6600"/>
                  </a:solidFill>
                  <a:latin typeface="Gill Sans MT" pitchFamily="34" charset="0"/>
                </a:rPr>
                <a:t>151 </a:t>
              </a:r>
              <a:r>
                <a:rPr lang="en-US" b="1" dirty="0">
                  <a:solidFill>
                    <a:srgbClr val="FF6600"/>
                  </a:solidFill>
                  <a:latin typeface="Gill Sans MT" pitchFamily="34" charset="0"/>
                </a:rPr>
                <a:t>ft</a:t>
              </a:r>
            </a:p>
          </p:txBody>
        </p:sp>
      </p:grpSp>
      <p:sp>
        <p:nvSpPr>
          <p:cNvPr id="28682" name="Text Box 4"/>
          <p:cNvSpPr txBox="1">
            <a:spLocks noChangeArrowheads="1"/>
          </p:cNvSpPr>
          <p:nvPr/>
        </p:nvSpPr>
        <p:spPr bwMode="auto">
          <a:xfrm>
            <a:off x="209550" y="152400"/>
            <a:ext cx="8564563" cy="830263"/>
          </a:xfrm>
          <a:prstGeom prst="rect">
            <a:avLst/>
          </a:prstGeom>
          <a:noFill/>
          <a:ln w="12700">
            <a:noFill/>
            <a:miter lim="800000"/>
            <a:headEnd type="none" w="sm" len="sm"/>
            <a:tailEnd type="none" w="sm" len="sm"/>
          </a:ln>
        </p:spPr>
        <p:txBody>
          <a:bodyPr>
            <a:spAutoFit/>
          </a:bodyPr>
          <a:lstStyle/>
          <a:p>
            <a:pPr>
              <a:buFont typeface="Times" pitchFamily="18" charset="0"/>
              <a:buNone/>
            </a:pPr>
            <a:r>
              <a:rPr lang="en-US" dirty="0">
                <a:latin typeface="Gill Sans MT" pitchFamily="34" charset="0"/>
              </a:rPr>
              <a:t>At 100 </a:t>
            </a:r>
            <a:r>
              <a:rPr lang="en-US" dirty="0" err="1">
                <a:latin typeface="Gill Sans MT" pitchFamily="34" charset="0"/>
              </a:rPr>
              <a:t>m</a:t>
            </a:r>
            <a:r>
              <a:rPr lang="en-US" dirty="0">
                <a:latin typeface="Gill Sans MT" pitchFamily="34" charset="0"/>
              </a:rPr>
              <a:t>,  the GBT is the largest </a:t>
            </a:r>
            <a:r>
              <a:rPr lang="en-US" i="1" dirty="0">
                <a:latin typeface="Gill Sans MT" pitchFamily="34" charset="0"/>
              </a:rPr>
              <a:t>fully steerable </a:t>
            </a:r>
            <a:r>
              <a:rPr lang="en-US" dirty="0">
                <a:latin typeface="Gill Sans MT" pitchFamily="34" charset="0"/>
              </a:rPr>
              <a:t>telescope</a:t>
            </a:r>
            <a:r>
              <a:rPr lang="en-US" dirty="0" smtClean="0">
                <a:latin typeface="Gill Sans MT" pitchFamily="34" charset="0"/>
              </a:rPr>
              <a:t> </a:t>
            </a:r>
          </a:p>
          <a:p>
            <a:pPr>
              <a:buFont typeface="Times" pitchFamily="18" charset="0"/>
              <a:buNone/>
            </a:pPr>
            <a:r>
              <a:rPr lang="en-US" dirty="0" smtClean="0">
                <a:latin typeface="Gill Sans MT" pitchFamily="34" charset="0"/>
              </a:rPr>
              <a:t>and </a:t>
            </a:r>
            <a:r>
              <a:rPr lang="en-US" dirty="0">
                <a:latin typeface="Gill Sans MT" pitchFamily="34" charset="0"/>
              </a:rPr>
              <a:t>the largest movable </a:t>
            </a:r>
            <a:r>
              <a:rPr lang="en-US" dirty="0" smtClean="0">
                <a:latin typeface="Gill Sans MT" pitchFamily="34" charset="0"/>
              </a:rPr>
              <a:t>structure </a:t>
            </a:r>
            <a:r>
              <a:rPr lang="en-US" dirty="0">
                <a:latin typeface="Gill Sans MT" pitchFamily="34" charset="0"/>
              </a:rPr>
              <a:t>in the world</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3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srcRect/>
          <a:stretch>
            <a:fillRect/>
          </a:stretch>
        </p:blipFill>
        <p:spPr bwMode="auto">
          <a:xfrm>
            <a:off x="-26789" y="-1634133"/>
            <a:ext cx="9195346" cy="11501438"/>
          </a:xfrm>
          <a:prstGeom prst="rect">
            <a:avLst/>
          </a:prstGeom>
          <a:noFill/>
          <a:ln w="12700" cap="flat">
            <a:noFill/>
            <a:miter lim="800000"/>
            <a:headEnd/>
            <a:tailEnd/>
          </a:ln>
        </p:spPr>
      </p:pic>
      <p:sp>
        <p:nvSpPr>
          <p:cNvPr id="34818" name="Rectangle 2"/>
          <p:cNvSpPr>
            <a:spLocks/>
          </p:cNvSpPr>
          <p:nvPr/>
        </p:nvSpPr>
        <p:spPr bwMode="auto">
          <a:xfrm>
            <a:off x="542479" y="411659"/>
            <a:ext cx="3239412" cy="692497"/>
          </a:xfrm>
          <a:prstGeom prst="rect">
            <a:avLst/>
          </a:prstGeom>
          <a:noFill/>
          <a:ln w="12700" cap="flat">
            <a:solidFill>
              <a:srgbClr val="000000"/>
            </a:solidFill>
            <a:prstDash val="solid"/>
            <a:miter lim="800000"/>
            <a:headEnd type="none" w="med" len="med"/>
            <a:tailEnd type="none" w="med" len="med"/>
          </a:ln>
        </p:spPr>
        <p:txBody>
          <a:bodyPr wrap="none" lIns="0" tIns="0" rIns="0" bIns="0" anchor="ctr">
            <a:prstTxWarp prst="textNoShape">
              <a:avLst/>
            </a:prstTxWarp>
            <a:spAutoFit/>
          </a:bodyPr>
          <a:lstStyle/>
          <a:p>
            <a:r>
              <a:rPr lang="en-US" sz="1500" dirty="0" smtClean="0">
                <a:solidFill>
                  <a:srgbClr val="FFFF00"/>
                </a:solidFill>
                <a:ea typeface="Gill Sans" charset="0"/>
                <a:cs typeface="Gill Sans" charset="0"/>
              </a:rPr>
              <a:t>Eight slots in Gregorian receiver turret</a:t>
            </a:r>
          </a:p>
          <a:p>
            <a:endParaRPr lang="en-US" sz="1500" dirty="0">
              <a:solidFill>
                <a:srgbClr val="FFFF00"/>
              </a:solidFill>
              <a:ea typeface="Gill Sans" charset="0"/>
              <a:cs typeface="Gill Sans" charset="0"/>
            </a:endParaRPr>
          </a:p>
          <a:p>
            <a:r>
              <a:rPr lang="en-US" sz="1500" dirty="0">
                <a:solidFill>
                  <a:srgbClr val="FFFF00"/>
                </a:solidFill>
                <a:ea typeface="Gill Sans" charset="0"/>
                <a:cs typeface="Gill Sans" charset="0"/>
              </a:rPr>
              <a:t>Many projects are run each day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1746"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E1856D15-151A-F349-A035-61935C9FC67C}" type="slidenum">
              <a:rPr lang="en-US" sz="1100">
                <a:latin typeface="Lucida Grande" charset="0"/>
                <a:ea typeface="Lucida Grande" charset="0"/>
                <a:cs typeface="Lucida Grande" charset="0"/>
                <a:sym typeface="Lucida Grande" charset="0"/>
              </a:rPr>
              <a:pPr/>
              <a:t>8</a:t>
            </a:fld>
            <a:endParaRPr lang="en-US" sz="1100" dirty="0">
              <a:latin typeface="Lucida Grande" charset="0"/>
              <a:ea typeface="Lucida Grande" charset="0"/>
              <a:cs typeface="Lucida Grande" charset="0"/>
              <a:sym typeface="Lucida Grande" charset="0"/>
            </a:endParaRPr>
          </a:p>
        </p:txBody>
      </p:sp>
      <p:pic>
        <p:nvPicPr>
          <p:cNvPr id="31747" name="Picture 3"/>
          <p:cNvPicPr>
            <a:picLocks noChangeAspect="1" noChangeArrowheads="1"/>
          </p:cNvPicPr>
          <p:nvPr/>
        </p:nvPicPr>
        <p:blipFill>
          <a:blip r:embed="rId3"/>
          <a:srcRect l="3123" t="21666" r="1500" b="14000"/>
          <a:stretch>
            <a:fillRect/>
          </a:stretch>
        </p:blipFill>
        <p:spPr bwMode="auto">
          <a:xfrm>
            <a:off x="87064" y="723305"/>
            <a:ext cx="8956477" cy="4530701"/>
          </a:xfrm>
          <a:prstGeom prst="rect">
            <a:avLst/>
          </a:prstGeom>
          <a:noFill/>
          <a:ln w="12700" cap="flat">
            <a:noFill/>
            <a:miter lim="800000"/>
            <a:headEnd/>
            <a:tailEnd/>
          </a:ln>
        </p:spPr>
      </p:pic>
      <p:sp>
        <p:nvSpPr>
          <p:cNvPr id="31748" name="Rectangle 4"/>
          <p:cNvSpPr>
            <a:spLocks/>
          </p:cNvSpPr>
          <p:nvPr/>
        </p:nvSpPr>
        <p:spPr bwMode="auto">
          <a:xfrm>
            <a:off x="3018235" y="133945"/>
            <a:ext cx="2826908" cy="323165"/>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100" dirty="0">
                <a:solidFill>
                  <a:srgbClr val="001445"/>
                </a:solidFill>
                <a:latin typeface="Lucida Grande" charset="0"/>
                <a:ea typeface="Lucida Grande" charset="0"/>
                <a:cs typeface="Lucida Grande" charset="0"/>
                <a:sym typeface="Lucida Grande" charset="0"/>
              </a:rPr>
              <a:t>The Offset </a:t>
            </a:r>
            <a:r>
              <a:rPr lang="en-US" sz="2100" dirty="0" err="1">
                <a:solidFill>
                  <a:srgbClr val="001445"/>
                </a:solidFill>
                <a:latin typeface="Lucida Grande" charset="0"/>
                <a:ea typeface="Lucida Grande" charset="0"/>
                <a:cs typeface="Lucida Grande" charset="0"/>
                <a:sym typeface="Lucida Grande" charset="0"/>
              </a:rPr>
              <a:t>Paraboloid</a:t>
            </a:r>
            <a:endParaRPr lang="en-US" sz="2100" dirty="0">
              <a:solidFill>
                <a:srgbClr val="001445"/>
              </a:solidFill>
              <a:latin typeface="Lucida Grande" charset="0"/>
              <a:ea typeface="Lucida Grande" charset="0"/>
              <a:cs typeface="Lucida Grande" charset="0"/>
              <a:sym typeface="Lucida Grande"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3794" name="Rectangle 2"/>
          <p:cNvSpPr>
            <a:spLocks noGrp="1" noChangeArrowheads="1"/>
          </p:cNvSpPr>
          <p:nvPr>
            <p:ph type="body" idx="1"/>
          </p:nvPr>
        </p:nvSpPr>
        <p:spPr>
          <a:xfrm>
            <a:off x="5661422" y="6420445"/>
            <a:ext cx="4375547" cy="375047"/>
          </a:xfrm>
          <a:ln/>
        </p:spPr>
        <p:txBody>
          <a:bodyPr rIns="116994"/>
          <a:lstStyle/>
          <a:p>
            <a:pPr marL="0" indent="0">
              <a:buNone/>
            </a:pPr>
            <a:r>
              <a:rPr lang="en-US" sz="1100" dirty="0"/>
              <a:t>University of Georgia, Sept 2011</a:t>
            </a:r>
          </a:p>
        </p:txBody>
      </p:sp>
      <p:sp>
        <p:nvSpPr>
          <p:cNvPr id="33795" name="Text Box 3"/>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77F31D5B-A625-8A4C-900C-5CBD9350EE8C}" type="slidenum">
              <a:rPr lang="en-US" sz="1100">
                <a:latin typeface="Lucida Grande" charset="0"/>
                <a:ea typeface="Lucida Grande" charset="0"/>
                <a:cs typeface="Lucida Grande" charset="0"/>
                <a:sym typeface="Lucida Grande" charset="0"/>
              </a:rPr>
              <a:pPr/>
              <a:t>9</a:t>
            </a:fld>
            <a:endParaRPr lang="en-US" sz="1100" dirty="0">
              <a:latin typeface="Lucida Grande" charset="0"/>
              <a:ea typeface="Lucida Grande" charset="0"/>
              <a:cs typeface="Lucida Grande" charset="0"/>
              <a:sym typeface="Lucida Grande" charset="0"/>
            </a:endParaRPr>
          </a:p>
        </p:txBody>
      </p:sp>
      <p:pic>
        <p:nvPicPr>
          <p:cNvPr id="33796" name="Picture 4"/>
          <p:cNvPicPr>
            <a:picLocks noChangeAspect="1" noChangeArrowheads="1"/>
          </p:cNvPicPr>
          <p:nvPr/>
        </p:nvPicPr>
        <p:blipFill>
          <a:blip r:embed="rId3"/>
          <a:srcRect/>
          <a:stretch>
            <a:fillRect/>
          </a:stretch>
        </p:blipFill>
        <p:spPr bwMode="auto">
          <a:xfrm>
            <a:off x="-18976" y="-20091"/>
            <a:ext cx="9170790" cy="6883673"/>
          </a:xfrm>
          <a:prstGeom prst="rect">
            <a:avLst/>
          </a:prstGeom>
          <a:noFill/>
          <a:ln w="12700" cap="flat">
            <a:noFill/>
            <a:miter lim="800000"/>
            <a:headEnd/>
            <a:tailEnd/>
          </a:ln>
        </p:spPr>
      </p:pic>
      <p:sp>
        <p:nvSpPr>
          <p:cNvPr id="33797" name="Rectangle 5"/>
          <p:cNvSpPr>
            <a:spLocks/>
          </p:cNvSpPr>
          <p:nvPr/>
        </p:nvSpPr>
        <p:spPr bwMode="auto">
          <a:xfrm>
            <a:off x="6161596" y="392557"/>
            <a:ext cx="1581223" cy="331098"/>
          </a:xfrm>
          <a:prstGeom prst="rect">
            <a:avLst/>
          </a:prstGeom>
          <a:noFill/>
          <a:ln w="12700" cap="flat">
            <a:noFill/>
            <a:miter lim="800000"/>
            <a:headEnd type="none" w="med" len="med"/>
            <a:tailEnd type="none" w="med" len="med"/>
          </a:ln>
        </p:spPr>
        <p:txBody>
          <a:bodyPr wrap="none" lIns="26788" tIns="26788" rIns="26788" bIns="26788" anchor="ctr">
            <a:prstTxWarp prst="textNoShape">
              <a:avLst/>
            </a:prstTxWarp>
            <a:spAutoFit/>
          </a:bodyPr>
          <a:lstStyle/>
          <a:p>
            <a:r>
              <a:rPr lang="en-US" sz="1800" dirty="0">
                <a:solidFill>
                  <a:srgbClr val="F3EB00"/>
                </a:solidFill>
                <a:ea typeface="Gill Sans" charset="0"/>
                <a:cs typeface="Gill Sans" charset="0"/>
              </a:rPr>
              <a:t>2209 actuators</a:t>
            </a:r>
          </a:p>
        </p:txBody>
      </p:sp>
      <p:sp>
        <p:nvSpPr>
          <p:cNvPr id="33798" name="Rectangle 6"/>
          <p:cNvSpPr>
            <a:spLocks/>
          </p:cNvSpPr>
          <p:nvPr/>
        </p:nvSpPr>
        <p:spPr bwMode="auto">
          <a:xfrm>
            <a:off x="3441279" y="366117"/>
            <a:ext cx="2407698" cy="323165"/>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100" dirty="0">
                <a:solidFill>
                  <a:srgbClr val="F3EB00"/>
                </a:solidFill>
                <a:latin typeface="Lucida Grande" charset="0"/>
                <a:ea typeface="Lucida Grande" charset="0"/>
                <a:cs typeface="Lucida Grande" charset="0"/>
                <a:sym typeface="Lucida Grande" charset="0"/>
              </a:rPr>
              <a:t>The Active Surface</a:t>
            </a:r>
          </a:p>
        </p:txBody>
      </p:sp>
      <p:sp>
        <p:nvSpPr>
          <p:cNvPr id="33799" name="Rectangle 7"/>
          <p:cNvSpPr>
            <a:spLocks/>
          </p:cNvSpPr>
          <p:nvPr/>
        </p:nvSpPr>
        <p:spPr bwMode="auto">
          <a:xfrm>
            <a:off x="3297550" y="872907"/>
            <a:ext cx="5578454" cy="65186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900" dirty="0">
                <a:ea typeface="Lucida Grande" charset="0"/>
                <a:cs typeface="Lucida Grande" charset="0"/>
              </a:rPr>
              <a:t>C</a:t>
            </a:r>
            <a:r>
              <a:rPr lang="en-US" sz="1900" dirty="0" smtClean="0">
                <a:ea typeface="Lucida Grande" charset="0"/>
                <a:cs typeface="Lucida Grande" charset="0"/>
              </a:rPr>
              <a:t>urrently </a:t>
            </a:r>
            <a:r>
              <a:rPr lang="en-US" sz="1900" dirty="0" err="1">
                <a:ea typeface="Lucida Grande" charset="0"/>
                <a:cs typeface="Lucida Grande" charset="0"/>
              </a:rPr>
              <a:t>rms</a:t>
            </a:r>
            <a:r>
              <a:rPr lang="en-US" sz="1900" dirty="0">
                <a:ea typeface="Lucida Grande" charset="0"/>
                <a:cs typeface="Lucida Grande" charset="0"/>
              </a:rPr>
              <a:t> &lt; </a:t>
            </a:r>
            <a:r>
              <a:rPr lang="en-US" sz="1900" dirty="0" smtClean="0">
                <a:ea typeface="Lucida Grande" charset="0"/>
                <a:cs typeface="Lucida Grande" charset="0"/>
              </a:rPr>
              <a:t>240μm </a:t>
            </a:r>
            <a:r>
              <a:rPr lang="en-US" sz="1900" dirty="0">
                <a:ea typeface="Lucida Grande" charset="0"/>
                <a:cs typeface="Lucida Grande" charset="0"/>
              </a:rPr>
              <a:t>at night,  the goal is </a:t>
            </a:r>
            <a:r>
              <a:rPr lang="en-US" sz="1900" dirty="0" smtClean="0">
                <a:ea typeface="Lucida Grande" charset="0"/>
                <a:cs typeface="Lucida Grande" charset="0"/>
              </a:rPr>
              <a:t>210μm</a:t>
            </a:r>
          </a:p>
          <a:p>
            <a:pPr algn="l"/>
            <a:endParaRPr lang="en-US" sz="800" dirty="0">
              <a:latin typeface="Lucida Grande" charset="0"/>
              <a:ea typeface="Lucida Grande" charset="0"/>
              <a:cs typeface="Lucida Grande" charset="0"/>
              <a:sym typeface="Lucida Grande"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ue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Gold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1_GBT backgrnd">
  <a:themeElements>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BT backgr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RAO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RAO Title Pag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NRAO Title Page 2">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NRAO Title Page 3">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6699"/>
        </a:hlink>
        <a:folHlink>
          <a:srgbClr val="800080"/>
        </a:folHlink>
      </a:clrScheme>
      <a:clrMap bg1="lt1" tx1="dk1" bg2="lt2" tx2="dk2" accent1="accent1" accent2="accent2" accent3="accent3" accent4="accent4" accent5="accent5" accent6="accent6" hlink="hlink" folHlink="folHlink"/>
    </a:extraClrScheme>
    <a:extraClrScheme>
      <a:clrScheme name="NRAO Title Page 4">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99"/>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ue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Presentation_Advanced-1</Template>
  <TotalTime>14468</TotalTime>
  <Words>1656</Words>
  <Application>Microsoft Office PowerPoint</Application>
  <PresentationFormat>On-screen Show (4:3)</PresentationFormat>
  <Paragraphs>288</Paragraphs>
  <Slides>41</Slides>
  <Notes>13</Notes>
  <HiddenSlides>1</HiddenSlides>
  <MMClips>0</MMClips>
  <ScaleCrop>false</ScaleCrop>
  <HeadingPairs>
    <vt:vector size="4" baseType="variant">
      <vt:variant>
        <vt:lpstr>Theme</vt:lpstr>
      </vt:variant>
      <vt:variant>
        <vt:i4>6</vt:i4>
      </vt:variant>
      <vt:variant>
        <vt:lpstr>Slide Titles</vt:lpstr>
      </vt:variant>
      <vt:variant>
        <vt:i4>41</vt:i4>
      </vt:variant>
    </vt:vector>
  </HeadingPairs>
  <TitlesOfParts>
    <vt:vector size="47" baseType="lpstr">
      <vt:lpstr>Blue Image Bottom Bar</vt:lpstr>
      <vt:lpstr>Gold Image Bottom Bar</vt:lpstr>
      <vt:lpstr>1_GBT backgrnd</vt:lpstr>
      <vt:lpstr>2_GBT backgrnd</vt:lpstr>
      <vt:lpstr>NRAO Title Page</vt:lpstr>
      <vt:lpstr>1_Blue Image Bottom Bar</vt:lpstr>
      <vt:lpstr>The Green Bank Observatory  </vt:lpstr>
      <vt:lpstr>NRAO has complementary suite of telescopes and facilities</vt:lpstr>
      <vt:lpstr>Green Bank  is original NRAO site, with world class telescopes for &gt;50 years</vt:lpstr>
      <vt:lpstr>Slide 4</vt:lpstr>
      <vt:lpstr>Slide 5</vt:lpstr>
      <vt:lpstr>Slide 6</vt:lpstr>
      <vt:lpstr>Slide 7</vt:lpstr>
      <vt:lpstr>Slide 8</vt:lpstr>
      <vt:lpstr>Slide 9</vt:lpstr>
      <vt:lpstr>Slide 10</vt:lpstr>
      <vt:lpstr>Improvements to Surface Makes 3mm Possible</vt:lpstr>
      <vt:lpstr>GBT Effective Collecting Area (ηa * Area)</vt:lpstr>
      <vt:lpstr>Slide 13</vt:lpstr>
      <vt:lpstr>Fundamental physics The race to detect gravitational waves </vt:lpstr>
      <vt:lpstr>Fundamental physics Testing matter at extreme densities </vt:lpstr>
      <vt:lpstr>Slide 16</vt:lpstr>
      <vt:lpstr>Slide 17</vt:lpstr>
      <vt:lpstr>Megamasers provide gold standard Mbh and geometric measurement of H0</vt:lpstr>
      <vt:lpstr>Local Galaxies and dark matter via HI </vt:lpstr>
      <vt:lpstr>Studying star formation in the early universe via high-redshift CO</vt:lpstr>
      <vt:lpstr>A telescope for interstellar chemistry Connecting the chemistry of interstellar space with the chemistry of the solar system and the origin of life on earth. </vt:lpstr>
      <vt:lpstr>Slide 22</vt:lpstr>
      <vt:lpstr>Mapping of Star-Formation Regions with the K-FPA</vt:lpstr>
      <vt:lpstr>Radar observing to study the solar system  </vt:lpstr>
      <vt:lpstr>Slide 25</vt:lpstr>
      <vt:lpstr>Slide 26</vt:lpstr>
      <vt:lpstr>Current Instruments – Front Ends  </vt:lpstr>
      <vt:lpstr>Current Instruments – Front Ends-2  </vt:lpstr>
      <vt:lpstr>Backends/Spectrometers</vt:lpstr>
      <vt:lpstr>Slide 30</vt:lpstr>
      <vt:lpstr>GBT Sensitivity Calculator for proposal estimates, also good for verifying available modes.</vt:lpstr>
      <vt:lpstr>GBT’s Newest receiver:  The 4mm Receiver (67-93.3 GHz).   First Light, May 2011: HCN in Orion-KL</vt:lpstr>
      <vt:lpstr>GBT Instrumentation:  Enabling a Wide-Range of Science.  </vt:lpstr>
      <vt:lpstr>Outreach Opportunities:</vt:lpstr>
      <vt:lpstr>The End  </vt:lpstr>
      <vt:lpstr>Slide 36</vt:lpstr>
      <vt:lpstr>Slide 37</vt:lpstr>
      <vt:lpstr>Slide 38</vt:lpstr>
      <vt:lpstr>Slide 39</vt:lpstr>
      <vt:lpstr>Black Holes in the centers of galaxies and structure of galaxy clusters  constraints on Cosmology</vt:lpstr>
      <vt:lpstr>More than just the GBT on site…</vt:lpstr>
    </vt:vector>
  </TitlesOfParts>
  <Manager/>
  <Company>NRAO</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David Frayer</dc:creator>
  <cp:keywords/>
  <dc:description/>
  <cp:lastModifiedBy>Anthony Remijan</cp:lastModifiedBy>
  <cp:revision>121</cp:revision>
  <dcterms:created xsi:type="dcterms:W3CDTF">2011-12-14T23:49:25Z</dcterms:created>
  <dcterms:modified xsi:type="dcterms:W3CDTF">2012-01-10T14:10:47Z</dcterms:modified>
  <cp:category/>
</cp:coreProperties>
</file>