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Default Extension="rels" ContentType="application/vnd.openxmlformats-package.relationships+xml"/>
  <Override PartName="/ppt/slides/slide5.xml" ContentType="application/vnd.openxmlformats-officedocument.presentationml.slide+xml"/>
  <Override PartName="/ppt/slides/slide38.xml" ContentType="application/vnd.openxmlformats-officedocument.presentationml.slide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34.xml" ContentType="application/vnd.openxmlformats-officedocument.presentationml.slide+xml"/>
  <Default Extension="jpeg" ContentType="image/jpeg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915" r:id="rId1"/>
  </p:sldMasterIdLst>
  <p:notesMasterIdLst>
    <p:notesMasterId r:id="rId45"/>
  </p:notesMasterIdLst>
  <p:handoutMasterIdLst>
    <p:handoutMasterId r:id="rId46"/>
  </p:handoutMasterIdLst>
  <p:sldIdLst>
    <p:sldId id="256" r:id="rId2"/>
    <p:sldId id="259" r:id="rId3"/>
    <p:sldId id="271" r:id="rId4"/>
    <p:sldId id="268" r:id="rId5"/>
    <p:sldId id="269" r:id="rId6"/>
    <p:sldId id="275" r:id="rId7"/>
    <p:sldId id="276" r:id="rId8"/>
    <p:sldId id="277" r:id="rId9"/>
    <p:sldId id="278" r:id="rId10"/>
    <p:sldId id="274" r:id="rId11"/>
    <p:sldId id="266" r:id="rId12"/>
    <p:sldId id="282" r:id="rId13"/>
    <p:sldId id="284" r:id="rId14"/>
    <p:sldId id="283" r:id="rId15"/>
    <p:sldId id="285" r:id="rId16"/>
    <p:sldId id="286" r:id="rId17"/>
    <p:sldId id="287" r:id="rId18"/>
    <p:sldId id="300" r:id="rId19"/>
    <p:sldId id="301" r:id="rId20"/>
    <p:sldId id="304" r:id="rId21"/>
    <p:sldId id="302" r:id="rId22"/>
    <p:sldId id="303" r:id="rId23"/>
    <p:sldId id="288" r:id="rId24"/>
    <p:sldId id="279" r:id="rId25"/>
    <p:sldId id="289" r:id="rId26"/>
    <p:sldId id="290" r:id="rId27"/>
    <p:sldId id="298" r:id="rId28"/>
    <p:sldId id="297" r:id="rId29"/>
    <p:sldId id="299" r:id="rId30"/>
    <p:sldId id="291" r:id="rId31"/>
    <p:sldId id="305" r:id="rId32"/>
    <p:sldId id="307" r:id="rId33"/>
    <p:sldId id="308" r:id="rId34"/>
    <p:sldId id="292" r:id="rId35"/>
    <p:sldId id="294" r:id="rId36"/>
    <p:sldId id="295" r:id="rId37"/>
    <p:sldId id="296" r:id="rId38"/>
    <p:sldId id="293" r:id="rId39"/>
    <p:sldId id="310" r:id="rId40"/>
    <p:sldId id="309" r:id="rId41"/>
    <p:sldId id="312" r:id="rId42"/>
    <p:sldId id="313" r:id="rId43"/>
    <p:sldId id="314" r:id="rId4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000099"/>
    <a:srgbClr val="8CC7EA"/>
    <a:srgbClr val="EAEAEA"/>
    <a:srgbClr val="66CCFF"/>
    <a:srgbClr val="99CCFF"/>
    <a:srgbClr val="330099"/>
    <a:srgbClr val="990033"/>
    <a:srgbClr val="ECECE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-856" y="-104"/>
      </p:cViewPr>
      <p:guideLst>
        <p:guide orient="horz" pos="777"/>
        <p:guide pos="280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7EB4AAD-2DB2-42B6-9EEF-6CFC4BCC6DD4}" type="datetime1">
              <a:rPr lang="en-US"/>
              <a:pPr>
                <a:defRPr/>
              </a:pPr>
              <a:t>12/20/11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8B67DAF-51A8-4D62-A825-BD7E73238C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29A4FB0-B19C-41AB-914B-D187E7FDB16A}" type="datetime1">
              <a:rPr lang="en-US"/>
              <a:pPr>
                <a:defRPr/>
              </a:pPr>
              <a:t>12/20/11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9168C57-5782-4A06-9A22-BF1AA42F3F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ＭＳ Ｐゴシック" pitchFamily="9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bg_slide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50"/>
            <a:ext cx="9144000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cs typeface="Gill Sans" pitchFamily="17" charset="0"/>
              </a:rPr>
              <a:t>Very Long Baseline Array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EVLA Path to Completion Review– December 1-2, 2011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AA0A5-F159-4365-A0E1-B4DF4D4A1B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EVLA Path to Completion Review– December 1-2, 2011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84CAC-A60B-4F8A-9DC0-CA1B95AB65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EVLA Path to Completion Review– December 1-2, 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35E9C-FAF5-4588-B894-FABC6ECF2B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EVLA Path to Completion Review– December 1-2, 2011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9E295-6F4F-47A0-AC43-E087305201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EVLA Path to Completion Review– December 1-2, 2011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7C38F-FAD0-4AAF-8411-7821025D94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EVLA Path to Completion Review– December 1-2, 2011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4BB15-6B36-483B-A881-C448E1AF1D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68271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EVLA Path to Completion Review– December 1-2, 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6FD28-9EA9-4B15-B507-903FFDBEE6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jpeg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508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dirty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NRAO Community Day  Univ. of Maryland  15dec11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10AD5574-3F7A-401A-9A32-6A4860EC36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123825" y="19050"/>
            <a:ext cx="8869363" cy="779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7011988" y="22225"/>
            <a:ext cx="18161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b="1">
                <a:solidFill>
                  <a:srgbClr val="8CC7EA"/>
                </a:solidFill>
                <a:latin typeface="Trebuchet MS" pitchFamily="34" charset="0"/>
              </a:rPr>
              <a:t>EVLA</a:t>
            </a:r>
          </a:p>
        </p:txBody>
      </p:sp>
      <p:sp>
        <p:nvSpPr>
          <p:cNvPr id="37897" name="Line 9"/>
          <p:cNvSpPr>
            <a:spLocks noChangeShapeType="1"/>
          </p:cNvSpPr>
          <p:nvPr/>
        </p:nvSpPr>
        <p:spPr bwMode="auto">
          <a:xfrm>
            <a:off x="452438" y="495300"/>
            <a:ext cx="6578600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9" r:id="rId1"/>
    <p:sldLayoutId id="2147484626" r:id="rId2"/>
    <p:sldLayoutId id="2147484627" r:id="rId3"/>
    <p:sldLayoutId id="2147484628" r:id="rId4"/>
    <p:sldLayoutId id="2147484629" r:id="rId5"/>
    <p:sldLayoutId id="2147484630" r:id="rId6"/>
    <p:sldLayoutId id="2147484631" r:id="rId7"/>
    <p:sldLayoutId id="2147484632" r:id="rId8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nrao.edu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mrupen/TODAY/k26_modlab.gif" TargetMode="Externa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tiff"/><Relationship Id="rId3" Type="http://schemas.openxmlformats.org/officeDocument/2006/relationships/image" Target="../media/image2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0"/>
            <a:ext cx="7772400" cy="1470025"/>
          </a:xfrm>
        </p:spPr>
        <p:txBody>
          <a:bodyPr/>
          <a:lstStyle/>
          <a:p>
            <a:r>
              <a:rPr lang="en-US" dirty="0" smtClean="0"/>
              <a:t>EVLA overview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</p:spPr>
        <p:txBody>
          <a:bodyPr/>
          <a:lstStyle/>
          <a:p>
            <a:r>
              <a:rPr lang="en-US" dirty="0" smtClean="0"/>
              <a:t>Current and future capabilities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Michael P. Rupen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Project Scientist for the WIDAR Correlator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28x25m antennas, 8 feeds, 0.035-36.4 km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EVLA Path to Completion Review– December 1-2,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8" name="Content Placeholder 7" descr="vla_finley_1_hi.tif"/>
          <p:cNvPicPr>
            <a:picLocks noGrp="1" noChangeAspect="1"/>
          </p:cNvPicPr>
          <p:nvPr>
            <p:ph idx="1"/>
          </p:nvPr>
        </p:nvPicPr>
        <p:blipFill>
          <a:blip r:embed="rId2"/>
          <a:srcRect l="-71521" r="-71521"/>
          <a:stretch>
            <a:fillRect/>
          </a:stretch>
        </p:blipFill>
        <p:spPr/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Basic scientific capabilities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EVLA Path to Completion Review– December 1-2,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ACAA0A5-F159-4365-A0E1-B4DF4D4A1B3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Sensitivity &amp; frequency coverage</a:t>
            </a:r>
            <a:endParaRPr lang="en-US" dirty="0"/>
          </a:p>
        </p:txBody>
      </p:sp>
      <p:pic>
        <p:nvPicPr>
          <p:cNvPr id="7" name="Picture Placeholder 6" descr="sensitivity.pn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-1515" r="-151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Pull down 2 </a:t>
            </a:r>
            <a:r>
              <a:rPr lang="en-US" dirty="0" err="1" smtClean="0"/>
              <a:t>x</a:t>
            </a:r>
            <a:r>
              <a:rPr lang="en-US" dirty="0" smtClean="0"/>
              <a:t> 1 GHz (4 GHz) at once, within a given band</a:t>
            </a:r>
          </a:p>
          <a:p>
            <a:r>
              <a:rPr lang="en-US" dirty="0" smtClean="0"/>
              <a:t>~20sec to change bands</a:t>
            </a:r>
          </a:p>
          <a:p>
            <a:r>
              <a:rPr lang="en-US" b="1" dirty="0" smtClean="0"/>
              <a:t>Assumes all antennas fully outfitted</a:t>
            </a:r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EVLA Path to Completion Review– December 1-2, 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16FD28-9EA9-4B15-B507-903FFDBEE67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 flipH="1" flipV="1">
            <a:off x="2471187" y="3708323"/>
            <a:ext cx="1497707" cy="1588"/>
          </a:xfrm>
          <a:prstGeom prst="line">
            <a:avLst/>
          </a:prstGeom>
          <a:ln w="31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H="1" flipV="1">
            <a:off x="3181496" y="3708322"/>
            <a:ext cx="1497707" cy="1588"/>
          </a:xfrm>
          <a:prstGeom prst="line">
            <a:avLst/>
          </a:prstGeom>
          <a:ln w="31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 flipV="1">
            <a:off x="3910708" y="3708323"/>
            <a:ext cx="1497707" cy="1588"/>
          </a:xfrm>
          <a:prstGeom prst="line">
            <a:avLst/>
          </a:prstGeom>
          <a:ln w="31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4326668" y="3716939"/>
            <a:ext cx="1497707" cy="1588"/>
          </a:xfrm>
          <a:prstGeom prst="line">
            <a:avLst/>
          </a:prstGeom>
          <a:ln w="31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 flipH="1" flipV="1">
            <a:off x="4742628" y="3713573"/>
            <a:ext cx="1497707" cy="1588"/>
          </a:xfrm>
          <a:prstGeom prst="line">
            <a:avLst/>
          </a:prstGeom>
          <a:ln w="31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 flipH="1" flipV="1">
            <a:off x="5158588" y="3710207"/>
            <a:ext cx="1497707" cy="1588"/>
          </a:xfrm>
          <a:prstGeom prst="line">
            <a:avLst/>
          </a:prstGeom>
          <a:ln w="31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5586528" y="3706841"/>
            <a:ext cx="1497707" cy="1588"/>
          </a:xfrm>
          <a:prstGeom prst="line">
            <a:avLst/>
          </a:prstGeom>
          <a:ln w="31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 flipH="1" flipV="1">
            <a:off x="2469599" y="1932347"/>
            <a:ext cx="1497707" cy="1588"/>
          </a:xfrm>
          <a:prstGeom prst="line">
            <a:avLst/>
          </a:prstGeom>
          <a:ln w="31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 flipH="1" flipV="1">
            <a:off x="3179908" y="1932346"/>
            <a:ext cx="1497707" cy="1588"/>
          </a:xfrm>
          <a:prstGeom prst="line">
            <a:avLst/>
          </a:prstGeom>
          <a:ln w="31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 flipH="1" flipV="1">
            <a:off x="3909120" y="1932347"/>
            <a:ext cx="1497707" cy="1588"/>
          </a:xfrm>
          <a:prstGeom prst="line">
            <a:avLst/>
          </a:prstGeom>
          <a:ln w="31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 flipH="1" flipV="1">
            <a:off x="4325080" y="1940963"/>
            <a:ext cx="1497707" cy="1588"/>
          </a:xfrm>
          <a:prstGeom prst="line">
            <a:avLst/>
          </a:prstGeom>
          <a:ln w="31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 flipH="1" flipV="1">
            <a:off x="4741040" y="1937597"/>
            <a:ext cx="1497707" cy="1588"/>
          </a:xfrm>
          <a:prstGeom prst="line">
            <a:avLst/>
          </a:prstGeom>
          <a:ln w="31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 flipH="1" flipV="1">
            <a:off x="5157000" y="1934231"/>
            <a:ext cx="1497707" cy="1588"/>
          </a:xfrm>
          <a:prstGeom prst="line">
            <a:avLst/>
          </a:prstGeom>
          <a:ln w="31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 flipH="1" flipV="1">
            <a:off x="5584940" y="1930865"/>
            <a:ext cx="1497707" cy="1588"/>
          </a:xfrm>
          <a:prstGeom prst="line">
            <a:avLst/>
          </a:prstGeom>
          <a:ln w="31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659637" y="4638055"/>
            <a:ext cx="2852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37289" y="4631323"/>
            <a:ext cx="2852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92051" y="4638055"/>
            <a:ext cx="329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10329" y="4638055"/>
            <a:ext cx="329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X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88296" y="4621178"/>
            <a:ext cx="41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Ku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35827" y="4621178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K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929394" y="4638055"/>
            <a:ext cx="4067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Ka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285185" y="4638055"/>
            <a:ext cx="353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Q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218643" y="804217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1 GHz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527486" y="804217"/>
            <a:ext cx="833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10 GHz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221826" y="804217"/>
            <a:ext cx="833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50 GHz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Receiver availability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1-4 GHz: new </a:t>
            </a:r>
            <a:r>
              <a:rPr lang="en-US" dirty="0" err="1" smtClean="0"/>
              <a:t>OMTs</a:t>
            </a:r>
            <a:r>
              <a:rPr lang="en-US" dirty="0" smtClean="0"/>
              <a:t> (better polarization performance)</a:t>
            </a:r>
          </a:p>
          <a:p>
            <a:r>
              <a:rPr lang="en-US" dirty="0" smtClean="0"/>
              <a:t>8-12 GHz: wideband receivers</a:t>
            </a:r>
          </a:p>
          <a:p>
            <a:r>
              <a:rPr lang="en-US" dirty="0" smtClean="0"/>
              <a:t>3-bit samplers: 2 </a:t>
            </a:r>
            <a:r>
              <a:rPr lang="en-US" dirty="0" err="1" smtClean="0"/>
              <a:t>x</a:t>
            </a:r>
            <a:r>
              <a:rPr lang="en-US" dirty="0" smtClean="0"/>
              <a:t> 8 GHz bandwidth.  This has slipped by a few weeks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EVLA Path to Completion Review– December 1-2, 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16FD28-9EA9-4B15-B507-903FFDBEE67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36" name="Picture Placeholder 35" descr="receiverTimeline.tiff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-1890" r="-189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727305"/>
            <a:ext cx="5486400" cy="712362"/>
          </a:xfrm>
        </p:spPr>
        <p:txBody>
          <a:bodyPr/>
          <a:lstStyle/>
          <a:p>
            <a:r>
              <a:rPr lang="en-US" dirty="0" smtClean="0"/>
              <a:t>Angular resolution, largest angular scale, &amp; field-of-view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4 configurations: A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big; D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small</a:t>
            </a:r>
            <a:endParaRPr lang="en-US" dirty="0" smtClean="0"/>
          </a:p>
          <a:p>
            <a:r>
              <a:rPr lang="en-US" dirty="0" smtClean="0"/>
              <a:t>~4 months in each configuration, cycling D C B A</a:t>
            </a:r>
          </a:p>
          <a:p>
            <a:r>
              <a:rPr lang="en-US" dirty="0" smtClean="0"/>
              <a:t>  (plus hybrids for southern sources)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EVLA Path to Completion Review– December 1-2, 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16FD28-9EA9-4B15-B507-903FFDBEE67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 flipH="1" flipV="1">
            <a:off x="2471187" y="3708323"/>
            <a:ext cx="1497707" cy="1588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H="1" flipV="1">
            <a:off x="3181496" y="3708322"/>
            <a:ext cx="1497707" cy="1588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 flipV="1">
            <a:off x="3910708" y="3708323"/>
            <a:ext cx="1497707" cy="1588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4326668" y="3716939"/>
            <a:ext cx="1497707" cy="1588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 flipH="1" flipV="1">
            <a:off x="4742628" y="3713573"/>
            <a:ext cx="1497707" cy="1588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 flipH="1" flipV="1">
            <a:off x="5158588" y="3710207"/>
            <a:ext cx="1497707" cy="1588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5586528" y="3706841"/>
            <a:ext cx="1497707" cy="1588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Placeholder 16" descr="plotres.pn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174" b="-174"/>
          <a:stretch>
            <a:fillRect/>
          </a:stretch>
        </p:blipFill>
        <p:spPr/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WIDAR Overview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NRAO Community Day, Univ. of Maryland – December 14, 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817C38F-FAD0-4AAF-8411-7821025D9484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209551"/>
          <a:ext cx="8229600" cy="58877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9165"/>
                <a:gridCol w="1992056"/>
                <a:gridCol w="1935311"/>
                <a:gridCol w="2513068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VLA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WIDAR-now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WIDAR-2013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Quantization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3-level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16-level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16/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256</a:t>
                      </a:r>
                      <a:r>
                        <a:rPr lang="en-US" dirty="0" smtClean="0"/>
                        <a:t>-level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/>
                        <a:t># antennas</a:t>
                      </a:r>
                      <a:endParaRPr lang="en-US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32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Max. bandwidth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0.2 GHz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10 GHz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16 GHz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/>
                        <a:t># subband pairs</a:t>
                      </a:r>
                      <a:endParaRPr lang="en-US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r>
                        <a:rPr lang="en-US" baseline="0" dirty="0" smtClean="0"/>
                        <a:t> - 2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1 – 48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1 – </a:t>
                      </a:r>
                      <a:r>
                        <a:rPr lang="en-US" b="1" i="0" dirty="0" smtClean="0">
                          <a:solidFill>
                            <a:srgbClr val="FF0000"/>
                          </a:solidFill>
                        </a:rPr>
                        <a:t>64</a:t>
                      </a:r>
                      <a:endParaRPr lang="en-US" b="1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/>
                        <a:t>#</a:t>
                      </a:r>
                      <a:r>
                        <a:rPr lang="en-US" b="1" i="0" baseline="0" dirty="0" smtClean="0"/>
                        <a:t> channels</a:t>
                      </a:r>
                    </a:p>
                    <a:p>
                      <a:pPr algn="ctr"/>
                      <a:r>
                        <a:rPr lang="en-US" b="1" i="0" baseline="0" dirty="0" smtClean="0"/>
                        <a:t> (total)</a:t>
                      </a:r>
                      <a:endParaRPr lang="en-US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2-512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256 – 32,768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256 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– 4,194,304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Max./min. δν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r>
                        <a:rPr lang="en-US" baseline="0" dirty="0" smtClean="0"/>
                        <a:t> MHz  /  </a:t>
                      </a:r>
                      <a:r>
                        <a:rPr lang="en-US" dirty="0" smtClean="0"/>
                        <a:t>381 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2 MHz  /  122 Hz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2 MHz  /  </a:t>
                      </a:r>
                      <a:r>
                        <a:rPr lang="en-US" b="1" i="0" dirty="0" smtClean="0">
                          <a:solidFill>
                            <a:srgbClr val="FF0000"/>
                          </a:solidFill>
                        </a:rPr>
                        <a:t>0.12 Hz</a:t>
                      </a:r>
                      <a:endParaRPr lang="en-US" b="1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dt</a:t>
                      </a:r>
                      <a:r>
                        <a:rPr lang="en-US" b="1" baseline="-25000" dirty="0" smtClean="0"/>
                        <a:t>min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1.7 sec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0.1 sec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>
                          <a:solidFill>
                            <a:srgbClr val="FF0000"/>
                          </a:solidFill>
                        </a:rPr>
                        <a:t>0.01 sec</a:t>
                      </a:r>
                      <a:endParaRPr lang="en-US" b="1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Max. data rate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3.3</a:t>
                      </a:r>
                      <a:r>
                        <a:rPr lang="en-US" baseline="0" dirty="0" smtClean="0"/>
                        <a:t> x 10</a:t>
                      </a:r>
                      <a:r>
                        <a:rPr lang="en-US" baseline="30000" dirty="0" smtClean="0"/>
                        <a:t>3</a:t>
                      </a:r>
                      <a:r>
                        <a:rPr lang="en-US" baseline="0" dirty="0" smtClean="0"/>
                        <a:t> vis/sec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baseline="0" dirty="0" smtClean="0">
                          <a:solidFill>
                            <a:srgbClr val="000000"/>
                          </a:solidFill>
                        </a:rPr>
                        <a:t>6 x 10</a:t>
                      </a:r>
                      <a:r>
                        <a:rPr lang="en-US" b="0" baseline="30000" dirty="0" smtClean="0">
                          <a:solidFill>
                            <a:srgbClr val="000000"/>
                          </a:solidFill>
                        </a:rPr>
                        <a:t>6</a:t>
                      </a:r>
                      <a:r>
                        <a:rPr lang="en-US" b="0" baseline="0" dirty="0" smtClean="0">
                          <a:solidFill>
                            <a:srgbClr val="000000"/>
                          </a:solidFill>
                        </a:rPr>
                        <a:t> vis/sec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baseline="0" dirty="0" smtClean="0">
                          <a:solidFill>
                            <a:srgbClr val="FF0000"/>
                          </a:solidFill>
                        </a:rPr>
                        <a:t>7.5 x 10</a:t>
                      </a:r>
                      <a:r>
                        <a:rPr lang="en-US" b="1" i="0" baseline="300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en-US" b="1" i="0" baseline="0" dirty="0" smtClean="0">
                          <a:solidFill>
                            <a:srgbClr val="FF0000"/>
                          </a:solidFill>
                        </a:rPr>
                        <a:t> vis/sec</a:t>
                      </a:r>
                    </a:p>
                    <a:p>
                      <a:pPr algn="ctr"/>
                      <a:r>
                        <a:rPr lang="en-US" b="0" baseline="0" dirty="0" smtClean="0">
                          <a:solidFill>
                            <a:srgbClr val="000000"/>
                          </a:solidFill>
                        </a:rPr>
                        <a:t>(1600-16000 x 10</a:t>
                      </a:r>
                      <a:r>
                        <a:rPr lang="en-US" b="0" baseline="30000" dirty="0" smtClean="0">
                          <a:solidFill>
                            <a:srgbClr val="000000"/>
                          </a:solidFill>
                        </a:rPr>
                        <a:t>6</a:t>
                      </a:r>
                      <a:r>
                        <a:rPr lang="en-US" b="0" baseline="0" dirty="0" smtClean="0">
                          <a:solidFill>
                            <a:srgbClr val="000000"/>
                          </a:solidFill>
                        </a:rPr>
                        <a:t> vis/sec)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Extras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Phasing</a:t>
                      </a:r>
                    </a:p>
                    <a:p>
                      <a:pPr algn="ctr"/>
                      <a:r>
                        <a:rPr lang="en-US" dirty="0" smtClean="0"/>
                        <a:t>VLBI</a:t>
                      </a:r>
                    </a:p>
                    <a:p>
                      <a:pPr algn="ctr"/>
                      <a:r>
                        <a:rPr lang="en-US" dirty="0" err="1" smtClean="0"/>
                        <a:t>Subarrays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Phasing</a:t>
                      </a: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b="0" dirty="0" err="1" smtClean="0">
                          <a:solidFill>
                            <a:srgbClr val="000000"/>
                          </a:solidFill>
                        </a:rPr>
                        <a:t>Subarrays</a:t>
                      </a:r>
                      <a:endParaRPr lang="en-US" b="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Auto-</a:t>
                      </a:r>
                      <a:r>
                        <a:rPr lang="en-US" sz="18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correlation</a:t>
                      </a:r>
                      <a:endParaRPr lang="en-US" sz="1800" b="0" kern="1200" baseline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Phasing</a:t>
                      </a:r>
                    </a:p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VLBI</a:t>
                      </a:r>
                    </a:p>
                    <a:p>
                      <a:pPr algn="ctr"/>
                      <a:r>
                        <a:rPr lang="en-US" b="0" dirty="0" err="1" smtClean="0">
                          <a:solidFill>
                            <a:srgbClr val="000000"/>
                          </a:solidFill>
                        </a:rPr>
                        <a:t>Subarrays</a:t>
                      </a:r>
                      <a:endParaRPr lang="en-US" b="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b="1" i="0" dirty="0" smtClean="0">
                          <a:solidFill>
                            <a:srgbClr val="FF0000"/>
                          </a:solidFill>
                        </a:rPr>
                        <a:t>Pulsar phase bins</a:t>
                      </a:r>
                    </a:p>
                    <a:p>
                      <a:pPr algn="ctr"/>
                      <a:r>
                        <a:rPr lang="en-US" b="1" i="0" dirty="0" smtClean="0">
                          <a:solidFill>
                            <a:srgbClr val="FF0000"/>
                          </a:solidFill>
                        </a:rPr>
                        <a:t>Burst mode</a:t>
                      </a:r>
                    </a:p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Auto-correlation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24" descr="WIDAR_ColorLogo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4126" y="5259314"/>
            <a:ext cx="3021584" cy="153212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Flexibility: truly independent subbands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875417"/>
          </a:xfrm>
          <a:solidFill>
            <a:schemeClr val="bg1"/>
          </a:solidFill>
        </p:spPr>
        <p:txBody>
          <a:bodyPr/>
          <a:lstStyle/>
          <a:p>
            <a:pPr marL="228600" indent="-228600">
              <a:buNone/>
            </a:pPr>
            <a:r>
              <a:rPr lang="en-US" sz="2400" b="1" dirty="0" smtClean="0"/>
              <a:t>64 independent Spectral Windows</a:t>
            </a:r>
          </a:p>
          <a:p>
            <a:pPr marL="228600" indent="-228600">
              <a:buNone/>
            </a:pPr>
            <a:r>
              <a:rPr lang="en-US" sz="2400" dirty="0" smtClean="0"/>
              <a:t>Ability to make simultaneous continuum &amp; multiple line measurements (e.g., L band, all at once:</a:t>
            </a:r>
          </a:p>
          <a:p>
            <a:pPr marL="228600" indent="-228600">
              <a:buNone/>
            </a:pPr>
            <a:r>
              <a:rPr lang="en-US" sz="2400" dirty="0" smtClean="0"/>
              <a:t>	continuum</a:t>
            </a:r>
          </a:p>
          <a:p>
            <a:pPr marL="228600" indent="-228600">
              <a:buNone/>
            </a:pPr>
            <a:r>
              <a:rPr lang="en-US" sz="2400" dirty="0" smtClean="0"/>
              <a:t>   galactic + extragalactic HI imaging &amp; absorption</a:t>
            </a:r>
          </a:p>
          <a:p>
            <a:pPr marL="228600" indent="-228600">
              <a:buNone/>
            </a:pPr>
            <a:r>
              <a:rPr lang="en-US" sz="2400" dirty="0" smtClean="0"/>
              <a:t>   OH lines</a:t>
            </a:r>
          </a:p>
          <a:p>
            <a:pPr marL="228600" indent="-228600">
              <a:buNone/>
            </a:pPr>
            <a:r>
              <a:rPr lang="en-US" sz="2400" dirty="0" smtClean="0"/>
              <a:t>   &gt;10 radio recombination lines)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NRAO Community Day, Univ. of Maryland – December 14,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6" name="Picture 24" descr="WIDAR_ColorLogo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42914" y="4805311"/>
            <a:ext cx="2643886" cy="134061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Flexibility: truly independent subbands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98921"/>
          </a:xfrm>
          <a:solidFill>
            <a:schemeClr val="bg1"/>
          </a:solidFill>
        </p:spPr>
        <p:txBody>
          <a:bodyPr/>
          <a:lstStyle/>
          <a:p>
            <a:pPr marL="228600" indent="-228600">
              <a:buNone/>
            </a:pPr>
            <a:r>
              <a:rPr lang="en-US" sz="2400" b="1" dirty="0" smtClean="0"/>
              <a:t>64 independent Spectral Windows</a:t>
            </a:r>
          </a:p>
          <a:p>
            <a:pPr marL="228600" indent="-228600">
              <a:buNone/>
            </a:pPr>
            <a:r>
              <a:rPr lang="en-US" sz="2400" dirty="0" smtClean="0"/>
              <a:t>Requires each subband be truly independent:</a:t>
            </a:r>
          </a:p>
          <a:p>
            <a:pPr marL="228600" indent="-228600"/>
            <a:r>
              <a:rPr lang="en-US" sz="2400" dirty="0" smtClean="0"/>
              <a:t>Tuning</a:t>
            </a:r>
          </a:p>
          <a:p>
            <a:pPr marL="228600" indent="-228600"/>
            <a:r>
              <a:rPr lang="en-US" sz="2400" dirty="0" smtClean="0"/>
              <a:t>Bandwidth (31.25 kHz – 128 MHz)</a:t>
            </a:r>
          </a:p>
          <a:p>
            <a:pPr marL="228600" indent="-228600"/>
            <a:r>
              <a:rPr lang="en-US" sz="2400" dirty="0" smtClean="0"/>
              <a:t>Number of polarization products (single, dual, full)</a:t>
            </a:r>
          </a:p>
          <a:p>
            <a:pPr marL="228600" indent="-228600"/>
            <a:r>
              <a:rPr lang="en-US" sz="2400" dirty="0" smtClean="0"/>
              <a:t>Number of channels</a:t>
            </a:r>
          </a:p>
          <a:p>
            <a:pPr marL="228600" indent="-228600"/>
            <a:r>
              <a:rPr lang="en-US" sz="2400" dirty="0" smtClean="0"/>
              <a:t>Trade time resolution for channels (recirculation)</a:t>
            </a:r>
          </a:p>
          <a:p>
            <a:pPr marL="228600" indent="-228600"/>
            <a:r>
              <a:rPr lang="en-US" sz="2400" dirty="0" smtClean="0"/>
              <a:t>Trade subbands for channels (hardware stacking)</a:t>
            </a:r>
          </a:p>
          <a:p>
            <a:pPr marL="228600" indent="-228600"/>
            <a:r>
              <a:rPr lang="en-US" sz="2400" dirty="0" smtClean="0">
                <a:solidFill>
                  <a:srgbClr val="FF0000"/>
                </a:solidFill>
              </a:rPr>
              <a:t>Dump rates</a:t>
            </a:r>
          </a:p>
          <a:p>
            <a:pPr marL="228600" indent="-228600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NRAO Community Day, Univ. of Maryland – December 14,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6" name="Picture 24" descr="WIDAR_ColorLogo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6481" y="5128815"/>
            <a:ext cx="2643886" cy="134061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98921"/>
          </a:xfrm>
          <a:solidFill>
            <a:schemeClr val="bg1"/>
          </a:solidFill>
        </p:spPr>
        <p:txBody>
          <a:bodyPr/>
          <a:lstStyle/>
          <a:p>
            <a:pPr marL="228600" indent="-228600"/>
            <a:r>
              <a:rPr lang="en-US" sz="2400" dirty="0" smtClean="0"/>
              <a:t>The EVLA produces a </a:t>
            </a:r>
            <a:r>
              <a:rPr lang="en-US" sz="2400" b="1" dirty="0" smtClean="0"/>
              <a:t>LOT</a:t>
            </a:r>
            <a:r>
              <a:rPr lang="en-US" sz="2400" dirty="0" smtClean="0"/>
              <a:t> of data: ~50 MB/</a:t>
            </a:r>
            <a:r>
              <a:rPr lang="en-US" sz="2400" dirty="0" err="1" smtClean="0"/>
              <a:t>s</a:t>
            </a:r>
            <a:r>
              <a:rPr lang="en-US" sz="2400" dirty="0" smtClean="0"/>
              <a:t> now, ~75 MB/</a:t>
            </a:r>
            <a:r>
              <a:rPr lang="en-US" sz="2400" dirty="0" err="1" smtClean="0"/>
              <a:t>s</a:t>
            </a:r>
            <a:r>
              <a:rPr lang="en-US" sz="2400" dirty="0" smtClean="0"/>
              <a:t> for this proposal cycle</a:t>
            </a:r>
          </a:p>
          <a:p>
            <a:pPr marL="628650" lvl="1" indent="-228600"/>
            <a:r>
              <a:rPr lang="en-US" sz="2400" dirty="0" smtClean="0"/>
              <a:t>1 hour= 180 GB @ 50 MB/</a:t>
            </a:r>
            <a:r>
              <a:rPr lang="en-US" sz="2400" dirty="0" err="1" smtClean="0"/>
              <a:t>s</a:t>
            </a:r>
            <a:endParaRPr lang="en-US" sz="2400" dirty="0" smtClean="0"/>
          </a:p>
          <a:p>
            <a:pPr marL="628650" lvl="1" indent="-228600"/>
            <a:r>
              <a:rPr lang="en-US" sz="2400" dirty="0" smtClean="0"/>
              <a:t>Simply transferring the data is painful </a:t>
            </a:r>
            <a:r>
              <a:rPr lang="en-US" sz="2400" dirty="0" err="1" smtClean="0">
                <a:sym typeface="Wingdings"/>
              </a:rPr>
              <a:t></a:t>
            </a:r>
            <a:r>
              <a:rPr lang="en-US" sz="2400" dirty="0" smtClean="0">
                <a:sym typeface="Wingdings"/>
              </a:rPr>
              <a:t> internet or disks</a:t>
            </a:r>
          </a:p>
          <a:p>
            <a:pPr marL="228600" indent="-228600"/>
            <a:r>
              <a:rPr lang="en-US" sz="2400" dirty="0" smtClean="0">
                <a:sym typeface="Wingdings"/>
              </a:rPr>
              <a:t>Complete frequency coverage and wide bandwidths</a:t>
            </a:r>
          </a:p>
          <a:p>
            <a:pPr marL="628650" lvl="1" indent="-228600"/>
            <a:r>
              <a:rPr lang="en-US" sz="2400" dirty="0" smtClean="0"/>
              <a:t>Radio frequency interference (RFI) </a:t>
            </a:r>
            <a:r>
              <a:rPr lang="en-US" sz="2400" i="1" dirty="0" smtClean="0"/>
              <a:t>everywhere</a:t>
            </a:r>
            <a:endParaRPr lang="en-US" sz="2400" dirty="0" smtClean="0"/>
          </a:p>
          <a:p>
            <a:pPr marL="628650" lvl="1" indent="-228600"/>
            <a:r>
              <a:rPr lang="en-US" sz="2400" dirty="0" smtClean="0"/>
              <a:t>Instruments vary (e.g., field-of-view goes as wavelength)</a:t>
            </a:r>
          </a:p>
          <a:p>
            <a:pPr marL="628650" lvl="1" indent="-228600"/>
            <a:r>
              <a:rPr lang="en-US" sz="2400" dirty="0" smtClean="0"/>
              <a:t>Sources vary (e.g., freq^2 </a:t>
            </a:r>
            <a:r>
              <a:rPr lang="en-US" sz="2400" dirty="0" err="1" smtClean="0">
                <a:sym typeface="Wingdings"/>
              </a:rPr>
              <a:t></a:t>
            </a:r>
            <a:r>
              <a:rPr lang="en-US" sz="2400" dirty="0" smtClean="0">
                <a:sym typeface="Wingdings"/>
              </a:rPr>
              <a:t> factor 4 different in flux over 2:1 bandwidth ratio)</a:t>
            </a:r>
          </a:p>
          <a:p>
            <a:pPr marL="628650" lvl="1" indent="-228600"/>
            <a:r>
              <a:rPr lang="en-US" sz="2400" dirty="0" smtClean="0">
                <a:sym typeface="Wingdings"/>
              </a:rPr>
              <a:t>Extremely sensitive </a:t>
            </a:r>
            <a:r>
              <a:rPr lang="en-US" sz="2400" dirty="0" err="1" smtClean="0">
                <a:sym typeface="Wingdings"/>
              </a:rPr>
              <a:t>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 err="1" smtClean="0">
                <a:sym typeface="Wingdings"/>
              </a:rPr>
              <a:t>sidelobes</a:t>
            </a:r>
            <a:r>
              <a:rPr lang="en-US" sz="2400" dirty="0" smtClean="0">
                <a:sym typeface="Wingdings"/>
              </a:rPr>
              <a:t> and dynamic range issues</a:t>
            </a:r>
          </a:p>
          <a:p>
            <a:pPr marL="628650" lvl="1" indent="-228600"/>
            <a:r>
              <a:rPr lang="en-US" sz="2400" dirty="0" smtClean="0">
                <a:sym typeface="Wingdings"/>
              </a:rPr>
              <a:t>LOTS more science: lines, spectral shapes, polarization, mosaics, on-the-fly mapping</a:t>
            </a:r>
            <a:endParaRPr lang="en-US" sz="2400" dirty="0" smtClean="0"/>
          </a:p>
          <a:p>
            <a:pPr marL="228600" indent="-228600"/>
            <a:endParaRPr lang="en-US" sz="2400" dirty="0" smtClean="0"/>
          </a:p>
          <a:p>
            <a:pPr marL="628650" lvl="1" indent="-228600"/>
            <a:endParaRPr lang="en-US" sz="2400" dirty="0" smtClean="0"/>
          </a:p>
          <a:p>
            <a:pPr marL="228600" indent="-228600"/>
            <a:endParaRPr lang="en-US" sz="2400" dirty="0" smtClean="0">
              <a:solidFill>
                <a:srgbClr val="FF0000"/>
              </a:solidFill>
            </a:endParaRPr>
          </a:p>
          <a:p>
            <a:pPr marL="228600" indent="-228600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NRAO Community Day, Univ. of Maryland – December 14,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scheduling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98921"/>
          </a:xfrm>
          <a:solidFill>
            <a:schemeClr val="bg1"/>
          </a:solidFill>
        </p:spPr>
        <p:txBody>
          <a:bodyPr/>
          <a:lstStyle/>
          <a:p>
            <a:pPr marL="228600" indent="-228600"/>
            <a:r>
              <a:rPr lang="en-US" sz="2400" dirty="0" smtClean="0"/>
              <a:t>Everything is dynamically scheduled</a:t>
            </a:r>
          </a:p>
          <a:p>
            <a:pPr marL="228600" indent="-228600"/>
            <a:r>
              <a:rPr lang="en-US" sz="2400" dirty="0" smtClean="0"/>
              <a:t>Can’t tell exactly when your schedule will run, or what will have been observed just before that</a:t>
            </a:r>
          </a:p>
          <a:p>
            <a:pPr marL="628650" lvl="1" indent="-228600"/>
            <a:r>
              <a:rPr lang="en-US" sz="2400" dirty="0" smtClean="0"/>
              <a:t>Initial slew is uncertain</a:t>
            </a:r>
          </a:p>
          <a:p>
            <a:pPr marL="228600" indent="-228600"/>
            <a:r>
              <a:rPr lang="en-US" sz="2400" dirty="0" smtClean="0"/>
              <a:t>Scheduling is based on:</a:t>
            </a:r>
          </a:p>
          <a:p>
            <a:pPr marL="628650" lvl="1" indent="-228600"/>
            <a:r>
              <a:rPr lang="en-US" sz="2400" dirty="0" smtClean="0"/>
              <a:t>TAC priority (A B C, science, etc.) – i.e., competition</a:t>
            </a:r>
          </a:p>
          <a:p>
            <a:pPr marL="628650" lvl="1" indent="-228600"/>
            <a:r>
              <a:rPr lang="en-US" sz="2400" i="1" dirty="0" smtClean="0"/>
              <a:t>Current </a:t>
            </a:r>
            <a:r>
              <a:rPr lang="en-US" sz="2400" dirty="0" smtClean="0"/>
              <a:t>weather (</a:t>
            </a:r>
            <a:r>
              <a:rPr lang="en-US" sz="2400" dirty="0" err="1" smtClean="0"/>
              <a:t>rms</a:t>
            </a:r>
            <a:r>
              <a:rPr lang="en-US" sz="2400" dirty="0" smtClean="0"/>
              <a:t> phase, wind – by-band defaults, which you can override) – note we do not yet look at the ionosphere, weather predictions, solar activity, opacity, RFI</a:t>
            </a:r>
          </a:p>
          <a:p>
            <a:pPr marL="628650" lvl="1" indent="-228600"/>
            <a:r>
              <a:rPr lang="en-US" sz="2400" dirty="0" smtClean="0"/>
              <a:t>Efficiency 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228600" indent="-228600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NRAO Community Day, Univ. of Maryland – December 14,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the EVLA?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 very quick introduction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NRAO Community Day, Univ. of Maryland – December 14,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ACAA0A5-F159-4365-A0E1-B4DF4D4A1B3C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scheduling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98921"/>
          </a:xfrm>
          <a:solidFill>
            <a:schemeClr val="bg1"/>
          </a:solidFill>
        </p:spPr>
        <p:txBody>
          <a:bodyPr/>
          <a:lstStyle/>
          <a:p>
            <a:pPr marL="228600" indent="-228600"/>
            <a:r>
              <a:rPr lang="en-US" sz="2400" dirty="0" smtClean="0"/>
              <a:t>Getting on the telescope:</a:t>
            </a:r>
          </a:p>
          <a:p>
            <a:pPr marL="628650" lvl="1" indent="-228600"/>
            <a:r>
              <a:rPr lang="en-US" sz="2400" dirty="0" smtClean="0"/>
              <a:t>Get your observing schedules in early</a:t>
            </a:r>
          </a:p>
          <a:p>
            <a:pPr marL="628650" lvl="1" indent="-228600"/>
            <a:r>
              <a:rPr lang="en-US" sz="2400" dirty="0" smtClean="0"/>
              <a:t>Short blocks are easier…but require more overhead</a:t>
            </a:r>
          </a:p>
          <a:p>
            <a:pPr marL="628650" lvl="1" indent="-228600"/>
            <a:r>
              <a:rPr lang="en-US" sz="2400" dirty="0" smtClean="0"/>
              <a:t>Can request `filler’ time (short bad weather blocks) – note we are accepting much more Priority C than in the past</a:t>
            </a:r>
          </a:p>
          <a:p>
            <a:pPr marL="628650" lvl="1" indent="-228600"/>
            <a:r>
              <a:rPr lang="en-US" sz="2400" dirty="0" smtClean="0"/>
              <a:t>Daytime is harder (competes with commissioning, maintenance)</a:t>
            </a:r>
          </a:p>
          <a:p>
            <a:pPr marL="628650" lvl="1" indent="-228600"/>
            <a:r>
              <a:rPr lang="en-US" sz="2400" dirty="0" smtClean="0"/>
              <a:t>The weather changes during the year</a:t>
            </a:r>
          </a:p>
          <a:p>
            <a:pPr marL="228600" indent="-228600"/>
            <a:endParaRPr lang="en-US" sz="2400" dirty="0" smtClean="0"/>
          </a:p>
          <a:p>
            <a:pPr marL="228600" indent="-228600"/>
            <a:endParaRPr lang="en-US" sz="2400" dirty="0" smtClean="0">
              <a:solidFill>
                <a:srgbClr val="FF0000"/>
              </a:solidFill>
            </a:endParaRPr>
          </a:p>
          <a:p>
            <a:pPr marL="228600" indent="-228600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NRAO Community Day, Univ. of Maryland – December 14,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Commissioning while observing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06297"/>
          </a:xfrm>
          <a:solidFill>
            <a:schemeClr val="bg1"/>
          </a:solidFill>
        </p:spPr>
        <p:txBody>
          <a:bodyPr/>
          <a:lstStyle/>
          <a:p>
            <a:pPr marL="228600" indent="-228600"/>
            <a:r>
              <a:rPr lang="en-US" sz="2400" dirty="0" smtClean="0"/>
              <a:t>We are </a:t>
            </a:r>
            <a:r>
              <a:rPr lang="en-US" sz="2400" b="1" dirty="0" smtClean="0"/>
              <a:t>still commissioning</a:t>
            </a:r>
            <a:r>
              <a:rPr lang="en-US" sz="2400" dirty="0" smtClean="0"/>
              <a:t> the EVLA</a:t>
            </a:r>
          </a:p>
          <a:p>
            <a:pPr marL="228600" indent="-228600"/>
            <a:r>
              <a:rPr lang="en-US" sz="2400" dirty="0" smtClean="0"/>
              <a:t>Shared risk: we do our best, but we do sometimes make mistakes</a:t>
            </a:r>
          </a:p>
          <a:p>
            <a:pPr marL="228600" indent="-228600"/>
            <a:r>
              <a:rPr lang="en-US" sz="2400" dirty="0" smtClean="0"/>
              <a:t>Commissioning: we’re still putting the system together</a:t>
            </a:r>
          </a:p>
          <a:p>
            <a:pPr marL="628650" lvl="1" indent="-228600"/>
            <a:r>
              <a:rPr lang="en-US" sz="2400" dirty="0" smtClean="0"/>
              <a:t>Capabilities are not all there</a:t>
            </a:r>
          </a:p>
          <a:p>
            <a:pPr marL="628650" lvl="1" indent="-228600"/>
            <a:r>
              <a:rPr lang="en-US" sz="2400" dirty="0" smtClean="0"/>
              <a:t>We are still learning the best &amp; most efficient ways to reduce the data</a:t>
            </a:r>
          </a:p>
          <a:p>
            <a:pPr marL="628650" lvl="1" indent="-228600"/>
            <a:r>
              <a:rPr lang="en-US" sz="2400" dirty="0" smtClean="0"/>
              <a:t>Ten steps forward, two steps back (hey, we’re getting better!)</a:t>
            </a:r>
          </a:p>
          <a:p>
            <a:pPr marL="628650" lvl="1" indent="-228600"/>
            <a:r>
              <a:rPr lang="en-US" sz="2400" dirty="0" smtClean="0"/>
              <a:t>The staff is very busy these days – be patient with us please!</a:t>
            </a:r>
          </a:p>
          <a:p>
            <a:pPr marL="228600" indent="-228600"/>
            <a:endParaRPr lang="en-US" sz="2400" dirty="0" smtClean="0">
              <a:solidFill>
                <a:srgbClr val="FF0000"/>
              </a:solidFill>
            </a:endParaRPr>
          </a:p>
          <a:p>
            <a:pPr marL="228600" indent="-228600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NRAO Community Day, Univ. of Maryland – December 14,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Commissioning while observing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06297"/>
          </a:xfrm>
          <a:solidFill>
            <a:schemeClr val="bg1"/>
          </a:solidFill>
        </p:spPr>
        <p:txBody>
          <a:bodyPr/>
          <a:lstStyle/>
          <a:p>
            <a:pPr marL="228600" indent="-228600"/>
            <a:r>
              <a:rPr lang="en-US" sz="2400" dirty="0" smtClean="0"/>
              <a:t>We take scientific/TAC priorities very seriously</a:t>
            </a:r>
          </a:p>
          <a:p>
            <a:pPr marL="228600" indent="-228600"/>
            <a:r>
              <a:rPr lang="en-US" sz="2400" dirty="0" smtClean="0"/>
              <a:t>We take Resident Shared Risk Observing very seriously (see next few slides)</a:t>
            </a:r>
          </a:p>
          <a:p>
            <a:pPr marL="628650" lvl="1" indent="-228600"/>
            <a:endParaRPr lang="en-US" sz="2400" dirty="0" smtClean="0"/>
          </a:p>
          <a:p>
            <a:pPr marL="228600" indent="-228600"/>
            <a:endParaRPr lang="en-US" sz="2400" dirty="0" smtClean="0">
              <a:solidFill>
                <a:srgbClr val="FF0000"/>
              </a:solidFill>
            </a:endParaRPr>
          </a:p>
          <a:p>
            <a:pPr marL="228600" indent="-228600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NRAO Community Day, Univ. of Maryland – December 14,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Proposing for the EVLA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February 1, 2012 call for proposals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EVLA Path to Completion Review– December 1-2,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ACAA0A5-F159-4365-A0E1-B4DF4D4A1B3C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February 1, 2012 deadline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call only: only </a:t>
            </a:r>
            <a:r>
              <a:rPr lang="en-US" dirty="0" err="1" smtClean="0"/>
              <a:t>BnA</a:t>
            </a:r>
            <a:r>
              <a:rPr lang="en-US" dirty="0" smtClean="0"/>
              <a:t> and A configurations</a:t>
            </a:r>
          </a:p>
          <a:p>
            <a:r>
              <a:rPr lang="en-US" dirty="0" smtClean="0"/>
              <a:t>Covers 7sep12-7jan13</a:t>
            </a:r>
          </a:p>
          <a:p>
            <a:r>
              <a:rPr lang="en-US" dirty="0" smtClean="0"/>
              <a:t>Regular, Rapid response, Filler proposals (&lt;10 GHz, anytime, 30-60mins)</a:t>
            </a:r>
          </a:p>
          <a:p>
            <a:pPr lvl="1"/>
            <a:r>
              <a:rPr lang="en-US" dirty="0" smtClean="0"/>
              <a:t>Key science</a:t>
            </a:r>
          </a:p>
          <a:p>
            <a:pPr lvl="1"/>
            <a:r>
              <a:rPr lang="en-US" dirty="0" smtClean="0"/>
              <a:t>Proprietary period normally 12months since last observations</a:t>
            </a:r>
          </a:p>
          <a:p>
            <a:r>
              <a:rPr lang="en-US" dirty="0" smtClean="0"/>
              <a:t>Please note:</a:t>
            </a:r>
          </a:p>
          <a:p>
            <a:pPr lvl="1"/>
            <a:r>
              <a:rPr lang="en-US" dirty="0" smtClean="0"/>
              <a:t>Observing time </a:t>
            </a:r>
            <a:r>
              <a:rPr lang="en-US" i="1" dirty="0" smtClean="0"/>
              <a:t>includes</a:t>
            </a:r>
            <a:r>
              <a:rPr lang="en-US" dirty="0" smtClean="0"/>
              <a:t> overheads (flux, phase, </a:t>
            </a:r>
            <a:r>
              <a:rPr lang="en-US" dirty="0" err="1" smtClean="0"/>
              <a:t>bandpass</a:t>
            </a:r>
            <a:r>
              <a:rPr lang="en-US" dirty="0" smtClean="0"/>
              <a:t> calibration; slew time; dummy scans)</a:t>
            </a:r>
          </a:p>
          <a:p>
            <a:pPr lvl="1"/>
            <a:r>
              <a:rPr lang="en-US" dirty="0" smtClean="0"/>
              <a:t>OSRO has become much more impressive (next slide)</a:t>
            </a:r>
          </a:p>
          <a:p>
            <a:pPr lvl="1"/>
            <a:r>
              <a:rPr lang="en-US" dirty="0" smtClean="0"/>
              <a:t>Referees, scientific groupings, and TAC have changed</a:t>
            </a:r>
          </a:p>
          <a:p>
            <a:r>
              <a:rPr lang="en-US" dirty="0" smtClean="0"/>
              <a:t>Joint proposals with Fermi, Chandra</a:t>
            </a:r>
          </a:p>
          <a:p>
            <a:r>
              <a:rPr lang="en-US" dirty="0" smtClean="0"/>
              <a:t>Future calls: Feb 1,  Aug 1</a:t>
            </a:r>
          </a:p>
          <a:p>
            <a:pPr lvl="1"/>
            <a:r>
              <a:rPr lang="en-US" dirty="0" smtClean="0"/>
              <a:t>Exploratory/DDT proposals anytime (&lt;=6 mos. proprietary period)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NRAO Community Day, Univ. of Maryland – December 14,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Shared </a:t>
            </a:r>
            <a:r>
              <a:rPr lang="en-US" smtClean="0"/>
              <a:t>Risk Observing (1feb12)</a:t>
            </a:r>
            <a:endParaRPr lang="en-US" dirty="0"/>
          </a:p>
        </p:txBody>
      </p:sp>
      <p:pic>
        <p:nvPicPr>
          <p:cNvPr id="6" name="Content Placeholder 5" descr="OSRO14dec11_widar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18362" r="-18362"/>
          <a:stretch>
            <a:fillRect/>
          </a:stretch>
        </p:blipFill>
        <p:spPr>
          <a:xfrm>
            <a:off x="-990600" y="1600200"/>
            <a:ext cx="8229600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NRAO Community Day, Univ. of Maryland – December 14,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53741" y="1375414"/>
            <a:ext cx="289025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2 basebands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8 contiguous subbands per baseband (8x128-8x0.03125 MHz)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Full, </a:t>
            </a:r>
            <a:r>
              <a:rPr lang="en-US" sz="2000" b="1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dual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, single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pol’n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products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Within a baseband all subbands have same BW, number of channels,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pol’n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products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Lower sensitivity at subband edges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No Doppler tracking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Resident Shared Risk Observing (1feb12)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Up to 25% of observing time</a:t>
            </a:r>
          </a:p>
          <a:p>
            <a:r>
              <a:rPr lang="en-US" dirty="0" smtClean="0"/>
              <a:t>Full access to EVLA capabilities at the time of observing…</a:t>
            </a:r>
          </a:p>
          <a:p>
            <a:r>
              <a:rPr lang="en-US" dirty="0" smtClean="0"/>
              <a:t>In exchange for helping us out with commissioning</a:t>
            </a:r>
          </a:p>
          <a:p>
            <a:pPr lvl="1"/>
            <a:r>
              <a:rPr lang="en-US" dirty="0" smtClean="0"/>
              <a:t>Come to Socorro for at least 3 months (1 mo./10 hrs of </a:t>
            </a:r>
            <a:r>
              <a:rPr lang="en-US" dirty="0" err="1" smtClean="0"/>
              <a:t>obs</a:t>
            </a:r>
            <a:r>
              <a:rPr lang="en-US" dirty="0" smtClean="0"/>
              <a:t> time)</a:t>
            </a:r>
          </a:p>
          <a:p>
            <a:pPr lvl="1"/>
            <a:r>
              <a:rPr lang="en-US" dirty="0" smtClean="0"/>
              <a:t>Work in commissioning group</a:t>
            </a:r>
          </a:p>
          <a:p>
            <a:pPr lvl="1"/>
            <a:r>
              <a:rPr lang="en-US" dirty="0" smtClean="0"/>
              <a:t>Proposal includes a technical justification of your proposed commissioning work</a:t>
            </a:r>
          </a:p>
          <a:p>
            <a:pPr lvl="1"/>
            <a:r>
              <a:rPr lang="en-US" dirty="0" smtClean="0"/>
              <a:t>Commissioning part of proposal is separately reviewed, after passing the scientific TAC</a:t>
            </a:r>
          </a:p>
          <a:p>
            <a:r>
              <a:rPr lang="en-US" dirty="0" smtClean="0"/>
              <a:t>Possible areas: fast dumps, pulsars, VLBI, planetary observing, OTF mosaicking, automatic flagging, solar observing, advanced imaging algorithms and data analysis tools, pipeline, … 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NRAO Community Day, Univ. of Maryland – December 14,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593" y="508000"/>
            <a:ext cx="8229600" cy="1143000"/>
          </a:xfrm>
        </p:spPr>
        <p:txBody>
          <a:bodyPr/>
          <a:lstStyle/>
          <a:p>
            <a:r>
              <a:rPr lang="en-US" dirty="0" smtClean="0"/>
              <a:t>Resident</a:t>
            </a:r>
            <a:br>
              <a:rPr lang="en-US" dirty="0" smtClean="0"/>
            </a:br>
            <a:r>
              <a:rPr lang="en-US" dirty="0" smtClean="0"/>
              <a:t>Shared</a:t>
            </a:r>
            <a:br>
              <a:rPr lang="en-US" dirty="0" smtClean="0"/>
            </a:br>
            <a:r>
              <a:rPr lang="en-US" dirty="0" smtClean="0"/>
              <a:t>Risk</a:t>
            </a:r>
            <a:br>
              <a:rPr lang="en-US" dirty="0" smtClean="0"/>
            </a:br>
            <a:r>
              <a:rPr lang="en-US" dirty="0" smtClean="0"/>
              <a:t>Obs.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1430"/>
            <a:ext cx="8229600" cy="4525963"/>
          </a:xfrm>
        </p:spPr>
        <p:txBody>
          <a:bodyPr/>
          <a:lstStyle/>
          <a:p>
            <a:pPr marL="228600" indent="-228600">
              <a:buNone/>
            </a:pPr>
            <a:endParaRPr lang="en-US" sz="2400" dirty="0" smtClean="0"/>
          </a:p>
          <a:p>
            <a:pPr marL="228600" indent="-228600">
              <a:buNone/>
            </a:pPr>
            <a:endParaRPr lang="en-US" sz="2400" dirty="0" smtClean="0"/>
          </a:p>
          <a:p>
            <a:pPr marL="228600" indent="-228600"/>
            <a:endParaRPr lang="en-US" sz="2400" dirty="0" smtClean="0"/>
          </a:p>
          <a:p>
            <a:pPr marL="228600" indent="-228600"/>
            <a:endParaRPr lang="en-US" sz="2400" dirty="0" smtClean="0"/>
          </a:p>
          <a:p>
            <a:pPr marL="228600" indent="-228600">
              <a:buNone/>
            </a:pPr>
            <a:endParaRPr lang="en-US" sz="2400" dirty="0" smtClean="0"/>
          </a:p>
          <a:p>
            <a:pPr marL="228600" indent="-228600">
              <a:buNone/>
            </a:pPr>
            <a:endParaRPr lang="en-US" sz="2400" dirty="0" smtClean="0"/>
          </a:p>
          <a:p>
            <a:pPr marL="228600" indent="-22860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    </a:t>
            </a:r>
          </a:p>
          <a:p>
            <a:pPr marL="228600" indent="-228600">
              <a:buNone/>
            </a:pPr>
            <a:endParaRPr lang="en-US" sz="2400" dirty="0" smtClean="0">
              <a:solidFill>
                <a:srgbClr val="FF0000"/>
              </a:solidFill>
            </a:endParaRPr>
          </a:p>
          <a:p>
            <a:pPr marL="228600" indent="-22860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1feb12</a:t>
            </a:r>
          </a:p>
          <a:p>
            <a:pPr marL="228600" indent="-22860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deadline </a:t>
            </a:r>
            <a:r>
              <a:rPr lang="en-US" sz="2400" dirty="0" err="1" smtClean="0">
                <a:solidFill>
                  <a:srgbClr val="FF0000"/>
                </a:solidFill>
                <a:sym typeface="Wingdings"/>
              </a:rPr>
              <a:t>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EVLA Path to Completion Review– December 1-2,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6" name="Picture 5" descr="rsroNov1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480" y="63500"/>
            <a:ext cx="7081520" cy="57213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62480" y="5784850"/>
            <a:ext cx="708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b="1" dirty="0" smtClean="0">
                <a:solidFill>
                  <a:srgbClr val="FF0000"/>
                </a:solidFill>
                <a:latin typeface="Gill Sans MT" pitchFamily="34" charset="0"/>
                <a:cs typeface="Gill Sans" pitchFamily="17" charset="0"/>
              </a:rPr>
              <a:t>31dec12 Formal end of construction project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Resident Shared Risk Observing (1feb12)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NRAO Community Day, Univ. of Maryland – December 14,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12" name="Content Placeholder 11" descr="RSRO14dec11_widar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12640" r="-12640"/>
          <a:stretch>
            <a:fillRect/>
          </a:stretch>
        </p:blipFill>
        <p:spPr/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NRAO can do for 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After the proposal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EVLA Path to Completion Review– December 1-2,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ACAA0A5-F159-4365-A0E1-B4DF4D4A1B3C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28x25m antennas, 8 feeds, 0.035-36.4 km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NRAO Community Day, Univ. of Maryland – December 14,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Content Placeholder 6" descr="vla_snow_nature_niche_hi.tif"/>
          <p:cNvPicPr>
            <a:picLocks noGrp="1" noChangeAspect="1"/>
          </p:cNvPicPr>
          <p:nvPr>
            <p:ph idx="1"/>
          </p:nvPr>
        </p:nvPicPr>
        <p:blipFill>
          <a:blip r:embed="rId2"/>
          <a:srcRect l="-10867" r="-10867"/>
          <a:stretch>
            <a:fillRect/>
          </a:stretch>
        </p:blipFill>
        <p:spPr/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Documentation on the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Go to </a:t>
            </a:r>
            <a:r>
              <a:rPr lang="en-US" dirty="0" smtClean="0">
                <a:hlinkClick r:id="rId2"/>
              </a:rPr>
              <a:t>www.nrao.edu</a:t>
            </a:r>
            <a:r>
              <a:rPr lang="en-US" dirty="0" smtClean="0"/>
              <a:t>, click on astronomer, then EVLA:</a:t>
            </a:r>
          </a:p>
          <a:p>
            <a:r>
              <a:rPr lang="en-US" b="1" dirty="0" smtClean="0"/>
              <a:t>Observational Status Summary</a:t>
            </a:r>
            <a:r>
              <a:rPr lang="en-US" dirty="0" smtClean="0"/>
              <a:t>: basic introductory guide with (almost) everything in this talk, and more!</a:t>
            </a:r>
          </a:p>
          <a:p>
            <a:r>
              <a:rPr lang="en-US" b="1" dirty="0" smtClean="0"/>
              <a:t>EVLA Exposure Calculator</a:t>
            </a:r>
            <a:r>
              <a:rPr lang="en-US" dirty="0" smtClean="0"/>
              <a:t>: how long does it take to get to 1microJy/beam?</a:t>
            </a:r>
          </a:p>
          <a:p>
            <a:r>
              <a:rPr lang="en-US" b="1" dirty="0" err="1" smtClean="0"/>
              <a:t>FAQs</a:t>
            </a:r>
            <a:r>
              <a:rPr lang="en-US" dirty="0" smtClean="0"/>
              <a:t>: how much overhead do I need?</a:t>
            </a:r>
          </a:p>
          <a:p>
            <a:r>
              <a:rPr lang="en-US" b="1" dirty="0" err="1" smtClean="0"/>
              <a:t>eNews</a:t>
            </a:r>
            <a:r>
              <a:rPr lang="en-US" b="1" dirty="0" smtClean="0"/>
              <a:t>: </a:t>
            </a:r>
            <a:r>
              <a:rPr lang="en-US" dirty="0" smtClean="0"/>
              <a:t>late-breaking news for our observing community</a:t>
            </a:r>
          </a:p>
          <a:p>
            <a:r>
              <a:rPr lang="en-US" b="1" dirty="0" smtClean="0"/>
              <a:t>Data archive</a:t>
            </a:r>
            <a:r>
              <a:rPr lang="en-US" dirty="0" smtClean="0"/>
              <a:t>: all VLA, VLBA, EVLA data are accessible through the NRAO archive</a:t>
            </a:r>
          </a:p>
          <a:p>
            <a:r>
              <a:rPr lang="en-US" dirty="0" smtClean="0"/>
              <a:t>Plus information on proposal submission, observing scripts, memo series, RFI plots and lists, data reduction…</a:t>
            </a:r>
          </a:p>
          <a:p>
            <a:endParaRPr lang="en-US" b="1" dirty="0" smtClean="0"/>
          </a:p>
          <a:p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NRAO Community Day, Univ. of Maryland – December 14,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Community days</a:t>
            </a:r>
          </a:p>
          <a:p>
            <a:pPr lvl="1"/>
            <a:r>
              <a:rPr lang="en-US" dirty="0" smtClean="0"/>
              <a:t>Berkeley, CA Jan 13, 2012</a:t>
            </a:r>
          </a:p>
          <a:p>
            <a:r>
              <a:rPr lang="en-US" b="1" dirty="0" smtClean="0"/>
              <a:t>AAS splinter sessions &amp; NRAO booth</a:t>
            </a:r>
          </a:p>
          <a:p>
            <a:r>
              <a:rPr lang="en-US" b="1" dirty="0" smtClean="0"/>
              <a:t>Data reduction workshops</a:t>
            </a:r>
          </a:p>
          <a:p>
            <a:pPr lvl="1"/>
            <a:r>
              <a:rPr lang="en-US" dirty="0" smtClean="0"/>
              <a:t>Caltech, CA Jan 19-20, 2012</a:t>
            </a:r>
          </a:p>
          <a:p>
            <a:pPr lvl="1"/>
            <a:r>
              <a:rPr lang="en-US" dirty="0" smtClean="0"/>
              <a:t>Socorro, NM Feb 22-Mar 1, 2012</a:t>
            </a:r>
          </a:p>
          <a:p>
            <a:r>
              <a:rPr lang="en-US" b="1" dirty="0" smtClean="0"/>
              <a:t>Synthesis Imaging Workshop</a:t>
            </a:r>
            <a:r>
              <a:rPr lang="en-US" dirty="0" smtClean="0"/>
              <a:t> (and books) every two years</a:t>
            </a:r>
          </a:p>
          <a:p>
            <a:pPr lvl="1"/>
            <a:r>
              <a:rPr lang="en-US" dirty="0" smtClean="0"/>
              <a:t>Socorro, NM May 29- Jun 5, 2012</a:t>
            </a:r>
          </a:p>
          <a:p>
            <a:pPr lvl="1"/>
            <a:r>
              <a:rPr lang="en-US" dirty="0" smtClean="0"/>
              <a:t>Single dish workshops in Green Bank, WV every other year</a:t>
            </a:r>
          </a:p>
          <a:p>
            <a:pPr lvl="1"/>
            <a:r>
              <a:rPr lang="en-US" dirty="0" smtClean="0"/>
              <a:t>Lectures are on the Web</a:t>
            </a:r>
          </a:p>
          <a:p>
            <a:r>
              <a:rPr lang="en-US" b="1" dirty="0" smtClean="0"/>
              <a:t>Visit NRAO</a:t>
            </a:r>
            <a:endParaRPr lang="en-US" dirty="0" smtClean="0"/>
          </a:p>
          <a:p>
            <a:pPr lvl="1"/>
            <a:r>
              <a:rPr lang="en-US" dirty="0" smtClean="0"/>
              <a:t>Observing &amp; data reduction trips</a:t>
            </a:r>
          </a:p>
          <a:p>
            <a:endParaRPr lang="en-US" dirty="0" smtClean="0"/>
          </a:p>
          <a:p>
            <a:endParaRPr lang="en-US" b="1" dirty="0" smtClean="0"/>
          </a:p>
          <a:p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NRAO Community Day, Univ. of Maryland – December 14,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Travel support</a:t>
            </a:r>
          </a:p>
          <a:p>
            <a:r>
              <a:rPr lang="en-US" b="1" dirty="0" smtClean="0"/>
              <a:t>Preprint and page charges</a:t>
            </a:r>
          </a:p>
          <a:p>
            <a:r>
              <a:rPr lang="en-US" b="1" dirty="0" smtClean="0"/>
              <a:t>Large proposal/key science support</a:t>
            </a:r>
          </a:p>
          <a:p>
            <a:r>
              <a:rPr lang="en-US" b="1" dirty="0" smtClean="0"/>
              <a:t>Students (undergraduate and graduate)</a:t>
            </a:r>
          </a:p>
          <a:p>
            <a:pPr lvl="1"/>
            <a:r>
              <a:rPr lang="en-US" dirty="0" smtClean="0"/>
              <a:t>Summer students</a:t>
            </a:r>
          </a:p>
          <a:p>
            <a:pPr lvl="1"/>
            <a:r>
              <a:rPr lang="en-US" dirty="0" smtClean="0"/>
              <a:t>Student observing support (also class observations in some cases)</a:t>
            </a:r>
          </a:p>
          <a:p>
            <a:pPr lvl="1"/>
            <a:r>
              <a:rPr lang="en-US" dirty="0" smtClean="0"/>
              <a:t>Co-op program (undergraduates)</a:t>
            </a:r>
          </a:p>
          <a:p>
            <a:pPr lvl="1"/>
            <a:r>
              <a:rPr lang="en-US" dirty="0" smtClean="0"/>
              <a:t>Graduate student internships</a:t>
            </a:r>
          </a:p>
          <a:p>
            <a:pPr lvl="1"/>
            <a:r>
              <a:rPr lang="en-US" dirty="0" smtClean="0"/>
              <a:t>Graduate fellowships</a:t>
            </a:r>
          </a:p>
          <a:p>
            <a:r>
              <a:rPr lang="en-US" b="1" dirty="0" smtClean="0"/>
              <a:t>Postdoctoral fellowships (</a:t>
            </a:r>
            <a:r>
              <a:rPr lang="en-US" b="1" dirty="0" err="1" smtClean="0"/>
              <a:t>Jansky</a:t>
            </a:r>
            <a:r>
              <a:rPr lang="en-US" b="1" dirty="0" smtClean="0"/>
              <a:t> and others)</a:t>
            </a:r>
          </a:p>
          <a:p>
            <a:r>
              <a:rPr lang="en-US" b="1" dirty="0" smtClean="0"/>
              <a:t>Short- or long-term visits</a:t>
            </a:r>
          </a:p>
          <a:p>
            <a:pPr lvl="1"/>
            <a:r>
              <a:rPr lang="en-US" dirty="0" smtClean="0"/>
              <a:t>PhD astronomers or radio engineers, preferably junior</a:t>
            </a:r>
          </a:p>
          <a:p>
            <a:endParaRPr lang="en-US" dirty="0" smtClean="0"/>
          </a:p>
          <a:p>
            <a:endParaRPr lang="en-US" b="1" dirty="0" smtClean="0"/>
          </a:p>
          <a:p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NRAO Community Day, Univ. of Maryland – December 14,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NRAO staff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Helpdesk</a:t>
            </a:r>
          </a:p>
          <a:p>
            <a:r>
              <a:rPr lang="en-US" b="1" dirty="0" smtClean="0"/>
              <a:t>E-mail, telephone</a:t>
            </a:r>
          </a:p>
          <a:p>
            <a:r>
              <a:rPr lang="en-US" b="1" dirty="0" smtClean="0"/>
              <a:t>Wide variety of radio expertise</a:t>
            </a:r>
          </a:p>
          <a:p>
            <a:pPr lvl="1"/>
            <a:r>
              <a:rPr lang="en-US" dirty="0" smtClean="0"/>
              <a:t>Data analysts</a:t>
            </a:r>
          </a:p>
          <a:p>
            <a:pPr lvl="1"/>
            <a:r>
              <a:rPr lang="en-US" dirty="0" smtClean="0"/>
              <a:t>Software engineers</a:t>
            </a:r>
          </a:p>
          <a:p>
            <a:pPr lvl="1"/>
            <a:r>
              <a:rPr lang="en-US" dirty="0" smtClean="0"/>
              <a:t>Hardware gurus</a:t>
            </a:r>
          </a:p>
          <a:p>
            <a:pPr lvl="1"/>
            <a:r>
              <a:rPr lang="en-US" dirty="0" smtClean="0"/>
              <a:t>Scientific staff</a:t>
            </a:r>
          </a:p>
          <a:p>
            <a:r>
              <a:rPr lang="en-US" b="1" dirty="0" smtClean="0"/>
              <a:t>Friendly </a:t>
            </a:r>
            <a:r>
              <a:rPr lang="en-US" dirty="0" smtClean="0"/>
              <a:t>(mostly), </a:t>
            </a:r>
            <a:r>
              <a:rPr lang="en-US" b="1" dirty="0" smtClean="0"/>
              <a:t>helpful</a:t>
            </a:r>
            <a:r>
              <a:rPr lang="en-US" dirty="0" smtClean="0"/>
              <a:t> (usually)</a:t>
            </a:r>
          </a:p>
          <a:p>
            <a:pPr lvl="1"/>
            <a:r>
              <a:rPr lang="en-US" b="1" dirty="0" smtClean="0"/>
              <a:t>We really do like working in a </a:t>
            </a:r>
            <a:r>
              <a:rPr lang="en-US" b="1" i="1" dirty="0" smtClean="0"/>
              <a:t>national</a:t>
            </a:r>
            <a:r>
              <a:rPr lang="en-US" b="1" dirty="0" smtClean="0"/>
              <a:t> observatory</a:t>
            </a:r>
          </a:p>
          <a:p>
            <a:pPr lvl="1"/>
            <a:r>
              <a:rPr lang="en-US" b="1" dirty="0" smtClean="0"/>
              <a:t>You can’t possibly have crazier ideas than we do</a:t>
            </a:r>
          </a:p>
          <a:p>
            <a:endParaRPr lang="en-US" dirty="0" smtClean="0"/>
          </a:p>
          <a:p>
            <a:endParaRPr lang="en-US" b="1" dirty="0" smtClean="0"/>
          </a:p>
          <a:p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NRAO Community Day, Univ. of Maryland – December 14,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Some recent results (just for fun)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Recent demo/science results from the EVLA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EVLA Path to Completion Review– December 1-2,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ACAA0A5-F159-4365-A0E1-B4DF4D4A1B3C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87UAjet_edi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596" y="1129341"/>
            <a:ext cx="6659592" cy="3274299"/>
          </a:xfrm>
          <a:prstGeom prst="rect">
            <a:avLst/>
          </a:prstGeom>
        </p:spPr>
      </p:pic>
      <p:pic>
        <p:nvPicPr>
          <p:cNvPr id="14" name="Picture 13" descr="M87KAAjet_edi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509" y="3159978"/>
            <a:ext cx="6419491" cy="3196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4486"/>
            <a:ext cx="8229600" cy="1143000"/>
          </a:xfrm>
        </p:spPr>
        <p:txBody>
          <a:bodyPr/>
          <a:lstStyle/>
          <a:p>
            <a:r>
              <a:rPr lang="en-US" dirty="0" smtClean="0"/>
              <a:t>The jet of M87, then and now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EVLA Path to Completion Review– December 1-2,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776364" y="1688251"/>
            <a:ext cx="2829464" cy="41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itchFamily="34" charset="0"/>
                <a:ea typeface="ＭＳ Ｐゴシック" pitchFamily="96" charset="-128"/>
                <a:cs typeface="Gill Sans"/>
              </a:rPr>
              <a:t>VLA, 15 GHz,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mbol" pitchFamily="18" charset="2"/>
                <a:ea typeface="ＭＳ Ｐゴシック" pitchFamily="96" charset="-128"/>
                <a:cs typeface="Gill Sans"/>
              </a:rPr>
              <a:t>q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itchFamily="34" charset="0"/>
                <a:ea typeface="ＭＳ Ｐゴシック" pitchFamily="96" charset="-128"/>
                <a:cs typeface="Gill Sans"/>
              </a:rPr>
              <a:t>=0.15</a:t>
            </a:r>
            <a:r>
              <a:rPr lang="en-US" sz="2000" dirty="0" smtClean="0">
                <a:solidFill>
                  <a:schemeClr val="bg1"/>
                </a:solidFill>
                <a:latin typeface="Symbol" pitchFamily="18" charset="2"/>
              </a:rPr>
              <a:t>²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" pitchFamily="34" charset="0"/>
              <a:ea typeface="ＭＳ Ｐゴシック" pitchFamily="96" charset="-128"/>
              <a:cs typeface="Gill Sans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Gill Sans MT" pitchFamily="34" charset="0"/>
              <a:ea typeface="ＭＳ Ｐゴシック" pitchFamily="96" charset="-128"/>
              <a:cs typeface="Gill Sans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Gill Sans MT" pitchFamily="34" charset="0"/>
              <a:ea typeface="ＭＳ Ｐゴシック" pitchFamily="96" charset="-128"/>
              <a:cs typeface="Gill San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8271" y="5555411"/>
            <a:ext cx="2924358" cy="545088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EVLA, 33 GHz,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</a:rPr>
              <a:t>q</a:t>
            </a:r>
            <a:r>
              <a:rPr lang="en-US" dirty="0" smtClean="0">
                <a:solidFill>
                  <a:schemeClr val="bg1"/>
                </a:solidFill>
              </a:rPr>
              <a:t>=0.05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</a:rPr>
              <a:t>²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28601" y="1774515"/>
            <a:ext cx="1949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EVLA demo science: F. Owen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87Q_91_ABC_edi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232" y="1622630"/>
            <a:ext cx="4231397" cy="28596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jet of M87, then and 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518" y="162263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VLA, </a:t>
            </a:r>
          </a:p>
          <a:p>
            <a:pPr>
              <a:buNone/>
            </a:pPr>
            <a:r>
              <a:rPr lang="en-US" dirty="0" smtClean="0"/>
              <a:t>44 GHz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                                EVLA, 33 GHz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EVLA Path to Completion Review– December 1-2,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9" name="Picture 8" descr="M87KAA11_ABC_edi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391" y="3289824"/>
            <a:ext cx="4238727" cy="28738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28601" y="1774515"/>
            <a:ext cx="1949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EVLA demo science: F. Owen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396"/>
            <a:ext cx="8229600" cy="1143000"/>
          </a:xfrm>
        </p:spPr>
        <p:txBody>
          <a:bodyPr/>
          <a:lstStyle/>
          <a:p>
            <a:r>
              <a:rPr lang="en-US" dirty="0" smtClean="0"/>
              <a:t>Relics and jets in </a:t>
            </a:r>
            <a:r>
              <a:rPr lang="en-US" dirty="0" err="1" smtClean="0"/>
              <a:t>Abell</a:t>
            </a:r>
            <a:r>
              <a:rPr lang="en-US" dirty="0" smtClean="0"/>
              <a:t> 2256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152" y="1292238"/>
            <a:ext cx="2513291" cy="4937760"/>
          </a:xfrm>
        </p:spPr>
        <p:txBody>
          <a:bodyPr/>
          <a:lstStyle/>
          <a:p>
            <a:r>
              <a:rPr lang="en-US" dirty="0" smtClean="0"/>
              <a:t>1–2 GHz, 20-arcmin on a side; color corresponds to spectral index (Owen, Rudnick, </a:t>
            </a:r>
            <a:r>
              <a:rPr lang="en-US" dirty="0" err="1" smtClean="0"/>
              <a:t>Eilek</a:t>
            </a:r>
            <a:r>
              <a:rPr lang="en-US" dirty="0" smtClean="0"/>
              <a:t>, Rau, </a:t>
            </a:r>
            <a:r>
              <a:rPr lang="en-US" dirty="0" err="1" smtClean="0"/>
              <a:t>Bhatnagar</a:t>
            </a:r>
            <a:r>
              <a:rPr lang="en-US" dirty="0" smtClean="0"/>
              <a:t>, </a:t>
            </a:r>
            <a:r>
              <a:rPr lang="en-US" dirty="0" err="1" smtClean="0"/>
              <a:t>Kogan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EVLA Path to Completion Review– December 1-2,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6" name="Picture 5" descr="A2256Lcol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190" y="1180962"/>
            <a:ext cx="6242523" cy="5205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SS433 @ 26 GHz: 12 ~weekly snapshots</a:t>
            </a:r>
            <a:endParaRPr lang="en-US" dirty="0"/>
          </a:p>
        </p:txBody>
      </p:sp>
      <p:pic>
        <p:nvPicPr>
          <p:cNvPr id="6" name="k26_modlab.gif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7200" y="2178663"/>
            <a:ext cx="8229600" cy="336903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NRAO Community Day, Univ. of Maryland – December 14,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08541" y="5547700"/>
            <a:ext cx="3453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Miller-Jones et al./demo science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ic10_spec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360" r="-13360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IC10 (dwarf galaxy) at 6cm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NRAO Community Day, Univ. of Maryland – December 14,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70418" y="5474071"/>
            <a:ext cx="1518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Heesen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et 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28x25m antennas, 8 feeds, 0.035-36.4 km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NRAO Community Day, Univ. of Maryland – December 14,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8" name="Content Placeholder 7" descr="Finley2_hi.tif"/>
          <p:cNvPicPr>
            <a:picLocks noGrp="1" noChangeAspect="1"/>
          </p:cNvPicPr>
          <p:nvPr>
            <p:ph idx="1"/>
          </p:nvPr>
        </p:nvPicPr>
        <p:blipFill>
          <a:blip r:embed="rId2"/>
          <a:srcRect l="-9138" r="-9138"/>
          <a:stretch>
            <a:fillRect/>
          </a:stretch>
        </p:blipFill>
        <p:spPr/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Low frequencies</a:t>
            </a:r>
          </a:p>
          <a:p>
            <a:r>
              <a:rPr lang="en-US" dirty="0" smtClean="0"/>
              <a:t>A few more </a:t>
            </a:r>
            <a:r>
              <a:rPr lang="en-US" dirty="0" err="1" smtClean="0"/>
              <a:t>pics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EVLA Path to Completion Review– December 1-2,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ACAA0A5-F159-4365-A0E1-B4DF4D4A1B3C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Below 1 GHz at the EVLA: receivers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Lowband</a:t>
            </a:r>
            <a:r>
              <a:rPr lang="en-US" dirty="0" smtClean="0"/>
              <a:t>: 58-84, 230-430 MHz</a:t>
            </a:r>
          </a:p>
          <a:p>
            <a:r>
              <a:rPr lang="en-US" dirty="0" smtClean="0"/>
              <a:t>First receiver set in the lab being tested; 2</a:t>
            </a:r>
            <a:r>
              <a:rPr lang="en-US" baseline="30000" dirty="0" smtClean="0"/>
              <a:t>nd</a:t>
            </a:r>
            <a:r>
              <a:rPr lang="en-US" dirty="0" smtClean="0"/>
              <a:t> in final stages of construction</a:t>
            </a:r>
          </a:p>
          <a:p>
            <a:r>
              <a:rPr lang="en-US" dirty="0" smtClean="0"/>
              <a:t>An optimistic schedule of getting them on the array:</a:t>
            </a:r>
          </a:p>
          <a:p>
            <a:pPr lvl="1"/>
            <a:r>
              <a:rPr lang="en-US" dirty="0" smtClean="0"/>
              <a:t>Jan   2012:  2</a:t>
            </a:r>
          </a:p>
          <a:p>
            <a:pPr lvl="1"/>
            <a:r>
              <a:rPr lang="en-US" dirty="0" smtClean="0"/>
              <a:t>Mar 2012:  6</a:t>
            </a:r>
          </a:p>
          <a:p>
            <a:pPr lvl="1"/>
            <a:r>
              <a:rPr lang="en-US" dirty="0" smtClean="0"/>
              <a:t>End 2012: 28</a:t>
            </a:r>
          </a:p>
          <a:p>
            <a:r>
              <a:rPr lang="en-US" dirty="0" smtClean="0"/>
              <a:t>RSRO would really help, in the second half of 2012</a:t>
            </a:r>
          </a:p>
          <a:p>
            <a:pPr lvl="1"/>
            <a:r>
              <a:rPr lang="en-US" dirty="0" smtClean="0"/>
              <a:t>Probably could get a bit of </a:t>
            </a:r>
            <a:r>
              <a:rPr lang="en-US" dirty="0" err="1" smtClean="0"/>
              <a:t>ToO</a:t>
            </a:r>
            <a:r>
              <a:rPr lang="en-US" dirty="0" smtClean="0"/>
              <a:t> time (&lt;10hrs per project) on that timescale</a:t>
            </a:r>
          </a:p>
          <a:p>
            <a:pPr lvl="1"/>
            <a:r>
              <a:rPr lang="en-US" dirty="0" smtClean="0"/>
              <a:t>Optimistically might hope for “regular” RSRO call in Aug 2012 (for 2013)</a:t>
            </a:r>
          </a:p>
          <a:p>
            <a:r>
              <a:rPr lang="en-US" dirty="0" smtClean="0"/>
              <a:t>Pretty </a:t>
            </a:r>
            <a:r>
              <a:rPr lang="en-US" dirty="0" err="1" smtClean="0"/>
              <a:t>pics</a:t>
            </a:r>
            <a:r>
              <a:rPr lang="en-US" dirty="0" smtClean="0"/>
              <a:t>: http://</a:t>
            </a:r>
            <a:r>
              <a:rPr lang="en-US" dirty="0" err="1" smtClean="0"/>
              <a:t>www.aoc.nrao.edu/~pharden/LBR/lbr.htm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b="1" dirty="0" smtClean="0"/>
          </a:p>
          <a:p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NRAO Community Day, Univ. of Maryland – December 14,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Below 1 GHz at the EVLA: feeds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Initially use the old 4, P band dipoles</a:t>
            </a:r>
          </a:p>
          <a:p>
            <a:pPr lvl="1"/>
            <a:r>
              <a:rPr lang="en-US" dirty="0" smtClean="0"/>
              <a:t>Means special campaigns for lower band – upper should be available all the time</a:t>
            </a:r>
          </a:p>
          <a:p>
            <a:r>
              <a:rPr lang="en-US" dirty="0" smtClean="0"/>
              <a:t>New feed based on </a:t>
            </a:r>
            <a:r>
              <a:rPr lang="en-US" dirty="0" err="1" smtClean="0"/>
              <a:t>Harun</a:t>
            </a:r>
            <a:r>
              <a:rPr lang="en-US" dirty="0" smtClean="0"/>
              <a:t> &amp; </a:t>
            </a:r>
            <a:r>
              <a:rPr lang="en-US" dirty="0" err="1" smtClean="0"/>
              <a:t>Ellingson</a:t>
            </a:r>
            <a:r>
              <a:rPr lang="en-US" dirty="0" smtClean="0"/>
              <a:t> (</a:t>
            </a:r>
            <a:r>
              <a:rPr lang="en-US" dirty="0" err="1" smtClean="0"/>
              <a:t>Va</a:t>
            </a:r>
            <a:r>
              <a:rPr lang="en-US" dirty="0" smtClean="0"/>
              <a:t> Tech) is in the early stages of design</a:t>
            </a:r>
          </a:p>
          <a:p>
            <a:r>
              <a:rPr lang="en-US" dirty="0" smtClean="0"/>
              <a:t>74 MHz dipoles: </a:t>
            </a:r>
          </a:p>
          <a:p>
            <a:pPr>
              <a:buNone/>
            </a:pPr>
            <a:r>
              <a:rPr lang="en-US" dirty="0" smtClean="0"/>
              <a:t>          http://www.aoc.nrao.edu/~pharden/LBR/PIX/pix.htm#74dipole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b="1" dirty="0" smtClean="0"/>
          </a:p>
          <a:p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NRAO Community Day, Univ. of Maryland – December 14,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2700" y="1282037"/>
            <a:ext cx="3879133" cy="1143000"/>
          </a:xfrm>
        </p:spPr>
        <p:txBody>
          <a:bodyPr/>
          <a:lstStyle/>
          <a:p>
            <a:r>
              <a:rPr lang="en-US" dirty="0" smtClean="0"/>
              <a:t>Below 1 GHz at the EVLA: pretty </a:t>
            </a:r>
            <a:r>
              <a:rPr lang="en-US" dirty="0" err="1" smtClean="0"/>
              <a:t>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b="1" dirty="0" smtClean="0"/>
          </a:p>
          <a:p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NRAO Community Day, Univ. of Maryland – December 14,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6" name="Picture 5" descr="LowBandReceiver14dec1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67" y="53975"/>
            <a:ext cx="4089400" cy="6667500"/>
          </a:xfrm>
          <a:prstGeom prst="rect">
            <a:avLst/>
          </a:prstGeom>
        </p:spPr>
      </p:pic>
      <p:pic>
        <p:nvPicPr>
          <p:cNvPr id="7" name="Picture 6" descr="LowFreq_dipoles14dec11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700" y="3184394"/>
            <a:ext cx="4051300" cy="271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28x25m antennas, 8 feeds, 0.035-36.4 km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NRAO Community Day, Univ. of Maryland – December 14,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7" name="Content Placeholder 6" descr="vla_finley_3_hi.tif"/>
          <p:cNvPicPr>
            <a:picLocks noGrp="1" noChangeAspect="1"/>
          </p:cNvPicPr>
          <p:nvPr>
            <p:ph idx="1"/>
          </p:nvPr>
        </p:nvPicPr>
        <p:blipFill>
          <a:blip r:embed="rId2"/>
          <a:srcRect l="-18018" r="-18018"/>
          <a:stretch>
            <a:fillRect/>
          </a:stretch>
        </p:blipFill>
        <p:spPr/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28x25m antennas, 8 feeds, 0.035-36.4 km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NRAO Community Day, Univ. of Maryland – December 14,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Content Placeholder 6" descr="Dcfg616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9523" r="-4952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28x25m antennas, 8 feeds, 0.035-36.4 km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NRAO Community Day, Univ. of Maryland – December 14,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8" name="Content Placeholder 7" descr="Ccfg1992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9489" r="-4948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28x25m antennas, 8 feeds, 0.035-36.4 km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NRAO Community Day, Univ. of Maryland – December 14,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7" name="Content Placeholder 6" descr="Bcfg6465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9294" r="-4929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28x25m antennas, 8 feeds, 0.035-36.4 km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NRAO Community Day, Univ. of Maryland – December 14,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8" name="Content Placeholder 7" descr="Acf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50043" r="-5004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VLA  backgr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2659</TotalTime>
  <Words>2396</Words>
  <Application>Microsoft Macintosh PowerPoint</Application>
  <PresentationFormat>On-screen Show (4:3)</PresentationFormat>
  <Paragraphs>384</Paragraphs>
  <Slides>43</Slides>
  <Notes>0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EVLA  backgrnd</vt:lpstr>
      <vt:lpstr>EVLA overview</vt:lpstr>
      <vt:lpstr>What is the EVLA?</vt:lpstr>
      <vt:lpstr>28x25m antennas, 8 feeds, 0.035-36.4 km</vt:lpstr>
      <vt:lpstr>28x25m antennas, 8 feeds, 0.035-36.4 km</vt:lpstr>
      <vt:lpstr>28x25m antennas, 8 feeds, 0.035-36.4 km</vt:lpstr>
      <vt:lpstr>28x25m antennas, 8 feeds, 0.035-36.4 km</vt:lpstr>
      <vt:lpstr>28x25m antennas, 8 feeds, 0.035-36.4 km</vt:lpstr>
      <vt:lpstr>28x25m antennas, 8 feeds, 0.035-36.4 km</vt:lpstr>
      <vt:lpstr>28x25m antennas, 8 feeds, 0.035-36.4 km</vt:lpstr>
      <vt:lpstr>28x25m antennas, 8 feeds, 0.035-36.4 km</vt:lpstr>
      <vt:lpstr>Basic scientific capabilities</vt:lpstr>
      <vt:lpstr>Sensitivity &amp; frequency coverage</vt:lpstr>
      <vt:lpstr>Receiver availability</vt:lpstr>
      <vt:lpstr>Angular resolution, largest angular scale, &amp; field-of-view</vt:lpstr>
      <vt:lpstr>WIDAR Overview</vt:lpstr>
      <vt:lpstr>Flexibility: truly independent subbands</vt:lpstr>
      <vt:lpstr>Flexibility: truly independent subbands</vt:lpstr>
      <vt:lpstr>Computing challenges</vt:lpstr>
      <vt:lpstr>Dynamic scheduling</vt:lpstr>
      <vt:lpstr>Dynamic scheduling</vt:lpstr>
      <vt:lpstr>Commissioning while observing</vt:lpstr>
      <vt:lpstr>Commissioning while observing</vt:lpstr>
      <vt:lpstr>Proposing for the EVLA</vt:lpstr>
      <vt:lpstr>February 1, 2012 deadline</vt:lpstr>
      <vt:lpstr>Open Shared Risk Observing (1feb12)</vt:lpstr>
      <vt:lpstr>Resident Shared Risk Observing (1feb12)</vt:lpstr>
      <vt:lpstr>Resident Shared Risk Obs.</vt:lpstr>
      <vt:lpstr>Resident Shared Risk Observing (1feb12)</vt:lpstr>
      <vt:lpstr>What NRAO can do for you</vt:lpstr>
      <vt:lpstr>Documentation on the Web</vt:lpstr>
      <vt:lpstr>Training</vt:lpstr>
      <vt:lpstr>Support</vt:lpstr>
      <vt:lpstr>NRAO staff</vt:lpstr>
      <vt:lpstr>Some recent results (just for fun)</vt:lpstr>
      <vt:lpstr>The jet of M87, then and now</vt:lpstr>
      <vt:lpstr>The jet of M87, then and now</vt:lpstr>
      <vt:lpstr>Relics and jets in Abell 2256</vt:lpstr>
      <vt:lpstr>SS433 @ 26 GHz: 12 ~weekly snapshots</vt:lpstr>
      <vt:lpstr>IC10 (dwarf galaxy) at 6cm</vt:lpstr>
      <vt:lpstr>Backup slides</vt:lpstr>
      <vt:lpstr>Below 1 GHz at the EVLA: receivers</vt:lpstr>
      <vt:lpstr>Below 1 GHz at the EVLA: feeds</vt:lpstr>
      <vt:lpstr>Below 1 GHz at the EVLA: pretty pics</vt:lpstr>
    </vt:vector>
  </TitlesOfParts>
  <Company>NRAO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Taylor Johnson</dc:creator>
  <cp:lastModifiedBy>Michael Rupen</cp:lastModifiedBy>
  <cp:revision>32</cp:revision>
  <cp:lastPrinted>2011-10-11T15:00:23Z</cp:lastPrinted>
  <dcterms:created xsi:type="dcterms:W3CDTF">2011-12-21T03:46:37Z</dcterms:created>
  <dcterms:modified xsi:type="dcterms:W3CDTF">2011-12-21T03:48:49Z</dcterms:modified>
</cp:coreProperties>
</file>