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sldIdLst>
    <p:sldId id="259" r:id="rId2"/>
    <p:sldId id="284" r:id="rId3"/>
    <p:sldId id="396" r:id="rId4"/>
    <p:sldId id="395" r:id="rId5"/>
    <p:sldId id="263" r:id="rId6"/>
    <p:sldId id="347" r:id="rId7"/>
    <p:sldId id="348" r:id="rId8"/>
    <p:sldId id="349" r:id="rId9"/>
    <p:sldId id="350" r:id="rId10"/>
    <p:sldId id="298" r:id="rId11"/>
    <p:sldId id="406" r:id="rId12"/>
    <p:sldId id="412" r:id="rId13"/>
    <p:sldId id="413" r:id="rId14"/>
    <p:sldId id="290" r:id="rId15"/>
    <p:sldId id="382" r:id="rId16"/>
    <p:sldId id="375" r:id="rId17"/>
    <p:sldId id="378" r:id="rId18"/>
    <p:sldId id="266" r:id="rId19"/>
    <p:sldId id="353" r:id="rId20"/>
    <p:sldId id="354" r:id="rId21"/>
    <p:sldId id="355" r:id="rId22"/>
    <p:sldId id="356" r:id="rId23"/>
    <p:sldId id="357" r:id="rId24"/>
    <p:sldId id="358" r:id="rId25"/>
    <p:sldId id="397" r:id="rId26"/>
    <p:sldId id="359" r:id="rId27"/>
    <p:sldId id="360" r:id="rId28"/>
    <p:sldId id="361" r:id="rId29"/>
    <p:sldId id="362" r:id="rId30"/>
    <p:sldId id="363" r:id="rId31"/>
    <p:sldId id="364" r:id="rId32"/>
    <p:sldId id="365" r:id="rId33"/>
    <p:sldId id="366" r:id="rId34"/>
    <p:sldId id="274" r:id="rId35"/>
    <p:sldId id="299" r:id="rId36"/>
    <p:sldId id="302" r:id="rId37"/>
    <p:sldId id="371" r:id="rId38"/>
    <p:sldId id="415" r:id="rId39"/>
    <p:sldId id="372" r:id="rId40"/>
    <p:sldId id="344" r:id="rId41"/>
    <p:sldId id="388" r:id="rId42"/>
    <p:sldId id="386" r:id="rId43"/>
    <p:sldId id="416" r:id="rId44"/>
    <p:sldId id="282" r:id="rId4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3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0" autoAdjust="0"/>
    <p:restoredTop sz="81092"/>
  </p:normalViewPr>
  <p:slideViewPr>
    <p:cSldViewPr snapToGrid="0" snapToObjects="1" showGuides="1">
      <p:cViewPr>
        <p:scale>
          <a:sx n="92" d="100"/>
          <a:sy n="92" d="100"/>
        </p:scale>
        <p:origin x="1024" y="952"/>
      </p:cViewPr>
      <p:guideLst>
        <p:guide orient="horz" pos="1620"/>
        <p:guide pos="2880"/>
      </p:guideLst>
    </p:cSldViewPr>
  </p:slideViewPr>
  <p:outlineViewPr>
    <p:cViewPr>
      <p:scale>
        <a:sx n="33" d="100"/>
        <a:sy n="33" d="100"/>
      </p:scale>
      <p:origin x="0" y="-1644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02BE4-89DD-6548-82D3-2826A713AC64}" type="datetimeFigureOut">
              <a:rPr lang="en-US" smtClean="0"/>
              <a:t>10/2/17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A6C1E-B574-9248-808E-C0199F168871}" type="slidenum">
              <a:rPr lang="en-US" smtClean="0"/>
              <a:t>‹#›</a:t>
            </a:fld>
            <a:endParaRPr lang="en-US"/>
          </a:p>
        </p:txBody>
      </p:sp>
    </p:spTree>
    <p:extLst>
      <p:ext uri="{BB962C8B-B14F-4D97-AF65-F5344CB8AC3E}">
        <p14:creationId xmlns:p14="http://schemas.microsoft.com/office/powerpoint/2010/main" val="164628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CA6C1E-B574-9248-808E-C0199F168871}" type="slidenum">
              <a:rPr lang="en-US" smtClean="0"/>
              <a:t>1</a:t>
            </a:fld>
            <a:endParaRPr lang="en-US"/>
          </a:p>
        </p:txBody>
      </p:sp>
    </p:spTree>
    <p:extLst>
      <p:ext uri="{BB962C8B-B14F-4D97-AF65-F5344CB8AC3E}">
        <p14:creationId xmlns:p14="http://schemas.microsoft.com/office/powerpoint/2010/main" val="1970173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Where we ended</a:t>
            </a:r>
            <a:r>
              <a:rPr lang="en-US" baseline="0" dirty="0" smtClean="0"/>
              <a:t> up based on a very successful meeting in June in Socorro. </a:t>
            </a:r>
          </a:p>
          <a:p>
            <a:r>
              <a:rPr lang="en-US" baseline="0" dirty="0" smtClean="0"/>
              <a:t>- Registration was a oversubscribed. </a:t>
            </a:r>
          </a:p>
          <a:p>
            <a:r>
              <a:rPr lang="en-US" baseline="0" dirty="0" smtClean="0"/>
              <a:t>- Included breakout sessions of SWGs. </a:t>
            </a:r>
          </a:p>
          <a:p>
            <a:r>
              <a:rPr lang="en-US" dirty="0" smtClean="0"/>
              <a:t>- Settled on a reference design</a:t>
            </a:r>
            <a:r>
              <a:rPr lang="en-US" baseline="0" dirty="0" smtClean="0"/>
              <a:t> to focus on for DS2020.  </a:t>
            </a:r>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10</a:t>
            </a:fld>
            <a:endParaRPr lang="en-US"/>
          </a:p>
        </p:txBody>
      </p:sp>
    </p:spTree>
    <p:extLst>
      <p:ext uri="{BB962C8B-B14F-4D97-AF65-F5344CB8AC3E}">
        <p14:creationId xmlns:p14="http://schemas.microsoft.com/office/powerpoint/2010/main" val="703206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12.6xVLA</a:t>
            </a:r>
            <a:r>
              <a:rPr lang="en-US" baseline="0" dirty="0" smtClean="0"/>
              <a:t> @ 3 GHz, NA Weights (point source sensitivity)</a:t>
            </a:r>
          </a:p>
          <a:p>
            <a:r>
              <a:rPr lang="en-US" baseline="0" dirty="0" smtClean="0"/>
              <a:t>22.0xVLA @ 41 GHz, NA Weights</a:t>
            </a:r>
          </a:p>
          <a:p>
            <a:endParaRPr lang="en-US" baseline="0" dirty="0" smtClean="0"/>
          </a:p>
          <a:p>
            <a:r>
              <a:rPr lang="en-US" dirty="0" smtClean="0"/>
              <a:t>6x-9x </a:t>
            </a:r>
            <a:r>
              <a:rPr lang="en-US" baseline="0" dirty="0" smtClean="0"/>
              <a:t>more sensitive than VLA at 1 arc sec. (Imaging sensitivity)</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11</a:t>
            </a:fld>
            <a:endParaRPr lang="en-US" dirty="0"/>
          </a:p>
        </p:txBody>
      </p:sp>
    </p:spTree>
    <p:extLst>
      <p:ext uri="{BB962C8B-B14F-4D97-AF65-F5344CB8AC3E}">
        <p14:creationId xmlns:p14="http://schemas.microsoft.com/office/powerpoint/2010/main" val="183236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15</a:t>
            </a:fld>
            <a:endParaRPr lang="en-US"/>
          </a:p>
        </p:txBody>
      </p:sp>
    </p:spTree>
    <p:extLst>
      <p:ext uri="{BB962C8B-B14F-4D97-AF65-F5344CB8AC3E}">
        <p14:creationId xmlns:p14="http://schemas.microsoft.com/office/powerpoint/2010/main" val="91981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Snapshot</a:t>
            </a:r>
            <a:r>
              <a:rPr lang="en-US" baseline="0" dirty="0" smtClean="0"/>
              <a:t> c</a:t>
            </a:r>
            <a:r>
              <a:rPr lang="en-US" dirty="0" smtClean="0"/>
              <a:t>omparison of effective collecting area for dish-arrays</a:t>
            </a:r>
            <a:r>
              <a:rPr lang="en-US" baseline="0" dirty="0" smtClean="0"/>
              <a:t> expected in the 2030’s.  </a:t>
            </a:r>
          </a:p>
          <a:p>
            <a:endParaRPr lang="en-US" baseline="0" dirty="0" smtClean="0"/>
          </a:p>
          <a:p>
            <a:endParaRPr lang="en-US" baseline="0" dirty="0" smtClean="0"/>
          </a:p>
          <a:p>
            <a:r>
              <a:rPr lang="en-US" baseline="0" dirty="0" smtClean="0"/>
              <a:t>Assumes SKA deployment baseline (July 2017)</a:t>
            </a:r>
          </a:p>
          <a:p>
            <a:r>
              <a:rPr lang="en-US" baseline="0" dirty="0" smtClean="0"/>
              <a:t>SKA 1</a:t>
            </a:r>
          </a:p>
          <a:p>
            <a:r>
              <a:rPr lang="en-US" baseline="0" dirty="0" smtClean="0"/>
              <a:t>   - 130 antennas, SKA bands 1, 2</a:t>
            </a:r>
          </a:p>
          <a:p>
            <a:r>
              <a:rPr lang="en-US" baseline="0" dirty="0" smtClean="0"/>
              <a:t>   - 67 antennas, SKA Band 5 a/b</a:t>
            </a:r>
          </a:p>
          <a:p>
            <a:r>
              <a:rPr lang="en-US" baseline="0" dirty="0" err="1" smtClean="0"/>
              <a:t>MeerKAT</a:t>
            </a:r>
            <a:r>
              <a:rPr lang="en-US" baseline="0" dirty="0" smtClean="0"/>
              <a:t>: </a:t>
            </a:r>
          </a:p>
          <a:p>
            <a:r>
              <a:rPr lang="en-US" baseline="0" dirty="0" smtClean="0"/>
              <a:t>  - 64 antennas, bands 1, 2, 3</a:t>
            </a:r>
          </a:p>
          <a:p>
            <a:endParaRPr lang="en-US" baseline="0" dirty="0" smtClean="0"/>
          </a:p>
          <a:p>
            <a:r>
              <a:rPr lang="en-US" baseline="0" dirty="0" err="1" smtClean="0"/>
              <a:t>MeerKAT</a:t>
            </a:r>
            <a:r>
              <a:rPr lang="en-US" baseline="0" dirty="0" smtClean="0"/>
              <a:t> has receiver indexer with 4 slots</a:t>
            </a:r>
          </a:p>
          <a:p>
            <a:endParaRPr lang="en-US" baseline="0" dirty="0" smtClean="0"/>
          </a:p>
        </p:txBody>
      </p:sp>
      <p:sp>
        <p:nvSpPr>
          <p:cNvPr id="4" name="Slide Number Placeholder 3"/>
          <p:cNvSpPr>
            <a:spLocks noGrp="1"/>
          </p:cNvSpPr>
          <p:nvPr>
            <p:ph type="sldNum" sz="quarter" idx="10"/>
          </p:nvPr>
        </p:nvSpPr>
        <p:spPr/>
        <p:txBody>
          <a:bodyPr/>
          <a:lstStyle/>
          <a:p>
            <a:fld id="{BECA6C1E-B574-9248-808E-C0199F168871}" type="slidenum">
              <a:rPr lang="en-US" smtClean="0"/>
              <a:t>17</a:t>
            </a:fld>
            <a:endParaRPr lang="en-US"/>
          </a:p>
        </p:txBody>
      </p:sp>
    </p:spTree>
    <p:extLst>
      <p:ext uri="{BB962C8B-B14F-4D97-AF65-F5344CB8AC3E}">
        <p14:creationId xmlns:p14="http://schemas.microsoft.com/office/powerpoint/2010/main" val="1529595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18</a:t>
            </a:fld>
            <a:endParaRPr lang="en-US"/>
          </a:p>
        </p:txBody>
      </p:sp>
    </p:spTree>
    <p:extLst>
      <p:ext uri="{BB962C8B-B14F-4D97-AF65-F5344CB8AC3E}">
        <p14:creationId xmlns:p14="http://schemas.microsoft.com/office/powerpoint/2010/main" val="72251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19</a:t>
            </a:fld>
            <a:endParaRPr lang="en-US"/>
          </a:p>
        </p:txBody>
      </p:sp>
    </p:spTree>
    <p:extLst>
      <p:ext uri="{BB962C8B-B14F-4D97-AF65-F5344CB8AC3E}">
        <p14:creationId xmlns:p14="http://schemas.microsoft.com/office/powerpoint/2010/main" val="209305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20</a:t>
            </a:fld>
            <a:endParaRPr lang="en-US"/>
          </a:p>
        </p:txBody>
      </p:sp>
    </p:spTree>
    <p:extLst>
      <p:ext uri="{BB962C8B-B14F-4D97-AF65-F5344CB8AC3E}">
        <p14:creationId xmlns:p14="http://schemas.microsoft.com/office/powerpoint/2010/main" val="600086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21</a:t>
            </a:fld>
            <a:endParaRPr lang="en-US"/>
          </a:p>
        </p:txBody>
      </p:sp>
    </p:spTree>
    <p:extLst>
      <p:ext uri="{BB962C8B-B14F-4D97-AF65-F5344CB8AC3E}">
        <p14:creationId xmlns:p14="http://schemas.microsoft.com/office/powerpoint/2010/main" val="145004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22</a:t>
            </a:fld>
            <a:endParaRPr lang="en-US"/>
          </a:p>
        </p:txBody>
      </p:sp>
    </p:spTree>
    <p:extLst>
      <p:ext uri="{BB962C8B-B14F-4D97-AF65-F5344CB8AC3E}">
        <p14:creationId xmlns:p14="http://schemas.microsoft.com/office/powerpoint/2010/main" val="284581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This is a simulation of ~30 complex organic molecules, not currently detected in the ISM, but which are good candidates for detection.  I have highlighted in colors example of these molecules which are important for understanding chemical evolution (e.g., increasingly complex carbon-nitrogen chains), probing chirality (e.g., glyceraldehyde), are part of largely unknown cyclic/aromatic chemistry (e.g. pyrrole), or are excellent candidates for being direct precursors to amino acids and other biogenic species (e.g. </a:t>
            </a:r>
            <a:r>
              <a:rPr lang="en-US" sz="1200" b="0" i="0" kern="1200" dirty="0" err="1" smtClean="0">
                <a:solidFill>
                  <a:schemeClr val="tx1"/>
                </a:solidFill>
                <a:effectLst/>
                <a:latin typeface="+mn-lt"/>
                <a:ea typeface="+mn-ea"/>
                <a:cs typeface="+mn-cs"/>
              </a:rPr>
              <a:t>aminopropionitrile</a:t>
            </a:r>
            <a:r>
              <a:rPr lang="en-US" sz="1200" b="0" i="0" kern="1200" dirty="0" smtClean="0">
                <a:solidFill>
                  <a:schemeClr val="tx1"/>
                </a:solidFill>
                <a:effectLst/>
                <a:latin typeface="+mn-lt"/>
                <a:ea typeface="+mn-ea"/>
                <a:cs typeface="+mn-cs"/>
              </a:rPr>
              <a:t>).</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simulation assumes that the emission is coming from a compact, 1" hot core in </a:t>
            </a:r>
            <a:r>
              <a:rPr lang="en-US" sz="1200" b="0" i="0" kern="1200" dirty="0" err="1" smtClean="0">
                <a:solidFill>
                  <a:schemeClr val="tx1"/>
                </a:solidFill>
                <a:effectLst/>
                <a:latin typeface="+mn-lt"/>
                <a:ea typeface="+mn-ea"/>
                <a:cs typeface="+mn-cs"/>
              </a:rPr>
              <a:t>Sgr</a:t>
            </a:r>
            <a:r>
              <a:rPr lang="en-US" sz="1200" b="0" i="0" kern="1200" dirty="0" smtClean="0">
                <a:solidFill>
                  <a:schemeClr val="tx1"/>
                </a:solidFill>
                <a:effectLst/>
                <a:latin typeface="+mn-lt"/>
                <a:ea typeface="+mn-ea"/>
                <a:cs typeface="+mn-cs"/>
              </a:rPr>
              <a:t> B2(N), from molecules with column densities of 10^12 - 10^14 cm-2, at T = 200 K, and with a linewidth of 3 km/s.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simulation does *not* contain any currently-detected species, meaning that a real spectrum in this frequency range would have many, many bright lines off the scale of this graph.</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red horizontal line is the ~</a:t>
            </a:r>
            <a:r>
              <a:rPr lang="en-US" sz="1200" b="0" i="0" kern="1200" dirty="0" err="1" smtClean="0">
                <a:solidFill>
                  <a:schemeClr val="tx1"/>
                </a:solidFill>
                <a:effectLst/>
                <a:latin typeface="+mn-lt"/>
                <a:ea typeface="+mn-ea"/>
                <a:cs typeface="+mn-cs"/>
              </a:rPr>
              <a:t>rms</a:t>
            </a:r>
            <a:r>
              <a:rPr lang="en-US" sz="1200" b="0" i="0" kern="1200" dirty="0" smtClean="0">
                <a:solidFill>
                  <a:schemeClr val="tx1"/>
                </a:solidFill>
                <a:effectLst/>
                <a:latin typeface="+mn-lt"/>
                <a:ea typeface="+mn-ea"/>
                <a:cs typeface="+mn-cs"/>
              </a:rPr>
              <a:t> of the current GBT PRIMOS observations.  These suffer greatly from beam dilution, as the 1" source is diluted in a 30" GBT beam.  This </a:t>
            </a:r>
            <a:r>
              <a:rPr lang="en-US" sz="1200" b="0" i="0" kern="1200" dirty="0" err="1" smtClean="0">
                <a:solidFill>
                  <a:schemeClr val="tx1"/>
                </a:solidFill>
                <a:effectLst/>
                <a:latin typeface="+mn-lt"/>
                <a:ea typeface="+mn-ea"/>
                <a:cs typeface="+mn-cs"/>
              </a:rPr>
              <a:t>rms</a:t>
            </a:r>
            <a:r>
              <a:rPr lang="en-US" sz="1200" b="0" i="0" kern="1200" dirty="0" smtClean="0">
                <a:solidFill>
                  <a:schemeClr val="tx1"/>
                </a:solidFill>
                <a:effectLst/>
                <a:latin typeface="+mn-lt"/>
                <a:ea typeface="+mn-ea"/>
                <a:cs typeface="+mn-cs"/>
              </a:rPr>
              <a:t> is about what we can reasonably get with reasonable integration times at the GBT.  Drilling deeper will take far longer than is feasible for a survey.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green line is taken from the </a:t>
            </a:r>
            <a:r>
              <a:rPr lang="en-US" sz="1200" b="0" i="0" kern="1200" dirty="0" err="1" smtClean="0">
                <a:solidFill>
                  <a:schemeClr val="tx1"/>
                </a:solidFill>
                <a:effectLst/>
                <a:latin typeface="+mn-lt"/>
                <a:ea typeface="+mn-ea"/>
                <a:cs typeface="+mn-cs"/>
              </a:rPr>
              <a:t>ngVLA</a:t>
            </a:r>
            <a:r>
              <a:rPr lang="en-US" sz="1200" b="0" i="0" kern="1200" dirty="0" smtClean="0">
                <a:solidFill>
                  <a:schemeClr val="tx1"/>
                </a:solidFill>
                <a:effectLst/>
                <a:latin typeface="+mn-lt"/>
                <a:ea typeface="+mn-ea"/>
                <a:cs typeface="+mn-cs"/>
              </a:rPr>
              <a:t> tech specs page for line sensitivity at 10 km/s in 1 </a:t>
            </a:r>
            <a:r>
              <a:rPr lang="en-US" sz="1200" b="0" i="0" kern="1200" dirty="0" err="1" smtClean="0">
                <a:solidFill>
                  <a:schemeClr val="tx1"/>
                </a:solidFill>
                <a:effectLst/>
                <a:latin typeface="+mn-lt"/>
                <a:ea typeface="+mn-ea"/>
                <a:cs typeface="+mn-cs"/>
              </a:rPr>
              <a:t>hr</a:t>
            </a:r>
            <a:r>
              <a:rPr lang="en-US" sz="1200" b="0" i="0" kern="1200" dirty="0" smtClean="0">
                <a:solidFill>
                  <a:schemeClr val="tx1"/>
                </a:solidFill>
                <a:effectLst/>
                <a:latin typeface="+mn-lt"/>
                <a:ea typeface="+mn-ea"/>
                <a:cs typeface="+mn-cs"/>
              </a:rPr>
              <a:t>, degraded for 0.3 km/s channels.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blue shaded region is the area in which I project, from a statistical analysis of the PRIMOS observations, we will hit line-confusion in this frequency range.  There is little point in integrating more than 3 sigma deeper than this.</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what are the take-away messages here?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1) the </a:t>
            </a:r>
            <a:r>
              <a:rPr lang="en-US" sz="1200" b="0" i="0" kern="1200" dirty="0" err="1" smtClean="0">
                <a:solidFill>
                  <a:schemeClr val="tx1"/>
                </a:solidFill>
                <a:effectLst/>
                <a:latin typeface="+mn-lt"/>
                <a:ea typeface="+mn-ea"/>
                <a:cs typeface="+mn-cs"/>
              </a:rPr>
              <a:t>ngVLA</a:t>
            </a:r>
            <a:r>
              <a:rPr lang="en-US" sz="1200" b="0" i="0" kern="1200" dirty="0" smtClean="0">
                <a:solidFill>
                  <a:schemeClr val="tx1"/>
                </a:solidFill>
                <a:effectLst/>
                <a:latin typeface="+mn-lt"/>
                <a:ea typeface="+mn-ea"/>
                <a:cs typeface="+mn-cs"/>
              </a:rPr>
              <a:t> will almost certainly provide access to a wealth of new molecular detections of molecules </a:t>
            </a:r>
            <a:r>
              <a:rPr lang="en-US" sz="1200" b="1" i="0" kern="1200" dirty="0" smtClean="0">
                <a:solidFill>
                  <a:schemeClr val="tx1"/>
                </a:solidFill>
                <a:effectLst/>
                <a:latin typeface="+mn-lt"/>
                <a:ea typeface="+mn-ea"/>
                <a:cs typeface="+mn-cs"/>
              </a:rPr>
              <a:t>similar</a:t>
            </a:r>
            <a:r>
              <a:rPr lang="en-US" sz="1200" b="0" i="0" kern="1200" dirty="0" smtClean="0">
                <a:solidFill>
                  <a:schemeClr val="tx1"/>
                </a:solidFill>
                <a:effectLst/>
                <a:latin typeface="+mn-lt"/>
                <a:ea typeface="+mn-ea"/>
                <a:cs typeface="+mn-cs"/>
              </a:rPr>
              <a:t> to the representative species shown here</a:t>
            </a:r>
          </a:p>
          <a:p>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2) the </a:t>
            </a:r>
            <a:r>
              <a:rPr lang="en-US" sz="1200" b="0" i="0" kern="1200" dirty="0" err="1" smtClean="0">
                <a:solidFill>
                  <a:schemeClr val="tx1"/>
                </a:solidFill>
                <a:effectLst/>
                <a:latin typeface="+mn-lt"/>
                <a:ea typeface="+mn-ea"/>
                <a:cs typeface="+mn-cs"/>
              </a:rPr>
              <a:t>ngVLA</a:t>
            </a:r>
            <a:r>
              <a:rPr lang="en-US" sz="1200" b="0" i="0" kern="1200" dirty="0" smtClean="0">
                <a:solidFill>
                  <a:schemeClr val="tx1"/>
                </a:solidFill>
                <a:effectLst/>
                <a:latin typeface="+mn-lt"/>
                <a:ea typeface="+mn-ea"/>
                <a:cs typeface="+mn-cs"/>
              </a:rPr>
              <a:t> in reasonable integration times (say 4-20 hours) should hit line confusion in this most molecularly-rich galactic source at the 3 sigma level, something that the GBT and (J/E)VLA cannot hope to accomplish.</a:t>
            </a:r>
          </a:p>
          <a:p>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23</a:t>
            </a:fld>
            <a:endParaRPr lang="en-US"/>
          </a:p>
        </p:txBody>
      </p:sp>
    </p:spTree>
    <p:extLst>
      <p:ext uri="{BB962C8B-B14F-4D97-AF65-F5344CB8AC3E}">
        <p14:creationId xmlns:p14="http://schemas.microsoft.com/office/powerpoint/2010/main" val="191258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a:spcBef>
                <a:spcPts val="450"/>
              </a:spcBef>
              <a:buFont typeface="Arial" panose="020B0604020202020204" pitchFamily="34" charset="0"/>
              <a:buChar char="•"/>
            </a:pPr>
            <a:r>
              <a:rPr lang="en-IE" sz="1200" dirty="0" smtClean="0">
                <a:cs typeface="Times New Roman"/>
              </a:rPr>
              <a:t>~12,000 refereed papers with ~500,000 citations</a:t>
            </a:r>
          </a:p>
          <a:p>
            <a:pPr marL="257175" indent="-257175">
              <a:spcBef>
                <a:spcPts val="450"/>
              </a:spcBef>
              <a:buFont typeface="Arial" panose="020B0604020202020204" pitchFamily="34" charset="0"/>
              <a:buChar char="•"/>
            </a:pPr>
            <a:r>
              <a:rPr lang="en-IE" sz="1200" dirty="0" smtClean="0">
                <a:cs typeface="Times New Roman"/>
              </a:rPr>
              <a:t>~500 PhD theses</a:t>
            </a:r>
          </a:p>
          <a:p>
            <a:pPr marL="257175" indent="-257175">
              <a:spcBef>
                <a:spcPts val="450"/>
              </a:spcBef>
              <a:buFont typeface="Arial" panose="020B0604020202020204" pitchFamily="34" charset="0"/>
              <a:buChar char="•"/>
            </a:pPr>
            <a:r>
              <a:rPr lang="en-IE" sz="1200" b="1" i="1" dirty="0" smtClean="0">
                <a:cs typeface="Times New Roman"/>
              </a:rPr>
              <a:t>The VLA has been among the most productive telescopes ever!</a:t>
            </a:r>
          </a:p>
          <a:p>
            <a:endParaRPr lang="en-US" dirty="0" smtClean="0"/>
          </a:p>
          <a:p>
            <a:r>
              <a:rPr lang="en-US" dirty="0" smtClean="0"/>
              <a:t>Major recent science:</a:t>
            </a:r>
            <a:r>
              <a:rPr lang="en-IE"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dirty="0" smtClean="0"/>
              <a:t>FRB localization of completely unknown phenomena</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dirty="0" smtClean="0"/>
              <a:t>distance record for atomic H</a:t>
            </a:r>
            <a:r>
              <a:rPr lang="en-IE" baseline="0" dirty="0" smtClean="0"/>
              <a:t> in emission</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IE" baseline="0" dirty="0" smtClean="0"/>
              <a:t>Investigations of solar weather.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2</a:t>
            </a:fld>
            <a:endParaRPr lang="en-US"/>
          </a:p>
        </p:txBody>
      </p:sp>
    </p:spTree>
    <p:extLst>
      <p:ext uri="{BB962C8B-B14F-4D97-AF65-F5344CB8AC3E}">
        <p14:creationId xmlns:p14="http://schemas.microsoft.com/office/powerpoint/2010/main" val="560978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24</a:t>
            </a:fld>
            <a:endParaRPr lang="en-US"/>
          </a:p>
        </p:txBody>
      </p:sp>
    </p:spTree>
    <p:extLst>
      <p:ext uri="{BB962C8B-B14F-4D97-AF65-F5344CB8AC3E}">
        <p14:creationId xmlns:p14="http://schemas.microsoft.com/office/powerpoint/2010/main" val="239884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25</a:t>
            </a:fld>
            <a:endParaRPr lang="en-US"/>
          </a:p>
        </p:txBody>
      </p:sp>
    </p:spTree>
    <p:extLst>
      <p:ext uri="{BB962C8B-B14F-4D97-AF65-F5344CB8AC3E}">
        <p14:creationId xmlns:p14="http://schemas.microsoft.com/office/powerpoint/2010/main" val="1768079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26</a:t>
            </a:fld>
            <a:endParaRPr lang="en-US"/>
          </a:p>
        </p:txBody>
      </p:sp>
    </p:spTree>
    <p:extLst>
      <p:ext uri="{BB962C8B-B14F-4D97-AF65-F5344CB8AC3E}">
        <p14:creationId xmlns:p14="http://schemas.microsoft.com/office/powerpoint/2010/main" val="1435249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27</a:t>
            </a:fld>
            <a:endParaRPr lang="en-US"/>
          </a:p>
        </p:txBody>
      </p:sp>
    </p:spTree>
    <p:extLst>
      <p:ext uri="{BB962C8B-B14F-4D97-AF65-F5344CB8AC3E}">
        <p14:creationId xmlns:p14="http://schemas.microsoft.com/office/powerpoint/2010/main" val="1388998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28</a:t>
            </a:fld>
            <a:endParaRPr lang="en-US"/>
          </a:p>
        </p:txBody>
      </p:sp>
    </p:spTree>
    <p:extLst>
      <p:ext uri="{BB962C8B-B14F-4D97-AF65-F5344CB8AC3E}">
        <p14:creationId xmlns:p14="http://schemas.microsoft.com/office/powerpoint/2010/main" val="76746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29</a:t>
            </a:fld>
            <a:endParaRPr lang="en-US"/>
          </a:p>
        </p:txBody>
      </p:sp>
    </p:spTree>
    <p:extLst>
      <p:ext uri="{BB962C8B-B14F-4D97-AF65-F5344CB8AC3E}">
        <p14:creationId xmlns:p14="http://schemas.microsoft.com/office/powerpoint/2010/main" val="1971649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30</a:t>
            </a:fld>
            <a:endParaRPr lang="en-US"/>
          </a:p>
        </p:txBody>
      </p:sp>
    </p:spTree>
    <p:extLst>
      <p:ext uri="{BB962C8B-B14F-4D97-AF65-F5344CB8AC3E}">
        <p14:creationId xmlns:p14="http://schemas.microsoft.com/office/powerpoint/2010/main" val="137831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Shown is the current distribution of known pulsars in the GC.  </a:t>
            </a:r>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31</a:t>
            </a:fld>
            <a:endParaRPr lang="en-US"/>
          </a:p>
        </p:txBody>
      </p:sp>
    </p:spTree>
    <p:extLst>
      <p:ext uri="{BB962C8B-B14F-4D97-AF65-F5344CB8AC3E}">
        <p14:creationId xmlns:p14="http://schemas.microsoft.com/office/powerpoint/2010/main" val="97697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32</a:t>
            </a:fld>
            <a:endParaRPr lang="en-US"/>
          </a:p>
        </p:txBody>
      </p:sp>
    </p:spTree>
    <p:extLst>
      <p:ext uri="{BB962C8B-B14F-4D97-AF65-F5344CB8AC3E}">
        <p14:creationId xmlns:p14="http://schemas.microsoft.com/office/powerpoint/2010/main" val="2140321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33</a:t>
            </a:fld>
            <a:endParaRPr lang="en-US"/>
          </a:p>
        </p:txBody>
      </p:sp>
    </p:spTree>
    <p:extLst>
      <p:ext uri="{BB962C8B-B14F-4D97-AF65-F5344CB8AC3E}">
        <p14:creationId xmlns:p14="http://schemas.microsoft.com/office/powerpoint/2010/main" val="50740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D10DEACA-AFB8-4C1E-B043-2F4EE285386E}" type="slidenum">
              <a:rPr lang="en-IE" smtClean="0"/>
              <a:t>3</a:t>
            </a:fld>
            <a:endParaRPr lang="en-IE"/>
          </a:p>
        </p:txBody>
      </p:sp>
    </p:spTree>
    <p:extLst>
      <p:ext uri="{BB962C8B-B14F-4D97-AF65-F5344CB8AC3E}">
        <p14:creationId xmlns:p14="http://schemas.microsoft.com/office/powerpoint/2010/main" val="1282199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Anticipating “Open Skies” policy</a:t>
            </a:r>
          </a:p>
          <a:p>
            <a:endParaRPr lang="en-US" dirty="0" smtClean="0"/>
          </a:p>
          <a:p>
            <a:r>
              <a:rPr lang="en-US" dirty="0" smtClean="0"/>
              <a:t>Is this SKA-High?  Scientifically, the same direction. </a:t>
            </a:r>
            <a:endParaRPr lang="en-US" dirty="0"/>
          </a:p>
        </p:txBody>
      </p:sp>
      <p:sp>
        <p:nvSpPr>
          <p:cNvPr id="4" name="Slide Number Placeholder 3"/>
          <p:cNvSpPr>
            <a:spLocks noGrp="1"/>
          </p:cNvSpPr>
          <p:nvPr>
            <p:ph type="sldNum" sz="quarter" idx="10"/>
          </p:nvPr>
        </p:nvSpPr>
        <p:spPr/>
        <p:txBody>
          <a:bodyPr/>
          <a:lstStyle/>
          <a:p>
            <a:fld id="{02C22DAB-C1FB-EC42-8B2F-8EB347803C9F}" type="slidenum">
              <a:rPr lang="en-US" smtClean="0"/>
              <a:t>35</a:t>
            </a:fld>
            <a:endParaRPr lang="en-US"/>
          </a:p>
        </p:txBody>
      </p:sp>
    </p:spTree>
    <p:extLst>
      <p:ext uri="{BB962C8B-B14F-4D97-AF65-F5344CB8AC3E}">
        <p14:creationId xmlns:p14="http://schemas.microsoft.com/office/powerpoint/2010/main" val="1236424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EF12E1-12A0-48F9-AAEA-3BD66375A39F}" type="slidenum">
              <a:rPr lang="en-US" smtClean="0"/>
              <a:t>37</a:t>
            </a:fld>
            <a:endParaRPr lang="en-US"/>
          </a:p>
        </p:txBody>
      </p:sp>
    </p:spTree>
    <p:extLst>
      <p:ext uri="{BB962C8B-B14F-4D97-AF65-F5344CB8AC3E}">
        <p14:creationId xmlns:p14="http://schemas.microsoft.com/office/powerpoint/2010/main" val="1905952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38</a:t>
            </a:fld>
            <a:endParaRPr lang="en-US" dirty="0"/>
          </a:p>
        </p:txBody>
      </p:sp>
    </p:spTree>
    <p:extLst>
      <p:ext uri="{BB962C8B-B14F-4D97-AF65-F5344CB8AC3E}">
        <p14:creationId xmlns:p14="http://schemas.microsoft.com/office/powerpoint/2010/main" val="14137875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Also, there will</a:t>
            </a:r>
            <a:r>
              <a:rPr lang="en-US" baseline="0" dirty="0" smtClean="0"/>
              <a:t> be a very important announcement regarding future planning for the </a:t>
            </a:r>
            <a:r>
              <a:rPr lang="en-US" baseline="0" dirty="0" err="1" smtClean="0"/>
              <a:t>ngVLA</a:t>
            </a:r>
            <a:r>
              <a:rPr lang="en-US" baseline="0" dirty="0" smtClean="0"/>
              <a:t> on Sept. 15.  </a:t>
            </a:r>
            <a:endParaRPr lang="en-US" dirty="0" smtClean="0"/>
          </a:p>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40</a:t>
            </a:fld>
            <a:endParaRPr lang="en-US"/>
          </a:p>
        </p:txBody>
      </p:sp>
    </p:spTree>
    <p:extLst>
      <p:ext uri="{BB962C8B-B14F-4D97-AF65-F5344CB8AC3E}">
        <p14:creationId xmlns:p14="http://schemas.microsoft.com/office/powerpoint/2010/main" val="291493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43</a:t>
            </a:fld>
            <a:endParaRPr lang="en-US" dirty="0"/>
          </a:p>
        </p:txBody>
      </p:sp>
    </p:spTree>
    <p:extLst>
      <p:ext uri="{BB962C8B-B14F-4D97-AF65-F5344CB8AC3E}">
        <p14:creationId xmlns:p14="http://schemas.microsoft.com/office/powerpoint/2010/main" val="1581863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IE" dirty="0" smtClean="0"/>
          </a:p>
          <a:p>
            <a:pPr marL="171450" indent="-171450">
              <a:buFontTx/>
              <a:buChar char="-"/>
            </a:pPr>
            <a:r>
              <a:rPr lang="en-IE" dirty="0" smtClean="0"/>
              <a:t>New view</a:t>
            </a:r>
            <a:r>
              <a:rPr lang="en-IE" baseline="0" dirty="0" smtClean="0"/>
              <a:t> of Crab Nebula (VLA/Chandra/HST) to look at i</a:t>
            </a:r>
            <a:r>
              <a:rPr lang="en-IE" sz="1200" b="0" i="0" kern="1200" dirty="0" smtClean="0">
                <a:solidFill>
                  <a:schemeClr val="tx1"/>
                </a:solidFill>
                <a:effectLst/>
                <a:latin typeface="+mn-lt"/>
                <a:ea typeface="+mn-ea"/>
                <a:cs typeface="+mn-cs"/>
              </a:rPr>
              <a:t>nteractions between fast-moving particles and magnetic fields similar to structures seen on the Sun</a:t>
            </a:r>
            <a:endParaRPr lang="en-IE" baseline="0" dirty="0" smtClean="0"/>
          </a:p>
          <a:p>
            <a:pPr marL="171450" indent="-171450">
              <a:buFontTx/>
              <a:buChar char="-"/>
            </a:pPr>
            <a:r>
              <a:rPr lang="en-IE" dirty="0" smtClean="0"/>
              <a:t>FRB localization of completely unknown phenomena</a:t>
            </a:r>
          </a:p>
          <a:p>
            <a:pPr marL="171450" indent="-171450">
              <a:buFontTx/>
              <a:buChar char="-"/>
            </a:pPr>
            <a:endParaRPr lang="en-IE" dirty="0" smtClean="0"/>
          </a:p>
          <a:p>
            <a:pPr marL="171450" indent="-171450">
              <a:buFontTx/>
              <a:buChar char="-"/>
            </a:pPr>
            <a:r>
              <a:rPr lang="en-IE" dirty="0" smtClean="0"/>
              <a:t>distance record for atomic H, most abundant element in Universe</a:t>
            </a:r>
          </a:p>
          <a:p>
            <a:pPr marL="171450" indent="-171450">
              <a:buFontTx/>
              <a:buChar char="-"/>
            </a:pPr>
            <a:endParaRPr lang="en-IE" dirty="0" smtClean="0"/>
          </a:p>
          <a:p>
            <a:pPr marL="171450" indent="-171450">
              <a:buFontTx/>
              <a:buChar char="-"/>
            </a:pPr>
            <a:r>
              <a:rPr lang="en-IE" dirty="0" smtClean="0"/>
              <a:t>Radio telescopes can directly observe the sun -- how solar flares accelerate particles to learn about basic physical processes in extreme environments by </a:t>
            </a:r>
            <a:r>
              <a:rPr lang="en-IE" smtClean="0"/>
              <a:t>Earth standards</a:t>
            </a:r>
            <a:r>
              <a:rPr lang="en-IE" dirty="0" smtClean="0"/>
              <a:t>.</a:t>
            </a:r>
            <a:endParaRPr lang="en-IE" dirty="0"/>
          </a:p>
        </p:txBody>
      </p:sp>
      <p:sp>
        <p:nvSpPr>
          <p:cNvPr id="4" name="Slide Number Placeholder 3"/>
          <p:cNvSpPr>
            <a:spLocks noGrp="1"/>
          </p:cNvSpPr>
          <p:nvPr>
            <p:ph type="sldNum" sz="quarter" idx="10"/>
          </p:nvPr>
        </p:nvSpPr>
        <p:spPr/>
        <p:txBody>
          <a:bodyPr/>
          <a:lstStyle/>
          <a:p>
            <a:fld id="{D10DEACA-AFB8-4C1E-B043-2F4EE285386E}" type="slidenum">
              <a:rPr lang="en-IE" smtClean="0"/>
              <a:t>4</a:t>
            </a:fld>
            <a:endParaRPr lang="en-IE"/>
          </a:p>
        </p:txBody>
      </p:sp>
    </p:spTree>
    <p:extLst>
      <p:ext uri="{BB962C8B-B14F-4D97-AF65-F5344CB8AC3E}">
        <p14:creationId xmlns:p14="http://schemas.microsoft.com/office/powerpoint/2010/main" val="991962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we started</a:t>
            </a:r>
            <a:r>
              <a:rPr lang="is-IS" dirty="0" smtClean="0"/>
              <a:t>… goals for the array.  </a:t>
            </a:r>
          </a:p>
          <a:p>
            <a:r>
              <a:rPr lang="is-IS" dirty="0" smtClean="0"/>
              <a:t>R</a:t>
            </a:r>
            <a:r>
              <a:rPr lang="en-US" dirty="0" smtClean="0"/>
              <a:t>e</a:t>
            </a:r>
            <a:r>
              <a:rPr lang="is-IS" dirty="0" smtClean="0"/>
              <a:t>ally was EVLA phase 2 (New Mexico Array)</a:t>
            </a:r>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5</a:t>
            </a:fld>
            <a:endParaRPr lang="en-US"/>
          </a:p>
        </p:txBody>
      </p:sp>
    </p:spTree>
    <p:extLst>
      <p:ext uri="{BB962C8B-B14F-4D97-AF65-F5344CB8AC3E}">
        <p14:creationId xmlns:p14="http://schemas.microsoft.com/office/powerpoint/2010/main" val="729660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Went out t</a:t>
            </a:r>
            <a:r>
              <a:rPr lang="en-US" baseline="0" dirty="0" smtClean="0"/>
              <a:t>o the community and asked them to investigate if there was a major science case for such a facility</a:t>
            </a:r>
            <a:r>
              <a:rPr lang="mr-IN" baseline="0" dirty="0" smtClean="0"/>
              <a:t>…</a:t>
            </a:r>
            <a:endParaRPr lang="en-US" baseline="0" dirty="0" smtClean="0"/>
          </a:p>
          <a:p>
            <a:r>
              <a:rPr lang="en-US" dirty="0" smtClean="0"/>
              <a:t>Major</a:t>
            </a:r>
            <a:r>
              <a:rPr lang="en-US" baseline="0" dirty="0" smtClean="0"/>
              <a:t> </a:t>
            </a:r>
            <a:r>
              <a:rPr lang="en-US" dirty="0" smtClean="0"/>
              <a:t>community effort.  </a:t>
            </a:r>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6</a:t>
            </a:fld>
            <a:endParaRPr lang="en-US"/>
          </a:p>
        </p:txBody>
      </p:sp>
    </p:spTree>
    <p:extLst>
      <p:ext uri="{BB962C8B-B14F-4D97-AF65-F5344CB8AC3E}">
        <p14:creationId xmlns:p14="http://schemas.microsoft.com/office/powerpoint/2010/main" val="165556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F667DF-15F1-6142-9C97-8CE5E161E4F2}" type="slidenum">
              <a:rPr lang="en-US" smtClean="0"/>
              <a:t>7</a:t>
            </a:fld>
            <a:endParaRPr lang="en-US"/>
          </a:p>
        </p:txBody>
      </p:sp>
    </p:spTree>
    <p:extLst>
      <p:ext uri="{BB962C8B-B14F-4D97-AF65-F5344CB8AC3E}">
        <p14:creationId xmlns:p14="http://schemas.microsoft.com/office/powerpoint/2010/main" val="101800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8</a:t>
            </a:fld>
            <a:endParaRPr lang="en-US"/>
          </a:p>
        </p:txBody>
      </p:sp>
    </p:spTree>
    <p:extLst>
      <p:ext uri="{BB962C8B-B14F-4D97-AF65-F5344CB8AC3E}">
        <p14:creationId xmlns:p14="http://schemas.microsoft.com/office/powerpoint/2010/main" val="1124538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9</a:t>
            </a:fld>
            <a:endParaRPr lang="en-US"/>
          </a:p>
        </p:txBody>
      </p:sp>
    </p:spTree>
    <p:extLst>
      <p:ext uri="{BB962C8B-B14F-4D97-AF65-F5344CB8AC3E}">
        <p14:creationId xmlns:p14="http://schemas.microsoft.com/office/powerpoint/2010/main" val="19034055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Master" Target="../slideMasters/slideMaster1.xml"/><Relationship Id="rId2"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0315"/>
            <a:ext cx="9144000" cy="2286000"/>
          </a:xfrm>
          <a:prstGeom prst="rect">
            <a:avLst/>
          </a:prstGeom>
        </p:spPr>
      </p:pic>
      <p:sp>
        <p:nvSpPr>
          <p:cNvPr id="8" name="Title 1"/>
          <p:cNvSpPr txBox="1">
            <a:spLocks/>
          </p:cNvSpPr>
          <p:nvPr userDrawn="1"/>
        </p:nvSpPr>
        <p:spPr>
          <a:xfrm>
            <a:off x="6174463" y="3978333"/>
            <a:ext cx="2616450" cy="1016855"/>
          </a:xfrm>
          <a:prstGeom prst="rect">
            <a:avLst/>
          </a:prstGeom>
        </p:spPr>
        <p:txBody>
          <a:bodyPr vert="horz" wrap="square" lIns="0" tIns="0" rIns="0" bIns="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nSpc>
                <a:spcPct val="100000"/>
              </a:lnSpc>
            </a:pPr>
            <a:r>
              <a:rPr lang="en-US" sz="6000" b="1" dirty="0" err="1" smtClean="0">
                <a:solidFill>
                  <a:srgbClr val="163B71"/>
                </a:solidFill>
                <a:latin typeface="Gill Sans MT" charset="0"/>
                <a:ea typeface="Gill Sans MT" charset="0"/>
                <a:cs typeface="Gill Sans MT" charset="0"/>
              </a:rPr>
              <a:t>ngVLA</a:t>
            </a:r>
            <a:endParaRPr lang="en-US" sz="6000" b="1" dirty="0" smtClean="0">
              <a:solidFill>
                <a:srgbClr val="163B71"/>
              </a:solidFill>
              <a:latin typeface="Gill Sans MT" charset="0"/>
              <a:ea typeface="Gill Sans MT" charset="0"/>
              <a:cs typeface="Gill Sans MT" charset="0"/>
            </a:endParaRPr>
          </a:p>
          <a:p>
            <a:pPr>
              <a:lnSpc>
                <a:spcPct val="100000"/>
              </a:lnSpc>
            </a:pPr>
            <a:r>
              <a:rPr lang="en-US" sz="1200" dirty="0" smtClean="0">
                <a:solidFill>
                  <a:srgbClr val="163B71"/>
                </a:solidFill>
                <a:latin typeface="Gill Sans MT" charset="0"/>
                <a:ea typeface="Gill Sans MT" charset="0"/>
                <a:cs typeface="Gill Sans MT" charset="0"/>
              </a:rPr>
              <a:t>The Next Generation Very Large Array</a:t>
            </a:r>
            <a:endParaRPr lang="en-US" sz="1200" dirty="0">
              <a:solidFill>
                <a:srgbClr val="163B71"/>
              </a:solidFill>
              <a:latin typeface="Gill Sans MT" charset="0"/>
              <a:ea typeface="Gill Sans MT" charset="0"/>
              <a:cs typeface="Gill Sans MT" charset="0"/>
            </a:endParaRPr>
          </a:p>
        </p:txBody>
      </p:sp>
      <p:sp>
        <p:nvSpPr>
          <p:cNvPr id="9" name="Title 1"/>
          <p:cNvSpPr txBox="1">
            <a:spLocks/>
          </p:cNvSpPr>
          <p:nvPr userDrawn="1"/>
        </p:nvSpPr>
        <p:spPr>
          <a:xfrm>
            <a:off x="1252674" y="393396"/>
            <a:ext cx="7538239" cy="412361"/>
          </a:xfrm>
          <a:prstGeom prst="rect">
            <a:avLst/>
          </a:prstGeom>
          <a:noFill/>
        </p:spPr>
        <p:txBody>
          <a:bodyPr vert="horz" wrap="square" lIns="0" tIns="0" rIns="0" bIns="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00000"/>
              </a:lnSpc>
            </a:pPr>
            <a:r>
              <a:rPr lang="en-US" sz="2000" dirty="0" smtClean="0">
                <a:solidFill>
                  <a:srgbClr val="163B71"/>
                </a:solidFill>
                <a:latin typeface="Gill Sans MT" charset="0"/>
                <a:ea typeface="Gill Sans MT" charset="0"/>
                <a:cs typeface="Gill Sans MT" charset="0"/>
              </a:rPr>
              <a:t>NATIONAL RADIO ASTRONOMY OBSERVATORY</a:t>
            </a:r>
            <a:endParaRPr lang="en-US" sz="2000" dirty="0">
              <a:solidFill>
                <a:srgbClr val="163B71"/>
              </a:solidFill>
              <a:latin typeface="Gill Sans MT" charset="0"/>
              <a:ea typeface="Gill Sans MT" charset="0"/>
              <a:cs typeface="Gill Sans MT"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5502" y="4353392"/>
            <a:ext cx="1007285" cy="667478"/>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85962" y="4375554"/>
            <a:ext cx="640080" cy="640080"/>
          </a:xfrm>
          <a:prstGeom prst="rect">
            <a:avLst/>
          </a:prstGeom>
        </p:spPr>
      </p:pic>
      <p:sp>
        <p:nvSpPr>
          <p:cNvPr id="2" name="Title 1"/>
          <p:cNvSpPr>
            <a:spLocks noGrp="1"/>
          </p:cNvSpPr>
          <p:nvPr>
            <p:ph type="ctrTitle"/>
          </p:nvPr>
        </p:nvSpPr>
        <p:spPr>
          <a:xfrm>
            <a:off x="0" y="3246315"/>
            <a:ext cx="6868886" cy="649410"/>
          </a:xfrm>
        </p:spPr>
        <p:txBody>
          <a:bodyPr anchor="b"/>
          <a:lstStyle>
            <a:lvl1pPr algn="l">
              <a:lnSpc>
                <a:spcPct val="100000"/>
              </a:lnSpc>
              <a:defRPr sz="4500"/>
            </a:lvl1pPr>
          </a:lstStyle>
          <a:p>
            <a:r>
              <a:rPr lang="en-US" dirty="0" smtClean="0"/>
              <a:t>Click to edit Master title style</a:t>
            </a:r>
            <a:endParaRPr lang="en-US" dirty="0"/>
          </a:p>
        </p:txBody>
      </p:sp>
      <p:pic>
        <p:nvPicPr>
          <p:cNvPr id="17" name="Picture 1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14529" y="184543"/>
            <a:ext cx="984096" cy="1282307"/>
          </a:xfrm>
          <a:prstGeom prst="rect">
            <a:avLst/>
          </a:prstGeom>
        </p:spPr>
      </p:pic>
      <p:sp>
        <p:nvSpPr>
          <p:cNvPr id="21" name="Text Placeholder 20"/>
          <p:cNvSpPr>
            <a:spLocks noGrp="1"/>
          </p:cNvSpPr>
          <p:nvPr>
            <p:ph type="body" sz="quarter" idx="13"/>
          </p:nvPr>
        </p:nvSpPr>
        <p:spPr>
          <a:xfrm>
            <a:off x="0" y="3914388"/>
            <a:ext cx="2743200" cy="392113"/>
          </a:xfrm>
        </p:spPr>
        <p:txBody>
          <a:bodyPr/>
          <a:lstStyle>
            <a:lvl1pPr marL="0" indent="0">
              <a:buNone/>
              <a:defRPr/>
            </a:lvl1pPr>
          </a:lstStyle>
          <a:p>
            <a:pPr lvl="0"/>
            <a:r>
              <a:rPr lang="en-US" dirty="0" smtClean="0"/>
              <a:t>Edit Master text</a:t>
            </a:r>
            <a:endParaRPr lang="en-US" dirty="0"/>
          </a:p>
        </p:txBody>
      </p:sp>
    </p:spTree>
    <p:extLst>
      <p:ext uri="{BB962C8B-B14F-4D97-AF65-F5344CB8AC3E}">
        <p14:creationId xmlns:p14="http://schemas.microsoft.com/office/powerpoint/2010/main" val="1757064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004773"/>
            <a:ext cx="7886700" cy="3417736"/>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8" name="Straight Connector 7"/>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1119808" y="4600049"/>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smtClean="0">
                <a:solidFill>
                  <a:srgbClr val="163B71"/>
                </a:solidFill>
                <a:latin typeface="Gill Sans MT" charset="0"/>
                <a:ea typeface="Gill Sans MT" charset="0"/>
                <a:cs typeface="Gill Sans MT" charset="0"/>
              </a:rPr>
              <a:t>The Next Generation Very </a:t>
            </a:r>
            <a:r>
              <a:rPr lang="en-US" sz="900" smtClean="0">
                <a:solidFill>
                  <a:srgbClr val="163B71"/>
                </a:solidFill>
                <a:latin typeface="Gill Sans MT" charset="0"/>
                <a:ea typeface="Gill Sans MT" charset="0"/>
                <a:cs typeface="Gill Sans MT" charset="0"/>
              </a:rPr>
              <a:t>Large Array</a:t>
            </a:r>
            <a:endParaRPr lang="en-US" sz="900" dirty="0" smtClean="0">
              <a:solidFill>
                <a:srgbClr val="163B71"/>
              </a:solidFill>
              <a:latin typeface="Gill Sans MT" charset="0"/>
              <a:ea typeface="Gill Sans MT" charset="0"/>
              <a:cs typeface="Gill Sans MT"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2"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3" name="Picture 12"/>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5101" y="4617786"/>
            <a:ext cx="332184" cy="432846"/>
          </a:xfrm>
          <a:prstGeom prst="rect">
            <a:avLst/>
          </a:prstGeom>
        </p:spPr>
      </p:pic>
      <p:sp>
        <p:nvSpPr>
          <p:cNvPr id="15"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93575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004773"/>
            <a:ext cx="3886200" cy="3445698"/>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004773"/>
            <a:ext cx="3886200" cy="3445698"/>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userDrawn="1"/>
        </p:nvSpPr>
        <p:spPr>
          <a:xfrm>
            <a:off x="1119808" y="4600049"/>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smtClean="0">
                <a:solidFill>
                  <a:srgbClr val="163B71"/>
                </a:solidFill>
                <a:latin typeface="Gill Sans MT" charset="0"/>
                <a:ea typeface="Gill Sans MT" charset="0"/>
                <a:cs typeface="Gill Sans MT" charset="0"/>
              </a:rPr>
              <a:t>The Next Generation Very </a:t>
            </a:r>
            <a:r>
              <a:rPr lang="en-US" sz="900" smtClean="0">
                <a:solidFill>
                  <a:srgbClr val="163B71"/>
                </a:solidFill>
                <a:latin typeface="Gill Sans MT" charset="0"/>
                <a:ea typeface="Gill Sans MT" charset="0"/>
                <a:cs typeface="Gill Sans MT" charset="0"/>
              </a:rPr>
              <a:t>Large Array</a:t>
            </a:r>
            <a:endParaRPr lang="en-US" sz="900" dirty="0" smtClean="0">
              <a:solidFill>
                <a:srgbClr val="163B71"/>
              </a:solidFill>
              <a:latin typeface="Gill Sans MT" charset="0"/>
              <a:ea typeface="Gill Sans MT" charset="0"/>
              <a:cs typeface="Gill Sans MT" charset="0"/>
            </a:endParaRPr>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2" name="Picture 11"/>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5"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4" name="Picture 13"/>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5101" y="4617786"/>
            <a:ext cx="332184" cy="432846"/>
          </a:xfrm>
          <a:prstGeom prst="rect">
            <a:avLst/>
          </a:prstGeom>
        </p:spPr>
      </p:pic>
      <p:sp>
        <p:nvSpPr>
          <p:cNvPr id="16"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161503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7144"/>
            <a:ext cx="7886700" cy="994172"/>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629842" y="1022747"/>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640682"/>
            <a:ext cx="3868340" cy="2809790"/>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022747"/>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640682"/>
            <a:ext cx="3887391" cy="2809790"/>
          </a:xfrm>
        </p:spPr>
        <p:txBody>
          <a:bodyPr/>
          <a:lstStyle>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userDrawn="1"/>
        </p:nvSpPr>
        <p:spPr>
          <a:xfrm>
            <a:off x="1119808" y="4600049"/>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smtClean="0">
                <a:solidFill>
                  <a:srgbClr val="163B71"/>
                </a:solidFill>
                <a:latin typeface="Gill Sans MT" charset="0"/>
                <a:ea typeface="Gill Sans MT" charset="0"/>
                <a:cs typeface="Gill Sans MT" charset="0"/>
              </a:rPr>
              <a:t>The Next Generation Very </a:t>
            </a:r>
            <a:r>
              <a:rPr lang="en-US" sz="900" smtClean="0">
                <a:solidFill>
                  <a:srgbClr val="163B71"/>
                </a:solidFill>
                <a:latin typeface="Gill Sans MT" charset="0"/>
                <a:ea typeface="Gill Sans MT" charset="0"/>
                <a:cs typeface="Gill Sans MT" charset="0"/>
              </a:rPr>
              <a:t>Large Array</a:t>
            </a:r>
            <a:endParaRPr lang="en-US" sz="900" dirty="0" smtClean="0">
              <a:solidFill>
                <a:srgbClr val="163B71"/>
              </a:solidFill>
              <a:latin typeface="Gill Sans MT" charset="0"/>
              <a:ea typeface="Gill Sans MT" charset="0"/>
              <a:cs typeface="Gill Sans MT" charset="0"/>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7"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6" name="Picture 15"/>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5101" y="4617786"/>
            <a:ext cx="332184" cy="432846"/>
          </a:xfrm>
          <a:prstGeom prst="rect">
            <a:avLst/>
          </a:prstGeom>
        </p:spPr>
      </p:pic>
      <p:sp>
        <p:nvSpPr>
          <p:cNvPr id="18"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192417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cxnSp>
        <p:nvCxnSpPr>
          <p:cNvPr id="7" name="Straight Connector 6"/>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1119808" y="4600049"/>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smtClean="0">
                <a:solidFill>
                  <a:srgbClr val="163B71"/>
                </a:solidFill>
                <a:latin typeface="Gill Sans MT" charset="0"/>
                <a:ea typeface="Gill Sans MT" charset="0"/>
                <a:cs typeface="Gill Sans MT" charset="0"/>
              </a:rPr>
              <a:t>The Next Generation Very </a:t>
            </a:r>
            <a:r>
              <a:rPr lang="en-US" sz="900" smtClean="0">
                <a:solidFill>
                  <a:srgbClr val="163B71"/>
                </a:solidFill>
                <a:latin typeface="Gill Sans MT" charset="0"/>
                <a:ea typeface="Gill Sans MT" charset="0"/>
                <a:cs typeface="Gill Sans MT" charset="0"/>
              </a:rPr>
              <a:t>Large Array</a:t>
            </a:r>
            <a:endParaRPr lang="en-US" sz="900" dirty="0" smtClean="0">
              <a:solidFill>
                <a:srgbClr val="163B71"/>
              </a:solidFill>
              <a:latin typeface="Gill Sans MT" charset="0"/>
              <a:ea typeface="Gill Sans MT" charset="0"/>
              <a:cs typeface="Gill Sans MT" charset="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0" name="Picture 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3"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2" name="Picture 1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5101" y="4617786"/>
            <a:ext cx="332184" cy="432846"/>
          </a:xfrm>
          <a:prstGeom prst="rect">
            <a:avLst/>
          </a:prstGeom>
        </p:spPr>
      </p:pic>
      <p:sp>
        <p:nvSpPr>
          <p:cNvPr id="14"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5912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6" name="Straight Connector 5"/>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1119808" y="4600049"/>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smtClean="0">
                <a:solidFill>
                  <a:srgbClr val="163B71"/>
                </a:solidFill>
                <a:latin typeface="Gill Sans MT" charset="0"/>
                <a:ea typeface="Gill Sans MT" charset="0"/>
                <a:cs typeface="Gill Sans MT" charset="0"/>
              </a:rPr>
              <a:t>The Next Generation Very </a:t>
            </a:r>
            <a:r>
              <a:rPr lang="en-US" sz="900" smtClean="0">
                <a:solidFill>
                  <a:srgbClr val="163B71"/>
                </a:solidFill>
                <a:latin typeface="Gill Sans MT" charset="0"/>
                <a:ea typeface="Gill Sans MT" charset="0"/>
                <a:cs typeface="Gill Sans MT" charset="0"/>
              </a:rPr>
              <a:t>Large Array</a:t>
            </a:r>
            <a:endParaRPr lang="en-US" sz="900" dirty="0" smtClean="0">
              <a:solidFill>
                <a:srgbClr val="163B71"/>
              </a:solidFill>
              <a:latin typeface="Gill Sans MT" charset="0"/>
              <a:ea typeface="Gill Sans MT" charset="0"/>
              <a:cs typeface="Gill Sans MT"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2"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1" name="Picture 10"/>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5101" y="4617786"/>
            <a:ext cx="332184" cy="432846"/>
          </a:xfrm>
          <a:prstGeom prst="rect">
            <a:avLst/>
          </a:prstGeom>
        </p:spPr>
      </p:pic>
      <p:sp>
        <p:nvSpPr>
          <p:cNvPr id="13"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134251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166490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cxnSp>
        <p:nvCxnSpPr>
          <p:cNvPr id="6" name="Straight Connector 5"/>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7" name="Title 1"/>
          <p:cNvSpPr txBox="1">
            <a:spLocks/>
          </p:cNvSpPr>
          <p:nvPr userDrawn="1"/>
        </p:nvSpPr>
        <p:spPr>
          <a:xfrm>
            <a:off x="1119808" y="4600049"/>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900" dirty="0" smtClean="0">
                <a:solidFill>
                  <a:srgbClr val="163B71"/>
                </a:solidFill>
                <a:latin typeface="Gill Sans MT" charset="0"/>
                <a:ea typeface="Gill Sans MT" charset="0"/>
                <a:cs typeface="Gill Sans MT" charset="0"/>
              </a:rPr>
              <a:t>The Next Generation Very </a:t>
            </a:r>
            <a:r>
              <a:rPr lang="en-US" sz="900" smtClean="0">
                <a:solidFill>
                  <a:srgbClr val="163B71"/>
                </a:solidFill>
                <a:latin typeface="Gill Sans MT" charset="0"/>
                <a:ea typeface="Gill Sans MT" charset="0"/>
                <a:cs typeface="Gill Sans MT" charset="0"/>
              </a:rPr>
              <a:t>Large Array</a:t>
            </a:r>
            <a:endParaRPr lang="en-US" sz="900" dirty="0" smtClean="0">
              <a:solidFill>
                <a:srgbClr val="163B71"/>
              </a:solidFill>
              <a:latin typeface="Gill Sans MT" charset="0"/>
              <a:ea typeface="Gill Sans MT" charset="0"/>
              <a:cs typeface="Gill Sans MT" charset="0"/>
            </a:endParaRP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9" name="Picture 8"/>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2"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1" name="Picture 10"/>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5101" y="4617786"/>
            <a:ext cx="332184" cy="432846"/>
          </a:xfrm>
          <a:prstGeom prst="rect">
            <a:avLst/>
          </a:prstGeom>
        </p:spPr>
      </p:pic>
      <p:pic>
        <p:nvPicPr>
          <p:cNvPr id="10" name="Picture 1" descr="nrao_logo_pms.jpg"/>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3627514" y="360134"/>
            <a:ext cx="1888575" cy="245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3532605" y="2853491"/>
            <a:ext cx="2078391" cy="1075679"/>
          </a:xfrm>
          <a:prstGeom prst="rect">
            <a:avLst/>
          </a:prstGeom>
          <a:noFill/>
        </p:spPr>
        <p:txBody>
          <a:bodyPr wrap="square" rtlCol="0">
            <a:spAutoFit/>
          </a:bodyPr>
          <a:lstStyle/>
          <a:p>
            <a:pPr algn="ctr">
              <a:lnSpc>
                <a:spcPct val="80000"/>
              </a:lnSpc>
              <a:spcBef>
                <a:spcPct val="20000"/>
              </a:spcBef>
            </a:pPr>
            <a:r>
              <a:rPr lang="en-US" sz="1800" b="1" dirty="0" smtClean="0">
                <a:solidFill>
                  <a:srgbClr val="062458"/>
                </a:solidFill>
                <a:latin typeface="Gill Sans MT" charset="0"/>
                <a:cs typeface="Gill Sans" charset="0"/>
              </a:rPr>
              <a:t>www.nrao.edu</a:t>
            </a:r>
          </a:p>
          <a:p>
            <a:pPr algn="ctr">
              <a:lnSpc>
                <a:spcPct val="80000"/>
              </a:lnSpc>
              <a:spcBef>
                <a:spcPct val="20000"/>
              </a:spcBef>
            </a:pPr>
            <a:r>
              <a:rPr lang="en-US" sz="1800" b="1" dirty="0" err="1" smtClean="0">
                <a:solidFill>
                  <a:srgbClr val="062458"/>
                </a:solidFill>
                <a:latin typeface="Gill Sans MT" charset="0"/>
                <a:cs typeface="Gill Sans" charset="0"/>
              </a:rPr>
              <a:t>science.nrao.edu</a:t>
            </a:r>
            <a:endParaRPr lang="en-US" sz="1800" b="1" dirty="0" smtClean="0">
              <a:solidFill>
                <a:srgbClr val="062458"/>
              </a:solidFill>
              <a:latin typeface="Gill Sans MT" charset="0"/>
              <a:cs typeface="Gill Sans" charset="0"/>
            </a:endParaRPr>
          </a:p>
          <a:p>
            <a:pPr algn="ctr">
              <a:lnSpc>
                <a:spcPct val="80000"/>
              </a:lnSpc>
              <a:spcBef>
                <a:spcPct val="20000"/>
              </a:spcBef>
            </a:pPr>
            <a:r>
              <a:rPr lang="en-US" sz="1800" b="1" dirty="0" err="1" smtClean="0">
                <a:solidFill>
                  <a:srgbClr val="062458"/>
                </a:solidFill>
                <a:latin typeface="Gill Sans MT" charset="0"/>
                <a:cs typeface="Gill Sans" charset="0"/>
              </a:rPr>
              <a:t>public.nrao.edu</a:t>
            </a:r>
            <a:endParaRPr lang="en-US" dirty="0" smtClean="0"/>
          </a:p>
          <a:p>
            <a:endParaRPr lang="en-US" dirty="0"/>
          </a:p>
        </p:txBody>
      </p:sp>
      <p:sp>
        <p:nvSpPr>
          <p:cNvPr id="14" name="TextBox 13"/>
          <p:cNvSpPr txBox="1"/>
          <p:nvPr userDrawn="1"/>
        </p:nvSpPr>
        <p:spPr>
          <a:xfrm>
            <a:off x="485421" y="3740175"/>
            <a:ext cx="8173156" cy="73096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smtClean="0">
                <a:latin typeface="Gill Sans MT" charset="0"/>
                <a:cs typeface="Gill Sans" charset="0"/>
              </a:rPr>
              <a:t>The National Radio Astronomy Observatory is a facility of the National Science Foundation</a:t>
            </a:r>
            <a:br>
              <a:rPr lang="en-US" sz="1400" i="1" dirty="0" smtClean="0">
                <a:latin typeface="Gill Sans MT" charset="0"/>
                <a:cs typeface="Gill Sans" charset="0"/>
              </a:rPr>
            </a:br>
            <a:r>
              <a:rPr lang="en-US" sz="1400" i="1" dirty="0" smtClean="0">
                <a:latin typeface="Gill Sans MT" charset="0"/>
                <a:cs typeface="Gill Sans" charset="0"/>
              </a:rPr>
              <a:t>operated under cooperative agreement by Associated Universities, Inc.</a:t>
            </a:r>
          </a:p>
          <a:p>
            <a:endParaRPr lang="en-US" dirty="0"/>
          </a:p>
        </p:txBody>
      </p:sp>
      <p:sp>
        <p:nvSpPr>
          <p:cNvPr id="15" name="Slide Number Placeholder 1"/>
          <p:cNvSpPr txBox="1">
            <a:spLocks/>
          </p:cNvSpPr>
          <p:nvPr userDrawn="1"/>
        </p:nvSpPr>
        <p:spPr>
          <a:xfrm>
            <a:off x="6457950" y="4767263"/>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CC99CA4-85CB-3541-B108-08CDFF8EBEE1}" type="slidenum">
              <a:rPr lang="en-US" smtClean="0"/>
              <a:pPr/>
              <a:t>‹#›</a:t>
            </a:fld>
            <a:endParaRPr lang="en-US"/>
          </a:p>
        </p:txBody>
      </p:sp>
      <p:sp>
        <p:nvSpPr>
          <p:cNvPr id="16" name="Text Placeholder 14"/>
          <p:cNvSpPr>
            <a:spLocks noGrp="1"/>
          </p:cNvSpPr>
          <p:nvPr>
            <p:ph type="body" sz="quarter" idx="10" hasCustomPrompt="1"/>
          </p:nvPr>
        </p:nvSpPr>
        <p:spPr>
          <a:xfrm>
            <a:off x="95250" y="4600575"/>
            <a:ext cx="447675" cy="385763"/>
          </a:xfrm>
        </p:spPr>
        <p:txBody>
          <a:bodyPr anchor="ctr">
            <a:normAutofit/>
          </a:bodyPr>
          <a:lstStyle>
            <a:lvl1pPr marL="0" indent="0" algn="ctr">
              <a:buNone/>
              <a:defRPr sz="1000"/>
            </a:lvl1pPr>
          </a:lstStyle>
          <a:p>
            <a:pPr lvl="0"/>
            <a:fld id="{D831A2F2-8A7F-4CBC-A52D-A91F8F6B042A}" type="slidenum">
              <a:rPr lang="en-US" sz="1000" smtClean="0"/>
              <a:t>‹#›</a:t>
            </a:fld>
            <a:endParaRPr lang="en-US" dirty="0"/>
          </a:p>
        </p:txBody>
      </p:sp>
    </p:spTree>
    <p:extLst>
      <p:ext uri="{BB962C8B-B14F-4D97-AF65-F5344CB8AC3E}">
        <p14:creationId xmlns:p14="http://schemas.microsoft.com/office/powerpoint/2010/main" val="1999601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01"/>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004773"/>
            <a:ext cx="7886700" cy="3627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679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9" r:id="rId7"/>
    <p:sldLayoutId id="2147483668"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tiff"/><Relationship Id="rId7" Type="http://schemas.openxmlformats.org/officeDocument/2006/relationships/image" Target="../media/image39.jpeg"/><Relationship Id="rId8" Type="http://schemas.openxmlformats.org/officeDocument/2006/relationships/image" Target="../media/image40.jpeg"/><Relationship Id="rId9" Type="http://schemas.openxmlformats.org/officeDocument/2006/relationships/image" Target="../media/image41.jpe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6.xml"/><Relationship Id="rId5" Type="http://schemas.openxmlformats.org/officeDocument/2006/relationships/image" Target="../media/image42.png"/><Relationship Id="rId1" Type="http://schemas.microsoft.com/office/2007/relationships/media" Target="../media/media1.mp4"/><Relationship Id="rId2" Type="http://schemas.openxmlformats.org/officeDocument/2006/relationships/video" Target="../media/media1.mp4"/></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8.xml"/><Relationship Id="rId5" Type="http://schemas.openxmlformats.org/officeDocument/2006/relationships/image" Target="../media/image44.png"/><Relationship Id="rId1" Type="http://schemas.microsoft.com/office/2007/relationships/media" Target="../media/media2.mp4"/><Relationship Id="rId2" Type="http://schemas.openxmlformats.org/officeDocument/2006/relationships/video" Target="../media/media2.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4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21.xml"/><Relationship Id="rId5" Type="http://schemas.openxmlformats.org/officeDocument/2006/relationships/image" Target="../media/image47.png"/><Relationship Id="rId1" Type="http://schemas.microsoft.com/office/2007/relationships/media" Target="../media/media3.mp4"/><Relationship Id="rId2" Type="http://schemas.openxmlformats.org/officeDocument/2006/relationships/video" Target="../media/media3.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57.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58.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eg"/><Relationship Id="rId6" Type="http://schemas.openxmlformats.org/officeDocument/2006/relationships/image" Target="../media/image65.png"/><Relationship Id="rId1" Type="http://schemas.openxmlformats.org/officeDocument/2006/relationships/slideLayout" Target="../slideLayouts/slideLayout5.xml"/><Relationship Id="rId2" Type="http://schemas.openxmlformats.org/officeDocument/2006/relationships/image" Target="../media/image6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 Id="rId3" Type="http://schemas.openxmlformats.org/officeDocument/2006/relationships/image" Target="../media/image6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75.png"/><Relationship Id="rId1" Type="http://schemas.microsoft.com/office/2007/relationships/media" Target="../media/media4.mp4"/><Relationship Id="rId2" Type="http://schemas.openxmlformats.org/officeDocument/2006/relationships/video" Target="../media/media4.mp4"/></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hyperlink" Target="https://science.nrao.edu/futures/ngvla/ngvla-community-studies-approved-programs)" TargetMode="Externa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tiff"/><Relationship Id="rId7" Type="http://schemas.openxmlformats.org/officeDocument/2006/relationships/image" Target="../media/image23.png"/><Relationship Id="rId8" Type="http://schemas.openxmlformats.org/officeDocument/2006/relationships/image" Target="../media/image24.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fontScale="90000"/>
          </a:bodyPr>
          <a:lstStyle/>
          <a:p>
            <a:r>
              <a:rPr lang="en-US" dirty="0"/>
              <a:t>Project </a:t>
            </a:r>
            <a:r>
              <a:rPr lang="en-US" dirty="0" smtClean="0"/>
              <a:t>Summary</a:t>
            </a:r>
            <a:endParaRPr lang="en-US" dirty="0"/>
          </a:p>
        </p:txBody>
      </p:sp>
      <p:sp>
        <p:nvSpPr>
          <p:cNvPr id="4" name="Text Placeholder 3"/>
          <p:cNvSpPr>
            <a:spLocks noGrp="1"/>
          </p:cNvSpPr>
          <p:nvPr>
            <p:ph type="body" sz="quarter" idx="13"/>
          </p:nvPr>
        </p:nvSpPr>
        <p:spPr>
          <a:xfrm>
            <a:off x="0" y="3914388"/>
            <a:ext cx="5080000" cy="392113"/>
          </a:xfrm>
        </p:spPr>
        <p:txBody>
          <a:bodyPr>
            <a:normAutofit/>
          </a:bodyPr>
          <a:lstStyle/>
          <a:p>
            <a:r>
              <a:rPr lang="en-US" dirty="0" smtClean="0"/>
              <a:t>Eric J. Murphy, </a:t>
            </a:r>
            <a:r>
              <a:rPr lang="en-US" dirty="0" err="1" smtClean="0"/>
              <a:t>ngVLA</a:t>
            </a:r>
            <a:r>
              <a:rPr lang="en-US" dirty="0" smtClean="0"/>
              <a:t> Project Scientist</a:t>
            </a:r>
            <a:endParaRPr lang="en-US" dirty="0"/>
          </a:p>
        </p:txBody>
      </p:sp>
    </p:spTree>
    <p:extLst>
      <p:ext uri="{BB962C8B-B14F-4D97-AF65-F5344CB8AC3E}">
        <p14:creationId xmlns:p14="http://schemas.microsoft.com/office/powerpoint/2010/main" val="1379725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3"/>
            <a:ext cx="7886700" cy="995363"/>
          </a:xfrm>
        </p:spPr>
        <p:txBody>
          <a:bodyPr>
            <a:normAutofit/>
          </a:bodyPr>
          <a:lstStyle/>
          <a:p>
            <a:pPr algn="ctr"/>
            <a:r>
              <a:rPr lang="en-US" b="1" dirty="0" smtClean="0"/>
              <a:t>Current Reference Design Specifications</a:t>
            </a:r>
            <a:br>
              <a:rPr lang="en-US" b="1" dirty="0" smtClean="0"/>
            </a:br>
            <a:r>
              <a:rPr lang="en-US" sz="2200" dirty="0" smtClean="0"/>
              <a:t>(</a:t>
            </a:r>
            <a:r>
              <a:rPr lang="en-US" sz="2200" dirty="0" err="1" smtClean="0"/>
              <a:t>ngVLA</a:t>
            </a:r>
            <a:r>
              <a:rPr lang="en-US" sz="2200" dirty="0" smtClean="0"/>
              <a:t> Memo #17)</a:t>
            </a:r>
            <a:endParaRPr lang="en-US" sz="2200"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541423502"/>
              </p:ext>
            </p:extLst>
          </p:nvPr>
        </p:nvGraphicFramePr>
        <p:xfrm>
          <a:off x="4876800" y="2701925"/>
          <a:ext cx="4267200" cy="1695450"/>
        </p:xfrm>
        <a:graphic>
          <a:graphicData uri="http://schemas.openxmlformats.org/drawingml/2006/table">
            <a:tbl>
              <a:tblPr firstRow="1" firstCol="1" bandRow="1">
                <a:tableStyleId>{5C22544A-7EE6-4342-B048-85BDC9FD1C3A}</a:tableStyleId>
              </a:tblPr>
              <a:tblGrid>
                <a:gridCol w="609600"/>
                <a:gridCol w="609600"/>
                <a:gridCol w="609600"/>
                <a:gridCol w="609600"/>
                <a:gridCol w="609600"/>
                <a:gridCol w="609600"/>
                <a:gridCol w="609600"/>
              </a:tblGrid>
              <a:tr h="476250">
                <a:tc>
                  <a:txBody>
                    <a:bodyPr/>
                    <a:lstStyle/>
                    <a:p>
                      <a:pPr marL="0" marR="0" algn="ctr">
                        <a:lnSpc>
                          <a:spcPct val="107000"/>
                        </a:lnSpc>
                        <a:spcBef>
                          <a:spcPts val="0"/>
                        </a:spcBef>
                        <a:spcAft>
                          <a:spcPts val="0"/>
                        </a:spcAft>
                      </a:pPr>
                      <a:r>
                        <a:rPr lang="en-US" sz="1100" dirty="0">
                          <a:effectLst/>
                        </a:rPr>
                        <a:t>Band</a:t>
                      </a:r>
                      <a:br>
                        <a:rPr lang="en-US" sz="1100" dirty="0">
                          <a:effectLst/>
                        </a:rPr>
                      </a:br>
                      <a:r>
                        <a:rPr lang="en-US" sz="1100" dirty="0" smtClean="0">
                          <a:effectLst/>
                        </a:rPr>
                        <a:t># </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Dewar</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err="1">
                          <a:effectLst/>
                        </a:rPr>
                        <a:t>f</a:t>
                      </a:r>
                      <a:r>
                        <a:rPr lang="en-US" sz="1100" baseline="-25000" dirty="0" err="1">
                          <a:effectLst/>
                        </a:rPr>
                        <a:t>L</a:t>
                      </a:r>
                      <a:r>
                        <a:rPr lang="en-US" sz="1100" baseline="-25000" dirty="0">
                          <a:effectLst/>
                        </a:rPr>
                        <a:t/>
                      </a:r>
                      <a:br>
                        <a:rPr lang="en-US" sz="1100" baseline="-25000" dirty="0">
                          <a:effectLst/>
                        </a:rPr>
                      </a:br>
                      <a:r>
                        <a:rPr lang="en-US" sz="1100" dirty="0">
                          <a:effectLst/>
                        </a:rPr>
                        <a:t>GHz</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f</a:t>
                      </a:r>
                      <a:r>
                        <a:rPr lang="en-US" sz="1100" baseline="-25000">
                          <a:effectLst/>
                        </a:rPr>
                        <a:t>M</a:t>
                      </a:r>
                      <a:br>
                        <a:rPr lang="en-US" sz="1100" baseline="-25000">
                          <a:effectLst/>
                        </a:rPr>
                      </a:br>
                      <a:r>
                        <a:rPr lang="en-US" sz="1100">
                          <a:effectLst/>
                        </a:rPr>
                        <a:t>GHz</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f</a:t>
                      </a:r>
                      <a:r>
                        <a:rPr lang="en-US" sz="1100" baseline="-25000">
                          <a:effectLst/>
                        </a:rPr>
                        <a:t>H</a:t>
                      </a:r>
                      <a:br>
                        <a:rPr lang="en-US" sz="1100" baseline="-25000">
                          <a:effectLst/>
                        </a:rPr>
                      </a:br>
                      <a:r>
                        <a:rPr lang="en-US" sz="1100">
                          <a:effectLst/>
                        </a:rPr>
                        <a:t>GHz</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f</a:t>
                      </a:r>
                      <a:r>
                        <a:rPr lang="en-US" sz="1100" baseline="-25000">
                          <a:effectLst/>
                        </a:rPr>
                        <a:t>H</a:t>
                      </a:r>
                      <a:r>
                        <a:rPr lang="en-US" sz="1100">
                          <a:effectLst/>
                        </a:rPr>
                        <a:t>: f</a:t>
                      </a:r>
                      <a:r>
                        <a:rPr lang="en-US" sz="1100" baseline="-25000">
                          <a:effectLst/>
                        </a:rPr>
                        <a:t>L</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BW</a:t>
                      </a:r>
                      <a:br>
                        <a:rPr lang="en-US" sz="1100">
                          <a:effectLst/>
                        </a:rPr>
                      </a:br>
                      <a:r>
                        <a:rPr lang="en-US" sz="1100">
                          <a:effectLst/>
                        </a:rPr>
                        <a:t>GHz</a:t>
                      </a:r>
                      <a:endParaRPr lang="en-US" sz="1100">
                        <a:effectLst/>
                        <a:latin typeface="Calibri" charset="0"/>
                        <a:ea typeface="Calibri" charset="0"/>
                        <a:cs typeface="Times New Roman" charset="0"/>
                      </a:endParaRPr>
                    </a:p>
                  </a:txBody>
                  <a:tcPr marL="68580" marR="68580" marT="0" marB="0"/>
                </a:tc>
              </a:tr>
              <a:tr h="209550">
                <a:tc>
                  <a:txBody>
                    <a:bodyPr/>
                    <a:lstStyle/>
                    <a:p>
                      <a:pPr marL="0" marR="0" algn="ctr">
                        <a:lnSpc>
                          <a:spcPct val="107000"/>
                        </a:lnSpc>
                        <a:spcBef>
                          <a:spcPts val="0"/>
                        </a:spcBef>
                        <a:spcAft>
                          <a:spcPts val="0"/>
                        </a:spcAft>
                      </a:pPr>
                      <a:r>
                        <a:rPr lang="en-US" sz="1100">
                          <a:effectLst/>
                        </a:rPr>
                        <a:t>1</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A</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1.2</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2.55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3.9</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3.25</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2.7</a:t>
                      </a:r>
                      <a:endParaRPr lang="en-US" sz="1100">
                        <a:effectLst/>
                        <a:latin typeface="Calibri" charset="0"/>
                        <a:ea typeface="Calibri" charset="0"/>
                        <a:cs typeface="Times New Roman" charset="0"/>
                      </a:endParaRPr>
                    </a:p>
                  </a:txBody>
                  <a:tcPr marL="68580" marR="68580" marT="0" marB="0"/>
                </a:tc>
              </a:tr>
              <a:tr h="200025">
                <a:tc>
                  <a:txBody>
                    <a:bodyPr/>
                    <a:lstStyle/>
                    <a:p>
                      <a:pPr marL="0" marR="0" algn="ctr">
                        <a:lnSpc>
                          <a:spcPct val="107000"/>
                        </a:lnSpc>
                        <a:spcBef>
                          <a:spcPts val="0"/>
                        </a:spcBef>
                        <a:spcAft>
                          <a:spcPts val="0"/>
                        </a:spcAft>
                      </a:pPr>
                      <a:r>
                        <a:rPr lang="en-US" sz="1100">
                          <a:effectLst/>
                        </a:rPr>
                        <a:t>2</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latin typeface="+mn-lt"/>
                          <a:ea typeface="+mn-ea"/>
                          <a:cs typeface="+mn-cs"/>
                        </a:rPr>
                        <a:t>B</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3.9</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latin typeface="+mn-lt"/>
                          <a:ea typeface="+mn-ea"/>
                          <a:cs typeface="+mn-cs"/>
                        </a:rPr>
                        <a:t>8.25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12.6</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3.23</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8.7</a:t>
                      </a:r>
                      <a:endParaRPr lang="en-US" sz="1100">
                        <a:effectLst/>
                        <a:latin typeface="Calibri" charset="0"/>
                        <a:ea typeface="Calibri" charset="0"/>
                        <a:cs typeface="Times New Roman" charset="0"/>
                      </a:endParaRPr>
                    </a:p>
                  </a:txBody>
                  <a:tcPr marL="68580" marR="68580" marT="0" marB="0"/>
                </a:tc>
              </a:tr>
              <a:tr h="200025">
                <a:tc>
                  <a:txBody>
                    <a:bodyPr/>
                    <a:lstStyle/>
                    <a:p>
                      <a:pPr marL="0" marR="0" algn="ctr">
                        <a:lnSpc>
                          <a:spcPct val="107000"/>
                        </a:lnSpc>
                        <a:spcBef>
                          <a:spcPts val="0"/>
                        </a:spcBef>
                        <a:spcAft>
                          <a:spcPts val="0"/>
                        </a:spcAft>
                      </a:pPr>
                      <a:r>
                        <a:rPr lang="en-US" sz="1100">
                          <a:effectLst/>
                        </a:rPr>
                        <a:t>3</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12.6</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16.8</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21.0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1.67</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8.4</a:t>
                      </a:r>
                      <a:endParaRPr lang="en-US" sz="1100">
                        <a:effectLst/>
                        <a:latin typeface="Calibri" charset="0"/>
                        <a:ea typeface="Calibri" charset="0"/>
                        <a:cs typeface="Times New Roman" charset="0"/>
                      </a:endParaRPr>
                    </a:p>
                  </a:txBody>
                  <a:tcPr marL="68580" marR="68580" marT="0" marB="0"/>
                </a:tc>
              </a:tr>
              <a:tr h="200025">
                <a:tc>
                  <a:txBody>
                    <a:bodyPr/>
                    <a:lstStyle/>
                    <a:p>
                      <a:pPr marL="0" marR="0" algn="ctr">
                        <a:lnSpc>
                          <a:spcPct val="107000"/>
                        </a:lnSpc>
                        <a:spcBef>
                          <a:spcPts val="0"/>
                        </a:spcBef>
                        <a:spcAft>
                          <a:spcPts val="0"/>
                        </a:spcAft>
                      </a:pPr>
                      <a:r>
                        <a:rPr lang="en-US" sz="1100">
                          <a:effectLst/>
                        </a:rPr>
                        <a:t>4</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21.0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28.0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35.0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1.67</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14.0</a:t>
                      </a:r>
                      <a:endParaRPr lang="en-US" sz="1100">
                        <a:effectLst/>
                        <a:latin typeface="Calibri" charset="0"/>
                        <a:ea typeface="Calibri" charset="0"/>
                        <a:cs typeface="Times New Roman" charset="0"/>
                      </a:endParaRPr>
                    </a:p>
                  </a:txBody>
                  <a:tcPr marL="68580" marR="68580" marT="0" marB="0"/>
                </a:tc>
              </a:tr>
              <a:tr h="200025">
                <a:tc>
                  <a:txBody>
                    <a:bodyPr/>
                    <a:lstStyle/>
                    <a:p>
                      <a:pPr marL="0" marR="0" algn="ctr">
                        <a:lnSpc>
                          <a:spcPct val="107000"/>
                        </a:lnSpc>
                        <a:spcBef>
                          <a:spcPts val="0"/>
                        </a:spcBef>
                        <a:spcAft>
                          <a:spcPts val="0"/>
                        </a:spcAft>
                      </a:pPr>
                      <a:r>
                        <a:rPr lang="en-US" sz="1100">
                          <a:effectLst/>
                        </a:rPr>
                        <a:t>5</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30.5</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latin typeface="+mn-lt"/>
                          <a:ea typeface="+mn-ea"/>
                          <a:cs typeface="+mn-cs"/>
                        </a:rPr>
                        <a:t>40.5</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50.5</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1.66</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20.0</a:t>
                      </a:r>
                      <a:endParaRPr lang="en-US" sz="1100">
                        <a:effectLst/>
                        <a:latin typeface="Calibri" charset="0"/>
                        <a:ea typeface="Calibri" charset="0"/>
                        <a:cs typeface="Times New Roman" charset="0"/>
                      </a:endParaRPr>
                    </a:p>
                  </a:txBody>
                  <a:tcPr marL="68580" marR="68580" marT="0" marB="0"/>
                </a:tc>
              </a:tr>
              <a:tr h="209550">
                <a:tc>
                  <a:txBody>
                    <a:bodyPr/>
                    <a:lstStyle/>
                    <a:p>
                      <a:pPr marL="0" marR="0" algn="ctr">
                        <a:lnSpc>
                          <a:spcPct val="107000"/>
                        </a:lnSpc>
                        <a:spcBef>
                          <a:spcPts val="0"/>
                        </a:spcBef>
                        <a:spcAft>
                          <a:spcPts val="0"/>
                        </a:spcAft>
                      </a:pPr>
                      <a:r>
                        <a:rPr lang="en-US" sz="1100" dirty="0">
                          <a:effectLst/>
                        </a:rPr>
                        <a:t>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a:effectLst/>
                        </a:rPr>
                        <a:t>B</a:t>
                      </a:r>
                      <a:endParaRPr lang="en-US" sz="110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70.0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93.0</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smtClean="0">
                          <a:effectLst/>
                        </a:rPr>
                        <a:t>116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1.66</a:t>
                      </a:r>
                      <a:endParaRPr lang="en-US" sz="1100" dirty="0">
                        <a:effectLst/>
                        <a:latin typeface="Calibri" charset="0"/>
                        <a:ea typeface="Calibri" charset="0"/>
                        <a:cs typeface="Times New Roman" charset="0"/>
                      </a:endParaRPr>
                    </a:p>
                  </a:txBody>
                  <a:tcPr marL="68580" marR="68580" marT="0" marB="0"/>
                </a:tc>
                <a:tc>
                  <a:txBody>
                    <a:bodyPr/>
                    <a:lstStyle/>
                    <a:p>
                      <a:pPr marL="0" marR="0" algn="ctr">
                        <a:lnSpc>
                          <a:spcPct val="107000"/>
                        </a:lnSpc>
                        <a:spcBef>
                          <a:spcPts val="0"/>
                        </a:spcBef>
                        <a:spcAft>
                          <a:spcPts val="0"/>
                        </a:spcAft>
                      </a:pPr>
                      <a:r>
                        <a:rPr lang="en-US" sz="1100" dirty="0">
                          <a:effectLst/>
                        </a:rPr>
                        <a:t>46.0</a:t>
                      </a:r>
                      <a:endParaRPr lang="en-US" sz="1100" dirty="0">
                        <a:effectLst/>
                        <a:latin typeface="Calibri" charset="0"/>
                        <a:ea typeface="Calibri" charset="0"/>
                        <a:cs typeface="Times New Roman" charset="0"/>
                      </a:endParaRPr>
                    </a:p>
                  </a:txBody>
                  <a:tcPr marL="68580" marR="68580" marT="0" marB="0"/>
                </a:tc>
              </a:tr>
            </a:tbl>
          </a:graphicData>
        </a:graphic>
      </p:graphicFrame>
      <p:sp>
        <p:nvSpPr>
          <p:cNvPr id="6" name="TextBox 5"/>
          <p:cNvSpPr txBox="1"/>
          <p:nvPr/>
        </p:nvSpPr>
        <p:spPr>
          <a:xfrm>
            <a:off x="6053449" y="2401556"/>
            <a:ext cx="1786899" cy="300082"/>
          </a:xfrm>
          <a:prstGeom prst="rect">
            <a:avLst/>
          </a:prstGeom>
          <a:noFill/>
        </p:spPr>
        <p:txBody>
          <a:bodyPr wrap="none" rtlCol="0">
            <a:spAutoFit/>
          </a:bodyPr>
          <a:lstStyle/>
          <a:p>
            <a:r>
              <a:rPr lang="en-US" smtClean="0"/>
              <a:t>Receiver </a:t>
            </a:r>
            <a:r>
              <a:rPr lang="en-US" dirty="0" smtClean="0"/>
              <a:t>Configuration</a:t>
            </a:r>
            <a:endParaRPr lang="en-US" dirty="0"/>
          </a:p>
        </p:txBody>
      </p:sp>
      <p:sp>
        <p:nvSpPr>
          <p:cNvPr id="7" name="Content Placeholder 2"/>
          <p:cNvSpPr txBox="1">
            <a:spLocks/>
          </p:cNvSpPr>
          <p:nvPr/>
        </p:nvSpPr>
        <p:spPr>
          <a:xfrm>
            <a:off x="95250" y="915873"/>
            <a:ext cx="4845050" cy="2513127"/>
          </a:xfrm>
          <a:prstGeom prst="rect">
            <a:avLst/>
          </a:prstGeom>
        </p:spPr>
        <p:txBody>
          <a:bodyPr vert="horz" lIns="91440" tIns="45720" rIns="91440" bIns="45720" rtlCol="0">
            <a:normAutofit fontScale="850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214 18m offset Gregorian (feed-low) Antennas</a:t>
            </a:r>
          </a:p>
          <a:p>
            <a:pPr lvl="1"/>
            <a:r>
              <a:rPr lang="en-US" dirty="0"/>
              <a:t>Supported by internal cost-performance analysis</a:t>
            </a:r>
          </a:p>
          <a:p>
            <a:r>
              <a:rPr lang="en-US" dirty="0" smtClean="0"/>
              <a:t>Fixed antenna locations across NM, TX, MX</a:t>
            </a:r>
          </a:p>
          <a:p>
            <a:pPr lvl="1"/>
            <a:r>
              <a:rPr lang="en-US" dirty="0" smtClean="0"/>
              <a:t>~1000 km baselines being explored</a:t>
            </a:r>
          </a:p>
          <a:p>
            <a:r>
              <a:rPr lang="en-US" dirty="0" smtClean="0"/>
              <a:t>1.2 – 50.5 GHz; 70 – 116 GHz</a:t>
            </a:r>
          </a:p>
          <a:p>
            <a:pPr lvl="1"/>
            <a:r>
              <a:rPr lang="en-US" dirty="0" smtClean="0"/>
              <a:t>Single-pixel feeds</a:t>
            </a:r>
          </a:p>
          <a:p>
            <a:pPr lvl="1"/>
            <a:r>
              <a:rPr lang="en-US" dirty="0" smtClean="0"/>
              <a:t>6 feeds / 2 </a:t>
            </a:r>
            <a:r>
              <a:rPr lang="en-US" dirty="0" err="1" smtClean="0"/>
              <a:t>dewar</a:t>
            </a:r>
            <a:r>
              <a:rPr lang="en-US" dirty="0" smtClean="0"/>
              <a:t> package</a:t>
            </a:r>
          </a:p>
          <a:p>
            <a:r>
              <a:rPr lang="en-US" dirty="0" smtClean="0"/>
              <a:t>Short-spacing/total power array under consideration</a:t>
            </a:r>
          </a:p>
        </p:txBody>
      </p:sp>
      <p:pic>
        <p:nvPicPr>
          <p:cNvPr id="8" name="Content Placeholder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918199" y="706106"/>
            <a:ext cx="2743200" cy="1543050"/>
          </a:xfrm>
          <a:prstGeom prst="rect">
            <a:avLst/>
          </a:prstGeom>
        </p:spPr>
      </p:pic>
      <p:sp>
        <p:nvSpPr>
          <p:cNvPr id="9" name="TextBox 8"/>
          <p:cNvSpPr txBox="1"/>
          <p:nvPr/>
        </p:nvSpPr>
        <p:spPr>
          <a:xfrm>
            <a:off x="44449" y="3332510"/>
            <a:ext cx="4718049" cy="1154162"/>
          </a:xfrm>
          <a:prstGeom prst="rect">
            <a:avLst/>
          </a:prstGeom>
          <a:solidFill>
            <a:schemeClr val="bg1"/>
          </a:solidFill>
          <a:ln>
            <a:solidFill>
              <a:srgbClr val="C00000"/>
            </a:solidFill>
          </a:ln>
        </p:spPr>
        <p:txBody>
          <a:bodyPr wrap="square" rtlCol="0">
            <a:spAutoFit/>
          </a:bodyPr>
          <a:lstStyle/>
          <a:p>
            <a:pPr marL="285750" indent="-285750">
              <a:spcBef>
                <a:spcPts val="600"/>
              </a:spcBef>
              <a:buFont typeface="Arial"/>
              <a:buChar char="•"/>
            </a:pPr>
            <a:r>
              <a:rPr lang="en-US" sz="1600" dirty="0" smtClean="0">
                <a:cs typeface="Times New Roman"/>
              </a:rPr>
              <a:t>Continuum Sensitivity: ~0.1uJy/</a:t>
            </a:r>
            <a:r>
              <a:rPr lang="en-US" sz="1600" dirty="0" err="1" smtClean="0">
                <a:cs typeface="Times New Roman"/>
              </a:rPr>
              <a:t>bm</a:t>
            </a:r>
            <a:r>
              <a:rPr lang="en-US" sz="1600" dirty="0" smtClean="0">
                <a:cs typeface="Times New Roman"/>
              </a:rPr>
              <a:t> </a:t>
            </a:r>
            <a:r>
              <a:rPr lang="en-US" sz="1600" dirty="0">
                <a:cs typeface="Times New Roman"/>
              </a:rPr>
              <a:t>@ </a:t>
            </a:r>
            <a:r>
              <a:rPr lang="en-US" sz="1600" dirty="0" smtClean="0">
                <a:cs typeface="Times New Roman"/>
              </a:rPr>
              <a:t> 1cm, 10mas, 10hr =&gt;  T</a:t>
            </a:r>
            <a:r>
              <a:rPr lang="en-US" sz="1600" baseline="-25000" dirty="0" smtClean="0">
                <a:cs typeface="Times New Roman"/>
              </a:rPr>
              <a:t>B</a:t>
            </a:r>
            <a:r>
              <a:rPr lang="en-US" sz="1600" dirty="0" smtClean="0">
                <a:cs typeface="Times New Roman"/>
              </a:rPr>
              <a:t> ~ 1.75K</a:t>
            </a:r>
          </a:p>
          <a:p>
            <a:pPr marL="285750" indent="-285750">
              <a:spcBef>
                <a:spcPts val="600"/>
              </a:spcBef>
              <a:buFont typeface="Arial"/>
              <a:buChar char="•"/>
            </a:pPr>
            <a:r>
              <a:rPr lang="en-US" sz="1600" dirty="0" smtClean="0">
                <a:cs typeface="Times New Roman"/>
              </a:rPr>
              <a:t>Line sensitivity: ~14uJy @ 1cm/</a:t>
            </a:r>
            <a:r>
              <a:rPr lang="en-US" sz="1600" dirty="0" err="1" smtClean="0">
                <a:cs typeface="Times New Roman"/>
              </a:rPr>
              <a:t>bm</a:t>
            </a:r>
            <a:r>
              <a:rPr lang="en-US" sz="1600" dirty="0" smtClean="0">
                <a:cs typeface="Times New Roman"/>
              </a:rPr>
              <a:t>,  10 km/s, 1” =&gt; </a:t>
            </a:r>
            <a:r>
              <a:rPr lang="en-US" sz="1600" dirty="0">
                <a:cs typeface="Times New Roman"/>
              </a:rPr>
              <a:t>T</a:t>
            </a:r>
            <a:r>
              <a:rPr lang="en-US" sz="1600" baseline="-25000" dirty="0">
                <a:cs typeface="Times New Roman"/>
              </a:rPr>
              <a:t>B</a:t>
            </a:r>
            <a:r>
              <a:rPr lang="en-US" sz="1600" dirty="0">
                <a:cs typeface="Times New Roman"/>
              </a:rPr>
              <a:t> </a:t>
            </a:r>
            <a:r>
              <a:rPr lang="en-US" sz="1600" dirty="0" smtClean="0">
                <a:cs typeface="Times New Roman"/>
              </a:rPr>
              <a:t>~ 215K</a:t>
            </a:r>
            <a:endParaRPr lang="en-US" sz="1600" dirty="0">
              <a:cs typeface="Times New Roman"/>
            </a:endParaRPr>
          </a:p>
        </p:txBody>
      </p:sp>
    </p:spTree>
    <p:extLst>
      <p:ext uri="{BB962C8B-B14F-4D97-AF65-F5344CB8AC3E}">
        <p14:creationId xmlns:p14="http://schemas.microsoft.com/office/powerpoint/2010/main" val="567865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115024" y="330741"/>
          <a:ext cx="8956812" cy="4041756"/>
        </p:xfrm>
        <a:graphic>
          <a:graphicData uri="http://schemas.openxmlformats.org/drawingml/2006/table">
            <a:tbl>
              <a:tblPr/>
              <a:tblGrid>
                <a:gridCol w="3761862">
                  <a:extLst>
                    <a:ext uri="{9D8B030D-6E8A-4147-A177-3AD203B41FA5}">
                      <a16:colId xmlns:a16="http://schemas.microsoft.com/office/drawing/2014/main" xmlns="" val="3683565698"/>
                    </a:ext>
                  </a:extLst>
                </a:gridCol>
                <a:gridCol w="865825">
                  <a:extLst>
                    <a:ext uri="{9D8B030D-6E8A-4147-A177-3AD203B41FA5}">
                      <a16:colId xmlns:a16="http://schemas.microsoft.com/office/drawing/2014/main" xmlns="" val="613302825"/>
                    </a:ext>
                  </a:extLst>
                </a:gridCol>
                <a:gridCol w="865825">
                  <a:extLst>
                    <a:ext uri="{9D8B030D-6E8A-4147-A177-3AD203B41FA5}">
                      <a16:colId xmlns:a16="http://schemas.microsoft.com/office/drawing/2014/main" xmlns="" val="664537287"/>
                    </a:ext>
                  </a:extLst>
                </a:gridCol>
                <a:gridCol w="865825">
                  <a:extLst>
                    <a:ext uri="{9D8B030D-6E8A-4147-A177-3AD203B41FA5}">
                      <a16:colId xmlns:a16="http://schemas.microsoft.com/office/drawing/2014/main" xmlns="" val="4016094359"/>
                    </a:ext>
                  </a:extLst>
                </a:gridCol>
                <a:gridCol w="865825">
                  <a:extLst>
                    <a:ext uri="{9D8B030D-6E8A-4147-A177-3AD203B41FA5}">
                      <a16:colId xmlns:a16="http://schemas.microsoft.com/office/drawing/2014/main" xmlns="" val="1651893266"/>
                    </a:ext>
                  </a:extLst>
                </a:gridCol>
                <a:gridCol w="865825">
                  <a:extLst>
                    <a:ext uri="{9D8B030D-6E8A-4147-A177-3AD203B41FA5}">
                      <a16:colId xmlns:a16="http://schemas.microsoft.com/office/drawing/2014/main" xmlns="" val="2745505350"/>
                    </a:ext>
                  </a:extLst>
                </a:gridCol>
                <a:gridCol w="865825">
                  <a:extLst>
                    <a:ext uri="{9D8B030D-6E8A-4147-A177-3AD203B41FA5}">
                      <a16:colId xmlns:a16="http://schemas.microsoft.com/office/drawing/2014/main" xmlns="" val="2333034815"/>
                    </a:ext>
                  </a:extLst>
                </a:gridCol>
              </a:tblGrid>
              <a:tr h="268704">
                <a:tc gridSpan="7">
                  <a:txBody>
                    <a:bodyPr/>
                    <a:lstStyle/>
                    <a:p>
                      <a:pPr algn="ctr" fontAlgn="ctr"/>
                      <a:r>
                        <a:rPr lang="en-US" sz="1600" b="1" i="0" u="none" strike="noStrike" dirty="0" smtClean="0">
                          <a:solidFill>
                            <a:srgbClr val="000000"/>
                          </a:solidFill>
                          <a:effectLst/>
                          <a:latin typeface="Calibri" panose="020F0502020204030204" pitchFamily="34" charset="0"/>
                        </a:rPr>
                        <a:t>Next </a:t>
                      </a:r>
                      <a:r>
                        <a:rPr lang="en-US" sz="1600" b="1" i="0" u="none" strike="noStrike" dirty="0">
                          <a:solidFill>
                            <a:srgbClr val="000000"/>
                          </a:solidFill>
                          <a:effectLst/>
                          <a:latin typeface="Calibri" panose="020F0502020204030204" pitchFamily="34" charset="0"/>
                        </a:rPr>
                        <a:t>Generation VLA Key Performance Metrics</a:t>
                      </a:r>
                    </a:p>
                  </a:txBody>
                  <a:tcPr marL="11196" marR="11196" marT="11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968919744"/>
                  </a:ext>
                </a:extLst>
              </a:tr>
              <a:tr h="223920">
                <a:tc>
                  <a:txBody>
                    <a:bodyPr/>
                    <a:lstStyle/>
                    <a:p>
                      <a:pPr algn="l" fontAlgn="ctr"/>
                      <a:r>
                        <a:rPr lang="en-US" sz="1300" b="1" i="0" u="none" strike="noStrike">
                          <a:solidFill>
                            <a:srgbClr val="000000"/>
                          </a:solidFill>
                          <a:effectLst/>
                          <a:latin typeface="Calibri" panose="020F0502020204030204" pitchFamily="34" charset="0"/>
                        </a:rPr>
                        <a:t>Parameter [units]</a:t>
                      </a:r>
                    </a:p>
                  </a:txBody>
                  <a:tcPr marL="100764" marR="11196" marT="111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solidFill>
                            <a:srgbClr val="000000"/>
                          </a:solidFill>
                          <a:effectLst/>
                          <a:latin typeface="Calibri" panose="020F0502020204030204" pitchFamily="34" charset="0"/>
                        </a:rPr>
                        <a:t>3 GHz</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solidFill>
                            <a:srgbClr val="000000"/>
                          </a:solidFill>
                          <a:effectLst/>
                          <a:latin typeface="Calibri" panose="020F0502020204030204" pitchFamily="34" charset="0"/>
                        </a:rPr>
                        <a:t>8 GHz</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solidFill>
                            <a:srgbClr val="000000"/>
                          </a:solidFill>
                          <a:effectLst/>
                          <a:latin typeface="Calibri" panose="020F0502020204030204" pitchFamily="34" charset="0"/>
                        </a:rPr>
                        <a:t>17 GHz</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solidFill>
                            <a:srgbClr val="000000"/>
                          </a:solidFill>
                          <a:effectLst/>
                          <a:latin typeface="Calibri" panose="020F0502020204030204" pitchFamily="34" charset="0"/>
                        </a:rPr>
                        <a:t>28 GHz</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solidFill>
                            <a:srgbClr val="000000"/>
                          </a:solidFill>
                          <a:effectLst/>
                          <a:latin typeface="Calibri" panose="020F0502020204030204" pitchFamily="34" charset="0"/>
                        </a:rPr>
                        <a:t>41 GHz</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1" i="0" u="none" strike="noStrike">
                          <a:solidFill>
                            <a:srgbClr val="000000"/>
                          </a:solidFill>
                          <a:effectLst/>
                          <a:latin typeface="Calibri" panose="020F0502020204030204" pitchFamily="34" charset="0"/>
                        </a:rPr>
                        <a:t>93 GHz</a:t>
                      </a:r>
                    </a:p>
                  </a:txBody>
                  <a:tcPr marL="11196" marR="100764" marT="1119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202048053"/>
                  </a:ext>
                </a:extLst>
              </a:tr>
              <a:tr h="223920">
                <a:tc>
                  <a:txBody>
                    <a:bodyPr/>
                    <a:lstStyle/>
                    <a:p>
                      <a:pPr algn="l" fontAlgn="ctr"/>
                      <a:r>
                        <a:rPr lang="en-US" sz="1300" b="0" i="0" u="none" strike="noStrike">
                          <a:solidFill>
                            <a:srgbClr val="000000"/>
                          </a:solidFill>
                          <a:effectLst/>
                          <a:latin typeface="Calibri" panose="020F0502020204030204" pitchFamily="34" charset="0"/>
                        </a:rPr>
                        <a:t>Field of View FWHM [arcmin]</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19.5</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7.3</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3.4</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2.1</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1.4</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0.6</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889114073"/>
                  </a:ext>
                </a:extLst>
              </a:tr>
              <a:tr h="223920">
                <a:tc>
                  <a:txBody>
                    <a:bodyPr/>
                    <a:lstStyle/>
                    <a:p>
                      <a:pPr algn="l" fontAlgn="ctr"/>
                      <a:r>
                        <a:rPr lang="en-US" sz="1300" b="0" i="0" u="none" strike="noStrike">
                          <a:solidFill>
                            <a:srgbClr val="000000"/>
                          </a:solidFill>
                          <a:effectLst/>
                          <a:latin typeface="Calibri" panose="020F0502020204030204" pitchFamily="34" charset="0"/>
                        </a:rPr>
                        <a:t>Aperture Efficiency [%]</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0.75</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0.75</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0.77</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0.75</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0.72</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0.53</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995270441"/>
                  </a:ext>
                </a:extLst>
              </a:tr>
              <a:tr h="279900">
                <a:tc>
                  <a:txBody>
                    <a:bodyPr/>
                    <a:lstStyle/>
                    <a:p>
                      <a:pPr algn="l" fontAlgn="ctr"/>
                      <a:r>
                        <a:rPr lang="en-US" sz="1300" b="0" i="0" u="none" strike="noStrike">
                          <a:solidFill>
                            <a:srgbClr val="000000"/>
                          </a:solidFill>
                          <a:effectLst/>
                          <a:latin typeface="Calibri" panose="020F0502020204030204" pitchFamily="34" charset="0"/>
                        </a:rPr>
                        <a:t>Effective Area, A</a:t>
                      </a:r>
                      <a:r>
                        <a:rPr lang="en-US" sz="1300" b="0" i="0" u="none" strike="noStrike" baseline="-25000">
                          <a:solidFill>
                            <a:srgbClr val="000000"/>
                          </a:solidFill>
                          <a:effectLst/>
                          <a:latin typeface="Calibri" panose="020F0502020204030204" pitchFamily="34" charset="0"/>
                        </a:rPr>
                        <a:t>eff,</a:t>
                      </a:r>
                      <a:r>
                        <a:rPr lang="en-US" sz="1300" b="0" i="0" u="none" strike="noStrike">
                          <a:solidFill>
                            <a:srgbClr val="000000"/>
                          </a:solidFill>
                          <a:effectLst/>
                          <a:latin typeface="Calibri" panose="020F0502020204030204" pitchFamily="34" charset="0"/>
                        </a:rPr>
                        <a:t> x 10</a:t>
                      </a:r>
                      <a:r>
                        <a:rPr lang="en-US" sz="1300" b="0" i="0" u="none" strike="noStrike" baseline="30000">
                          <a:solidFill>
                            <a:srgbClr val="000000"/>
                          </a:solidFill>
                          <a:effectLst/>
                          <a:latin typeface="Calibri" panose="020F0502020204030204" pitchFamily="34" charset="0"/>
                        </a:rPr>
                        <a:t>3 </a:t>
                      </a:r>
                      <a:r>
                        <a:rPr lang="en-US" sz="1300" b="0" i="0" u="none" strike="noStrike">
                          <a:solidFill>
                            <a:srgbClr val="000000"/>
                          </a:solidFill>
                          <a:effectLst/>
                          <a:latin typeface="Calibri" panose="020F0502020204030204" pitchFamily="34" charset="0"/>
                        </a:rPr>
                        <a:t>[m</a:t>
                      </a:r>
                      <a:r>
                        <a:rPr lang="en-US" sz="1300" b="0" i="0" u="none" strike="noStrike" baseline="30000">
                          <a:solidFill>
                            <a:srgbClr val="000000"/>
                          </a:solidFill>
                          <a:effectLst/>
                          <a:latin typeface="Calibri" panose="020F0502020204030204" pitchFamily="34" charset="0"/>
                        </a:rPr>
                        <a:t>2</a:t>
                      </a:r>
                      <a:r>
                        <a:rPr lang="en-US" sz="1300" b="0" i="0" u="none" strike="noStrike">
                          <a:solidFill>
                            <a:srgbClr val="000000"/>
                          </a:solidFill>
                          <a:effectLst/>
                          <a:latin typeface="Calibri" panose="020F0502020204030204" pitchFamily="34" charset="0"/>
                        </a:rPr>
                        <a:t>]</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40.8</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40.8</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41.9</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40.8</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39.2</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28.9</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548430504"/>
                  </a:ext>
                </a:extLst>
              </a:tr>
              <a:tr h="268704">
                <a:tc>
                  <a:txBody>
                    <a:bodyPr/>
                    <a:lstStyle/>
                    <a:p>
                      <a:pPr algn="l" fontAlgn="ctr"/>
                      <a:r>
                        <a:rPr lang="en-US" sz="1300" b="0" i="0" u="none" strike="noStrike">
                          <a:solidFill>
                            <a:srgbClr val="000000"/>
                          </a:solidFill>
                          <a:effectLst/>
                          <a:latin typeface="Calibri" panose="020F0502020204030204" pitchFamily="34" charset="0"/>
                        </a:rPr>
                        <a:t>System Temp, T</a:t>
                      </a:r>
                      <a:r>
                        <a:rPr lang="en-US" sz="1300" b="0" i="0" u="none" strike="noStrike" baseline="-25000">
                          <a:solidFill>
                            <a:srgbClr val="000000"/>
                          </a:solidFill>
                          <a:effectLst/>
                          <a:latin typeface="Calibri" panose="020F0502020204030204" pitchFamily="34" charset="0"/>
                        </a:rPr>
                        <a:t>sys</a:t>
                      </a:r>
                      <a:r>
                        <a:rPr lang="en-US" sz="1300" b="0" i="0" u="none" strike="noStrike">
                          <a:solidFill>
                            <a:srgbClr val="000000"/>
                          </a:solidFill>
                          <a:effectLst/>
                          <a:latin typeface="Calibri" panose="020F0502020204030204" pitchFamily="34" charset="0"/>
                        </a:rPr>
                        <a:t> [K]</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18 K</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22 K</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21 K</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31 K</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48 K</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87 K</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93187969"/>
                  </a:ext>
                </a:extLst>
              </a:tr>
              <a:tr h="223920">
                <a:tc>
                  <a:txBody>
                    <a:bodyPr/>
                    <a:lstStyle/>
                    <a:p>
                      <a:pPr algn="l" fontAlgn="ctr"/>
                      <a:r>
                        <a:rPr lang="en-US" sz="1300" b="0" i="0" u="none" strike="noStrike">
                          <a:solidFill>
                            <a:srgbClr val="000000"/>
                          </a:solidFill>
                          <a:effectLst/>
                          <a:latin typeface="Calibri" panose="020F0502020204030204" pitchFamily="34" charset="0"/>
                        </a:rPr>
                        <a:t>Max Inst. Bandwidth [GHz]</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2.7 GHz</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8.7 GHz</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8.4 GHz</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14.0 GHz</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20.0 GHz</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20.0 GHz</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841255573"/>
                  </a:ext>
                </a:extLst>
              </a:tr>
              <a:tr h="223920">
                <a:tc>
                  <a:txBody>
                    <a:bodyPr/>
                    <a:lstStyle/>
                    <a:p>
                      <a:pPr algn="l" fontAlgn="t"/>
                      <a:r>
                        <a:rPr lang="en-US" sz="1300" b="1" i="0" u="none" strike="noStrike" dirty="0">
                          <a:solidFill>
                            <a:srgbClr val="000000"/>
                          </a:solidFill>
                          <a:effectLst/>
                          <a:latin typeface="Calibri" panose="020F0502020204030204" pitchFamily="34" charset="0"/>
                        </a:rPr>
                        <a:t>Resolution of Max. Baseline [mas]</a:t>
                      </a:r>
                    </a:p>
                  </a:txBody>
                  <a:tcPr marL="100764" marR="11196" marT="11196" marB="0">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69</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26</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12</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7</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5</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2</a:t>
                      </a:r>
                    </a:p>
                  </a:txBody>
                  <a:tcPr marL="11196" marR="100764" marT="1119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xmlns="" val="2739422345"/>
                  </a:ext>
                </a:extLst>
              </a:tr>
              <a:tr h="223920">
                <a:tc>
                  <a:txBody>
                    <a:bodyPr/>
                    <a:lstStyle/>
                    <a:p>
                      <a:pPr algn="l" fontAlgn="t"/>
                      <a:r>
                        <a:rPr lang="en-US" sz="1300" b="1" i="0" u="none" strike="noStrike">
                          <a:solidFill>
                            <a:srgbClr val="000000"/>
                          </a:solidFill>
                          <a:effectLst/>
                          <a:latin typeface="Calibri" panose="020F0502020204030204" pitchFamily="34" charset="0"/>
                        </a:rPr>
                        <a:t>Resolution FWHM @ Natural Weighting [mas]</a:t>
                      </a:r>
                    </a:p>
                  </a:txBody>
                  <a:tcPr marL="100764" marR="11196" marT="11196" marB="0">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130</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49</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23</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14</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10</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4</a:t>
                      </a:r>
                    </a:p>
                  </a:txBody>
                  <a:tcPr marL="11196" marR="100764" marT="1119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xmlns="" val="2875879128"/>
                  </a:ext>
                </a:extLst>
              </a:tr>
              <a:tr h="223920">
                <a:tc>
                  <a:txBody>
                    <a:bodyPr/>
                    <a:lstStyle/>
                    <a:p>
                      <a:pPr algn="l" fontAlgn="ctr"/>
                      <a:r>
                        <a:rPr lang="en-US" sz="1300" b="0" i="0" u="none" strike="noStrike">
                          <a:solidFill>
                            <a:srgbClr val="000000"/>
                          </a:solidFill>
                          <a:effectLst/>
                          <a:latin typeface="Calibri" panose="020F0502020204030204" pitchFamily="34" charset="0"/>
                        </a:rPr>
                        <a:t>Continuum rms, 1 hr [</a:t>
                      </a:r>
                      <a:r>
                        <a:rPr lang="el-GR" sz="1300" b="0" i="0" u="none" strike="noStrike">
                          <a:solidFill>
                            <a:srgbClr val="000000"/>
                          </a:solidFill>
                          <a:effectLst/>
                          <a:latin typeface="Calibri" panose="020F0502020204030204" pitchFamily="34" charset="0"/>
                        </a:rPr>
                        <a:t>μ</a:t>
                      </a:r>
                      <a:r>
                        <a:rPr lang="en-US" sz="1300" b="0" i="0" u="none" strike="noStrike">
                          <a:solidFill>
                            <a:srgbClr val="000000"/>
                          </a:solidFill>
                          <a:effectLst/>
                          <a:latin typeface="Calibri" panose="020F0502020204030204" pitchFamily="34" charset="0"/>
                        </a:rPr>
                        <a:t>Jy/beam]</a:t>
                      </a:r>
                    </a:p>
                  </a:txBody>
                  <a:tcPr marL="100764" marR="11196" marT="111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0.30</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0.21</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0.20</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0.23</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0.31</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0.76</a:t>
                      </a:r>
                    </a:p>
                  </a:txBody>
                  <a:tcPr marL="11196" marR="100764" marT="1119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423730308"/>
                  </a:ext>
                </a:extLst>
              </a:tr>
              <a:tr h="223920">
                <a:tc>
                  <a:txBody>
                    <a:bodyPr/>
                    <a:lstStyle/>
                    <a:p>
                      <a:pPr algn="l" fontAlgn="ctr"/>
                      <a:r>
                        <a:rPr lang="en-US" sz="1300" b="0" i="0" u="none" strike="noStrike">
                          <a:solidFill>
                            <a:srgbClr val="000000"/>
                          </a:solidFill>
                          <a:effectLst/>
                          <a:latin typeface="Calibri" panose="020F0502020204030204" pitchFamily="34" charset="0"/>
                        </a:rPr>
                        <a:t>Line Width, 10 km/s [kHz]</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100.00</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266.67</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566.67</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933.33</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1366.67</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3100.00</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657792777"/>
                  </a:ext>
                </a:extLst>
              </a:tr>
              <a:tr h="223920">
                <a:tc>
                  <a:txBody>
                    <a:bodyPr/>
                    <a:lstStyle/>
                    <a:p>
                      <a:pPr algn="l" fontAlgn="ctr"/>
                      <a:r>
                        <a:rPr lang="en-US" sz="1300" b="0" i="0" u="none" strike="noStrike">
                          <a:solidFill>
                            <a:srgbClr val="000000"/>
                          </a:solidFill>
                          <a:effectLst/>
                          <a:latin typeface="Calibri" panose="020F0502020204030204" pitchFamily="34" charset="0"/>
                        </a:rPr>
                        <a:t>Line rms, 1 hr, 10 km/s [μJy/beam]</a:t>
                      </a:r>
                    </a:p>
                  </a:txBody>
                  <a:tcPr marL="100764" marR="11196" marT="1119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49.9</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37.3</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23.8</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28.1</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37.5</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61.3</a:t>
                      </a:r>
                    </a:p>
                  </a:txBody>
                  <a:tcPr marL="11196" marR="100764" marT="1119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22017915"/>
                  </a:ext>
                </a:extLst>
              </a:tr>
              <a:tr h="223920">
                <a:tc>
                  <a:txBody>
                    <a:bodyPr/>
                    <a:lstStyle/>
                    <a:p>
                      <a:pPr algn="l" fontAlgn="ctr"/>
                      <a:r>
                        <a:rPr lang="en-US" sz="1300" b="1" i="0" u="none" strike="noStrike">
                          <a:solidFill>
                            <a:srgbClr val="000000"/>
                          </a:solidFill>
                          <a:effectLst/>
                          <a:latin typeface="Calibri" panose="020F0502020204030204" pitchFamily="34" charset="0"/>
                        </a:rPr>
                        <a:t>Resolution [mas]</a:t>
                      </a:r>
                    </a:p>
                  </a:txBody>
                  <a:tcPr marL="100764" marR="11196" marT="111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1000</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 </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 </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 </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 </a:t>
                      </a:r>
                    </a:p>
                  </a:txBody>
                  <a:tcPr marL="11196" marR="100764" marT="11196"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ctr"/>
                      <a:r>
                        <a:rPr lang="en-US" sz="1300" b="1" i="0" u="none" strike="noStrike">
                          <a:solidFill>
                            <a:srgbClr val="000000"/>
                          </a:solidFill>
                          <a:effectLst/>
                          <a:latin typeface="Calibri" panose="020F0502020204030204" pitchFamily="34" charset="0"/>
                        </a:rPr>
                        <a:t> </a:t>
                      </a:r>
                    </a:p>
                  </a:txBody>
                  <a:tcPr marL="11196" marR="100764" marT="1119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xmlns="" val="3154306825"/>
                  </a:ext>
                </a:extLst>
              </a:tr>
              <a:tr h="223920">
                <a:tc>
                  <a:txBody>
                    <a:bodyPr/>
                    <a:lstStyle/>
                    <a:p>
                      <a:pPr algn="l" fontAlgn="ctr"/>
                      <a:r>
                        <a:rPr lang="en-US" sz="1300" b="0" i="0" u="none" strike="noStrike">
                          <a:solidFill>
                            <a:srgbClr val="000000"/>
                          </a:solidFill>
                          <a:effectLst/>
                          <a:latin typeface="Calibri" panose="020F0502020204030204" pitchFamily="34" charset="0"/>
                        </a:rPr>
                        <a:t>Continuum rms, 1 hr, Robust [</a:t>
                      </a:r>
                      <a:r>
                        <a:rPr lang="el-GR" sz="1300" b="0" i="0" u="none" strike="noStrike">
                          <a:solidFill>
                            <a:srgbClr val="000000"/>
                          </a:solidFill>
                          <a:effectLst/>
                          <a:latin typeface="Calibri" panose="020F0502020204030204" pitchFamily="34" charset="0"/>
                        </a:rPr>
                        <a:t>μ</a:t>
                      </a:r>
                      <a:r>
                        <a:rPr lang="en-US" sz="1300" b="0" i="0" u="none" strike="noStrike">
                          <a:solidFill>
                            <a:srgbClr val="000000"/>
                          </a:solidFill>
                          <a:effectLst/>
                          <a:latin typeface="Calibri" panose="020F0502020204030204" pitchFamily="34" charset="0"/>
                        </a:rPr>
                        <a:t>Jy/beam]</a:t>
                      </a:r>
                    </a:p>
                  </a:txBody>
                  <a:tcPr marL="100764" marR="11196" marT="11196"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0.61</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0.45</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0.45</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0.56</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0.77</a:t>
                      </a:r>
                    </a:p>
                  </a:txBody>
                  <a:tcPr marL="11196" marR="100764" marT="111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en-US" sz="1300" b="0" i="0" u="none" strike="noStrike">
                          <a:solidFill>
                            <a:srgbClr val="000000"/>
                          </a:solidFill>
                          <a:effectLst/>
                          <a:latin typeface="Calibri" panose="020F0502020204030204" pitchFamily="34" charset="0"/>
                        </a:rPr>
                        <a:t>2.01</a:t>
                      </a:r>
                    </a:p>
                  </a:txBody>
                  <a:tcPr marL="11196" marR="100764" marT="11196"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265310165"/>
                  </a:ext>
                </a:extLst>
              </a:tr>
              <a:tr h="223920">
                <a:tc>
                  <a:txBody>
                    <a:bodyPr/>
                    <a:lstStyle/>
                    <a:p>
                      <a:pPr algn="l" fontAlgn="ctr"/>
                      <a:r>
                        <a:rPr lang="en-US" sz="1300" b="0" i="0" u="none" strike="noStrike">
                          <a:solidFill>
                            <a:srgbClr val="000000"/>
                          </a:solidFill>
                          <a:effectLst/>
                          <a:latin typeface="Calibri" panose="020F0502020204030204" pitchFamily="34" charset="0"/>
                        </a:rPr>
                        <a:t>Line rms 1 hr, 10 km/s Robust [μJy/beam]</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100.1</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81.7</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55.4</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68.0</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93.2</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161.6</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453729669"/>
                  </a:ext>
                </a:extLst>
              </a:tr>
              <a:tr h="268704">
                <a:tc>
                  <a:txBody>
                    <a:bodyPr/>
                    <a:lstStyle/>
                    <a:p>
                      <a:pPr algn="l" fontAlgn="ctr"/>
                      <a:r>
                        <a:rPr lang="en-US" sz="1300" b="0" i="0" u="none" strike="noStrike">
                          <a:solidFill>
                            <a:srgbClr val="000000"/>
                          </a:solidFill>
                          <a:effectLst/>
                          <a:latin typeface="Calibri" panose="020F0502020204030204" pitchFamily="34" charset="0"/>
                        </a:rPr>
                        <a:t>Brightness Temp (T</a:t>
                      </a:r>
                      <a:r>
                        <a:rPr lang="en-US" sz="1300" b="0" i="0" u="none" strike="noStrike" baseline="-25000">
                          <a:solidFill>
                            <a:srgbClr val="000000"/>
                          </a:solidFill>
                          <a:effectLst/>
                          <a:latin typeface="Calibri" panose="020F0502020204030204" pitchFamily="34" charset="0"/>
                        </a:rPr>
                        <a:t>B</a:t>
                      </a:r>
                      <a:r>
                        <a:rPr lang="en-US" sz="1300" b="0" i="0" u="none" strike="noStrike">
                          <a:solidFill>
                            <a:srgbClr val="000000"/>
                          </a:solidFill>
                          <a:effectLst/>
                          <a:latin typeface="Calibri" panose="020F0502020204030204" pitchFamily="34" charset="0"/>
                        </a:rPr>
                        <a:t>), RMS Cont.,  1 hr, Robust [K]</a:t>
                      </a:r>
                    </a:p>
                  </a:txBody>
                  <a:tcPr marL="100764" marR="11196" marT="11196"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0.0823</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0.0086</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0.002</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0.0009</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0.0006</a:t>
                      </a:r>
                    </a:p>
                  </a:txBody>
                  <a:tcPr marL="11196" marR="100764" marT="11196" marB="0" anchor="ctr">
                    <a:lnL>
                      <a:noFill/>
                    </a:lnL>
                    <a:lnR>
                      <a:noFill/>
                    </a:lnR>
                    <a:lnT>
                      <a:noFill/>
                    </a:lnT>
                    <a:lnB>
                      <a:noFill/>
                    </a:lnB>
                  </a:tcPr>
                </a:tc>
                <a:tc>
                  <a:txBody>
                    <a:bodyPr/>
                    <a:lstStyle/>
                    <a:p>
                      <a:pPr algn="r" fontAlgn="ctr"/>
                      <a:r>
                        <a:rPr lang="en-US" sz="1300" b="0" i="0" u="none" strike="noStrike">
                          <a:solidFill>
                            <a:srgbClr val="000000"/>
                          </a:solidFill>
                          <a:effectLst/>
                          <a:latin typeface="Calibri" panose="020F0502020204030204" pitchFamily="34" charset="0"/>
                        </a:rPr>
                        <a:t>0.0003</a:t>
                      </a:r>
                    </a:p>
                  </a:txBody>
                  <a:tcPr marL="11196" marR="100764" marT="11196" marB="0" anchor="ctr">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75949217"/>
                  </a:ext>
                </a:extLst>
              </a:tr>
              <a:tr h="268704">
                <a:tc>
                  <a:txBody>
                    <a:bodyPr/>
                    <a:lstStyle/>
                    <a:p>
                      <a:pPr algn="l" fontAlgn="ctr"/>
                      <a:r>
                        <a:rPr lang="en-US" sz="1300" b="0" i="0" u="none" strike="noStrike">
                          <a:solidFill>
                            <a:srgbClr val="000000"/>
                          </a:solidFill>
                          <a:effectLst/>
                          <a:latin typeface="Calibri" panose="020F0502020204030204" pitchFamily="34" charset="0"/>
                        </a:rPr>
                        <a:t>T</a:t>
                      </a:r>
                      <a:r>
                        <a:rPr lang="en-US" sz="1300" b="0" i="0" u="none" strike="noStrike" baseline="-25000">
                          <a:solidFill>
                            <a:srgbClr val="000000"/>
                          </a:solidFill>
                          <a:effectLst/>
                          <a:latin typeface="Calibri" panose="020F0502020204030204" pitchFamily="34" charset="0"/>
                        </a:rPr>
                        <a:t>B</a:t>
                      </a:r>
                      <a:r>
                        <a:rPr lang="en-US" sz="1300" b="0" i="0" u="none" strike="noStrike">
                          <a:solidFill>
                            <a:srgbClr val="000000"/>
                          </a:solidFill>
                          <a:effectLst/>
                          <a:latin typeface="Calibri" panose="020F0502020204030204" pitchFamily="34" charset="0"/>
                        </a:rPr>
                        <a:t> rms line, 1 hr, 10 km/s, Robust [K]</a:t>
                      </a:r>
                    </a:p>
                  </a:txBody>
                  <a:tcPr marL="100764" marR="11196" marT="11196"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13.53</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1.55</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0.23</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0.11</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a:solidFill>
                            <a:srgbClr val="000000"/>
                          </a:solidFill>
                          <a:effectLst/>
                          <a:latin typeface="Calibri" panose="020F0502020204030204" pitchFamily="34" charset="0"/>
                        </a:rPr>
                        <a:t>0.07</a:t>
                      </a:r>
                    </a:p>
                  </a:txBody>
                  <a:tcPr marL="11196" marR="100764" marT="11196"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en-US" sz="1300" b="0" i="0" u="none" strike="noStrike" dirty="0">
                          <a:solidFill>
                            <a:srgbClr val="000000"/>
                          </a:solidFill>
                          <a:effectLst/>
                          <a:latin typeface="Calibri" panose="020F0502020204030204" pitchFamily="34" charset="0"/>
                        </a:rPr>
                        <a:t>0.02</a:t>
                      </a:r>
                    </a:p>
                  </a:txBody>
                  <a:tcPr marL="11196" marR="100764" marT="11196"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31698929"/>
                  </a:ext>
                </a:extLst>
              </a:tr>
            </a:tbl>
          </a:graphicData>
        </a:graphic>
      </p:graphicFrame>
      <p:sp>
        <p:nvSpPr>
          <p:cNvPr id="2" name="TextBox 1"/>
          <p:cNvSpPr txBox="1"/>
          <p:nvPr/>
        </p:nvSpPr>
        <p:spPr>
          <a:xfrm>
            <a:off x="7013646" y="180700"/>
            <a:ext cx="1634247" cy="300082"/>
          </a:xfrm>
          <a:prstGeom prst="rect">
            <a:avLst/>
          </a:prstGeom>
          <a:solidFill>
            <a:schemeClr val="accent2">
              <a:lumMod val="20000"/>
              <a:lumOff val="80000"/>
            </a:schemeClr>
          </a:solidFill>
          <a:ln w="28575">
            <a:solidFill>
              <a:schemeClr val="accent2"/>
            </a:solidFill>
          </a:ln>
        </p:spPr>
        <p:txBody>
          <a:bodyPr wrap="square" rtlCol="0">
            <a:spAutoFit/>
          </a:bodyPr>
          <a:lstStyle/>
          <a:p>
            <a:pPr algn="ctr"/>
            <a:r>
              <a:rPr lang="en-US" b="1" i="1" dirty="0" smtClean="0"/>
              <a:t>ngVLA Memo #17</a:t>
            </a:r>
            <a:endParaRPr lang="en-US" b="1" i="1" dirty="0"/>
          </a:p>
        </p:txBody>
      </p:sp>
      <p:sp>
        <p:nvSpPr>
          <p:cNvPr id="6" name="Slide Number Placeholder 4"/>
          <p:cNvSpPr txBox="1">
            <a:spLocks/>
          </p:cNvSpPr>
          <p:nvPr/>
        </p:nvSpPr>
        <p:spPr>
          <a:xfrm>
            <a:off x="112569" y="4617785"/>
            <a:ext cx="426821" cy="423321"/>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A3627BD4-6DD4-4DFD-A00B-7668E4C45D49}" type="slidenum">
              <a:rPr lang="en-US" smtClean="0"/>
              <a:t>11</a:t>
            </a:fld>
            <a:endParaRPr lang="en-US" dirty="0"/>
          </a:p>
        </p:txBody>
      </p:sp>
    </p:spTree>
    <p:extLst>
      <p:ext uri="{BB962C8B-B14F-4D97-AF65-F5344CB8AC3E}">
        <p14:creationId xmlns:p14="http://schemas.microsoft.com/office/powerpoint/2010/main" val="1989281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152400" y="163001"/>
            <a:ext cx="851535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smtClean="0">
                <a:cs typeface="Arial" panose="020B0604020202020204" pitchFamily="34" charset="0"/>
              </a:rPr>
              <a:t>Antenna Concept</a:t>
            </a:r>
            <a:r>
              <a:rPr lang="en-US" sz="2700" b="1" smtClean="0">
                <a:cs typeface="Arial" panose="020B0604020202020204" pitchFamily="34" charset="0"/>
              </a:rPr>
              <a:t/>
            </a:r>
            <a:br>
              <a:rPr lang="en-US" sz="2700" b="1" smtClean="0">
                <a:cs typeface="Arial" panose="020B0604020202020204" pitchFamily="34" charset="0"/>
              </a:rPr>
            </a:br>
            <a:endParaRPr lang="en-US" sz="1800" b="1" dirty="0">
              <a:cs typeface="Arial" panose="020B0604020202020204" pitchFamily="34" charset="0"/>
            </a:endParaRPr>
          </a:p>
        </p:txBody>
      </p:sp>
      <p:sp>
        <p:nvSpPr>
          <p:cNvPr id="12" name="Content Placeholder 2"/>
          <p:cNvSpPr txBox="1">
            <a:spLocks/>
          </p:cNvSpPr>
          <p:nvPr/>
        </p:nvSpPr>
        <p:spPr>
          <a:xfrm>
            <a:off x="2926079" y="1157173"/>
            <a:ext cx="3779522" cy="3417736"/>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400" b="1" smtClean="0">
                <a:cs typeface="Arial" panose="020B0604020202020204" pitchFamily="34" charset="0"/>
              </a:rPr>
              <a:t>18m Aperture</a:t>
            </a:r>
            <a:r>
              <a:rPr lang="en-US" sz="1400" smtClean="0">
                <a:cs typeface="Arial" panose="020B0604020202020204" pitchFamily="34" charset="0"/>
              </a:rPr>
              <a:t>: Based on cost and performance modeling. </a:t>
            </a:r>
          </a:p>
          <a:p>
            <a:r>
              <a:rPr lang="en-US" sz="1400" b="1" smtClean="0">
                <a:cs typeface="Arial" panose="020B0604020202020204" pitchFamily="34" charset="0"/>
              </a:rPr>
              <a:t>Offset Gregorian</a:t>
            </a:r>
            <a:r>
              <a:rPr lang="en-US" sz="1400" smtClean="0">
                <a:cs typeface="Arial" panose="020B0604020202020204" pitchFamily="34" charset="0"/>
              </a:rPr>
              <a:t>: Off-axis geometry minimizes scattering, spillover, and sidelobe pickup</a:t>
            </a:r>
          </a:p>
          <a:p>
            <a:r>
              <a:rPr lang="en-US" sz="1400" b="1" smtClean="0">
                <a:cs typeface="Arial" panose="020B0604020202020204" pitchFamily="34" charset="0"/>
              </a:rPr>
              <a:t>Feed Low</a:t>
            </a:r>
            <a:r>
              <a:rPr lang="en-US" sz="1400" smtClean="0">
                <a:cs typeface="Arial" panose="020B0604020202020204" pitchFamily="34" charset="0"/>
              </a:rPr>
              <a:t>: </a:t>
            </a:r>
            <a:r>
              <a:rPr lang="en-US" sz="1400" smtClean="0">
                <a:solidFill>
                  <a:prstClr val="black"/>
                </a:solidFill>
              </a:rPr>
              <a:t>Performance and maintenance requirements favor a receiver feed arm on the low side of the reflector</a:t>
            </a:r>
          </a:p>
          <a:p>
            <a:r>
              <a:rPr lang="en-US" sz="1400" b="1" smtClean="0">
                <a:cs typeface="Arial" panose="020B0604020202020204" pitchFamily="34" charset="0"/>
              </a:rPr>
              <a:t>Mount concept</a:t>
            </a:r>
            <a:r>
              <a:rPr lang="en-US" sz="1400" smtClean="0">
                <a:cs typeface="Arial" panose="020B0604020202020204" pitchFamily="34" charset="0"/>
              </a:rPr>
              <a:t>: TBD. </a:t>
            </a:r>
          </a:p>
          <a:p>
            <a:pPr lvl="1"/>
            <a:r>
              <a:rPr lang="en-US" sz="1400" smtClean="0">
                <a:cs typeface="Arial" panose="020B0604020202020204" pitchFamily="34" charset="0"/>
              </a:rPr>
              <a:t>Evaluating pedestal mount vs wheel and track. </a:t>
            </a:r>
          </a:p>
          <a:p>
            <a:pPr lvl="1"/>
            <a:r>
              <a:rPr lang="en-US" sz="1400" smtClean="0">
                <a:cs typeface="Arial" panose="020B0604020202020204" pitchFamily="34" charset="0"/>
              </a:rPr>
              <a:t>Pointing specification is a design driver.</a:t>
            </a:r>
          </a:p>
          <a:p>
            <a:r>
              <a:rPr lang="en-US" sz="1400" u="sng" smtClean="0">
                <a:cs typeface="Arial" panose="020B0604020202020204" pitchFamily="34" charset="0"/>
              </a:rPr>
              <a:t>Pursuing antenna reference design this fall. </a:t>
            </a:r>
          </a:p>
          <a:p>
            <a:endParaRPr lang="en-US" sz="1000" smtClean="0">
              <a:cs typeface="Arial" panose="020B0604020202020204" pitchFamily="34" charset="0"/>
            </a:endParaRPr>
          </a:p>
          <a:p>
            <a:endParaRPr lang="en-US" sz="1000" dirty="0" smtClean="0">
              <a:cs typeface="Arial" panose="020B0604020202020204" pitchFamily="34" charset="0"/>
            </a:endParaRPr>
          </a:p>
        </p:txBody>
      </p:sp>
      <p:pic>
        <p:nvPicPr>
          <p:cNvPr id="13" name="Picture 2"/>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705600" y="976326"/>
            <a:ext cx="2435999" cy="296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Content Placeholder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35278" y="1049313"/>
            <a:ext cx="2590801" cy="2852127"/>
          </a:xfrm>
          <a:prstGeom prst="rect">
            <a:avLst/>
          </a:prstGeom>
        </p:spPr>
      </p:pic>
      <p:sp>
        <p:nvSpPr>
          <p:cNvPr id="15" name="Slide Number Placeholder 3"/>
          <p:cNvSpPr txBox="1">
            <a:spLocks/>
          </p:cNvSpPr>
          <p:nvPr/>
        </p:nvSpPr>
        <p:spPr>
          <a:xfrm>
            <a:off x="152400" y="152400"/>
            <a:ext cx="0" cy="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mtClean="0">
                <a:solidFill>
                  <a:schemeClr val="bg1"/>
                </a:solidFill>
              </a:rPr>
              <a:t>0</a:t>
            </a:r>
            <a:endParaRPr lang="en-US" dirty="0">
              <a:solidFill>
                <a:schemeClr val="bg1"/>
              </a:solidFill>
            </a:endParaRPr>
          </a:p>
        </p:txBody>
      </p:sp>
    </p:spTree>
    <p:extLst>
      <p:ext uri="{BB962C8B-B14F-4D97-AF65-F5344CB8AC3E}">
        <p14:creationId xmlns:p14="http://schemas.microsoft.com/office/powerpoint/2010/main" val="591229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9274" y="18083"/>
            <a:ext cx="8659090" cy="813187"/>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smtClean="0">
                <a:cs typeface="Arial" panose="020B0604020202020204" pitchFamily="34" charset="0"/>
              </a:rPr>
              <a:t>Receiver/Feed Configuration Concept</a:t>
            </a:r>
            <a:endParaRPr lang="en-US" b="1" dirty="0">
              <a:cs typeface="Arial" panose="020B0604020202020204" pitchFamily="34" charset="0"/>
            </a:endParaRPr>
          </a:p>
        </p:txBody>
      </p:sp>
      <p:sp>
        <p:nvSpPr>
          <p:cNvPr id="4" name="Content Placeholder 2"/>
          <p:cNvSpPr txBox="1">
            <a:spLocks/>
          </p:cNvSpPr>
          <p:nvPr/>
        </p:nvSpPr>
        <p:spPr>
          <a:xfrm>
            <a:off x="-940" y="3380519"/>
            <a:ext cx="8313666" cy="1149920"/>
          </a:xfrm>
          <a:prstGeom prst="rect">
            <a:avLst/>
          </a:prstGeom>
        </p:spPr>
        <p:txBody>
          <a:bodyPr>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smtClean="0">
                <a:latin typeface="Arial" panose="020B0604020202020204" pitchFamily="34" charset="0"/>
                <a:cs typeface="Arial" panose="020B0604020202020204" pitchFamily="34" charset="0"/>
              </a:rPr>
              <a:t>6 Bands in 2 Cryogenic Dewars</a:t>
            </a:r>
          </a:p>
          <a:p>
            <a:r>
              <a:rPr lang="en-US" sz="1600" smtClean="0">
                <a:latin typeface="Arial" panose="020B0604020202020204" pitchFamily="34" charset="0"/>
                <a:cs typeface="Arial" panose="020B0604020202020204" pitchFamily="34" charset="0"/>
              </a:rPr>
              <a:t>1.2-3.9 GHz and 3.9-12.6 GHz Quad-Ridge Horns, 3.25:1 bandwidth, coaxial LNAs.</a:t>
            </a:r>
          </a:p>
          <a:p>
            <a:r>
              <a:rPr lang="en-US" sz="1600" smtClean="0">
                <a:latin typeface="Arial" panose="020B0604020202020204" pitchFamily="34" charset="0"/>
                <a:cs typeface="Arial" panose="020B0604020202020204" pitchFamily="34" charset="0"/>
              </a:rPr>
              <a:t>12.6-50.5 GHz using three 1.67:1 BW corrugated horns and waveguide LNAs.</a:t>
            </a:r>
          </a:p>
          <a:p>
            <a:r>
              <a:rPr lang="en-US" sz="1600" smtClean="0">
                <a:latin typeface="Arial" panose="020B0604020202020204" pitchFamily="34" charset="0"/>
                <a:cs typeface="Arial" panose="020B0604020202020204" pitchFamily="34" charset="0"/>
              </a:rPr>
              <a:t>70-116 GHz 1.67:1 BW corrugated horn and waveguide LNAs with block down conversion. </a:t>
            </a:r>
          </a:p>
          <a:p>
            <a:r>
              <a:rPr lang="en-US" sz="1600" smtClean="0">
                <a:latin typeface="Arial" panose="020B0604020202020204" pitchFamily="34" charset="0"/>
                <a:cs typeface="Arial" panose="020B0604020202020204" pitchFamily="34" charset="0"/>
              </a:rPr>
              <a:t>Single stage down-conversion to baseband for 5 bands. Direct SSB or IQ sampling using modular devices @ FE.</a:t>
            </a:r>
            <a:endParaRPr lang="en-US" sz="16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94810" y="492205"/>
            <a:ext cx="4475957" cy="2873756"/>
          </a:xfrm>
          <a:prstGeom prst="rect">
            <a:avLst/>
          </a:prstGeom>
        </p:spPr>
      </p:pic>
      <p:pic>
        <p:nvPicPr>
          <p:cNvPr id="6" name="Picture 5"/>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740735" y="533770"/>
            <a:ext cx="3306286" cy="1559098"/>
          </a:xfrm>
          <a:prstGeom prst="rect">
            <a:avLst/>
          </a:prstGeom>
        </p:spPr>
      </p:pic>
      <p:pic>
        <p:nvPicPr>
          <p:cNvPr id="7" name="Pictur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740735" y="2092868"/>
            <a:ext cx="3290107" cy="1486824"/>
          </a:xfrm>
          <a:prstGeom prst="rect">
            <a:avLst/>
          </a:prstGeom>
        </p:spPr>
      </p:pic>
    </p:spTree>
    <p:extLst>
      <p:ext uri="{BB962C8B-B14F-4D97-AF65-F5344CB8AC3E}">
        <p14:creationId xmlns:p14="http://schemas.microsoft.com/office/powerpoint/2010/main" val="96193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199"/>
            <a:ext cx="7886700" cy="768742"/>
          </a:xfrm>
        </p:spPr>
        <p:txBody>
          <a:bodyPr>
            <a:normAutofit/>
          </a:bodyPr>
          <a:lstStyle/>
          <a:p>
            <a:pPr algn="ctr"/>
            <a:r>
              <a:rPr lang="en-US" sz="3600" b="1" dirty="0" smtClean="0"/>
              <a:t>The ‘Southwest Array’</a:t>
            </a:r>
            <a:endParaRPr lang="en-US" sz="3600" b="1" dirty="0"/>
          </a:p>
        </p:txBody>
      </p:sp>
      <p:sp>
        <p:nvSpPr>
          <p:cNvPr id="22" name="TextBox 21"/>
          <p:cNvSpPr txBox="1">
            <a:spLocks noChangeAspect="1"/>
          </p:cNvSpPr>
          <p:nvPr/>
        </p:nvSpPr>
        <p:spPr>
          <a:xfrm>
            <a:off x="435425" y="2332001"/>
            <a:ext cx="2593379" cy="276999"/>
          </a:xfrm>
          <a:prstGeom prst="rect">
            <a:avLst/>
          </a:prstGeom>
          <a:solidFill>
            <a:schemeClr val="bg1"/>
          </a:solidFill>
          <a:ln>
            <a:solidFill>
              <a:schemeClr val="bg1"/>
            </a:solidFill>
          </a:ln>
        </p:spPr>
        <p:txBody>
          <a:bodyPr wrap="square" rtlCol="0">
            <a:spAutoFit/>
          </a:bodyPr>
          <a:lstStyle/>
          <a:p>
            <a:pPr>
              <a:spcBef>
                <a:spcPts val="600"/>
              </a:spcBef>
            </a:pPr>
            <a:endParaRPr lang="en-US" sz="1200" dirty="0" smtClean="0">
              <a:cs typeface="Times New Roman"/>
            </a:endParaRPr>
          </a:p>
        </p:txBody>
      </p:sp>
      <p:cxnSp>
        <p:nvCxnSpPr>
          <p:cNvPr id="5" name="Straight Connector 4"/>
          <p:cNvCxnSpPr/>
          <p:nvPr/>
        </p:nvCxnSpPr>
        <p:spPr>
          <a:xfrm>
            <a:off x="1732115" y="3509138"/>
            <a:ext cx="18953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81002" y="3500823"/>
            <a:ext cx="1097280" cy="300082"/>
          </a:xfrm>
          <a:prstGeom prst="rect">
            <a:avLst/>
          </a:prstGeom>
          <a:noFill/>
        </p:spPr>
        <p:txBody>
          <a:bodyPr wrap="square" rtlCol="0">
            <a:spAutoFit/>
          </a:bodyPr>
          <a:lstStyle/>
          <a:p>
            <a:r>
              <a:rPr lang="en-US" dirty="0" smtClean="0">
                <a:solidFill>
                  <a:schemeClr val="bg1"/>
                </a:solidFill>
              </a:rPr>
              <a:t>350 miles</a:t>
            </a:r>
            <a:endParaRPr lang="en-US" dirty="0">
              <a:solidFill>
                <a:schemeClr val="bg1"/>
              </a:solidFill>
            </a:endParaRPr>
          </a:p>
        </p:txBody>
      </p:sp>
      <p:grpSp>
        <p:nvGrpSpPr>
          <p:cNvPr id="9" name="Group 8"/>
          <p:cNvGrpSpPr/>
          <p:nvPr/>
        </p:nvGrpSpPr>
        <p:grpSpPr>
          <a:xfrm>
            <a:off x="4739838" y="636923"/>
            <a:ext cx="4246981" cy="3838994"/>
            <a:chOff x="4657458" y="776969"/>
            <a:chExt cx="4246981" cy="3838994"/>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57458" y="776969"/>
              <a:ext cx="4246981" cy="3838994"/>
            </a:xfrm>
            <a:prstGeom prst="rect">
              <a:avLst/>
            </a:prstGeom>
          </p:spPr>
        </p:pic>
        <p:cxnSp>
          <p:nvCxnSpPr>
            <p:cNvPr id="7" name="Straight Arrow Connector 6"/>
            <p:cNvCxnSpPr/>
            <p:nvPr/>
          </p:nvCxnSpPr>
          <p:spPr>
            <a:xfrm flipV="1">
              <a:off x="5719470" y="1811212"/>
              <a:ext cx="2105680" cy="848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35426" y="1572365"/>
              <a:ext cx="784694" cy="300082"/>
            </a:xfrm>
            <a:prstGeom prst="rect">
              <a:avLst/>
            </a:prstGeom>
            <a:noFill/>
          </p:spPr>
          <p:txBody>
            <a:bodyPr wrap="square" rtlCol="0">
              <a:spAutoFit/>
            </a:bodyPr>
            <a:lstStyle/>
            <a:p>
              <a:r>
                <a:rPr lang="en-US" dirty="0" smtClean="0">
                  <a:solidFill>
                    <a:schemeClr val="bg1"/>
                  </a:solidFill>
                </a:rPr>
                <a:t>550 km</a:t>
              </a:r>
              <a:endParaRPr lang="en-US" dirty="0">
                <a:solidFill>
                  <a:schemeClr val="bg1"/>
                </a:solidFill>
              </a:endParaRPr>
            </a:p>
          </p:txBody>
        </p:sp>
      </p:grpSp>
      <p:sp>
        <p:nvSpPr>
          <p:cNvPr id="3" name="TextBox 2"/>
          <p:cNvSpPr txBox="1"/>
          <p:nvPr/>
        </p:nvSpPr>
        <p:spPr>
          <a:xfrm>
            <a:off x="138524" y="2221332"/>
            <a:ext cx="4407099" cy="1846659"/>
          </a:xfrm>
          <a:prstGeom prst="rect">
            <a:avLst/>
          </a:prstGeom>
          <a:solidFill>
            <a:schemeClr val="bg1"/>
          </a:solidFill>
        </p:spPr>
        <p:txBody>
          <a:bodyPr wrap="square" rtlCol="0">
            <a:spAutoFit/>
          </a:bodyPr>
          <a:lstStyle/>
          <a:p>
            <a:r>
              <a:rPr lang="en-US" sz="1600" dirty="0" smtClean="0"/>
              <a:t>Nominal </a:t>
            </a:r>
            <a:r>
              <a:rPr lang="en-US" sz="1600" dirty="0"/>
              <a:t>18m homogeneous array</a:t>
            </a:r>
          </a:p>
          <a:p>
            <a:pPr marL="285750" indent="-285750">
              <a:buFontTx/>
              <a:buChar char="-"/>
            </a:pPr>
            <a:r>
              <a:rPr lang="en-US" sz="1400" dirty="0" smtClean="0"/>
              <a:t>Consensus design </a:t>
            </a:r>
            <a:endParaRPr lang="en-US" sz="1400" dirty="0"/>
          </a:p>
          <a:p>
            <a:pPr marL="285750" indent="-285750">
              <a:buFontTx/>
              <a:buChar char="-"/>
            </a:pPr>
            <a:r>
              <a:rPr lang="en-US" sz="1400" dirty="0" smtClean="0"/>
              <a:t>Challenge </a:t>
            </a:r>
            <a:r>
              <a:rPr lang="en-US" sz="1400" dirty="0"/>
              <a:t>of </a:t>
            </a:r>
            <a:r>
              <a:rPr lang="en-US" sz="1400" dirty="0" smtClean="0"/>
              <a:t>tri-scale-array: Sensitivity </a:t>
            </a:r>
            <a:r>
              <a:rPr lang="en-US" sz="1400" dirty="0"/>
              <a:t>vs. </a:t>
            </a:r>
            <a:r>
              <a:rPr lang="en-US" sz="1400" dirty="0" smtClean="0"/>
              <a:t>resolution</a:t>
            </a:r>
            <a:endParaRPr lang="en-US" sz="1600" dirty="0"/>
          </a:p>
          <a:p>
            <a:pPr>
              <a:spcBef>
                <a:spcPts val="600"/>
              </a:spcBef>
            </a:pPr>
            <a:endParaRPr lang="en-US" sz="1600" dirty="0" smtClean="0"/>
          </a:p>
          <a:p>
            <a:pPr>
              <a:spcBef>
                <a:spcPts val="600"/>
              </a:spcBef>
            </a:pPr>
            <a:r>
              <a:rPr lang="en-US" sz="1600" dirty="0" smtClean="0"/>
              <a:t>Options</a:t>
            </a:r>
            <a:endParaRPr lang="en-US" sz="1400" dirty="0"/>
          </a:p>
          <a:p>
            <a:pPr marL="285750" indent="-285750">
              <a:buFontTx/>
              <a:buChar char="-"/>
            </a:pPr>
            <a:r>
              <a:rPr lang="en-US" sz="1400" dirty="0"/>
              <a:t>Long baselines: c</a:t>
            </a:r>
            <a:r>
              <a:rPr lang="en-US" sz="1400" dirty="0" smtClean="0"/>
              <a:t>ontinental VLBI</a:t>
            </a:r>
            <a:endParaRPr lang="en-US" sz="1400" dirty="0"/>
          </a:p>
          <a:p>
            <a:pPr marL="285750" indent="-285750">
              <a:buFontTx/>
              <a:buChar char="-"/>
            </a:pPr>
            <a:r>
              <a:rPr lang="en-US" sz="1400" dirty="0"/>
              <a:t>Short baselines: </a:t>
            </a:r>
            <a:r>
              <a:rPr lang="en-US" sz="1400" dirty="0" smtClean="0"/>
              <a:t>  16 x 6m </a:t>
            </a:r>
            <a:r>
              <a:rPr lang="en-US" sz="1400" dirty="0"/>
              <a:t>array + 18m total </a:t>
            </a:r>
            <a:r>
              <a:rPr lang="en-US" sz="1400" dirty="0" smtClean="0"/>
              <a:t>power</a:t>
            </a:r>
            <a:endParaRPr lang="en-US" sz="1400" dirty="0"/>
          </a:p>
        </p:txBody>
      </p:sp>
      <p:sp>
        <p:nvSpPr>
          <p:cNvPr id="12" name="TextBox 11"/>
          <p:cNvSpPr txBox="1">
            <a:spLocks noChangeAspect="1"/>
          </p:cNvSpPr>
          <p:nvPr/>
        </p:nvSpPr>
        <p:spPr>
          <a:xfrm>
            <a:off x="131096" y="654622"/>
            <a:ext cx="4671561" cy="1323439"/>
          </a:xfrm>
          <a:prstGeom prst="rect">
            <a:avLst/>
          </a:prstGeom>
          <a:noFill/>
          <a:ln>
            <a:noFill/>
          </a:ln>
        </p:spPr>
        <p:txBody>
          <a:bodyPr wrap="square" rtlCol="0">
            <a:spAutoFit/>
          </a:bodyPr>
          <a:lstStyle/>
          <a:p>
            <a:pPr marL="285750" indent="-285750">
              <a:buFont typeface="Arial" charset="0"/>
              <a:buChar char="•"/>
            </a:pPr>
            <a:r>
              <a:rPr lang="en-US" sz="1600" dirty="0" smtClean="0"/>
              <a:t>Location: </a:t>
            </a:r>
            <a:r>
              <a:rPr lang="en-US" sz="1600" dirty="0"/>
              <a:t>U.S. </a:t>
            </a:r>
            <a:r>
              <a:rPr lang="en-US" sz="1600" dirty="0" smtClean="0"/>
              <a:t>Southwest</a:t>
            </a:r>
            <a:r>
              <a:rPr lang="en-US" sz="1600" dirty="0"/>
              <a:t>, </a:t>
            </a:r>
            <a:r>
              <a:rPr lang="en-US" sz="1600" dirty="0" smtClean="0"/>
              <a:t>Mexico</a:t>
            </a:r>
          </a:p>
          <a:p>
            <a:pPr marL="285750" indent="-285750">
              <a:buFont typeface="Arial" charset="0"/>
              <a:buChar char="•"/>
            </a:pPr>
            <a:r>
              <a:rPr lang="en-US" sz="1600" dirty="0" smtClean="0">
                <a:ea typeface="Times New Roman" charset="0"/>
                <a:cs typeface="Times New Roman" charset="0"/>
              </a:rPr>
              <a:t>Homogeneous array 214 x 18m, off-axis antennas</a:t>
            </a:r>
          </a:p>
          <a:p>
            <a:pPr marL="285750" indent="-285750">
              <a:buFont typeface="Arial" charset="0"/>
              <a:buChar char="•"/>
            </a:pPr>
            <a:r>
              <a:rPr lang="en-US" sz="1600" dirty="0" smtClean="0">
                <a:ea typeface="Times New Roman" charset="0"/>
                <a:cs typeface="Times New Roman" charset="0"/>
              </a:rPr>
              <a:t>50% to core:  b &lt; 3 km  =&gt; </a:t>
            </a:r>
            <a:r>
              <a:rPr lang="en-US" sz="1600" dirty="0">
                <a:ea typeface="Times New Roman" charset="0"/>
                <a:cs typeface="Times New Roman" charset="0"/>
              </a:rPr>
              <a:t>1</a:t>
            </a:r>
            <a:r>
              <a:rPr lang="en-US" sz="1600" dirty="0" smtClean="0">
                <a:ea typeface="Times New Roman" charset="0"/>
                <a:cs typeface="Times New Roman" charset="0"/>
              </a:rPr>
              <a:t>” at 30GHz</a:t>
            </a:r>
          </a:p>
          <a:p>
            <a:pPr marL="285750" indent="-285750">
              <a:buFont typeface="Arial" charset="0"/>
              <a:buChar char="•"/>
            </a:pPr>
            <a:r>
              <a:rPr lang="en-US" sz="1600" dirty="0" smtClean="0">
                <a:ea typeface="Times New Roman" charset="0"/>
                <a:cs typeface="Times New Roman" charset="0"/>
              </a:rPr>
              <a:t>80% to mid:   b &lt; 30 km =&gt;  0.1”  </a:t>
            </a:r>
          </a:p>
          <a:p>
            <a:pPr marL="285750" indent="-285750">
              <a:buFont typeface="Arial" charset="0"/>
              <a:buChar char="•"/>
            </a:pPr>
            <a:r>
              <a:rPr lang="en-US" sz="1600" dirty="0" smtClean="0">
                <a:ea typeface="Times New Roman" charset="0"/>
                <a:cs typeface="Times New Roman" charset="0"/>
              </a:rPr>
              <a:t>100% to long: b &lt; 1000 km  =&gt;  0.003”  </a:t>
            </a:r>
          </a:p>
        </p:txBody>
      </p:sp>
    </p:spTree>
    <p:extLst>
      <p:ext uri="{BB962C8B-B14F-4D97-AF65-F5344CB8AC3E}">
        <p14:creationId xmlns:p14="http://schemas.microsoft.com/office/powerpoint/2010/main" val="1627450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28650" y="10601"/>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t>Computing Considerations</a:t>
            </a:r>
            <a:endParaRPr lang="en-US" b="1" dirty="0"/>
          </a:p>
        </p:txBody>
      </p:sp>
      <p:sp>
        <p:nvSpPr>
          <p:cNvPr id="4" name="Content Placeholder 4"/>
          <p:cNvSpPr txBox="1">
            <a:spLocks/>
          </p:cNvSpPr>
          <p:nvPr/>
        </p:nvSpPr>
        <p:spPr>
          <a:xfrm>
            <a:off x="332509" y="1577906"/>
            <a:ext cx="8534400" cy="2833142"/>
          </a:xfrm>
          <a:prstGeom prst="rect">
            <a:avLst/>
          </a:prstGeom>
        </p:spPr>
        <p:txBody>
          <a:bodyPr>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Analysis shows that for most use cases storing the raw visibilities will be tractable when </a:t>
            </a:r>
            <a:r>
              <a:rPr lang="en-US" dirty="0" err="1" smtClean="0"/>
              <a:t>ngVLA</a:t>
            </a:r>
            <a:r>
              <a:rPr lang="en-US" dirty="0" smtClean="0"/>
              <a:t> goes into operations.</a:t>
            </a:r>
          </a:p>
          <a:p>
            <a:pPr lvl="1"/>
            <a:r>
              <a:rPr lang="en-US" dirty="0" smtClean="0"/>
              <a:t>High time resolution science may not be able to save all visibilities.</a:t>
            </a:r>
          </a:p>
          <a:p>
            <a:pPr lvl="1"/>
            <a:r>
              <a:rPr lang="en-US" dirty="0" smtClean="0"/>
              <a:t>Depends upon continuation of the historic trend in cost of storage.</a:t>
            </a:r>
          </a:p>
          <a:p>
            <a:pPr lvl="3"/>
            <a:endParaRPr lang="en-US" dirty="0" smtClean="0"/>
          </a:p>
          <a:p>
            <a:r>
              <a:rPr lang="en-US" dirty="0" smtClean="0"/>
              <a:t>Computing problem is tractable for most cases, but not simple.</a:t>
            </a:r>
          </a:p>
          <a:p>
            <a:pPr lvl="1"/>
            <a:r>
              <a:rPr lang="en-US" dirty="0" smtClean="0"/>
              <a:t>Computing size requirements are set by lowest frequency band</a:t>
            </a:r>
          </a:p>
          <a:p>
            <a:pPr lvl="2"/>
            <a:r>
              <a:rPr lang="en-US" dirty="0" smtClean="0"/>
              <a:t>Low-frequency, full-beam, will require substantial computing resources – currently omitted from baseline design in order to constrain the cost/complexity of the system.  </a:t>
            </a:r>
          </a:p>
          <a:p>
            <a:pPr lvl="3"/>
            <a:endParaRPr lang="en-US" dirty="0" smtClean="0"/>
          </a:p>
          <a:p>
            <a:r>
              <a:rPr lang="en-US" dirty="0" smtClean="0"/>
              <a:t>Current paradigm of reduction at home institution is unsupportable</a:t>
            </a:r>
          </a:p>
          <a:p>
            <a:pPr lvl="1"/>
            <a:r>
              <a:rPr lang="en-US" dirty="0" smtClean="0"/>
              <a:t>Data volumes prohibit multiple copies, moving data frequently.</a:t>
            </a:r>
          </a:p>
          <a:p>
            <a:pPr lvl="1"/>
            <a:r>
              <a:rPr lang="en-US" dirty="0" smtClean="0"/>
              <a:t>Computing resources required for most projects are greater than a single workstation / small cluster.</a:t>
            </a:r>
          </a:p>
          <a:p>
            <a:pPr lvl="4"/>
            <a:endParaRPr lang="en-US" dirty="0" smtClean="0"/>
          </a:p>
          <a:p>
            <a:r>
              <a:rPr lang="en-US" dirty="0" smtClean="0"/>
              <a:t>NRAO’s Science Ready Data Products project on ALMA and the VLA is a pathfinder for the techniques and technology needed to support the </a:t>
            </a:r>
            <a:r>
              <a:rPr lang="en-US" dirty="0" err="1" smtClean="0"/>
              <a:t>ngVLA</a:t>
            </a:r>
            <a:r>
              <a:rPr lang="en-US" dirty="0" smtClean="0"/>
              <a:t> as a Science Ready Data Product facility.</a:t>
            </a:r>
            <a:endParaRPr lang="en-US" dirty="0"/>
          </a:p>
        </p:txBody>
      </p:sp>
      <p:grpSp>
        <p:nvGrpSpPr>
          <p:cNvPr id="5" name="Group 4"/>
          <p:cNvGrpSpPr/>
          <p:nvPr/>
        </p:nvGrpSpPr>
        <p:grpSpPr>
          <a:xfrm>
            <a:off x="803457" y="502764"/>
            <a:ext cx="6972966" cy="948598"/>
            <a:chOff x="628650" y="3643815"/>
            <a:chExt cx="6972966" cy="948598"/>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650" y="3697075"/>
              <a:ext cx="1381226" cy="753396"/>
            </a:xfrm>
            <a:prstGeom prst="rect">
              <a:avLst/>
            </a:prstGeom>
          </p:spPr>
        </p:pic>
        <p:sp>
          <p:nvSpPr>
            <p:cNvPr id="7" name="Plus 6"/>
            <p:cNvSpPr/>
            <p:nvPr/>
          </p:nvSpPr>
          <p:spPr>
            <a:xfrm>
              <a:off x="2456121" y="3912781"/>
              <a:ext cx="467832" cy="435935"/>
            </a:xfrm>
            <a:prstGeom prst="mathPlus">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qual 7"/>
            <p:cNvSpPr/>
            <p:nvPr/>
          </p:nvSpPr>
          <p:spPr>
            <a:xfrm>
              <a:off x="4064944" y="3912781"/>
              <a:ext cx="580804" cy="435935"/>
            </a:xfrm>
            <a:prstGeom prst="mathEqual">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175643" y="3643815"/>
              <a:ext cx="733969" cy="923330"/>
            </a:xfrm>
            <a:prstGeom prst="rect">
              <a:avLst/>
            </a:prstGeom>
            <a:noFill/>
          </p:spPr>
          <p:txBody>
            <a:bodyPr wrap="square" lIns="91440" tIns="45720" rIns="91440" bIns="45720">
              <a:spAutoFit/>
            </a:bodyPr>
            <a:lstStyle/>
            <a:p>
              <a:pPr algn="ctr"/>
              <a:r>
                <a:rPr lang="en-US" sz="5400" b="1" cap="none" spc="0" dirty="0" smtClean="0">
                  <a:ln w="0"/>
                  <a:solidFill>
                    <a:schemeClr val="accent2"/>
                  </a:solidFill>
                  <a:effectLst>
                    <a:outerShdw blurRad="38100" dist="25400" dir="5400000" algn="ctr" rotWithShape="0">
                      <a:srgbClr val="6E747A">
                        <a:alpha val="43000"/>
                      </a:srgbClr>
                    </a:outerShdw>
                  </a:effectLst>
                </a:rPr>
                <a:t>?</a:t>
              </a:r>
              <a:endParaRPr lang="en-US" sz="5400" b="1" cap="none" spc="0" dirty="0">
                <a:ln w="0"/>
                <a:solidFill>
                  <a:schemeClr val="accent2"/>
                </a:solidFill>
                <a:effectLst>
                  <a:outerShdw blurRad="38100" dist="25400" dir="5400000" algn="ctr" rotWithShape="0">
                    <a:srgbClr val="6E747A">
                      <a:alpha val="43000"/>
                    </a:srgbClr>
                  </a:outerShdw>
                </a:effectLst>
              </a:endParaRPr>
            </a:p>
          </p:txBody>
        </p:sp>
        <p:sp>
          <p:nvSpPr>
            <p:cNvPr id="10" name="Rectangle 9"/>
            <p:cNvSpPr/>
            <p:nvPr/>
          </p:nvSpPr>
          <p:spPr>
            <a:xfrm>
              <a:off x="4856954" y="3669083"/>
              <a:ext cx="2744662" cy="923330"/>
            </a:xfrm>
            <a:prstGeom prst="rect">
              <a:avLst/>
            </a:prstGeom>
            <a:noFill/>
          </p:spPr>
          <p:txBody>
            <a:bodyPr wrap="none" lIns="91440" tIns="45720" rIns="91440" bIns="45720">
              <a:spAutoFit/>
            </a:bodyPr>
            <a:lstStyle/>
            <a:p>
              <a:pPr algn="ctr"/>
              <a:r>
                <a:rPr lang="en-US" sz="5400" b="0" i="1" cap="none" spc="0" dirty="0" smtClean="0">
                  <a:ln w="0"/>
                  <a:solidFill>
                    <a:schemeClr val="accent1"/>
                  </a:solidFill>
                  <a:effectLst>
                    <a:outerShdw blurRad="38100" dist="25400" dir="5400000" algn="ctr" rotWithShape="0">
                      <a:srgbClr val="6E747A">
                        <a:alpha val="43000"/>
                      </a:srgbClr>
                    </a:outerShdw>
                  </a:effectLst>
                </a:rPr>
                <a:t>SCIENCE!</a:t>
              </a:r>
              <a:endParaRPr lang="en-US" sz="5400" b="0" i="1" cap="none" spc="0" dirty="0">
                <a:ln w="0"/>
                <a:solidFill>
                  <a:schemeClr val="accent1"/>
                </a:solidFill>
                <a:effectLst>
                  <a:outerShdw blurRad="38100" dist="25400" dir="5400000" algn="ctr" rotWithShape="0">
                    <a:srgbClr val="6E747A">
                      <a:alpha val="43000"/>
                    </a:srgbClr>
                  </a:outerShdw>
                </a:effectLst>
              </a:endParaRPr>
            </a:p>
          </p:txBody>
        </p:sp>
      </p:grpSp>
    </p:spTree>
    <p:extLst>
      <p:ext uri="{BB962C8B-B14F-4D97-AF65-F5344CB8AC3E}">
        <p14:creationId xmlns:p14="http://schemas.microsoft.com/office/powerpoint/2010/main" val="73810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Project Office Status</a:t>
            </a:r>
            <a:endParaRPr lang="en-US" b="1" dirty="0"/>
          </a:p>
        </p:txBody>
      </p:sp>
      <p:sp>
        <p:nvSpPr>
          <p:cNvPr id="4" name="Content Placeholder 3"/>
          <p:cNvSpPr>
            <a:spLocks noGrp="1"/>
          </p:cNvSpPr>
          <p:nvPr>
            <p:ph idx="1"/>
          </p:nvPr>
        </p:nvSpPr>
        <p:spPr>
          <a:xfrm>
            <a:off x="628650" y="831273"/>
            <a:ext cx="7886700" cy="3591236"/>
          </a:xfrm>
        </p:spPr>
        <p:txBody>
          <a:bodyPr>
            <a:normAutofit fontScale="92500" lnSpcReduction="20000"/>
          </a:bodyPr>
          <a:lstStyle/>
          <a:p>
            <a:r>
              <a:rPr lang="en-US" dirty="0" smtClean="0"/>
              <a:t>Lean and Mean:</a:t>
            </a:r>
          </a:p>
          <a:p>
            <a:pPr lvl="1"/>
            <a:r>
              <a:rPr lang="en-US" b="1" dirty="0" smtClean="0"/>
              <a:t>Mark McKinnon</a:t>
            </a:r>
            <a:r>
              <a:rPr lang="en-US" dirty="0" smtClean="0"/>
              <a:t> (Project Director)</a:t>
            </a:r>
          </a:p>
          <a:p>
            <a:pPr lvl="1"/>
            <a:r>
              <a:rPr lang="en-US" b="1" dirty="0" smtClean="0"/>
              <a:t>Eric Murphy</a:t>
            </a:r>
            <a:r>
              <a:rPr lang="en-US" dirty="0" smtClean="0"/>
              <a:t> (Project Scientist)</a:t>
            </a:r>
          </a:p>
          <a:p>
            <a:pPr lvl="1"/>
            <a:r>
              <a:rPr lang="en-US" b="1" dirty="0" smtClean="0"/>
              <a:t>Rob Selina </a:t>
            </a:r>
            <a:r>
              <a:rPr lang="en-US" dirty="0" smtClean="0"/>
              <a:t>(Project Engineer)</a:t>
            </a:r>
          </a:p>
          <a:p>
            <a:pPr lvl="1"/>
            <a:r>
              <a:rPr lang="en-US" dirty="0" smtClean="0"/>
              <a:t>Full time project management support</a:t>
            </a:r>
          </a:p>
          <a:p>
            <a:pPr lvl="1"/>
            <a:r>
              <a:rPr lang="en-US" dirty="0" smtClean="0"/>
              <a:t>Ad hoc support from entire (~380 members) of NRAO</a:t>
            </a:r>
          </a:p>
          <a:p>
            <a:pPr lvl="1"/>
            <a:endParaRPr lang="en-US" dirty="0" smtClean="0"/>
          </a:p>
          <a:p>
            <a:r>
              <a:rPr lang="en-US" dirty="0" smtClean="0"/>
              <a:t>$11M in Development Funding for 2 </a:t>
            </a:r>
            <a:r>
              <a:rPr lang="en-US" dirty="0" err="1" smtClean="0"/>
              <a:t>yrs</a:t>
            </a:r>
            <a:r>
              <a:rPr lang="en-US" dirty="0" smtClean="0"/>
              <a:t> to take us to DS2020</a:t>
            </a:r>
          </a:p>
          <a:p>
            <a:pPr lvl="1"/>
            <a:r>
              <a:rPr lang="en-US" dirty="0" smtClean="0"/>
              <a:t>Contracting Antenna Design</a:t>
            </a:r>
          </a:p>
          <a:p>
            <a:pPr lvl="1"/>
            <a:r>
              <a:rPr lang="en-US" dirty="0" smtClean="0"/>
              <a:t>Level 0 Science Requirements Drafted</a:t>
            </a:r>
          </a:p>
          <a:p>
            <a:pPr lvl="1"/>
            <a:r>
              <a:rPr lang="en-US" dirty="0" smtClean="0"/>
              <a:t>Level 1 System Requirements Drafted</a:t>
            </a:r>
          </a:p>
          <a:p>
            <a:pPr lvl="1"/>
            <a:r>
              <a:rPr lang="en-US" dirty="0" smtClean="0"/>
              <a:t>Level 2 Antenna Specifications Drafted</a:t>
            </a:r>
          </a:p>
          <a:p>
            <a:pPr lvl="1"/>
            <a:endParaRPr lang="en-US" dirty="0" smtClean="0"/>
          </a:p>
          <a:p>
            <a:r>
              <a:rPr lang="en-US" dirty="0" smtClean="0"/>
              <a:t>Branding and new website late late Fall 2017</a:t>
            </a:r>
            <a:endParaRPr lang="en-US" dirty="0"/>
          </a:p>
        </p:txBody>
      </p:sp>
    </p:spTree>
    <p:extLst>
      <p:ext uri="{BB962C8B-B14F-4D97-AF65-F5344CB8AC3E}">
        <p14:creationId xmlns:p14="http://schemas.microsoft.com/office/powerpoint/2010/main" val="1146183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75920" y="579508"/>
            <a:ext cx="4597400" cy="3462262"/>
            <a:chOff x="1892846" y="529098"/>
            <a:chExt cx="5434359" cy="3696861"/>
          </a:xfrm>
        </p:grpSpPr>
        <p:grpSp>
          <p:nvGrpSpPr>
            <p:cNvPr id="2" name="Group 1"/>
            <p:cNvGrpSpPr/>
            <p:nvPr/>
          </p:nvGrpSpPr>
          <p:grpSpPr>
            <a:xfrm>
              <a:off x="1892846" y="529098"/>
              <a:ext cx="5434359" cy="3696861"/>
              <a:chOff x="1161915" y="677852"/>
              <a:chExt cx="7245812" cy="4929148"/>
            </a:xfrm>
          </p:grpSpPr>
          <p:pic>
            <p:nvPicPr>
              <p:cNvPr id="11" name="Picture 10"/>
              <p:cNvPicPr>
                <a:picLocks noChangeAspect="1"/>
              </p:cNvPicPr>
              <p:nvPr/>
            </p:nvPicPr>
            <p:blipFill rotWithShape="1">
              <a:blip r:embed="rId3" cstate="hqprint">
                <a:extLst>
                  <a:ext uri="{28A0092B-C50C-407E-A947-70E740481C1C}">
                    <a14:useLocalDpi xmlns:a14="http://schemas.microsoft.com/office/drawing/2010/main"/>
                  </a:ext>
                </a:extLst>
              </a:blip>
              <a:srcRect l="2061" r="6065"/>
              <a:stretch/>
            </p:blipFill>
            <p:spPr>
              <a:xfrm>
                <a:off x="1161915" y="677852"/>
                <a:ext cx="7245812" cy="4929148"/>
              </a:xfrm>
              <a:prstGeom prst="rect">
                <a:avLst/>
              </a:prstGeom>
            </p:spPr>
          </p:pic>
          <p:sp>
            <p:nvSpPr>
              <p:cNvPr id="8" name="TextBox 7"/>
              <p:cNvSpPr txBox="1"/>
              <p:nvPr/>
            </p:nvSpPr>
            <p:spPr>
              <a:xfrm>
                <a:off x="1906963" y="4356456"/>
                <a:ext cx="4484830" cy="591536"/>
              </a:xfrm>
              <a:prstGeom prst="rect">
                <a:avLst/>
              </a:prstGeom>
              <a:noFill/>
            </p:spPr>
            <p:txBody>
              <a:bodyPr wrap="square" rtlCol="0">
                <a:spAutoFit/>
              </a:bodyPr>
              <a:lstStyle/>
              <a:p>
                <a:r>
                  <a:rPr lang="en-US" sz="1050" b="1" dirty="0">
                    <a:solidFill>
                      <a:srgbClr val="800000"/>
                    </a:solidFill>
                  </a:rPr>
                  <a:t>Terrestrial zone planet </a:t>
                </a:r>
                <a:r>
                  <a:rPr lang="en-US" sz="1050" b="1" dirty="0" smtClean="0">
                    <a:solidFill>
                      <a:srgbClr val="800000"/>
                    </a:solidFill>
                  </a:rPr>
                  <a:t>formation: </a:t>
                </a:r>
                <a:r>
                  <a:rPr lang="en-US" sz="1050" b="1" dirty="0">
                    <a:solidFill>
                      <a:srgbClr val="800000"/>
                    </a:solidFill>
                  </a:rPr>
                  <a:t>1AU @ 140pc</a:t>
                </a:r>
              </a:p>
              <a:p>
                <a:endParaRPr lang="en-US" sz="1050" b="1" dirty="0">
                  <a:solidFill>
                    <a:srgbClr val="800000"/>
                  </a:solidFill>
                </a:endParaRPr>
              </a:p>
            </p:txBody>
          </p:sp>
        </p:grpSp>
        <p:cxnSp>
          <p:nvCxnSpPr>
            <p:cNvPr id="5" name="Straight Connector 4"/>
            <p:cNvCxnSpPr/>
            <p:nvPr/>
          </p:nvCxnSpPr>
          <p:spPr>
            <a:xfrm flipH="1">
              <a:off x="2514284" y="3288051"/>
              <a:ext cx="4583174"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1606224" y="72049"/>
            <a:ext cx="6127844" cy="800219"/>
          </a:xfrm>
          <a:prstGeom prst="rect">
            <a:avLst/>
          </a:prstGeom>
          <a:noFill/>
        </p:spPr>
        <p:txBody>
          <a:bodyPr wrap="square" rtlCol="0">
            <a:spAutoFit/>
          </a:bodyPr>
          <a:lstStyle/>
          <a:p>
            <a:pPr algn="ctr"/>
            <a:r>
              <a:rPr lang="en-US" sz="3000" b="1" dirty="0" smtClean="0">
                <a:latin typeface="+mj-lt"/>
                <a:cs typeface="Times New Roman"/>
              </a:rPr>
              <a:t>Bridging SKA &amp; ALMA Scientifically</a:t>
            </a:r>
            <a:endParaRPr lang="en-US" sz="3000" b="1" dirty="0">
              <a:latin typeface="+mj-lt"/>
              <a:cs typeface="Times New Roman"/>
            </a:endParaRPr>
          </a:p>
          <a:p>
            <a:pPr algn="ctr"/>
            <a:r>
              <a:rPr lang="en-US" sz="1600" dirty="0">
                <a:cs typeface="Times New Roman"/>
              </a:rPr>
              <a:t>Thermal </a:t>
            </a:r>
            <a:r>
              <a:rPr lang="en-US" sz="1600" dirty="0" smtClean="0">
                <a:cs typeface="Times New Roman"/>
              </a:rPr>
              <a:t>Imaging </a:t>
            </a:r>
            <a:r>
              <a:rPr lang="en-US" sz="1600" dirty="0">
                <a:cs typeface="Times New Roman"/>
              </a:rPr>
              <a:t>on mas </a:t>
            </a:r>
            <a:r>
              <a:rPr lang="en-US" sz="1600" dirty="0" smtClean="0">
                <a:cs typeface="Times New Roman"/>
              </a:rPr>
              <a:t>Scales </a:t>
            </a:r>
            <a:r>
              <a:rPr lang="en-US" sz="1600" dirty="0">
                <a:cs typeface="Times New Roman"/>
              </a:rPr>
              <a:t>at </a:t>
            </a:r>
            <a:r>
              <a:rPr lang="en-US" sz="1600" dirty="0">
                <a:ea typeface="Lucida Grande"/>
                <a:cs typeface="Times New Roman"/>
              </a:rPr>
              <a:t>λ</a:t>
            </a:r>
            <a:r>
              <a:rPr lang="en-US" sz="1600" dirty="0">
                <a:cs typeface="Times New Roman"/>
              </a:rPr>
              <a:t> ~ 0.3cm  to 3cm</a:t>
            </a:r>
          </a:p>
        </p:txBody>
      </p:sp>
      <p:pic>
        <p:nvPicPr>
          <p:cNvPr id="12" name="Content Placeholder 6"/>
          <p:cNvPicPr>
            <a:picLocks noGrp="1" noChangeAspect="1"/>
          </p:cNvPicPr>
          <p:nvPr>
            <p:ph idx="4294967295"/>
          </p:nvPr>
        </p:nvPicPr>
        <p:blipFill rotWithShape="1">
          <a:blip r:embed="rId4" cstate="hqprint">
            <a:extLst>
              <a:ext uri="{28A0092B-C50C-407E-A947-70E740481C1C}">
                <a14:useLocalDpi xmlns:a14="http://schemas.microsoft.com/office/drawing/2010/main"/>
              </a:ext>
            </a:extLst>
          </a:blip>
          <a:srcRect l="4225" t="10156" r="9759" b="-786"/>
          <a:stretch/>
        </p:blipFill>
        <p:spPr>
          <a:xfrm>
            <a:off x="71716" y="1006475"/>
            <a:ext cx="4405313" cy="2900363"/>
          </a:xfrm>
        </p:spPr>
      </p:pic>
      <p:sp>
        <p:nvSpPr>
          <p:cNvPr id="10" name="TextBox 9"/>
          <p:cNvSpPr txBox="1"/>
          <p:nvPr/>
        </p:nvSpPr>
        <p:spPr>
          <a:xfrm>
            <a:off x="330200" y="4070641"/>
            <a:ext cx="8420100" cy="984885"/>
          </a:xfrm>
          <a:prstGeom prst="rect">
            <a:avLst/>
          </a:prstGeom>
          <a:noFill/>
        </p:spPr>
        <p:txBody>
          <a:bodyPr wrap="square" rtlCol="0">
            <a:spAutoFit/>
          </a:bodyPr>
          <a:lstStyle/>
          <a:p>
            <a:pPr>
              <a:spcBef>
                <a:spcPts val="450"/>
              </a:spcBef>
            </a:pPr>
            <a:r>
              <a:rPr lang="en-US" sz="1600" dirty="0" smtClean="0">
                <a:cs typeface="Times New Roman"/>
              </a:rPr>
              <a:t>Complementary suite from cm to </a:t>
            </a:r>
            <a:r>
              <a:rPr lang="en-US" sz="1600" dirty="0" err="1" smtClean="0">
                <a:cs typeface="Times New Roman"/>
              </a:rPr>
              <a:t>submm</a:t>
            </a:r>
            <a:r>
              <a:rPr lang="en-US" sz="1600" dirty="0" smtClean="0">
                <a:cs typeface="Times New Roman"/>
              </a:rPr>
              <a:t> arrays for the mid-21</a:t>
            </a:r>
            <a:r>
              <a:rPr lang="en-US" sz="1600" baseline="30000" dirty="0" smtClean="0">
                <a:cs typeface="Times New Roman"/>
              </a:rPr>
              <a:t>st</a:t>
            </a:r>
            <a:r>
              <a:rPr lang="en-US" sz="1600" dirty="0" smtClean="0">
                <a:cs typeface="Times New Roman"/>
              </a:rPr>
              <a:t> century</a:t>
            </a:r>
          </a:p>
          <a:p>
            <a:pPr marL="308610" indent="-182880">
              <a:buFont typeface="Arial" charset="0"/>
              <a:buChar char="•"/>
            </a:pPr>
            <a:r>
              <a:rPr lang="en-US" sz="1400" b="1" dirty="0" smtClean="0">
                <a:cs typeface="Times New Roman"/>
              </a:rPr>
              <a:t>&lt; 0.3cm: </a:t>
            </a:r>
            <a:r>
              <a:rPr lang="en-US" sz="1400" dirty="0" smtClean="0">
                <a:cs typeface="Times New Roman"/>
              </a:rPr>
              <a:t>ALMA 2030 </a:t>
            </a:r>
            <a:r>
              <a:rPr lang="en-US" sz="1400" dirty="0">
                <a:cs typeface="Times New Roman"/>
              </a:rPr>
              <a:t>superb for chemistry, dust, fine structure lines</a:t>
            </a:r>
            <a:endParaRPr lang="en-US" sz="1400" dirty="0" smtClean="0">
              <a:cs typeface="Times New Roman"/>
            </a:endParaRPr>
          </a:p>
          <a:p>
            <a:pPr marL="308610" lvl="1" indent="-182880">
              <a:buFont typeface="Arial" charset="0"/>
              <a:buChar char="•"/>
            </a:pPr>
            <a:r>
              <a:rPr lang="en-US" sz="1400" b="1" dirty="0" smtClean="0">
                <a:solidFill>
                  <a:srgbClr val="C00000"/>
                </a:solidFill>
                <a:cs typeface="Times New Roman"/>
              </a:rPr>
              <a:t>0.3 to 3cm: </a:t>
            </a:r>
            <a:r>
              <a:rPr lang="en-US" sz="1400" b="1" dirty="0" err="1" smtClean="0">
                <a:solidFill>
                  <a:srgbClr val="C00000"/>
                </a:solidFill>
                <a:cs typeface="Times New Roman"/>
              </a:rPr>
              <a:t>ngVLA</a:t>
            </a:r>
            <a:r>
              <a:rPr lang="en-US" sz="1400" b="1" dirty="0" smtClean="0">
                <a:solidFill>
                  <a:srgbClr val="C00000"/>
                </a:solidFill>
                <a:cs typeface="Times New Roman"/>
              </a:rPr>
              <a:t> </a:t>
            </a:r>
            <a:r>
              <a:rPr lang="en-US" sz="1400" dirty="0" err="1" smtClean="0">
                <a:solidFill>
                  <a:srgbClr val="C00000"/>
                </a:solidFill>
                <a:cs typeface="Times New Roman"/>
              </a:rPr>
              <a:t>ngVLA</a:t>
            </a:r>
            <a:r>
              <a:rPr lang="en-US" sz="1400" dirty="0" smtClean="0">
                <a:solidFill>
                  <a:srgbClr val="C00000"/>
                </a:solidFill>
                <a:cs typeface="Times New Roman"/>
              </a:rPr>
              <a:t> </a:t>
            </a:r>
            <a:r>
              <a:rPr lang="en-US" sz="1400" dirty="0">
                <a:solidFill>
                  <a:srgbClr val="C00000"/>
                </a:solidFill>
                <a:cs typeface="Times New Roman"/>
              </a:rPr>
              <a:t>superb for terrestrial planet formation, dense gas history, baryon </a:t>
            </a:r>
            <a:r>
              <a:rPr lang="en-US" sz="1400" dirty="0" smtClean="0">
                <a:solidFill>
                  <a:srgbClr val="C00000"/>
                </a:solidFill>
                <a:cs typeface="Times New Roman"/>
              </a:rPr>
              <a:t>cycling</a:t>
            </a:r>
            <a:endParaRPr lang="en-US" sz="1400" b="1" dirty="0" smtClean="0">
              <a:solidFill>
                <a:srgbClr val="C00000"/>
              </a:solidFill>
              <a:cs typeface="Times New Roman"/>
            </a:endParaRPr>
          </a:p>
          <a:p>
            <a:pPr marL="308610" lvl="1" indent="-182880">
              <a:buFont typeface="Arial" charset="0"/>
              <a:buChar char="•"/>
            </a:pPr>
            <a:r>
              <a:rPr lang="en-US" sz="1400" b="1" dirty="0" smtClean="0">
                <a:cs typeface="Times New Roman"/>
              </a:rPr>
              <a:t>&gt; 3cm: </a:t>
            </a:r>
            <a:r>
              <a:rPr lang="en-US" sz="1400" dirty="0" smtClean="0">
                <a:cs typeface="Times New Roman"/>
              </a:rPr>
              <a:t>SKA superb </a:t>
            </a:r>
            <a:r>
              <a:rPr lang="en-US" sz="1400" dirty="0">
                <a:cs typeface="Times New Roman"/>
              </a:rPr>
              <a:t>for pulsars, reionization, HI + continuum surveys  </a:t>
            </a:r>
          </a:p>
        </p:txBody>
      </p:sp>
      <p:sp>
        <p:nvSpPr>
          <p:cNvPr id="15" name="5-Point Star 14"/>
          <p:cNvSpPr/>
          <p:nvPr/>
        </p:nvSpPr>
        <p:spPr>
          <a:xfrm>
            <a:off x="3303324" y="1111626"/>
            <a:ext cx="164291" cy="136909"/>
          </a:xfrm>
          <a:prstGeom prst="star5">
            <a:avLst>
              <a:gd name="adj" fmla="val 24267"/>
              <a:gd name="hf" fmla="val 105146"/>
              <a:gd name="vf" fmla="val 1105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27420" y="1030039"/>
            <a:ext cx="1156986" cy="492443"/>
          </a:xfrm>
          <a:prstGeom prst="rect">
            <a:avLst/>
          </a:prstGeom>
          <a:noFill/>
        </p:spPr>
        <p:txBody>
          <a:bodyPr wrap="square" rtlCol="0">
            <a:spAutoFit/>
          </a:bodyPr>
          <a:lstStyle/>
          <a:p>
            <a:r>
              <a:rPr lang="en-US" sz="1300" dirty="0" err="1" smtClean="0"/>
              <a:t>ngVLA</a:t>
            </a:r>
            <a:r>
              <a:rPr lang="en-US" sz="1300" dirty="0" smtClean="0"/>
              <a:t> Key Science Cases</a:t>
            </a:r>
            <a:endParaRPr lang="en-US" sz="1300" dirty="0"/>
          </a:p>
        </p:txBody>
      </p:sp>
      <p:sp>
        <p:nvSpPr>
          <p:cNvPr id="17" name="5-Point Star 16"/>
          <p:cNvSpPr>
            <a:spLocks noChangeAspect="1"/>
          </p:cNvSpPr>
          <p:nvPr/>
        </p:nvSpPr>
        <p:spPr>
          <a:xfrm>
            <a:off x="2602520" y="1647910"/>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a:spLocks noChangeAspect="1"/>
          </p:cNvSpPr>
          <p:nvPr/>
        </p:nvSpPr>
        <p:spPr>
          <a:xfrm>
            <a:off x="3030868" y="1857632"/>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5-Point Star 18"/>
          <p:cNvSpPr>
            <a:spLocks noChangeAspect="1"/>
          </p:cNvSpPr>
          <p:nvPr/>
        </p:nvSpPr>
        <p:spPr>
          <a:xfrm>
            <a:off x="3038617" y="1653209"/>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a:spLocks noChangeAspect="1"/>
          </p:cNvSpPr>
          <p:nvPr/>
        </p:nvSpPr>
        <p:spPr>
          <a:xfrm>
            <a:off x="3108299" y="1746867"/>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p:cNvSpPr>
            <a:spLocks noChangeAspect="1"/>
          </p:cNvSpPr>
          <p:nvPr/>
        </p:nvSpPr>
        <p:spPr>
          <a:xfrm>
            <a:off x="2657022" y="1813735"/>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a:spLocks noChangeAspect="1"/>
          </p:cNvSpPr>
          <p:nvPr/>
        </p:nvSpPr>
        <p:spPr>
          <a:xfrm>
            <a:off x="2134514" y="1619538"/>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a:spLocks noChangeAspect="1"/>
          </p:cNvSpPr>
          <p:nvPr/>
        </p:nvSpPr>
        <p:spPr>
          <a:xfrm>
            <a:off x="1362060" y="1500998"/>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a:spLocks noChangeAspect="1"/>
          </p:cNvSpPr>
          <p:nvPr/>
        </p:nvSpPr>
        <p:spPr>
          <a:xfrm>
            <a:off x="1087556" y="1503078"/>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a:spLocks noChangeAspect="1"/>
          </p:cNvSpPr>
          <p:nvPr/>
        </p:nvSpPr>
        <p:spPr>
          <a:xfrm>
            <a:off x="1509817" y="1487983"/>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a:spLocks noChangeAspect="1"/>
          </p:cNvSpPr>
          <p:nvPr/>
        </p:nvSpPr>
        <p:spPr>
          <a:xfrm>
            <a:off x="2425186" y="1650905"/>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a:spLocks noChangeAspect="1"/>
          </p:cNvSpPr>
          <p:nvPr/>
        </p:nvSpPr>
        <p:spPr>
          <a:xfrm>
            <a:off x="1840981" y="1617317"/>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a:spLocks noChangeAspect="1"/>
          </p:cNvSpPr>
          <p:nvPr/>
        </p:nvSpPr>
        <p:spPr>
          <a:xfrm>
            <a:off x="2517141" y="1772081"/>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2408176" y="1240716"/>
            <a:ext cx="926144" cy="83826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
        <p:nvSpPr>
          <p:cNvPr id="30" name="5-Point Star 29"/>
          <p:cNvSpPr>
            <a:spLocks noChangeAspect="1"/>
          </p:cNvSpPr>
          <p:nvPr/>
        </p:nvSpPr>
        <p:spPr>
          <a:xfrm>
            <a:off x="1192940" y="1555500"/>
            <a:ext cx="136602" cy="113836"/>
          </a:xfrm>
          <a:prstGeom prst="star5">
            <a:avLst>
              <a:gd name="adj" fmla="val 24267"/>
              <a:gd name="hf" fmla="val 105146"/>
              <a:gd name="vf" fmla="val 11055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78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0601"/>
            <a:ext cx="9074426" cy="623101"/>
          </a:xfrm>
        </p:spPr>
        <p:txBody>
          <a:bodyPr>
            <a:normAutofit/>
          </a:bodyPr>
          <a:lstStyle/>
          <a:p>
            <a:pPr algn="ctr"/>
            <a:r>
              <a:rPr lang="en-US" sz="2800" b="1" dirty="0" smtClean="0"/>
              <a:t>Highly Synergistic with Other Facilities on Similar Timescales</a:t>
            </a:r>
            <a:endParaRPr lang="en-US" sz="2800" b="1" dirty="0"/>
          </a:p>
        </p:txBody>
      </p:sp>
      <p:sp>
        <p:nvSpPr>
          <p:cNvPr id="4" name="Text Placeholder 5"/>
          <p:cNvSpPr txBox="1">
            <a:spLocks/>
          </p:cNvSpPr>
          <p:nvPr/>
        </p:nvSpPr>
        <p:spPr>
          <a:xfrm>
            <a:off x="69574" y="531389"/>
            <a:ext cx="4272886" cy="4004515"/>
          </a:xfrm>
          <a:prstGeom prst="rect">
            <a:avLst/>
          </a:prstGeom>
        </p:spPr>
        <p:txBody>
          <a:bodyPr vert="horz" lIns="91440" tIns="45720" rIns="91440" bIns="45720" rtlCol="0">
            <a:normAutofit fontScale="85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smtClean="0"/>
              <a:t>SKA</a:t>
            </a:r>
            <a:endParaRPr lang="en-US" sz="1600" i="1" dirty="0" smtClean="0">
              <a:solidFill>
                <a:srgbClr val="C00000"/>
              </a:solidFill>
            </a:endParaRPr>
          </a:p>
          <a:p>
            <a:pPr lvl="1"/>
            <a:r>
              <a:rPr lang="en-US" sz="1600" dirty="0" smtClean="0"/>
              <a:t>Atomic/non-thermal</a:t>
            </a:r>
          </a:p>
          <a:p>
            <a:pPr lvl="1"/>
            <a:r>
              <a:rPr lang="en-US" sz="1600" i="1" dirty="0" smtClean="0">
                <a:solidFill>
                  <a:srgbClr val="C00000"/>
                </a:solidFill>
              </a:rPr>
              <a:t>Molecular/thermal</a:t>
            </a:r>
          </a:p>
          <a:p>
            <a:r>
              <a:rPr lang="en-US" sz="1600" dirty="0" smtClean="0"/>
              <a:t>ALMA</a:t>
            </a:r>
          </a:p>
          <a:p>
            <a:pPr lvl="1"/>
            <a:r>
              <a:rPr lang="en-US" sz="1600" dirty="0" smtClean="0"/>
              <a:t>Warm/star-forming</a:t>
            </a:r>
          </a:p>
          <a:p>
            <a:pPr lvl="1"/>
            <a:r>
              <a:rPr lang="en-US" sz="1600" i="1" dirty="0" smtClean="0">
                <a:solidFill>
                  <a:srgbClr val="C00000"/>
                </a:solidFill>
              </a:rPr>
              <a:t>Cold/dense fuel for SF</a:t>
            </a:r>
          </a:p>
          <a:p>
            <a:r>
              <a:rPr lang="en-US" sz="1600" dirty="0" smtClean="0"/>
              <a:t>LUVOIR/</a:t>
            </a:r>
            <a:r>
              <a:rPr lang="en-US" sz="1600" dirty="0" err="1" smtClean="0"/>
              <a:t>HabEx</a:t>
            </a:r>
            <a:endParaRPr lang="en-US" sz="1600" dirty="0" smtClean="0"/>
          </a:p>
          <a:p>
            <a:pPr lvl="1"/>
            <a:r>
              <a:rPr lang="en-US" sz="1600" dirty="0" smtClean="0"/>
              <a:t>Image earth-like planets</a:t>
            </a:r>
          </a:p>
          <a:p>
            <a:pPr lvl="1"/>
            <a:r>
              <a:rPr lang="en-US" sz="1600" i="1" dirty="0" smtClean="0">
                <a:solidFill>
                  <a:srgbClr val="C00000"/>
                </a:solidFill>
              </a:rPr>
              <a:t>Image terrestrial-zone planets forming</a:t>
            </a:r>
          </a:p>
          <a:p>
            <a:r>
              <a:rPr lang="en-US" sz="1600" dirty="0" smtClean="0"/>
              <a:t>OST (FIR surveyor</a:t>
            </a:r>
            <a:r>
              <a:rPr lang="en-US" sz="1600" dirty="0"/>
              <a:t>) </a:t>
            </a:r>
            <a:endParaRPr lang="en-US" sz="1600" dirty="0" smtClean="0"/>
          </a:p>
          <a:p>
            <a:pPr lvl="1"/>
            <a:r>
              <a:rPr lang="en-US" sz="1600" dirty="0" smtClean="0"/>
              <a:t>C/WNM &amp; WIM</a:t>
            </a:r>
          </a:p>
          <a:p>
            <a:pPr lvl="1"/>
            <a:r>
              <a:rPr lang="en-US" sz="1600" i="1" dirty="0" smtClean="0">
                <a:solidFill>
                  <a:srgbClr val="C00000"/>
                </a:solidFill>
              </a:rPr>
              <a:t>Cold Molecular Medium</a:t>
            </a:r>
          </a:p>
          <a:p>
            <a:r>
              <a:rPr lang="en-US" sz="1600" dirty="0" smtClean="0"/>
              <a:t>TMT/GMT</a:t>
            </a:r>
            <a:endParaRPr lang="en-US" sz="1600" i="1" dirty="0" smtClean="0">
              <a:solidFill>
                <a:srgbClr val="C00000"/>
              </a:solidFill>
            </a:endParaRPr>
          </a:p>
          <a:p>
            <a:pPr lvl="1"/>
            <a:r>
              <a:rPr lang="en-US" sz="1600" i="1" dirty="0" smtClean="0"/>
              <a:t>Stellar Mass and Unobscured SF</a:t>
            </a:r>
          </a:p>
          <a:p>
            <a:pPr lvl="1"/>
            <a:r>
              <a:rPr lang="en-US" sz="1600" i="1" dirty="0" smtClean="0">
                <a:solidFill>
                  <a:srgbClr val="C00000"/>
                </a:solidFill>
              </a:rPr>
              <a:t>Dense Gas and Obscured SF</a:t>
            </a:r>
          </a:p>
          <a:p>
            <a:r>
              <a:rPr lang="en-US" sz="1600" dirty="0" smtClean="0"/>
              <a:t>JWST</a:t>
            </a:r>
          </a:p>
          <a:p>
            <a:pPr lvl="1"/>
            <a:r>
              <a:rPr lang="en-US" sz="1600" i="1" dirty="0" smtClean="0">
                <a:solidFill>
                  <a:srgbClr val="C00000"/>
                </a:solidFill>
              </a:rPr>
              <a:t>Continuing its legacy in many </a:t>
            </a:r>
            <a:r>
              <a:rPr lang="en-US" sz="1600" i="1" dirty="0">
                <a:solidFill>
                  <a:srgbClr val="C00000"/>
                </a:solidFill>
              </a:rPr>
              <a:t>areas of astrophysics</a:t>
            </a:r>
          </a:p>
          <a:p>
            <a:pPr lvl="1"/>
            <a:endParaRPr lang="en-US" sz="1300" dirty="0"/>
          </a:p>
        </p:txBody>
      </p:sp>
      <p:pic>
        <p:nvPicPr>
          <p:cNvPr id="5" name="Content Placeholder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6063" y="633702"/>
            <a:ext cx="1920918" cy="1174934"/>
          </a:xfrm>
          <a:prstGeom prst="rect">
            <a:avLst/>
          </a:prstGeom>
        </p:spPr>
      </p:pic>
      <p:pic>
        <p:nvPicPr>
          <p:cNvPr id="6"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5063" y="633702"/>
            <a:ext cx="1767812" cy="1176326"/>
          </a:xfrm>
          <a:prstGeom prst="rect">
            <a:avLst/>
          </a:prstGeom>
        </p:spPr>
      </p:pic>
      <p:pic>
        <p:nvPicPr>
          <p:cNvPr id="7" name="Picture 6" descr="Screen Shot 2015-05-14 at 2.27.08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6063" y="1877544"/>
            <a:ext cx="1702051" cy="1009022"/>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5063" y="1837788"/>
            <a:ext cx="1767812" cy="1264613"/>
          </a:xfrm>
          <a:prstGeom prst="rect">
            <a:avLst/>
          </a:prstGeom>
        </p:spPr>
      </p:pic>
      <p:grpSp>
        <p:nvGrpSpPr>
          <p:cNvPr id="10" name="Group 9"/>
          <p:cNvGrpSpPr/>
          <p:nvPr/>
        </p:nvGrpSpPr>
        <p:grpSpPr>
          <a:xfrm>
            <a:off x="4608119" y="3122281"/>
            <a:ext cx="3644755" cy="1269804"/>
            <a:chOff x="4601816" y="1691331"/>
            <a:chExt cx="3174643" cy="1145008"/>
          </a:xfrm>
        </p:grpSpPr>
        <p:pic>
          <p:nvPicPr>
            <p:cNvPr id="9" name="Picture 8"/>
            <p:cNvPicPr>
              <a:picLocks noChangeAspect="1"/>
            </p:cNvPicPr>
            <p:nvPr/>
          </p:nvPicPr>
          <p:blipFill rotWithShape="1">
            <a:blip r:embed="rId7" cstate="hqprint">
              <a:extLst>
                <a:ext uri="{28A0092B-C50C-407E-A947-70E740481C1C}">
                  <a14:useLocalDpi xmlns:a14="http://schemas.microsoft.com/office/drawing/2010/main"/>
                </a:ext>
              </a:extLst>
            </a:blip>
            <a:srcRect b="-2940"/>
            <a:stretch/>
          </p:blipFill>
          <p:spPr>
            <a:xfrm>
              <a:off x="4601816" y="1691331"/>
              <a:ext cx="1590289" cy="1145008"/>
            </a:xfrm>
            <a:prstGeom prst="rect">
              <a:avLst/>
            </a:prstGeom>
          </p:spPr>
        </p:pic>
        <p:pic>
          <p:nvPicPr>
            <p:cNvPr id="3" name="Picture 2"/>
            <p:cNvPicPr>
              <a:picLocks noChangeAspect="1"/>
            </p:cNvPicPr>
            <p:nvPr/>
          </p:nvPicPr>
          <p:blipFill rotWithShape="1">
            <a:blip r:embed="rId8" cstate="hqprint">
              <a:extLst>
                <a:ext uri="{28A0092B-C50C-407E-A947-70E740481C1C}">
                  <a14:useLocalDpi xmlns:a14="http://schemas.microsoft.com/office/drawing/2010/main"/>
                </a:ext>
              </a:extLst>
            </a:blip>
            <a:srcRect t="-1"/>
            <a:stretch/>
          </p:blipFill>
          <p:spPr>
            <a:xfrm>
              <a:off x="6212920" y="1691331"/>
              <a:ext cx="1563539" cy="1123794"/>
            </a:xfrm>
            <a:prstGeom prst="rect">
              <a:avLst/>
            </a:prstGeom>
          </p:spPr>
        </p:pic>
      </p:grpSp>
      <p:pic>
        <p:nvPicPr>
          <p:cNvPr id="1028" name="Picture 4" descr="Image result for jwst"/>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94698" y="1268282"/>
            <a:ext cx="3194574" cy="255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3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19</a:t>
            </a:fld>
            <a:endParaRPr lang="en-US" dirty="0"/>
          </a:p>
        </p:txBody>
      </p:sp>
      <p:sp>
        <p:nvSpPr>
          <p:cNvPr id="5" name="Rectangle 4"/>
          <p:cNvSpPr/>
          <p:nvPr/>
        </p:nvSpPr>
        <p:spPr>
          <a:xfrm>
            <a:off x="0" y="1171876"/>
            <a:ext cx="9144000" cy="338554"/>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gn="ctr"/>
            <a:r>
              <a:rPr lang="en-US" sz="1600" dirty="0"/>
              <a:t>Unveiling the Formation of Solar System Analogues</a:t>
            </a:r>
          </a:p>
        </p:txBody>
      </p:sp>
      <p:sp>
        <p:nvSpPr>
          <p:cNvPr id="6" name="Rectangle 5"/>
          <p:cNvSpPr/>
          <p:nvPr/>
        </p:nvSpPr>
        <p:spPr>
          <a:xfrm>
            <a:off x="0" y="1816998"/>
            <a:ext cx="9144000" cy="338554"/>
          </a:xfrm>
          <a:prstGeom prst="rect">
            <a:avLst/>
          </a:prstGeom>
          <a:solidFill>
            <a:schemeClr val="accent5">
              <a:lumMod val="20000"/>
              <a:lumOff val="80000"/>
            </a:schemeClr>
          </a:solidFill>
          <a:ln>
            <a:solidFill>
              <a:schemeClr val="accent5">
                <a:lumMod val="75000"/>
              </a:schemeClr>
            </a:solidFill>
          </a:ln>
        </p:spPr>
        <p:txBody>
          <a:bodyPr wrap="square">
            <a:spAutoFit/>
          </a:bodyPr>
          <a:lstStyle/>
          <a:p>
            <a:pPr algn="ctr"/>
            <a:r>
              <a:rPr lang="en-US" sz="1600" dirty="0"/>
              <a:t>Probing the Initial Conditions for Planetary Systems and Life with </a:t>
            </a:r>
            <a:r>
              <a:rPr lang="en-US" sz="1600" dirty="0" err="1"/>
              <a:t>Astrochemistry</a:t>
            </a:r>
            <a:endParaRPr lang="en-US" sz="1600" dirty="0"/>
          </a:p>
        </p:txBody>
      </p:sp>
      <p:sp>
        <p:nvSpPr>
          <p:cNvPr id="7" name="Rectangle 6"/>
          <p:cNvSpPr/>
          <p:nvPr/>
        </p:nvSpPr>
        <p:spPr>
          <a:xfrm>
            <a:off x="0" y="2462120"/>
            <a:ext cx="9144000" cy="338554"/>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1600" dirty="0"/>
              <a:t>Charting the Assembly, Structure, and Evolution of Galaxies from the First Billions Years to the Present</a:t>
            </a:r>
          </a:p>
        </p:txBody>
      </p:sp>
      <p:sp>
        <p:nvSpPr>
          <p:cNvPr id="8" name="Rectangle 7"/>
          <p:cNvSpPr/>
          <p:nvPr/>
        </p:nvSpPr>
        <p:spPr>
          <a:xfrm>
            <a:off x="0" y="3107242"/>
            <a:ext cx="9144000" cy="338554"/>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algn="ctr"/>
            <a:r>
              <a:rPr lang="en-US" sz="1600" dirty="0"/>
              <a:t>Using Pulsars in the Galactic Center as Fundamental Tests of Gravity</a:t>
            </a:r>
          </a:p>
        </p:txBody>
      </p:sp>
      <p:sp>
        <p:nvSpPr>
          <p:cNvPr id="12" name="Rectangle 11"/>
          <p:cNvSpPr/>
          <p:nvPr/>
        </p:nvSpPr>
        <p:spPr>
          <a:xfrm>
            <a:off x="0" y="3752363"/>
            <a:ext cx="9144000" cy="584776"/>
          </a:xfrm>
          <a:prstGeom prst="rect">
            <a:avLst/>
          </a:prstGeom>
          <a:solidFill>
            <a:schemeClr val="tx2">
              <a:lumMod val="20000"/>
              <a:lumOff val="80000"/>
            </a:schemeClr>
          </a:solidFill>
          <a:ln>
            <a:solidFill>
              <a:schemeClr val="bg2">
                <a:lumMod val="25000"/>
              </a:schemeClr>
            </a:solidFill>
          </a:ln>
        </p:spPr>
        <p:txBody>
          <a:bodyPr wrap="square">
            <a:spAutoFit/>
          </a:bodyPr>
          <a:lstStyle/>
          <a:p>
            <a:pPr algn="ctr"/>
            <a:r>
              <a:rPr lang="en-US" sz="1600" dirty="0"/>
              <a:t>Understanding the Formation and Evolution of Stellar and Supermassive Black Holes in the Era of Multi</a:t>
            </a:r>
            <a:r>
              <a:rPr lang="en-US" sz="1600" dirty="0" smtClean="0"/>
              <a:t>-Messenger </a:t>
            </a:r>
            <a:r>
              <a:rPr lang="en-US" sz="1600" dirty="0"/>
              <a:t>Astronomy</a:t>
            </a:r>
          </a:p>
        </p:txBody>
      </p:sp>
      <p:sp>
        <p:nvSpPr>
          <p:cNvPr id="13" name="TextBox 12"/>
          <p:cNvSpPr txBox="1"/>
          <p:nvPr/>
        </p:nvSpPr>
        <p:spPr>
          <a:xfrm>
            <a:off x="0" y="-9903"/>
            <a:ext cx="9144000" cy="707886"/>
          </a:xfrm>
          <a:prstGeom prst="rect">
            <a:avLst/>
          </a:prstGeom>
          <a:noFill/>
        </p:spPr>
        <p:txBody>
          <a:bodyPr wrap="square" rtlCol="0">
            <a:spAutoFit/>
          </a:bodyPr>
          <a:lstStyle/>
          <a:p>
            <a:pPr algn="ctr"/>
            <a:r>
              <a:rPr lang="en-US" sz="4000" dirty="0" smtClean="0"/>
              <a:t>Five Key Science Goals for the </a:t>
            </a:r>
            <a:r>
              <a:rPr lang="en-US" sz="4000" dirty="0" err="1" smtClean="0"/>
              <a:t>ngVLA</a:t>
            </a:r>
            <a:endParaRPr lang="en-US" sz="4000" dirty="0"/>
          </a:p>
        </p:txBody>
      </p:sp>
      <p:sp>
        <p:nvSpPr>
          <p:cNvPr id="2" name="Rectangle 1"/>
          <p:cNvSpPr/>
          <p:nvPr/>
        </p:nvSpPr>
        <p:spPr>
          <a:xfrm>
            <a:off x="0" y="677983"/>
            <a:ext cx="9143999" cy="338554"/>
          </a:xfrm>
          <a:prstGeom prst="rect">
            <a:avLst/>
          </a:prstGeom>
          <a:solidFill>
            <a:schemeClr val="accent1">
              <a:lumMod val="50000"/>
            </a:schemeClr>
          </a:solidFill>
          <a:ln>
            <a:solidFill>
              <a:srgbClr val="5B9BD5"/>
            </a:solidFill>
          </a:ln>
        </p:spPr>
        <p:txBody>
          <a:bodyPr wrap="square">
            <a:spAutoFit/>
          </a:bodyPr>
          <a:lstStyle/>
          <a:p>
            <a:pPr algn="ctr"/>
            <a:r>
              <a:rPr lang="en-US" sz="1600" dirty="0">
                <a:solidFill>
                  <a:schemeClr val="bg1"/>
                </a:solidFill>
              </a:rPr>
              <a:t>http://</a:t>
            </a:r>
            <a:r>
              <a:rPr lang="en-US" sz="1600" dirty="0" err="1">
                <a:solidFill>
                  <a:schemeClr val="bg1"/>
                </a:solidFill>
              </a:rPr>
              <a:t>library.nrao.edu</a:t>
            </a:r>
            <a:r>
              <a:rPr lang="en-US" sz="1600" dirty="0">
                <a:solidFill>
                  <a:schemeClr val="bg1"/>
                </a:solidFill>
              </a:rPr>
              <a:t>/public/memos/</a:t>
            </a:r>
            <a:r>
              <a:rPr lang="en-US" sz="1600" dirty="0" err="1">
                <a:solidFill>
                  <a:schemeClr val="bg1"/>
                </a:solidFill>
              </a:rPr>
              <a:t>ngvla</a:t>
            </a:r>
            <a:r>
              <a:rPr lang="en-US" sz="1600" dirty="0">
                <a:solidFill>
                  <a:schemeClr val="bg1"/>
                </a:solidFill>
              </a:rPr>
              <a:t>/NGVLA_19.pdf</a:t>
            </a:r>
          </a:p>
        </p:txBody>
      </p:sp>
    </p:spTree>
    <p:extLst>
      <p:ext uri="{BB962C8B-B14F-4D97-AF65-F5344CB8AC3E}">
        <p14:creationId xmlns:p14="http://schemas.microsoft.com/office/powerpoint/2010/main" val="1891295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mages.nrao.edu/images/vla09_2_med.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0" y="-1"/>
            <a:ext cx="9144000" cy="51373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a:spLocks noChangeArrowheads="1"/>
          </p:cNvSpPr>
          <p:nvPr/>
        </p:nvSpPr>
        <p:spPr bwMode="auto">
          <a:xfrm>
            <a:off x="5199321" y="-2003"/>
            <a:ext cx="41076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ook Antiqua" panose="02040602050305030304" pitchFamily="18" charset="0"/>
                <a:cs typeface="Arial" panose="020B0604020202020204" pitchFamily="34" charset="0"/>
              </a:defRPr>
            </a:lvl1pPr>
            <a:lvl2pPr marL="742950" indent="-285750">
              <a:defRPr>
                <a:solidFill>
                  <a:schemeClr val="tx1"/>
                </a:solidFill>
                <a:latin typeface="Book Antiqua" panose="02040602050305030304" pitchFamily="18" charset="0"/>
                <a:cs typeface="Arial" panose="020B0604020202020204" pitchFamily="34" charset="0"/>
              </a:defRPr>
            </a:lvl2pPr>
            <a:lvl3pPr marL="1143000" indent="-228600">
              <a:defRPr>
                <a:solidFill>
                  <a:schemeClr val="tx1"/>
                </a:solidFill>
                <a:latin typeface="Book Antiqua" panose="02040602050305030304" pitchFamily="18" charset="0"/>
                <a:cs typeface="Arial" panose="020B0604020202020204" pitchFamily="34" charset="0"/>
              </a:defRPr>
            </a:lvl3pPr>
            <a:lvl4pPr marL="1600200" indent="-228600">
              <a:defRPr>
                <a:solidFill>
                  <a:schemeClr val="tx1"/>
                </a:solidFill>
                <a:latin typeface="Book Antiqua" panose="02040602050305030304" pitchFamily="18" charset="0"/>
                <a:cs typeface="Arial" panose="020B0604020202020204" pitchFamily="34" charset="0"/>
              </a:defRPr>
            </a:lvl4pPr>
            <a:lvl5pPr marL="2057400" indent="-228600">
              <a:defRPr>
                <a:solidFill>
                  <a:schemeClr val="tx1"/>
                </a:solidFill>
                <a:latin typeface="Book Antiqua" panose="0204060205030503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Book Antiqua" panose="02040602050305030304" pitchFamily="18" charset="0"/>
                <a:cs typeface="Arial" panose="020B0604020202020204" pitchFamily="34" charset="0"/>
              </a:defRPr>
            </a:lvl9pPr>
          </a:lstStyle>
          <a:p>
            <a:pPr algn="ctr"/>
            <a:r>
              <a:rPr lang="en-US" altLang="en-US" sz="2400" b="1" dirty="0">
                <a:solidFill>
                  <a:schemeClr val="bg1"/>
                </a:solidFill>
                <a:latin typeface="+mj-lt"/>
                <a:ea typeface="Times New Roman" charset="0"/>
                <a:cs typeface="Times New Roman" charset="0"/>
              </a:rPr>
              <a:t>The </a:t>
            </a:r>
            <a:r>
              <a:rPr lang="en-US" altLang="en-US" sz="2400" b="1" dirty="0" smtClean="0">
                <a:solidFill>
                  <a:schemeClr val="bg1"/>
                </a:solidFill>
                <a:latin typeface="+mj-lt"/>
                <a:ea typeface="Times New Roman" charset="0"/>
                <a:cs typeface="Times New Roman" charset="0"/>
              </a:rPr>
              <a:t>Jansky Very </a:t>
            </a:r>
            <a:r>
              <a:rPr lang="en-US" altLang="en-US" sz="2400" b="1" dirty="0">
                <a:solidFill>
                  <a:schemeClr val="bg1"/>
                </a:solidFill>
                <a:latin typeface="+mj-lt"/>
                <a:ea typeface="Times New Roman" charset="0"/>
                <a:cs typeface="Times New Roman" charset="0"/>
              </a:rPr>
              <a:t>Large Array</a:t>
            </a:r>
          </a:p>
        </p:txBody>
      </p:sp>
      <p:sp>
        <p:nvSpPr>
          <p:cNvPr id="7" name="Subtitle 2"/>
          <p:cNvSpPr txBox="1">
            <a:spLocks/>
          </p:cNvSpPr>
          <p:nvPr/>
        </p:nvSpPr>
        <p:spPr>
          <a:xfrm>
            <a:off x="133292" y="3659608"/>
            <a:ext cx="4431958" cy="1956179"/>
          </a:xfrm>
          <a:prstGeom prst="rect">
            <a:avLst/>
          </a:prstGeom>
          <a:no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n-IE" sz="1400" b="1" dirty="0">
                <a:solidFill>
                  <a:schemeClr val="bg1"/>
                </a:solidFill>
                <a:ea typeface="Times New Roman" charset="0"/>
                <a:cs typeface="Times New Roman" charset="0"/>
              </a:rPr>
              <a:t>1972 – Approved by Congress</a:t>
            </a:r>
          </a:p>
          <a:p>
            <a:pPr marL="0" indent="0">
              <a:lnSpc>
                <a:spcPct val="110000"/>
              </a:lnSpc>
              <a:spcBef>
                <a:spcPts val="0"/>
              </a:spcBef>
              <a:buNone/>
            </a:pPr>
            <a:r>
              <a:rPr lang="en-IE" sz="1400" b="1" dirty="0">
                <a:solidFill>
                  <a:schemeClr val="bg1"/>
                </a:solidFill>
                <a:ea typeface="Times New Roman" charset="0"/>
                <a:cs typeface="Times New Roman" charset="0"/>
              </a:rPr>
              <a:t>1975 – First Antenna in place</a:t>
            </a:r>
          </a:p>
          <a:p>
            <a:pPr marL="0" indent="0">
              <a:lnSpc>
                <a:spcPct val="110000"/>
              </a:lnSpc>
              <a:spcBef>
                <a:spcPts val="0"/>
              </a:spcBef>
              <a:buNone/>
            </a:pPr>
            <a:r>
              <a:rPr lang="en-IE" sz="1400" b="1" dirty="0">
                <a:solidFill>
                  <a:schemeClr val="bg1"/>
                </a:solidFill>
                <a:ea typeface="Times New Roman" charset="0"/>
                <a:cs typeface="Times New Roman" charset="0"/>
              </a:rPr>
              <a:t>1980 – Full science operations</a:t>
            </a:r>
          </a:p>
          <a:p>
            <a:pPr marL="0" indent="0">
              <a:lnSpc>
                <a:spcPct val="110000"/>
              </a:lnSpc>
              <a:spcBef>
                <a:spcPts val="0"/>
              </a:spcBef>
              <a:buNone/>
            </a:pPr>
            <a:r>
              <a:rPr lang="en-IE" sz="1400" b="1" dirty="0">
                <a:solidFill>
                  <a:schemeClr val="bg1"/>
                </a:solidFill>
                <a:ea typeface="Times New Roman" charset="0"/>
                <a:cs typeface="Times New Roman" charset="0"/>
              </a:rPr>
              <a:t>2001 – Complete electronics upgrade approved by NSF</a:t>
            </a:r>
          </a:p>
          <a:p>
            <a:pPr marL="0" indent="0">
              <a:lnSpc>
                <a:spcPct val="110000"/>
              </a:lnSpc>
              <a:spcBef>
                <a:spcPts val="0"/>
              </a:spcBef>
              <a:buNone/>
            </a:pPr>
            <a:r>
              <a:rPr lang="en-IE" sz="1400" b="1" dirty="0">
                <a:solidFill>
                  <a:schemeClr val="bg1"/>
                </a:solidFill>
                <a:ea typeface="Times New Roman" charset="0"/>
                <a:cs typeface="Times New Roman" charset="0"/>
              </a:rPr>
              <a:t>2011 – </a:t>
            </a:r>
            <a:r>
              <a:rPr lang="en-IE" sz="1400" b="1" dirty="0" err="1">
                <a:solidFill>
                  <a:schemeClr val="bg1"/>
                </a:solidFill>
                <a:ea typeface="Times New Roman" charset="0"/>
                <a:cs typeface="Times New Roman" charset="0"/>
              </a:rPr>
              <a:t>Jansky</a:t>
            </a:r>
            <a:r>
              <a:rPr lang="en-IE" sz="1400" b="1" dirty="0">
                <a:solidFill>
                  <a:schemeClr val="bg1"/>
                </a:solidFill>
                <a:ea typeface="Times New Roman" charset="0"/>
                <a:cs typeface="Times New Roman" charset="0"/>
              </a:rPr>
              <a:t> VLA full science ops</a:t>
            </a:r>
          </a:p>
        </p:txBody>
      </p:sp>
    </p:spTree>
    <p:extLst>
      <p:ext uri="{BB962C8B-B14F-4D97-AF65-F5344CB8AC3E}">
        <p14:creationId xmlns:p14="http://schemas.microsoft.com/office/powerpoint/2010/main" val="412229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20</a:t>
            </a:fld>
            <a:endParaRPr lang="en-US" dirty="0"/>
          </a:p>
        </p:txBody>
      </p:sp>
      <p:sp>
        <p:nvSpPr>
          <p:cNvPr id="5" name="Rectangle 4"/>
          <p:cNvSpPr/>
          <p:nvPr/>
        </p:nvSpPr>
        <p:spPr>
          <a:xfrm>
            <a:off x="-1" y="584776"/>
            <a:ext cx="9144001" cy="396500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44000" cy="5847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gn="ctr"/>
            <a:r>
              <a:rPr lang="en-US" sz="3200" dirty="0"/>
              <a:t>Unveiling the Formation of Solar System Analogues</a:t>
            </a:r>
          </a:p>
        </p:txBody>
      </p:sp>
      <p:pic>
        <p:nvPicPr>
          <p:cNvPr id="7" name="ngVLA_HLTau.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8267" y="623783"/>
            <a:ext cx="6949440" cy="3909060"/>
          </a:xfrm>
          <a:prstGeom prst="rect">
            <a:avLst/>
          </a:prstGeom>
        </p:spPr>
      </p:pic>
    </p:spTree>
    <p:extLst>
      <p:ext uri="{BB962C8B-B14F-4D97-AF65-F5344CB8AC3E}">
        <p14:creationId xmlns:p14="http://schemas.microsoft.com/office/powerpoint/2010/main" val="158902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5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21</a:t>
            </a:fld>
            <a:endParaRPr lang="en-US" dirty="0"/>
          </a:p>
        </p:txBody>
      </p:sp>
      <p:sp>
        <p:nvSpPr>
          <p:cNvPr id="8" name="Content Placeholder 2"/>
          <p:cNvSpPr>
            <a:spLocks noGrp="1"/>
          </p:cNvSpPr>
          <p:nvPr>
            <p:ph idx="4294967295"/>
          </p:nvPr>
        </p:nvSpPr>
        <p:spPr>
          <a:xfrm>
            <a:off x="0" y="852488"/>
            <a:ext cx="3671888" cy="3857625"/>
          </a:xfrm>
        </p:spPr>
        <p:txBody>
          <a:bodyPr>
            <a:noAutofit/>
          </a:bodyPr>
          <a:lstStyle/>
          <a:p>
            <a:pPr lvl="1"/>
            <a:r>
              <a:rPr lang="en-US" sz="1600" dirty="0"/>
              <a:t>The </a:t>
            </a:r>
            <a:r>
              <a:rPr lang="en-US" sz="1600" dirty="0" err="1"/>
              <a:t>ngVLA</a:t>
            </a:r>
            <a:r>
              <a:rPr lang="en-US" sz="1600" dirty="0"/>
              <a:t> will measure the planet initial mass function down to a mass of 5-10 Earth masses and unveil the </a:t>
            </a:r>
            <a:r>
              <a:rPr lang="en-US" sz="1600" dirty="0" smtClean="0"/>
              <a:t>formation </a:t>
            </a:r>
            <a:r>
              <a:rPr lang="en-US" sz="1600" dirty="0"/>
              <a:t>of planetary systems similar to our own </a:t>
            </a:r>
            <a:r>
              <a:rPr lang="en-US" sz="1600" dirty="0" smtClean="0"/>
              <a:t>Solar System.</a:t>
            </a:r>
            <a:endParaRPr lang="en-US" sz="1600" dirty="0"/>
          </a:p>
          <a:p>
            <a:pPr lvl="1"/>
            <a:r>
              <a:rPr lang="en-US" sz="1600" dirty="0" smtClean="0"/>
              <a:t>The </a:t>
            </a:r>
            <a:r>
              <a:rPr lang="en-US" sz="1600" dirty="0" err="1"/>
              <a:t>ngVLA</a:t>
            </a:r>
            <a:r>
              <a:rPr lang="en-US" sz="1600" dirty="0"/>
              <a:t> will </a:t>
            </a:r>
            <a:r>
              <a:rPr lang="en-US" sz="1600" dirty="0" smtClean="0"/>
              <a:t>reveal </a:t>
            </a:r>
            <a:r>
              <a:rPr lang="en-US" sz="1600" dirty="0" err="1" smtClean="0"/>
              <a:t>circumplanetary</a:t>
            </a:r>
            <a:r>
              <a:rPr lang="en-US" sz="1600" dirty="0" smtClean="0"/>
              <a:t> </a:t>
            </a:r>
            <a:r>
              <a:rPr lang="en-US" sz="1600" dirty="0"/>
              <a:t>disks and sub-structures in the distribution of mm-size </a:t>
            </a:r>
            <a:r>
              <a:rPr lang="en-US" sz="1600" dirty="0" smtClean="0"/>
              <a:t>particles </a:t>
            </a:r>
            <a:r>
              <a:rPr lang="en-US" sz="1600" dirty="0"/>
              <a:t>created by close-in </a:t>
            </a:r>
            <a:r>
              <a:rPr lang="en-US" sz="1600" dirty="0" smtClean="0"/>
              <a:t>planets. </a:t>
            </a:r>
            <a:r>
              <a:rPr lang="en-US" sz="1600" dirty="0"/>
              <a:t>and will measure the orbital motion of these features on monthly timescales.</a:t>
            </a:r>
            <a:endParaRPr lang="en-US" sz="1600" dirty="0" smtClean="0"/>
          </a:p>
        </p:txBody>
      </p:sp>
      <p:sp>
        <p:nvSpPr>
          <p:cNvPr id="5" name="Rectangle 4"/>
          <p:cNvSpPr/>
          <p:nvPr/>
        </p:nvSpPr>
        <p:spPr>
          <a:xfrm>
            <a:off x="0" y="0"/>
            <a:ext cx="9144000" cy="5847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gn="ctr"/>
            <a:r>
              <a:rPr lang="en-US" sz="3200" dirty="0"/>
              <a:t>Unveiling the Formation of Solar System Analogues</a:t>
            </a:r>
          </a:p>
        </p:txBody>
      </p:sp>
      <p:pic>
        <p:nvPicPr>
          <p:cNvPr id="6" name="Picture 5" descr="ngVLA_ALMA_bw.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02750" y="634771"/>
            <a:ext cx="5001250" cy="3855008"/>
          </a:xfrm>
          <a:prstGeom prst="rect">
            <a:avLst/>
          </a:prstGeom>
        </p:spPr>
      </p:pic>
      <p:sp>
        <p:nvSpPr>
          <p:cNvPr id="7" name="TextBox 6"/>
          <p:cNvSpPr txBox="1"/>
          <p:nvPr/>
        </p:nvSpPr>
        <p:spPr>
          <a:xfrm>
            <a:off x="92100" y="4109703"/>
            <a:ext cx="2399609" cy="300082"/>
          </a:xfrm>
          <a:prstGeom prst="rect">
            <a:avLst/>
          </a:prstGeom>
          <a:noFill/>
        </p:spPr>
        <p:txBody>
          <a:bodyPr wrap="none" rtlCol="0">
            <a:spAutoFit/>
          </a:bodyPr>
          <a:lstStyle/>
          <a:p>
            <a:r>
              <a:rPr lang="en-US" dirty="0" smtClean="0"/>
              <a:t>Luca Ricci et al. (in preparation) </a:t>
            </a:r>
            <a:endParaRPr lang="en-US" dirty="0"/>
          </a:p>
        </p:txBody>
      </p:sp>
    </p:spTree>
    <p:extLst>
      <p:ext uri="{BB962C8B-B14F-4D97-AF65-F5344CB8AC3E}">
        <p14:creationId xmlns:p14="http://schemas.microsoft.com/office/powerpoint/2010/main" val="4145047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22</a:t>
            </a:fld>
            <a:endParaRPr lang="en-US" dirty="0"/>
          </a:p>
        </p:txBody>
      </p:sp>
      <p:sp>
        <p:nvSpPr>
          <p:cNvPr id="5" name="Rectangle 4"/>
          <p:cNvSpPr/>
          <p:nvPr/>
        </p:nvSpPr>
        <p:spPr>
          <a:xfrm>
            <a:off x="0" y="0"/>
            <a:ext cx="9144000" cy="584776"/>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algn="ctr"/>
            <a:r>
              <a:rPr lang="en-US" sz="3200" dirty="0"/>
              <a:t>Unveiling the Formation of Solar System Analogues</a:t>
            </a:r>
          </a:p>
        </p:txBody>
      </p:sp>
      <p:sp>
        <p:nvSpPr>
          <p:cNvPr id="6" name="Content Placeholder 2"/>
          <p:cNvSpPr txBox="1">
            <a:spLocks/>
          </p:cNvSpPr>
          <p:nvPr/>
        </p:nvSpPr>
        <p:spPr>
          <a:xfrm>
            <a:off x="0" y="752420"/>
            <a:ext cx="8953996" cy="80746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1600" dirty="0" smtClean="0"/>
              <a:t>The </a:t>
            </a:r>
            <a:r>
              <a:rPr lang="en-US" sz="1600" dirty="0" err="1" smtClean="0"/>
              <a:t>ngVLA</a:t>
            </a:r>
            <a:r>
              <a:rPr lang="en-US" sz="1600" dirty="0" smtClean="0"/>
              <a:t> will measure the orbital motion of planets and related features on monthly timescales.</a:t>
            </a:r>
          </a:p>
        </p:txBody>
      </p:sp>
      <p:pic>
        <p:nvPicPr>
          <p:cNvPr id="7" name="ngvla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016" y="1064421"/>
            <a:ext cx="3503930" cy="3390899"/>
          </a:xfrm>
          <a:prstGeom prst="rect">
            <a:avLst/>
          </a:prstGeom>
        </p:spPr>
      </p:pic>
      <p:sp>
        <p:nvSpPr>
          <p:cNvPr id="8" name="TextBox 7"/>
          <p:cNvSpPr txBox="1"/>
          <p:nvPr/>
        </p:nvSpPr>
        <p:spPr>
          <a:xfrm>
            <a:off x="4670129" y="2073003"/>
            <a:ext cx="3920106" cy="1200329"/>
          </a:xfrm>
          <a:prstGeom prst="rect">
            <a:avLst/>
          </a:prstGeom>
          <a:noFill/>
        </p:spPr>
        <p:txBody>
          <a:bodyPr wrap="square" rtlCol="0">
            <a:spAutoFit/>
          </a:bodyPr>
          <a:lstStyle/>
          <a:p>
            <a:pPr algn="ctr"/>
            <a:r>
              <a:rPr lang="en-US" sz="1800" dirty="0" smtClean="0"/>
              <a:t>Simulated 100 GHz </a:t>
            </a:r>
            <a:r>
              <a:rPr lang="en-US" sz="1800" dirty="0" err="1" smtClean="0"/>
              <a:t>ngVLA</a:t>
            </a:r>
            <a:r>
              <a:rPr lang="en-US" sz="1800" dirty="0" smtClean="0"/>
              <a:t> observations of a newborn planetary system comprising a Jupiter analogue orbiting at 5 AU from a Solar type star. </a:t>
            </a:r>
          </a:p>
        </p:txBody>
      </p:sp>
      <p:sp>
        <p:nvSpPr>
          <p:cNvPr id="12" name="TextBox 11"/>
          <p:cNvSpPr txBox="1"/>
          <p:nvPr/>
        </p:nvSpPr>
        <p:spPr>
          <a:xfrm>
            <a:off x="4302215" y="4089753"/>
            <a:ext cx="2399609" cy="300082"/>
          </a:xfrm>
          <a:prstGeom prst="rect">
            <a:avLst/>
          </a:prstGeom>
          <a:noFill/>
        </p:spPr>
        <p:txBody>
          <a:bodyPr wrap="none" rtlCol="0">
            <a:spAutoFit/>
          </a:bodyPr>
          <a:lstStyle/>
          <a:p>
            <a:r>
              <a:rPr lang="en-US" dirty="0" smtClean="0"/>
              <a:t>Luca Ricci et al. (in preparation) </a:t>
            </a:r>
            <a:endParaRPr lang="en-US" dirty="0"/>
          </a:p>
        </p:txBody>
      </p:sp>
    </p:spTree>
    <p:extLst>
      <p:ext uri="{BB962C8B-B14F-4D97-AF65-F5344CB8AC3E}">
        <p14:creationId xmlns:p14="http://schemas.microsoft.com/office/powerpoint/2010/main" val="1839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p:cTn id="12"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6158" y="1286970"/>
            <a:ext cx="8390059" cy="3193151"/>
          </a:xfrm>
          <a:prstGeom prst="rect">
            <a:avLst/>
          </a:prstGeom>
        </p:spPr>
      </p:pic>
      <p:sp>
        <p:nvSpPr>
          <p:cNvPr id="11" name="Text Placeholder 10"/>
          <p:cNvSpPr>
            <a:spLocks noGrp="1"/>
          </p:cNvSpPr>
          <p:nvPr>
            <p:ph type="body" sz="quarter" idx="10"/>
          </p:nvPr>
        </p:nvSpPr>
        <p:spPr/>
        <p:txBody>
          <a:bodyPr/>
          <a:lstStyle/>
          <a:p>
            <a:fld id="{F3FD8F0B-B218-4157-AF30-1DBB058167FB}" type="slidenum">
              <a:rPr lang="en-US" smtClean="0"/>
              <a:t>23</a:t>
            </a:fld>
            <a:endParaRPr lang="en-US" dirty="0"/>
          </a:p>
        </p:txBody>
      </p:sp>
      <p:sp>
        <p:nvSpPr>
          <p:cNvPr id="6" name="Content Placeholder 2"/>
          <p:cNvSpPr>
            <a:spLocks noGrp="1"/>
          </p:cNvSpPr>
          <p:nvPr>
            <p:ph idx="4294967295"/>
          </p:nvPr>
        </p:nvSpPr>
        <p:spPr>
          <a:xfrm>
            <a:off x="0" y="857250"/>
            <a:ext cx="9144000" cy="546100"/>
          </a:xfrm>
        </p:spPr>
        <p:txBody>
          <a:bodyPr>
            <a:normAutofit lnSpcReduction="10000"/>
          </a:bodyPr>
          <a:lstStyle/>
          <a:p>
            <a:pPr marL="3175" lvl="1" indent="0" algn="just">
              <a:buNone/>
            </a:pPr>
            <a:r>
              <a:rPr lang="en-US" dirty="0" smtClean="0"/>
              <a:t>The </a:t>
            </a:r>
            <a:r>
              <a:rPr lang="en-US" dirty="0" err="1" smtClean="0"/>
              <a:t>ngVLA</a:t>
            </a:r>
            <a:r>
              <a:rPr lang="en-US" dirty="0" smtClean="0"/>
              <a:t> can detect complex pre-biotic molecules and provide the chemical initial conditions in forming solar systems and individual planets</a:t>
            </a:r>
            <a:endParaRPr lang="en-US" dirty="0"/>
          </a:p>
        </p:txBody>
      </p:sp>
      <p:sp>
        <p:nvSpPr>
          <p:cNvPr id="7" name="Rectangle 6"/>
          <p:cNvSpPr/>
          <p:nvPr/>
        </p:nvSpPr>
        <p:spPr>
          <a:xfrm>
            <a:off x="0" y="5656"/>
            <a:ext cx="9144000" cy="830997"/>
          </a:xfrm>
          <a:prstGeom prst="rect">
            <a:avLst/>
          </a:prstGeom>
          <a:solidFill>
            <a:schemeClr val="accent5">
              <a:lumMod val="20000"/>
              <a:lumOff val="80000"/>
            </a:schemeClr>
          </a:solidFill>
          <a:ln>
            <a:solidFill>
              <a:schemeClr val="accent5">
                <a:lumMod val="75000"/>
              </a:schemeClr>
            </a:solidFill>
          </a:ln>
        </p:spPr>
        <p:txBody>
          <a:bodyPr wrap="square">
            <a:spAutoFit/>
          </a:bodyPr>
          <a:lstStyle/>
          <a:p>
            <a:pPr algn="ctr"/>
            <a:r>
              <a:rPr lang="en-US" sz="2400" dirty="0"/>
              <a:t>Probing the Initial Conditions for Planetary Systems and Life with </a:t>
            </a:r>
            <a:r>
              <a:rPr lang="en-US" sz="2400" dirty="0" err="1"/>
              <a:t>Astrochemistry</a:t>
            </a:r>
            <a:endParaRPr lang="en-US" sz="2400" dirty="0"/>
          </a:p>
        </p:txBody>
      </p:sp>
      <p:sp>
        <p:nvSpPr>
          <p:cNvPr id="8" name="TextBox 7"/>
          <p:cNvSpPr txBox="1"/>
          <p:nvPr/>
        </p:nvSpPr>
        <p:spPr>
          <a:xfrm>
            <a:off x="17672" y="4205941"/>
            <a:ext cx="2259537" cy="300082"/>
          </a:xfrm>
          <a:prstGeom prst="rect">
            <a:avLst/>
          </a:prstGeom>
          <a:noFill/>
        </p:spPr>
        <p:txBody>
          <a:bodyPr wrap="none" rtlCol="0">
            <a:spAutoFit/>
          </a:bodyPr>
          <a:lstStyle/>
          <a:p>
            <a:r>
              <a:rPr lang="en-US" dirty="0" smtClean="0"/>
              <a:t>Credit: Brett McGuire (NRAO)</a:t>
            </a:r>
            <a:endParaRPr lang="en-US" dirty="0"/>
          </a:p>
        </p:txBody>
      </p:sp>
    </p:spTree>
    <p:extLst>
      <p:ext uri="{BB962C8B-B14F-4D97-AF65-F5344CB8AC3E}">
        <p14:creationId xmlns:p14="http://schemas.microsoft.com/office/powerpoint/2010/main" val="567171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24</a:t>
            </a:fld>
            <a:endParaRPr lang="en-US" dirty="0"/>
          </a:p>
        </p:txBody>
      </p:sp>
      <p:sp>
        <p:nvSpPr>
          <p:cNvPr id="5" name="Rectangle 4"/>
          <p:cNvSpPr/>
          <p:nvPr/>
        </p:nvSpPr>
        <p:spPr>
          <a:xfrm>
            <a:off x="0" y="5656"/>
            <a:ext cx="9144000" cy="830997"/>
          </a:xfrm>
          <a:prstGeom prst="rect">
            <a:avLst/>
          </a:prstGeom>
          <a:solidFill>
            <a:schemeClr val="accent5">
              <a:lumMod val="20000"/>
              <a:lumOff val="80000"/>
            </a:schemeClr>
          </a:solidFill>
          <a:ln>
            <a:solidFill>
              <a:schemeClr val="accent5">
                <a:lumMod val="75000"/>
              </a:schemeClr>
            </a:solidFill>
          </a:ln>
        </p:spPr>
        <p:txBody>
          <a:bodyPr wrap="square">
            <a:spAutoFit/>
          </a:bodyPr>
          <a:lstStyle/>
          <a:p>
            <a:pPr algn="ctr"/>
            <a:r>
              <a:rPr lang="en-US" sz="2400" dirty="0"/>
              <a:t>Probing the Initial Conditions for Planetary Systems and Life with </a:t>
            </a:r>
            <a:r>
              <a:rPr lang="en-US" sz="2400" dirty="0" err="1" smtClean="0"/>
              <a:t>Astrochemistry</a:t>
            </a:r>
            <a:endParaRPr lang="en-US" sz="2400" dirty="0"/>
          </a:p>
        </p:txBody>
      </p:sp>
      <p:pic>
        <p:nvPicPr>
          <p:cNvPr id="6" name="Picture 5"/>
          <p:cNvPicPr>
            <a:picLocks noChangeAspect="1"/>
          </p:cNvPicPr>
          <p:nvPr/>
        </p:nvPicPr>
        <p:blipFill>
          <a:blip r:embed="rId3"/>
          <a:stretch>
            <a:fillRect/>
          </a:stretch>
        </p:blipFill>
        <p:spPr>
          <a:xfrm>
            <a:off x="227461" y="1266799"/>
            <a:ext cx="5776851" cy="2913007"/>
          </a:xfrm>
          <a:prstGeom prst="rect">
            <a:avLst/>
          </a:prstGeom>
        </p:spPr>
      </p:pic>
      <p:sp>
        <p:nvSpPr>
          <p:cNvPr id="7" name="TextBox 6"/>
          <p:cNvSpPr txBox="1"/>
          <p:nvPr/>
        </p:nvSpPr>
        <p:spPr>
          <a:xfrm>
            <a:off x="5951247" y="1865420"/>
            <a:ext cx="3192753"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endA="50" dist="29997" dir="5400000" sy="-100000" algn="bl" rotWithShape="0"/>
                </a:effectLst>
              </a:rPr>
              <a:t>Chyrality</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6350" endA="50" dist="29997" dir="5400000" sy="-100000" algn="bl" rotWithShape="0"/>
              </a:effectLst>
            </a:endParaRPr>
          </a:p>
        </p:txBody>
      </p:sp>
      <p:sp>
        <p:nvSpPr>
          <p:cNvPr id="8" name="TextBox 7"/>
          <p:cNvSpPr txBox="1"/>
          <p:nvPr/>
        </p:nvSpPr>
        <p:spPr>
          <a:xfrm>
            <a:off x="1980055" y="4149798"/>
            <a:ext cx="2287433" cy="300082"/>
          </a:xfrm>
          <a:prstGeom prst="rect">
            <a:avLst/>
          </a:prstGeom>
          <a:noFill/>
        </p:spPr>
        <p:txBody>
          <a:bodyPr wrap="none" rtlCol="0">
            <a:spAutoFit/>
          </a:bodyPr>
          <a:lstStyle/>
          <a:p>
            <a:r>
              <a:rPr lang="en-US" dirty="0" smtClean="0"/>
              <a:t>McGuire et al. (2016, Science)</a:t>
            </a:r>
            <a:endParaRPr lang="en-US" dirty="0"/>
          </a:p>
        </p:txBody>
      </p:sp>
      <p:sp>
        <p:nvSpPr>
          <p:cNvPr id="12" name="TextBox 11"/>
          <p:cNvSpPr txBox="1"/>
          <p:nvPr/>
        </p:nvSpPr>
        <p:spPr>
          <a:xfrm>
            <a:off x="157458" y="907556"/>
            <a:ext cx="5632699" cy="584776"/>
          </a:xfrm>
          <a:prstGeom prst="rect">
            <a:avLst/>
          </a:prstGeom>
          <a:noFill/>
        </p:spPr>
        <p:txBody>
          <a:bodyPr wrap="square" rtlCol="0">
            <a:spAutoFit/>
          </a:bodyPr>
          <a:lstStyle/>
          <a:p>
            <a:pPr algn="ctr"/>
            <a:r>
              <a:rPr lang="en-US" sz="1600" dirty="0"/>
              <a:t>Discovery of the </a:t>
            </a:r>
            <a:r>
              <a:rPr lang="en-US" sz="1600" dirty="0" smtClean="0"/>
              <a:t>interstellar chiral </a:t>
            </a:r>
            <a:r>
              <a:rPr lang="en-US" sz="1600" dirty="0"/>
              <a:t>molecule </a:t>
            </a:r>
            <a:r>
              <a:rPr lang="en-US" sz="1600" dirty="0" smtClean="0"/>
              <a:t>propylene oxide </a:t>
            </a:r>
          </a:p>
          <a:p>
            <a:pPr algn="ctr"/>
            <a:r>
              <a:rPr lang="en-US" sz="1600" dirty="0" smtClean="0"/>
              <a:t>(</a:t>
            </a:r>
            <a:r>
              <a:rPr lang="en-US" sz="1600" dirty="0"/>
              <a:t>CH3CHCH2O)</a:t>
            </a:r>
          </a:p>
        </p:txBody>
      </p:sp>
    </p:spTree>
    <p:extLst>
      <p:ext uri="{BB962C8B-B14F-4D97-AF65-F5344CB8AC3E}">
        <p14:creationId xmlns:p14="http://schemas.microsoft.com/office/powerpoint/2010/main" val="18625509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25</a:t>
            </a:fld>
            <a:endParaRPr lang="en-US" dirty="0"/>
          </a:p>
        </p:txBody>
      </p:sp>
      <p:sp>
        <p:nvSpPr>
          <p:cNvPr id="5" name="Rectangle 4"/>
          <p:cNvSpPr/>
          <p:nvPr/>
        </p:nvSpPr>
        <p:spPr>
          <a:xfrm>
            <a:off x="-1" y="584776"/>
            <a:ext cx="9144001" cy="396500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830997"/>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dirty="0"/>
              <a:t>Charting the Assembly, Structure, and Evolution of Galaxies from the First Billions Years to the Present</a:t>
            </a:r>
          </a:p>
        </p:txBody>
      </p:sp>
      <p:pic>
        <p:nvPicPr>
          <p:cNvPr id="2" name="ngVLAGalaxies_draft06.720.mp4"/>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2330" y="892178"/>
            <a:ext cx="6428510" cy="3616036"/>
          </a:xfrm>
          <a:prstGeom prst="rect">
            <a:avLst/>
          </a:prstGeom>
        </p:spPr>
      </p:pic>
    </p:spTree>
    <p:extLst>
      <p:ext uri="{BB962C8B-B14F-4D97-AF65-F5344CB8AC3E}">
        <p14:creationId xmlns:p14="http://schemas.microsoft.com/office/powerpoint/2010/main" val="3923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26</a:t>
            </a:fld>
            <a:endParaRPr lang="en-US" dirty="0"/>
          </a:p>
        </p:txBody>
      </p:sp>
      <p:sp>
        <p:nvSpPr>
          <p:cNvPr id="6" name="Content Placeholder 2"/>
          <p:cNvSpPr>
            <a:spLocks noGrp="1"/>
          </p:cNvSpPr>
          <p:nvPr>
            <p:ph idx="4294967295"/>
          </p:nvPr>
        </p:nvSpPr>
        <p:spPr>
          <a:xfrm>
            <a:off x="0" y="1311275"/>
            <a:ext cx="4249738" cy="2528888"/>
          </a:xfrm>
        </p:spPr>
        <p:txBody>
          <a:bodyPr>
            <a:noAutofit/>
          </a:bodyPr>
          <a:lstStyle/>
          <a:p>
            <a:pPr lvl="1"/>
            <a:r>
              <a:rPr lang="en-US" sz="2000" dirty="0" smtClean="0"/>
              <a:t>Order-of-magnitude improvement in depth and area for surveys of cold gas in high-z galaxies</a:t>
            </a:r>
          </a:p>
          <a:p>
            <a:pPr lvl="1"/>
            <a:endParaRPr lang="en-US" sz="2000" dirty="0" smtClean="0"/>
          </a:p>
          <a:p>
            <a:pPr lvl="1"/>
            <a:r>
              <a:rPr lang="en-US" sz="2000" dirty="0"/>
              <a:t>R</a:t>
            </a:r>
            <a:r>
              <a:rPr lang="en-US" sz="2000" dirty="0" smtClean="0"/>
              <a:t>outine sub-</a:t>
            </a:r>
            <a:r>
              <a:rPr lang="en-US" sz="2000" dirty="0" err="1" smtClean="0"/>
              <a:t>kpc</a:t>
            </a:r>
            <a:r>
              <a:rPr lang="en-US" sz="2000" dirty="0" smtClean="0"/>
              <a:t> imaging of the structure of </a:t>
            </a:r>
            <a:r>
              <a:rPr lang="en-US" sz="2000" dirty="0" err="1" smtClean="0"/>
              <a:t>protogalactic</a:t>
            </a:r>
            <a:r>
              <a:rPr lang="en-US" sz="2000" dirty="0" smtClean="0"/>
              <a:t> disks at any redshift where CO exists</a:t>
            </a:r>
            <a:endParaRPr lang="en-US" sz="2000"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80115" y="759962"/>
            <a:ext cx="4210114" cy="3681849"/>
          </a:xfrm>
          <a:prstGeom prst="rect">
            <a:avLst/>
          </a:prstGeom>
        </p:spPr>
      </p:pic>
      <p:sp>
        <p:nvSpPr>
          <p:cNvPr id="7" name="Rectangle 6"/>
          <p:cNvSpPr/>
          <p:nvPr/>
        </p:nvSpPr>
        <p:spPr>
          <a:xfrm>
            <a:off x="0" y="0"/>
            <a:ext cx="9144000" cy="830997"/>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dirty="0"/>
              <a:t>Charting the Assembly, Structure, and Evolution of Galaxies from the First Billions Years to the Present</a:t>
            </a:r>
          </a:p>
        </p:txBody>
      </p:sp>
    </p:spTree>
    <p:extLst>
      <p:ext uri="{BB962C8B-B14F-4D97-AF65-F5344CB8AC3E}">
        <p14:creationId xmlns:p14="http://schemas.microsoft.com/office/powerpoint/2010/main" val="20272067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27</a:t>
            </a:fld>
            <a:endParaRPr lang="en-US" dirty="0"/>
          </a:p>
        </p:txBody>
      </p:sp>
      <p:sp>
        <p:nvSpPr>
          <p:cNvPr id="5" name="Content Placeholder 2"/>
          <p:cNvSpPr>
            <a:spLocks noGrp="1"/>
          </p:cNvSpPr>
          <p:nvPr>
            <p:ph idx="4294967295"/>
          </p:nvPr>
        </p:nvSpPr>
        <p:spPr>
          <a:xfrm>
            <a:off x="0" y="1311275"/>
            <a:ext cx="4249738" cy="2528888"/>
          </a:xfrm>
        </p:spPr>
        <p:txBody>
          <a:bodyPr>
            <a:noAutofit/>
          </a:bodyPr>
          <a:lstStyle/>
          <a:p>
            <a:pPr lvl="1"/>
            <a:r>
              <a:rPr lang="en-US" sz="2000" dirty="0" smtClean="0"/>
              <a:t>Order-of-magnitude improvement in depth and area for surveys of cold gas in high-z galaxies</a:t>
            </a:r>
          </a:p>
          <a:p>
            <a:pPr lvl="1"/>
            <a:endParaRPr lang="en-US" sz="2000" dirty="0" smtClean="0"/>
          </a:p>
          <a:p>
            <a:pPr lvl="1"/>
            <a:r>
              <a:rPr lang="en-US" sz="2000" dirty="0"/>
              <a:t>R</a:t>
            </a:r>
            <a:r>
              <a:rPr lang="en-US" sz="2000" dirty="0" smtClean="0"/>
              <a:t>outine sub-</a:t>
            </a:r>
            <a:r>
              <a:rPr lang="en-US" sz="2000" dirty="0" err="1" smtClean="0"/>
              <a:t>kpc</a:t>
            </a:r>
            <a:r>
              <a:rPr lang="en-US" sz="2000" dirty="0" smtClean="0"/>
              <a:t> imaging of the structure of </a:t>
            </a:r>
            <a:r>
              <a:rPr lang="en-US" sz="2000" dirty="0" err="1" smtClean="0"/>
              <a:t>protogalactic</a:t>
            </a:r>
            <a:r>
              <a:rPr lang="en-US" sz="2000" dirty="0" smtClean="0"/>
              <a:t> disks at any redshift where CO exists</a:t>
            </a:r>
            <a:endParaRPr lang="en-US" sz="2000" dirty="0"/>
          </a:p>
        </p:txBody>
      </p:sp>
      <p:sp>
        <p:nvSpPr>
          <p:cNvPr id="6" name="Rectangle 5"/>
          <p:cNvSpPr/>
          <p:nvPr/>
        </p:nvSpPr>
        <p:spPr>
          <a:xfrm>
            <a:off x="0" y="0"/>
            <a:ext cx="9144000" cy="830997"/>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dirty="0"/>
              <a:t>Charting the Assembly, Structure, and Evolution of Galaxies from the First Billions Years to the Present</a:t>
            </a:r>
          </a:p>
        </p:txBody>
      </p:sp>
      <p:pic>
        <p:nvPicPr>
          <p:cNvPr id="7" name="Picture 6"/>
          <p:cNvPicPr>
            <a:picLocks noChangeAspect="1"/>
          </p:cNvPicPr>
          <p:nvPr/>
        </p:nvPicPr>
        <p:blipFill>
          <a:blip r:embed="rId3"/>
          <a:stretch>
            <a:fillRect/>
          </a:stretch>
        </p:blipFill>
        <p:spPr>
          <a:xfrm>
            <a:off x="4280115" y="959951"/>
            <a:ext cx="4799766" cy="3199844"/>
          </a:xfrm>
          <a:prstGeom prst="rect">
            <a:avLst/>
          </a:prstGeom>
        </p:spPr>
      </p:pic>
      <p:sp>
        <p:nvSpPr>
          <p:cNvPr id="8" name="TextBox 7"/>
          <p:cNvSpPr txBox="1"/>
          <p:nvPr/>
        </p:nvSpPr>
        <p:spPr>
          <a:xfrm>
            <a:off x="5150136" y="4129751"/>
            <a:ext cx="3416123" cy="300082"/>
          </a:xfrm>
          <a:prstGeom prst="rect">
            <a:avLst/>
          </a:prstGeom>
          <a:noFill/>
        </p:spPr>
        <p:txBody>
          <a:bodyPr wrap="none" rtlCol="0">
            <a:spAutoFit/>
          </a:bodyPr>
          <a:lstStyle/>
          <a:p>
            <a:r>
              <a:rPr lang="en-US" dirty="0" smtClean="0"/>
              <a:t>MUFASA cosmological simulation (</a:t>
            </a:r>
            <a:r>
              <a:rPr lang="en-US" dirty="0" err="1" smtClean="0"/>
              <a:t>Davé</a:t>
            </a:r>
            <a:r>
              <a:rPr lang="en-US" dirty="0" smtClean="0"/>
              <a:t> et al.)</a:t>
            </a:r>
            <a:endParaRPr lang="en-US" dirty="0"/>
          </a:p>
        </p:txBody>
      </p:sp>
    </p:spTree>
    <p:extLst>
      <p:ext uri="{BB962C8B-B14F-4D97-AF65-F5344CB8AC3E}">
        <p14:creationId xmlns:p14="http://schemas.microsoft.com/office/powerpoint/2010/main" val="666419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28</a:t>
            </a:fld>
            <a:endParaRPr lang="en-US" dirty="0"/>
          </a:p>
        </p:txBody>
      </p:sp>
      <p:pic>
        <p:nvPicPr>
          <p:cNvPr id="5" name="Picture 4"/>
          <p:cNvPicPr>
            <a:picLocks noChangeAspect="1"/>
          </p:cNvPicPr>
          <p:nvPr/>
        </p:nvPicPr>
        <p:blipFill>
          <a:blip r:embed="rId3"/>
          <a:stretch>
            <a:fillRect/>
          </a:stretch>
        </p:blipFill>
        <p:spPr>
          <a:xfrm>
            <a:off x="1179916" y="2951210"/>
            <a:ext cx="2300294" cy="1533529"/>
          </a:xfrm>
          <a:prstGeom prst="rect">
            <a:avLst/>
          </a:prstGeom>
        </p:spPr>
      </p:pic>
      <p:sp>
        <p:nvSpPr>
          <p:cNvPr id="6" name="Rectangle 5"/>
          <p:cNvSpPr/>
          <p:nvPr/>
        </p:nvSpPr>
        <p:spPr>
          <a:xfrm>
            <a:off x="0" y="0"/>
            <a:ext cx="9144000" cy="830997"/>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dirty="0"/>
              <a:t>Charting the Assembly, Structure, and Evolution of Galaxies from the First Billions Years to the Present</a:t>
            </a:r>
          </a:p>
        </p:txBody>
      </p:sp>
      <p:sp>
        <p:nvSpPr>
          <p:cNvPr id="7" name="TextBox 6"/>
          <p:cNvSpPr txBox="1"/>
          <p:nvPr/>
        </p:nvSpPr>
        <p:spPr>
          <a:xfrm>
            <a:off x="3881264" y="3479831"/>
            <a:ext cx="1386718" cy="523220"/>
          </a:xfrm>
          <a:prstGeom prst="rect">
            <a:avLst/>
          </a:prstGeom>
          <a:noFill/>
        </p:spPr>
        <p:txBody>
          <a:bodyPr wrap="none" rtlCol="0">
            <a:spAutoFit/>
          </a:bodyPr>
          <a:lstStyle/>
          <a:p>
            <a:r>
              <a:rPr lang="en-US" sz="2800" dirty="0" smtClean="0"/>
              <a:t>CO (1-0)</a:t>
            </a:r>
            <a:endParaRPr lang="en-US" sz="2800" dirty="0"/>
          </a:p>
        </p:txBody>
      </p:sp>
      <p:grpSp>
        <p:nvGrpSpPr>
          <p:cNvPr id="8" name="Group 7"/>
          <p:cNvGrpSpPr/>
          <p:nvPr/>
        </p:nvGrpSpPr>
        <p:grpSpPr>
          <a:xfrm>
            <a:off x="110001" y="829660"/>
            <a:ext cx="4384622" cy="2204370"/>
            <a:chOff x="1" y="829660"/>
            <a:chExt cx="4384622" cy="2204370"/>
          </a:xfrm>
        </p:grpSpPr>
        <p:pic>
          <p:nvPicPr>
            <p:cNvPr id="12" name="Picture 11"/>
            <p:cNvPicPr>
              <a:picLocks noChangeAspect="1"/>
            </p:cNvPicPr>
            <p:nvPr/>
          </p:nvPicPr>
          <p:blipFill>
            <a:blip r:embed="rId4"/>
            <a:stretch>
              <a:fillRect/>
            </a:stretch>
          </p:blipFill>
          <p:spPr>
            <a:xfrm>
              <a:off x="1" y="830998"/>
              <a:ext cx="2194560" cy="2194560"/>
            </a:xfrm>
            <a:prstGeom prst="rect">
              <a:avLst/>
            </a:prstGeom>
          </p:spPr>
        </p:pic>
        <p:pic>
          <p:nvPicPr>
            <p:cNvPr id="13" name="Picture 12"/>
            <p:cNvPicPr>
              <a:picLocks noChangeAspect="1"/>
            </p:cNvPicPr>
            <p:nvPr/>
          </p:nvPicPr>
          <p:blipFill>
            <a:blip r:embed="rId5"/>
            <a:stretch>
              <a:fillRect/>
            </a:stretch>
          </p:blipFill>
          <p:spPr>
            <a:xfrm>
              <a:off x="2190063" y="829660"/>
              <a:ext cx="2194560" cy="2194560"/>
            </a:xfrm>
            <a:prstGeom prst="rect">
              <a:avLst/>
            </a:prstGeom>
          </p:spPr>
        </p:pic>
        <p:sp>
          <p:nvSpPr>
            <p:cNvPr id="14" name="TextBox 13"/>
            <p:cNvSpPr txBox="1"/>
            <p:nvPr/>
          </p:nvSpPr>
          <p:spPr>
            <a:xfrm>
              <a:off x="1" y="830998"/>
              <a:ext cx="705617" cy="369332"/>
            </a:xfrm>
            <a:prstGeom prst="rect">
              <a:avLst/>
            </a:prstGeom>
            <a:noFill/>
          </p:spPr>
          <p:txBody>
            <a:bodyPr wrap="none" rtlCol="0">
              <a:spAutoFit/>
            </a:bodyPr>
            <a:lstStyle/>
            <a:p>
              <a:r>
                <a:rPr lang="en-US" sz="1800" dirty="0" smtClean="0">
                  <a:solidFill>
                    <a:schemeClr val="bg1"/>
                  </a:solidFill>
                </a:rPr>
                <a:t>Z=4.4</a:t>
              </a:r>
              <a:endParaRPr lang="en-US" sz="1800" dirty="0">
                <a:solidFill>
                  <a:schemeClr val="bg1"/>
                </a:solidFill>
              </a:endParaRPr>
            </a:p>
          </p:txBody>
        </p:sp>
        <p:sp>
          <p:nvSpPr>
            <p:cNvPr id="15" name="TextBox 14"/>
            <p:cNvSpPr txBox="1"/>
            <p:nvPr/>
          </p:nvSpPr>
          <p:spPr>
            <a:xfrm>
              <a:off x="1" y="2695476"/>
              <a:ext cx="2190062" cy="338554"/>
            </a:xfrm>
            <a:prstGeom prst="rect">
              <a:avLst/>
            </a:prstGeom>
            <a:noFill/>
          </p:spPr>
          <p:txBody>
            <a:bodyPr wrap="square" rtlCol="0">
              <a:spAutoFit/>
            </a:bodyPr>
            <a:lstStyle/>
            <a:p>
              <a:pPr algn="ctr"/>
              <a:r>
                <a:rPr lang="en-US" sz="1600" dirty="0" smtClean="0">
                  <a:solidFill>
                    <a:srgbClr val="FFFFFF"/>
                  </a:solidFill>
                </a:rPr>
                <a:t>Model</a:t>
              </a:r>
              <a:endParaRPr lang="en-US" sz="1600" dirty="0">
                <a:solidFill>
                  <a:srgbClr val="FFFFFF"/>
                </a:solidFill>
              </a:endParaRPr>
            </a:p>
          </p:txBody>
        </p:sp>
        <p:sp>
          <p:nvSpPr>
            <p:cNvPr id="16" name="TextBox 15"/>
            <p:cNvSpPr txBox="1"/>
            <p:nvPr/>
          </p:nvSpPr>
          <p:spPr>
            <a:xfrm>
              <a:off x="2190063" y="2678599"/>
              <a:ext cx="2190062" cy="338554"/>
            </a:xfrm>
            <a:prstGeom prst="rect">
              <a:avLst/>
            </a:prstGeom>
            <a:noFill/>
          </p:spPr>
          <p:txBody>
            <a:bodyPr wrap="square" rtlCol="0">
              <a:spAutoFit/>
            </a:bodyPr>
            <a:lstStyle/>
            <a:p>
              <a:pPr algn="ctr"/>
              <a:r>
                <a:rPr lang="en-US" sz="1600" dirty="0" err="1" smtClean="0">
                  <a:solidFill>
                    <a:srgbClr val="FFFFFF"/>
                  </a:solidFill>
                </a:rPr>
                <a:t>ngVLA</a:t>
              </a:r>
              <a:r>
                <a:rPr lang="en-US" sz="1600" dirty="0" smtClean="0">
                  <a:solidFill>
                    <a:srgbClr val="FFFFFF"/>
                  </a:solidFill>
                </a:rPr>
                <a:t> observations</a:t>
              </a:r>
              <a:endParaRPr lang="en-US" sz="1600" dirty="0">
                <a:solidFill>
                  <a:srgbClr val="FFFFFF"/>
                </a:solidFill>
              </a:endParaRPr>
            </a:p>
          </p:txBody>
        </p:sp>
      </p:grpSp>
      <p:sp>
        <p:nvSpPr>
          <p:cNvPr id="17" name="TextBox 16"/>
          <p:cNvSpPr txBox="1"/>
          <p:nvPr/>
        </p:nvSpPr>
        <p:spPr>
          <a:xfrm>
            <a:off x="3480210" y="4009196"/>
            <a:ext cx="2412543" cy="300082"/>
          </a:xfrm>
          <a:prstGeom prst="rect">
            <a:avLst/>
          </a:prstGeom>
          <a:noFill/>
        </p:spPr>
        <p:txBody>
          <a:bodyPr wrap="none" rtlCol="0">
            <a:spAutoFit/>
          </a:bodyPr>
          <a:lstStyle/>
          <a:p>
            <a:r>
              <a:rPr lang="en-US" dirty="0" smtClean="0"/>
              <a:t>Credit: Caitlin Casey (UT Austin)</a:t>
            </a:r>
            <a:endParaRPr lang="en-US" dirty="0"/>
          </a:p>
        </p:txBody>
      </p:sp>
      <p:cxnSp>
        <p:nvCxnSpPr>
          <p:cNvPr id="18" name="Straight Connector 17"/>
          <p:cNvCxnSpPr/>
          <p:nvPr/>
        </p:nvCxnSpPr>
        <p:spPr>
          <a:xfrm>
            <a:off x="2550070" y="1099947"/>
            <a:ext cx="430012" cy="0"/>
          </a:xfrm>
          <a:prstGeom prst="line">
            <a:avLst/>
          </a:prstGeom>
          <a:ln w="285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620070" y="799865"/>
            <a:ext cx="374522" cy="338554"/>
          </a:xfrm>
          <a:prstGeom prst="rect">
            <a:avLst/>
          </a:prstGeom>
          <a:noFill/>
        </p:spPr>
        <p:txBody>
          <a:bodyPr wrap="none" rtlCol="0">
            <a:spAutoFit/>
          </a:bodyPr>
          <a:lstStyle/>
          <a:p>
            <a:r>
              <a:rPr lang="en-US" sz="1600" dirty="0" smtClean="0">
                <a:solidFill>
                  <a:srgbClr val="FFFFFF"/>
                </a:solidFill>
              </a:rPr>
              <a:t>2”</a:t>
            </a:r>
            <a:endParaRPr lang="en-US" sz="1600" dirty="0">
              <a:solidFill>
                <a:srgbClr val="FFFFFF"/>
              </a:solidFill>
            </a:endParaRPr>
          </a:p>
        </p:txBody>
      </p:sp>
      <p:grpSp>
        <p:nvGrpSpPr>
          <p:cNvPr id="20" name="Group 19"/>
          <p:cNvGrpSpPr/>
          <p:nvPr/>
        </p:nvGrpSpPr>
        <p:grpSpPr>
          <a:xfrm>
            <a:off x="4632321" y="824136"/>
            <a:ext cx="4389120" cy="3700605"/>
            <a:chOff x="4422321" y="824136"/>
            <a:chExt cx="4389120" cy="3700605"/>
          </a:xfrm>
        </p:grpSpPr>
        <p:pic>
          <p:nvPicPr>
            <p:cNvPr id="21" name="Picture 20"/>
            <p:cNvPicPr>
              <a:picLocks noChangeAspect="1"/>
            </p:cNvPicPr>
            <p:nvPr/>
          </p:nvPicPr>
          <p:blipFill>
            <a:blip r:embed="rId6"/>
            <a:stretch>
              <a:fillRect/>
            </a:stretch>
          </p:blipFill>
          <p:spPr>
            <a:xfrm>
              <a:off x="5650154" y="2902203"/>
              <a:ext cx="2433807" cy="1622538"/>
            </a:xfrm>
            <a:prstGeom prst="rect">
              <a:avLst/>
            </a:prstGeom>
          </p:spPr>
        </p:pic>
        <p:pic>
          <p:nvPicPr>
            <p:cNvPr id="22" name="Picture 21"/>
            <p:cNvPicPr>
              <a:picLocks/>
            </p:cNvPicPr>
            <p:nvPr/>
          </p:nvPicPr>
          <p:blipFill>
            <a:blip r:embed="rId7"/>
            <a:stretch>
              <a:fillRect/>
            </a:stretch>
          </p:blipFill>
          <p:spPr>
            <a:xfrm>
              <a:off x="4422321" y="829660"/>
              <a:ext cx="2194560" cy="2194560"/>
            </a:xfrm>
            <a:prstGeom prst="rect">
              <a:avLst/>
            </a:prstGeom>
          </p:spPr>
        </p:pic>
        <p:pic>
          <p:nvPicPr>
            <p:cNvPr id="23" name="Picture 22"/>
            <p:cNvPicPr>
              <a:picLocks/>
            </p:cNvPicPr>
            <p:nvPr/>
          </p:nvPicPr>
          <p:blipFill>
            <a:blip r:embed="rId8"/>
            <a:stretch>
              <a:fillRect/>
            </a:stretch>
          </p:blipFill>
          <p:spPr>
            <a:xfrm>
              <a:off x="6616881" y="824136"/>
              <a:ext cx="2194560" cy="2194560"/>
            </a:xfrm>
            <a:prstGeom prst="rect">
              <a:avLst/>
            </a:prstGeom>
          </p:spPr>
        </p:pic>
        <p:sp>
          <p:nvSpPr>
            <p:cNvPr id="24" name="TextBox 23"/>
            <p:cNvSpPr txBox="1"/>
            <p:nvPr/>
          </p:nvSpPr>
          <p:spPr>
            <a:xfrm>
              <a:off x="4422321" y="830998"/>
              <a:ext cx="699981" cy="369332"/>
            </a:xfrm>
            <a:prstGeom prst="rect">
              <a:avLst/>
            </a:prstGeom>
            <a:noFill/>
          </p:spPr>
          <p:txBody>
            <a:bodyPr wrap="none" rtlCol="0">
              <a:spAutoFit/>
            </a:bodyPr>
            <a:lstStyle/>
            <a:p>
              <a:r>
                <a:rPr lang="en-US" sz="1800" dirty="0" smtClean="0">
                  <a:solidFill>
                    <a:schemeClr val="bg1"/>
                  </a:solidFill>
                </a:rPr>
                <a:t>Z=2.5</a:t>
              </a:r>
              <a:endParaRPr lang="en-US" sz="1800" dirty="0">
                <a:solidFill>
                  <a:schemeClr val="bg1"/>
                </a:solidFill>
              </a:endParaRPr>
            </a:p>
          </p:txBody>
        </p:sp>
        <p:sp>
          <p:nvSpPr>
            <p:cNvPr id="25" name="TextBox 24"/>
            <p:cNvSpPr txBox="1"/>
            <p:nvPr/>
          </p:nvSpPr>
          <p:spPr>
            <a:xfrm>
              <a:off x="4426819" y="2678599"/>
              <a:ext cx="2190062" cy="338554"/>
            </a:xfrm>
            <a:prstGeom prst="rect">
              <a:avLst/>
            </a:prstGeom>
            <a:noFill/>
          </p:spPr>
          <p:txBody>
            <a:bodyPr wrap="square" rtlCol="0">
              <a:spAutoFit/>
            </a:bodyPr>
            <a:lstStyle/>
            <a:p>
              <a:pPr algn="ctr"/>
              <a:r>
                <a:rPr lang="en-US" sz="1600" dirty="0" smtClean="0">
                  <a:solidFill>
                    <a:srgbClr val="FFFFFF"/>
                  </a:solidFill>
                </a:rPr>
                <a:t>Model</a:t>
              </a:r>
              <a:endParaRPr lang="en-US" sz="1600" dirty="0">
                <a:solidFill>
                  <a:srgbClr val="FFFFFF"/>
                </a:solidFill>
              </a:endParaRPr>
            </a:p>
          </p:txBody>
        </p:sp>
        <p:sp>
          <p:nvSpPr>
            <p:cNvPr id="26" name="TextBox 25"/>
            <p:cNvSpPr txBox="1"/>
            <p:nvPr/>
          </p:nvSpPr>
          <p:spPr>
            <a:xfrm>
              <a:off x="6621379" y="2678599"/>
              <a:ext cx="2190062" cy="338554"/>
            </a:xfrm>
            <a:prstGeom prst="rect">
              <a:avLst/>
            </a:prstGeom>
            <a:noFill/>
          </p:spPr>
          <p:txBody>
            <a:bodyPr wrap="square" rtlCol="0">
              <a:spAutoFit/>
            </a:bodyPr>
            <a:lstStyle/>
            <a:p>
              <a:pPr algn="ctr"/>
              <a:r>
                <a:rPr lang="en-US" sz="1600" dirty="0" err="1" smtClean="0">
                  <a:solidFill>
                    <a:srgbClr val="FFFFFF"/>
                  </a:solidFill>
                </a:rPr>
                <a:t>ngVLA</a:t>
              </a:r>
              <a:r>
                <a:rPr lang="en-US" sz="1600" dirty="0" smtClean="0">
                  <a:solidFill>
                    <a:srgbClr val="FFFFFF"/>
                  </a:solidFill>
                </a:rPr>
                <a:t> observations</a:t>
              </a:r>
              <a:endParaRPr lang="en-US" sz="1600" dirty="0">
                <a:solidFill>
                  <a:srgbClr val="FFFFFF"/>
                </a:solidFill>
              </a:endParaRPr>
            </a:p>
          </p:txBody>
        </p:sp>
      </p:grpSp>
    </p:spTree>
    <p:extLst>
      <p:ext uri="{BB962C8B-B14F-4D97-AF65-F5344CB8AC3E}">
        <p14:creationId xmlns:p14="http://schemas.microsoft.com/office/powerpoint/2010/main" val="10568164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49037" y="1033302"/>
            <a:ext cx="3006538" cy="3407135"/>
          </a:xfrm>
        </p:spPr>
        <p:txBody>
          <a:bodyPr>
            <a:normAutofit/>
          </a:bodyPr>
          <a:lstStyle/>
          <a:p>
            <a:r>
              <a:rPr lang="en-US" sz="1900" dirty="0" smtClean="0"/>
              <a:t>Understanding How Galaxies Produce New Generations of Stars</a:t>
            </a:r>
          </a:p>
          <a:p>
            <a:pPr lvl="1"/>
            <a:r>
              <a:rPr lang="en-US" sz="1700" dirty="0" smtClean="0"/>
              <a:t>The  </a:t>
            </a:r>
            <a:r>
              <a:rPr lang="en-US" sz="1700" dirty="0" err="1" smtClean="0"/>
              <a:t>ngVLA</a:t>
            </a:r>
            <a:r>
              <a:rPr lang="en-US" sz="1700" dirty="0" smtClean="0"/>
              <a:t> can study extended atomic reservoirs and large samples of GMC populations</a:t>
            </a:r>
          </a:p>
          <a:p>
            <a:pPr lvl="1"/>
            <a:r>
              <a:rPr lang="en-US" sz="1700" dirty="0" smtClean="0"/>
              <a:t>Unique windows into the physical and chemical properties of accretion, transport, phase change, and expulsion processes</a:t>
            </a:r>
            <a:endParaRPr lang="en-US" sz="1700" dirty="0"/>
          </a:p>
        </p:txBody>
      </p:sp>
      <p:sp>
        <p:nvSpPr>
          <p:cNvPr id="11" name="Text Placeholder 10"/>
          <p:cNvSpPr>
            <a:spLocks noGrp="1"/>
          </p:cNvSpPr>
          <p:nvPr>
            <p:ph type="body" sz="quarter" idx="10"/>
          </p:nvPr>
        </p:nvSpPr>
        <p:spPr/>
        <p:txBody>
          <a:bodyPr/>
          <a:lstStyle/>
          <a:p>
            <a:fld id="{F3FD8F0B-B218-4157-AF30-1DBB058167FB}" type="slidenum">
              <a:rPr lang="en-US" smtClean="0"/>
              <a:t>29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2866" y="1268016"/>
            <a:ext cx="5891134" cy="2760580"/>
          </a:xfrm>
          <a:prstGeom prst="rect">
            <a:avLst/>
          </a:prstGeom>
        </p:spPr>
      </p:pic>
      <p:sp>
        <p:nvSpPr>
          <p:cNvPr id="7" name="TextBox 6"/>
          <p:cNvSpPr txBox="1"/>
          <p:nvPr/>
        </p:nvSpPr>
        <p:spPr>
          <a:xfrm>
            <a:off x="3252866" y="4122427"/>
            <a:ext cx="5891134" cy="300082"/>
          </a:xfrm>
          <a:prstGeom prst="rect">
            <a:avLst/>
          </a:prstGeom>
          <a:noFill/>
        </p:spPr>
        <p:txBody>
          <a:bodyPr wrap="square" rtlCol="0">
            <a:spAutoFit/>
          </a:bodyPr>
          <a:lstStyle/>
          <a:p>
            <a:pPr algn="ctr"/>
            <a:r>
              <a:rPr lang="en-US" dirty="0" smtClean="0"/>
              <a:t>NGC 628: THINGS HI (12”, blue), PHANGS ALMA CO (1”, red), IRAC 4.5 um (green)</a:t>
            </a:r>
            <a:endParaRPr lang="en-US" dirty="0"/>
          </a:p>
        </p:txBody>
      </p:sp>
      <p:sp>
        <p:nvSpPr>
          <p:cNvPr id="8" name="Rectangle 7"/>
          <p:cNvSpPr/>
          <p:nvPr/>
        </p:nvSpPr>
        <p:spPr>
          <a:xfrm>
            <a:off x="0" y="0"/>
            <a:ext cx="9144000" cy="830997"/>
          </a:xfrm>
          <a:prstGeom prst="rect">
            <a:avLst/>
          </a:prstGeom>
          <a:solidFill>
            <a:schemeClr val="accent6">
              <a:lumMod val="20000"/>
              <a:lumOff val="80000"/>
            </a:schemeClr>
          </a:solidFill>
          <a:ln>
            <a:solidFill>
              <a:schemeClr val="accent6">
                <a:lumMod val="75000"/>
              </a:schemeClr>
            </a:solidFill>
          </a:ln>
        </p:spPr>
        <p:txBody>
          <a:bodyPr wrap="square">
            <a:spAutoFit/>
          </a:bodyPr>
          <a:lstStyle/>
          <a:p>
            <a:pPr algn="ctr"/>
            <a:r>
              <a:rPr lang="en-US" sz="2400" dirty="0"/>
              <a:t>Charting the Assembly, Structure, and Evolution of Galaxies from the First Billions Years to the Present</a:t>
            </a:r>
          </a:p>
        </p:txBody>
      </p:sp>
    </p:spTree>
    <p:extLst>
      <p:ext uri="{BB962C8B-B14F-4D97-AF65-F5344CB8AC3E}">
        <p14:creationId xmlns:p14="http://schemas.microsoft.com/office/powerpoint/2010/main" val="913184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59102" y="1192696"/>
            <a:ext cx="3691394" cy="48165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sz="1013"/>
          </a:p>
        </p:txBody>
      </p:sp>
      <p:sp>
        <p:nvSpPr>
          <p:cNvPr id="12" name="TextBox 11"/>
          <p:cNvSpPr txBox="1"/>
          <p:nvPr/>
        </p:nvSpPr>
        <p:spPr>
          <a:xfrm>
            <a:off x="1019908" y="40910"/>
            <a:ext cx="6607713" cy="461665"/>
          </a:xfrm>
          <a:prstGeom prst="rect">
            <a:avLst/>
          </a:prstGeom>
          <a:noFill/>
        </p:spPr>
        <p:txBody>
          <a:bodyPr wrap="square" rtlCol="0">
            <a:spAutoFit/>
          </a:bodyPr>
          <a:lstStyle/>
          <a:p>
            <a:pPr algn="ctr"/>
            <a:r>
              <a:rPr lang="en-IE" sz="2400" b="1" dirty="0">
                <a:latin typeface="+mj-lt"/>
                <a:cs typeface="Times New Roman"/>
              </a:rPr>
              <a:t>Radio </a:t>
            </a:r>
            <a:r>
              <a:rPr lang="en-IE" sz="2400" b="1" dirty="0" smtClean="0">
                <a:latin typeface="+mj-lt"/>
                <a:cs typeface="Times New Roman"/>
              </a:rPr>
              <a:t>Astronomy </a:t>
            </a:r>
            <a:r>
              <a:rPr lang="en-IE" sz="2400" b="1" dirty="0">
                <a:latin typeface="+mj-lt"/>
                <a:cs typeface="Times New Roman"/>
              </a:rPr>
              <a:t>Powerhouse from 1980 to </a:t>
            </a:r>
            <a:r>
              <a:rPr lang="en-IE" sz="2400" b="1" dirty="0" smtClean="0">
                <a:latin typeface="+mj-lt"/>
                <a:cs typeface="Times New Roman"/>
              </a:rPr>
              <a:t>Present </a:t>
            </a:r>
            <a:endParaRPr lang="en-IE" sz="2400" b="1" dirty="0">
              <a:latin typeface="+mj-lt"/>
              <a:cs typeface="Times New Roman"/>
            </a:endParaRP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2952" y="473624"/>
            <a:ext cx="6412657" cy="4023360"/>
          </a:xfrm>
          <a:prstGeom prst="rect">
            <a:avLst/>
          </a:prstGeom>
          <a:ln>
            <a:noFill/>
          </a:ln>
        </p:spPr>
      </p:pic>
      <p:sp>
        <p:nvSpPr>
          <p:cNvPr id="2" name="Rectangle 1"/>
          <p:cNvSpPr/>
          <p:nvPr/>
        </p:nvSpPr>
        <p:spPr>
          <a:xfrm>
            <a:off x="1351464" y="3398419"/>
            <a:ext cx="5446901" cy="774571"/>
          </a:xfrm>
          <a:prstGeom prst="rect">
            <a:avLst/>
          </a:prstGeom>
        </p:spPr>
        <p:txBody>
          <a:bodyPr wrap="square">
            <a:spAutoFit/>
          </a:bodyPr>
          <a:lstStyle/>
          <a:p>
            <a:pPr marL="257175" indent="-257175">
              <a:spcBef>
                <a:spcPts val="450"/>
              </a:spcBef>
              <a:buFont typeface="Arial" panose="020B0604020202020204" pitchFamily="34" charset="0"/>
              <a:buChar char="•"/>
            </a:pPr>
            <a:r>
              <a:rPr lang="en-IE" sz="1200" dirty="0" smtClean="0">
                <a:cs typeface="Times New Roman"/>
              </a:rPr>
              <a:t>~12,000 </a:t>
            </a:r>
            <a:r>
              <a:rPr lang="en-IE" sz="1200" dirty="0">
                <a:cs typeface="Times New Roman"/>
              </a:rPr>
              <a:t>refereed papers with </a:t>
            </a:r>
            <a:r>
              <a:rPr lang="en-IE" sz="1200" dirty="0" smtClean="0">
                <a:cs typeface="Times New Roman"/>
              </a:rPr>
              <a:t>~500,000 </a:t>
            </a:r>
            <a:r>
              <a:rPr lang="en-IE" sz="1200" dirty="0">
                <a:cs typeface="Times New Roman"/>
              </a:rPr>
              <a:t>citations</a:t>
            </a:r>
          </a:p>
          <a:p>
            <a:pPr marL="257175" indent="-257175">
              <a:spcBef>
                <a:spcPts val="450"/>
              </a:spcBef>
              <a:buFont typeface="Arial" panose="020B0604020202020204" pitchFamily="34" charset="0"/>
              <a:buChar char="•"/>
            </a:pPr>
            <a:r>
              <a:rPr lang="en-IE" sz="1200" dirty="0" smtClean="0">
                <a:cs typeface="Times New Roman"/>
              </a:rPr>
              <a:t>~500 </a:t>
            </a:r>
            <a:r>
              <a:rPr lang="en-IE" sz="1200" dirty="0">
                <a:cs typeface="Times New Roman"/>
              </a:rPr>
              <a:t>PhD theses</a:t>
            </a:r>
          </a:p>
          <a:p>
            <a:pPr marL="257175" indent="-257175">
              <a:spcBef>
                <a:spcPts val="450"/>
              </a:spcBef>
              <a:buFont typeface="Arial" panose="020B0604020202020204" pitchFamily="34" charset="0"/>
              <a:buChar char="•"/>
            </a:pPr>
            <a:r>
              <a:rPr lang="en-IE" sz="1200" b="1" i="1" dirty="0">
                <a:cs typeface="Times New Roman"/>
              </a:rPr>
              <a:t>The VLA has been </a:t>
            </a:r>
            <a:r>
              <a:rPr lang="en-IE" sz="1200" b="1" i="1" dirty="0" smtClean="0">
                <a:cs typeface="Times New Roman"/>
              </a:rPr>
              <a:t>among the </a:t>
            </a:r>
            <a:r>
              <a:rPr lang="en-IE" sz="1200" b="1" i="1" dirty="0">
                <a:cs typeface="Times New Roman"/>
              </a:rPr>
              <a:t>most productive </a:t>
            </a:r>
            <a:r>
              <a:rPr lang="en-IE" sz="1200" b="1" i="1" dirty="0" smtClean="0">
                <a:cs typeface="Times New Roman"/>
              </a:rPr>
              <a:t>telescopes </a:t>
            </a:r>
            <a:r>
              <a:rPr lang="en-IE" sz="1200" b="1" i="1" dirty="0">
                <a:cs typeface="Times New Roman"/>
              </a:rPr>
              <a:t>ever!</a:t>
            </a:r>
          </a:p>
        </p:txBody>
      </p:sp>
    </p:spTree>
    <p:extLst>
      <p:ext uri="{BB962C8B-B14F-4D97-AF65-F5344CB8AC3E}">
        <p14:creationId xmlns:p14="http://schemas.microsoft.com/office/powerpoint/2010/main" val="197996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30</a:t>
            </a:fld>
            <a:endParaRPr lang="en-US" dirty="0"/>
          </a:p>
        </p:txBody>
      </p:sp>
      <p:sp>
        <p:nvSpPr>
          <p:cNvPr id="6" name="Rectangle 5"/>
          <p:cNvSpPr/>
          <p:nvPr/>
        </p:nvSpPr>
        <p:spPr>
          <a:xfrm>
            <a:off x="-1" y="-25495"/>
            <a:ext cx="9144000" cy="461665"/>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algn="ctr"/>
            <a:r>
              <a:rPr lang="en-US" sz="2400" dirty="0"/>
              <a:t>Using Pulsars in the Galactic Center as Fundamental Tests of Gravity</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l="5254" t="4179" r="389" b="-1219"/>
          <a:stretch/>
        </p:blipFill>
        <p:spPr>
          <a:xfrm>
            <a:off x="4910050" y="731520"/>
            <a:ext cx="4206240" cy="3749039"/>
          </a:xfrm>
          <a:prstGeom prst="rect">
            <a:avLst/>
          </a:prstGeom>
        </p:spPr>
      </p:pic>
      <p:sp>
        <p:nvSpPr>
          <p:cNvPr id="9" name="Content Placeholder 2"/>
          <p:cNvSpPr txBox="1">
            <a:spLocks/>
          </p:cNvSpPr>
          <p:nvPr/>
        </p:nvSpPr>
        <p:spPr>
          <a:xfrm>
            <a:off x="-1" y="889000"/>
            <a:ext cx="4959927" cy="350730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dirty="0" smtClean="0"/>
              <a:t>The </a:t>
            </a:r>
            <a:r>
              <a:rPr lang="en-US" dirty="0" err="1" smtClean="0"/>
              <a:t>ngVLA</a:t>
            </a:r>
            <a:r>
              <a:rPr lang="en-US" dirty="0" smtClean="0"/>
              <a:t> sensitivity and frequency coverage will probe deeper than currently possible into the GC area looking for pulsars, which are moving clocks in the space-time potential of </a:t>
            </a:r>
            <a:r>
              <a:rPr lang="en-US" dirty="0" err="1" smtClean="0"/>
              <a:t>Sgr</a:t>
            </a:r>
            <a:r>
              <a:rPr lang="en-US" dirty="0" smtClean="0"/>
              <a:t> A*</a:t>
            </a:r>
          </a:p>
          <a:p>
            <a:pPr lvl="1"/>
            <a:endParaRPr lang="en-US" dirty="0" smtClean="0"/>
          </a:p>
          <a:p>
            <a:pPr lvl="1"/>
            <a:r>
              <a:rPr lang="en-US" dirty="0" smtClean="0"/>
              <a:t>New tests of theories of gravity, constraints on exotic binaries, SF history, stellar dynamics and evolution, and ISM at the GC</a:t>
            </a:r>
          </a:p>
          <a:p>
            <a:pPr lvl="1"/>
            <a:endParaRPr lang="en-US" dirty="0" smtClean="0"/>
          </a:p>
          <a:p>
            <a:pPr lvl="1"/>
            <a:r>
              <a:rPr lang="en-US" dirty="0" smtClean="0"/>
              <a:t>Estimates are as high as 1,000 PSRs. Only known example is PSR J1745-2900 </a:t>
            </a:r>
            <a:r>
              <a:rPr lang="en-US" dirty="0" err="1" smtClean="0"/>
              <a:t>magnetar</a:t>
            </a:r>
            <a:r>
              <a:rPr lang="en-US" dirty="0" smtClean="0"/>
              <a:t>, which are extremely rare (&lt;1%)</a:t>
            </a:r>
            <a:endParaRPr lang="en-US" dirty="0"/>
          </a:p>
        </p:txBody>
      </p:sp>
    </p:spTree>
    <p:extLst>
      <p:ext uri="{BB962C8B-B14F-4D97-AF65-F5344CB8AC3E}">
        <p14:creationId xmlns:p14="http://schemas.microsoft.com/office/powerpoint/2010/main" val="1922738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31</a:t>
            </a:fld>
            <a:endParaRPr lang="en-US" dirty="0"/>
          </a:p>
        </p:txBody>
      </p:sp>
      <p:sp>
        <p:nvSpPr>
          <p:cNvPr id="5" name="Content Placeholder 2"/>
          <p:cNvSpPr>
            <a:spLocks noGrp="1"/>
          </p:cNvSpPr>
          <p:nvPr>
            <p:ph idx="4294967295"/>
          </p:nvPr>
        </p:nvSpPr>
        <p:spPr>
          <a:xfrm>
            <a:off x="-1" y="889000"/>
            <a:ext cx="4959927" cy="3507308"/>
          </a:xfrm>
        </p:spPr>
        <p:txBody>
          <a:bodyPr>
            <a:normAutofit/>
          </a:bodyPr>
          <a:lstStyle/>
          <a:p>
            <a:pPr lvl="1"/>
            <a:r>
              <a:rPr lang="en-US" dirty="0" smtClean="0"/>
              <a:t>The </a:t>
            </a:r>
            <a:r>
              <a:rPr lang="en-US" dirty="0" err="1" smtClean="0"/>
              <a:t>ngVLA</a:t>
            </a:r>
            <a:r>
              <a:rPr lang="en-US" dirty="0" smtClean="0"/>
              <a:t> sensitivity and frequency coverage will probe deeper than currently possible into the GC area looking for pulsars, which are moving clocks in the space-time potential of </a:t>
            </a:r>
            <a:r>
              <a:rPr lang="en-US" dirty="0" err="1" smtClean="0"/>
              <a:t>Sgr</a:t>
            </a:r>
            <a:r>
              <a:rPr lang="en-US" dirty="0" smtClean="0"/>
              <a:t> A*</a:t>
            </a:r>
          </a:p>
          <a:p>
            <a:pPr lvl="1"/>
            <a:endParaRPr lang="en-US" dirty="0" smtClean="0"/>
          </a:p>
          <a:p>
            <a:pPr lvl="1"/>
            <a:r>
              <a:rPr lang="en-US" dirty="0" smtClean="0"/>
              <a:t>New tests of theories of gravity, constraints on exotic binaries, SF history, stellar dynamics and evolution, and ISM at the GC</a:t>
            </a:r>
          </a:p>
          <a:p>
            <a:pPr lvl="1"/>
            <a:endParaRPr lang="en-US" dirty="0" smtClean="0"/>
          </a:p>
          <a:p>
            <a:pPr lvl="1"/>
            <a:r>
              <a:rPr lang="en-US" dirty="0" smtClean="0"/>
              <a:t>Estimates are as high as 1,000 PSRs. Only known example is PSR J1745-2900 </a:t>
            </a:r>
            <a:r>
              <a:rPr lang="en-US" dirty="0" err="1" smtClean="0"/>
              <a:t>magnetar</a:t>
            </a:r>
            <a:r>
              <a:rPr lang="en-US" dirty="0" smtClean="0"/>
              <a:t>, which are extremely rare (&lt;1%)</a:t>
            </a:r>
            <a:endParaRPr lang="en-US" dirty="0"/>
          </a:p>
        </p:txBody>
      </p:sp>
      <p:sp>
        <p:nvSpPr>
          <p:cNvPr id="17" name="Rectangle 16"/>
          <p:cNvSpPr/>
          <p:nvPr/>
        </p:nvSpPr>
        <p:spPr>
          <a:xfrm>
            <a:off x="-1" y="-25495"/>
            <a:ext cx="9144000" cy="461665"/>
          </a:xfrm>
          <a:prstGeom prst="rect">
            <a:avLst/>
          </a:prstGeom>
          <a:solidFill>
            <a:schemeClr val="accent2">
              <a:lumMod val="20000"/>
              <a:lumOff val="80000"/>
            </a:schemeClr>
          </a:solidFill>
          <a:ln>
            <a:solidFill>
              <a:schemeClr val="accent2">
                <a:lumMod val="75000"/>
              </a:schemeClr>
            </a:solidFill>
          </a:ln>
        </p:spPr>
        <p:txBody>
          <a:bodyPr wrap="square">
            <a:spAutoFit/>
          </a:bodyPr>
          <a:lstStyle/>
          <a:p>
            <a:pPr algn="ctr"/>
            <a:r>
              <a:rPr lang="en-US" sz="2400" dirty="0"/>
              <a:t>Using Pulsars in the Galactic Center as Fundamental Tests of Gravity</a:t>
            </a:r>
          </a:p>
        </p:txBody>
      </p:sp>
      <p:pic>
        <p:nvPicPr>
          <p:cNvPr id="15" name="Picture 1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9843" y="890715"/>
            <a:ext cx="3227070" cy="3051048"/>
          </a:xfrm>
          <a:prstGeom prst="rect">
            <a:avLst/>
          </a:prstGeom>
        </p:spPr>
      </p:pic>
      <p:sp>
        <p:nvSpPr>
          <p:cNvPr id="2" name="Rectangle 1"/>
          <p:cNvSpPr/>
          <p:nvPr/>
        </p:nvSpPr>
        <p:spPr>
          <a:xfrm>
            <a:off x="6833315" y="4088531"/>
            <a:ext cx="1601079" cy="307777"/>
          </a:xfrm>
          <a:prstGeom prst="rect">
            <a:avLst/>
          </a:prstGeom>
        </p:spPr>
        <p:txBody>
          <a:bodyPr wrap="none">
            <a:spAutoFit/>
          </a:bodyPr>
          <a:lstStyle/>
          <a:p>
            <a:r>
              <a:rPr lang="en-US" sz="1400" dirty="0">
                <a:latin typeface="Gill Sans MT" charset="0"/>
                <a:ea typeface="Calibri" charset="0"/>
                <a:cs typeface="Times New Roman" charset="0"/>
              </a:rPr>
              <a:t>Credit: R. Wharton</a:t>
            </a:r>
            <a:r>
              <a:rPr lang="en-US" dirty="0"/>
              <a:t> </a:t>
            </a:r>
          </a:p>
        </p:txBody>
      </p:sp>
    </p:spTree>
    <p:extLst>
      <p:ext uri="{BB962C8B-B14F-4D97-AF65-F5344CB8AC3E}">
        <p14:creationId xmlns:p14="http://schemas.microsoft.com/office/powerpoint/2010/main" val="15408747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32</a:t>
            </a:fld>
            <a:endParaRPr lang="en-US" dirty="0"/>
          </a:p>
        </p:txBody>
      </p:sp>
      <p:sp>
        <p:nvSpPr>
          <p:cNvPr id="5" name="Rectangle 4"/>
          <p:cNvSpPr/>
          <p:nvPr/>
        </p:nvSpPr>
        <p:spPr>
          <a:xfrm>
            <a:off x="0" y="0"/>
            <a:ext cx="9144000" cy="830997"/>
          </a:xfrm>
          <a:prstGeom prst="rect">
            <a:avLst/>
          </a:prstGeom>
          <a:solidFill>
            <a:schemeClr val="tx2">
              <a:lumMod val="20000"/>
              <a:lumOff val="80000"/>
            </a:schemeClr>
          </a:solidFill>
          <a:ln>
            <a:solidFill>
              <a:schemeClr val="bg2">
                <a:lumMod val="25000"/>
              </a:schemeClr>
            </a:solidFill>
          </a:ln>
        </p:spPr>
        <p:txBody>
          <a:bodyPr wrap="square">
            <a:spAutoFit/>
          </a:bodyPr>
          <a:lstStyle/>
          <a:p>
            <a:pPr algn="ctr"/>
            <a:r>
              <a:rPr lang="en-US" sz="2400" dirty="0"/>
              <a:t>Understanding the Formation and Evolution of Stellar and Supermassive Black Holes in the Era of </a:t>
            </a:r>
            <a:r>
              <a:rPr lang="en-US" sz="2400" dirty="0" smtClean="0"/>
              <a:t>Multi-Messenger </a:t>
            </a:r>
            <a:r>
              <a:rPr lang="en-US" sz="2400" dirty="0"/>
              <a:t>Astronomy</a:t>
            </a:r>
          </a:p>
        </p:txBody>
      </p:sp>
      <p:pic>
        <p:nvPicPr>
          <p:cNvPr id="6" name="Picture 5"/>
          <p:cNvPicPr>
            <a:picLocks noChangeAspect="1"/>
          </p:cNvPicPr>
          <p:nvPr/>
        </p:nvPicPr>
        <p:blipFill>
          <a:blip r:embed="rId3"/>
          <a:stretch>
            <a:fillRect/>
          </a:stretch>
        </p:blipFill>
        <p:spPr>
          <a:xfrm>
            <a:off x="4516126" y="929955"/>
            <a:ext cx="4329478" cy="3463582"/>
          </a:xfrm>
          <a:prstGeom prst="rect">
            <a:avLst/>
          </a:prstGeom>
        </p:spPr>
      </p:pic>
      <p:sp>
        <p:nvSpPr>
          <p:cNvPr id="7" name="Rectangle 6"/>
          <p:cNvSpPr/>
          <p:nvPr/>
        </p:nvSpPr>
        <p:spPr>
          <a:xfrm>
            <a:off x="270007" y="1224008"/>
            <a:ext cx="4110112" cy="2585323"/>
          </a:xfrm>
          <a:prstGeom prst="rect">
            <a:avLst/>
          </a:prstGeom>
        </p:spPr>
        <p:txBody>
          <a:bodyPr wrap="square">
            <a:spAutoFit/>
          </a:bodyPr>
          <a:lstStyle/>
          <a:p>
            <a:pPr marL="285750" indent="-285750">
              <a:buFont typeface="Arial"/>
              <a:buChar char="•"/>
            </a:pPr>
            <a:r>
              <a:rPr lang="en-US" sz="1800" dirty="0"/>
              <a:t>Unaffected by dust obscuration and with the angular resolution to separate Galactic sources from background objects using proper </a:t>
            </a:r>
            <a:r>
              <a:rPr lang="en-US" sz="1800" dirty="0" smtClean="0"/>
              <a:t>motions</a:t>
            </a:r>
            <a:r>
              <a:rPr lang="en-US" sz="1800" dirty="0"/>
              <a:t>, </a:t>
            </a:r>
            <a:r>
              <a:rPr lang="en-US" sz="1800" dirty="0" smtClean="0"/>
              <a:t>the </a:t>
            </a:r>
            <a:r>
              <a:rPr lang="en-US" sz="1800" dirty="0" err="1"/>
              <a:t>ngVLA</a:t>
            </a:r>
            <a:r>
              <a:rPr lang="en-US" sz="1800" dirty="0"/>
              <a:t> will enable a </a:t>
            </a:r>
            <a:r>
              <a:rPr lang="en-US" sz="1800" dirty="0" smtClean="0"/>
              <a:t>search for accreting black holes across the entire Galaxy.</a:t>
            </a:r>
          </a:p>
          <a:p>
            <a:pPr marL="285750" indent="-285750">
              <a:buFont typeface="Arial"/>
              <a:buChar char="•"/>
            </a:pPr>
            <a:endParaRPr lang="en-US" sz="1800" dirty="0"/>
          </a:p>
          <a:p>
            <a:pPr marL="285750" indent="-285750">
              <a:buFont typeface="Arial"/>
              <a:buChar char="•"/>
            </a:pPr>
            <a:r>
              <a:rPr lang="en-US" sz="1800" dirty="0" smtClean="0"/>
              <a:t>Key to understanding GW discoveries </a:t>
            </a:r>
            <a:endParaRPr lang="en-US" sz="1800" dirty="0"/>
          </a:p>
        </p:txBody>
      </p:sp>
    </p:spTree>
    <p:extLst>
      <p:ext uri="{BB962C8B-B14F-4D97-AF65-F5344CB8AC3E}">
        <p14:creationId xmlns:p14="http://schemas.microsoft.com/office/powerpoint/2010/main" val="17258317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p:txBody>
          <a:bodyPr/>
          <a:lstStyle/>
          <a:p>
            <a:fld id="{F3FD8F0B-B218-4157-AF30-1DBB058167FB}" type="slidenum">
              <a:rPr lang="en-US" smtClean="0"/>
              <a:t>33</a:t>
            </a:fld>
            <a:endParaRPr lang="en-US" dirty="0"/>
          </a:p>
        </p:txBody>
      </p:sp>
      <p:sp>
        <p:nvSpPr>
          <p:cNvPr id="5" name="Rectangle 4"/>
          <p:cNvSpPr/>
          <p:nvPr/>
        </p:nvSpPr>
        <p:spPr>
          <a:xfrm>
            <a:off x="0" y="0"/>
            <a:ext cx="9144000" cy="830997"/>
          </a:xfrm>
          <a:prstGeom prst="rect">
            <a:avLst/>
          </a:prstGeom>
          <a:solidFill>
            <a:schemeClr val="tx2">
              <a:lumMod val="20000"/>
              <a:lumOff val="80000"/>
            </a:schemeClr>
          </a:solidFill>
          <a:ln>
            <a:solidFill>
              <a:schemeClr val="bg2">
                <a:lumMod val="25000"/>
              </a:schemeClr>
            </a:solidFill>
          </a:ln>
        </p:spPr>
        <p:txBody>
          <a:bodyPr wrap="square">
            <a:spAutoFit/>
          </a:bodyPr>
          <a:lstStyle/>
          <a:p>
            <a:pPr algn="ctr"/>
            <a:r>
              <a:rPr lang="en-US" sz="2400" dirty="0"/>
              <a:t>Understanding the Formation and Evolution of Stellar and Supermassive Black Holes in the Era of Multi-</a:t>
            </a:r>
            <a:r>
              <a:rPr lang="en-US" sz="2400" dirty="0" err="1"/>
              <a:t>Messanger</a:t>
            </a:r>
            <a:r>
              <a:rPr lang="en-US" sz="2400" dirty="0"/>
              <a:t> Astronomy</a:t>
            </a:r>
          </a:p>
        </p:txBody>
      </p:sp>
      <p:sp>
        <p:nvSpPr>
          <p:cNvPr id="6" name="Rectangle 5"/>
          <p:cNvSpPr/>
          <p:nvPr/>
        </p:nvSpPr>
        <p:spPr>
          <a:xfrm>
            <a:off x="295946" y="1483996"/>
            <a:ext cx="4204177" cy="2031325"/>
          </a:xfrm>
          <a:prstGeom prst="rect">
            <a:avLst/>
          </a:prstGeom>
        </p:spPr>
        <p:txBody>
          <a:bodyPr wrap="square">
            <a:spAutoFit/>
          </a:bodyPr>
          <a:lstStyle/>
          <a:p>
            <a:pPr marL="285750" indent="-285750">
              <a:buFont typeface="Arial"/>
              <a:buChar char="•"/>
            </a:pPr>
            <a:r>
              <a:rPr lang="en-US" sz="1800" dirty="0" smtClean="0"/>
              <a:t>The </a:t>
            </a:r>
            <a:r>
              <a:rPr lang="en-US" sz="1800" dirty="0" err="1"/>
              <a:t>ngVLA</a:t>
            </a:r>
            <a:r>
              <a:rPr lang="en-US" sz="1800" dirty="0"/>
              <a:t>, with its deep high resolution imaging capabilities, will enable discovery of </a:t>
            </a:r>
            <a:r>
              <a:rPr lang="en-US" sz="1800"/>
              <a:t>many </a:t>
            </a:r>
            <a:r>
              <a:rPr lang="en-US" sz="1800" smtClean="0"/>
              <a:t>binary supermassive </a:t>
            </a:r>
            <a:r>
              <a:rPr lang="en-US" sz="1800" dirty="0" smtClean="0"/>
              <a:t>black holes. </a:t>
            </a:r>
          </a:p>
          <a:p>
            <a:endParaRPr lang="en-US" sz="1800" dirty="0"/>
          </a:p>
          <a:p>
            <a:pPr marL="285750" indent="-285750">
              <a:buFont typeface="Arial"/>
              <a:buChar char="•"/>
            </a:pPr>
            <a:r>
              <a:rPr lang="en-US" sz="1800" dirty="0" smtClean="0"/>
              <a:t>Synergies </a:t>
            </a:r>
            <a:r>
              <a:rPr lang="en-US" sz="1800" dirty="0"/>
              <a:t>to LISA and Pulsar Timing Arrays. </a:t>
            </a:r>
          </a:p>
        </p:txBody>
      </p:sp>
      <p:pic>
        <p:nvPicPr>
          <p:cNvPr id="7" name="Picture 6"/>
          <p:cNvPicPr>
            <a:picLocks noChangeAspect="1"/>
          </p:cNvPicPr>
          <p:nvPr/>
        </p:nvPicPr>
        <p:blipFill>
          <a:blip r:embed="rId3"/>
          <a:stretch>
            <a:fillRect/>
          </a:stretch>
        </p:blipFill>
        <p:spPr>
          <a:xfrm>
            <a:off x="5380147" y="1258606"/>
            <a:ext cx="3060896" cy="3089657"/>
          </a:xfrm>
          <a:prstGeom prst="rect">
            <a:avLst/>
          </a:prstGeom>
        </p:spPr>
      </p:pic>
      <p:sp>
        <p:nvSpPr>
          <p:cNvPr id="8" name="TextBox 7"/>
          <p:cNvSpPr txBox="1"/>
          <p:nvPr/>
        </p:nvSpPr>
        <p:spPr>
          <a:xfrm>
            <a:off x="5750158" y="3814785"/>
            <a:ext cx="633607" cy="338554"/>
          </a:xfrm>
          <a:prstGeom prst="rect">
            <a:avLst/>
          </a:prstGeom>
          <a:noFill/>
        </p:spPr>
        <p:txBody>
          <a:bodyPr wrap="none" rtlCol="0">
            <a:spAutoFit/>
          </a:bodyPr>
          <a:lstStyle/>
          <a:p>
            <a:r>
              <a:rPr lang="en-US" sz="1600" dirty="0" smtClean="0">
                <a:solidFill>
                  <a:srgbClr val="FFFFFF"/>
                </a:solidFill>
              </a:rPr>
              <a:t>10 pc</a:t>
            </a:r>
            <a:endParaRPr lang="en-US" sz="1600" dirty="0">
              <a:solidFill>
                <a:srgbClr val="FFFFFF"/>
              </a:solidFill>
            </a:endParaRPr>
          </a:p>
        </p:txBody>
      </p:sp>
      <p:sp>
        <p:nvSpPr>
          <p:cNvPr id="12" name="TextBox 11"/>
          <p:cNvSpPr txBox="1"/>
          <p:nvPr/>
        </p:nvSpPr>
        <p:spPr>
          <a:xfrm>
            <a:off x="7837086" y="920052"/>
            <a:ext cx="737176" cy="300082"/>
          </a:xfrm>
          <a:prstGeom prst="rect">
            <a:avLst/>
          </a:prstGeom>
          <a:noFill/>
        </p:spPr>
        <p:txBody>
          <a:bodyPr wrap="none" rtlCol="0">
            <a:spAutoFit/>
          </a:bodyPr>
          <a:lstStyle/>
          <a:p>
            <a:r>
              <a:rPr lang="en-US" dirty="0" smtClean="0">
                <a:solidFill>
                  <a:srgbClr val="FFFFFF"/>
                </a:solidFill>
              </a:rPr>
              <a:t>Z = 0.06</a:t>
            </a:r>
            <a:endParaRPr lang="en-US" dirty="0">
              <a:solidFill>
                <a:srgbClr val="FFFFFF"/>
              </a:solidFill>
            </a:endParaRPr>
          </a:p>
        </p:txBody>
      </p:sp>
      <p:sp>
        <p:nvSpPr>
          <p:cNvPr id="13" name="TextBox 12"/>
          <p:cNvSpPr txBox="1"/>
          <p:nvPr/>
        </p:nvSpPr>
        <p:spPr>
          <a:xfrm>
            <a:off x="5159244" y="908720"/>
            <a:ext cx="3596432" cy="369332"/>
          </a:xfrm>
          <a:prstGeom prst="rect">
            <a:avLst/>
          </a:prstGeom>
          <a:noFill/>
        </p:spPr>
        <p:txBody>
          <a:bodyPr wrap="none" rtlCol="0">
            <a:spAutoFit/>
          </a:bodyPr>
          <a:lstStyle/>
          <a:p>
            <a:r>
              <a:rPr lang="en-US" sz="1800" b="1" dirty="0" smtClean="0"/>
              <a:t>22 GHz VLBA image of binary SMBH</a:t>
            </a:r>
            <a:endParaRPr lang="en-US" sz="1800" b="1" dirty="0"/>
          </a:p>
        </p:txBody>
      </p:sp>
      <p:sp>
        <p:nvSpPr>
          <p:cNvPr id="14" name="Rectangle 13"/>
          <p:cNvSpPr/>
          <p:nvPr/>
        </p:nvSpPr>
        <p:spPr>
          <a:xfrm>
            <a:off x="1100432" y="4081720"/>
            <a:ext cx="4279715" cy="300082"/>
          </a:xfrm>
          <a:prstGeom prst="rect">
            <a:avLst/>
          </a:prstGeom>
        </p:spPr>
        <p:txBody>
          <a:bodyPr wrap="none">
            <a:spAutoFit/>
          </a:bodyPr>
          <a:lstStyle/>
          <a:p>
            <a:r>
              <a:rPr lang="en-US" dirty="0"/>
              <a:t>VLBA Image Courtesy of NRAO/AUI/</a:t>
            </a:r>
            <a:r>
              <a:rPr lang="en-US" dirty="0" smtClean="0"/>
              <a:t>NSF, from Taylor 2014</a:t>
            </a:r>
            <a:endParaRPr lang="en-US" dirty="0"/>
          </a:p>
        </p:txBody>
      </p:sp>
    </p:spTree>
    <p:extLst>
      <p:ext uri="{BB962C8B-B14F-4D97-AF65-F5344CB8AC3E}">
        <p14:creationId xmlns:p14="http://schemas.microsoft.com/office/powerpoint/2010/main" val="1968008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90" y="0"/>
            <a:ext cx="8181560" cy="595562"/>
          </a:xfrm>
        </p:spPr>
        <p:txBody>
          <a:bodyPr>
            <a:normAutofit/>
          </a:bodyPr>
          <a:lstStyle/>
          <a:p>
            <a:r>
              <a:rPr lang="en-US" sz="2400" b="1" u="sng" dirty="0" smtClean="0"/>
              <a:t>Versatility: Remarkable breadth of Science Enabled by the </a:t>
            </a:r>
            <a:r>
              <a:rPr lang="en-US" sz="2400" b="1" u="sng" dirty="0" err="1" smtClean="0"/>
              <a:t>ngVLA</a:t>
            </a:r>
            <a:endParaRPr lang="en-US" sz="2400" b="1" u="sng" dirty="0"/>
          </a:p>
        </p:txBody>
      </p:sp>
      <p:sp>
        <p:nvSpPr>
          <p:cNvPr id="5" name="Content Placeholder 2"/>
          <p:cNvSpPr txBox="1">
            <a:spLocks/>
          </p:cNvSpPr>
          <p:nvPr/>
        </p:nvSpPr>
        <p:spPr>
          <a:xfrm>
            <a:off x="333790" y="1079175"/>
            <a:ext cx="4229897" cy="33681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smtClean="0"/>
          </a:p>
        </p:txBody>
      </p:sp>
      <p:sp>
        <p:nvSpPr>
          <p:cNvPr id="6" name="TextBox 5"/>
          <p:cNvSpPr txBox="1"/>
          <p:nvPr/>
        </p:nvSpPr>
        <p:spPr>
          <a:xfrm>
            <a:off x="242347" y="653323"/>
            <a:ext cx="4919856" cy="3570208"/>
          </a:xfrm>
          <a:prstGeom prst="rect">
            <a:avLst/>
          </a:prstGeom>
          <a:solidFill>
            <a:schemeClr val="bg1"/>
          </a:solidFill>
        </p:spPr>
        <p:txBody>
          <a:bodyPr wrap="square" rtlCol="0">
            <a:spAutoFit/>
          </a:bodyPr>
          <a:lstStyle/>
          <a:p>
            <a:pPr marL="285750" indent="-285750">
              <a:spcBef>
                <a:spcPts val="600"/>
              </a:spcBef>
              <a:buFont typeface="Arial" charset="0"/>
              <a:buChar char="•"/>
            </a:pPr>
            <a:r>
              <a:rPr lang="en-US" sz="1600" dirty="0"/>
              <a:t>Galactic Center pulsars: </a:t>
            </a:r>
            <a:r>
              <a:rPr lang="en-US" sz="1600" i="1" dirty="0"/>
              <a:t>testing GR</a:t>
            </a:r>
          </a:p>
          <a:p>
            <a:pPr marL="285750" indent="-285750">
              <a:spcBef>
                <a:spcPts val="600"/>
              </a:spcBef>
              <a:buFont typeface="Arial" charset="0"/>
              <a:buChar char="•"/>
            </a:pPr>
            <a:r>
              <a:rPr lang="en-US" sz="1600" dirty="0"/>
              <a:t>Gravitational Wave EM Follow-up</a:t>
            </a:r>
          </a:p>
          <a:p>
            <a:pPr marL="285750" indent="-285750">
              <a:spcBef>
                <a:spcPts val="600"/>
              </a:spcBef>
              <a:buFont typeface="Arial" charset="0"/>
              <a:buChar char="•"/>
            </a:pPr>
            <a:r>
              <a:rPr lang="en-US" sz="1600" dirty="0"/>
              <a:t>Extrasolar Space Weather</a:t>
            </a:r>
          </a:p>
          <a:p>
            <a:pPr marL="285750" indent="-285750">
              <a:spcBef>
                <a:spcPts val="600"/>
              </a:spcBef>
              <a:buFont typeface="Arial" charset="0"/>
              <a:buChar char="•"/>
            </a:pPr>
            <a:r>
              <a:rPr lang="en-US" sz="1600" dirty="0"/>
              <a:t>Bursting universe (FRB, GRB, TDE</a:t>
            </a:r>
            <a:r>
              <a:rPr lang="is-IS" sz="1600" dirty="0"/>
              <a:t>…)</a:t>
            </a:r>
          </a:p>
          <a:p>
            <a:pPr marL="285750" indent="-285750">
              <a:spcBef>
                <a:spcPts val="600"/>
              </a:spcBef>
              <a:buFont typeface="Arial" charset="0"/>
              <a:buChar char="•"/>
            </a:pPr>
            <a:r>
              <a:rPr lang="en-US" sz="1600" dirty="0" smtClean="0"/>
              <a:t>Low surface brightness HI, CO </a:t>
            </a:r>
            <a:endParaRPr lang="en-US" sz="1600" dirty="0"/>
          </a:p>
          <a:p>
            <a:pPr marL="285750" indent="-285750">
              <a:spcBef>
                <a:spcPts val="600"/>
              </a:spcBef>
              <a:buFont typeface="Arial" charset="0"/>
              <a:buChar char="•"/>
            </a:pPr>
            <a:r>
              <a:rPr lang="en-US" sz="1600" dirty="0" smtClean="0"/>
              <a:t>Obscured Black </a:t>
            </a:r>
            <a:r>
              <a:rPr lang="en-US" sz="1600" dirty="0"/>
              <a:t>Hole Growth and AGN Physics</a:t>
            </a:r>
          </a:p>
          <a:p>
            <a:pPr marL="285750" indent="-285750">
              <a:spcBef>
                <a:spcPts val="600"/>
              </a:spcBef>
              <a:buFont typeface="Arial" charset="0"/>
              <a:buChar char="•"/>
            </a:pPr>
            <a:r>
              <a:rPr lang="en-US" sz="1600" dirty="0"/>
              <a:t>Quasar-Mode Feedback </a:t>
            </a:r>
            <a:r>
              <a:rPr lang="en-US" sz="1600" dirty="0" smtClean="0"/>
              <a:t>and </a:t>
            </a:r>
            <a:r>
              <a:rPr lang="en-US" sz="1600" dirty="0"/>
              <a:t>the SZ Effect</a:t>
            </a:r>
          </a:p>
          <a:p>
            <a:pPr marL="285750" indent="-285750">
              <a:spcBef>
                <a:spcPts val="600"/>
              </a:spcBef>
              <a:buFont typeface="Arial" charset="0"/>
              <a:buChar char="•"/>
            </a:pPr>
            <a:r>
              <a:rPr lang="en-US" sz="1600" dirty="0" smtClean="0"/>
              <a:t>Black hole masses and H</a:t>
            </a:r>
            <a:r>
              <a:rPr lang="en-US" sz="1600" baseline="-25000" dirty="0" smtClean="0"/>
              <a:t>o</a:t>
            </a:r>
            <a:r>
              <a:rPr lang="en-US" sz="1600" dirty="0" smtClean="0"/>
              <a:t> </a:t>
            </a:r>
            <a:r>
              <a:rPr lang="en-US" sz="1600" dirty="0"/>
              <a:t>with </a:t>
            </a:r>
            <a:r>
              <a:rPr lang="en-US" sz="1600" dirty="0" smtClean="0"/>
              <a:t>Mega-Masers</a:t>
            </a:r>
          </a:p>
          <a:p>
            <a:pPr marL="285750" indent="-285750">
              <a:spcBef>
                <a:spcPts val="600"/>
              </a:spcBef>
              <a:buFont typeface="Arial" charset="0"/>
              <a:buChar char="•"/>
            </a:pPr>
            <a:r>
              <a:rPr lang="en-US" sz="1600" dirty="0" err="1" smtClean="0"/>
              <a:t>μas</a:t>
            </a:r>
            <a:r>
              <a:rPr lang="en-US" sz="1600" dirty="0" smtClean="0"/>
              <a:t> Astrometry: ICRF, Galactic structure</a:t>
            </a:r>
            <a:r>
              <a:rPr lang="is-IS" sz="1600" dirty="0" smtClean="0"/>
              <a:t>…</a:t>
            </a:r>
            <a:endParaRPr lang="en-US" sz="1600" dirty="0"/>
          </a:p>
          <a:p>
            <a:pPr marL="285750" indent="-285750">
              <a:spcBef>
                <a:spcPts val="600"/>
              </a:spcBef>
              <a:buFont typeface="Arial" charset="0"/>
              <a:buChar char="•"/>
            </a:pPr>
            <a:r>
              <a:rPr lang="en-US" sz="1600" dirty="0" smtClean="0"/>
              <a:t>Solar system remote sensing: passive and active radar</a:t>
            </a:r>
            <a:endParaRPr lang="en-US" sz="1600" dirty="0"/>
          </a:p>
          <a:p>
            <a:pPr marL="285750" indent="-285750">
              <a:spcBef>
                <a:spcPts val="600"/>
              </a:spcBef>
              <a:buFont typeface="Arial" charset="0"/>
              <a:buChar char="•"/>
            </a:pPr>
            <a:r>
              <a:rPr lang="en-US" sz="1600" dirty="0"/>
              <a:t>Spacecraft </a:t>
            </a:r>
            <a:r>
              <a:rPr lang="en-US" sz="1600" dirty="0" smtClean="0"/>
              <a:t>telemetry, tracking: </a:t>
            </a:r>
            <a:r>
              <a:rPr lang="en-US" sz="1600" i="1" dirty="0" smtClean="0"/>
              <a:t>movies from Mars</a:t>
            </a:r>
            <a:endParaRPr lang="en-US" sz="1600" i="1"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7448" y="559627"/>
            <a:ext cx="1866554" cy="1194595"/>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62203" y="3132083"/>
            <a:ext cx="2038376" cy="1358917"/>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86753" y="2612151"/>
            <a:ext cx="2079726" cy="1039864"/>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61754" y="986584"/>
            <a:ext cx="1929723" cy="1084904"/>
          </a:xfrm>
          <a:prstGeom prst="rect">
            <a:avLst/>
          </a:prstGeom>
        </p:spPr>
      </p:pic>
      <p:pic>
        <p:nvPicPr>
          <p:cNvPr id="9" name="Picture 8" descr="Screen Shot 2015-05-14 at 3.32.18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36434" y="1936522"/>
            <a:ext cx="2172445" cy="1137800"/>
          </a:xfrm>
          <a:prstGeom prst="rect">
            <a:avLst/>
          </a:prstGeom>
        </p:spPr>
      </p:pic>
    </p:spTree>
    <p:extLst>
      <p:ext uri="{BB962C8B-B14F-4D97-AF65-F5344CB8AC3E}">
        <p14:creationId xmlns:p14="http://schemas.microsoft.com/office/powerpoint/2010/main" val="1463471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4142" y="15836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1600" dirty="0"/>
          </a:p>
        </p:txBody>
      </p:sp>
      <p:sp>
        <p:nvSpPr>
          <p:cNvPr id="5" name="TextBox 4"/>
          <p:cNvSpPr txBox="1"/>
          <p:nvPr/>
        </p:nvSpPr>
        <p:spPr>
          <a:xfrm>
            <a:off x="1028699" y="844734"/>
            <a:ext cx="7035800" cy="3585597"/>
          </a:xfrm>
          <a:prstGeom prst="rect">
            <a:avLst/>
          </a:prstGeom>
          <a:noFill/>
          <a:ln>
            <a:solidFill>
              <a:schemeClr val="accent2"/>
            </a:solidFill>
          </a:ln>
        </p:spPr>
        <p:txBody>
          <a:bodyPr wrap="square" rtlCol="0">
            <a:spAutoFit/>
          </a:bodyPr>
          <a:lstStyle/>
          <a:p>
            <a:pPr marL="285750" indent="-285750">
              <a:spcBef>
                <a:spcPts val="600"/>
              </a:spcBef>
              <a:buFont typeface="Arial" charset="0"/>
              <a:buChar char="•"/>
            </a:pPr>
            <a:r>
              <a:rPr lang="en-US" sz="1800" dirty="0"/>
              <a:t>Target construction baseline budget </a:t>
            </a:r>
            <a:r>
              <a:rPr lang="en-US" sz="1800" b="1" dirty="0" smtClean="0"/>
              <a:t>~ (2016) $1.5B </a:t>
            </a:r>
            <a:endParaRPr lang="en-US" sz="1800" b="1" dirty="0"/>
          </a:p>
          <a:p>
            <a:pPr marL="285750" indent="-285750">
              <a:spcBef>
                <a:spcPts val="600"/>
              </a:spcBef>
              <a:buFont typeface="Arial" charset="0"/>
              <a:buChar char="•"/>
            </a:pPr>
            <a:r>
              <a:rPr lang="en-US" sz="1800" dirty="0" smtClean="0"/>
              <a:t>Target </a:t>
            </a:r>
            <a:r>
              <a:rPr lang="en-US" sz="1800" dirty="0"/>
              <a:t>operations budget of  </a:t>
            </a:r>
            <a:r>
              <a:rPr lang="en-US" sz="1800" b="1" dirty="0" smtClean="0"/>
              <a:t>&lt; (2016) $75M  </a:t>
            </a:r>
            <a:r>
              <a:rPr lang="en-US" sz="1800" dirty="0"/>
              <a:t>(&lt; 3x current VLA)</a:t>
            </a:r>
          </a:p>
          <a:p>
            <a:pPr marL="742950" lvl="1" indent="-285750">
              <a:spcBef>
                <a:spcPts val="600"/>
              </a:spcBef>
              <a:buFont typeface="Wingdings" charset="2"/>
              <a:buChar char="Ø"/>
            </a:pPr>
            <a:r>
              <a:rPr lang="en-US" sz="1400" dirty="0"/>
              <a:t>O</a:t>
            </a:r>
            <a:r>
              <a:rPr lang="en-US" sz="1400" dirty="0" smtClean="0"/>
              <a:t>perations</a:t>
            </a:r>
            <a:r>
              <a:rPr lang="en-US" sz="1400" dirty="0"/>
              <a:t>, maintenance, computing, archiving, etc</a:t>
            </a:r>
            <a:r>
              <a:rPr lang="en-US" sz="1400" dirty="0" smtClean="0"/>
              <a:t>.: optimize as part of design </a:t>
            </a:r>
            <a:endParaRPr lang="en-US" sz="1400" dirty="0"/>
          </a:p>
          <a:p>
            <a:pPr marL="285750" indent="-285750">
              <a:spcBef>
                <a:spcPts val="600"/>
              </a:spcBef>
              <a:buFont typeface="Arial" charset="0"/>
              <a:buChar char="•"/>
            </a:pPr>
            <a:r>
              <a:rPr lang="en-US" sz="1800" b="1" dirty="0" smtClean="0"/>
              <a:t>Partnerships:</a:t>
            </a:r>
            <a:endParaRPr lang="en-US" sz="1800" b="1" dirty="0"/>
          </a:p>
          <a:p>
            <a:pPr marL="514350" lvl="1" indent="-171450">
              <a:buFont typeface="Wingdings" charset="2"/>
              <a:buChar char="Ø"/>
            </a:pPr>
            <a:r>
              <a:rPr lang="en-US" sz="1400" dirty="0"/>
              <a:t>Possible U.S. Multiagency Interest [including VLBI option</a:t>
            </a:r>
            <a:r>
              <a:rPr lang="en-US" sz="1400" dirty="0" smtClean="0"/>
              <a:t>]</a:t>
            </a:r>
            <a:endParaRPr lang="en-US" sz="1400" dirty="0"/>
          </a:p>
          <a:p>
            <a:pPr marL="857250" lvl="2" indent="-171450">
              <a:buFont typeface="Courier New" charset="0"/>
              <a:buChar char="o"/>
            </a:pPr>
            <a:r>
              <a:rPr lang="en-US" sz="1200" dirty="0"/>
              <a:t>ICRF – DOD/Navy, Air Force</a:t>
            </a:r>
          </a:p>
          <a:p>
            <a:pPr marL="857250" lvl="2" indent="-171450">
              <a:buFont typeface="Courier New" charset="0"/>
              <a:buChar char="o"/>
            </a:pPr>
            <a:r>
              <a:rPr lang="en-US" sz="1200" dirty="0"/>
              <a:t>Spacecraft tracking/imaging, `burst-telemetry’ (mission-critical events) – NASA, DOD</a:t>
            </a:r>
          </a:p>
          <a:p>
            <a:pPr marL="857250" lvl="2" indent="-171450">
              <a:buFont typeface="Courier New" charset="0"/>
              <a:buChar char="o"/>
            </a:pPr>
            <a:r>
              <a:rPr lang="en-US" sz="1200" dirty="0"/>
              <a:t>Space situational awareness – </a:t>
            </a:r>
            <a:r>
              <a:rPr lang="en-US" sz="1200" dirty="0" smtClean="0"/>
              <a:t>DOD</a:t>
            </a:r>
          </a:p>
          <a:p>
            <a:pPr marL="857250" lvl="2" indent="-171450">
              <a:buFont typeface="Wingdings" charset="2"/>
              <a:buChar char="Ø"/>
            </a:pPr>
            <a:endParaRPr lang="en-US" sz="1400" dirty="0" smtClean="0"/>
          </a:p>
          <a:p>
            <a:pPr marL="514350" lvl="1" indent="-171450">
              <a:buFont typeface="Wingdings" charset="2"/>
              <a:buChar char="Ø"/>
            </a:pPr>
            <a:r>
              <a:rPr lang="en-US" sz="1400" b="1" i="1" dirty="0" smtClean="0"/>
              <a:t>Strong International Partnership critical for success:</a:t>
            </a:r>
          </a:p>
          <a:p>
            <a:pPr marL="857250" lvl="2" indent="-171450">
              <a:buFont typeface="Wingdings" charset="2"/>
              <a:buChar char="Ø"/>
            </a:pPr>
            <a:r>
              <a:rPr lang="en-US" sz="1400" dirty="0" smtClean="0"/>
              <a:t>Current </a:t>
            </a:r>
            <a:r>
              <a:rPr lang="en-US" sz="1400" dirty="0"/>
              <a:t>International Involvement in SAC/TAC/Community </a:t>
            </a:r>
            <a:r>
              <a:rPr lang="en-US" sz="1400" dirty="0" smtClean="0"/>
              <a:t>Studies: </a:t>
            </a:r>
          </a:p>
          <a:p>
            <a:pPr marL="857250" lvl="2" indent="-171450">
              <a:buFont typeface="Courier New" charset="0"/>
              <a:buChar char="o"/>
            </a:pPr>
            <a:r>
              <a:rPr lang="en-US" sz="1200" dirty="0" smtClean="0"/>
              <a:t>Canada</a:t>
            </a:r>
            <a:r>
              <a:rPr lang="en-US" sz="1200" dirty="0"/>
              <a:t>, Mexico, Japan, Germany, Netherlands, Taiwan</a:t>
            </a:r>
          </a:p>
          <a:p>
            <a:pPr marL="857250" lvl="2" indent="-171450">
              <a:buFont typeface="Wingdings" charset="2"/>
              <a:buChar char="Ø"/>
            </a:pPr>
            <a:endParaRPr lang="en-US" sz="1400" dirty="0"/>
          </a:p>
          <a:p>
            <a:pPr marL="514350" lvl="1" indent="-171450">
              <a:buFont typeface="Wingdings" charset="2"/>
              <a:buChar char="Ø"/>
            </a:pPr>
            <a:r>
              <a:rPr lang="en-US" sz="1400" dirty="0"/>
              <a:t>Current Industrial Involvement through Community </a:t>
            </a:r>
            <a:r>
              <a:rPr lang="en-US" sz="1400" dirty="0" smtClean="0"/>
              <a:t>Studies: </a:t>
            </a:r>
          </a:p>
          <a:p>
            <a:pPr marL="857250" lvl="2" indent="-171450">
              <a:buFont typeface="Courier New" charset="0"/>
              <a:buChar char="o"/>
            </a:pPr>
            <a:r>
              <a:rPr lang="en-US" sz="1200" dirty="0" err="1" smtClean="0"/>
              <a:t>REhnu</a:t>
            </a:r>
            <a:r>
              <a:rPr lang="en-US" sz="1200" dirty="0" smtClean="0"/>
              <a:t> </a:t>
            </a:r>
            <a:r>
              <a:rPr lang="en-US" sz="1200" dirty="0"/>
              <a:t>Inc., Minex Engineering Corp, </a:t>
            </a:r>
            <a:r>
              <a:rPr lang="en-US" sz="1200" dirty="0" err="1"/>
              <a:t>LaserLaB</a:t>
            </a:r>
            <a:r>
              <a:rPr lang="en-US" sz="1200" dirty="0"/>
              <a:t>, Quantum Design </a:t>
            </a:r>
          </a:p>
        </p:txBody>
      </p:sp>
      <p:sp>
        <p:nvSpPr>
          <p:cNvPr id="7" name="TextBox 6"/>
          <p:cNvSpPr txBox="1"/>
          <p:nvPr/>
        </p:nvSpPr>
        <p:spPr>
          <a:xfrm>
            <a:off x="2813396" y="73740"/>
            <a:ext cx="3466407" cy="677108"/>
          </a:xfrm>
          <a:prstGeom prst="rect">
            <a:avLst/>
          </a:prstGeom>
          <a:noFill/>
        </p:spPr>
        <p:txBody>
          <a:bodyPr wrap="square" rtlCol="0">
            <a:spAutoFit/>
          </a:bodyPr>
          <a:lstStyle/>
          <a:p>
            <a:pPr algn="ctr"/>
            <a:r>
              <a:rPr lang="en-US" sz="2400" dirty="0" smtClean="0"/>
              <a:t>Estimated Price Tag</a:t>
            </a:r>
            <a:br>
              <a:rPr lang="en-US" sz="2400" dirty="0" smtClean="0"/>
            </a:br>
            <a:r>
              <a:rPr lang="en-US" sz="1400" dirty="0" smtClean="0"/>
              <a:t>(Internal </a:t>
            </a:r>
            <a:r>
              <a:rPr lang="en-US" sz="1400" dirty="0"/>
              <a:t>Preliminary Costing Exercise</a:t>
            </a:r>
            <a:r>
              <a:rPr lang="en-US" sz="1400" dirty="0" smtClean="0"/>
              <a:t>)</a:t>
            </a:r>
            <a:endParaRPr lang="en-US" sz="1400" dirty="0"/>
          </a:p>
        </p:txBody>
      </p:sp>
    </p:spTree>
    <p:extLst>
      <p:ext uri="{BB962C8B-B14F-4D97-AF65-F5344CB8AC3E}">
        <p14:creationId xmlns:p14="http://schemas.microsoft.com/office/powerpoint/2010/main" val="6338284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28650" y="88316"/>
            <a:ext cx="7886700" cy="500856"/>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smtClean="0"/>
              <a:t>Science Options</a:t>
            </a:r>
            <a:endParaRPr lang="en-US" b="1" dirty="0"/>
          </a:p>
        </p:txBody>
      </p:sp>
      <p:sp>
        <p:nvSpPr>
          <p:cNvPr id="7" name="Content Placeholder 5"/>
          <p:cNvSpPr txBox="1">
            <a:spLocks/>
          </p:cNvSpPr>
          <p:nvPr/>
        </p:nvSpPr>
        <p:spPr>
          <a:xfrm>
            <a:off x="71717" y="635665"/>
            <a:ext cx="5651139" cy="3857396"/>
          </a:xfrm>
          <a:prstGeom prst="rect">
            <a:avLst/>
          </a:prstGeom>
        </p:spPr>
        <p:txBody>
          <a:bodyPr>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pPr>
            <a:r>
              <a:rPr lang="en-US" sz="2000" dirty="0" smtClean="0"/>
              <a:t>Commensal Low Frequency Science</a:t>
            </a:r>
          </a:p>
          <a:p>
            <a:pPr lvl="1">
              <a:lnSpc>
                <a:spcPct val="100000"/>
              </a:lnSpc>
            </a:pPr>
            <a:r>
              <a:rPr lang="en-US" dirty="0" smtClean="0"/>
              <a:t>Leverage </a:t>
            </a:r>
            <a:r>
              <a:rPr lang="en-US" dirty="0" err="1" smtClean="0"/>
              <a:t>ngVLA</a:t>
            </a:r>
            <a:r>
              <a:rPr lang="en-US" dirty="0" smtClean="0"/>
              <a:t> infrastructure (land/fiber/power) for commensal LF capabilities  (</a:t>
            </a:r>
            <a:r>
              <a:rPr lang="en-US" dirty="0" err="1" smtClean="0"/>
              <a:t>ngLOBO</a:t>
            </a:r>
            <a:r>
              <a:rPr lang="en-US" dirty="0" smtClean="0"/>
              <a:t>)</a:t>
            </a:r>
          </a:p>
          <a:p>
            <a:pPr lvl="2">
              <a:lnSpc>
                <a:spcPct val="100000"/>
              </a:lnSpc>
              <a:buFont typeface="Courier New"/>
              <a:buChar char="o"/>
            </a:pPr>
            <a:r>
              <a:rPr lang="en-US" dirty="0" smtClean="0"/>
              <a:t>5 – 150 MHz: multi-beam dipole arrays alongside </a:t>
            </a:r>
            <a:r>
              <a:rPr lang="en-US" dirty="0" err="1" smtClean="0"/>
              <a:t>ngVLA</a:t>
            </a:r>
            <a:r>
              <a:rPr lang="en-US" dirty="0" smtClean="0"/>
              <a:t> long-baseline stations (e.g., LWA style). </a:t>
            </a:r>
          </a:p>
          <a:p>
            <a:pPr lvl="2">
              <a:lnSpc>
                <a:spcPct val="100000"/>
              </a:lnSpc>
              <a:buFont typeface="Courier New"/>
              <a:buChar char="o"/>
            </a:pPr>
            <a:r>
              <a:rPr lang="en-US" dirty="0" smtClean="0"/>
              <a:t>150 – 800 MHz commensal prime focus feeds on </a:t>
            </a:r>
            <a:r>
              <a:rPr lang="en-US" dirty="0" err="1" smtClean="0"/>
              <a:t>ngVLA</a:t>
            </a:r>
            <a:r>
              <a:rPr lang="en-US" dirty="0" smtClean="0"/>
              <a:t> antennas (e.g., VLITE style)</a:t>
            </a:r>
          </a:p>
          <a:p>
            <a:pPr lvl="2"/>
            <a:endParaRPr lang="en-US" sz="1200" dirty="0" smtClean="0"/>
          </a:p>
          <a:p>
            <a:endParaRPr lang="en-US" sz="1800" dirty="0" smtClean="0"/>
          </a:p>
          <a:p>
            <a:r>
              <a:rPr lang="en-US" sz="2000" dirty="0" smtClean="0"/>
              <a:t>U.S. VLBI Expansion of Capabilities</a:t>
            </a:r>
          </a:p>
          <a:p>
            <a:pPr lvl="1"/>
            <a:r>
              <a:rPr lang="en-US" dirty="0" smtClean="0"/>
              <a:t>Replace existing VLBA antennas/infrastructure with </a:t>
            </a:r>
            <a:r>
              <a:rPr lang="en-US" dirty="0" err="1" smtClean="0"/>
              <a:t>ngVLA</a:t>
            </a:r>
            <a:r>
              <a:rPr lang="en-US" dirty="0" smtClean="0"/>
              <a:t> technology</a:t>
            </a:r>
          </a:p>
          <a:p>
            <a:pPr lvl="1"/>
            <a:r>
              <a:rPr lang="en-US" dirty="0" smtClean="0"/>
              <a:t>Introduce new &gt;~1000 km baseline stations to bridge gap between </a:t>
            </a:r>
            <a:r>
              <a:rPr lang="en-US" dirty="0" err="1" smtClean="0"/>
              <a:t>ngVLA</a:t>
            </a:r>
            <a:r>
              <a:rPr lang="en-US" dirty="0" smtClean="0"/>
              <a:t> &amp; existing VLBA baselines</a:t>
            </a:r>
          </a:p>
          <a:p>
            <a:pPr lvl="1"/>
            <a:r>
              <a:rPr lang="en-US" dirty="0" smtClean="0"/>
              <a:t>Cross correlate VLBI antennas with phased </a:t>
            </a:r>
            <a:r>
              <a:rPr lang="en-US" dirty="0" err="1" smtClean="0"/>
              <a:t>ngVLA</a:t>
            </a:r>
            <a:r>
              <a:rPr lang="en-US" dirty="0" smtClean="0"/>
              <a:t> core</a:t>
            </a:r>
          </a:p>
          <a:p>
            <a:endParaRPr lang="en-US" sz="1800" dirty="0" smtClean="0"/>
          </a:p>
          <a:p>
            <a:pPr lvl="1">
              <a:buFont typeface="Wingdings" panose="05000000000000000000" pitchFamily="2" charset="2"/>
              <a:buChar char="Ø"/>
            </a:pPr>
            <a:endParaRPr lang="en-US" i="1" dirty="0" smtClean="0"/>
          </a:p>
          <a:p>
            <a:pPr lvl="1">
              <a:buFont typeface="Wingdings" panose="05000000000000000000" pitchFamily="2" charset="2"/>
              <a:buChar char="Ø"/>
            </a:pPr>
            <a:endParaRPr lang="en-US" i="1" dirty="0" smtClean="0"/>
          </a:p>
        </p:txBody>
      </p:sp>
      <p:sp>
        <p:nvSpPr>
          <p:cNvPr id="8" name="Slide Number Placeholder 1"/>
          <p:cNvSpPr txBox="1">
            <a:spLocks/>
          </p:cNvSpPr>
          <p:nvPr/>
        </p:nvSpPr>
        <p:spPr>
          <a:xfrm>
            <a:off x="6457950" y="4767263"/>
            <a:ext cx="2057400" cy="273844"/>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CCC99CA4-85CB-3541-B108-08CDFF8EBEE1}" type="slidenum">
              <a:rPr lang="en-US" smtClean="0"/>
              <a:pPr/>
              <a:t>36</a:t>
            </a:fld>
            <a:endParaRPr lang="en-US"/>
          </a:p>
        </p:txBody>
      </p:sp>
      <p:pic>
        <p:nvPicPr>
          <p:cNvPr id="9" name="Content Placeholder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51139" y="2571681"/>
            <a:ext cx="3200400" cy="1800224"/>
          </a:xfrm>
          <a:prstGeom prst="rect">
            <a:avLst/>
          </a:prstGeom>
        </p:spPr>
      </p:pic>
      <p:pic>
        <p:nvPicPr>
          <p:cNvPr id="10"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1139" y="681936"/>
            <a:ext cx="3264116" cy="1700060"/>
          </a:xfrm>
          <a:prstGeom prst="rect">
            <a:avLst/>
          </a:prstGeom>
        </p:spPr>
      </p:pic>
      <p:sp>
        <p:nvSpPr>
          <p:cNvPr id="11" name="TextBox 10"/>
          <p:cNvSpPr txBox="1"/>
          <p:nvPr/>
        </p:nvSpPr>
        <p:spPr>
          <a:xfrm>
            <a:off x="5651139" y="1244001"/>
            <a:ext cx="1866217" cy="248209"/>
          </a:xfrm>
          <a:prstGeom prst="rect">
            <a:avLst/>
          </a:prstGeom>
          <a:solidFill>
            <a:schemeClr val="bg1">
              <a:alpha val="21000"/>
            </a:schemeClr>
          </a:solidFill>
        </p:spPr>
        <p:txBody>
          <a:bodyPr wrap="none" rtlCol="0">
            <a:spAutoFit/>
          </a:bodyPr>
          <a:lstStyle/>
          <a:p>
            <a:r>
              <a:rPr lang="en-US" sz="1013" dirty="0"/>
              <a:t>LWA: all sky w/ multiple beams </a:t>
            </a:r>
          </a:p>
        </p:txBody>
      </p:sp>
    </p:spTree>
    <p:extLst>
      <p:ext uri="{BB962C8B-B14F-4D97-AF65-F5344CB8AC3E}">
        <p14:creationId xmlns:p14="http://schemas.microsoft.com/office/powerpoint/2010/main" val="21004799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10601"/>
            <a:ext cx="7886700" cy="602340"/>
          </a:xfrm>
        </p:spPr>
        <p:txBody>
          <a:bodyPr/>
          <a:lstStyle/>
          <a:p>
            <a:pPr algn="ctr"/>
            <a:r>
              <a:rPr lang="en-US" b="1" dirty="0"/>
              <a:t>Key Open </a:t>
            </a:r>
            <a:r>
              <a:rPr lang="en-US" b="1" dirty="0" smtClean="0"/>
              <a:t>Questions</a:t>
            </a:r>
            <a:endParaRPr lang="en-US" b="1" dirty="0"/>
          </a:p>
        </p:txBody>
      </p:sp>
      <p:sp>
        <p:nvSpPr>
          <p:cNvPr id="6" name="Content Placeholder 5"/>
          <p:cNvSpPr>
            <a:spLocks noGrp="1"/>
          </p:cNvSpPr>
          <p:nvPr>
            <p:ph idx="1"/>
          </p:nvPr>
        </p:nvSpPr>
        <p:spPr>
          <a:xfrm>
            <a:off x="287994" y="879270"/>
            <a:ext cx="6059018" cy="3417736"/>
          </a:xfrm>
        </p:spPr>
        <p:txBody>
          <a:bodyPr>
            <a:normAutofit lnSpcReduction="10000"/>
          </a:bodyPr>
          <a:lstStyle/>
          <a:p>
            <a:r>
              <a:rPr lang="en-US" sz="1800" dirty="0"/>
              <a:t>Phase calibration</a:t>
            </a:r>
          </a:p>
          <a:p>
            <a:pPr lvl="1"/>
            <a:r>
              <a:rPr lang="en-US" sz="1600" dirty="0"/>
              <a:t>Paired antennas, dedicated reference array, water vapor radiometers, fast switching, self-calibration</a:t>
            </a:r>
          </a:p>
          <a:p>
            <a:pPr lvl="2"/>
            <a:endParaRPr lang="en-US" sz="1200" dirty="0" smtClean="0"/>
          </a:p>
          <a:p>
            <a:r>
              <a:rPr lang="en-US" sz="1800" dirty="0"/>
              <a:t>Array configuration</a:t>
            </a:r>
          </a:p>
          <a:p>
            <a:pPr lvl="1">
              <a:buFont typeface="Wingdings" charset="2"/>
              <a:buChar char="Ø"/>
            </a:pPr>
            <a:r>
              <a:rPr lang="en-US" sz="1600" dirty="0"/>
              <a:t>Surface brightness sensitivity: % in core, intermediate, long </a:t>
            </a:r>
          </a:p>
          <a:p>
            <a:pPr lvl="1">
              <a:buFont typeface="Wingdings" charset="2"/>
              <a:buChar char="Ø"/>
            </a:pPr>
            <a:r>
              <a:rPr lang="en-US" sz="1600" dirty="0"/>
              <a:t>VLBI option</a:t>
            </a:r>
          </a:p>
          <a:p>
            <a:pPr lvl="1">
              <a:buFont typeface="Wingdings" charset="2"/>
              <a:buChar char="Ø"/>
            </a:pPr>
            <a:r>
              <a:rPr lang="en-US" sz="1600" dirty="0"/>
              <a:t>Low Frequency (&lt;1 GHz) options</a:t>
            </a:r>
            <a:endParaRPr lang="en-US" i="1" dirty="0"/>
          </a:p>
          <a:p>
            <a:endParaRPr lang="en-US" sz="1800" dirty="0" smtClean="0"/>
          </a:p>
          <a:p>
            <a:r>
              <a:rPr lang="en-US" sz="1800" dirty="0" smtClean="0"/>
              <a:t>Short </a:t>
            </a:r>
            <a:r>
              <a:rPr lang="en-US" sz="1800" dirty="0" err="1"/>
              <a:t>Spacings</a:t>
            </a:r>
            <a:endParaRPr lang="en-US" sz="1800" dirty="0"/>
          </a:p>
          <a:p>
            <a:pPr lvl="1">
              <a:buFont typeface="Wingdings" panose="05000000000000000000" pitchFamily="2" charset="2"/>
              <a:buChar char="Ø"/>
            </a:pPr>
            <a:r>
              <a:rPr lang="en-US" i="1" dirty="0"/>
              <a:t>Is </a:t>
            </a:r>
            <a:r>
              <a:rPr lang="en-US" i="1" dirty="0" smtClean="0"/>
              <a:t>30 – 40m </a:t>
            </a:r>
            <a:r>
              <a:rPr lang="en-US" i="1" dirty="0"/>
              <a:t>minimum spacing good enough</a:t>
            </a:r>
            <a:r>
              <a:rPr lang="en-US" i="1" dirty="0" smtClean="0"/>
              <a:t>?  </a:t>
            </a:r>
          </a:p>
          <a:p>
            <a:pPr lvl="2">
              <a:buFont typeface="Wingdings" panose="05000000000000000000" pitchFamily="2" charset="2"/>
              <a:buChar char="Ø"/>
            </a:pPr>
            <a:r>
              <a:rPr lang="en-US" i="1" dirty="0" smtClean="0"/>
              <a:t>Array of small dishes (e.g., &lt;~6m x 16) + 18 Total Power Mode?</a:t>
            </a:r>
            <a:endParaRPr lang="en-US" sz="1800" dirty="0" smtClean="0"/>
          </a:p>
          <a:p>
            <a:pPr lvl="2"/>
            <a:endParaRPr lang="en-US" sz="1200" dirty="0" smtClean="0"/>
          </a:p>
          <a:p>
            <a:pPr lvl="1">
              <a:buFont typeface="Wingdings" panose="05000000000000000000" pitchFamily="2" charset="2"/>
              <a:buChar char="Ø"/>
            </a:pPr>
            <a:endParaRPr lang="en-US" i="1" dirty="0" smtClean="0"/>
          </a:p>
          <a:p>
            <a:pPr lvl="1">
              <a:buFont typeface="Wingdings" panose="05000000000000000000" pitchFamily="2" charset="2"/>
              <a:buChar char="Ø"/>
            </a:pPr>
            <a:endParaRPr lang="en-US" i="1" dirty="0" smtClean="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080997" y="1278322"/>
            <a:ext cx="2813304" cy="2243328"/>
          </a:xfrm>
          <a:prstGeom prst="rect">
            <a:avLst/>
          </a:prstGeom>
        </p:spPr>
      </p:pic>
    </p:spTree>
    <p:extLst>
      <p:ext uri="{BB962C8B-B14F-4D97-AF65-F5344CB8AC3E}">
        <p14:creationId xmlns:p14="http://schemas.microsoft.com/office/powerpoint/2010/main" val="6193021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49313"/>
          </a:xfrm>
        </p:spPr>
        <p:txBody>
          <a:bodyPr>
            <a:normAutofit fontScale="90000"/>
          </a:bodyPr>
          <a:lstStyle/>
          <a:p>
            <a:pPr algn="ctr"/>
            <a:r>
              <a:rPr lang="en-US" b="1" dirty="0" smtClean="0"/>
              <a:t>Most Recent Milestones and Community Engagement</a:t>
            </a:r>
            <a:endParaRPr lang="en-US" b="1" dirty="0"/>
          </a:p>
        </p:txBody>
      </p:sp>
      <p:graphicFrame>
        <p:nvGraphicFramePr>
          <p:cNvPr id="3" name="Table 2"/>
          <p:cNvGraphicFramePr>
            <a:graphicFrameLocks noGrp="1"/>
          </p:cNvGraphicFramePr>
          <p:nvPr>
            <p:extLst>
              <p:ext uri="{D42A27DB-BD31-4B8C-83A1-F6EECF244321}">
                <p14:modId xmlns:p14="http://schemas.microsoft.com/office/powerpoint/2010/main" val="475576525"/>
              </p:ext>
            </p:extLst>
          </p:nvPr>
        </p:nvGraphicFramePr>
        <p:xfrm>
          <a:off x="279401" y="843146"/>
          <a:ext cx="8737599" cy="3230880"/>
        </p:xfrm>
        <a:graphic>
          <a:graphicData uri="http://schemas.openxmlformats.org/drawingml/2006/table">
            <a:tbl>
              <a:tblPr firstRow="1" bandRow="1">
                <a:tableStyleId>{5C22544A-7EE6-4342-B048-85BDC9FD1C3A}</a:tableStyleId>
              </a:tblPr>
              <a:tblGrid>
                <a:gridCol w="2912533">
                  <a:extLst>
                    <a:ext uri="{9D8B030D-6E8A-4147-A177-3AD203B41FA5}">
                      <a16:colId xmlns:a16="http://schemas.microsoft.com/office/drawing/2014/main" xmlns="" val="20000"/>
                    </a:ext>
                  </a:extLst>
                </a:gridCol>
                <a:gridCol w="2912533">
                  <a:extLst>
                    <a:ext uri="{9D8B030D-6E8A-4147-A177-3AD203B41FA5}">
                      <a16:colId xmlns:a16="http://schemas.microsoft.com/office/drawing/2014/main" xmlns="" val="20001"/>
                    </a:ext>
                  </a:extLst>
                </a:gridCol>
                <a:gridCol w="2912533">
                  <a:extLst>
                    <a:ext uri="{9D8B030D-6E8A-4147-A177-3AD203B41FA5}">
                      <a16:colId xmlns:a16="http://schemas.microsoft.com/office/drawing/2014/main" xmlns="" val="20002"/>
                    </a:ext>
                  </a:extLst>
                </a:gridCol>
              </a:tblGrid>
              <a:tr h="370840">
                <a:tc>
                  <a:txBody>
                    <a:bodyPr/>
                    <a:lstStyle/>
                    <a:p>
                      <a:r>
                        <a:rPr lang="en-US" sz="1600" dirty="0" smtClean="0"/>
                        <a:t>Milestone</a:t>
                      </a:r>
                      <a:endParaRPr lang="en-US" sz="1600" dirty="0"/>
                    </a:p>
                  </a:txBody>
                  <a:tcPr/>
                </a:tc>
                <a:tc>
                  <a:txBody>
                    <a:bodyPr/>
                    <a:lstStyle/>
                    <a:p>
                      <a:r>
                        <a:rPr lang="en-US" sz="1600" dirty="0" smtClean="0"/>
                        <a:t>Date</a:t>
                      </a:r>
                      <a:endParaRPr lang="en-US" sz="1600" dirty="0"/>
                    </a:p>
                  </a:txBody>
                  <a:tcPr/>
                </a:tc>
                <a:tc>
                  <a:txBody>
                    <a:bodyPr/>
                    <a:lstStyle/>
                    <a:p>
                      <a:r>
                        <a:rPr lang="en-US" sz="1600" dirty="0" smtClean="0"/>
                        <a:t>Comment</a:t>
                      </a:r>
                      <a:endParaRPr lang="en-US" sz="1600" dirty="0"/>
                    </a:p>
                  </a:txBody>
                  <a:tcPr/>
                </a:tc>
                <a:extLst>
                  <a:ext uri="{0D108BD9-81ED-4DB2-BD59-A6C34878D82A}">
                    <a16:rowId xmlns:a16="http://schemas.microsoft.com/office/drawing/2014/main" xmlns="" val="10000"/>
                  </a:ext>
                </a:extLst>
              </a:tr>
              <a:tr h="370840">
                <a:tc>
                  <a:txBody>
                    <a:bodyPr/>
                    <a:lstStyle/>
                    <a:p>
                      <a:r>
                        <a:rPr lang="en-US" dirty="0" smtClean="0"/>
                        <a:t>Consensus</a:t>
                      </a:r>
                      <a:r>
                        <a:rPr lang="en-US" baseline="0" dirty="0" smtClean="0"/>
                        <a:t> on Reference Design</a:t>
                      </a:r>
                      <a:endParaRPr lang="en-US" dirty="0"/>
                    </a:p>
                  </a:txBody>
                  <a:tcPr>
                    <a:solidFill>
                      <a:schemeClr val="accent6">
                        <a:lumMod val="60000"/>
                        <a:lumOff val="40000"/>
                      </a:schemeClr>
                    </a:solidFill>
                  </a:tcPr>
                </a:tc>
                <a:tc>
                  <a:txBody>
                    <a:bodyPr/>
                    <a:lstStyle/>
                    <a:p>
                      <a:r>
                        <a:rPr lang="en-US" dirty="0" smtClean="0"/>
                        <a:t>July</a:t>
                      </a:r>
                      <a:r>
                        <a:rPr lang="en-US" baseline="0" dirty="0" smtClean="0"/>
                        <a:t> 18, 2017</a:t>
                      </a:r>
                      <a:endParaRPr lang="en-US" dirty="0"/>
                    </a:p>
                  </a:txBody>
                  <a:tcPr>
                    <a:solidFill>
                      <a:schemeClr val="accent6">
                        <a:lumMod val="60000"/>
                        <a:lumOff val="40000"/>
                      </a:schemeClr>
                    </a:solidFill>
                  </a:tcPr>
                </a:tc>
                <a:tc>
                  <a:txBody>
                    <a:bodyPr/>
                    <a:lstStyle/>
                    <a:p>
                      <a:r>
                        <a:rPr lang="en-US" dirty="0" err="1" smtClean="0"/>
                        <a:t>ngVLA</a:t>
                      </a:r>
                      <a:r>
                        <a:rPr lang="en-US" dirty="0" smtClean="0"/>
                        <a:t> Memo #17</a:t>
                      </a:r>
                      <a:endParaRPr lang="en-US" dirty="0"/>
                    </a:p>
                  </a:txBody>
                  <a:tcPr>
                    <a:solidFill>
                      <a:schemeClr val="accent6">
                        <a:lumMod val="60000"/>
                        <a:lumOff val="40000"/>
                      </a:schemeClr>
                    </a:solidFill>
                  </a:tcPr>
                </a:tc>
              </a:tr>
              <a:tr h="370840">
                <a:tc>
                  <a:txBody>
                    <a:bodyPr/>
                    <a:lstStyle/>
                    <a:p>
                      <a:r>
                        <a:rPr lang="en-US" dirty="0" err="1" smtClean="0"/>
                        <a:t>ngVLA</a:t>
                      </a:r>
                      <a:r>
                        <a:rPr lang="en-US" dirty="0" smtClean="0"/>
                        <a:t> Key Science Goals Drafted</a:t>
                      </a:r>
                      <a:endParaRPr lang="en-US" dirty="0"/>
                    </a:p>
                  </a:txBody>
                  <a:tcPr>
                    <a:solidFill>
                      <a:schemeClr val="accent6">
                        <a:lumMod val="60000"/>
                        <a:lumOff val="40000"/>
                      </a:schemeClr>
                    </a:solidFill>
                  </a:tcPr>
                </a:tc>
                <a:tc>
                  <a:txBody>
                    <a:bodyPr/>
                    <a:lstStyle/>
                    <a:p>
                      <a:r>
                        <a:rPr lang="en-US" dirty="0" smtClean="0"/>
                        <a:t>August</a:t>
                      </a:r>
                      <a:r>
                        <a:rPr lang="en-US" baseline="0" dirty="0" smtClean="0"/>
                        <a:t> 2, 2017</a:t>
                      </a:r>
                      <a:endParaRPr lang="en-US" dirty="0"/>
                    </a:p>
                  </a:txBody>
                  <a:tcPr>
                    <a:solidFill>
                      <a:schemeClr val="accent6">
                        <a:lumMod val="60000"/>
                        <a:lumOff val="40000"/>
                      </a:schemeClr>
                    </a:solidFill>
                  </a:tcPr>
                </a:tc>
                <a:tc>
                  <a:txBody>
                    <a:bodyPr/>
                    <a:lstStyle/>
                    <a:p>
                      <a:r>
                        <a:rPr lang="en-US" dirty="0" err="1" smtClean="0"/>
                        <a:t>ngVLA</a:t>
                      </a:r>
                      <a:r>
                        <a:rPr lang="en-US" dirty="0" smtClean="0"/>
                        <a:t> Memo #19</a:t>
                      </a:r>
                      <a:endParaRPr lang="en-US" dirty="0"/>
                    </a:p>
                  </a:txBody>
                  <a:tcPr>
                    <a:solidFill>
                      <a:schemeClr val="accent6">
                        <a:lumMod val="60000"/>
                        <a:lumOff val="40000"/>
                      </a:schemeClr>
                    </a:solidFill>
                  </a:tcPr>
                </a:tc>
              </a:tr>
              <a:tr h="370840">
                <a:tc>
                  <a:txBody>
                    <a:bodyPr/>
                    <a:lstStyle/>
                    <a:p>
                      <a:r>
                        <a:rPr lang="en-US" dirty="0" smtClean="0"/>
                        <a:t>ngVLA Project Funded for</a:t>
                      </a:r>
                      <a:r>
                        <a:rPr lang="en-US" baseline="0" dirty="0" smtClean="0"/>
                        <a:t> </a:t>
                      </a:r>
                      <a:r>
                        <a:rPr lang="en-US" dirty="0" smtClean="0"/>
                        <a:t>Development</a:t>
                      </a:r>
                      <a:endParaRPr lang="en-US" dirty="0"/>
                    </a:p>
                  </a:txBody>
                  <a:tcPr>
                    <a:solidFill>
                      <a:schemeClr val="accent6">
                        <a:lumMod val="60000"/>
                        <a:lumOff val="40000"/>
                      </a:schemeClr>
                    </a:solidFill>
                  </a:tcPr>
                </a:tc>
                <a:tc>
                  <a:txBody>
                    <a:bodyPr/>
                    <a:lstStyle/>
                    <a:p>
                      <a:r>
                        <a:rPr lang="en-US" dirty="0" smtClean="0"/>
                        <a:t>Sept.</a:t>
                      </a:r>
                      <a:r>
                        <a:rPr lang="en-US" baseline="0" dirty="0" smtClean="0"/>
                        <a:t> 15, 2017</a:t>
                      </a:r>
                      <a:endParaRPr lang="en-US" dirty="0"/>
                    </a:p>
                  </a:txBody>
                  <a:tcPr>
                    <a:solidFill>
                      <a:schemeClr val="accent6">
                        <a:lumMod val="60000"/>
                        <a:lumOff val="40000"/>
                      </a:schemeClr>
                    </a:solidFill>
                  </a:tcPr>
                </a:tc>
                <a:tc>
                  <a:txBody>
                    <a:bodyPr/>
                    <a:lstStyle/>
                    <a:p>
                      <a:r>
                        <a:rPr lang="en-US" dirty="0" smtClean="0"/>
                        <a:t>$11</a:t>
                      </a:r>
                      <a:r>
                        <a:rPr lang="en-US" baseline="0" dirty="0" smtClean="0"/>
                        <a:t> M over two years</a:t>
                      </a:r>
                      <a:endParaRPr lang="en-US" dirty="0"/>
                    </a:p>
                  </a:txBody>
                  <a:tcPr>
                    <a:solidFill>
                      <a:schemeClr val="accent6">
                        <a:lumMod val="60000"/>
                        <a:lumOff val="40000"/>
                      </a:schemeClr>
                    </a:solidFill>
                  </a:tcPr>
                </a:tc>
                <a:extLst>
                  <a:ext uri="{0D108BD9-81ED-4DB2-BD59-A6C34878D82A}">
                    <a16:rowId xmlns:a16="http://schemas.microsoft.com/office/drawing/2014/main" xmlns="" val="10001"/>
                  </a:ext>
                </a:extLst>
              </a:tr>
              <a:tr h="370840">
                <a:tc>
                  <a:txBody>
                    <a:bodyPr/>
                    <a:lstStyle/>
                    <a:p>
                      <a:r>
                        <a:rPr lang="en-US" dirty="0" smtClean="0"/>
                        <a:t>Call for 2</a:t>
                      </a:r>
                      <a:r>
                        <a:rPr lang="en-US" baseline="30000" dirty="0" smtClean="0"/>
                        <a:t>nd</a:t>
                      </a:r>
                      <a:r>
                        <a:rPr lang="en-US" baseline="0" dirty="0" smtClean="0"/>
                        <a:t> round of Science Community Studies</a:t>
                      </a:r>
                      <a:endParaRPr lang="en-US" dirty="0"/>
                    </a:p>
                  </a:txBody>
                  <a:tcPr>
                    <a:solidFill>
                      <a:schemeClr val="accent6">
                        <a:lumMod val="60000"/>
                        <a:lumOff val="40000"/>
                      </a:schemeClr>
                    </a:solidFill>
                  </a:tcPr>
                </a:tc>
                <a:tc>
                  <a:txBody>
                    <a:bodyPr/>
                    <a:lstStyle/>
                    <a:p>
                      <a:r>
                        <a:rPr lang="en-US" dirty="0" smtClean="0"/>
                        <a:t>Sept. 25, 2017</a:t>
                      </a:r>
                      <a:endParaRPr lang="en-US" dirty="0"/>
                    </a:p>
                  </a:txBody>
                  <a:tcPr>
                    <a:solidFill>
                      <a:schemeClr val="accent6">
                        <a:lumMod val="60000"/>
                        <a:lumOff val="40000"/>
                      </a:schemeClr>
                    </a:solidFill>
                  </a:tcPr>
                </a:tc>
                <a:tc>
                  <a:txBody>
                    <a:bodyPr/>
                    <a:lstStyle/>
                    <a:p>
                      <a:r>
                        <a:rPr lang="en-US" dirty="0" smtClean="0"/>
                        <a:t>Proposals due Oct.</a:t>
                      </a:r>
                      <a:r>
                        <a:rPr lang="en-US" baseline="0" dirty="0" smtClean="0"/>
                        <a:t> 23, 2017; up to $30,000K per study.  </a:t>
                      </a:r>
                      <a:endParaRPr lang="en-US" dirty="0"/>
                    </a:p>
                  </a:txBody>
                  <a:tcPr>
                    <a:solidFill>
                      <a:schemeClr val="accent6">
                        <a:lumMod val="60000"/>
                        <a:lumOff val="40000"/>
                      </a:schemeClr>
                    </a:solidFill>
                  </a:tcPr>
                </a:tc>
                <a:extLst>
                  <a:ext uri="{0D108BD9-81ED-4DB2-BD59-A6C34878D82A}">
                    <a16:rowId xmlns:a16="http://schemas.microsoft.com/office/drawing/2014/main" xmlns="" val="10003"/>
                  </a:ext>
                </a:extLst>
              </a:tr>
              <a:tr h="370840">
                <a:tc>
                  <a:txBody>
                    <a:bodyPr/>
                    <a:lstStyle/>
                    <a:p>
                      <a:r>
                        <a:rPr lang="en-US" dirty="0" smtClean="0">
                          <a:solidFill>
                            <a:schemeClr val="tx1"/>
                          </a:solidFill>
                        </a:rPr>
                        <a:t>ngVLA Science Book</a:t>
                      </a:r>
                      <a:endParaRPr lang="en-US" dirty="0">
                        <a:solidFill>
                          <a:schemeClr val="tx1"/>
                        </a:solidFill>
                      </a:endParaRPr>
                    </a:p>
                  </a:txBody>
                  <a:tcPr>
                    <a:solidFill>
                      <a:schemeClr val="bg2"/>
                    </a:solidFill>
                  </a:tcPr>
                </a:tc>
                <a:tc>
                  <a:txBody>
                    <a:bodyPr/>
                    <a:lstStyle/>
                    <a:p>
                      <a:r>
                        <a:rPr lang="en-US" dirty="0" smtClean="0">
                          <a:solidFill>
                            <a:schemeClr val="tx1"/>
                          </a:solidFill>
                        </a:rPr>
                        <a:t>Oct. 1 </a:t>
                      </a:r>
                      <a:r>
                        <a:rPr lang="mr-IN" dirty="0" smtClean="0">
                          <a:solidFill>
                            <a:schemeClr val="tx1"/>
                          </a:solidFill>
                        </a:rPr>
                        <a:t>–</a:t>
                      </a:r>
                      <a:r>
                        <a:rPr lang="en-US" dirty="0" smtClean="0">
                          <a:solidFill>
                            <a:schemeClr val="tx1"/>
                          </a:solidFill>
                        </a:rPr>
                        <a:t> present</a:t>
                      </a:r>
                      <a:endParaRPr lang="en-US" dirty="0">
                        <a:solidFill>
                          <a:schemeClr val="tx1"/>
                        </a:solidFill>
                      </a:endParaRPr>
                    </a:p>
                  </a:txBody>
                  <a:tcPr>
                    <a:solidFill>
                      <a:schemeClr val="bg2"/>
                    </a:solidFill>
                  </a:tcPr>
                </a:tc>
                <a:tc>
                  <a:txBody>
                    <a:bodyPr/>
                    <a:lstStyle/>
                    <a:p>
                      <a:r>
                        <a:rPr lang="en-US" dirty="0" smtClean="0">
                          <a:solidFill>
                            <a:schemeClr val="tx1"/>
                          </a:solidFill>
                        </a:rPr>
                        <a:t>Ongoing SAC</a:t>
                      </a:r>
                      <a:r>
                        <a:rPr lang="en-US" baseline="0" dirty="0" smtClean="0">
                          <a:solidFill>
                            <a:schemeClr val="tx1"/>
                          </a:solidFill>
                        </a:rPr>
                        <a:t> &amp; SWG activity</a:t>
                      </a:r>
                      <a:endParaRPr lang="en-US" dirty="0">
                        <a:solidFill>
                          <a:schemeClr val="tx1"/>
                        </a:solidFill>
                      </a:endParaRPr>
                    </a:p>
                  </a:txBody>
                  <a:tcPr>
                    <a:solidFill>
                      <a:schemeClr val="bg2"/>
                    </a:solidFill>
                  </a:tcPr>
                </a:tc>
              </a:tr>
              <a:tr h="370840">
                <a:tc>
                  <a:txBody>
                    <a:bodyPr/>
                    <a:lstStyle/>
                    <a:p>
                      <a:r>
                        <a:rPr lang="en-US" dirty="0" smtClean="0">
                          <a:solidFill>
                            <a:schemeClr val="tx1"/>
                          </a:solidFill>
                        </a:rPr>
                        <a:t>AAS</a:t>
                      </a:r>
                      <a:r>
                        <a:rPr lang="en-US" baseline="0" dirty="0" smtClean="0">
                          <a:solidFill>
                            <a:schemeClr val="tx1"/>
                          </a:solidFill>
                        </a:rPr>
                        <a:t> Special Session</a:t>
                      </a:r>
                      <a:endParaRPr lang="en-US" dirty="0">
                        <a:solidFill>
                          <a:schemeClr val="tx1"/>
                        </a:solidFill>
                      </a:endParaRPr>
                    </a:p>
                  </a:txBody>
                  <a:tcPr>
                    <a:solidFill>
                      <a:schemeClr val="bg2"/>
                    </a:solidFill>
                  </a:tcPr>
                </a:tc>
                <a:tc>
                  <a:txBody>
                    <a:bodyPr/>
                    <a:lstStyle/>
                    <a:p>
                      <a:r>
                        <a:rPr lang="en-US" dirty="0" smtClean="0">
                          <a:solidFill>
                            <a:schemeClr val="tx1"/>
                          </a:solidFill>
                        </a:rPr>
                        <a:t>Jan. 11, </a:t>
                      </a:r>
                      <a:r>
                        <a:rPr lang="en-US" baseline="0" dirty="0" smtClean="0">
                          <a:solidFill>
                            <a:schemeClr val="tx1"/>
                          </a:solidFill>
                        </a:rPr>
                        <a:t>2018</a:t>
                      </a:r>
                      <a:endParaRPr lang="en-US" dirty="0">
                        <a:solidFill>
                          <a:schemeClr val="tx1"/>
                        </a:solidFill>
                      </a:endParaRPr>
                    </a:p>
                  </a:txBody>
                  <a:tcPr>
                    <a:solidFill>
                      <a:schemeClr val="bg2"/>
                    </a:solidFill>
                  </a:tcPr>
                </a:tc>
                <a:tc>
                  <a:txBody>
                    <a:bodyPr/>
                    <a:lstStyle/>
                    <a:p>
                      <a:r>
                        <a:rPr lang="en-US" dirty="0" smtClean="0">
                          <a:solidFill>
                            <a:schemeClr val="tx1"/>
                          </a:solidFill>
                        </a:rPr>
                        <a:t>VLA Today and Tomorrow</a:t>
                      </a:r>
                      <a:endParaRPr lang="en-US" dirty="0">
                        <a:solidFill>
                          <a:schemeClr val="tx1"/>
                        </a:solidFill>
                      </a:endParaRPr>
                    </a:p>
                  </a:txBody>
                  <a:tcPr>
                    <a:solidFill>
                      <a:schemeClr val="bg2"/>
                    </a:solidFill>
                  </a:tcPr>
                </a:tc>
                <a:extLst>
                  <a:ext uri="{0D108BD9-81ED-4DB2-BD59-A6C34878D82A}">
                    <a16:rowId xmlns:a16="http://schemas.microsoft.com/office/drawing/2014/main" xmlns="" val="10004"/>
                  </a:ext>
                </a:extLst>
              </a:tr>
              <a:tr h="370840">
                <a:tc>
                  <a:txBody>
                    <a:bodyPr/>
                    <a:lstStyle/>
                    <a:p>
                      <a:r>
                        <a:rPr lang="en-US" dirty="0" smtClean="0">
                          <a:solidFill>
                            <a:schemeClr val="tx1"/>
                          </a:solidFill>
                        </a:rPr>
                        <a:t>Astrophysical Frontiers Meeting</a:t>
                      </a:r>
                      <a:endParaRPr lang="en-US" dirty="0">
                        <a:solidFill>
                          <a:schemeClr val="tx1"/>
                        </a:solidFill>
                      </a:endParaRPr>
                    </a:p>
                  </a:txBody>
                  <a:tcPr>
                    <a:solidFill>
                      <a:schemeClr val="bg2"/>
                    </a:solidFill>
                  </a:tcPr>
                </a:tc>
                <a:tc>
                  <a:txBody>
                    <a:bodyPr/>
                    <a:lstStyle/>
                    <a:p>
                      <a:r>
                        <a:rPr lang="en-US" dirty="0" smtClean="0">
                          <a:solidFill>
                            <a:schemeClr val="tx1"/>
                          </a:solidFill>
                        </a:rPr>
                        <a:t>June</a:t>
                      </a:r>
                      <a:r>
                        <a:rPr lang="en-US" baseline="0" dirty="0" smtClean="0">
                          <a:solidFill>
                            <a:schemeClr val="tx1"/>
                          </a:solidFill>
                        </a:rPr>
                        <a:t> 26-29 in Boulder</a:t>
                      </a:r>
                      <a:endParaRPr lang="en-US" dirty="0">
                        <a:solidFill>
                          <a:schemeClr val="tx1"/>
                        </a:solidFill>
                      </a:endParaRPr>
                    </a:p>
                  </a:txBody>
                  <a:tcPr>
                    <a:solidFill>
                      <a:schemeClr val="bg2"/>
                    </a:solidFill>
                  </a:tcPr>
                </a:tc>
                <a:tc>
                  <a:txBody>
                    <a:bodyPr/>
                    <a:lstStyle/>
                    <a:p>
                      <a:r>
                        <a:rPr lang="en-US" dirty="0" smtClean="0">
                          <a:solidFill>
                            <a:schemeClr val="tx1"/>
                          </a:solidFill>
                        </a:rPr>
                        <a:t>Pre-Registration</a:t>
                      </a:r>
                      <a:r>
                        <a:rPr lang="en-US" baseline="0" dirty="0" smtClean="0">
                          <a:solidFill>
                            <a:schemeClr val="tx1"/>
                          </a:solidFill>
                        </a:rPr>
                        <a:t> open</a:t>
                      </a:r>
                      <a:endParaRPr lang="en-US" dirty="0">
                        <a:solidFill>
                          <a:schemeClr val="tx1"/>
                        </a:solidFill>
                      </a:endParaRPr>
                    </a:p>
                  </a:txBody>
                  <a:tcPr>
                    <a:solidFill>
                      <a:schemeClr val="bg2"/>
                    </a:solid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224534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01"/>
            <a:ext cx="7886700" cy="564020"/>
          </a:xfrm>
        </p:spPr>
        <p:txBody>
          <a:bodyPr>
            <a:normAutofit/>
          </a:bodyPr>
          <a:lstStyle/>
          <a:p>
            <a:pPr algn="ctr"/>
            <a:r>
              <a:rPr lang="en-US" sz="2800" dirty="0" smtClean="0"/>
              <a:t>The Road to Astro 2020 </a:t>
            </a:r>
            <a:endParaRPr lang="en-US" sz="2800" dirty="0"/>
          </a:p>
        </p:txBody>
      </p:sp>
      <p:sp>
        <p:nvSpPr>
          <p:cNvPr id="6" name="TextBox 5"/>
          <p:cNvSpPr txBox="1"/>
          <p:nvPr/>
        </p:nvSpPr>
        <p:spPr>
          <a:xfrm>
            <a:off x="480241" y="552855"/>
            <a:ext cx="8493071" cy="610424"/>
          </a:xfrm>
          <a:prstGeom prst="rect">
            <a:avLst/>
          </a:prstGeom>
          <a:noFill/>
        </p:spPr>
        <p:txBody>
          <a:bodyPr wrap="square" rtlCol="0">
            <a:spAutoFit/>
          </a:bodyPr>
          <a:lstStyle/>
          <a:p>
            <a:pPr algn="ctr">
              <a:spcBef>
                <a:spcPts val="450"/>
              </a:spcBef>
            </a:pPr>
            <a:r>
              <a:rPr lang="en-US" sz="1600" b="1" i="1" u="sng" dirty="0">
                <a:solidFill>
                  <a:srgbClr val="C00000"/>
                </a:solidFill>
              </a:rPr>
              <a:t>Goal: </a:t>
            </a:r>
            <a:r>
              <a:rPr lang="en-US" sz="1600" b="1" i="1" u="sng" dirty="0" smtClean="0">
                <a:solidFill>
                  <a:srgbClr val="C00000"/>
                </a:solidFill>
              </a:rPr>
              <a:t>NRAO CoDR-level </a:t>
            </a:r>
            <a:r>
              <a:rPr lang="en-US" sz="1600" b="1" i="1" u="sng" dirty="0">
                <a:solidFill>
                  <a:srgbClr val="C00000"/>
                </a:solidFill>
              </a:rPr>
              <a:t>‘proposal’ to 2020 Decade </a:t>
            </a:r>
            <a:r>
              <a:rPr lang="en-US" sz="1600" b="1" i="1" u="sng" dirty="0" smtClean="0">
                <a:solidFill>
                  <a:srgbClr val="C00000"/>
                </a:solidFill>
              </a:rPr>
              <a:t>Survey</a:t>
            </a:r>
          </a:p>
          <a:p>
            <a:pPr algn="ctr">
              <a:spcBef>
                <a:spcPts val="450"/>
              </a:spcBef>
            </a:pPr>
            <a:r>
              <a:rPr lang="en-US" sz="1200" dirty="0" smtClean="0"/>
              <a:t>Compelling science program &amp; defensibly </a:t>
            </a:r>
            <a:r>
              <a:rPr lang="en-US" sz="1200" dirty="0"/>
              <a:t>costed design of all major elements</a:t>
            </a:r>
          </a:p>
        </p:txBody>
      </p:sp>
      <p:grpSp>
        <p:nvGrpSpPr>
          <p:cNvPr id="5" name="Group 4"/>
          <p:cNvGrpSpPr/>
          <p:nvPr/>
        </p:nvGrpSpPr>
        <p:grpSpPr>
          <a:xfrm>
            <a:off x="241067" y="1213655"/>
            <a:ext cx="8794867" cy="2901144"/>
            <a:chOff x="-41565" y="1168328"/>
            <a:chExt cx="9249720" cy="3295607"/>
          </a:xfrm>
        </p:grpSpPr>
        <p:grpSp>
          <p:nvGrpSpPr>
            <p:cNvPr id="122" name="Group 121"/>
            <p:cNvGrpSpPr>
              <a:grpSpLocks noChangeAspect="1"/>
            </p:cNvGrpSpPr>
            <p:nvPr/>
          </p:nvGrpSpPr>
          <p:grpSpPr bwMode="auto">
            <a:xfrm>
              <a:off x="-41565" y="1272174"/>
              <a:ext cx="9249720" cy="2956752"/>
              <a:chOff x="-72" y="-43"/>
              <a:chExt cx="1170" cy="374"/>
            </a:xfrm>
          </p:grpSpPr>
          <p:sp>
            <p:nvSpPr>
              <p:cNvPr id="123" name="Rectangle 122"/>
              <p:cNvSpPr>
                <a:spLocks noChangeArrowheads="1"/>
              </p:cNvSpPr>
              <p:nvPr/>
            </p:nvSpPr>
            <p:spPr bwMode="auto">
              <a:xfrm>
                <a:off x="13" y="0"/>
                <a:ext cx="1017" cy="99"/>
              </a:xfrm>
              <a:prstGeom prst="rect">
                <a:avLst/>
              </a:prstGeom>
              <a:solidFill>
                <a:srgbClr val="FFFFFF"/>
              </a:solidFill>
              <a:ln w="1">
                <a:solidFill>
                  <a:srgbClr val="444444"/>
                </a:solidFill>
                <a:miter lim="800000"/>
                <a:headEnd/>
                <a:tailEnd/>
              </a:ln>
            </p:spPr>
            <p:txBody>
              <a:bodyPr rot="0" vert="horz" wrap="square" lIns="91440" tIns="45720" rIns="91440" bIns="45720" anchor="t" anchorCtr="0" upright="1">
                <a:noAutofit/>
              </a:bodyPr>
              <a:lstStyle/>
              <a:p>
                <a:endParaRPr lang="en-US"/>
              </a:p>
            </p:txBody>
          </p:sp>
          <p:sp>
            <p:nvSpPr>
              <p:cNvPr id="124" name="Rectangle 123" descr="Wed 9/14/16"/>
              <p:cNvSpPr>
                <a:spLocks noChangeArrowheads="1"/>
              </p:cNvSpPr>
              <p:nvPr/>
            </p:nvSpPr>
            <p:spPr bwMode="auto">
              <a:xfrm>
                <a:off x="-72" y="-3"/>
                <a:ext cx="79"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gn="r"/>
                <a:r>
                  <a:rPr lang="en-US" sz="800">
                    <a:solidFill>
                      <a:srgbClr val="444444"/>
                    </a:solidFill>
                    <a:effectLst/>
                    <a:latin typeface="Segoe UI" charset="0"/>
                    <a:ea typeface="Times New Roman" charset="0"/>
                  </a:rPr>
                  <a:t>Start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Wed 9/14/16</a:t>
                </a:r>
                <a:endParaRPr lang="en-US" sz="1200">
                  <a:effectLst/>
                  <a:latin typeface="Times New Roman" charset="0"/>
                  <a:ea typeface="Times New Roman" charset="0"/>
                </a:endParaRPr>
              </a:p>
            </p:txBody>
          </p:sp>
          <p:sp>
            <p:nvSpPr>
              <p:cNvPr id="125" name="Rectangle 124" descr="Mon 7/1/19"/>
              <p:cNvSpPr>
                <a:spLocks noChangeArrowheads="1"/>
              </p:cNvSpPr>
              <p:nvPr/>
            </p:nvSpPr>
            <p:spPr bwMode="auto">
              <a:xfrm>
                <a:off x="1036" y="-3"/>
                <a:ext cx="6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800">
                    <a:solidFill>
                      <a:srgbClr val="444444"/>
                    </a:solidFill>
                    <a:effectLst/>
                    <a:latin typeface="Segoe UI" charset="0"/>
                    <a:ea typeface="Times New Roman" charset="0"/>
                  </a:rPr>
                  <a:t>Finish</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7/1/19</a:t>
                </a:r>
                <a:endParaRPr lang="en-US" sz="1200">
                  <a:effectLst/>
                  <a:latin typeface="Times New Roman" charset="0"/>
                  <a:ea typeface="Times New Roman" charset="0"/>
                </a:endParaRPr>
              </a:p>
            </p:txBody>
          </p:sp>
          <p:sp>
            <p:nvSpPr>
              <p:cNvPr id="126" name="Rectangle 125" descr="Nov '16"/>
              <p:cNvSpPr>
                <a:spLocks noChangeArrowheads="1"/>
              </p:cNvSpPr>
              <p:nvPr/>
            </p:nvSpPr>
            <p:spPr bwMode="auto">
              <a:xfrm>
                <a:off x="71"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'16</a:t>
                </a:r>
                <a:endParaRPr lang="en-US" sz="1200">
                  <a:effectLst/>
                  <a:latin typeface="Times New Roman" charset="0"/>
                  <a:ea typeface="Times New Roman" charset="0"/>
                </a:endParaRPr>
              </a:p>
            </p:txBody>
          </p:sp>
          <p:sp>
            <p:nvSpPr>
              <p:cNvPr id="127" name="Freeform 126"/>
              <p:cNvSpPr>
                <a:spLocks noChangeArrowheads="1"/>
              </p:cNvSpPr>
              <p:nvPr/>
            </p:nvSpPr>
            <p:spPr bwMode="auto">
              <a:xfrm>
                <a:off x="71"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28" name="Rectangle 127" descr="Jan '17"/>
              <p:cNvSpPr>
                <a:spLocks noChangeArrowheads="1"/>
              </p:cNvSpPr>
              <p:nvPr/>
            </p:nvSpPr>
            <p:spPr bwMode="auto">
              <a:xfrm>
                <a:off x="132" y="-16"/>
                <a:ext cx="38"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'17</a:t>
                </a:r>
                <a:endParaRPr lang="en-US" sz="1200">
                  <a:effectLst/>
                  <a:latin typeface="Times New Roman" charset="0"/>
                  <a:ea typeface="Times New Roman" charset="0"/>
                </a:endParaRPr>
              </a:p>
            </p:txBody>
          </p:sp>
          <p:sp>
            <p:nvSpPr>
              <p:cNvPr id="129" name="Freeform 128"/>
              <p:cNvSpPr>
                <a:spLocks noChangeArrowheads="1"/>
              </p:cNvSpPr>
              <p:nvPr/>
            </p:nvSpPr>
            <p:spPr bwMode="auto">
              <a:xfrm>
                <a:off x="132"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0" name="Rectangle 129" descr="Mar '17"/>
              <p:cNvSpPr>
                <a:spLocks noChangeArrowheads="1"/>
              </p:cNvSpPr>
              <p:nvPr/>
            </p:nvSpPr>
            <p:spPr bwMode="auto">
              <a:xfrm>
                <a:off x="190"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'17</a:t>
                </a:r>
                <a:endParaRPr lang="en-US" sz="1200">
                  <a:effectLst/>
                  <a:latin typeface="Times New Roman" charset="0"/>
                  <a:ea typeface="Times New Roman" charset="0"/>
                </a:endParaRPr>
              </a:p>
            </p:txBody>
          </p:sp>
          <p:sp>
            <p:nvSpPr>
              <p:cNvPr id="131" name="Freeform 130"/>
              <p:cNvSpPr>
                <a:spLocks noChangeArrowheads="1"/>
              </p:cNvSpPr>
              <p:nvPr/>
            </p:nvSpPr>
            <p:spPr bwMode="auto">
              <a:xfrm>
                <a:off x="19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2" name="Rectangle 131" descr="May '17"/>
              <p:cNvSpPr>
                <a:spLocks noChangeArrowheads="1"/>
              </p:cNvSpPr>
              <p:nvPr/>
            </p:nvSpPr>
            <p:spPr bwMode="auto">
              <a:xfrm>
                <a:off x="250"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'17</a:t>
                </a:r>
                <a:endParaRPr lang="en-US" sz="1200">
                  <a:effectLst/>
                  <a:latin typeface="Times New Roman" charset="0"/>
                  <a:ea typeface="Times New Roman" charset="0"/>
                </a:endParaRPr>
              </a:p>
            </p:txBody>
          </p:sp>
          <p:sp>
            <p:nvSpPr>
              <p:cNvPr id="133" name="Freeform 132"/>
              <p:cNvSpPr>
                <a:spLocks noChangeArrowheads="1"/>
              </p:cNvSpPr>
              <p:nvPr/>
            </p:nvSpPr>
            <p:spPr bwMode="auto">
              <a:xfrm>
                <a:off x="25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4" name="Rectangle 133" descr="Jul '17"/>
              <p:cNvSpPr>
                <a:spLocks noChangeArrowheads="1"/>
              </p:cNvSpPr>
              <p:nvPr/>
            </p:nvSpPr>
            <p:spPr bwMode="auto">
              <a:xfrm>
                <a:off x="316"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Jul '17</a:t>
                </a:r>
                <a:endParaRPr lang="en-US" sz="1200">
                  <a:effectLst/>
                  <a:latin typeface="Times New Roman" charset="0"/>
                  <a:ea typeface="Times New Roman" charset="0"/>
                </a:endParaRPr>
              </a:p>
            </p:txBody>
          </p:sp>
          <p:sp>
            <p:nvSpPr>
              <p:cNvPr id="135" name="Freeform 134"/>
              <p:cNvSpPr>
                <a:spLocks noChangeArrowheads="1"/>
              </p:cNvSpPr>
              <p:nvPr/>
            </p:nvSpPr>
            <p:spPr bwMode="auto">
              <a:xfrm>
                <a:off x="31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6" name="Rectangle 135" descr="Sep '17"/>
              <p:cNvSpPr>
                <a:spLocks noChangeArrowheads="1"/>
              </p:cNvSpPr>
              <p:nvPr/>
            </p:nvSpPr>
            <p:spPr bwMode="auto">
              <a:xfrm>
                <a:off x="375" y="-16"/>
                <a:ext cx="39"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dirty="0">
                    <a:solidFill>
                      <a:srgbClr val="444444"/>
                    </a:solidFill>
                    <a:effectLst/>
                    <a:latin typeface="Segoe UI" charset="0"/>
                    <a:ea typeface="Times New Roman" charset="0"/>
                  </a:rPr>
                  <a:t>Sep '17</a:t>
                </a:r>
                <a:endParaRPr lang="en-US" sz="1200" dirty="0">
                  <a:effectLst/>
                  <a:latin typeface="Times New Roman" charset="0"/>
                  <a:ea typeface="Times New Roman" charset="0"/>
                </a:endParaRPr>
              </a:p>
            </p:txBody>
          </p:sp>
          <p:sp>
            <p:nvSpPr>
              <p:cNvPr id="137" name="Freeform 136"/>
              <p:cNvSpPr>
                <a:spLocks noChangeArrowheads="1"/>
              </p:cNvSpPr>
              <p:nvPr/>
            </p:nvSpPr>
            <p:spPr bwMode="auto">
              <a:xfrm>
                <a:off x="375"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8" name="Rectangle 137" descr="Nov '17"/>
              <p:cNvSpPr>
                <a:spLocks noChangeArrowheads="1"/>
              </p:cNvSpPr>
              <p:nvPr/>
            </p:nvSpPr>
            <p:spPr bwMode="auto">
              <a:xfrm>
                <a:off x="434" y="-16"/>
                <a:ext cx="42"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'17</a:t>
                </a:r>
                <a:endParaRPr lang="en-US" sz="1200">
                  <a:effectLst/>
                  <a:latin typeface="Times New Roman" charset="0"/>
                  <a:ea typeface="Times New Roman" charset="0"/>
                </a:endParaRPr>
              </a:p>
            </p:txBody>
          </p:sp>
          <p:sp>
            <p:nvSpPr>
              <p:cNvPr id="139" name="Freeform 138"/>
              <p:cNvSpPr>
                <a:spLocks noChangeArrowheads="1"/>
              </p:cNvSpPr>
              <p:nvPr/>
            </p:nvSpPr>
            <p:spPr bwMode="auto">
              <a:xfrm>
                <a:off x="43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0" name="Rectangle 139" descr="Jan '18"/>
              <p:cNvSpPr>
                <a:spLocks noChangeArrowheads="1"/>
              </p:cNvSpPr>
              <p:nvPr/>
            </p:nvSpPr>
            <p:spPr bwMode="auto">
              <a:xfrm>
                <a:off x="496"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'18</a:t>
                </a:r>
                <a:endParaRPr lang="en-US" sz="1200">
                  <a:effectLst/>
                  <a:latin typeface="Times New Roman" charset="0"/>
                  <a:ea typeface="Times New Roman" charset="0"/>
                </a:endParaRPr>
              </a:p>
            </p:txBody>
          </p:sp>
          <p:sp>
            <p:nvSpPr>
              <p:cNvPr id="141" name="Freeform 140"/>
              <p:cNvSpPr>
                <a:spLocks noChangeArrowheads="1"/>
              </p:cNvSpPr>
              <p:nvPr/>
            </p:nvSpPr>
            <p:spPr bwMode="auto">
              <a:xfrm>
                <a:off x="49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2" name="Rectangle 141" descr="Mar '18"/>
              <p:cNvSpPr>
                <a:spLocks noChangeArrowheads="1"/>
              </p:cNvSpPr>
              <p:nvPr/>
            </p:nvSpPr>
            <p:spPr bwMode="auto">
              <a:xfrm>
                <a:off x="554"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'18</a:t>
                </a:r>
                <a:endParaRPr lang="en-US" sz="1200">
                  <a:effectLst/>
                  <a:latin typeface="Times New Roman" charset="0"/>
                  <a:ea typeface="Times New Roman" charset="0"/>
                </a:endParaRPr>
              </a:p>
            </p:txBody>
          </p:sp>
          <p:sp>
            <p:nvSpPr>
              <p:cNvPr id="143" name="Freeform 142"/>
              <p:cNvSpPr>
                <a:spLocks noChangeArrowheads="1"/>
              </p:cNvSpPr>
              <p:nvPr/>
            </p:nvSpPr>
            <p:spPr bwMode="auto">
              <a:xfrm>
                <a:off x="55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4" name="Rectangle 143" descr="May '18"/>
              <p:cNvSpPr>
                <a:spLocks noChangeArrowheads="1"/>
              </p:cNvSpPr>
              <p:nvPr/>
            </p:nvSpPr>
            <p:spPr bwMode="auto">
              <a:xfrm>
                <a:off x="614"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'18</a:t>
                </a:r>
                <a:endParaRPr lang="en-US" sz="1200">
                  <a:effectLst/>
                  <a:latin typeface="Times New Roman" charset="0"/>
                  <a:ea typeface="Times New Roman" charset="0"/>
                </a:endParaRPr>
              </a:p>
            </p:txBody>
          </p:sp>
          <p:sp>
            <p:nvSpPr>
              <p:cNvPr id="145" name="Freeform 144"/>
              <p:cNvSpPr>
                <a:spLocks noChangeArrowheads="1"/>
              </p:cNvSpPr>
              <p:nvPr/>
            </p:nvSpPr>
            <p:spPr bwMode="auto">
              <a:xfrm>
                <a:off x="61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6" name="Rectangle 145" descr="Jul '18"/>
              <p:cNvSpPr>
                <a:spLocks noChangeArrowheads="1"/>
              </p:cNvSpPr>
              <p:nvPr/>
            </p:nvSpPr>
            <p:spPr bwMode="auto">
              <a:xfrm>
                <a:off x="680"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Jul '18</a:t>
                </a:r>
                <a:endParaRPr lang="en-US" sz="1200">
                  <a:effectLst/>
                  <a:latin typeface="Times New Roman" charset="0"/>
                  <a:ea typeface="Times New Roman" charset="0"/>
                </a:endParaRPr>
              </a:p>
            </p:txBody>
          </p:sp>
          <p:sp>
            <p:nvSpPr>
              <p:cNvPr id="147" name="Freeform 146"/>
              <p:cNvSpPr>
                <a:spLocks noChangeArrowheads="1"/>
              </p:cNvSpPr>
              <p:nvPr/>
            </p:nvSpPr>
            <p:spPr bwMode="auto">
              <a:xfrm>
                <a:off x="68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8" name="Rectangle 147" descr="Sep '18"/>
              <p:cNvSpPr>
                <a:spLocks noChangeArrowheads="1"/>
              </p:cNvSpPr>
              <p:nvPr/>
            </p:nvSpPr>
            <p:spPr bwMode="auto">
              <a:xfrm>
                <a:off x="738" y="-16"/>
                <a:ext cx="40"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Sep '18</a:t>
                </a:r>
                <a:endParaRPr lang="en-US" sz="1200">
                  <a:effectLst/>
                  <a:latin typeface="Times New Roman" charset="0"/>
                  <a:ea typeface="Times New Roman" charset="0"/>
                </a:endParaRPr>
              </a:p>
            </p:txBody>
          </p:sp>
          <p:sp>
            <p:nvSpPr>
              <p:cNvPr id="149" name="Freeform 148"/>
              <p:cNvSpPr>
                <a:spLocks noChangeArrowheads="1"/>
              </p:cNvSpPr>
              <p:nvPr/>
            </p:nvSpPr>
            <p:spPr bwMode="auto">
              <a:xfrm>
                <a:off x="73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0" name="Rectangle 149" descr="Nov '18"/>
              <p:cNvSpPr>
                <a:spLocks noChangeArrowheads="1"/>
              </p:cNvSpPr>
              <p:nvPr/>
            </p:nvSpPr>
            <p:spPr bwMode="auto">
              <a:xfrm>
                <a:off x="79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'18</a:t>
                </a:r>
                <a:endParaRPr lang="en-US" sz="1200">
                  <a:effectLst/>
                  <a:latin typeface="Times New Roman" charset="0"/>
                  <a:ea typeface="Times New Roman" charset="0"/>
                </a:endParaRPr>
              </a:p>
            </p:txBody>
          </p:sp>
          <p:sp>
            <p:nvSpPr>
              <p:cNvPr id="151" name="Freeform 150"/>
              <p:cNvSpPr>
                <a:spLocks noChangeArrowheads="1"/>
              </p:cNvSpPr>
              <p:nvPr/>
            </p:nvSpPr>
            <p:spPr bwMode="auto">
              <a:xfrm>
                <a:off x="79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2" name="Rectangle 151" descr="Jan '19"/>
              <p:cNvSpPr>
                <a:spLocks noChangeArrowheads="1"/>
              </p:cNvSpPr>
              <p:nvPr/>
            </p:nvSpPr>
            <p:spPr bwMode="auto">
              <a:xfrm>
                <a:off x="860"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'19</a:t>
                </a:r>
                <a:endParaRPr lang="en-US" sz="1200">
                  <a:effectLst/>
                  <a:latin typeface="Times New Roman" charset="0"/>
                  <a:ea typeface="Times New Roman" charset="0"/>
                </a:endParaRPr>
              </a:p>
            </p:txBody>
          </p:sp>
          <p:sp>
            <p:nvSpPr>
              <p:cNvPr id="153" name="Freeform 152"/>
              <p:cNvSpPr>
                <a:spLocks noChangeArrowheads="1"/>
              </p:cNvSpPr>
              <p:nvPr/>
            </p:nvSpPr>
            <p:spPr bwMode="auto">
              <a:xfrm>
                <a:off x="86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4" name="Rectangle 153" descr="Mar '19"/>
              <p:cNvSpPr>
                <a:spLocks noChangeArrowheads="1"/>
              </p:cNvSpPr>
              <p:nvPr/>
            </p:nvSpPr>
            <p:spPr bwMode="auto">
              <a:xfrm>
                <a:off x="91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'19</a:t>
                </a:r>
                <a:endParaRPr lang="en-US" sz="1200">
                  <a:effectLst/>
                  <a:latin typeface="Times New Roman" charset="0"/>
                  <a:ea typeface="Times New Roman" charset="0"/>
                </a:endParaRPr>
              </a:p>
            </p:txBody>
          </p:sp>
          <p:sp>
            <p:nvSpPr>
              <p:cNvPr id="155" name="Freeform 154"/>
              <p:cNvSpPr>
                <a:spLocks noChangeArrowheads="1"/>
              </p:cNvSpPr>
              <p:nvPr/>
            </p:nvSpPr>
            <p:spPr bwMode="auto">
              <a:xfrm>
                <a:off x="91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6" name="Rectangle 155" descr="May '19"/>
              <p:cNvSpPr>
                <a:spLocks noChangeArrowheads="1"/>
              </p:cNvSpPr>
              <p:nvPr/>
            </p:nvSpPr>
            <p:spPr bwMode="auto">
              <a:xfrm>
                <a:off x="978"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'19</a:t>
                </a:r>
                <a:endParaRPr lang="en-US" sz="1200">
                  <a:effectLst/>
                  <a:latin typeface="Times New Roman" charset="0"/>
                  <a:ea typeface="Times New Roman" charset="0"/>
                </a:endParaRPr>
              </a:p>
            </p:txBody>
          </p:sp>
          <p:sp>
            <p:nvSpPr>
              <p:cNvPr id="157" name="Freeform 156"/>
              <p:cNvSpPr>
                <a:spLocks noChangeArrowheads="1"/>
              </p:cNvSpPr>
              <p:nvPr/>
            </p:nvSpPr>
            <p:spPr bwMode="auto">
              <a:xfrm>
                <a:off x="97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8" name="Rectangle 157" descr="Sci Book First Draft&#10;Tue 4/4/17 - Fri 12/1/17"/>
              <p:cNvSpPr>
                <a:spLocks noChangeArrowheads="1"/>
              </p:cNvSpPr>
              <p:nvPr/>
            </p:nvSpPr>
            <p:spPr bwMode="auto">
              <a:xfrm>
                <a:off x="284" y="1"/>
                <a:ext cx="171"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err="1">
                    <a:solidFill>
                      <a:srgbClr val="444444"/>
                    </a:solidFill>
                    <a:effectLst/>
                    <a:latin typeface="Segoe UI" charset="0"/>
                    <a:ea typeface="Times New Roman" charset="0"/>
                  </a:rPr>
                  <a:t>Sci</a:t>
                </a:r>
                <a:r>
                  <a:rPr lang="en-US" sz="800" b="1" dirty="0">
                    <a:solidFill>
                      <a:srgbClr val="444444"/>
                    </a:solidFill>
                    <a:effectLst/>
                    <a:latin typeface="Segoe UI" charset="0"/>
                    <a:ea typeface="Times New Roman" charset="0"/>
                  </a:rPr>
                  <a:t> Book First Draft</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Thu 6/1/17 - Fri 12/1/17</a:t>
                </a:r>
                <a:endParaRPr lang="en-US" sz="1200" dirty="0">
                  <a:effectLst/>
                  <a:latin typeface="Times New Roman" charset="0"/>
                  <a:ea typeface="Times New Roman" charset="0"/>
                </a:endParaRPr>
              </a:p>
            </p:txBody>
          </p:sp>
          <p:sp>
            <p:nvSpPr>
              <p:cNvPr id="159" name="Rectangle 158" descr="Sci Book Second Draft&#10;Mon 12/4/17 - Fri 6/15/18"/>
              <p:cNvSpPr>
                <a:spLocks noChangeArrowheads="1"/>
              </p:cNvSpPr>
              <p:nvPr/>
            </p:nvSpPr>
            <p:spPr bwMode="auto">
              <a:xfrm>
                <a:off x="459" y="1"/>
                <a:ext cx="192"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Sci Book Second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12/4/17 - Fri 6/15/18</a:t>
                </a:r>
                <a:endParaRPr lang="en-US" sz="1200">
                  <a:effectLst/>
                  <a:latin typeface="Times New Roman" charset="0"/>
                  <a:ea typeface="Times New Roman" charset="0"/>
                </a:endParaRPr>
              </a:p>
            </p:txBody>
          </p:sp>
          <p:sp>
            <p:nvSpPr>
              <p:cNvPr id="160" name="Rectangle 159" descr="Sci Book Final Draft&#10;Mon 6/18/18 - Fri 12/14/18"/>
              <p:cNvSpPr>
                <a:spLocks noChangeArrowheads="1"/>
              </p:cNvSpPr>
              <p:nvPr/>
            </p:nvSpPr>
            <p:spPr bwMode="auto">
              <a:xfrm>
                <a:off x="654" y="1"/>
                <a:ext cx="178"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Sci Book Final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6/18/18 - Fri 12/14/18</a:t>
                </a:r>
                <a:endParaRPr lang="en-US" sz="1200">
                  <a:effectLst/>
                  <a:latin typeface="Times New Roman" charset="0"/>
                  <a:ea typeface="Times New Roman" charset="0"/>
                </a:endParaRPr>
              </a:p>
            </p:txBody>
          </p:sp>
          <p:sp>
            <p:nvSpPr>
              <p:cNvPr id="161" name="Rectangle 160" descr="Design Doc First Draft&#10;Mon 10/31/16 - Fri 4/28/17"/>
              <p:cNvSpPr>
                <a:spLocks noChangeArrowheads="1"/>
              </p:cNvSpPr>
              <p:nvPr/>
            </p:nvSpPr>
            <p:spPr bwMode="auto">
              <a:xfrm>
                <a:off x="61" y="34"/>
                <a:ext cx="178"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Ref. Design First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10/31/16 - Fri 4/28/17</a:t>
                </a:r>
                <a:endParaRPr lang="en-US" sz="1200">
                  <a:effectLst/>
                  <a:latin typeface="Times New Roman" charset="0"/>
                  <a:ea typeface="Times New Roman" charset="0"/>
                </a:endParaRPr>
              </a:p>
            </p:txBody>
          </p:sp>
          <p:sp>
            <p:nvSpPr>
              <p:cNvPr id="162" name="Rectangle 161" descr="Design Doc 1.5 Draft&#10;Mon 5/15/17 - Fri 11/24/17"/>
              <p:cNvSpPr>
                <a:spLocks noChangeArrowheads="1"/>
              </p:cNvSpPr>
              <p:nvPr/>
            </p:nvSpPr>
            <p:spPr bwMode="auto">
              <a:xfrm>
                <a:off x="257" y="34"/>
                <a:ext cx="191"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a:solidFill>
                      <a:srgbClr val="444444"/>
                    </a:solidFill>
                    <a:effectLst/>
                    <a:latin typeface="Segoe UI" charset="0"/>
                    <a:ea typeface="Times New Roman" charset="0"/>
                  </a:rPr>
                  <a:t>Ref. Design 1.5 Draft</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Mon 5/15/17 - Fri 11/24/17</a:t>
                </a:r>
                <a:endParaRPr lang="en-US" sz="1200" dirty="0">
                  <a:effectLst/>
                  <a:latin typeface="Times New Roman" charset="0"/>
                  <a:ea typeface="Times New Roman" charset="0"/>
                </a:endParaRPr>
              </a:p>
            </p:txBody>
          </p:sp>
          <p:sp>
            <p:nvSpPr>
              <p:cNvPr id="163" name="Rectangle 162" descr="Design Document Second Draft&#10;Mon 11/27/17 - Tue 7/31/18"/>
              <p:cNvSpPr>
                <a:spLocks noChangeArrowheads="1"/>
              </p:cNvSpPr>
              <p:nvPr/>
            </p:nvSpPr>
            <p:spPr bwMode="auto">
              <a:xfrm>
                <a:off x="452" y="34"/>
                <a:ext cx="244"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Reference Design Second Draft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11/27/17 - Tue 7/31/18</a:t>
                </a:r>
                <a:endParaRPr lang="en-US" sz="1200">
                  <a:effectLst/>
                  <a:latin typeface="Times New Roman" charset="0"/>
                  <a:ea typeface="Times New Roman" charset="0"/>
                </a:endParaRPr>
              </a:p>
            </p:txBody>
          </p:sp>
          <p:sp>
            <p:nvSpPr>
              <p:cNvPr id="164" name="Rectangle 163" descr="Design Doc Final Draft&#10;Wed 8/1/18 - Tue 10/23/18"/>
              <p:cNvSpPr>
                <a:spLocks noChangeArrowheads="1"/>
              </p:cNvSpPr>
              <p:nvPr/>
            </p:nvSpPr>
            <p:spPr bwMode="auto">
              <a:xfrm>
                <a:off x="698" y="34"/>
                <a:ext cx="87"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smtClean="0">
                    <a:solidFill>
                      <a:srgbClr val="444444"/>
                    </a:solidFill>
                    <a:effectLst/>
                    <a:latin typeface="Segoe UI" charset="0"/>
                    <a:ea typeface="Times New Roman" charset="0"/>
                  </a:rPr>
                  <a:t>Final Draft</a:t>
                </a:r>
              </a:p>
              <a:p>
                <a:pPr marL="0" marR="0"/>
                <a:r>
                  <a:rPr lang="en-US" sz="800" dirty="0" smtClean="0">
                    <a:solidFill>
                      <a:srgbClr val="444444"/>
                    </a:solidFill>
                    <a:effectLst/>
                    <a:latin typeface="Segoe UI" charset="0"/>
                    <a:ea typeface="Times New Roman" charset="0"/>
                  </a:rPr>
                  <a:t>Tue </a:t>
                </a:r>
                <a:r>
                  <a:rPr lang="en-US" sz="800" dirty="0">
                    <a:solidFill>
                      <a:srgbClr val="444444"/>
                    </a:solidFill>
                    <a:effectLst/>
                    <a:latin typeface="Segoe UI" charset="0"/>
                    <a:ea typeface="Times New Roman" charset="0"/>
                  </a:rPr>
                  <a:t>10/23/18</a:t>
                </a:r>
                <a:endParaRPr lang="en-US" sz="1200" dirty="0">
                  <a:effectLst/>
                  <a:latin typeface="Times New Roman" charset="0"/>
                  <a:ea typeface="Times New Roman" charset="0"/>
                </a:endParaRPr>
              </a:p>
            </p:txBody>
          </p:sp>
          <p:sp>
            <p:nvSpPr>
              <p:cNvPr id="165" name="Rectangle 164" descr="Community Study Development&#10;Mon 10/31/16 - Tue 8/15/17"/>
              <p:cNvSpPr>
                <a:spLocks noChangeArrowheads="1"/>
              </p:cNvSpPr>
              <p:nvPr/>
            </p:nvSpPr>
            <p:spPr bwMode="auto">
              <a:xfrm>
                <a:off x="61" y="67"/>
                <a:ext cx="287" cy="32"/>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Community Study Development</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10/31/16 - Tue 8/15/17</a:t>
                </a:r>
                <a:endParaRPr lang="en-US" sz="1200">
                  <a:effectLst/>
                  <a:latin typeface="Times New Roman" charset="0"/>
                  <a:ea typeface="Times New Roman" charset="0"/>
                </a:endParaRPr>
              </a:p>
            </p:txBody>
          </p:sp>
          <p:sp>
            <p:nvSpPr>
              <p:cNvPr id="166" name="Rectangle 165" descr="ngVLA Astro2020 Proposal&#10;Sat 12/15/18 - Mon 7/1/19"/>
              <p:cNvSpPr>
                <a:spLocks noChangeArrowheads="1"/>
              </p:cNvSpPr>
              <p:nvPr/>
            </p:nvSpPr>
            <p:spPr bwMode="auto">
              <a:xfrm>
                <a:off x="834" y="1"/>
                <a:ext cx="196" cy="32"/>
              </a:xfrm>
              <a:prstGeom prst="rect">
                <a:avLst/>
              </a:prstGeom>
              <a:solidFill>
                <a:srgbClr val="F7CB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ngVLA Astro2020 Proposal</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Sat 12/15/18 - Mon 7/1/19</a:t>
                </a:r>
                <a:endParaRPr lang="en-US" sz="1200">
                  <a:effectLst/>
                  <a:latin typeface="Times New Roman" charset="0"/>
                  <a:ea typeface="Times New Roman" charset="0"/>
                </a:endParaRPr>
              </a:p>
            </p:txBody>
          </p:sp>
          <p:sp>
            <p:nvSpPr>
              <p:cNvPr id="167" name="Rectangle 166" descr="Sci Case Capture&#10;Mon 10/31/16 - Mon 4/3/17"/>
              <p:cNvSpPr>
                <a:spLocks noChangeArrowheads="1"/>
              </p:cNvSpPr>
              <p:nvPr/>
            </p:nvSpPr>
            <p:spPr bwMode="auto">
              <a:xfrm>
                <a:off x="61" y="1"/>
                <a:ext cx="219"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err="1">
                    <a:solidFill>
                      <a:srgbClr val="444444"/>
                    </a:solidFill>
                    <a:effectLst/>
                    <a:latin typeface="Segoe UI" charset="0"/>
                    <a:ea typeface="Times New Roman" charset="0"/>
                  </a:rPr>
                  <a:t>Sci</a:t>
                </a:r>
                <a:r>
                  <a:rPr lang="en-US" sz="800" b="1" dirty="0">
                    <a:solidFill>
                      <a:srgbClr val="444444"/>
                    </a:solidFill>
                    <a:effectLst/>
                    <a:latin typeface="Segoe UI" charset="0"/>
                    <a:ea typeface="Times New Roman" charset="0"/>
                  </a:rPr>
                  <a:t> Case Capture</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Mon 10/31/16 - Wed 5/30/17</a:t>
                </a:r>
                <a:endParaRPr lang="en-US" sz="1200" dirty="0">
                  <a:effectLst/>
                  <a:latin typeface="Times New Roman" charset="0"/>
                  <a:ea typeface="Times New Roman" charset="0"/>
                </a:endParaRPr>
              </a:p>
            </p:txBody>
          </p:sp>
          <p:sp>
            <p:nvSpPr>
              <p:cNvPr id="168" name="Freeform 167"/>
              <p:cNvSpPr>
                <a:spLocks noChangeArrowheads="1"/>
              </p:cNvSpPr>
              <p:nvPr/>
            </p:nvSpPr>
            <p:spPr bwMode="auto">
              <a:xfrm flipH="1">
                <a:off x="45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69" name="Rectangle 168" descr="Release 1st Draft of Sci Book&#10;Fri 12/1/17"/>
              <p:cNvSpPr>
                <a:spLocks noChangeArrowheads="1"/>
              </p:cNvSpPr>
              <p:nvPr/>
            </p:nvSpPr>
            <p:spPr bwMode="auto">
              <a:xfrm>
                <a:off x="373" y="193"/>
                <a:ext cx="11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Release 1st Draft of </a:t>
                </a:r>
                <a:r>
                  <a:rPr lang="en-US" sz="1000" dirty="0" err="1">
                    <a:solidFill>
                      <a:srgbClr val="444444"/>
                    </a:solidFill>
                    <a:effectLst/>
                    <a:latin typeface="Segoe UI" charset="0"/>
                    <a:ea typeface="Times New Roman" charset="0"/>
                  </a:rPr>
                  <a:t>Sci</a:t>
                </a:r>
                <a:r>
                  <a:rPr lang="en-US" sz="1000" dirty="0">
                    <a:solidFill>
                      <a:srgbClr val="444444"/>
                    </a:solidFill>
                    <a:effectLst/>
                    <a:latin typeface="Segoe UI" charset="0"/>
                    <a:ea typeface="Times New Roman" charset="0"/>
                  </a:rPr>
                  <a:t> Book</a:t>
                </a:r>
                <a:br>
                  <a:rPr lang="en-US" sz="1000" dirty="0">
                    <a:solidFill>
                      <a:srgbClr val="444444"/>
                    </a:solidFill>
                    <a:effectLst/>
                    <a:latin typeface="Segoe UI" charset="0"/>
                    <a:ea typeface="Times New Roman" charset="0"/>
                  </a:rPr>
                </a:br>
                <a:r>
                  <a:rPr lang="en-US" sz="800" dirty="0">
                    <a:solidFill>
                      <a:srgbClr val="444444"/>
                    </a:solidFill>
                    <a:effectLst/>
                    <a:latin typeface="Segoe UI" charset="0"/>
                    <a:ea typeface="Times New Roman" charset="0"/>
                  </a:rPr>
                  <a:t>Fri 12/1/17</a:t>
                </a:r>
                <a:endParaRPr lang="en-US" sz="1200" dirty="0">
                  <a:effectLst/>
                  <a:latin typeface="Times New Roman" charset="0"/>
                  <a:ea typeface="Times New Roman" charset="0"/>
                </a:endParaRPr>
              </a:p>
            </p:txBody>
          </p:sp>
          <p:sp>
            <p:nvSpPr>
              <p:cNvPr id="170" name="Freeform 169"/>
              <p:cNvSpPr>
                <a:spLocks noChangeArrowheads="1"/>
              </p:cNvSpPr>
              <p:nvPr/>
            </p:nvSpPr>
            <p:spPr bwMode="auto">
              <a:xfrm>
                <a:off x="651"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1" name="Rectangle 170" descr="Release 2nd Draft of Sci Book&#10;Fri 6/15/18"/>
              <p:cNvSpPr>
                <a:spLocks noChangeArrowheads="1"/>
              </p:cNvSpPr>
              <p:nvPr/>
            </p:nvSpPr>
            <p:spPr bwMode="auto">
              <a:xfrm>
                <a:off x="532" y="125"/>
                <a:ext cx="16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Release 2nd Draft of Sci Book</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6/15/18</a:t>
                </a:r>
                <a:endParaRPr lang="en-US" sz="1200">
                  <a:effectLst/>
                  <a:latin typeface="Times New Roman" charset="0"/>
                  <a:ea typeface="Times New Roman" charset="0"/>
                </a:endParaRPr>
              </a:p>
            </p:txBody>
          </p:sp>
          <p:sp>
            <p:nvSpPr>
              <p:cNvPr id="172" name="Freeform 171"/>
              <p:cNvSpPr>
                <a:spLocks noChangeArrowheads="1"/>
              </p:cNvSpPr>
              <p:nvPr/>
            </p:nvSpPr>
            <p:spPr bwMode="auto">
              <a:xfrm>
                <a:off x="832"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3" name="Rectangle 172" descr="Publish Final Draft of Sci Book&#10;Fri 12/14/18"/>
              <p:cNvSpPr>
                <a:spLocks noChangeArrowheads="1"/>
              </p:cNvSpPr>
              <p:nvPr/>
            </p:nvSpPr>
            <p:spPr bwMode="auto">
              <a:xfrm>
                <a:off x="789" y="124"/>
                <a:ext cx="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Publish Final Draft of </a:t>
                </a:r>
                <a:r>
                  <a:rPr lang="en-US" sz="1000" dirty="0" err="1">
                    <a:solidFill>
                      <a:srgbClr val="444444"/>
                    </a:solidFill>
                    <a:effectLst/>
                    <a:latin typeface="Segoe UI" charset="0"/>
                    <a:ea typeface="Times New Roman" charset="0"/>
                  </a:rPr>
                  <a:t>Sci</a:t>
                </a:r>
                <a:r>
                  <a:rPr lang="en-US" sz="1000" dirty="0">
                    <a:solidFill>
                      <a:srgbClr val="444444"/>
                    </a:solidFill>
                    <a:effectLst/>
                    <a:latin typeface="Segoe UI" charset="0"/>
                    <a:ea typeface="Times New Roman" charset="0"/>
                  </a:rPr>
                  <a:t> Book</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Fri 12/14/18</a:t>
                </a:r>
                <a:endParaRPr lang="en-US" sz="1200" dirty="0">
                  <a:effectLst/>
                  <a:latin typeface="Times New Roman" charset="0"/>
                  <a:ea typeface="Times New Roman" charset="0"/>
                </a:endParaRPr>
              </a:p>
            </p:txBody>
          </p:sp>
          <p:sp>
            <p:nvSpPr>
              <p:cNvPr id="174" name="Freeform 173"/>
              <p:cNvSpPr>
                <a:spLocks noChangeArrowheads="1"/>
              </p:cNvSpPr>
              <p:nvPr/>
            </p:nvSpPr>
            <p:spPr bwMode="auto">
              <a:xfrm>
                <a:off x="1030"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5" name="Rectangle 174" descr="Submit RFIR2&#10;Mon 7/1/19"/>
              <p:cNvSpPr>
                <a:spLocks noChangeArrowheads="1"/>
              </p:cNvSpPr>
              <p:nvPr/>
            </p:nvSpPr>
            <p:spPr bwMode="auto">
              <a:xfrm>
                <a:off x="979" y="172"/>
                <a:ext cx="10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RFIR2</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7/1/19</a:t>
                </a:r>
                <a:endParaRPr lang="en-US" sz="1200">
                  <a:effectLst/>
                  <a:latin typeface="Times New Roman" charset="0"/>
                  <a:ea typeface="Times New Roman" charset="0"/>
                </a:endParaRPr>
              </a:p>
            </p:txBody>
          </p:sp>
          <p:sp>
            <p:nvSpPr>
              <p:cNvPr id="176" name="Freeform 175"/>
              <p:cNvSpPr>
                <a:spLocks noChangeArrowheads="1"/>
              </p:cNvSpPr>
              <p:nvPr/>
            </p:nvSpPr>
            <p:spPr bwMode="auto">
              <a:xfrm>
                <a:off x="940"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7" name="Rectangle 176" descr="Submit RFIR1&#10;Mon 4/1/19"/>
              <p:cNvSpPr>
                <a:spLocks noChangeArrowheads="1"/>
              </p:cNvSpPr>
              <p:nvPr/>
            </p:nvSpPr>
            <p:spPr bwMode="auto">
              <a:xfrm>
                <a:off x="906" y="124"/>
                <a:ext cx="80"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RFIR1</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4/1/19</a:t>
                </a:r>
                <a:endParaRPr lang="en-US" sz="1200">
                  <a:effectLst/>
                  <a:latin typeface="Times New Roman" charset="0"/>
                  <a:ea typeface="Times New Roman" charset="0"/>
                </a:endParaRPr>
              </a:p>
            </p:txBody>
          </p:sp>
          <p:sp>
            <p:nvSpPr>
              <p:cNvPr id="178" name="Freeform 177"/>
              <p:cNvSpPr>
                <a:spLocks noChangeArrowheads="1"/>
              </p:cNvSpPr>
              <p:nvPr/>
            </p:nvSpPr>
            <p:spPr bwMode="auto">
              <a:xfrm>
                <a:off x="86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9" name="Rectangle 178" descr="Submit NOI&#10;Fri 1/11/19"/>
              <p:cNvSpPr>
                <a:spLocks noChangeArrowheads="1"/>
              </p:cNvSpPr>
              <p:nvPr/>
            </p:nvSpPr>
            <p:spPr bwMode="auto">
              <a:xfrm>
                <a:off x="818" y="198"/>
                <a:ext cx="8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NOI</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1/11/19</a:t>
                </a:r>
                <a:endParaRPr lang="en-US" sz="1200">
                  <a:effectLst/>
                  <a:latin typeface="Times New Roman" charset="0"/>
                  <a:ea typeface="Times New Roman" charset="0"/>
                </a:endParaRPr>
              </a:p>
            </p:txBody>
          </p:sp>
          <p:sp>
            <p:nvSpPr>
              <p:cNvPr id="180" name="Freeform 179"/>
              <p:cNvSpPr>
                <a:spLocks noChangeArrowheads="1"/>
              </p:cNvSpPr>
              <p:nvPr/>
            </p:nvSpPr>
            <p:spPr bwMode="auto">
              <a:xfrm flipH="1">
                <a:off x="890" y="105"/>
                <a:ext cx="5" cy="13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1" name="Rectangle 180" descr="Submit SWPs&#10;Fri 2/15/19"/>
              <p:cNvSpPr>
                <a:spLocks noChangeArrowheads="1"/>
              </p:cNvSpPr>
              <p:nvPr/>
            </p:nvSpPr>
            <p:spPr bwMode="auto">
              <a:xfrm>
                <a:off x="877" y="244"/>
                <a:ext cx="102"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SWPs</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2/15/19</a:t>
                </a:r>
                <a:endParaRPr lang="en-US" sz="1200">
                  <a:effectLst/>
                  <a:latin typeface="Times New Roman" charset="0"/>
                  <a:ea typeface="Times New Roman" charset="0"/>
                </a:endParaRPr>
              </a:p>
            </p:txBody>
          </p:sp>
          <p:sp>
            <p:nvSpPr>
              <p:cNvPr id="182" name="Freeform 181"/>
              <p:cNvSpPr>
                <a:spLocks noChangeArrowheads="1"/>
              </p:cNvSpPr>
              <p:nvPr/>
            </p:nvSpPr>
            <p:spPr bwMode="auto">
              <a:xfrm flipH="1">
                <a:off x="750"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3" name="Rectangle 182" descr="Pre-Proposal Review #2 Complete&#10;Fri 9/28/18"/>
              <p:cNvSpPr>
                <a:spLocks noChangeArrowheads="1"/>
              </p:cNvSpPr>
              <p:nvPr/>
            </p:nvSpPr>
            <p:spPr bwMode="auto">
              <a:xfrm>
                <a:off x="675" y="291"/>
                <a:ext cx="22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Pre-Proposal Review #2 Complete</a:t>
                </a:r>
                <a:r>
                  <a:rPr lang="en-US" sz="1200">
                    <a:effectLst/>
                    <a:latin typeface="Times New Roman" charset="0"/>
                    <a:ea typeface="Times New Roman" charset="0"/>
                  </a:rPr>
                  <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9/28/18</a:t>
                </a:r>
                <a:endParaRPr lang="en-US" sz="1200">
                  <a:effectLst/>
                  <a:latin typeface="Times New Roman" charset="0"/>
                  <a:ea typeface="Times New Roman" charset="0"/>
                </a:endParaRPr>
              </a:p>
            </p:txBody>
          </p:sp>
          <p:sp>
            <p:nvSpPr>
              <p:cNvPr id="184" name="Freeform 183"/>
              <p:cNvSpPr>
                <a:spLocks noChangeArrowheads="1"/>
              </p:cNvSpPr>
              <p:nvPr/>
            </p:nvSpPr>
            <p:spPr bwMode="auto">
              <a:xfrm flipH="1">
                <a:off x="478" y="105"/>
                <a:ext cx="5" cy="15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5" name="Rectangle 184" descr="Pre-Proposal Review #1 Complete&#10;Fri 12/29/17"/>
              <p:cNvSpPr>
                <a:spLocks noChangeArrowheads="1"/>
              </p:cNvSpPr>
              <p:nvPr/>
            </p:nvSpPr>
            <p:spPr bwMode="auto">
              <a:xfrm>
                <a:off x="393" y="260"/>
                <a:ext cx="221"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Pre-Proposal Review #1 Complete</a:t>
                </a:r>
                <a:endParaRPr lang="en-US" sz="1200">
                  <a:effectLst/>
                  <a:latin typeface="Times New Roman" charset="0"/>
                  <a:ea typeface="Times New Roman" charset="0"/>
                </a:endParaRPr>
              </a:p>
            </p:txBody>
          </p:sp>
          <p:sp>
            <p:nvSpPr>
              <p:cNvPr id="186" name="Freeform 185"/>
              <p:cNvSpPr>
                <a:spLocks noChangeArrowheads="1"/>
              </p:cNvSpPr>
              <p:nvPr/>
            </p:nvSpPr>
            <p:spPr bwMode="auto">
              <a:xfrm>
                <a:off x="253" y="105"/>
                <a:ext cx="5" cy="43"/>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7" name="Rectangle 186" descr="Rev 1 Design Docs Published (TRL1)&#10;Fri 5/12/17"/>
              <p:cNvSpPr>
                <a:spLocks noChangeArrowheads="1"/>
              </p:cNvSpPr>
              <p:nvPr/>
            </p:nvSpPr>
            <p:spPr bwMode="auto">
              <a:xfrm rot="5400000">
                <a:off x="220" y="45"/>
                <a:ext cx="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Rev 1 Design Docs Published (TRL1)</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Fri 5/12/17</a:t>
                </a:r>
                <a:endParaRPr lang="en-US" sz="1200" dirty="0">
                  <a:effectLst/>
                  <a:latin typeface="Times New Roman" charset="0"/>
                  <a:ea typeface="Times New Roman" charset="0"/>
                </a:endParaRPr>
              </a:p>
            </p:txBody>
          </p:sp>
          <p:sp>
            <p:nvSpPr>
              <p:cNvPr id="188" name="Freeform 187"/>
              <p:cNvSpPr>
                <a:spLocks noChangeArrowheads="1"/>
              </p:cNvSpPr>
              <p:nvPr/>
            </p:nvSpPr>
            <p:spPr bwMode="auto">
              <a:xfrm flipH="1">
                <a:off x="443" y="105"/>
                <a:ext cx="5" cy="1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9" name="Rectangle 188" descr="Rev 1.5 Design Docs Published (TRL1)&#10;Fri 11/24/17"/>
              <p:cNvSpPr>
                <a:spLocks noChangeArrowheads="1"/>
              </p:cNvSpPr>
              <p:nvPr/>
            </p:nvSpPr>
            <p:spPr bwMode="auto">
              <a:xfrm>
                <a:off x="369" y="111"/>
                <a:ext cx="9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Rev 1.5 Design Docs Published (TRL1)</a:t>
                </a:r>
                <a:endParaRPr lang="en-US" sz="1200">
                  <a:effectLst/>
                  <a:latin typeface="Times New Roman" charset="0"/>
                  <a:ea typeface="Times New Roman" charset="0"/>
                </a:endParaRPr>
              </a:p>
            </p:txBody>
          </p:sp>
          <p:sp>
            <p:nvSpPr>
              <p:cNvPr id="190" name="Freeform 189"/>
              <p:cNvSpPr>
                <a:spLocks noChangeArrowheads="1"/>
              </p:cNvSpPr>
              <p:nvPr/>
            </p:nvSpPr>
            <p:spPr bwMode="auto">
              <a:xfrm flipH="1">
                <a:off x="691"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1" name="Rectangle 190" descr="Design Docs Rev2 Released for Review (TRL2)&#10;Tue 7/31/18"/>
              <p:cNvSpPr>
                <a:spLocks noChangeArrowheads="1"/>
              </p:cNvSpPr>
              <p:nvPr/>
            </p:nvSpPr>
            <p:spPr bwMode="auto">
              <a:xfrm>
                <a:off x="598" y="172"/>
                <a:ext cx="154"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Design Docs Rev2 Released for Review (TRL2)</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7/31/18</a:t>
                </a:r>
                <a:endParaRPr lang="en-US" sz="1200" dirty="0">
                  <a:effectLst/>
                  <a:latin typeface="Times New Roman" charset="0"/>
                  <a:ea typeface="Times New Roman" charset="0"/>
                </a:endParaRPr>
              </a:p>
            </p:txBody>
          </p:sp>
          <p:sp>
            <p:nvSpPr>
              <p:cNvPr id="192" name="Freeform 191"/>
              <p:cNvSpPr>
                <a:spLocks noChangeArrowheads="1"/>
              </p:cNvSpPr>
              <p:nvPr/>
            </p:nvSpPr>
            <p:spPr bwMode="auto">
              <a:xfrm>
                <a:off x="780" y="105"/>
                <a:ext cx="6" cy="12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3" name="Rectangle 192" descr="Final Design Docs Published&#10;Tue 10/23/18"/>
              <p:cNvSpPr>
                <a:spLocks noChangeArrowheads="1"/>
              </p:cNvSpPr>
              <p:nvPr/>
            </p:nvSpPr>
            <p:spPr bwMode="auto">
              <a:xfrm>
                <a:off x="759" y="233"/>
                <a:ext cx="10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Final Design Docs Published</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10/23/18</a:t>
                </a:r>
                <a:endParaRPr lang="en-US" sz="1200" dirty="0">
                  <a:effectLst/>
                  <a:latin typeface="Times New Roman" charset="0"/>
                  <a:ea typeface="Times New Roman" charset="0"/>
                </a:endParaRPr>
              </a:p>
            </p:txBody>
          </p:sp>
          <p:sp>
            <p:nvSpPr>
              <p:cNvPr id="194" name="Freeform 193"/>
              <p:cNvSpPr>
                <a:spLocks noChangeArrowheads="1"/>
              </p:cNvSpPr>
              <p:nvPr/>
            </p:nvSpPr>
            <p:spPr bwMode="auto">
              <a:xfrm>
                <a:off x="348"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5" name="Rectangle 194" descr="Community Study Final Reports Due&#10;Tue 8/15/17"/>
              <p:cNvSpPr>
                <a:spLocks noChangeArrowheads="1"/>
              </p:cNvSpPr>
              <p:nvPr/>
            </p:nvSpPr>
            <p:spPr bwMode="auto">
              <a:xfrm>
                <a:off x="231" y="284"/>
                <a:ext cx="249"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pPr>
                <a:r>
                  <a:rPr lang="en-US" sz="1000" dirty="0">
                    <a:solidFill>
                      <a:srgbClr val="444444"/>
                    </a:solidFill>
                    <a:effectLst/>
                    <a:latin typeface="Segoe UI" charset="0"/>
                    <a:ea typeface="Times New Roman" charset="0"/>
                  </a:rPr>
                  <a:t>US Radio Futures Conference #3</a:t>
                </a:r>
                <a:endParaRPr lang="en-US" sz="1200" dirty="0">
                  <a:effectLst/>
                  <a:latin typeface="Times New Roman" charset="0"/>
                  <a:ea typeface="Times New Roman" charset="0"/>
                </a:endParaRPr>
              </a:p>
              <a:p>
                <a:pPr marL="0" marR="0">
                  <a:spcBef>
                    <a:spcPts val="0"/>
                  </a:spcBef>
                  <a:spcAft>
                    <a:spcPts val="0"/>
                  </a:spcAft>
                </a:pPr>
                <a:r>
                  <a:rPr lang="en-US" sz="1000" dirty="0">
                    <a:solidFill>
                      <a:srgbClr val="444444"/>
                    </a:solidFill>
                    <a:effectLst/>
                    <a:latin typeface="Segoe UI" charset="0"/>
                    <a:ea typeface="Times New Roman" charset="0"/>
                  </a:rPr>
                  <a:t>Community Study Final Reports Due</a:t>
                </a:r>
                <a:r>
                  <a:rPr lang="en-US" sz="1200" dirty="0">
                    <a:effectLst/>
                    <a:latin typeface="Times New Roman" charset="0"/>
                    <a:ea typeface="Times New Roman" charset="0"/>
                  </a:rPr>
                  <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8/15/17</a:t>
                </a:r>
                <a:endParaRPr lang="en-US" sz="1200" dirty="0">
                  <a:effectLst/>
                  <a:latin typeface="Times New Roman" charset="0"/>
                  <a:ea typeface="Times New Roman" charset="0"/>
                </a:endParaRPr>
              </a:p>
            </p:txBody>
          </p:sp>
          <p:sp>
            <p:nvSpPr>
              <p:cNvPr id="196" name="AutoShape 312" descr="Today"/>
              <p:cNvSpPr>
                <a:spLocks noChangeArrowheads="1"/>
              </p:cNvSpPr>
              <p:nvPr/>
            </p:nvSpPr>
            <p:spPr bwMode="auto">
              <a:xfrm>
                <a:off x="387" y="-43"/>
                <a:ext cx="50" cy="16"/>
              </a:xfrm>
              <a:prstGeom prst="roundRect">
                <a:avLst>
                  <a:gd name="adj" fmla="val 10000"/>
                </a:avLst>
              </a:prstGeom>
              <a:solidFill>
                <a:srgbClr val="31752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0" tIns="0" rIns="0" bIns="0" anchor="t" anchorCtr="0" upright="1">
                <a:noAutofit/>
              </a:bodyPr>
              <a:lstStyle/>
              <a:p>
                <a:pPr marL="0" marR="0" algn="ctr"/>
                <a:r>
                  <a:rPr lang="en-US" sz="800" b="1" dirty="0">
                    <a:solidFill>
                      <a:srgbClr val="FFFFFF"/>
                    </a:solidFill>
                    <a:effectLst/>
                    <a:latin typeface="Segoe UI" charset="0"/>
                    <a:ea typeface="Times New Roman" charset="0"/>
                  </a:rPr>
                  <a:t>Today</a:t>
                </a:r>
                <a:endParaRPr lang="en-US" sz="1200" dirty="0">
                  <a:effectLst/>
                  <a:latin typeface="Times New Roman" charset="0"/>
                  <a:ea typeface="Times New Roman" charset="0"/>
                </a:endParaRPr>
              </a:p>
            </p:txBody>
          </p:sp>
          <p:sp>
            <p:nvSpPr>
              <p:cNvPr id="197" name="Freeform 196"/>
              <p:cNvSpPr>
                <a:spLocks noChangeArrowheads="1"/>
              </p:cNvSpPr>
              <p:nvPr/>
            </p:nvSpPr>
            <p:spPr bwMode="auto">
              <a:xfrm flipH="1">
                <a:off x="337" y="-31"/>
                <a:ext cx="75" cy="129"/>
              </a:xfrm>
              <a:custGeom>
                <a:avLst/>
                <a:gdLst>
                  <a:gd name="T0" fmla="*/ 0 h 123"/>
                  <a:gd name="T1" fmla="*/ 123 h 123"/>
                </a:gdLst>
                <a:ahLst/>
                <a:cxnLst>
                  <a:cxn ang="0">
                    <a:pos x="0" y="T0"/>
                  </a:cxn>
                  <a:cxn ang="0">
                    <a:pos x="0" y="T1"/>
                  </a:cxn>
                </a:cxnLst>
                <a:rect l="0" t="0" r="r" b="b"/>
                <a:pathLst>
                  <a:path h="123">
                    <a:moveTo>
                      <a:pt x="0" y="0"/>
                    </a:moveTo>
                    <a:lnTo>
                      <a:pt x="0" y="123"/>
                    </a:lnTo>
                  </a:path>
                </a:pathLst>
              </a:custGeom>
              <a:solidFill>
                <a:srgbClr val="FFFFFF"/>
              </a:solidFill>
              <a:ln w="3">
                <a:solidFill>
                  <a:srgbClr val="31752F"/>
                </a:solidFill>
                <a:prstDash val="solid"/>
                <a:round/>
                <a:headEnd/>
                <a:tailEnd/>
              </a:ln>
            </p:spPr>
            <p:txBody>
              <a:bodyPr rot="0" vert="horz" wrap="square" lIns="91440" tIns="45720" rIns="91440" bIns="45720" anchor="t" anchorCtr="0" upright="1">
                <a:noAutofit/>
              </a:bodyPr>
              <a:lstStyle/>
              <a:p>
                <a:endParaRPr lang="en-US"/>
              </a:p>
            </p:txBody>
          </p:sp>
          <p:grpSp>
            <p:nvGrpSpPr>
              <p:cNvPr id="198" name="Group 197"/>
              <p:cNvGrpSpPr>
                <a:grpSpLocks/>
              </p:cNvGrpSpPr>
              <p:nvPr/>
            </p:nvGrpSpPr>
            <p:grpSpPr bwMode="auto">
              <a:xfrm>
                <a:off x="339" y="92"/>
                <a:ext cx="18" cy="18"/>
                <a:chOff x="0" y="0"/>
                <a:chExt cx="100" cy="100"/>
              </a:xfrm>
            </p:grpSpPr>
            <p:sp>
              <p:nvSpPr>
                <p:cNvPr id="238" name="Freeform 23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9" name="Freeform 23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199" name="Group 198"/>
              <p:cNvGrpSpPr>
                <a:grpSpLocks/>
              </p:cNvGrpSpPr>
              <p:nvPr/>
            </p:nvGrpSpPr>
            <p:grpSpPr bwMode="auto">
              <a:xfrm>
                <a:off x="771" y="92"/>
                <a:ext cx="18" cy="18"/>
                <a:chOff x="0" y="0"/>
                <a:chExt cx="100" cy="100"/>
              </a:xfrm>
            </p:grpSpPr>
            <p:sp>
              <p:nvSpPr>
                <p:cNvPr id="236" name="Freeform 23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7" name="Freeform 23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0" name="Group 199"/>
              <p:cNvGrpSpPr>
                <a:grpSpLocks/>
              </p:cNvGrpSpPr>
              <p:nvPr/>
            </p:nvGrpSpPr>
            <p:grpSpPr bwMode="auto">
              <a:xfrm>
                <a:off x="687" y="92"/>
                <a:ext cx="18" cy="18"/>
                <a:chOff x="0" y="0"/>
                <a:chExt cx="100" cy="100"/>
              </a:xfrm>
            </p:grpSpPr>
            <p:sp>
              <p:nvSpPr>
                <p:cNvPr id="234" name="Freeform 23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5" name="Freeform 23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1" name="Group 200"/>
              <p:cNvGrpSpPr>
                <a:grpSpLocks/>
              </p:cNvGrpSpPr>
              <p:nvPr/>
            </p:nvGrpSpPr>
            <p:grpSpPr bwMode="auto">
              <a:xfrm>
                <a:off x="439" y="92"/>
                <a:ext cx="18" cy="18"/>
                <a:chOff x="0" y="0"/>
                <a:chExt cx="100" cy="100"/>
              </a:xfrm>
            </p:grpSpPr>
            <p:sp>
              <p:nvSpPr>
                <p:cNvPr id="232" name="Freeform 23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Freeform 23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2" name="Group 201"/>
              <p:cNvGrpSpPr>
                <a:grpSpLocks/>
              </p:cNvGrpSpPr>
              <p:nvPr/>
            </p:nvGrpSpPr>
            <p:grpSpPr bwMode="auto">
              <a:xfrm>
                <a:off x="244" y="92"/>
                <a:ext cx="18" cy="18"/>
                <a:chOff x="0" y="0"/>
                <a:chExt cx="100" cy="100"/>
              </a:xfrm>
            </p:grpSpPr>
            <p:sp>
              <p:nvSpPr>
                <p:cNvPr id="230" name="Freeform 22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1" name="Freeform 23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3" name="Group 202"/>
              <p:cNvGrpSpPr>
                <a:grpSpLocks/>
              </p:cNvGrpSpPr>
              <p:nvPr/>
            </p:nvGrpSpPr>
            <p:grpSpPr bwMode="auto">
              <a:xfrm>
                <a:off x="474" y="92"/>
                <a:ext cx="18" cy="18"/>
                <a:chOff x="0" y="0"/>
                <a:chExt cx="100" cy="100"/>
              </a:xfrm>
            </p:grpSpPr>
            <p:sp>
              <p:nvSpPr>
                <p:cNvPr id="228" name="Freeform 22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4" name="Group 203"/>
              <p:cNvGrpSpPr>
                <a:grpSpLocks/>
              </p:cNvGrpSpPr>
              <p:nvPr/>
            </p:nvGrpSpPr>
            <p:grpSpPr bwMode="auto">
              <a:xfrm>
                <a:off x="746" y="92"/>
                <a:ext cx="18" cy="18"/>
                <a:chOff x="0" y="0"/>
                <a:chExt cx="100" cy="100"/>
              </a:xfrm>
            </p:grpSpPr>
            <p:sp>
              <p:nvSpPr>
                <p:cNvPr id="226" name="Freeform 22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7" name="Freeform 22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5" name="Group 204"/>
              <p:cNvGrpSpPr>
                <a:grpSpLocks/>
              </p:cNvGrpSpPr>
              <p:nvPr/>
            </p:nvGrpSpPr>
            <p:grpSpPr bwMode="auto">
              <a:xfrm>
                <a:off x="886" y="92"/>
                <a:ext cx="18" cy="18"/>
                <a:chOff x="0" y="0"/>
                <a:chExt cx="100" cy="100"/>
              </a:xfrm>
            </p:grpSpPr>
            <p:sp>
              <p:nvSpPr>
                <p:cNvPr id="224" name="Freeform 22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Freeform 22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6" name="Group 205"/>
              <p:cNvGrpSpPr>
                <a:grpSpLocks/>
              </p:cNvGrpSpPr>
              <p:nvPr/>
            </p:nvGrpSpPr>
            <p:grpSpPr bwMode="auto">
              <a:xfrm>
                <a:off x="851" y="92"/>
                <a:ext cx="18" cy="18"/>
                <a:chOff x="0" y="0"/>
                <a:chExt cx="100" cy="100"/>
              </a:xfrm>
            </p:grpSpPr>
            <p:sp>
              <p:nvSpPr>
                <p:cNvPr id="222" name="Freeform 22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3" name="Freeform 22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7" name="Group 206"/>
              <p:cNvGrpSpPr>
                <a:grpSpLocks/>
              </p:cNvGrpSpPr>
              <p:nvPr/>
            </p:nvGrpSpPr>
            <p:grpSpPr bwMode="auto">
              <a:xfrm>
                <a:off x="931" y="92"/>
                <a:ext cx="18" cy="18"/>
                <a:chOff x="0" y="0"/>
                <a:chExt cx="100" cy="100"/>
              </a:xfrm>
            </p:grpSpPr>
            <p:sp>
              <p:nvSpPr>
                <p:cNvPr id="220" name="Freeform 21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1" name="Freeform 22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8" name="Group 207"/>
              <p:cNvGrpSpPr>
                <a:grpSpLocks/>
              </p:cNvGrpSpPr>
              <p:nvPr/>
            </p:nvGrpSpPr>
            <p:grpSpPr bwMode="auto">
              <a:xfrm>
                <a:off x="1021" y="92"/>
                <a:ext cx="18" cy="18"/>
                <a:chOff x="0" y="0"/>
                <a:chExt cx="100" cy="100"/>
              </a:xfrm>
            </p:grpSpPr>
            <p:sp>
              <p:nvSpPr>
                <p:cNvPr id="218" name="Freeform 21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9" name="Freeform 21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9" name="Group 208"/>
              <p:cNvGrpSpPr>
                <a:grpSpLocks/>
              </p:cNvGrpSpPr>
              <p:nvPr/>
            </p:nvGrpSpPr>
            <p:grpSpPr bwMode="auto">
              <a:xfrm>
                <a:off x="823" y="92"/>
                <a:ext cx="18" cy="18"/>
                <a:chOff x="0" y="0"/>
                <a:chExt cx="100" cy="100"/>
              </a:xfrm>
            </p:grpSpPr>
            <p:sp>
              <p:nvSpPr>
                <p:cNvPr id="216" name="Freeform 21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7" name="Freeform 21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0" name="Group 209"/>
              <p:cNvGrpSpPr>
                <a:grpSpLocks/>
              </p:cNvGrpSpPr>
              <p:nvPr/>
            </p:nvGrpSpPr>
            <p:grpSpPr bwMode="auto">
              <a:xfrm>
                <a:off x="642" y="92"/>
                <a:ext cx="18" cy="18"/>
                <a:chOff x="0" y="0"/>
                <a:chExt cx="100" cy="100"/>
              </a:xfrm>
            </p:grpSpPr>
            <p:sp>
              <p:nvSpPr>
                <p:cNvPr id="214" name="Freeform 21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1" name="Group 210"/>
              <p:cNvGrpSpPr>
                <a:grpSpLocks/>
              </p:cNvGrpSpPr>
              <p:nvPr/>
            </p:nvGrpSpPr>
            <p:grpSpPr bwMode="auto">
              <a:xfrm>
                <a:off x="446" y="92"/>
                <a:ext cx="18" cy="18"/>
                <a:chOff x="0" y="0"/>
                <a:chExt cx="100" cy="100"/>
              </a:xfrm>
            </p:grpSpPr>
            <p:sp>
              <p:nvSpPr>
                <p:cNvPr id="212" name="Freeform 21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sp>
          <p:nvSpPr>
            <p:cNvPr id="3" name="TextBox 2"/>
            <p:cNvSpPr txBox="1"/>
            <p:nvPr/>
          </p:nvSpPr>
          <p:spPr>
            <a:xfrm>
              <a:off x="1336334" y="1169736"/>
              <a:ext cx="537327" cy="300082"/>
            </a:xfrm>
            <a:prstGeom prst="rect">
              <a:avLst/>
            </a:prstGeom>
            <a:noFill/>
          </p:spPr>
          <p:txBody>
            <a:bodyPr wrap="none" rtlCol="0">
              <a:spAutoFit/>
            </a:bodyPr>
            <a:lstStyle/>
            <a:p>
              <a:r>
                <a:rPr lang="en-US" smtClean="0"/>
                <a:t>2017</a:t>
              </a:r>
              <a:endParaRPr lang="en-US"/>
            </a:p>
          </p:txBody>
        </p:sp>
        <p:sp>
          <p:nvSpPr>
            <p:cNvPr id="240" name="TextBox 239"/>
            <p:cNvSpPr txBox="1"/>
            <p:nvPr/>
          </p:nvSpPr>
          <p:spPr>
            <a:xfrm>
              <a:off x="4221798" y="1168328"/>
              <a:ext cx="537327" cy="300082"/>
            </a:xfrm>
            <a:prstGeom prst="rect">
              <a:avLst/>
            </a:prstGeom>
            <a:noFill/>
          </p:spPr>
          <p:txBody>
            <a:bodyPr wrap="none" rtlCol="0">
              <a:spAutoFit/>
            </a:bodyPr>
            <a:lstStyle/>
            <a:p>
              <a:r>
                <a:rPr lang="en-US" dirty="0" smtClean="0"/>
                <a:t>2018</a:t>
              </a:r>
              <a:endParaRPr lang="en-US" dirty="0"/>
            </a:p>
          </p:txBody>
        </p:sp>
        <p:sp>
          <p:nvSpPr>
            <p:cNvPr id="241" name="TextBox 240"/>
            <p:cNvSpPr txBox="1"/>
            <p:nvPr/>
          </p:nvSpPr>
          <p:spPr>
            <a:xfrm>
              <a:off x="7067998" y="1183077"/>
              <a:ext cx="537327" cy="300082"/>
            </a:xfrm>
            <a:prstGeom prst="rect">
              <a:avLst/>
            </a:prstGeom>
            <a:noFill/>
          </p:spPr>
          <p:txBody>
            <a:bodyPr wrap="none" rtlCol="0">
              <a:spAutoFit/>
            </a:bodyPr>
            <a:lstStyle/>
            <a:p>
              <a:r>
                <a:rPr lang="en-US" smtClean="0"/>
                <a:t>2019</a:t>
              </a:r>
              <a:endParaRPr lang="en-US"/>
            </a:p>
          </p:txBody>
        </p:sp>
        <p:sp>
          <p:nvSpPr>
            <p:cNvPr id="4" name="Rectangle 3"/>
            <p:cNvSpPr/>
            <p:nvPr/>
          </p:nvSpPr>
          <p:spPr>
            <a:xfrm>
              <a:off x="249382" y="2442226"/>
              <a:ext cx="8832282" cy="202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05691" y="2503349"/>
            <a:ext cx="8005703" cy="1369486"/>
            <a:chOff x="605691" y="2461784"/>
            <a:chExt cx="8005703" cy="1369486"/>
          </a:xfrm>
        </p:grpSpPr>
        <p:pic>
          <p:nvPicPr>
            <p:cNvPr id="242" name="Picture 241"/>
            <p:cNvPicPr>
              <a:picLocks noChangeAspect="1"/>
            </p:cNvPicPr>
            <p:nvPr/>
          </p:nvPicPr>
          <p:blipFill>
            <a:blip r:embed="rId2"/>
            <a:stretch>
              <a:fillRect/>
            </a:stretch>
          </p:blipFill>
          <p:spPr>
            <a:xfrm>
              <a:off x="605691" y="2461784"/>
              <a:ext cx="8005703" cy="1369486"/>
            </a:xfrm>
            <a:prstGeom prst="rect">
              <a:avLst/>
            </a:prstGeom>
          </p:spPr>
        </p:pic>
        <p:sp>
          <p:nvSpPr>
            <p:cNvPr id="245" name="TextBox 244"/>
            <p:cNvSpPr txBox="1"/>
            <p:nvPr/>
          </p:nvSpPr>
          <p:spPr>
            <a:xfrm>
              <a:off x="2376141" y="2513732"/>
              <a:ext cx="537327" cy="300082"/>
            </a:xfrm>
            <a:prstGeom prst="rect">
              <a:avLst/>
            </a:prstGeom>
            <a:noFill/>
          </p:spPr>
          <p:txBody>
            <a:bodyPr wrap="none" rtlCol="0">
              <a:spAutoFit/>
            </a:bodyPr>
            <a:lstStyle/>
            <a:p>
              <a:r>
                <a:rPr lang="en-US" dirty="0" smtClean="0"/>
                <a:t>2020</a:t>
              </a:r>
              <a:endParaRPr lang="en-US" dirty="0"/>
            </a:p>
          </p:txBody>
        </p:sp>
        <p:sp>
          <p:nvSpPr>
            <p:cNvPr id="246" name="TextBox 245"/>
            <p:cNvSpPr txBox="1"/>
            <p:nvPr/>
          </p:nvSpPr>
          <p:spPr>
            <a:xfrm>
              <a:off x="6256599" y="2522654"/>
              <a:ext cx="537327" cy="300082"/>
            </a:xfrm>
            <a:prstGeom prst="rect">
              <a:avLst/>
            </a:prstGeom>
            <a:noFill/>
          </p:spPr>
          <p:txBody>
            <a:bodyPr wrap="none" rtlCol="0">
              <a:spAutoFit/>
            </a:bodyPr>
            <a:lstStyle/>
            <a:p>
              <a:r>
                <a:rPr lang="en-US" smtClean="0"/>
                <a:t>2023</a:t>
              </a:r>
              <a:endParaRPr lang="en-US" dirty="0"/>
            </a:p>
          </p:txBody>
        </p:sp>
      </p:grpSp>
      <p:grpSp>
        <p:nvGrpSpPr>
          <p:cNvPr id="8" name="Group 7"/>
          <p:cNvGrpSpPr/>
          <p:nvPr/>
        </p:nvGrpSpPr>
        <p:grpSpPr>
          <a:xfrm>
            <a:off x="1145322" y="3955060"/>
            <a:ext cx="6853574" cy="1148954"/>
            <a:chOff x="1145322" y="3955060"/>
            <a:chExt cx="6853574" cy="1148954"/>
          </a:xfrm>
        </p:grpSpPr>
        <p:pic>
          <p:nvPicPr>
            <p:cNvPr id="243" name="Picture 242"/>
            <p:cNvPicPr>
              <a:picLocks noChangeAspect="1"/>
            </p:cNvPicPr>
            <p:nvPr/>
          </p:nvPicPr>
          <p:blipFill rotWithShape="1">
            <a:blip r:embed="rId3" cstate="hqprint">
              <a:extLst>
                <a:ext uri="{28A0092B-C50C-407E-A947-70E740481C1C}">
                  <a14:useLocalDpi xmlns:a14="http://schemas.microsoft.com/office/drawing/2010/main"/>
                </a:ext>
              </a:extLst>
            </a:blip>
            <a:srcRect t="6087" b="20115"/>
            <a:stretch/>
          </p:blipFill>
          <p:spPr>
            <a:xfrm>
              <a:off x="1145322" y="4006734"/>
              <a:ext cx="6853574" cy="1097280"/>
            </a:xfrm>
            <a:prstGeom prst="rect">
              <a:avLst/>
            </a:prstGeom>
          </p:spPr>
        </p:pic>
        <p:sp>
          <p:nvSpPr>
            <p:cNvPr id="247" name="TextBox 246"/>
            <p:cNvSpPr txBox="1"/>
            <p:nvPr/>
          </p:nvSpPr>
          <p:spPr>
            <a:xfrm>
              <a:off x="1409230" y="3955060"/>
              <a:ext cx="537327" cy="300082"/>
            </a:xfrm>
            <a:prstGeom prst="rect">
              <a:avLst/>
            </a:prstGeom>
            <a:noFill/>
          </p:spPr>
          <p:txBody>
            <a:bodyPr wrap="none" rtlCol="0">
              <a:spAutoFit/>
            </a:bodyPr>
            <a:lstStyle/>
            <a:p>
              <a:r>
                <a:rPr lang="en-US" dirty="0" smtClean="0"/>
                <a:t>2025</a:t>
              </a:r>
              <a:endParaRPr lang="en-US" dirty="0"/>
            </a:p>
          </p:txBody>
        </p:sp>
        <p:sp>
          <p:nvSpPr>
            <p:cNvPr id="248" name="TextBox 247"/>
            <p:cNvSpPr txBox="1"/>
            <p:nvPr/>
          </p:nvSpPr>
          <p:spPr>
            <a:xfrm>
              <a:off x="6980290" y="3967670"/>
              <a:ext cx="537327" cy="300082"/>
            </a:xfrm>
            <a:prstGeom prst="rect">
              <a:avLst/>
            </a:prstGeom>
            <a:noFill/>
          </p:spPr>
          <p:txBody>
            <a:bodyPr wrap="none" rtlCol="0">
              <a:spAutoFit/>
            </a:bodyPr>
            <a:lstStyle/>
            <a:p>
              <a:r>
                <a:rPr lang="en-US" dirty="0" smtClean="0"/>
                <a:t>2034</a:t>
              </a:r>
              <a:endParaRPr lang="en-US" dirty="0"/>
            </a:p>
          </p:txBody>
        </p:sp>
      </p:grpSp>
    </p:spTree>
    <p:extLst>
      <p:ext uri="{BB962C8B-B14F-4D97-AF65-F5344CB8AC3E}">
        <p14:creationId xmlns:p14="http://schemas.microsoft.com/office/powerpoint/2010/main" val="1597246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0" y="40910"/>
            <a:ext cx="9144000" cy="461665"/>
          </a:xfrm>
          <a:prstGeom prst="rect">
            <a:avLst/>
          </a:prstGeom>
          <a:noFill/>
        </p:spPr>
        <p:txBody>
          <a:bodyPr wrap="square" rtlCol="0">
            <a:spAutoFit/>
          </a:bodyPr>
          <a:lstStyle/>
          <a:p>
            <a:pPr algn="ctr"/>
            <a:r>
              <a:rPr lang="en-IE" sz="2400" smtClean="0">
                <a:cs typeface="Times New Roman"/>
              </a:rPr>
              <a:t>Still a Radio </a:t>
            </a:r>
            <a:r>
              <a:rPr lang="en-IE" sz="2400" dirty="0" smtClean="0">
                <a:cs typeface="Times New Roman"/>
              </a:rPr>
              <a:t>Astronomy Powerhouse: VLA </a:t>
            </a:r>
            <a:r>
              <a:rPr lang="en-IE" sz="2400" smtClean="0">
                <a:cs typeface="Times New Roman"/>
              </a:rPr>
              <a:t>Recent Discoveries</a:t>
            </a:r>
            <a:endParaRPr lang="en-IE" sz="2400" dirty="0">
              <a:cs typeface="Times New Roman"/>
            </a:endParaRPr>
          </a:p>
        </p:txBody>
      </p:sp>
      <p:grpSp>
        <p:nvGrpSpPr>
          <p:cNvPr id="5" name="Group 4"/>
          <p:cNvGrpSpPr/>
          <p:nvPr/>
        </p:nvGrpSpPr>
        <p:grpSpPr>
          <a:xfrm>
            <a:off x="677006" y="471705"/>
            <a:ext cx="3363212" cy="1905741"/>
            <a:chOff x="285164" y="647806"/>
            <a:chExt cx="3224683" cy="1817687"/>
          </a:xfrm>
        </p:grpSpPr>
        <p:pic>
          <p:nvPicPr>
            <p:cNvPr id="3" name="Picture 2"/>
            <p:cNvPicPr>
              <a:picLocks noChangeAspect="1"/>
            </p:cNvPicPr>
            <p:nvPr/>
          </p:nvPicPr>
          <p:blipFill>
            <a:blip r:embed="rId3"/>
            <a:stretch>
              <a:fillRect/>
            </a:stretch>
          </p:blipFill>
          <p:spPr>
            <a:xfrm>
              <a:off x="285164" y="647806"/>
              <a:ext cx="3224683" cy="1817687"/>
            </a:xfrm>
            <a:prstGeom prst="rect">
              <a:avLst/>
            </a:prstGeom>
          </p:spPr>
        </p:pic>
        <p:sp>
          <p:nvSpPr>
            <p:cNvPr id="4" name="TextBox 3"/>
            <p:cNvSpPr txBox="1"/>
            <p:nvPr/>
          </p:nvSpPr>
          <p:spPr>
            <a:xfrm>
              <a:off x="527963" y="647806"/>
              <a:ext cx="2739083" cy="300082"/>
            </a:xfrm>
            <a:prstGeom prst="rect">
              <a:avLst/>
            </a:prstGeom>
            <a:noFill/>
          </p:spPr>
          <p:txBody>
            <a:bodyPr wrap="none" rtlCol="0">
              <a:spAutoFit/>
            </a:bodyPr>
            <a:lstStyle/>
            <a:p>
              <a:r>
                <a:rPr lang="en-US" dirty="0" smtClean="0">
                  <a:solidFill>
                    <a:schemeClr val="bg1"/>
                  </a:solidFill>
                </a:rPr>
                <a:t>Precise Location of Fast Radio Bursts</a:t>
              </a:r>
              <a:endParaRPr lang="en-US" dirty="0">
                <a:solidFill>
                  <a:schemeClr val="bg1"/>
                </a:solidFill>
              </a:endParaRPr>
            </a:p>
          </p:txBody>
        </p:sp>
      </p:grpSp>
      <p:pic>
        <p:nvPicPr>
          <p:cNvPr id="14" name="Picture 13"/>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7006" y="2404536"/>
            <a:ext cx="3363212" cy="2111941"/>
          </a:xfrm>
          <a:prstGeom prst="rect">
            <a:avLst/>
          </a:prstGeom>
        </p:spPr>
      </p:pic>
      <p:sp>
        <p:nvSpPr>
          <p:cNvPr id="16" name="TextBox 15"/>
          <p:cNvSpPr txBox="1"/>
          <p:nvPr/>
        </p:nvSpPr>
        <p:spPr>
          <a:xfrm>
            <a:off x="763110" y="2424856"/>
            <a:ext cx="3217612" cy="300082"/>
          </a:xfrm>
          <a:prstGeom prst="rect">
            <a:avLst/>
          </a:prstGeom>
          <a:noFill/>
        </p:spPr>
        <p:txBody>
          <a:bodyPr wrap="none" rtlCol="0">
            <a:spAutoFit/>
          </a:bodyPr>
          <a:lstStyle/>
          <a:p>
            <a:r>
              <a:rPr lang="en-US" dirty="0" smtClean="0">
                <a:solidFill>
                  <a:schemeClr val="bg1"/>
                </a:solidFill>
              </a:rPr>
              <a:t>Distance Record (5 billion </a:t>
            </a:r>
            <a:r>
              <a:rPr lang="en-US" dirty="0" err="1" smtClean="0">
                <a:solidFill>
                  <a:schemeClr val="bg1"/>
                </a:solidFill>
              </a:rPr>
              <a:t>ly</a:t>
            </a:r>
            <a:r>
              <a:rPr lang="en-US" dirty="0" smtClean="0">
                <a:solidFill>
                  <a:schemeClr val="bg1"/>
                </a:solidFill>
              </a:rPr>
              <a:t>) for Hydrogen  </a:t>
            </a:r>
            <a:endParaRPr lang="en-US" dirty="0">
              <a:solidFill>
                <a:schemeClr val="bg1"/>
              </a:solidFill>
            </a:endParaRPr>
          </a:p>
        </p:txBody>
      </p:sp>
      <p:pic>
        <p:nvPicPr>
          <p:cNvPr id="17" name="Picture 16"/>
          <p:cNvPicPr>
            <a:picLocks noChangeAspect="1"/>
          </p:cNvPicPr>
          <p:nvPr/>
        </p:nvPicPr>
        <p:blipFill rotWithShape="1">
          <a:blip r:embed="rId5" cstate="hqprint">
            <a:extLst>
              <a:ext uri="{28A0092B-C50C-407E-A947-70E740481C1C}">
                <a14:useLocalDpi xmlns:a14="http://schemas.microsoft.com/office/drawing/2010/main"/>
              </a:ext>
            </a:extLst>
          </a:blip>
          <a:srcRect t="6977" r="2013" b="13251"/>
          <a:stretch/>
        </p:blipFill>
        <p:spPr>
          <a:xfrm>
            <a:off x="4299743" y="2416746"/>
            <a:ext cx="4126654" cy="2099731"/>
          </a:xfrm>
          <a:prstGeom prst="rect">
            <a:avLst/>
          </a:prstGeom>
        </p:spPr>
      </p:pic>
      <p:sp>
        <p:nvSpPr>
          <p:cNvPr id="19" name="TextBox 18"/>
          <p:cNvSpPr txBox="1"/>
          <p:nvPr/>
        </p:nvSpPr>
        <p:spPr>
          <a:xfrm>
            <a:off x="4678697" y="2514121"/>
            <a:ext cx="1916854" cy="507831"/>
          </a:xfrm>
          <a:prstGeom prst="rect">
            <a:avLst/>
          </a:prstGeom>
          <a:noFill/>
        </p:spPr>
        <p:txBody>
          <a:bodyPr wrap="square" rtlCol="0">
            <a:spAutoFit/>
          </a:bodyPr>
          <a:lstStyle/>
          <a:p>
            <a:r>
              <a:rPr lang="en-US" dirty="0" smtClean="0">
                <a:solidFill>
                  <a:schemeClr val="bg1"/>
                </a:solidFill>
              </a:rPr>
              <a:t>Solar Flares as Particle Accelerators </a:t>
            </a:r>
            <a:endParaRPr lang="en-US" dirty="0">
              <a:solidFill>
                <a:schemeClr val="bg1"/>
              </a:solidFill>
            </a:endParaRPr>
          </a:p>
        </p:txBody>
      </p:sp>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6612" y="477814"/>
            <a:ext cx="2971800" cy="1947042"/>
          </a:xfrm>
          <a:prstGeom prst="rect">
            <a:avLst/>
          </a:prstGeom>
        </p:spPr>
      </p:pic>
      <p:sp>
        <p:nvSpPr>
          <p:cNvPr id="15" name="TextBox 14"/>
          <p:cNvSpPr txBox="1"/>
          <p:nvPr/>
        </p:nvSpPr>
        <p:spPr>
          <a:xfrm>
            <a:off x="5315742" y="449909"/>
            <a:ext cx="2393540" cy="300082"/>
          </a:xfrm>
          <a:prstGeom prst="rect">
            <a:avLst/>
          </a:prstGeom>
          <a:noFill/>
        </p:spPr>
        <p:txBody>
          <a:bodyPr wrap="none" rtlCol="0">
            <a:spAutoFit/>
          </a:bodyPr>
          <a:lstStyle/>
          <a:p>
            <a:r>
              <a:rPr lang="en-US" dirty="0" smtClean="0">
                <a:solidFill>
                  <a:schemeClr val="bg1"/>
                </a:solidFill>
              </a:rPr>
              <a:t>A New View of </a:t>
            </a:r>
            <a:r>
              <a:rPr lang="en-US" smtClean="0">
                <a:solidFill>
                  <a:schemeClr val="bg1"/>
                </a:solidFill>
              </a:rPr>
              <a:t>the Crab Nebula</a:t>
            </a:r>
            <a:endParaRPr lang="en-US" dirty="0">
              <a:solidFill>
                <a:schemeClr val="bg1"/>
              </a:solidFill>
            </a:endParaRPr>
          </a:p>
        </p:txBody>
      </p:sp>
    </p:spTree>
    <p:extLst>
      <p:ext uri="{BB962C8B-B14F-4D97-AF65-F5344CB8AC3E}">
        <p14:creationId xmlns:p14="http://schemas.microsoft.com/office/powerpoint/2010/main" val="723382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86" y="1463063"/>
            <a:ext cx="6138661" cy="2123658"/>
          </a:xfrm>
          <a:prstGeom prst="rect">
            <a:avLst/>
          </a:prstGeom>
          <a:noFill/>
        </p:spPr>
        <p:txBody>
          <a:bodyPr wrap="square" rtlCol="0">
            <a:spAutoFit/>
          </a:bodyPr>
          <a:lstStyle/>
          <a:p>
            <a:pPr algn="just"/>
            <a:r>
              <a:rPr lang="en-US" sz="1100" dirty="0"/>
              <a:t>New research facilities and the scientific vision outlined by New Worlds, New Horizons have motivated the exploration of vast new discovery space, and astrophysics has seen extraordinary progress in the past decade, opening new frontiers across many fields. Sponsored by the National Radio Astronomy Observatory, this conference will bring together a substantial cross-section of the astronomical community to discuss how to effectively address the highest priority astrophysical questions of our </a:t>
            </a:r>
            <a:r>
              <a:rPr lang="en-US" sz="1100" dirty="0" smtClean="0"/>
              <a:t>time.  Plenary </a:t>
            </a:r>
            <a:r>
              <a:rPr lang="en-US" sz="1100" dirty="0"/>
              <a:t>sessions will feature invited speakers, and three parallel sessions of contributed presentations will address (1) Exoplanet and Protoplanetary Disk Origins, (2) Galaxy Evolution Mechanisms, and (3) Black Holes &amp; Transient Phenomena. Each session will canvas recent observational and theoretical progress, address key unanswered questions, and motivate future research directions in the context of next-generation facilities that would span the electromagnetic spectrum, including a Next Generation Very Large Array, the Large Synoptic Survey Telescope, 30m-class optical-infrared telescopes, the Advanced Laser Interferometer Gravitational-Wave Observatory, and the Square </a:t>
            </a:r>
            <a:r>
              <a:rPr lang="en-US" sz="1100" dirty="0" err="1"/>
              <a:t>Kilometre</a:t>
            </a:r>
            <a:r>
              <a:rPr lang="en-US" sz="1100" dirty="0"/>
              <a:t> Array</a:t>
            </a:r>
            <a:r>
              <a:rPr lang="en-US" sz="1100" dirty="0" smtClean="0"/>
              <a:t>.</a:t>
            </a:r>
            <a:endParaRPr lang="en-US" sz="1100" dirty="0"/>
          </a:p>
        </p:txBody>
      </p:sp>
      <p:sp>
        <p:nvSpPr>
          <p:cNvPr id="2" name="Title 1"/>
          <p:cNvSpPr>
            <a:spLocks noGrp="1"/>
          </p:cNvSpPr>
          <p:nvPr>
            <p:ph type="title"/>
          </p:nvPr>
        </p:nvSpPr>
        <p:spPr>
          <a:xfrm>
            <a:off x="0" y="118177"/>
            <a:ext cx="9144000" cy="994172"/>
          </a:xfrm>
        </p:spPr>
        <p:txBody>
          <a:bodyPr>
            <a:normAutofit fontScale="90000"/>
          </a:bodyPr>
          <a:lstStyle/>
          <a:p>
            <a:pPr algn="ctr"/>
            <a:r>
              <a:rPr lang="en-US" b="1"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Astrophysical Frontiers in the Next Decade: </a:t>
            </a:r>
            <a:r>
              <a:rPr lang="en-US"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
            </a:r>
            <a:br>
              <a:rPr lang="en-US"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br>
            <a:r>
              <a:rPr lang="en-US" sz="2200"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Planets</a:t>
            </a:r>
            <a:r>
              <a:rPr lang="en-US" sz="2200" b="1"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 Galaxies, Black Holes, &amp; the Transient </a:t>
            </a:r>
            <a:r>
              <a:rPr lang="en-US" sz="2200"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Universe</a:t>
            </a:r>
            <a:br>
              <a:rPr lang="en-US" sz="2200" b="1" dirty="0" smtClean="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br>
            <a:r>
              <a:rPr lang="en-US" sz="2400" dirty="0" smtClean="0"/>
              <a:t>Workshop</a:t>
            </a:r>
            <a:r>
              <a:rPr lang="en-US" sz="2400" b="1" dirty="0" smtClean="0"/>
              <a:t>      </a:t>
            </a:r>
            <a:r>
              <a:rPr lang="en-US" sz="2400" dirty="0" smtClean="0"/>
              <a:t>Boulder, CO USA     June 26-29, 2018</a:t>
            </a:r>
            <a:endParaRPr lang="en-US" sz="24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576" y="3641739"/>
            <a:ext cx="1291832" cy="861986"/>
          </a:xfrm>
          <a:prstGeom prst="rect">
            <a:avLst/>
          </a:prstGeom>
        </p:spPr>
      </p:pic>
      <p:pic>
        <p:nvPicPr>
          <p:cNvPr id="6" name="Picture 5"/>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78322" y="3641790"/>
            <a:ext cx="1293792" cy="862528"/>
          </a:xfrm>
          <a:prstGeom prst="rect">
            <a:avLst/>
          </a:prstGeom>
        </p:spPr>
      </p:pic>
      <p:pic>
        <p:nvPicPr>
          <p:cNvPr id="7" name="Picture 6"/>
          <p:cNvPicPr>
            <a:picLocks/>
          </p:cNvPicPr>
          <p:nvPr/>
        </p:nvPicPr>
        <p:blipFill>
          <a:blip r:embed="rId5" cstate="screen">
            <a:extLst>
              <a:ext uri="{28A0092B-C50C-407E-A947-70E740481C1C}">
                <a14:useLocalDpi xmlns:a14="http://schemas.microsoft.com/office/drawing/2010/main"/>
              </a:ext>
            </a:extLst>
          </a:blip>
          <a:stretch>
            <a:fillRect/>
          </a:stretch>
        </p:blipFill>
        <p:spPr>
          <a:xfrm>
            <a:off x="6800675" y="3641947"/>
            <a:ext cx="1293792" cy="864138"/>
          </a:xfrm>
          <a:prstGeom prst="rect">
            <a:avLst/>
          </a:prstGeom>
        </p:spPr>
      </p:pic>
      <p:pic>
        <p:nvPicPr>
          <p:cNvPr id="8" name="Picture 7"/>
          <p:cNvPicPr>
            <a:picLocks/>
          </p:cNvPicPr>
          <p:nvPr/>
        </p:nvPicPr>
        <p:blipFill>
          <a:blip r:embed="rId6" cstate="screen">
            <a:extLst>
              <a:ext uri="{28A0092B-C50C-407E-A947-70E740481C1C}">
                <a14:useLocalDpi xmlns:a14="http://schemas.microsoft.com/office/drawing/2010/main"/>
              </a:ext>
            </a:extLst>
          </a:blip>
          <a:stretch>
            <a:fillRect/>
          </a:stretch>
        </p:blipFill>
        <p:spPr>
          <a:xfrm>
            <a:off x="2955969" y="3641790"/>
            <a:ext cx="1293792" cy="862528"/>
          </a:xfrm>
          <a:prstGeom prst="rect">
            <a:avLst/>
          </a:prstGeom>
        </p:spPr>
      </p:pic>
      <p:sp>
        <p:nvSpPr>
          <p:cNvPr id="11" name="TextBox 10"/>
          <p:cNvSpPr txBox="1"/>
          <p:nvPr/>
        </p:nvSpPr>
        <p:spPr>
          <a:xfrm>
            <a:off x="1953493" y="1139916"/>
            <a:ext cx="5559458" cy="307777"/>
          </a:xfrm>
          <a:prstGeom prst="rect">
            <a:avLst/>
          </a:prstGeom>
          <a:noFill/>
        </p:spPr>
        <p:txBody>
          <a:bodyPr wrap="square" rtlCol="0">
            <a:spAutoFit/>
          </a:bodyPr>
          <a:lstStyle/>
          <a:p>
            <a:pPr algn="ctr"/>
            <a:r>
              <a:rPr lang="en-US" sz="1400" b="1" dirty="0" smtClean="0">
                <a:solidFill>
                  <a:schemeClr val="accent1">
                    <a:lumMod val="50000"/>
                  </a:schemeClr>
                </a:solidFill>
              </a:rPr>
              <a:t>Pre-Registration open: </a:t>
            </a:r>
            <a:r>
              <a:rPr lang="en-US" sz="1400" b="1" dirty="0">
                <a:solidFill>
                  <a:schemeClr val="accent1">
                    <a:lumMod val="50000"/>
                  </a:schemeClr>
                </a:solidFill>
              </a:rPr>
              <a:t>http://</a:t>
            </a:r>
            <a:r>
              <a:rPr lang="en-US" sz="1400" b="1" dirty="0" err="1">
                <a:solidFill>
                  <a:schemeClr val="accent1">
                    <a:lumMod val="50000"/>
                  </a:schemeClr>
                </a:solidFill>
              </a:rPr>
              <a:t>go.nrao.edu</a:t>
            </a:r>
            <a:r>
              <a:rPr lang="en-US" sz="1400" b="1" dirty="0">
                <a:solidFill>
                  <a:schemeClr val="accent1">
                    <a:lumMod val="50000"/>
                  </a:schemeClr>
                </a:solidFill>
              </a:rPr>
              <a:t>/ngVLA18</a:t>
            </a:r>
          </a:p>
        </p:txBody>
      </p:sp>
      <p:sp>
        <p:nvSpPr>
          <p:cNvPr id="12" name="Title 1"/>
          <p:cNvSpPr txBox="1">
            <a:spLocks/>
          </p:cNvSpPr>
          <p:nvPr/>
        </p:nvSpPr>
        <p:spPr>
          <a:xfrm>
            <a:off x="6565677" y="2376307"/>
            <a:ext cx="2616450" cy="1016855"/>
          </a:xfrm>
          <a:prstGeom prst="rect">
            <a:avLst/>
          </a:prstGeom>
        </p:spPr>
        <p:txBody>
          <a:bodyPr vert="horz" wrap="square" lIns="0" tIns="0" rIns="0" bIns="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00000"/>
              </a:lnSpc>
            </a:pPr>
            <a:r>
              <a:rPr lang="en-US" sz="4400" b="1" dirty="0" smtClean="0">
                <a:solidFill>
                  <a:srgbClr val="163B71"/>
                </a:solidFill>
                <a:latin typeface="Gill Sans MT" charset="0"/>
                <a:ea typeface="Gill Sans MT" charset="0"/>
                <a:cs typeface="Gill Sans MT" charset="0"/>
              </a:rPr>
              <a:t>ngVLA</a:t>
            </a:r>
          </a:p>
          <a:p>
            <a:pPr algn="l">
              <a:lnSpc>
                <a:spcPct val="100000"/>
              </a:lnSpc>
            </a:pPr>
            <a:r>
              <a:rPr lang="en-US" sz="900" dirty="0" smtClean="0">
                <a:solidFill>
                  <a:srgbClr val="163B71"/>
                </a:solidFill>
                <a:latin typeface="Gill Sans MT" charset="0"/>
                <a:ea typeface="Gill Sans MT" charset="0"/>
                <a:cs typeface="Gill Sans MT" charset="0"/>
              </a:rPr>
              <a:t>The Next Generation Very Large Array</a:t>
            </a:r>
            <a:endParaRPr lang="en-US" sz="900" dirty="0">
              <a:solidFill>
                <a:srgbClr val="163B71"/>
              </a:solidFill>
              <a:latin typeface="Gill Sans MT" charset="0"/>
              <a:ea typeface="Gill Sans MT" charset="0"/>
              <a:cs typeface="Gill Sans MT" charset="0"/>
            </a:endParaRPr>
          </a:p>
        </p:txBody>
      </p:sp>
      <p:sp>
        <p:nvSpPr>
          <p:cNvPr id="3" name="TextBox 2"/>
          <p:cNvSpPr txBox="1"/>
          <p:nvPr/>
        </p:nvSpPr>
        <p:spPr>
          <a:xfrm>
            <a:off x="6189047" y="1693895"/>
            <a:ext cx="2870209" cy="861774"/>
          </a:xfrm>
          <a:prstGeom prst="rect">
            <a:avLst/>
          </a:prstGeom>
          <a:noFill/>
        </p:spPr>
        <p:txBody>
          <a:bodyPr wrap="none" rtlCol="0">
            <a:spAutoFit/>
          </a:bodyPr>
          <a:lstStyle/>
          <a:p>
            <a:pPr algn="ctr"/>
            <a:r>
              <a:rPr lang="en-US" sz="1400" b="1" dirty="0" smtClean="0"/>
              <a:t>SOC co-Chairs</a:t>
            </a:r>
          </a:p>
          <a:p>
            <a:pPr algn="ctr"/>
            <a:r>
              <a:rPr lang="en-US" sz="1200" dirty="0" smtClean="0"/>
              <a:t>Brenda Matthews (NRC </a:t>
            </a:r>
            <a:r>
              <a:rPr lang="mr-IN" sz="1200" dirty="0" smtClean="0"/>
              <a:t>–</a:t>
            </a:r>
            <a:r>
              <a:rPr lang="en-US" sz="1200" dirty="0" smtClean="0"/>
              <a:t> Cradle of Life)</a:t>
            </a:r>
          </a:p>
          <a:p>
            <a:pPr algn="ctr"/>
            <a:r>
              <a:rPr lang="en-US" sz="1200" dirty="0" smtClean="0"/>
              <a:t>Caitlin Casey (UT </a:t>
            </a:r>
            <a:r>
              <a:rPr lang="mr-IN" sz="1200" dirty="0" smtClean="0"/>
              <a:t>–</a:t>
            </a:r>
            <a:r>
              <a:rPr lang="en-US" sz="1200" dirty="0" smtClean="0"/>
              <a:t> Galaxy Evolution)</a:t>
            </a:r>
          </a:p>
          <a:p>
            <a:pPr algn="ctr"/>
            <a:r>
              <a:rPr lang="en-US" sz="1200" dirty="0" smtClean="0"/>
              <a:t>Laura </a:t>
            </a:r>
            <a:r>
              <a:rPr lang="en-US" sz="1200" dirty="0" err="1" smtClean="0"/>
              <a:t>Chomiuk</a:t>
            </a:r>
            <a:r>
              <a:rPr lang="en-US" sz="1200" dirty="0" smtClean="0"/>
              <a:t> (MSU </a:t>
            </a:r>
            <a:r>
              <a:rPr lang="mr-IN" sz="1200" dirty="0" smtClean="0"/>
              <a:t>–</a:t>
            </a:r>
            <a:r>
              <a:rPr lang="en-US" sz="1200" dirty="0" smtClean="0"/>
              <a:t> BHs and Transients)</a:t>
            </a:r>
            <a:endParaRPr lang="en-US" sz="1200" dirty="0"/>
          </a:p>
        </p:txBody>
      </p:sp>
    </p:spTree>
    <p:extLst>
      <p:ext uri="{BB962C8B-B14F-4D97-AF65-F5344CB8AC3E}">
        <p14:creationId xmlns:p14="http://schemas.microsoft.com/office/powerpoint/2010/main" val="3516983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18655"/>
            <a:ext cx="7886700" cy="71382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t>Summary</a:t>
            </a:r>
            <a:endParaRPr lang="en-US" b="1" dirty="0"/>
          </a:p>
        </p:txBody>
      </p:sp>
      <p:sp>
        <p:nvSpPr>
          <p:cNvPr id="4" name="Content Placeholder 2"/>
          <p:cNvSpPr txBox="1">
            <a:spLocks/>
          </p:cNvSpPr>
          <p:nvPr/>
        </p:nvSpPr>
        <p:spPr>
          <a:xfrm>
            <a:off x="491319" y="1200227"/>
            <a:ext cx="8188657" cy="3329205"/>
          </a:xfrm>
          <a:prstGeom prst="rect">
            <a:avLst/>
          </a:prstGeom>
        </p:spPr>
        <p:txBody>
          <a:bodyPr>
            <a:normAutofit fontScale="77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smtClean="0"/>
              <a:t>The </a:t>
            </a:r>
            <a:r>
              <a:rPr lang="en-US" dirty="0" err="1" smtClean="0"/>
              <a:t>ngVLA</a:t>
            </a:r>
            <a:r>
              <a:rPr lang="en-US" dirty="0" smtClean="0"/>
              <a:t> is being designed to tap into the astronomical community’s intellectual curiosity and enable a broad range of scientific discovery (e.g., planet formation, signatures of pre-biotic molecules, cosmic cycling of cool gas in galaxies, massive star formation in the Galaxy etc.)</a:t>
            </a:r>
          </a:p>
          <a:p>
            <a:endParaRPr lang="en-US" dirty="0" smtClean="0"/>
          </a:p>
          <a:p>
            <a:r>
              <a:rPr lang="en-US" dirty="0" smtClean="0"/>
              <a:t>Based on community input to date, the </a:t>
            </a:r>
            <a:r>
              <a:rPr lang="en-US" dirty="0" err="1" smtClean="0"/>
              <a:t>ngVLA</a:t>
            </a:r>
            <a:r>
              <a:rPr lang="en-US" dirty="0" smtClean="0"/>
              <a:t> is the obvious next step to build on the VLA’s legacy and continue the U.S.’s place as a world leader in radio astronomy.  </a:t>
            </a:r>
          </a:p>
          <a:p>
            <a:endParaRPr lang="en-US" dirty="0" smtClean="0"/>
          </a:p>
          <a:p>
            <a:r>
              <a:rPr lang="en-US" dirty="0" smtClean="0"/>
              <a:t>Major Challenges: No major technological risks identified, but continually looking to take advantage of major engineering advancements seeking performance and operations optimizations.  </a:t>
            </a:r>
          </a:p>
          <a:p>
            <a:endParaRPr lang="en-US" dirty="0" smtClean="0"/>
          </a:p>
          <a:p>
            <a:r>
              <a:rPr lang="en-US" dirty="0" smtClean="0"/>
              <a:t>Next Steps:  Continue to refine the </a:t>
            </a:r>
            <a:r>
              <a:rPr lang="en-US" dirty="0" err="1" smtClean="0"/>
              <a:t>ngVLA</a:t>
            </a:r>
            <a:r>
              <a:rPr lang="en-US" dirty="0" smtClean="0"/>
              <a:t> science mission and instrument specifications/performance through detailed science book and reference design study.  </a:t>
            </a:r>
          </a:p>
          <a:p>
            <a:endParaRPr lang="en-US" dirty="0"/>
          </a:p>
        </p:txBody>
      </p:sp>
    </p:spTree>
    <p:extLst>
      <p:ext uri="{BB962C8B-B14F-4D97-AF65-F5344CB8AC3E}">
        <p14:creationId xmlns:p14="http://schemas.microsoft.com/office/powerpoint/2010/main" val="749620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8650" y="384676"/>
            <a:ext cx="7886700" cy="9941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smtClean="0"/>
              <a:t>Many Thanks to:</a:t>
            </a:r>
            <a:endParaRPr lang="en-US" b="1" dirty="0"/>
          </a:p>
        </p:txBody>
      </p:sp>
      <p:sp>
        <p:nvSpPr>
          <p:cNvPr id="4" name="Content Placeholder 2"/>
          <p:cNvSpPr txBox="1">
            <a:spLocks/>
          </p:cNvSpPr>
          <p:nvPr/>
        </p:nvSpPr>
        <p:spPr>
          <a:xfrm>
            <a:off x="628650" y="1369219"/>
            <a:ext cx="7886700" cy="30532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mtClean="0"/>
              <a:t>The ngVLA Science and Technical Advisory committees</a:t>
            </a:r>
          </a:p>
          <a:p>
            <a:endParaRPr lang="en-US" smtClean="0"/>
          </a:p>
          <a:p>
            <a:r>
              <a:rPr lang="en-US" smtClean="0"/>
              <a:t>All ngVLA Science Working Group Participants </a:t>
            </a:r>
          </a:p>
          <a:p>
            <a:endParaRPr lang="en-US" smtClean="0"/>
          </a:p>
          <a:p>
            <a:r>
              <a:rPr lang="en-US" smtClean="0"/>
              <a:t>Initial ngVLA Science White Paper Authors </a:t>
            </a:r>
          </a:p>
          <a:p>
            <a:endParaRPr lang="en-US" smtClean="0"/>
          </a:p>
          <a:p>
            <a:r>
              <a:rPr lang="en-US" smtClean="0"/>
              <a:t>ngVLA Community Studies Participants</a:t>
            </a:r>
            <a:endParaRPr lang="is-IS" smtClean="0"/>
          </a:p>
          <a:p>
            <a:endParaRPr lang="is-IS" smtClean="0"/>
          </a:p>
          <a:p>
            <a:endParaRPr lang="is-IS" dirty="0" smtClean="0"/>
          </a:p>
        </p:txBody>
      </p:sp>
    </p:spTree>
    <p:extLst>
      <p:ext uri="{BB962C8B-B14F-4D97-AF65-F5344CB8AC3E}">
        <p14:creationId xmlns:p14="http://schemas.microsoft.com/office/powerpoint/2010/main" val="8315600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gvla_flyover_7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75932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29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pPr algn="ctr"/>
            <a:r>
              <a:rPr lang="en-US" b="1" dirty="0" smtClean="0"/>
              <a:t>A next </a:t>
            </a:r>
            <a:r>
              <a:rPr lang="en-US" sz="3600" b="1" dirty="0" smtClean="0"/>
              <a:t>generation</a:t>
            </a:r>
            <a:r>
              <a:rPr lang="en-US" b="1" dirty="0" smtClean="0"/>
              <a:t> VLA</a:t>
            </a:r>
            <a:endParaRPr lang="en-US" b="1" dirty="0"/>
          </a:p>
        </p:txBody>
      </p:sp>
      <p:sp>
        <p:nvSpPr>
          <p:cNvPr id="10" name="Content Placeholder 9"/>
          <p:cNvSpPr>
            <a:spLocks noGrp="1"/>
          </p:cNvSpPr>
          <p:nvPr>
            <p:ph idx="1"/>
          </p:nvPr>
        </p:nvSpPr>
        <p:spPr>
          <a:xfrm>
            <a:off x="542925" y="1004773"/>
            <a:ext cx="8308975" cy="2989225"/>
          </a:xfrm>
        </p:spPr>
        <p:txBody>
          <a:bodyPr>
            <a:normAutofit/>
          </a:bodyPr>
          <a:lstStyle/>
          <a:p>
            <a:r>
              <a:rPr lang="en-US" dirty="0" smtClean="0"/>
              <a:t>Scientific Frontier: </a:t>
            </a:r>
            <a:r>
              <a:rPr lang="en-US" dirty="0"/>
              <a:t>Thermal imaging at milli-arcsecond scale resolution</a:t>
            </a:r>
          </a:p>
          <a:p>
            <a:r>
              <a:rPr lang="en-US" dirty="0" smtClean="0"/>
              <a:t>Core Design Requirements</a:t>
            </a:r>
            <a:r>
              <a:rPr lang="en-US" i="1" dirty="0" smtClean="0">
                <a:solidFill>
                  <a:srgbClr val="C00000"/>
                </a:solidFill>
              </a:rPr>
              <a:t> </a:t>
            </a:r>
          </a:p>
          <a:p>
            <a:pPr lvl="1">
              <a:buFont typeface="Wingdings" charset="2"/>
              <a:buChar char="Ø"/>
            </a:pPr>
            <a:r>
              <a:rPr lang="en-US" sz="1600" i="1" dirty="0" smtClean="0">
                <a:solidFill>
                  <a:srgbClr val="C00000"/>
                </a:solidFill>
              </a:rPr>
              <a:t>10x </a:t>
            </a:r>
            <a:r>
              <a:rPr lang="en-US" sz="1600" i="1" dirty="0">
                <a:solidFill>
                  <a:srgbClr val="C00000"/>
                </a:solidFill>
              </a:rPr>
              <a:t>effective </a:t>
            </a:r>
            <a:r>
              <a:rPr lang="en-US" sz="1600" i="1" dirty="0" smtClean="0">
                <a:solidFill>
                  <a:srgbClr val="C00000"/>
                </a:solidFill>
              </a:rPr>
              <a:t>collecting area of JVLA and ALMA</a:t>
            </a:r>
            <a:endParaRPr lang="en-US" sz="1600" i="1" dirty="0">
              <a:solidFill>
                <a:srgbClr val="C00000"/>
              </a:solidFill>
            </a:endParaRPr>
          </a:p>
          <a:p>
            <a:pPr lvl="1">
              <a:buFont typeface="Wingdings" charset="2"/>
              <a:buChar char="Ø"/>
            </a:pPr>
            <a:r>
              <a:rPr lang="en-US" sz="1600" i="1" dirty="0" smtClean="0">
                <a:solidFill>
                  <a:srgbClr val="C00000"/>
                </a:solidFill>
              </a:rPr>
              <a:t>10x resolution of JVLA and ALMA</a:t>
            </a:r>
            <a:endParaRPr lang="en-US" sz="1600" i="1" dirty="0">
              <a:solidFill>
                <a:srgbClr val="C00000"/>
              </a:solidFill>
            </a:endParaRPr>
          </a:p>
          <a:p>
            <a:pPr lvl="1">
              <a:buFont typeface="Wingdings" charset="2"/>
              <a:buChar char="Ø"/>
            </a:pPr>
            <a:r>
              <a:rPr lang="en-US" sz="1600" i="1" dirty="0" smtClean="0">
                <a:solidFill>
                  <a:srgbClr val="C00000"/>
                </a:solidFill>
              </a:rPr>
              <a:t>Frequency </a:t>
            </a:r>
            <a:r>
              <a:rPr lang="en-US" sz="1600" i="1" dirty="0">
                <a:solidFill>
                  <a:srgbClr val="C00000"/>
                </a:solidFill>
              </a:rPr>
              <a:t>range: 1.2 –</a:t>
            </a:r>
            <a:r>
              <a:rPr lang="en-US" sz="1600" i="1" dirty="0" smtClean="0">
                <a:solidFill>
                  <a:srgbClr val="C00000"/>
                </a:solidFill>
              </a:rPr>
              <a:t>116 GHz</a:t>
            </a:r>
            <a:endParaRPr lang="en-US" sz="1600" i="1" dirty="0">
              <a:solidFill>
                <a:srgbClr val="C00000"/>
              </a:solidFill>
            </a:endParaRPr>
          </a:p>
          <a:p>
            <a:r>
              <a:rPr lang="en-US" dirty="0"/>
              <a:t>Located in S</a:t>
            </a:r>
            <a:r>
              <a:rPr lang="en-US" dirty="0" smtClean="0"/>
              <a:t>outhwest U.S. (NM+TX) &amp; Mexico, building from JVLA site</a:t>
            </a:r>
          </a:p>
          <a:p>
            <a:r>
              <a:rPr lang="en-US" dirty="0" smtClean="0"/>
              <a:t>Baseline design remains under continuous development</a:t>
            </a:r>
            <a:endParaRPr lang="en-US" dirty="0"/>
          </a:p>
          <a:p>
            <a:r>
              <a:rPr lang="en-US" dirty="0"/>
              <a:t>Low technical risk </a:t>
            </a:r>
            <a:r>
              <a:rPr lang="en-US" dirty="0" smtClean="0"/>
              <a:t>(reasonable step beyond current state of the art)</a:t>
            </a:r>
            <a:endParaRPr lang="en-US" dirty="0"/>
          </a:p>
          <a:p>
            <a:endParaRPr lang="en-US" dirty="0"/>
          </a:p>
        </p:txBody>
      </p:sp>
      <p:sp>
        <p:nvSpPr>
          <p:cNvPr id="4" name="TextBox 3"/>
          <p:cNvSpPr txBox="1"/>
          <p:nvPr/>
        </p:nvSpPr>
        <p:spPr>
          <a:xfrm>
            <a:off x="2535562" y="3993998"/>
            <a:ext cx="3866322" cy="369332"/>
          </a:xfrm>
          <a:prstGeom prst="rect">
            <a:avLst/>
          </a:prstGeom>
          <a:solidFill>
            <a:schemeClr val="bg1"/>
          </a:solidFill>
          <a:ln>
            <a:solidFill>
              <a:srgbClr val="FF0000"/>
            </a:solidFill>
          </a:ln>
        </p:spPr>
        <p:txBody>
          <a:bodyPr wrap="square" rtlCol="0">
            <a:spAutoFit/>
          </a:bodyPr>
          <a:lstStyle/>
          <a:p>
            <a:r>
              <a:rPr lang="en-US" sz="1800" i="1" dirty="0" smtClean="0">
                <a:ea typeface="Times New Roman" charset="0"/>
                <a:cs typeface="Times New Roman" charset="0"/>
              </a:rPr>
              <a:t>https://science.nrao.edu/futures/ngvla</a:t>
            </a:r>
            <a:endParaRPr lang="en-US" sz="1800" i="1" dirty="0">
              <a:ea typeface="Times New Roman" charset="0"/>
              <a:cs typeface="Times New Roman" charset="0"/>
            </a:endParaRPr>
          </a:p>
        </p:txBody>
      </p:sp>
    </p:spTree>
    <p:extLst>
      <p:ext uri="{BB962C8B-B14F-4D97-AF65-F5344CB8AC3E}">
        <p14:creationId xmlns:p14="http://schemas.microsoft.com/office/powerpoint/2010/main" val="1230794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197600" y="1171213"/>
            <a:ext cx="2926080" cy="1508070"/>
          </a:xfrm>
          <a:prstGeom prst="rect">
            <a:avLst/>
          </a:prstGeom>
        </p:spPr>
      </p:pic>
      <p:sp>
        <p:nvSpPr>
          <p:cNvPr id="3" name="TextBox 2"/>
          <p:cNvSpPr txBox="1"/>
          <p:nvPr/>
        </p:nvSpPr>
        <p:spPr>
          <a:xfrm>
            <a:off x="-23457" y="993414"/>
            <a:ext cx="8632199" cy="3470181"/>
          </a:xfrm>
          <a:prstGeom prst="rect">
            <a:avLst/>
          </a:prstGeom>
          <a:noFill/>
          <a:ln>
            <a:noFill/>
          </a:ln>
        </p:spPr>
        <p:txBody>
          <a:bodyPr wrap="square" rtlCol="0">
            <a:spAutoFit/>
          </a:bodyPr>
          <a:lstStyle/>
          <a:p>
            <a:pPr marL="285750" indent="-285750">
              <a:spcBef>
                <a:spcPts val="450"/>
              </a:spcBef>
              <a:buFont typeface="Arial" charset="0"/>
              <a:buChar char="•"/>
              <a:defRPr/>
            </a:pPr>
            <a:r>
              <a:rPr lang="en-US" sz="1600" dirty="0" smtClean="0">
                <a:cs typeface="Times New Roman"/>
              </a:rPr>
              <a:t>Numerous Science and Technical meetings, starting from Jan 2015 AAS</a:t>
            </a:r>
          </a:p>
          <a:p>
            <a:pPr marL="285750" indent="-285750">
              <a:spcBef>
                <a:spcPts val="450"/>
              </a:spcBef>
              <a:buFont typeface="Arial" charset="0"/>
              <a:buChar char="•"/>
              <a:defRPr/>
            </a:pPr>
            <a:r>
              <a:rPr lang="en-US" sz="1600" dirty="0" smtClean="0">
                <a:cs typeface="Times New Roman"/>
              </a:rPr>
              <a:t>Initial Science Working Group reports covering 4 broad areas, Nov .2015 (</a:t>
            </a:r>
            <a:r>
              <a:rPr lang="en-US" sz="1600" i="1" dirty="0" smtClean="0">
                <a:solidFill>
                  <a:srgbClr val="0070C0"/>
                </a:solidFill>
              </a:rPr>
              <a:t>http</a:t>
            </a:r>
            <a:r>
              <a:rPr lang="en-US" sz="1600" i="1" dirty="0">
                <a:solidFill>
                  <a:srgbClr val="0070C0"/>
                </a:solidFill>
              </a:rPr>
              <a:t>://</a:t>
            </a:r>
            <a:r>
              <a:rPr lang="en-US" sz="1600" i="1" dirty="0" err="1" smtClean="0">
                <a:solidFill>
                  <a:srgbClr val="0070C0"/>
                </a:solidFill>
              </a:rPr>
              <a:t>library.nrao.edu</a:t>
            </a:r>
            <a:r>
              <a:rPr lang="en-US" sz="1600" i="1" dirty="0" smtClean="0">
                <a:solidFill>
                  <a:srgbClr val="0070C0"/>
                </a:solidFill>
              </a:rPr>
              <a:t>/</a:t>
            </a:r>
            <a:r>
              <a:rPr lang="en-US" sz="1600" i="1" dirty="0" err="1" smtClean="0">
                <a:solidFill>
                  <a:srgbClr val="0070C0"/>
                </a:solidFill>
              </a:rPr>
              <a:t>ngvla.shtml</a:t>
            </a:r>
            <a:r>
              <a:rPr lang="en-US" sz="1600" i="1" dirty="0" smtClean="0"/>
              <a:t>)</a:t>
            </a:r>
            <a:endParaRPr lang="en-US" sz="1600" dirty="0" smtClean="0">
              <a:cs typeface="Times New Roman"/>
            </a:endParaRPr>
          </a:p>
          <a:p>
            <a:pPr marL="557213" lvl="1" indent="-214313">
              <a:spcBef>
                <a:spcPts val="450"/>
              </a:spcBef>
              <a:buFont typeface="Wingdings" charset="2"/>
              <a:buChar char="Ø"/>
              <a:defRPr/>
            </a:pPr>
            <a:r>
              <a:rPr lang="en-US" sz="1400" b="1" i="1" dirty="0" smtClean="0">
                <a:cs typeface="Times New Roman"/>
              </a:rPr>
              <a:t>Cradle of Life: </a:t>
            </a:r>
            <a:r>
              <a:rPr lang="en-US" sz="1400" b="1" i="1" dirty="0" err="1" smtClean="0">
                <a:cs typeface="Times New Roman"/>
              </a:rPr>
              <a:t>CoL</a:t>
            </a:r>
            <a:r>
              <a:rPr lang="en-US" sz="1400" b="1" i="1" dirty="0" smtClean="0">
                <a:cs typeface="Times New Roman"/>
              </a:rPr>
              <a:t> </a:t>
            </a:r>
            <a:r>
              <a:rPr lang="en-US" sz="1200" i="1" dirty="0" smtClean="0">
                <a:cs typeface="Times New Roman"/>
              </a:rPr>
              <a:t>(</a:t>
            </a:r>
            <a:r>
              <a:rPr lang="en-US" sz="1200" i="1" dirty="0" err="1" smtClean="0">
                <a:cs typeface="Times New Roman"/>
              </a:rPr>
              <a:t>Isella</a:t>
            </a:r>
            <a:r>
              <a:rPr lang="en-US" sz="1200" i="1" dirty="0">
                <a:cs typeface="Times New Roman"/>
              </a:rPr>
              <a:t> </a:t>
            </a:r>
            <a:r>
              <a:rPr lang="en-US" sz="1200" i="1" dirty="0" smtClean="0">
                <a:cs typeface="Times New Roman"/>
              </a:rPr>
              <a:t>et al):  </a:t>
            </a:r>
            <a:r>
              <a:rPr lang="en-US" sz="1200" dirty="0" smtClean="0">
                <a:cs typeface="Times New Roman"/>
              </a:rPr>
              <a:t>Terrestrial-zone planet formation, Massive Stars, etc.  </a:t>
            </a:r>
          </a:p>
          <a:p>
            <a:pPr marL="557213" lvl="1" indent="-214313">
              <a:spcBef>
                <a:spcPts val="450"/>
              </a:spcBef>
              <a:buFont typeface="Wingdings" charset="2"/>
              <a:buChar char="Ø"/>
              <a:defRPr/>
            </a:pPr>
            <a:r>
              <a:rPr lang="en-US" sz="1400" b="1" i="1" dirty="0" smtClean="0">
                <a:cs typeface="Times New Roman"/>
              </a:rPr>
              <a:t>Galaxy Ecosystems: </a:t>
            </a:r>
            <a:r>
              <a:rPr lang="en-US" sz="1400" b="1" i="1" dirty="0" err="1" smtClean="0">
                <a:cs typeface="Times New Roman"/>
              </a:rPr>
              <a:t>GEco</a:t>
            </a:r>
            <a:r>
              <a:rPr lang="en-US" sz="1400" b="1" i="1" dirty="0" smtClean="0">
                <a:cs typeface="Times New Roman"/>
              </a:rPr>
              <a:t> </a:t>
            </a:r>
            <a:r>
              <a:rPr lang="en-US" sz="1400" i="1" dirty="0" smtClean="0">
                <a:cs typeface="Times New Roman"/>
              </a:rPr>
              <a:t>(Leroy et al): </a:t>
            </a:r>
            <a:r>
              <a:rPr lang="en-US" sz="1200" dirty="0">
                <a:cs typeface="Times New Roman"/>
              </a:rPr>
              <a:t>wide field, high </a:t>
            </a:r>
            <a:r>
              <a:rPr lang="en-US" sz="1200" dirty="0" smtClean="0">
                <a:cs typeface="Times New Roman"/>
              </a:rPr>
              <a:t>resolution/sensitive imaging</a:t>
            </a:r>
            <a:endParaRPr lang="en-US" sz="1050" i="1" dirty="0" smtClean="0">
              <a:cs typeface="Times New Roman"/>
            </a:endParaRPr>
          </a:p>
          <a:p>
            <a:pPr marL="557213" lvl="1" indent="-214313">
              <a:spcBef>
                <a:spcPts val="450"/>
              </a:spcBef>
              <a:buFont typeface="Wingdings" charset="2"/>
              <a:buChar char="Ø"/>
              <a:defRPr/>
            </a:pPr>
            <a:r>
              <a:rPr lang="en-US" sz="1400" b="1" i="1" dirty="0">
                <a:cs typeface="Times New Roman"/>
              </a:rPr>
              <a:t>Galaxy </a:t>
            </a:r>
            <a:r>
              <a:rPr lang="en-US" sz="1400" b="1" i="1" dirty="0" smtClean="0">
                <a:cs typeface="Times New Roman"/>
              </a:rPr>
              <a:t>Formation: </a:t>
            </a:r>
            <a:r>
              <a:rPr lang="en-US" sz="1400" b="1" i="1" dirty="0" err="1" smtClean="0">
                <a:cs typeface="Times New Roman"/>
              </a:rPr>
              <a:t>GFor</a:t>
            </a:r>
            <a:r>
              <a:rPr lang="en-US" sz="1400" b="1" i="1" dirty="0" smtClean="0">
                <a:cs typeface="Times New Roman"/>
              </a:rPr>
              <a:t> </a:t>
            </a:r>
            <a:r>
              <a:rPr lang="en-US" sz="1400" i="1" dirty="0" smtClean="0">
                <a:cs typeface="Times New Roman"/>
              </a:rPr>
              <a:t>(Casey et al): </a:t>
            </a:r>
            <a:r>
              <a:rPr lang="en-US" sz="1200" i="1" dirty="0" smtClean="0">
                <a:cs typeface="Times New Roman"/>
              </a:rPr>
              <a:t>Dense gas </a:t>
            </a:r>
            <a:r>
              <a:rPr lang="en-US" sz="1200" i="1" dirty="0">
                <a:cs typeface="Times New Roman"/>
              </a:rPr>
              <a:t>history of the Universe </a:t>
            </a:r>
          </a:p>
          <a:p>
            <a:pPr marL="557213" lvl="1" indent="-214313">
              <a:spcBef>
                <a:spcPts val="450"/>
              </a:spcBef>
              <a:buFont typeface="Wingdings" charset="2"/>
              <a:buChar char="Ø"/>
              <a:defRPr/>
            </a:pPr>
            <a:r>
              <a:rPr lang="en-US" sz="1400" b="1" i="1" dirty="0" smtClean="0">
                <a:cs typeface="Times New Roman"/>
              </a:rPr>
              <a:t>Time domain, Cosmology, and Physics: </a:t>
            </a:r>
            <a:r>
              <a:rPr lang="en-US" sz="1400" b="1" i="1" dirty="0" err="1" smtClean="0">
                <a:cs typeface="Times New Roman"/>
              </a:rPr>
              <a:t>TdCP</a:t>
            </a:r>
            <a:r>
              <a:rPr lang="en-US" sz="1400" b="1" i="1" dirty="0" smtClean="0">
                <a:cs typeface="Times New Roman"/>
              </a:rPr>
              <a:t> </a:t>
            </a:r>
            <a:r>
              <a:rPr lang="en-US" sz="1400" i="1" dirty="0" smtClean="0">
                <a:cs typeface="Times New Roman"/>
              </a:rPr>
              <a:t>(Bower et al): </a:t>
            </a:r>
            <a:r>
              <a:rPr lang="en-US" sz="1200" dirty="0" smtClean="0">
                <a:cs typeface="Times New Roman"/>
              </a:rPr>
              <a:t>Plasma physics, Exo-space weather, Strong Lensing</a:t>
            </a:r>
            <a:endParaRPr lang="en-US" sz="1400" i="1" dirty="0" smtClean="0">
              <a:solidFill>
                <a:srgbClr val="C00000"/>
              </a:solidFill>
              <a:cs typeface="Times New Roman"/>
            </a:endParaRPr>
          </a:p>
          <a:p>
            <a:pPr marL="285750" indent="-285750">
              <a:spcBef>
                <a:spcPts val="450"/>
              </a:spcBef>
              <a:buFont typeface="Arial" charset="0"/>
              <a:buChar char="•"/>
              <a:defRPr/>
            </a:pPr>
            <a:r>
              <a:rPr lang="en-US" sz="1600" dirty="0" smtClean="0">
                <a:cs typeface="Times New Roman"/>
              </a:rPr>
              <a:t>26 Community Design Studies in progress, partially funded by </a:t>
            </a:r>
            <a:r>
              <a:rPr lang="en-US" sz="1600" dirty="0">
                <a:cs typeface="Times New Roman"/>
              </a:rPr>
              <a:t>NRAO </a:t>
            </a:r>
            <a:r>
              <a:rPr lang="en-US" sz="1400" i="1" dirty="0">
                <a:cs typeface="Times New Roman"/>
              </a:rPr>
              <a:t>(</a:t>
            </a:r>
            <a:r>
              <a:rPr lang="en-US" sz="1400" i="1" dirty="0">
                <a:solidFill>
                  <a:srgbClr val="0070C0"/>
                </a:solidFill>
                <a:cs typeface="Times New Roman"/>
                <a:hlinkClick r:id="rId4"/>
              </a:rPr>
              <a:t>https://</a:t>
            </a:r>
            <a:r>
              <a:rPr lang="en-US" sz="1400" i="1" dirty="0" smtClean="0">
                <a:solidFill>
                  <a:srgbClr val="0070C0"/>
                </a:solidFill>
                <a:cs typeface="Times New Roman"/>
                <a:hlinkClick r:id="rId4"/>
              </a:rPr>
              <a:t>science.nrao.edu/futures/ngvla/ngvla-community-studies-approved-programs</a:t>
            </a:r>
            <a:r>
              <a:rPr lang="en-US" sz="1400" i="1" dirty="0" smtClean="0">
                <a:cs typeface="Times New Roman"/>
                <a:hlinkClick r:id="rId4"/>
              </a:rPr>
              <a:t>)</a:t>
            </a:r>
            <a:endParaRPr lang="en-US" sz="1400" i="1" dirty="0" smtClean="0">
              <a:cs typeface="Times New Roman"/>
            </a:endParaRPr>
          </a:p>
          <a:p>
            <a:pPr marL="285750" indent="-285750">
              <a:spcBef>
                <a:spcPts val="450"/>
              </a:spcBef>
              <a:buFont typeface="Arial" charset="0"/>
              <a:buChar char="•"/>
              <a:defRPr/>
            </a:pPr>
            <a:r>
              <a:rPr lang="en-US" sz="1600" dirty="0" smtClean="0">
                <a:cs typeface="Times New Roman"/>
              </a:rPr>
              <a:t>75 Community-Led </a:t>
            </a:r>
            <a:r>
              <a:rPr lang="en-US" sz="1600" dirty="0">
                <a:cs typeface="Times New Roman"/>
              </a:rPr>
              <a:t>Science Use Cases Submitted for ‘</a:t>
            </a:r>
            <a:r>
              <a:rPr lang="en-US" sz="1600" dirty="0" err="1">
                <a:cs typeface="Times New Roman"/>
              </a:rPr>
              <a:t>Reqs</a:t>
            </a:r>
            <a:r>
              <a:rPr lang="en-US" sz="1600" dirty="0">
                <a:cs typeface="Times New Roman"/>
              </a:rPr>
              <a:t> to Specs’ </a:t>
            </a:r>
            <a:r>
              <a:rPr lang="en-US" sz="1600" dirty="0" smtClean="0">
                <a:cs typeface="Times New Roman"/>
              </a:rPr>
              <a:t>process (</a:t>
            </a:r>
            <a:r>
              <a:rPr lang="en-US" sz="1600" dirty="0" err="1" smtClean="0">
                <a:cs typeface="Times New Roman"/>
              </a:rPr>
              <a:t>ngVLA</a:t>
            </a:r>
            <a:r>
              <a:rPr lang="en-US" sz="1600" dirty="0" smtClean="0">
                <a:cs typeface="Times New Roman"/>
              </a:rPr>
              <a:t> memo # 18)</a:t>
            </a:r>
          </a:p>
          <a:p>
            <a:pPr marL="285750" indent="-285750">
              <a:spcBef>
                <a:spcPts val="450"/>
              </a:spcBef>
              <a:buFont typeface="Arial" charset="0"/>
              <a:buChar char="•"/>
              <a:defRPr/>
            </a:pPr>
            <a:endParaRPr lang="en-US" sz="1600" b="1" i="1" dirty="0" smtClean="0">
              <a:solidFill>
                <a:srgbClr val="FF0000"/>
              </a:solidFill>
              <a:cs typeface="Times New Roman"/>
            </a:endParaRPr>
          </a:p>
          <a:p>
            <a:pPr marL="285750" indent="-285750">
              <a:spcBef>
                <a:spcPts val="450"/>
              </a:spcBef>
              <a:buFont typeface="Arial" charset="0"/>
              <a:buChar char="•"/>
              <a:defRPr/>
            </a:pPr>
            <a:r>
              <a:rPr lang="en-US" sz="1600" b="1" i="1" dirty="0" smtClean="0">
                <a:solidFill>
                  <a:srgbClr val="C00000"/>
                </a:solidFill>
                <a:cs typeface="Times New Roman"/>
              </a:rPr>
              <a:t>All gathered to report out and build toward a consensus vision last week of June in Socorro</a:t>
            </a:r>
            <a:endParaRPr lang="en-US" sz="1600" b="1" i="1" dirty="0">
              <a:solidFill>
                <a:srgbClr val="C00000"/>
              </a:solidFill>
              <a:cs typeface="Times New Roman"/>
            </a:endParaRPr>
          </a:p>
        </p:txBody>
      </p:sp>
      <p:sp>
        <p:nvSpPr>
          <p:cNvPr id="21" name="TextBox 20"/>
          <p:cNvSpPr txBox="1">
            <a:spLocks noChangeAspect="1"/>
          </p:cNvSpPr>
          <p:nvPr/>
        </p:nvSpPr>
        <p:spPr>
          <a:xfrm>
            <a:off x="1396712" y="76256"/>
            <a:ext cx="6393767" cy="800219"/>
          </a:xfrm>
          <a:prstGeom prst="rect">
            <a:avLst/>
          </a:prstGeom>
          <a:noFill/>
        </p:spPr>
        <p:txBody>
          <a:bodyPr wrap="square" rtlCol="0">
            <a:spAutoFit/>
          </a:bodyPr>
          <a:lstStyle/>
          <a:p>
            <a:pPr algn="ctr"/>
            <a:r>
              <a:rPr lang="en-US" sz="3000" b="1" dirty="0" smtClean="0">
                <a:latin typeface="+mj-lt"/>
                <a:ea typeface="Times New Roman" charset="0"/>
                <a:cs typeface="Times New Roman" charset="0"/>
              </a:rPr>
              <a:t>Developing the ngVLA Science Case</a:t>
            </a:r>
            <a:endParaRPr lang="en-US" sz="3000" b="1" dirty="0">
              <a:latin typeface="+mj-lt"/>
              <a:ea typeface="Times New Roman" charset="0"/>
              <a:cs typeface="Times New Roman" charset="0"/>
            </a:endParaRPr>
          </a:p>
          <a:p>
            <a:pPr algn="ctr"/>
            <a:r>
              <a:rPr lang="en-US" sz="1600" dirty="0" smtClean="0">
                <a:ea typeface="Times New Roman" charset="0"/>
                <a:cs typeface="Times New Roman" charset="0"/>
              </a:rPr>
              <a:t>Community-Driven, Growing, and Evolving</a:t>
            </a:r>
            <a:endParaRPr lang="en-US" sz="1600" dirty="0">
              <a:ea typeface="Times New Roman" charset="0"/>
              <a:cs typeface="Times New Roman" charset="0"/>
            </a:endParaRPr>
          </a:p>
        </p:txBody>
      </p:sp>
    </p:spTree>
    <p:extLst>
      <p:ext uri="{BB962C8B-B14F-4D97-AF65-F5344CB8AC3E}">
        <p14:creationId xmlns:p14="http://schemas.microsoft.com/office/powerpoint/2010/main" val="9304149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0"/>
          </p:nvPr>
        </p:nvSpPr>
        <p:spPr>
          <a:xfrm>
            <a:off x="595486" y="664615"/>
            <a:ext cx="3106708" cy="385763"/>
          </a:xfrm>
        </p:spPr>
        <p:txBody>
          <a:bodyPr>
            <a:noAutofit/>
          </a:bodyPr>
          <a:lstStyle/>
          <a:p>
            <a:pPr marL="0" indent="0">
              <a:buNone/>
            </a:pPr>
            <a:r>
              <a:rPr lang="en-US" sz="1800" b="1" u="sng" dirty="0" smtClean="0">
                <a:latin typeface="+mj-lt"/>
              </a:rPr>
              <a:t>ngVLA Science Advisory Council </a:t>
            </a:r>
            <a:endParaRPr lang="en-US" sz="1800" b="1" u="sng" dirty="0">
              <a:latin typeface="+mj-lt"/>
            </a:endParaRPr>
          </a:p>
        </p:txBody>
      </p:sp>
      <p:sp>
        <p:nvSpPr>
          <p:cNvPr id="6" name="Rectangle 5"/>
          <p:cNvSpPr/>
          <p:nvPr/>
        </p:nvSpPr>
        <p:spPr>
          <a:xfrm>
            <a:off x="407324" y="3313188"/>
            <a:ext cx="3483033" cy="1200329"/>
          </a:xfrm>
          <a:prstGeom prst="rect">
            <a:avLst/>
          </a:prstGeom>
        </p:spPr>
        <p:txBody>
          <a:bodyPr wrap="square">
            <a:spAutoFit/>
          </a:bodyPr>
          <a:lstStyle/>
          <a:p>
            <a:r>
              <a:rPr lang="en-US" sz="1200" dirty="0"/>
              <a:t>Alberto Bolatto    (University of </a:t>
            </a:r>
            <a:r>
              <a:rPr lang="en-US" sz="1200" dirty="0" smtClean="0"/>
              <a:t>Maryland: </a:t>
            </a:r>
            <a:r>
              <a:rPr lang="en-US" sz="1200" b="1" dirty="0" smtClean="0"/>
              <a:t>co-Chair</a:t>
            </a:r>
            <a:r>
              <a:rPr lang="en-US" sz="1200" dirty="0" smtClean="0"/>
              <a:t>)</a:t>
            </a:r>
            <a:endParaRPr lang="en-US" sz="1200" dirty="0"/>
          </a:p>
          <a:p>
            <a:r>
              <a:rPr lang="en-US" sz="1200" dirty="0" smtClean="0"/>
              <a:t>Andrea </a:t>
            </a:r>
            <a:r>
              <a:rPr lang="en-US" sz="1200" dirty="0"/>
              <a:t>Isella    (Rice University : </a:t>
            </a:r>
            <a:r>
              <a:rPr lang="en-US" sz="1200" b="1" dirty="0"/>
              <a:t>co-Chair</a:t>
            </a:r>
            <a:r>
              <a:rPr lang="en-US" sz="1200" dirty="0" smtClean="0"/>
              <a:t>)</a:t>
            </a:r>
          </a:p>
          <a:p>
            <a:r>
              <a:rPr lang="en-US" sz="1200" dirty="0" smtClean="0">
                <a:ea typeface="Gill Sans MT" charset="0"/>
                <a:cs typeface="Gill Sans MT" charset="0"/>
              </a:rPr>
              <a:t>Brenda </a:t>
            </a:r>
            <a:r>
              <a:rPr lang="en-US" sz="1200" dirty="0">
                <a:ea typeface="Gill Sans MT" charset="0"/>
                <a:cs typeface="Gill Sans MT" charset="0"/>
              </a:rPr>
              <a:t>Matthews    (NRC-Victoria: </a:t>
            </a:r>
            <a:r>
              <a:rPr lang="en-US" sz="1200" b="1" dirty="0">
                <a:ea typeface="Gill Sans MT" charset="0"/>
                <a:cs typeface="Gill Sans MT" charset="0"/>
              </a:rPr>
              <a:t>SWG1 Chair</a:t>
            </a:r>
            <a:r>
              <a:rPr lang="en-US" sz="1200" dirty="0" smtClean="0">
                <a:ea typeface="Gill Sans MT" charset="0"/>
                <a:cs typeface="Gill Sans MT" charset="0"/>
              </a:rPr>
              <a:t>)</a:t>
            </a:r>
          </a:p>
          <a:p>
            <a:r>
              <a:rPr lang="en-US" sz="1200" smtClean="0">
                <a:ea typeface="Gill Sans MT" charset="0"/>
                <a:cs typeface="Gill Sans MT" charset="0"/>
              </a:rPr>
              <a:t>Danny Dale</a:t>
            </a:r>
            <a:r>
              <a:rPr lang="en-US" sz="1200" dirty="0">
                <a:ea typeface="Gill Sans MT" charset="0"/>
                <a:cs typeface="Gill Sans MT" charset="0"/>
              </a:rPr>
              <a:t>   (University of </a:t>
            </a:r>
            <a:r>
              <a:rPr lang="en-US" sz="1200" dirty="0" smtClean="0">
                <a:ea typeface="Gill Sans MT" charset="0"/>
                <a:cs typeface="Gill Sans MT" charset="0"/>
              </a:rPr>
              <a:t>Wyoming: </a:t>
            </a:r>
            <a:r>
              <a:rPr lang="en-US" sz="1200" b="1" dirty="0">
                <a:ea typeface="Gill Sans MT" charset="0"/>
                <a:cs typeface="Gill Sans MT" charset="0"/>
              </a:rPr>
              <a:t>SWG2 Chair</a:t>
            </a:r>
            <a:r>
              <a:rPr lang="en-US" sz="1200" dirty="0" smtClean="0">
                <a:ea typeface="Gill Sans MT" charset="0"/>
                <a:cs typeface="Gill Sans MT" charset="0"/>
              </a:rPr>
              <a:t>)</a:t>
            </a:r>
          </a:p>
          <a:p>
            <a:r>
              <a:rPr lang="en-US" sz="1200" dirty="0">
                <a:ea typeface="Gill Sans MT" charset="0"/>
                <a:cs typeface="Gill Sans MT" charset="0"/>
              </a:rPr>
              <a:t>Dominik </a:t>
            </a:r>
            <a:r>
              <a:rPr lang="en-US" sz="1200" dirty="0" err="1">
                <a:ea typeface="Gill Sans MT" charset="0"/>
                <a:cs typeface="Gill Sans MT" charset="0"/>
              </a:rPr>
              <a:t>Riechers</a:t>
            </a:r>
            <a:r>
              <a:rPr lang="en-US" sz="1200" dirty="0">
                <a:ea typeface="Gill Sans MT" charset="0"/>
                <a:cs typeface="Gill Sans MT" charset="0"/>
              </a:rPr>
              <a:t> (Cornell: </a:t>
            </a:r>
            <a:r>
              <a:rPr lang="en-US" sz="1200" b="1" dirty="0">
                <a:ea typeface="Gill Sans MT" charset="0"/>
                <a:cs typeface="Gill Sans MT" charset="0"/>
              </a:rPr>
              <a:t>SWG3 Chair</a:t>
            </a:r>
            <a:r>
              <a:rPr lang="en-US" sz="1200" dirty="0" smtClean="0">
                <a:ea typeface="Gill Sans MT" charset="0"/>
                <a:cs typeface="Gill Sans MT" charset="0"/>
              </a:rPr>
              <a:t>)</a:t>
            </a:r>
          </a:p>
          <a:p>
            <a:r>
              <a:rPr lang="en-US" sz="1200" dirty="0">
                <a:ea typeface="Gill Sans MT" charset="0"/>
                <a:cs typeface="Gill Sans MT" charset="0"/>
              </a:rPr>
              <a:t>Joseph Lazio    (JPL: </a:t>
            </a:r>
            <a:r>
              <a:rPr lang="en-US" sz="1200" b="1" dirty="0">
                <a:ea typeface="Gill Sans MT" charset="0"/>
                <a:cs typeface="Gill Sans MT" charset="0"/>
              </a:rPr>
              <a:t>SWG4 Chair</a:t>
            </a:r>
            <a:r>
              <a:rPr lang="en-US" sz="1200" dirty="0" smtClean="0">
                <a:ea typeface="Gill Sans MT" charset="0"/>
                <a:cs typeface="Gill Sans MT" charset="0"/>
              </a:rPr>
              <a:t>)</a:t>
            </a:r>
            <a:endParaRPr lang="en-US" sz="1200" dirty="0">
              <a:ea typeface="Gill Sans MT" charset="0"/>
              <a:cs typeface="Gill Sans MT" charset="0"/>
            </a:endParaRPr>
          </a:p>
        </p:txBody>
      </p:sp>
      <p:sp>
        <p:nvSpPr>
          <p:cNvPr id="2" name="TextBox 1"/>
          <p:cNvSpPr txBox="1"/>
          <p:nvPr/>
        </p:nvSpPr>
        <p:spPr>
          <a:xfrm>
            <a:off x="216131" y="1109518"/>
            <a:ext cx="4754880" cy="2262158"/>
          </a:xfrm>
          <a:prstGeom prst="rect">
            <a:avLst/>
          </a:prstGeom>
          <a:noFill/>
        </p:spPr>
        <p:txBody>
          <a:bodyPr wrap="square" rtlCol="0">
            <a:spAutoFit/>
          </a:bodyPr>
          <a:lstStyle/>
          <a:p>
            <a:pPr marL="285750" indent="-285750">
              <a:spcBef>
                <a:spcPts val="600"/>
              </a:spcBef>
              <a:buFont typeface="Arial" charset="0"/>
              <a:buChar char="•"/>
            </a:pPr>
            <a:r>
              <a:rPr lang="en-US" sz="1600" dirty="0"/>
              <a:t>Interface between the science community &amp; NRAO</a:t>
            </a:r>
            <a:endParaRPr lang="en-US" sz="1000" dirty="0"/>
          </a:p>
          <a:p>
            <a:pPr marL="285750" indent="-285750">
              <a:spcBef>
                <a:spcPts val="600"/>
              </a:spcBef>
              <a:buFont typeface="Arial" charset="0"/>
              <a:buChar char="•"/>
            </a:pPr>
            <a:r>
              <a:rPr lang="en-US" sz="1600" dirty="0"/>
              <a:t>Recent/Current Activities:</a:t>
            </a:r>
          </a:p>
          <a:p>
            <a:pPr marL="628650" lvl="1" indent="-285750">
              <a:spcBef>
                <a:spcPts val="600"/>
              </a:spcBef>
              <a:buFont typeface="Wingdings" charset="2"/>
              <a:buChar char="Ø"/>
            </a:pPr>
            <a:r>
              <a:rPr lang="en-US" sz="1400" dirty="0" smtClean="0"/>
              <a:t>Science </a:t>
            </a:r>
            <a:r>
              <a:rPr lang="en-US" sz="1400" dirty="0"/>
              <a:t>working groups: </a:t>
            </a:r>
            <a:r>
              <a:rPr lang="en-US" sz="1400" dirty="0" smtClean="0"/>
              <a:t>science </a:t>
            </a:r>
            <a:r>
              <a:rPr lang="en-US" sz="1400" dirty="0"/>
              <a:t>use cases </a:t>
            </a:r>
            <a:r>
              <a:rPr lang="en-US" sz="1400" dirty="0">
                <a:sym typeface="Wingdings"/>
              </a:rPr>
              <a:t> t</a:t>
            </a:r>
            <a:r>
              <a:rPr lang="en-US" sz="1400" dirty="0" smtClean="0">
                <a:sym typeface="Wingdings"/>
              </a:rPr>
              <a:t>elescope </a:t>
            </a:r>
            <a:r>
              <a:rPr lang="en-US" sz="1400" dirty="0">
                <a:sym typeface="Wingdings"/>
              </a:rPr>
              <a:t>r</a:t>
            </a:r>
            <a:r>
              <a:rPr lang="en-US" sz="1400" dirty="0" smtClean="0"/>
              <a:t>equirements</a:t>
            </a:r>
            <a:endParaRPr lang="en-US" sz="1400" dirty="0"/>
          </a:p>
          <a:p>
            <a:pPr marL="628650" lvl="1" indent="-285750">
              <a:spcBef>
                <a:spcPts val="600"/>
              </a:spcBef>
              <a:buFont typeface="Wingdings" charset="2"/>
              <a:buChar char="Ø"/>
            </a:pPr>
            <a:r>
              <a:rPr lang="en-US" sz="1400" dirty="0"/>
              <a:t>SOC for science meeting in </a:t>
            </a:r>
            <a:r>
              <a:rPr lang="en-US" sz="1400" dirty="0" smtClean="0"/>
              <a:t>June 2017/2018</a:t>
            </a:r>
          </a:p>
          <a:p>
            <a:pPr marL="628650" lvl="1" indent="-285750">
              <a:spcBef>
                <a:spcPts val="600"/>
              </a:spcBef>
              <a:buFont typeface="Wingdings" charset="2"/>
              <a:buChar char="Ø"/>
            </a:pPr>
            <a:r>
              <a:rPr lang="en-US" sz="1400" dirty="0" smtClean="0"/>
              <a:t>Winter 2018 AAS Special Session</a:t>
            </a:r>
            <a:endParaRPr lang="en-US" sz="1400" dirty="0"/>
          </a:p>
          <a:p>
            <a:pPr marL="628650" lvl="1" indent="-285750">
              <a:spcBef>
                <a:spcPts val="600"/>
              </a:spcBef>
              <a:buFont typeface="Wingdings" charset="2"/>
              <a:buChar char="Ø"/>
            </a:pPr>
            <a:r>
              <a:rPr lang="en-US" sz="1400" dirty="0" smtClean="0"/>
              <a:t>Lead </a:t>
            </a:r>
            <a:r>
              <a:rPr lang="en-US" sz="1400" dirty="0"/>
              <a:t>Science </a:t>
            </a:r>
            <a:r>
              <a:rPr lang="en-US" sz="1400" dirty="0" smtClean="0"/>
              <a:t>case development </a:t>
            </a:r>
            <a:r>
              <a:rPr lang="en-US" sz="1400" dirty="0" smtClean="0">
                <a:sym typeface="Wingdings"/>
              </a:rPr>
              <a:t> </a:t>
            </a:r>
            <a:r>
              <a:rPr lang="en-US" sz="1400" dirty="0" smtClean="0"/>
              <a:t> </a:t>
            </a:r>
            <a:r>
              <a:rPr lang="en-US" sz="1400" dirty="0"/>
              <a:t>‘science book’ &amp; DS2020 White </a:t>
            </a:r>
            <a:r>
              <a:rPr lang="en-US" sz="1400" dirty="0" smtClean="0"/>
              <a:t>Papers</a:t>
            </a:r>
            <a:endParaRPr lang="en-US" sz="1400" dirty="0"/>
          </a:p>
        </p:txBody>
      </p:sp>
      <p:sp>
        <p:nvSpPr>
          <p:cNvPr id="3" name="TextBox 2"/>
          <p:cNvSpPr txBox="1"/>
          <p:nvPr/>
        </p:nvSpPr>
        <p:spPr>
          <a:xfrm>
            <a:off x="5320145" y="627380"/>
            <a:ext cx="3591098" cy="369332"/>
          </a:xfrm>
          <a:prstGeom prst="rect">
            <a:avLst/>
          </a:prstGeom>
          <a:noFill/>
        </p:spPr>
        <p:txBody>
          <a:bodyPr wrap="square" rtlCol="0">
            <a:spAutoFit/>
          </a:bodyPr>
          <a:lstStyle/>
          <a:p>
            <a:r>
              <a:rPr lang="en-US" sz="1800" u="sng" dirty="0" err="1"/>
              <a:t>ngVLA</a:t>
            </a:r>
            <a:r>
              <a:rPr lang="en-US" sz="1800" u="sng" dirty="0"/>
              <a:t> Technical Advisory Council </a:t>
            </a:r>
          </a:p>
        </p:txBody>
      </p:sp>
      <p:sp>
        <p:nvSpPr>
          <p:cNvPr id="8" name="Text Placeholder 3"/>
          <p:cNvSpPr txBox="1">
            <a:spLocks/>
          </p:cNvSpPr>
          <p:nvPr/>
        </p:nvSpPr>
        <p:spPr>
          <a:xfrm>
            <a:off x="5351329" y="694841"/>
            <a:ext cx="2456240" cy="113758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300" dirty="0" smtClean="0"/>
          </a:p>
        </p:txBody>
      </p:sp>
      <p:sp>
        <p:nvSpPr>
          <p:cNvPr id="9" name="TextBox 8"/>
          <p:cNvSpPr txBox="1"/>
          <p:nvPr/>
        </p:nvSpPr>
        <p:spPr>
          <a:xfrm>
            <a:off x="5424054" y="1066603"/>
            <a:ext cx="3433156" cy="2077492"/>
          </a:xfrm>
          <a:prstGeom prst="rect">
            <a:avLst/>
          </a:prstGeom>
          <a:noFill/>
        </p:spPr>
        <p:txBody>
          <a:bodyPr wrap="square" rtlCol="0">
            <a:spAutoFit/>
          </a:bodyPr>
          <a:lstStyle/>
          <a:p>
            <a:pPr marL="285750" indent="-285750">
              <a:spcBef>
                <a:spcPts val="600"/>
              </a:spcBef>
              <a:buFont typeface="Arial" charset="0"/>
              <a:buChar char="•"/>
            </a:pPr>
            <a:r>
              <a:rPr lang="en-US" sz="1600" dirty="0"/>
              <a:t>I</a:t>
            </a:r>
            <a:r>
              <a:rPr lang="en-US" sz="1600" dirty="0" smtClean="0"/>
              <a:t>nterface </a:t>
            </a:r>
            <a:r>
              <a:rPr lang="en-US" sz="1600" dirty="0"/>
              <a:t>between the engineering &amp; computing community and NRAO</a:t>
            </a:r>
          </a:p>
          <a:p>
            <a:pPr marL="285750" indent="-285750">
              <a:spcBef>
                <a:spcPts val="600"/>
              </a:spcBef>
              <a:buFont typeface="Arial" charset="0"/>
              <a:buChar char="•"/>
            </a:pPr>
            <a:r>
              <a:rPr lang="en-US" sz="1600" dirty="0"/>
              <a:t>Membership </a:t>
            </a:r>
            <a:r>
              <a:rPr lang="en-US" sz="1600" dirty="0" smtClean="0"/>
              <a:t>covers </a:t>
            </a:r>
            <a:r>
              <a:rPr lang="en-US" sz="1600" dirty="0"/>
              <a:t>a </a:t>
            </a:r>
            <a:r>
              <a:rPr lang="en-US" sz="1600" dirty="0" smtClean="0"/>
              <a:t>broad </a:t>
            </a:r>
            <a:r>
              <a:rPr lang="en-US" sz="1600" dirty="0"/>
              <a:t>range of expertise in relevant technical areas including:</a:t>
            </a:r>
          </a:p>
          <a:p>
            <a:pPr marL="628650" lvl="1" indent="-285750">
              <a:spcBef>
                <a:spcPts val="600"/>
              </a:spcBef>
              <a:buFont typeface="Wingdings" charset="2"/>
              <a:buChar char="Ø"/>
            </a:pPr>
            <a:r>
              <a:rPr lang="en-US" sz="1300" dirty="0"/>
              <a:t>Antennas, low-noise receiver systems, cryogenics, data transmission, correlators, and data </a:t>
            </a:r>
            <a:r>
              <a:rPr lang="en-US" sz="1300" dirty="0" smtClean="0"/>
              <a:t>processing</a:t>
            </a:r>
            <a:endParaRPr lang="en-US" sz="1300" dirty="0"/>
          </a:p>
        </p:txBody>
      </p:sp>
      <p:sp>
        <p:nvSpPr>
          <p:cNvPr id="10" name="TextBox 9"/>
          <p:cNvSpPr txBox="1"/>
          <p:nvPr/>
        </p:nvSpPr>
        <p:spPr>
          <a:xfrm>
            <a:off x="5918661" y="3283165"/>
            <a:ext cx="2394066" cy="854080"/>
          </a:xfrm>
          <a:prstGeom prst="rect">
            <a:avLst/>
          </a:prstGeom>
          <a:noFill/>
        </p:spPr>
        <p:txBody>
          <a:bodyPr wrap="square" rtlCol="0">
            <a:spAutoFit/>
          </a:bodyPr>
          <a:lstStyle/>
          <a:p>
            <a:endParaRPr lang="en-US" sz="1200" dirty="0">
              <a:ea typeface="Gill Sans MT" charset="0"/>
              <a:cs typeface="Gill Sans MT" charset="0"/>
            </a:endParaRPr>
          </a:p>
          <a:p>
            <a:r>
              <a:rPr lang="en-US" sz="1200" dirty="0">
                <a:ea typeface="Gill Sans MT" charset="0"/>
                <a:cs typeface="Gill Sans MT" charset="0"/>
              </a:rPr>
              <a:t>James Lamb (Caltech</a:t>
            </a:r>
            <a:r>
              <a:rPr lang="en-US" sz="1200" dirty="0"/>
              <a:t> : </a:t>
            </a:r>
            <a:r>
              <a:rPr lang="en-US" sz="1200" b="1" dirty="0"/>
              <a:t>co-Chair</a:t>
            </a:r>
            <a:r>
              <a:rPr lang="en-US" sz="1200" dirty="0" smtClean="0">
                <a:ea typeface="Gill Sans MT" charset="0"/>
                <a:cs typeface="Gill Sans MT" charset="0"/>
              </a:rPr>
              <a:t>)</a:t>
            </a:r>
            <a:endParaRPr lang="en-US" sz="1200" dirty="0">
              <a:ea typeface="Gill Sans MT" charset="0"/>
              <a:cs typeface="Gill Sans MT" charset="0"/>
            </a:endParaRPr>
          </a:p>
          <a:p>
            <a:r>
              <a:rPr lang="en-US" sz="1200" dirty="0">
                <a:ea typeface="Gill Sans MT" charset="0"/>
                <a:cs typeface="Gill Sans MT" charset="0"/>
              </a:rPr>
              <a:t>Melissa Soriano (JPL</a:t>
            </a:r>
            <a:r>
              <a:rPr lang="en-US" sz="1200" dirty="0"/>
              <a:t> : </a:t>
            </a:r>
            <a:r>
              <a:rPr lang="en-US" sz="1200" b="1" dirty="0"/>
              <a:t>co-Chair</a:t>
            </a:r>
            <a:r>
              <a:rPr lang="en-US" sz="1200" dirty="0">
                <a:ea typeface="Gill Sans MT" charset="0"/>
                <a:cs typeface="Gill Sans MT" charset="0"/>
              </a:rPr>
              <a:t>)</a:t>
            </a:r>
          </a:p>
          <a:p>
            <a:endParaRPr lang="en-US" dirty="0"/>
          </a:p>
        </p:txBody>
      </p:sp>
      <p:sp>
        <p:nvSpPr>
          <p:cNvPr id="12" name="TextBox 11"/>
          <p:cNvSpPr txBox="1"/>
          <p:nvPr/>
        </p:nvSpPr>
        <p:spPr>
          <a:xfrm>
            <a:off x="1308100" y="143810"/>
            <a:ext cx="6642100" cy="461665"/>
          </a:xfrm>
          <a:prstGeom prst="rect">
            <a:avLst/>
          </a:prstGeom>
          <a:noFill/>
        </p:spPr>
        <p:txBody>
          <a:bodyPr wrap="square" rtlCol="0">
            <a:spAutoFit/>
          </a:bodyPr>
          <a:lstStyle/>
          <a:p>
            <a:pPr algn="ctr"/>
            <a:r>
              <a:rPr lang="en-US" sz="2400" b="1" u="sng" dirty="0" smtClean="0">
                <a:latin typeface="+mj-lt"/>
                <a:cs typeface="Times New Roman"/>
              </a:rPr>
              <a:t>Community-Led Advisory Councils</a:t>
            </a:r>
            <a:endParaRPr lang="en-US" sz="2400" b="1" u="sng" dirty="0">
              <a:latin typeface="+mj-lt"/>
              <a:cs typeface="Times New Roman"/>
            </a:endParaRPr>
          </a:p>
        </p:txBody>
      </p:sp>
    </p:spTree>
    <p:extLst>
      <p:ext uri="{BB962C8B-B14F-4D97-AF65-F5344CB8AC3E}">
        <p14:creationId xmlns:p14="http://schemas.microsoft.com/office/powerpoint/2010/main" val="1120631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1" name="Text Placeholder 10"/>
          <p:cNvSpPr>
            <a:spLocks noGrp="1"/>
          </p:cNvSpPr>
          <p:nvPr>
            <p:ph type="body" sz="quarter" idx="10"/>
          </p:nvPr>
        </p:nvSpPr>
        <p:spPr/>
        <p:txBody>
          <a:bodyPr/>
          <a:lstStyle/>
          <a:p>
            <a:fld id="{F3FD8F0B-B218-4157-AF30-1DBB058167FB}" type="slidenum">
              <a:rPr lang="en-US" smtClean="0"/>
              <a:t>8</a:t>
            </a:fld>
            <a:endParaRPr lang="en-US"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9144000" cy="1009950"/>
          </a:xfrm>
          <a:prstGeom prst="rect">
            <a:avLst/>
          </a:prstGeom>
        </p:spPr>
      </p:pic>
      <p:pic>
        <p:nvPicPr>
          <p:cNvPr id="6" name="Picture 5"/>
          <p:cNvPicPr>
            <a:picLocks noChangeAspect="1"/>
          </p:cNvPicPr>
          <p:nvPr/>
        </p:nvPicPr>
        <p:blipFill>
          <a:blip r:embed="rId4"/>
          <a:stretch>
            <a:fillRect/>
          </a:stretch>
        </p:blipFill>
        <p:spPr>
          <a:xfrm>
            <a:off x="252635" y="1374968"/>
            <a:ext cx="4447494" cy="2849176"/>
          </a:xfrm>
          <a:prstGeom prst="rect">
            <a:avLst/>
          </a:prstGeom>
        </p:spPr>
      </p:pic>
      <p:sp>
        <p:nvSpPr>
          <p:cNvPr id="7" name="TextBox 6"/>
          <p:cNvSpPr txBox="1"/>
          <p:nvPr/>
        </p:nvSpPr>
        <p:spPr>
          <a:xfrm>
            <a:off x="4910135" y="1609922"/>
            <a:ext cx="4080112" cy="2554545"/>
          </a:xfrm>
          <a:prstGeom prst="rect">
            <a:avLst/>
          </a:prstGeom>
          <a:noFill/>
        </p:spPr>
        <p:txBody>
          <a:bodyPr wrap="square" rtlCol="0">
            <a:spAutoFit/>
          </a:bodyPr>
          <a:lstStyle/>
          <a:p>
            <a:pPr marL="285750" indent="-285750">
              <a:buFont typeface="Arial"/>
              <a:buChar char="•"/>
            </a:pPr>
            <a:r>
              <a:rPr lang="en-US" sz="1600" dirty="0" smtClean="0"/>
              <a:t>~ 150 attendees (capped with waitlist)</a:t>
            </a:r>
          </a:p>
          <a:p>
            <a:pPr marL="285750" indent="-285750">
              <a:buFont typeface="Arial"/>
              <a:buChar char="•"/>
            </a:pPr>
            <a:r>
              <a:rPr lang="en-US" sz="1600" dirty="0" smtClean="0"/>
              <a:t>24 talks on innovative science allowed by the </a:t>
            </a:r>
            <a:r>
              <a:rPr lang="en-US" sz="1600" dirty="0" err="1" smtClean="0"/>
              <a:t>ngVLA</a:t>
            </a:r>
            <a:r>
              <a:rPr lang="en-US" sz="1600" dirty="0" smtClean="0"/>
              <a:t>  </a:t>
            </a:r>
          </a:p>
          <a:p>
            <a:pPr marL="285750" indent="-285750">
              <a:buFont typeface="Arial"/>
              <a:buChar char="•"/>
            </a:pPr>
            <a:r>
              <a:rPr lang="en-US" sz="1600" dirty="0" smtClean="0"/>
              <a:t>Followed by SAC face-to-face meeting</a:t>
            </a:r>
          </a:p>
          <a:p>
            <a:endParaRPr lang="en-US" sz="1600" dirty="0"/>
          </a:p>
          <a:p>
            <a:r>
              <a:rPr lang="en-US" sz="1600" b="1" dirty="0" smtClean="0"/>
              <a:t>Main outcomes: </a:t>
            </a:r>
            <a:endParaRPr lang="en-US" sz="1600" dirty="0"/>
          </a:p>
          <a:p>
            <a:pPr marL="285750" indent="-285750">
              <a:buFont typeface="Arial"/>
              <a:buChar char="•"/>
            </a:pPr>
            <a:r>
              <a:rPr lang="en-US" sz="1600" dirty="0" err="1" smtClean="0"/>
              <a:t>ngVLA</a:t>
            </a:r>
            <a:r>
              <a:rPr lang="en-US" sz="1600" dirty="0" smtClean="0"/>
              <a:t> preliminary telescope design </a:t>
            </a:r>
          </a:p>
          <a:p>
            <a:pPr marL="285750" indent="-285750">
              <a:buFont typeface="Arial"/>
              <a:buChar char="•"/>
            </a:pPr>
            <a:endParaRPr lang="en-US" sz="1600" dirty="0" smtClean="0"/>
          </a:p>
          <a:p>
            <a:pPr marL="285750" indent="-285750">
              <a:buFont typeface="Arial"/>
              <a:buChar char="•"/>
            </a:pPr>
            <a:r>
              <a:rPr lang="en-US" sz="1600" dirty="0" smtClean="0"/>
              <a:t>Definition of the Key Science Goals for the </a:t>
            </a:r>
            <a:r>
              <a:rPr lang="en-US" sz="1600" dirty="0" err="1" smtClean="0"/>
              <a:t>ngVLA</a:t>
            </a:r>
            <a:endParaRPr lang="en-US" sz="1600" dirty="0"/>
          </a:p>
        </p:txBody>
      </p:sp>
    </p:spTree>
    <p:extLst>
      <p:ext uri="{BB962C8B-B14F-4D97-AF65-F5344CB8AC3E}">
        <p14:creationId xmlns:p14="http://schemas.microsoft.com/office/powerpoint/2010/main" val="917861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2088" y="-43678"/>
            <a:ext cx="6823592" cy="671808"/>
          </a:xfrm>
        </p:spPr>
        <p:txBody>
          <a:bodyPr>
            <a:normAutofit fontScale="90000"/>
          </a:bodyPr>
          <a:lstStyle/>
          <a:p>
            <a:pPr algn="ctr"/>
            <a:r>
              <a:rPr lang="en-US" sz="2800" b="1" dirty="0" err="1" smtClean="0"/>
              <a:t>ngVLA</a:t>
            </a:r>
            <a:r>
              <a:rPr lang="en-US" sz="2800" b="1" dirty="0" smtClean="0"/>
              <a:t> Key Science Mission</a:t>
            </a:r>
            <a:br>
              <a:rPr lang="en-US" sz="2800" b="1" dirty="0" smtClean="0"/>
            </a:br>
            <a:r>
              <a:rPr lang="en-US" sz="2000" dirty="0" smtClean="0"/>
              <a:t>(</a:t>
            </a:r>
            <a:r>
              <a:rPr lang="en-US" sz="2000" dirty="0" err="1" smtClean="0"/>
              <a:t>ngVLA</a:t>
            </a:r>
            <a:r>
              <a:rPr lang="en-US" sz="2000" dirty="0" smtClean="0"/>
              <a:t> memo #19)</a:t>
            </a:r>
            <a:endParaRPr lang="en-US" sz="2000" dirty="0"/>
          </a:p>
        </p:txBody>
      </p:sp>
      <p:sp>
        <p:nvSpPr>
          <p:cNvPr id="29" name="TextBox 28"/>
          <p:cNvSpPr txBox="1"/>
          <p:nvPr/>
        </p:nvSpPr>
        <p:spPr>
          <a:xfrm>
            <a:off x="-66604" y="604874"/>
            <a:ext cx="6852328" cy="2577629"/>
          </a:xfrm>
          <a:prstGeom prst="rect">
            <a:avLst/>
          </a:prstGeom>
          <a:noFill/>
        </p:spPr>
        <p:txBody>
          <a:bodyPr wrap="square" rtlCol="0">
            <a:spAutoFit/>
          </a:bodyPr>
          <a:lstStyle/>
          <a:p>
            <a:pPr marL="388620" indent="-285750">
              <a:spcBef>
                <a:spcPts val="338"/>
              </a:spcBef>
              <a:buFont typeface="Wingdings" charset="2"/>
              <a:buChar char="Ø"/>
            </a:pPr>
            <a:r>
              <a:rPr lang="en-US" sz="1400" b="1" i="1" dirty="0" smtClean="0">
                <a:cs typeface="Times New Roman"/>
              </a:rPr>
              <a:t>Unveiling the Formation of Solar System Analogues</a:t>
            </a:r>
          </a:p>
          <a:p>
            <a:pPr marL="285750" indent="-182880">
              <a:spcBef>
                <a:spcPts val="338"/>
              </a:spcBef>
              <a:buFont typeface="Wingdings" charset="2"/>
              <a:buChar char="Ø"/>
            </a:pPr>
            <a:endParaRPr lang="en-US" sz="200" b="1" i="1" dirty="0" smtClean="0">
              <a:cs typeface="Times New Roman"/>
            </a:endParaRPr>
          </a:p>
          <a:p>
            <a:pPr marL="388620" indent="-285750">
              <a:spcBef>
                <a:spcPts val="338"/>
              </a:spcBef>
              <a:buFont typeface="Wingdings" charset="2"/>
              <a:buChar char="Ø"/>
            </a:pPr>
            <a:r>
              <a:rPr lang="en-US" sz="1400" b="1" i="1" dirty="0" smtClean="0">
                <a:cs typeface="Times New Roman"/>
              </a:rPr>
              <a:t>Probing </a:t>
            </a:r>
            <a:r>
              <a:rPr lang="en-US" sz="1400" b="1" i="1" dirty="0">
                <a:cs typeface="Times New Roman"/>
              </a:rPr>
              <a:t>the Initial Conditions for Planetary Systems and Life with </a:t>
            </a:r>
            <a:r>
              <a:rPr lang="en-US" sz="1400" b="1" i="1" dirty="0" err="1" smtClean="0">
                <a:cs typeface="Times New Roman"/>
              </a:rPr>
              <a:t>Astrochemistry</a:t>
            </a:r>
            <a:endParaRPr lang="en-US" sz="200" dirty="0" smtClean="0">
              <a:cs typeface="Times New Roman"/>
            </a:endParaRPr>
          </a:p>
          <a:p>
            <a:pPr marL="285750" indent="-182880">
              <a:spcBef>
                <a:spcPts val="338"/>
              </a:spcBef>
              <a:buFont typeface="Wingdings" charset="2"/>
              <a:buChar char="Ø"/>
            </a:pPr>
            <a:endParaRPr lang="en-US" sz="200" b="1" i="1" dirty="0" smtClean="0">
              <a:cs typeface="Times New Roman"/>
            </a:endParaRPr>
          </a:p>
          <a:p>
            <a:pPr marL="388620" indent="-285750">
              <a:spcBef>
                <a:spcPts val="338"/>
              </a:spcBef>
              <a:buFont typeface="Wingdings" charset="2"/>
              <a:buChar char="Ø"/>
            </a:pPr>
            <a:r>
              <a:rPr lang="en-US" sz="1400" b="1" i="1" dirty="0" smtClean="0">
                <a:cs typeface="Times New Roman"/>
              </a:rPr>
              <a:t>Charting the Assembly</a:t>
            </a:r>
            <a:r>
              <a:rPr lang="en-US" sz="1400" b="1" i="1" dirty="0">
                <a:cs typeface="Times New Roman"/>
              </a:rPr>
              <a:t>, Structure, and Evolution of Galaxies O</a:t>
            </a:r>
            <a:r>
              <a:rPr lang="en-US" sz="1400" b="1" i="1" dirty="0" smtClean="0">
                <a:cs typeface="Times New Roman"/>
              </a:rPr>
              <a:t>ver Cosmic Time</a:t>
            </a:r>
          </a:p>
          <a:p>
            <a:pPr marL="171450" indent="-182880">
              <a:spcBef>
                <a:spcPts val="338"/>
              </a:spcBef>
              <a:buFont typeface="Wingdings" charset="2"/>
              <a:buChar char="Ø"/>
            </a:pPr>
            <a:endParaRPr lang="en-US" sz="200" dirty="0" smtClean="0"/>
          </a:p>
          <a:p>
            <a:pPr marL="388620" indent="-285750">
              <a:spcBef>
                <a:spcPts val="338"/>
              </a:spcBef>
              <a:buFont typeface="Wingdings" charset="2"/>
              <a:buChar char="Ø"/>
            </a:pPr>
            <a:r>
              <a:rPr lang="en-US" sz="1400" b="1" i="1" dirty="0" smtClean="0"/>
              <a:t>Using Pulsars </a:t>
            </a:r>
            <a:r>
              <a:rPr lang="en-US" sz="1400" b="1" i="1" dirty="0"/>
              <a:t>in the Galactic Center as Fundamental Tests of Gravity</a:t>
            </a:r>
          </a:p>
          <a:p>
            <a:pPr marL="171450" indent="-182880">
              <a:spcBef>
                <a:spcPts val="338"/>
              </a:spcBef>
              <a:buFont typeface="Wingdings" charset="2"/>
              <a:buChar char="Ø"/>
            </a:pPr>
            <a:endParaRPr lang="en-US" sz="200" dirty="0" smtClean="0"/>
          </a:p>
          <a:p>
            <a:pPr marL="388620" indent="-285750">
              <a:spcBef>
                <a:spcPts val="338"/>
              </a:spcBef>
              <a:buFont typeface="Wingdings" charset="2"/>
              <a:buChar char="Ø"/>
            </a:pPr>
            <a:r>
              <a:rPr lang="en-US" sz="1400" b="1" i="1" dirty="0" smtClean="0"/>
              <a:t>Understanding the Formation and Evolution of Stellar and Supermassive </a:t>
            </a:r>
            <a:r>
              <a:rPr lang="en-US" sz="1400" b="1" i="1" dirty="0"/>
              <a:t/>
            </a:r>
            <a:br>
              <a:rPr lang="en-US" sz="1400" b="1" i="1" dirty="0"/>
            </a:br>
            <a:r>
              <a:rPr lang="en-US" sz="1400" b="1" i="1" dirty="0" smtClean="0"/>
              <a:t>BH’s  in the Era of Multi-Messenger Astronomy</a:t>
            </a:r>
            <a:endParaRPr lang="en-US" sz="1400" b="1" i="1" dirty="0" smtClean="0">
              <a:solidFill>
                <a:srgbClr val="C00000"/>
              </a:solidFill>
            </a:endParaRPr>
          </a:p>
          <a:p>
            <a:pPr marL="102870">
              <a:spcBef>
                <a:spcPts val="338"/>
              </a:spcBef>
            </a:pPr>
            <a:r>
              <a:rPr lang="en-US" sz="1400" b="1" i="1" dirty="0" smtClean="0">
                <a:solidFill>
                  <a:srgbClr val="C00000"/>
                </a:solidFill>
              </a:rPr>
              <a:t>Highly </a:t>
            </a:r>
            <a:r>
              <a:rPr lang="en-US" sz="1400" b="1" i="1" dirty="0">
                <a:solidFill>
                  <a:srgbClr val="C00000"/>
                </a:solidFill>
              </a:rPr>
              <a:t>synergistic with next-generation ground-based OIR and NASA </a:t>
            </a:r>
            <a:r>
              <a:rPr lang="en-US" sz="1400" b="1" i="1" dirty="0" smtClean="0">
                <a:solidFill>
                  <a:srgbClr val="C00000"/>
                </a:solidFill>
              </a:rPr>
              <a:t>missions</a:t>
            </a:r>
            <a:r>
              <a:rPr lang="en-US" sz="1400" b="1" i="1" dirty="0">
                <a:solidFill>
                  <a:srgbClr val="C00000"/>
                </a:solidFill>
              </a:rPr>
              <a:t>.  </a:t>
            </a:r>
          </a:p>
          <a:p>
            <a:pPr marL="342900" indent="-342900">
              <a:buClr>
                <a:srgbClr val="C00000"/>
              </a:buClr>
              <a:buSzPct val="125000"/>
              <a:buFont typeface="Wingdings" charset="2"/>
              <a:buChar char="Ø"/>
            </a:pPr>
            <a:endParaRPr lang="en-US" sz="1400" dirty="0">
              <a:solidFill>
                <a:srgbClr val="000000"/>
              </a:solidFill>
            </a:endParaRPr>
          </a:p>
          <a:p>
            <a:pPr marL="285750" indent="-182880">
              <a:spcBef>
                <a:spcPts val="338"/>
              </a:spcBef>
              <a:buFont typeface="Arial" charset="0"/>
              <a:buChar char="•"/>
            </a:pPr>
            <a:endParaRPr lang="en-US" sz="1400" b="1" i="1" dirty="0"/>
          </a:p>
        </p:txBody>
      </p:sp>
      <p:pic>
        <p:nvPicPr>
          <p:cNvPr id="32" name="Picture 31"/>
          <p:cNvPicPr>
            <a:picLocks noChangeAspect="1"/>
          </p:cNvPicPr>
          <p:nvPr/>
        </p:nvPicPr>
        <p:blipFill rotWithShape="1">
          <a:blip r:embed="rId3" cstate="hqprint">
            <a:extLst>
              <a:ext uri="{28A0092B-C50C-407E-A947-70E740481C1C}">
                <a14:useLocalDpi xmlns:a14="http://schemas.microsoft.com/office/drawing/2010/main"/>
              </a:ext>
            </a:extLst>
          </a:blip>
          <a:srcRect l="-315"/>
          <a:stretch/>
        </p:blipFill>
        <p:spPr>
          <a:xfrm>
            <a:off x="5996428" y="1782955"/>
            <a:ext cx="3108960" cy="1207211"/>
          </a:xfrm>
          <a:prstGeom prst="rect">
            <a:avLst/>
          </a:prstGeom>
        </p:spPr>
      </p:pic>
      <p:grpSp>
        <p:nvGrpSpPr>
          <p:cNvPr id="60" name="Group 59"/>
          <p:cNvGrpSpPr>
            <a:grpSpLocks noChangeAspect="1"/>
          </p:cNvGrpSpPr>
          <p:nvPr/>
        </p:nvGrpSpPr>
        <p:grpSpPr>
          <a:xfrm>
            <a:off x="35078" y="2699040"/>
            <a:ext cx="3566160" cy="1845844"/>
            <a:chOff x="5351336" y="2468346"/>
            <a:chExt cx="3676722" cy="1903072"/>
          </a:xfrm>
        </p:grpSpPr>
        <p:grpSp>
          <p:nvGrpSpPr>
            <p:cNvPr id="4" name="Group 3"/>
            <p:cNvGrpSpPr>
              <a:grpSpLocks noChangeAspect="1"/>
            </p:cNvGrpSpPr>
            <p:nvPr/>
          </p:nvGrpSpPr>
          <p:grpSpPr>
            <a:xfrm>
              <a:off x="5351336" y="2468346"/>
              <a:ext cx="3676722" cy="1903072"/>
              <a:chOff x="1752279" y="1583468"/>
              <a:chExt cx="5129422" cy="2654991"/>
            </a:xfrm>
          </p:grpSpPr>
          <p:pic>
            <p:nvPicPr>
              <p:cNvPr id="35" name="Picture 34" descr="PPD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403461" y="1628529"/>
                <a:ext cx="2451608" cy="2499871"/>
              </a:xfrm>
              <a:prstGeom prst="rect">
                <a:avLst/>
              </a:prstGeom>
            </p:spPr>
          </p:pic>
          <p:grpSp>
            <p:nvGrpSpPr>
              <p:cNvPr id="3" name="Group 2"/>
              <p:cNvGrpSpPr/>
              <p:nvPr/>
            </p:nvGrpSpPr>
            <p:grpSpPr>
              <a:xfrm>
                <a:off x="1752279" y="1583468"/>
                <a:ext cx="5129422" cy="2654991"/>
                <a:chOff x="1788321" y="1541497"/>
                <a:chExt cx="5129422" cy="2654991"/>
              </a:xfrm>
            </p:grpSpPr>
            <p:pic>
              <p:nvPicPr>
                <p:cNvPr id="33" name="Picture 32" descr="Screen Shot 2015-07-18 at 7.32.3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8321" y="1541497"/>
                  <a:ext cx="2658647" cy="2627911"/>
                </a:xfrm>
                <a:prstGeom prst="rect">
                  <a:avLst/>
                </a:prstGeom>
              </p:spPr>
            </p:pic>
            <p:sp>
              <p:nvSpPr>
                <p:cNvPr id="36" name="TextBox 35"/>
                <p:cNvSpPr txBox="1"/>
                <p:nvPr/>
              </p:nvSpPr>
              <p:spPr>
                <a:xfrm>
                  <a:off x="4838930" y="1561264"/>
                  <a:ext cx="2078813" cy="276998"/>
                </a:xfrm>
                <a:prstGeom prst="rect">
                  <a:avLst/>
                </a:prstGeom>
                <a:noFill/>
              </p:spPr>
              <p:txBody>
                <a:bodyPr wrap="square" rtlCol="0">
                  <a:spAutoFit/>
                </a:bodyPr>
                <a:lstStyle/>
                <a:p>
                  <a:pPr algn="r">
                    <a:spcBef>
                      <a:spcPts val="338"/>
                    </a:spcBef>
                  </a:pPr>
                  <a:r>
                    <a:rPr lang="en-US" sz="1200" dirty="0">
                      <a:solidFill>
                        <a:schemeClr val="bg1"/>
                      </a:solidFill>
                      <a:latin typeface="Times New Roman"/>
                      <a:cs typeface="Times New Roman"/>
                    </a:rPr>
                    <a:t>ngVLA 100hr 25GHz 10mas </a:t>
                  </a:r>
                </a:p>
              </p:txBody>
            </p:sp>
            <p:sp>
              <p:nvSpPr>
                <p:cNvPr id="37" name="TextBox 36"/>
                <p:cNvSpPr txBox="1"/>
                <p:nvPr/>
              </p:nvSpPr>
              <p:spPr>
                <a:xfrm>
                  <a:off x="4624612" y="3796202"/>
                  <a:ext cx="2253931" cy="400286"/>
                </a:xfrm>
                <a:prstGeom prst="rect">
                  <a:avLst/>
                </a:prstGeom>
                <a:noFill/>
              </p:spPr>
              <p:txBody>
                <a:bodyPr wrap="square" rtlCol="0">
                  <a:spAutoFit/>
                </a:bodyPr>
                <a:lstStyle/>
                <a:p>
                  <a:r>
                    <a:rPr lang="en-US" sz="1013" dirty="0">
                      <a:solidFill>
                        <a:schemeClr val="bg1"/>
                      </a:solidFill>
                      <a:latin typeface="Times New Roman"/>
                      <a:cs typeface="Times New Roman"/>
                    </a:rPr>
                    <a:t>rms = 90nJy/bm = 1K</a:t>
                  </a:r>
                </a:p>
              </p:txBody>
            </p:sp>
            <p:sp>
              <p:nvSpPr>
                <p:cNvPr id="38" name="TextBox 37"/>
                <p:cNvSpPr txBox="1"/>
                <p:nvPr/>
              </p:nvSpPr>
              <p:spPr>
                <a:xfrm>
                  <a:off x="2857693" y="1560972"/>
                  <a:ext cx="1805251" cy="644072"/>
                </a:xfrm>
                <a:prstGeom prst="rect">
                  <a:avLst/>
                </a:prstGeom>
                <a:noFill/>
              </p:spPr>
              <p:txBody>
                <a:bodyPr wrap="square" rtlCol="0">
                  <a:spAutoFit/>
                </a:bodyPr>
                <a:lstStyle/>
                <a:p>
                  <a:r>
                    <a:rPr lang="en-US" sz="1200" dirty="0">
                      <a:solidFill>
                        <a:schemeClr val="bg1"/>
                      </a:solidFill>
                      <a:latin typeface="Times New Roman" charset="0"/>
                      <a:ea typeface="Times New Roman" charset="0"/>
                      <a:cs typeface="Times New Roman" charset="0"/>
                    </a:rPr>
                    <a:t>Jupiter @</a:t>
                  </a:r>
                  <a:r>
                    <a:rPr lang="en-US" sz="1200" dirty="0" smtClean="0">
                      <a:solidFill>
                        <a:schemeClr val="bg1"/>
                      </a:solidFill>
                      <a:latin typeface="Times New Roman" charset="0"/>
                      <a:ea typeface="Times New Roman" charset="0"/>
                      <a:cs typeface="Times New Roman" charset="0"/>
                    </a:rPr>
                    <a:t>13AU </a:t>
                  </a:r>
                </a:p>
                <a:p>
                  <a:r>
                    <a:rPr lang="en-US" sz="1200" dirty="0" smtClean="0">
                      <a:solidFill>
                        <a:schemeClr val="bg1"/>
                      </a:solidFill>
                      <a:latin typeface="Times New Roman" charset="0"/>
                      <a:ea typeface="Times New Roman" charset="0"/>
                      <a:cs typeface="Times New Roman" charset="0"/>
                    </a:rPr>
                    <a:t>Saturn </a:t>
                  </a:r>
                  <a:r>
                    <a:rPr lang="en-US" sz="1200" dirty="0">
                      <a:solidFill>
                        <a:schemeClr val="bg1"/>
                      </a:solidFill>
                      <a:latin typeface="Times New Roman" charset="0"/>
                      <a:ea typeface="Times New Roman" charset="0"/>
                      <a:cs typeface="Times New Roman" charset="0"/>
                    </a:rPr>
                    <a:t>@</a:t>
                  </a:r>
                  <a:r>
                    <a:rPr lang="en-US" sz="1200" dirty="0" smtClean="0">
                      <a:solidFill>
                        <a:schemeClr val="bg1"/>
                      </a:solidFill>
                      <a:latin typeface="Times New Roman" charset="0"/>
                      <a:ea typeface="Times New Roman" charset="0"/>
                      <a:cs typeface="Times New Roman" charset="0"/>
                    </a:rPr>
                    <a:t>6AU</a:t>
                  </a:r>
                  <a:endParaRPr lang="en-US" sz="1200" dirty="0">
                    <a:solidFill>
                      <a:schemeClr val="bg1"/>
                    </a:solidFill>
                    <a:latin typeface="Times New Roman" charset="0"/>
                    <a:ea typeface="Times New Roman" charset="0"/>
                    <a:cs typeface="Times New Roman" charset="0"/>
                  </a:endParaRPr>
                </a:p>
              </p:txBody>
            </p:sp>
            <p:sp>
              <p:nvSpPr>
                <p:cNvPr id="39" name="TextBox 38"/>
                <p:cNvSpPr txBox="1"/>
                <p:nvPr/>
              </p:nvSpPr>
              <p:spPr>
                <a:xfrm>
                  <a:off x="2884790" y="3822413"/>
                  <a:ext cx="1611176" cy="357014"/>
                </a:xfrm>
                <a:prstGeom prst="rect">
                  <a:avLst/>
                </a:prstGeom>
                <a:noFill/>
              </p:spPr>
              <p:txBody>
                <a:bodyPr wrap="square" rtlCol="0">
                  <a:spAutoFit/>
                </a:bodyPr>
                <a:lstStyle/>
                <a:p>
                  <a:r>
                    <a:rPr lang="en-US" sz="1013" dirty="0" err="1">
                      <a:solidFill>
                        <a:schemeClr val="bg1"/>
                      </a:solidFill>
                    </a:rPr>
                    <a:t>Isella</a:t>
                  </a:r>
                  <a:r>
                    <a:rPr lang="en-US" sz="1013" dirty="0">
                      <a:solidFill>
                        <a:schemeClr val="bg1"/>
                      </a:solidFill>
                    </a:rPr>
                    <a:t> </a:t>
                  </a:r>
                  <a:r>
                    <a:rPr lang="en-US" sz="1013" dirty="0" smtClean="0">
                      <a:solidFill>
                        <a:schemeClr val="bg1"/>
                      </a:solidFill>
                    </a:rPr>
                    <a:t>Dust Model</a:t>
                  </a:r>
                  <a:endParaRPr lang="en-US" sz="1013" dirty="0">
                    <a:solidFill>
                      <a:schemeClr val="bg1"/>
                    </a:solidFill>
                  </a:endParaRPr>
                </a:p>
              </p:txBody>
            </p:sp>
            <p:sp>
              <p:nvSpPr>
                <p:cNvPr id="34" name="TextBox 33"/>
                <p:cNvSpPr txBox="1"/>
                <p:nvPr/>
              </p:nvSpPr>
              <p:spPr>
                <a:xfrm>
                  <a:off x="1897764" y="3730264"/>
                  <a:ext cx="1282679" cy="372262"/>
                </a:xfrm>
                <a:prstGeom prst="rect">
                  <a:avLst/>
                </a:prstGeom>
                <a:noFill/>
              </p:spPr>
              <p:txBody>
                <a:bodyPr wrap="square" rtlCol="0">
                  <a:spAutoFit/>
                </a:bodyPr>
                <a:lstStyle/>
                <a:p>
                  <a:r>
                    <a:rPr lang="en-US" sz="900" dirty="0">
                      <a:solidFill>
                        <a:srgbClr val="FFFFFF"/>
                      </a:solidFill>
                    </a:rPr>
                    <a:t>0.1” = 13AU</a:t>
                  </a:r>
                </a:p>
              </p:txBody>
            </p:sp>
          </p:grpSp>
        </p:grpSp>
        <p:cxnSp>
          <p:nvCxnSpPr>
            <p:cNvPr id="47" name="Straight Arrow Connector 46"/>
            <p:cNvCxnSpPr/>
            <p:nvPr/>
          </p:nvCxnSpPr>
          <p:spPr>
            <a:xfrm flipH="1">
              <a:off x="5769686" y="2653211"/>
              <a:ext cx="424618" cy="7726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6063412" y="2942746"/>
              <a:ext cx="285784" cy="5091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64160" y="2986248"/>
            <a:ext cx="3154680" cy="1478280"/>
          </a:xfrm>
          <a:prstGeom prst="rect">
            <a:avLst/>
          </a:prstGeom>
        </p:spPr>
      </p:pic>
      <p:grpSp>
        <p:nvGrpSpPr>
          <p:cNvPr id="28" name="Group 27"/>
          <p:cNvGrpSpPr>
            <a:grpSpLocks noChangeAspect="1"/>
          </p:cNvGrpSpPr>
          <p:nvPr/>
        </p:nvGrpSpPr>
        <p:grpSpPr>
          <a:xfrm>
            <a:off x="3601238" y="2743664"/>
            <a:ext cx="2371266" cy="1664208"/>
            <a:chOff x="6651473" y="1296343"/>
            <a:chExt cx="4779965" cy="3408053"/>
          </a:xfrm>
        </p:grpSpPr>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1473" y="1296343"/>
              <a:ext cx="4779965" cy="3408053"/>
            </a:xfrm>
            <a:prstGeom prst="rect">
              <a:avLst/>
            </a:prstGeom>
            <a:ln>
              <a:noFill/>
            </a:ln>
          </p:spPr>
        </p:pic>
        <p:sp>
          <p:nvSpPr>
            <p:cNvPr id="31" name="TextBox 30"/>
            <p:cNvSpPr txBox="1"/>
            <p:nvPr/>
          </p:nvSpPr>
          <p:spPr>
            <a:xfrm>
              <a:off x="10422619" y="1454467"/>
              <a:ext cx="858484" cy="567095"/>
            </a:xfrm>
            <a:prstGeom prst="rect">
              <a:avLst/>
            </a:prstGeom>
            <a:noFill/>
          </p:spPr>
          <p:txBody>
            <a:bodyPr wrap="square" rtlCol="0">
              <a:spAutoFit/>
            </a:bodyPr>
            <a:lstStyle/>
            <a:p>
              <a:r>
                <a:rPr lang="en-US" sz="1200" dirty="0"/>
                <a:t>Gas</a:t>
              </a:r>
            </a:p>
          </p:txBody>
        </p:sp>
        <p:sp>
          <p:nvSpPr>
            <p:cNvPr id="40" name="TextBox 39"/>
            <p:cNvSpPr txBox="1"/>
            <p:nvPr/>
          </p:nvSpPr>
          <p:spPr>
            <a:xfrm>
              <a:off x="8255172" y="3758653"/>
              <a:ext cx="1067501" cy="347670"/>
            </a:xfrm>
            <a:prstGeom prst="rect">
              <a:avLst/>
            </a:prstGeom>
            <a:noFill/>
          </p:spPr>
          <p:txBody>
            <a:bodyPr wrap="square" rtlCol="0">
              <a:spAutoFit/>
            </a:bodyPr>
            <a:lstStyle/>
            <a:p>
              <a:r>
                <a:rPr lang="en-US" sz="900" dirty="0">
                  <a:solidFill>
                    <a:srgbClr val="FF0000"/>
                  </a:solidFill>
                </a:rPr>
                <a:t>ALMA</a:t>
              </a:r>
            </a:p>
          </p:txBody>
        </p:sp>
        <p:sp>
          <p:nvSpPr>
            <p:cNvPr id="41" name="TextBox 40"/>
            <p:cNvSpPr txBox="1"/>
            <p:nvPr/>
          </p:nvSpPr>
          <p:spPr>
            <a:xfrm>
              <a:off x="8432800" y="2851427"/>
              <a:ext cx="1067501" cy="347670"/>
            </a:xfrm>
            <a:prstGeom prst="rect">
              <a:avLst/>
            </a:prstGeom>
            <a:noFill/>
          </p:spPr>
          <p:txBody>
            <a:bodyPr wrap="square" rtlCol="0">
              <a:spAutoFit/>
            </a:bodyPr>
            <a:lstStyle/>
            <a:p>
              <a:r>
                <a:rPr lang="en-US" sz="900" dirty="0">
                  <a:solidFill>
                    <a:srgbClr val="008F00"/>
                  </a:solidFill>
                </a:rPr>
                <a:t>NGVLA</a:t>
              </a:r>
            </a:p>
          </p:txBody>
        </p:sp>
      </p:grpSp>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51958" y="220305"/>
            <a:ext cx="2069592" cy="1489253"/>
          </a:xfrm>
          <a:prstGeom prst="rect">
            <a:avLst/>
          </a:prstGeom>
        </p:spPr>
      </p:pic>
      <p:sp>
        <p:nvSpPr>
          <p:cNvPr id="24" name="TextBox 23"/>
          <p:cNvSpPr txBox="1"/>
          <p:nvPr/>
        </p:nvSpPr>
        <p:spPr>
          <a:xfrm>
            <a:off x="5037122" y="3906831"/>
            <a:ext cx="904415" cy="248209"/>
          </a:xfrm>
          <a:prstGeom prst="rect">
            <a:avLst/>
          </a:prstGeom>
          <a:noFill/>
        </p:spPr>
        <p:txBody>
          <a:bodyPr wrap="none" rtlCol="0">
            <a:spAutoFit/>
          </a:bodyPr>
          <a:lstStyle/>
          <a:p>
            <a:r>
              <a:rPr lang="en-US" sz="1013" dirty="0">
                <a:latin typeface="Gill Sans MT" panose="020B0502020104020203" pitchFamily="34" charset="0"/>
              </a:rPr>
              <a:t>Decarli+2016</a:t>
            </a:r>
          </a:p>
        </p:txBody>
      </p:sp>
      <p:sp>
        <p:nvSpPr>
          <p:cNvPr id="25" name="TextBox 24"/>
          <p:cNvSpPr txBox="1"/>
          <p:nvPr/>
        </p:nvSpPr>
        <p:spPr>
          <a:xfrm>
            <a:off x="5995127" y="4212325"/>
            <a:ext cx="915635" cy="248209"/>
          </a:xfrm>
          <a:prstGeom prst="rect">
            <a:avLst/>
          </a:prstGeom>
          <a:noFill/>
        </p:spPr>
        <p:txBody>
          <a:bodyPr wrap="none" rtlCol="0">
            <a:spAutoFit/>
          </a:bodyPr>
          <a:lstStyle/>
          <a:p>
            <a:r>
              <a:rPr lang="en-US" sz="1013" dirty="0" smtClean="0">
                <a:solidFill>
                  <a:schemeClr val="bg1"/>
                </a:solidFill>
                <a:latin typeface="Gill Sans MT" panose="020B0502020104020203" pitchFamily="34" charset="0"/>
              </a:rPr>
              <a:t>HI + CO(1-0)</a:t>
            </a:r>
            <a:endParaRPr lang="en-US" sz="1013" dirty="0">
              <a:solidFill>
                <a:schemeClr val="bg1"/>
              </a:solidFill>
              <a:latin typeface="Gill Sans MT" panose="020B0502020104020203" pitchFamily="34" charset="0"/>
            </a:endParaRPr>
          </a:p>
        </p:txBody>
      </p:sp>
      <p:sp>
        <p:nvSpPr>
          <p:cNvPr id="26" name="TextBox 25"/>
          <p:cNvSpPr txBox="1"/>
          <p:nvPr/>
        </p:nvSpPr>
        <p:spPr>
          <a:xfrm>
            <a:off x="8545155" y="4193459"/>
            <a:ext cx="639919" cy="248209"/>
          </a:xfrm>
          <a:prstGeom prst="rect">
            <a:avLst/>
          </a:prstGeom>
          <a:noFill/>
        </p:spPr>
        <p:txBody>
          <a:bodyPr wrap="none" rtlCol="0">
            <a:spAutoFit/>
          </a:bodyPr>
          <a:lstStyle/>
          <a:p>
            <a:r>
              <a:rPr lang="en-US" sz="1013" smtClean="0">
                <a:solidFill>
                  <a:schemeClr val="bg1"/>
                </a:solidFill>
                <a:latin typeface="Gill Sans MT" panose="020B0502020104020203" pitchFamily="34" charset="0"/>
              </a:rPr>
              <a:t>CO(2-1)</a:t>
            </a:r>
            <a:endParaRPr lang="en-US" sz="1013" dirty="0">
              <a:solidFill>
                <a:schemeClr val="bg1"/>
              </a:solidFill>
              <a:latin typeface="Gill Sans MT" panose="020B0502020104020203" pitchFamily="34" charset="0"/>
            </a:endParaRPr>
          </a:p>
        </p:txBody>
      </p:sp>
    </p:spTree>
    <p:extLst>
      <p:ext uri="{BB962C8B-B14F-4D97-AF65-F5344CB8AC3E}">
        <p14:creationId xmlns:p14="http://schemas.microsoft.com/office/powerpoint/2010/main" val="117664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8429</TotalTime>
  <Words>3919</Words>
  <Application>Microsoft Macintosh PowerPoint</Application>
  <PresentationFormat>On-screen Show (16:9)</PresentationFormat>
  <Paragraphs>698</Paragraphs>
  <Slides>44</Slides>
  <Notes>34</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Calibri</vt:lpstr>
      <vt:lpstr>Calibri Light</vt:lpstr>
      <vt:lpstr>Courier New</vt:lpstr>
      <vt:lpstr>Gill Sans</vt:lpstr>
      <vt:lpstr>Gill Sans MT</vt:lpstr>
      <vt:lpstr>Lucida Grande</vt:lpstr>
      <vt:lpstr>Mangal</vt:lpstr>
      <vt:lpstr>Segoe UI</vt:lpstr>
      <vt:lpstr>Times New Roman</vt:lpstr>
      <vt:lpstr>Wingdings</vt:lpstr>
      <vt:lpstr>Arial</vt:lpstr>
      <vt:lpstr>Office Theme</vt:lpstr>
      <vt:lpstr>Project Summary</vt:lpstr>
      <vt:lpstr>PowerPoint Presentation</vt:lpstr>
      <vt:lpstr>PowerPoint Presentation</vt:lpstr>
      <vt:lpstr>PowerPoint Presentation</vt:lpstr>
      <vt:lpstr>A next generation VLA</vt:lpstr>
      <vt:lpstr>PowerPoint Presentation</vt:lpstr>
      <vt:lpstr>PowerPoint Presentation</vt:lpstr>
      <vt:lpstr>PowerPoint Presentation</vt:lpstr>
      <vt:lpstr>ngVLA Key Science Mission (ngVLA memo #19)</vt:lpstr>
      <vt:lpstr>Current Reference Design Specifications (ngVLA Memo #17)</vt:lpstr>
      <vt:lpstr>PowerPoint Presentation</vt:lpstr>
      <vt:lpstr>PowerPoint Presentation</vt:lpstr>
      <vt:lpstr>PowerPoint Presentation</vt:lpstr>
      <vt:lpstr>The ‘Southwest Array’</vt:lpstr>
      <vt:lpstr>PowerPoint Presentation</vt:lpstr>
      <vt:lpstr>Project Office Status</vt:lpstr>
      <vt:lpstr>PowerPoint Presentation</vt:lpstr>
      <vt:lpstr>Highly Synergistic with Other Facilities on Similar Timescales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Versatility: Remarkable breadth of Science Enabled by the ngVLA</vt:lpstr>
      <vt:lpstr>PowerPoint Presentation</vt:lpstr>
      <vt:lpstr>PowerPoint Presentation</vt:lpstr>
      <vt:lpstr>Key Open Questions</vt:lpstr>
      <vt:lpstr>Most Recent Milestones and Community Engagement</vt:lpstr>
      <vt:lpstr>The Road to Astro 2020 </vt:lpstr>
      <vt:lpstr>Astrophysical Frontiers in the Next Decade:  Planets, Galaxies, Black Holes, &amp; the Transient Universe Workshop      Boulder, CO USA     June 26-29, 2018</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Eric Murphy</cp:lastModifiedBy>
  <cp:revision>218</cp:revision>
  <dcterms:created xsi:type="dcterms:W3CDTF">2016-12-02T21:40:55Z</dcterms:created>
  <dcterms:modified xsi:type="dcterms:W3CDTF">2017-10-02T19:17:33Z</dcterms:modified>
</cp:coreProperties>
</file>