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4" r:id="rId1"/>
    <p:sldMasterId id="2147485445" r:id="rId2"/>
    <p:sldMasterId id="2147484676" r:id="rId3"/>
    <p:sldMasterId id="2147485449" r:id="rId4"/>
    <p:sldMasterId id="2147484666" r:id="rId5"/>
    <p:sldMasterId id="2147484373" r:id="rId6"/>
    <p:sldMasterId id="2147484374" r:id="rId7"/>
    <p:sldMasterId id="2147485062" r:id="rId8"/>
    <p:sldMasterId id="2147485186" r:id="rId9"/>
    <p:sldMasterId id="2147485839" r:id="rId10"/>
    <p:sldMasterId id="2147485850" r:id="rId11"/>
    <p:sldMasterId id="2147485853" r:id="rId12"/>
    <p:sldMasterId id="2147485855" r:id="rId13"/>
    <p:sldMasterId id="2147485864" r:id="rId14"/>
  </p:sldMasterIdLst>
  <p:notesMasterIdLst>
    <p:notesMasterId r:id="rId23"/>
  </p:notesMasterIdLst>
  <p:handoutMasterIdLst>
    <p:handoutMasterId r:id="rId24"/>
  </p:handoutMasterIdLst>
  <p:sldIdLst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FCF"/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Master" Target="slideMasters/slideMaster7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0" Type="http://schemas.openxmlformats.org/officeDocument/2006/relationships/slideMaster" Target="slideMasters/slideMaster1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7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29" Type="http://schemas.openxmlformats.org/officeDocument/2006/relationships/tableStyles" Target="tableStyles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A54BB-1631-D340-AB26-ABC86183F3FF}" type="datetime1">
              <a:rPr lang="en-US"/>
              <a:pPr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138564-4AF2-7542-84F3-12246A08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4D674D-74C1-D540-B01B-8B6D46C93940}" type="datetime1">
              <a:rPr lang="en-US"/>
              <a:pPr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AB0EA4-AB8D-8542-8E62-FAC420257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3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The complementary suite of 4 forefront facilities enables forefront research by the community to address many of the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Scientific questions highlighted by the NWNH decadal survey,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The radio observations of NRAO telescopes will be essential complements to other major observatories and space missions in other wavelength bands.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967CD8-DD13-2D46-9417-2B15C72661C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49438" y="0"/>
            <a:ext cx="6400801" cy="4800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D984B-E919-E745-BB8E-CFA9D2041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8C771-B030-2640-9ECA-BE04A7B19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88AA20-1D4D-0B48-AE06-D897F63BA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C73FF4-8589-8A46-BF42-EBDDB4FA8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4883B0-DCFF-E44C-82E3-FD2D5C05F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70AED-A470-524F-80D5-03A704F19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C84C7-3002-BC4B-9237-9EB985161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AEB61-7F31-274F-B7A9-B6912F239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D12005-E0DC-0148-93F9-2CA1558F9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DB80A5-EA6E-5047-88E8-968C9C2E4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218C0-9530-134C-A2EA-7D7A364D4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65F58-E828-5E43-B011-F959F910E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C57AFE-60A2-194A-B638-13A2FDAA8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36EC5-ECAE-4142-B35C-969D26D2B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5F847-AEAF-A54A-B372-5BFE3EC2E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D4AEC3-4B2B-3043-BFF5-016667B68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33831F-D227-0945-A7DE-B71FC88AD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D2F62E-F80D-9E46-9883-702A3B4CA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EA8AB-0052-574F-BAA5-BADCE5197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2D6AB-ED47-4948-B395-7BD5DEC40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3F6CF7-51D0-BE49-87F1-5FE07039A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8B6C1-BB63-964F-9D12-C6F685D56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BA4EB6-764A-CC48-B179-4B1599AE6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08745D-8A66-D547-A3D5-A66B08868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5F5AF-8CA8-C744-8E9B-529CC2D0E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B0D892-C1C5-4D40-9029-05E16DAB3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F6BE4-2BF8-4E4E-857E-DE0F6CD68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FC78E-1456-A244-ACC0-3F5E24ECE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A40E3-2622-2345-B3AD-8813A4506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9836E6-29C5-D046-B244-ABB1AEE64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EBAA96-ECAF-1B4E-96DF-67D65D821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85E3FD-28FB-904D-B123-382E3515C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011C36-A1EB-7E4C-A175-B1F97B164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0BB8CA-3E25-B248-93EC-672D59883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14EAE3-6187-7841-9AD1-E1021C446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B8EDD-88F0-7E47-8C58-FB8AA115A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66432-1F91-FF48-B170-245C264FD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EB3656-2167-F748-AB5D-75454D320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3799C3-CAF6-9A48-9DAA-4F5EF8165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C3BF6C-655B-984E-A24F-140292B4A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67E580-904F-704B-980A-17D54E6B2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A8775-76F3-DE49-9821-0DB8C1134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346282-A604-774D-AAA0-1037E665F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3F103A-F03A-D14B-B25B-DC51D1714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B5EF4-B7E2-B94B-9123-60CE10FFD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6E7D4D-D3FB-5D49-A6F6-386CDD523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61F23-BB23-2F4F-BFFB-BA30CE911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1691D-6DDE-6B44-A7BD-1255485C5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1A82-16B4-BB4C-BA31-81D0C0718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1D4B-AA9D-B44E-B308-070D44F51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5046-5A33-4B46-8680-A337D17C5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D5B9-4E61-9244-AE81-69C75098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C5DB-DAC2-7443-8DB8-54F13B72C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7D52-1131-2645-BFFB-16B2A9C4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6F38-73C0-4D46-9B4F-4CD73A7B9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68D5-AFCF-7841-A963-93437B5D9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8C41-25E8-1F43-8BB7-E0CB0B14C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8132-DBD0-5140-B98A-A96D2AB8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D1F0-02A3-EE48-816F-F23002170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31EB-3328-B848-821C-A086526FC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10C0-B8A4-C149-AEDD-0072BB557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229-4CE8-5245-90A9-837D43B2D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77DF-BA55-A742-AB95-AAD58537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827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79D8-CF7D-BB45-BD2B-18191C590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6DAC-AAAD-DE45-B315-67FE38045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0811B-3928-D94C-B394-3401370BD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3A0B78-89B9-A040-9389-C74E16074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10.xml"/><Relationship Id="rId3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theme" Target="../theme/theme11.xml"/><Relationship Id="rId5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2" Type="http://schemas.openxmlformats.org/officeDocument/2006/relationships/theme" Target="../theme/theme12.xml"/><Relationship Id="rId3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6.xml"/><Relationship Id="rId10" Type="http://schemas.openxmlformats.org/officeDocument/2006/relationships/image" Target="../media/image10.jpeg"/><Relationship Id="rId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9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9" Type="http://schemas.openxmlformats.org/officeDocument/2006/relationships/theme" Target="../theme/theme13.xml"/><Relationship Id="rId3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4.xml"/><Relationship Id="rId10" Type="http://schemas.openxmlformats.org/officeDocument/2006/relationships/image" Target="../media/image11.jpeg"/><Relationship Id="rId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7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9" Type="http://schemas.openxmlformats.org/officeDocument/2006/relationships/theme" Target="../theme/theme14.xml"/><Relationship Id="rId3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5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Relationship Id="rId3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Relationship Id="rId3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4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4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9" Type="http://schemas.openxmlformats.org/officeDocument/2006/relationships/image" Target="../media/image7.jpeg"/><Relationship Id="rId3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jpeg"/><Relationship Id="rId10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8.jpeg"/><Relationship Id="rId10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jpeg"/><Relationship Id="rId1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9.png"/><Relationship Id="rId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1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-108" charset="-18"/>
              </a:defRPr>
            </a:lvl1pPr>
          </a:lstStyle>
          <a:p>
            <a:fld id="{B1652394-567A-8D40-A495-312965E9DB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E7377603-5E5C-9F4C-81F3-B75D4853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4B0BD87F-4CD4-4B41-B656-710DAD40C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4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6" r:id="rId1"/>
    <p:sldLayoutId id="2147485857" r:id="rId2"/>
    <p:sldLayoutId id="2147485858" r:id="rId3"/>
    <p:sldLayoutId id="2147485859" r:id="rId4"/>
    <p:sldLayoutId id="2147485860" r:id="rId5"/>
    <p:sldLayoutId id="2147485861" r:id="rId6"/>
    <p:sldLayoutId id="2147485862" r:id="rId7"/>
    <p:sldLayoutId id="2147485863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0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53F06925-DCE8-474F-B699-926917C27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23825" y="19050"/>
            <a:ext cx="8869363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011988" y="22225"/>
            <a:ext cx="18161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EVLA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52438" y="495300"/>
            <a:ext cx="6578600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DFA16013-476E-D84D-B14E-7807739DDF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3534CA8F-48CF-874A-95CD-9D81AC53F0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2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B544D230-496C-C04D-B955-A0C5092A86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5903913" y="19050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NAASC</a:t>
            </a:r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452438" y="495300"/>
            <a:ext cx="5451475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  <p:sldLayoutId id="2147485721" r:id="rId2"/>
    <p:sldLayoutId id="2147485722" r:id="rId3"/>
    <p:sldLayoutId id="2147485723" r:id="rId4"/>
    <p:sldLayoutId id="2147485724" r:id="rId5"/>
    <p:sldLayoutId id="2147485725" r:id="rId6"/>
    <p:sldLayoutId id="2147485726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A44F01A7-5243-E546-B3DD-B6F12C937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23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CDL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7" r:id="rId1"/>
    <p:sldLayoutId id="2147485728" r:id="rId2"/>
    <p:sldLayoutId id="2147485729" r:id="rId3"/>
    <p:sldLayoutId id="2147485730" r:id="rId4"/>
    <p:sldLayoutId id="2147485731" r:id="rId5"/>
    <p:sldLayoutId id="2147485732" r:id="rId6"/>
    <p:sldLayoutId id="2147485733" r:id="rId7"/>
    <p:sldLayoutId id="2147485734" r:id="rId8"/>
    <p:sldLayoutId id="2147485735" r:id="rId9"/>
    <p:sldLayoutId id="2147485736" r:id="rId10"/>
    <p:sldLayoutId id="2147485737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00C117D3-A1B5-CE47-841D-B96B28D74C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79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NTC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  <p:sldLayoutId id="2147485753" r:id="rId2"/>
    <p:sldLayoutId id="2147485754" r:id="rId3"/>
    <p:sldLayoutId id="2147485755" r:id="rId4"/>
    <p:sldLayoutId id="2147485756" r:id="rId5"/>
    <p:sldLayoutId id="2147485757" r:id="rId6"/>
    <p:sldLayoutId id="2147485758" r:id="rId7"/>
    <p:sldLayoutId id="2147485759" r:id="rId8"/>
    <p:sldLayoutId id="2147485760" r:id="rId9"/>
    <p:sldLayoutId id="2147485761" r:id="rId10"/>
    <p:sldLayoutId id="214748576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3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73822B4B-A35B-BE4F-868C-9AA35550D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531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77" r:id="rId4"/>
    <p:sldLayoutId id="2147485778" r:id="rId5"/>
    <p:sldLayoutId id="2147485779" r:id="rId6"/>
    <p:sldLayoutId id="2147485780" r:id="rId7"/>
    <p:sldLayoutId id="2147485781" r:id="rId8"/>
    <p:sldLayoutId id="2147485782" r:id="rId9"/>
    <p:sldLayoutId id="2147485783" r:id="rId10"/>
    <p:sldLayoutId id="2147485784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5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EE4F0C64-D9F1-9047-B767-0E4409D48D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531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5" r:id="rId1"/>
    <p:sldLayoutId id="2147485786" r:id="rId2"/>
    <p:sldLayoutId id="2147485787" r:id="rId3"/>
    <p:sldLayoutId id="2147485788" r:id="rId4"/>
    <p:sldLayoutId id="2147485789" r:id="rId5"/>
    <p:sldLayoutId id="2147485790" r:id="rId6"/>
    <p:sldLayoutId id="2147485791" r:id="rId7"/>
    <p:sldLayoutId id="2147485792" r:id="rId8"/>
    <p:sldLayoutId id="2147485793" r:id="rId9"/>
    <p:sldLayoutId id="2147485794" r:id="rId10"/>
    <p:sldLayoutId id="214748579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6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ctrTitle"/>
          </p:nvPr>
        </p:nvSpPr>
        <p:spPr bwMode="auto">
          <a:xfrm>
            <a:off x="457200" y="381000"/>
            <a:ext cx="8313738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GillSans" pitchFamily="48" charset="0"/>
                <a:ea typeface="ＭＳ Ｐゴシック" charset="-128"/>
              </a:rPr>
              <a:t>NRAO: Enabling Forefront Research</a:t>
            </a:r>
          </a:p>
        </p:txBody>
      </p:sp>
      <p:sp>
        <p:nvSpPr>
          <p:cNvPr id="99331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" charset="0"/>
              <a:ea typeface="ＭＳ Ｐゴシック" charset="-128"/>
            </a:endParaRPr>
          </a:p>
        </p:txBody>
      </p:sp>
      <p:sp>
        <p:nvSpPr>
          <p:cNvPr id="99332" name="Text Placeholder 3"/>
          <p:cNvSpPr>
            <a:spLocks noGrp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>
                <a:latin typeface="Gill Sans" charset="0"/>
                <a:ea typeface="ＭＳ Ｐゴシック" charset="-128"/>
              </a:rPr>
              <a:t>Fred K. Y. Lo</a:t>
            </a:r>
          </a:p>
        </p:txBody>
      </p:sp>
      <p:sp>
        <p:nvSpPr>
          <p:cNvPr id="99333" name="Text Placeholder 4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>
                <a:latin typeface="Gill Sans" charset="0"/>
                <a:ea typeface="ＭＳ Ｐゴシック" charset="-128"/>
              </a:rPr>
              <a:t>Director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CD560B-37FD-0C41-B107-6304D665E4F1}" type="slidenum">
              <a:rPr lang="en-US">
                <a:ea typeface="Gill Sans MT" charset="0"/>
                <a:cs typeface="Gill Sans MT" charset="0"/>
              </a:rPr>
              <a:pPr/>
              <a:t>3</a:t>
            </a:fld>
            <a:endParaRPr lang="en-US">
              <a:ea typeface="Gill Sans MT" charset="0"/>
              <a:cs typeface="Gill Sans MT" charset="0"/>
            </a:endParaRPr>
          </a:p>
        </p:txBody>
      </p:sp>
      <p:sp>
        <p:nvSpPr>
          <p:cNvPr id="100355" name="Title 7"/>
          <p:cNvSpPr txBox="1">
            <a:spLocks/>
          </p:cNvSpPr>
          <p:nvPr/>
        </p:nvSpPr>
        <p:spPr bwMode="auto">
          <a:xfrm>
            <a:off x="1320800" y="228600"/>
            <a:ext cx="7981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 b="1">
                <a:solidFill>
                  <a:srgbClr val="990033"/>
                </a:solidFill>
                <a:latin typeface="Gill Sans MT" charset="0"/>
                <a:ea typeface="Gill Sans MT" charset="0"/>
                <a:cs typeface="Gill Sans MT" charset="0"/>
              </a:rPr>
              <a:t>NRAO in 2013</a:t>
            </a:r>
          </a:p>
          <a:p>
            <a:pPr eaLnBrk="0" hangingPunct="0"/>
            <a:r>
              <a:rPr lang="en-US" sz="2000" b="1">
                <a:solidFill>
                  <a:srgbClr val="000099"/>
                </a:solidFill>
                <a:latin typeface="Gill Sans MT" charset="0"/>
                <a:ea typeface="Gill Sans MT" charset="0"/>
                <a:cs typeface="Gill Sans MT" charset="0"/>
              </a:rPr>
              <a:t>4 Forefront Facilities, under </a:t>
            </a:r>
            <a:r>
              <a:rPr lang="en-US" sz="2000" b="1">
                <a:solidFill>
                  <a:srgbClr val="990033"/>
                </a:solidFill>
                <a:latin typeface="Gill Sans MT" charset="0"/>
                <a:ea typeface="Gill Sans MT" charset="0"/>
                <a:cs typeface="Gill Sans MT" charset="0"/>
              </a:rPr>
              <a:t>Open Skies policy</a:t>
            </a:r>
          </a:p>
          <a:p>
            <a:pPr eaLnBrk="0" hangingPunct="0"/>
            <a:r>
              <a:rPr lang="en-US" sz="2000" b="1">
                <a:solidFill>
                  <a:srgbClr val="000099"/>
                </a:solidFill>
                <a:latin typeface="Gill Sans MT" charset="0"/>
                <a:ea typeface="Gill Sans MT" charset="0"/>
                <a:cs typeface="Gill Sans MT" charset="0"/>
              </a:rPr>
              <a:t>Complement HST, Chandra, Herschel, SOFIA, Gaia, LSST, JWST,  					GSMT, LIGO,…</a:t>
            </a:r>
            <a:endParaRPr lang="en-US" sz="200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00356" name="Slide Number Placeholder 5"/>
          <p:cNvSpPr txBox="1">
            <a:spLocks/>
          </p:cNvSpPr>
          <p:nvPr/>
        </p:nvSpPr>
        <p:spPr bwMode="auto">
          <a:xfrm>
            <a:off x="8229600" y="635635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60992254-F524-F049-A025-AA8429428CEE}" type="slidenum">
              <a:rPr lang="en-US" sz="1200">
                <a:latin typeface="Gill Sans MT" charset="0"/>
                <a:ea typeface="Gill Sans" charset="0"/>
                <a:cs typeface="Gill Sans" charset="0"/>
              </a:rPr>
              <a:pPr algn="r"/>
              <a:t>3</a:t>
            </a:fld>
            <a:endParaRPr lang="en-US" sz="1200">
              <a:latin typeface="Gill Sans MT" charset="0"/>
              <a:ea typeface="Gill Sans" charset="0"/>
              <a:cs typeface="Gill Sans" charset="0"/>
            </a:endParaRPr>
          </a:p>
        </p:txBody>
      </p:sp>
      <p:pic>
        <p:nvPicPr>
          <p:cNvPr id="100357" name="Picture 5" descr="glob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2778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12" descr="VL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51000"/>
            <a:ext cx="29321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13" descr="OwensValley_l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754438"/>
            <a:ext cx="293211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14" descr="GB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651000"/>
            <a:ext cx="30051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TextBox 16"/>
          <p:cNvSpPr txBox="1">
            <a:spLocks noChangeArrowheads="1"/>
          </p:cNvSpPr>
          <p:nvPr/>
        </p:nvSpPr>
        <p:spPr bwMode="auto">
          <a:xfrm>
            <a:off x="3084513" y="1651000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Gill Sans MT" charset="0"/>
                <a:ea typeface="Gill Sans MT" charset="0"/>
                <a:cs typeface="Gill Sans MT" charset="0"/>
              </a:rPr>
              <a:t>EVLA</a:t>
            </a:r>
          </a:p>
        </p:txBody>
      </p:sp>
      <p:sp>
        <p:nvSpPr>
          <p:cNvPr id="100362" name="TextBox 17"/>
          <p:cNvSpPr txBox="1">
            <a:spLocks noChangeArrowheads="1"/>
          </p:cNvSpPr>
          <p:nvPr/>
        </p:nvSpPr>
        <p:spPr bwMode="auto">
          <a:xfrm>
            <a:off x="3124200" y="53340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Gill Sans MT" charset="0"/>
                <a:ea typeface="Gill Sans MT" charset="0"/>
                <a:cs typeface="Gill Sans MT" charset="0"/>
              </a:rPr>
              <a:t>VLBA</a:t>
            </a:r>
          </a:p>
        </p:txBody>
      </p:sp>
      <p:sp>
        <p:nvSpPr>
          <p:cNvPr id="100363" name="TextBox 18"/>
          <p:cNvSpPr txBox="1">
            <a:spLocks noChangeArrowheads="1"/>
          </p:cNvSpPr>
          <p:nvPr/>
        </p:nvSpPr>
        <p:spPr bwMode="auto">
          <a:xfrm>
            <a:off x="4876800" y="5334000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Gill Sans MT" charset="0"/>
                <a:ea typeface="Gill Sans MT" charset="0"/>
                <a:cs typeface="Gill Sans MT" charset="0"/>
              </a:rPr>
              <a:t>ALMA</a:t>
            </a:r>
          </a:p>
        </p:txBody>
      </p:sp>
      <p:sp>
        <p:nvSpPr>
          <p:cNvPr id="100364" name="TextBox 19"/>
          <p:cNvSpPr txBox="1">
            <a:spLocks noChangeArrowheads="1"/>
          </p:cNvSpPr>
          <p:nvPr/>
        </p:nvSpPr>
        <p:spPr bwMode="auto">
          <a:xfrm>
            <a:off x="4876800" y="1651000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Gill Sans MT" charset="0"/>
                <a:ea typeface="Gill Sans MT" charset="0"/>
                <a:cs typeface="Gill Sans MT" charset="0"/>
              </a:rPr>
              <a:t>   GBT</a:t>
            </a:r>
          </a:p>
        </p:txBody>
      </p:sp>
      <p:pic>
        <p:nvPicPr>
          <p:cNvPr id="100365" name="Picture 3" descr="nsf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200" y="228600"/>
            <a:ext cx="9207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Picture 14" descr="ALMA8.jpg"/>
          <p:cNvPicPr>
            <a:picLocks noChangeAspect="1"/>
          </p:cNvPicPr>
          <p:nvPr/>
        </p:nvPicPr>
        <p:blipFill>
          <a:blip r:embed="rId8"/>
          <a:srcRect t="-76" b="13255"/>
          <a:stretch>
            <a:fillRect/>
          </a:stretch>
        </p:blipFill>
        <p:spPr bwMode="auto">
          <a:xfrm>
            <a:off x="6011863" y="3754438"/>
            <a:ext cx="30051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4743450" y="2682875"/>
            <a:ext cx="1268413" cy="3905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84513" y="2743200"/>
            <a:ext cx="1157287" cy="330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995863" y="4394200"/>
            <a:ext cx="1016000" cy="3397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latin typeface="Gill Sans MT" charset="0"/>
                <a:ea typeface="ＭＳ Ｐゴシック" charset="-128"/>
              </a:rPr>
              <a:t>Implementing NWNH goals</a:t>
            </a:r>
          </a:p>
        </p:txBody>
      </p:sp>
      <p:sp>
        <p:nvSpPr>
          <p:cNvPr id="102403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u="sng" smtClean="0">
                <a:latin typeface="Gill Sans MT" charset="0"/>
                <a:ea typeface="ＭＳ Ｐゴシック" charset="-128"/>
              </a:rPr>
              <a:t>Indispensable for addressing many key science questions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Enhanced user support for ALMA, EVLA, VLBA and GBT</a:t>
            </a:r>
          </a:p>
          <a:p>
            <a:pPr lvl="2"/>
            <a:r>
              <a:rPr lang="en-US" smtClean="0">
                <a:latin typeface="Gill Sans MT" charset="0"/>
                <a:ea typeface="ＭＳ Ｐゴシック" charset="-128"/>
              </a:rPr>
              <a:t>NA ALMA Science Center in CV</a:t>
            </a:r>
          </a:p>
          <a:p>
            <a:pPr lvl="2"/>
            <a:r>
              <a:rPr lang="en-US" smtClean="0">
                <a:latin typeface="Gill Sans MT" charset="0"/>
                <a:ea typeface="ＭＳ Ｐゴシック" charset="-128"/>
              </a:rPr>
              <a:t>Array Science Center in SO</a:t>
            </a:r>
          </a:p>
          <a:p>
            <a:pPr lvl="2"/>
            <a:r>
              <a:rPr lang="en-US" smtClean="0">
                <a:latin typeface="Gill Sans MT" charset="0"/>
                <a:ea typeface="ＭＳ Ｐゴシック" charset="-128"/>
              </a:rPr>
              <a:t>GB Science Ops in GB</a:t>
            </a:r>
          </a:p>
          <a:p>
            <a:r>
              <a:rPr lang="en-US" u="sng" smtClean="0">
                <a:latin typeface="Gill Sans MT" charset="0"/>
                <a:ea typeface="ＭＳ Ｐゴシック" charset="-128"/>
              </a:rPr>
              <a:t>Towards the future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Help realize NWNH highly ranked mid-scale projects</a:t>
            </a:r>
          </a:p>
          <a:p>
            <a:pPr lvl="2"/>
            <a:r>
              <a:rPr lang="en-US" smtClean="0">
                <a:latin typeface="Gill Sans MT" charset="0"/>
                <a:ea typeface="ＭＳ Ｐゴシック" charset="-128"/>
              </a:rPr>
              <a:t>NANOGrav, PAPER/HERA, FASR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Develop current facilities to maintain best performance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CDL: long term R+D for next generation facilities</a:t>
            </a:r>
          </a:p>
          <a:p>
            <a:pPr lvl="2"/>
            <a:r>
              <a:rPr lang="en-US" smtClean="0">
                <a:latin typeface="Gill Sans MT" charset="0"/>
                <a:ea typeface="ＭＳ Ｐゴシック" charset="-128"/>
              </a:rPr>
              <a:t> e.g. Digital backend; Signal Processing; design towards manufacturing…</a:t>
            </a:r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656AF9-7350-FC43-8D5C-B16B32A2505D}" type="slidenum">
              <a:rPr lang="en-US"/>
              <a:pPr/>
              <a:t>4</a:t>
            </a:fld>
            <a:endParaRPr lang="en-US"/>
          </a:p>
        </p:txBody>
      </p:sp>
      <p:sp>
        <p:nvSpPr>
          <p:cNvPr id="102405" name="Footer Placeholder 6"/>
          <p:cNvSpPr>
            <a:spLocks noGrp="1"/>
          </p:cNvSpPr>
          <p:nvPr>
            <p:ph type="ftr" sz="quarter" idx="10"/>
          </p:nvPr>
        </p:nvSpPr>
        <p:spPr bwMode="auto">
          <a:xfrm>
            <a:off x="4837113" y="6356350"/>
            <a:ext cx="33924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Gill Sans MT" charset="0"/>
                <a:ea typeface="ＭＳ Ｐゴシック" charset="-128"/>
                <a:cs typeface="ＭＳ Ｐゴシック" charset="-128"/>
              </a:rPr>
              <a:t>NRAO Program Review - December 19-20, 2011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ea typeface="ＭＳ Ｐゴシック" charset="-128"/>
              </a:rPr>
              <a:t>Highlights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smtClean="0">
                <a:latin typeface="Gill Sans MT" charset="0"/>
                <a:ea typeface="ＭＳ Ｐゴシック" charset="-128"/>
              </a:rPr>
              <a:t>EVLA Early Science started 30 September 2010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ApJL Special Issue published September 2011</a:t>
            </a:r>
          </a:p>
          <a:p>
            <a:r>
              <a:rPr lang="en-US" smtClean="0">
                <a:latin typeface="Gill Sans MT" charset="0"/>
                <a:ea typeface="ＭＳ Ｐゴシック" charset="-128"/>
              </a:rPr>
              <a:t>ALMA Early Science started 30 September 2011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First datasets just delivered </a:t>
            </a:r>
          </a:p>
          <a:p>
            <a:r>
              <a:rPr lang="en-US" smtClean="0">
                <a:latin typeface="Gill Sans MT" charset="0"/>
                <a:ea typeface="ＭＳ Ｐゴシック" charset="-128"/>
              </a:rPr>
              <a:t>GBT:  2</a:t>
            </a:r>
            <a:r>
              <a:rPr lang="en-US" baseline="30000" smtClean="0">
                <a:latin typeface="Gill Sans MT" charset="0"/>
                <a:ea typeface="ＭＳ Ｐゴシック" charset="-128"/>
              </a:rPr>
              <a:t>nd</a:t>
            </a:r>
            <a:r>
              <a:rPr lang="en-US" smtClean="0">
                <a:latin typeface="Gill Sans MT" charset="0"/>
                <a:ea typeface="ＭＳ Ｐゴシック" charset="-128"/>
              </a:rPr>
              <a:t> generation instrumentation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 </a:t>
            </a:r>
            <a:r>
              <a:rPr lang="en-US" smtClean="0">
                <a:latin typeface="Lucida Grande" charset="0"/>
                <a:ea typeface="Lucida Grande" charset="0"/>
                <a:cs typeface="Lucida Grande" charset="0"/>
              </a:rPr>
              <a:t>λ</a:t>
            </a:r>
            <a:r>
              <a:rPr lang="en-US" smtClean="0">
                <a:latin typeface="Gill Sans MT" charset="0"/>
                <a:ea typeface="ＭＳ Ｐゴシック" charset="-128"/>
              </a:rPr>
              <a:t>3.5mm receiver,  </a:t>
            </a:r>
            <a:r>
              <a:rPr lang="en-US" smtClean="0">
                <a:latin typeface="Lucida Grande" charset="0"/>
                <a:ea typeface="Lucida Grande" charset="0"/>
                <a:cs typeface="Lucida Grande" charset="0"/>
              </a:rPr>
              <a:t>λ</a:t>
            </a:r>
            <a:r>
              <a:rPr lang="en-US" smtClean="0">
                <a:latin typeface="Gill Sans MT" charset="0"/>
                <a:ea typeface="ＭＳ Ｐゴシック" charset="-128"/>
              </a:rPr>
              <a:t>1cm FPA,  </a:t>
            </a:r>
            <a:r>
              <a:rPr lang="en-US" smtClean="0">
                <a:latin typeface="Lucida Grande" charset="0"/>
                <a:ea typeface="Lucida Grande" charset="0"/>
                <a:cs typeface="Lucida Grande" charset="0"/>
              </a:rPr>
              <a:t>λ</a:t>
            </a:r>
            <a:r>
              <a:rPr lang="en-US" smtClean="0">
                <a:latin typeface="Gill Sans MT" charset="0"/>
                <a:ea typeface="ＭＳ Ｐゴシック" charset="-128"/>
              </a:rPr>
              <a:t>3mm MUSTANG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 GUPPI and VEGAS</a:t>
            </a:r>
          </a:p>
          <a:p>
            <a:r>
              <a:rPr lang="en-US" smtClean="0">
                <a:latin typeface="Gill Sans MT" charset="0"/>
                <a:ea typeface="ＭＳ Ｐゴシック" charset="-128"/>
              </a:rPr>
              <a:t>VLBA:  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Software correlator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Increased BW to 2 Gbps: higher sensitivity</a:t>
            </a:r>
          </a:p>
          <a:p>
            <a:pPr lvl="1"/>
            <a:r>
              <a:rPr lang="en-US" smtClean="0">
                <a:latin typeface="Gill Sans MT" charset="0"/>
                <a:ea typeface="ＭＳ Ｐゴシック" charset="-128"/>
              </a:rPr>
              <a:t>New 4-8 GHz  receivers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25B507-86A6-BF4F-A0E1-9D14C874024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charset="0"/>
                <a:ea typeface="ＭＳ Ｐゴシック" charset="-128"/>
              </a:rPr>
              <a:t>Science with NRAO Telescopes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lain"/>
              <a:defRPr/>
            </a:pPr>
            <a:r>
              <a:rPr lang="en-US" sz="3200" dirty="0" smtClean="0">
                <a:latin typeface="Gill Sans MT" charset="0"/>
                <a:ea typeface="ＭＳ Ｐゴシック" charset="-128"/>
              </a:rPr>
              <a:t>Star </a:t>
            </a:r>
            <a:r>
              <a:rPr lang="en-US" sz="3200" dirty="0">
                <a:latin typeface="Gill Sans MT" charset="0"/>
                <a:ea typeface="ＭＳ Ｐゴシック" charset="-128"/>
              </a:rPr>
              <a:t>Formation</a:t>
            </a:r>
            <a:r>
              <a:rPr lang="en-US" sz="3200" dirty="0" smtClean="0">
                <a:latin typeface="Gill Sans MT" charset="0"/>
                <a:ea typeface="ＭＳ Ｐゴシック" charset="-128"/>
              </a:rPr>
              <a:t> 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sz="3200" i="1" dirty="0" smtClean="0">
                <a:latin typeface="Gill Sans MT" charset="0"/>
                <a:ea typeface="ＭＳ Ｐゴシック" charset="-128"/>
              </a:rPr>
              <a:t>				</a:t>
            </a:r>
            <a:r>
              <a:rPr lang="en-US" sz="2800" i="1" dirty="0" smtClean="0">
                <a:latin typeface="Gill Sans MT" charset="0"/>
                <a:ea typeface="ＭＳ Ｐゴシック" charset="-128"/>
              </a:rPr>
              <a:t>Crystal Brogan</a:t>
            </a:r>
          </a:p>
          <a:p>
            <a:pPr marL="514350" indent="-514350">
              <a:buFont typeface="Arial" charset="0"/>
              <a:buAutoNum type="arabicPlain" startAt="2"/>
              <a:defRPr/>
            </a:pPr>
            <a:r>
              <a:rPr lang="en-US" sz="3200" dirty="0" smtClean="0">
                <a:latin typeface="Gill Sans MT" charset="0"/>
                <a:ea typeface="ＭＳ Ｐゴシック" charset="-128"/>
              </a:rPr>
              <a:t>Galaxy Evolution  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n-US" sz="3200" i="1" dirty="0" smtClean="0">
                <a:latin typeface="Gill Sans MT" charset="0"/>
                <a:ea typeface="ＭＳ Ｐゴシック" charset="-128"/>
              </a:rPr>
              <a:t>				</a:t>
            </a:r>
            <a:r>
              <a:rPr lang="en-US" sz="2800" i="1" dirty="0" smtClean="0">
                <a:latin typeface="Gill Sans MT" charset="0"/>
                <a:ea typeface="ＭＳ Ｐゴシック" charset="-128"/>
              </a:rPr>
              <a:t>Adam Leroy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en-US" sz="3200" dirty="0" smtClean="0">
                <a:latin typeface="Gill Sans MT" charset="0"/>
                <a:ea typeface="ＭＳ Ｐゴシック" charset="-128"/>
              </a:rPr>
              <a:t>3   Observing </a:t>
            </a:r>
            <a:r>
              <a:rPr lang="en-US" sz="3200" dirty="0">
                <a:latin typeface="Gill Sans MT" charset="0"/>
                <a:ea typeface="ＭＳ Ｐゴシック" charset="-128"/>
              </a:rPr>
              <a:t>with NRAO Telescopes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en-US" sz="3200" dirty="0">
                <a:latin typeface="Gill Sans MT" charset="0"/>
                <a:ea typeface="ＭＳ Ｐゴシック" charset="-128"/>
              </a:rPr>
              <a:t>	</a:t>
            </a:r>
            <a:r>
              <a:rPr lang="en-US" sz="3200" dirty="0" smtClean="0">
                <a:latin typeface="Gill Sans MT" charset="0"/>
                <a:ea typeface="ＭＳ Ｐゴシック" charset="-128"/>
              </a:rPr>
              <a:t>			</a:t>
            </a:r>
            <a:r>
              <a:rPr lang="en-US" sz="2800" i="1" dirty="0" smtClean="0">
                <a:latin typeface="Gill Sans MT" charset="0"/>
                <a:ea typeface="ＭＳ Ｐゴシック" charset="-128"/>
              </a:rPr>
              <a:t>Dale Frail</a:t>
            </a:r>
            <a:endParaRPr lang="en-US" sz="2800" i="1" dirty="0">
              <a:latin typeface="Gill Sans MT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F5D686-ADFA-2C46-AE02-D7609A97D2A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Gill Sans MT" charset="0"/>
                <a:ea typeface="ＭＳ Ｐゴシック" charset="-128"/>
              </a:rPr>
              <a:t>New name to recognize the dramatic </a:t>
            </a:r>
            <a:br>
              <a:rPr lang="en-US" sz="2800">
                <a:latin typeface="Gill Sans MT" charset="0"/>
                <a:ea typeface="ＭＳ Ｐゴシック" charset="-128"/>
              </a:rPr>
            </a:br>
            <a:r>
              <a:rPr lang="en-US" sz="2800">
                <a:latin typeface="Gill Sans MT" charset="0"/>
                <a:ea typeface="ＭＳ Ｐゴシック" charset="-128"/>
              </a:rPr>
              <a:t>new capabilities of the transformed VLA</a:t>
            </a:r>
          </a:p>
        </p:txBody>
      </p:sp>
      <p:sp>
        <p:nvSpPr>
          <p:cNvPr id="105475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86775" cy="2193925"/>
          </a:xfrm>
        </p:spPr>
        <p:txBody>
          <a:bodyPr/>
          <a:lstStyle/>
          <a:p>
            <a:r>
              <a:rPr lang="en-US">
                <a:latin typeface="Gill Sans MT" charset="0"/>
                <a:ea typeface="ＭＳ Ｐゴシック" charset="-128"/>
              </a:rPr>
              <a:t>Public call for nominations for new name</a:t>
            </a:r>
          </a:p>
          <a:p>
            <a:pPr lvl="1"/>
            <a:r>
              <a:rPr lang="en-US">
                <a:latin typeface="Gill Sans MT" charset="0"/>
                <a:ea typeface="ＭＳ Ｐゴシック" charset="-128"/>
              </a:rPr>
              <a:t>mid-October to 1 December 2011</a:t>
            </a:r>
          </a:p>
          <a:p>
            <a:r>
              <a:rPr lang="en-US">
                <a:latin typeface="Gill Sans MT" charset="0"/>
                <a:ea typeface="ＭＳ Ｐゴシック" charset="-128"/>
              </a:rPr>
              <a:t>Extensive world wide news coverage</a:t>
            </a:r>
          </a:p>
          <a:p>
            <a:r>
              <a:rPr lang="en-US">
                <a:latin typeface="Gill Sans MT" charset="0"/>
                <a:ea typeface="ＭＳ Ｐゴシック" charset="-128"/>
              </a:rPr>
              <a:t>23,331 suggestions submitted by 17,023 people from more than 65 countries; </a:t>
            </a:r>
          </a:p>
          <a:p>
            <a:pPr lvl="1"/>
            <a:r>
              <a:rPr lang="en-US">
                <a:latin typeface="Gill Sans MT" charset="0"/>
                <a:ea typeface="ＭＳ Ｐゴシック" charset="-128"/>
              </a:rPr>
              <a:t>The number of unique names submitted was 16,223</a:t>
            </a:r>
          </a:p>
          <a:p>
            <a:pPr>
              <a:buFont typeface="Arial" charset="0"/>
              <a:buNone/>
            </a:pPr>
            <a:endParaRPr lang="en-US">
              <a:latin typeface="Gill Sans MT" charset="0"/>
              <a:ea typeface="ＭＳ Ｐゴシック" charset="-128"/>
            </a:endParaRPr>
          </a:p>
          <a:p>
            <a:pPr>
              <a:buFont typeface="Arial" charset="0"/>
              <a:buNone/>
            </a:pPr>
            <a:r>
              <a:rPr lang="en-US">
                <a:latin typeface="Gill Sans MT" charset="0"/>
                <a:ea typeface="ＭＳ Ｐゴシック" charset="-128"/>
              </a:rPr>
              <a:t>		</a:t>
            </a:r>
            <a:r>
              <a:rPr lang="en-US" b="1">
                <a:solidFill>
                  <a:srgbClr val="800000"/>
                </a:solidFill>
                <a:latin typeface="Gill Sans MT" charset="0"/>
                <a:ea typeface="ＭＳ Ｐゴシック" charset="-128"/>
              </a:rPr>
              <a:t>	</a:t>
            </a:r>
            <a:endParaRPr lang="en-US">
              <a:latin typeface="Gill Sans MT" charset="0"/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>
              <a:latin typeface="Gill Sans MT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482993-A916-DC4A-90AF-6B98A944B400}" type="slidenum">
              <a:rPr lang="en-US"/>
              <a:pPr/>
              <a:t>7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263" y="4579938"/>
            <a:ext cx="83010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solidFill>
                  <a:srgbClr val="000099"/>
                </a:solidFill>
                <a:latin typeface="Gill Sans" charset="0"/>
              </a:rPr>
              <a:t>   New name that becomes official at dedication ceremony on 31 March 2012</a:t>
            </a:r>
          </a:p>
          <a:p>
            <a:pPr>
              <a:buFont typeface="Arial" charset="0"/>
              <a:buChar char="•"/>
            </a:pPr>
            <a:endParaRPr lang="en-US" sz="2000">
              <a:solidFill>
                <a:srgbClr val="000099"/>
              </a:solidFill>
              <a:latin typeface="Gill Sans" charset="0"/>
            </a:endParaRPr>
          </a:p>
          <a:p>
            <a:r>
              <a:rPr lang="en-US" sz="2000">
                <a:solidFill>
                  <a:srgbClr val="000099"/>
                </a:solidFill>
                <a:latin typeface="Gill Sans" charset="0"/>
              </a:rPr>
              <a:t>	</a:t>
            </a:r>
            <a:r>
              <a:rPr lang="en-US" b="1">
                <a:solidFill>
                  <a:srgbClr val="800000"/>
                </a:solidFill>
                <a:latin typeface="Gill Sans" charset="0"/>
              </a:rPr>
              <a:t>Karl G. Jansky Very Large Array (Jansky VLA)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794125"/>
            <a:ext cx="67119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90"/>
                </a:solidFill>
                <a:latin typeface="Gill Sans" charset="0"/>
              </a:rPr>
              <a:t>Personal favorite is the suggestion by Roger Blandford: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b="1">
                <a:solidFill>
                  <a:srgbClr val="800000"/>
                </a:solidFill>
                <a:latin typeface="Gill Sans" charset="0"/>
              </a:rPr>
              <a:t>			F</a:t>
            </a:r>
            <a:r>
              <a:rPr lang="en-US" sz="2000">
                <a:solidFill>
                  <a:srgbClr val="000099"/>
                </a:solidFill>
                <a:latin typeface="Gill Sans" charset="0"/>
              </a:rPr>
              <a:t>abulous</a:t>
            </a:r>
            <a:r>
              <a:rPr lang="en-US" sz="2000">
                <a:latin typeface="Gill Sans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Gill Sans" charset="0"/>
              </a:rPr>
              <a:t>R</a:t>
            </a:r>
            <a:r>
              <a:rPr lang="en-US" sz="2000">
                <a:solidFill>
                  <a:srgbClr val="000090"/>
                </a:solidFill>
                <a:latin typeface="Gill Sans" charset="0"/>
              </a:rPr>
              <a:t>adio</a:t>
            </a:r>
            <a:r>
              <a:rPr lang="en-US" sz="2000">
                <a:latin typeface="Gill Sans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Gill Sans" charset="0"/>
              </a:rPr>
              <a:t>E</a:t>
            </a:r>
            <a:r>
              <a:rPr lang="en-US" sz="2000">
                <a:solidFill>
                  <a:srgbClr val="000090"/>
                </a:solidFill>
                <a:latin typeface="Gill Sans" charset="0"/>
              </a:rPr>
              <a:t>xtragalactic</a:t>
            </a:r>
            <a:r>
              <a:rPr lang="en-US" sz="2000">
                <a:latin typeface="Gill Sans" charset="0"/>
              </a:rPr>
              <a:t> </a:t>
            </a:r>
            <a:r>
              <a:rPr lang="en-US" sz="2000" b="1">
                <a:solidFill>
                  <a:srgbClr val="800000"/>
                </a:solidFill>
                <a:latin typeface="Gill Sans" charset="0"/>
              </a:rPr>
              <a:t>D</a:t>
            </a:r>
            <a:r>
              <a:rPr lang="en-US" sz="2000">
                <a:solidFill>
                  <a:srgbClr val="000090"/>
                </a:solidFill>
                <a:latin typeface="Gill Sans" charset="0"/>
              </a:rPr>
              <a:t>evice </a:t>
            </a:r>
            <a:r>
              <a:rPr lang="en-US" sz="2000">
                <a:latin typeface="Gill Sans" charset="0"/>
              </a:rPr>
              <a:t>(</a:t>
            </a:r>
            <a:r>
              <a:rPr lang="en-US" sz="2000" b="1">
                <a:solidFill>
                  <a:srgbClr val="800000"/>
                </a:solidFill>
                <a:latin typeface="Gill Sans" charset="0"/>
              </a:rPr>
              <a:t>FRED</a:t>
            </a:r>
            <a:r>
              <a:rPr lang="en-US" sz="2000">
                <a:latin typeface="Gill Sans" charset="0"/>
              </a:rPr>
              <a:t>)</a:t>
            </a:r>
            <a:endParaRPr lang="en-US" sz="2000">
              <a:solidFill>
                <a:srgbClr val="000099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5480" name="TextBox 9"/>
          <p:cNvSpPr txBox="1">
            <a:spLocks noChangeArrowheads="1"/>
          </p:cNvSpPr>
          <p:nvPr/>
        </p:nvSpPr>
        <p:spPr bwMode="auto">
          <a:xfrm>
            <a:off x="1052513" y="4994275"/>
            <a:ext cx="27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>
              <a:solidFill>
                <a:srgbClr val="000099"/>
              </a:solidFill>
              <a:latin typeface="Gill Sans MT" charset="0"/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latin typeface="Gill Sans MT" charset="0"/>
                <a:ea typeface="ＭＳ Ｐゴシック" charset="-128"/>
                <a:cs typeface="ＭＳ Ｐゴシック" charset="-128"/>
              </a:rPr>
              <a:t>1932:  Beginning of Radio Astronomy</a:t>
            </a:r>
            <a:r>
              <a:rPr lang="en-GB" sz="2800">
                <a:latin typeface="Gill Sans MT" charset="0"/>
                <a:ea typeface="ＭＳ Ｐゴシック" charset="-128"/>
                <a:cs typeface="ＭＳ Ｐゴシック" charset="-128"/>
              </a:rPr>
              <a:t/>
            </a:r>
            <a:br>
              <a:rPr lang="en-GB" sz="2800">
                <a:latin typeface="Gill Sans MT" charset="0"/>
                <a:ea typeface="ＭＳ Ｐゴシック" charset="-128"/>
                <a:cs typeface="ＭＳ Ｐゴシック" charset="-128"/>
              </a:rPr>
            </a:br>
            <a:endParaRPr lang="en-GB" sz="280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6499" name="Picture 5" descr="jansk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" y="2089150"/>
            <a:ext cx="2908300" cy="3740150"/>
          </a:xfrm>
          <a:noFill/>
        </p:spPr>
      </p:pic>
      <p:sp>
        <p:nvSpPr>
          <p:cNvPr id="1065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68400"/>
            <a:ext cx="9144000" cy="4178300"/>
          </a:xfrm>
        </p:spPr>
        <p:txBody>
          <a:bodyPr lIns="0" tIns="0" rIns="0" bIns="0"/>
          <a:lstStyle/>
          <a:p>
            <a:pPr algn="ctr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Gill Sans MT" charset="0"/>
                <a:ea typeface="ＭＳ Ｐゴシック" charset="-128"/>
                <a:cs typeface="ＭＳ Ｐゴシック" charset="-128"/>
              </a:rPr>
              <a:t>Karl Jansky, studying static from thunderstorms at Bell Labs,</a:t>
            </a:r>
            <a:r>
              <a:rPr lang="en-GB" sz="2400" smtClean="0">
                <a:latin typeface="Gill Sans MT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algn="ctr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>
                <a:latin typeface="Gill Sans MT" charset="0"/>
                <a:ea typeface="ＭＳ Ｐゴシック" charset="-128"/>
                <a:cs typeface="ＭＳ Ｐゴシック" charset="-128"/>
              </a:rPr>
              <a:t>discovered </a:t>
            </a:r>
            <a:r>
              <a:rPr lang="en-GB" sz="2400">
                <a:latin typeface="Gill Sans MT" charset="0"/>
                <a:ea typeface="ＭＳ Ｐゴシック" charset="-128"/>
                <a:cs typeface="ＭＳ Ｐゴシック" charset="-128"/>
              </a:rPr>
              <a:t>radio waves from the center of Milky </a:t>
            </a:r>
            <a:r>
              <a:rPr lang="en-GB" sz="2400" smtClean="0">
                <a:latin typeface="Gill Sans MT" charset="0"/>
                <a:ea typeface="ＭＳ Ｐゴシック" charset="-128"/>
                <a:cs typeface="ＭＳ Ｐゴシック" charset="-128"/>
              </a:rPr>
              <a:t>Way</a:t>
            </a:r>
            <a:endParaRPr lang="en-GB" sz="240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65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0" y="2044700"/>
            <a:ext cx="54054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3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2_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2_EVLA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NAASC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NRAOTownHall_AAS_Austin_template.pot</Template>
  <TotalTime>11048</TotalTime>
  <Words>391</Words>
  <Application>Microsoft Macintosh PowerPoint</Application>
  <PresentationFormat>On-screen Show (4:3)</PresentationFormat>
  <Paragraphs>72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NRAOTownHall_AAS_Austin_template</vt:lpstr>
      <vt:lpstr>1_Title Slide - ALMA 2</vt:lpstr>
      <vt:lpstr>Title Blank Slide - ALMA 2</vt:lpstr>
      <vt:lpstr>1_Title Blank Slide - ALMA 2</vt:lpstr>
      <vt:lpstr>NAASC Background</vt:lpstr>
      <vt:lpstr>CDL Background</vt:lpstr>
      <vt:lpstr>NTC Background</vt:lpstr>
      <vt:lpstr>1_NTC Background</vt:lpstr>
      <vt:lpstr>2_NTC Background</vt:lpstr>
      <vt:lpstr>2_Title Blank Slide - ALMA 2</vt:lpstr>
      <vt:lpstr>1_NRAOTownHall_AAS_Austin_template</vt:lpstr>
      <vt:lpstr>3_Title Blank Slide - ALMA 2</vt:lpstr>
      <vt:lpstr>2_Blue Image Bottom Bar</vt:lpstr>
      <vt:lpstr>2_EVLA Background</vt:lpstr>
      <vt:lpstr>PowerPoint Presentation</vt:lpstr>
      <vt:lpstr>NRAO: Enabling Forefront Research</vt:lpstr>
      <vt:lpstr>PowerPoint Presentation</vt:lpstr>
      <vt:lpstr>Implementing NWNH goals</vt:lpstr>
      <vt:lpstr>Highlights</vt:lpstr>
      <vt:lpstr>Science with NRAO Telescopes</vt:lpstr>
      <vt:lpstr>New name to recognize the dramatic  new capabilities of the transformed VLA</vt:lpstr>
      <vt:lpstr>1932:  Beginning of Radio Astronomy 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Crystal Brogan</dc:creator>
  <cp:lastModifiedBy>Mark T Adams</cp:lastModifiedBy>
  <cp:revision>120</cp:revision>
  <dcterms:created xsi:type="dcterms:W3CDTF">2012-01-10T23:47:06Z</dcterms:created>
  <dcterms:modified xsi:type="dcterms:W3CDTF">2012-01-31T15:59:46Z</dcterms:modified>
</cp:coreProperties>
</file>