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0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1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2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3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4.xml" ContentType="application/vnd.openxmlformats-officedocument.theme+xml"/>
  <Override PartName="/ppt/slideLayouts/slideLayout99.xml" ContentType="application/vnd.openxmlformats-officedocument.presentationml.slideLayout+xml"/>
  <Override PartName="/ppt/theme/theme15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6.xml" ContentType="application/vnd.openxmlformats-officedocument.theme+xml"/>
  <Override PartName="/ppt/slideLayouts/slideLayout102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74" r:id="rId1"/>
    <p:sldMasterId id="2147485445" r:id="rId2"/>
    <p:sldMasterId id="2147484676" r:id="rId3"/>
    <p:sldMasterId id="2147485449" r:id="rId4"/>
    <p:sldMasterId id="2147483660" r:id="rId5"/>
    <p:sldMasterId id="2147483746" r:id="rId6"/>
    <p:sldMasterId id="2147484666" r:id="rId7"/>
    <p:sldMasterId id="2147484373" r:id="rId8"/>
    <p:sldMasterId id="2147483915" r:id="rId9"/>
    <p:sldMasterId id="2147483756" r:id="rId10"/>
    <p:sldMasterId id="2147484374" r:id="rId11"/>
    <p:sldMasterId id="2147484375" r:id="rId12"/>
    <p:sldMasterId id="2147485062" r:id="rId13"/>
    <p:sldMasterId id="2147485186" r:id="rId14"/>
    <p:sldMasterId id="2147485839" r:id="rId15"/>
    <p:sldMasterId id="2147485850" r:id="rId16"/>
    <p:sldMasterId id="2147485853" r:id="rId17"/>
  </p:sldMasterIdLst>
  <p:notesMasterIdLst>
    <p:notesMasterId r:id="rId29"/>
  </p:notesMasterIdLst>
  <p:handoutMasterIdLst>
    <p:handoutMasterId r:id="rId30"/>
  </p:handoutMasterIdLst>
  <p:sldIdLst>
    <p:sldId id="268" r:id="rId18"/>
    <p:sldId id="281" r:id="rId19"/>
    <p:sldId id="287" r:id="rId20"/>
    <p:sldId id="291" r:id="rId21"/>
    <p:sldId id="286" r:id="rId22"/>
    <p:sldId id="290" r:id="rId23"/>
    <p:sldId id="284" r:id="rId24"/>
    <p:sldId id="303" r:id="rId25"/>
    <p:sldId id="295" r:id="rId26"/>
    <p:sldId id="302" r:id="rId27"/>
    <p:sldId id="288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FCF"/>
    <a:srgbClr val="000099"/>
    <a:srgbClr val="8CC7EA"/>
    <a:srgbClr val="EAEAEA"/>
    <a:srgbClr val="66CCFF"/>
    <a:srgbClr val="99CCFF"/>
    <a:srgbClr val="330099"/>
    <a:srgbClr val="990033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ableStyles" Target="tableStyles.xml"/><Relationship Id="rId31" Type="http://schemas.openxmlformats.org/officeDocument/2006/relationships/printerSettings" Target="printerSettings/printerSettings1.bin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0" Type="http://schemas.openxmlformats.org/officeDocument/2006/relationships/slideMaster" Target="slideMasters/slideMaster10.xml"/><Relationship Id="rId32" Type="http://schemas.openxmlformats.org/officeDocument/2006/relationships/presProps" Target="presProps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9" Type="http://schemas.openxmlformats.org/officeDocument/2006/relationships/slideMaster" Target="slideMasters/slideMaster9.xml"/><Relationship Id="rId1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27" Type="http://schemas.openxmlformats.org/officeDocument/2006/relationships/slide" Target="slides/slide10.xml"/><Relationship Id="rId14" Type="http://schemas.openxmlformats.org/officeDocument/2006/relationships/slideMaster" Target="slideMasters/slideMaster14.xml"/><Relationship Id="rId23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28" Type="http://schemas.openxmlformats.org/officeDocument/2006/relationships/slide" Target="slides/slide11.xml"/><Relationship Id="rId26" Type="http://schemas.openxmlformats.org/officeDocument/2006/relationships/slide" Target="slides/slide9.xml"/><Relationship Id="rId30" Type="http://schemas.openxmlformats.org/officeDocument/2006/relationships/handoutMaster" Target="handoutMasters/handoutMaster1.xml"/><Relationship Id="rId11" Type="http://schemas.openxmlformats.org/officeDocument/2006/relationships/slideMaster" Target="slideMasters/slideMaster11.xml"/><Relationship Id="rId29" Type="http://schemas.openxmlformats.org/officeDocument/2006/relationships/notesMaster" Target="notesMasters/notesMaster1.xml"/><Relationship Id="rId6" Type="http://schemas.openxmlformats.org/officeDocument/2006/relationships/slideMaster" Target="slideMasters/slideMaster6.xml"/><Relationship Id="rId16" Type="http://schemas.openxmlformats.org/officeDocument/2006/relationships/slideMaster" Target="slideMasters/slideMaster16.xml"/><Relationship Id="rId3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19" Type="http://schemas.openxmlformats.org/officeDocument/2006/relationships/slide" Target="slides/slide2.xml"/><Relationship Id="rId20" Type="http://schemas.openxmlformats.org/officeDocument/2006/relationships/slide" Target="slides/slide3.xml"/><Relationship Id="rId22" Type="http://schemas.openxmlformats.org/officeDocument/2006/relationships/slide" Target="slides/slide5.xml"/><Relationship Id="rId21" Type="http://schemas.openxmlformats.org/officeDocument/2006/relationships/slide" Target="slides/slide4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2A54BB-1631-D340-AB26-ABC86183F3FF}" type="datetime1">
              <a:rPr lang="en-US"/>
              <a:pPr/>
              <a:t>1/31/12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138564-4AF2-7542-84F3-12246A089C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831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4D674D-74C1-D540-B01B-8B6D46C93940}" type="datetime1">
              <a:rPr lang="en-US"/>
              <a:pPr/>
              <a:t>1/31/12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AB0EA4-AB8D-8542-8E62-FAC420257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638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 pitchFamily="9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hyperlink" Target="http://en.wikipedia.org/wiki/Friedrich_Besse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science.nrao.edu/vlba/index.shtml" TargetMode="External"/><Relationship Id="rId5" Type="http://schemas.openxmlformats.org/officeDocument/2006/relationships/hyperlink" Target="http://adsabs.harvard.edu/abs/1838MNRAS...4..152B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B0EA4-AB8D-8542-8E62-FAC420257AC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</a:t>
            </a:r>
            <a:r>
              <a:rPr lang="en-US" baseline="0" dirty="0" smtClean="0"/>
              <a:t> GHz RECEIVER for 6.7 GHZ METHANOL MASER IMPORTANT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err="1" smtClean="0"/>
              <a:t>BeSSeL</a:t>
            </a:r>
            <a:r>
              <a:rPr lang="en-US" dirty="0" smtClean="0"/>
              <a:t> Survey (</a:t>
            </a:r>
            <a:r>
              <a:rPr lang="en-US" b="1" dirty="0" smtClean="0"/>
              <a:t>B</a:t>
            </a:r>
            <a:r>
              <a:rPr lang="en-US" dirty="0" smtClean="0"/>
              <a:t>ar and </a:t>
            </a:r>
            <a:r>
              <a:rPr lang="en-US" b="1" dirty="0" smtClean="0"/>
              <a:t>S</a:t>
            </a:r>
            <a:r>
              <a:rPr lang="en-US" dirty="0" smtClean="0"/>
              <a:t>piral </a:t>
            </a:r>
            <a:r>
              <a:rPr lang="en-US" b="1" dirty="0" smtClean="0"/>
              <a:t>S</a:t>
            </a:r>
            <a:r>
              <a:rPr lang="en-US" dirty="0" smtClean="0"/>
              <a:t>tructure </a:t>
            </a:r>
            <a:r>
              <a:rPr lang="en-US" b="1" dirty="0" smtClean="0"/>
              <a:t>L</a:t>
            </a:r>
            <a:r>
              <a:rPr lang="en-US" dirty="0" smtClean="0"/>
              <a:t>egacy Survey) is a </a:t>
            </a:r>
            <a:r>
              <a:rPr lang="en-US" dirty="0" smtClean="0">
                <a:hlinkClick r:id="rId3"/>
              </a:rPr>
              <a:t>VLBA</a:t>
            </a:r>
            <a:r>
              <a:rPr lang="en-US" dirty="0" smtClean="0"/>
              <a:t> Key Science project. The survey is named in honor of </a:t>
            </a:r>
            <a:r>
              <a:rPr lang="en-US" dirty="0" smtClean="0">
                <a:hlinkClick r:id="rId4"/>
              </a:rPr>
              <a:t>Friedrich Willhelm Bessel</a:t>
            </a:r>
            <a:r>
              <a:rPr lang="en-US" dirty="0" smtClean="0"/>
              <a:t> who measured the </a:t>
            </a:r>
            <a:r>
              <a:rPr lang="en-US" dirty="0" smtClean="0">
                <a:hlinkClick r:id="rId5"/>
              </a:rPr>
              <a:t>first stellar parallax</a:t>
            </a:r>
            <a:r>
              <a:rPr lang="en-US" dirty="0" smtClean="0"/>
              <a:t> in 1838. The goal of the survey is to study the spiral structure and kinematics of the Milky Way.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B0EA4-AB8D-8542-8E62-FAC420257AC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IMPROVED CONTINUUM BANDWIDTH AND HENCE SENSITIVITY</a:t>
            </a:r>
            <a:r>
              <a:rPr lang="en-US" baseline="0" dirty="0" smtClean="0"/>
              <a:t> CRUCIAL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Ophiuchus</a:t>
            </a:r>
            <a:r>
              <a:rPr lang="en-US" dirty="0" smtClean="0"/>
              <a:t>, Taurus, </a:t>
            </a:r>
            <a:r>
              <a:rPr lang="en-US" dirty="0" err="1" smtClean="0"/>
              <a:t>Perseus</a:t>
            </a:r>
            <a:r>
              <a:rPr lang="en-US" dirty="0" smtClean="0"/>
              <a:t>, </a:t>
            </a:r>
            <a:r>
              <a:rPr lang="en-US" dirty="0" err="1" smtClean="0"/>
              <a:t>Serpens</a:t>
            </a:r>
            <a:r>
              <a:rPr lang="en-US" dirty="0" smtClean="0"/>
              <a:t>, and Orion</a:t>
            </a:r>
          </a:p>
          <a:p>
            <a:endParaRPr lang="en-US" dirty="0" smtClean="0"/>
          </a:p>
          <a:p>
            <a:r>
              <a:rPr lang="en-US" dirty="0" smtClean="0"/>
              <a:t>4-year</a:t>
            </a:r>
            <a:r>
              <a:rPr lang="en-US" baseline="0" dirty="0" smtClean="0"/>
              <a:t> p</a:t>
            </a:r>
            <a:r>
              <a:rPr lang="en-US" dirty="0" smtClean="0"/>
              <a:t>roject</a:t>
            </a:r>
            <a:r>
              <a:rPr lang="en-US" baseline="0" dirty="0" smtClean="0"/>
              <a:t> to expand number within each region and get parallaxes for all strong enough underway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B0EA4-AB8D-8542-8E62-FAC420257AC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64 pixels and 20 GHz BW</a:t>
            </a:r>
          </a:p>
          <a:p>
            <a:endParaRPr lang="en-US" dirty="0" smtClean="0"/>
          </a:p>
          <a:p>
            <a:r>
              <a:rPr lang="en-US" dirty="0" smtClean="0"/>
              <a:t>Top – The Orion molecular cloud, (OMC2</a:t>
            </a:r>
            <a:r>
              <a:rPr lang="en-US" baseline="0" dirty="0" smtClean="0"/>
              <a:t> and OMC3), as seen in the 3mm 9” MUSTANG map.  The 3mm emission is generally dominated by thermal emission from cold dust, but some of the emission may be free-free from </a:t>
            </a:r>
            <a:r>
              <a:rPr lang="en-US" baseline="0" dirty="0" err="1" smtClean="0"/>
              <a:t>protostellar</a:t>
            </a:r>
            <a:r>
              <a:rPr lang="en-US" baseline="0" dirty="0" smtClean="0"/>
              <a:t> jets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B0EA4-AB8D-8542-8E62-FAC420257AC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Notes:  7-beam 18-27 GHz</a:t>
            </a:r>
          </a:p>
          <a:p>
            <a:endParaRPr lang="en-US" dirty="0" smtClean="0"/>
          </a:p>
          <a:p>
            <a:r>
              <a:rPr lang="en-US" dirty="0" smtClean="0"/>
              <a:t>These image</a:t>
            </a:r>
            <a:r>
              <a:rPr lang="en-US" baseline="0" dirty="0" smtClean="0"/>
              <a:t>s are sized by hand so that they overlap. The white circle is approximately the GBT beam FWHM at 23.7 GHz (~32”, or 0.6 pc at </a:t>
            </a:r>
            <a:r>
              <a:rPr lang="en-US" baseline="0" dirty="0" err="1" smtClean="0"/>
              <a:t>d</a:t>
            </a:r>
            <a:r>
              <a:rPr lang="en-US" baseline="0" dirty="0" smtClean="0"/>
              <a:t>=400 pc).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Serpens</a:t>
            </a:r>
            <a:r>
              <a:rPr lang="en-US" baseline="0" dirty="0" smtClean="0"/>
              <a:t> South Cluster was discovered through Spitzer observations by the Spitzer Gould Belt Legacy Survey (</a:t>
            </a:r>
            <a:r>
              <a:rPr lang="en-US" baseline="0" dirty="0" err="1" smtClean="0"/>
              <a:t>Gutermuth</a:t>
            </a:r>
            <a:r>
              <a:rPr lang="en-US" baseline="0" dirty="0" smtClean="0"/>
              <a:t> et al. 2008). It has a high stellar density and unusually large fraction of Class I </a:t>
            </a:r>
            <a:r>
              <a:rPr lang="en-US" baseline="0" dirty="0" err="1" smtClean="0"/>
              <a:t>protostars</a:t>
            </a:r>
            <a:r>
              <a:rPr lang="en-US" baseline="0" dirty="0" smtClean="0"/>
              <a:t> among embedded </a:t>
            </a:r>
            <a:r>
              <a:rPr lang="en-US" baseline="0" dirty="0" err="1" smtClean="0"/>
              <a:t>YSOs</a:t>
            </a:r>
            <a:r>
              <a:rPr lang="en-US" baseline="0" dirty="0" smtClean="0"/>
              <a:t> (77%), suggesting star formation began very recently, ~2 +/- 1 </a:t>
            </a:r>
            <a:r>
              <a:rPr lang="en-US" baseline="0" dirty="0" err="1" smtClean="0"/>
              <a:t>Myr</a:t>
            </a:r>
            <a:r>
              <a:rPr lang="en-US" baseline="0" dirty="0" smtClean="0"/>
              <a:t>. The very high star formation rate implies many more stars will be formed before the dense gas is dispersed. (The stars forming here are low mass)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B0EA4-AB8D-8542-8E62-FAC420257AC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pc North of theta</a:t>
            </a:r>
            <a:r>
              <a:rPr lang="en-US" baseline="0" dirty="0" smtClean="0"/>
              <a:t>1C</a:t>
            </a:r>
            <a:endParaRPr lang="en-US" dirty="0" smtClean="0"/>
          </a:p>
          <a:p>
            <a:r>
              <a:rPr lang="en-US" dirty="0" smtClean="0"/>
              <a:t>Disk mass about 0.07 </a:t>
            </a:r>
            <a:r>
              <a:rPr lang="en-US" dirty="0" err="1" smtClean="0"/>
              <a:t>Msun</a:t>
            </a:r>
            <a:r>
              <a:rPr lang="en-US" dirty="0" smtClean="0"/>
              <a:t>,</a:t>
            </a:r>
            <a:r>
              <a:rPr lang="en-US" baseline="0" dirty="0" smtClean="0"/>
              <a:t> most massive in Orion Nebula Cluster</a:t>
            </a:r>
          </a:p>
          <a:p>
            <a:r>
              <a:rPr lang="en-US" baseline="0" dirty="0" smtClean="0"/>
              <a:t>Star masses are about 2 and 0.3 </a:t>
            </a:r>
            <a:r>
              <a:rPr lang="en-US" baseline="0" dirty="0" err="1" smtClean="0"/>
              <a:t>Msun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Variations in viscosity or radial motions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B0EA4-AB8D-8542-8E62-FAC420257AC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COMBINATION OF SENSITIVITY TO LARGE RANGE OF SPATAIL SCALES WITH HIGH ANGULAR RESOLUTION ESSENTIAL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P exponent for Hershel is about 1.5 to 2.5 compared to 4 for NH3.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B0EA4-AB8D-8542-8E62-FAC420257AC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</a:t>
            </a:r>
            <a:r>
              <a:rPr lang="en-US" baseline="0" dirty="0" smtClean="0"/>
              <a:t> OF 3x SPECTRAL SENSITIVITY IN FULL SCIENCE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CYCLE 1: CONTINUUM 2x if one wideband </a:t>
            </a:r>
            <a:r>
              <a:rPr lang="en-US" baseline="0" dirty="0" err="1" smtClean="0"/>
              <a:t>spw</a:t>
            </a:r>
            <a:r>
              <a:rPr lang="en-US" baseline="0" dirty="0" smtClean="0"/>
              <a:t>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B0EA4-AB8D-8542-8E62-FAC420257AC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FULL SCIENCE 100X better</a:t>
            </a:r>
            <a:r>
              <a:rPr lang="en-US" baseline="0" dirty="0" smtClean="0"/>
              <a:t> angular resolution and at least 4x better sensitivity.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Rms</a:t>
            </a:r>
            <a:r>
              <a:rPr lang="en-US" dirty="0" smtClean="0"/>
              <a:t> noise ~0.1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mJy</a:t>
            </a:r>
            <a:r>
              <a:rPr lang="en-US" baseline="0" dirty="0" smtClean="0"/>
              <a:t>/beam with a peak in the dust ring of about 1.5 </a:t>
            </a:r>
            <a:r>
              <a:rPr lang="en-US" baseline="0" dirty="0" err="1" smtClean="0"/>
              <a:t>mJy</a:t>
            </a:r>
            <a:r>
              <a:rPr lang="en-US" baseline="0" dirty="0" smtClean="0"/>
              <a:t>/beam (</a:t>
            </a:r>
            <a:r>
              <a:rPr lang="en-US" baseline="0" dirty="0" err="1" smtClean="0"/>
              <a:t>fomalhaut</a:t>
            </a:r>
            <a:r>
              <a:rPr lang="en-US" baseline="0" dirty="0" smtClean="0"/>
              <a:t> is 2.1 </a:t>
            </a:r>
            <a:r>
              <a:rPr lang="en-US" baseline="0" dirty="0" err="1" smtClean="0"/>
              <a:t>mJy</a:t>
            </a:r>
            <a:r>
              <a:rPr lang="en-US" baseline="0" dirty="0" smtClean="0"/>
              <a:t> close to expectation). </a:t>
            </a:r>
          </a:p>
          <a:p>
            <a:r>
              <a:rPr lang="en-US" baseline="0" dirty="0" smtClean="0"/>
              <a:t>About 3 hours on source.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Science Goal: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96" charset="-128"/>
                <a:cs typeface="ＭＳ Ｐゴシック" pitchFamily="96" charset="-128"/>
              </a:rPr>
              <a:t>measure emission from potential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96" charset="-128"/>
                <a:cs typeface="ＭＳ Ｐゴシック" pitchFamily="96" charset="-128"/>
              </a:rPr>
              <a:t>circumplanetary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96" charset="-128"/>
                <a:cs typeface="ＭＳ Ｐゴシック" pitchFamily="96" charset="-128"/>
              </a:rPr>
              <a:t> dust and from known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96" charset="-128"/>
                <a:cs typeface="ＭＳ Ｐゴシック" pitchFamily="96" charset="-128"/>
              </a:rPr>
              <a:t>circumstellar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96" charset="-128"/>
                <a:cs typeface="ＭＳ Ｐゴシック" pitchFamily="96" charset="-128"/>
              </a:rPr>
              <a:t> material near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96" charset="-128"/>
                <a:cs typeface="ＭＳ Ｐゴシック" pitchFamily="96" charset="-128"/>
              </a:rPr>
              <a:t>Fomalhaut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96" charset="-128"/>
                <a:cs typeface="ＭＳ Ｐゴシック" pitchFamily="96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96" charset="-128"/>
                <a:cs typeface="ＭＳ Ｐゴシック" pitchFamily="96" charset="-128"/>
              </a:rPr>
              <a:t>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96" charset="-128"/>
                <a:cs typeface="ＭＳ Ｐゴシック" pitchFamily="96" charset="-128"/>
              </a:rPr>
              <a:t>. These observations will allow us to place strong constraints on the planet formation process by testing mechanisms for forming wide-orbit gas giant planets.”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ＭＳ Ｐゴシック" pitchFamily="96" charset="-128"/>
              <a:cs typeface="ＭＳ Ｐゴシック" pitchFamily="96" charset="-128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Position of </a:t>
            </a:r>
            <a:r>
              <a:rPr lang="en-US" dirty="0" err="1" smtClean="0"/>
              <a:t>Fomalhaut</a:t>
            </a:r>
            <a:r>
              <a:rPr lang="en-US" dirty="0" smtClean="0"/>
              <a:t>: 22h57m38s, -29:37:20;</a:t>
            </a:r>
            <a:r>
              <a:rPr lang="en-US" baseline="0" dirty="0" smtClean="0"/>
              <a:t> spectral type A3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B0EA4-AB8D-8542-8E62-FAC420257AC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13138" y="1011238"/>
            <a:ext cx="274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72B32A-F679-E941-AB81-D4D58D6CF5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13138" y="1011238"/>
            <a:ext cx="2749550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13138" y="1011238"/>
            <a:ext cx="2749550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1E2CF1-1FF9-6746-9E26-A2EEB0EDD7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4272B9-5C70-394C-AD01-15CD7BC927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CE789D-53E8-B345-B720-13122C2A84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91B58F-FBC9-7348-AFB4-EDE5602A92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BF8D66-9A94-BE40-BCEE-6186511358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A520E7-F416-3F45-9D1F-55111A987E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BB19A3-81AB-C645-A5A3-763321651F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BB1F47-A0BB-E247-B3F1-ED865CB557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B58935-EFC9-DC49-9505-48F9432F97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13138" y="1011238"/>
            <a:ext cx="274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48D72D-B8A6-4344-B2EC-67418241ED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30A94F-AC6F-9F4C-B645-5F39F55BB4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2284C7-C5A1-304B-AF31-98A6C1DEFB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A0811B-3928-D94C-B394-3401370BD1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3A0B78-89B9-A040-9389-C74E160741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2D984B-E919-E745-BB8E-CFA9D20414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18C771-B030-2640-9ECA-BE04A7B197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88AA20-1D4D-0B48-AE06-D897F63BA6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C73FF4-8589-8A46-BF42-EBDDB4FA8F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4883B0-DCFF-E44C-82E3-FD2D5C05FB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13138" y="1023938"/>
            <a:ext cx="274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370AED-A470-524F-80D5-03A704F19C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6C84C7-3002-BC4B-9237-9EB985161A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3AEB61-7F31-274F-B7A9-B6912F2398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D12005-E0DC-0148-93F9-2CA1558F94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DB80A5-EA6E-5047-88E8-968C9C2E47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5218C0-9530-134C-A2EA-7D7A364D4C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A65F58-E828-5E43-B011-F959F910EE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C57AFE-60A2-194A-B638-13A2FDAA8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E36EC5-ECAE-4142-B35C-969D26D2B5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15F847-AEAF-A54A-B372-5BFE3EC2ED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13138" y="1023938"/>
            <a:ext cx="274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D4AEC3-4B2B-3043-BFF5-016667B68A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BD0E59-046C-B443-B45B-ECFD45F130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382D6C-189A-B14E-881B-577093C9E9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9486CB-91A0-EE4C-9CA0-A11218BB5B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450E3A-5FD3-4C46-AB9F-30F243C747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CDB455-1058-8D42-A3C8-9959225AF9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EBA3BA-2FEE-AD41-B6C7-53BE0C57C4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8271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E891A3-4E70-1B40-BD62-78606DD6A9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323773-9554-4442-B734-6BE085871F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AFA5EB-21F5-C648-9BE9-C546BC1399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g_slid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144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758FCF-B513-094A-B2A2-16A2C90E28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769A81-700C-C245-AA54-4AAD19BE69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D0DB77-ED39-B34B-ACE8-221003C70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35874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0D09BF-E048-414D-AF77-514A8EBE64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D5871D-E77E-AE45-95D2-D361CE96D4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33831F-D227-0945-A7DE-B71FC88ADB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D2F62E-F80D-9E46-9883-702A3B4CAA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AEA8AB-0052-574F-BAA5-BADCE51974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52D6AB-ED47-4948-B395-7BD5DEC406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3F6CF7-51D0-BE49-87F1-5FE07039A0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B8B6C1-BB63-964F-9D12-C6F685D56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BA4EB6-764A-CC48-B179-4B1599AE62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08745D-8A66-D547-A3D5-A66B08868D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E5F5AF-8CA8-C744-8E9B-529CC2D0EF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B0D892-C1C5-4D40-9029-05E16DAB3D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9F6BE4-2BF8-4E4E-857E-DE0F6CD684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41E06C-5A73-E24B-8AFD-882724F5DF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17C5BF-7837-204A-8342-EF5C719B41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BEC4E8-795C-3146-ACDC-98D2DA28AA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E66DF3-FA25-FE4A-904E-302EA3B4B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4D0793-5064-6B4D-BE04-329029BEB0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2B5EC3-226A-6B43-8726-A3B5040AE4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73C751-C2C9-A841-9E63-085DDFD6E7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66A231-64B8-1248-88F3-FFA2343EA7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B7913C-8C07-464E-9F19-15F2AC64CF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44FCC-259B-DD42-9621-0924EA2123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08000"/>
            <a:ext cx="2057400" cy="5618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8000"/>
            <a:ext cx="6019800" cy="5618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F9517A-8D47-E045-85B0-BB77B1B57F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EFC78E-1456-A244-ACC0-3F5E24ECE1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A40E3-2622-2345-B3AD-8813A45062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9836E6-29C5-D046-B244-ABB1AEE649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42F6B7-8EEF-DB4B-AAA0-EB6A86C04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EBAA96-ECAF-1B4E-96DF-67D65D8217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85E3FD-28FB-904D-B123-382E3515C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011C36-A1EB-7E4C-A175-B1F97B164D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0BB8CA-3E25-B248-93EC-672D598837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14EAE3-6187-7841-9AD1-E1021C4464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4B8EDD-88F0-7E47-8C58-FB8AA115AC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266432-1F91-FF48-B170-245C264FD7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EB3656-2167-F748-AB5D-75454D320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3799C3-CAF6-9A48-9DAA-4F5EF8165F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C3BF6C-655B-984E-A24F-140292B4A7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5EE920-09BC-284B-8228-500350477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67E580-904F-704B-980A-17D54E6B25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EA8775-76F3-DE49-9821-0DB8C1134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346282-A604-774D-AAA0-1037E665F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3F103A-F03A-D14B-B25B-DC51D1714F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BB5EF4-B7E2-B94B-9123-60CE10FFD7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6E7D4D-D3FB-5D49-A6F6-386CDD5231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F61F23-BB23-2F4F-BFFB-BA30CE9112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B1691D-6DDE-6B44-A7BD-1255485C5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1A82-16B4-BB4C-BA31-81D0C07185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5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4" Type="http://schemas.openxmlformats.org/officeDocument/2006/relationships/slideLayout" Target="../slideLayouts/slideLayout51.xml"/><Relationship Id="rId10" Type="http://schemas.openxmlformats.org/officeDocument/2006/relationships/image" Target="../media/image2.png"/><Relationship Id="rId5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9" Type="http://schemas.openxmlformats.org/officeDocument/2006/relationships/image" Target="../media/image9.jpeg"/><Relationship Id="rId3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3.xml"/></Relationships>
</file>

<file path=ppt/slideMasters/_rels/slideMaster1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9.jpeg"/><Relationship Id="rId10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7.xml"/></Relationships>
</file>

<file path=ppt/slideMasters/_rels/slideMaster1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11.jpeg"/><Relationship Id="rId10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8.xml"/></Relationships>
</file>

<file path=ppt/slideMasters/_rels/slideMaster1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9.jpeg"/><Relationship Id="rId10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9.xml"/></Relationships>
</file>

<file path=ppt/slideMasters/_rels/slideMaster14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2.png"/><Relationship Id="rId4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9.jpeg"/><Relationship Id="rId10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0.xml"/></Relationships>
</file>

<file path=ppt/slideMasters/_rels/slideMaster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99.xml"/><Relationship Id="rId2" Type="http://schemas.openxmlformats.org/officeDocument/2006/relationships/theme" Target="../theme/theme15.xml"/><Relationship Id="rId3" Type="http://schemas.openxmlformats.org/officeDocument/2006/relationships/image" Target="../media/image5.jpeg"/></Relationships>
</file>

<file path=ppt/slideMasters/_rels/slideMaster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theme" Target="../theme/theme16.xml"/><Relationship Id="rId5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02.xml"/><Relationship Id="rId2" Type="http://schemas.openxmlformats.org/officeDocument/2006/relationships/theme" Target="../theme/theme17.xml"/><Relationship Id="rId3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png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5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Relationship Id="rId3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4.xml"/><Relationship Id="rId3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1.xml"/><Relationship Id="rId10" Type="http://schemas.openxmlformats.org/officeDocument/2006/relationships/image" Target="../media/image7.jpeg"/><Relationship Id="rId5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9" Type="http://schemas.openxmlformats.org/officeDocument/2006/relationships/theme" Target="../theme/theme5.xml"/><Relationship Id="rId3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4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5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9" Type="http://schemas.openxmlformats.org/officeDocument/2006/relationships/image" Target="../media/image8.jpeg"/><Relationship Id="rId3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4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5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9" Type="http://schemas.openxmlformats.org/officeDocument/2006/relationships/image" Target="../media/image8.jpeg"/><Relationship Id="rId3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9.jpeg"/><Relationship Id="rId10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4" Type="http://schemas.openxmlformats.org/officeDocument/2006/relationships/slideLayout" Target="../slideLayouts/slideLayout44.xml"/><Relationship Id="rId10" Type="http://schemas.openxmlformats.org/officeDocument/2006/relationships/image" Target="../media/image2.png"/><Relationship Id="rId5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9" Type="http://schemas.openxmlformats.org/officeDocument/2006/relationships/image" Target="../media/image10.jpeg"/><Relationship Id="rId3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513138" y="1011238"/>
            <a:ext cx="274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6" r:id="rId1"/>
    <p:sldLayoutId id="2147485797" r:id="rId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CF26AE13-CC98-9648-927D-BFE8BA758C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7370763" y="19050"/>
            <a:ext cx="14716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 smtClean="0">
                <a:solidFill>
                  <a:srgbClr val="8CC7EA"/>
                </a:solidFill>
                <a:latin typeface="Trebuchet MS" charset="0"/>
              </a:rPr>
              <a:t>GBT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452438" y="736600"/>
            <a:ext cx="69516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39" name="Title Placeholder 1"/>
          <p:cNvSpPr>
            <a:spLocks noGrp="1"/>
          </p:cNvSpPr>
          <p:nvPr>
            <p:ph type="title"/>
          </p:nvPr>
        </p:nvSpPr>
        <p:spPr bwMode="auto">
          <a:xfrm>
            <a:off x="452438" y="0"/>
            <a:ext cx="8229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45" r:id="rId1"/>
    <p:sldLayoutId id="2147485746" r:id="rId2"/>
    <p:sldLayoutId id="2147485747" r:id="rId3"/>
    <p:sldLayoutId id="2147485748" r:id="rId4"/>
    <p:sldLayoutId id="2147485749" r:id="rId5"/>
    <p:sldLayoutId id="2147485750" r:id="rId6"/>
    <p:sldLayoutId id="2147485751" r:id="rId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990033"/>
          </a:solidFill>
          <a:latin typeface="Gill Sans MT" pitchFamily="34" charset="0"/>
          <a:ea typeface="ＭＳ Ｐゴシック" pitchFamily="96" charset="-128"/>
          <a:cs typeface="Gill 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 Sans" pitchFamily="17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 Sans" pitchFamily="17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 Sans" pitchFamily="17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 Sans" pitchFamily="17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96" charset="0"/>
          <a:ea typeface="ＭＳ Ｐゴシック" pitchFamily="96" charset="-128"/>
          <a:cs typeface="ＭＳ Ｐゴシック" pitchFamily="9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96" charset="0"/>
          <a:ea typeface="ＭＳ Ｐゴシック" pitchFamily="96" charset="-128"/>
          <a:cs typeface="ＭＳ Ｐゴシック" pitchFamily="9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96" charset="0"/>
          <a:ea typeface="ＭＳ Ｐゴシック" pitchFamily="96" charset="-128"/>
          <a:cs typeface="ＭＳ Ｐゴシック" pitchFamily="9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96" charset="0"/>
          <a:ea typeface="ＭＳ Ｐゴシック" pitchFamily="96" charset="-128"/>
          <a:cs typeface="ＭＳ Ｐゴシック" pitchFamily="9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37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00C117D3-A1B5-CE47-841D-B96B28D74C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370763" y="19050"/>
            <a:ext cx="1479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8CC7EA"/>
                </a:solidFill>
                <a:latin typeface="Trebuchet MS" charset="0"/>
              </a:rPr>
              <a:t>NTC</a:t>
            </a: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452438" y="495300"/>
            <a:ext cx="69516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2" r:id="rId1"/>
    <p:sldLayoutId id="2147485753" r:id="rId2"/>
    <p:sldLayoutId id="2147485754" r:id="rId3"/>
    <p:sldLayoutId id="2147485755" r:id="rId4"/>
    <p:sldLayoutId id="2147485756" r:id="rId5"/>
    <p:sldLayoutId id="2147485757" r:id="rId6"/>
    <p:sldLayoutId id="2147485758" r:id="rId7"/>
    <p:sldLayoutId id="2147485759" r:id="rId8"/>
    <p:sldLayoutId id="2147485760" r:id="rId9"/>
    <p:sldLayoutId id="2147485761" r:id="rId10"/>
    <p:sldLayoutId id="2147485762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C4FD3ABA-EFC6-5946-8EB5-F79083CD25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123825" y="19050"/>
            <a:ext cx="8913813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6983413" y="19050"/>
            <a:ext cx="18335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8CC7EA"/>
                </a:solidFill>
                <a:latin typeface="Trebuchet MS" charset="0"/>
              </a:rPr>
              <a:t>VLBA</a:t>
            </a:r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452438" y="762000"/>
            <a:ext cx="6559550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0963"/>
            <a:ext cx="82296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3" r:id="rId1"/>
    <p:sldLayoutId id="2147485764" r:id="rId2"/>
    <p:sldLayoutId id="2147485765" r:id="rId3"/>
    <p:sldLayoutId id="2147485766" r:id="rId4"/>
    <p:sldLayoutId id="2147485767" r:id="rId5"/>
    <p:sldLayoutId id="2147485768" r:id="rId6"/>
    <p:sldLayoutId id="2147485769" r:id="rId7"/>
    <p:sldLayoutId id="2147485770" r:id="rId8"/>
    <p:sldLayoutId id="2147485771" r:id="rId9"/>
    <p:sldLayoutId id="2147485772" r:id="rId10"/>
    <p:sldLayoutId id="2147485773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830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73822B4B-A35B-BE4F-868C-9AA35550D3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370763" y="19050"/>
            <a:ext cx="1531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 smtClean="0">
                <a:solidFill>
                  <a:srgbClr val="8CC7EA"/>
                </a:solidFill>
                <a:latin typeface="Trebuchet MS" charset="0"/>
              </a:rPr>
              <a:t>OCA</a:t>
            </a:r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>
            <a:off x="452438" y="495300"/>
            <a:ext cx="69516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4" r:id="rId1"/>
    <p:sldLayoutId id="2147485775" r:id="rId2"/>
    <p:sldLayoutId id="2147485776" r:id="rId3"/>
    <p:sldLayoutId id="2147485777" r:id="rId4"/>
    <p:sldLayoutId id="2147485778" r:id="rId5"/>
    <p:sldLayoutId id="2147485779" r:id="rId6"/>
    <p:sldLayoutId id="2147485780" r:id="rId7"/>
    <p:sldLayoutId id="2147485781" r:id="rId8"/>
    <p:sldLayoutId id="2147485782" r:id="rId9"/>
    <p:sldLayoutId id="2147485783" r:id="rId10"/>
    <p:sldLayoutId id="2147485784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7238"/>
            <a:ext cx="59055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05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EE4F0C64-D9F1-9047-B767-0E4409D48DF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370763" y="19050"/>
            <a:ext cx="1531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 smtClean="0">
                <a:solidFill>
                  <a:srgbClr val="8CC7EA"/>
                </a:solidFill>
                <a:latin typeface="Trebuchet MS" charset="0"/>
              </a:rPr>
              <a:t>OCA</a:t>
            </a:r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452438" y="495300"/>
            <a:ext cx="69516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5" r:id="rId1"/>
    <p:sldLayoutId id="2147485786" r:id="rId2"/>
    <p:sldLayoutId id="2147485787" r:id="rId3"/>
    <p:sldLayoutId id="2147485788" r:id="rId4"/>
    <p:sldLayoutId id="2147485789" r:id="rId5"/>
    <p:sldLayoutId id="2147485790" r:id="rId6"/>
    <p:sldLayoutId id="2147485791" r:id="rId7"/>
    <p:sldLayoutId id="2147485792" r:id="rId8"/>
    <p:sldLayoutId id="2147485793" r:id="rId9"/>
    <p:sldLayoutId id="2147485794" r:id="rId10"/>
    <p:sldLayoutId id="2147485795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-108" charset="-18"/>
              </a:defRPr>
            </a:lvl1pPr>
          </a:lstStyle>
          <a:p>
            <a:fld id="{B1652394-567A-8D40-A495-312965E9DB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0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513138" y="1011238"/>
            <a:ext cx="2749550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1" r:id="rId1"/>
    <p:sldLayoutId id="2147485852" r:id="rId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pPr>
              <a:defRPr/>
            </a:pPr>
            <a:fld id="{E7377603-5E5C-9F4C-81F3-B75D4853D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4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513138" y="1023938"/>
            <a:ext cx="274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DFA16013-476E-D84D-B14E-7807739DDF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1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3534CA8F-48CF-874A-95CD-9D81AC53F0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2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17FD948C-C0B9-774E-A64F-15CFC8E304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29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4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3" r:id="rId1"/>
    <p:sldLayoutId id="2147485704" r:id="rId2"/>
    <p:sldLayoutId id="2147485705" r:id="rId3"/>
    <p:sldLayoutId id="2147485706" r:id="rId4"/>
    <p:sldLayoutId id="2147485707" r:id="rId5"/>
    <p:sldLayoutId id="2147485708" r:id="rId6"/>
    <p:sldLayoutId id="2147485709" r:id="rId7"/>
    <p:sldLayoutId id="2147485710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26987"/>
            <a:ext cx="82296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86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E45F41EF-E17C-F645-B749-04473EAFC0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6811963" y="19050"/>
            <a:ext cx="1944687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5400" b="1" dirty="0" smtClean="0">
                <a:solidFill>
                  <a:srgbClr val="8CC7EA"/>
                </a:solidFill>
                <a:latin typeface="Trebuchet MS" charset="0"/>
              </a:rPr>
              <a:t>ALMA</a:t>
            </a:r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452437" y="736600"/>
            <a:ext cx="6359526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3" r:id="rId1"/>
    <p:sldLayoutId id="2147485714" r:id="rId2"/>
    <p:sldLayoutId id="2147485715" r:id="rId3"/>
    <p:sldLayoutId id="2147485716" r:id="rId4"/>
    <p:sldLayoutId id="2147485717" r:id="rId5"/>
    <p:sldLayoutId id="2147485718" r:id="rId6"/>
    <p:sldLayoutId id="2147485719" r:id="rId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ChangeArrowheads="1"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87363"/>
            <a:ext cx="82296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86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B544D230-496C-C04D-B955-A0C5092A86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5903913" y="19050"/>
            <a:ext cx="2301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5400" b="1" smtClean="0">
                <a:solidFill>
                  <a:srgbClr val="8CC7EA"/>
                </a:solidFill>
                <a:latin typeface="Trebuchet MS" charset="0"/>
              </a:rPr>
              <a:t>NAASC</a:t>
            </a:r>
          </a:p>
        </p:txBody>
      </p:sp>
      <p:sp>
        <p:nvSpPr>
          <p:cNvPr id="36873" name="Line 8"/>
          <p:cNvSpPr>
            <a:spLocks noChangeShapeType="1"/>
          </p:cNvSpPr>
          <p:nvPr/>
        </p:nvSpPr>
        <p:spPr bwMode="auto">
          <a:xfrm>
            <a:off x="452438" y="495300"/>
            <a:ext cx="5451475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0" r:id="rId1"/>
    <p:sldLayoutId id="2147485721" r:id="rId2"/>
    <p:sldLayoutId id="2147485722" r:id="rId3"/>
    <p:sldLayoutId id="2147485723" r:id="rId4"/>
    <p:sldLayoutId id="2147485724" r:id="rId5"/>
    <p:sldLayoutId id="2147485725" r:id="rId6"/>
    <p:sldLayoutId id="2147485726" r:id="rId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0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A44F01A7-5243-E546-B3DD-B6F12C9373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370763" y="19050"/>
            <a:ext cx="14239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8CC7EA"/>
                </a:solidFill>
                <a:latin typeface="Trebuchet MS" charset="0"/>
              </a:rPr>
              <a:t>CDL</a:t>
            </a: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452438" y="495300"/>
            <a:ext cx="69516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7" r:id="rId1"/>
    <p:sldLayoutId id="2147485728" r:id="rId2"/>
    <p:sldLayoutId id="2147485729" r:id="rId3"/>
    <p:sldLayoutId id="2147485730" r:id="rId4"/>
    <p:sldLayoutId id="2147485731" r:id="rId5"/>
    <p:sldLayoutId id="2147485732" r:id="rId6"/>
    <p:sldLayoutId id="2147485733" r:id="rId7"/>
    <p:sldLayoutId id="2147485734" r:id="rId8"/>
    <p:sldLayoutId id="2147485735" r:id="rId9"/>
    <p:sldLayoutId id="2147485736" r:id="rId10"/>
    <p:sldLayoutId id="2147485737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94F8204E-5DC9-284F-8EB4-DF5C999191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23825" y="19050"/>
            <a:ext cx="8869363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7011988" y="22225"/>
            <a:ext cx="1816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8CC7EA"/>
                </a:solidFill>
                <a:latin typeface="Trebuchet MS" charset="0"/>
              </a:rPr>
              <a:t>EVLA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452438" y="698500"/>
            <a:ext cx="6559550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7" name="Title Placeholder 1"/>
          <p:cNvSpPr>
            <a:spLocks noGrp="1"/>
          </p:cNvSpPr>
          <p:nvPr>
            <p:ph type="title"/>
          </p:nvPr>
        </p:nvSpPr>
        <p:spPr bwMode="auto">
          <a:xfrm>
            <a:off x="598488" y="2222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38" r:id="rId1"/>
    <p:sldLayoutId id="2147485739" r:id="rId2"/>
    <p:sldLayoutId id="2147485740" r:id="rId3"/>
    <p:sldLayoutId id="2147485741" r:id="rId4"/>
    <p:sldLayoutId id="2147485742" r:id="rId5"/>
    <p:sldLayoutId id="2147485743" r:id="rId6"/>
    <p:sldLayoutId id="2147485744" r:id="rId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Relationship Id="rId5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Relationship Id="rId5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6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tiff"/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ctrTitle"/>
          </p:nvPr>
        </p:nvSpPr>
        <p:spPr bwMode="auto">
          <a:xfrm>
            <a:off x="457199" y="381000"/>
            <a:ext cx="8316369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Sans" pitchFamily="48" charset="0"/>
                <a:ea typeface="ＭＳ Ｐゴシック" charset="-128"/>
              </a:rPr>
              <a:t>NRAO Instruments Provide Unique Windows On Star Formation</a:t>
            </a:r>
            <a:endParaRPr lang="en-US" dirty="0">
              <a:latin typeface="GillSans" pitchFamily="48" charset="0"/>
              <a:ea typeface="ＭＳ Ｐゴシック" charset="-128"/>
            </a:endParaRPr>
          </a:p>
        </p:txBody>
      </p:sp>
      <p:sp>
        <p:nvSpPr>
          <p:cNvPr id="125955" name="Text Placeholder 3"/>
          <p:cNvSpPr>
            <a:spLocks noGrp="1"/>
          </p:cNvSpPr>
          <p:nvPr>
            <p:ph type="body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dirty="0" smtClean="0">
                <a:latin typeface="Gill Sans" charset="0"/>
                <a:ea typeface="ＭＳ Ｐゴシック" charset="-128"/>
              </a:rPr>
              <a:t>Crystal Brogan</a:t>
            </a:r>
            <a:endParaRPr lang="en-US" dirty="0">
              <a:latin typeface="Gill Sans" charset="0"/>
              <a:ea typeface="ＭＳ Ｐゴシック" charset="-128"/>
            </a:endParaRPr>
          </a:p>
        </p:txBody>
      </p:sp>
      <p:sp>
        <p:nvSpPr>
          <p:cNvPr id="125956" name="Text Placeholder 4"/>
          <p:cNvSpPr>
            <a:spLocks noGrp="1"/>
          </p:cNvSpPr>
          <p:nvPr>
            <p:ph type="body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dirty="0" smtClean="0">
                <a:latin typeface="Gill Sans" charset="0"/>
                <a:ea typeface="ＭＳ Ｐゴシック" charset="-128"/>
              </a:rPr>
              <a:t>North American ALMA Science Center</a:t>
            </a:r>
            <a:endParaRPr lang="en-US" dirty="0">
              <a:latin typeface="Gill Sans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44" y="-26987"/>
            <a:ext cx="8229600" cy="960437"/>
          </a:xfrm>
        </p:spPr>
        <p:txBody>
          <a:bodyPr/>
          <a:lstStyle/>
          <a:p>
            <a:r>
              <a:rPr lang="en-US" dirty="0" smtClean="0"/>
              <a:t>Earliest Stages of Massive Star 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495237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NRAO Town Hall, AAS – Austin, 10 January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B19A3-81AB-C645-A5A3-763321651FD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6043" y="772861"/>
            <a:ext cx="33288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>
                <a:solidFill>
                  <a:srgbClr val="000099"/>
                </a:solidFill>
                <a:latin typeface="Gill Sans MT" pitchFamily="34" charset="0"/>
                <a:ea typeface="ＭＳ Ｐゴシック" charset="-128"/>
                <a:cs typeface="Gill Sans" pitchFamily="17" charset="0"/>
              </a:rPr>
              <a:t>Goal: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ea typeface="ＭＳ Ｐゴシック" charset="-128"/>
                <a:cs typeface="Gill Sans" pitchFamily="17" charset="0"/>
              </a:rPr>
              <a:t> Cycle 0 project (236) to determine </a:t>
            </a:r>
            <a:r>
              <a:rPr lang="en-US" sz="2000" dirty="0">
                <a:solidFill>
                  <a:srgbClr val="000099"/>
                </a:solidFill>
                <a:latin typeface="Gill Sans MT" pitchFamily="34" charset="0"/>
                <a:ea typeface="ＭＳ Ｐゴシック" charset="-128"/>
                <a:cs typeface="Gill Sans" pitchFamily="17" charset="0"/>
              </a:rPr>
              <a:t>the dynamical state 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ea typeface="ＭＳ Ｐゴシック" charset="-128"/>
                <a:cs typeface="Gill Sans" pitchFamily="17" charset="0"/>
              </a:rPr>
              <a:t>of 4 </a:t>
            </a:r>
            <a:r>
              <a:rPr lang="en-US" sz="2000" dirty="0">
                <a:solidFill>
                  <a:srgbClr val="000099"/>
                </a:solidFill>
                <a:latin typeface="Gill Sans MT" pitchFamily="34" charset="0"/>
                <a:ea typeface="ＭＳ Ｐゴシック" charset="-128"/>
                <a:cs typeface="Gill Sans" pitchFamily="17" charset="0"/>
              </a:rPr>
              <a:t>massive starless cores using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ea typeface="ＭＳ Ｐゴシック" charset="-128"/>
                <a:cs typeface="Gill Sans" pitchFamily="17" charset="0"/>
              </a:rPr>
              <a:t> several chemical tracers </a:t>
            </a:r>
            <a:r>
              <a:rPr lang="en-US" sz="2000" dirty="0">
                <a:solidFill>
                  <a:srgbClr val="000099"/>
                </a:solidFill>
                <a:latin typeface="Gill Sans MT" pitchFamily="34" charset="0"/>
                <a:ea typeface="ＭＳ Ｐゴシック" charset="-128"/>
                <a:cs typeface="Gill Sans" pitchFamily="17" charset="0"/>
              </a:rPr>
              <a:t>in order to distinguish between different theories of massive star 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ea typeface="ＭＳ Ｐゴシック" charset="-128"/>
                <a:cs typeface="Gill Sans" pitchFamily="17" charset="0"/>
              </a:rPr>
              <a:t>formation. (</a:t>
            </a:r>
            <a:r>
              <a:rPr lang="en-US" sz="2000" b="1" i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Tan</a:t>
            </a:r>
            <a:r>
              <a:rPr lang="en-US" sz="2000" b="1" i="1" dirty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, </a:t>
            </a:r>
            <a:r>
              <a:rPr lang="en-US" sz="2000" b="1" i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Butler</a:t>
            </a:r>
            <a:r>
              <a:rPr lang="en-US" sz="2000" b="1" i="1" dirty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, </a:t>
            </a:r>
            <a:r>
              <a:rPr lang="en-US" sz="2000" b="1" i="1" dirty="0" err="1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Caselli</a:t>
            </a:r>
            <a:r>
              <a:rPr lang="en-US" sz="2000" b="1" i="1" dirty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, </a:t>
            </a:r>
            <a:r>
              <a:rPr lang="en-US" sz="2000" b="1" i="1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Fontani</a:t>
            </a:r>
            <a:r>
              <a:rPr lang="en-US" sz="2000" i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) 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ea typeface="ＭＳ Ｐゴシック" charset="-128"/>
                <a:cs typeface="Gill Sans" pitchFamily="17" charset="0"/>
              </a:rPr>
              <a:t> </a:t>
            </a:r>
            <a:endParaRPr lang="en-US" sz="2000" dirty="0">
              <a:solidFill>
                <a:srgbClr val="000099"/>
              </a:solidFill>
              <a:latin typeface="Gill Sans MT" pitchFamily="34" charset="0"/>
              <a:ea typeface="ＭＳ Ｐゴシック" charset="-128"/>
              <a:cs typeface="Gill Sans" pitchFamily="17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03655" y="3903394"/>
            <a:ext cx="6264785" cy="2684804"/>
            <a:chOff x="1372862" y="3874196"/>
            <a:chExt cx="6458361" cy="2684804"/>
          </a:xfrm>
        </p:grpSpPr>
        <p:pic>
          <p:nvPicPr>
            <p:cNvPr id="11" name="Picture 10" descr="g2_mom1.png"/>
            <p:cNvPicPr>
              <a:picLocks noChangeAspect="1"/>
            </p:cNvPicPr>
            <p:nvPr/>
          </p:nvPicPr>
          <p:blipFill>
            <a:blip r:embed="rId3"/>
            <a:srcRect l="14443" t="5364" r="8253" b="12336"/>
            <a:stretch>
              <a:fillRect/>
            </a:stretch>
          </p:blipFill>
          <p:spPr>
            <a:xfrm>
              <a:off x="1372862" y="3942960"/>
              <a:ext cx="3194186" cy="2616040"/>
            </a:xfrm>
            <a:prstGeom prst="rect">
              <a:avLst/>
            </a:prstGeom>
          </p:spPr>
        </p:pic>
        <p:pic>
          <p:nvPicPr>
            <p:cNvPr id="12" name="Picture 11" descr="g2_mom2.png"/>
            <p:cNvPicPr>
              <a:picLocks noChangeAspect="1"/>
            </p:cNvPicPr>
            <p:nvPr/>
          </p:nvPicPr>
          <p:blipFill>
            <a:blip r:embed="rId4"/>
            <a:srcRect l="14422" t="5364" r="9615" b="12336"/>
            <a:stretch>
              <a:fillRect/>
            </a:stretch>
          </p:blipFill>
          <p:spPr>
            <a:xfrm>
              <a:off x="4688153" y="3942960"/>
              <a:ext cx="3143070" cy="261604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379039" y="3874196"/>
              <a:ext cx="23211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Gill Sans MT" pitchFamily="34" charset="0"/>
                  <a:ea typeface="ＭＳ Ｐゴシック" charset="-128"/>
                  <a:cs typeface="Gill Sans" pitchFamily="17" charset="0"/>
                </a:rPr>
                <a:t>Velocity Field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79549" y="3874196"/>
              <a:ext cx="23211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Gill Sans MT" pitchFamily="34" charset="0"/>
                  <a:ea typeface="ＭＳ Ｐゴシック" charset="-128"/>
                  <a:cs typeface="Gill Sans" pitchFamily="17" charset="0"/>
                </a:rPr>
                <a:t>Velocity Dispersion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35006" y="675789"/>
            <a:ext cx="5614558" cy="3110813"/>
            <a:chOff x="3262016" y="675789"/>
            <a:chExt cx="5614558" cy="3110813"/>
          </a:xfrm>
        </p:grpSpPr>
        <p:pic>
          <p:nvPicPr>
            <p:cNvPr id="10" name="Picture 9" descr="g2_mom0.png"/>
            <p:cNvPicPr>
              <a:picLocks noChangeAspect="1"/>
            </p:cNvPicPr>
            <p:nvPr/>
          </p:nvPicPr>
          <p:blipFill>
            <a:blip r:embed="rId5"/>
            <a:srcRect l="26569" t="5364" r="18115" b="12515"/>
            <a:stretch>
              <a:fillRect/>
            </a:stretch>
          </p:blipFill>
          <p:spPr>
            <a:xfrm>
              <a:off x="3262016" y="1043402"/>
              <a:ext cx="2735490" cy="27432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016332" y="979425"/>
              <a:ext cx="2860242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2000" dirty="0">
                  <a:solidFill>
                    <a:srgbClr val="000099"/>
                  </a:solidFill>
                  <a:latin typeface="Gill Sans MT" pitchFamily="34" charset="0"/>
                  <a:ea typeface="ＭＳ Ｐゴシック" charset="-128"/>
                  <a:cs typeface="Gill Sans" pitchFamily="17" charset="0"/>
                </a:rPr>
                <a:t>Reference Images for target “G2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pitchFamily="34" charset="0"/>
                  <a:ea typeface="ＭＳ Ｐゴシック" charset="-128"/>
                  <a:cs typeface="Gill Sans" pitchFamily="17" charset="0"/>
                </a:rPr>
                <a:t>”</a:t>
              </a:r>
              <a:endParaRPr lang="en-US" sz="2000" b="1" i="1" dirty="0" smtClean="0">
                <a:solidFill>
                  <a:srgbClr val="000099"/>
                </a:solidFill>
                <a:latin typeface="Gill Sans MT" pitchFamily="34" charset="0"/>
                <a:ea typeface="ＭＳ Ｐゴシック" charset="-128"/>
                <a:cs typeface="Gill Sans" pitchFamily="17" charset="0"/>
              </a:endParaRPr>
            </a:p>
            <a:p>
              <a:pPr marL="233363" indent="-233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2000" dirty="0" smtClean="0">
                  <a:solidFill>
                    <a:srgbClr val="000099"/>
                  </a:solidFill>
                  <a:latin typeface="Gill Sans MT" pitchFamily="34" charset="0"/>
                  <a:ea typeface="ＭＳ Ｐゴシック" charset="-128"/>
                  <a:cs typeface="Gill Sans" pitchFamily="17" charset="0"/>
                </a:rPr>
                <a:t>40min(!) compact 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pitchFamily="34" charset="0"/>
                  <a:ea typeface="ＭＳ Ｐゴシック" charset="-128"/>
                  <a:cs typeface="Gill Sans" pitchFamily="17" charset="0"/>
                </a:rPr>
                <a:t>config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pitchFamily="34" charset="0"/>
                  <a:ea typeface="ＭＳ Ｐゴシック" charset="-128"/>
                  <a:cs typeface="Gill Sans" pitchFamily="17" charset="0"/>
                </a:rPr>
                <a:t>; </a:t>
              </a:r>
              <a:r>
                <a:rPr lang="en-US" sz="2000" dirty="0">
                  <a:solidFill>
                    <a:srgbClr val="000099"/>
                  </a:solidFill>
                  <a:latin typeface="Gill Sans MT" pitchFamily="34" charset="0"/>
                  <a:ea typeface="ＭＳ Ｐゴシック" charset="-128"/>
                  <a:cs typeface="Gill Sans" pitchFamily="17" charset="0"/>
                </a:rPr>
                <a:t>~2.2” resolution</a:t>
              </a:r>
              <a:endParaRPr lang="en-US" sz="2000" dirty="0" smtClean="0">
                <a:solidFill>
                  <a:srgbClr val="000099"/>
                </a:solidFill>
                <a:latin typeface="Gill Sans MT" pitchFamily="34" charset="0"/>
                <a:ea typeface="ＭＳ Ｐゴシック" charset="-128"/>
                <a:cs typeface="Gill Sans" pitchFamily="17" charset="0"/>
              </a:endParaRPr>
            </a:p>
            <a:p>
              <a:pPr marL="233363" indent="-233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2000" dirty="0" smtClean="0">
                  <a:solidFill>
                    <a:srgbClr val="000099"/>
                  </a:solidFill>
                  <a:latin typeface="Gill Sans MT" pitchFamily="34" charset="0"/>
                  <a:ea typeface="ＭＳ Ｐゴシック" charset="-128"/>
                  <a:cs typeface="Gill Sans" pitchFamily="17" charset="0"/>
                </a:rPr>
                <a:t>White </a:t>
              </a:r>
              <a:r>
                <a:rPr lang="en-US" sz="2000" dirty="0">
                  <a:solidFill>
                    <a:srgbClr val="000099"/>
                  </a:solidFill>
                  <a:latin typeface="Gill Sans MT" pitchFamily="34" charset="0"/>
                  <a:ea typeface="ＭＳ Ｐゴシック" charset="-128"/>
                  <a:cs typeface="Gill Sans" pitchFamily="17" charset="0"/>
                </a:rPr>
                <a:t>contours show 1.3mm 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pitchFamily="34" charset="0"/>
                  <a:ea typeface="ＭＳ Ｐゴシック" charset="-128"/>
                  <a:cs typeface="Gill Sans" pitchFamily="17" charset="0"/>
                </a:rPr>
                <a:t>continuum</a:t>
              </a:r>
            </a:p>
            <a:p>
              <a:pPr marL="233363" indent="-233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2000" dirty="0" smtClean="0">
                  <a:solidFill>
                    <a:srgbClr val="000099"/>
                  </a:solidFill>
                  <a:latin typeface="Gill Sans MT" pitchFamily="34" charset="0"/>
                  <a:cs typeface="Gill Sans" pitchFamily="17" charset="0"/>
                </a:rPr>
                <a:t>Velocity resolution ~0.16 km/</a:t>
              </a:r>
              <a:r>
                <a:rPr lang="en-US" sz="2000" dirty="0" err="1" smtClean="0">
                  <a:solidFill>
                    <a:srgbClr val="000099"/>
                  </a:solidFill>
                  <a:latin typeface="Gill Sans MT" pitchFamily="34" charset="0"/>
                  <a:cs typeface="Gill Sans" pitchFamily="17" charset="0"/>
                </a:rPr>
                <a:t>s</a:t>
              </a:r>
              <a:endParaRPr lang="en-US" sz="2000" dirty="0">
                <a:solidFill>
                  <a:srgbClr val="000099"/>
                </a:solidFill>
                <a:latin typeface="Gill Sans MT" pitchFamily="34" charset="0"/>
                <a:ea typeface="ＭＳ Ｐゴシック" charset="-128"/>
                <a:cs typeface="Gill Sans" pitchFamily="17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59595" y="1000339"/>
              <a:ext cx="23211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Gill Sans MT" pitchFamily="34" charset="0"/>
                  <a:ea typeface="ＭＳ Ｐゴシック" charset="-128"/>
                  <a:cs typeface="Gill Sans" pitchFamily="17" charset="0"/>
                </a:rPr>
                <a:t>Integrated Intensity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>
              <a:off x="4537387" y="2386737"/>
              <a:ext cx="2686670" cy="1588"/>
            </a:xfrm>
            <a:prstGeom prst="straightConnector1">
              <a:avLst/>
            </a:prstGeom>
            <a:ln w="28575" cap="flat" cmpd="sng" algn="ctr">
              <a:solidFill>
                <a:srgbClr val="FFFF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338968" y="1789598"/>
              <a:ext cx="6431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FF00"/>
                  </a:solidFill>
                  <a:latin typeface="Gill Sans MT" pitchFamily="34" charset="0"/>
                  <a:ea typeface="ＭＳ Ｐゴシック" charset="-128"/>
                  <a:cs typeface="Gill Sans" pitchFamily="17" charset="0"/>
                </a:rPr>
                <a:t>30”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81117" y="675789"/>
              <a:ext cx="15993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33363" indent="-233363" eaLnBrk="0" hangingPunct="0">
                <a:spcBef>
                  <a:spcPct val="20000"/>
                </a:spcBef>
              </a:pPr>
              <a:r>
                <a:rPr lang="en-US" sz="2000" b="1" dirty="0">
                  <a:solidFill>
                    <a:srgbClr val="000090"/>
                  </a:solidFill>
                  <a:latin typeface="Gill Sans MT" pitchFamily="34" charset="0"/>
                  <a:cs typeface="Gill Sans" pitchFamily="17" charset="0"/>
                </a:rPr>
                <a:t>DCO</a:t>
              </a:r>
              <a:r>
                <a:rPr lang="en-US" sz="2000" b="1" dirty="0" smtClean="0">
                  <a:solidFill>
                    <a:srgbClr val="000090"/>
                  </a:solidFill>
                  <a:latin typeface="Gill Sans MT" pitchFamily="34" charset="0"/>
                  <a:cs typeface="Gill Sans" pitchFamily="17" charset="0"/>
                </a:rPr>
                <a:t>+ (3-2)</a:t>
              </a:r>
              <a:endParaRPr lang="en-US" sz="2000" dirty="0">
                <a:solidFill>
                  <a:srgbClr val="000090"/>
                </a:solidFill>
                <a:latin typeface="Gill Sans MT" pitchFamily="34" charset="0"/>
                <a:cs typeface="Gill Sans" pitchFamily="17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268592" y="2624958"/>
            <a:ext cx="35388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Gill Sans"/>
                <a:cs typeface="Gill Sans"/>
              </a:rPr>
              <a:t>Goal: </a:t>
            </a:r>
            <a:r>
              <a:rPr lang="en-US" sz="2000" dirty="0" smtClean="0">
                <a:solidFill>
                  <a:srgbClr val="000090"/>
                </a:solidFill>
                <a:latin typeface="Gill Sans"/>
                <a:cs typeface="Gill Sans"/>
              </a:rPr>
              <a:t>Cycle 0 project (191) to m</a:t>
            </a:r>
            <a:r>
              <a:rPr lang="en-US" sz="2000" dirty="0" smtClean="0">
                <a:solidFill>
                  <a:srgbClr val="000090"/>
                </a:solidFill>
                <a:latin typeface="Gill Sans"/>
                <a:ea typeface="ＭＳ Ｐゴシック" pitchFamily="96" charset="-128"/>
                <a:cs typeface="Gill Sans"/>
              </a:rPr>
              <a:t>easure </a:t>
            </a:r>
            <a:r>
              <a:rPr lang="en-US" sz="2000" dirty="0">
                <a:solidFill>
                  <a:srgbClr val="000090"/>
                </a:solidFill>
                <a:latin typeface="Gill Sans"/>
                <a:ea typeface="ＭＳ Ｐゴシック" pitchFamily="96" charset="-128"/>
                <a:cs typeface="Gill Sans"/>
              </a:rPr>
              <a:t>emission</a:t>
            </a:r>
            <a:r>
              <a:rPr lang="en-US" sz="2000" dirty="0" smtClean="0">
                <a:solidFill>
                  <a:srgbClr val="000090"/>
                </a:solidFill>
                <a:latin typeface="Gill Sans"/>
                <a:ea typeface="ＭＳ Ｐゴシック" pitchFamily="96" charset="-128"/>
                <a:cs typeface="Gill Sans"/>
              </a:rPr>
              <a:t> from </a:t>
            </a:r>
            <a:r>
              <a:rPr lang="en-US" sz="2000" dirty="0">
                <a:solidFill>
                  <a:srgbClr val="000090"/>
                </a:solidFill>
                <a:latin typeface="Gill Sans"/>
                <a:ea typeface="ＭＳ Ｐゴシック" pitchFamily="96" charset="-128"/>
                <a:cs typeface="Gill Sans"/>
              </a:rPr>
              <a:t>known </a:t>
            </a:r>
            <a:r>
              <a:rPr lang="en-US" sz="2000" dirty="0" err="1">
                <a:solidFill>
                  <a:srgbClr val="000090"/>
                </a:solidFill>
                <a:latin typeface="Gill Sans"/>
                <a:ea typeface="ＭＳ Ｐゴシック" pitchFamily="96" charset="-128"/>
                <a:cs typeface="Gill Sans"/>
              </a:rPr>
              <a:t>circumstellar</a:t>
            </a:r>
            <a:r>
              <a:rPr lang="en-US" sz="2000" dirty="0">
                <a:solidFill>
                  <a:srgbClr val="000090"/>
                </a:solidFill>
                <a:latin typeface="Gill Sans"/>
                <a:ea typeface="ＭＳ Ｐゴシック" pitchFamily="96" charset="-128"/>
                <a:cs typeface="Gill Sans"/>
              </a:rPr>
              <a:t> material</a:t>
            </a:r>
            <a:r>
              <a:rPr lang="en-US" sz="2000" dirty="0" smtClean="0">
                <a:solidFill>
                  <a:srgbClr val="000090"/>
                </a:solidFill>
                <a:latin typeface="Gill Sans"/>
                <a:ea typeface="ＭＳ Ｐゴシック" pitchFamily="96" charset="-128"/>
                <a:cs typeface="Gill Sans"/>
              </a:rPr>
              <a:t> and potentially </a:t>
            </a:r>
            <a:r>
              <a:rPr lang="en-US" sz="2000" dirty="0" err="1" smtClean="0">
                <a:solidFill>
                  <a:srgbClr val="000090"/>
                </a:solidFill>
                <a:latin typeface="Gill Sans"/>
                <a:ea typeface="ＭＳ Ｐゴシック" pitchFamily="96" charset="-128"/>
                <a:cs typeface="Gill Sans"/>
              </a:rPr>
              <a:t>circumplanetary</a:t>
            </a:r>
            <a:r>
              <a:rPr lang="en-US" sz="2000" dirty="0" smtClean="0">
                <a:solidFill>
                  <a:srgbClr val="000090"/>
                </a:solidFill>
                <a:latin typeface="Gill Sans"/>
                <a:ea typeface="ＭＳ Ｐゴシック" pitchFamily="96" charset="-128"/>
                <a:cs typeface="Gill Sans"/>
              </a:rPr>
              <a:t> dust near the planet </a:t>
            </a:r>
            <a:r>
              <a:rPr lang="en-US" sz="2000" dirty="0" err="1">
                <a:solidFill>
                  <a:srgbClr val="000090"/>
                </a:solidFill>
                <a:latin typeface="Gill Sans"/>
                <a:ea typeface="ＭＳ Ｐゴシック" pitchFamily="96" charset="-128"/>
                <a:cs typeface="Gill Sans"/>
              </a:rPr>
              <a:t>Fomalhaut</a:t>
            </a:r>
            <a:r>
              <a:rPr lang="en-US" sz="2000" dirty="0">
                <a:solidFill>
                  <a:srgbClr val="000090"/>
                </a:solidFill>
                <a:latin typeface="Gill Sans"/>
                <a:ea typeface="ＭＳ Ｐゴシック" pitchFamily="96" charset="-128"/>
                <a:cs typeface="Gill Sans"/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  <a:latin typeface="Gill Sans"/>
                <a:ea typeface="ＭＳ Ｐゴシック" pitchFamily="96" charset="-128"/>
                <a:cs typeface="Gill Sans"/>
              </a:rPr>
              <a:t>b</a:t>
            </a:r>
            <a:r>
              <a:rPr lang="en-US" sz="2000" dirty="0" smtClean="0">
                <a:solidFill>
                  <a:srgbClr val="000090"/>
                </a:solidFill>
                <a:latin typeface="Gill Sans"/>
                <a:ea typeface="ＭＳ Ｐゴシック" pitchFamily="96" charset="-128"/>
                <a:cs typeface="Gill Sans"/>
              </a:rPr>
              <a:t> using the </a:t>
            </a:r>
            <a:r>
              <a:rPr lang="en-US" sz="2000" u="sng" dirty="0" smtClean="0">
                <a:solidFill>
                  <a:srgbClr val="000090"/>
                </a:solidFill>
                <a:latin typeface="Gill Sans"/>
                <a:ea typeface="ＭＳ Ｐゴシック" pitchFamily="96" charset="-128"/>
                <a:cs typeface="Gill Sans"/>
              </a:rPr>
              <a:t>compact (3hrs) </a:t>
            </a:r>
            <a:r>
              <a:rPr lang="en-US" sz="2000" dirty="0" smtClean="0">
                <a:solidFill>
                  <a:srgbClr val="000090"/>
                </a:solidFill>
                <a:latin typeface="Gill Sans"/>
                <a:ea typeface="ＭＳ Ｐゴシック" pitchFamily="96" charset="-128"/>
                <a:cs typeface="Gill Sans"/>
              </a:rPr>
              <a:t>and extended configurations (</a:t>
            </a:r>
            <a:r>
              <a:rPr lang="en-US" sz="2000" b="1" i="1" dirty="0" err="1" smtClean="0">
                <a:solidFill>
                  <a:srgbClr val="000090"/>
                </a:solidFill>
                <a:latin typeface="Gill Sans"/>
                <a:ea typeface="ＭＳ Ｐゴシック" pitchFamily="96" charset="-128"/>
                <a:cs typeface="Gill Sans"/>
              </a:rPr>
              <a:t>Boley</a:t>
            </a:r>
            <a:r>
              <a:rPr lang="en-US" sz="2000" b="1" i="1" dirty="0" smtClean="0">
                <a:solidFill>
                  <a:srgbClr val="000090"/>
                </a:solidFill>
                <a:latin typeface="Gill Sans"/>
                <a:ea typeface="ＭＳ Ｐゴシック" pitchFamily="96" charset="-128"/>
                <a:cs typeface="Gill Sans"/>
              </a:rPr>
              <a:t>, Payne, </a:t>
            </a:r>
            <a:r>
              <a:rPr lang="en-US" sz="2000" b="1" i="1" dirty="0" err="1" smtClean="0">
                <a:solidFill>
                  <a:srgbClr val="000090"/>
                </a:solidFill>
                <a:latin typeface="Gill Sans"/>
                <a:ea typeface="ＭＳ Ｐゴシック" pitchFamily="96" charset="-128"/>
                <a:cs typeface="Gill Sans"/>
              </a:rPr>
              <a:t>Corder</a:t>
            </a:r>
            <a:r>
              <a:rPr lang="en-US" sz="2000" b="1" i="1" dirty="0" smtClean="0">
                <a:solidFill>
                  <a:srgbClr val="000090"/>
                </a:solidFill>
                <a:latin typeface="Gill Sans"/>
                <a:ea typeface="ＭＳ Ｐゴシック" pitchFamily="96" charset="-128"/>
                <a:cs typeface="Gill Sans"/>
              </a:rPr>
              <a:t>, Dent, Ford, </a:t>
            </a:r>
            <a:r>
              <a:rPr lang="en-US" sz="2000" b="1" i="1" dirty="0" err="1" smtClean="0">
                <a:solidFill>
                  <a:srgbClr val="000090"/>
                </a:solidFill>
                <a:latin typeface="Gill Sans"/>
                <a:ea typeface="ＭＳ Ｐゴシック" pitchFamily="96" charset="-128"/>
                <a:cs typeface="Gill Sans"/>
              </a:rPr>
              <a:t>Shabram</a:t>
            </a:r>
            <a:r>
              <a:rPr lang="en-US" sz="2000" dirty="0" smtClean="0">
                <a:solidFill>
                  <a:srgbClr val="000090"/>
                </a:solidFill>
                <a:latin typeface="Gill Sans"/>
                <a:ea typeface="ＭＳ Ｐゴシック" pitchFamily="96" charset="-128"/>
                <a:cs typeface="Gill Sans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000" dirty="0" smtClean="0">
              <a:solidFill>
                <a:srgbClr val="000090"/>
              </a:solidFill>
              <a:latin typeface="Gill Sans"/>
              <a:ea typeface="ＭＳ Ｐゴシック" pitchFamily="96" charset="-128"/>
              <a:cs typeface="Gill Sans"/>
            </a:endParaRPr>
          </a:p>
        </p:txBody>
      </p:sp>
      <p:sp>
        <p:nvSpPr>
          <p:cNvPr id="131076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8229600" y="6385548"/>
            <a:ext cx="4572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8F1B489-B7EA-7846-B7EB-9FA0673C9143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19207" y="897708"/>
            <a:ext cx="3794760" cy="5434668"/>
            <a:chOff x="786325" y="868510"/>
            <a:chExt cx="3794760" cy="54346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400000">
              <a:off x="102236" y="1824329"/>
              <a:ext cx="5162938" cy="379476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46343" y="1600728"/>
              <a:ext cx="6848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No data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03990" y="5611682"/>
              <a:ext cx="6848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No data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7891" y="4633642"/>
              <a:ext cx="7760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Scattered 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starlight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99098" y="2284714"/>
              <a:ext cx="74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Dust ring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81144" y="3442146"/>
              <a:ext cx="878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Location of </a:t>
              </a:r>
            </a:p>
            <a:p>
              <a:r>
                <a:rPr lang="en-US" sz="1200" dirty="0" err="1" smtClean="0">
                  <a:solidFill>
                    <a:schemeClr val="bg1"/>
                  </a:solidFill>
                </a:rPr>
                <a:t>Fomalhaut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03990" y="3948894"/>
              <a:ext cx="9931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Coronagraph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mask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rcRect l="82913" t="8578" r="3544" b="76359"/>
            <a:stretch>
              <a:fillRect/>
            </a:stretch>
          </p:blipFill>
          <p:spPr>
            <a:xfrm rot="17420477">
              <a:off x="1825829" y="906902"/>
              <a:ext cx="696502" cy="6197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rcRect l="4725" t="86977" r="65756" b="6609"/>
            <a:stretch>
              <a:fillRect/>
            </a:stretch>
          </p:blipFill>
          <p:spPr>
            <a:xfrm>
              <a:off x="2094209" y="5919881"/>
              <a:ext cx="1518165" cy="263866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690062" y="931242"/>
            <a:ext cx="7221998" cy="5745779"/>
            <a:chOff x="1554448" y="900500"/>
            <a:chExt cx="7221998" cy="5745779"/>
          </a:xfrm>
        </p:grpSpPr>
        <p:pic>
          <p:nvPicPr>
            <p:cNvPr id="17" name="Picture 16" descr="FomPrettyv2.png"/>
            <p:cNvPicPr>
              <a:picLocks noChangeAspect="1"/>
            </p:cNvPicPr>
            <p:nvPr/>
          </p:nvPicPr>
          <p:blipFill>
            <a:blip r:embed="rId5"/>
            <a:srcRect l="25872" t="15021" r="31374" b="9999"/>
            <a:stretch>
              <a:fillRect/>
            </a:stretch>
          </p:blipFill>
          <p:spPr>
            <a:xfrm>
              <a:off x="4863852" y="919689"/>
              <a:ext cx="3912594" cy="5163699"/>
            </a:xfrm>
            <a:prstGeom prst="rect">
              <a:avLst/>
            </a:prstGeom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cxnSp>
          <p:nvCxnSpPr>
            <p:cNvPr id="18" name="Straight Arrow Connector 17"/>
            <p:cNvCxnSpPr/>
            <p:nvPr/>
          </p:nvCxnSpPr>
          <p:spPr>
            <a:xfrm>
              <a:off x="4863852" y="6208547"/>
              <a:ext cx="3912594" cy="1565"/>
            </a:xfrm>
            <a:prstGeom prst="straightConnector1">
              <a:avLst/>
            </a:prstGeom>
            <a:ln>
              <a:solidFill>
                <a:srgbClr val="990033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298474" y="6252245"/>
              <a:ext cx="3003032" cy="3940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800000"/>
                  </a:solidFill>
                  <a:latin typeface="Gill Sans"/>
                  <a:cs typeface="Gill Sans"/>
                </a:rPr>
                <a:t>20 </a:t>
              </a:r>
              <a:r>
                <a:rPr lang="en-US" sz="2000" dirty="0" err="1" smtClean="0">
                  <a:solidFill>
                    <a:srgbClr val="800000"/>
                  </a:solidFill>
                  <a:latin typeface="Gill Sans"/>
                  <a:cs typeface="Gill Sans"/>
                </a:rPr>
                <a:t>arcseconds</a:t>
              </a:r>
              <a:r>
                <a:rPr lang="en-US" sz="2000" dirty="0" smtClean="0">
                  <a:solidFill>
                    <a:srgbClr val="800000"/>
                  </a:solidFill>
                  <a:latin typeface="Gill Sans"/>
                  <a:cs typeface="Gill Sans"/>
                </a:rPr>
                <a:t> ~ 150 AU</a:t>
              </a:r>
              <a:endParaRPr lang="en-US" sz="2000" dirty="0">
                <a:solidFill>
                  <a:srgbClr val="8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65042" y="5696156"/>
              <a:ext cx="2658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 err="1" smtClean="0">
                  <a:solidFill>
                    <a:srgbClr val="FFFF00"/>
                  </a:solidFill>
                  <a:latin typeface="Gill Sans"/>
                  <a:cs typeface="Gill Sans"/>
                </a:rPr>
                <a:t>Boley</a:t>
              </a:r>
              <a:r>
                <a:rPr lang="en-US" sz="1800" i="1" dirty="0" smtClean="0">
                  <a:solidFill>
                    <a:srgbClr val="FFFF00"/>
                  </a:solidFill>
                  <a:latin typeface="Gill Sans"/>
                  <a:cs typeface="Gill Sans"/>
                </a:rPr>
                <a:t> et al. in prep.</a:t>
              </a:r>
              <a:endParaRPr lang="en-US" sz="1800" i="1" dirty="0">
                <a:solidFill>
                  <a:srgbClr val="FFFF00"/>
                </a:solidFill>
                <a:latin typeface="Gill Sans"/>
                <a:cs typeface="Gill San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92049" y="900500"/>
              <a:ext cx="3811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Gill Sans"/>
                  <a:cs typeface="Gill Sans"/>
                </a:rPr>
                <a:t>ALMA Cycle 0 Reference Image</a:t>
              </a:r>
              <a:endParaRPr lang="en-US" sz="2000" dirty="0">
                <a:solidFill>
                  <a:srgbClr val="FFFF00"/>
                </a:solidFill>
                <a:latin typeface="Gill Sans"/>
                <a:cs typeface="Gill San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54448" y="1312529"/>
              <a:ext cx="2314256" cy="2818709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868704" y="905092"/>
              <a:ext cx="995149" cy="407437"/>
            </a:xfrm>
            <a:prstGeom prst="straightConnector1">
              <a:avLst/>
            </a:prstGeom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3391502" y="4557438"/>
              <a:ext cx="1898552" cy="1046151"/>
            </a:xfrm>
            <a:prstGeom prst="straightConnector1">
              <a:avLst/>
            </a:prstGeom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4818601" y="1296887"/>
              <a:ext cx="21226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>
                  <a:solidFill>
                    <a:srgbClr val="FFFF00"/>
                  </a:solidFill>
                  <a:latin typeface="Gill Sans"/>
                  <a:cs typeface="Gill Sans"/>
                </a:rPr>
                <a:t>Band 7 (870 </a:t>
              </a:r>
              <a:r>
                <a:rPr lang="en-US" sz="2000" dirty="0" err="1">
                  <a:solidFill>
                    <a:srgbClr val="FFFF00"/>
                  </a:solidFill>
                  <a:latin typeface="Gill Sans"/>
                  <a:cs typeface="Gill Sans"/>
                </a:rPr>
                <a:t>μm</a:t>
              </a:r>
              <a:r>
                <a:rPr lang="en-US" sz="2000" dirty="0">
                  <a:solidFill>
                    <a:srgbClr val="FFFF00"/>
                  </a:solidFill>
                  <a:latin typeface="Gill Sans"/>
                  <a:cs typeface="Gill Sans"/>
                </a:rPr>
                <a:t>)</a:t>
              </a:r>
            </a:p>
            <a:p>
              <a:pPr lvl="0"/>
              <a:r>
                <a:rPr lang="en-US" sz="2000" dirty="0">
                  <a:solidFill>
                    <a:srgbClr val="FFFF00"/>
                  </a:solidFill>
                  <a:latin typeface="Gill Sans"/>
                  <a:cs typeface="Gill Sans"/>
                </a:rPr>
                <a:t>Dust Continuum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99158" y="5392435"/>
              <a:ext cx="1252960" cy="33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3366FF"/>
                  </a:solidFill>
                </a:rPr>
                <a:t>1.5” </a:t>
              </a:r>
              <a:r>
                <a:rPr lang="en-US" sz="1600" dirty="0" err="1" smtClean="0">
                  <a:solidFill>
                    <a:srgbClr val="3366FF"/>
                  </a:solidFill>
                </a:rPr>
                <a:t>x</a:t>
              </a:r>
              <a:r>
                <a:rPr lang="en-US" sz="1600" dirty="0" smtClean="0">
                  <a:solidFill>
                    <a:srgbClr val="3366FF"/>
                  </a:solidFill>
                </a:rPr>
                <a:t> 1.2”</a:t>
              </a:r>
              <a:endParaRPr lang="en-US" sz="1600" dirty="0">
                <a:solidFill>
                  <a:srgbClr val="3366FF"/>
                </a:solidFill>
              </a:endParaRPr>
            </a:p>
          </p:txBody>
        </p:sp>
      </p:grpSp>
      <p:sp>
        <p:nvSpPr>
          <p:cNvPr id="131073" name="Title 1"/>
          <p:cNvSpPr>
            <a:spLocks noGrp="1"/>
          </p:cNvSpPr>
          <p:nvPr>
            <p:ph type="title"/>
          </p:nvPr>
        </p:nvSpPr>
        <p:spPr>
          <a:xfrm>
            <a:off x="93279" y="177399"/>
            <a:ext cx="8229600" cy="960437"/>
          </a:xfrm>
        </p:spPr>
        <p:txBody>
          <a:bodyPr/>
          <a:lstStyle/>
          <a:p>
            <a:r>
              <a:rPr lang="en-US" dirty="0" smtClean="0"/>
              <a:t>The Formation of Planetary Systems: </a:t>
            </a:r>
            <a:r>
              <a:rPr lang="en-US" dirty="0" err="1" smtClean="0"/>
              <a:t>Fomalhaut</a:t>
            </a:r>
            <a:endParaRPr lang="en-US" dirty="0">
              <a:latin typeface="Gill Sans MT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>
          <a:xfrm>
            <a:off x="384210" y="128648"/>
            <a:ext cx="8229600" cy="685888"/>
          </a:xfrm>
        </p:spPr>
        <p:txBody>
          <a:bodyPr/>
          <a:lstStyle/>
          <a:p>
            <a:r>
              <a:rPr lang="en-US" dirty="0" smtClean="0">
                <a:latin typeface="Gill Sans MT" charset="0"/>
                <a:ea typeface="ＭＳ Ｐゴシック" charset="-128"/>
              </a:rPr>
              <a:t>Unique Windows on Star Formation:</a:t>
            </a:r>
            <a:endParaRPr lang="en-US" dirty="0">
              <a:latin typeface="Gill Sans MT" charset="0"/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12902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B9184F-FD03-6A43-9899-5B719AE0B693}" type="slidenum">
              <a:rPr lang="en-US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7711" r="12793"/>
          <a:stretch>
            <a:fillRect/>
          </a:stretch>
        </p:blipFill>
        <p:spPr>
          <a:xfrm>
            <a:off x="4321089" y="763942"/>
            <a:ext cx="2424136" cy="2180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t="7740" b="25535"/>
          <a:stretch>
            <a:fillRect/>
          </a:stretch>
        </p:blipFill>
        <p:spPr>
          <a:xfrm>
            <a:off x="5137666" y="3170635"/>
            <a:ext cx="3578329" cy="1685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87" y="836937"/>
            <a:ext cx="2958798" cy="2216328"/>
          </a:xfrm>
          <a:prstGeom prst="rect">
            <a:avLst/>
          </a:prstGeom>
        </p:spPr>
      </p:pic>
      <p:pic>
        <p:nvPicPr>
          <p:cNvPr id="9" name="Picture 8" descr="Screen shot 2012-01-05 at 11.54.13 AM.png"/>
          <p:cNvPicPr>
            <a:picLocks noChangeAspect="1"/>
          </p:cNvPicPr>
          <p:nvPr/>
        </p:nvPicPr>
        <p:blipFill>
          <a:blip r:embed="rId6"/>
          <a:srcRect b="8343"/>
          <a:stretch>
            <a:fillRect/>
          </a:stretch>
        </p:blipFill>
        <p:spPr>
          <a:xfrm>
            <a:off x="267426" y="3607589"/>
            <a:ext cx="4616497" cy="13655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994" y="3003093"/>
            <a:ext cx="3820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VLBA: Exquisite astrometry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7059" y="1080347"/>
            <a:ext cx="19853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GBT: Sensitivity to large scale structures and fast mapping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68063" y="4826016"/>
            <a:ext cx="4205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EVLA:  Probe optically thin dust, as well as molecular and ionized gas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382" y="4942808"/>
            <a:ext cx="4822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ALMA: Revealing the dust and gas within the obscured heart of star forming regions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97059" y="5694491"/>
            <a:ext cx="7946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dirty="0" smtClean="0">
                <a:solidFill>
                  <a:srgbClr val="800000"/>
                </a:solidFill>
                <a:latin typeface="Gill Sans MT" pitchFamily="34" charset="0"/>
                <a:cs typeface="Gill Sans" pitchFamily="17" charset="0"/>
              </a:rPr>
              <a:t>…critical to answer key NWNH questions on star formation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/>
          <a:srcRect r="6657"/>
          <a:stretch>
            <a:fillRect/>
          </a:stretch>
        </p:blipFill>
        <p:spPr bwMode="auto">
          <a:xfrm>
            <a:off x="4652269" y="1905961"/>
            <a:ext cx="4091515" cy="401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69" name="Title 1"/>
          <p:cNvSpPr>
            <a:spLocks noGrp="1"/>
          </p:cNvSpPr>
          <p:nvPr>
            <p:ph type="title"/>
          </p:nvPr>
        </p:nvSpPr>
        <p:spPr>
          <a:xfrm>
            <a:off x="209034" y="285349"/>
            <a:ext cx="7017121" cy="852487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Key Science: Bar and Spiral Structure Legacy (</a:t>
            </a:r>
            <a:r>
              <a:rPr lang="en-US" dirty="0" err="1" smtClean="0">
                <a:cs typeface="ＭＳ Ｐゴシック" charset="-128"/>
              </a:rPr>
              <a:t>BeSSeL</a:t>
            </a:r>
            <a:r>
              <a:rPr lang="en-US" dirty="0" smtClean="0">
                <a:cs typeface="ＭＳ Ｐゴシック" charset="-128"/>
              </a:rPr>
              <a:t>) Survey</a:t>
            </a:r>
            <a:endParaRPr lang="en-US" dirty="0">
              <a:cs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NRAO Town Hall, AAS – Austin, 10 January 2012</a:t>
            </a:r>
          </a:p>
        </p:txBody>
      </p:sp>
      <p:sp>
        <p:nvSpPr>
          <p:cNvPr id="13517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AEB135-FA07-5E46-9435-4451A7C81CEB}" type="slidenum">
              <a:rPr lang="en-US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9388" y="1122895"/>
            <a:ext cx="893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Goal: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Determine trigonometric parallax and proper motions for up to 400 massive star forming regions in the Milky Way via strong methanol and water masers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1264" y="5714254"/>
            <a:ext cx="3313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 err="1" smtClean="0">
                <a:solidFill>
                  <a:srgbClr val="800000"/>
                </a:solidFill>
              </a:rPr>
              <a:t>http://www.mpifr-bonn.mpg.de/staff/abrunthaler/BeSSeL</a:t>
            </a:r>
            <a:endParaRPr lang="en-US" sz="1800" i="1" dirty="0">
              <a:solidFill>
                <a:srgbClr val="8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8358" y="187457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  <a:latin typeface="+mj-lt"/>
              </a:rPr>
              <a:t>A</a:t>
            </a:r>
            <a:r>
              <a:rPr lang="en-US" sz="2000" b="1" dirty="0" smtClean="0">
                <a:solidFill>
                  <a:srgbClr val="800000"/>
                </a:solidFill>
                <a:latin typeface="+mj-lt"/>
              </a:rPr>
              <a:t>ccurate measurements of:</a:t>
            </a:r>
          </a:p>
          <a:p>
            <a:pPr marL="233363" indent="-233363">
              <a:buFont typeface="Arial"/>
              <a:buChar char="•"/>
            </a:pPr>
            <a:r>
              <a:rPr lang="en-US" sz="2000" dirty="0">
                <a:latin typeface="+mj-lt"/>
              </a:rPr>
              <a:t>D</a:t>
            </a:r>
            <a:r>
              <a:rPr lang="en-US" sz="2000" dirty="0" smtClean="0">
                <a:latin typeface="+mj-lt"/>
              </a:rPr>
              <a:t>istance to the Galactic center (Ro) </a:t>
            </a:r>
          </a:p>
          <a:p>
            <a:pPr marL="233363" indent="-233363">
              <a:buFont typeface="Arial"/>
              <a:buChar char="•"/>
            </a:pPr>
            <a:r>
              <a:rPr lang="en-US" sz="2000" dirty="0" smtClean="0">
                <a:latin typeface="+mj-lt"/>
              </a:rPr>
              <a:t>Milky Way rotation velocity (</a:t>
            </a:r>
            <a:r>
              <a:rPr lang="en-US" sz="2000" dirty="0" err="1" smtClean="0">
                <a:latin typeface="+mj-lt"/>
              </a:rPr>
              <a:t>Θo</a:t>
            </a:r>
            <a:r>
              <a:rPr lang="en-US" sz="2000" dirty="0" smtClean="0">
                <a:latin typeface="+mj-lt"/>
              </a:rPr>
              <a:t>)</a:t>
            </a:r>
          </a:p>
          <a:p>
            <a:pPr marL="233363" indent="-233363">
              <a:buFont typeface="Arial"/>
              <a:buChar char="•"/>
            </a:pPr>
            <a:r>
              <a:rPr lang="en-US" sz="2000" dirty="0" smtClean="0">
                <a:latin typeface="+mj-lt"/>
              </a:rPr>
              <a:t>Milky Way rotation curve</a:t>
            </a:r>
          </a:p>
          <a:p>
            <a:pPr marL="233363" indent="-233363">
              <a:buFont typeface="Arial"/>
              <a:buChar char="•"/>
            </a:pPr>
            <a:r>
              <a:rPr lang="en-US" sz="2000" dirty="0" smtClean="0">
                <a:latin typeface="+mj-lt"/>
              </a:rPr>
              <a:t>Spiral structure</a:t>
            </a:r>
            <a:endParaRPr lang="en-US" sz="20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210" y="3547625"/>
            <a:ext cx="415144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800000"/>
                </a:solidFill>
                <a:latin typeface="Gill Sans MT" pitchFamily="34" charset="0"/>
                <a:cs typeface="Gill Sans" pitchFamily="17" charset="0"/>
              </a:rPr>
              <a:t>Results so far suggest:</a:t>
            </a:r>
          </a:p>
          <a:p>
            <a:pPr marL="233363" indent="-233363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Milky Way 2x heavier</a:t>
            </a:r>
          </a:p>
          <a:p>
            <a:pPr marL="233363" indent="-233363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Ro=8.3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kpc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(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vs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8.5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kpc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)</a:t>
            </a:r>
          </a:p>
          <a:p>
            <a:pPr marL="233363" indent="-233363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Θ</a:t>
            </a:r>
            <a:r>
              <a:rPr lang="en-US" sz="2000" baseline="-25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O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=239 km/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(vs. 220 km/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)</a:t>
            </a:r>
          </a:p>
          <a:p>
            <a:pPr marL="233363" indent="-233363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Previous values can yield kinematic distances in error by factor of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54556" y="4525769"/>
            <a:ext cx="3079416" cy="1015663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Probes deeply OBSCURED REGIONS in the disk --complementary to GAIA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47336" y="5925566"/>
            <a:ext cx="2744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i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(</a:t>
            </a:r>
            <a:r>
              <a:rPr lang="en-US" sz="2000" i="1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Brunthaler</a:t>
            </a:r>
            <a:r>
              <a:rPr lang="en-US" sz="2000" i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et al. 2011)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/>
          <p:cNvSpPr>
            <a:spLocks noGrp="1"/>
          </p:cNvSpPr>
          <p:nvPr>
            <p:ph type="title"/>
          </p:nvPr>
        </p:nvSpPr>
        <p:spPr>
          <a:xfrm>
            <a:off x="136044" y="80963"/>
            <a:ext cx="8229600" cy="852487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Key Science: Gould’s Belt Distance Survey</a:t>
            </a:r>
            <a:endParaRPr lang="en-US" dirty="0">
              <a:cs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13517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AEB135-FA07-5E46-9435-4451A7C81CEB}" type="slidenum">
              <a:rPr lang="en-US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9388" y="758262"/>
            <a:ext cx="8937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Goal: 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Determine trigonometric parallax and proper motions for ~200 young magnetically active low mass stars in Gould’s Belt star forming regions (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d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&lt; 500pc) via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gyrosynchrotron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continuum emission to few percent accuracy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00935" y="1718587"/>
            <a:ext cx="8476270" cy="4186336"/>
            <a:chOff x="300935" y="1718587"/>
            <a:chExt cx="8476270" cy="4186336"/>
          </a:xfrm>
        </p:grpSpPr>
        <p:sp>
          <p:nvSpPr>
            <p:cNvPr id="7" name="TextBox 6"/>
            <p:cNvSpPr txBox="1"/>
            <p:nvPr/>
          </p:nvSpPr>
          <p:spPr>
            <a:xfrm>
              <a:off x="300935" y="1845120"/>
              <a:ext cx="4538499" cy="3157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800000"/>
                  </a:solidFill>
                  <a:latin typeface="Gill Sans MT" pitchFamily="34" charset="0"/>
                  <a:cs typeface="Gill Sans" pitchFamily="17" charset="0"/>
                </a:rPr>
                <a:t>Example:  “EC 95” in </a:t>
              </a:r>
              <a:r>
                <a:rPr lang="en-US" b="1" dirty="0" err="1" smtClean="0">
                  <a:solidFill>
                    <a:srgbClr val="800000"/>
                  </a:solidFill>
                  <a:latin typeface="Gill Sans MT" pitchFamily="34" charset="0"/>
                  <a:cs typeface="Gill Sans" pitchFamily="17" charset="0"/>
                </a:rPr>
                <a:t>Serpens</a:t>
              </a:r>
              <a:r>
                <a:rPr lang="en-US" b="1" dirty="0" smtClean="0">
                  <a:solidFill>
                    <a:srgbClr val="800000"/>
                  </a:solidFill>
                  <a:latin typeface="Gill Sans MT" pitchFamily="34" charset="0"/>
                  <a:cs typeface="Gill Sans" pitchFamily="17" charset="0"/>
                </a:rPr>
                <a:t>:</a:t>
              </a:r>
              <a:endParaRPr lang="en-US" sz="2000" dirty="0" smtClean="0">
                <a:solidFill>
                  <a:srgbClr val="800000"/>
                </a:solidFill>
                <a:latin typeface="Gill Sans MT" pitchFamily="34" charset="0"/>
                <a:cs typeface="Gill Sans" pitchFamily="17" charset="0"/>
              </a:endParaRPr>
            </a:p>
            <a:p>
              <a:pPr marL="233363" indent="-233363" eaLnBrk="0" hangingPunct="0">
                <a:spcBef>
                  <a:spcPct val="20000"/>
                </a:spcBef>
                <a:buFont typeface="Arial"/>
                <a:buChar char="•"/>
              </a:pPr>
              <a:r>
                <a:rPr lang="en-US" sz="2000" dirty="0" smtClean="0">
                  <a:solidFill>
                    <a:srgbClr val="000090"/>
                  </a:solidFill>
                  <a:latin typeface="Gill Sans MT" pitchFamily="34" charset="0"/>
                  <a:cs typeface="Gill Sans" pitchFamily="17" charset="0"/>
                </a:rPr>
                <a:t>Parallax Distance = 429 +/- 2 pc (0.5%!)</a:t>
              </a:r>
            </a:p>
            <a:p>
              <a:pPr marL="452438" lvl="1" indent="-219075" eaLnBrk="0" hangingPunct="0">
                <a:spcBef>
                  <a:spcPct val="20000"/>
                </a:spcBef>
                <a:buFont typeface="Arial"/>
                <a:buChar char="•"/>
              </a:pPr>
              <a:r>
                <a:rPr lang="en-US" sz="1800" dirty="0">
                  <a:latin typeface="Gill Sans MT" pitchFamily="34" charset="0"/>
                  <a:cs typeface="Gill Sans" pitchFamily="17" charset="0"/>
                </a:rPr>
                <a:t>P</a:t>
              </a:r>
              <a:r>
                <a:rPr lang="en-US" sz="1800" dirty="0" smtClean="0">
                  <a:latin typeface="Gill Sans MT" pitchFamily="34" charset="0"/>
                  <a:cs typeface="Gill Sans" pitchFamily="17" charset="0"/>
                </a:rPr>
                <a:t>revious extinction estimate </a:t>
              </a:r>
              <a:r>
                <a:rPr lang="en-US" sz="1800" dirty="0" err="1" smtClean="0">
                  <a:latin typeface="Gill Sans MT" pitchFamily="34" charset="0"/>
                  <a:cs typeface="Gill Sans" pitchFamily="17" charset="0"/>
                </a:rPr>
                <a:t>d</a:t>
              </a:r>
              <a:r>
                <a:rPr lang="en-US" sz="1800" dirty="0" smtClean="0">
                  <a:latin typeface="Gill Sans MT" pitchFamily="34" charset="0"/>
                  <a:cs typeface="Gill Sans" pitchFamily="17" charset="0"/>
                </a:rPr>
                <a:t>~ 260pc</a:t>
              </a:r>
            </a:p>
            <a:p>
              <a:pPr marL="452438" lvl="1" indent="-219075" eaLnBrk="0" hangingPunct="0">
                <a:spcBef>
                  <a:spcPct val="20000"/>
                </a:spcBef>
                <a:buFont typeface="Arial"/>
                <a:buChar char="•"/>
              </a:pPr>
              <a:r>
                <a:rPr lang="en-US" sz="1800" dirty="0" smtClean="0">
                  <a:latin typeface="Gill Sans MT" pitchFamily="34" charset="0"/>
                  <a:cs typeface="Gill Sans" pitchFamily="17" charset="0"/>
                </a:rPr>
                <a:t>Luminosities in error by factor 2.7!</a:t>
              </a:r>
            </a:p>
            <a:p>
              <a:pPr marL="233363" indent="-233363" eaLnBrk="0" hangingPunct="0">
                <a:spcBef>
                  <a:spcPct val="20000"/>
                </a:spcBef>
                <a:buFont typeface="Arial"/>
                <a:buChar char="•"/>
              </a:pPr>
              <a:r>
                <a:rPr lang="en-US" sz="2000" dirty="0" smtClean="0">
                  <a:solidFill>
                    <a:srgbClr val="000090"/>
                  </a:solidFill>
                  <a:latin typeface="Gill Sans MT" pitchFamily="34" charset="0"/>
                  <a:cs typeface="Gill Sans" pitchFamily="17" charset="0"/>
                </a:rPr>
                <a:t>A tight binary with EC 95a = intermediate mass </a:t>
              </a:r>
              <a:r>
                <a:rPr lang="en-US" sz="2000" dirty="0" err="1" smtClean="0">
                  <a:solidFill>
                    <a:srgbClr val="000090"/>
                  </a:solidFill>
                  <a:latin typeface="Gill Sans MT" pitchFamily="34" charset="0"/>
                  <a:cs typeface="Gill Sans" pitchFamily="17" charset="0"/>
                </a:rPr>
                <a:t>protostar</a:t>
              </a:r>
              <a:r>
                <a:rPr lang="en-US" sz="2000" dirty="0" smtClean="0">
                  <a:solidFill>
                    <a:srgbClr val="000090"/>
                  </a:solidFill>
                  <a:latin typeface="Gill Sans MT" pitchFamily="34" charset="0"/>
                  <a:cs typeface="Gill Sans" pitchFamily="17" charset="0"/>
                </a:rPr>
                <a:t> and EC 95b = low mass T </a:t>
              </a:r>
              <a:r>
                <a:rPr lang="en-US" sz="2000" dirty="0" err="1" smtClean="0">
                  <a:solidFill>
                    <a:srgbClr val="000090"/>
                  </a:solidFill>
                  <a:latin typeface="Gill Sans MT" pitchFamily="34" charset="0"/>
                  <a:cs typeface="Gill Sans" pitchFamily="17" charset="0"/>
                </a:rPr>
                <a:t>Tauri</a:t>
              </a:r>
              <a:r>
                <a:rPr lang="en-US" sz="2000" dirty="0" smtClean="0">
                  <a:solidFill>
                    <a:srgbClr val="000090"/>
                  </a:solidFill>
                  <a:latin typeface="Gill Sans MT" pitchFamily="34" charset="0"/>
                  <a:cs typeface="Gill Sans" pitchFamily="17" charset="0"/>
                </a:rPr>
                <a:t> star</a:t>
              </a:r>
            </a:p>
            <a:p>
              <a:pPr marL="233363" indent="-233363" eaLnBrk="0" hangingPunct="0">
                <a:spcBef>
                  <a:spcPct val="20000"/>
                </a:spcBef>
                <a:buFont typeface="Arial"/>
                <a:buChar char="•"/>
              </a:pPr>
              <a:r>
                <a:rPr lang="en-US" sz="2000" dirty="0" smtClean="0">
                  <a:solidFill>
                    <a:srgbClr val="000090"/>
                  </a:solidFill>
                  <a:latin typeface="Gill Sans MT" pitchFamily="34" charset="0"/>
                  <a:cs typeface="Gill Sans" pitchFamily="17" charset="0"/>
                </a:rPr>
                <a:t>Distance to </a:t>
              </a:r>
              <a:r>
                <a:rPr lang="en-US" sz="2000" dirty="0" err="1" smtClean="0">
                  <a:solidFill>
                    <a:srgbClr val="000090"/>
                  </a:solidFill>
                  <a:latin typeface="Gill Sans MT" pitchFamily="34" charset="0"/>
                  <a:cs typeface="Gill Sans" pitchFamily="17" charset="0"/>
                </a:rPr>
                <a:t>Serpens</a:t>
              </a:r>
              <a:r>
                <a:rPr lang="en-US" sz="2000" dirty="0" smtClean="0">
                  <a:solidFill>
                    <a:srgbClr val="000090"/>
                  </a:solidFill>
                  <a:latin typeface="Gill Sans MT" pitchFamily="34" charset="0"/>
                  <a:cs typeface="Gill Sans" pitchFamily="17" charset="0"/>
                </a:rPr>
                <a:t> Molecular cloud likely 429 +/- 20 pc.</a:t>
              </a:r>
            </a:p>
          </p:txBody>
        </p:sp>
        <p:pic>
          <p:nvPicPr>
            <p:cNvPr id="11" name="Picture 10" descr="Screen shot 2012-01-03 at 2.21.04 PM.png"/>
            <p:cNvPicPr>
              <a:picLocks noChangeAspect="1"/>
            </p:cNvPicPr>
            <p:nvPr/>
          </p:nvPicPr>
          <p:blipFill>
            <a:blip r:embed="rId3"/>
            <a:srcRect l="12293" t="2487" r="1171"/>
            <a:stretch>
              <a:fillRect/>
            </a:stretch>
          </p:blipFill>
          <p:spPr>
            <a:xfrm>
              <a:off x="5036409" y="1800729"/>
              <a:ext cx="3740796" cy="3769753"/>
            </a:xfrm>
            <a:prstGeom prst="rect">
              <a:avLst/>
            </a:prstGeom>
          </p:spPr>
        </p:pic>
        <p:pic>
          <p:nvPicPr>
            <p:cNvPr id="12" name="Picture 11" descr="Screen shot 2012-01-03 at 2.21.04 PM.png"/>
            <p:cNvPicPr>
              <a:picLocks noChangeAspect="1"/>
            </p:cNvPicPr>
            <p:nvPr/>
          </p:nvPicPr>
          <p:blipFill>
            <a:blip r:embed="rId3"/>
            <a:srcRect l="2563" t="1181" r="92778"/>
            <a:stretch>
              <a:fillRect/>
            </a:stretch>
          </p:blipFill>
          <p:spPr>
            <a:xfrm>
              <a:off x="4839434" y="1718587"/>
              <a:ext cx="220698" cy="4186336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194844" y="5710019"/>
            <a:ext cx="233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800" i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(</a:t>
            </a:r>
            <a:r>
              <a:rPr lang="en-US" sz="1800" i="1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Dzib</a:t>
            </a:r>
            <a:r>
              <a:rPr lang="en-US" sz="1800" i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et al. 2010, 2011; </a:t>
            </a:r>
            <a:r>
              <a:rPr lang="en-US" sz="1800" i="1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Loinard</a:t>
            </a:r>
            <a:r>
              <a:rPr lang="en-US" sz="1800" i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et al. 2011)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66" y="4959111"/>
            <a:ext cx="5376538" cy="16717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2152" y="6133292"/>
            <a:ext cx="237744" cy="237744"/>
          </a:xfrm>
          <a:prstGeom prst="rect">
            <a:avLst/>
          </a:prstGeom>
          <a:noFill/>
          <a:ln w="38100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15652" y="5364016"/>
            <a:ext cx="237744" cy="237744"/>
          </a:xfrm>
          <a:prstGeom prst="rect">
            <a:avLst/>
          </a:prstGeom>
          <a:noFill/>
          <a:ln w="38100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9896" y="6072816"/>
            <a:ext cx="237744" cy="237744"/>
          </a:xfrm>
          <a:prstGeom prst="rect">
            <a:avLst/>
          </a:prstGeom>
          <a:noFill/>
          <a:ln w="38100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52568" y="5623382"/>
            <a:ext cx="237744" cy="237744"/>
          </a:xfrm>
          <a:prstGeom prst="rect">
            <a:avLst/>
          </a:prstGeom>
          <a:noFill/>
          <a:ln w="38100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39074" y="6047948"/>
            <a:ext cx="237744" cy="237744"/>
          </a:xfrm>
          <a:prstGeom prst="rect">
            <a:avLst/>
          </a:prstGeom>
          <a:noFill/>
          <a:ln w="38100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>
          <a:xfrm>
            <a:off x="204272" y="0"/>
            <a:ext cx="8229600" cy="933450"/>
          </a:xfrm>
        </p:spPr>
        <p:txBody>
          <a:bodyPr/>
          <a:lstStyle/>
          <a:p>
            <a:r>
              <a:rPr lang="en-US" dirty="0" smtClean="0">
                <a:latin typeface="Gill Sans MT" charset="0"/>
                <a:ea typeface="ＭＳ Ｐゴシック" charset="-128"/>
              </a:rPr>
              <a:t>MUSTANG - Orion Molecular Cloud</a:t>
            </a:r>
            <a:endParaRPr lang="en-US" dirty="0">
              <a:latin typeface="Gill Sans MT" charset="0"/>
              <a:ea typeface="ＭＳ Ｐゴシック" charset="-128"/>
            </a:endParaRPr>
          </a:p>
        </p:txBody>
      </p:sp>
      <p:sp>
        <p:nvSpPr>
          <p:cNvPr id="134148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8171208" y="6356350"/>
            <a:ext cx="4572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D7EF4EE-946D-684B-B9FE-07E0CAD6DA96}" type="slidenum">
              <a:rPr lang="en-US"/>
              <a:pPr/>
              <a:t>5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6494808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E887E-9430-5042-BF1C-79DF22B3CD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829" y="788684"/>
            <a:ext cx="8619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Goal: 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Multi-wavelength study of the dust properties and core masses of OMC2/3 from 70</a:t>
            </a:r>
            <a:r>
              <a:rPr lang="en-US" sz="2000" dirty="0" smtClean="0">
                <a:solidFill>
                  <a:srgbClr val="000099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m to 3mm. The greatest uncertainty in measuring dust masses is in the dust emissivity (</a:t>
            </a:r>
            <a:r>
              <a:rPr lang="en-US" sz="2000" dirty="0" err="1" smtClean="0">
                <a:solidFill>
                  <a:srgbClr val="000099"/>
                </a:solidFill>
                <a:latin typeface="Lucida Grande"/>
                <a:ea typeface="Lucida Grande"/>
                <a:cs typeface="Lucida Grande"/>
              </a:rPr>
              <a:t>κ</a:t>
            </a:r>
            <a:r>
              <a:rPr lang="en-US" sz="2000" dirty="0" smtClean="0">
                <a:solidFill>
                  <a:srgbClr val="000099"/>
                </a:solidFill>
                <a:latin typeface="Lucida Grande"/>
                <a:ea typeface="Lucida Grande"/>
                <a:cs typeface="Lucida Grande"/>
              </a:rPr>
              <a:t>=</a:t>
            </a:r>
            <a:r>
              <a:rPr lang="en-US" sz="2000" dirty="0" err="1" smtClean="0">
                <a:solidFill>
                  <a:srgbClr val="000099"/>
                </a:solidFill>
                <a:latin typeface="Lucida Grande"/>
                <a:ea typeface="Lucida Grande"/>
                <a:cs typeface="Lucida Grande"/>
              </a:rPr>
              <a:t>κ</a:t>
            </a:r>
            <a:r>
              <a:rPr lang="en-US" sz="2000" baseline="-25000" dirty="0" err="1" smtClean="0">
                <a:solidFill>
                  <a:srgbClr val="000099"/>
                </a:solidFill>
                <a:latin typeface="Lucida Grande"/>
                <a:ea typeface="Lucida Grande"/>
                <a:cs typeface="Lucida Grande"/>
              </a:rPr>
              <a:t>o</a:t>
            </a:r>
            <a:r>
              <a:rPr lang="en-US" sz="2000" dirty="0" err="1" smtClean="0">
                <a:solidFill>
                  <a:srgbClr val="000099"/>
                </a:solidFill>
                <a:latin typeface="Lucida Grande"/>
                <a:ea typeface="Lucida Grande"/>
                <a:cs typeface="Lucida Grande"/>
              </a:rPr>
              <a:t>[ν/ν</a:t>
            </a:r>
            <a:r>
              <a:rPr lang="en-US" sz="2000" baseline="-25000" dirty="0" err="1" smtClean="0">
                <a:solidFill>
                  <a:srgbClr val="000099"/>
                </a:solidFill>
                <a:latin typeface="Lucida Grande"/>
                <a:ea typeface="Lucida Grande"/>
                <a:cs typeface="Lucida Grande"/>
              </a:rPr>
              <a:t>o</a:t>
            </a:r>
            <a:r>
              <a:rPr lang="en-US" sz="2000" dirty="0" err="1" smtClean="0">
                <a:solidFill>
                  <a:srgbClr val="000099"/>
                </a:solidFill>
                <a:latin typeface="Lucida Grande"/>
                <a:ea typeface="Lucida Grande"/>
                <a:cs typeface="Lucida Grande"/>
              </a:rPr>
              <a:t>]</a:t>
            </a:r>
            <a:r>
              <a:rPr lang="en-US" sz="2000" baseline="30000" dirty="0" err="1" smtClean="0">
                <a:solidFill>
                  <a:srgbClr val="000099"/>
                </a:solidFill>
                <a:latin typeface="Lucida Grande"/>
                <a:ea typeface="Lucida Grande"/>
                <a:cs typeface="Lucida Grande"/>
              </a:rPr>
              <a:t>β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); adding long wavelength data (3mm) to the SED is essential to add the long lever arm necessary to accurately constrain </a:t>
            </a:r>
            <a:r>
              <a:rPr lang="en-US" sz="2000" dirty="0" err="1" smtClean="0">
                <a:solidFill>
                  <a:srgbClr val="000099"/>
                </a:solidFill>
                <a:latin typeface="Lucida Grande"/>
                <a:ea typeface="Lucida Grande"/>
                <a:cs typeface="Lucida Grande"/>
              </a:rPr>
              <a:t>β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45279" y="3451619"/>
            <a:ext cx="8740329" cy="3032735"/>
            <a:chOff x="403671" y="3451619"/>
            <a:chExt cx="8740329" cy="30327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rcRect t="52564"/>
            <a:stretch>
              <a:fillRect/>
            </a:stretch>
          </p:blipFill>
          <p:spPr>
            <a:xfrm>
              <a:off x="403671" y="4340222"/>
              <a:ext cx="6578148" cy="214413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459547" y="6092439"/>
              <a:ext cx="60585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1800" i="1" dirty="0" smtClean="0">
                  <a:solidFill>
                    <a:srgbClr val="800000"/>
                  </a:solidFill>
                  <a:latin typeface="Gill Sans MT" pitchFamily="34" charset="0"/>
                  <a:cs typeface="Gill Sans" pitchFamily="17" charset="0"/>
                </a:rPr>
                <a:t>SCUBA Legacy Catalogue data (Di Francesco et al. 2008)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45785" y="3451619"/>
              <a:ext cx="2098215" cy="163121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sz="2000" dirty="0" smtClean="0">
                  <a:solidFill>
                    <a:srgbClr val="000099"/>
                  </a:solidFill>
                  <a:latin typeface="Gill Sans MT" pitchFamily="34" charset="0"/>
                  <a:cs typeface="Gill Sans" pitchFamily="17" charset="0"/>
                </a:rPr>
                <a:t>MUSTANG resolution is 9” -- 3-4x better in beam area than JCMT or APEX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35955" y="2228915"/>
            <a:ext cx="1752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16’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x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5’ map made in just 10 hours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26952" y="2155920"/>
            <a:ext cx="6547104" cy="1988157"/>
            <a:chOff x="416447" y="196960"/>
            <a:chExt cx="6547104" cy="1988157"/>
          </a:xfrm>
        </p:grpSpPr>
        <p:pic>
          <p:nvPicPr>
            <p:cNvPr id="17" name="Picture 16" descr="ds9.png"/>
            <p:cNvPicPr>
              <a:picLocks noChangeAspect="1"/>
            </p:cNvPicPr>
            <p:nvPr/>
          </p:nvPicPr>
          <p:blipFill>
            <a:blip r:embed="rId4"/>
            <a:srcRect l="37314" t="12211" r="43200" b="2105"/>
            <a:stretch>
              <a:fillRect/>
            </a:stretch>
          </p:blipFill>
          <p:spPr>
            <a:xfrm rot="16200000">
              <a:off x="2695920" y="-2082513"/>
              <a:ext cx="1988157" cy="6547104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 bwMode="auto">
            <a:xfrm rot="10800000">
              <a:off x="742481" y="788684"/>
              <a:ext cx="529058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rot="5400000">
              <a:off x="997519" y="1048106"/>
              <a:ext cx="546452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857877" y="433960"/>
              <a:ext cx="4866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Gill Sans MT" pitchFamily="34" charset="0"/>
                  <a:cs typeface="Gill Sans" pitchFamily="17" charset="0"/>
                </a:rPr>
                <a:t>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73041" y="790746"/>
              <a:ext cx="4866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Gill Sans MT" pitchFamily="34" charset="0"/>
                  <a:cs typeface="Gill Sans" pitchFamily="17" charset="0"/>
                </a:rPr>
                <a:t>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32069" y="264683"/>
              <a:ext cx="1121131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Gill Sans MT" pitchFamily="34" charset="0"/>
                  <a:cs typeface="Gill Sans" pitchFamily="17" charset="0"/>
                </a:rPr>
                <a:t>0.26 pc</a:t>
              </a:r>
            </a:p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Gill Sans MT" pitchFamily="34" charset="0"/>
                  <a:cs typeface="Gill Sans" pitchFamily="17" charset="0"/>
                </a:rPr>
                <a:t>2 </a:t>
              </a:r>
              <a:r>
                <a:rPr lang="en-US" sz="1600" dirty="0" err="1" smtClean="0">
                  <a:solidFill>
                    <a:srgbClr val="000000"/>
                  </a:solidFill>
                  <a:latin typeface="Gill Sans MT" pitchFamily="34" charset="0"/>
                  <a:cs typeface="Gill Sans" pitchFamily="17" charset="0"/>
                </a:rPr>
                <a:t>arcmin</a:t>
              </a:r>
              <a:endParaRPr lang="en-US" sz="1600" dirty="0" smtClean="0">
                <a:solidFill>
                  <a:srgbClr val="000000"/>
                </a:solidFill>
                <a:latin typeface="Gill Sans MT" pitchFamily="34" charset="0"/>
                <a:cs typeface="Gill Sans" pitchFamily="17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rot="10800000">
              <a:off x="5446667" y="609148"/>
              <a:ext cx="77724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2744472" y="229574"/>
              <a:ext cx="2306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1800" dirty="0" smtClean="0">
                  <a:solidFill>
                    <a:srgbClr val="000099"/>
                  </a:solidFill>
                  <a:latin typeface="Gill Sans MT" pitchFamily="34" charset="0"/>
                  <a:cs typeface="Gill Sans" pitchFamily="17" charset="0"/>
                </a:rPr>
                <a:t>MUSTANG 3 mm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17710" y="3787765"/>
            <a:ext cx="516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800" i="1" dirty="0" err="1" smtClean="0">
                <a:solidFill>
                  <a:srgbClr val="000090"/>
                </a:solidFill>
                <a:latin typeface="Gill Sans MT" pitchFamily="34" charset="0"/>
                <a:cs typeface="Gill Sans" pitchFamily="17" charset="0"/>
              </a:rPr>
              <a:t>Schnee</a:t>
            </a:r>
            <a:r>
              <a:rPr lang="en-US" sz="1800" i="1" dirty="0" smtClean="0">
                <a:solidFill>
                  <a:srgbClr val="000090"/>
                </a:solidFill>
                <a:latin typeface="Gill Sans MT" pitchFamily="34" charset="0"/>
                <a:cs typeface="Gill Sans" pitchFamily="17" charset="0"/>
              </a:rPr>
              <a:t>, Di Francesco, Friesen, Mason &amp; </a:t>
            </a:r>
            <a:r>
              <a:rPr lang="en-US" sz="1800" i="1" dirty="0" err="1" smtClean="0">
                <a:solidFill>
                  <a:srgbClr val="000090"/>
                </a:solidFill>
                <a:latin typeface="Gill Sans MT" pitchFamily="34" charset="0"/>
                <a:cs typeface="Gill Sans" pitchFamily="17" charset="0"/>
              </a:rPr>
              <a:t>Sadavoy</a:t>
            </a:r>
            <a:r>
              <a:rPr lang="en-US" sz="1800" i="1" dirty="0" smtClean="0">
                <a:solidFill>
                  <a:srgbClr val="000090"/>
                </a:solidFill>
                <a:latin typeface="Gill Sans MT" pitchFamily="34" charset="0"/>
                <a:cs typeface="Gill Sans" pitchFamily="17" charset="0"/>
              </a:rPr>
              <a:t> in prep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>
          <a:xfrm>
            <a:off x="452438" y="218985"/>
            <a:ext cx="6510943" cy="933450"/>
          </a:xfrm>
        </p:spPr>
        <p:txBody>
          <a:bodyPr/>
          <a:lstStyle/>
          <a:p>
            <a:r>
              <a:rPr lang="en-US" dirty="0" smtClean="0">
                <a:latin typeface="Gill Sans MT" pitchFamily="-110" charset="-18"/>
                <a:ea typeface="ＭＳ Ｐゴシック" pitchFamily="-110" charset="-128"/>
              </a:rPr>
              <a:t>K-Band Focal Plane Array: NH</a:t>
            </a:r>
            <a:r>
              <a:rPr lang="en-US" baseline="-25000" dirty="0" smtClean="0">
                <a:latin typeface="Gill Sans MT" pitchFamily="-110" charset="-18"/>
                <a:ea typeface="ＭＳ Ｐゴシック" pitchFamily="-110" charset="-128"/>
              </a:rPr>
              <a:t>3</a:t>
            </a:r>
            <a:r>
              <a:rPr lang="en-US" dirty="0" smtClean="0">
                <a:latin typeface="Gill Sans MT" pitchFamily="-110" charset="-18"/>
                <a:ea typeface="ＭＳ Ｐゴシック" pitchFamily="-110" charset="-128"/>
              </a:rPr>
              <a:t> in the </a:t>
            </a:r>
            <a:r>
              <a:rPr lang="en-US" dirty="0" err="1" smtClean="0">
                <a:latin typeface="Gill Sans MT" pitchFamily="-110" charset="-18"/>
                <a:ea typeface="ＭＳ Ｐゴシック" pitchFamily="-110" charset="-128"/>
              </a:rPr>
              <a:t>Serpens</a:t>
            </a:r>
            <a:r>
              <a:rPr lang="en-US" dirty="0" smtClean="0">
                <a:latin typeface="Gill Sans MT" pitchFamily="-110" charset="-18"/>
                <a:ea typeface="ＭＳ Ｐゴシック" pitchFamily="-110" charset="-128"/>
              </a:rPr>
              <a:t> South Cluster</a:t>
            </a:r>
            <a:endParaRPr lang="en-US" dirty="0">
              <a:latin typeface="Gill Sans MT" charset="0"/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13414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7EF4EE-946D-684B-B9FE-07E0CAD6DA96}" type="slidenum">
              <a:rPr lang="en-US"/>
              <a:pPr/>
              <a:t>6</a:t>
            </a:fld>
            <a:endParaRPr lang="en-US"/>
          </a:p>
        </p:txBody>
      </p:sp>
      <p:pic>
        <p:nvPicPr>
          <p:cNvPr id="6" name="Picture 5" descr="serpensSpitzer.tiff"/>
          <p:cNvPicPr>
            <a:picLocks noChangeAspect="1"/>
          </p:cNvPicPr>
          <p:nvPr/>
        </p:nvPicPr>
        <p:blipFill>
          <a:blip r:embed="rId3"/>
          <a:srcRect r="4014"/>
          <a:stretch>
            <a:fillRect/>
          </a:stretch>
        </p:blipFill>
        <p:spPr>
          <a:xfrm>
            <a:off x="364492" y="1809630"/>
            <a:ext cx="3982789" cy="3814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32085" y="5927042"/>
            <a:ext cx="600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800" i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Friesen, Di Francesco, Myers, Bourke &amp; </a:t>
            </a:r>
            <a:r>
              <a:rPr lang="en-US" sz="1800" i="1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Gutermuth</a:t>
            </a:r>
            <a:r>
              <a:rPr lang="en-US" sz="1800" i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, in prep.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6897" y="5203306"/>
            <a:ext cx="2644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i="1" dirty="0" smtClean="0">
                <a:solidFill>
                  <a:srgbClr val="FFFFFF"/>
                </a:solidFill>
                <a:latin typeface="Gill Sans"/>
                <a:cs typeface="Gill Sans"/>
              </a:rPr>
              <a:t>(</a:t>
            </a:r>
            <a:r>
              <a:rPr lang="en-US" sz="2000" i="1" dirty="0" err="1" smtClean="0">
                <a:solidFill>
                  <a:srgbClr val="FFFFFF"/>
                </a:solidFill>
                <a:latin typeface="Gill Sans"/>
                <a:cs typeface="Gill Sans"/>
              </a:rPr>
              <a:t>Gutermuth</a:t>
            </a:r>
            <a:r>
              <a:rPr lang="en-US" sz="2000" i="1" dirty="0" smtClean="0">
                <a:solidFill>
                  <a:srgbClr val="FFFFFF"/>
                </a:solidFill>
                <a:latin typeface="Gill Sans"/>
                <a:cs typeface="Gill Sans"/>
              </a:rPr>
              <a:t> et al. 2008)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397" y="3299432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30’ =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32 pc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2658" y="1809630"/>
            <a:ext cx="2570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Gill Sans"/>
                <a:cs typeface="Gill Sans"/>
              </a:rPr>
              <a:t>Spitzer 3.6, 4.5, 8.0μm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830" y="1036867"/>
            <a:ext cx="8596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Goal: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Map the detailed temperature, density, and kinematics of clustered star formation using ammonia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610576" y="1408976"/>
            <a:ext cx="4124531" cy="4488572"/>
            <a:chOff x="4610576" y="1408976"/>
            <a:chExt cx="4124531" cy="4488572"/>
          </a:xfrm>
        </p:grpSpPr>
        <p:pic>
          <p:nvPicPr>
            <p:cNvPr id="7" name="Picture 6" descr="serpensNH3.tiff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10576" y="1408976"/>
              <a:ext cx="4080365" cy="41944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72442" y="1536580"/>
              <a:ext cx="1837401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GBT NH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3</a:t>
              </a:r>
              <a:r>
                <a:rPr lang="en-US" sz="2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 (1,1)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101857" y="5524852"/>
              <a:ext cx="81263" cy="78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24980" y="5497438"/>
              <a:ext cx="36101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sz="2000" dirty="0" smtClean="0">
                  <a:solidFill>
                    <a:srgbClr val="000099"/>
                  </a:solidFill>
                  <a:latin typeface="Gill Sans MT" pitchFamily="34" charset="0"/>
                  <a:cs typeface="Gill Sans" pitchFamily="17" charset="0"/>
                </a:rPr>
                <a:t>~ 30 hrs observing time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01857" y="5131560"/>
              <a:ext cx="2445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1800" dirty="0" smtClean="0">
                  <a:solidFill>
                    <a:schemeClr val="bg1"/>
                  </a:solidFill>
                  <a:latin typeface="Gill Sans MT" pitchFamily="34" charset="0"/>
                  <a:cs typeface="Gill Sans" pitchFamily="17" charset="0"/>
                </a:rPr>
                <a:t>32” resolution = 0.6 pc</a:t>
              </a: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rot="5400000">
            <a:off x="-1405096" y="3696362"/>
            <a:ext cx="3716654" cy="1586"/>
          </a:xfrm>
          <a:prstGeom prst="straightConnector1">
            <a:avLst/>
          </a:prstGeom>
          <a:ln w="4445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>
          <a:xfrm>
            <a:off x="306528" y="299606"/>
            <a:ext cx="6802836" cy="753811"/>
          </a:xfrm>
        </p:spPr>
        <p:txBody>
          <a:bodyPr/>
          <a:lstStyle/>
          <a:p>
            <a:r>
              <a:rPr lang="en-US" dirty="0" smtClean="0">
                <a:latin typeface="Gill Sans MT" charset="0"/>
                <a:ea typeface="ＭＳ Ｐゴシック" charset="-128"/>
              </a:rPr>
              <a:t>Deep Continuum Observation Reveals the Obscured Heart of Star Formation</a:t>
            </a:r>
            <a:endParaRPr lang="en-US" dirty="0">
              <a:latin typeface="Gill Sans MT" charset="0"/>
              <a:ea typeface="ＭＳ Ｐゴシック" charset="-128"/>
            </a:endParaRPr>
          </a:p>
        </p:txBody>
      </p:sp>
      <p:sp>
        <p:nvSpPr>
          <p:cNvPr id="13210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B83287-C63E-9D44-ABB4-AD0AF835DAB3}" type="slidenum">
              <a:rPr lang="en-US"/>
              <a:pPr/>
              <a:t>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l="5740"/>
          <a:stretch>
            <a:fillRect/>
          </a:stretch>
        </p:blipFill>
        <p:spPr>
          <a:xfrm>
            <a:off x="330979" y="1755947"/>
            <a:ext cx="3918959" cy="35330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24870" r="95945" b="33792"/>
          <a:stretch>
            <a:fillRect/>
          </a:stretch>
        </p:blipFill>
        <p:spPr>
          <a:xfrm>
            <a:off x="345577" y="2672973"/>
            <a:ext cx="168593" cy="14604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0470" y="5249767"/>
            <a:ext cx="3326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latin typeface="Gill Sans MT" pitchFamily="34" charset="0"/>
                <a:cs typeface="Gill Sans" pitchFamily="17" charset="0"/>
              </a:rPr>
              <a:t>7mm EVLA (white contours)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latin typeface="Gill Sans MT" pitchFamily="34" charset="0"/>
                <a:cs typeface="Gill Sans" pitchFamily="17" charset="0"/>
              </a:rPr>
              <a:t>H</a:t>
            </a:r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2000" dirty="0" smtClean="0">
                <a:latin typeface="Gill Sans MT" pitchFamily="34" charset="0"/>
                <a:cs typeface="Gill Sans" pitchFamily="17" charset="0"/>
              </a:rPr>
              <a:t> HST (</a:t>
            </a:r>
            <a:r>
              <a:rPr lang="en-US" sz="2000" dirty="0" err="1" smtClean="0">
                <a:latin typeface="Gill Sans MT" pitchFamily="34" charset="0"/>
                <a:cs typeface="Gill Sans" pitchFamily="17" charset="0"/>
              </a:rPr>
              <a:t>colorscale</a:t>
            </a:r>
            <a:r>
              <a:rPr lang="en-US" sz="2000" dirty="0" smtClean="0">
                <a:latin typeface="Gill Sans MT" pitchFamily="34" charset="0"/>
                <a:cs typeface="Gill Sans" pitchFamily="17" charset="0"/>
              </a:rPr>
              <a:t>)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0596" y="5960812"/>
            <a:ext cx="200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800" i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Ricci et al. 2011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6380" y="1088822"/>
            <a:ext cx="8443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Goal: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Study the dust emission in the optically obscured 253-1536 binary disk system in Orion to test theories of dust evolution and grain growth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06496" y="4336082"/>
            <a:ext cx="4808307" cy="171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C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-configuration; ~0.6” resolution </a:t>
            </a:r>
          </a:p>
          <a:p>
            <a:pPr marL="685800" lvl="1" indent="-228600" eaLnBrk="0" hangingPunct="0">
              <a:spcBef>
                <a:spcPct val="20000"/>
              </a:spcBef>
              <a:buFont typeface="Wingdings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Gill Sans MT" pitchFamily="34" charset="0"/>
                <a:cs typeface="Gill Sans" pitchFamily="17" charset="0"/>
              </a:rPr>
              <a:t>R</a:t>
            </a:r>
            <a:r>
              <a:rPr lang="en-US" sz="1800" dirty="0" smtClean="0">
                <a:solidFill>
                  <a:srgbClr val="000000"/>
                </a:solidFill>
                <a:latin typeface="Gill Sans MT" pitchFamily="34" charset="0"/>
                <a:cs typeface="Gill Sans" pitchFamily="17" charset="0"/>
              </a:rPr>
              <a:t>esolution could be 10x higher</a:t>
            </a:r>
          </a:p>
          <a:p>
            <a:pPr marL="233363" indent="-233363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256 </a:t>
            </a:r>
            <a:r>
              <a:rPr lang="en-US" sz="2000" dirty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M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Hz Bandwidth; 6 hour observation </a:t>
            </a:r>
          </a:p>
          <a:p>
            <a:pPr marL="685800" lvl="1" indent="-228600" eaLnBrk="0" hangingPunct="0">
              <a:spcBef>
                <a:spcPct val="20000"/>
              </a:spcBef>
              <a:buFont typeface="Wingdings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Gill Sans MT" pitchFamily="34" charset="0"/>
                <a:cs typeface="Gill Sans" pitchFamily="17" charset="0"/>
              </a:rPr>
              <a:t>8 GHz soon or factor of ~6x more sensitive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510906" y="3811994"/>
            <a:ext cx="649224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64919" y="3854203"/>
            <a:ext cx="1080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latin typeface="Gill Sans MT" pitchFamily="34" charset="0"/>
                <a:cs typeface="Gill Sans" pitchFamily="17" charset="0"/>
              </a:rPr>
              <a:t>460 AU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50290" y="1994203"/>
            <a:ext cx="4598458" cy="199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eaLnBrk="0" hangingPunct="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dust SED suggests disk A has larger grains despite its apparent lower density. </a:t>
            </a:r>
          </a:p>
          <a:p>
            <a:pPr marL="631825" lvl="1" indent="-174625" eaLnBrk="0" hangingPunct="0">
              <a:spcBef>
                <a:spcPct val="20000"/>
              </a:spcBef>
              <a:buFont typeface="Arial"/>
              <a:buChar char="•"/>
            </a:pPr>
            <a:r>
              <a:rPr lang="en-US" sz="1800" dirty="0" smtClean="0">
                <a:latin typeface="Gill Sans MT" pitchFamily="34" charset="0"/>
                <a:cs typeface="Gill Sans" pitchFamily="17" charset="0"/>
              </a:rPr>
              <a:t>Could be due to viscosity variations or radial motions not included in the model</a:t>
            </a:r>
          </a:p>
          <a:p>
            <a:pPr marL="174625" indent="-174625" eaLnBrk="0" hangingPunct="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Higher angular resolution data will help to understand this unexpected result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30815" y="2601574"/>
            <a:ext cx="62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  <a:cs typeface="Gill Sans" pitchFamily="17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62915" y="2866435"/>
            <a:ext cx="62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  <a:cs typeface="Gill Sans" pitchFamily="17" charset="0"/>
              </a:rPr>
              <a:t>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241008" y="1407173"/>
            <a:ext cx="664547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7800" indent="-177800" algn="l"/>
            <a:r>
              <a:rPr lang="en-US" sz="2000" b="0" u="sng" dirty="0" smtClean="0">
                <a:solidFill>
                  <a:srgbClr val="000090"/>
                </a:solidFill>
                <a:latin typeface="Gill Sans"/>
                <a:cs typeface="Gill Sans"/>
              </a:rPr>
              <a:t>16 </a:t>
            </a:r>
            <a:r>
              <a:rPr lang="en-US" sz="2000" b="0" u="sng" dirty="0" err="1" smtClean="0">
                <a:solidFill>
                  <a:srgbClr val="000090"/>
                </a:solidFill>
                <a:latin typeface="Gill Sans"/>
                <a:cs typeface="Gill Sans"/>
              </a:rPr>
              <a:t>x</a:t>
            </a:r>
            <a:r>
              <a:rPr lang="en-US" sz="2000" b="0" u="sng" dirty="0" smtClean="0">
                <a:solidFill>
                  <a:srgbClr val="000090"/>
                </a:solidFill>
                <a:latin typeface="Gill Sans"/>
                <a:cs typeface="Gill Sans"/>
              </a:rPr>
              <a:t> 8 MHz </a:t>
            </a:r>
            <a:r>
              <a:rPr lang="en-US" sz="2000" b="0" u="sng" dirty="0" err="1" smtClean="0">
                <a:solidFill>
                  <a:srgbClr val="000090"/>
                </a:solidFill>
                <a:latin typeface="Gill Sans"/>
                <a:cs typeface="Gill Sans"/>
              </a:rPr>
              <a:t>subbands</a:t>
            </a:r>
            <a:r>
              <a:rPr lang="en-US" sz="2000" b="0" u="sng" dirty="0" smtClean="0">
                <a:solidFill>
                  <a:srgbClr val="000090"/>
                </a:solidFill>
                <a:latin typeface="Gill Sans"/>
                <a:cs typeface="Gill Sans"/>
              </a:rPr>
              <a:t> with 0.4 km/</a:t>
            </a:r>
            <a:r>
              <a:rPr lang="en-US" sz="2000" b="0" u="sng" dirty="0" err="1" smtClean="0">
                <a:solidFill>
                  <a:srgbClr val="000090"/>
                </a:solidFill>
                <a:latin typeface="Gill Sans"/>
                <a:cs typeface="Gill Sans"/>
              </a:rPr>
              <a:t>s</a:t>
            </a:r>
            <a:r>
              <a:rPr lang="en-US" sz="2000" b="0" u="sng" dirty="0" smtClean="0">
                <a:solidFill>
                  <a:srgbClr val="000090"/>
                </a:solidFill>
                <a:latin typeface="Gill Sans"/>
                <a:cs typeface="Gill Sans"/>
              </a:rPr>
              <a:t> channels</a:t>
            </a:r>
          </a:p>
          <a:p>
            <a:pPr marL="342900" indent="-279400" algn="l">
              <a:buFont typeface="Arial" pitchFamily="-107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NH</a:t>
            </a:r>
            <a:r>
              <a:rPr lang="en-US" sz="1800" b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 1,1 to 6,6 (Temperature, density, and kinematics)</a:t>
            </a:r>
          </a:p>
          <a:p>
            <a:pPr marL="342900" indent="-279400">
              <a:buFont typeface="Arial" pitchFamily="-107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4 CH</a:t>
            </a:r>
            <a:r>
              <a:rPr lang="en-US" sz="1800" b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OH (Masers and hot core tracer)</a:t>
            </a:r>
          </a:p>
          <a:p>
            <a:pPr marL="342900" indent="-279400">
              <a:buFont typeface="Arial" pitchFamily="-107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SO</a:t>
            </a:r>
            <a:r>
              <a:rPr lang="en-US" sz="1800" b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, HC</a:t>
            </a:r>
            <a:r>
              <a:rPr lang="en-US" sz="1800" b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5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N, DC</a:t>
            </a:r>
            <a:r>
              <a:rPr lang="en-US" sz="1800" b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N (Trace formation history of gas)</a:t>
            </a:r>
          </a:p>
          <a:p>
            <a:pPr marL="342900" indent="-279400" algn="l">
              <a:buFont typeface="Arial" pitchFamily="-107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2 Radio Recombination Lines (Kinematics of ionized gas)</a:t>
            </a:r>
          </a:p>
          <a:p>
            <a:pPr marL="342900" indent="-279400" algn="l">
              <a:buFont typeface="Arial" pitchFamily="-107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Decent continuum bandwidth from line-free regions (Ionized gas)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t="7338" r="28125"/>
          <a:stretch>
            <a:fillRect/>
          </a:stretch>
        </p:blipFill>
        <p:spPr>
          <a:xfrm>
            <a:off x="241008" y="3161231"/>
            <a:ext cx="6271564" cy="344330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369937"/>
            <a:ext cx="9017000" cy="435102"/>
          </a:xfrm>
        </p:spPr>
        <p:txBody>
          <a:bodyPr/>
          <a:lstStyle/>
          <a:p>
            <a:pPr algn="ctr"/>
            <a:r>
              <a:rPr lang="en-US" sz="2400" dirty="0" smtClean="0"/>
              <a:t>EVLA WIDAR: Many Diagnostic Tracers Simultaneously! </a:t>
            </a:r>
            <a:br>
              <a:rPr lang="en-US" sz="2400" dirty="0" smtClean="0"/>
            </a:b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D7CBE0-7C85-1746-AD45-DD2432CB744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405324" y="5771574"/>
            <a:ext cx="236906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 eaLnBrk="0" hangingPunct="0">
              <a:spcBef>
                <a:spcPct val="20000"/>
              </a:spcBef>
            </a:pPr>
            <a:r>
              <a:rPr lang="en-US" sz="16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( </a:t>
            </a:r>
            <a:r>
              <a:rPr lang="en-US" sz="1600" b="0" i="1" dirty="0" err="1" smtClean="0">
                <a:solidFill>
                  <a:srgbClr val="000000"/>
                </a:solidFill>
                <a:latin typeface="Gill Sans"/>
                <a:cs typeface="Gill Sans"/>
              </a:rPr>
              <a:t>Cyganowski</a:t>
            </a:r>
            <a:r>
              <a:rPr lang="en-US" sz="16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 et al. 2009; Brogan et al. 2011)</a:t>
            </a:r>
            <a:endParaRPr lang="en-US" sz="2000" b="0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792" y="691082"/>
            <a:ext cx="8729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Goal: 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Derive the temperature, density, and kinematics for a sample of 20 massive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protostars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in order to develop an observationally based evolutionary sequence</a:t>
            </a:r>
          </a:p>
        </p:txBody>
      </p:sp>
      <p:grpSp>
        <p:nvGrpSpPr>
          <p:cNvPr id="19" name="Group 30"/>
          <p:cNvGrpSpPr/>
          <p:nvPr/>
        </p:nvGrpSpPr>
        <p:grpSpPr>
          <a:xfrm>
            <a:off x="4231021" y="689373"/>
            <a:ext cx="4917361" cy="4943716"/>
            <a:chOff x="4528312" y="4191531"/>
            <a:chExt cx="4917361" cy="4943716"/>
          </a:xfrm>
        </p:grpSpPr>
        <p:pic>
          <p:nvPicPr>
            <p:cNvPr id="20" name="Picture 19" descr="G35.03_3color_withlabs.png"/>
            <p:cNvPicPr>
              <a:picLocks noChangeAspect="1"/>
            </p:cNvPicPr>
            <p:nvPr/>
          </p:nvPicPr>
          <p:blipFill>
            <a:blip r:embed="rId3"/>
            <a:srcRect l="15534" t="2390" r="2301" b="7315"/>
            <a:stretch>
              <a:fillRect/>
            </a:stretch>
          </p:blipFill>
          <p:spPr>
            <a:xfrm>
              <a:off x="4528312" y="4191531"/>
              <a:ext cx="4917361" cy="4943716"/>
            </a:xfrm>
            <a:prstGeom prst="rect">
              <a:avLst/>
            </a:prstGeom>
            <a:ln w="38100" cap="flat" cmpd="sng" algn="ctr">
              <a:solidFill>
                <a:srgbClr val="FFFF66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1" name="TextBox 26"/>
            <p:cNvSpPr txBox="1">
              <a:spLocks noChangeArrowheads="1"/>
            </p:cNvSpPr>
            <p:nvPr/>
          </p:nvSpPr>
          <p:spPr bwMode="auto">
            <a:xfrm>
              <a:off x="7189388" y="8211070"/>
              <a:ext cx="1207008" cy="3693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800" b="0" dirty="0" smtClean="0">
                  <a:solidFill>
                    <a:srgbClr val="FFFF00"/>
                  </a:solidFill>
                </a:rPr>
                <a:t>NH</a:t>
              </a:r>
              <a:r>
                <a:rPr lang="en-US" sz="1800" b="0" baseline="-25000" dirty="0" smtClean="0">
                  <a:solidFill>
                    <a:srgbClr val="FFFF00"/>
                  </a:solidFill>
                </a:rPr>
                <a:t>3</a:t>
              </a:r>
              <a:r>
                <a:rPr lang="en-US" sz="1800" b="0" dirty="0" smtClean="0">
                  <a:solidFill>
                    <a:srgbClr val="FFFF00"/>
                  </a:solidFill>
                </a:rPr>
                <a:t> (1,1)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78238" y="7778319"/>
              <a:ext cx="936769" cy="92333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0" dirty="0" smtClean="0">
                  <a:solidFill>
                    <a:srgbClr val="3366FF"/>
                  </a:solidFill>
                </a:rPr>
                <a:t>3.6 </a:t>
              </a:r>
              <a:r>
                <a:rPr lang="en-US" sz="1800" b="0" dirty="0" err="1" smtClean="0">
                  <a:solidFill>
                    <a:srgbClr val="3366FF"/>
                  </a:solidFill>
                  <a:latin typeface="Lucida Grande"/>
                  <a:ea typeface="Lucida Grande"/>
                  <a:cs typeface="Lucida Grande"/>
                </a:rPr>
                <a:t>μ</a:t>
              </a:r>
              <a:r>
                <a:rPr lang="en-US" sz="1800" b="0" dirty="0" err="1" smtClean="0">
                  <a:solidFill>
                    <a:srgbClr val="3366FF"/>
                  </a:solidFill>
                </a:rPr>
                <a:t>m</a:t>
              </a:r>
              <a:r>
                <a:rPr lang="en-US" sz="1800" b="0" dirty="0" smtClean="0">
                  <a:solidFill>
                    <a:srgbClr val="3366FF"/>
                  </a:solidFill>
                </a:rPr>
                <a:t> </a:t>
              </a:r>
              <a:r>
                <a:rPr lang="en-US" sz="1800" b="0" dirty="0" smtClean="0">
                  <a:solidFill>
                    <a:srgbClr val="00FF00"/>
                  </a:solidFill>
                </a:rPr>
                <a:t>4.5 </a:t>
              </a:r>
              <a:r>
                <a:rPr lang="en-US" sz="1800" b="0" dirty="0" err="1" smtClean="0">
                  <a:solidFill>
                    <a:srgbClr val="00FF00"/>
                  </a:solidFill>
                  <a:latin typeface="Lucida Grande"/>
                  <a:ea typeface="Lucida Grande"/>
                  <a:cs typeface="Lucida Grande"/>
                </a:rPr>
                <a:t>μ</a:t>
              </a:r>
              <a:r>
                <a:rPr lang="en-US" sz="1800" b="0" dirty="0" err="1" smtClean="0">
                  <a:solidFill>
                    <a:srgbClr val="00FF00"/>
                  </a:solidFill>
                </a:rPr>
                <a:t>m</a:t>
              </a:r>
              <a:r>
                <a:rPr lang="en-US" sz="1800" b="0" dirty="0" smtClean="0">
                  <a:solidFill>
                    <a:srgbClr val="00FF00"/>
                  </a:solidFill>
                </a:rPr>
                <a:t> </a:t>
              </a:r>
              <a:r>
                <a:rPr lang="en-US" sz="1800" dirty="0" smtClean="0">
                  <a:solidFill>
                    <a:srgbClr val="FF0000"/>
                  </a:solidFill>
                </a:rPr>
                <a:t>8.0 </a:t>
              </a:r>
              <a:r>
                <a:rPr lang="en-US" sz="1800" dirty="0" err="1" smtClean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μ</a:t>
              </a:r>
              <a:r>
                <a:rPr lang="en-US" sz="1800" dirty="0" err="1" smtClean="0">
                  <a:solidFill>
                    <a:srgbClr val="FF0000"/>
                  </a:solidFill>
                </a:rPr>
                <a:t>m</a:t>
              </a:r>
              <a:endParaRPr lang="en-US" sz="1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5696756" y="8057126"/>
              <a:ext cx="1341522" cy="6463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800" b="0" dirty="0" smtClean="0">
                  <a:solidFill>
                    <a:srgbClr val="000000"/>
                  </a:solidFill>
                  <a:latin typeface="Wingdings"/>
                  <a:ea typeface="Wingdings"/>
                  <a:cs typeface="Wingdings"/>
                </a:rPr>
                <a:t></a:t>
              </a:r>
              <a:r>
                <a:rPr lang="en-US" sz="1800" b="0" dirty="0" smtClean="0">
                  <a:solidFill>
                    <a:srgbClr val="000000"/>
                  </a:solidFill>
                </a:rPr>
                <a:t>6.7 GHz </a:t>
              </a:r>
              <a:r>
                <a:rPr lang="en-US" sz="1800" b="0" dirty="0" smtClean="0">
                  <a:solidFill>
                    <a:srgbClr val="FF00FF"/>
                  </a:solidFill>
                  <a:latin typeface="Zapf Dingbats"/>
                  <a:ea typeface="Zapf Dingbats"/>
                  <a:cs typeface="Zapf Dingbats"/>
                </a:rPr>
                <a:t>✚</a:t>
              </a:r>
              <a:r>
                <a:rPr lang="en-US" sz="1800" b="0" dirty="0" smtClean="0">
                  <a:solidFill>
                    <a:srgbClr val="FF00FF"/>
                  </a:solidFill>
                </a:rPr>
                <a:t> 44 GHz</a:t>
              </a:r>
              <a:endParaRPr lang="en-US" sz="1800" b="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24" name="Group 43"/>
          <p:cNvGrpSpPr/>
          <p:nvPr/>
        </p:nvGrpSpPr>
        <p:grpSpPr>
          <a:xfrm>
            <a:off x="1870306" y="691082"/>
            <a:ext cx="4642266" cy="5269535"/>
            <a:chOff x="3746961" y="963698"/>
            <a:chExt cx="3927449" cy="454164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6961" y="1282701"/>
              <a:ext cx="2002289" cy="4222646"/>
            </a:xfrm>
            <a:prstGeom prst="rect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cxnSp>
          <p:nvCxnSpPr>
            <p:cNvPr id="26" name="Straight Arrow Connector 25"/>
            <p:cNvCxnSpPr/>
            <p:nvPr/>
          </p:nvCxnSpPr>
          <p:spPr bwMode="auto">
            <a:xfrm flipV="1">
              <a:off x="5749250" y="3092643"/>
              <a:ext cx="1925160" cy="1490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3857301" y="963698"/>
              <a:ext cx="1879600" cy="318316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b="0" dirty="0" err="1" smtClean="0">
                  <a:solidFill>
                    <a:srgbClr val="FFFFFF"/>
                  </a:solidFill>
                </a:rPr>
                <a:t>T</a:t>
              </a:r>
              <a:r>
                <a:rPr lang="en-US" sz="1800" b="0" baseline="-25000" dirty="0" err="1" smtClean="0">
                  <a:solidFill>
                    <a:srgbClr val="FFFFFF"/>
                  </a:solidFill>
                </a:rPr>
                <a:t>k</a:t>
              </a:r>
              <a:r>
                <a:rPr lang="en-US" sz="1800" b="0" dirty="0" smtClean="0">
                  <a:solidFill>
                    <a:srgbClr val="FFFFFF"/>
                  </a:solidFill>
                </a:rPr>
                <a:t> ~ 30, 35, 220 K</a:t>
              </a:r>
              <a:endParaRPr lang="en-US" sz="1800" b="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>
          <a:xfrm>
            <a:off x="199610" y="170709"/>
            <a:ext cx="5712695" cy="933450"/>
          </a:xfrm>
        </p:spPr>
        <p:txBody>
          <a:bodyPr/>
          <a:lstStyle/>
          <a:p>
            <a:r>
              <a:rPr lang="en-US" dirty="0" smtClean="0">
                <a:latin typeface="Gill Sans MT" charset="0"/>
                <a:ea typeface="ＭＳ Ｐゴシック" charset="-128"/>
              </a:rPr>
              <a:t>Embedded Filaments in the </a:t>
            </a:r>
            <a:r>
              <a:rPr lang="en-US" dirty="0" err="1" smtClean="0">
                <a:latin typeface="Gill Sans MT" charset="0"/>
                <a:ea typeface="ＭＳ Ｐゴシック" charset="-128"/>
              </a:rPr>
              <a:t>Perseus</a:t>
            </a:r>
            <a:r>
              <a:rPr lang="en-US" dirty="0" smtClean="0">
                <a:latin typeface="Gill Sans MT" charset="0"/>
                <a:ea typeface="ＭＳ Ｐゴシック" charset="-128"/>
              </a:rPr>
              <a:t> B5 Core</a:t>
            </a:r>
            <a:endParaRPr lang="en-US" dirty="0">
              <a:latin typeface="Gill Sans MT" charset="0"/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13414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7EF4EE-946D-684B-B9FE-07E0CAD6DA96}" type="slidenum">
              <a:rPr lang="en-US"/>
              <a:pPr/>
              <a:t>9</a:t>
            </a:fld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345466" y="10120"/>
            <a:ext cx="22361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 smtClean="0">
                <a:solidFill>
                  <a:srgbClr val="8CC7EA"/>
                </a:solidFill>
                <a:latin typeface="Trebuchet MS" charset="0"/>
              </a:rPr>
              <a:t>EVLA+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13846" y="6356350"/>
            <a:ext cx="3488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800" i="1" dirty="0" smtClean="0">
                <a:solidFill>
                  <a:srgbClr val="800000"/>
                </a:solidFill>
                <a:latin typeface="Gill Sans MT" pitchFamily="34" charset="0"/>
                <a:cs typeface="Gill Sans" pitchFamily="17" charset="0"/>
              </a:rPr>
              <a:t>Pineda et al. (2010; 2011)</a:t>
            </a:r>
          </a:p>
        </p:txBody>
      </p:sp>
      <p:pic>
        <p:nvPicPr>
          <p:cNvPr id="28" name="Picture 3" descr="Screen shot 2011-05-19 at 9.30.34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610" y="1566925"/>
            <a:ext cx="3590373" cy="404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313846" y="4850083"/>
            <a:ext cx="232113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GBT NH</a:t>
            </a:r>
            <a:r>
              <a:rPr lang="en-US" sz="2000" baseline="-25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3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(1,1)  Velocity Dispersion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0028" y="2438074"/>
            <a:ext cx="1554480" cy="1692771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FF6600"/>
                </a:solidFill>
                <a:latin typeface="Gill Sans MT" pitchFamily="34" charset="0"/>
                <a:cs typeface="Gill Sans" pitchFamily="17" charset="0"/>
              </a:rPr>
              <a:t>Area with </a:t>
            </a:r>
            <a:r>
              <a:rPr lang="en-US" sz="2000" dirty="0">
                <a:solidFill>
                  <a:srgbClr val="FF6600"/>
                </a:solidFill>
                <a:latin typeface="Gill Sans MT" pitchFamily="34" charset="0"/>
                <a:cs typeface="Gill Sans" pitchFamily="17" charset="0"/>
              </a:rPr>
              <a:t>s</a:t>
            </a:r>
            <a:r>
              <a:rPr lang="en-US" sz="2000" dirty="0" smtClean="0">
                <a:solidFill>
                  <a:srgbClr val="FF6600"/>
                </a:solidFill>
                <a:latin typeface="Gill Sans MT" pitchFamily="34" charset="0"/>
                <a:cs typeface="Gill Sans" pitchFamily="17" charset="0"/>
              </a:rPr>
              <a:t>ubsonic non-thermal line widths,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FF6600"/>
                </a:solidFill>
                <a:latin typeface="Gill Sans MT" pitchFamily="34" charset="0"/>
                <a:cs typeface="Gill Sans" pitchFamily="17" charset="0"/>
              </a:rPr>
              <a:t>&lt; 0.2 km/</a:t>
            </a:r>
            <a:r>
              <a:rPr lang="en-US" sz="2000" dirty="0" err="1" smtClean="0">
                <a:solidFill>
                  <a:srgbClr val="FF6600"/>
                </a:solidFill>
                <a:latin typeface="Gill Sans MT" pitchFamily="34" charset="0"/>
                <a:cs typeface="Gill Sans" pitchFamily="17" charset="0"/>
              </a:rPr>
              <a:t>s</a:t>
            </a:r>
            <a:endParaRPr lang="en-US" sz="2000" dirty="0" smtClean="0">
              <a:solidFill>
                <a:srgbClr val="FF6600"/>
              </a:solidFill>
              <a:latin typeface="Gill Sans MT" pitchFamily="34" charset="0"/>
              <a:cs typeface="Gill Sans" pitchFamily="17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2350326" y="2788461"/>
            <a:ext cx="919702" cy="312925"/>
          </a:xfrm>
          <a:prstGeom prst="straightConnector1">
            <a:avLst/>
          </a:prstGeom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5830" y="940002"/>
            <a:ext cx="8596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Goal: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Study the kinematics and morphology of “coherent gas” (i.e. low turbulence) using ammonia at high angular resolution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080272" y="1627985"/>
            <a:ext cx="8063727" cy="4659883"/>
            <a:chOff x="1080272" y="1627985"/>
            <a:chExt cx="8063727" cy="46598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rcRect l="52000"/>
            <a:stretch>
              <a:fillRect/>
            </a:stretch>
          </p:blipFill>
          <p:spPr>
            <a:xfrm>
              <a:off x="4857704" y="1627985"/>
              <a:ext cx="3790164" cy="4002978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>
              <a:stCxn id="17" idx="3"/>
            </p:cNvCxnSpPr>
            <p:nvPr/>
          </p:nvCxnSpPr>
          <p:spPr>
            <a:xfrm flipV="1">
              <a:off x="4824508" y="3101382"/>
              <a:ext cx="1657130" cy="183078"/>
            </a:xfrm>
            <a:prstGeom prst="straightConnector1">
              <a:avLst/>
            </a:prstGeom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080272" y="5579982"/>
              <a:ext cx="80637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sz="2000" dirty="0" smtClean="0">
                  <a:solidFill>
                    <a:srgbClr val="000099"/>
                  </a:solidFill>
                  <a:latin typeface="Gill Sans MT" pitchFamily="34" charset="0"/>
                  <a:cs typeface="Gill Sans" pitchFamily="17" charset="0"/>
                </a:rPr>
                <a:t>Newly discovered filament best fit with isothermal hydrostatic equilibrium model in contrast to recent Herschel results for lower density regions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19304" y="4843386"/>
              <a:ext cx="2753388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sz="2000" dirty="0" smtClean="0">
                  <a:solidFill>
                    <a:srgbClr val="000099"/>
                  </a:solidFill>
                  <a:latin typeface="Gill Sans MT" pitchFamily="34" charset="0"/>
                  <a:cs typeface="Gill Sans" pitchFamily="17" charset="0"/>
                </a:rPr>
                <a:t>EVLA + GBT NH</a:t>
              </a:r>
              <a:r>
                <a:rPr lang="en-US" sz="2000" baseline="-25000" dirty="0" smtClean="0">
                  <a:solidFill>
                    <a:srgbClr val="000099"/>
                  </a:solidFill>
                  <a:latin typeface="Gill Sans MT" pitchFamily="34" charset="0"/>
                  <a:cs typeface="Gill Sans" pitchFamily="17" charset="0"/>
                </a:rPr>
                <a:t>3</a:t>
              </a:r>
              <a:r>
                <a:rPr lang="en-US" sz="2000" dirty="0" smtClean="0">
                  <a:solidFill>
                    <a:srgbClr val="000099"/>
                  </a:solidFill>
                  <a:latin typeface="Gill Sans MT" pitchFamily="34" charset="0"/>
                  <a:cs typeface="Gill Sans" pitchFamily="17" charset="0"/>
                </a:rPr>
                <a:t> (1,1) Integrated Intensity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rot="10800000">
              <a:off x="2802872" y="3839606"/>
              <a:ext cx="2448578" cy="1341994"/>
            </a:xfrm>
            <a:prstGeom prst="straightConnector1">
              <a:avLst/>
            </a:prstGeom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0800000" flipV="1">
              <a:off x="2802872" y="1720848"/>
              <a:ext cx="2448578" cy="366844"/>
            </a:xfrm>
            <a:prstGeom prst="straightConnector1">
              <a:avLst/>
            </a:prstGeom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1313846" y="2087694"/>
              <a:ext cx="1489024" cy="1751912"/>
            </a:xfrm>
            <a:prstGeom prst="rect">
              <a:avLst/>
            </a:prstGeom>
            <a:noFill/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RAOTownHall_AAS_Austi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GB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VLBA Background">
  <a:themeElements>
    <a:clrScheme name="VLBA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VLBA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VLBA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Title Blank Slide - ALMA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1_NRAOTownHall_AAS_Austi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3_Title Blank Slide - ALMA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itle Slide - ALMA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itle Blank Slide - ALMA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Title Blank Slide - ALMA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Blue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ALMA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NAASC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CDL Background">
  <a:themeElements>
    <a:clrScheme name="1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1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EVLA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NRAOTownHall_AAS_Austin_template.pot</Template>
  <TotalTime>11048</TotalTime>
  <Words>1675</Words>
  <Application>Microsoft Macintosh PowerPoint</Application>
  <PresentationFormat>On-screen Show (4:3)</PresentationFormat>
  <Paragraphs>180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NRAOTownHall_AAS_Austin_template</vt:lpstr>
      <vt:lpstr>1_Title Slide - ALMA 2</vt:lpstr>
      <vt:lpstr>Title Blank Slide - ALMA 2</vt:lpstr>
      <vt:lpstr>1_Title Blank Slide - ALMA 2</vt:lpstr>
      <vt:lpstr>Blue Image Bottom Bar</vt:lpstr>
      <vt:lpstr>ALMA Background</vt:lpstr>
      <vt:lpstr>NAASC Background</vt:lpstr>
      <vt:lpstr>CDL Background</vt:lpstr>
      <vt:lpstr>EVLA Background</vt:lpstr>
      <vt:lpstr>GBT Background</vt:lpstr>
      <vt:lpstr>NTC Background</vt:lpstr>
      <vt:lpstr>VLBA Background</vt:lpstr>
      <vt:lpstr>1_NTC Background</vt:lpstr>
      <vt:lpstr>2_NTC Background</vt:lpstr>
      <vt:lpstr>2_Title Blank Slide - ALMA 2</vt:lpstr>
      <vt:lpstr>1_NRAOTownHall_AAS_Austin_template</vt:lpstr>
      <vt:lpstr>3_Title Blank Slide - ALMA 2</vt:lpstr>
      <vt:lpstr>NRAO Instruments Provide Unique Windows On Star Formation</vt:lpstr>
      <vt:lpstr>Unique Windows on Star Formation:</vt:lpstr>
      <vt:lpstr>Key Science: Bar and Spiral Structure Legacy (BeSSeL) Survey</vt:lpstr>
      <vt:lpstr>Key Science: Gould’s Belt Distance Survey</vt:lpstr>
      <vt:lpstr>MUSTANG - Orion Molecular Cloud</vt:lpstr>
      <vt:lpstr>K-Band Focal Plane Array: NH3 in the Serpens South Cluster</vt:lpstr>
      <vt:lpstr>Deep Continuum Observation Reveals the Obscured Heart of Star Formation</vt:lpstr>
      <vt:lpstr>EVLA WIDAR: Many Diagnostic Tracers Simultaneously!  </vt:lpstr>
      <vt:lpstr>Embedded Filaments in the Perseus B5 Core</vt:lpstr>
      <vt:lpstr>Earliest Stages of Massive Star Formation</vt:lpstr>
      <vt:lpstr>The Formation of Planetary Systems: Fomalhaut</vt:lpstr>
    </vt:vector>
  </TitlesOfParts>
  <Company>NRAO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Crystal Brogan</dc:creator>
  <cp:lastModifiedBy>Mark T Adams</cp:lastModifiedBy>
  <cp:revision>120</cp:revision>
  <dcterms:created xsi:type="dcterms:W3CDTF">2012-01-10T23:47:06Z</dcterms:created>
  <dcterms:modified xsi:type="dcterms:W3CDTF">2012-01-31T15:58:06Z</dcterms:modified>
</cp:coreProperties>
</file>