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png" ContentType="image/png"/>
  <Default Extension="bin" ContentType="application/vnd.openxmlformats-officedocument.presentationml.printerSettings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Layouts/slideLayout7.xml" ContentType="application/vnd.openxmlformats-officedocument.presentationml.slideLayout+xml"/>
  <Override PartName="/ppt/theme/theme4.xml" ContentType="application/vnd.openxmlformats-officedocument.theme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5.xml" ContentType="application/vnd.openxmlformats-officedocument.theme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6.xml" ContentType="application/vnd.openxmlformats-officedocument.theme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7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theme/theme8.xml" ContentType="application/vnd.openxmlformats-officedocument.theme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theme/theme9.xml" ContentType="application/vnd.openxmlformats-officedocument.theme+xml"/>
  <Override PartName="/ppt/slideLayouts/slideLayout59.xml" ContentType="application/vnd.openxmlformats-officedocument.presentationml.slideLayout+xml"/>
  <Override PartName="/ppt/theme/theme10.xml" ContentType="application/vnd.openxmlformats-officedocument.theme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theme/theme11.xml" ContentType="application/vnd.openxmlformats-officedocument.theme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theme/theme12.xml" ContentType="application/vnd.openxmlformats-officedocument.theme+xml"/>
  <Override PartName="/ppt/slideLayouts/slideLayout70.xml" ContentType="application/vnd.openxmlformats-officedocument.presentationml.slideLayout+xml"/>
  <Override PartName="/ppt/theme/theme13.xml" ContentType="application/vnd.openxmlformats-officedocument.theme+xml"/>
  <Override PartName="/ppt/theme/theme14.xml" ContentType="application/vnd.openxmlformats-officedocument.theme+xml"/>
  <Override PartName="/ppt/theme/theme1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4674" r:id="rId1"/>
    <p:sldMasterId id="2147485445" r:id="rId2"/>
    <p:sldMasterId id="2147484676" r:id="rId3"/>
    <p:sldMasterId id="2147485449" r:id="rId4"/>
    <p:sldMasterId id="2147484666" r:id="rId5"/>
    <p:sldMasterId id="2147484373" r:id="rId6"/>
    <p:sldMasterId id="2147484374" r:id="rId7"/>
    <p:sldMasterId id="2147485062" r:id="rId8"/>
    <p:sldMasterId id="2147485186" r:id="rId9"/>
    <p:sldMasterId id="2147485839" r:id="rId10"/>
    <p:sldMasterId id="2147485841" r:id="rId11"/>
    <p:sldMasterId id="2147485850" r:id="rId12"/>
    <p:sldMasterId id="2147485853" r:id="rId13"/>
  </p:sldMasterIdLst>
  <p:notesMasterIdLst>
    <p:notesMasterId r:id="rId22"/>
  </p:notesMasterIdLst>
  <p:handoutMasterIdLst>
    <p:handoutMasterId r:id="rId23"/>
  </p:handoutMasterIdLst>
  <p:sldIdLst>
    <p:sldId id="319" r:id="rId14"/>
    <p:sldId id="320" r:id="rId15"/>
    <p:sldId id="321" r:id="rId16"/>
    <p:sldId id="322" r:id="rId17"/>
    <p:sldId id="323" r:id="rId18"/>
    <p:sldId id="324" r:id="rId19"/>
    <p:sldId id="325" r:id="rId20"/>
    <p:sldId id="326" r:id="rId21"/>
  </p:sldIdLst>
  <p:sldSz cx="9144000" cy="6858000" type="screen4x3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1pPr>
    <a:lvl2pPr marL="4572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2pPr>
    <a:lvl3pPr marL="9144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3pPr>
    <a:lvl4pPr marL="13716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4pPr>
    <a:lvl5pPr marL="18288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FFFF"/>
    <a:srgbClr val="FF6FCF"/>
    <a:srgbClr val="000099"/>
    <a:srgbClr val="8CC7EA"/>
    <a:srgbClr val="EAEAEA"/>
    <a:srgbClr val="66CCFF"/>
    <a:srgbClr val="99CCFF"/>
    <a:srgbClr val="330099"/>
    <a:srgbClr val="990033"/>
    <a:srgbClr val="ECECE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103" d="100"/>
          <a:sy n="103" d="100"/>
        </p:scale>
        <p:origin x="-180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3288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7" Type="http://schemas.openxmlformats.org/officeDocument/2006/relationships/slideMaster" Target="slideMasters/slideMaster7.xml"/><Relationship Id="rId1" Type="http://schemas.openxmlformats.org/officeDocument/2006/relationships/slideMaster" Target="slideMasters/slideMaster1.xml"/><Relationship Id="rId24" Type="http://schemas.openxmlformats.org/officeDocument/2006/relationships/printerSettings" Target="printerSettings/printerSettings1.bin"/><Relationship Id="rId25" Type="http://schemas.openxmlformats.org/officeDocument/2006/relationships/presProps" Target="presProps.xml"/><Relationship Id="rId8" Type="http://schemas.openxmlformats.org/officeDocument/2006/relationships/slideMaster" Target="slideMasters/slideMaster8.xml"/><Relationship Id="rId13" Type="http://schemas.openxmlformats.org/officeDocument/2006/relationships/slideMaster" Target="slideMasters/slideMaster13.xml"/><Relationship Id="rId10" Type="http://schemas.openxmlformats.org/officeDocument/2006/relationships/slideMaster" Target="slideMasters/slideMaster10.xml"/><Relationship Id="rId12" Type="http://schemas.openxmlformats.org/officeDocument/2006/relationships/slideMaster" Target="slideMasters/slideMaster12.xml"/><Relationship Id="rId17" Type="http://schemas.openxmlformats.org/officeDocument/2006/relationships/slide" Target="slides/slide4.xml"/><Relationship Id="rId9" Type="http://schemas.openxmlformats.org/officeDocument/2006/relationships/slideMaster" Target="slideMasters/slideMaster9.xml"/><Relationship Id="rId18" Type="http://schemas.openxmlformats.org/officeDocument/2006/relationships/slide" Target="slides/slide5.xml"/><Relationship Id="rId3" Type="http://schemas.openxmlformats.org/officeDocument/2006/relationships/slideMaster" Target="slideMasters/slideMaster3.xml"/><Relationship Id="rId27" Type="http://schemas.openxmlformats.org/officeDocument/2006/relationships/theme" Target="theme/theme1.xml"/><Relationship Id="rId14" Type="http://schemas.openxmlformats.org/officeDocument/2006/relationships/slide" Target="slides/slide1.xml"/><Relationship Id="rId23" Type="http://schemas.openxmlformats.org/officeDocument/2006/relationships/handoutMaster" Target="handoutMasters/handoutMaster1.xml"/><Relationship Id="rId4" Type="http://schemas.openxmlformats.org/officeDocument/2006/relationships/slideMaster" Target="slideMasters/slideMaster4.xml"/><Relationship Id="rId28" Type="http://schemas.openxmlformats.org/officeDocument/2006/relationships/tableStyles" Target="tableStyles.xml"/><Relationship Id="rId26" Type="http://schemas.openxmlformats.org/officeDocument/2006/relationships/viewProps" Target="viewProps.xml"/><Relationship Id="rId11" Type="http://schemas.openxmlformats.org/officeDocument/2006/relationships/slideMaster" Target="slideMasters/slideMaster11.xml"/><Relationship Id="rId6" Type="http://schemas.openxmlformats.org/officeDocument/2006/relationships/slideMaster" Target="slideMasters/slideMaster6.xml"/><Relationship Id="rId16" Type="http://schemas.openxmlformats.org/officeDocument/2006/relationships/slide" Target="slides/slide3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2.xml"/><Relationship Id="rId19" Type="http://schemas.openxmlformats.org/officeDocument/2006/relationships/slide" Target="slides/slide6.xml"/><Relationship Id="rId20" Type="http://schemas.openxmlformats.org/officeDocument/2006/relationships/slide" Target="slides/slide7.xml"/><Relationship Id="rId22" Type="http://schemas.openxmlformats.org/officeDocument/2006/relationships/notesMaster" Target="notesMasters/notesMaster1.xml"/><Relationship Id="rId21" Type="http://schemas.openxmlformats.org/officeDocument/2006/relationships/slide" Target="slides/slide8.xml"/><Relationship Id="rId2" Type="http://schemas.openxmlformats.org/officeDocument/2006/relationships/slideMaster" Target="slideMasters/slideMaster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ea typeface="ＭＳ Ｐゴシック" pitchFamily="17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FA2A54BB-1631-D340-AB26-ABC86183F3FF}" type="datetime1">
              <a:rPr lang="en-US"/>
              <a:pPr/>
              <a:t>1/31/12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ea typeface="ＭＳ Ｐゴシック" pitchFamily="17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A4138564-4AF2-7542-84F3-12246A089C7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7783198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ea typeface="ＭＳ Ｐゴシック" pitchFamily="17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134D674D-74C1-D540-B01B-8B6D46C93940}" type="datetime1">
              <a:rPr lang="en-US"/>
              <a:pPr/>
              <a:t>1/31/12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endParaRPr lang="en-US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ea typeface="ＭＳ Ｐゴシック" pitchFamily="17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6AAB0EA4-AB8D-8542-8E62-FAC420257AC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3963868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96" charset="-128"/>
        <a:cs typeface="ＭＳ Ｐゴシック" pitchFamily="96" charset="-128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96" charset="-128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96" charset="-128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96" charset="-128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96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Mention methanol line for VLBA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639DA5-488E-2B4D-B196-CBEA54305008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Emphasize ALMA is international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639DA5-488E-2B4D-B196-CBEA54305008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639DA5-488E-2B4D-B196-CBEA54305008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Everybody</a:t>
            </a:r>
            <a:r>
              <a:rPr lang="en-US" baseline="0" dirty="0" smtClean="0"/>
              <a:t> needs some help sometime…</a:t>
            </a:r>
          </a:p>
          <a:p>
            <a:r>
              <a:rPr lang="en-US" baseline="0" dirty="0" smtClean="0"/>
              <a:t>Single dish = CV + GB</a:t>
            </a:r>
          </a:p>
          <a:p>
            <a:r>
              <a:rPr lang="en-US" baseline="0" dirty="0" smtClean="0"/>
              <a:t>Interferometry = CV + SOC</a:t>
            </a:r>
          </a:p>
          <a:p>
            <a:r>
              <a:rPr lang="en-US" baseline="0" dirty="0" smtClean="0"/>
              <a:t>Helpdesk is based on Spitzer system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639DA5-488E-2B4D-B196-CBEA54305008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3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0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2.xml"/></Relationships>
</file>

<file path=ppt/slideLayouts/_rels/slideLayout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2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3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799388" y="5313363"/>
            <a:ext cx="892175" cy="1154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 Box 2"/>
          <p:cNvSpPr txBox="1">
            <a:spLocks noChangeArrowheads="1"/>
          </p:cNvSpPr>
          <p:nvPr/>
        </p:nvSpPr>
        <p:spPr bwMode="auto">
          <a:xfrm>
            <a:off x="3513138" y="1011238"/>
            <a:ext cx="274955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defTabSz="914400" eaLnBrk="1" hangingPunct="1">
              <a:defRPr/>
            </a:pPr>
            <a:r>
              <a:rPr lang="en-US" sz="2800" b="1" smtClean="0">
                <a:solidFill>
                  <a:srgbClr val="5BA6DC"/>
                </a:solidFill>
                <a:latin typeface="Gill Sans MT" charset="0"/>
              </a:rPr>
              <a:t>an NSF Facility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390900" y="5489575"/>
            <a:ext cx="4246563" cy="1047750"/>
          </a:xfrm>
          <a:prstGeom prst="rect">
            <a:avLst/>
          </a:prstGeom>
          <a:solidFill>
            <a:schemeClr val="bg1"/>
          </a:solidFill>
        </p:spPr>
        <p:txBody>
          <a:bodyPr>
            <a:spAutoFit/>
          </a:bodyPr>
          <a:lstStyle/>
          <a:p>
            <a:pPr algn="r">
              <a:spcBef>
                <a:spcPct val="20000"/>
              </a:spcBef>
              <a:defRPr/>
            </a:pPr>
            <a:r>
              <a:rPr lang="en-US" sz="1350" dirty="0">
                <a:solidFill>
                  <a:srgbClr val="4375A2"/>
                </a:solidFill>
                <a:latin typeface="Gill Sans MT" pitchFamily="34" charset="0"/>
                <a:ea typeface="ＭＳ Ｐゴシック" pitchFamily="17" charset="-128"/>
                <a:cs typeface="Gill Sans" pitchFamily="17" charset="0"/>
              </a:rPr>
              <a:t>Atacama Large Millimeter/</a:t>
            </a:r>
            <a:r>
              <a:rPr lang="en-US" sz="1350" dirty="0" err="1">
                <a:solidFill>
                  <a:srgbClr val="4375A2"/>
                </a:solidFill>
                <a:latin typeface="Gill Sans MT" pitchFamily="34" charset="0"/>
                <a:ea typeface="ＭＳ Ｐゴシック" pitchFamily="17" charset="-128"/>
                <a:cs typeface="Gill Sans" pitchFamily="17" charset="0"/>
              </a:rPr>
              <a:t>submillimeter</a:t>
            </a:r>
            <a:r>
              <a:rPr lang="en-US" sz="1350" dirty="0">
                <a:solidFill>
                  <a:srgbClr val="4375A2"/>
                </a:solidFill>
                <a:latin typeface="Gill Sans MT" pitchFamily="34" charset="0"/>
                <a:ea typeface="ＭＳ Ｐゴシック" pitchFamily="17" charset="-128"/>
                <a:cs typeface="Gill Sans" pitchFamily="17" charset="0"/>
              </a:rPr>
              <a:t> Array</a:t>
            </a:r>
          </a:p>
          <a:p>
            <a:pPr algn="r">
              <a:spcBef>
                <a:spcPct val="20000"/>
              </a:spcBef>
              <a:defRPr/>
            </a:pPr>
            <a:r>
              <a:rPr lang="en-US" sz="1350" dirty="0">
                <a:solidFill>
                  <a:srgbClr val="4375A2"/>
                </a:solidFill>
                <a:latin typeface="Gill Sans MT" pitchFamily="34" charset="0"/>
                <a:ea typeface="ＭＳ Ｐゴシック" pitchFamily="17" charset="-128"/>
                <a:cs typeface="Gill Sans" pitchFamily="17" charset="0"/>
              </a:rPr>
              <a:t>Expanded Very Large Array</a:t>
            </a:r>
          </a:p>
          <a:p>
            <a:pPr algn="r">
              <a:spcBef>
                <a:spcPct val="20000"/>
              </a:spcBef>
              <a:defRPr/>
            </a:pPr>
            <a:r>
              <a:rPr lang="en-US" sz="1350" dirty="0">
                <a:solidFill>
                  <a:srgbClr val="4375A2"/>
                </a:solidFill>
                <a:latin typeface="Gill Sans MT" pitchFamily="34" charset="0"/>
                <a:ea typeface="ＭＳ Ｐゴシック" pitchFamily="17" charset="-128"/>
                <a:cs typeface="Gill Sans" pitchFamily="17" charset="0"/>
              </a:rPr>
              <a:t>Robert C. Byrd Green Bank Telescope</a:t>
            </a:r>
          </a:p>
          <a:p>
            <a:pPr algn="r">
              <a:spcBef>
                <a:spcPct val="20000"/>
              </a:spcBef>
              <a:defRPr/>
            </a:pPr>
            <a:r>
              <a:rPr lang="en-US" sz="1350" dirty="0">
                <a:solidFill>
                  <a:srgbClr val="4375A2"/>
                </a:solidFill>
                <a:latin typeface="Gill Sans MT" pitchFamily="34" charset="0"/>
                <a:ea typeface="ＭＳ Ｐゴシック" pitchFamily="17" charset="-128"/>
                <a:cs typeface="Gill Sans" pitchFamily="17" charset="0"/>
              </a:rPr>
              <a:t>Very Long Baseline Array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NRAO Town Hall, AAS – Austin, 10 January 2012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7A2D984B-E919-E745-BB8E-CFA9D20414B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NRAO Town Hall, AAS – Austin, 10 January 2012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018C771-B030-2640-9ECA-BE04A7B197D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NRAO Town Hall, AAS – Austin, 10 January 2012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CD88AA20-1D4D-0B48-AE06-D897F63BA68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NRAO Town Hall, AAS – Austin, 10 January 2012</a:t>
            </a:r>
          </a:p>
        </p:txBody>
      </p:sp>
      <p:sp>
        <p:nvSpPr>
          <p:cNvPr id="3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ADC73FF4-8589-8A46-BF42-EBDDB4FA8F4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NRAO Town Hall, AAS – Austin, 10 January 2012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34883B0-DCFF-E44C-82E3-FD2D5C05FB9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NRAO Town Hall, AAS – Austin, 10 January 2012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FA370AED-A470-524F-80D5-03A704F19CD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NRAO Town Hall, AAS – Austin, 10 January 2012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E26C84C7-3002-BC4B-9237-9EB985161AC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NRAO Town Hall, AAS – Austin, 10 January 2012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2A3AEB61-7F31-274F-B7A9-B6912F2398D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NRAO Town Hall, AAS – Austin, 10 January 2012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F6D12005-E0DC-0148-93F9-2CA1558F94F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NRAO Town Hall, AAS – Austin, 10 January 2012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FDDB80A5-EA6E-5047-88E8-968C9C2E47B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799388" y="5313363"/>
            <a:ext cx="892175" cy="1154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 Box 2"/>
          <p:cNvSpPr txBox="1">
            <a:spLocks noChangeArrowheads="1"/>
          </p:cNvSpPr>
          <p:nvPr/>
        </p:nvSpPr>
        <p:spPr bwMode="auto">
          <a:xfrm>
            <a:off x="3513138" y="1011238"/>
            <a:ext cx="274955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defTabSz="914400" eaLnBrk="1" hangingPunct="1">
              <a:defRPr/>
            </a:pPr>
            <a:r>
              <a:rPr lang="en-US" sz="2800" b="1" smtClean="0">
                <a:solidFill>
                  <a:srgbClr val="5BA6DC"/>
                </a:solidFill>
                <a:latin typeface="Gill Sans MT" charset="0"/>
              </a:rPr>
              <a:t>an NSF Facility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390900" y="5489575"/>
            <a:ext cx="4246563" cy="1047750"/>
          </a:xfrm>
          <a:prstGeom prst="rect">
            <a:avLst/>
          </a:prstGeom>
          <a:solidFill>
            <a:schemeClr val="bg1"/>
          </a:solidFill>
        </p:spPr>
        <p:txBody>
          <a:bodyPr>
            <a:spAutoFit/>
          </a:bodyPr>
          <a:lstStyle/>
          <a:p>
            <a:pPr algn="r">
              <a:spcBef>
                <a:spcPct val="20000"/>
              </a:spcBef>
              <a:defRPr/>
            </a:pPr>
            <a:r>
              <a:rPr lang="en-US" sz="1350" dirty="0">
                <a:solidFill>
                  <a:srgbClr val="4375A2"/>
                </a:solidFill>
                <a:latin typeface="Gill Sans MT" pitchFamily="34" charset="0"/>
                <a:ea typeface="ＭＳ Ｐゴシック" pitchFamily="17" charset="-128"/>
                <a:cs typeface="Gill Sans" pitchFamily="17" charset="0"/>
              </a:rPr>
              <a:t>Atacama Large Millimeter/</a:t>
            </a:r>
            <a:r>
              <a:rPr lang="en-US" sz="1350" dirty="0" err="1">
                <a:solidFill>
                  <a:srgbClr val="4375A2"/>
                </a:solidFill>
                <a:latin typeface="Gill Sans MT" pitchFamily="34" charset="0"/>
                <a:ea typeface="ＭＳ Ｐゴシック" pitchFamily="17" charset="-128"/>
                <a:cs typeface="Gill Sans" pitchFamily="17" charset="0"/>
              </a:rPr>
              <a:t>submillimeter</a:t>
            </a:r>
            <a:r>
              <a:rPr lang="en-US" sz="1350" dirty="0">
                <a:solidFill>
                  <a:srgbClr val="4375A2"/>
                </a:solidFill>
                <a:latin typeface="Gill Sans MT" pitchFamily="34" charset="0"/>
                <a:ea typeface="ＭＳ Ｐゴシック" pitchFamily="17" charset="-128"/>
                <a:cs typeface="Gill Sans" pitchFamily="17" charset="0"/>
              </a:rPr>
              <a:t> Array</a:t>
            </a:r>
          </a:p>
          <a:p>
            <a:pPr algn="r">
              <a:spcBef>
                <a:spcPct val="20000"/>
              </a:spcBef>
              <a:defRPr/>
            </a:pPr>
            <a:r>
              <a:rPr lang="en-US" sz="1350" dirty="0">
                <a:solidFill>
                  <a:srgbClr val="4375A2"/>
                </a:solidFill>
                <a:latin typeface="Gill Sans MT" pitchFamily="34" charset="0"/>
                <a:ea typeface="ＭＳ Ｐゴシック" pitchFamily="17" charset="-128"/>
                <a:cs typeface="Gill Sans" pitchFamily="17" charset="0"/>
              </a:rPr>
              <a:t>Expanded Very Large Array</a:t>
            </a:r>
          </a:p>
          <a:p>
            <a:pPr algn="r">
              <a:spcBef>
                <a:spcPct val="20000"/>
              </a:spcBef>
              <a:defRPr/>
            </a:pPr>
            <a:r>
              <a:rPr lang="en-US" sz="1350" dirty="0">
                <a:solidFill>
                  <a:srgbClr val="4375A2"/>
                </a:solidFill>
                <a:latin typeface="Gill Sans MT" pitchFamily="34" charset="0"/>
                <a:ea typeface="ＭＳ Ｐゴシック" pitchFamily="17" charset="-128"/>
                <a:cs typeface="Gill Sans" pitchFamily="17" charset="0"/>
              </a:rPr>
              <a:t>Robert C. Byrd Green Bank Telescope</a:t>
            </a:r>
          </a:p>
          <a:p>
            <a:pPr algn="r">
              <a:spcBef>
                <a:spcPct val="20000"/>
              </a:spcBef>
              <a:defRPr/>
            </a:pPr>
            <a:r>
              <a:rPr lang="en-US" sz="1350" dirty="0">
                <a:solidFill>
                  <a:srgbClr val="4375A2"/>
                </a:solidFill>
                <a:latin typeface="Gill Sans MT" pitchFamily="34" charset="0"/>
                <a:ea typeface="ＭＳ Ｐゴシック" pitchFamily="17" charset="-128"/>
                <a:cs typeface="Gill Sans" pitchFamily="17" charset="0"/>
              </a:rPr>
              <a:t>Very Long Baseline Array</a:t>
            </a: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NRAO Town Hall, AAS – Austin, 10 January 2012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165218C0-9530-134C-A2EA-7D7A364D4C4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NRAO Town Hall, AAS – Austin, 10 January 2012</a:t>
            </a:r>
          </a:p>
        </p:txBody>
      </p:sp>
      <p:sp>
        <p:nvSpPr>
          <p:cNvPr id="3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16A65F58-E828-5E43-B011-F959F910EEE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NRAO Town Hall, AAS – Austin, 10 January 2012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18C57AFE-60A2-194A-B638-13A2FDAA8CD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NRAO Town Hall, AAS – Austin, 10 January 2012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6AE36EC5-ECAE-4142-B35C-969D26D2B55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NRAO Town Hall, AAS – Austin, 10 January 2012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C015F847-AEAF-A54A-B372-5BFE3EC2ED3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495300"/>
            <a:ext cx="2057400" cy="56308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495300"/>
            <a:ext cx="6019800" cy="56308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NRAO Town Hall, AAS – Austin, 10 January 2012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ED4AEC3-4B2B-3043-BFF5-016667B68A1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NRAO Town Hall, AAS – Austin, 10 January 2012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733831F-D227-0945-A7DE-B71FC88ADBC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NRAO Town Hall, AAS – Austin, 10 January 2012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4BD2F62E-F80D-9E46-9883-702A3B4CAA6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NRAO Town Hall, AAS – Austin, 10 January 2012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29AEA8AB-0052-574F-BAA5-BADCE519749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NRAO Town Hall, AAS – Austin, 10 January 2012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8952D6AB-ED47-4948-B395-7BD5DEC4065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799388" y="5313363"/>
            <a:ext cx="892175" cy="1154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 Box 2"/>
          <p:cNvSpPr txBox="1">
            <a:spLocks noChangeArrowheads="1"/>
          </p:cNvSpPr>
          <p:nvPr/>
        </p:nvSpPr>
        <p:spPr bwMode="auto">
          <a:xfrm>
            <a:off x="3513138" y="1023938"/>
            <a:ext cx="274955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defTabSz="914400" eaLnBrk="1" hangingPunct="1">
              <a:defRPr/>
            </a:pPr>
            <a:r>
              <a:rPr lang="en-US" sz="2800" b="1" smtClean="0">
                <a:solidFill>
                  <a:srgbClr val="5BA6DC"/>
                </a:solidFill>
                <a:latin typeface="Gill Sans MT" charset="0"/>
              </a:rPr>
              <a:t>an NSF Facility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390900" y="5489575"/>
            <a:ext cx="4246563" cy="1047750"/>
          </a:xfrm>
          <a:prstGeom prst="rect">
            <a:avLst/>
          </a:prstGeom>
          <a:solidFill>
            <a:schemeClr val="bg1"/>
          </a:solidFill>
        </p:spPr>
        <p:txBody>
          <a:bodyPr>
            <a:spAutoFit/>
          </a:bodyPr>
          <a:lstStyle/>
          <a:p>
            <a:pPr algn="r">
              <a:spcBef>
                <a:spcPct val="20000"/>
              </a:spcBef>
              <a:defRPr/>
            </a:pPr>
            <a:r>
              <a:rPr lang="en-US" sz="1350" dirty="0">
                <a:solidFill>
                  <a:srgbClr val="4375A2"/>
                </a:solidFill>
                <a:latin typeface="Gill Sans MT" pitchFamily="34" charset="0"/>
                <a:ea typeface="ＭＳ Ｐゴシック" pitchFamily="17" charset="-128"/>
                <a:cs typeface="Gill Sans" pitchFamily="17" charset="0"/>
              </a:rPr>
              <a:t>Atacama Large Millimeter/</a:t>
            </a:r>
            <a:r>
              <a:rPr lang="en-US" sz="1350" dirty="0" err="1">
                <a:solidFill>
                  <a:srgbClr val="4375A2"/>
                </a:solidFill>
                <a:latin typeface="Gill Sans MT" pitchFamily="34" charset="0"/>
                <a:ea typeface="ＭＳ Ｐゴシック" pitchFamily="17" charset="-128"/>
                <a:cs typeface="Gill Sans" pitchFamily="17" charset="0"/>
              </a:rPr>
              <a:t>submillimeter</a:t>
            </a:r>
            <a:r>
              <a:rPr lang="en-US" sz="1350" dirty="0">
                <a:solidFill>
                  <a:srgbClr val="4375A2"/>
                </a:solidFill>
                <a:latin typeface="Gill Sans MT" pitchFamily="34" charset="0"/>
                <a:ea typeface="ＭＳ Ｐゴシック" pitchFamily="17" charset="-128"/>
                <a:cs typeface="Gill Sans" pitchFamily="17" charset="0"/>
              </a:rPr>
              <a:t> Array</a:t>
            </a:r>
          </a:p>
          <a:p>
            <a:pPr algn="r">
              <a:spcBef>
                <a:spcPct val="20000"/>
              </a:spcBef>
              <a:defRPr/>
            </a:pPr>
            <a:r>
              <a:rPr lang="en-US" sz="1350" dirty="0">
                <a:solidFill>
                  <a:srgbClr val="4375A2"/>
                </a:solidFill>
                <a:latin typeface="Gill Sans MT" pitchFamily="34" charset="0"/>
                <a:ea typeface="ＭＳ Ｐゴシック" pitchFamily="17" charset="-128"/>
                <a:cs typeface="Gill Sans" pitchFamily="17" charset="0"/>
              </a:rPr>
              <a:t>Expanded Very Large Array</a:t>
            </a:r>
          </a:p>
          <a:p>
            <a:pPr algn="r">
              <a:spcBef>
                <a:spcPct val="20000"/>
              </a:spcBef>
              <a:defRPr/>
            </a:pPr>
            <a:r>
              <a:rPr lang="en-US" sz="1350" dirty="0">
                <a:solidFill>
                  <a:srgbClr val="4375A2"/>
                </a:solidFill>
                <a:latin typeface="Gill Sans MT" pitchFamily="34" charset="0"/>
                <a:ea typeface="ＭＳ Ｐゴシック" pitchFamily="17" charset="-128"/>
                <a:cs typeface="Gill Sans" pitchFamily="17" charset="0"/>
              </a:rPr>
              <a:t>Robert C. Byrd Green Bank Telescope</a:t>
            </a:r>
          </a:p>
          <a:p>
            <a:pPr algn="r">
              <a:spcBef>
                <a:spcPct val="20000"/>
              </a:spcBef>
              <a:defRPr/>
            </a:pPr>
            <a:r>
              <a:rPr lang="en-US" sz="1350" dirty="0">
                <a:solidFill>
                  <a:srgbClr val="4375A2"/>
                </a:solidFill>
                <a:latin typeface="Gill Sans MT" pitchFamily="34" charset="0"/>
                <a:ea typeface="ＭＳ Ｐゴシック" pitchFamily="17" charset="-128"/>
                <a:cs typeface="Gill Sans" pitchFamily="17" charset="0"/>
              </a:rPr>
              <a:t>Very Long Baseline Array</a:t>
            </a:r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NRAO Town Hall, AAS – Austin, 10 January 2012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C03F6CF7-51D0-BE49-87F1-5FE07039A0F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NRAO Town Hall, AAS – Austin, 10 January 2012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1BB8B6C1-BB63-964F-9D12-C6F685D5676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NRAO Town Hall, AAS – Austin, 10 January 2012</a:t>
            </a:r>
          </a:p>
        </p:txBody>
      </p:sp>
      <p:sp>
        <p:nvSpPr>
          <p:cNvPr id="3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E6BA4EB6-764A-CC48-B179-4B1599AE62A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NRAO Town Hall, AAS – Austin, 10 January 2012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E508745D-8A66-D547-A3D5-A66B08868D7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NRAO Town Hall, AAS – Austin, 10 January 2012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71E5F5AF-8CA8-C744-8E9B-529CC2D0EF5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NRAO Town Hall, AAS – Austin, 10 January 2012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25B0D892-C1C5-4D40-9029-05E16DAB3D9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495300"/>
            <a:ext cx="2057400" cy="56308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495300"/>
            <a:ext cx="6019800" cy="56308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NRAO Town Hall, AAS – Austin, 10 January 2012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A19F6BE4-2BF8-4E4E-857E-DE0F6CD684B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NRAO Town Hall, AAS – Austin, 10 January 2012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C7EFC78E-1456-A244-ACC0-3F5E24ECE11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NRAO Town Hall, AAS – Austin, 10 January 2012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460A40E3-2622-2345-B3AD-8813A450625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NRAO Town Hall, AAS – Austin, 10 January 2012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4D9836E6-29C5-D046-B244-ABB1AEE6493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799388" y="5313363"/>
            <a:ext cx="892175" cy="1154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 Box 2"/>
          <p:cNvSpPr txBox="1">
            <a:spLocks noChangeArrowheads="1"/>
          </p:cNvSpPr>
          <p:nvPr/>
        </p:nvSpPr>
        <p:spPr bwMode="auto">
          <a:xfrm>
            <a:off x="3513138" y="1023938"/>
            <a:ext cx="274955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defTabSz="914400" eaLnBrk="1" hangingPunct="1">
              <a:defRPr/>
            </a:pPr>
            <a:r>
              <a:rPr lang="en-US" sz="2800" b="1" smtClean="0">
                <a:solidFill>
                  <a:srgbClr val="5BA6DC"/>
                </a:solidFill>
                <a:latin typeface="Gill Sans MT" charset="0"/>
              </a:rPr>
              <a:t>an NSF Facility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390900" y="5489575"/>
            <a:ext cx="4246563" cy="1047750"/>
          </a:xfrm>
          <a:prstGeom prst="rect">
            <a:avLst/>
          </a:prstGeom>
          <a:solidFill>
            <a:schemeClr val="bg1"/>
          </a:solidFill>
        </p:spPr>
        <p:txBody>
          <a:bodyPr>
            <a:spAutoFit/>
          </a:bodyPr>
          <a:lstStyle/>
          <a:p>
            <a:pPr algn="r">
              <a:spcBef>
                <a:spcPct val="20000"/>
              </a:spcBef>
              <a:defRPr/>
            </a:pPr>
            <a:r>
              <a:rPr lang="en-US" sz="1350" dirty="0">
                <a:solidFill>
                  <a:srgbClr val="4375A2"/>
                </a:solidFill>
                <a:latin typeface="Gill Sans MT" pitchFamily="34" charset="0"/>
                <a:ea typeface="ＭＳ Ｐゴシック" pitchFamily="17" charset="-128"/>
                <a:cs typeface="Gill Sans" pitchFamily="17" charset="0"/>
              </a:rPr>
              <a:t>Atacama Large Millimeter/</a:t>
            </a:r>
            <a:r>
              <a:rPr lang="en-US" sz="1350" dirty="0" err="1">
                <a:solidFill>
                  <a:srgbClr val="4375A2"/>
                </a:solidFill>
                <a:latin typeface="Gill Sans MT" pitchFamily="34" charset="0"/>
                <a:ea typeface="ＭＳ Ｐゴシック" pitchFamily="17" charset="-128"/>
                <a:cs typeface="Gill Sans" pitchFamily="17" charset="0"/>
              </a:rPr>
              <a:t>submillimeter</a:t>
            </a:r>
            <a:r>
              <a:rPr lang="en-US" sz="1350" dirty="0">
                <a:solidFill>
                  <a:srgbClr val="4375A2"/>
                </a:solidFill>
                <a:latin typeface="Gill Sans MT" pitchFamily="34" charset="0"/>
                <a:ea typeface="ＭＳ Ｐゴシック" pitchFamily="17" charset="-128"/>
                <a:cs typeface="Gill Sans" pitchFamily="17" charset="0"/>
              </a:rPr>
              <a:t> Array</a:t>
            </a:r>
          </a:p>
          <a:p>
            <a:pPr algn="r">
              <a:spcBef>
                <a:spcPct val="20000"/>
              </a:spcBef>
              <a:defRPr/>
            </a:pPr>
            <a:r>
              <a:rPr lang="en-US" sz="1350" dirty="0">
                <a:solidFill>
                  <a:srgbClr val="4375A2"/>
                </a:solidFill>
                <a:latin typeface="Gill Sans MT" pitchFamily="34" charset="0"/>
                <a:ea typeface="ＭＳ Ｐゴシック" pitchFamily="17" charset="-128"/>
                <a:cs typeface="Gill Sans" pitchFamily="17" charset="0"/>
              </a:rPr>
              <a:t>Expanded Very Large Array</a:t>
            </a:r>
          </a:p>
          <a:p>
            <a:pPr algn="r">
              <a:spcBef>
                <a:spcPct val="20000"/>
              </a:spcBef>
              <a:defRPr/>
            </a:pPr>
            <a:r>
              <a:rPr lang="en-US" sz="1350" dirty="0">
                <a:solidFill>
                  <a:srgbClr val="4375A2"/>
                </a:solidFill>
                <a:latin typeface="Gill Sans MT" pitchFamily="34" charset="0"/>
                <a:ea typeface="ＭＳ Ｐゴシック" pitchFamily="17" charset="-128"/>
                <a:cs typeface="Gill Sans" pitchFamily="17" charset="0"/>
              </a:rPr>
              <a:t>Robert C. Byrd Green Bank Telescope</a:t>
            </a:r>
          </a:p>
          <a:p>
            <a:pPr algn="r">
              <a:spcBef>
                <a:spcPct val="20000"/>
              </a:spcBef>
              <a:defRPr/>
            </a:pPr>
            <a:r>
              <a:rPr lang="en-US" sz="1350" dirty="0">
                <a:solidFill>
                  <a:srgbClr val="4375A2"/>
                </a:solidFill>
                <a:latin typeface="Gill Sans MT" pitchFamily="34" charset="0"/>
                <a:ea typeface="ＭＳ Ｐゴシック" pitchFamily="17" charset="-128"/>
                <a:cs typeface="Gill Sans" pitchFamily="17" charset="0"/>
              </a:rPr>
              <a:t>Very Long Baseline Array</a:t>
            </a:r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NRAO Town Hall, AAS – Austin, 10 January 2012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2DEBAA96-ECAF-1B4E-96DF-67D65D8217C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NRAO Town Hall, AAS – Austin, 10 January 2012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9485E3FD-28FB-904D-B123-382E3515C04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NRAO Town Hall, AAS – Austin, 10 January 2012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E3011C36-A1EB-7E4C-A175-B1F97B164D3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NRAO Town Hall, AAS – Austin, 10 January 2012</a:t>
            </a:r>
          </a:p>
        </p:txBody>
      </p:sp>
      <p:sp>
        <p:nvSpPr>
          <p:cNvPr id="3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A40BB8CA-3E25-B248-93EC-672D5988376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NRAO Town Hall, AAS – Austin, 10 January 2012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CC14EAE3-6187-7841-9AD1-E1021C4464D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NRAO Town Hall, AAS – Austin, 10 January 2012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864B8EDD-88F0-7E47-8C58-FB8AA115AC4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NRAO Town Hall, AAS – Austin, 10 January 2012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B5266432-1F91-FF48-B170-245C264FD7B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495300"/>
            <a:ext cx="2057400" cy="56308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495300"/>
            <a:ext cx="6019800" cy="56308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NRAO Town Hall, AAS – Austin, 10 January 2012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1FEB3656-2167-F748-AB5D-75454D320B7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NRAO Town Hall, AAS – Austin, 10 January 2012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543799C3-CAF6-9A48-9DAA-4F5EF8165F1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NRAO Town Hall, AAS – Austin, 10 January 2012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FAC3BF6C-655B-984E-A24F-140292B4A74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6" descr="bg_slides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428750"/>
            <a:ext cx="9144000" cy="287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3390900" y="5489575"/>
            <a:ext cx="4246563" cy="1047750"/>
          </a:xfrm>
          <a:prstGeom prst="rect">
            <a:avLst/>
          </a:prstGeom>
          <a:solidFill>
            <a:schemeClr val="bg1"/>
          </a:solidFill>
        </p:spPr>
        <p:txBody>
          <a:bodyPr>
            <a:spAutoFit/>
          </a:bodyPr>
          <a:lstStyle/>
          <a:p>
            <a:pPr algn="r">
              <a:spcBef>
                <a:spcPct val="20000"/>
              </a:spcBef>
              <a:defRPr/>
            </a:pPr>
            <a:r>
              <a:rPr lang="en-US" sz="1350" dirty="0">
                <a:solidFill>
                  <a:srgbClr val="4375A2"/>
                </a:solidFill>
                <a:latin typeface="Gill Sans MT" pitchFamily="34" charset="0"/>
                <a:ea typeface="ＭＳ Ｐゴシック" pitchFamily="17" charset="-128"/>
                <a:cs typeface="Gill Sans" pitchFamily="17" charset="0"/>
              </a:rPr>
              <a:t>Atacama Large Millimeter/</a:t>
            </a:r>
            <a:r>
              <a:rPr lang="en-US" sz="1350" dirty="0" err="1">
                <a:solidFill>
                  <a:srgbClr val="4375A2"/>
                </a:solidFill>
                <a:latin typeface="Gill Sans MT" pitchFamily="34" charset="0"/>
                <a:ea typeface="ＭＳ Ｐゴシック" pitchFamily="17" charset="-128"/>
                <a:cs typeface="Gill Sans" pitchFamily="17" charset="0"/>
              </a:rPr>
              <a:t>submillimeter</a:t>
            </a:r>
            <a:r>
              <a:rPr lang="en-US" sz="1350" dirty="0">
                <a:solidFill>
                  <a:srgbClr val="4375A2"/>
                </a:solidFill>
                <a:latin typeface="Gill Sans MT" pitchFamily="34" charset="0"/>
                <a:ea typeface="ＭＳ Ｐゴシック" pitchFamily="17" charset="-128"/>
                <a:cs typeface="Gill Sans" pitchFamily="17" charset="0"/>
              </a:rPr>
              <a:t> Array</a:t>
            </a:r>
          </a:p>
          <a:p>
            <a:pPr algn="r">
              <a:spcBef>
                <a:spcPct val="20000"/>
              </a:spcBef>
              <a:defRPr/>
            </a:pPr>
            <a:r>
              <a:rPr lang="en-US" sz="1350" dirty="0">
                <a:solidFill>
                  <a:srgbClr val="4375A2"/>
                </a:solidFill>
                <a:latin typeface="Gill Sans MT" pitchFamily="34" charset="0"/>
                <a:ea typeface="ＭＳ Ｐゴシック" pitchFamily="17" charset="-128"/>
                <a:cs typeface="Gill Sans" pitchFamily="17" charset="0"/>
              </a:rPr>
              <a:t>Expanded Very Large Array</a:t>
            </a:r>
          </a:p>
          <a:p>
            <a:pPr algn="r">
              <a:spcBef>
                <a:spcPct val="20000"/>
              </a:spcBef>
              <a:defRPr/>
            </a:pPr>
            <a:r>
              <a:rPr lang="en-US" sz="1350" dirty="0">
                <a:solidFill>
                  <a:srgbClr val="4375A2"/>
                </a:solidFill>
                <a:latin typeface="Gill Sans MT" pitchFamily="34" charset="0"/>
                <a:ea typeface="ＭＳ Ｐゴシック" pitchFamily="17" charset="-128"/>
                <a:cs typeface="Gill Sans" pitchFamily="17" charset="0"/>
              </a:rPr>
              <a:t>Robert C. Byrd Green Bank Telescope</a:t>
            </a:r>
          </a:p>
          <a:p>
            <a:pPr algn="r">
              <a:spcBef>
                <a:spcPct val="20000"/>
              </a:spcBef>
              <a:defRPr/>
            </a:pPr>
            <a:r>
              <a:rPr lang="en-US" sz="1350" dirty="0">
                <a:solidFill>
                  <a:srgbClr val="4375A2"/>
                </a:solidFill>
                <a:latin typeface="Gill Sans MT" pitchFamily="34" charset="0"/>
                <a:ea typeface="ＭＳ Ｐゴシック" pitchFamily="17" charset="-128"/>
                <a:cs typeface="Gill Sans" pitchFamily="17" charset="0"/>
              </a:rPr>
              <a:t>Very Long Baseline Array</a:t>
            </a: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799388" y="5313363"/>
            <a:ext cx="892175" cy="1154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381000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974725"/>
            <a:ext cx="6400800" cy="17526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rgbClr val="000099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457200" y="4343400"/>
            <a:ext cx="4572000" cy="68580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400">
                <a:solidFill>
                  <a:srgbClr val="990033"/>
                </a:solidFill>
              </a:defRPr>
            </a:lvl1pPr>
          </a:lstStyle>
          <a:p>
            <a:pPr lvl="0"/>
            <a:r>
              <a:rPr lang="en-US" dirty="0" smtClean="0"/>
              <a:t>Click to edit Master text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57200" y="4724400"/>
            <a:ext cx="6019800" cy="91440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000">
                <a:solidFill>
                  <a:srgbClr val="000099"/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NRAO Town Hall, AAS – Austin, 10 January 2012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BC67E580-904F-704B-980A-17D54E6B255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NRAO Town Hall, AAS – Austin, 10 January 2012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1EA8775-76F3-DE49-9821-0DB8C1134BB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NRAO Town Hall, AAS – Austin, 10 January 2012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33346282-A604-774D-AAA0-1037E665F6C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NRAO Town Hall, AAS – Austin, 10 January 2012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E73F103A-F03A-D14B-B25B-DC51D1714F0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NRAO Town Hall, AAS – Austin, 10 January 2012</a:t>
            </a:r>
          </a:p>
        </p:txBody>
      </p:sp>
      <p:sp>
        <p:nvSpPr>
          <p:cNvPr id="3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39BB5EF4-B7E2-B94B-9123-60CE10FFD71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NRAO Town Hall, AAS – Austin, 10 January 2012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36E7D4D-D3FB-5D49-A6F6-386CDD5231C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NRAO Town Hall, AAS – Austin, 10 January 2012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CDF61F23-BB23-2F4F-BFFB-BA30CE91129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NRAO Town Hall, AAS – Austin, 10 January 2012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4CB1691D-6DDE-6B44-A7BD-1255485C56E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495300"/>
            <a:ext cx="2057400" cy="56308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495300"/>
            <a:ext cx="6019800" cy="56308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NRAO Town Hall, AAS – Austin, 10 January 2012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EB8F1A82-16B4-BB4C-BA31-81D0C071854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3390900" y="5489575"/>
            <a:ext cx="4246563" cy="1047750"/>
          </a:xfrm>
          <a:prstGeom prst="rect">
            <a:avLst/>
          </a:prstGeom>
          <a:solidFill>
            <a:schemeClr val="bg1"/>
          </a:solidFill>
        </p:spPr>
        <p:txBody>
          <a:bodyPr>
            <a:spAutoFit/>
          </a:bodyPr>
          <a:lstStyle/>
          <a:p>
            <a:pPr algn="r">
              <a:spcBef>
                <a:spcPct val="20000"/>
              </a:spcBef>
              <a:defRPr/>
            </a:pPr>
            <a:r>
              <a:rPr lang="en-US" sz="1350" dirty="0">
                <a:solidFill>
                  <a:srgbClr val="4375A2"/>
                </a:solidFill>
                <a:latin typeface="Gill Sans MT" pitchFamily="34" charset="0"/>
                <a:ea typeface="ＭＳ Ｐゴシック" pitchFamily="17" charset="-128"/>
                <a:cs typeface="Gill Sans" pitchFamily="17" charset="0"/>
              </a:rPr>
              <a:t>Atacama Large Millimeter/</a:t>
            </a:r>
            <a:r>
              <a:rPr lang="en-US" sz="1350" dirty="0" err="1">
                <a:solidFill>
                  <a:srgbClr val="4375A2"/>
                </a:solidFill>
                <a:latin typeface="Gill Sans MT" pitchFamily="34" charset="0"/>
                <a:ea typeface="ＭＳ Ｐゴシック" pitchFamily="17" charset="-128"/>
                <a:cs typeface="Gill Sans" pitchFamily="17" charset="0"/>
              </a:rPr>
              <a:t>submillimeter</a:t>
            </a:r>
            <a:r>
              <a:rPr lang="en-US" sz="1350" dirty="0">
                <a:solidFill>
                  <a:srgbClr val="4375A2"/>
                </a:solidFill>
                <a:latin typeface="Gill Sans MT" pitchFamily="34" charset="0"/>
                <a:ea typeface="ＭＳ Ｐゴシック" pitchFamily="17" charset="-128"/>
                <a:cs typeface="Gill Sans" pitchFamily="17" charset="0"/>
              </a:rPr>
              <a:t> Array</a:t>
            </a:r>
          </a:p>
          <a:p>
            <a:pPr algn="r">
              <a:spcBef>
                <a:spcPct val="20000"/>
              </a:spcBef>
              <a:defRPr/>
            </a:pPr>
            <a:r>
              <a:rPr lang="en-US" sz="1350" dirty="0">
                <a:solidFill>
                  <a:srgbClr val="4375A2"/>
                </a:solidFill>
                <a:latin typeface="Gill Sans MT" pitchFamily="34" charset="0"/>
                <a:ea typeface="ＭＳ Ｐゴシック" pitchFamily="17" charset="-128"/>
                <a:cs typeface="Gill Sans" pitchFamily="17" charset="0"/>
              </a:rPr>
              <a:t>Expanded Very Large Array</a:t>
            </a:r>
          </a:p>
          <a:p>
            <a:pPr algn="r">
              <a:spcBef>
                <a:spcPct val="20000"/>
              </a:spcBef>
              <a:defRPr/>
            </a:pPr>
            <a:r>
              <a:rPr lang="en-US" sz="1350" dirty="0">
                <a:solidFill>
                  <a:srgbClr val="4375A2"/>
                </a:solidFill>
                <a:latin typeface="Gill Sans MT" pitchFamily="34" charset="0"/>
                <a:ea typeface="ＭＳ Ｐゴシック" pitchFamily="17" charset="-128"/>
                <a:cs typeface="Gill Sans" pitchFamily="17" charset="0"/>
              </a:rPr>
              <a:t>Robert C. Byrd Green Bank Telescope</a:t>
            </a:r>
          </a:p>
          <a:p>
            <a:pPr algn="r">
              <a:spcBef>
                <a:spcPct val="20000"/>
              </a:spcBef>
              <a:defRPr/>
            </a:pPr>
            <a:r>
              <a:rPr lang="en-US" sz="1350" dirty="0">
                <a:solidFill>
                  <a:srgbClr val="4375A2"/>
                </a:solidFill>
                <a:latin typeface="Gill Sans MT" pitchFamily="34" charset="0"/>
                <a:ea typeface="ＭＳ Ｐゴシック" pitchFamily="17" charset="-128"/>
                <a:cs typeface="Gill Sans" pitchFamily="17" charset="0"/>
              </a:rPr>
              <a:t>Very Long Baseline Array</a:t>
            </a: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799388" y="5313363"/>
            <a:ext cx="892175" cy="1154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381000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974725"/>
            <a:ext cx="6400800" cy="17526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rgbClr val="000099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457200" y="4343400"/>
            <a:ext cx="4572000" cy="68580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400">
                <a:solidFill>
                  <a:srgbClr val="990033"/>
                </a:solidFill>
              </a:defRPr>
            </a:lvl1pPr>
          </a:lstStyle>
          <a:p>
            <a:pPr lvl="0"/>
            <a:r>
              <a:rPr lang="en-US" dirty="0" smtClean="0"/>
              <a:t>Click to edit Master text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57200" y="4724400"/>
            <a:ext cx="6019800" cy="91440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000">
                <a:solidFill>
                  <a:srgbClr val="000099"/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3390900" y="5489575"/>
            <a:ext cx="4246563" cy="1047750"/>
          </a:xfrm>
          <a:prstGeom prst="rect">
            <a:avLst/>
          </a:prstGeom>
          <a:solidFill>
            <a:schemeClr val="bg1"/>
          </a:solidFill>
        </p:spPr>
        <p:txBody>
          <a:bodyPr>
            <a:spAutoFit/>
          </a:bodyPr>
          <a:lstStyle/>
          <a:p>
            <a:pPr algn="r">
              <a:spcBef>
                <a:spcPct val="20000"/>
              </a:spcBef>
              <a:defRPr/>
            </a:pPr>
            <a:r>
              <a:rPr lang="en-US" sz="1350" dirty="0">
                <a:solidFill>
                  <a:srgbClr val="4375A2"/>
                </a:solidFill>
                <a:latin typeface="Gill Sans MT" pitchFamily="34" charset="0"/>
                <a:ea typeface="ＭＳ Ｐゴシック" pitchFamily="17" charset="-128"/>
                <a:cs typeface="Gill Sans" pitchFamily="17" charset="0"/>
              </a:rPr>
              <a:t>Atacama Large Millimeter/</a:t>
            </a:r>
            <a:r>
              <a:rPr lang="en-US" sz="1350" dirty="0" err="1">
                <a:solidFill>
                  <a:srgbClr val="4375A2"/>
                </a:solidFill>
                <a:latin typeface="Gill Sans MT" pitchFamily="34" charset="0"/>
                <a:ea typeface="ＭＳ Ｐゴシック" pitchFamily="17" charset="-128"/>
                <a:cs typeface="Gill Sans" pitchFamily="17" charset="0"/>
              </a:rPr>
              <a:t>submillimeter</a:t>
            </a:r>
            <a:r>
              <a:rPr lang="en-US" sz="1350" dirty="0">
                <a:solidFill>
                  <a:srgbClr val="4375A2"/>
                </a:solidFill>
                <a:latin typeface="Gill Sans MT" pitchFamily="34" charset="0"/>
                <a:ea typeface="ＭＳ Ｐゴシック" pitchFamily="17" charset="-128"/>
                <a:cs typeface="Gill Sans" pitchFamily="17" charset="0"/>
              </a:rPr>
              <a:t> Array</a:t>
            </a:r>
          </a:p>
          <a:p>
            <a:pPr algn="r">
              <a:spcBef>
                <a:spcPct val="20000"/>
              </a:spcBef>
              <a:defRPr/>
            </a:pPr>
            <a:r>
              <a:rPr lang="en-US" sz="1350" dirty="0">
                <a:solidFill>
                  <a:srgbClr val="4375A2"/>
                </a:solidFill>
                <a:latin typeface="Gill Sans MT" pitchFamily="34" charset="0"/>
                <a:ea typeface="ＭＳ Ｐゴシック" pitchFamily="17" charset="-128"/>
                <a:cs typeface="Gill Sans" pitchFamily="17" charset="0"/>
              </a:rPr>
              <a:t>Expanded Very Large Array</a:t>
            </a:r>
          </a:p>
          <a:p>
            <a:pPr algn="r">
              <a:spcBef>
                <a:spcPct val="20000"/>
              </a:spcBef>
              <a:defRPr/>
            </a:pPr>
            <a:r>
              <a:rPr lang="en-US" sz="1350" dirty="0">
                <a:solidFill>
                  <a:srgbClr val="4375A2"/>
                </a:solidFill>
                <a:latin typeface="Gill Sans MT" pitchFamily="34" charset="0"/>
                <a:ea typeface="ＭＳ Ｐゴシック" pitchFamily="17" charset="-128"/>
                <a:cs typeface="Gill Sans" pitchFamily="17" charset="0"/>
              </a:rPr>
              <a:t>Robert C. Byrd Green Bank Telescope</a:t>
            </a:r>
          </a:p>
          <a:p>
            <a:pPr algn="r">
              <a:spcBef>
                <a:spcPct val="20000"/>
              </a:spcBef>
              <a:defRPr/>
            </a:pPr>
            <a:r>
              <a:rPr lang="en-US" sz="1350" dirty="0">
                <a:solidFill>
                  <a:srgbClr val="4375A2"/>
                </a:solidFill>
                <a:latin typeface="Gill Sans MT" pitchFamily="34" charset="0"/>
                <a:ea typeface="ＭＳ Ｐゴシック" pitchFamily="17" charset="-128"/>
                <a:cs typeface="Gill Sans" pitchFamily="17" charset="0"/>
              </a:rPr>
              <a:t>Very Long Baseline Array</a:t>
            </a: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799388" y="5313363"/>
            <a:ext cx="892175" cy="1154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381000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974725"/>
            <a:ext cx="6400800" cy="17526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rgbClr val="000099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457200" y="4343400"/>
            <a:ext cx="4572000" cy="68580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400">
                <a:solidFill>
                  <a:srgbClr val="990033"/>
                </a:solidFill>
              </a:defRPr>
            </a:lvl1pPr>
          </a:lstStyle>
          <a:p>
            <a:pPr lvl="0"/>
            <a:r>
              <a:rPr lang="en-US" dirty="0" smtClean="0"/>
              <a:t>Click to edit Master text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57200" y="4724400"/>
            <a:ext cx="6019800" cy="91440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000">
                <a:solidFill>
                  <a:srgbClr val="000099"/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1000" y="381000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7" name="Subtitle 2"/>
          <p:cNvSpPr>
            <a:spLocks noGrp="1"/>
          </p:cNvSpPr>
          <p:nvPr>
            <p:ph type="subTitle" idx="1"/>
          </p:nvPr>
        </p:nvSpPr>
        <p:spPr>
          <a:xfrm>
            <a:off x="457200" y="974725"/>
            <a:ext cx="6400800" cy="1752600"/>
          </a:xfr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rgbClr val="000099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NRAO Town Hall, AAS – Austin, 10 January 2012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C9C3DAF5-3990-FC49-B938-7A6EAC9E714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NRAO Town Hall, AAS – Austin, 10 January 2012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F72EEB9F-0953-E042-8F1B-73028ED36D0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NRAO Town Hall, AAS – Austin, 10 January 2012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E0B470ED-3A9A-EB4B-A355-F48EFAF4402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NRAO Town Hall, AAS – Austin, 10 January 2012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32F28EB3-64B3-084D-AC25-A87A9AAE83C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NRAO Town Hall, AAS – Austin, 10 January 2012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68711FCB-0604-7148-994D-31B5FDE37B7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NRAO Town Hall, AAS – Austin, 10 January 2012</a:t>
            </a:r>
          </a:p>
        </p:txBody>
      </p:sp>
      <p:sp>
        <p:nvSpPr>
          <p:cNvPr id="3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A06EB8DE-57F8-944F-A9AE-91FCA3E4D63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NRAO Town Hall, AAS – Austin, 10 January 2012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AD6AD8EB-B942-464A-8144-4CBC072E026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NRAO Town Hall, AAS – Austin, 10 January 2012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61887951-B7B0-EB4C-A796-7442B3786DE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799388" y="5313363"/>
            <a:ext cx="892175" cy="1154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 Box 2"/>
          <p:cNvSpPr txBox="1">
            <a:spLocks noChangeArrowheads="1"/>
          </p:cNvSpPr>
          <p:nvPr/>
        </p:nvSpPr>
        <p:spPr bwMode="auto">
          <a:xfrm>
            <a:off x="3513138" y="1011238"/>
            <a:ext cx="2749550" cy="523875"/>
          </a:xfrm>
          <a:prstGeom prst="rect">
            <a:avLst/>
          </a:prstGeom>
          <a:noFill/>
          <a:ln>
            <a:noFill/>
          </a:ln>
          <a:extLst/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defTabSz="914400" eaLnBrk="1" hangingPunct="1">
              <a:defRPr/>
            </a:pPr>
            <a:r>
              <a:rPr lang="en-US" sz="2800" b="1" smtClean="0">
                <a:solidFill>
                  <a:srgbClr val="5BA6DC"/>
                </a:solidFill>
                <a:latin typeface="Gill Sans MT" charset="0"/>
              </a:rPr>
              <a:t>an NSF Facility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390900" y="5489575"/>
            <a:ext cx="4246563" cy="1047750"/>
          </a:xfrm>
          <a:prstGeom prst="rect">
            <a:avLst/>
          </a:prstGeom>
          <a:solidFill>
            <a:schemeClr val="bg1"/>
          </a:solidFill>
        </p:spPr>
        <p:txBody>
          <a:bodyPr>
            <a:spAutoFit/>
          </a:bodyPr>
          <a:lstStyle/>
          <a:p>
            <a:pPr algn="r">
              <a:spcBef>
                <a:spcPct val="20000"/>
              </a:spcBef>
              <a:defRPr/>
            </a:pPr>
            <a:r>
              <a:rPr lang="en-US" sz="1350" dirty="0">
                <a:solidFill>
                  <a:srgbClr val="4375A2"/>
                </a:solidFill>
                <a:latin typeface="Gill Sans MT" pitchFamily="34" charset="0"/>
                <a:ea typeface="ＭＳ Ｐゴシック" pitchFamily="17" charset="-128"/>
                <a:cs typeface="Gill Sans" pitchFamily="17" charset="0"/>
              </a:rPr>
              <a:t>Atacama Large Millimeter/</a:t>
            </a:r>
            <a:r>
              <a:rPr lang="en-US" sz="1350" dirty="0" err="1">
                <a:solidFill>
                  <a:srgbClr val="4375A2"/>
                </a:solidFill>
                <a:latin typeface="Gill Sans MT" pitchFamily="34" charset="0"/>
                <a:ea typeface="ＭＳ Ｐゴシック" pitchFamily="17" charset="-128"/>
                <a:cs typeface="Gill Sans" pitchFamily="17" charset="0"/>
              </a:rPr>
              <a:t>submillimeter</a:t>
            </a:r>
            <a:r>
              <a:rPr lang="en-US" sz="1350" dirty="0">
                <a:solidFill>
                  <a:srgbClr val="4375A2"/>
                </a:solidFill>
                <a:latin typeface="Gill Sans MT" pitchFamily="34" charset="0"/>
                <a:ea typeface="ＭＳ Ｐゴシック" pitchFamily="17" charset="-128"/>
                <a:cs typeface="Gill Sans" pitchFamily="17" charset="0"/>
              </a:rPr>
              <a:t> Array</a:t>
            </a:r>
          </a:p>
          <a:p>
            <a:pPr algn="r">
              <a:spcBef>
                <a:spcPct val="20000"/>
              </a:spcBef>
              <a:defRPr/>
            </a:pPr>
            <a:r>
              <a:rPr lang="en-US" sz="1350" dirty="0">
                <a:solidFill>
                  <a:srgbClr val="4375A2"/>
                </a:solidFill>
                <a:latin typeface="Gill Sans MT" pitchFamily="34" charset="0"/>
                <a:ea typeface="ＭＳ Ｐゴシック" pitchFamily="17" charset="-128"/>
                <a:cs typeface="Gill Sans" pitchFamily="17" charset="0"/>
              </a:rPr>
              <a:t>Expanded Very Large Array</a:t>
            </a:r>
          </a:p>
          <a:p>
            <a:pPr algn="r">
              <a:spcBef>
                <a:spcPct val="20000"/>
              </a:spcBef>
              <a:defRPr/>
            </a:pPr>
            <a:r>
              <a:rPr lang="en-US" sz="1350" dirty="0">
                <a:solidFill>
                  <a:srgbClr val="4375A2"/>
                </a:solidFill>
                <a:latin typeface="Gill Sans MT" pitchFamily="34" charset="0"/>
                <a:ea typeface="ＭＳ Ｐゴシック" pitchFamily="17" charset="-128"/>
                <a:cs typeface="Gill Sans" pitchFamily="17" charset="0"/>
              </a:rPr>
              <a:t>Robert C. Byrd Green Bank Telescope</a:t>
            </a:r>
          </a:p>
          <a:p>
            <a:pPr algn="r">
              <a:spcBef>
                <a:spcPct val="20000"/>
              </a:spcBef>
              <a:defRPr/>
            </a:pPr>
            <a:r>
              <a:rPr lang="en-US" sz="1350" dirty="0">
                <a:solidFill>
                  <a:srgbClr val="4375A2"/>
                </a:solidFill>
                <a:latin typeface="Gill Sans MT" pitchFamily="34" charset="0"/>
                <a:ea typeface="ＭＳ Ｐゴシック" pitchFamily="17" charset="-128"/>
                <a:cs typeface="Gill Sans" pitchFamily="17" charset="0"/>
              </a:rPr>
              <a:t>Very Long Baseline Array</a:t>
            </a:r>
          </a:p>
        </p:txBody>
      </p:sp>
    </p:spTree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799388" y="5313363"/>
            <a:ext cx="892175" cy="1154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 Box 2"/>
          <p:cNvSpPr txBox="1">
            <a:spLocks noChangeArrowheads="1"/>
          </p:cNvSpPr>
          <p:nvPr/>
        </p:nvSpPr>
        <p:spPr bwMode="auto">
          <a:xfrm>
            <a:off x="3513138" y="1011238"/>
            <a:ext cx="2749550" cy="523875"/>
          </a:xfrm>
          <a:prstGeom prst="rect">
            <a:avLst/>
          </a:prstGeom>
          <a:noFill/>
          <a:ln>
            <a:noFill/>
          </a:ln>
          <a:extLst/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defTabSz="914400" eaLnBrk="1" hangingPunct="1">
              <a:defRPr/>
            </a:pPr>
            <a:r>
              <a:rPr lang="en-US" sz="2800" b="1" smtClean="0">
                <a:solidFill>
                  <a:srgbClr val="5BA6DC"/>
                </a:solidFill>
                <a:latin typeface="Gill Sans MT" charset="0"/>
              </a:rPr>
              <a:t>an NSF Facility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390900" y="5489575"/>
            <a:ext cx="4246563" cy="1047750"/>
          </a:xfrm>
          <a:prstGeom prst="rect">
            <a:avLst/>
          </a:prstGeom>
          <a:solidFill>
            <a:schemeClr val="bg1"/>
          </a:solidFill>
        </p:spPr>
        <p:txBody>
          <a:bodyPr>
            <a:spAutoFit/>
          </a:bodyPr>
          <a:lstStyle/>
          <a:p>
            <a:pPr algn="r">
              <a:spcBef>
                <a:spcPct val="20000"/>
              </a:spcBef>
              <a:defRPr/>
            </a:pPr>
            <a:r>
              <a:rPr lang="en-US" sz="1350" dirty="0">
                <a:solidFill>
                  <a:srgbClr val="4375A2"/>
                </a:solidFill>
                <a:latin typeface="Gill Sans MT" pitchFamily="34" charset="0"/>
                <a:ea typeface="ＭＳ Ｐゴシック" pitchFamily="17" charset="-128"/>
                <a:cs typeface="Gill Sans" pitchFamily="17" charset="0"/>
              </a:rPr>
              <a:t>Atacama Large Millimeter/</a:t>
            </a:r>
            <a:r>
              <a:rPr lang="en-US" sz="1350" dirty="0" err="1">
                <a:solidFill>
                  <a:srgbClr val="4375A2"/>
                </a:solidFill>
                <a:latin typeface="Gill Sans MT" pitchFamily="34" charset="0"/>
                <a:ea typeface="ＭＳ Ｐゴシック" pitchFamily="17" charset="-128"/>
                <a:cs typeface="Gill Sans" pitchFamily="17" charset="0"/>
              </a:rPr>
              <a:t>submillimeter</a:t>
            </a:r>
            <a:r>
              <a:rPr lang="en-US" sz="1350" dirty="0">
                <a:solidFill>
                  <a:srgbClr val="4375A2"/>
                </a:solidFill>
                <a:latin typeface="Gill Sans MT" pitchFamily="34" charset="0"/>
                <a:ea typeface="ＭＳ Ｐゴシック" pitchFamily="17" charset="-128"/>
                <a:cs typeface="Gill Sans" pitchFamily="17" charset="0"/>
              </a:rPr>
              <a:t> Array</a:t>
            </a:r>
          </a:p>
          <a:p>
            <a:pPr algn="r">
              <a:spcBef>
                <a:spcPct val="20000"/>
              </a:spcBef>
              <a:defRPr/>
            </a:pPr>
            <a:r>
              <a:rPr lang="en-US" sz="1350" dirty="0">
                <a:solidFill>
                  <a:srgbClr val="4375A2"/>
                </a:solidFill>
                <a:latin typeface="Gill Sans MT" pitchFamily="34" charset="0"/>
                <a:ea typeface="ＭＳ Ｐゴシック" pitchFamily="17" charset="-128"/>
                <a:cs typeface="Gill Sans" pitchFamily="17" charset="0"/>
              </a:rPr>
              <a:t>Expanded Very Large Array</a:t>
            </a:r>
          </a:p>
          <a:p>
            <a:pPr algn="r">
              <a:spcBef>
                <a:spcPct val="20000"/>
              </a:spcBef>
              <a:defRPr/>
            </a:pPr>
            <a:r>
              <a:rPr lang="en-US" sz="1350" dirty="0">
                <a:solidFill>
                  <a:srgbClr val="4375A2"/>
                </a:solidFill>
                <a:latin typeface="Gill Sans MT" pitchFamily="34" charset="0"/>
                <a:ea typeface="ＭＳ Ｐゴシック" pitchFamily="17" charset="-128"/>
                <a:cs typeface="Gill Sans" pitchFamily="17" charset="0"/>
              </a:rPr>
              <a:t>Robert C. Byrd Green Bank Telescope</a:t>
            </a:r>
          </a:p>
          <a:p>
            <a:pPr algn="r">
              <a:spcBef>
                <a:spcPct val="20000"/>
              </a:spcBef>
              <a:defRPr/>
            </a:pPr>
            <a:r>
              <a:rPr lang="en-US" sz="1350" dirty="0">
                <a:solidFill>
                  <a:srgbClr val="4375A2"/>
                </a:solidFill>
                <a:latin typeface="Gill Sans MT" pitchFamily="34" charset="0"/>
                <a:ea typeface="ＭＳ Ｐゴシック" pitchFamily="17" charset="-128"/>
                <a:cs typeface="Gill Sans" pitchFamily="17" charset="0"/>
              </a:rPr>
              <a:t>Very Long Baseline Array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3390900" y="5489575"/>
            <a:ext cx="4246563" cy="1047750"/>
          </a:xfrm>
          <a:prstGeom prst="rect">
            <a:avLst/>
          </a:prstGeom>
          <a:solidFill>
            <a:schemeClr val="bg1"/>
          </a:solidFill>
        </p:spPr>
        <p:txBody>
          <a:bodyPr>
            <a:spAutoFit/>
          </a:bodyPr>
          <a:lstStyle/>
          <a:p>
            <a:pPr algn="r">
              <a:spcBef>
                <a:spcPct val="20000"/>
              </a:spcBef>
              <a:defRPr/>
            </a:pPr>
            <a:r>
              <a:rPr lang="en-US" sz="1350" dirty="0">
                <a:solidFill>
                  <a:srgbClr val="4375A2"/>
                </a:solidFill>
                <a:latin typeface="Gill Sans MT" pitchFamily="34" charset="0"/>
                <a:ea typeface="ＭＳ Ｐゴシック" pitchFamily="17" charset="-128"/>
                <a:cs typeface="Gill Sans" pitchFamily="17" charset="0"/>
              </a:rPr>
              <a:t>Atacama Large Millimeter/</a:t>
            </a:r>
            <a:r>
              <a:rPr lang="en-US" sz="1350" dirty="0" err="1">
                <a:solidFill>
                  <a:srgbClr val="4375A2"/>
                </a:solidFill>
                <a:latin typeface="Gill Sans MT" pitchFamily="34" charset="0"/>
                <a:ea typeface="ＭＳ Ｐゴシック" pitchFamily="17" charset="-128"/>
                <a:cs typeface="Gill Sans" pitchFamily="17" charset="0"/>
              </a:rPr>
              <a:t>submillimeter</a:t>
            </a:r>
            <a:r>
              <a:rPr lang="en-US" sz="1350" dirty="0">
                <a:solidFill>
                  <a:srgbClr val="4375A2"/>
                </a:solidFill>
                <a:latin typeface="Gill Sans MT" pitchFamily="34" charset="0"/>
                <a:ea typeface="ＭＳ Ｐゴシック" pitchFamily="17" charset="-128"/>
                <a:cs typeface="Gill Sans" pitchFamily="17" charset="0"/>
              </a:rPr>
              <a:t> Array</a:t>
            </a:r>
          </a:p>
          <a:p>
            <a:pPr algn="r">
              <a:spcBef>
                <a:spcPct val="20000"/>
              </a:spcBef>
              <a:defRPr/>
            </a:pPr>
            <a:r>
              <a:rPr lang="en-US" sz="1350" dirty="0">
                <a:solidFill>
                  <a:srgbClr val="4375A2"/>
                </a:solidFill>
                <a:latin typeface="Gill Sans MT" pitchFamily="34" charset="0"/>
                <a:ea typeface="ＭＳ Ｐゴシック" pitchFamily="17" charset="-128"/>
                <a:cs typeface="Gill Sans" pitchFamily="17" charset="0"/>
              </a:rPr>
              <a:t>Expanded Very Large Array</a:t>
            </a:r>
          </a:p>
          <a:p>
            <a:pPr algn="r">
              <a:spcBef>
                <a:spcPct val="20000"/>
              </a:spcBef>
              <a:defRPr/>
            </a:pPr>
            <a:r>
              <a:rPr lang="en-US" sz="1350" dirty="0">
                <a:solidFill>
                  <a:srgbClr val="4375A2"/>
                </a:solidFill>
                <a:latin typeface="Gill Sans MT" pitchFamily="34" charset="0"/>
                <a:ea typeface="ＭＳ Ｐゴシック" pitchFamily="17" charset="-128"/>
                <a:cs typeface="Gill Sans" pitchFamily="17" charset="0"/>
              </a:rPr>
              <a:t>Robert C. Byrd Green Bank Telescope</a:t>
            </a:r>
          </a:p>
          <a:p>
            <a:pPr algn="r">
              <a:spcBef>
                <a:spcPct val="20000"/>
              </a:spcBef>
              <a:defRPr/>
            </a:pPr>
            <a:r>
              <a:rPr lang="en-US" sz="1350" dirty="0">
                <a:solidFill>
                  <a:srgbClr val="4375A2"/>
                </a:solidFill>
                <a:latin typeface="Gill Sans MT" pitchFamily="34" charset="0"/>
                <a:ea typeface="ＭＳ Ｐゴシック" pitchFamily="17" charset="-128"/>
                <a:cs typeface="Gill Sans" pitchFamily="17" charset="0"/>
              </a:rPr>
              <a:t>Very Long Baseline Array</a:t>
            </a: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799388" y="5313363"/>
            <a:ext cx="892175" cy="1154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381000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974725"/>
            <a:ext cx="6400800" cy="17526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rgbClr val="000099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457200" y="4343400"/>
            <a:ext cx="4572000" cy="68580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400">
                <a:solidFill>
                  <a:srgbClr val="990033"/>
                </a:solidFill>
              </a:defRPr>
            </a:lvl1pPr>
          </a:lstStyle>
          <a:p>
            <a:pPr lvl="0"/>
            <a:r>
              <a:rPr lang="en-US" dirty="0" smtClean="0"/>
              <a:t>Click to edit Master text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57200" y="4724400"/>
            <a:ext cx="6019800" cy="91440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000">
                <a:solidFill>
                  <a:srgbClr val="000099"/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3390900" y="5489575"/>
            <a:ext cx="4246563" cy="1047750"/>
          </a:xfrm>
          <a:prstGeom prst="rect">
            <a:avLst/>
          </a:prstGeom>
          <a:solidFill>
            <a:schemeClr val="bg1"/>
          </a:solidFill>
        </p:spPr>
        <p:txBody>
          <a:bodyPr>
            <a:spAutoFit/>
          </a:bodyPr>
          <a:lstStyle/>
          <a:p>
            <a:pPr algn="r">
              <a:spcBef>
                <a:spcPct val="20000"/>
              </a:spcBef>
              <a:defRPr/>
            </a:pPr>
            <a:r>
              <a:rPr lang="en-US" sz="1350" dirty="0">
                <a:solidFill>
                  <a:srgbClr val="4375A2"/>
                </a:solidFill>
                <a:latin typeface="Gill Sans MT" pitchFamily="34" charset="0"/>
                <a:ea typeface="ＭＳ Ｐゴシック" pitchFamily="17" charset="-128"/>
                <a:cs typeface="Gill Sans" pitchFamily="17" charset="0"/>
              </a:rPr>
              <a:t>Atacama Large Millimeter/</a:t>
            </a:r>
            <a:r>
              <a:rPr lang="en-US" sz="1350" dirty="0" err="1">
                <a:solidFill>
                  <a:srgbClr val="4375A2"/>
                </a:solidFill>
                <a:latin typeface="Gill Sans MT" pitchFamily="34" charset="0"/>
                <a:ea typeface="ＭＳ Ｐゴシック" pitchFamily="17" charset="-128"/>
                <a:cs typeface="Gill Sans" pitchFamily="17" charset="0"/>
              </a:rPr>
              <a:t>submillimeter</a:t>
            </a:r>
            <a:r>
              <a:rPr lang="en-US" sz="1350" dirty="0">
                <a:solidFill>
                  <a:srgbClr val="4375A2"/>
                </a:solidFill>
                <a:latin typeface="Gill Sans MT" pitchFamily="34" charset="0"/>
                <a:ea typeface="ＭＳ Ｐゴシック" pitchFamily="17" charset="-128"/>
                <a:cs typeface="Gill Sans" pitchFamily="17" charset="0"/>
              </a:rPr>
              <a:t> Array</a:t>
            </a:r>
          </a:p>
          <a:p>
            <a:pPr algn="r">
              <a:spcBef>
                <a:spcPct val="20000"/>
              </a:spcBef>
              <a:defRPr/>
            </a:pPr>
            <a:r>
              <a:rPr lang="en-US" sz="1350" dirty="0">
                <a:solidFill>
                  <a:srgbClr val="4375A2"/>
                </a:solidFill>
                <a:latin typeface="Gill Sans MT" pitchFamily="34" charset="0"/>
                <a:ea typeface="ＭＳ Ｐゴシック" pitchFamily="17" charset="-128"/>
                <a:cs typeface="Gill Sans" pitchFamily="17" charset="0"/>
              </a:rPr>
              <a:t>Expanded Very Large Array</a:t>
            </a:r>
          </a:p>
          <a:p>
            <a:pPr algn="r">
              <a:spcBef>
                <a:spcPct val="20000"/>
              </a:spcBef>
              <a:defRPr/>
            </a:pPr>
            <a:r>
              <a:rPr lang="en-US" sz="1350" dirty="0">
                <a:solidFill>
                  <a:srgbClr val="4375A2"/>
                </a:solidFill>
                <a:latin typeface="Gill Sans MT" pitchFamily="34" charset="0"/>
                <a:ea typeface="ＭＳ Ｐゴシック" pitchFamily="17" charset="-128"/>
                <a:cs typeface="Gill Sans" pitchFamily="17" charset="0"/>
              </a:rPr>
              <a:t>Robert C. Byrd Green Bank Telescope</a:t>
            </a:r>
          </a:p>
          <a:p>
            <a:pPr algn="r">
              <a:spcBef>
                <a:spcPct val="20000"/>
              </a:spcBef>
              <a:defRPr/>
            </a:pPr>
            <a:r>
              <a:rPr lang="en-US" sz="1350" dirty="0">
                <a:solidFill>
                  <a:srgbClr val="4375A2"/>
                </a:solidFill>
                <a:latin typeface="Gill Sans MT" pitchFamily="34" charset="0"/>
                <a:ea typeface="ＭＳ Ｐゴシック" pitchFamily="17" charset="-128"/>
                <a:cs typeface="Gill Sans" pitchFamily="17" charset="0"/>
              </a:rPr>
              <a:t>Very Long Baseline Array</a:t>
            </a: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799388" y="5313363"/>
            <a:ext cx="892175" cy="1154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381000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974725"/>
            <a:ext cx="6400800" cy="17526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rgbClr val="000099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457200" y="4343400"/>
            <a:ext cx="4572000" cy="68580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400">
                <a:solidFill>
                  <a:srgbClr val="990033"/>
                </a:solidFill>
              </a:defRPr>
            </a:lvl1pPr>
          </a:lstStyle>
          <a:p>
            <a:pPr lvl="0"/>
            <a:r>
              <a:rPr lang="en-US" dirty="0" smtClean="0"/>
              <a:t>Click to edit Master text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57200" y="4724400"/>
            <a:ext cx="6019800" cy="91440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000">
                <a:solidFill>
                  <a:srgbClr val="000099"/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rgbClr val="000099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NRAO Town Hall, AAS – Austin, 10 January 2012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71A0811B-3928-D94C-B394-3401370BD1B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NRAO Town Hall, AAS – Austin, 10 January 2012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A3A0B78-89B9-A040-9389-C74E1607414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4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theme" Target="../theme/theme1.xml"/><Relationship Id="rId5" Type="http://schemas.openxmlformats.org/officeDocument/2006/relationships/image" Target="../media/image2.png"/></Relationships>
</file>

<file path=ppt/slideMasters/_rels/slideMaster10.xml.rels><?xml version="1.0" encoding="UTF-8" standalone="yes"?>
<Relationships xmlns="http://schemas.openxmlformats.org/package/2006/relationships"><Relationship Id="rId4" Type="http://schemas.openxmlformats.org/officeDocument/2006/relationships/image" Target="../media/image2.png"/><Relationship Id="rId1" Type="http://schemas.openxmlformats.org/officeDocument/2006/relationships/slideLayout" Target="../slideLayouts/slideLayout59.xml"/><Relationship Id="rId2" Type="http://schemas.openxmlformats.org/officeDocument/2006/relationships/theme" Target="../theme/theme10.xml"/><Relationship Id="rId3" Type="http://schemas.openxmlformats.org/officeDocument/2006/relationships/image" Target="../media/image5.jpeg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7.xml"/><Relationship Id="rId4" Type="http://schemas.openxmlformats.org/officeDocument/2006/relationships/slideLayout" Target="../slideLayouts/slideLayout63.xml"/><Relationship Id="rId10" Type="http://schemas.openxmlformats.org/officeDocument/2006/relationships/image" Target="../media/image10.jpeg"/><Relationship Id="rId5" Type="http://schemas.openxmlformats.org/officeDocument/2006/relationships/slideLayout" Target="../slideLayouts/slideLayout64.xml"/><Relationship Id="rId7" Type="http://schemas.openxmlformats.org/officeDocument/2006/relationships/slideLayout" Target="../slideLayouts/slideLayout66.xml"/><Relationship Id="rId11" Type="http://schemas.openxmlformats.org/officeDocument/2006/relationships/image" Target="../media/image2.png"/><Relationship Id="rId1" Type="http://schemas.openxmlformats.org/officeDocument/2006/relationships/slideLayout" Target="../slideLayouts/slideLayout60.xml"/><Relationship Id="rId2" Type="http://schemas.openxmlformats.org/officeDocument/2006/relationships/slideLayout" Target="../slideLayouts/slideLayout61.xml"/><Relationship Id="rId9" Type="http://schemas.openxmlformats.org/officeDocument/2006/relationships/theme" Target="../theme/theme11.xml"/><Relationship Id="rId3" Type="http://schemas.openxmlformats.org/officeDocument/2006/relationships/slideLayout" Target="../slideLayouts/slideLayout62.xml"/><Relationship Id="rId6" Type="http://schemas.openxmlformats.org/officeDocument/2006/relationships/slideLayout" Target="../slideLayouts/slideLayout65.xml"/></Relationships>
</file>

<file path=ppt/slideMasters/_rels/slideMaster12.xml.rels><?xml version="1.0" encoding="UTF-8" standalone="yes"?>
<Relationships xmlns="http://schemas.openxmlformats.org/package/2006/relationships"><Relationship Id="rId4" Type="http://schemas.openxmlformats.org/officeDocument/2006/relationships/image" Target="../media/image1.jpeg"/><Relationship Id="rId1" Type="http://schemas.openxmlformats.org/officeDocument/2006/relationships/slideLayout" Target="../slideLayouts/slideLayout68.xml"/><Relationship Id="rId2" Type="http://schemas.openxmlformats.org/officeDocument/2006/relationships/slideLayout" Target="../slideLayouts/slideLayout69.xml"/><Relationship Id="rId3" Type="http://schemas.openxmlformats.org/officeDocument/2006/relationships/theme" Target="../theme/theme12.xml"/><Relationship Id="rId5" Type="http://schemas.openxmlformats.org/officeDocument/2006/relationships/image" Target="../media/image2.png"/></Relationships>
</file>

<file path=ppt/slideMasters/_rels/slideMaster13.xml.rels><?xml version="1.0" encoding="UTF-8" standalone="yes"?>
<Relationships xmlns="http://schemas.openxmlformats.org/package/2006/relationships"><Relationship Id="rId4" Type="http://schemas.openxmlformats.org/officeDocument/2006/relationships/image" Target="../media/image2.png"/><Relationship Id="rId1" Type="http://schemas.openxmlformats.org/officeDocument/2006/relationships/slideLayout" Target="../slideLayouts/slideLayout70.xml"/><Relationship Id="rId2" Type="http://schemas.openxmlformats.org/officeDocument/2006/relationships/theme" Target="../theme/theme13.xml"/><Relationship Id="rId3" Type="http://schemas.openxmlformats.org/officeDocument/2006/relationships/image" Target="../media/image5.jpeg"/></Relationships>
</file>

<file path=ppt/slideMasters/_rels/slideMaster2.xml.rels><?xml version="1.0" encoding="UTF-8" standalone="yes"?>
<Relationships xmlns="http://schemas.openxmlformats.org/package/2006/relationships"><Relationship Id="rId6" Type="http://schemas.openxmlformats.org/officeDocument/2006/relationships/image" Target="../media/image2.png"/><Relationship Id="rId4" Type="http://schemas.openxmlformats.org/officeDocument/2006/relationships/theme" Target="../theme/theme2.xml"/><Relationship Id="rId1" Type="http://schemas.openxmlformats.org/officeDocument/2006/relationships/slideLayout" Target="../slideLayouts/slideLayout3.xml"/><Relationship Id="rId2" Type="http://schemas.openxmlformats.org/officeDocument/2006/relationships/slideLayout" Target="../slideLayouts/slideLayout4.xml"/><Relationship Id="rId3" Type="http://schemas.openxmlformats.org/officeDocument/2006/relationships/slideLayout" Target="../slideLayouts/slideLayout5.xml"/><Relationship Id="rId5" Type="http://schemas.openxmlformats.org/officeDocument/2006/relationships/image" Target="../media/image3.jpeg"/></Relationships>
</file>

<file path=ppt/slideMasters/_rels/slideMaster3.xml.rels><?xml version="1.0" encoding="UTF-8" standalone="yes"?>
<Relationships xmlns="http://schemas.openxmlformats.org/package/2006/relationships"><Relationship Id="rId4" Type="http://schemas.openxmlformats.org/officeDocument/2006/relationships/image" Target="../media/image2.png"/><Relationship Id="rId1" Type="http://schemas.openxmlformats.org/officeDocument/2006/relationships/slideLayout" Target="../slideLayouts/slideLayout6.xml"/><Relationship Id="rId2" Type="http://schemas.openxmlformats.org/officeDocument/2006/relationships/theme" Target="../theme/theme3.xml"/><Relationship Id="rId3" Type="http://schemas.openxmlformats.org/officeDocument/2006/relationships/image" Target="../media/image5.jpeg"/></Relationships>
</file>

<file path=ppt/slideMasters/_rels/slideMaster4.xml.rels><?xml version="1.0" encoding="UTF-8" standalone="yes"?>
<Relationships xmlns="http://schemas.openxmlformats.org/package/2006/relationships"><Relationship Id="rId4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2" Type="http://schemas.openxmlformats.org/officeDocument/2006/relationships/theme" Target="../theme/theme4.xml"/><Relationship Id="rId3" Type="http://schemas.openxmlformats.org/officeDocument/2006/relationships/image" Target="../media/image6.jpeg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theme" Target="../theme/theme5.xml"/><Relationship Id="rId4" Type="http://schemas.openxmlformats.org/officeDocument/2006/relationships/slideLayout" Target="../slideLayouts/slideLayout11.xml"/><Relationship Id="rId10" Type="http://schemas.openxmlformats.org/officeDocument/2006/relationships/image" Target="../media/image2.png"/><Relationship Id="rId5" Type="http://schemas.openxmlformats.org/officeDocument/2006/relationships/slideLayout" Target="../slideLayouts/slideLayout12.xml"/><Relationship Id="rId7" Type="http://schemas.openxmlformats.org/officeDocument/2006/relationships/slideLayout" Target="../slideLayouts/slideLayout14.xml"/><Relationship Id="rId1" Type="http://schemas.openxmlformats.org/officeDocument/2006/relationships/slideLayout" Target="../slideLayouts/slideLayout8.xml"/><Relationship Id="rId2" Type="http://schemas.openxmlformats.org/officeDocument/2006/relationships/slideLayout" Target="../slideLayouts/slideLayout9.xml"/><Relationship Id="rId9" Type="http://schemas.openxmlformats.org/officeDocument/2006/relationships/image" Target="../media/image7.jpeg"/><Relationship Id="rId3" Type="http://schemas.openxmlformats.org/officeDocument/2006/relationships/slideLayout" Target="../slideLayouts/slideLayout10.xml"/><Relationship Id="rId6" Type="http://schemas.openxmlformats.org/officeDocument/2006/relationships/slideLayout" Target="../slideLayouts/slideLayout13.xml"/></Relationships>
</file>

<file path=ppt/slideMasters/_rels/slideMaster6.xml.rels><?xml version="1.0" encoding="UTF-8" standalone="yes"?>
<Relationships xmlns="http://schemas.openxmlformats.org/package/2006/relationships"><Relationship Id="rId14" Type="http://schemas.openxmlformats.org/officeDocument/2006/relationships/image" Target="../media/image2.png"/><Relationship Id="rId4" Type="http://schemas.openxmlformats.org/officeDocument/2006/relationships/slideLayout" Target="../slideLayouts/slideLayout18.xml"/><Relationship Id="rId7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5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8" Type="http://schemas.openxmlformats.org/officeDocument/2006/relationships/slideLayout" Target="../slideLayouts/slideLayout22.xml"/><Relationship Id="rId13" Type="http://schemas.openxmlformats.org/officeDocument/2006/relationships/image" Target="../media/image8.jpeg"/><Relationship Id="rId10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9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3.xml"/><Relationship Id="rId3" Type="http://schemas.openxmlformats.org/officeDocument/2006/relationships/slideLayout" Target="../slideLayouts/slideLayout17.xml"/></Relationships>
</file>

<file path=ppt/slideMasters/_rels/slideMaster7.xml.rels><?xml version="1.0" encoding="UTF-8" standalone="yes"?>
<Relationships xmlns="http://schemas.openxmlformats.org/package/2006/relationships"><Relationship Id="rId14" Type="http://schemas.openxmlformats.org/officeDocument/2006/relationships/image" Target="../media/image2.png"/><Relationship Id="rId4" Type="http://schemas.openxmlformats.org/officeDocument/2006/relationships/slideLayout" Target="../slideLayouts/slideLayout29.xml"/><Relationship Id="rId7" Type="http://schemas.openxmlformats.org/officeDocument/2006/relationships/slideLayout" Target="../slideLayouts/slideLayout32.xml"/><Relationship Id="rId11" Type="http://schemas.openxmlformats.org/officeDocument/2006/relationships/slideLayout" Target="../slideLayouts/slideLayout36.xml"/><Relationship Id="rId1" Type="http://schemas.openxmlformats.org/officeDocument/2006/relationships/slideLayout" Target="../slideLayouts/slideLayout26.xml"/><Relationship Id="rId6" Type="http://schemas.openxmlformats.org/officeDocument/2006/relationships/slideLayout" Target="../slideLayouts/slideLayout31.xml"/><Relationship Id="rId8" Type="http://schemas.openxmlformats.org/officeDocument/2006/relationships/slideLayout" Target="../slideLayouts/slideLayout33.xml"/><Relationship Id="rId13" Type="http://schemas.openxmlformats.org/officeDocument/2006/relationships/image" Target="../media/image8.jpeg"/><Relationship Id="rId10" Type="http://schemas.openxmlformats.org/officeDocument/2006/relationships/slideLayout" Target="../slideLayouts/slideLayout35.xml"/><Relationship Id="rId5" Type="http://schemas.openxmlformats.org/officeDocument/2006/relationships/slideLayout" Target="../slideLayouts/slideLayout30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4.xml"/><Relationship Id="rId3" Type="http://schemas.openxmlformats.org/officeDocument/2006/relationships/slideLayout" Target="../slideLayouts/slideLayout28.xml"/></Relationships>
</file>

<file path=ppt/slideMasters/_rels/slideMaster8.xml.rels><?xml version="1.0" encoding="UTF-8" standalone="yes"?>
<Relationships xmlns="http://schemas.openxmlformats.org/package/2006/relationships"><Relationship Id="rId14" Type="http://schemas.openxmlformats.org/officeDocument/2006/relationships/image" Target="../media/image2.png"/><Relationship Id="rId4" Type="http://schemas.openxmlformats.org/officeDocument/2006/relationships/slideLayout" Target="../slideLayouts/slideLayout40.xml"/><Relationship Id="rId7" Type="http://schemas.openxmlformats.org/officeDocument/2006/relationships/slideLayout" Target="../slideLayouts/slideLayout43.xml"/><Relationship Id="rId11" Type="http://schemas.openxmlformats.org/officeDocument/2006/relationships/slideLayout" Target="../slideLayouts/slideLayout47.xml"/><Relationship Id="rId1" Type="http://schemas.openxmlformats.org/officeDocument/2006/relationships/slideLayout" Target="../slideLayouts/slideLayout37.xml"/><Relationship Id="rId6" Type="http://schemas.openxmlformats.org/officeDocument/2006/relationships/slideLayout" Target="../slideLayouts/slideLayout42.xml"/><Relationship Id="rId8" Type="http://schemas.openxmlformats.org/officeDocument/2006/relationships/slideLayout" Target="../slideLayouts/slideLayout44.xml"/><Relationship Id="rId13" Type="http://schemas.openxmlformats.org/officeDocument/2006/relationships/image" Target="../media/image8.jpeg"/><Relationship Id="rId10" Type="http://schemas.openxmlformats.org/officeDocument/2006/relationships/slideLayout" Target="../slideLayouts/slideLayout46.xml"/><Relationship Id="rId5" Type="http://schemas.openxmlformats.org/officeDocument/2006/relationships/slideLayout" Target="../slideLayouts/slideLayout41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38.xml"/><Relationship Id="rId9" Type="http://schemas.openxmlformats.org/officeDocument/2006/relationships/slideLayout" Target="../slideLayouts/slideLayout45.xml"/><Relationship Id="rId3" Type="http://schemas.openxmlformats.org/officeDocument/2006/relationships/slideLayout" Target="../slideLayouts/slideLayout39.xml"/></Relationships>
</file>

<file path=ppt/slideMasters/_rels/slideMaster9.xml.rels><?xml version="1.0" encoding="UTF-8" standalone="yes"?>
<Relationships xmlns="http://schemas.openxmlformats.org/package/2006/relationships"><Relationship Id="rId14" Type="http://schemas.openxmlformats.org/officeDocument/2006/relationships/image" Target="../media/image9.png"/><Relationship Id="rId4" Type="http://schemas.openxmlformats.org/officeDocument/2006/relationships/slideLayout" Target="../slideLayouts/slideLayout51.xml"/><Relationship Id="rId7" Type="http://schemas.openxmlformats.org/officeDocument/2006/relationships/slideLayout" Target="../slideLayouts/slideLayout54.xml"/><Relationship Id="rId11" Type="http://schemas.openxmlformats.org/officeDocument/2006/relationships/slideLayout" Target="../slideLayouts/slideLayout58.xml"/><Relationship Id="rId1" Type="http://schemas.openxmlformats.org/officeDocument/2006/relationships/slideLayout" Target="../slideLayouts/slideLayout48.xml"/><Relationship Id="rId6" Type="http://schemas.openxmlformats.org/officeDocument/2006/relationships/slideLayout" Target="../slideLayouts/slideLayout53.xml"/><Relationship Id="rId8" Type="http://schemas.openxmlformats.org/officeDocument/2006/relationships/slideLayout" Target="../slideLayouts/slideLayout55.xml"/><Relationship Id="rId13" Type="http://schemas.openxmlformats.org/officeDocument/2006/relationships/image" Target="../media/image8.jpeg"/><Relationship Id="rId10" Type="http://schemas.openxmlformats.org/officeDocument/2006/relationships/slideLayout" Target="../slideLayouts/slideLayout57.xml"/><Relationship Id="rId5" Type="http://schemas.openxmlformats.org/officeDocument/2006/relationships/slideLayout" Target="../slideLayouts/slideLayout52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49.xml"/><Relationship Id="rId9" Type="http://schemas.openxmlformats.org/officeDocument/2006/relationships/slideLayout" Target="../slideLayouts/slideLayout56.xml"/><Relationship Id="rId3" Type="http://schemas.openxmlformats.org/officeDocument/2006/relationships/slideLayout" Target="../slideLayouts/slideLayout5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799388" y="5313363"/>
            <a:ext cx="892175" cy="1154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7" name="Text Box 2"/>
          <p:cNvSpPr txBox="1">
            <a:spLocks noChangeArrowheads="1"/>
          </p:cNvSpPr>
          <p:nvPr/>
        </p:nvSpPr>
        <p:spPr bwMode="auto">
          <a:xfrm>
            <a:off x="3513138" y="1011238"/>
            <a:ext cx="274955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defTabSz="914400" eaLnBrk="1" hangingPunct="1">
              <a:defRPr/>
            </a:pPr>
            <a:r>
              <a:rPr lang="en-US" sz="2800" b="1" smtClean="0">
                <a:solidFill>
                  <a:srgbClr val="5BA6DC"/>
                </a:solidFill>
                <a:latin typeface="Gill Sans MT" charset="0"/>
              </a:rPr>
              <a:t>an NSF Facility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796" r:id="rId1"/>
    <p:sldLayoutId id="2147485797" r:id="rId2"/>
  </p:sldLayoutIdLst>
  <p:hf hdr="0" dt="0"/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rgbClr val="990033"/>
          </a:solidFill>
          <a:latin typeface="+mj-lt"/>
          <a:ea typeface="ＭＳ Ｐゴシック" pitchFamily="48" charset="-128"/>
          <a:cs typeface="ＭＳ Ｐゴシック" pitchFamily="48" charset="-128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rgbClr val="990033"/>
          </a:solidFill>
          <a:latin typeface="Calibri" pitchFamily="48" charset="0"/>
          <a:ea typeface="ＭＳ Ｐゴシック" pitchFamily="48" charset="-128"/>
          <a:cs typeface="ＭＳ Ｐゴシック" pitchFamily="48" charset="-128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rgbClr val="990033"/>
          </a:solidFill>
          <a:latin typeface="Calibri" pitchFamily="48" charset="0"/>
          <a:ea typeface="ＭＳ Ｐゴシック" pitchFamily="48" charset="-128"/>
          <a:cs typeface="ＭＳ Ｐゴシック" pitchFamily="48" charset="-128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rgbClr val="990033"/>
          </a:solidFill>
          <a:latin typeface="Calibri" pitchFamily="48" charset="0"/>
          <a:ea typeface="ＭＳ Ｐゴシック" pitchFamily="48" charset="-128"/>
          <a:cs typeface="ＭＳ Ｐゴシック" pitchFamily="48" charset="-128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rgbClr val="990033"/>
          </a:solidFill>
          <a:latin typeface="Calibri" pitchFamily="48" charset="0"/>
          <a:ea typeface="ＭＳ Ｐゴシック" pitchFamily="48" charset="-128"/>
          <a:cs typeface="ＭＳ Ｐゴシック" pitchFamily="48" charset="-128"/>
        </a:defRPr>
      </a:lvl5pPr>
      <a:lvl6pPr marL="4572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rgbClr val="990033"/>
          </a:solidFill>
          <a:latin typeface="Calibri" pitchFamily="48" charset="0"/>
          <a:ea typeface="ＭＳ Ｐゴシック" pitchFamily="48" charset="-128"/>
          <a:cs typeface="ＭＳ Ｐゴシック" pitchFamily="48" charset="-128"/>
        </a:defRPr>
      </a:lvl6pPr>
      <a:lvl7pPr marL="9144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rgbClr val="990033"/>
          </a:solidFill>
          <a:latin typeface="Calibri" pitchFamily="48" charset="0"/>
          <a:ea typeface="ＭＳ Ｐゴシック" pitchFamily="48" charset="-128"/>
          <a:cs typeface="ＭＳ Ｐゴシック" pitchFamily="48" charset="-128"/>
        </a:defRPr>
      </a:lvl7pPr>
      <a:lvl8pPr marL="13716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rgbClr val="990033"/>
          </a:solidFill>
          <a:latin typeface="Calibri" pitchFamily="48" charset="0"/>
          <a:ea typeface="ＭＳ Ｐゴシック" pitchFamily="48" charset="-128"/>
          <a:cs typeface="ＭＳ Ｐゴシック" pitchFamily="48" charset="-128"/>
        </a:defRPr>
      </a:lvl8pPr>
      <a:lvl9pPr marL="18288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rgbClr val="990033"/>
          </a:solidFill>
          <a:latin typeface="Calibri" pitchFamily="48" charset="0"/>
          <a:ea typeface="ＭＳ Ｐゴシック" pitchFamily="48" charset="-128"/>
          <a:cs typeface="ＭＳ Ｐゴシック" pitchFamily="48" charset="-128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ＭＳ Ｐゴシック" pitchFamily="48" charset="-128"/>
          <a:cs typeface="ＭＳ Ｐゴシック" pitchFamily="48" charset="-128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ＭＳ Ｐゴシック" pitchFamily="48" charset="-128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ＭＳ Ｐゴシック" pitchFamily="48" charset="-128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ＭＳ Ｐゴシック" pitchFamily="48" charset="-128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ＭＳ Ｐゴシック" pitchFamily="48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799388" y="5313363"/>
            <a:ext cx="892175" cy="1154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51054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000099"/>
                </a:solidFill>
                <a:latin typeface="Gill Sans MT" pitchFamily="34" charset="0"/>
                <a:ea typeface="ＭＳ Ｐゴシック" pitchFamily="17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29600" y="6356350"/>
            <a:ext cx="4572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000099"/>
                </a:solidFill>
                <a:latin typeface="Gill Sans MT" pitchFamily="-108" charset="-18"/>
              </a:defRPr>
            </a:lvl1pPr>
          </a:lstStyle>
          <a:p>
            <a:fld id="{B1652394-567A-8D40-A495-312965E9DB59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840" r:id="rId1"/>
  </p:sldLayoutIdLst>
  <p:hf hdr="0" dt="0"/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3300" b="1" kern="1200">
          <a:solidFill>
            <a:srgbClr val="990033"/>
          </a:solidFill>
          <a:latin typeface="GillSans"/>
          <a:ea typeface="ＭＳ Ｐゴシック" pitchFamily="48" charset="-128"/>
          <a:cs typeface="GillSans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3300" b="1">
          <a:solidFill>
            <a:srgbClr val="990033"/>
          </a:solidFill>
          <a:latin typeface="GillSans" pitchFamily="96" charset="0"/>
          <a:ea typeface="ＭＳ Ｐゴシック" pitchFamily="48" charset="-128"/>
          <a:cs typeface="GillSans" pitchFamily="48" charset="0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3300" b="1">
          <a:solidFill>
            <a:srgbClr val="990033"/>
          </a:solidFill>
          <a:latin typeface="GillSans" pitchFamily="96" charset="0"/>
          <a:ea typeface="ＭＳ Ｐゴシック" pitchFamily="48" charset="-128"/>
          <a:cs typeface="GillSans" pitchFamily="48" charset="0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3300" b="1">
          <a:solidFill>
            <a:srgbClr val="990033"/>
          </a:solidFill>
          <a:latin typeface="GillSans" pitchFamily="96" charset="0"/>
          <a:ea typeface="ＭＳ Ｐゴシック" pitchFamily="48" charset="-128"/>
          <a:cs typeface="GillSans" pitchFamily="48" charset="0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3300" b="1">
          <a:solidFill>
            <a:srgbClr val="990033"/>
          </a:solidFill>
          <a:latin typeface="GillSans" pitchFamily="96" charset="0"/>
          <a:ea typeface="ＭＳ Ｐゴシック" pitchFamily="48" charset="-128"/>
          <a:cs typeface="GillSans" pitchFamily="48" charset="0"/>
        </a:defRPr>
      </a:lvl5pPr>
      <a:lvl6pPr marL="457200" algn="l" defTabSz="457200" rtl="0" fontAlgn="base">
        <a:spcBef>
          <a:spcPct val="0"/>
        </a:spcBef>
        <a:spcAft>
          <a:spcPct val="0"/>
        </a:spcAft>
        <a:defRPr sz="3300">
          <a:solidFill>
            <a:srgbClr val="990033"/>
          </a:solidFill>
          <a:latin typeface="Gadget" pitchFamily="48" charset="0"/>
          <a:ea typeface="ＭＳ Ｐゴシック" pitchFamily="48" charset="-128"/>
        </a:defRPr>
      </a:lvl6pPr>
      <a:lvl7pPr marL="914400" algn="l" defTabSz="457200" rtl="0" fontAlgn="base">
        <a:spcBef>
          <a:spcPct val="0"/>
        </a:spcBef>
        <a:spcAft>
          <a:spcPct val="0"/>
        </a:spcAft>
        <a:defRPr sz="3300">
          <a:solidFill>
            <a:srgbClr val="990033"/>
          </a:solidFill>
          <a:latin typeface="Gadget" pitchFamily="48" charset="0"/>
          <a:ea typeface="ＭＳ Ｐゴシック" pitchFamily="48" charset="-128"/>
        </a:defRPr>
      </a:lvl7pPr>
      <a:lvl8pPr marL="1371600" algn="l" defTabSz="457200" rtl="0" fontAlgn="base">
        <a:spcBef>
          <a:spcPct val="0"/>
        </a:spcBef>
        <a:spcAft>
          <a:spcPct val="0"/>
        </a:spcAft>
        <a:defRPr sz="3300">
          <a:solidFill>
            <a:srgbClr val="990033"/>
          </a:solidFill>
          <a:latin typeface="Gadget" pitchFamily="48" charset="0"/>
          <a:ea typeface="ＭＳ Ｐゴシック" pitchFamily="48" charset="-128"/>
        </a:defRPr>
      </a:lvl8pPr>
      <a:lvl9pPr marL="1828800" algn="l" defTabSz="457200" rtl="0" fontAlgn="base">
        <a:spcBef>
          <a:spcPct val="0"/>
        </a:spcBef>
        <a:spcAft>
          <a:spcPct val="0"/>
        </a:spcAft>
        <a:defRPr sz="3300">
          <a:solidFill>
            <a:srgbClr val="990033"/>
          </a:solidFill>
          <a:latin typeface="Gadget" pitchFamily="48" charset="0"/>
          <a:ea typeface="ＭＳ Ｐゴシック" pitchFamily="48" charset="-128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itchFamily="-108" charset="0"/>
        <a:defRPr sz="2800" kern="1200">
          <a:solidFill>
            <a:srgbClr val="000099"/>
          </a:solidFill>
          <a:latin typeface="Gill Sans"/>
          <a:ea typeface="ＭＳ Ｐゴシック" pitchFamily="48" charset="-128"/>
          <a:cs typeface="Gill Sans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itchFamily="-108" charset="0"/>
        <a:defRPr sz="2400" kern="1200">
          <a:solidFill>
            <a:srgbClr val="330099"/>
          </a:solidFill>
          <a:latin typeface="Gill Sans"/>
          <a:ea typeface="ＭＳ Ｐゴシック" pitchFamily="48" charset="-128"/>
          <a:cs typeface="Gill San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-108" charset="0"/>
        <a:buChar char="•"/>
        <a:defRPr sz="2400" kern="1200">
          <a:solidFill>
            <a:srgbClr val="330099"/>
          </a:solidFill>
          <a:latin typeface="Gill Sans"/>
          <a:ea typeface="ＭＳ Ｐゴシック" pitchFamily="48" charset="-128"/>
          <a:cs typeface="Gill San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-108" charset="0"/>
        <a:buChar char="–"/>
        <a:defRPr sz="2000" kern="1200">
          <a:solidFill>
            <a:srgbClr val="330099"/>
          </a:solidFill>
          <a:latin typeface="Gill Sans"/>
          <a:ea typeface="ＭＳ Ｐゴシック" pitchFamily="48" charset="-128"/>
          <a:cs typeface="Gill San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-108" charset="0"/>
        <a:buChar char="»"/>
        <a:defRPr sz="2000" kern="1200">
          <a:solidFill>
            <a:srgbClr val="330099"/>
          </a:solidFill>
          <a:latin typeface="Gill Sans"/>
          <a:ea typeface="ＭＳ Ｐゴシック" pitchFamily="48" charset="-128"/>
          <a:cs typeface="Gill San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0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6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452438" y="5835650"/>
            <a:ext cx="590550" cy="763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51054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000099"/>
                </a:solidFill>
                <a:latin typeface="Gill Sans MT" pitchFamily="34" charset="0"/>
                <a:ea typeface="ＭＳ Ｐゴシック" pitchFamily="17" charset="-128"/>
                <a:cs typeface="+mn-cs"/>
              </a:defRPr>
            </a:lvl1pPr>
          </a:lstStyle>
          <a:p>
            <a:pPr>
              <a:defRPr/>
            </a:pPr>
            <a:r>
              <a:rPr lang="en-US"/>
              <a:t>NRAO Town Hall, AAS – Austin, 10 January 2012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29600" y="6356350"/>
            <a:ext cx="4572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000099"/>
                </a:solidFill>
                <a:latin typeface="Gill Sans MT" pitchFamily="-108" charset="-18"/>
              </a:defRPr>
            </a:lvl1pPr>
          </a:lstStyle>
          <a:p>
            <a:fld id="{973E6DAF-3829-4749-82CF-1B78443A4AC8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12293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2294" name="Text Placeholder 11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842" r:id="rId1"/>
    <p:sldLayoutId id="2147485843" r:id="rId2"/>
    <p:sldLayoutId id="2147485844" r:id="rId3"/>
    <p:sldLayoutId id="2147485845" r:id="rId4"/>
    <p:sldLayoutId id="2147485846" r:id="rId5"/>
    <p:sldLayoutId id="2147485847" r:id="rId6"/>
    <p:sldLayoutId id="2147485848" r:id="rId7"/>
    <p:sldLayoutId id="2147485849" r:id="rId8"/>
  </p:sldLayoutIdLst>
  <p:hf hdr="0" dt="0"/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3300" b="1" kern="1200">
          <a:solidFill>
            <a:srgbClr val="990033"/>
          </a:solidFill>
          <a:latin typeface="Gill Sans MT" pitchFamily="34" charset="0"/>
          <a:ea typeface="ＭＳ Ｐゴシック" pitchFamily="48" charset="-128"/>
          <a:cs typeface="GillSans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3300" b="1">
          <a:solidFill>
            <a:srgbClr val="990033"/>
          </a:solidFill>
          <a:latin typeface="Gill Sans MT" pitchFamily="34" charset="0"/>
          <a:ea typeface="ＭＳ Ｐゴシック" pitchFamily="48" charset="-128"/>
          <a:cs typeface="GillSans" pitchFamily="48" charset="0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3300" b="1">
          <a:solidFill>
            <a:srgbClr val="990033"/>
          </a:solidFill>
          <a:latin typeface="Gill Sans MT" pitchFamily="34" charset="0"/>
          <a:ea typeface="ＭＳ Ｐゴシック" pitchFamily="48" charset="-128"/>
          <a:cs typeface="GillSans" pitchFamily="48" charset="0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3300" b="1">
          <a:solidFill>
            <a:srgbClr val="990033"/>
          </a:solidFill>
          <a:latin typeface="Gill Sans MT" pitchFamily="34" charset="0"/>
          <a:ea typeface="ＭＳ Ｐゴシック" pitchFamily="48" charset="-128"/>
          <a:cs typeface="GillSans" pitchFamily="48" charset="0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3300" b="1">
          <a:solidFill>
            <a:srgbClr val="990033"/>
          </a:solidFill>
          <a:latin typeface="Gill Sans MT" pitchFamily="34" charset="0"/>
          <a:ea typeface="ＭＳ Ｐゴシック" pitchFamily="48" charset="-128"/>
          <a:cs typeface="GillSans" pitchFamily="48" charset="0"/>
        </a:defRPr>
      </a:lvl5pPr>
      <a:lvl6pPr marL="457200" algn="l" defTabSz="457200" rtl="0" fontAlgn="base">
        <a:spcBef>
          <a:spcPct val="0"/>
        </a:spcBef>
        <a:spcAft>
          <a:spcPct val="0"/>
        </a:spcAft>
        <a:defRPr sz="3200">
          <a:solidFill>
            <a:srgbClr val="990033"/>
          </a:solidFill>
          <a:latin typeface="Gadget" pitchFamily="48" charset="0"/>
          <a:ea typeface="ＭＳ Ｐゴシック" pitchFamily="48" charset="-128"/>
        </a:defRPr>
      </a:lvl6pPr>
      <a:lvl7pPr marL="914400" algn="l" defTabSz="457200" rtl="0" fontAlgn="base">
        <a:spcBef>
          <a:spcPct val="0"/>
        </a:spcBef>
        <a:spcAft>
          <a:spcPct val="0"/>
        </a:spcAft>
        <a:defRPr sz="3200">
          <a:solidFill>
            <a:srgbClr val="990033"/>
          </a:solidFill>
          <a:latin typeface="Gadget" pitchFamily="48" charset="0"/>
          <a:ea typeface="ＭＳ Ｐゴシック" pitchFamily="48" charset="-128"/>
        </a:defRPr>
      </a:lvl7pPr>
      <a:lvl8pPr marL="1371600" algn="l" defTabSz="457200" rtl="0" fontAlgn="base">
        <a:spcBef>
          <a:spcPct val="0"/>
        </a:spcBef>
        <a:spcAft>
          <a:spcPct val="0"/>
        </a:spcAft>
        <a:defRPr sz="3200">
          <a:solidFill>
            <a:srgbClr val="990033"/>
          </a:solidFill>
          <a:latin typeface="Gadget" pitchFamily="48" charset="0"/>
          <a:ea typeface="ＭＳ Ｐゴシック" pitchFamily="48" charset="-128"/>
        </a:defRPr>
      </a:lvl8pPr>
      <a:lvl9pPr marL="1828800" algn="l" defTabSz="457200" rtl="0" fontAlgn="base">
        <a:spcBef>
          <a:spcPct val="0"/>
        </a:spcBef>
        <a:spcAft>
          <a:spcPct val="0"/>
        </a:spcAft>
        <a:defRPr sz="3200">
          <a:solidFill>
            <a:srgbClr val="990033"/>
          </a:solidFill>
          <a:latin typeface="Gadget" pitchFamily="48" charset="0"/>
          <a:ea typeface="ＭＳ Ｐゴシック" pitchFamily="48" charset="-128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itchFamily="-108" charset="0"/>
        <a:buChar char="•"/>
        <a:defRPr sz="2000" kern="1200">
          <a:solidFill>
            <a:srgbClr val="000099"/>
          </a:solidFill>
          <a:latin typeface="Gill Sans MT" pitchFamily="34" charset="0"/>
          <a:ea typeface="ＭＳ Ｐゴシック" pitchFamily="48" charset="-128"/>
          <a:cs typeface="Gill Sans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itchFamily="-108" charset="0"/>
        <a:buChar char="–"/>
        <a:defRPr sz="2000" kern="1200">
          <a:solidFill>
            <a:srgbClr val="000099"/>
          </a:solidFill>
          <a:latin typeface="Gill Sans MT" pitchFamily="34" charset="0"/>
          <a:ea typeface="ＭＳ Ｐゴシック" pitchFamily="48" charset="-128"/>
          <a:cs typeface="Gill San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-108" charset="0"/>
        <a:buChar char="•"/>
        <a:defRPr sz="2000" kern="1200">
          <a:solidFill>
            <a:srgbClr val="000099"/>
          </a:solidFill>
          <a:latin typeface="Gill Sans MT" pitchFamily="34" charset="0"/>
          <a:ea typeface="ＭＳ Ｐゴシック" pitchFamily="48" charset="-128"/>
          <a:cs typeface="Gill San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-108" charset="0"/>
        <a:buChar char="–"/>
        <a:defRPr sz="2000" kern="1200">
          <a:solidFill>
            <a:srgbClr val="000099"/>
          </a:solidFill>
          <a:latin typeface="Gill Sans MT" pitchFamily="34" charset="0"/>
          <a:ea typeface="ＭＳ Ｐゴシック" pitchFamily="48" charset="-128"/>
          <a:cs typeface="Gill San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-108" charset="0"/>
        <a:buChar char="»"/>
        <a:defRPr sz="2000" kern="1200">
          <a:solidFill>
            <a:srgbClr val="000099"/>
          </a:solidFill>
          <a:latin typeface="Gill Sans MT" pitchFamily="34" charset="0"/>
          <a:ea typeface="ＭＳ Ｐゴシック" pitchFamily="48" charset="-128"/>
          <a:cs typeface="Gill San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799388" y="5313363"/>
            <a:ext cx="892175" cy="1154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7" name="Text Box 2"/>
          <p:cNvSpPr txBox="1">
            <a:spLocks noChangeArrowheads="1"/>
          </p:cNvSpPr>
          <p:nvPr/>
        </p:nvSpPr>
        <p:spPr bwMode="auto">
          <a:xfrm>
            <a:off x="3513138" y="1011238"/>
            <a:ext cx="2749550" cy="523875"/>
          </a:xfrm>
          <a:prstGeom prst="rect">
            <a:avLst/>
          </a:prstGeom>
          <a:noFill/>
          <a:ln>
            <a:noFill/>
          </a:ln>
          <a:extLst/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defTabSz="914400" eaLnBrk="1" hangingPunct="1">
              <a:defRPr/>
            </a:pPr>
            <a:r>
              <a:rPr lang="en-US" sz="2800" b="1" smtClean="0">
                <a:solidFill>
                  <a:srgbClr val="5BA6DC"/>
                </a:solidFill>
                <a:latin typeface="Gill Sans MT" charset="0"/>
              </a:rPr>
              <a:t>an NSF Facility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851" r:id="rId1"/>
    <p:sldLayoutId id="2147485852" r:id="rId2"/>
  </p:sldLayoutIdLst>
  <p:hf hdr="0" dt="0"/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rgbClr val="990033"/>
          </a:solidFill>
          <a:latin typeface="+mj-lt"/>
          <a:ea typeface="ＭＳ Ｐゴシック" pitchFamily="48" charset="-128"/>
          <a:cs typeface="ＭＳ Ｐゴシック" pitchFamily="48" charset="-128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rgbClr val="990033"/>
          </a:solidFill>
          <a:latin typeface="Calibri" pitchFamily="48" charset="0"/>
          <a:ea typeface="ＭＳ Ｐゴシック" pitchFamily="48" charset="-128"/>
          <a:cs typeface="ＭＳ Ｐゴシック" pitchFamily="48" charset="-128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rgbClr val="990033"/>
          </a:solidFill>
          <a:latin typeface="Calibri" pitchFamily="48" charset="0"/>
          <a:ea typeface="ＭＳ Ｐゴシック" pitchFamily="48" charset="-128"/>
          <a:cs typeface="ＭＳ Ｐゴシック" pitchFamily="48" charset="-128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rgbClr val="990033"/>
          </a:solidFill>
          <a:latin typeface="Calibri" pitchFamily="48" charset="0"/>
          <a:ea typeface="ＭＳ Ｐゴシック" pitchFamily="48" charset="-128"/>
          <a:cs typeface="ＭＳ Ｐゴシック" pitchFamily="48" charset="-128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rgbClr val="990033"/>
          </a:solidFill>
          <a:latin typeface="Calibri" pitchFamily="48" charset="0"/>
          <a:ea typeface="ＭＳ Ｐゴシック" pitchFamily="48" charset="-128"/>
          <a:cs typeface="ＭＳ Ｐゴシック" pitchFamily="48" charset="-128"/>
        </a:defRPr>
      </a:lvl5pPr>
      <a:lvl6pPr marL="4572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rgbClr val="990033"/>
          </a:solidFill>
          <a:latin typeface="Calibri" pitchFamily="48" charset="0"/>
          <a:ea typeface="ＭＳ Ｐゴシック" pitchFamily="48" charset="-128"/>
          <a:cs typeface="ＭＳ Ｐゴシック" pitchFamily="48" charset="-128"/>
        </a:defRPr>
      </a:lvl6pPr>
      <a:lvl7pPr marL="9144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rgbClr val="990033"/>
          </a:solidFill>
          <a:latin typeface="Calibri" pitchFamily="48" charset="0"/>
          <a:ea typeface="ＭＳ Ｐゴシック" pitchFamily="48" charset="-128"/>
          <a:cs typeface="ＭＳ Ｐゴシック" pitchFamily="48" charset="-128"/>
        </a:defRPr>
      </a:lvl7pPr>
      <a:lvl8pPr marL="13716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rgbClr val="990033"/>
          </a:solidFill>
          <a:latin typeface="Calibri" pitchFamily="48" charset="0"/>
          <a:ea typeface="ＭＳ Ｐゴシック" pitchFamily="48" charset="-128"/>
          <a:cs typeface="ＭＳ Ｐゴシック" pitchFamily="48" charset="-128"/>
        </a:defRPr>
      </a:lvl8pPr>
      <a:lvl9pPr marL="18288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rgbClr val="990033"/>
          </a:solidFill>
          <a:latin typeface="Calibri" pitchFamily="48" charset="0"/>
          <a:ea typeface="ＭＳ Ｐゴシック" pitchFamily="48" charset="-128"/>
          <a:cs typeface="ＭＳ Ｐゴシック" pitchFamily="48" charset="-128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ＭＳ Ｐゴシック" pitchFamily="48" charset="-128"/>
          <a:cs typeface="ＭＳ Ｐゴシック" pitchFamily="48" charset="-128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ＭＳ Ｐゴシック" pitchFamily="48" charset="-128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ＭＳ Ｐゴシック" pitchFamily="48" charset="-128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ＭＳ Ｐゴシック" pitchFamily="48" charset="-128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ＭＳ Ｐゴシック" pitchFamily="48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799388" y="5313363"/>
            <a:ext cx="892175" cy="1154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51054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000099"/>
                </a:solidFill>
                <a:latin typeface="Gill Sans MT" pitchFamily="34" charset="0"/>
                <a:ea typeface="ＭＳ Ｐゴシック" pitchFamily="17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29600" y="6356350"/>
            <a:ext cx="4572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000099"/>
                </a:solidFill>
                <a:latin typeface="Gill Sans MT" charset="0"/>
              </a:defRPr>
            </a:lvl1pPr>
          </a:lstStyle>
          <a:p>
            <a:pPr>
              <a:defRPr/>
            </a:pPr>
            <a:fld id="{E7377603-5E5C-9F4C-81F3-B75D4853D9B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854" r:id="rId1"/>
  </p:sldLayoutIdLst>
  <p:hf hdr="0" dt="0"/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3300" b="1" kern="1200">
          <a:solidFill>
            <a:srgbClr val="990033"/>
          </a:solidFill>
          <a:latin typeface="GillSans"/>
          <a:ea typeface="ＭＳ Ｐゴシック" pitchFamily="48" charset="-128"/>
          <a:cs typeface="GillSans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3300" b="1">
          <a:solidFill>
            <a:srgbClr val="990033"/>
          </a:solidFill>
          <a:latin typeface="GillSans" pitchFamily="96" charset="0"/>
          <a:ea typeface="ＭＳ Ｐゴシック" pitchFamily="48" charset="-128"/>
          <a:cs typeface="GillSans" pitchFamily="48" charset="0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3300" b="1">
          <a:solidFill>
            <a:srgbClr val="990033"/>
          </a:solidFill>
          <a:latin typeface="GillSans" pitchFamily="96" charset="0"/>
          <a:ea typeface="ＭＳ Ｐゴシック" pitchFamily="48" charset="-128"/>
          <a:cs typeface="GillSans" pitchFamily="48" charset="0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3300" b="1">
          <a:solidFill>
            <a:srgbClr val="990033"/>
          </a:solidFill>
          <a:latin typeface="GillSans" pitchFamily="96" charset="0"/>
          <a:ea typeface="ＭＳ Ｐゴシック" pitchFamily="48" charset="-128"/>
          <a:cs typeface="GillSans" pitchFamily="48" charset="0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3300" b="1">
          <a:solidFill>
            <a:srgbClr val="990033"/>
          </a:solidFill>
          <a:latin typeface="GillSans" pitchFamily="96" charset="0"/>
          <a:ea typeface="ＭＳ Ｐゴシック" pitchFamily="48" charset="-128"/>
          <a:cs typeface="GillSans" pitchFamily="48" charset="0"/>
        </a:defRPr>
      </a:lvl5pPr>
      <a:lvl6pPr marL="457200" algn="l" defTabSz="457200" rtl="0" fontAlgn="base">
        <a:spcBef>
          <a:spcPct val="0"/>
        </a:spcBef>
        <a:spcAft>
          <a:spcPct val="0"/>
        </a:spcAft>
        <a:defRPr sz="3300">
          <a:solidFill>
            <a:srgbClr val="990033"/>
          </a:solidFill>
          <a:latin typeface="Gadget" pitchFamily="48" charset="0"/>
          <a:ea typeface="ＭＳ Ｐゴシック" pitchFamily="48" charset="-128"/>
        </a:defRPr>
      </a:lvl6pPr>
      <a:lvl7pPr marL="914400" algn="l" defTabSz="457200" rtl="0" fontAlgn="base">
        <a:spcBef>
          <a:spcPct val="0"/>
        </a:spcBef>
        <a:spcAft>
          <a:spcPct val="0"/>
        </a:spcAft>
        <a:defRPr sz="3300">
          <a:solidFill>
            <a:srgbClr val="990033"/>
          </a:solidFill>
          <a:latin typeface="Gadget" pitchFamily="48" charset="0"/>
          <a:ea typeface="ＭＳ Ｐゴシック" pitchFamily="48" charset="-128"/>
        </a:defRPr>
      </a:lvl7pPr>
      <a:lvl8pPr marL="1371600" algn="l" defTabSz="457200" rtl="0" fontAlgn="base">
        <a:spcBef>
          <a:spcPct val="0"/>
        </a:spcBef>
        <a:spcAft>
          <a:spcPct val="0"/>
        </a:spcAft>
        <a:defRPr sz="3300">
          <a:solidFill>
            <a:srgbClr val="990033"/>
          </a:solidFill>
          <a:latin typeface="Gadget" pitchFamily="48" charset="0"/>
          <a:ea typeface="ＭＳ Ｐゴシック" pitchFamily="48" charset="-128"/>
        </a:defRPr>
      </a:lvl8pPr>
      <a:lvl9pPr marL="1828800" algn="l" defTabSz="457200" rtl="0" fontAlgn="base">
        <a:spcBef>
          <a:spcPct val="0"/>
        </a:spcBef>
        <a:spcAft>
          <a:spcPct val="0"/>
        </a:spcAft>
        <a:defRPr sz="3300">
          <a:solidFill>
            <a:srgbClr val="990033"/>
          </a:solidFill>
          <a:latin typeface="Gadget" pitchFamily="48" charset="0"/>
          <a:ea typeface="ＭＳ Ｐゴシック" pitchFamily="48" charset="-128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defRPr sz="2800" kern="1200">
          <a:solidFill>
            <a:srgbClr val="000099"/>
          </a:solidFill>
          <a:latin typeface="Gill Sans"/>
          <a:ea typeface="ＭＳ Ｐゴシック" pitchFamily="48" charset="-128"/>
          <a:cs typeface="Gill Sans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defRPr sz="2400" kern="1200">
          <a:solidFill>
            <a:srgbClr val="330099"/>
          </a:solidFill>
          <a:latin typeface="Gill Sans"/>
          <a:ea typeface="ＭＳ Ｐゴシック" pitchFamily="48" charset="-128"/>
          <a:cs typeface="Gill San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rgbClr val="330099"/>
          </a:solidFill>
          <a:latin typeface="Gill Sans"/>
          <a:ea typeface="ＭＳ Ｐゴシック" pitchFamily="48" charset="-128"/>
          <a:cs typeface="Gill San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rgbClr val="330099"/>
          </a:solidFill>
          <a:latin typeface="Gill Sans"/>
          <a:ea typeface="ＭＳ Ｐゴシック" pitchFamily="48" charset="-128"/>
          <a:cs typeface="Gill San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rgbClr val="330099"/>
          </a:solidFill>
          <a:latin typeface="Gill Sans"/>
          <a:ea typeface="ＭＳ Ｐゴシック" pitchFamily="48" charset="-128"/>
          <a:cs typeface="Gill San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5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799388" y="5313363"/>
            <a:ext cx="892175" cy="1154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99" name="Text Box 2"/>
          <p:cNvSpPr txBox="1">
            <a:spLocks noChangeArrowheads="1"/>
          </p:cNvSpPr>
          <p:nvPr/>
        </p:nvSpPr>
        <p:spPr bwMode="auto">
          <a:xfrm>
            <a:off x="3513138" y="1023938"/>
            <a:ext cx="274955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defTabSz="914400" eaLnBrk="1" hangingPunct="1">
              <a:defRPr/>
            </a:pPr>
            <a:r>
              <a:rPr lang="en-US" sz="2800" b="1" smtClean="0">
                <a:solidFill>
                  <a:srgbClr val="5BA6DC"/>
                </a:solidFill>
                <a:latin typeface="Gill Sans MT" charset="0"/>
              </a:rPr>
              <a:t>an NSF Facility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798" r:id="rId1"/>
    <p:sldLayoutId id="2147485799" r:id="rId2"/>
    <p:sldLayoutId id="2147485800" r:id="rId3"/>
  </p:sldLayoutIdLst>
  <p:hf hdr="0" dt="0"/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rgbClr val="990033"/>
          </a:solidFill>
          <a:latin typeface="+mj-lt"/>
          <a:ea typeface="ＭＳ Ｐゴシック" pitchFamily="48" charset="-128"/>
          <a:cs typeface="ＭＳ Ｐゴシック" pitchFamily="48" charset="-128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rgbClr val="990033"/>
          </a:solidFill>
          <a:latin typeface="Calibri" pitchFamily="48" charset="0"/>
          <a:ea typeface="ＭＳ Ｐゴシック" pitchFamily="48" charset="-128"/>
          <a:cs typeface="ＭＳ Ｐゴシック" pitchFamily="48" charset="-128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rgbClr val="990033"/>
          </a:solidFill>
          <a:latin typeface="Calibri" pitchFamily="48" charset="0"/>
          <a:ea typeface="ＭＳ Ｐゴシック" pitchFamily="48" charset="-128"/>
          <a:cs typeface="ＭＳ Ｐゴシック" pitchFamily="48" charset="-128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rgbClr val="990033"/>
          </a:solidFill>
          <a:latin typeface="Calibri" pitchFamily="48" charset="0"/>
          <a:ea typeface="ＭＳ Ｐゴシック" pitchFamily="48" charset="-128"/>
          <a:cs typeface="ＭＳ Ｐゴシック" pitchFamily="48" charset="-128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rgbClr val="990033"/>
          </a:solidFill>
          <a:latin typeface="Calibri" pitchFamily="48" charset="0"/>
          <a:ea typeface="ＭＳ Ｐゴシック" pitchFamily="48" charset="-128"/>
          <a:cs typeface="ＭＳ Ｐゴシック" pitchFamily="48" charset="-128"/>
        </a:defRPr>
      </a:lvl5pPr>
      <a:lvl6pPr marL="4572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rgbClr val="990033"/>
          </a:solidFill>
          <a:latin typeface="Calibri" pitchFamily="48" charset="0"/>
          <a:ea typeface="ＭＳ Ｐゴシック" pitchFamily="48" charset="-128"/>
          <a:cs typeface="ＭＳ Ｐゴシック" pitchFamily="48" charset="-128"/>
        </a:defRPr>
      </a:lvl6pPr>
      <a:lvl7pPr marL="9144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rgbClr val="990033"/>
          </a:solidFill>
          <a:latin typeface="Calibri" pitchFamily="48" charset="0"/>
          <a:ea typeface="ＭＳ Ｐゴシック" pitchFamily="48" charset="-128"/>
          <a:cs typeface="ＭＳ Ｐゴシック" pitchFamily="48" charset="-128"/>
        </a:defRPr>
      </a:lvl7pPr>
      <a:lvl8pPr marL="13716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rgbClr val="990033"/>
          </a:solidFill>
          <a:latin typeface="Calibri" pitchFamily="48" charset="0"/>
          <a:ea typeface="ＭＳ Ｐゴシック" pitchFamily="48" charset="-128"/>
          <a:cs typeface="ＭＳ Ｐゴシック" pitchFamily="48" charset="-128"/>
        </a:defRPr>
      </a:lvl8pPr>
      <a:lvl9pPr marL="18288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rgbClr val="990033"/>
          </a:solidFill>
          <a:latin typeface="Calibri" pitchFamily="48" charset="0"/>
          <a:ea typeface="ＭＳ Ｐゴシック" pitchFamily="48" charset="-128"/>
          <a:cs typeface="ＭＳ Ｐゴシック" pitchFamily="48" charset="-128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ＭＳ Ｐゴシック" pitchFamily="48" charset="-128"/>
          <a:cs typeface="ＭＳ Ｐゴシック" pitchFamily="48" charset="-128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ＭＳ Ｐゴシック" pitchFamily="48" charset="-128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ＭＳ Ｐゴシック" pitchFamily="48" charset="-128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ＭＳ Ｐゴシック" pitchFamily="48" charset="-128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ＭＳ Ｐゴシック" pitchFamily="48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799388" y="5313363"/>
            <a:ext cx="892175" cy="1154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51054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000099"/>
                </a:solidFill>
                <a:latin typeface="Gill Sans MT" pitchFamily="34" charset="0"/>
                <a:ea typeface="ＭＳ Ｐゴシック" pitchFamily="17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29600" y="6356350"/>
            <a:ext cx="4572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000099"/>
                </a:solidFill>
                <a:latin typeface="Gill Sans MT" charset="0"/>
              </a:defRPr>
            </a:lvl1pPr>
          </a:lstStyle>
          <a:p>
            <a:fld id="{DFA16013-476E-D84D-B14E-7807739DDF0A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801" r:id="rId1"/>
  </p:sldLayoutIdLst>
  <p:hf hdr="0" dt="0"/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3300" b="1" kern="1200">
          <a:solidFill>
            <a:srgbClr val="990033"/>
          </a:solidFill>
          <a:latin typeface="GillSans"/>
          <a:ea typeface="ＭＳ Ｐゴシック" pitchFamily="48" charset="-128"/>
          <a:cs typeface="GillSans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3300" b="1">
          <a:solidFill>
            <a:srgbClr val="990033"/>
          </a:solidFill>
          <a:latin typeface="GillSans" pitchFamily="96" charset="0"/>
          <a:ea typeface="ＭＳ Ｐゴシック" pitchFamily="48" charset="-128"/>
          <a:cs typeface="GillSans" pitchFamily="48" charset="0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3300" b="1">
          <a:solidFill>
            <a:srgbClr val="990033"/>
          </a:solidFill>
          <a:latin typeface="GillSans" pitchFamily="96" charset="0"/>
          <a:ea typeface="ＭＳ Ｐゴシック" pitchFamily="48" charset="-128"/>
          <a:cs typeface="GillSans" pitchFamily="48" charset="0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3300" b="1">
          <a:solidFill>
            <a:srgbClr val="990033"/>
          </a:solidFill>
          <a:latin typeface="GillSans" pitchFamily="96" charset="0"/>
          <a:ea typeface="ＭＳ Ｐゴシック" pitchFamily="48" charset="-128"/>
          <a:cs typeface="GillSans" pitchFamily="48" charset="0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3300" b="1">
          <a:solidFill>
            <a:srgbClr val="990033"/>
          </a:solidFill>
          <a:latin typeface="GillSans" pitchFamily="96" charset="0"/>
          <a:ea typeface="ＭＳ Ｐゴシック" pitchFamily="48" charset="-128"/>
          <a:cs typeface="GillSans" pitchFamily="48" charset="0"/>
        </a:defRPr>
      </a:lvl5pPr>
      <a:lvl6pPr marL="457200" algn="l" defTabSz="457200" rtl="0" fontAlgn="base">
        <a:spcBef>
          <a:spcPct val="0"/>
        </a:spcBef>
        <a:spcAft>
          <a:spcPct val="0"/>
        </a:spcAft>
        <a:defRPr sz="3300">
          <a:solidFill>
            <a:srgbClr val="990033"/>
          </a:solidFill>
          <a:latin typeface="Gadget" pitchFamily="48" charset="0"/>
          <a:ea typeface="ＭＳ Ｐゴシック" pitchFamily="48" charset="-128"/>
        </a:defRPr>
      </a:lvl6pPr>
      <a:lvl7pPr marL="914400" algn="l" defTabSz="457200" rtl="0" fontAlgn="base">
        <a:spcBef>
          <a:spcPct val="0"/>
        </a:spcBef>
        <a:spcAft>
          <a:spcPct val="0"/>
        </a:spcAft>
        <a:defRPr sz="3300">
          <a:solidFill>
            <a:srgbClr val="990033"/>
          </a:solidFill>
          <a:latin typeface="Gadget" pitchFamily="48" charset="0"/>
          <a:ea typeface="ＭＳ Ｐゴシック" pitchFamily="48" charset="-128"/>
        </a:defRPr>
      </a:lvl7pPr>
      <a:lvl8pPr marL="1371600" algn="l" defTabSz="457200" rtl="0" fontAlgn="base">
        <a:spcBef>
          <a:spcPct val="0"/>
        </a:spcBef>
        <a:spcAft>
          <a:spcPct val="0"/>
        </a:spcAft>
        <a:defRPr sz="3300">
          <a:solidFill>
            <a:srgbClr val="990033"/>
          </a:solidFill>
          <a:latin typeface="Gadget" pitchFamily="48" charset="0"/>
          <a:ea typeface="ＭＳ Ｐゴシック" pitchFamily="48" charset="-128"/>
        </a:defRPr>
      </a:lvl8pPr>
      <a:lvl9pPr marL="1828800" algn="l" defTabSz="457200" rtl="0" fontAlgn="base">
        <a:spcBef>
          <a:spcPct val="0"/>
        </a:spcBef>
        <a:spcAft>
          <a:spcPct val="0"/>
        </a:spcAft>
        <a:defRPr sz="3300">
          <a:solidFill>
            <a:srgbClr val="990033"/>
          </a:solidFill>
          <a:latin typeface="Gadget" pitchFamily="48" charset="0"/>
          <a:ea typeface="ＭＳ Ｐゴシック" pitchFamily="48" charset="-128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defRPr sz="2800" kern="1200">
          <a:solidFill>
            <a:srgbClr val="000099"/>
          </a:solidFill>
          <a:latin typeface="Gill Sans"/>
          <a:ea typeface="ＭＳ Ｐゴシック" pitchFamily="48" charset="-128"/>
          <a:cs typeface="Gill Sans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defRPr sz="2400" kern="1200">
          <a:solidFill>
            <a:srgbClr val="330099"/>
          </a:solidFill>
          <a:latin typeface="Gill Sans"/>
          <a:ea typeface="ＭＳ Ｐゴシック" pitchFamily="48" charset="-128"/>
          <a:cs typeface="Gill San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rgbClr val="330099"/>
          </a:solidFill>
          <a:latin typeface="Gill Sans"/>
          <a:ea typeface="ＭＳ Ｐゴシック" pitchFamily="48" charset="-128"/>
          <a:cs typeface="Gill San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rgbClr val="330099"/>
          </a:solidFill>
          <a:latin typeface="Gill Sans"/>
          <a:ea typeface="ＭＳ Ｐゴシック" pitchFamily="48" charset="-128"/>
          <a:cs typeface="Gill San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rgbClr val="330099"/>
          </a:solidFill>
          <a:latin typeface="Gill Sans"/>
          <a:ea typeface="ＭＳ Ｐゴシック" pitchFamily="48" charset="-128"/>
          <a:cs typeface="Gill San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799388" y="5313363"/>
            <a:ext cx="892175" cy="1154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51054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000099"/>
                </a:solidFill>
                <a:latin typeface="Gill Sans MT" pitchFamily="34" charset="0"/>
                <a:ea typeface="ＭＳ Ｐゴシック" pitchFamily="17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29600" y="6356350"/>
            <a:ext cx="4572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000099"/>
                </a:solidFill>
                <a:latin typeface="Gill Sans MT" charset="0"/>
              </a:defRPr>
            </a:lvl1pPr>
          </a:lstStyle>
          <a:p>
            <a:fld id="{3534CA8F-48CF-874A-95CD-9D81AC53F0F0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802" r:id="rId1"/>
  </p:sldLayoutIdLst>
  <p:hf hdr="0" dt="0"/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3300" b="1" kern="1200">
          <a:solidFill>
            <a:srgbClr val="990033"/>
          </a:solidFill>
          <a:latin typeface="GillSans"/>
          <a:ea typeface="ＭＳ Ｐゴシック" pitchFamily="48" charset="-128"/>
          <a:cs typeface="GillSans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3300" b="1">
          <a:solidFill>
            <a:srgbClr val="990033"/>
          </a:solidFill>
          <a:latin typeface="GillSans" pitchFamily="96" charset="0"/>
          <a:ea typeface="ＭＳ Ｐゴシック" pitchFamily="48" charset="-128"/>
          <a:cs typeface="GillSans" pitchFamily="48" charset="0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3300" b="1">
          <a:solidFill>
            <a:srgbClr val="990033"/>
          </a:solidFill>
          <a:latin typeface="GillSans" pitchFamily="96" charset="0"/>
          <a:ea typeface="ＭＳ Ｐゴシック" pitchFamily="48" charset="-128"/>
          <a:cs typeface="GillSans" pitchFamily="48" charset="0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3300" b="1">
          <a:solidFill>
            <a:srgbClr val="990033"/>
          </a:solidFill>
          <a:latin typeface="GillSans" pitchFamily="96" charset="0"/>
          <a:ea typeface="ＭＳ Ｐゴシック" pitchFamily="48" charset="-128"/>
          <a:cs typeface="GillSans" pitchFamily="48" charset="0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3300" b="1">
          <a:solidFill>
            <a:srgbClr val="990033"/>
          </a:solidFill>
          <a:latin typeface="GillSans" pitchFamily="96" charset="0"/>
          <a:ea typeface="ＭＳ Ｐゴシック" pitchFamily="48" charset="-128"/>
          <a:cs typeface="GillSans" pitchFamily="48" charset="0"/>
        </a:defRPr>
      </a:lvl5pPr>
      <a:lvl6pPr marL="457200" algn="l" defTabSz="457200" rtl="0" fontAlgn="base">
        <a:spcBef>
          <a:spcPct val="0"/>
        </a:spcBef>
        <a:spcAft>
          <a:spcPct val="0"/>
        </a:spcAft>
        <a:defRPr sz="3300">
          <a:solidFill>
            <a:srgbClr val="990033"/>
          </a:solidFill>
          <a:latin typeface="Gadget" pitchFamily="48" charset="0"/>
          <a:ea typeface="ＭＳ Ｐゴシック" pitchFamily="48" charset="-128"/>
        </a:defRPr>
      </a:lvl6pPr>
      <a:lvl7pPr marL="914400" algn="l" defTabSz="457200" rtl="0" fontAlgn="base">
        <a:spcBef>
          <a:spcPct val="0"/>
        </a:spcBef>
        <a:spcAft>
          <a:spcPct val="0"/>
        </a:spcAft>
        <a:defRPr sz="3300">
          <a:solidFill>
            <a:srgbClr val="990033"/>
          </a:solidFill>
          <a:latin typeface="Gadget" pitchFamily="48" charset="0"/>
          <a:ea typeface="ＭＳ Ｐゴシック" pitchFamily="48" charset="-128"/>
        </a:defRPr>
      </a:lvl7pPr>
      <a:lvl8pPr marL="1371600" algn="l" defTabSz="457200" rtl="0" fontAlgn="base">
        <a:spcBef>
          <a:spcPct val="0"/>
        </a:spcBef>
        <a:spcAft>
          <a:spcPct val="0"/>
        </a:spcAft>
        <a:defRPr sz="3300">
          <a:solidFill>
            <a:srgbClr val="990033"/>
          </a:solidFill>
          <a:latin typeface="Gadget" pitchFamily="48" charset="0"/>
          <a:ea typeface="ＭＳ Ｐゴシック" pitchFamily="48" charset="-128"/>
        </a:defRPr>
      </a:lvl8pPr>
      <a:lvl9pPr marL="1828800" algn="l" defTabSz="457200" rtl="0" fontAlgn="base">
        <a:spcBef>
          <a:spcPct val="0"/>
        </a:spcBef>
        <a:spcAft>
          <a:spcPct val="0"/>
        </a:spcAft>
        <a:defRPr sz="3300">
          <a:solidFill>
            <a:srgbClr val="990033"/>
          </a:solidFill>
          <a:latin typeface="Gadget" pitchFamily="48" charset="0"/>
          <a:ea typeface="ＭＳ Ｐゴシック" pitchFamily="48" charset="-128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defRPr sz="2800" kern="1200">
          <a:solidFill>
            <a:srgbClr val="000099"/>
          </a:solidFill>
          <a:latin typeface="Gill Sans"/>
          <a:ea typeface="ＭＳ Ｐゴシック" pitchFamily="48" charset="-128"/>
          <a:cs typeface="Gill Sans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defRPr sz="2400" kern="1200">
          <a:solidFill>
            <a:srgbClr val="330099"/>
          </a:solidFill>
          <a:latin typeface="Gill Sans"/>
          <a:ea typeface="ＭＳ Ｐゴシック" pitchFamily="48" charset="-128"/>
          <a:cs typeface="Gill San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rgbClr val="330099"/>
          </a:solidFill>
          <a:latin typeface="Gill Sans"/>
          <a:ea typeface="ＭＳ Ｐゴシック" pitchFamily="48" charset="-128"/>
          <a:cs typeface="Gill San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rgbClr val="330099"/>
          </a:solidFill>
          <a:latin typeface="Gill Sans"/>
          <a:ea typeface="ＭＳ Ｐゴシック" pitchFamily="48" charset="-128"/>
          <a:cs typeface="Gill San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rgbClr val="330099"/>
          </a:solidFill>
          <a:latin typeface="Gill Sans"/>
          <a:ea typeface="ＭＳ Ｐゴシック" pitchFamily="48" charset="-128"/>
          <a:cs typeface="Gill San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9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9"/>
          <p:cNvSpPr>
            <a:spLocks noChangeArrowheads="1"/>
          </p:cNvSpPr>
          <p:nvPr/>
        </p:nvSpPr>
        <p:spPr bwMode="auto">
          <a:xfrm>
            <a:off x="123825" y="19050"/>
            <a:ext cx="8010525" cy="77946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36867" name="Picture 6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452438" y="5835650"/>
            <a:ext cx="590550" cy="763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6868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487363"/>
            <a:ext cx="8229600" cy="960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6869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51054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000099"/>
                </a:solidFill>
                <a:latin typeface="Gill Sans MT" pitchFamily="34" charset="0"/>
                <a:ea typeface="ＭＳ Ｐゴシック" pitchFamily="17" charset="-128"/>
                <a:cs typeface="+mn-cs"/>
              </a:defRPr>
            </a:lvl1pPr>
          </a:lstStyle>
          <a:p>
            <a:pPr>
              <a:defRPr/>
            </a:pPr>
            <a:r>
              <a:rPr lang="en-US"/>
              <a:t>NRAO Town Hall, AAS – Austin, 10 January 2012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29600" y="6356350"/>
            <a:ext cx="4572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000099"/>
                </a:solidFill>
                <a:latin typeface="Gill Sans MT" charset="0"/>
              </a:defRPr>
            </a:lvl1pPr>
          </a:lstStyle>
          <a:p>
            <a:fld id="{B544D230-496C-C04D-B955-A0C5092A86C9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33800" name="Text Box 7"/>
          <p:cNvSpPr txBox="1">
            <a:spLocks noChangeArrowheads="1"/>
          </p:cNvSpPr>
          <p:nvPr/>
        </p:nvSpPr>
        <p:spPr bwMode="auto">
          <a:xfrm>
            <a:off x="5903913" y="19050"/>
            <a:ext cx="2301875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defTabSz="914400" eaLnBrk="1" hangingPunct="1">
              <a:defRPr/>
            </a:pPr>
            <a:r>
              <a:rPr lang="en-US" sz="5400" b="1" smtClean="0">
                <a:solidFill>
                  <a:srgbClr val="8CC7EA"/>
                </a:solidFill>
                <a:latin typeface="Trebuchet MS" charset="0"/>
              </a:rPr>
              <a:t>NAASC</a:t>
            </a:r>
          </a:p>
        </p:txBody>
      </p:sp>
      <p:sp>
        <p:nvSpPr>
          <p:cNvPr id="36873" name="Line 8"/>
          <p:cNvSpPr>
            <a:spLocks noChangeShapeType="1"/>
          </p:cNvSpPr>
          <p:nvPr/>
        </p:nvSpPr>
        <p:spPr bwMode="auto">
          <a:xfrm>
            <a:off x="452438" y="495300"/>
            <a:ext cx="5451475" cy="0"/>
          </a:xfrm>
          <a:prstGeom prst="line">
            <a:avLst/>
          </a:prstGeom>
          <a:noFill/>
          <a:ln w="28575">
            <a:solidFill>
              <a:srgbClr val="8CC7EA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720" r:id="rId1"/>
    <p:sldLayoutId id="2147485721" r:id="rId2"/>
    <p:sldLayoutId id="2147485722" r:id="rId3"/>
    <p:sldLayoutId id="2147485723" r:id="rId4"/>
    <p:sldLayoutId id="2147485724" r:id="rId5"/>
    <p:sldLayoutId id="2147485725" r:id="rId6"/>
    <p:sldLayoutId id="2147485726" r:id="rId7"/>
  </p:sldLayoutIdLst>
  <p:hf hdr="0" dt="0"/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3300" b="1" kern="1200">
          <a:solidFill>
            <a:srgbClr val="990033"/>
          </a:solidFill>
          <a:latin typeface="Gill Sans MT" pitchFamily="34" charset="0"/>
          <a:ea typeface="ＭＳ Ｐゴシック" pitchFamily="96" charset="-128"/>
          <a:cs typeface="GillSans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3300" b="1">
          <a:solidFill>
            <a:srgbClr val="990033"/>
          </a:solidFill>
          <a:latin typeface="Gill Sans MT" pitchFamily="34" charset="0"/>
          <a:ea typeface="ＭＳ Ｐゴシック" pitchFamily="96" charset="-128"/>
          <a:cs typeface="GillSans" pitchFamily="48" charset="0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3300" b="1">
          <a:solidFill>
            <a:srgbClr val="990033"/>
          </a:solidFill>
          <a:latin typeface="Gill Sans MT" pitchFamily="34" charset="0"/>
          <a:ea typeface="ＭＳ Ｐゴシック" pitchFamily="96" charset="-128"/>
          <a:cs typeface="GillSans" pitchFamily="48" charset="0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3300" b="1">
          <a:solidFill>
            <a:srgbClr val="990033"/>
          </a:solidFill>
          <a:latin typeface="Gill Sans MT" pitchFamily="34" charset="0"/>
          <a:ea typeface="ＭＳ Ｐゴシック" pitchFamily="96" charset="-128"/>
          <a:cs typeface="GillSans" pitchFamily="48" charset="0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3300" b="1">
          <a:solidFill>
            <a:srgbClr val="990033"/>
          </a:solidFill>
          <a:latin typeface="Gill Sans MT" pitchFamily="34" charset="0"/>
          <a:ea typeface="ＭＳ Ｐゴシック" pitchFamily="96" charset="-128"/>
          <a:cs typeface="GillSans" pitchFamily="48" charset="0"/>
        </a:defRPr>
      </a:lvl5pPr>
      <a:lvl6pPr marL="457200" algn="l" defTabSz="457200" rtl="0" fontAlgn="base">
        <a:spcBef>
          <a:spcPct val="0"/>
        </a:spcBef>
        <a:spcAft>
          <a:spcPct val="0"/>
        </a:spcAft>
        <a:defRPr sz="3200">
          <a:solidFill>
            <a:srgbClr val="990033"/>
          </a:solidFill>
          <a:latin typeface="Gadget" pitchFamily="96" charset="0"/>
          <a:ea typeface="ＭＳ Ｐゴシック" pitchFamily="96" charset="-128"/>
        </a:defRPr>
      </a:lvl6pPr>
      <a:lvl7pPr marL="914400" algn="l" defTabSz="457200" rtl="0" fontAlgn="base">
        <a:spcBef>
          <a:spcPct val="0"/>
        </a:spcBef>
        <a:spcAft>
          <a:spcPct val="0"/>
        </a:spcAft>
        <a:defRPr sz="3200">
          <a:solidFill>
            <a:srgbClr val="990033"/>
          </a:solidFill>
          <a:latin typeface="Gadget" pitchFamily="96" charset="0"/>
          <a:ea typeface="ＭＳ Ｐゴシック" pitchFamily="96" charset="-128"/>
        </a:defRPr>
      </a:lvl7pPr>
      <a:lvl8pPr marL="1371600" algn="l" defTabSz="457200" rtl="0" fontAlgn="base">
        <a:spcBef>
          <a:spcPct val="0"/>
        </a:spcBef>
        <a:spcAft>
          <a:spcPct val="0"/>
        </a:spcAft>
        <a:defRPr sz="3200">
          <a:solidFill>
            <a:srgbClr val="990033"/>
          </a:solidFill>
          <a:latin typeface="Gadget" pitchFamily="96" charset="0"/>
          <a:ea typeface="ＭＳ Ｐゴシック" pitchFamily="96" charset="-128"/>
        </a:defRPr>
      </a:lvl8pPr>
      <a:lvl9pPr marL="1828800" algn="l" defTabSz="457200" rtl="0" fontAlgn="base">
        <a:spcBef>
          <a:spcPct val="0"/>
        </a:spcBef>
        <a:spcAft>
          <a:spcPct val="0"/>
        </a:spcAft>
        <a:defRPr sz="3200">
          <a:solidFill>
            <a:srgbClr val="990033"/>
          </a:solidFill>
          <a:latin typeface="Gadget" pitchFamily="96" charset="0"/>
          <a:ea typeface="ＭＳ Ｐゴシック" pitchFamily="96" charset="-128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000" kern="1200">
          <a:solidFill>
            <a:srgbClr val="000099"/>
          </a:solidFill>
          <a:latin typeface="Gill Sans MT" pitchFamily="34" charset="0"/>
          <a:ea typeface="ＭＳ Ｐゴシック" pitchFamily="96" charset="-128"/>
          <a:cs typeface="Gill Sans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rgbClr val="000099"/>
          </a:solidFill>
          <a:latin typeface="Gill Sans MT" pitchFamily="34" charset="0"/>
          <a:ea typeface="ＭＳ Ｐゴシック" pitchFamily="96" charset="-128"/>
          <a:cs typeface="Gill San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000" kern="1200">
          <a:solidFill>
            <a:srgbClr val="000099"/>
          </a:solidFill>
          <a:latin typeface="Gill Sans MT" pitchFamily="34" charset="0"/>
          <a:ea typeface="ＭＳ Ｐゴシック" pitchFamily="96" charset="-128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rgbClr val="000099"/>
          </a:solidFill>
          <a:latin typeface="Gill Sans MT" pitchFamily="34" charset="0"/>
          <a:ea typeface="ＭＳ Ｐゴシック" pitchFamily="96" charset="-128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rgbClr val="000099"/>
          </a:solidFill>
          <a:latin typeface="Gill Sans MT" pitchFamily="34" charset="0"/>
          <a:ea typeface="ＭＳ Ｐゴシック" pitchFamily="96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8" name="Picture 2"/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452438" y="5835650"/>
            <a:ext cx="590550" cy="763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5059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49530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45060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51054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000099"/>
                </a:solidFill>
                <a:latin typeface="+mn-lt"/>
                <a:ea typeface="ＭＳ Ｐゴシック" pitchFamily="17" charset="-128"/>
                <a:cs typeface="+mn-cs"/>
              </a:defRPr>
            </a:lvl1pPr>
          </a:lstStyle>
          <a:p>
            <a:pPr>
              <a:defRPr/>
            </a:pPr>
            <a:r>
              <a:rPr lang="en-US"/>
              <a:t>NRAO Town Hall, AAS – Austin, 10 January 2012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29600" y="6356350"/>
            <a:ext cx="4572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000099"/>
                </a:solidFill>
                <a:latin typeface="Gill Sans MT" charset="0"/>
              </a:defRPr>
            </a:lvl1pPr>
          </a:lstStyle>
          <a:p>
            <a:fld id="{A44F01A7-5243-E546-B3DD-B6F12C937323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45063" name="Rectangle 7"/>
          <p:cNvSpPr>
            <a:spLocks noChangeArrowheads="1"/>
          </p:cNvSpPr>
          <p:nvPr/>
        </p:nvSpPr>
        <p:spPr bwMode="auto">
          <a:xfrm>
            <a:off x="123825" y="19050"/>
            <a:ext cx="8851900" cy="77946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1992" name="Text Box 8"/>
          <p:cNvSpPr txBox="1">
            <a:spLocks noChangeArrowheads="1"/>
          </p:cNvSpPr>
          <p:nvPr/>
        </p:nvSpPr>
        <p:spPr bwMode="auto">
          <a:xfrm>
            <a:off x="7370763" y="19050"/>
            <a:ext cx="1423987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sz="5400" b="1" smtClean="0">
                <a:solidFill>
                  <a:srgbClr val="8CC7EA"/>
                </a:solidFill>
                <a:latin typeface="Trebuchet MS" charset="0"/>
              </a:rPr>
              <a:t>CDL</a:t>
            </a:r>
          </a:p>
        </p:txBody>
      </p:sp>
      <p:sp>
        <p:nvSpPr>
          <p:cNvPr id="45065" name="Line 9"/>
          <p:cNvSpPr>
            <a:spLocks noChangeShapeType="1"/>
          </p:cNvSpPr>
          <p:nvPr/>
        </p:nvSpPr>
        <p:spPr bwMode="auto">
          <a:xfrm>
            <a:off x="452438" y="495300"/>
            <a:ext cx="6951662" cy="0"/>
          </a:xfrm>
          <a:prstGeom prst="line">
            <a:avLst/>
          </a:prstGeom>
          <a:noFill/>
          <a:ln w="28575">
            <a:solidFill>
              <a:srgbClr val="8CC7EA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727" r:id="rId1"/>
    <p:sldLayoutId id="2147485728" r:id="rId2"/>
    <p:sldLayoutId id="2147485729" r:id="rId3"/>
    <p:sldLayoutId id="2147485730" r:id="rId4"/>
    <p:sldLayoutId id="2147485731" r:id="rId5"/>
    <p:sldLayoutId id="2147485732" r:id="rId6"/>
    <p:sldLayoutId id="2147485733" r:id="rId7"/>
    <p:sldLayoutId id="2147485734" r:id="rId8"/>
    <p:sldLayoutId id="2147485735" r:id="rId9"/>
    <p:sldLayoutId id="2147485736" r:id="rId10"/>
    <p:sldLayoutId id="2147485737" r:id="rId11"/>
  </p:sldLayoutIdLst>
  <p:hf hdr="0" dt="0"/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3300" b="1">
          <a:solidFill>
            <a:srgbClr val="990033"/>
          </a:solidFill>
          <a:latin typeface="+mj-lt"/>
          <a:ea typeface="+mj-ea"/>
          <a:cs typeface="ＭＳ Ｐゴシック" charset="0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3300" b="1">
          <a:solidFill>
            <a:srgbClr val="990033"/>
          </a:solidFill>
          <a:latin typeface="Gill Sans MT" pitchFamily="34" charset="0"/>
          <a:ea typeface="ＭＳ Ｐゴシック" pitchFamily="17" charset="-128"/>
          <a:cs typeface="ＭＳ Ｐゴシック" charset="0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3300" b="1">
          <a:solidFill>
            <a:srgbClr val="990033"/>
          </a:solidFill>
          <a:latin typeface="Gill Sans MT" pitchFamily="34" charset="0"/>
          <a:ea typeface="ＭＳ Ｐゴシック" pitchFamily="17" charset="-128"/>
          <a:cs typeface="ＭＳ Ｐゴシック" charset="0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3300" b="1">
          <a:solidFill>
            <a:srgbClr val="990033"/>
          </a:solidFill>
          <a:latin typeface="Gill Sans MT" pitchFamily="34" charset="0"/>
          <a:ea typeface="ＭＳ Ｐゴシック" pitchFamily="17" charset="-128"/>
          <a:cs typeface="ＭＳ Ｐゴシック" charset="0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3300" b="1">
          <a:solidFill>
            <a:srgbClr val="990033"/>
          </a:solidFill>
          <a:latin typeface="Gill Sans MT" pitchFamily="34" charset="0"/>
          <a:ea typeface="ＭＳ Ｐゴシック" pitchFamily="17" charset="-128"/>
          <a:cs typeface="ＭＳ Ｐゴシック" charset="0"/>
        </a:defRPr>
      </a:lvl5pPr>
      <a:lvl6pPr marL="457200" algn="l" defTabSz="457200" rtl="0" eaLnBrk="0" fontAlgn="base" hangingPunct="0">
        <a:spcBef>
          <a:spcPct val="0"/>
        </a:spcBef>
        <a:spcAft>
          <a:spcPct val="0"/>
        </a:spcAft>
        <a:defRPr sz="3300" b="1">
          <a:solidFill>
            <a:srgbClr val="990033"/>
          </a:solidFill>
          <a:latin typeface="Gill Sans MT" pitchFamily="34" charset="0"/>
          <a:ea typeface="ＭＳ Ｐゴシック" pitchFamily="17" charset="-128"/>
        </a:defRPr>
      </a:lvl6pPr>
      <a:lvl7pPr marL="914400" algn="l" defTabSz="457200" rtl="0" eaLnBrk="0" fontAlgn="base" hangingPunct="0">
        <a:spcBef>
          <a:spcPct val="0"/>
        </a:spcBef>
        <a:spcAft>
          <a:spcPct val="0"/>
        </a:spcAft>
        <a:defRPr sz="3300" b="1">
          <a:solidFill>
            <a:srgbClr val="990033"/>
          </a:solidFill>
          <a:latin typeface="Gill Sans MT" pitchFamily="34" charset="0"/>
          <a:ea typeface="ＭＳ Ｐゴシック" pitchFamily="17" charset="-128"/>
        </a:defRPr>
      </a:lvl7pPr>
      <a:lvl8pPr marL="1371600" algn="l" defTabSz="457200" rtl="0" eaLnBrk="0" fontAlgn="base" hangingPunct="0">
        <a:spcBef>
          <a:spcPct val="0"/>
        </a:spcBef>
        <a:spcAft>
          <a:spcPct val="0"/>
        </a:spcAft>
        <a:defRPr sz="3300" b="1">
          <a:solidFill>
            <a:srgbClr val="990033"/>
          </a:solidFill>
          <a:latin typeface="Gill Sans MT" pitchFamily="34" charset="0"/>
          <a:ea typeface="ＭＳ Ｐゴシック" pitchFamily="17" charset="-128"/>
        </a:defRPr>
      </a:lvl8pPr>
      <a:lvl9pPr marL="1828800" algn="l" defTabSz="457200" rtl="0" eaLnBrk="0" fontAlgn="base" hangingPunct="0">
        <a:spcBef>
          <a:spcPct val="0"/>
        </a:spcBef>
        <a:spcAft>
          <a:spcPct val="0"/>
        </a:spcAft>
        <a:defRPr sz="3300" b="1">
          <a:solidFill>
            <a:srgbClr val="990033"/>
          </a:solidFill>
          <a:latin typeface="Gill Sans MT" pitchFamily="34" charset="0"/>
          <a:ea typeface="ＭＳ Ｐゴシック" pitchFamily="17" charset="-128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000">
          <a:solidFill>
            <a:srgbClr val="000099"/>
          </a:solidFill>
          <a:latin typeface="+mn-lt"/>
          <a:ea typeface="+mn-ea"/>
          <a:cs typeface="ＭＳ Ｐゴシック" charset="0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>
          <a:solidFill>
            <a:srgbClr val="000099"/>
          </a:solidFill>
          <a:latin typeface="+mn-lt"/>
          <a:ea typeface="+mn-ea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000">
          <a:solidFill>
            <a:srgbClr val="000099"/>
          </a:solidFill>
          <a:latin typeface="+mn-lt"/>
          <a:ea typeface="+mn-ea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>
          <a:solidFill>
            <a:srgbClr val="000099"/>
          </a:solidFill>
          <a:latin typeface="+mn-lt"/>
          <a:ea typeface="+mn-ea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rgbClr val="000099"/>
          </a:solidFill>
          <a:latin typeface="+mn-lt"/>
          <a:ea typeface="+mn-ea"/>
        </a:defRPr>
      </a:lvl5pPr>
      <a:lvl6pPr marL="25146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rgbClr val="000099"/>
          </a:solidFill>
          <a:latin typeface="+mn-lt"/>
          <a:ea typeface="+mn-ea"/>
        </a:defRPr>
      </a:lvl6pPr>
      <a:lvl7pPr marL="29718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rgbClr val="000099"/>
          </a:solidFill>
          <a:latin typeface="+mn-lt"/>
          <a:ea typeface="+mn-ea"/>
        </a:defRPr>
      </a:lvl7pPr>
      <a:lvl8pPr marL="3429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rgbClr val="000099"/>
          </a:solidFill>
          <a:latin typeface="+mn-lt"/>
          <a:ea typeface="+mn-ea"/>
        </a:defRPr>
      </a:lvl8pPr>
      <a:lvl9pPr marL="3886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rgbClr val="000099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730" name="Picture 2"/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452438" y="5835650"/>
            <a:ext cx="590550" cy="763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3731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49530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73732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51054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000099"/>
                </a:solidFill>
                <a:latin typeface="+mn-lt"/>
                <a:ea typeface="ＭＳ Ｐゴシック" pitchFamily="17" charset="-128"/>
                <a:cs typeface="+mn-cs"/>
              </a:defRPr>
            </a:lvl1pPr>
          </a:lstStyle>
          <a:p>
            <a:pPr>
              <a:defRPr/>
            </a:pPr>
            <a:r>
              <a:rPr lang="en-US"/>
              <a:t>NRAO Town Hall, AAS – Austin, 10 January 2012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29600" y="6356350"/>
            <a:ext cx="4572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000099"/>
                </a:solidFill>
                <a:latin typeface="Gill Sans MT" charset="0"/>
              </a:defRPr>
            </a:lvl1pPr>
          </a:lstStyle>
          <a:p>
            <a:fld id="{00C117D3-A1B5-CE47-841D-B96B28D74CED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73735" name="Rectangle 7"/>
          <p:cNvSpPr>
            <a:spLocks noChangeArrowheads="1"/>
          </p:cNvSpPr>
          <p:nvPr/>
        </p:nvSpPr>
        <p:spPr bwMode="auto">
          <a:xfrm>
            <a:off x="123825" y="19050"/>
            <a:ext cx="8851900" cy="77946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0664" name="Text Box 8"/>
          <p:cNvSpPr txBox="1">
            <a:spLocks noChangeArrowheads="1"/>
          </p:cNvSpPr>
          <p:nvPr/>
        </p:nvSpPr>
        <p:spPr bwMode="auto">
          <a:xfrm>
            <a:off x="7370763" y="19050"/>
            <a:ext cx="147955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sz="5400" b="1" smtClean="0">
                <a:solidFill>
                  <a:srgbClr val="8CC7EA"/>
                </a:solidFill>
                <a:latin typeface="Trebuchet MS" charset="0"/>
              </a:rPr>
              <a:t>NTC</a:t>
            </a:r>
          </a:p>
        </p:txBody>
      </p:sp>
      <p:sp>
        <p:nvSpPr>
          <p:cNvPr id="73737" name="Line 9"/>
          <p:cNvSpPr>
            <a:spLocks noChangeShapeType="1"/>
          </p:cNvSpPr>
          <p:nvPr/>
        </p:nvSpPr>
        <p:spPr bwMode="auto">
          <a:xfrm>
            <a:off x="452438" y="495300"/>
            <a:ext cx="6951662" cy="0"/>
          </a:xfrm>
          <a:prstGeom prst="line">
            <a:avLst/>
          </a:prstGeom>
          <a:noFill/>
          <a:ln w="28575">
            <a:solidFill>
              <a:srgbClr val="8CC7EA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752" r:id="rId1"/>
    <p:sldLayoutId id="2147485753" r:id="rId2"/>
    <p:sldLayoutId id="2147485754" r:id="rId3"/>
    <p:sldLayoutId id="2147485755" r:id="rId4"/>
    <p:sldLayoutId id="2147485756" r:id="rId5"/>
    <p:sldLayoutId id="2147485757" r:id="rId6"/>
    <p:sldLayoutId id="2147485758" r:id="rId7"/>
    <p:sldLayoutId id="2147485759" r:id="rId8"/>
    <p:sldLayoutId id="2147485760" r:id="rId9"/>
    <p:sldLayoutId id="2147485761" r:id="rId10"/>
    <p:sldLayoutId id="2147485762" r:id="rId11"/>
  </p:sldLayoutIdLst>
  <p:hf hdr="0" dt="0"/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3300" b="1">
          <a:solidFill>
            <a:srgbClr val="990033"/>
          </a:solidFill>
          <a:latin typeface="+mj-lt"/>
          <a:ea typeface="+mj-ea"/>
          <a:cs typeface="ＭＳ Ｐゴシック" charset="0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3300" b="1">
          <a:solidFill>
            <a:srgbClr val="990033"/>
          </a:solidFill>
          <a:latin typeface="Gill Sans MT" pitchFamily="34" charset="0"/>
          <a:ea typeface="ＭＳ Ｐゴシック" pitchFamily="17" charset="-128"/>
          <a:cs typeface="ＭＳ Ｐゴシック" charset="0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3300" b="1">
          <a:solidFill>
            <a:srgbClr val="990033"/>
          </a:solidFill>
          <a:latin typeface="Gill Sans MT" pitchFamily="34" charset="0"/>
          <a:ea typeface="ＭＳ Ｐゴシック" pitchFamily="17" charset="-128"/>
          <a:cs typeface="ＭＳ Ｐゴシック" charset="0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3300" b="1">
          <a:solidFill>
            <a:srgbClr val="990033"/>
          </a:solidFill>
          <a:latin typeface="Gill Sans MT" pitchFamily="34" charset="0"/>
          <a:ea typeface="ＭＳ Ｐゴシック" pitchFamily="17" charset="-128"/>
          <a:cs typeface="ＭＳ Ｐゴシック" charset="0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3300" b="1">
          <a:solidFill>
            <a:srgbClr val="990033"/>
          </a:solidFill>
          <a:latin typeface="Gill Sans MT" pitchFamily="34" charset="0"/>
          <a:ea typeface="ＭＳ Ｐゴシック" pitchFamily="17" charset="-128"/>
          <a:cs typeface="ＭＳ Ｐゴシック" charset="0"/>
        </a:defRPr>
      </a:lvl5pPr>
      <a:lvl6pPr marL="457200" algn="l" defTabSz="457200" rtl="0" eaLnBrk="0" fontAlgn="base" hangingPunct="0">
        <a:spcBef>
          <a:spcPct val="0"/>
        </a:spcBef>
        <a:spcAft>
          <a:spcPct val="0"/>
        </a:spcAft>
        <a:defRPr sz="3300" b="1">
          <a:solidFill>
            <a:srgbClr val="990033"/>
          </a:solidFill>
          <a:latin typeface="Gill Sans MT" pitchFamily="34" charset="0"/>
          <a:ea typeface="ＭＳ Ｐゴシック" pitchFamily="17" charset="-128"/>
        </a:defRPr>
      </a:lvl6pPr>
      <a:lvl7pPr marL="914400" algn="l" defTabSz="457200" rtl="0" eaLnBrk="0" fontAlgn="base" hangingPunct="0">
        <a:spcBef>
          <a:spcPct val="0"/>
        </a:spcBef>
        <a:spcAft>
          <a:spcPct val="0"/>
        </a:spcAft>
        <a:defRPr sz="3300" b="1">
          <a:solidFill>
            <a:srgbClr val="990033"/>
          </a:solidFill>
          <a:latin typeface="Gill Sans MT" pitchFamily="34" charset="0"/>
          <a:ea typeface="ＭＳ Ｐゴシック" pitchFamily="17" charset="-128"/>
        </a:defRPr>
      </a:lvl7pPr>
      <a:lvl8pPr marL="1371600" algn="l" defTabSz="457200" rtl="0" eaLnBrk="0" fontAlgn="base" hangingPunct="0">
        <a:spcBef>
          <a:spcPct val="0"/>
        </a:spcBef>
        <a:spcAft>
          <a:spcPct val="0"/>
        </a:spcAft>
        <a:defRPr sz="3300" b="1">
          <a:solidFill>
            <a:srgbClr val="990033"/>
          </a:solidFill>
          <a:latin typeface="Gill Sans MT" pitchFamily="34" charset="0"/>
          <a:ea typeface="ＭＳ Ｐゴシック" pitchFamily="17" charset="-128"/>
        </a:defRPr>
      </a:lvl8pPr>
      <a:lvl9pPr marL="1828800" algn="l" defTabSz="457200" rtl="0" eaLnBrk="0" fontAlgn="base" hangingPunct="0">
        <a:spcBef>
          <a:spcPct val="0"/>
        </a:spcBef>
        <a:spcAft>
          <a:spcPct val="0"/>
        </a:spcAft>
        <a:defRPr sz="3300" b="1">
          <a:solidFill>
            <a:srgbClr val="990033"/>
          </a:solidFill>
          <a:latin typeface="Gill Sans MT" pitchFamily="34" charset="0"/>
          <a:ea typeface="ＭＳ Ｐゴシック" pitchFamily="17" charset="-128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000">
          <a:solidFill>
            <a:srgbClr val="000099"/>
          </a:solidFill>
          <a:latin typeface="+mn-lt"/>
          <a:ea typeface="+mn-ea"/>
          <a:cs typeface="ＭＳ Ｐゴシック" charset="0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>
          <a:solidFill>
            <a:srgbClr val="000099"/>
          </a:solidFill>
          <a:latin typeface="+mn-lt"/>
          <a:ea typeface="+mn-ea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000">
          <a:solidFill>
            <a:srgbClr val="000099"/>
          </a:solidFill>
          <a:latin typeface="+mn-lt"/>
          <a:ea typeface="+mn-ea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>
          <a:solidFill>
            <a:srgbClr val="000099"/>
          </a:solidFill>
          <a:latin typeface="+mn-lt"/>
          <a:ea typeface="+mn-ea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rgbClr val="000099"/>
          </a:solidFill>
          <a:latin typeface="+mn-lt"/>
          <a:ea typeface="+mn-ea"/>
        </a:defRPr>
      </a:lvl5pPr>
      <a:lvl6pPr marL="25146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rgbClr val="000099"/>
          </a:solidFill>
          <a:latin typeface="+mn-lt"/>
          <a:ea typeface="+mn-ea"/>
        </a:defRPr>
      </a:lvl6pPr>
      <a:lvl7pPr marL="29718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rgbClr val="000099"/>
          </a:solidFill>
          <a:latin typeface="+mn-lt"/>
          <a:ea typeface="+mn-ea"/>
        </a:defRPr>
      </a:lvl7pPr>
      <a:lvl8pPr marL="3429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rgbClr val="000099"/>
          </a:solidFill>
          <a:latin typeface="+mn-lt"/>
          <a:ea typeface="+mn-ea"/>
        </a:defRPr>
      </a:lvl8pPr>
      <a:lvl9pPr marL="3886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rgbClr val="000099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8306" name="Picture 2"/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452438" y="5835650"/>
            <a:ext cx="590550" cy="763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8307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49530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98308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51054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000099"/>
                </a:solidFill>
                <a:latin typeface="+mn-lt"/>
                <a:ea typeface="ＭＳ Ｐゴシック" pitchFamily="17" charset="-128"/>
                <a:cs typeface="+mn-cs"/>
              </a:defRPr>
            </a:lvl1pPr>
          </a:lstStyle>
          <a:p>
            <a:pPr>
              <a:defRPr/>
            </a:pPr>
            <a:r>
              <a:rPr lang="en-US"/>
              <a:t>NRAO Town Hall, AAS – Austin, 10 January 2012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29600" y="6356350"/>
            <a:ext cx="4572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000099"/>
                </a:solidFill>
                <a:latin typeface="Gill Sans MT" charset="0"/>
              </a:defRPr>
            </a:lvl1pPr>
          </a:lstStyle>
          <a:p>
            <a:fld id="{73822B4B-A35B-BE4F-868C-9AA35550D323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98311" name="Rectangle 7"/>
          <p:cNvSpPr>
            <a:spLocks noChangeArrowheads="1"/>
          </p:cNvSpPr>
          <p:nvPr/>
        </p:nvSpPr>
        <p:spPr bwMode="auto">
          <a:xfrm>
            <a:off x="123825" y="19050"/>
            <a:ext cx="8851900" cy="77946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0664" name="Text Box 8"/>
          <p:cNvSpPr txBox="1">
            <a:spLocks noChangeArrowheads="1"/>
          </p:cNvSpPr>
          <p:nvPr/>
        </p:nvSpPr>
        <p:spPr bwMode="auto">
          <a:xfrm>
            <a:off x="7370763" y="19050"/>
            <a:ext cx="1531937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sz="5400" b="1" dirty="0" smtClean="0">
                <a:solidFill>
                  <a:srgbClr val="8CC7EA"/>
                </a:solidFill>
                <a:latin typeface="Trebuchet MS" charset="0"/>
              </a:rPr>
              <a:t>OCA</a:t>
            </a:r>
          </a:p>
        </p:txBody>
      </p:sp>
      <p:sp>
        <p:nvSpPr>
          <p:cNvPr id="98313" name="Line 9"/>
          <p:cNvSpPr>
            <a:spLocks noChangeShapeType="1"/>
          </p:cNvSpPr>
          <p:nvPr/>
        </p:nvSpPr>
        <p:spPr bwMode="auto">
          <a:xfrm>
            <a:off x="452438" y="495300"/>
            <a:ext cx="6951662" cy="0"/>
          </a:xfrm>
          <a:prstGeom prst="line">
            <a:avLst/>
          </a:prstGeom>
          <a:noFill/>
          <a:ln w="28575">
            <a:solidFill>
              <a:srgbClr val="8CC7EA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774" r:id="rId1"/>
    <p:sldLayoutId id="2147485775" r:id="rId2"/>
    <p:sldLayoutId id="2147485776" r:id="rId3"/>
    <p:sldLayoutId id="2147485777" r:id="rId4"/>
    <p:sldLayoutId id="2147485778" r:id="rId5"/>
    <p:sldLayoutId id="2147485779" r:id="rId6"/>
    <p:sldLayoutId id="2147485780" r:id="rId7"/>
    <p:sldLayoutId id="2147485781" r:id="rId8"/>
    <p:sldLayoutId id="2147485782" r:id="rId9"/>
    <p:sldLayoutId id="2147485783" r:id="rId10"/>
    <p:sldLayoutId id="2147485784" r:id="rId11"/>
  </p:sldLayoutIdLst>
  <p:hf hdr="0" dt="0"/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3300" b="1">
          <a:solidFill>
            <a:srgbClr val="990033"/>
          </a:solidFill>
          <a:latin typeface="+mj-lt"/>
          <a:ea typeface="+mj-ea"/>
          <a:cs typeface="ＭＳ Ｐゴシック" charset="0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3300" b="1">
          <a:solidFill>
            <a:srgbClr val="990033"/>
          </a:solidFill>
          <a:latin typeface="Gill Sans MT" pitchFamily="34" charset="0"/>
          <a:ea typeface="ＭＳ Ｐゴシック" pitchFamily="17" charset="-128"/>
          <a:cs typeface="ＭＳ Ｐゴシック" charset="0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3300" b="1">
          <a:solidFill>
            <a:srgbClr val="990033"/>
          </a:solidFill>
          <a:latin typeface="Gill Sans MT" pitchFamily="34" charset="0"/>
          <a:ea typeface="ＭＳ Ｐゴシック" pitchFamily="17" charset="-128"/>
          <a:cs typeface="ＭＳ Ｐゴシック" charset="0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3300" b="1">
          <a:solidFill>
            <a:srgbClr val="990033"/>
          </a:solidFill>
          <a:latin typeface="Gill Sans MT" pitchFamily="34" charset="0"/>
          <a:ea typeface="ＭＳ Ｐゴシック" pitchFamily="17" charset="-128"/>
          <a:cs typeface="ＭＳ Ｐゴシック" charset="0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3300" b="1">
          <a:solidFill>
            <a:srgbClr val="990033"/>
          </a:solidFill>
          <a:latin typeface="Gill Sans MT" pitchFamily="34" charset="0"/>
          <a:ea typeface="ＭＳ Ｐゴシック" pitchFamily="17" charset="-128"/>
          <a:cs typeface="ＭＳ Ｐゴシック" charset="0"/>
        </a:defRPr>
      </a:lvl5pPr>
      <a:lvl6pPr marL="457200" algn="l" defTabSz="457200" rtl="0" eaLnBrk="0" fontAlgn="base" hangingPunct="0">
        <a:spcBef>
          <a:spcPct val="0"/>
        </a:spcBef>
        <a:spcAft>
          <a:spcPct val="0"/>
        </a:spcAft>
        <a:defRPr sz="3300" b="1">
          <a:solidFill>
            <a:srgbClr val="990033"/>
          </a:solidFill>
          <a:latin typeface="Gill Sans MT" pitchFamily="34" charset="0"/>
          <a:ea typeface="ＭＳ Ｐゴシック" pitchFamily="17" charset="-128"/>
        </a:defRPr>
      </a:lvl6pPr>
      <a:lvl7pPr marL="914400" algn="l" defTabSz="457200" rtl="0" eaLnBrk="0" fontAlgn="base" hangingPunct="0">
        <a:spcBef>
          <a:spcPct val="0"/>
        </a:spcBef>
        <a:spcAft>
          <a:spcPct val="0"/>
        </a:spcAft>
        <a:defRPr sz="3300" b="1">
          <a:solidFill>
            <a:srgbClr val="990033"/>
          </a:solidFill>
          <a:latin typeface="Gill Sans MT" pitchFamily="34" charset="0"/>
          <a:ea typeface="ＭＳ Ｐゴシック" pitchFamily="17" charset="-128"/>
        </a:defRPr>
      </a:lvl7pPr>
      <a:lvl8pPr marL="1371600" algn="l" defTabSz="457200" rtl="0" eaLnBrk="0" fontAlgn="base" hangingPunct="0">
        <a:spcBef>
          <a:spcPct val="0"/>
        </a:spcBef>
        <a:spcAft>
          <a:spcPct val="0"/>
        </a:spcAft>
        <a:defRPr sz="3300" b="1">
          <a:solidFill>
            <a:srgbClr val="990033"/>
          </a:solidFill>
          <a:latin typeface="Gill Sans MT" pitchFamily="34" charset="0"/>
          <a:ea typeface="ＭＳ Ｐゴシック" pitchFamily="17" charset="-128"/>
        </a:defRPr>
      </a:lvl8pPr>
      <a:lvl9pPr marL="1828800" algn="l" defTabSz="457200" rtl="0" eaLnBrk="0" fontAlgn="base" hangingPunct="0">
        <a:spcBef>
          <a:spcPct val="0"/>
        </a:spcBef>
        <a:spcAft>
          <a:spcPct val="0"/>
        </a:spcAft>
        <a:defRPr sz="3300" b="1">
          <a:solidFill>
            <a:srgbClr val="990033"/>
          </a:solidFill>
          <a:latin typeface="Gill Sans MT" pitchFamily="34" charset="0"/>
          <a:ea typeface="ＭＳ Ｐゴシック" pitchFamily="17" charset="-128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000">
          <a:solidFill>
            <a:srgbClr val="000099"/>
          </a:solidFill>
          <a:latin typeface="+mn-lt"/>
          <a:ea typeface="+mn-ea"/>
          <a:cs typeface="ＭＳ Ｐゴシック" charset="0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>
          <a:solidFill>
            <a:srgbClr val="000099"/>
          </a:solidFill>
          <a:latin typeface="+mn-lt"/>
          <a:ea typeface="+mn-ea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000">
          <a:solidFill>
            <a:srgbClr val="000099"/>
          </a:solidFill>
          <a:latin typeface="+mn-lt"/>
          <a:ea typeface="+mn-ea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>
          <a:solidFill>
            <a:srgbClr val="000099"/>
          </a:solidFill>
          <a:latin typeface="+mn-lt"/>
          <a:ea typeface="+mn-ea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rgbClr val="000099"/>
          </a:solidFill>
          <a:latin typeface="+mn-lt"/>
          <a:ea typeface="+mn-ea"/>
        </a:defRPr>
      </a:lvl5pPr>
      <a:lvl6pPr marL="25146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rgbClr val="000099"/>
          </a:solidFill>
          <a:latin typeface="+mn-lt"/>
          <a:ea typeface="+mn-ea"/>
        </a:defRPr>
      </a:lvl6pPr>
      <a:lvl7pPr marL="29718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rgbClr val="000099"/>
          </a:solidFill>
          <a:latin typeface="+mn-lt"/>
          <a:ea typeface="+mn-ea"/>
        </a:defRPr>
      </a:lvl7pPr>
      <a:lvl8pPr marL="3429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rgbClr val="000099"/>
          </a:solidFill>
          <a:latin typeface="+mn-lt"/>
          <a:ea typeface="+mn-ea"/>
        </a:defRPr>
      </a:lvl8pPr>
      <a:lvl9pPr marL="3886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rgbClr val="000099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0594" name="Picture 2"/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452438" y="5837238"/>
            <a:ext cx="590550" cy="760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0595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49530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10596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51054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000099"/>
                </a:solidFill>
                <a:latin typeface="+mn-lt"/>
                <a:ea typeface="ＭＳ Ｐゴシック" pitchFamily="17" charset="-128"/>
                <a:cs typeface="+mn-cs"/>
              </a:defRPr>
            </a:lvl1pPr>
          </a:lstStyle>
          <a:p>
            <a:pPr>
              <a:defRPr/>
            </a:pPr>
            <a:r>
              <a:rPr lang="en-US"/>
              <a:t>NRAO Town Hall, AAS – Austin, 10 January 2012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29600" y="6356350"/>
            <a:ext cx="4572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000099"/>
                </a:solidFill>
                <a:latin typeface="Gill Sans MT" charset="0"/>
              </a:defRPr>
            </a:lvl1pPr>
          </a:lstStyle>
          <a:p>
            <a:fld id="{EE4F0C64-D9F1-9047-B767-0E4409D48DFB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110599" name="Rectangle 7"/>
          <p:cNvSpPr>
            <a:spLocks noChangeArrowheads="1"/>
          </p:cNvSpPr>
          <p:nvPr/>
        </p:nvSpPr>
        <p:spPr bwMode="auto">
          <a:xfrm>
            <a:off x="123825" y="19050"/>
            <a:ext cx="8851900" cy="77946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0664" name="Text Box 8"/>
          <p:cNvSpPr txBox="1">
            <a:spLocks noChangeArrowheads="1"/>
          </p:cNvSpPr>
          <p:nvPr/>
        </p:nvSpPr>
        <p:spPr bwMode="auto">
          <a:xfrm>
            <a:off x="7370763" y="19050"/>
            <a:ext cx="1531937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sz="5400" b="1" dirty="0" smtClean="0">
                <a:solidFill>
                  <a:srgbClr val="8CC7EA"/>
                </a:solidFill>
                <a:latin typeface="Trebuchet MS" charset="0"/>
              </a:rPr>
              <a:t>OCA</a:t>
            </a:r>
          </a:p>
        </p:txBody>
      </p:sp>
      <p:sp>
        <p:nvSpPr>
          <p:cNvPr id="110601" name="Line 9"/>
          <p:cNvSpPr>
            <a:spLocks noChangeShapeType="1"/>
          </p:cNvSpPr>
          <p:nvPr/>
        </p:nvSpPr>
        <p:spPr bwMode="auto">
          <a:xfrm>
            <a:off x="452438" y="495300"/>
            <a:ext cx="6951662" cy="0"/>
          </a:xfrm>
          <a:prstGeom prst="line">
            <a:avLst/>
          </a:prstGeom>
          <a:noFill/>
          <a:ln w="28575">
            <a:solidFill>
              <a:srgbClr val="8CC7EA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785" r:id="rId1"/>
    <p:sldLayoutId id="2147485786" r:id="rId2"/>
    <p:sldLayoutId id="2147485787" r:id="rId3"/>
    <p:sldLayoutId id="2147485788" r:id="rId4"/>
    <p:sldLayoutId id="2147485789" r:id="rId5"/>
    <p:sldLayoutId id="2147485790" r:id="rId6"/>
    <p:sldLayoutId id="2147485791" r:id="rId7"/>
    <p:sldLayoutId id="2147485792" r:id="rId8"/>
    <p:sldLayoutId id="2147485793" r:id="rId9"/>
    <p:sldLayoutId id="2147485794" r:id="rId10"/>
    <p:sldLayoutId id="2147485795" r:id="rId11"/>
  </p:sldLayoutIdLst>
  <p:hf hdr="0" dt="0"/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3300" b="1">
          <a:solidFill>
            <a:srgbClr val="990033"/>
          </a:solidFill>
          <a:latin typeface="+mj-lt"/>
          <a:ea typeface="+mj-ea"/>
          <a:cs typeface="ＭＳ Ｐゴシック" charset="0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3300" b="1">
          <a:solidFill>
            <a:srgbClr val="990033"/>
          </a:solidFill>
          <a:latin typeface="Gill Sans MT" pitchFamily="34" charset="0"/>
          <a:ea typeface="ＭＳ Ｐゴシック" pitchFamily="17" charset="-128"/>
          <a:cs typeface="ＭＳ Ｐゴシック" charset="0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3300" b="1">
          <a:solidFill>
            <a:srgbClr val="990033"/>
          </a:solidFill>
          <a:latin typeface="Gill Sans MT" pitchFamily="34" charset="0"/>
          <a:ea typeface="ＭＳ Ｐゴシック" pitchFamily="17" charset="-128"/>
          <a:cs typeface="ＭＳ Ｐゴシック" charset="0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3300" b="1">
          <a:solidFill>
            <a:srgbClr val="990033"/>
          </a:solidFill>
          <a:latin typeface="Gill Sans MT" pitchFamily="34" charset="0"/>
          <a:ea typeface="ＭＳ Ｐゴシック" pitchFamily="17" charset="-128"/>
          <a:cs typeface="ＭＳ Ｐゴシック" charset="0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3300" b="1">
          <a:solidFill>
            <a:srgbClr val="990033"/>
          </a:solidFill>
          <a:latin typeface="Gill Sans MT" pitchFamily="34" charset="0"/>
          <a:ea typeface="ＭＳ Ｐゴシック" pitchFamily="17" charset="-128"/>
          <a:cs typeface="ＭＳ Ｐゴシック" charset="0"/>
        </a:defRPr>
      </a:lvl5pPr>
      <a:lvl6pPr marL="457200" algn="l" defTabSz="457200" rtl="0" eaLnBrk="0" fontAlgn="base" hangingPunct="0">
        <a:spcBef>
          <a:spcPct val="0"/>
        </a:spcBef>
        <a:spcAft>
          <a:spcPct val="0"/>
        </a:spcAft>
        <a:defRPr sz="3300" b="1">
          <a:solidFill>
            <a:srgbClr val="990033"/>
          </a:solidFill>
          <a:latin typeface="Gill Sans MT" pitchFamily="34" charset="0"/>
          <a:ea typeface="ＭＳ Ｐゴシック" pitchFamily="17" charset="-128"/>
        </a:defRPr>
      </a:lvl6pPr>
      <a:lvl7pPr marL="914400" algn="l" defTabSz="457200" rtl="0" eaLnBrk="0" fontAlgn="base" hangingPunct="0">
        <a:spcBef>
          <a:spcPct val="0"/>
        </a:spcBef>
        <a:spcAft>
          <a:spcPct val="0"/>
        </a:spcAft>
        <a:defRPr sz="3300" b="1">
          <a:solidFill>
            <a:srgbClr val="990033"/>
          </a:solidFill>
          <a:latin typeface="Gill Sans MT" pitchFamily="34" charset="0"/>
          <a:ea typeface="ＭＳ Ｐゴシック" pitchFamily="17" charset="-128"/>
        </a:defRPr>
      </a:lvl7pPr>
      <a:lvl8pPr marL="1371600" algn="l" defTabSz="457200" rtl="0" eaLnBrk="0" fontAlgn="base" hangingPunct="0">
        <a:spcBef>
          <a:spcPct val="0"/>
        </a:spcBef>
        <a:spcAft>
          <a:spcPct val="0"/>
        </a:spcAft>
        <a:defRPr sz="3300" b="1">
          <a:solidFill>
            <a:srgbClr val="990033"/>
          </a:solidFill>
          <a:latin typeface="Gill Sans MT" pitchFamily="34" charset="0"/>
          <a:ea typeface="ＭＳ Ｐゴシック" pitchFamily="17" charset="-128"/>
        </a:defRPr>
      </a:lvl8pPr>
      <a:lvl9pPr marL="1828800" algn="l" defTabSz="457200" rtl="0" eaLnBrk="0" fontAlgn="base" hangingPunct="0">
        <a:spcBef>
          <a:spcPct val="0"/>
        </a:spcBef>
        <a:spcAft>
          <a:spcPct val="0"/>
        </a:spcAft>
        <a:defRPr sz="3300" b="1">
          <a:solidFill>
            <a:srgbClr val="990033"/>
          </a:solidFill>
          <a:latin typeface="Gill Sans MT" pitchFamily="34" charset="0"/>
          <a:ea typeface="ＭＳ Ｐゴシック" pitchFamily="17" charset="-128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000">
          <a:solidFill>
            <a:srgbClr val="000099"/>
          </a:solidFill>
          <a:latin typeface="+mn-lt"/>
          <a:ea typeface="+mn-ea"/>
          <a:cs typeface="ＭＳ Ｐゴシック" charset="0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>
          <a:solidFill>
            <a:srgbClr val="000099"/>
          </a:solidFill>
          <a:latin typeface="+mn-lt"/>
          <a:ea typeface="+mn-ea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000">
          <a:solidFill>
            <a:srgbClr val="000099"/>
          </a:solidFill>
          <a:latin typeface="+mn-lt"/>
          <a:ea typeface="+mn-ea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>
          <a:solidFill>
            <a:srgbClr val="000099"/>
          </a:solidFill>
          <a:latin typeface="+mn-lt"/>
          <a:ea typeface="+mn-ea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rgbClr val="000099"/>
          </a:solidFill>
          <a:latin typeface="+mn-lt"/>
          <a:ea typeface="+mn-ea"/>
        </a:defRPr>
      </a:lvl5pPr>
      <a:lvl6pPr marL="25146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rgbClr val="000099"/>
          </a:solidFill>
          <a:latin typeface="+mn-lt"/>
          <a:ea typeface="+mn-ea"/>
        </a:defRPr>
      </a:lvl6pPr>
      <a:lvl7pPr marL="29718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rgbClr val="000099"/>
          </a:solidFill>
          <a:latin typeface="+mn-lt"/>
          <a:ea typeface="+mn-ea"/>
        </a:defRPr>
      </a:lvl7pPr>
      <a:lvl8pPr marL="3429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rgbClr val="000099"/>
          </a:solidFill>
          <a:latin typeface="+mn-lt"/>
          <a:ea typeface="+mn-ea"/>
        </a:defRPr>
      </a:lvl8pPr>
      <a:lvl9pPr marL="3886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rgbClr val="000099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hyperlink" Target="https://science.nrao.edu" TargetMode="External"/><Relationship Id="rId3" Type="http://schemas.openxmlformats.org/officeDocument/2006/relationships/image" Target="../media/image11.tiff"/><Relationship Id="rId1" Type="http://schemas.openxmlformats.org/officeDocument/2006/relationships/slideLayout" Target="../slideLayouts/slideLayout6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3" name="Title 1"/>
          <p:cNvSpPr>
            <a:spLocks noGrp="1"/>
          </p:cNvSpPr>
          <p:nvPr>
            <p:ph type="ctrTitle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dirty="0" smtClean="0">
                <a:latin typeface="GillSans" pitchFamily="48" charset="0"/>
                <a:ea typeface="ＭＳ Ｐゴシック" pitchFamily="-108" charset="-128"/>
              </a:rPr>
              <a:t>Observing with NRAO Telescopes</a:t>
            </a:r>
            <a:endParaRPr lang="en-US" dirty="0">
              <a:latin typeface="GillSans" pitchFamily="48" charset="0"/>
              <a:ea typeface="ＭＳ Ｐゴシック" pitchFamily="-108" charset="-128"/>
            </a:endParaRPr>
          </a:p>
        </p:txBody>
      </p:sp>
      <p:sp>
        <p:nvSpPr>
          <p:cNvPr id="125954" name="Subtitle 2"/>
          <p:cNvSpPr>
            <a:spLocks noGrp="1"/>
          </p:cNvSpPr>
          <p:nvPr>
            <p:ph type="subTitle" idx="1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dirty="0" smtClean="0">
                <a:latin typeface="Gill Sans" pitchFamily="-108" charset="0"/>
                <a:ea typeface="ＭＳ Ｐゴシック" pitchFamily="-108" charset="-128"/>
              </a:rPr>
              <a:t>A short but practical guide</a:t>
            </a:r>
            <a:endParaRPr lang="en-US" dirty="0">
              <a:latin typeface="Gill Sans" pitchFamily="-108" charset="0"/>
              <a:ea typeface="ＭＳ Ｐゴシック" pitchFamily="-108" charset="-128"/>
            </a:endParaRPr>
          </a:p>
        </p:txBody>
      </p:sp>
      <p:sp>
        <p:nvSpPr>
          <p:cNvPr id="125955" name="Text Placeholder 3"/>
          <p:cNvSpPr>
            <a:spLocks noGrp="1"/>
          </p:cNvSpPr>
          <p:nvPr>
            <p:ph type="body" sz="quarter" idx="13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indent="0"/>
            <a:r>
              <a:rPr lang="en-US" dirty="0" smtClean="0">
                <a:latin typeface="Gill Sans" pitchFamily="-108" charset="0"/>
                <a:ea typeface="ＭＳ Ｐゴシック" pitchFamily="-108" charset="-128"/>
              </a:rPr>
              <a:t>Dale A. Frail</a:t>
            </a:r>
            <a:endParaRPr lang="en-US" dirty="0">
              <a:latin typeface="Gill Sans" pitchFamily="-108" charset="0"/>
              <a:ea typeface="ＭＳ Ｐゴシック" pitchFamily="-108" charset="-128"/>
            </a:endParaRPr>
          </a:p>
        </p:txBody>
      </p:sp>
      <p:sp>
        <p:nvSpPr>
          <p:cNvPr id="125956" name="Text Placeholder 4"/>
          <p:cNvSpPr>
            <a:spLocks noGrp="1"/>
          </p:cNvSpPr>
          <p:nvPr>
            <p:ph type="body" sz="quarter" idx="14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indent="0"/>
            <a:r>
              <a:rPr lang="en-US" dirty="0" smtClean="0">
                <a:latin typeface="Gill Sans" pitchFamily="-108" charset="0"/>
                <a:ea typeface="ＭＳ Ｐゴシック" pitchFamily="-108" charset="-128"/>
              </a:rPr>
              <a:t>Assistant Director, New Mexico Operations</a:t>
            </a:r>
            <a:endParaRPr lang="en-US" dirty="0">
              <a:latin typeface="Gill Sans" pitchFamily="-108" charset="0"/>
              <a:ea typeface="ＭＳ Ｐゴシック" pitchFamily="-108" charset="-128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Gill Sans MT" pitchFamily="-108" charset="-18"/>
                <a:ea typeface="ＭＳ Ｐゴシック" pitchFamily="-108" charset="-128"/>
              </a:rPr>
              <a:t>New Capabilities offered in early 2012</a:t>
            </a:r>
            <a:endParaRPr lang="en-US" dirty="0">
              <a:latin typeface="Gill Sans MT" pitchFamily="-108" charset="-18"/>
              <a:ea typeface="ＭＳ Ｐゴシック" pitchFamily="-108" charset="-128"/>
            </a:endParaRPr>
          </a:p>
        </p:txBody>
      </p:sp>
      <p:sp>
        <p:nvSpPr>
          <p:cNvPr id="129026" name="Content Placeholder 2"/>
          <p:cNvSpPr>
            <a:spLocks noGrp="1"/>
          </p:cNvSpPr>
          <p:nvPr>
            <p:ph idx="1"/>
          </p:nvPr>
        </p:nvSpPr>
        <p:spPr>
          <a:xfrm>
            <a:off x="457200" y="1019274"/>
            <a:ext cx="8229600" cy="4525963"/>
          </a:xfrm>
        </p:spPr>
        <p:txBody>
          <a:bodyPr/>
          <a:lstStyle/>
          <a:p>
            <a:r>
              <a:rPr lang="en-US" sz="2400" dirty="0" smtClean="0">
                <a:latin typeface="Gill Sans MT" pitchFamily="-108" charset="-18"/>
                <a:ea typeface="ＭＳ Ｐゴシック" pitchFamily="-108" charset="-128"/>
              </a:rPr>
              <a:t>Green Bank Telescope (GBT)</a:t>
            </a:r>
          </a:p>
          <a:p>
            <a:pPr lvl="1"/>
            <a:r>
              <a:rPr lang="en-US" dirty="0" smtClean="0">
                <a:latin typeface="Gill Sans MT" pitchFamily="-108" charset="-18"/>
                <a:ea typeface="ＭＳ Ｐゴシック" pitchFamily="-108" charset="-128"/>
              </a:rPr>
              <a:t>0.3-90 GHz</a:t>
            </a:r>
          </a:p>
          <a:p>
            <a:pPr lvl="1"/>
            <a:r>
              <a:rPr lang="en-US" dirty="0" smtClean="0">
                <a:latin typeface="Gill Sans MT" pitchFamily="-108" charset="-18"/>
                <a:ea typeface="ＭＳ Ｐゴシック" pitchFamily="-108" charset="-128"/>
              </a:rPr>
              <a:t>Second-generation of instruments in shared-risk observing</a:t>
            </a:r>
          </a:p>
          <a:p>
            <a:pPr lvl="2"/>
            <a:r>
              <a:rPr lang="en-US" dirty="0" smtClean="0">
                <a:latin typeface="Gill Sans MT" pitchFamily="-108" charset="-18"/>
                <a:ea typeface="ＭＳ Ｐゴシック" pitchFamily="-108" charset="-128"/>
              </a:rPr>
              <a:t>C band receiver (4-8 GHz)</a:t>
            </a:r>
          </a:p>
          <a:p>
            <a:pPr lvl="2"/>
            <a:r>
              <a:rPr lang="en-US" dirty="0" smtClean="0">
                <a:latin typeface="Gill Sans MT" pitchFamily="-108" charset="-18"/>
                <a:ea typeface="ＭＳ Ｐゴシック" pitchFamily="-108" charset="-128"/>
              </a:rPr>
              <a:t>Ku band receiver (10-18 GHz)</a:t>
            </a:r>
          </a:p>
          <a:p>
            <a:pPr lvl="2"/>
            <a:r>
              <a:rPr lang="en-US" dirty="0" smtClean="0">
                <a:latin typeface="Gill Sans MT" pitchFamily="-108" charset="-18"/>
                <a:ea typeface="ＭＳ Ｐゴシック" pitchFamily="-108" charset="-128"/>
              </a:rPr>
              <a:t>W band receiver (68-92 GHz, 4 mm)</a:t>
            </a:r>
            <a:r>
              <a:rPr lang="en-US" dirty="0" smtClean="0">
                <a:solidFill>
                  <a:srgbClr val="FF0000"/>
                </a:solidFill>
                <a:latin typeface="Gill Sans MT" pitchFamily="-108" charset="-18"/>
                <a:ea typeface="ＭＳ Ｐゴシック" pitchFamily="-108" charset="-128"/>
              </a:rPr>
              <a:t>*</a:t>
            </a:r>
          </a:p>
          <a:p>
            <a:pPr lvl="2"/>
            <a:r>
              <a:rPr lang="en-US" b="1" dirty="0" err="1" smtClean="0">
                <a:latin typeface="Gill Sans MT" pitchFamily="-108" charset="-18"/>
                <a:ea typeface="ＭＳ Ｐゴシック" pitchFamily="-108" charset="-128"/>
              </a:rPr>
              <a:t>VE</a:t>
            </a:r>
            <a:r>
              <a:rPr lang="en-US" dirty="0" err="1" smtClean="0">
                <a:latin typeface="Gill Sans MT" pitchFamily="-108" charset="-18"/>
                <a:ea typeface="ＭＳ Ｐゴシック" pitchFamily="-108" charset="-128"/>
              </a:rPr>
              <a:t>rsatile</a:t>
            </a:r>
            <a:r>
              <a:rPr lang="en-US" dirty="0" smtClean="0">
                <a:latin typeface="Gill Sans MT" pitchFamily="-108" charset="-18"/>
                <a:ea typeface="ＭＳ Ｐゴシック" pitchFamily="-108" charset="-128"/>
              </a:rPr>
              <a:t> </a:t>
            </a:r>
            <a:r>
              <a:rPr lang="en-US" b="1" dirty="0" smtClean="0">
                <a:latin typeface="Gill Sans MT" pitchFamily="-108" charset="-18"/>
                <a:ea typeface="ＭＳ Ｐゴシック" pitchFamily="-108" charset="-128"/>
              </a:rPr>
              <a:t>G</a:t>
            </a:r>
            <a:r>
              <a:rPr lang="en-US" dirty="0" smtClean="0">
                <a:latin typeface="Gill Sans MT" pitchFamily="-108" charset="-18"/>
                <a:ea typeface="ＭＳ Ｐゴシック" pitchFamily="-108" charset="-128"/>
              </a:rPr>
              <a:t>BT </a:t>
            </a:r>
            <a:r>
              <a:rPr lang="en-US" b="1" dirty="0" smtClean="0">
                <a:latin typeface="Gill Sans MT" pitchFamily="-108" charset="-18"/>
                <a:ea typeface="ＭＳ Ｐゴシック" pitchFamily="-108" charset="-128"/>
              </a:rPr>
              <a:t>A</a:t>
            </a:r>
            <a:r>
              <a:rPr lang="en-US" dirty="0" smtClean="0">
                <a:latin typeface="Gill Sans MT" pitchFamily="-108" charset="-18"/>
                <a:ea typeface="ＭＳ Ｐゴシック" pitchFamily="-108" charset="-128"/>
              </a:rPr>
              <a:t>stronomical </a:t>
            </a:r>
            <a:r>
              <a:rPr lang="en-US" b="1" dirty="0" smtClean="0">
                <a:latin typeface="Gill Sans MT" pitchFamily="-108" charset="-18"/>
                <a:ea typeface="ＭＳ Ｐゴシック" pitchFamily="-108" charset="-128"/>
              </a:rPr>
              <a:t>S</a:t>
            </a:r>
            <a:r>
              <a:rPr lang="en-US" dirty="0" smtClean="0">
                <a:latin typeface="Gill Sans MT" pitchFamily="-108" charset="-18"/>
                <a:ea typeface="ＭＳ Ｐゴシック" pitchFamily="-108" charset="-128"/>
              </a:rPr>
              <a:t>pectrometer (VEGAS)</a:t>
            </a:r>
          </a:p>
          <a:p>
            <a:r>
              <a:rPr lang="en-US" sz="2400" dirty="0" smtClean="0">
                <a:latin typeface="Gill Sans MT" pitchFamily="-108" charset="-18"/>
                <a:ea typeface="ＭＳ Ｐゴシック" pitchFamily="-108" charset="-128"/>
              </a:rPr>
              <a:t>Very Long Baseline Array (VLBA) </a:t>
            </a:r>
          </a:p>
          <a:p>
            <a:pPr lvl="1"/>
            <a:r>
              <a:rPr lang="en-US" dirty="0" smtClean="0">
                <a:latin typeface="Gill Sans MT" pitchFamily="-108" charset="-18"/>
                <a:ea typeface="ＭＳ Ｐゴシック" pitchFamily="-108" charset="-128"/>
              </a:rPr>
              <a:t>0.3-90 GHz</a:t>
            </a:r>
          </a:p>
          <a:p>
            <a:pPr lvl="1"/>
            <a:r>
              <a:rPr lang="en-US" dirty="0" smtClean="0">
                <a:latin typeface="Gill Sans MT" pitchFamily="-108" charset="-18"/>
                <a:ea typeface="ＭＳ Ｐゴシック" pitchFamily="-108" charset="-128"/>
              </a:rPr>
              <a:t>2 </a:t>
            </a:r>
            <a:r>
              <a:rPr lang="en-US" dirty="0" err="1" smtClean="0">
                <a:latin typeface="Gill Sans MT" pitchFamily="-108" charset="-18"/>
                <a:ea typeface="ＭＳ Ｐゴシック" pitchFamily="-108" charset="-128"/>
              </a:rPr>
              <a:t>Gbit/s</a:t>
            </a:r>
            <a:r>
              <a:rPr lang="en-US" dirty="0" smtClean="0">
                <a:latin typeface="Gill Sans MT" pitchFamily="-108" charset="-18"/>
                <a:ea typeface="ＭＳ Ｐゴシック" pitchFamily="-108" charset="-128"/>
              </a:rPr>
              <a:t> wideband recording is default</a:t>
            </a:r>
          </a:p>
          <a:p>
            <a:pPr lvl="1"/>
            <a:r>
              <a:rPr lang="en-US" dirty="0" smtClean="0">
                <a:latin typeface="Gill Sans MT" pitchFamily="-108" charset="-18"/>
                <a:ea typeface="ＭＳ Ｐゴシック" pitchFamily="-108" charset="-128"/>
              </a:rPr>
              <a:t>New C-band receivers (4-8 GHz)</a:t>
            </a:r>
          </a:p>
          <a:p>
            <a:pPr lvl="1"/>
            <a:r>
              <a:rPr lang="en-US" dirty="0" smtClean="0">
                <a:latin typeface="Gill Sans MT" pitchFamily="-108" charset="-18"/>
                <a:ea typeface="ＭＳ Ｐゴシック" pitchFamily="-108" charset="-128"/>
              </a:rPr>
              <a:t> </a:t>
            </a:r>
            <a:r>
              <a:rPr lang="en-US" dirty="0" smtClean="0">
                <a:solidFill>
                  <a:srgbClr val="FF0000"/>
                </a:solidFill>
                <a:latin typeface="Gill Sans MT" pitchFamily="-108" charset="-18"/>
                <a:ea typeface="ＭＳ Ｐゴシック" pitchFamily="-108" charset="-128"/>
              </a:rPr>
              <a:t>*</a:t>
            </a:r>
            <a:r>
              <a:rPr lang="en-US" dirty="0" smtClean="0">
                <a:latin typeface="Gill Sans MT" pitchFamily="-108" charset="-18"/>
                <a:ea typeface="ＭＳ Ｐゴシック" pitchFamily="-108" charset="-128"/>
              </a:rPr>
              <a:t>GBT 4mm available as part of High Sensitivity Array (HSA)</a:t>
            </a:r>
          </a:p>
          <a:p>
            <a:pPr lvl="1"/>
            <a:endParaRPr lang="en-US" dirty="0" smtClean="0">
              <a:latin typeface="Gill Sans MT" pitchFamily="-108" charset="-18"/>
              <a:ea typeface="ＭＳ Ｐゴシック" pitchFamily="-108" charset="-128"/>
            </a:endParaRPr>
          </a:p>
          <a:p>
            <a:pPr lvl="1">
              <a:buNone/>
            </a:pPr>
            <a:endParaRPr lang="en-US" dirty="0" smtClean="0">
              <a:latin typeface="Gill Sans MT" pitchFamily="-108" charset="-18"/>
              <a:ea typeface="ＭＳ Ｐゴシック" pitchFamily="-108" charset="-128"/>
            </a:endParaRPr>
          </a:p>
          <a:p>
            <a:pPr lvl="1"/>
            <a:endParaRPr lang="en-US" dirty="0" smtClean="0">
              <a:latin typeface="Gill Sans MT" pitchFamily="-108" charset="-18"/>
              <a:ea typeface="ＭＳ Ｐゴシック" pitchFamily="-108" charset="-128"/>
            </a:endParaRPr>
          </a:p>
          <a:p>
            <a:pPr lvl="1"/>
            <a:endParaRPr lang="en-US" dirty="0">
              <a:latin typeface="Gill Sans MT" pitchFamily="-108" charset="-18"/>
              <a:ea typeface="ＭＳ Ｐゴシック" pitchFamily="-108" charset="-128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NRAO Town Hall, AAS – Austin, 10 January 2012</a:t>
            </a:r>
          </a:p>
        </p:txBody>
      </p:sp>
      <p:sp>
        <p:nvSpPr>
          <p:cNvPr id="129028" name="Slide Number Placeholder 4"/>
          <p:cNvSpPr>
            <a:spLocks noGrp="1"/>
          </p:cNvSpPr>
          <p:nvPr>
            <p:ph type="sldNum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4ECE6AD7-8681-DC40-8CA7-E5BFD8AF7F02}" type="slidenum">
              <a:rPr lang="en-US"/>
              <a:pPr/>
              <a:t>2</a:t>
            </a:fld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Gill Sans MT" pitchFamily="-108" charset="-18"/>
                <a:ea typeface="ＭＳ Ｐゴシック" pitchFamily="-108" charset="-128"/>
              </a:rPr>
              <a:t>New Capabilities offered in early 2012</a:t>
            </a:r>
            <a:endParaRPr lang="en-US" dirty="0">
              <a:latin typeface="Gill Sans MT" pitchFamily="-108" charset="-18"/>
              <a:ea typeface="ＭＳ Ｐゴシック" pitchFamily="-108" charset="-128"/>
            </a:endParaRPr>
          </a:p>
        </p:txBody>
      </p:sp>
      <p:sp>
        <p:nvSpPr>
          <p:cNvPr id="129026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 smtClean="0">
                <a:latin typeface="Gill Sans MT" pitchFamily="-108" charset="-18"/>
                <a:ea typeface="ＭＳ Ｐゴシック" pitchFamily="-108" charset="-128"/>
              </a:rPr>
              <a:t>Expanded Very Large Array (EVLA)</a:t>
            </a:r>
          </a:p>
          <a:p>
            <a:pPr lvl="1"/>
            <a:r>
              <a:rPr lang="en-US" dirty="0" smtClean="0">
                <a:latin typeface="Gill Sans MT" pitchFamily="-108" charset="-18"/>
                <a:ea typeface="ＭＳ Ｐゴシック" pitchFamily="-108" charset="-128"/>
              </a:rPr>
              <a:t>1-50 GHz</a:t>
            </a:r>
          </a:p>
          <a:p>
            <a:pPr lvl="1"/>
            <a:r>
              <a:rPr lang="en-US" dirty="0" smtClean="0">
                <a:latin typeface="Gill Sans MT" pitchFamily="-108" charset="-18"/>
                <a:ea typeface="ＭＳ Ｐゴシック" pitchFamily="-108" charset="-128"/>
              </a:rPr>
              <a:t>Regular observers will have up to 2 GHz of bandwidth and will have new receivers in nearly all 27 antennas (24 have Ku and X)</a:t>
            </a:r>
          </a:p>
          <a:p>
            <a:pPr lvl="1"/>
            <a:r>
              <a:rPr lang="en-US" dirty="0" smtClean="0">
                <a:latin typeface="Gill Sans MT" pitchFamily="-108" charset="-18"/>
                <a:ea typeface="ＭＳ Ｐゴシック" pitchFamily="-108" charset="-128"/>
              </a:rPr>
              <a:t>Resident observers (RSRO) will have access up to 8 GHz of bandwidth plus increased WIDAR </a:t>
            </a:r>
            <a:r>
              <a:rPr lang="en-US" dirty="0" err="1" smtClean="0">
                <a:latin typeface="Gill Sans MT" pitchFamily="-108" charset="-18"/>
                <a:ea typeface="ＭＳ Ｐゴシック" pitchFamily="-108" charset="-128"/>
              </a:rPr>
              <a:t>correlator</a:t>
            </a:r>
            <a:r>
              <a:rPr lang="en-US" dirty="0" smtClean="0">
                <a:latin typeface="Gill Sans MT" pitchFamily="-108" charset="-18"/>
                <a:ea typeface="ＭＳ Ｐゴシック" pitchFamily="-108" charset="-128"/>
              </a:rPr>
              <a:t> flexibility</a:t>
            </a:r>
          </a:p>
          <a:p>
            <a:pPr lvl="1"/>
            <a:endParaRPr lang="en-US" dirty="0" smtClean="0">
              <a:latin typeface="Gill Sans MT" pitchFamily="-108" charset="-18"/>
              <a:ea typeface="ＭＳ Ｐゴシック" pitchFamily="-108" charset="-128"/>
            </a:endParaRPr>
          </a:p>
          <a:p>
            <a:pPr lvl="1"/>
            <a:endParaRPr lang="en-US" dirty="0" smtClean="0">
              <a:latin typeface="Gill Sans MT" pitchFamily="-108" charset="-18"/>
              <a:ea typeface="ＭＳ Ｐゴシック" pitchFamily="-108" charset="-128"/>
            </a:endParaRPr>
          </a:p>
          <a:p>
            <a:pPr lvl="1"/>
            <a:endParaRPr lang="en-US" dirty="0" smtClean="0">
              <a:latin typeface="Gill Sans MT" pitchFamily="-108" charset="-18"/>
              <a:ea typeface="ＭＳ Ｐゴシック" pitchFamily="-108" charset="-128"/>
            </a:endParaRPr>
          </a:p>
          <a:p>
            <a:pPr lvl="1"/>
            <a:endParaRPr lang="en-US" dirty="0" smtClean="0">
              <a:latin typeface="Gill Sans MT" pitchFamily="-108" charset="-18"/>
              <a:ea typeface="ＭＳ Ｐゴシック" pitchFamily="-108" charset="-128"/>
            </a:endParaRPr>
          </a:p>
          <a:p>
            <a:pPr lvl="1"/>
            <a:endParaRPr lang="en-US" dirty="0" smtClean="0">
              <a:latin typeface="Gill Sans MT" pitchFamily="-108" charset="-18"/>
              <a:ea typeface="ＭＳ Ｐゴシック" pitchFamily="-108" charset="-128"/>
            </a:endParaRPr>
          </a:p>
          <a:p>
            <a:pPr lvl="1"/>
            <a:endParaRPr lang="en-US" dirty="0">
              <a:latin typeface="Gill Sans MT" pitchFamily="-108" charset="-18"/>
              <a:ea typeface="ＭＳ Ｐゴシック" pitchFamily="-108" charset="-128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NRAO Town Hall, AAS – Austin, 10 January 2012</a:t>
            </a:r>
          </a:p>
        </p:txBody>
      </p:sp>
      <p:sp>
        <p:nvSpPr>
          <p:cNvPr id="129028" name="Slide Number Placeholder 4"/>
          <p:cNvSpPr>
            <a:spLocks noGrp="1"/>
          </p:cNvSpPr>
          <p:nvPr>
            <p:ph type="sldNum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4ECE6AD7-8681-DC40-8CA7-E5BFD8AF7F02}" type="slidenum">
              <a:rPr lang="en-US"/>
              <a:pPr/>
              <a:t>3</a:t>
            </a:fld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Gill Sans MT" pitchFamily="-108" charset="-18"/>
                <a:ea typeface="ＭＳ Ｐゴシック" pitchFamily="-108" charset="-128"/>
              </a:rPr>
              <a:t>New Capabilities offered in early 2012</a:t>
            </a:r>
            <a:endParaRPr lang="en-US" dirty="0">
              <a:latin typeface="Gill Sans MT" pitchFamily="-108" charset="-18"/>
              <a:ea typeface="ＭＳ Ｐゴシック" pitchFamily="-108" charset="-128"/>
            </a:endParaRPr>
          </a:p>
        </p:txBody>
      </p:sp>
      <p:sp>
        <p:nvSpPr>
          <p:cNvPr id="129026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 smtClean="0">
                <a:latin typeface="Gill Sans MT" pitchFamily="-108" charset="-18"/>
                <a:ea typeface="ＭＳ Ｐゴシック" pitchFamily="-108" charset="-128"/>
              </a:rPr>
              <a:t>Atacama Large Millimeter Array  (ALMA) – Cycle 1</a:t>
            </a:r>
            <a:endParaRPr lang="en-US" dirty="0" smtClean="0">
              <a:latin typeface="Gill Sans MT" pitchFamily="-108" charset="-18"/>
              <a:ea typeface="ＭＳ Ｐゴシック" pitchFamily="-108" charset="-128"/>
            </a:endParaRPr>
          </a:p>
          <a:p>
            <a:pPr lvl="1"/>
            <a:r>
              <a:rPr lang="en-US" dirty="0" smtClean="0">
                <a:latin typeface="Gill Sans MT" pitchFamily="-108" charset="-18"/>
                <a:ea typeface="ＭＳ Ｐゴシック" pitchFamily="-108" charset="-128"/>
              </a:rPr>
              <a:t>84-720 GHz (in four bands, same as Cycle 0)</a:t>
            </a:r>
          </a:p>
          <a:p>
            <a:pPr lvl="1"/>
            <a:r>
              <a:rPr lang="en-US" dirty="0" smtClean="0">
                <a:latin typeface="Gill Sans MT" pitchFamily="-108" charset="-18"/>
                <a:ea typeface="ＭＳ Ｐゴシック" pitchFamily="-108" charset="-128"/>
              </a:rPr>
              <a:t>32 12-m antennas, at least six 7-m antennas </a:t>
            </a:r>
          </a:p>
          <a:p>
            <a:pPr lvl="1"/>
            <a:r>
              <a:rPr lang="en-US" dirty="0" smtClean="0">
                <a:latin typeface="Gill Sans MT" pitchFamily="-108" charset="-18"/>
                <a:ea typeface="ＭＳ Ｐゴシック" pitchFamily="-108" charset="-128"/>
              </a:rPr>
              <a:t>Baselines from 0.15-1 km</a:t>
            </a:r>
          </a:p>
          <a:p>
            <a:pPr lvl="1"/>
            <a:r>
              <a:rPr lang="en-US" dirty="0" smtClean="0">
                <a:latin typeface="Gill Sans MT" pitchFamily="-108" charset="-18"/>
                <a:ea typeface="ＭＳ Ｐゴシック" pitchFamily="-108" charset="-128"/>
              </a:rPr>
              <a:t>Single field and </a:t>
            </a:r>
            <a:r>
              <a:rPr lang="en-US" dirty="0" err="1" smtClean="0">
                <a:latin typeface="Gill Sans MT" pitchFamily="-108" charset="-18"/>
                <a:ea typeface="ＭＳ Ｐゴシック" pitchFamily="-108" charset="-128"/>
              </a:rPr>
              <a:t>mosaicing</a:t>
            </a:r>
            <a:r>
              <a:rPr lang="en-US" dirty="0" smtClean="0">
                <a:latin typeface="Gill Sans MT" pitchFamily="-108" charset="-18"/>
                <a:ea typeface="ＭＳ Ｐゴシック" pitchFamily="-108" charset="-128"/>
              </a:rPr>
              <a:t> modes available</a:t>
            </a:r>
          </a:p>
          <a:p>
            <a:pPr lvl="1"/>
            <a:r>
              <a:rPr lang="en-US" dirty="0" smtClean="0">
                <a:latin typeface="Gill Sans MT" pitchFamily="-108" charset="-18"/>
                <a:ea typeface="ＭＳ Ｐゴシック" pitchFamily="-108" charset="-128"/>
              </a:rPr>
              <a:t> Additional </a:t>
            </a:r>
            <a:r>
              <a:rPr lang="en-US" dirty="0" err="1" smtClean="0">
                <a:latin typeface="Gill Sans MT" pitchFamily="-108" charset="-18"/>
                <a:ea typeface="ＭＳ Ｐゴシック" pitchFamily="-108" charset="-128"/>
              </a:rPr>
              <a:t>correlator</a:t>
            </a:r>
            <a:r>
              <a:rPr lang="en-US" dirty="0" smtClean="0">
                <a:latin typeface="Gill Sans MT" pitchFamily="-108" charset="-18"/>
                <a:ea typeface="ＭＳ Ｐゴシック" pitchFamily="-108" charset="-128"/>
              </a:rPr>
              <a:t> flexibility (averaging, independent tuning, etc)</a:t>
            </a:r>
            <a:endParaRPr lang="en-US" sz="2400" dirty="0" smtClean="0">
              <a:latin typeface="Gill Sans MT" pitchFamily="-108" charset="-18"/>
              <a:ea typeface="ＭＳ Ｐゴシック" pitchFamily="-108" charset="-128"/>
            </a:endParaRPr>
          </a:p>
          <a:p>
            <a:pPr lvl="1">
              <a:buNone/>
            </a:pPr>
            <a:endParaRPr lang="en-US" sz="2400" dirty="0" smtClean="0">
              <a:latin typeface="Gill Sans MT" pitchFamily="-108" charset="-18"/>
              <a:ea typeface="ＭＳ Ｐゴシック" pitchFamily="-108" charset="-128"/>
            </a:endParaRPr>
          </a:p>
          <a:p>
            <a:pPr lvl="1"/>
            <a:endParaRPr lang="en-US" dirty="0" smtClean="0">
              <a:latin typeface="Gill Sans MT" pitchFamily="-108" charset="-18"/>
              <a:ea typeface="ＭＳ Ｐゴシック" pitchFamily="-108" charset="-128"/>
            </a:endParaRPr>
          </a:p>
          <a:p>
            <a:pPr lvl="1"/>
            <a:endParaRPr lang="en-US" dirty="0" smtClean="0">
              <a:latin typeface="Gill Sans MT" pitchFamily="-108" charset="-18"/>
              <a:ea typeface="ＭＳ Ｐゴシック" pitchFamily="-108" charset="-128"/>
            </a:endParaRPr>
          </a:p>
          <a:p>
            <a:pPr lvl="1"/>
            <a:endParaRPr lang="en-US" dirty="0" smtClean="0">
              <a:latin typeface="Gill Sans MT" pitchFamily="-108" charset="-18"/>
              <a:ea typeface="ＭＳ Ｐゴシック" pitchFamily="-108" charset="-128"/>
            </a:endParaRPr>
          </a:p>
          <a:p>
            <a:pPr lvl="1"/>
            <a:endParaRPr lang="en-US" dirty="0">
              <a:latin typeface="Gill Sans MT" pitchFamily="-108" charset="-18"/>
              <a:ea typeface="ＭＳ Ｐゴシック" pitchFamily="-108" charset="-128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NRAO Town Hall, AAS – Austin, 10 January 2012</a:t>
            </a:r>
          </a:p>
        </p:txBody>
      </p:sp>
      <p:sp>
        <p:nvSpPr>
          <p:cNvPr id="129028" name="Slide Number Placeholder 4"/>
          <p:cNvSpPr>
            <a:spLocks noGrp="1"/>
          </p:cNvSpPr>
          <p:nvPr>
            <p:ph type="sldNum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4ECE6AD7-8681-DC40-8CA7-E5BFD8AF7F02}" type="slidenum">
              <a:rPr lang="en-US"/>
              <a:pPr/>
              <a:t>4</a:t>
            </a:fld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Gill Sans MT" pitchFamily="-108" charset="-18"/>
                <a:ea typeface="ＭＳ Ｐゴシック" pitchFamily="-108" charset="-128"/>
              </a:rPr>
              <a:t>Proposal and Project Types for EVLA, GBT and VLBA</a:t>
            </a:r>
            <a:endParaRPr lang="en-US" dirty="0">
              <a:latin typeface="Gill Sans MT" pitchFamily="-108" charset="-18"/>
              <a:ea typeface="ＭＳ Ｐゴシック" pitchFamily="-108" charset="-128"/>
            </a:endParaRPr>
          </a:p>
        </p:txBody>
      </p:sp>
      <p:sp>
        <p:nvSpPr>
          <p:cNvPr id="129026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 smtClean="0">
                <a:latin typeface="Gill Sans MT" pitchFamily="-108" charset="-18"/>
                <a:ea typeface="ＭＳ Ｐゴシック" pitchFamily="-108" charset="-128"/>
              </a:rPr>
              <a:t>Regular and Large Proposals </a:t>
            </a:r>
            <a:r>
              <a:rPr lang="en-US" sz="2400" dirty="0" err="1" smtClean="0">
                <a:latin typeface="Wingdings"/>
                <a:ea typeface="Wingdings"/>
                <a:cs typeface="Wingdings"/>
              </a:rPr>
              <a:t></a:t>
            </a:r>
            <a:r>
              <a:rPr lang="en-US" sz="2400" dirty="0" smtClean="0">
                <a:latin typeface="Gill Sans MT" pitchFamily="-108" charset="-18"/>
                <a:ea typeface="ＭＳ Ｐゴシック" pitchFamily="-108" charset="-128"/>
              </a:rPr>
              <a:t> Key Science Projects</a:t>
            </a:r>
          </a:p>
          <a:p>
            <a:r>
              <a:rPr lang="en-US" sz="2400" dirty="0" smtClean="0">
                <a:latin typeface="Gill Sans MT" pitchFamily="-108" charset="-18"/>
                <a:ea typeface="ＭＳ Ｐゴシック" pitchFamily="-108" charset="-128"/>
              </a:rPr>
              <a:t>Director Discretionary Time</a:t>
            </a:r>
          </a:p>
          <a:p>
            <a:r>
              <a:rPr lang="en-US" sz="2400" dirty="0" smtClean="0">
                <a:latin typeface="Gill Sans MT" pitchFamily="-108" charset="-18"/>
                <a:ea typeface="ＭＳ Ｐゴシック" pitchFamily="-108" charset="-128"/>
              </a:rPr>
              <a:t>Joint programs with </a:t>
            </a:r>
            <a:r>
              <a:rPr lang="en-US" sz="2400" i="1" dirty="0" smtClean="0">
                <a:latin typeface="Gill Sans MT" pitchFamily="-108" charset="-18"/>
                <a:ea typeface="ＭＳ Ｐゴシック" pitchFamily="-108" charset="-128"/>
              </a:rPr>
              <a:t>Fermi</a:t>
            </a:r>
            <a:r>
              <a:rPr lang="en-US" sz="2400" dirty="0" smtClean="0">
                <a:latin typeface="Gill Sans MT" pitchFamily="-108" charset="-18"/>
                <a:ea typeface="ＭＳ Ｐゴシック" pitchFamily="-108" charset="-128"/>
              </a:rPr>
              <a:t> and </a:t>
            </a:r>
            <a:r>
              <a:rPr lang="en-US" sz="2400" i="1" dirty="0" smtClean="0">
                <a:latin typeface="Gill Sans MT" pitchFamily="-108" charset="-18"/>
                <a:ea typeface="ＭＳ Ｐゴシック" pitchFamily="-108" charset="-128"/>
              </a:rPr>
              <a:t>Chandra</a:t>
            </a:r>
          </a:p>
          <a:p>
            <a:r>
              <a:rPr lang="en-US" sz="2400" dirty="0" smtClean="0">
                <a:latin typeface="Gill Sans MT" pitchFamily="-108" charset="-18"/>
                <a:ea typeface="ＭＳ Ｐゴシック" pitchFamily="-108" charset="-128"/>
              </a:rPr>
              <a:t>PhD Dissertation projects</a:t>
            </a:r>
          </a:p>
          <a:p>
            <a:r>
              <a:rPr lang="en-US" sz="2400" dirty="0" smtClean="0">
                <a:latin typeface="Gill Sans MT" pitchFamily="-108" charset="-18"/>
                <a:ea typeface="ＭＳ Ｐゴシック" pitchFamily="-108" charset="-128"/>
              </a:rPr>
              <a:t>High risk, high return projects</a:t>
            </a:r>
          </a:p>
          <a:p>
            <a:r>
              <a:rPr lang="en-US" sz="2400" dirty="0" smtClean="0">
                <a:latin typeface="Gill Sans MT" pitchFamily="-108" charset="-18"/>
                <a:ea typeface="ＭＳ Ｐゴシック" pitchFamily="-108" charset="-128"/>
              </a:rPr>
              <a:t>Filler projects</a:t>
            </a:r>
          </a:p>
          <a:p>
            <a:r>
              <a:rPr lang="en-US" sz="2400" dirty="0" smtClean="0">
                <a:latin typeface="Gill Sans MT" pitchFamily="-108" charset="-18"/>
                <a:ea typeface="ＭＳ Ｐゴシック" pitchFamily="-108" charset="-128"/>
              </a:rPr>
              <a:t>ALMA preparatory projects</a:t>
            </a:r>
          </a:p>
          <a:p>
            <a:pPr lvl="1"/>
            <a:endParaRPr lang="en-US" dirty="0" smtClean="0">
              <a:latin typeface="Gill Sans MT" pitchFamily="-108" charset="-18"/>
              <a:ea typeface="ＭＳ Ｐゴシック" pitchFamily="-108" charset="-128"/>
            </a:endParaRPr>
          </a:p>
          <a:p>
            <a:pPr lvl="1"/>
            <a:endParaRPr lang="en-US" dirty="0" smtClean="0">
              <a:latin typeface="Gill Sans MT" pitchFamily="-108" charset="-18"/>
              <a:ea typeface="ＭＳ Ｐゴシック" pitchFamily="-108" charset="-128"/>
            </a:endParaRPr>
          </a:p>
          <a:p>
            <a:pPr lvl="1"/>
            <a:endParaRPr lang="en-US" dirty="0" smtClean="0">
              <a:latin typeface="Gill Sans MT" pitchFamily="-108" charset="-18"/>
              <a:ea typeface="ＭＳ Ｐゴシック" pitchFamily="-108" charset="-128"/>
            </a:endParaRPr>
          </a:p>
          <a:p>
            <a:pPr lvl="1"/>
            <a:endParaRPr lang="en-US" dirty="0">
              <a:latin typeface="Gill Sans MT" pitchFamily="-108" charset="-18"/>
              <a:ea typeface="ＭＳ Ｐゴシック" pitchFamily="-108" charset="-128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NRAO Town Hall, AAS – Austin, 10 January 2012</a:t>
            </a:r>
          </a:p>
        </p:txBody>
      </p:sp>
      <p:sp>
        <p:nvSpPr>
          <p:cNvPr id="129028" name="Slide Number Placeholder 4"/>
          <p:cNvSpPr>
            <a:spLocks noGrp="1"/>
          </p:cNvSpPr>
          <p:nvPr>
            <p:ph type="sldNum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4ECE6AD7-8681-DC40-8CA7-E5BFD8AF7F02}" type="slidenum">
              <a:rPr lang="en-US"/>
              <a:pPr/>
              <a:t>5</a:t>
            </a:fld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1017481" y="5005264"/>
            <a:ext cx="766931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/>
            <a:r>
              <a:rPr lang="en-US" dirty="0">
                <a:solidFill>
                  <a:srgbClr val="FF0000"/>
                </a:solidFill>
                <a:latin typeface="Gill Sans MT" pitchFamily="-108" charset="-18"/>
              </a:rPr>
              <a:t>For more details on EVLA, VLBA and GBT capabilities see the </a:t>
            </a:r>
            <a:r>
              <a:rPr lang="en-US" i="1" dirty="0">
                <a:solidFill>
                  <a:srgbClr val="FF0000"/>
                </a:solidFill>
                <a:latin typeface="Gill Sans MT" pitchFamily="-108" charset="-18"/>
              </a:rPr>
              <a:t>Call For Proposals </a:t>
            </a:r>
            <a:r>
              <a:rPr lang="en-US" dirty="0">
                <a:solidFill>
                  <a:srgbClr val="FF0000"/>
                </a:solidFill>
                <a:latin typeface="Gill Sans MT" pitchFamily="-108" charset="-18"/>
              </a:rPr>
              <a:t>in the NRAO </a:t>
            </a:r>
            <a:r>
              <a:rPr lang="en-US" dirty="0" err="1">
                <a:solidFill>
                  <a:srgbClr val="FF0000"/>
                </a:solidFill>
                <a:latin typeface="Gill Sans MT" pitchFamily="-108" charset="-18"/>
              </a:rPr>
              <a:t>eNews</a:t>
            </a:r>
            <a:r>
              <a:rPr lang="en-US" dirty="0">
                <a:solidFill>
                  <a:srgbClr val="FF0000"/>
                </a:solidFill>
                <a:latin typeface="Gill Sans MT" pitchFamily="-108" charset="-18"/>
              </a:rPr>
              <a:t> Jan. 2012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4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Gill Sans MT" pitchFamily="-108" charset="-18"/>
                <a:ea typeface="ＭＳ Ｐゴシック" pitchFamily="-108" charset="-128"/>
              </a:rPr>
              <a:t>Proposal Submission and Evaluation</a:t>
            </a:r>
            <a:endParaRPr lang="en-US" dirty="0">
              <a:latin typeface="Gill Sans MT" pitchFamily="-108" charset="-18"/>
              <a:ea typeface="ＭＳ Ｐゴシック" pitchFamily="-108" charset="-128"/>
            </a:endParaRPr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457200" y="2480148"/>
            <a:ext cx="8229600" cy="4525963"/>
          </a:xfrm>
        </p:spPr>
        <p:txBody>
          <a:bodyPr/>
          <a:lstStyle/>
          <a:p>
            <a:r>
              <a:rPr lang="en-US" sz="2400" dirty="0" smtClean="0"/>
              <a:t>Electronic submission via NRAO and ALMA Web portal</a:t>
            </a:r>
          </a:p>
          <a:p>
            <a:r>
              <a:rPr lang="en-US" sz="2400" dirty="0" smtClean="0"/>
              <a:t>Community-lead TAC Process</a:t>
            </a:r>
          </a:p>
          <a:p>
            <a:pPr lvl="3"/>
            <a:r>
              <a:rPr lang="en-US" dirty="0" smtClean="0"/>
              <a:t>Current ALMA Chair = Neal Evans (U. Texas)</a:t>
            </a:r>
          </a:p>
          <a:p>
            <a:pPr lvl="3"/>
            <a:r>
              <a:rPr lang="en-US" dirty="0" smtClean="0"/>
              <a:t>Current EVLA, GBT, VLBA Chair = Mark Reid (</a:t>
            </a:r>
            <a:r>
              <a:rPr lang="en-US" dirty="0" err="1" smtClean="0"/>
              <a:t>CfA</a:t>
            </a:r>
            <a:r>
              <a:rPr lang="en-US" dirty="0" smtClean="0"/>
              <a:t>)</a:t>
            </a:r>
          </a:p>
          <a:p>
            <a:r>
              <a:rPr lang="en-US" sz="2400" dirty="0" smtClean="0"/>
              <a:t>Telescopes are dynamically scheduled </a:t>
            </a:r>
            <a:r>
              <a:rPr lang="en-US" sz="1800" dirty="0" smtClean="0"/>
              <a:t>(with some exceptions)</a:t>
            </a:r>
          </a:p>
          <a:p>
            <a:pPr lvl="1"/>
            <a:endParaRPr lang="en-US" sz="2400" dirty="0" smtClean="0"/>
          </a:p>
          <a:p>
            <a:endParaRPr lang="en-US" sz="2400" dirty="0" smtClean="0"/>
          </a:p>
          <a:p>
            <a:endParaRPr lang="en-US" sz="24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NRAO Town Hall, AAS – Austin, 10 January 2012</a:t>
            </a:r>
          </a:p>
        </p:txBody>
      </p:sp>
      <p:sp>
        <p:nvSpPr>
          <p:cNvPr id="130052" name="Slide Number Placeholder 4"/>
          <p:cNvSpPr>
            <a:spLocks noGrp="1"/>
          </p:cNvSpPr>
          <p:nvPr>
            <p:ph type="sldNum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97524853-5D3F-5F41-97C7-910B5E00BB72}" type="slidenum">
              <a:rPr lang="en-US"/>
              <a:pPr/>
              <a:t>6</a:t>
            </a:fld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457200" y="4540468"/>
            <a:ext cx="8229600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/>
            <a:r>
              <a:rPr lang="en-US" dirty="0" smtClean="0">
                <a:solidFill>
                  <a:srgbClr val="FF0000"/>
                </a:solidFill>
                <a:latin typeface="Gill Sans MT" pitchFamily="-108" charset="-18"/>
              </a:rPr>
              <a:t>For more telescope-specific information see</a:t>
            </a:r>
          </a:p>
          <a:p>
            <a:pPr lvl="2"/>
            <a:r>
              <a:rPr lang="en-US" sz="2000" dirty="0" smtClean="0">
                <a:latin typeface="Gill Sans MT" pitchFamily="-108" charset="-18"/>
              </a:rPr>
              <a:t>ALMA Special Session: Wed.10am Room17B</a:t>
            </a:r>
            <a:r>
              <a:rPr lang="en-US" dirty="0" smtClean="0">
                <a:latin typeface="Gill Sans MT" pitchFamily="-108" charset="-18"/>
              </a:rPr>
              <a:t>	</a:t>
            </a:r>
          </a:p>
          <a:p>
            <a:pPr lvl="2"/>
            <a:r>
              <a:rPr lang="en-US" sz="2000" dirty="0" smtClean="0">
                <a:latin typeface="Gill Sans MT" pitchFamily="-108" charset="-18"/>
              </a:rPr>
              <a:t>ALMA Splinter Session:  Wed. at 5:30 pm  Room 8</a:t>
            </a:r>
          </a:p>
          <a:p>
            <a:pPr lvl="2"/>
            <a:r>
              <a:rPr lang="en-US" sz="2000" dirty="0" smtClean="0">
                <a:latin typeface="Gill Sans MT" pitchFamily="-108" charset="-18"/>
              </a:rPr>
              <a:t>EVLA, GBT, VLBA Splinter Session:  Thurs.12 at 9:30 am Room 8</a:t>
            </a:r>
          </a:p>
        </p:txBody>
      </p:sp>
      <p:graphicFrame>
        <p:nvGraphicFramePr>
          <p:cNvPr id="10" name="Content Placeholder 5"/>
          <p:cNvGraphicFramePr>
            <a:graphicFrameLocks/>
          </p:cNvGraphicFramePr>
          <p:nvPr/>
        </p:nvGraphicFramePr>
        <p:xfrm>
          <a:off x="1632470" y="925748"/>
          <a:ext cx="5657646" cy="1417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76803"/>
                <a:gridCol w="1976427"/>
                <a:gridCol w="2504416"/>
              </a:tblGrid>
              <a:tr h="323747">
                <a:tc>
                  <a:txBody>
                    <a:bodyPr/>
                    <a:lstStyle/>
                    <a:p>
                      <a:r>
                        <a:rPr lang="en-US" dirty="0" smtClean="0"/>
                        <a:t>Semester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Proposal</a:t>
                      </a:r>
                      <a:r>
                        <a:rPr lang="en-US" baseline="0" dirty="0" smtClean="0"/>
                        <a:t> Deadline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Observing Period</a:t>
                      </a:r>
                      <a:endParaRPr lang="en-US" dirty="0"/>
                    </a:p>
                  </a:txBody>
                  <a:tcPr/>
                </a:tc>
              </a:tr>
              <a:tr h="323747">
                <a:tc>
                  <a:txBody>
                    <a:bodyPr/>
                    <a:lstStyle/>
                    <a:p>
                      <a:pPr algn="ctr"/>
                      <a:r>
                        <a:rPr lang="en-US" sz="1700" dirty="0" smtClean="0"/>
                        <a:t>2012B</a:t>
                      </a:r>
                      <a:endParaRPr lang="en-US" sz="17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dirty="0" smtClean="0"/>
                        <a:t>1 February</a:t>
                      </a:r>
                      <a:endParaRPr lang="en-US" sz="17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dirty="0" smtClean="0"/>
                        <a:t>~1Aug. – 30 Jan.</a:t>
                      </a:r>
                      <a:endParaRPr lang="en-US" sz="1700" dirty="0"/>
                    </a:p>
                  </a:txBody>
                  <a:tcPr anchor="ctr"/>
                </a:tc>
              </a:tr>
              <a:tr h="323747">
                <a:tc>
                  <a:txBody>
                    <a:bodyPr/>
                    <a:lstStyle/>
                    <a:p>
                      <a:pPr algn="ctr"/>
                      <a:r>
                        <a:rPr lang="en-US" sz="1700" dirty="0" smtClean="0"/>
                        <a:t>2013A</a:t>
                      </a:r>
                      <a:endParaRPr lang="en-US" sz="17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dirty="0" smtClean="0"/>
                        <a:t>1 August</a:t>
                      </a:r>
                      <a:endParaRPr lang="en-US" sz="17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dirty="0" smtClean="0"/>
                        <a:t>~1</a:t>
                      </a:r>
                      <a:r>
                        <a:rPr lang="en-US" sz="1700" baseline="0" dirty="0" smtClean="0"/>
                        <a:t> Feb. – 31 July</a:t>
                      </a:r>
                      <a:endParaRPr lang="en-US" sz="1700" dirty="0"/>
                    </a:p>
                  </a:txBody>
                  <a:tcPr anchor="ctr"/>
                </a:tc>
              </a:tr>
              <a:tr h="323747">
                <a:tc>
                  <a:txBody>
                    <a:bodyPr/>
                    <a:lstStyle/>
                    <a:p>
                      <a:pPr algn="ctr"/>
                      <a:r>
                        <a:rPr lang="en-US" sz="1700" dirty="0" smtClean="0"/>
                        <a:t>ALMA C1</a:t>
                      </a:r>
                      <a:endParaRPr lang="en-US" sz="17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dirty="0" smtClean="0"/>
                        <a:t>1</a:t>
                      </a:r>
                      <a:r>
                        <a:rPr lang="en-US" sz="1700" baseline="30000" dirty="0" smtClean="0"/>
                        <a:t>st</a:t>
                      </a:r>
                      <a:r>
                        <a:rPr lang="en-US" sz="1700" baseline="0" dirty="0" smtClean="0"/>
                        <a:t> half of 2012</a:t>
                      </a:r>
                      <a:endParaRPr lang="en-US" sz="17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dirty="0" smtClean="0"/>
                        <a:t>10</a:t>
                      </a:r>
                      <a:r>
                        <a:rPr lang="en-US" sz="1700" baseline="0" dirty="0" smtClean="0"/>
                        <a:t> months, 1500 hrs</a:t>
                      </a:r>
                      <a:endParaRPr lang="en-US" sz="1700" dirty="0"/>
                    </a:p>
                  </a:txBody>
                  <a:tcPr anchor="ctr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Gill Sans MT" pitchFamily="-108" charset="-18"/>
                <a:ea typeface="ＭＳ Ｐゴシック" pitchFamily="-108" charset="-128"/>
              </a:rPr>
              <a:t>User Support and Training</a:t>
            </a:r>
            <a:endParaRPr lang="en-US" dirty="0">
              <a:latin typeface="Gill Sans MT" pitchFamily="-108" charset="-18"/>
              <a:ea typeface="ＭＳ Ｐゴシック" pitchFamily="-108" charset="-128"/>
            </a:endParaRPr>
          </a:p>
        </p:txBody>
      </p:sp>
      <p:sp>
        <p:nvSpPr>
          <p:cNvPr id="129026" name="Content Placeholder 2"/>
          <p:cNvSpPr>
            <a:spLocks noGrp="1"/>
          </p:cNvSpPr>
          <p:nvPr>
            <p:ph idx="1"/>
          </p:nvPr>
        </p:nvSpPr>
        <p:spPr>
          <a:xfrm>
            <a:off x="457200" y="1052704"/>
            <a:ext cx="8229600" cy="4525963"/>
          </a:xfrm>
        </p:spPr>
        <p:txBody>
          <a:bodyPr/>
          <a:lstStyle/>
          <a:p>
            <a:r>
              <a:rPr lang="en-US" sz="2400" dirty="0" smtClean="0">
                <a:latin typeface="Gill Sans MT" pitchFamily="-108" charset="-18"/>
                <a:ea typeface="ＭＳ Ｐゴシック" pitchFamily="-108" charset="-128"/>
              </a:rPr>
              <a:t>Unified operations to maximize science impact</a:t>
            </a:r>
          </a:p>
          <a:p>
            <a:pPr lvl="1"/>
            <a:r>
              <a:rPr lang="en-US" dirty="0" smtClean="0">
                <a:latin typeface="Gill Sans MT" pitchFamily="-108" charset="-18"/>
                <a:ea typeface="ＭＳ Ｐゴシック" pitchFamily="-108" charset="-128"/>
              </a:rPr>
              <a:t>Four telescopes, One Observatory</a:t>
            </a:r>
          </a:p>
          <a:p>
            <a:pPr lvl="1"/>
            <a:r>
              <a:rPr lang="en-US" dirty="0" smtClean="0">
                <a:latin typeface="Gill Sans MT" pitchFamily="-108" charset="-18"/>
                <a:ea typeface="ＭＳ Ｐゴシック" pitchFamily="-108" charset="-128"/>
              </a:rPr>
              <a:t>Expertise spread throughout Observatory</a:t>
            </a:r>
          </a:p>
          <a:p>
            <a:r>
              <a:rPr lang="en-US" sz="2400" dirty="0" smtClean="0">
                <a:latin typeface="Gill Sans MT" pitchFamily="-108" charset="-18"/>
                <a:ea typeface="ＭＳ Ｐゴシック" pitchFamily="-108" charset="-128"/>
              </a:rPr>
              <a:t>NRAO </a:t>
            </a:r>
            <a:r>
              <a:rPr lang="en-US" sz="2400" i="1" dirty="0" smtClean="0">
                <a:latin typeface="Gill Sans MT" pitchFamily="-108" charset="-18"/>
                <a:ea typeface="ＭＳ Ｐゴシック" pitchFamily="-108" charset="-128"/>
              </a:rPr>
              <a:t>Helpdesk</a:t>
            </a:r>
            <a:r>
              <a:rPr lang="en-US" sz="2400" dirty="0" smtClean="0">
                <a:latin typeface="Gill Sans MT" pitchFamily="-108" charset="-18"/>
                <a:ea typeface="ＭＳ Ｐゴシック" pitchFamily="-108" charset="-128"/>
              </a:rPr>
              <a:t> is first line of help for…</a:t>
            </a:r>
          </a:p>
          <a:p>
            <a:pPr lvl="1"/>
            <a:r>
              <a:rPr lang="en-US" dirty="0" smtClean="0">
                <a:latin typeface="Gill Sans MT" pitchFamily="-108" charset="-18"/>
                <a:ea typeface="ＭＳ Ｐゴシック" pitchFamily="-108" charset="-128"/>
              </a:rPr>
              <a:t>Proposal preparation and submission</a:t>
            </a:r>
          </a:p>
          <a:p>
            <a:pPr lvl="1"/>
            <a:r>
              <a:rPr lang="en-US" dirty="0" smtClean="0">
                <a:latin typeface="Gill Sans MT" pitchFamily="-108" charset="-18"/>
                <a:ea typeface="ＭＳ Ｐゴシック" pitchFamily="-108" charset="-128"/>
              </a:rPr>
              <a:t>Observing preparation and submission</a:t>
            </a:r>
          </a:p>
          <a:p>
            <a:pPr lvl="1"/>
            <a:r>
              <a:rPr lang="en-US" dirty="0" smtClean="0">
                <a:latin typeface="Gill Sans MT" pitchFamily="-108" charset="-18"/>
                <a:ea typeface="ＭＳ Ｐゴシック" pitchFamily="-108" charset="-128"/>
              </a:rPr>
              <a:t>Data archive, post-processing and analysis</a:t>
            </a:r>
          </a:p>
          <a:p>
            <a:r>
              <a:rPr lang="en-US" sz="2400" dirty="0" smtClean="0">
                <a:latin typeface="Gill Sans MT" pitchFamily="-108" charset="-18"/>
                <a:ea typeface="ＭＳ Ｐゴシック" pitchFamily="-108" charset="-128"/>
              </a:rPr>
              <a:t>NRAO also provides…</a:t>
            </a:r>
          </a:p>
          <a:p>
            <a:pPr lvl="1"/>
            <a:r>
              <a:rPr lang="en-US" dirty="0" smtClean="0">
                <a:latin typeface="Gill Sans MT" pitchFamily="-108" charset="-18"/>
                <a:ea typeface="ＭＳ Ｐゴシック" pitchFamily="-108" charset="-128"/>
              </a:rPr>
              <a:t>Face-to-face visitor support and Resident shared-risk programs</a:t>
            </a:r>
          </a:p>
          <a:p>
            <a:pPr lvl="1"/>
            <a:r>
              <a:rPr lang="en-US" dirty="0" smtClean="0">
                <a:latin typeface="Gill Sans MT" pitchFamily="-108" charset="-18"/>
                <a:ea typeface="ＭＳ Ｐゴシック" pitchFamily="-108" charset="-128"/>
              </a:rPr>
              <a:t>Community days, data reduction workshops, scientific workshops, and summer schools</a:t>
            </a:r>
          </a:p>
          <a:p>
            <a:pPr lvl="1"/>
            <a:r>
              <a:rPr lang="en-US" dirty="0" smtClean="0">
                <a:latin typeface="Gill Sans MT" pitchFamily="-108" charset="-18"/>
                <a:ea typeface="ＭＳ Ｐゴシック" pitchFamily="-108" charset="-128"/>
              </a:rPr>
              <a:t>Financial support of PhD projects, Summer student, graduate student and postdoctoral programs</a:t>
            </a:r>
          </a:p>
          <a:p>
            <a:pPr lvl="1"/>
            <a:endParaRPr lang="en-US" dirty="0" smtClean="0">
              <a:latin typeface="Gill Sans MT" pitchFamily="-108" charset="-18"/>
              <a:ea typeface="ＭＳ Ｐゴシック" pitchFamily="-108" charset="-128"/>
            </a:endParaRPr>
          </a:p>
          <a:p>
            <a:pPr lvl="1"/>
            <a:endParaRPr lang="en-US" dirty="0" smtClean="0">
              <a:latin typeface="Gill Sans MT" pitchFamily="-108" charset="-18"/>
              <a:ea typeface="ＭＳ Ｐゴシック" pitchFamily="-108" charset="-128"/>
            </a:endParaRPr>
          </a:p>
          <a:p>
            <a:pPr lvl="1"/>
            <a:endParaRPr lang="en-US" dirty="0" smtClean="0">
              <a:latin typeface="Gill Sans MT" pitchFamily="-108" charset="-18"/>
              <a:ea typeface="ＭＳ Ｐゴシック" pitchFamily="-108" charset="-128"/>
            </a:endParaRPr>
          </a:p>
          <a:p>
            <a:pPr lvl="1"/>
            <a:endParaRPr lang="en-US" dirty="0" smtClean="0">
              <a:latin typeface="Gill Sans MT" pitchFamily="-108" charset="-18"/>
              <a:ea typeface="ＭＳ Ｐゴシック" pitchFamily="-108" charset="-128"/>
            </a:endParaRPr>
          </a:p>
          <a:p>
            <a:pPr lvl="1"/>
            <a:endParaRPr lang="en-US" dirty="0">
              <a:latin typeface="Gill Sans MT" pitchFamily="-108" charset="-18"/>
              <a:ea typeface="ＭＳ Ｐゴシック" pitchFamily="-108" charset="-128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NRAO Town Hall, AAS – Austin, 10 January 2012</a:t>
            </a:r>
          </a:p>
        </p:txBody>
      </p:sp>
      <p:sp>
        <p:nvSpPr>
          <p:cNvPr id="129028" name="Slide Number Placeholder 4"/>
          <p:cNvSpPr>
            <a:spLocks noGrp="1"/>
          </p:cNvSpPr>
          <p:nvPr>
            <p:ph type="sldNum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4ECE6AD7-8681-DC40-8CA7-E5BFD8AF7F02}" type="slidenum">
              <a:rPr lang="en-US"/>
              <a:pPr/>
              <a:t>7</a:t>
            </a:fld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New User? How do you get started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2405" y="1600200"/>
            <a:ext cx="3524928" cy="4525963"/>
          </a:xfrm>
        </p:spPr>
        <p:txBody>
          <a:bodyPr/>
          <a:lstStyle/>
          <a:p>
            <a:r>
              <a:rPr lang="en-US" dirty="0" smtClean="0"/>
              <a:t>Attend the AAS Splinter sessions for ALMA, EVLA, VLBA and GBT</a:t>
            </a:r>
          </a:p>
          <a:p>
            <a:r>
              <a:rPr lang="en-US" dirty="0" smtClean="0"/>
              <a:t>NRAO Science Website: </a:t>
            </a:r>
            <a:r>
              <a:rPr lang="en-US" dirty="0" smtClean="0">
                <a:hlinkClick r:id="rId2"/>
              </a:rPr>
              <a:t>https://science.nrao.edu</a:t>
            </a:r>
            <a:r>
              <a:rPr lang="en-US" dirty="0" smtClean="0"/>
              <a:t> </a:t>
            </a:r>
          </a:p>
          <a:p>
            <a:r>
              <a:rPr lang="en-US" dirty="0" smtClean="0"/>
              <a:t>NRAO </a:t>
            </a:r>
            <a:r>
              <a:rPr lang="en-US" i="1" dirty="0" smtClean="0"/>
              <a:t>Helpdesk</a:t>
            </a:r>
            <a:endParaRPr lang="en-US" i="1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NRAO Town Hall, AAS – Austin, 10 January 2012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72EEB9F-0953-E042-8F1B-73028ED36D09}" type="slidenum">
              <a:rPr lang="en-US" smtClean="0"/>
              <a:pPr/>
              <a:t>8</a:t>
            </a:fld>
            <a:endParaRPr lang="en-US"/>
          </a:p>
        </p:txBody>
      </p:sp>
      <p:pic>
        <p:nvPicPr>
          <p:cNvPr id="8" name="Picture 7" descr="Sci_web.tif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40299" y="1417638"/>
            <a:ext cx="5455482" cy="434865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NRAOTownHall_AAS_Austin_templat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 marL="342900" indent="-342900" eaLnBrk="0" hangingPunct="0">
          <a:spcBef>
            <a:spcPct val="20000"/>
          </a:spcBef>
          <a:buFont typeface="Arial" charset="0"/>
          <a:buChar char="•"/>
          <a:defRPr sz="2000" dirty="0" smtClean="0">
            <a:solidFill>
              <a:srgbClr val="000099"/>
            </a:solidFill>
            <a:latin typeface="Gill Sans MT" pitchFamily="34" charset="0"/>
            <a:cs typeface="Gill Sans" pitchFamily="17" charset="0"/>
          </a:defRPr>
        </a:defPPr>
      </a:lstStyle>
    </a:txDef>
  </a:objectDefaults>
  <a:extraClrSchemeLst/>
</a:theme>
</file>

<file path=ppt/theme/theme10.xml><?xml version="1.0" encoding="utf-8"?>
<a:theme xmlns:a="http://schemas.openxmlformats.org/drawingml/2006/main" name="2_Title Blank Slide - ALMA 2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 marL="342900" indent="-342900" eaLnBrk="0" hangingPunct="0">
          <a:spcBef>
            <a:spcPct val="20000"/>
          </a:spcBef>
          <a:buFont typeface="Arial" charset="0"/>
          <a:buChar char="•"/>
          <a:defRPr sz="2000" dirty="0" smtClean="0">
            <a:solidFill>
              <a:srgbClr val="000099"/>
            </a:solidFill>
            <a:latin typeface="Gill Sans MT" pitchFamily="34" charset="0"/>
            <a:cs typeface="Gill Sans" pitchFamily="17" charset="0"/>
          </a:defRPr>
        </a:defPPr>
      </a:lstStyle>
    </a:txDef>
  </a:objectDefaults>
  <a:extraClrSchemeLst/>
</a:theme>
</file>

<file path=ppt/theme/theme11.xml><?xml version="1.0" encoding="utf-8"?>
<a:theme xmlns:a="http://schemas.openxmlformats.org/drawingml/2006/main" name="1_Blue Image Bottom Bar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 marL="342900" indent="-342900" eaLnBrk="0" hangingPunct="0">
          <a:spcBef>
            <a:spcPct val="20000"/>
          </a:spcBef>
          <a:buFont typeface="Arial" charset="0"/>
          <a:buChar char="•"/>
          <a:defRPr sz="2000" dirty="0" smtClean="0">
            <a:solidFill>
              <a:srgbClr val="000099"/>
            </a:solidFill>
            <a:latin typeface="Gill Sans MT" pitchFamily="34" charset="0"/>
            <a:cs typeface="Gill Sans" pitchFamily="17" charset="0"/>
          </a:defRPr>
        </a:defPPr>
      </a:lstStyle>
    </a:txDef>
  </a:objectDefaults>
  <a:extraClrSchemeLst/>
</a:theme>
</file>

<file path=ppt/theme/theme12.xml><?xml version="1.0" encoding="utf-8"?>
<a:theme xmlns:a="http://schemas.openxmlformats.org/drawingml/2006/main" name="1_NRAOTownHall_AAS_Austin_templat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 marL="342900" indent="-342900" eaLnBrk="0" hangingPunct="0">
          <a:spcBef>
            <a:spcPct val="20000"/>
          </a:spcBef>
          <a:buFont typeface="Arial" charset="0"/>
          <a:buChar char="•"/>
          <a:defRPr sz="2000" dirty="0" smtClean="0">
            <a:solidFill>
              <a:srgbClr val="000099"/>
            </a:solidFill>
            <a:latin typeface="Gill Sans MT" pitchFamily="34" charset="0"/>
            <a:cs typeface="Gill Sans" pitchFamily="17" charset="0"/>
          </a:defRPr>
        </a:defPPr>
      </a:lstStyle>
    </a:txDef>
  </a:objectDefaults>
  <a:extraClrSchemeLst/>
</a:theme>
</file>

<file path=ppt/theme/theme13.xml><?xml version="1.0" encoding="utf-8"?>
<a:theme xmlns:a="http://schemas.openxmlformats.org/drawingml/2006/main" name="3_Title Blank Slide - ALMA 2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 marL="342900" indent="-342900" eaLnBrk="0" hangingPunct="0">
          <a:spcBef>
            <a:spcPct val="20000"/>
          </a:spcBef>
          <a:buFont typeface="Arial" charset="0"/>
          <a:buChar char="•"/>
          <a:defRPr sz="2000" dirty="0" smtClean="0">
            <a:solidFill>
              <a:srgbClr val="000099"/>
            </a:solidFill>
            <a:latin typeface="Gill Sans MT" pitchFamily="34" charset="0"/>
            <a:cs typeface="Gill Sans" pitchFamily="17" charset="0"/>
          </a:defRPr>
        </a:defPPr>
      </a:lstStyle>
    </a:txDef>
  </a:objectDefaults>
  <a:extraClrSchemeLst/>
</a:theme>
</file>

<file path=ppt/theme/theme1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1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1_Title Slide - ALMA 2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 marL="342900" indent="-342900" eaLnBrk="0" hangingPunct="0">
          <a:spcBef>
            <a:spcPct val="20000"/>
          </a:spcBef>
          <a:buFont typeface="Arial" charset="0"/>
          <a:buChar char="•"/>
          <a:defRPr sz="2000" dirty="0" smtClean="0">
            <a:solidFill>
              <a:srgbClr val="000099"/>
            </a:solidFill>
            <a:latin typeface="Gill Sans MT" pitchFamily="34" charset="0"/>
            <a:cs typeface="Gill Sans" pitchFamily="17" charset="0"/>
          </a:defRPr>
        </a:defPPr>
      </a:lstStyle>
    </a:txDef>
  </a:objectDefaults>
  <a:extraClrSchemeLst/>
</a:theme>
</file>

<file path=ppt/theme/theme3.xml><?xml version="1.0" encoding="utf-8"?>
<a:theme xmlns:a="http://schemas.openxmlformats.org/drawingml/2006/main" name="Title Blank Slide - ALMA 2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 marL="342900" indent="-342900" eaLnBrk="0" hangingPunct="0">
          <a:spcBef>
            <a:spcPct val="20000"/>
          </a:spcBef>
          <a:buFont typeface="Arial" charset="0"/>
          <a:buChar char="•"/>
          <a:defRPr sz="2000" dirty="0" smtClean="0">
            <a:solidFill>
              <a:srgbClr val="000099"/>
            </a:solidFill>
            <a:latin typeface="Gill Sans MT" pitchFamily="34" charset="0"/>
            <a:cs typeface="Gill Sans" pitchFamily="17" charset="0"/>
          </a:defRPr>
        </a:defPPr>
      </a:lstStyle>
    </a:txDef>
  </a:objectDefaults>
  <a:extraClrSchemeLst/>
</a:theme>
</file>

<file path=ppt/theme/theme4.xml><?xml version="1.0" encoding="utf-8"?>
<a:theme xmlns:a="http://schemas.openxmlformats.org/drawingml/2006/main" name="1_Title Blank Slide - ALMA 2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 marL="342900" indent="-342900" eaLnBrk="0" hangingPunct="0">
          <a:spcBef>
            <a:spcPct val="20000"/>
          </a:spcBef>
          <a:buFont typeface="Arial" charset="0"/>
          <a:buChar char="•"/>
          <a:defRPr sz="2000" dirty="0" smtClean="0">
            <a:solidFill>
              <a:srgbClr val="000099"/>
            </a:solidFill>
            <a:latin typeface="Gill Sans MT" pitchFamily="34" charset="0"/>
            <a:cs typeface="Gill Sans" pitchFamily="17" charset="0"/>
          </a:defRPr>
        </a:defPPr>
      </a:lstStyle>
    </a:txDef>
  </a:objectDefaults>
  <a:extraClrSchemeLst/>
</a:theme>
</file>

<file path=ppt/theme/theme5.xml><?xml version="1.0" encoding="utf-8"?>
<a:theme xmlns:a="http://schemas.openxmlformats.org/drawingml/2006/main" name="NAASC Background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 marL="342900" indent="-342900" eaLnBrk="0" hangingPunct="0">
          <a:spcBef>
            <a:spcPct val="20000"/>
          </a:spcBef>
          <a:buFont typeface="Arial" charset="0"/>
          <a:buChar char="•"/>
          <a:defRPr sz="2000" dirty="0" smtClean="0">
            <a:solidFill>
              <a:srgbClr val="000099"/>
            </a:solidFill>
            <a:latin typeface="Gill Sans MT" pitchFamily="34" charset="0"/>
            <a:cs typeface="Gill Sans" pitchFamily="17" charset="0"/>
          </a:defRPr>
        </a:defPPr>
      </a:lstStyle>
    </a:txDef>
  </a:objectDefaults>
  <a:extraClrSchemeLst/>
</a:theme>
</file>

<file path=ppt/theme/theme6.xml><?xml version="1.0" encoding="utf-8"?>
<a:theme xmlns:a="http://schemas.openxmlformats.org/drawingml/2006/main" name="CDL Background">
  <a:themeElements>
    <a:clrScheme name="1_GBT backgrnd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1_GBT backgrnd">
      <a:majorFont>
        <a:latin typeface="Gill Sans MT"/>
        <a:ea typeface="ＭＳ Ｐゴシック"/>
        <a:cs typeface=""/>
      </a:majorFont>
      <a:minorFont>
        <a:latin typeface="Gill Sans MT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none" rtlCol="0">
        <a:spAutoFit/>
      </a:bodyPr>
      <a:lstStyle>
        <a:defPPr marL="342900" indent="-342900" eaLnBrk="0" hangingPunct="0">
          <a:spcBef>
            <a:spcPct val="20000"/>
          </a:spcBef>
          <a:buFont typeface="Arial" charset="0"/>
          <a:buChar char="•"/>
          <a:defRPr sz="2000" dirty="0" smtClean="0">
            <a:solidFill>
              <a:srgbClr val="000099"/>
            </a:solidFill>
            <a:latin typeface="Gill Sans MT" pitchFamily="34" charset="0"/>
            <a:cs typeface="Gill Sans" pitchFamily="17" charset="0"/>
          </a:defRPr>
        </a:defPPr>
      </a:lstStyle>
    </a:txDef>
  </a:objectDefaults>
  <a:extraClrSchemeLst>
    <a:extraClrScheme>
      <a:clrScheme name="1_GBT backgrnd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NTC Background">
  <a:themeElements>
    <a:clrScheme name="2_GBT backgrnd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2_GBT backgrnd">
      <a:majorFont>
        <a:latin typeface="Gill Sans MT"/>
        <a:ea typeface="ＭＳ Ｐゴシック"/>
        <a:cs typeface=""/>
      </a:majorFont>
      <a:minorFont>
        <a:latin typeface="Gill Sans MT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none" rtlCol="0">
        <a:spAutoFit/>
      </a:bodyPr>
      <a:lstStyle>
        <a:defPPr marL="342900" indent="-342900" eaLnBrk="0" hangingPunct="0">
          <a:spcBef>
            <a:spcPct val="20000"/>
          </a:spcBef>
          <a:buFont typeface="Arial" charset="0"/>
          <a:buChar char="•"/>
          <a:defRPr sz="2000" dirty="0" smtClean="0">
            <a:solidFill>
              <a:srgbClr val="000099"/>
            </a:solidFill>
            <a:latin typeface="Gill Sans MT" pitchFamily="34" charset="0"/>
            <a:cs typeface="Gill Sans" pitchFamily="17" charset="0"/>
          </a:defRPr>
        </a:defPPr>
      </a:lstStyle>
    </a:txDef>
  </a:objectDefaults>
  <a:extraClrSchemeLst>
    <a:extraClrScheme>
      <a:clrScheme name="2_GBT backgrnd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1_NTC Background">
  <a:themeElements>
    <a:clrScheme name="2_GBT backgrnd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2_GBT backgrnd">
      <a:majorFont>
        <a:latin typeface="Gill Sans MT"/>
        <a:ea typeface="ＭＳ Ｐゴシック"/>
        <a:cs typeface=""/>
      </a:majorFont>
      <a:minorFont>
        <a:latin typeface="Gill Sans MT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none" rtlCol="0">
        <a:spAutoFit/>
      </a:bodyPr>
      <a:lstStyle>
        <a:defPPr marL="342900" indent="-342900" eaLnBrk="0" hangingPunct="0">
          <a:spcBef>
            <a:spcPct val="20000"/>
          </a:spcBef>
          <a:buFont typeface="Arial" charset="0"/>
          <a:buChar char="•"/>
          <a:defRPr sz="2000" dirty="0" smtClean="0">
            <a:solidFill>
              <a:srgbClr val="000099"/>
            </a:solidFill>
            <a:latin typeface="Gill Sans MT" pitchFamily="34" charset="0"/>
            <a:cs typeface="Gill Sans" pitchFamily="17" charset="0"/>
          </a:defRPr>
        </a:defPPr>
      </a:lstStyle>
    </a:txDef>
  </a:objectDefaults>
  <a:extraClrSchemeLst>
    <a:extraClrScheme>
      <a:clrScheme name="2_GBT backgrnd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2_NTC Background">
  <a:themeElements>
    <a:clrScheme name="2_GBT backgrnd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2_GBT backgrnd">
      <a:majorFont>
        <a:latin typeface="Gill Sans MT"/>
        <a:ea typeface="ＭＳ Ｐゴシック"/>
        <a:cs typeface=""/>
      </a:majorFont>
      <a:minorFont>
        <a:latin typeface="Gill Sans MT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none" rtlCol="0">
        <a:spAutoFit/>
      </a:bodyPr>
      <a:lstStyle>
        <a:defPPr marL="342900" indent="-342900" eaLnBrk="0" hangingPunct="0">
          <a:spcBef>
            <a:spcPct val="20000"/>
          </a:spcBef>
          <a:buFont typeface="Arial" charset="0"/>
          <a:buChar char="•"/>
          <a:defRPr sz="2000" dirty="0" smtClean="0">
            <a:solidFill>
              <a:srgbClr val="000099"/>
            </a:solidFill>
            <a:latin typeface="Gill Sans MT" pitchFamily="34" charset="0"/>
            <a:cs typeface="Gill Sans" pitchFamily="17" charset="0"/>
          </a:defRPr>
        </a:defPPr>
      </a:lstStyle>
    </a:txDef>
  </a:objectDefaults>
  <a:extraClrSchemeLst>
    <a:extraClrScheme>
      <a:clrScheme name="2_GBT backgrnd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NRAOTownHall_AAS_Austin_template.pot</Template>
  <TotalTime>11048</TotalTime>
  <Words>665</Words>
  <Application>Microsoft Macintosh PowerPoint</Application>
  <PresentationFormat>On-screen Show (4:3)</PresentationFormat>
  <Paragraphs>115</Paragraphs>
  <Slides>8</Slides>
  <Notes>4</Notes>
  <HiddenSlides>0</HiddenSlides>
  <MMClips>0</MMClips>
  <ScaleCrop>false</ScaleCrop>
  <HeadingPairs>
    <vt:vector size="4" baseType="variant">
      <vt:variant>
        <vt:lpstr>Theme</vt:lpstr>
      </vt:variant>
      <vt:variant>
        <vt:i4>13</vt:i4>
      </vt:variant>
      <vt:variant>
        <vt:lpstr>Slide Titles</vt:lpstr>
      </vt:variant>
      <vt:variant>
        <vt:i4>8</vt:i4>
      </vt:variant>
    </vt:vector>
  </HeadingPairs>
  <TitlesOfParts>
    <vt:vector size="21" baseType="lpstr">
      <vt:lpstr>NRAOTownHall_AAS_Austin_template</vt:lpstr>
      <vt:lpstr>1_Title Slide - ALMA 2</vt:lpstr>
      <vt:lpstr>Title Blank Slide - ALMA 2</vt:lpstr>
      <vt:lpstr>1_Title Blank Slide - ALMA 2</vt:lpstr>
      <vt:lpstr>NAASC Background</vt:lpstr>
      <vt:lpstr>CDL Background</vt:lpstr>
      <vt:lpstr>NTC Background</vt:lpstr>
      <vt:lpstr>1_NTC Background</vt:lpstr>
      <vt:lpstr>2_NTC Background</vt:lpstr>
      <vt:lpstr>2_Title Blank Slide - ALMA 2</vt:lpstr>
      <vt:lpstr>1_Blue Image Bottom Bar</vt:lpstr>
      <vt:lpstr>1_NRAOTownHall_AAS_Austin_template</vt:lpstr>
      <vt:lpstr>3_Title Blank Slide - ALMA 2</vt:lpstr>
      <vt:lpstr>Observing with NRAO Telescopes</vt:lpstr>
      <vt:lpstr>New Capabilities offered in early 2012</vt:lpstr>
      <vt:lpstr>New Capabilities offered in early 2012</vt:lpstr>
      <vt:lpstr>New Capabilities offered in early 2012</vt:lpstr>
      <vt:lpstr>Proposal and Project Types for EVLA, GBT and VLBA</vt:lpstr>
      <vt:lpstr>Proposal Submission and Evaluation</vt:lpstr>
      <vt:lpstr>User Support and Training</vt:lpstr>
      <vt:lpstr>New User? How do you get started</vt:lpstr>
    </vt:vector>
  </TitlesOfParts>
  <Company>NRAO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Crystal Brogan</dc:creator>
  <cp:lastModifiedBy>Mark T Adams</cp:lastModifiedBy>
  <cp:revision>121</cp:revision>
  <dcterms:created xsi:type="dcterms:W3CDTF">2012-01-10T23:47:06Z</dcterms:created>
  <dcterms:modified xsi:type="dcterms:W3CDTF">2012-01-31T16:00:10Z</dcterms:modified>
</cp:coreProperties>
</file>