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gif" ContentType="image/gif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8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9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0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1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2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3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4.xml" ContentType="application/vnd.openxmlformats-officedocument.theme+xml"/>
  <Override PartName="/ppt/slideLayouts/slideLayout99.xml" ContentType="application/vnd.openxmlformats-officedocument.presentationml.slideLayout+xml"/>
  <Override PartName="/ppt/theme/theme1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6.xml" ContentType="application/vnd.openxmlformats-officedocument.theme+xml"/>
  <Override PartName="/ppt/slideLayouts/slideLayout10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674" r:id="rId1"/>
    <p:sldMasterId id="2147485445" r:id="rId2"/>
    <p:sldMasterId id="2147484676" r:id="rId3"/>
    <p:sldMasterId id="2147485449" r:id="rId4"/>
    <p:sldMasterId id="2147483660" r:id="rId5"/>
    <p:sldMasterId id="2147484666" r:id="rId6"/>
    <p:sldMasterId id="2147484373" r:id="rId7"/>
    <p:sldMasterId id="2147484374" r:id="rId8"/>
    <p:sldMasterId id="2147485062" r:id="rId9"/>
    <p:sldMasterId id="2147485186" r:id="rId10"/>
    <p:sldMasterId id="2147485803" r:id="rId11"/>
    <p:sldMasterId id="2147485811" r:id="rId12"/>
    <p:sldMasterId id="2147485819" r:id="rId13"/>
    <p:sldMasterId id="2147485827" r:id="rId14"/>
    <p:sldMasterId id="2147485839" r:id="rId15"/>
    <p:sldMasterId id="2147485850" r:id="rId16"/>
    <p:sldMasterId id="2147485853" r:id="rId17"/>
  </p:sldMasterIdLst>
  <p:notesMasterIdLst>
    <p:notesMasterId r:id="rId33"/>
  </p:notesMasterIdLst>
  <p:handoutMasterIdLst>
    <p:handoutMasterId r:id="rId34"/>
  </p:handoutMasterIdLst>
  <p:sldIdLst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6FCF"/>
    <a:srgbClr val="000099"/>
    <a:srgbClr val="8CC7EA"/>
    <a:srgbClr val="EAEAEA"/>
    <a:srgbClr val="66CCFF"/>
    <a:srgbClr val="99CCFF"/>
    <a:srgbClr val="330099"/>
    <a:srgbClr val="990033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8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printerSettings" Target="printerSettings/printerSettings1.bin"/><Relationship Id="rId3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39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3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0" Type="http://schemas.openxmlformats.org/officeDocument/2006/relationships/slideMaster" Target="slideMasters/slideMaster10.xml"/><Relationship Id="rId32" Type="http://schemas.openxmlformats.org/officeDocument/2006/relationships/slide" Target="slides/slide15.xml"/><Relationship Id="rId37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9" Type="http://schemas.openxmlformats.org/officeDocument/2006/relationships/slideMaster" Target="slideMasters/slideMaster9.xml"/><Relationship Id="rId1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27" Type="http://schemas.openxmlformats.org/officeDocument/2006/relationships/slide" Target="slides/slide10.xml"/><Relationship Id="rId14" Type="http://schemas.openxmlformats.org/officeDocument/2006/relationships/slideMaster" Target="slideMasters/slideMaster14.xml"/><Relationship Id="rId23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11.xml"/><Relationship Id="rId26" Type="http://schemas.openxmlformats.org/officeDocument/2006/relationships/slide" Target="slides/slide9.xml"/><Relationship Id="rId30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9" Type="http://schemas.openxmlformats.org/officeDocument/2006/relationships/slide" Target="slides/slide12.xml"/><Relationship Id="rId6" Type="http://schemas.openxmlformats.org/officeDocument/2006/relationships/slideMaster" Target="slideMasters/slideMaster6.xml"/><Relationship Id="rId16" Type="http://schemas.openxmlformats.org/officeDocument/2006/relationships/slideMaster" Target="slideMasters/slideMaster16.xml"/><Relationship Id="rId3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19" Type="http://schemas.openxmlformats.org/officeDocument/2006/relationships/slide" Target="slides/slide2.xml"/><Relationship Id="rId38" Type="http://schemas.openxmlformats.org/officeDocument/2006/relationships/theme" Target="theme/theme1.xml"/><Relationship Id="rId20" Type="http://schemas.openxmlformats.org/officeDocument/2006/relationships/slide" Target="slides/slide3.xml"/><Relationship Id="rId22" Type="http://schemas.openxmlformats.org/officeDocument/2006/relationships/slide" Target="slides/slide5.xml"/><Relationship Id="rId21" Type="http://schemas.openxmlformats.org/officeDocument/2006/relationships/slide" Target="slides/slide4.xml"/><Relationship Id="rId2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2A54BB-1631-D340-AB26-ABC86183F3FF}" type="datetime1">
              <a:rPr lang="en-US"/>
              <a:pPr/>
              <a:t>1/31/12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138564-4AF2-7542-84F3-12246A089C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831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34D674D-74C1-D540-B01B-8B6D46C93940}" type="datetime1">
              <a:rPr lang="en-US"/>
              <a:pPr/>
              <a:t>1/31/12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AAB0EA4-AB8D-8542-8E62-FAC420257A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638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Thanks…</a:t>
            </a:r>
          </a:p>
          <a:p>
            <a:r>
              <a:rPr lang="en-US" dirty="0" smtClean="0"/>
              <a:t>… so</a:t>
            </a:r>
            <a:r>
              <a:rPr lang="en-US" baseline="0" dirty="0" smtClean="0"/>
              <a:t> I’m going to tell you a bit </a:t>
            </a:r>
          </a:p>
          <a:p>
            <a:r>
              <a:rPr lang="en-US" baseline="0" dirty="0" smtClean="0"/>
              <a:t>… about about science related to galaxy evolution</a:t>
            </a:r>
          </a:p>
          <a:p>
            <a:r>
              <a:rPr lang="en-US" baseline="0" dirty="0" smtClean="0"/>
              <a:t>… carried out by the NRAO telescopes</a:t>
            </a:r>
          </a:p>
          <a:p>
            <a:r>
              <a:rPr lang="en-US" dirty="0" smtClean="0"/>
              <a:t>… in the last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50AE3-ECCF-6747-80C4-A7EAEB8462B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These two science verification examples</a:t>
            </a:r>
            <a:r>
              <a:rPr lang="en-US" baseline="0" dirty="0" smtClean="0"/>
              <a:t> show that ALMA is working</a:t>
            </a:r>
          </a:p>
          <a:p>
            <a:r>
              <a:rPr lang="en-US" baseline="0" dirty="0" smtClean="0"/>
              <a:t>… and already capable of exquisite imaging of extragalactic systems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real story, though, is that </a:t>
            </a:r>
            <a:r>
              <a:rPr lang="en-US" baseline="0" dirty="0" err="1" smtClean="0"/>
              <a:t>ALMA’s</a:t>
            </a:r>
            <a:r>
              <a:rPr lang="en-US" baseline="0" dirty="0" smtClean="0"/>
              <a:t> first PI-driven science campaign</a:t>
            </a:r>
          </a:p>
          <a:p>
            <a:r>
              <a:rPr lang="en-US" baseline="0" dirty="0" smtClean="0"/>
              <a:t>… is now underway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extragalactic component of this “Cycle 0” is pretty diverse</a:t>
            </a:r>
          </a:p>
          <a:p>
            <a:r>
              <a:rPr lang="en-US" baseline="0" dirty="0" smtClean="0"/>
              <a:t>… but if you want distill out a few themes these would be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use of atomic fine structure lines to study high </a:t>
            </a:r>
            <a:r>
              <a:rPr lang="en-US" baseline="0" dirty="0" err="1" smtClean="0"/>
              <a:t>redshift</a:t>
            </a:r>
            <a:r>
              <a:rPr lang="en-US" baseline="0" dirty="0" smtClean="0"/>
              <a:t> systems</a:t>
            </a:r>
          </a:p>
          <a:p>
            <a:r>
              <a:rPr lang="en-US" baseline="0" dirty="0" smtClean="0"/>
              <a:t>… detailed studies of the physical processes </a:t>
            </a:r>
          </a:p>
          <a:p>
            <a:r>
              <a:rPr lang="en-US" baseline="0" dirty="0" smtClean="0"/>
              <a:t>… governing star formation and galactic nuclei in local galaxies</a:t>
            </a:r>
          </a:p>
          <a:p>
            <a:r>
              <a:rPr lang="en-US" baseline="0" dirty="0" smtClean="0"/>
              <a:t>… and exploring new populations: for example south pole telescope or WISE sources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first Cycle 0 extragalactic data set has just been delivered to the community</a:t>
            </a:r>
          </a:p>
          <a:p>
            <a:r>
              <a:rPr lang="en-US" baseline="0" dirty="0" smtClean="0"/>
              <a:t>… let me advertise that at tomorrow’s ALMA special session </a:t>
            </a:r>
          </a:p>
          <a:p>
            <a:r>
              <a:rPr lang="en-US" baseline="0" dirty="0" smtClean="0"/>
              <a:t>… Carol Lonsdale will present results using ALMA to diagnose</a:t>
            </a:r>
          </a:p>
          <a:p>
            <a:r>
              <a:rPr lang="en-US" baseline="0" dirty="0" smtClean="0"/>
              <a:t>… the evolutionary state of the most luminous embedded quasars in the universe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50AE3-ECCF-6747-80C4-A7EAEB8462B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I’ve emphasized using</a:t>
            </a:r>
            <a:r>
              <a:rPr lang="en-US" baseline="0" dirty="0" smtClean="0"/>
              <a:t> ALMA and the EVLA to study star-forming gas at high </a:t>
            </a:r>
            <a:r>
              <a:rPr lang="en-US" baseline="0" dirty="0" err="1" smtClean="0"/>
              <a:t>redshift</a:t>
            </a:r>
            <a:endParaRPr lang="en-US" baseline="0" dirty="0" smtClean="0"/>
          </a:p>
          <a:p>
            <a:r>
              <a:rPr lang="en-US" baseline="0" dirty="0" smtClean="0"/>
              <a:t>… just as important is how large-scale structures form and evolve</a:t>
            </a:r>
          </a:p>
          <a:p>
            <a:r>
              <a:rPr lang="en-US" baseline="0" dirty="0" smtClean="0"/>
              <a:t>… and the Green Bank Telescope is a phenomenal tool to address this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instance I’m showing here </a:t>
            </a:r>
          </a:p>
          <a:p>
            <a:r>
              <a:rPr lang="en-US" baseline="0" dirty="0" smtClean="0"/>
              <a:t>… results from the MUSTANG 4mm bolometer array</a:t>
            </a:r>
          </a:p>
          <a:p>
            <a:r>
              <a:rPr lang="en-US" baseline="0" dirty="0" smtClean="0"/>
              <a:t>… observing the </a:t>
            </a:r>
            <a:r>
              <a:rPr lang="en-US" baseline="0" dirty="0" err="1" smtClean="0"/>
              <a:t>Sunyaev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Zeldovich</a:t>
            </a:r>
            <a:r>
              <a:rPr lang="en-US" baseline="0" dirty="0" smtClean="0"/>
              <a:t> effect in a cluster at </a:t>
            </a:r>
            <a:r>
              <a:rPr lang="en-US" baseline="0" dirty="0" err="1" smtClean="0"/>
              <a:t>redshift</a:t>
            </a:r>
            <a:r>
              <a:rPr lang="en-US" baseline="0" dirty="0" smtClean="0"/>
              <a:t> 0.7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Thanks to </a:t>
            </a:r>
            <a:r>
              <a:rPr lang="en-US" baseline="0" dirty="0" err="1" smtClean="0"/>
              <a:t>GBT’s</a:t>
            </a:r>
            <a:r>
              <a:rPr lang="en-US" baseline="0" dirty="0" smtClean="0"/>
              <a:t> large diameter MUSTANG images the SZ effect at high resolution</a:t>
            </a:r>
          </a:p>
          <a:p>
            <a:r>
              <a:rPr lang="en-US" baseline="0" dirty="0" smtClean="0"/>
              <a:t>… allowing the authors to pick out an </a:t>
            </a:r>
            <a:r>
              <a:rPr lang="en-US" baseline="0" dirty="0" err="1" smtClean="0"/>
              <a:t>overpressured</a:t>
            </a:r>
            <a:r>
              <a:rPr lang="en-US" baseline="0" dirty="0" smtClean="0"/>
              <a:t> region here</a:t>
            </a:r>
          </a:p>
          <a:p>
            <a:r>
              <a:rPr lang="en-US" baseline="0" dirty="0" smtClean="0"/>
              <a:t>… consistent with a weak shock moving through the cluster.</a:t>
            </a:r>
          </a:p>
          <a:p>
            <a:r>
              <a:rPr lang="en-US" baseline="0" dirty="0" smtClean="0"/>
              <a:t>… this study found three of four clusters to show important substructure.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sorts of high resolution SZ observations …</a:t>
            </a:r>
          </a:p>
          <a:p>
            <a:r>
              <a:rPr lang="en-US" baseline="0" dirty="0" smtClean="0"/>
              <a:t>… give you a tool understand detailed cluster physics</a:t>
            </a:r>
          </a:p>
          <a:p>
            <a:r>
              <a:rPr lang="en-US" baseline="0" dirty="0" smtClean="0"/>
              <a:t>… help understand scatter among different methods of estimating cluster masses</a:t>
            </a:r>
          </a:p>
          <a:p>
            <a:r>
              <a:rPr lang="en-US" baseline="0" dirty="0" smtClean="0"/>
              <a:t>… and help quantify the uncertainties in using the SZ effect for cosmology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50AE3-ECCF-6747-80C4-A7EAEB8462B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GBT is also a powerful tool look for other types of cosmic superstructure</a:t>
            </a:r>
          </a:p>
          <a:p>
            <a:r>
              <a:rPr lang="en-US" baseline="0" dirty="0" smtClean="0"/>
              <a:t>… especially faint HI filaments tracing</a:t>
            </a:r>
          </a:p>
          <a:p>
            <a:r>
              <a:rPr lang="en-US" baseline="0" dirty="0" smtClean="0"/>
              <a:t>…  merger remnants or interactions</a:t>
            </a:r>
          </a:p>
          <a:p>
            <a:r>
              <a:rPr lang="en-US" baseline="0" dirty="0" smtClean="0"/>
              <a:t>… and eventually the cosmic web of </a:t>
            </a:r>
            <a:r>
              <a:rPr lang="en-US" baseline="0" dirty="0" err="1" smtClean="0"/>
              <a:t>infalling</a:t>
            </a:r>
            <a:r>
              <a:rPr lang="en-US" baseline="0" dirty="0" smtClean="0"/>
              <a:t> filaments </a:t>
            </a:r>
          </a:p>
          <a:p>
            <a:r>
              <a:rPr lang="en-US" baseline="0" dirty="0" smtClean="0"/>
              <a:t>… that feed galaxy formation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GBT has already demonstrated impressive results imaging huge HI </a:t>
            </a:r>
            <a:r>
              <a:rPr lang="en-US" dirty="0" smtClean="0"/>
              <a:t>structures</a:t>
            </a:r>
          </a:p>
          <a:p>
            <a:r>
              <a:rPr lang="en-US" baseline="0" dirty="0" smtClean="0"/>
              <a:t>… for example these studies of the M81 group</a:t>
            </a:r>
          </a:p>
          <a:p>
            <a:r>
              <a:rPr lang="en-US" baseline="0" dirty="0" smtClean="0"/>
              <a:t>… and this continues to be an active discovery area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result that I want to call out here is this poster by Jay </a:t>
            </a:r>
            <a:r>
              <a:rPr lang="en-US" baseline="0" dirty="0" err="1" smtClean="0"/>
              <a:t>Lockman</a:t>
            </a:r>
            <a:endParaRPr lang="en-US" baseline="0" dirty="0" smtClean="0"/>
          </a:p>
          <a:p>
            <a:r>
              <a:rPr lang="en-US" baseline="0" dirty="0" smtClean="0"/>
              <a:t>… he and his collaborators have taken deep, 6 hour spectra, of</a:t>
            </a:r>
          </a:p>
          <a:p>
            <a:r>
              <a:rPr lang="en-US" baseline="0" dirty="0" smtClean="0"/>
              <a:t>… the region between the Local Group galaxies M31 and M33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They detect HI emission with a column density of a couple times 10 to the 17</a:t>
            </a:r>
            <a:r>
              <a:rPr lang="en-US" baseline="30000" dirty="0" smtClean="0"/>
              <a:t>th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… with significance of more than 20 sigma, helping confirm</a:t>
            </a:r>
          </a:p>
          <a:p>
            <a:r>
              <a:rPr lang="en-US" baseline="0" dirty="0" smtClean="0"/>
              <a:t>… the existence of a faint stream linking these two galaxies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the raw spectrum, see how well behaved the baseline is!</a:t>
            </a:r>
          </a:p>
          <a:p>
            <a:r>
              <a:rPr lang="en-US" baseline="0" dirty="0" smtClean="0"/>
              <a:t>… reaching this very low column with such a well-behaved spectra</a:t>
            </a:r>
          </a:p>
          <a:p>
            <a:r>
              <a:rPr lang="en-US" baseline="0" dirty="0" smtClean="0"/>
              <a:t>… highlights the strength of the clean GBT system, including the off-axis </a:t>
            </a:r>
            <a:r>
              <a:rPr lang="en-US" baseline="0" dirty="0" err="1" smtClean="0"/>
              <a:t>parabaloid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This is an interesting result and a fantastic sign</a:t>
            </a:r>
          </a:p>
          <a:p>
            <a:r>
              <a:rPr lang="en-US" baseline="0" dirty="0" smtClean="0"/>
              <a:t>… of </a:t>
            </a:r>
            <a:r>
              <a:rPr lang="en-US" baseline="0" dirty="0" err="1" smtClean="0"/>
              <a:t>GBTs</a:t>
            </a:r>
            <a:r>
              <a:rPr lang="en-US" baseline="0" dirty="0" smtClean="0"/>
              <a:t> promise to explore large, faint cosmic structures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50AE3-ECCF-6747-80C4-A7EAEB8462B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Finally,</a:t>
            </a:r>
            <a:r>
              <a:rPr lang="en-US" baseline="0" dirty="0" smtClean="0"/>
              <a:t> the detailed </a:t>
            </a:r>
            <a:r>
              <a:rPr lang="en-US" baseline="0" dirty="0" err="1" smtClean="0"/>
              <a:t>astrometric</a:t>
            </a:r>
            <a:r>
              <a:rPr lang="en-US" baseline="0" dirty="0" smtClean="0"/>
              <a:t> precision offered by the VLBA</a:t>
            </a:r>
          </a:p>
          <a:p>
            <a:r>
              <a:rPr lang="en-US" baseline="0" dirty="0" smtClean="0"/>
              <a:t>… is allowing folks to push the frontiers of galaxy evolution in other directions</a:t>
            </a:r>
          </a:p>
          <a:p>
            <a:r>
              <a:rPr lang="en-US" baseline="0" smtClean="0"/>
              <a:t>… So I’ll </a:t>
            </a:r>
            <a:r>
              <a:rPr lang="en-US" baseline="0" dirty="0" smtClean="0"/>
              <a:t>call out two quick examples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First, proper motions of water masers associated with star-forming regions</a:t>
            </a:r>
          </a:p>
          <a:p>
            <a:r>
              <a:rPr lang="en-US" baseline="0" dirty="0" smtClean="0"/>
              <a:t>… in the nearest galaxies</a:t>
            </a:r>
          </a:p>
          <a:p>
            <a:r>
              <a:rPr lang="en-US" baseline="0" dirty="0" smtClean="0"/>
              <a:t>… give the ability to derive true 3-dimensional velocities </a:t>
            </a:r>
          </a:p>
          <a:p>
            <a:r>
              <a:rPr lang="en-US" baseline="0" dirty="0" smtClean="0"/>
              <a:t>… both within and among Local Group galaxies</a:t>
            </a:r>
          </a:p>
          <a:p>
            <a:r>
              <a:rPr lang="en-US" baseline="0" dirty="0" smtClean="0"/>
              <a:t>... meaning you see both the rotation and bulk motion on the sky</a:t>
            </a:r>
          </a:p>
          <a:p>
            <a:endParaRPr lang="en-US" baseline="0" dirty="0" smtClean="0"/>
          </a:p>
          <a:p>
            <a:r>
              <a:rPr lang="en-US" baseline="0" dirty="0" smtClean="0"/>
              <a:t>Knowing full 3-d velocities </a:t>
            </a:r>
          </a:p>
          <a:p>
            <a:r>
              <a:rPr lang="en-US" baseline="0" dirty="0" smtClean="0"/>
              <a:t>… give you geometric distance measurements to local galaxies</a:t>
            </a:r>
          </a:p>
          <a:p>
            <a:r>
              <a:rPr lang="en-US" baseline="0" dirty="0" smtClean="0"/>
              <a:t>… but even more important it gives you key constraints</a:t>
            </a:r>
          </a:p>
          <a:p>
            <a:r>
              <a:rPr lang="en-US" baseline="0" dirty="0" smtClean="0"/>
              <a:t>... on the true mass distribution and </a:t>
            </a:r>
            <a:r>
              <a:rPr lang="en-US" baseline="0" dirty="0" err="1" smtClean="0"/>
              <a:t>boundedness</a:t>
            </a:r>
            <a:r>
              <a:rPr lang="en-US" baseline="0" dirty="0" smtClean="0"/>
              <a:t> of the local group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Brunthaler</a:t>
            </a:r>
            <a:r>
              <a:rPr lang="en-US" baseline="0" dirty="0" smtClean="0"/>
              <a:t> and collaborators have done this kind of work with VLBA on M33</a:t>
            </a:r>
          </a:p>
          <a:p>
            <a:r>
              <a:rPr lang="en-US" baseline="0" dirty="0" smtClean="0"/>
              <a:t>… this year, Darling used the GBT to identify five new water masers in Andromeda </a:t>
            </a:r>
          </a:p>
          <a:p>
            <a:r>
              <a:rPr lang="en-US" baseline="0" dirty="0" smtClean="0"/>
              <a:t>… appropriate for VLBA </a:t>
            </a:r>
            <a:r>
              <a:rPr lang="en-US" baseline="0" dirty="0" err="1" smtClean="0"/>
              <a:t>followup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Under reasonable assumptions, VLBA could detect significant proper motions</a:t>
            </a:r>
          </a:p>
          <a:p>
            <a:r>
              <a:rPr lang="en-US" baseline="0" dirty="0" smtClean="0"/>
              <a:t>… from these Andromeda masers in only a few years</a:t>
            </a:r>
          </a:p>
          <a:p>
            <a:r>
              <a:rPr lang="en-US" baseline="0" dirty="0" smtClean="0"/>
              <a:t>… allowing work on M31 similar to what’s being done</a:t>
            </a:r>
          </a:p>
          <a:p>
            <a:r>
              <a:rPr lang="en-US" baseline="0" dirty="0" smtClean="0"/>
              <a:t>… in M33 by </a:t>
            </a:r>
            <a:r>
              <a:rPr lang="en-US" baseline="0" dirty="0" err="1" smtClean="0"/>
              <a:t>Brunthaler</a:t>
            </a:r>
            <a:r>
              <a:rPr lang="en-US" baseline="0" dirty="0" smtClean="0"/>
              <a:t> and collaborators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50AE3-ECCF-6747-80C4-A7EAEB8462B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Of course another key contribution</a:t>
            </a:r>
            <a:r>
              <a:rPr lang="en-US" baseline="0" dirty="0" smtClean="0"/>
              <a:t> of precision astrometry </a:t>
            </a:r>
          </a:p>
          <a:p>
            <a:r>
              <a:rPr lang="en-US" baseline="0" dirty="0" smtClean="0"/>
              <a:t>… to understanding galaxy evolution</a:t>
            </a:r>
          </a:p>
          <a:p>
            <a:r>
              <a:rPr lang="en-US" baseline="0" dirty="0" smtClean="0"/>
              <a:t>… is direct measurements of the motions in accretion disks</a:t>
            </a:r>
          </a:p>
          <a:p>
            <a:r>
              <a:rPr lang="en-US" baseline="0" dirty="0" smtClean="0"/>
              <a:t>… around nearby </a:t>
            </a:r>
            <a:r>
              <a:rPr lang="en-US" baseline="0" dirty="0" err="1" smtClean="0"/>
              <a:t>supermassive</a:t>
            </a:r>
            <a:r>
              <a:rPr lang="en-US" baseline="0" dirty="0" smtClean="0"/>
              <a:t> black holes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another ongoing key science program</a:t>
            </a:r>
          </a:p>
          <a:p>
            <a:r>
              <a:rPr lang="en-US" baseline="0" dirty="0" smtClean="0"/>
              <a:t>… and as with the Local Group masers you get </a:t>
            </a:r>
          </a:p>
          <a:p>
            <a:r>
              <a:rPr lang="en-US" baseline="0" dirty="0" smtClean="0"/>
              <a:t>… both a geometric distance</a:t>
            </a:r>
          </a:p>
          <a:p>
            <a:r>
              <a:rPr lang="en-US" baseline="0" dirty="0" smtClean="0"/>
              <a:t>… which can be used to constrain the Hubble constant</a:t>
            </a:r>
          </a:p>
          <a:p>
            <a:r>
              <a:rPr lang="en-US" baseline="0" dirty="0" smtClean="0"/>
              <a:t>… and a probe of the physics of these systems</a:t>
            </a:r>
          </a:p>
          <a:p>
            <a:endParaRPr lang="en-US" dirty="0" smtClean="0"/>
          </a:p>
          <a:p>
            <a:r>
              <a:rPr lang="en-US" baseline="0" dirty="0" smtClean="0"/>
              <a:t>Notably, you get a very high precision, very direct</a:t>
            </a:r>
          </a:p>
          <a:p>
            <a:r>
              <a:rPr lang="en-US" baseline="0" dirty="0" smtClean="0"/>
              <a:t>… measurement of the mass of the black hole</a:t>
            </a:r>
          </a:p>
          <a:p>
            <a:r>
              <a:rPr lang="en-US" baseline="0" dirty="0" smtClean="0"/>
              <a:t>… which is letting this team put relatively low-mass local galaxies</a:t>
            </a:r>
          </a:p>
          <a:p>
            <a:r>
              <a:rPr lang="en-US" baseline="0" dirty="0" smtClean="0"/>
              <a:t>… on the black hole-mass bulge relation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key scaling relation that’s at the core of what we know about</a:t>
            </a:r>
          </a:p>
          <a:p>
            <a:r>
              <a:rPr lang="en-US" baseline="0" dirty="0" smtClean="0"/>
              <a:t>… the co-evolution of galaxies and their </a:t>
            </a:r>
            <a:r>
              <a:rPr lang="en-US" baseline="0" dirty="0" err="1" smtClean="0"/>
              <a:t>supermassive</a:t>
            </a:r>
            <a:r>
              <a:rPr lang="en-US" baseline="0" dirty="0" smtClean="0"/>
              <a:t> black holes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can see that the H20 </a:t>
            </a:r>
            <a:r>
              <a:rPr lang="en-US" baseline="0" dirty="0" err="1" smtClean="0"/>
              <a:t>megamaser</a:t>
            </a:r>
            <a:r>
              <a:rPr lang="en-US" baseline="0" dirty="0" smtClean="0"/>
              <a:t> black holes here</a:t>
            </a:r>
          </a:p>
          <a:p>
            <a:r>
              <a:rPr lang="en-US" baseline="0" dirty="0" smtClean="0"/>
              <a:t>… so far lie mostly below the M-sigma relation found for more massive systems. </a:t>
            </a:r>
          </a:p>
          <a:p>
            <a:r>
              <a:rPr lang="en-US" baseline="0" dirty="0" smtClean="0"/>
              <a:t>… this suggests a non-universal M-sigma relation, even at </a:t>
            </a:r>
            <a:r>
              <a:rPr lang="en-US" baseline="0" dirty="0" err="1" smtClean="0"/>
              <a:t>redshift</a:t>
            </a:r>
            <a:r>
              <a:rPr lang="en-US" baseline="0" dirty="0" smtClean="0"/>
              <a:t> zero</a:t>
            </a:r>
          </a:p>
          <a:p>
            <a:r>
              <a:rPr lang="en-US" baseline="0" dirty="0" smtClean="0"/>
              <a:t>… an important constraint on how black holes and their host galaxies couple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50AE3-ECCF-6747-80C4-A7EAEB8462B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Okay,</a:t>
            </a:r>
            <a:r>
              <a:rPr lang="en-US" baseline="0" dirty="0" smtClean="0"/>
              <a:t> so</a:t>
            </a:r>
            <a:r>
              <a:rPr lang="en-US" dirty="0" smtClean="0"/>
              <a:t> that’s my very brief survey of ongoing</a:t>
            </a:r>
            <a:r>
              <a:rPr lang="en-US" baseline="0" dirty="0" smtClean="0"/>
              <a:t> contributions</a:t>
            </a:r>
          </a:p>
          <a:p>
            <a:r>
              <a:rPr lang="en-US" baseline="0" dirty="0" smtClean="0"/>
              <a:t>… of the NRAO telescopes to galaxy evolution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 I’d like to close with this summary</a:t>
            </a:r>
          </a:p>
          <a:p>
            <a:r>
              <a:rPr lang="en-US" baseline="0" dirty="0" smtClean="0"/>
              <a:t>… Which links the ongoing projects that I just mentioned</a:t>
            </a:r>
          </a:p>
          <a:p>
            <a:r>
              <a:rPr lang="en-US" baseline="0" dirty="0" smtClean="0"/>
              <a:t>… to key questions called out in last year’s</a:t>
            </a:r>
          </a:p>
          <a:p>
            <a:r>
              <a:rPr lang="en-US" baseline="0" dirty="0" smtClean="0"/>
              <a:t>… “New Worlds, New Horizons” decadal report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All four NRAO telescopes have indispensible contributions</a:t>
            </a:r>
          </a:p>
          <a:p>
            <a:r>
              <a:rPr lang="en-US" baseline="0" dirty="0" smtClean="0"/>
              <a:t>… to make to each of these discovery areas</a:t>
            </a:r>
          </a:p>
          <a:p>
            <a:r>
              <a:rPr lang="en-US" baseline="0" dirty="0" smtClean="0"/>
              <a:t>… and I hope you’re as excited as we are about what we’ll find</a:t>
            </a:r>
          </a:p>
          <a:p>
            <a:r>
              <a:rPr lang="en-US" baseline="0" dirty="0" smtClean="0"/>
              <a:t>… in the next years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50AE3-ECCF-6747-80C4-A7EAEB8462B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aseline="0" dirty="0" smtClean="0"/>
              <a:t>So this is an especially exciting time</a:t>
            </a:r>
          </a:p>
          <a:p>
            <a:r>
              <a:rPr lang="en-US" baseline="0" dirty="0" smtClean="0"/>
              <a:t>… to be doing this because we’re really at the beginning</a:t>
            </a:r>
          </a:p>
          <a:p>
            <a:r>
              <a:rPr lang="en-US" baseline="0" dirty="0" smtClean="0"/>
              <a:t>… a “radio era” for studying galaxy evolution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I mean by that is that in the past couple of decades </a:t>
            </a:r>
          </a:p>
          <a:p>
            <a:r>
              <a:rPr lang="en-US" baseline="0" dirty="0" smtClean="0"/>
              <a:t>… optical and IR telescopes have studied stars and star formation </a:t>
            </a:r>
          </a:p>
          <a:p>
            <a:r>
              <a:rPr lang="en-US" baseline="0" dirty="0" smtClean="0"/>
              <a:t>… out to </a:t>
            </a:r>
            <a:r>
              <a:rPr lang="en-US" baseline="0" dirty="0" err="1" smtClean="0"/>
              <a:t>redshift</a:t>
            </a:r>
            <a:r>
              <a:rPr lang="en-US" baseline="0" dirty="0" smtClean="0"/>
              <a:t> of about 8 </a:t>
            </a:r>
          </a:p>
          <a:p>
            <a:r>
              <a:rPr lang="en-US" baseline="0" dirty="0" smtClean="0"/>
              <a:t>… or around 500 mega years after the big bang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a result we know a lot about the evolution </a:t>
            </a:r>
          </a:p>
          <a:p>
            <a:r>
              <a:rPr lang="en-US" baseline="0" dirty="0" smtClean="0"/>
              <a:t>… of the stellar component of galaxies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remains is to learn about the material that fuels this evolution</a:t>
            </a:r>
          </a:p>
          <a:p>
            <a:r>
              <a:rPr lang="en-US" baseline="0" dirty="0" smtClean="0"/>
              <a:t>… so to study the evolution of the cold gas reservoir</a:t>
            </a:r>
          </a:p>
          <a:p>
            <a:r>
              <a:rPr lang="en-US" baseline="0" dirty="0" smtClean="0"/>
              <a:t>… the fuel for star formation </a:t>
            </a:r>
          </a:p>
          <a:p>
            <a:r>
              <a:rPr lang="en-US" baseline="0" dirty="0" smtClean="0"/>
              <a:t>… across cosmic time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Studying the evolution of this “other half” of galaxy evolution</a:t>
            </a:r>
          </a:p>
          <a:p>
            <a:r>
              <a:rPr lang="en-US" baseline="0" dirty="0" smtClean="0"/>
              <a:t>… is a unique strength of radio telescopes like the NRAO facilities</a:t>
            </a:r>
          </a:p>
          <a:p>
            <a:r>
              <a:rPr lang="en-US" baseline="0" dirty="0" smtClean="0"/>
              <a:t>... and this sketch shows why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50AE3-ECCF-6747-80C4-A7EAEB8462B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You are looking at the spectral energy distribution</a:t>
            </a:r>
          </a:p>
          <a:p>
            <a:r>
              <a:rPr lang="en-US" baseline="0" dirty="0" smtClean="0"/>
              <a:t>… of a galaxy forming stars at about a hundred solar masses a year </a:t>
            </a:r>
          </a:p>
          <a:p>
            <a:r>
              <a:rPr lang="en-US" baseline="0" dirty="0" smtClean="0"/>
              <a:t>… at </a:t>
            </a:r>
            <a:r>
              <a:rPr lang="en-US" baseline="0" dirty="0" err="1" smtClean="0"/>
              <a:t>redshift</a:t>
            </a:r>
            <a:r>
              <a:rPr lang="en-US" baseline="0" dirty="0" smtClean="0"/>
              <a:t> 5, about a billion years after the big bang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see the continuum and line emission</a:t>
            </a:r>
          </a:p>
          <a:p>
            <a:r>
              <a:rPr lang="en-US" baseline="0" dirty="0" smtClean="0"/>
              <a:t>… and lines indicating the sensitivity of various telescopes</a:t>
            </a:r>
          </a:p>
          <a:p>
            <a:r>
              <a:rPr lang="en-US" baseline="0" dirty="0" smtClean="0"/>
              <a:t>… EVLA, GBT and ALMA looking at spectral lines and continuum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you see is that EVLA and the GBT have sensitivity </a:t>
            </a:r>
          </a:p>
          <a:p>
            <a:r>
              <a:rPr lang="en-US" baseline="0" dirty="0" smtClean="0"/>
              <a:t>… to observe low-J molecular lines in these systems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are your most robust and important tracers</a:t>
            </a:r>
          </a:p>
          <a:p>
            <a:r>
              <a:rPr lang="en-US" baseline="0" dirty="0" smtClean="0"/>
              <a:t>… of the total molecular gas reservoir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50AE3-ECCF-6747-80C4-A7EAEB8462B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Meanwhile ALMA has</a:t>
            </a:r>
            <a:r>
              <a:rPr lang="en-US" baseline="0" dirty="0" smtClean="0"/>
              <a:t> phenomenal sensitivity</a:t>
            </a:r>
          </a:p>
          <a:p>
            <a:r>
              <a:rPr lang="en-US" baseline="0" dirty="0" smtClean="0"/>
              <a:t>… to the atomic fine structure lines in the same systems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lines are the most important ISM coolants</a:t>
            </a:r>
          </a:p>
          <a:p>
            <a:r>
              <a:rPr lang="en-US" baseline="0" dirty="0" smtClean="0"/>
              <a:t>… and key diagnostics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50AE3-ECCF-6747-80C4-A7EAEB8462B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</a:t>
            </a:r>
            <a:r>
              <a:rPr lang="en-US" baseline="0" dirty="0" smtClean="0"/>
              <a:t> c</a:t>
            </a:r>
            <a:r>
              <a:rPr lang="en-US" dirty="0" smtClean="0"/>
              <a:t>ontinuum emission</a:t>
            </a:r>
            <a:r>
              <a:rPr lang="en-US" baseline="0" dirty="0" smtClean="0"/>
              <a:t> observed by both telescopes</a:t>
            </a:r>
          </a:p>
          <a:p>
            <a:r>
              <a:rPr lang="en-US" baseline="0" dirty="0" smtClean="0"/>
              <a:t>… gives you another way to trace</a:t>
            </a:r>
          </a:p>
          <a:p>
            <a:r>
              <a:rPr lang="en-US" baseline="0" dirty="0" smtClean="0"/>
              <a:t>… the distributions of the ISM </a:t>
            </a:r>
          </a:p>
          <a:p>
            <a:r>
              <a:rPr lang="en-US" baseline="0" dirty="0" smtClean="0"/>
              <a:t>… and embedded star formation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the point here is that the NRAO telescopes</a:t>
            </a:r>
          </a:p>
          <a:p>
            <a:r>
              <a:rPr lang="en-US" baseline="0" dirty="0" smtClean="0"/>
              <a:t>… offer the tools needed to probe the “unknown” half of galaxy evolution</a:t>
            </a:r>
          </a:p>
          <a:p>
            <a:r>
              <a:rPr lang="en-US" baseline="0" dirty="0" smtClean="0"/>
              <a:t>… meaning the fuel for galaxy assembly and star formation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By tracing embedded star formation, gas, and physical conditions</a:t>
            </a:r>
          </a:p>
          <a:p>
            <a:r>
              <a:rPr lang="en-US" baseline="0" dirty="0" smtClean="0"/>
              <a:t>… back to the earliest epochs of galaxy 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50AE3-ECCF-6747-80C4-A7EAEB8462B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aseline="0" dirty="0" smtClean="0"/>
              <a:t>And if you take one thing away from this talk</a:t>
            </a:r>
          </a:p>
          <a:p>
            <a:r>
              <a:rPr lang="en-US" baseline="0" dirty="0" smtClean="0"/>
              <a:t>... I hope it’s that the EVLA is doing this stuff *right now*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Thanks to its wide frequency coverage – 1 to 50 GHz</a:t>
            </a:r>
          </a:p>
          <a:p>
            <a:r>
              <a:rPr lang="en-US" baseline="0" dirty="0" smtClean="0"/>
              <a:t>… excellent bandwidth and good sensitivity</a:t>
            </a:r>
          </a:p>
          <a:p>
            <a:r>
              <a:rPr lang="en-US" baseline="0" dirty="0" smtClean="0"/>
              <a:t>… the EVLA can measure </a:t>
            </a:r>
            <a:r>
              <a:rPr lang="en-US" baseline="0" dirty="0" err="1" smtClean="0"/>
              <a:t>redshifted</a:t>
            </a:r>
            <a:r>
              <a:rPr lang="en-US" baseline="0" dirty="0" smtClean="0"/>
              <a:t> low-J CO emission</a:t>
            </a:r>
          </a:p>
          <a:p>
            <a:r>
              <a:rPr lang="en-US" baseline="0" dirty="0" smtClean="0"/>
              <a:t>… from galaxies at intermediate to high </a:t>
            </a:r>
            <a:r>
              <a:rPr lang="en-US" baseline="0" dirty="0" err="1" smtClean="0"/>
              <a:t>redshift</a:t>
            </a:r>
            <a:endParaRPr lang="en-US" baseline="0" dirty="0" smtClean="0"/>
          </a:p>
          <a:p>
            <a:r>
              <a:rPr lang="en-US" baseline="0" dirty="0" smtClean="0"/>
              <a:t>… mapping out the fuel for star formation</a:t>
            </a:r>
          </a:p>
          <a:p>
            <a:r>
              <a:rPr lang="en-US" baseline="0" dirty="0" smtClean="0"/>
              <a:t>… during the epoch of galaxy assembly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a very neat example from this year’s EVLA special issue</a:t>
            </a:r>
          </a:p>
          <a:p>
            <a:r>
              <a:rPr lang="en-US" baseline="0" dirty="0" smtClean="0"/>
              <a:t>… the image here shows a complete molecular Einstein ring </a:t>
            </a:r>
          </a:p>
          <a:p>
            <a:r>
              <a:rPr lang="en-US" baseline="0" dirty="0" smtClean="0"/>
              <a:t>… toward a </a:t>
            </a:r>
            <a:r>
              <a:rPr lang="en-US" baseline="0" dirty="0" err="1" smtClean="0"/>
              <a:t>lensed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submillimeter</a:t>
            </a:r>
            <a:r>
              <a:rPr lang="en-US" baseline="0" dirty="0" smtClean="0"/>
              <a:t> galaxy at </a:t>
            </a:r>
            <a:r>
              <a:rPr lang="en-US" baseline="0" dirty="0" err="1" smtClean="0"/>
              <a:t>z</a:t>
            </a:r>
            <a:r>
              <a:rPr lang="en-US" baseline="0" dirty="0" smtClean="0"/>
              <a:t> of 4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this is </a:t>
            </a:r>
            <a:r>
              <a:rPr lang="en-US" baseline="0" dirty="0" err="1" smtClean="0"/>
              <a:t>redshifted</a:t>
            </a:r>
            <a:r>
              <a:rPr lang="en-US" baseline="0" dirty="0" smtClean="0"/>
              <a:t> CO 2-1 emission </a:t>
            </a:r>
          </a:p>
          <a:p>
            <a:r>
              <a:rPr lang="en-US" baseline="0" dirty="0" smtClean="0"/>
              <a:t>… from about 1.5 billion years after the big bang </a:t>
            </a:r>
          </a:p>
          <a:p>
            <a:r>
              <a:rPr lang="en-US" baseline="0" dirty="0" smtClean="0"/>
              <a:t>… and the powerful lens offers the chance to study it </a:t>
            </a:r>
          </a:p>
          <a:p>
            <a:r>
              <a:rPr lang="en-US" baseline="0" dirty="0" smtClean="0"/>
              <a:t>… at phenomenal resolution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50AE3-ECCF-6747-80C4-A7EAEB8462B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These NRAO “Key Science” results on the GN20 </a:t>
            </a:r>
            <a:r>
              <a:rPr lang="en-US" baseline="0" dirty="0" err="1" smtClean="0"/>
              <a:t>protocluster</a:t>
            </a:r>
            <a:endParaRPr lang="en-US" baseline="0" dirty="0" smtClean="0"/>
          </a:p>
          <a:p>
            <a:r>
              <a:rPr lang="en-US" baseline="0" dirty="0" smtClean="0"/>
              <a:t>… demonstrate the power of the EVLA even more clearly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are EVLA 46 GHz spectral line observations </a:t>
            </a:r>
          </a:p>
          <a:p>
            <a:r>
              <a:rPr lang="en-US" baseline="0" dirty="0" smtClean="0"/>
              <a:t>… of a proto-cluster forming at </a:t>
            </a:r>
            <a:r>
              <a:rPr lang="en-US" baseline="0" dirty="0" err="1" smtClean="0"/>
              <a:t>z</a:t>
            </a:r>
            <a:r>
              <a:rPr lang="en-US" baseline="0" dirty="0" smtClean="0"/>
              <a:t> of about 4</a:t>
            </a:r>
          </a:p>
          <a:p>
            <a:r>
              <a:rPr lang="en-US" baseline="0" dirty="0" smtClean="0"/>
              <a:t>... in this </a:t>
            </a:r>
            <a:r>
              <a:rPr lang="en-US" baseline="0" dirty="0" err="1" smtClean="0"/>
              <a:t>arcminute</a:t>
            </a:r>
            <a:r>
              <a:rPr lang="en-US" baseline="0" dirty="0" smtClean="0"/>
              <a:t> field you see </a:t>
            </a:r>
            <a:r>
              <a:rPr lang="en-US" baseline="0" dirty="0" err="1" smtClean="0"/>
              <a:t>redshifted</a:t>
            </a:r>
            <a:r>
              <a:rPr lang="en-US" baseline="0" dirty="0" smtClean="0"/>
              <a:t> CO 2-1 emission</a:t>
            </a:r>
          </a:p>
          <a:p>
            <a:r>
              <a:rPr lang="en-US" baseline="0" dirty="0" smtClean="0"/>
              <a:t>… from three forming massive galaxies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its more extended configurations, the EVLA can resolve this emission</a:t>
            </a:r>
          </a:p>
          <a:p>
            <a:r>
              <a:rPr lang="en-US" baseline="0" dirty="0" smtClean="0"/>
              <a:t>… letting you study the distribution of cold gas</a:t>
            </a:r>
          </a:p>
          <a:p>
            <a:r>
              <a:rPr lang="en-US" baseline="0" dirty="0" smtClean="0"/>
              <a:t>… relative to stars and star formation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Maybe the most impressive thing in this image</a:t>
            </a:r>
          </a:p>
          <a:p>
            <a:r>
              <a:rPr lang="en-US" baseline="0" dirty="0" smtClean="0"/>
              <a:t>… is what’s here by accident. </a:t>
            </a:r>
          </a:p>
          <a:p>
            <a:r>
              <a:rPr lang="en-US" baseline="0" dirty="0" smtClean="0"/>
              <a:t>… here you see CO 1-0 emission </a:t>
            </a:r>
          </a:p>
          <a:p>
            <a:r>
              <a:rPr lang="en-US" baseline="0" dirty="0" smtClean="0"/>
              <a:t>… from a </a:t>
            </a:r>
            <a:r>
              <a:rPr lang="en-US" baseline="0" dirty="0" err="1" smtClean="0"/>
              <a:t>redshfit</a:t>
            </a:r>
            <a:r>
              <a:rPr lang="en-US" baseline="0" dirty="0" smtClean="0"/>
              <a:t> 1.5 “normal” star forming galaxy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observations picked up this galaxy serendipitously </a:t>
            </a:r>
          </a:p>
          <a:p>
            <a:r>
              <a:rPr lang="en-US" baseline="0" dirty="0" smtClean="0"/>
              <a:t>… even though this image was taken using only 256 MHz of bandwidth</a:t>
            </a:r>
          </a:p>
          <a:p>
            <a:r>
              <a:rPr lang="en-US" baseline="0" dirty="0" smtClean="0"/>
              <a:t>… one sixteenth of the final instantaneous EVLA bandwidth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Once you get the full 8 GHz bandwidth, it will be difficult *not* to observe </a:t>
            </a:r>
          </a:p>
          <a:p>
            <a:r>
              <a:rPr lang="en-US" baseline="0" dirty="0" smtClean="0"/>
              <a:t>… </a:t>
            </a:r>
            <a:r>
              <a:rPr lang="en-US" baseline="0" dirty="0" err="1" smtClean="0"/>
              <a:t>redshifted</a:t>
            </a:r>
            <a:r>
              <a:rPr lang="en-US" baseline="0" dirty="0" smtClean="0"/>
              <a:t> CO emission from forming galaxies </a:t>
            </a:r>
          </a:p>
          <a:p>
            <a:r>
              <a:rPr lang="en-US" baseline="0" dirty="0" smtClean="0"/>
              <a:t>… in any long, wide-band, high-frequency integration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50AE3-ECCF-6747-80C4-A7EAEB8462B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</a:t>
            </a:r>
            <a:r>
              <a:rPr lang="en-US" baseline="0" dirty="0" smtClean="0"/>
              <a:t> you take away a second thing from this talk</a:t>
            </a:r>
          </a:p>
          <a:p>
            <a:r>
              <a:rPr lang="en-US" dirty="0" smtClean="0"/>
              <a:t>… I’d</a:t>
            </a:r>
            <a:r>
              <a:rPr lang="en-US" baseline="0" dirty="0" smtClean="0"/>
              <a:t> like it to be that ALMA is working</a:t>
            </a:r>
          </a:p>
          <a:p>
            <a:r>
              <a:rPr lang="en-US" baseline="0" dirty="0" smtClean="0"/>
              <a:t>… and has demonstrated the power to image galaxies in exquisite detail</a:t>
            </a:r>
          </a:p>
          <a:p>
            <a:r>
              <a:rPr lang="en-US" baseline="0" dirty="0" smtClean="0"/>
              <a:t>… though if Crystal’s talk didn’t convince you of that you’re not awake</a:t>
            </a:r>
          </a:p>
          <a:p>
            <a:endParaRPr lang="en-US" baseline="0" dirty="0" smtClean="0"/>
          </a:p>
          <a:p>
            <a:r>
              <a:rPr lang="en-US" baseline="0" dirty="0" smtClean="0"/>
              <a:t>I’m showing you here imaging of the Antennae Galaxies</a:t>
            </a:r>
          </a:p>
          <a:p>
            <a:r>
              <a:rPr lang="en-US" baseline="0" dirty="0" smtClean="0"/>
              <a:t>… obtained and publicly released as part of </a:t>
            </a:r>
            <a:r>
              <a:rPr lang="en-US" baseline="0" dirty="0" err="1" smtClean="0"/>
              <a:t>ALMA’s</a:t>
            </a:r>
            <a:r>
              <a:rPr lang="en-US" baseline="0" dirty="0" smtClean="0"/>
              <a:t> science verification program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a limited, roughly 11 telescope, configuration</a:t>
            </a:r>
          </a:p>
          <a:p>
            <a:r>
              <a:rPr lang="en-US" baseline="0" dirty="0" smtClean="0"/>
              <a:t>… ALMA imaged low-J CO emission in three transitions</a:t>
            </a:r>
          </a:p>
          <a:p>
            <a:r>
              <a:rPr lang="en-US" baseline="0" dirty="0" smtClean="0"/>
              <a:t>… across the body of these nearest colliding galaxies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That shows up in gold over here</a:t>
            </a:r>
          </a:p>
          <a:p>
            <a:r>
              <a:rPr lang="en-US" baseline="0" dirty="0" smtClean="0"/>
              <a:t>… and then in more detail over here</a:t>
            </a:r>
          </a:p>
          <a:p>
            <a:r>
              <a:rPr lang="en-US" baseline="0" dirty="0" smtClean="0"/>
              <a:t>… the resolution and sensitivity even in this limited form</a:t>
            </a:r>
          </a:p>
          <a:p>
            <a:r>
              <a:rPr lang="en-US" baseline="0" dirty="0" smtClean="0"/>
              <a:t>… are sufficient to pick out individual star-forming clouds and complexes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50AE3-ECCF-6747-80C4-A7EAEB8462B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can see the same power at</a:t>
            </a:r>
            <a:r>
              <a:rPr lang="en-US" baseline="0" dirty="0" smtClean="0"/>
              <a:t> work in these just-released data</a:t>
            </a:r>
          </a:p>
          <a:p>
            <a:r>
              <a:rPr lang="en-US" baseline="0" dirty="0" smtClean="0"/>
              <a:t>… on M100, a bright Virgo cluster spiral galaxy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a big, 50-point mosaic</a:t>
            </a:r>
          </a:p>
          <a:p>
            <a:r>
              <a:rPr lang="en-US" baseline="0" dirty="0" smtClean="0"/>
              <a:t>… obtained in about 6 hours using 13 antennas</a:t>
            </a:r>
          </a:p>
          <a:p>
            <a:r>
              <a:rPr lang="en-US" baseline="0" dirty="0" smtClean="0"/>
              <a:t>… so spending a total of around 7 minutes per point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Again, you see the distribution of star forming gas in detail</a:t>
            </a:r>
          </a:p>
          <a:p>
            <a:r>
              <a:rPr lang="en-US" baseline="0" dirty="0" smtClean="0"/>
              <a:t>… including individual star-forming knots</a:t>
            </a:r>
          </a:p>
          <a:p>
            <a:r>
              <a:rPr lang="en-US" baseline="0" dirty="0" smtClean="0"/>
              <a:t>… along sharp, well-defined spiral arms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50AE3-ECCF-6747-80C4-A7EAEB8462B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3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513138" y="1011238"/>
            <a:ext cx="2749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800" b="1" smtClean="0">
                <a:solidFill>
                  <a:srgbClr val="5BA6DC"/>
                </a:solidFill>
                <a:latin typeface="Gill Sans MT" charset="0"/>
              </a:rPr>
              <a:t>an NSF Facility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72B32A-F679-E941-AB81-D4D58D6CF5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513138" y="1011238"/>
            <a:ext cx="2749550" cy="5238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800" b="1" smtClean="0">
                <a:solidFill>
                  <a:srgbClr val="5BA6DC"/>
                </a:solidFill>
                <a:latin typeface="Gill Sans MT" charset="0"/>
              </a:rPr>
              <a:t>an NSF Facility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513138" y="1011238"/>
            <a:ext cx="2749550" cy="5238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800" b="1" smtClean="0">
                <a:solidFill>
                  <a:srgbClr val="5BA6DC"/>
                </a:solidFill>
                <a:latin typeface="Gill Sans MT" charset="0"/>
              </a:rPr>
              <a:t>an NSF Facility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C1E2CF1-1FF9-6746-9E26-A2EEB0EDD7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14272B9-5C70-394C-AD01-15CD7BC927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CE789D-53E8-B345-B720-13122C2A84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491B58F-FBC9-7348-AFB4-EDE5602A92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BF8D66-9A94-BE40-BCEE-6186511358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1A0811B-3928-D94C-B394-3401370BD1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3A0B78-89B9-A040-9389-C74E160741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2D984B-E919-E745-BB8E-CFA9D20414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018C771-B030-2640-9ECA-BE04A7B197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513138" y="1011238"/>
            <a:ext cx="2749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800" b="1" smtClean="0">
                <a:solidFill>
                  <a:srgbClr val="5BA6DC"/>
                </a:solidFill>
                <a:latin typeface="Gill Sans MT" charset="0"/>
              </a:rPr>
              <a:t>an NSF Facility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88AA20-1D4D-0B48-AE06-D897F63BA6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C73FF4-8589-8A46-BF42-EBDDB4FA8F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34883B0-DCFF-E44C-82E3-FD2D5C05FB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370AED-A470-524F-80D5-03A704F19C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6C84C7-3002-BC4B-9237-9EB985161A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3AEB61-7F31-274F-B7A9-B6912F2398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6D12005-E0DC-0148-93F9-2CA1558F94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DB80A5-EA6E-5047-88E8-968C9C2E47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5218C0-9530-134C-A2EA-7D7A364D4C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A65F58-E828-5E43-B011-F959F910EE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513138" y="1023938"/>
            <a:ext cx="2749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800" b="1" smtClean="0">
                <a:solidFill>
                  <a:srgbClr val="5BA6DC"/>
                </a:solidFill>
                <a:latin typeface="Gill Sans MT" charset="0"/>
              </a:rPr>
              <a:t>an NSF Facility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C57AFE-60A2-194A-B638-13A2FDAA8C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E36EC5-ECAE-4142-B35C-969D26D2B5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15F847-AEAF-A54A-B372-5BFE3EC2ED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D4AEC3-4B2B-3043-BFF5-016667B68A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733831F-D227-0945-A7DE-B71FC88AD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BD2F62E-F80D-9E46-9883-702A3B4CAA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9AEA8AB-0052-574F-BAA5-BADCE51974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952D6AB-ED47-4948-B395-7BD5DEC406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3F6CF7-51D0-BE49-87F1-5FE07039A0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B8B6C1-BB63-964F-9D12-C6F685D567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513138" y="1023938"/>
            <a:ext cx="2749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800" b="1" smtClean="0">
                <a:solidFill>
                  <a:srgbClr val="5BA6DC"/>
                </a:solidFill>
                <a:latin typeface="Gill Sans MT" charset="0"/>
              </a:rPr>
              <a:t>an NSF Facility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6BA4EB6-764A-CC48-B179-4B1599AE62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08745D-8A66-D547-A3D5-A66B08868D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1E5F5AF-8CA8-C744-8E9B-529CC2D0EF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5B0D892-C1C5-4D40-9029-05E16DAB3D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19F6BE4-2BF8-4E4E-857E-DE0F6CD684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7EFC78E-1456-A244-ACC0-3F5E24ECE1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0A40E3-2622-2345-B3AD-8813A45062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9836E6-29C5-D046-B244-ABB1AEE649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DEBAA96-ECAF-1B4E-96DF-67D65D8217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85E3FD-28FB-904D-B123-382E3515C0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g_slid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91440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011C36-A1EB-7E4C-A175-B1F97B164D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0BB8CA-3E25-B248-93EC-672D598837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14EAE3-6187-7841-9AD1-E1021C4464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64B8EDD-88F0-7E47-8C58-FB8AA115AC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5266432-1F91-FF48-B170-245C264FD7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EB3656-2167-F748-AB5D-75454D320B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43799C3-CAF6-9A48-9DAA-4F5EF8165F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C3BF6C-655B-984E-A24F-140292B4A7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C67E580-904F-704B-980A-17D54E6B25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1EA8775-76F3-DE49-9821-0DB8C1134B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346282-A604-774D-AAA0-1037E665F6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3F103A-F03A-D14B-B25B-DC51D1714F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9BB5EF4-B7E2-B94B-9123-60CE10FFD7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36E7D4D-D3FB-5D49-A6F6-386CDD5231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F61F23-BB23-2F4F-BFFB-BA30CE9112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B1691D-6DDE-6B44-A7BD-1255485C56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8F1A82-16B4-BB4C-BA31-81D0C07185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CAA7A1-B6F4-5348-A0E9-A9C024C105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4924ED0-C55E-2D45-A081-B8027186C1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512D1B-5171-7C41-8956-45B3F54F6A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7F56F9-35C2-6046-8536-953D540849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3A01C1-1C26-FB4A-918E-A84023944B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A7BFEF-D81C-5845-9E7C-D87BD9A6D9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68271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58DA23B-D339-3644-B4F4-54578447DF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065E5B-57A6-994F-A057-C974F31849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546D4F2-B120-CB45-9393-A8CD527A4B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F694EE-8BB6-0943-ACEA-1B2A5FDA8F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428D391-7FE5-574F-BC45-AAB0739A98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618A85-FA6C-1F48-B1BB-292E30F569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05859A-5FE0-B044-969F-9F70D72F71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642F6B7-8EEF-DB4B-AAA0-EB6A86C045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818379-D8B7-C841-AE79-09D3B1B6B8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FC129A-DCAF-E141-87FC-26BBC3DDF9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5C8445-5142-494C-9AFF-246FEEFF20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27263CB-5A5F-5D4A-9366-B819BFE67F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8C606BA-D25D-D34B-B672-30C6C8B5E8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35FF14-61FA-0E43-AC45-35FE762752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35874"/>
            <a:ext cx="5111750" cy="58531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B8E6F7-68BD-0A4B-9DD4-108F68679C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EB7FED3-88F4-1642-B0AE-85591895D8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793EEEA-28F5-BB42-85FC-317453FD26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DB78C9-EDB8-234E-A4F4-30CD2174AE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5EE920-09BC-284B-8228-5003504771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19C89F-BF03-5240-B34C-12F2159C26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368250-5E2F-A04E-861B-693B81E81E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5FBB93-ECC0-644C-A06B-3DBFAC08D2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B70160-0C3D-624F-B47E-C437443CC0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1EFAD48-9821-6445-A5D0-F136EFC157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D21D85-DB5F-984A-999C-8004A240B6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B321D7-A7BF-3947-B5D8-50558D3150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BF4855-F20F-2840-9880-C1DD80F198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08000"/>
            <a:ext cx="2057400" cy="5618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8000"/>
            <a:ext cx="6019800" cy="5618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6F94BB0-E06E-804C-B067-C9DE71F408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Relationship Id="rId5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0.png"/><Relationship Id="rId4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9.jpeg"/><Relationship Id="rId10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4" Type="http://schemas.openxmlformats.org/officeDocument/2006/relationships/slideLayout" Target="../slideLayouts/slideLayout70.xml"/><Relationship Id="rId10" Type="http://schemas.openxmlformats.org/officeDocument/2006/relationships/image" Target="../media/image2.png"/><Relationship Id="rId5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3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9" Type="http://schemas.openxmlformats.org/officeDocument/2006/relationships/image" Target="../media/image11.jpeg"/><Relationship Id="rId3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4" Type="http://schemas.openxmlformats.org/officeDocument/2006/relationships/slideLayout" Target="../slideLayouts/slideLayout77.xml"/><Relationship Id="rId10" Type="http://schemas.openxmlformats.org/officeDocument/2006/relationships/image" Target="../media/image2.png"/><Relationship Id="rId5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9" Type="http://schemas.openxmlformats.org/officeDocument/2006/relationships/image" Target="../media/image8.jpeg"/><Relationship Id="rId3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4" Type="http://schemas.openxmlformats.org/officeDocument/2006/relationships/slideLayout" Target="../slideLayouts/slideLayout84.xml"/><Relationship Id="rId10" Type="http://schemas.openxmlformats.org/officeDocument/2006/relationships/image" Target="../media/image2.png"/><Relationship Id="rId5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9" Type="http://schemas.openxmlformats.org/officeDocument/2006/relationships/image" Target="../media/image9.jpeg"/><Relationship Id="rId3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6.xml"/></Relationships>
</file>

<file path=ppt/slideMasters/_rels/slideMaster14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12.jpeg"/><Relationship Id="rId10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0.xml"/></Relationships>
</file>

<file path=ppt/slideMasters/_rels/slideMaster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9.xml"/><Relationship Id="rId2" Type="http://schemas.openxmlformats.org/officeDocument/2006/relationships/theme" Target="../theme/theme15.xml"/><Relationship Id="rId3" Type="http://schemas.openxmlformats.org/officeDocument/2006/relationships/image" Target="../media/image5.jpeg"/></Relationships>
</file>

<file path=ppt/slideMasters/_rels/slideMaster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theme" Target="../theme/theme16.xml"/><Relationship Id="rId5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02.xml"/><Relationship Id="rId2" Type="http://schemas.openxmlformats.org/officeDocument/2006/relationships/theme" Target="../theme/theme17.xml"/><Relationship Id="rId3" Type="http://schemas.openxmlformats.org/officeDocument/2006/relationships/image" Target="../media/image5.jpeg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image" Target="../media/image2.png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5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3.xml"/><Relationship Id="rId3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4.xml"/><Relationship Id="rId3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1.xml"/><Relationship Id="rId10" Type="http://schemas.openxmlformats.org/officeDocument/2006/relationships/image" Target="../media/image7.jpeg"/><Relationship Id="rId5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4.xml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9" Type="http://schemas.openxmlformats.org/officeDocument/2006/relationships/theme" Target="../theme/theme5.xml"/><Relationship Id="rId3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4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9" Type="http://schemas.openxmlformats.org/officeDocument/2006/relationships/image" Target="../media/image8.jpeg"/><Relationship Id="rId3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1.xml"/></Relationships>
</file>

<file path=ppt/slideMasters/_rels/slideMaster7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9.jpeg"/><Relationship Id="rId10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4.xml"/><Relationship Id="rId9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5.xml"/></Relationships>
</file>

<file path=ppt/slideMasters/_rels/slideMaster8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9.jpeg"/><Relationship Id="rId10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9.jpeg"/><Relationship Id="rId10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3513138" y="1011238"/>
            <a:ext cx="2749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800" b="1" smtClean="0">
                <a:solidFill>
                  <a:srgbClr val="5BA6DC"/>
                </a:solidFill>
                <a:latin typeface="Gill Sans MT" charset="0"/>
              </a:rPr>
              <a:t>an NSF Facility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6" r:id="rId1"/>
    <p:sldLayoutId id="2147485797" r:id="rId2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05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fld id="{EE4F0C64-D9F1-9047-B767-0E4409D48DF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0599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5319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b="1" dirty="0" smtClean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110601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85" r:id="rId1"/>
    <p:sldLayoutId id="2147485786" r:id="rId2"/>
    <p:sldLayoutId id="2147485787" r:id="rId3"/>
    <p:sldLayoutId id="2147485788" r:id="rId4"/>
    <p:sldLayoutId id="2147485789" r:id="rId5"/>
    <p:sldLayoutId id="2147485790" r:id="rId6"/>
    <p:sldLayoutId id="2147485791" r:id="rId7"/>
    <p:sldLayoutId id="2147485792" r:id="rId8"/>
    <p:sldLayoutId id="2147485793" r:id="rId9"/>
    <p:sldLayoutId id="2147485794" r:id="rId10"/>
    <p:sldLayoutId id="2147485795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08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73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fld id="{1CC5AF5D-3C6A-C44E-AC82-6E5D8E302F9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123825" y="19050"/>
            <a:ext cx="8869363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7011988" y="22225"/>
            <a:ext cx="1816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b="1" smtClean="0">
                <a:solidFill>
                  <a:srgbClr val="8CC7EA"/>
                </a:solidFill>
                <a:latin typeface="Trebuchet MS" charset="0"/>
              </a:rPr>
              <a:t>EVLA</a:t>
            </a:r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>
            <a:off x="452438" y="495300"/>
            <a:ext cx="6578600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04" r:id="rId1"/>
    <p:sldLayoutId id="2147485805" r:id="rId2"/>
    <p:sldLayoutId id="2147485806" r:id="rId3"/>
    <p:sldLayoutId id="2147485807" r:id="rId4"/>
    <p:sldLayoutId id="2147485808" r:id="rId5"/>
    <p:sldLayoutId id="2147485809" r:id="rId6"/>
    <p:sldLayoutId id="2147485810" r:id="rId7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9"/>
          <p:cNvSpPr>
            <a:spLocks noChangeArrowheads="1"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675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7363"/>
            <a:ext cx="822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fld id="{C086DEEA-6973-ED40-A5A0-C2825F397A7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5608" name="Text Box 7"/>
          <p:cNvSpPr txBox="1">
            <a:spLocks noChangeArrowheads="1"/>
          </p:cNvSpPr>
          <p:nvPr/>
        </p:nvSpPr>
        <p:spPr bwMode="auto">
          <a:xfrm>
            <a:off x="6189663" y="19050"/>
            <a:ext cx="19446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5400" b="1" smtClean="0">
                <a:solidFill>
                  <a:srgbClr val="8CC7EA"/>
                </a:solidFill>
                <a:latin typeface="Trebuchet MS" charset="0"/>
              </a:rPr>
              <a:t>ALMA</a:t>
            </a:r>
          </a:p>
        </p:txBody>
      </p:sp>
      <p:sp>
        <p:nvSpPr>
          <p:cNvPr id="28681" name="Line 8"/>
          <p:cNvSpPr>
            <a:spLocks noChangeShapeType="1"/>
          </p:cNvSpPr>
          <p:nvPr/>
        </p:nvSpPr>
        <p:spPr bwMode="auto">
          <a:xfrm>
            <a:off x="452438" y="495300"/>
            <a:ext cx="58594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12" r:id="rId1"/>
    <p:sldLayoutId id="2147485813" r:id="rId2"/>
    <p:sldLayoutId id="2147485814" r:id="rId3"/>
    <p:sldLayoutId id="2147485815" r:id="rId4"/>
    <p:sldLayoutId id="2147485816" r:id="rId5"/>
    <p:sldLayoutId id="2147485817" r:id="rId6"/>
    <p:sldLayoutId id="2147485818" r:id="rId7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55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fld id="{ACBE52CB-D799-8445-A8A0-DE81E99C5EE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4716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b="1" smtClean="0">
                <a:solidFill>
                  <a:srgbClr val="8CC7EA"/>
                </a:solidFill>
                <a:latin typeface="Trebuchet MS" charset="0"/>
              </a:rPr>
              <a:t>GBT</a:t>
            </a:r>
          </a:p>
        </p:txBody>
      </p:sp>
      <p:sp>
        <p:nvSpPr>
          <p:cNvPr id="65545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20" r:id="rId1"/>
    <p:sldLayoutId id="2147485821" r:id="rId2"/>
    <p:sldLayoutId id="2147485822" r:id="rId3"/>
    <p:sldLayoutId id="2147485823" r:id="rId4"/>
    <p:sldLayoutId id="2147485824" r:id="rId5"/>
    <p:sldLayoutId id="2147485825" r:id="rId6"/>
    <p:sldLayoutId id="2147485826" r:id="rId7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96" charset="-128"/>
          <a:cs typeface="Gill 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 Sans" pitchFamily="17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 Sans" pitchFamily="17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 Sans" pitchFamily="17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 Sans" pitchFamily="17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96" charset="0"/>
          <a:ea typeface="ＭＳ Ｐゴシック" pitchFamily="96" charset="-128"/>
          <a:cs typeface="ＭＳ Ｐゴシック" pitchFamily="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96" charset="0"/>
          <a:ea typeface="ＭＳ Ｐゴシック" pitchFamily="96" charset="-128"/>
          <a:cs typeface="ＭＳ Ｐゴシック" pitchFamily="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96" charset="0"/>
          <a:ea typeface="ＭＳ Ｐゴシック" pitchFamily="96" charset="-128"/>
          <a:cs typeface="ＭＳ Ｐゴシック" pitchFamily="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96" charset="0"/>
          <a:ea typeface="ＭＳ Ｐゴシック" pitchFamily="96" charset="-128"/>
          <a:cs typeface="ＭＳ Ｐゴシック" pitchFamily="9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08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60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fld id="{F5CA77CC-E5F6-E141-A247-7F63237FB69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6023" name="Rectangle 7"/>
          <p:cNvSpPr>
            <a:spLocks noChangeArrowheads="1"/>
          </p:cNvSpPr>
          <p:nvPr/>
        </p:nvSpPr>
        <p:spPr bwMode="auto">
          <a:xfrm>
            <a:off x="123825" y="19050"/>
            <a:ext cx="8913813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6983413" y="19050"/>
            <a:ext cx="18335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b="1" smtClean="0">
                <a:solidFill>
                  <a:srgbClr val="8CC7EA"/>
                </a:solidFill>
                <a:latin typeface="Trebuchet MS" charset="0"/>
              </a:rPr>
              <a:t>VLBA</a:t>
            </a:r>
          </a:p>
        </p:txBody>
      </p:sp>
      <p:sp>
        <p:nvSpPr>
          <p:cNvPr id="86025" name="Line 9"/>
          <p:cNvSpPr>
            <a:spLocks noChangeShapeType="1"/>
          </p:cNvSpPr>
          <p:nvPr/>
        </p:nvSpPr>
        <p:spPr bwMode="auto">
          <a:xfrm>
            <a:off x="452438" y="495300"/>
            <a:ext cx="6559550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28" r:id="rId1"/>
    <p:sldLayoutId id="2147485829" r:id="rId2"/>
    <p:sldLayoutId id="2147485830" r:id="rId3"/>
    <p:sldLayoutId id="2147485831" r:id="rId4"/>
    <p:sldLayoutId id="2147485832" r:id="rId5"/>
    <p:sldLayoutId id="2147485833" r:id="rId6"/>
    <p:sldLayoutId id="2147485834" r:id="rId7"/>
    <p:sldLayoutId id="2147485835" r:id="rId8"/>
    <p:sldLayoutId id="2147485836" r:id="rId9"/>
    <p:sldLayoutId id="2147485837" r:id="rId10"/>
    <p:sldLayoutId id="2147485838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-108" charset="-18"/>
              </a:defRPr>
            </a:lvl1pPr>
          </a:lstStyle>
          <a:p>
            <a:fld id="{B1652394-567A-8D40-A495-312965E9DB5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40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8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08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8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8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8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3513138" y="1011238"/>
            <a:ext cx="2749550" cy="5238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800" b="1" smtClean="0">
                <a:solidFill>
                  <a:srgbClr val="5BA6DC"/>
                </a:solidFill>
                <a:latin typeface="Gill Sans MT" charset="0"/>
              </a:rPr>
              <a:t>an NSF Facility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51" r:id="rId1"/>
    <p:sldLayoutId id="2147485852" r:id="rId2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E7377603-5E5C-9F4C-81F3-B75D4853D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54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3513138" y="1023938"/>
            <a:ext cx="2749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800" b="1" smtClean="0">
                <a:solidFill>
                  <a:srgbClr val="5BA6DC"/>
                </a:solidFill>
                <a:latin typeface="Gill Sans MT" charset="0"/>
              </a:rPr>
              <a:t>an NSF Facility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8" r:id="rId1"/>
    <p:sldLayoutId id="2147485799" r:id="rId2"/>
    <p:sldLayoutId id="2147485800" r:id="rId3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fld id="{DFA16013-476E-D84D-B14E-7807739DDF0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01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fld id="{3534CA8F-48CF-874A-95CD-9D81AC53F0F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02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fld id="{17FD948C-C0B9-774E-A64F-15CFC8E3048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229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4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3" r:id="rId1"/>
    <p:sldLayoutId id="2147485704" r:id="rId2"/>
    <p:sldLayoutId id="2147485705" r:id="rId3"/>
    <p:sldLayoutId id="2147485706" r:id="rId4"/>
    <p:sldLayoutId id="2147485707" r:id="rId5"/>
    <p:sldLayoutId id="2147485708" r:id="rId6"/>
    <p:sldLayoutId id="2147485709" r:id="rId7"/>
    <p:sldLayoutId id="2147485710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9"/>
          <p:cNvSpPr>
            <a:spLocks noChangeArrowheads="1"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867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7363"/>
            <a:ext cx="822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fld id="{B544D230-496C-C04D-B955-A0C5092A86C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5903913" y="19050"/>
            <a:ext cx="2301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5400" b="1" smtClean="0">
                <a:solidFill>
                  <a:srgbClr val="8CC7EA"/>
                </a:solidFill>
                <a:latin typeface="Trebuchet MS" charset="0"/>
              </a:rPr>
              <a:t>NAASC</a:t>
            </a:r>
          </a:p>
        </p:txBody>
      </p:sp>
      <p:sp>
        <p:nvSpPr>
          <p:cNvPr id="36873" name="Line 8"/>
          <p:cNvSpPr>
            <a:spLocks noChangeShapeType="1"/>
          </p:cNvSpPr>
          <p:nvPr/>
        </p:nvSpPr>
        <p:spPr bwMode="auto">
          <a:xfrm>
            <a:off x="452438" y="495300"/>
            <a:ext cx="5451475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20" r:id="rId1"/>
    <p:sldLayoutId id="2147485721" r:id="rId2"/>
    <p:sldLayoutId id="2147485722" r:id="rId3"/>
    <p:sldLayoutId id="2147485723" r:id="rId4"/>
    <p:sldLayoutId id="2147485724" r:id="rId5"/>
    <p:sldLayoutId id="2147485725" r:id="rId6"/>
    <p:sldLayoutId id="2147485726" r:id="rId7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fld id="{A44F01A7-5243-E546-B3DD-B6F12C93732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4239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b="1" smtClean="0">
                <a:solidFill>
                  <a:srgbClr val="8CC7EA"/>
                </a:solidFill>
                <a:latin typeface="Trebuchet MS" charset="0"/>
              </a:rPr>
              <a:t>CDL</a:t>
            </a:r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27" r:id="rId1"/>
    <p:sldLayoutId id="2147485728" r:id="rId2"/>
    <p:sldLayoutId id="2147485729" r:id="rId3"/>
    <p:sldLayoutId id="2147485730" r:id="rId4"/>
    <p:sldLayoutId id="2147485731" r:id="rId5"/>
    <p:sldLayoutId id="2147485732" r:id="rId6"/>
    <p:sldLayoutId id="2147485733" r:id="rId7"/>
    <p:sldLayoutId id="2147485734" r:id="rId8"/>
    <p:sldLayoutId id="2147485735" r:id="rId9"/>
    <p:sldLayoutId id="2147485736" r:id="rId10"/>
    <p:sldLayoutId id="2147485737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37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fld id="{00C117D3-A1B5-CE47-841D-B96B28D74CE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4795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b="1" smtClean="0">
                <a:solidFill>
                  <a:srgbClr val="8CC7EA"/>
                </a:solidFill>
                <a:latin typeface="Trebuchet MS" charset="0"/>
              </a:rPr>
              <a:t>NTC</a:t>
            </a:r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2" r:id="rId1"/>
    <p:sldLayoutId id="2147485753" r:id="rId2"/>
    <p:sldLayoutId id="2147485754" r:id="rId3"/>
    <p:sldLayoutId id="2147485755" r:id="rId4"/>
    <p:sldLayoutId id="2147485756" r:id="rId5"/>
    <p:sldLayoutId id="2147485757" r:id="rId6"/>
    <p:sldLayoutId id="2147485758" r:id="rId7"/>
    <p:sldLayoutId id="2147485759" r:id="rId8"/>
    <p:sldLayoutId id="2147485760" r:id="rId9"/>
    <p:sldLayoutId id="2147485761" r:id="rId10"/>
    <p:sldLayoutId id="2147485762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830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fld id="{73822B4B-A35B-BE4F-868C-9AA35550D32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5319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b="1" dirty="0" smtClean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4" r:id="rId1"/>
    <p:sldLayoutId id="2147485775" r:id="rId2"/>
    <p:sldLayoutId id="2147485776" r:id="rId3"/>
    <p:sldLayoutId id="2147485777" r:id="rId4"/>
    <p:sldLayoutId id="2147485778" r:id="rId5"/>
    <p:sldLayoutId id="2147485779" r:id="rId6"/>
    <p:sldLayoutId id="2147485780" r:id="rId7"/>
    <p:sldLayoutId id="2147485781" r:id="rId8"/>
    <p:sldLayoutId id="2147485782" r:id="rId9"/>
    <p:sldLayoutId id="2147485783" r:id="rId10"/>
    <p:sldLayoutId id="2147485784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0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5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gif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image" Target="../media/image18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>
            <a:spLocks noGrp="1"/>
          </p:cNvSpPr>
          <p:nvPr>
            <p:ph type="ctr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GillSans" pitchFamily="48" charset="0"/>
                <a:ea typeface="ＭＳ Ｐゴシック" charset="-128"/>
              </a:rPr>
              <a:t>Galaxy Evolution Highlights</a:t>
            </a:r>
            <a:endParaRPr lang="en-US" dirty="0">
              <a:latin typeface="GillSans" pitchFamily="48" charset="0"/>
              <a:ea typeface="ＭＳ Ｐゴシック" charset="-128"/>
            </a:endParaRPr>
          </a:p>
        </p:txBody>
      </p:sp>
      <p:sp>
        <p:nvSpPr>
          <p:cNvPr id="125954" name="Subtitle 2"/>
          <p:cNvSpPr>
            <a:spLocks noGrp="1"/>
          </p:cNvSpPr>
          <p:nvPr>
            <p:ph type="subTitle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Gill Sans" charset="0"/>
                <a:ea typeface="ＭＳ Ｐゴシック" charset="-128"/>
              </a:rPr>
              <a:t>Recent results from the NRAO Telescopes</a:t>
            </a:r>
            <a:endParaRPr lang="en-US" dirty="0">
              <a:latin typeface="Gill Sans" charset="0"/>
              <a:ea typeface="ＭＳ Ｐゴシック" charset="-128"/>
            </a:endParaRPr>
          </a:p>
        </p:txBody>
      </p:sp>
      <p:sp>
        <p:nvSpPr>
          <p:cNvPr id="125955" name="Text Placeholder 3"/>
          <p:cNvSpPr>
            <a:spLocks noGrp="1"/>
          </p:cNvSpPr>
          <p:nvPr>
            <p:ph type="body" sz="quarter" idx="13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dirty="0" smtClean="0">
                <a:latin typeface="Gill Sans" charset="0"/>
                <a:ea typeface="ＭＳ Ｐゴシック" charset="-128"/>
              </a:rPr>
              <a:t>Adam Leroy</a:t>
            </a:r>
            <a:endParaRPr lang="en-US" dirty="0">
              <a:latin typeface="Gill Sans" charset="0"/>
              <a:ea typeface="ＭＳ Ｐゴシック" charset="-128"/>
            </a:endParaRPr>
          </a:p>
        </p:txBody>
      </p:sp>
      <p:sp>
        <p:nvSpPr>
          <p:cNvPr id="125956" name="Text Placeholder 4"/>
          <p:cNvSpPr>
            <a:spLocks noGrp="1"/>
          </p:cNvSpPr>
          <p:nvPr>
            <p:ph type="body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dirty="0" smtClean="0">
                <a:latin typeface="Gill Sans" charset="0"/>
                <a:ea typeface="ＭＳ Ｐゴシック" charset="-128"/>
              </a:rPr>
              <a:t>North American ALMA Science Center</a:t>
            </a:r>
            <a:endParaRPr lang="en-US" dirty="0">
              <a:latin typeface="Gill Sans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/>
          <p:cNvSpPr>
            <a:spLocks noGrp="1"/>
          </p:cNvSpPr>
          <p:nvPr>
            <p:ph type="title"/>
          </p:nvPr>
        </p:nvSpPr>
        <p:spPr>
          <a:xfrm>
            <a:off x="457200" y="67670"/>
            <a:ext cx="8229600" cy="484484"/>
          </a:xfrm>
        </p:spPr>
        <p:txBody>
          <a:bodyPr/>
          <a:lstStyle/>
          <a:p>
            <a:r>
              <a:rPr lang="en-US" sz="2800" dirty="0" smtClean="0">
                <a:latin typeface="Gill Sans MT" charset="0"/>
                <a:ea typeface="ＭＳ Ｐゴシック" charset="-128"/>
              </a:rPr>
              <a:t>ALMA Cycle 0 Underway</a:t>
            </a:r>
            <a:endParaRPr lang="en-US" sz="2800" dirty="0">
              <a:latin typeface="Gill Sans MT" charset="0"/>
              <a:ea typeface="ＭＳ Ｐゴシック" charset="-128"/>
            </a:endParaRPr>
          </a:p>
        </p:txBody>
      </p:sp>
      <p:sp>
        <p:nvSpPr>
          <p:cNvPr id="131074" name="Content Placeholder 2"/>
          <p:cNvSpPr>
            <a:spLocks noGrp="1"/>
          </p:cNvSpPr>
          <p:nvPr>
            <p:ph idx="1"/>
          </p:nvPr>
        </p:nvSpPr>
        <p:spPr>
          <a:xfrm>
            <a:off x="457200" y="1122196"/>
            <a:ext cx="8229600" cy="4414718"/>
          </a:xfrm>
        </p:spPr>
        <p:txBody>
          <a:bodyPr/>
          <a:lstStyle/>
          <a:p>
            <a:pPr>
              <a:buNone/>
            </a:pPr>
            <a:endParaRPr lang="en-US" dirty="0" smtClean="0">
              <a:latin typeface="Gill Sans MT" charset="0"/>
              <a:ea typeface="ＭＳ Ｐゴシック" charset="-128"/>
            </a:endParaRPr>
          </a:p>
          <a:p>
            <a:pPr marL="342900" lvl="1" indent="-342900">
              <a:buFont typeface="Arial" charset="0"/>
              <a:buChar char="•"/>
            </a:pPr>
            <a:r>
              <a:rPr lang="en-US" dirty="0" smtClean="0">
                <a:latin typeface="Gill Sans MT" charset="0"/>
                <a:ea typeface="ＭＳ Ｐゴシック" charset="-128"/>
              </a:rPr>
              <a:t>Observations of fine structure lines at high </a:t>
            </a:r>
            <a:r>
              <a:rPr lang="en-US" dirty="0" err="1" smtClean="0">
                <a:latin typeface="Gill Sans MT" charset="0"/>
                <a:ea typeface="ＭＳ Ｐゴシック" charset="-128"/>
              </a:rPr>
              <a:t>redshift</a:t>
            </a:r>
            <a:r>
              <a:rPr lang="en-US" dirty="0" smtClean="0">
                <a:latin typeface="Gill Sans MT" charset="0"/>
                <a:ea typeface="ＭＳ Ｐゴシック" charset="-128"/>
              </a:rPr>
              <a:t>.</a:t>
            </a:r>
            <a:br>
              <a:rPr lang="en-US" dirty="0" smtClean="0">
                <a:latin typeface="Gill Sans MT" charset="0"/>
                <a:ea typeface="ＭＳ Ｐゴシック" charset="-128"/>
              </a:rPr>
            </a:br>
            <a:r>
              <a:rPr lang="en-US" sz="1600" cap="small" dirty="0" smtClean="0">
                <a:latin typeface="Gill Sans MT" charset="0"/>
                <a:ea typeface="ＭＳ Ｐゴシック" charset="-128"/>
              </a:rPr>
              <a:t>Resolve and detect [CII] out to </a:t>
            </a:r>
            <a:r>
              <a:rPr lang="en-US" sz="1600" cap="small" dirty="0" err="1" smtClean="0">
                <a:latin typeface="Gill Sans MT" charset="0"/>
                <a:ea typeface="ＭＳ Ｐゴシック" charset="-128"/>
              </a:rPr>
              <a:t>z</a:t>
            </a:r>
            <a:r>
              <a:rPr lang="en-US" sz="1600" cap="small" dirty="0" smtClean="0">
                <a:latin typeface="Gill Sans MT" charset="0"/>
                <a:ea typeface="ＭＳ Ｐゴシック" charset="-128"/>
              </a:rPr>
              <a:t> &gt; 6, contrast with [NII], reach 300 pc resolution</a:t>
            </a:r>
            <a:r>
              <a:rPr lang="en-US" dirty="0" smtClean="0">
                <a:latin typeface="Gill Sans MT" charset="0"/>
                <a:ea typeface="ＭＳ Ｐゴシック" charset="-128"/>
              </a:rPr>
              <a:t/>
            </a:r>
            <a:br>
              <a:rPr lang="en-US" dirty="0" smtClean="0">
                <a:latin typeface="Gill Sans MT" charset="0"/>
                <a:ea typeface="ＭＳ Ｐゴシック" charset="-128"/>
              </a:rPr>
            </a:br>
            <a:endParaRPr lang="en-US" dirty="0" smtClean="0">
              <a:latin typeface="Gill Sans MT" charset="0"/>
              <a:ea typeface="ＭＳ Ｐゴシック" charset="-128"/>
            </a:endParaRPr>
          </a:p>
          <a:p>
            <a:r>
              <a:rPr lang="en-US" dirty="0" smtClean="0">
                <a:latin typeface="Gill Sans MT" charset="0"/>
                <a:ea typeface="ＭＳ Ｐゴシック" charset="-128"/>
              </a:rPr>
              <a:t>Detailed physical conditions at high resolution in local galaxies.</a:t>
            </a:r>
          </a:p>
          <a:p>
            <a:pPr>
              <a:buNone/>
            </a:pPr>
            <a:r>
              <a:rPr lang="en-US" cap="small" dirty="0" smtClean="0">
                <a:latin typeface="Gill Sans MT" charset="0"/>
                <a:ea typeface="ＭＳ Ｐゴシック" charset="-128"/>
              </a:rPr>
              <a:t>	</a:t>
            </a:r>
            <a:r>
              <a:rPr lang="en-US" sz="1600" cap="small" dirty="0" smtClean="0">
                <a:latin typeface="Gill Sans MT" charset="0"/>
                <a:ea typeface="ＭＳ Ｐゴシック" charset="-128"/>
              </a:rPr>
              <a:t>Physics of Star Formation, Active Galactic Nuclei</a:t>
            </a:r>
          </a:p>
          <a:p>
            <a:endParaRPr lang="en-US" dirty="0" smtClean="0">
              <a:latin typeface="Gill Sans MT" charset="0"/>
              <a:ea typeface="ＭＳ Ｐゴシック" charset="-128"/>
            </a:endParaRPr>
          </a:p>
          <a:p>
            <a:r>
              <a:rPr lang="en-US" dirty="0" smtClean="0">
                <a:latin typeface="Gill Sans MT" charset="0"/>
                <a:ea typeface="ＭＳ Ｐゴシック" charset="-128"/>
              </a:rPr>
              <a:t>Exploring new populations.</a:t>
            </a:r>
            <a:br>
              <a:rPr lang="en-US" dirty="0" smtClean="0">
                <a:latin typeface="Gill Sans MT" charset="0"/>
                <a:ea typeface="ＭＳ Ｐゴシック" charset="-128"/>
              </a:rPr>
            </a:br>
            <a:r>
              <a:rPr lang="en-US" sz="1600" cap="small" dirty="0" smtClean="0">
                <a:latin typeface="Gill Sans MT" charset="0"/>
                <a:ea typeface="ＭＳ Ｐゴシック" charset="-128"/>
              </a:rPr>
              <a:t>SPT Sources, WISE </a:t>
            </a:r>
            <a:r>
              <a:rPr lang="en-US" sz="1600" cap="small" dirty="0" err="1" smtClean="0">
                <a:latin typeface="Gill Sans MT" charset="0"/>
                <a:ea typeface="ＭＳ Ｐゴシック" charset="-128"/>
              </a:rPr>
              <a:t>QSOs</a:t>
            </a:r>
            <a:r>
              <a:rPr lang="en-US" sz="1600" cap="small" dirty="0" smtClean="0">
                <a:latin typeface="Gill Sans MT" charset="0"/>
                <a:ea typeface="ＭＳ Ｐゴシック" charset="-128"/>
              </a:rPr>
              <a:t>, Blind Survey behind a </a:t>
            </a:r>
            <a:r>
              <a:rPr lang="en-US" sz="1600" cap="small" dirty="0" err="1" smtClean="0">
                <a:latin typeface="Gill Sans MT" charset="0"/>
                <a:ea typeface="ＭＳ Ｐゴシック" charset="-128"/>
              </a:rPr>
              <a:t>Lensed</a:t>
            </a:r>
            <a:r>
              <a:rPr lang="en-US" sz="1600" cap="small" dirty="0" smtClean="0">
                <a:latin typeface="Gill Sans MT" charset="0"/>
                <a:ea typeface="ＭＳ Ｐゴシック" charset="-128"/>
              </a:rPr>
              <a:t> Cluster, Localizing </a:t>
            </a:r>
            <a:r>
              <a:rPr lang="en-US" sz="1600" cap="small" dirty="0" err="1" smtClean="0">
                <a:latin typeface="Gill Sans MT" charset="0"/>
                <a:ea typeface="ＭＳ Ｐゴシック" charset="-128"/>
              </a:rPr>
              <a:t>SMGs</a:t>
            </a:r>
            <a:endParaRPr lang="en-US" dirty="0" smtClean="0">
              <a:latin typeface="Gill Sans MT" charset="0"/>
              <a:ea typeface="ＭＳ Ｐゴシック" charset="-128"/>
            </a:endParaRPr>
          </a:p>
          <a:p>
            <a:endParaRPr lang="en-US" dirty="0" smtClean="0">
              <a:latin typeface="Gill Sans MT" charset="0"/>
              <a:ea typeface="ＭＳ Ｐゴシック" charset="-128"/>
            </a:endParaRPr>
          </a:p>
          <a:p>
            <a:pPr>
              <a:buNone/>
            </a:pPr>
            <a:r>
              <a:rPr lang="en-US" i="1" dirty="0" smtClean="0">
                <a:latin typeface="Gill Sans MT" charset="0"/>
                <a:ea typeface="ＭＳ Ｐゴシック" charset="-128"/>
              </a:rPr>
              <a:t>Emphasis on physical conditions, extreme systems, and unknown populations.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131076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23D27F-2129-9147-B502-C6CFEBFCDFFB}" type="slidenum">
              <a:rPr lang="en-US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82800" y="5854610"/>
            <a:ext cx="6990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cap="small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See C. Lonsdale talk + Press Release at ALMA Special Session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489" y="3340094"/>
            <a:ext cx="4969872" cy="305473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3414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80211"/>
          </a:xfrm>
        </p:spPr>
        <p:txBody>
          <a:bodyPr/>
          <a:lstStyle/>
          <a:p>
            <a:r>
              <a:rPr lang="en-US" sz="2800" dirty="0" smtClean="0">
                <a:latin typeface="Gill Sans MT" charset="0"/>
                <a:ea typeface="ＭＳ Ｐゴシック" charset="-128"/>
              </a:rPr>
              <a:t>Imaging Massive Clusters via the SZE</a:t>
            </a:r>
            <a:endParaRPr lang="en-US" sz="2800" dirty="0">
              <a:latin typeface="Gill Sans MT" charset="0"/>
              <a:ea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13414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EC2DA4-38BA-3148-874C-D236C02D8A2C}" type="slidenum">
              <a:rPr lang="en-US"/>
              <a:pPr/>
              <a:t>11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57069" y="5857123"/>
            <a:ext cx="2328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Korngut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et al. (2011)</a:t>
            </a:r>
          </a:p>
        </p:txBody>
      </p:sp>
      <p:grpSp>
        <p:nvGrpSpPr>
          <p:cNvPr id="2" name="Group 17"/>
          <p:cNvGrpSpPr/>
          <p:nvPr/>
        </p:nvGrpSpPr>
        <p:grpSpPr>
          <a:xfrm>
            <a:off x="559832" y="551969"/>
            <a:ext cx="6932270" cy="2930303"/>
            <a:chOff x="1982623" y="959804"/>
            <a:chExt cx="5259806" cy="2223345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/>
            <a:srcRect l="3284" t="11522" r="32050" b="21069"/>
            <a:stretch>
              <a:fillRect/>
            </a:stretch>
          </p:blipFill>
          <p:spPr bwMode="auto">
            <a:xfrm>
              <a:off x="1982623" y="1027642"/>
              <a:ext cx="5259806" cy="2155507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2308614" y="959804"/>
              <a:ext cx="2226453" cy="233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1400" b="1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MUSTANG (GBT 4mm)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57654" y="959804"/>
              <a:ext cx="908159" cy="233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r" eaLnBrk="0" hangingPunct="0">
                <a:spcBef>
                  <a:spcPct val="20000"/>
                </a:spcBef>
              </a:pPr>
              <a:r>
                <a:rPr lang="en-US" sz="1400" b="1" i="1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Chandra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628044" y="4185826"/>
            <a:ext cx="2258050" cy="122495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b="1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MUSTANG (contour)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600" b="1" dirty="0" smtClean="0">
                <a:solidFill>
                  <a:srgbClr val="FF66FF"/>
                </a:solidFill>
                <a:latin typeface="Gill Sans MT" pitchFamily="34" charset="0"/>
                <a:cs typeface="Gill Sans" pitchFamily="17" charset="0"/>
              </a:rPr>
              <a:t>Chandra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600" b="1" dirty="0" smtClean="0">
                <a:solidFill>
                  <a:srgbClr val="66CCFF"/>
                </a:solidFill>
                <a:latin typeface="Gill Sans MT" pitchFamily="34" charset="0"/>
                <a:cs typeface="Gill Sans" pitchFamily="17" charset="0"/>
              </a:rPr>
              <a:t>HST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6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Mass Model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80211"/>
          </a:xfrm>
        </p:spPr>
        <p:txBody>
          <a:bodyPr/>
          <a:lstStyle/>
          <a:p>
            <a:r>
              <a:rPr lang="en-US" sz="2800" dirty="0" smtClean="0">
                <a:latin typeface="Gill Sans MT" charset="0"/>
                <a:ea typeface="ＭＳ Ｐゴシック" charset="-128"/>
              </a:rPr>
              <a:t>HI Superstructure in Local Galaxies</a:t>
            </a:r>
            <a:endParaRPr lang="en-US" sz="2800" dirty="0">
              <a:latin typeface="Gill Sans MT" charset="0"/>
              <a:ea typeface="ＭＳ Ｐゴシック" charset="-128"/>
            </a:endParaRPr>
          </a:p>
        </p:txBody>
      </p:sp>
      <p:sp>
        <p:nvSpPr>
          <p:cNvPr id="134146" name="Content Placeholder 2"/>
          <p:cNvSpPr>
            <a:spLocks noGrp="1"/>
          </p:cNvSpPr>
          <p:nvPr>
            <p:ph idx="1"/>
          </p:nvPr>
        </p:nvSpPr>
        <p:spPr>
          <a:xfrm>
            <a:off x="457200" y="580211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Gill Sans MT" charset="0"/>
                <a:ea typeface="ＭＳ Ｐゴシック" charset="-128"/>
              </a:rPr>
              <a:t>Low column superstructure in nearby galaxy groups.</a:t>
            </a:r>
            <a:endParaRPr lang="en-US" dirty="0">
              <a:latin typeface="Gill Sans MT" charset="0"/>
              <a:ea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13414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EC2DA4-38BA-3148-874C-D236C02D8A2C}" type="slidenum">
              <a:rPr lang="en-US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37" y="1518786"/>
            <a:ext cx="2184400" cy="218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137" y="1848026"/>
            <a:ext cx="3657217" cy="235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7" y="3703186"/>
            <a:ext cx="2360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14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Chynoweth et al. (2008, 2011)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95278" y="4180903"/>
            <a:ext cx="1140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4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Not to scale!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618891" y="2674057"/>
            <a:ext cx="3372906" cy="311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98037" y="4808963"/>
            <a:ext cx="66291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Lockman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et al. (Wed. poster) : GBT detects M31-M33 Stream</a:t>
            </a:r>
          </a:p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N(HI) ~ 2.6 ± </a:t>
            </a:r>
            <a:r>
              <a:rPr lang="en-US" sz="20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0.1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10</a:t>
            </a:r>
            <a:r>
              <a:rPr lang="en-US" sz="2000" baseline="30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17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cm</a:t>
            </a:r>
            <a:r>
              <a:rPr lang="en-US" sz="2000" baseline="30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-2</a:t>
            </a:r>
          </a:p>
          <a:p>
            <a:pPr marL="342900" indent="-342900" algn="r" eaLnBrk="0" hangingPunct="0">
              <a:spcBef>
                <a:spcPct val="20000"/>
              </a:spcBef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Pushing towards the cosmic web!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542" y="1604814"/>
            <a:ext cx="1258529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8719" y="3014502"/>
            <a:ext cx="1334378" cy="914400"/>
          </a:xfrm>
          <a:prstGeom prst="rect">
            <a:avLst/>
          </a:prstGeom>
        </p:spPr>
      </p:pic>
      <p:sp>
        <p:nvSpPr>
          <p:cNvPr id="19" name="Donut 18"/>
          <p:cNvSpPr/>
          <p:nvPr/>
        </p:nvSpPr>
        <p:spPr>
          <a:xfrm>
            <a:off x="7240572" y="2205828"/>
            <a:ext cx="1159237" cy="1159237"/>
          </a:xfrm>
          <a:prstGeom prst="donut">
            <a:avLst>
              <a:gd name="adj" fmla="val 28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30161" y="2723734"/>
            <a:ext cx="59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M33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18891" y="1314046"/>
            <a:ext cx="59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M31</a:t>
            </a:r>
          </a:p>
        </p:txBody>
      </p:sp>
      <p:sp>
        <p:nvSpPr>
          <p:cNvPr id="24" name="Oval 23"/>
          <p:cNvSpPr/>
          <p:nvPr/>
        </p:nvSpPr>
        <p:spPr>
          <a:xfrm>
            <a:off x="3519230" y="2610986"/>
            <a:ext cx="191312" cy="1913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/>
          <p:cNvSpPr>
            <a:spLocks noGrp="1"/>
          </p:cNvSpPr>
          <p:nvPr>
            <p:ph type="title"/>
          </p:nvPr>
        </p:nvSpPr>
        <p:spPr>
          <a:xfrm>
            <a:off x="457200" y="41512"/>
            <a:ext cx="8229600" cy="541595"/>
          </a:xfrm>
        </p:spPr>
        <p:txBody>
          <a:bodyPr/>
          <a:lstStyle/>
          <a:p>
            <a:r>
              <a:rPr lang="en-US" sz="2800" dirty="0" smtClean="0">
                <a:latin typeface="Gill Sans MT" charset="0"/>
                <a:ea typeface="ＭＳ Ｐゴシック" charset="-128"/>
              </a:rPr>
              <a:t>Local Group Dynamics &amp; H</a:t>
            </a:r>
            <a:r>
              <a:rPr lang="en-US" sz="2800" baseline="-25000" dirty="0" smtClean="0">
                <a:latin typeface="Gill Sans MT" charset="0"/>
                <a:ea typeface="ＭＳ Ｐゴシック" charset="-128"/>
              </a:rPr>
              <a:t>2</a:t>
            </a:r>
            <a:r>
              <a:rPr lang="en-US" sz="2800" dirty="0" smtClean="0">
                <a:latin typeface="Gill Sans MT" charset="0"/>
                <a:ea typeface="ＭＳ Ｐゴシック" charset="-128"/>
              </a:rPr>
              <a:t>O Masers</a:t>
            </a:r>
            <a:endParaRPr lang="en-US" sz="2800" dirty="0">
              <a:cs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13517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D5F12F2-9109-524C-A93C-020E1EBA9E6A}" type="slidenum">
              <a:rPr lang="en-US"/>
              <a:pPr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07895" y="4868375"/>
            <a:ext cx="236410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FFFFFF"/>
                </a:solidFill>
                <a:latin typeface="Gill Sans MT" pitchFamily="34" charset="0"/>
                <a:cs typeface="Gill Sans" pitchFamily="17" charset="0"/>
              </a:rPr>
              <a:t>Motion in nearby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FFFFFF"/>
                </a:solidFill>
                <a:latin typeface="Gill Sans MT" pitchFamily="34" charset="0"/>
                <a:cs typeface="Gill Sans" pitchFamily="17" charset="0"/>
              </a:rPr>
              <a:t>galaxies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835678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Gill Sans MT" charset="0"/>
                <a:ea typeface="ＭＳ Ｐゴシック" charset="-128"/>
              </a:rPr>
              <a:t>VBLA astrometry of masers in nearest galaxies yields 3-d proper motions</a:t>
            </a:r>
          </a:p>
          <a:p>
            <a:r>
              <a:rPr lang="en-US" dirty="0" smtClean="0">
                <a:latin typeface="Gill Sans MT" charset="0"/>
                <a:ea typeface="ＭＳ Ｐゴシック" charset="-128"/>
              </a:rPr>
              <a:t>Model the distribution of dark matter, </a:t>
            </a:r>
            <a:r>
              <a:rPr lang="en-US" dirty="0" err="1" smtClean="0">
                <a:latin typeface="Gill Sans MT" charset="0"/>
                <a:ea typeface="ＭＳ Ｐゴシック" charset="-128"/>
              </a:rPr>
              <a:t>boundedness</a:t>
            </a:r>
            <a:endParaRPr lang="en-US" dirty="0" smtClean="0">
              <a:latin typeface="Gill Sans MT" charset="0"/>
              <a:ea typeface="ＭＳ Ｐゴシック" charset="-128"/>
            </a:endParaRPr>
          </a:p>
          <a:p>
            <a:r>
              <a:rPr lang="en-US" dirty="0" smtClean="0">
                <a:latin typeface="Gill Sans MT" charset="0"/>
                <a:ea typeface="ＭＳ Ｐゴシック" charset="-128"/>
              </a:rPr>
              <a:t>Derive geometric distances from rotation</a:t>
            </a:r>
            <a:endParaRPr lang="en-US" dirty="0" smtClean="0">
              <a:cs typeface="ＭＳ Ｐゴシック" charset="-128"/>
            </a:endParaRPr>
          </a:p>
          <a:p>
            <a:r>
              <a:rPr lang="en-US" dirty="0" smtClean="0">
                <a:latin typeface="Gill Sans MT" charset="0"/>
                <a:ea typeface="ＭＳ Ｐゴシック" charset="-128"/>
              </a:rPr>
              <a:t>5 new H</a:t>
            </a:r>
            <a:r>
              <a:rPr lang="en-US" baseline="-25000" dirty="0" smtClean="0">
                <a:latin typeface="Gill Sans MT" charset="0"/>
                <a:ea typeface="ＭＳ Ｐゴシック" charset="-128"/>
              </a:rPr>
              <a:t>2</a:t>
            </a:r>
            <a:r>
              <a:rPr lang="en-US" dirty="0" smtClean="0">
                <a:latin typeface="Gill Sans MT" charset="0"/>
                <a:ea typeface="ＭＳ Ｐゴシック" charset="-128"/>
              </a:rPr>
              <a:t>O masers in Andromeda, 6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σ</a:t>
            </a:r>
            <a:r>
              <a:rPr lang="en-US" dirty="0" smtClean="0">
                <a:latin typeface="Gill Sans MT" charset="0"/>
                <a:ea typeface="ＭＳ Ｐゴシック" charset="-128"/>
              </a:rPr>
              <a:t> proper motion detection in ~3 yr?</a:t>
            </a:r>
          </a:p>
          <a:p>
            <a:r>
              <a:rPr lang="en-US" dirty="0" smtClean="0">
                <a:latin typeface="Gill Sans MT" charset="0"/>
                <a:ea typeface="ＭＳ Ｐゴシック" charset="-128"/>
              </a:rPr>
              <a:t>Builds on ongoing M33 work. Unique application of VLBA</a:t>
            </a:r>
          </a:p>
          <a:p>
            <a:endParaRPr lang="en-US" dirty="0" smtClean="0">
              <a:latin typeface="Gill Sans MT" charset="0"/>
              <a:ea typeface="ＭＳ Ｐゴシック" charset="-128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1287" y="2967660"/>
            <a:ext cx="4654682" cy="222245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61131" y="5161586"/>
            <a:ext cx="2304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Darling, 2011, </a:t>
            </a:r>
            <a:r>
              <a:rPr lang="en-US" sz="16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ApJL</a:t>
            </a: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, 732, 2</a:t>
            </a:r>
          </a:p>
        </p:txBody>
      </p:sp>
      <p:pic>
        <p:nvPicPr>
          <p:cNvPr id="12" name="Picture 11" descr="F1.medium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255" y="2824606"/>
            <a:ext cx="2693545" cy="27370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04660" y="5500140"/>
            <a:ext cx="2865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16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Brunthaler</a:t>
            </a: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et al. 2005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77413" y="4071938"/>
            <a:ext cx="1936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Bodoni Ornaments ITC TT" pitchFamily="38" charset="0"/>
            </a:endParaRPr>
          </a:p>
        </p:txBody>
      </p:sp>
      <p:pic>
        <p:nvPicPr>
          <p:cNvPr id="8" name="Picture 7" descr="Screen shot 2012-01-05 at 3.32.27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593" y="2749550"/>
            <a:ext cx="3740571" cy="3584576"/>
          </a:xfrm>
          <a:prstGeom prst="rect">
            <a:avLst/>
          </a:prstGeom>
        </p:spPr>
      </p:pic>
      <p:pic>
        <p:nvPicPr>
          <p:cNvPr id="9" name="Picture 8" descr="Screen shot 2012-01-05 at 3.32.03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9874" y="2749550"/>
            <a:ext cx="3689126" cy="35845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71582" y="2882900"/>
            <a:ext cx="1848783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Greene et al. (2010)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Kuo</a:t>
            </a: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et al. (2011)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88653" y="2959100"/>
            <a:ext cx="19342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Gultekin</a:t>
            </a: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et al. (2010)</a:t>
            </a:r>
          </a:p>
        </p:txBody>
      </p:sp>
      <p:sp>
        <p:nvSpPr>
          <p:cNvPr id="135169" name="Title 1"/>
          <p:cNvSpPr>
            <a:spLocks noGrp="1"/>
          </p:cNvSpPr>
          <p:nvPr>
            <p:ph type="title"/>
          </p:nvPr>
        </p:nvSpPr>
        <p:spPr>
          <a:xfrm>
            <a:off x="457200" y="5000"/>
            <a:ext cx="8229600" cy="623735"/>
          </a:xfrm>
        </p:spPr>
        <p:txBody>
          <a:bodyPr/>
          <a:lstStyle/>
          <a:p>
            <a:r>
              <a:rPr lang="en-US" sz="2800" dirty="0" smtClean="0">
                <a:cs typeface="ＭＳ Ｐゴシック" charset="-128"/>
              </a:rPr>
              <a:t>H</a:t>
            </a:r>
            <a:r>
              <a:rPr lang="en-US" sz="2800" baseline="-25000" dirty="0" smtClean="0">
                <a:cs typeface="ＭＳ Ｐゴシック" charset="-128"/>
              </a:rPr>
              <a:t>2</a:t>
            </a:r>
            <a:r>
              <a:rPr lang="en-US" sz="2800" dirty="0" smtClean="0">
                <a:cs typeface="ＭＳ Ｐゴシック" charset="-128"/>
              </a:rPr>
              <a:t>O </a:t>
            </a:r>
            <a:r>
              <a:rPr lang="en-US" sz="2800" dirty="0" err="1" smtClean="0">
                <a:cs typeface="ＭＳ Ｐゴシック" charset="-128"/>
              </a:rPr>
              <a:t>Megamasers</a:t>
            </a:r>
            <a:r>
              <a:rPr lang="en-US" sz="2800" dirty="0" smtClean="0">
                <a:cs typeface="ＭＳ Ｐゴシック" charset="-128"/>
              </a:rPr>
              <a:t>, H</a:t>
            </a:r>
            <a:r>
              <a:rPr lang="en-US" sz="2800" baseline="-25000" dirty="0" smtClean="0">
                <a:cs typeface="ＭＳ Ｐゴシック" charset="-128"/>
              </a:rPr>
              <a:t>0</a:t>
            </a:r>
            <a:r>
              <a:rPr lang="en-US" sz="2800" dirty="0" smtClean="0">
                <a:cs typeface="ＭＳ Ｐゴシック" charset="-128"/>
              </a:rPr>
              <a:t>, and </a:t>
            </a:r>
            <a:r>
              <a:rPr lang="en-US" sz="2800" dirty="0" err="1" smtClean="0">
                <a:cs typeface="ＭＳ Ｐゴシック" charset="-128"/>
              </a:rPr>
              <a:t>SMBHs</a:t>
            </a:r>
            <a:endParaRPr lang="en-US" sz="2800" dirty="0">
              <a:cs typeface="ＭＳ Ｐゴシック" charset="-128"/>
            </a:endParaRPr>
          </a:p>
        </p:txBody>
      </p:sp>
      <p:sp>
        <p:nvSpPr>
          <p:cNvPr id="135170" name="Content Placeholder 2"/>
          <p:cNvSpPr>
            <a:spLocks noGrp="1"/>
          </p:cNvSpPr>
          <p:nvPr>
            <p:ph idx="1"/>
          </p:nvPr>
        </p:nvSpPr>
        <p:spPr>
          <a:xfrm>
            <a:off x="457200" y="741415"/>
            <a:ext cx="8229600" cy="4525963"/>
          </a:xfrm>
        </p:spPr>
        <p:txBody>
          <a:bodyPr/>
          <a:lstStyle/>
          <a:p>
            <a:r>
              <a:rPr lang="en-US" dirty="0" smtClean="0">
                <a:cs typeface="ＭＳ Ｐゴシック" charset="-128"/>
              </a:rPr>
              <a:t>Key science project to find and monitor H</a:t>
            </a:r>
            <a:r>
              <a:rPr lang="en-US" baseline="-25000" dirty="0" smtClean="0">
                <a:cs typeface="ＭＳ Ｐゴシック" charset="-128"/>
              </a:rPr>
              <a:t>2</a:t>
            </a:r>
            <a:r>
              <a:rPr lang="en-US" dirty="0" smtClean="0">
                <a:cs typeface="ＭＳ Ｐゴシック" charset="-128"/>
              </a:rPr>
              <a:t>O </a:t>
            </a:r>
            <a:r>
              <a:rPr lang="en-US" dirty="0" err="1" smtClean="0">
                <a:cs typeface="ＭＳ Ｐゴシック" charset="-128"/>
              </a:rPr>
              <a:t>megamasers</a:t>
            </a:r>
            <a:r>
              <a:rPr lang="en-US" dirty="0" smtClean="0">
                <a:cs typeface="ＭＳ Ｐゴシック" charset="-128"/>
              </a:rPr>
              <a:t> around </a:t>
            </a:r>
            <a:r>
              <a:rPr lang="en-US" dirty="0" err="1" smtClean="0">
                <a:cs typeface="ＭＳ Ｐゴシック" charset="-128"/>
              </a:rPr>
              <a:t>SMBHs</a:t>
            </a:r>
            <a:endParaRPr lang="en-US" dirty="0" smtClean="0">
              <a:cs typeface="ＭＳ Ｐゴシック" charset="-128"/>
            </a:endParaRPr>
          </a:p>
          <a:p>
            <a:r>
              <a:rPr lang="en-US" dirty="0" err="1" smtClean="0">
                <a:cs typeface="ＭＳ Ｐゴシック" charset="-128"/>
              </a:rPr>
              <a:t>Megamasers</a:t>
            </a:r>
            <a:r>
              <a:rPr lang="en-US" dirty="0" smtClean="0">
                <a:cs typeface="ＭＳ Ｐゴシック" charset="-128"/>
              </a:rPr>
              <a:t> trace rotation within sphere of influence of the SMBH</a:t>
            </a:r>
          </a:p>
          <a:p>
            <a:r>
              <a:rPr lang="en-US" dirty="0" smtClean="0">
                <a:cs typeface="ＭＳ Ｐゴシック" charset="-128"/>
              </a:rPr>
              <a:t>So far 18 systems with directly measured masses (low mass ~ 10</a:t>
            </a:r>
            <a:r>
              <a:rPr lang="en-US" baseline="30000" dirty="0" smtClean="0">
                <a:cs typeface="ＭＳ Ｐゴシック" charset="-128"/>
              </a:rPr>
              <a:t>7</a:t>
            </a:r>
            <a:r>
              <a:rPr lang="en-US" dirty="0" smtClean="0">
                <a:cs typeface="ＭＳ Ｐゴシック" charset="-128"/>
              </a:rPr>
              <a:t> </a:t>
            </a:r>
            <a:r>
              <a:rPr lang="en-US" dirty="0" err="1" smtClean="0">
                <a:cs typeface="ＭＳ Ｐゴシック" charset="-128"/>
              </a:rPr>
              <a:t>M</a:t>
            </a:r>
            <a:r>
              <a:rPr lang="en-US" baseline="-25000" dirty="0" err="1" smtClean="0">
                <a:cs typeface="ＭＳ Ｐゴシック" charset="-128"/>
              </a:rPr>
              <a:t>sun</a:t>
            </a:r>
            <a:r>
              <a:rPr lang="en-US" dirty="0" smtClean="0">
                <a:cs typeface="ＭＳ Ｐゴシック" charset="-128"/>
              </a:rPr>
              <a:t>)</a:t>
            </a:r>
          </a:p>
          <a:p>
            <a:r>
              <a:rPr lang="en-US" dirty="0" smtClean="0">
                <a:cs typeface="ＭＳ Ｐゴシック" charset="-128"/>
              </a:rPr>
              <a:t>These systems seem to deviate systematically below M-</a:t>
            </a:r>
            <a:r>
              <a:rPr lang="en-US" dirty="0" smtClean="0">
                <a:ea typeface="ＭＳ Ｐゴシック" pitchFamily="1" charset="-128"/>
                <a:cs typeface="Gill Sans MT"/>
              </a:rPr>
              <a:t>σ relation</a:t>
            </a:r>
          </a:p>
          <a:p>
            <a:r>
              <a:rPr lang="en-US" dirty="0" smtClean="0">
                <a:ea typeface="ＭＳ Ｐゴシック" pitchFamily="1" charset="-128"/>
                <a:cs typeface="Gill Sans MT"/>
              </a:rPr>
              <a:t>Current H</a:t>
            </a:r>
            <a:r>
              <a:rPr lang="en-US" baseline="-25000" dirty="0" smtClean="0">
                <a:ea typeface="ＭＳ Ｐゴシック" pitchFamily="1" charset="-128"/>
                <a:cs typeface="Gill Sans MT"/>
              </a:rPr>
              <a:t>0</a:t>
            </a:r>
            <a:r>
              <a:rPr lang="en-US" dirty="0" smtClean="0">
                <a:ea typeface="ＭＳ Ｐゴシック" pitchFamily="1" charset="-128"/>
                <a:cs typeface="Gill Sans MT"/>
              </a:rPr>
              <a:t> constraints 67 ± 6 km s</a:t>
            </a:r>
            <a:r>
              <a:rPr lang="en-US" baseline="30000" dirty="0" smtClean="0">
                <a:ea typeface="ＭＳ Ｐゴシック" pitchFamily="1" charset="-128"/>
                <a:cs typeface="Gill Sans MT"/>
              </a:rPr>
              <a:t>-1</a:t>
            </a:r>
            <a:r>
              <a:rPr lang="en-US" dirty="0" smtClean="0">
                <a:ea typeface="ＭＳ Ｐゴシック" pitchFamily="1" charset="-128"/>
                <a:cs typeface="Gill Sans MT"/>
              </a:rPr>
              <a:t> Mpc</a:t>
            </a:r>
            <a:r>
              <a:rPr lang="en-US" baseline="30000" dirty="0" smtClean="0">
                <a:ea typeface="ＭＳ Ｐゴシック" pitchFamily="1" charset="-128"/>
                <a:cs typeface="Gill Sans MT"/>
              </a:rPr>
              <a:t>-1</a:t>
            </a:r>
            <a:endParaRPr lang="en-US" baseline="30000" dirty="0" smtClean="0">
              <a:cs typeface="ＭＳ Ｐゴシック" charset="-128"/>
            </a:endParaRPr>
          </a:p>
          <a:p>
            <a:endParaRPr lang="en-US" dirty="0">
              <a:cs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13517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D5F12F2-9109-524C-A93C-020E1EBA9E6A}" type="slidenum">
              <a:rPr lang="en-US"/>
              <a:pPr/>
              <a:t>14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91616" y="2580273"/>
            <a:ext cx="13603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99"/>
                </a:solidFill>
                <a:latin typeface="Gill Sans MT"/>
                <a:ea typeface="ＭＳ Ｐゴシック" pitchFamily="1" charset="-128"/>
                <a:cs typeface="Gill Sans MT"/>
              </a:rPr>
              <a:t>M-σ Relation</a:t>
            </a:r>
            <a:endParaRPr lang="en-US" sz="1600" dirty="0">
              <a:solidFill>
                <a:srgbClr val="000099"/>
              </a:solidFill>
              <a:latin typeface="Gill Sans MT"/>
              <a:cs typeface="Gill Sans M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03458" y="2580273"/>
            <a:ext cx="30967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99"/>
                </a:solidFill>
                <a:latin typeface="Gill Sans MT"/>
                <a:ea typeface="ＭＳ Ｐゴシック" pitchFamily="1" charset="-128"/>
                <a:cs typeface="Gill Sans MT"/>
              </a:rPr>
              <a:t>M-σ Relation (Maser masses only) </a:t>
            </a:r>
            <a:endParaRPr lang="en-US" sz="1600" dirty="0">
              <a:solidFill>
                <a:srgbClr val="000099"/>
              </a:solidFill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Gill Sans MT" charset="0"/>
                <a:ea typeface="ＭＳ Ｐゴシック" charset="-128"/>
              </a:rPr>
              <a:t>The “Radio Decade” for Galaxy Evolution</a:t>
            </a:r>
            <a:endParaRPr lang="en-US" sz="2800" dirty="0">
              <a:latin typeface="Gill Sans MT" charset="0"/>
              <a:ea typeface="ＭＳ Ｐゴシック" charset="-128"/>
            </a:endParaRPr>
          </a:p>
        </p:txBody>
      </p:sp>
      <p:sp>
        <p:nvSpPr>
          <p:cNvPr id="129026" name="Content Placeholder 2"/>
          <p:cNvSpPr>
            <a:spLocks noGrp="1"/>
          </p:cNvSpPr>
          <p:nvPr>
            <p:ph idx="1"/>
          </p:nvPr>
        </p:nvSpPr>
        <p:spPr>
          <a:xfrm>
            <a:off x="457200" y="901381"/>
            <a:ext cx="8229600" cy="4915219"/>
          </a:xfrm>
        </p:spPr>
        <p:txBody>
          <a:bodyPr/>
          <a:lstStyle/>
          <a:p>
            <a:r>
              <a:rPr lang="en-US" dirty="0" smtClean="0">
                <a:latin typeface="Gill Sans MT" charset="0"/>
                <a:ea typeface="ＭＳ Ｐゴシック" charset="-128"/>
              </a:rPr>
              <a:t>EVLA,  ALMA, GBT: Gas reservoirs of forming galaxies. f(H</a:t>
            </a:r>
            <a:r>
              <a:rPr lang="en-US" baseline="-25000" dirty="0" smtClean="0">
                <a:latin typeface="Gill Sans MT" charset="0"/>
                <a:ea typeface="ＭＳ Ｐゴシック" charset="-128"/>
              </a:rPr>
              <a:t>2</a:t>
            </a:r>
            <a:r>
              <a:rPr lang="en-US" dirty="0" smtClean="0">
                <a:latin typeface="Gill Sans MT" charset="0"/>
                <a:ea typeface="ＭＳ Ｐゴシック" charset="-128"/>
              </a:rPr>
              <a:t>),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Ω</a:t>
            </a:r>
            <a:r>
              <a:rPr lang="en-US" dirty="0" smtClean="0">
                <a:latin typeface="Gill Sans MT" charset="0"/>
                <a:ea typeface="ＭＳ Ｐゴシック" charset="-128"/>
              </a:rPr>
              <a:t>(H</a:t>
            </a:r>
            <a:r>
              <a:rPr lang="en-US" baseline="-25000" dirty="0" smtClean="0">
                <a:latin typeface="Gill Sans MT" charset="0"/>
                <a:ea typeface="ＭＳ Ｐゴシック" charset="-128"/>
              </a:rPr>
              <a:t>2</a:t>
            </a:r>
            <a:r>
              <a:rPr lang="en-US" dirty="0" smtClean="0">
                <a:latin typeface="Gill Sans MT" charset="0"/>
                <a:ea typeface="ＭＳ Ｐゴシック" charset="-128"/>
              </a:rPr>
              <a:t>) vs. </a:t>
            </a:r>
            <a:r>
              <a:rPr lang="en-US" dirty="0" err="1" smtClean="0">
                <a:latin typeface="Gill Sans MT" charset="0"/>
                <a:ea typeface="ＭＳ Ｐゴシック" charset="-128"/>
              </a:rPr>
              <a:t>z</a:t>
            </a:r>
            <a:r>
              <a:rPr lang="en-US" dirty="0" smtClean="0">
                <a:latin typeface="Gill Sans MT" charset="0"/>
                <a:ea typeface="ＭＳ Ｐゴシック" charset="-128"/>
              </a:rPr>
              <a:t>.</a:t>
            </a:r>
          </a:p>
          <a:p>
            <a:pPr algn="r">
              <a:buNone/>
            </a:pPr>
            <a:r>
              <a:rPr lang="en-US" i="1" dirty="0" smtClean="0">
                <a:latin typeface="Gill Sans MT" charset="0"/>
                <a:ea typeface="ＭＳ Ｐゴシック" charset="-128"/>
              </a:rPr>
              <a:t>How did the first stars and galaxies form?</a:t>
            </a:r>
            <a:br>
              <a:rPr lang="en-US" i="1" dirty="0" smtClean="0">
                <a:latin typeface="Gill Sans MT" charset="0"/>
                <a:ea typeface="ＭＳ Ｐゴシック" charset="-128"/>
              </a:rPr>
            </a:br>
            <a:r>
              <a:rPr lang="en-US" i="1" dirty="0" smtClean="0">
                <a:latin typeface="Gill Sans MT" charset="0"/>
                <a:ea typeface="ＭＳ Ｐゴシック" charset="-128"/>
              </a:rPr>
              <a:t>How do galaxies assemble and evolve with cosmic time?</a:t>
            </a:r>
            <a:r>
              <a:rPr lang="en-US" dirty="0" smtClean="0">
                <a:latin typeface="Gill Sans MT" charset="0"/>
                <a:ea typeface="ＭＳ Ｐゴシック" charset="-128"/>
              </a:rPr>
              <a:t/>
            </a:r>
            <a:br>
              <a:rPr lang="en-US" dirty="0" smtClean="0">
                <a:latin typeface="Gill Sans MT" charset="0"/>
                <a:ea typeface="ＭＳ Ｐゴシック" charset="-128"/>
              </a:rPr>
            </a:br>
            <a:endParaRPr lang="en-US" dirty="0" smtClean="0">
              <a:latin typeface="Gill Sans MT" charset="0"/>
              <a:ea typeface="ＭＳ Ｐゴシック" charset="-128"/>
            </a:endParaRPr>
          </a:p>
          <a:p>
            <a:r>
              <a:rPr lang="en-US" dirty="0" smtClean="0">
                <a:latin typeface="Gill Sans MT" charset="0"/>
                <a:ea typeface="ＭＳ Ｐゴシック" charset="-128"/>
              </a:rPr>
              <a:t>GBT, VLBA: Detailed dynamical models of the Local Group, </a:t>
            </a:r>
            <a:r>
              <a:rPr lang="en-US" dirty="0" err="1" smtClean="0">
                <a:latin typeface="Gill Sans MT" charset="0"/>
                <a:ea typeface="ＭＳ Ｐゴシック" charset="-128"/>
              </a:rPr>
              <a:t>SMBHs</a:t>
            </a:r>
            <a:r>
              <a:rPr lang="en-US" dirty="0" smtClean="0">
                <a:latin typeface="Gill Sans MT" charset="0"/>
                <a:ea typeface="ＭＳ Ｐゴシック" charset="-128"/>
              </a:rPr>
              <a:t>.</a:t>
            </a:r>
          </a:p>
          <a:p>
            <a:pPr algn="r">
              <a:buNone/>
            </a:pPr>
            <a:r>
              <a:rPr lang="en-US" i="1" dirty="0" smtClean="0">
                <a:latin typeface="Gill Sans MT" charset="0"/>
                <a:ea typeface="ＭＳ Ｐゴシック" charset="-128"/>
              </a:rPr>
              <a:t>The link between luminous and dark matter.</a:t>
            </a:r>
          </a:p>
          <a:p>
            <a:pPr algn="r">
              <a:buNone/>
            </a:pPr>
            <a:r>
              <a:rPr lang="en-US" i="1" dirty="0" smtClean="0">
                <a:latin typeface="Gill Sans MT" charset="0"/>
                <a:ea typeface="ＭＳ Ｐゴシック" charset="-128"/>
              </a:rPr>
              <a:t>Co-evolution of black holes and host galaxies.</a:t>
            </a:r>
            <a:r>
              <a:rPr lang="en-US" dirty="0" smtClean="0">
                <a:latin typeface="Gill Sans MT" charset="0"/>
                <a:ea typeface="ＭＳ Ｐゴシック" charset="-128"/>
              </a:rPr>
              <a:t/>
            </a:r>
            <a:br>
              <a:rPr lang="en-US" dirty="0" smtClean="0">
                <a:latin typeface="Gill Sans MT" charset="0"/>
                <a:ea typeface="ＭＳ Ｐゴシック" charset="-128"/>
              </a:rPr>
            </a:br>
            <a:endParaRPr lang="en-US" dirty="0" smtClean="0">
              <a:latin typeface="Gill Sans MT" charset="0"/>
              <a:ea typeface="ＭＳ Ｐゴシック" charset="-128"/>
            </a:endParaRPr>
          </a:p>
          <a:p>
            <a:r>
              <a:rPr lang="en-US" dirty="0" smtClean="0">
                <a:latin typeface="Gill Sans MT" charset="0"/>
                <a:ea typeface="ＭＳ Ｐゴシック" charset="-128"/>
              </a:rPr>
              <a:t>GBT: Superstructure of the Milky Way, Nearby Galaxies, Galaxy Clusters.</a:t>
            </a:r>
          </a:p>
          <a:p>
            <a:pPr algn="r">
              <a:buNone/>
            </a:pPr>
            <a:r>
              <a:rPr lang="en-US" i="1" dirty="0" smtClean="0">
                <a:latin typeface="Gill Sans MT" charset="0"/>
                <a:ea typeface="ＭＳ Ｐゴシック" charset="-128"/>
              </a:rPr>
              <a:t>How do cosmic structures form and evolve?</a:t>
            </a:r>
          </a:p>
          <a:p>
            <a:endParaRPr lang="en-US" dirty="0" smtClean="0">
              <a:latin typeface="Gill Sans MT" charset="0"/>
              <a:ea typeface="ＭＳ Ｐゴシック" charset="-128"/>
            </a:endParaRPr>
          </a:p>
          <a:p>
            <a:r>
              <a:rPr lang="en-US" dirty="0" smtClean="0">
                <a:latin typeface="Gill Sans MT" charset="0"/>
                <a:ea typeface="ＭＳ Ｐゴシック" charset="-128"/>
              </a:rPr>
              <a:t>EVLA, ALMA: Linking star formation and environment at low and high-</a:t>
            </a:r>
            <a:r>
              <a:rPr lang="en-US" dirty="0" err="1" smtClean="0">
                <a:latin typeface="Gill Sans MT" charset="0"/>
                <a:ea typeface="ＭＳ Ｐゴシック" charset="-128"/>
              </a:rPr>
              <a:t>z</a:t>
            </a:r>
            <a:r>
              <a:rPr lang="en-US" dirty="0" smtClean="0">
                <a:latin typeface="Gill Sans MT" charset="0"/>
                <a:ea typeface="ＭＳ Ｐゴシック" charset="-128"/>
              </a:rPr>
              <a:t>.</a:t>
            </a:r>
          </a:p>
          <a:p>
            <a:pPr algn="r">
              <a:buNone/>
            </a:pPr>
            <a:r>
              <a:rPr lang="en-US" i="1" dirty="0" smtClean="0">
                <a:latin typeface="Gill Sans MT" charset="0"/>
                <a:ea typeface="ＭＳ Ｐゴシック" charset="-128"/>
              </a:rPr>
              <a:t>How does star formation depend on external conditions?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12902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FC9832-D631-7845-9B8D-723A155F7EE6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Gill Sans MT" charset="0"/>
                <a:ea typeface="ＭＳ Ｐゴシック" charset="-128"/>
              </a:rPr>
              <a:t>The “Radio Era” to Study Galaxy Evolution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0"/>
            <a:ext cx="8229600" cy="4525963"/>
          </a:xfrm>
        </p:spPr>
        <p:txBody>
          <a:bodyPr/>
          <a:lstStyle/>
          <a:p>
            <a:r>
              <a:rPr lang="en-US" dirty="0" smtClean="0"/>
              <a:t>Stars and star formation studied to </a:t>
            </a:r>
            <a:r>
              <a:rPr lang="en-US" dirty="0" err="1" smtClean="0"/>
              <a:t>z</a:t>
            </a:r>
            <a:r>
              <a:rPr lang="en-US" dirty="0" smtClean="0"/>
              <a:t> ~ 8, </a:t>
            </a:r>
            <a:r>
              <a:rPr lang="en-US" dirty="0" err="1" smtClean="0"/>
              <a:t>c</a:t>
            </a:r>
            <a:r>
              <a:rPr lang="en-US" dirty="0" smtClean="0"/>
              <a:t>. 500 </a:t>
            </a:r>
            <a:r>
              <a:rPr lang="en-US" dirty="0" err="1" smtClean="0"/>
              <a:t>Myr</a:t>
            </a:r>
            <a:r>
              <a:rPr lang="en-US" dirty="0" smtClean="0"/>
              <a:t> after Big Bang</a:t>
            </a:r>
          </a:p>
          <a:p>
            <a:r>
              <a:rPr lang="en-US" dirty="0" smtClean="0"/>
              <a:t>Major unknown is the distribution and evolution of the cold gas reservoir</a:t>
            </a:r>
          </a:p>
          <a:p>
            <a:r>
              <a:rPr lang="en-US" dirty="0" smtClean="0"/>
              <a:t>EVLA and ALMA are poised to unveil the fuel for galaxy assembly…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NRAO Town Hall, AAS – Austin, 10 January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093A47-2711-D942-8E8F-0C5E19CB68E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0325" y="638333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None/>
            </a:pPr>
            <a:endParaRPr lang="en-US" sz="1800" b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44475" y="5869833"/>
            <a:ext cx="8670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Font typeface="Wingdings" charset="2"/>
              <a:buChar char="§"/>
            </a:pP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7447" y="2205038"/>
            <a:ext cx="4586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SED of galaxy forming 100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</a:t>
            </a:r>
            <a:r>
              <a:rPr lang="en-US" sz="2000" baseline="-25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sun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yr</a:t>
            </a:r>
            <a:r>
              <a:rPr lang="en-US" sz="2000" baseline="30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-1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at </a:t>
            </a:r>
            <a:r>
              <a:rPr lang="en-US" sz="2000" i="1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z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=5</a:t>
            </a:r>
          </a:p>
        </p:txBody>
      </p:sp>
      <p:grpSp>
        <p:nvGrpSpPr>
          <p:cNvPr id="6" name="Group 22"/>
          <p:cNvGrpSpPr/>
          <p:nvPr/>
        </p:nvGrpSpPr>
        <p:grpSpPr>
          <a:xfrm>
            <a:off x="1851469" y="2605148"/>
            <a:ext cx="4982723" cy="3525520"/>
            <a:chOff x="1851468" y="1741865"/>
            <a:chExt cx="4982723" cy="3525520"/>
          </a:xfrm>
        </p:grpSpPr>
        <p:pic>
          <p:nvPicPr>
            <p:cNvPr id="24" name="Picture 11" descr="Screen shot 2011-05-18 at 2.57.31 PM.png"/>
            <p:cNvPicPr>
              <a:picLocks noChangeAspect="1"/>
            </p:cNvPicPr>
            <p:nvPr/>
          </p:nvPicPr>
          <p:blipFill>
            <a:blip r:embed="rId3">
              <a:lum bright="-26000" contrast="50000"/>
            </a:blip>
            <a:srcRect/>
            <a:stretch>
              <a:fillRect/>
            </a:stretch>
          </p:blipFill>
          <p:spPr bwMode="auto">
            <a:xfrm rot="5400000">
              <a:off x="2580070" y="1013263"/>
              <a:ext cx="3525520" cy="4982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Connector 24"/>
            <p:cNvCxnSpPr/>
            <p:nvPr/>
          </p:nvCxnSpPr>
          <p:spPr>
            <a:xfrm rot="10800000" flipV="1">
              <a:off x="5118846" y="3700005"/>
              <a:ext cx="1090478" cy="419614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9"/>
            <p:cNvSpPr txBox="1">
              <a:spLocks noChangeArrowheads="1"/>
            </p:cNvSpPr>
            <p:nvPr/>
          </p:nvSpPr>
          <p:spPr bwMode="auto">
            <a:xfrm>
              <a:off x="5147106" y="4119620"/>
              <a:ext cx="1377997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  <a:latin typeface="Gill Sans MT"/>
                  <a:cs typeface="Gill Sans MT"/>
                </a:rPr>
                <a:t>ALMA Cont.</a:t>
              </a:r>
              <a:endParaRPr lang="en-US" sz="1200" b="0" dirty="0">
                <a:solidFill>
                  <a:srgbClr val="FF0000"/>
                </a:solidFill>
                <a:latin typeface="Gill Sans MT"/>
                <a:cs typeface="Gill Sans MT"/>
              </a:endParaRPr>
            </a:p>
          </p:txBody>
        </p:sp>
      </p:grp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2532627" y="4064892"/>
            <a:ext cx="1377997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E4"/>
                </a:solidFill>
                <a:latin typeface="Gill Sans MT"/>
                <a:cs typeface="Gill Sans MT"/>
              </a:rPr>
              <a:t>EVLA + </a:t>
            </a:r>
            <a:r>
              <a:rPr lang="en-US" sz="1200" b="0" dirty="0" smtClean="0">
                <a:solidFill>
                  <a:srgbClr val="0000E4"/>
                </a:solidFill>
                <a:latin typeface="Gill Sans MT"/>
                <a:cs typeface="Gill Sans MT"/>
              </a:rPr>
              <a:t>GBT Line</a:t>
            </a:r>
            <a:endParaRPr lang="en-US" sz="1200" b="0" dirty="0">
              <a:solidFill>
                <a:srgbClr val="0000E4"/>
              </a:solidFill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Gill Sans MT" charset="0"/>
                <a:ea typeface="ＭＳ Ｐゴシック" charset="-128"/>
              </a:rPr>
              <a:t>The “Radio Era” to Study Galaxy Evolution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NRAO Town Hall, AAS – Austin, 10 January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093A47-2711-D942-8E8F-0C5E19CB68E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0325" y="638333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None/>
            </a:pPr>
            <a:endParaRPr lang="en-US" sz="1800" b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44475" y="5869833"/>
            <a:ext cx="8670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Font typeface="Wingdings" charset="2"/>
              <a:buChar char="§"/>
            </a:pP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2571703" y="3205220"/>
            <a:ext cx="1377997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E4"/>
                </a:solidFill>
                <a:latin typeface="Gill Sans MT"/>
                <a:cs typeface="Gill Sans MT"/>
              </a:rPr>
              <a:t>EVLA + </a:t>
            </a:r>
            <a:r>
              <a:rPr lang="en-US" sz="1200" b="0" dirty="0" smtClean="0">
                <a:solidFill>
                  <a:srgbClr val="0000E4"/>
                </a:solidFill>
                <a:latin typeface="Gill Sans MT"/>
                <a:cs typeface="Gill Sans MT"/>
              </a:rPr>
              <a:t>GBT Line</a:t>
            </a:r>
            <a:endParaRPr lang="en-US" sz="1200" b="0" dirty="0">
              <a:solidFill>
                <a:srgbClr val="0000E4"/>
              </a:solidFill>
              <a:latin typeface="Gill Sans MT"/>
              <a:cs typeface="Gill Sans 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7447" y="1422458"/>
            <a:ext cx="4586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SED of galaxy forming 100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</a:t>
            </a:r>
            <a:r>
              <a:rPr lang="en-US" sz="2000" baseline="-25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sun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yr</a:t>
            </a:r>
            <a:r>
              <a:rPr lang="en-US" sz="2000" baseline="30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-1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at </a:t>
            </a:r>
            <a:r>
              <a:rPr lang="en-US" sz="2000" i="1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z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=5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325" y="1741864"/>
            <a:ext cx="241183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Low-J molecular lines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-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Total H2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-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Dense gas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-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Dynamics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851468" y="2425700"/>
            <a:ext cx="2098232" cy="1056519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16"/>
          <p:cNvGrpSpPr/>
          <p:nvPr/>
        </p:nvGrpSpPr>
        <p:grpSpPr>
          <a:xfrm>
            <a:off x="1851468" y="1741865"/>
            <a:ext cx="4982723" cy="3525520"/>
            <a:chOff x="1851468" y="1741865"/>
            <a:chExt cx="4982723" cy="3525520"/>
          </a:xfrm>
        </p:grpSpPr>
        <p:pic>
          <p:nvPicPr>
            <p:cNvPr id="7" name="Picture 11" descr="Screen shot 2011-05-18 at 2.57.31 PM.png"/>
            <p:cNvPicPr>
              <a:picLocks noChangeAspect="1"/>
            </p:cNvPicPr>
            <p:nvPr/>
          </p:nvPicPr>
          <p:blipFill>
            <a:blip r:embed="rId3">
              <a:lum bright="-26000" contrast="50000"/>
            </a:blip>
            <a:srcRect/>
            <a:stretch>
              <a:fillRect/>
            </a:stretch>
          </p:blipFill>
          <p:spPr bwMode="auto">
            <a:xfrm rot="5400000">
              <a:off x="2580070" y="1013263"/>
              <a:ext cx="3525520" cy="4982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1"/>
            <p:cNvCxnSpPr/>
            <p:nvPr/>
          </p:nvCxnSpPr>
          <p:spPr>
            <a:xfrm rot="10800000" flipV="1">
              <a:off x="5118846" y="3700005"/>
              <a:ext cx="1090478" cy="419614"/>
            </a:xfrm>
            <a:prstGeom prst="line">
              <a:avLst/>
            </a:prstGeom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9"/>
            <p:cNvSpPr txBox="1">
              <a:spLocks noChangeArrowheads="1"/>
            </p:cNvSpPr>
            <p:nvPr/>
          </p:nvSpPr>
          <p:spPr bwMode="auto">
            <a:xfrm>
              <a:off x="5147106" y="4119620"/>
              <a:ext cx="1377997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  <a:latin typeface="Gill Sans MT"/>
                  <a:cs typeface="Gill Sans MT"/>
                </a:rPr>
                <a:t>ALMA Cont.</a:t>
              </a:r>
              <a:endParaRPr lang="en-US" sz="1200" b="0" dirty="0">
                <a:solidFill>
                  <a:srgbClr val="FF0000"/>
                </a:solidFill>
                <a:latin typeface="Gill Sans MT"/>
                <a:cs typeface="Gill Sans MT"/>
              </a:endParaRPr>
            </a:p>
          </p:txBody>
        </p:sp>
      </p:grp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2548261" y="3220854"/>
            <a:ext cx="1377997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E4"/>
                </a:solidFill>
                <a:latin typeface="Gill Sans MT"/>
                <a:cs typeface="Gill Sans MT"/>
              </a:rPr>
              <a:t>EVLA + </a:t>
            </a:r>
            <a:r>
              <a:rPr lang="en-US" sz="1200" b="0" dirty="0" smtClean="0">
                <a:solidFill>
                  <a:srgbClr val="0000E4"/>
                </a:solidFill>
                <a:latin typeface="Gill Sans MT"/>
                <a:cs typeface="Gill Sans MT"/>
              </a:rPr>
              <a:t>GBT Line</a:t>
            </a:r>
            <a:endParaRPr lang="en-US" sz="1200" b="0" dirty="0">
              <a:solidFill>
                <a:srgbClr val="0000E4"/>
              </a:solidFill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Gill Sans MT" charset="0"/>
                <a:ea typeface="ＭＳ Ｐゴシック" charset="-128"/>
              </a:rPr>
              <a:t>The “Radio Era” to Study Galaxy Evolution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NRAO Town Hall, AAS – Austin, 10 January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093A47-2711-D942-8E8F-0C5E19CB68E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11" descr="Screen shot 2011-05-18 at 2.57.31 PM.png"/>
          <p:cNvPicPr>
            <a:picLocks noChangeAspect="1"/>
          </p:cNvPicPr>
          <p:nvPr/>
        </p:nvPicPr>
        <p:blipFill>
          <a:blip r:embed="rId3">
            <a:lum bright="-26000" contrast="50000"/>
          </a:blip>
          <a:srcRect/>
          <a:stretch>
            <a:fillRect/>
          </a:stretch>
        </p:blipFill>
        <p:spPr bwMode="auto">
          <a:xfrm rot="5400000">
            <a:off x="2580070" y="1013263"/>
            <a:ext cx="3525520" cy="4982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0325" y="638333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None/>
            </a:pPr>
            <a:endParaRPr lang="en-US" sz="1800" b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44475" y="5869833"/>
            <a:ext cx="8670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Font typeface="Wingdings" charset="2"/>
              <a:buChar char="§"/>
            </a:pP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2552165" y="3205220"/>
            <a:ext cx="1377997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E4"/>
                </a:solidFill>
                <a:latin typeface="Gill Sans MT"/>
                <a:cs typeface="Gill Sans MT"/>
              </a:rPr>
              <a:t>EVLA + </a:t>
            </a:r>
            <a:r>
              <a:rPr lang="en-US" sz="1200" b="0" dirty="0" smtClean="0">
                <a:solidFill>
                  <a:srgbClr val="0000E4"/>
                </a:solidFill>
                <a:latin typeface="Gill Sans MT"/>
                <a:cs typeface="Gill Sans MT"/>
              </a:rPr>
              <a:t>GBT Line</a:t>
            </a:r>
            <a:endParaRPr lang="en-US" sz="1200" b="0" dirty="0">
              <a:solidFill>
                <a:srgbClr val="0000E4"/>
              </a:solidFill>
              <a:latin typeface="Gill Sans MT"/>
              <a:cs typeface="Gill Sans 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7447" y="1422458"/>
            <a:ext cx="4586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SED of galaxy forming 100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</a:t>
            </a:r>
            <a:r>
              <a:rPr lang="en-US" sz="2000" baseline="-25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sun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yr</a:t>
            </a:r>
            <a:r>
              <a:rPr lang="en-US" sz="2000" baseline="30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-1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at </a:t>
            </a:r>
            <a:r>
              <a:rPr lang="en-US" sz="2000" i="1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z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=5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34192" y="1822568"/>
            <a:ext cx="185178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Atomic lines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-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ISM coolants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-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Distribution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-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Conditions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-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SFR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6032500" y="2616199"/>
            <a:ext cx="801692" cy="1588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 flipV="1">
            <a:off x="5118846" y="3700005"/>
            <a:ext cx="1090478" cy="419614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5147106" y="4119620"/>
            <a:ext cx="1377997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  <a:latin typeface="Gill Sans MT"/>
                <a:cs typeface="Gill Sans MT"/>
              </a:rPr>
              <a:t>ALMA Cont.</a:t>
            </a:r>
            <a:endParaRPr lang="en-US" sz="1200" b="0" dirty="0">
              <a:solidFill>
                <a:srgbClr val="FF0000"/>
              </a:solidFill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Gill Sans MT" charset="0"/>
                <a:ea typeface="ＭＳ Ｐゴシック" charset="-128"/>
              </a:rPr>
              <a:t>The “Radio Era” to Study Galaxy Evolution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NRAO Town Hall, AAS – Austin, 10 January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093A47-2711-D942-8E8F-0C5E19CB68E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11" descr="Screen shot 2011-05-18 at 2.57.31 PM.png"/>
          <p:cNvPicPr>
            <a:picLocks noChangeAspect="1"/>
          </p:cNvPicPr>
          <p:nvPr/>
        </p:nvPicPr>
        <p:blipFill>
          <a:blip r:embed="rId3">
            <a:lum bright="-26000" contrast="50000"/>
          </a:blip>
          <a:srcRect/>
          <a:stretch>
            <a:fillRect/>
          </a:stretch>
        </p:blipFill>
        <p:spPr bwMode="auto">
          <a:xfrm rot="5400000">
            <a:off x="2580070" y="1013263"/>
            <a:ext cx="3525520" cy="4982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0325" y="638333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None/>
            </a:pPr>
            <a:endParaRPr lang="en-US" sz="1800" b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44475" y="5869833"/>
            <a:ext cx="8670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Font typeface="Wingdings" charset="2"/>
              <a:buChar char="§"/>
            </a:pP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2552165" y="3205220"/>
            <a:ext cx="1377997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E4"/>
                </a:solidFill>
                <a:latin typeface="Gill Sans MT"/>
                <a:cs typeface="Gill Sans MT"/>
              </a:rPr>
              <a:t>EVLA + </a:t>
            </a:r>
            <a:r>
              <a:rPr lang="en-US" sz="1200" b="0" dirty="0" smtClean="0">
                <a:solidFill>
                  <a:srgbClr val="0000E4"/>
                </a:solidFill>
                <a:latin typeface="Gill Sans MT"/>
                <a:cs typeface="Gill Sans MT"/>
              </a:rPr>
              <a:t>GBT Line</a:t>
            </a:r>
            <a:endParaRPr lang="en-US" sz="1200" b="0" dirty="0">
              <a:solidFill>
                <a:srgbClr val="0000E4"/>
              </a:solidFill>
              <a:latin typeface="Gill Sans MT"/>
              <a:cs typeface="Gill Sans 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7447" y="1422458"/>
            <a:ext cx="4586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SED of galaxy forming 100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</a:t>
            </a:r>
            <a:r>
              <a:rPr lang="en-US" sz="2000" baseline="-25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sun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yr</a:t>
            </a:r>
            <a:r>
              <a:rPr lang="en-US" sz="2000" baseline="30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-1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at </a:t>
            </a:r>
            <a:r>
              <a:rPr lang="en-US" sz="2000" i="1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z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=5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25363" y="5294612"/>
            <a:ext cx="4408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Continuum (dust, free-free, synchrotron)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-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SFR, ISM distribution, dust abundance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3869107" y="4742292"/>
            <a:ext cx="1051779" cy="1587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3844805" y="3754618"/>
            <a:ext cx="2089392" cy="990597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>
            <a:off x="2882900" y="4217199"/>
            <a:ext cx="1511302" cy="1077415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 flipV="1">
            <a:off x="5118846" y="3700005"/>
            <a:ext cx="1090478" cy="419614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5147106" y="4119620"/>
            <a:ext cx="1377997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  <a:latin typeface="Gill Sans MT"/>
                <a:cs typeface="Gill Sans MT"/>
              </a:rPr>
              <a:t>ALMA Cont.</a:t>
            </a:r>
            <a:endParaRPr lang="en-US" sz="1200" b="0" dirty="0">
              <a:solidFill>
                <a:srgbClr val="FF0000"/>
              </a:solidFill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2300"/>
          </a:xfrm>
        </p:spPr>
        <p:txBody>
          <a:bodyPr/>
          <a:lstStyle/>
          <a:p>
            <a:r>
              <a:rPr lang="en-US" sz="2800" dirty="0" smtClean="0">
                <a:latin typeface="Gill Sans MT" charset="0"/>
                <a:ea typeface="ＭＳ Ｐゴシック" charset="-128"/>
              </a:rPr>
              <a:t>EVLA Images Molecular Gas at High-</a:t>
            </a:r>
            <a:r>
              <a:rPr lang="en-US" sz="2800" i="1" dirty="0" err="1" smtClean="0">
                <a:latin typeface="Gill Sans MT" charset="0"/>
                <a:ea typeface="ＭＳ Ｐゴシック" charset="-128"/>
              </a:rPr>
              <a:t>z</a:t>
            </a:r>
            <a:endParaRPr lang="en-US" sz="2800" i="1" dirty="0">
              <a:latin typeface="Gill Sans MT" charset="0"/>
              <a:ea typeface="ＭＳ Ｐゴシック" charset="-128"/>
            </a:endParaRPr>
          </a:p>
        </p:txBody>
      </p:sp>
      <p:sp>
        <p:nvSpPr>
          <p:cNvPr id="132098" name="Content Placeholder 2"/>
          <p:cNvSpPr>
            <a:spLocks noGrp="1"/>
          </p:cNvSpPr>
          <p:nvPr>
            <p:ph idx="1"/>
          </p:nvPr>
        </p:nvSpPr>
        <p:spPr>
          <a:xfrm>
            <a:off x="457200" y="868182"/>
            <a:ext cx="8229600" cy="5257981"/>
          </a:xfrm>
        </p:spPr>
        <p:txBody>
          <a:bodyPr/>
          <a:lstStyle/>
          <a:p>
            <a:r>
              <a:rPr lang="en-US" dirty="0" smtClean="0">
                <a:latin typeface="Gill Sans MT" charset="0"/>
                <a:ea typeface="ＭＳ Ｐゴシック" charset="-128"/>
              </a:rPr>
              <a:t>EVLA: a powerful tool to image low CO emission from galaxies at high </a:t>
            </a:r>
            <a:r>
              <a:rPr lang="en-US" dirty="0" err="1" smtClean="0">
                <a:latin typeface="Gill Sans MT" charset="0"/>
                <a:ea typeface="ＭＳ Ｐゴシック" charset="-128"/>
              </a:rPr>
              <a:t>z</a:t>
            </a:r>
            <a:r>
              <a:rPr lang="en-US" dirty="0" smtClean="0">
                <a:latin typeface="Gill Sans MT" charset="0"/>
                <a:ea typeface="ＭＳ Ｐゴシック" charset="-128"/>
              </a:rPr>
              <a:t>.</a:t>
            </a:r>
          </a:p>
          <a:p>
            <a:endParaRPr lang="en-US" dirty="0" smtClean="0">
              <a:latin typeface="Gill Sans MT" charset="0"/>
              <a:ea typeface="ＭＳ Ｐゴシック" charset="-128"/>
            </a:endParaRPr>
          </a:p>
          <a:p>
            <a:r>
              <a:rPr lang="en-US" dirty="0" smtClean="0">
                <a:latin typeface="Gill Sans MT" charset="0"/>
                <a:ea typeface="ＭＳ Ｐゴシック" charset="-128"/>
              </a:rPr>
              <a:t>Exploring the formation of massive galaxies, clusters, and the evolution of cold gas reservoirs and the molecular gas fraction.</a:t>
            </a:r>
            <a:endParaRPr lang="en-US" dirty="0">
              <a:latin typeface="Gill Sans MT" charset="0"/>
              <a:ea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132100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02D124C-48F4-4144-9E64-87419CA2D80B}" type="slidenum">
              <a:rPr lang="en-US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161" y="2666099"/>
            <a:ext cx="5484105" cy="26689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4039" y="5335030"/>
            <a:ext cx="74427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Molecular Einstein Ring Toward SMG MM18423+5938 (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z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=3.93)</a:t>
            </a:r>
          </a:p>
          <a:p>
            <a:pPr marL="4000500" lvl="8" indent="-342900" algn="r" eaLnBrk="0" hangingPunct="0">
              <a:spcBef>
                <a:spcPct val="20000"/>
              </a:spcBef>
            </a:pPr>
            <a:r>
              <a:rPr lang="en-US" sz="2000" cap="small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Lestrade</a:t>
            </a:r>
            <a:r>
              <a:rPr lang="en-US" sz="2000" cap="small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et al. (2011)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5530902" y="2743847"/>
            <a:ext cx="1842610" cy="400110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CO 2-1 Image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2300"/>
          </a:xfrm>
        </p:spPr>
        <p:txBody>
          <a:bodyPr/>
          <a:lstStyle/>
          <a:p>
            <a:r>
              <a:rPr lang="en-US" sz="2800" dirty="0" smtClean="0">
                <a:latin typeface="Gill Sans MT" charset="0"/>
                <a:ea typeface="ＭＳ Ｐゴシック" charset="-128"/>
              </a:rPr>
              <a:t>A Molecule-Rich </a:t>
            </a:r>
            <a:r>
              <a:rPr lang="en-US" sz="2800" dirty="0" err="1" smtClean="0">
                <a:latin typeface="Gill Sans MT" charset="0"/>
                <a:ea typeface="ＭＳ Ｐゴシック" charset="-128"/>
              </a:rPr>
              <a:t>Protocluster</a:t>
            </a:r>
            <a:endParaRPr lang="en-US" sz="2800" i="1" dirty="0">
              <a:latin typeface="Gill Sans MT" charset="0"/>
              <a:ea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132100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02D124C-48F4-4144-9E64-87419CA2D80B}" type="slidenum">
              <a:rPr lang="en-US"/>
              <a:pPr/>
              <a:t>7</a:t>
            </a:fld>
            <a:endParaRPr lang="en-US"/>
          </a:p>
        </p:txBody>
      </p:sp>
      <p:pic>
        <p:nvPicPr>
          <p:cNvPr id="6" name="Picture 21" descr="Screen shot 2011-05-18 at 4.19.00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2440" y="1472855"/>
            <a:ext cx="3987962" cy="378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Screen shot 2010-06-16 at 8.20.49 AM.png"/>
          <p:cNvPicPr>
            <a:picLocks noChangeAspect="1"/>
          </p:cNvPicPr>
          <p:nvPr/>
        </p:nvPicPr>
        <p:blipFill>
          <a:blip r:embed="rId4">
            <a:alphaModFix/>
            <a:lum bright="-54000" contrast="76000"/>
          </a:blip>
          <a:srcRect/>
          <a:stretch>
            <a:fillRect/>
          </a:stretch>
        </p:blipFill>
        <p:spPr bwMode="auto">
          <a:xfrm rot="5400000">
            <a:off x="6930764" y="1842108"/>
            <a:ext cx="1839913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211005" y="3826475"/>
            <a:ext cx="905512" cy="28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err="1">
                <a:solidFill>
                  <a:srgbClr val="FFFFFF"/>
                </a:solidFill>
              </a:rPr>
              <a:t>z</a:t>
            </a:r>
            <a:r>
              <a:rPr lang="en-US" sz="1600" b="1" dirty="0" smtClean="0">
                <a:solidFill>
                  <a:srgbClr val="FFFFFF"/>
                </a:solidFill>
              </a:rPr>
              <a:t>=4.051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676291" y="3024881"/>
            <a:ext cx="9144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err="1">
                <a:solidFill>
                  <a:schemeClr val="bg1"/>
                </a:solidFill>
              </a:rPr>
              <a:t>z</a:t>
            </a:r>
            <a:r>
              <a:rPr lang="en-US" sz="1600" b="1" dirty="0">
                <a:solidFill>
                  <a:schemeClr val="bg1"/>
                </a:solidFill>
              </a:rPr>
              <a:t>=4.055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590692" y="4288869"/>
            <a:ext cx="1031356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err="1">
                <a:solidFill>
                  <a:srgbClr val="FFFFFF"/>
                </a:solidFill>
              </a:rPr>
              <a:t>z</a:t>
            </a:r>
            <a:r>
              <a:rPr lang="en-US" sz="1600" b="1" dirty="0" smtClean="0">
                <a:solidFill>
                  <a:srgbClr val="FFFFFF"/>
                </a:solidFill>
              </a:rPr>
              <a:t>=4.056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4339770" y="1556553"/>
            <a:ext cx="76102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FFFFFF"/>
                </a:solidFill>
              </a:rPr>
              <a:t>z</a:t>
            </a:r>
            <a:r>
              <a:rPr lang="en-US" sz="1600" b="1" dirty="0">
                <a:solidFill>
                  <a:srgbClr val="FFFFFF"/>
                </a:solidFill>
              </a:rPr>
              <a:t>=1.5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0315" y="3554357"/>
            <a:ext cx="2743200" cy="2300253"/>
            <a:chOff x="4042804" y="107335"/>
            <a:chExt cx="3986772" cy="3343275"/>
          </a:xfrm>
        </p:grpSpPr>
        <p:pic>
          <p:nvPicPr>
            <p:cNvPr id="13" name="Picture 12" descr="gn20_overlay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42804" y="107335"/>
              <a:ext cx="3419477" cy="3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7"/>
            <p:cNvSpPr txBox="1">
              <a:spLocks noChangeArrowheads="1"/>
            </p:cNvSpPr>
            <p:nvPr/>
          </p:nvSpPr>
          <p:spPr bwMode="auto">
            <a:xfrm>
              <a:off x="6162676" y="990600"/>
              <a:ext cx="1866900" cy="498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pic>
        <p:nvPicPr>
          <p:cNvPr id="16" name="Picture 4" descr="Screen shot 2011-05-18 at 4.44.22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4430" y="900569"/>
            <a:ext cx="2074358" cy="212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>
          <a:xfrm flipV="1">
            <a:off x="5792550" y="3024881"/>
            <a:ext cx="1134959" cy="742844"/>
          </a:xfrm>
          <a:prstGeom prst="straightConnector1">
            <a:avLst/>
          </a:prstGeom>
          <a:ln w="63500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sx="110000" sy="11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0348" y="951973"/>
            <a:ext cx="1512747" cy="369332"/>
          </a:xfrm>
          <a:prstGeom prst="rect">
            <a:avLst/>
          </a:prstGeom>
          <a:solidFill>
            <a:srgbClr val="060307"/>
          </a:solidFill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CO 1-0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2184" y="3624856"/>
            <a:ext cx="213818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8000"/>
                </a:solidFill>
                <a:latin typeface="Gill Sans MT" pitchFamily="34" charset="0"/>
                <a:cs typeface="Gill Sans" pitchFamily="17" charset="0"/>
              </a:rPr>
              <a:t>CO 2-1, </a:t>
            </a:r>
            <a:r>
              <a:rPr lang="en-US" sz="1600" b="0" dirty="0" smtClean="0">
                <a:solidFill>
                  <a:srgbClr val="FF6600"/>
                </a:solidFill>
              </a:rPr>
              <a:t>HST, </a:t>
            </a:r>
            <a:r>
              <a:rPr lang="en-US" sz="1600" b="0" dirty="0" smtClean="0">
                <a:solidFill>
                  <a:srgbClr val="3366FF"/>
                </a:solidFill>
              </a:rPr>
              <a:t>sub-mm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0800000" flipV="1">
            <a:off x="2071387" y="3631506"/>
            <a:ext cx="1777805" cy="749199"/>
          </a:xfrm>
          <a:prstGeom prst="straightConnector1">
            <a:avLst/>
          </a:prstGeom>
          <a:ln w="63500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sx="110000" sy="11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>
            <a:off x="2215942" y="1933565"/>
            <a:ext cx="2335875" cy="1588"/>
          </a:xfrm>
          <a:prstGeom prst="straightConnector1">
            <a:avLst/>
          </a:prstGeom>
          <a:ln w="63500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sx="110000" sy="11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873515" y="1072745"/>
            <a:ext cx="3845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46 GHz Observations of GN20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2594" y="644196"/>
            <a:ext cx="2215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4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Foreground </a:t>
            </a:r>
            <a:r>
              <a:rPr lang="en-US" sz="1400" b="1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sBzK</a:t>
            </a:r>
            <a:r>
              <a:rPr lang="en-US" sz="14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galaxy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0528" y="3246580"/>
            <a:ext cx="1510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4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Imaging CO 2-1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27509" y="1894692"/>
            <a:ext cx="1958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4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CO 2-1 Spectroscopy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12310" y="5854610"/>
            <a:ext cx="2560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cap="small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Carilli</a:t>
            </a:r>
            <a:r>
              <a:rPr lang="en-US" sz="2000" cap="small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et al. (2011)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6276" y="4144019"/>
            <a:ext cx="1456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2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Frequency [MHz]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28099" y="3955285"/>
            <a:ext cx="49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8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48,750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21109" y="3928575"/>
            <a:ext cx="49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8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48,550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643135" y="3969032"/>
            <a:ext cx="49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8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48,650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/>
          <p:cNvSpPr>
            <a:spLocks noGrp="1"/>
          </p:cNvSpPr>
          <p:nvPr>
            <p:ph type="title"/>
          </p:nvPr>
        </p:nvSpPr>
        <p:spPr>
          <a:xfrm>
            <a:off x="457200" y="67670"/>
            <a:ext cx="8229600" cy="484484"/>
          </a:xfrm>
        </p:spPr>
        <p:txBody>
          <a:bodyPr/>
          <a:lstStyle/>
          <a:p>
            <a:r>
              <a:rPr lang="en-US" sz="2800" dirty="0" smtClean="0">
                <a:latin typeface="Gill Sans MT" charset="0"/>
                <a:ea typeface="ＭＳ Ｐゴシック" charset="-128"/>
              </a:rPr>
              <a:t>ALMA Images Nearby Galaxies</a:t>
            </a:r>
            <a:endParaRPr lang="en-US" sz="2800" dirty="0">
              <a:latin typeface="Gill Sans MT" charset="0"/>
              <a:ea typeface="ＭＳ Ｐゴシック" charset="-128"/>
            </a:endParaRPr>
          </a:p>
        </p:txBody>
      </p:sp>
      <p:sp>
        <p:nvSpPr>
          <p:cNvPr id="131074" name="Content Placeholder 2"/>
          <p:cNvSpPr>
            <a:spLocks noGrp="1"/>
          </p:cNvSpPr>
          <p:nvPr>
            <p:ph idx="1"/>
          </p:nvPr>
        </p:nvSpPr>
        <p:spPr>
          <a:xfrm>
            <a:off x="457200" y="728950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Gill Sans MT" charset="0"/>
                <a:ea typeface="ＭＳ Ｐゴシック" charset="-128"/>
              </a:rPr>
              <a:t>Science verification imaging of the Antennae Galaxies</a:t>
            </a:r>
            <a:endParaRPr lang="en-US" dirty="0">
              <a:latin typeface="Gill Sans MT" charset="0"/>
              <a:ea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131076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23D27F-2129-9147-B502-C6CFEBFCDFFB}" type="slidenum">
              <a:rPr lang="en-US"/>
              <a:pPr/>
              <a:t>8</a:t>
            </a:fld>
            <a:endParaRPr lang="en-US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762282"/>
            <a:ext cx="3795870" cy="339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nt_south_b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148" y="3433859"/>
            <a:ext cx="2843235" cy="2558912"/>
          </a:xfrm>
          <a:prstGeom prst="rect">
            <a:avLst/>
          </a:prstGeom>
          <a:ln w="38100">
            <a:solidFill>
              <a:srgbClr val="990033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280741" y="5118393"/>
            <a:ext cx="2040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HI, CO 3-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2</a:t>
            </a: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, CO 1-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0</a:t>
            </a:r>
            <a:endParaRPr lang="en-US" sz="18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5325" y="3518056"/>
            <a:ext cx="907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CO 3-2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65827" y="2837793"/>
            <a:ext cx="1088533" cy="881141"/>
          </a:xfrm>
          <a:prstGeom prst="rect">
            <a:avLst/>
          </a:prstGeom>
          <a:noFill/>
          <a:ln w="25400">
            <a:solidFill>
              <a:srgbClr val="9900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654360" y="2837793"/>
            <a:ext cx="1587788" cy="596066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3311336" y="4061958"/>
            <a:ext cx="2273837" cy="1587788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nt_b6_nort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733" y="1307784"/>
            <a:ext cx="2547765" cy="1913672"/>
          </a:xfrm>
          <a:prstGeom prst="rect">
            <a:avLst/>
          </a:prstGeom>
          <a:ln w="38100">
            <a:solidFill>
              <a:srgbClr val="800000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3063887" y="2200596"/>
            <a:ext cx="540442" cy="437475"/>
          </a:xfrm>
          <a:prstGeom prst="rect">
            <a:avLst/>
          </a:prstGeom>
          <a:noFill/>
          <a:ln w="25400">
            <a:solidFill>
              <a:srgbClr val="9900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604329" y="1307784"/>
            <a:ext cx="1738404" cy="892812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604329" y="2638072"/>
            <a:ext cx="1738404" cy="583384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982790" y="1307784"/>
            <a:ext cx="907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CO 2-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1</a:t>
            </a:r>
            <a:endParaRPr lang="en-US" sz="1800" dirty="0" smtClean="0">
              <a:solidFill>
                <a:schemeClr val="bg1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/>
          <p:cNvSpPr>
            <a:spLocks noGrp="1"/>
          </p:cNvSpPr>
          <p:nvPr>
            <p:ph type="title"/>
          </p:nvPr>
        </p:nvSpPr>
        <p:spPr>
          <a:xfrm>
            <a:off x="457200" y="67670"/>
            <a:ext cx="8229600" cy="484484"/>
          </a:xfrm>
        </p:spPr>
        <p:txBody>
          <a:bodyPr/>
          <a:lstStyle/>
          <a:p>
            <a:r>
              <a:rPr lang="en-US" sz="2800" dirty="0" smtClean="0">
                <a:latin typeface="Gill Sans MT" charset="0"/>
                <a:ea typeface="ＭＳ Ｐゴシック" charset="-128"/>
              </a:rPr>
              <a:t>ALMA Images Nearby Galaxies</a:t>
            </a:r>
            <a:endParaRPr lang="en-US" sz="2800" dirty="0">
              <a:latin typeface="Gill Sans MT" charset="0"/>
              <a:ea typeface="ＭＳ Ｐゴシック" charset="-128"/>
            </a:endParaRPr>
          </a:p>
        </p:txBody>
      </p:sp>
      <p:sp>
        <p:nvSpPr>
          <p:cNvPr id="131074" name="Content Placeholder 2"/>
          <p:cNvSpPr>
            <a:spLocks noGrp="1"/>
          </p:cNvSpPr>
          <p:nvPr>
            <p:ph idx="1"/>
          </p:nvPr>
        </p:nvSpPr>
        <p:spPr>
          <a:xfrm>
            <a:off x="457200" y="694692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Gill Sans MT" charset="0"/>
                <a:ea typeface="ＭＳ Ｐゴシック" charset="-128"/>
              </a:rPr>
              <a:t>Science verification imaging of M100</a:t>
            </a:r>
            <a:endParaRPr lang="en-US" dirty="0">
              <a:latin typeface="Gill Sans MT" charset="0"/>
              <a:ea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NRAO Town Hall, AAS – Austin, 10 January 2012</a:t>
            </a:r>
          </a:p>
        </p:txBody>
      </p:sp>
      <p:sp>
        <p:nvSpPr>
          <p:cNvPr id="131076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23D27F-2129-9147-B502-C6CFEBFCDFFB}" type="slidenum">
              <a:rPr lang="en-US"/>
              <a:pPr/>
              <a:t>9</a:t>
            </a:fld>
            <a:endParaRPr lang="en-US"/>
          </a:p>
        </p:txBody>
      </p:sp>
      <p:pic>
        <p:nvPicPr>
          <p:cNvPr id="8" name="Picture 7" descr="ngc4321_mom0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855225"/>
            <a:ext cx="5225297" cy="52252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6285" y="1386502"/>
            <a:ext cx="17194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CO 1-0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47-pt mosaic</a:t>
            </a:r>
          </a:p>
        </p:txBody>
      </p:sp>
      <p:pic>
        <p:nvPicPr>
          <p:cNvPr id="10" name="Picture 9" descr="ngc4321_mom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950" y="3581700"/>
            <a:ext cx="2533650" cy="2527000"/>
          </a:xfrm>
          <a:prstGeom prst="rect">
            <a:avLst/>
          </a:prstGeom>
        </p:spPr>
      </p:pic>
      <p:pic>
        <p:nvPicPr>
          <p:cNvPr id="11" name="Picture 10" descr="ngc4321_h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50" y="978018"/>
            <a:ext cx="2533650" cy="25336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76950" y="978018"/>
            <a:ext cx="586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H</a:t>
            </a:r>
            <a:r>
              <a:rPr lang="en-US" sz="2000" b="1" dirty="0" smtClean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α</a:t>
            </a:r>
            <a:endParaRPr lang="en-US" sz="2000" b="1" dirty="0" smtClean="0">
              <a:solidFill>
                <a:schemeClr val="bg1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76950" y="3581700"/>
            <a:ext cx="1159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Velocity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RAOTownHall_AAS_Austi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2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EVLA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1_ALMA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1_GB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1_VLBA Background">
  <a:themeElements>
    <a:clrScheme name="VLBA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VLBA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VLBA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Title Blank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1_NRAOTownHall_AAS_Austi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7.xml><?xml version="1.0" encoding="utf-8"?>
<a:theme xmlns:a="http://schemas.openxmlformats.org/drawingml/2006/main" name="3_Title Blank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itle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Title Blank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Title Blank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Blue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NAASC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NRAOTownHall_AAS_Austin_template.pot</Template>
  <TotalTime>11048</TotalTime>
  <Words>2850</Words>
  <Application>Microsoft Macintosh PowerPoint</Application>
  <PresentationFormat>On-screen Show (4:3)</PresentationFormat>
  <Paragraphs>413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NRAOTownHall_AAS_Austin_template</vt:lpstr>
      <vt:lpstr>1_Title Slide - ALMA 2</vt:lpstr>
      <vt:lpstr>Title Blank Slide - ALMA 2</vt:lpstr>
      <vt:lpstr>1_Title Blank Slide - ALMA 2</vt:lpstr>
      <vt:lpstr>Blue Image Bottom Bar</vt:lpstr>
      <vt:lpstr>NAASC Background</vt:lpstr>
      <vt:lpstr>CDL Background</vt:lpstr>
      <vt:lpstr>NTC Background</vt:lpstr>
      <vt:lpstr>1_NTC Background</vt:lpstr>
      <vt:lpstr>2_NTC Background</vt:lpstr>
      <vt:lpstr>1_EVLA Background</vt:lpstr>
      <vt:lpstr>1_ALMA Background</vt:lpstr>
      <vt:lpstr>1_GBT Background</vt:lpstr>
      <vt:lpstr>1_VLBA Background</vt:lpstr>
      <vt:lpstr>2_Title Blank Slide - ALMA 2</vt:lpstr>
      <vt:lpstr>1_NRAOTownHall_AAS_Austin_template</vt:lpstr>
      <vt:lpstr>3_Title Blank Slide - ALMA 2</vt:lpstr>
      <vt:lpstr>Galaxy Evolution Highlights</vt:lpstr>
      <vt:lpstr>The “Radio Era” to Study Galaxy Evolution</vt:lpstr>
      <vt:lpstr>The “Radio Era” to Study Galaxy Evolution</vt:lpstr>
      <vt:lpstr>The “Radio Era” to Study Galaxy Evolution</vt:lpstr>
      <vt:lpstr>The “Radio Era” to Study Galaxy Evolution</vt:lpstr>
      <vt:lpstr>EVLA Images Molecular Gas at High-z</vt:lpstr>
      <vt:lpstr>A Molecule-Rich Protocluster</vt:lpstr>
      <vt:lpstr>ALMA Images Nearby Galaxies</vt:lpstr>
      <vt:lpstr>ALMA Images Nearby Galaxies</vt:lpstr>
      <vt:lpstr>ALMA Cycle 0 Underway</vt:lpstr>
      <vt:lpstr>Imaging Massive Clusters via the SZE</vt:lpstr>
      <vt:lpstr>HI Superstructure in Local Galaxies</vt:lpstr>
      <vt:lpstr>Local Group Dynamics &amp; H2O Masers</vt:lpstr>
      <vt:lpstr>H2O Megamasers, H0, and SMBHs</vt:lpstr>
      <vt:lpstr>The “Radio Decade” for Galaxy Evolution</vt:lpstr>
    </vt:vector>
  </TitlesOfParts>
  <Company>NRAO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Crystal Brogan</dc:creator>
  <cp:lastModifiedBy>Mark T Adams</cp:lastModifiedBy>
  <cp:revision>120</cp:revision>
  <dcterms:created xsi:type="dcterms:W3CDTF">2012-01-10T23:47:06Z</dcterms:created>
  <dcterms:modified xsi:type="dcterms:W3CDTF">2012-01-31T15:59:11Z</dcterms:modified>
</cp:coreProperties>
</file>