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4373" r:id="rId3"/>
    <p:sldMasterId id="2147484374" r:id="rId4"/>
  </p:sldMasterIdLst>
  <p:notesMasterIdLst>
    <p:notesMasterId r:id="rId30"/>
  </p:notesMasterIdLst>
  <p:handoutMasterIdLst>
    <p:handoutMasterId r:id="rId31"/>
  </p:handoutMasterIdLst>
  <p:sldIdLst>
    <p:sldId id="257" r:id="rId5"/>
    <p:sldId id="274" r:id="rId6"/>
    <p:sldId id="265" r:id="rId7"/>
    <p:sldId id="266" r:id="rId8"/>
    <p:sldId id="267" r:id="rId9"/>
    <p:sldId id="268" r:id="rId10"/>
    <p:sldId id="283" r:id="rId11"/>
    <p:sldId id="270" r:id="rId12"/>
    <p:sldId id="273" r:id="rId13"/>
    <p:sldId id="269" r:id="rId14"/>
    <p:sldId id="271" r:id="rId15"/>
    <p:sldId id="272" r:id="rId16"/>
    <p:sldId id="259" r:id="rId17"/>
    <p:sldId id="279" r:id="rId18"/>
    <p:sldId id="281" r:id="rId19"/>
    <p:sldId id="276" r:id="rId20"/>
    <p:sldId id="282" r:id="rId21"/>
    <p:sldId id="275" r:id="rId22"/>
    <p:sldId id="278" r:id="rId23"/>
    <p:sldId id="277" r:id="rId24"/>
    <p:sldId id="261" r:id="rId25"/>
    <p:sldId id="258" r:id="rId26"/>
    <p:sldId id="260" r:id="rId27"/>
    <p:sldId id="262" r:id="rId28"/>
    <p:sldId id="264" r:id="rId29"/>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8CC7EA"/>
    <a:srgbClr val="EAEAEA"/>
    <a:srgbClr val="66CCFF"/>
    <a:srgbClr val="99CCFF"/>
    <a:srgbClr val="330099"/>
    <a:srgbClr val="99003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4" autoAdjust="0"/>
    <p:restoredTop sz="94660"/>
  </p:normalViewPr>
  <p:slideViewPr>
    <p:cSldViewPr snapToGrid="0" snapToObjects="1">
      <p:cViewPr varScale="1">
        <p:scale>
          <a:sx n="128" d="100"/>
          <a:sy n="128" d="100"/>
        </p:scale>
        <p:origin x="-7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7"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Arial" pitchFamily="34" charset="0"/>
                <a:ea typeface="ＭＳ Ｐゴシック" pitchFamily="-111" charset="-128"/>
              </a:defRPr>
            </a:lvl1pPr>
          </a:lstStyle>
          <a:p>
            <a:pPr>
              <a:defRPr/>
            </a:pPr>
            <a:fld id="{B4FCDC17-416F-4DDD-AACB-43AF11281F56}" type="datetime1">
              <a:rPr lang="en-US"/>
              <a:pPr>
                <a:defRPr/>
              </a:pPr>
              <a:t>5/7/13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7"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Arial" pitchFamily="34" charset="0"/>
                <a:ea typeface="ＭＳ Ｐゴシック" pitchFamily="-111" charset="-128"/>
              </a:defRPr>
            </a:lvl1pPr>
          </a:lstStyle>
          <a:p>
            <a:pPr>
              <a:defRPr/>
            </a:pPr>
            <a:fld id="{931BA9EE-3BC3-433D-BEF6-37FB97B46F34}" type="slidenum">
              <a:rPr lang="en-US"/>
              <a:pPr>
                <a:defRPr/>
              </a:pPr>
              <a:t>‹#›</a:t>
            </a:fld>
            <a:endParaRPr lang="en-US"/>
          </a:p>
        </p:txBody>
      </p:sp>
    </p:spTree>
    <p:extLst>
      <p:ext uri="{BB962C8B-B14F-4D97-AF65-F5344CB8AC3E}">
        <p14:creationId xmlns:p14="http://schemas.microsoft.com/office/powerpoint/2010/main" val="1071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7" charset="-128"/>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Arial" pitchFamily="34" charset="0"/>
                <a:ea typeface="ＭＳ Ｐゴシック" pitchFamily="-111" charset="-128"/>
              </a:defRPr>
            </a:lvl1pPr>
          </a:lstStyle>
          <a:p>
            <a:pPr>
              <a:defRPr/>
            </a:pPr>
            <a:fld id="{FB510726-CF72-40AA-92C1-5380C442C0E0}" type="datetime1">
              <a:rPr lang="en-US"/>
              <a:pPr>
                <a:defRPr/>
              </a:pPr>
              <a:t>5/7/13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7" charset="-128"/>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Arial" pitchFamily="34" charset="0"/>
                <a:ea typeface="ＭＳ Ｐゴシック" pitchFamily="-111" charset="-128"/>
              </a:defRPr>
            </a:lvl1pPr>
          </a:lstStyle>
          <a:p>
            <a:pPr>
              <a:defRPr/>
            </a:pPr>
            <a:fld id="{34556796-B60D-4584-B898-A2F69C958987}" type="slidenum">
              <a:rPr lang="en-US"/>
              <a:pPr>
                <a:defRPr/>
              </a:pPr>
              <a:t>‹#›</a:t>
            </a:fld>
            <a:endParaRPr lang="en-US"/>
          </a:p>
        </p:txBody>
      </p:sp>
    </p:spTree>
    <p:extLst>
      <p:ext uri="{BB962C8B-B14F-4D97-AF65-F5344CB8AC3E}">
        <p14:creationId xmlns:p14="http://schemas.microsoft.com/office/powerpoint/2010/main" val="7602586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LSST era means, there will be a multi-epoch and very sensitive 6-color optical survey covering the southern hemisphere.  Radio astronomers can work with LSST by making their own surveys and finding their own transients, and by directed follow-up observations.  </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Consequently,</a:t>
            </a:r>
            <a:r>
              <a:rPr lang="en-US" baseline="0" dirty="0" smtClean="0"/>
              <a:t> AGNs dominate the radio source background above a few tenths of a </a:t>
            </a:r>
            <a:r>
              <a:rPr lang="en-US" baseline="0" dirty="0" err="1" smtClean="0"/>
              <a:t>mJy</a:t>
            </a:r>
            <a:r>
              <a:rPr lang="en-US" baseline="0" dirty="0" smtClean="0"/>
              <a:t>, star-forming galaxies below this.  </a:t>
            </a:r>
            <a:r>
              <a:rPr lang="en-US" baseline="0" dirty="0" err="1" smtClean="0"/>
              <a:t>AGN:star-forming</a:t>
            </a:r>
            <a:r>
              <a:rPr lang="en-US" baseline="0" dirty="0" smtClean="0"/>
              <a:t> contributions ~ 63%/37% to total.</a:t>
            </a:r>
          </a:p>
          <a:p>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11</a:t>
            </a:fld>
            <a:endParaRPr lang="en-US"/>
          </a:p>
        </p:txBody>
      </p:sp>
    </p:spTree>
    <p:extLst>
      <p:ext uri="{BB962C8B-B14F-4D97-AF65-F5344CB8AC3E}">
        <p14:creationId xmlns:p14="http://schemas.microsoft.com/office/powerpoint/2010/main" val="6287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Berta et al. 2011, A&amp;A, 532,</a:t>
            </a:r>
            <a:r>
              <a:rPr lang="en-US" baseline="0" dirty="0" smtClean="0"/>
              <a:t> A49 Herschel P(D) counts at 160 microns ~ 80 microns in source frame at z ~ 1.  Good match to radio </a:t>
            </a:r>
            <a:r>
              <a:rPr lang="en-US" baseline="0" dirty="0" err="1" smtClean="0"/>
              <a:t>microJy</a:t>
            </a:r>
            <a:r>
              <a:rPr lang="en-US" baseline="0" dirty="0" smtClean="0"/>
              <a:t> source count.</a:t>
            </a:r>
          </a:p>
          <a:p>
            <a:r>
              <a:rPr lang="en-US" baseline="0" dirty="0" smtClean="0"/>
              <a:t>Rapid convergence of counts implies confusion is not a problem, dynamic range is.  See Condon, J. 2009, SKA Memo 114. FIR/radio correlation consistent</a:t>
            </a:r>
          </a:p>
          <a:p>
            <a:r>
              <a:rPr lang="en-US" baseline="0" dirty="0" smtClean="0"/>
              <a:t>with </a:t>
            </a:r>
            <a:r>
              <a:rPr lang="en-US" baseline="0" dirty="0" err="1" smtClean="0"/>
              <a:t>microJy</a:t>
            </a:r>
            <a:r>
              <a:rPr lang="en-US" baseline="0" dirty="0" smtClean="0"/>
              <a:t> radio sources being mostly powered by star formation.</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12</a:t>
            </a:fld>
            <a:endParaRPr lang="en-US"/>
          </a:p>
        </p:txBody>
      </p:sp>
    </p:spTree>
    <p:extLst>
      <p:ext uri="{BB962C8B-B14F-4D97-AF65-F5344CB8AC3E}">
        <p14:creationId xmlns:p14="http://schemas.microsoft.com/office/powerpoint/2010/main" val="290825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LSST</a:t>
            </a:r>
            <a:r>
              <a:rPr lang="en-US" baseline="0" dirty="0" smtClean="0"/>
              <a:t> simulated image  4arcmin X 4 </a:t>
            </a:r>
            <a:r>
              <a:rPr lang="en-US" baseline="0" dirty="0" err="1" smtClean="0"/>
              <a:t>arcmin</a:t>
            </a:r>
            <a:r>
              <a:rPr lang="en-US" baseline="0" dirty="0" smtClean="0"/>
              <a:t>. </a:t>
            </a:r>
            <a:r>
              <a:rPr lang="en-US" dirty="0" smtClean="0"/>
              <a:t>See NVSS paper Condon et al. 1998 AJ 115 1693</a:t>
            </a:r>
            <a:r>
              <a:rPr lang="en-US" baseline="0" dirty="0" smtClean="0"/>
              <a:t> for astrometry calculation. 5e5 galaxies/deg^2 ~ 1.6e9 galaxies/sr.  From 1.40G.CNT, there are about 1.6e9 sources/</a:t>
            </a:r>
            <a:r>
              <a:rPr lang="en-US" baseline="0" dirty="0" err="1" smtClean="0"/>
              <a:t>sr</a:t>
            </a:r>
            <a:r>
              <a:rPr lang="en-US" baseline="0" dirty="0" smtClean="0"/>
              <a:t> stronger than 0.01 </a:t>
            </a:r>
            <a:r>
              <a:rPr lang="en-US" baseline="0" dirty="0" err="1" smtClean="0"/>
              <a:t>microJy</a:t>
            </a:r>
            <a:r>
              <a:rPr lang="en-US" baseline="0" dirty="0" smtClean="0"/>
              <a:t> at 1.4 GHz. LSST sky density ~1.0e4 X NVSS sky density above 2.4 </a:t>
            </a:r>
            <a:r>
              <a:rPr lang="en-US" baseline="0" dirty="0" err="1" smtClean="0"/>
              <a:t>mJy</a:t>
            </a:r>
            <a:r>
              <a:rPr lang="en-US" baseline="0" dirty="0" smtClean="0"/>
              <a:t> at 1.4 GHz, ~100 X EMU sky density above 50 </a:t>
            </a:r>
            <a:r>
              <a:rPr lang="en-US" baseline="0" dirty="0" err="1" smtClean="0"/>
              <a:t>microJy</a:t>
            </a:r>
            <a:r>
              <a:rPr lang="en-US" baseline="0" dirty="0" smtClean="0"/>
              <a:t> at 1.4 GHz, and ~10 X JVLA deep fields (~ 4 </a:t>
            </a:r>
            <a:r>
              <a:rPr lang="en-US" baseline="0" dirty="0" err="1" smtClean="0"/>
              <a:t>microJy</a:t>
            </a:r>
            <a:r>
              <a:rPr lang="en-US" baseline="0" dirty="0" smtClean="0"/>
              <a:t> at 1.4 GHz).  0.2 </a:t>
            </a:r>
            <a:r>
              <a:rPr lang="en-US" baseline="0" dirty="0" err="1" smtClean="0"/>
              <a:t>arcsec</a:t>
            </a:r>
            <a:endParaRPr lang="en-US" baseline="0" dirty="0" smtClean="0"/>
          </a:p>
          <a:p>
            <a:r>
              <a:rPr lang="en-US" baseline="0" dirty="0" err="1" smtClean="0"/>
              <a:t>rms</a:t>
            </a:r>
            <a:r>
              <a:rPr lang="en-US" baseline="0" dirty="0" smtClean="0"/>
              <a:t> errors in RA or DEC at SNR ~ 5 require a beam size &lt; 2.0 </a:t>
            </a:r>
            <a:r>
              <a:rPr lang="en-US" baseline="0" dirty="0" err="1" smtClean="0"/>
              <a:t>arcsec</a:t>
            </a:r>
            <a:r>
              <a:rPr lang="en-US" baseline="0" dirty="0" smtClean="0"/>
              <a:t>, not too small for median size &lt; 1 </a:t>
            </a:r>
            <a:r>
              <a:rPr lang="en-US" baseline="0" dirty="0" err="1" smtClean="0"/>
              <a:t>arcsec</a:t>
            </a:r>
            <a:r>
              <a:rPr lang="en-US" baseline="0" dirty="0" smtClean="0"/>
              <a:t> of distant starburst galaxies.  Note radio confusion melts away; at 2 </a:t>
            </a:r>
            <a:r>
              <a:rPr lang="en-US" baseline="0" dirty="0" err="1" smtClean="0"/>
              <a:t>arcsec</a:t>
            </a:r>
            <a:r>
              <a:rPr lang="en-US" baseline="0" dirty="0" smtClean="0"/>
              <a:t> FWHM, there are 1.e10 beam solid angles per </a:t>
            </a:r>
            <a:r>
              <a:rPr lang="en-US" baseline="0" dirty="0" err="1" smtClean="0"/>
              <a:t>sr</a:t>
            </a:r>
            <a:r>
              <a:rPr lang="en-US" baseline="0" dirty="0" smtClean="0"/>
              <a:t> and 25 beam solid angles per source stronger than ~0.3 </a:t>
            </a:r>
            <a:r>
              <a:rPr lang="en-US" baseline="0" dirty="0" err="1" smtClean="0"/>
              <a:t>microJy</a:t>
            </a:r>
            <a:r>
              <a:rPr lang="en-US" baseline="0" dirty="0" smtClean="0"/>
              <a:t> at 1.4 GHz.</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 arrays have</a:t>
            </a:r>
            <a:r>
              <a:rPr lang="en-US" baseline="0" dirty="0" smtClean="0"/>
              <a:t> a lower filling factor, can’t see low-brightness sources.</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14</a:t>
            </a:fld>
            <a:endParaRPr lang="en-US"/>
          </a:p>
        </p:txBody>
      </p:sp>
    </p:spTree>
    <p:extLst>
      <p:ext uri="{BB962C8B-B14F-4D97-AF65-F5344CB8AC3E}">
        <p14:creationId xmlns:p14="http://schemas.microsoft.com/office/powerpoint/2010/main" val="233687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Median angular size of faint galaxies</a:t>
            </a:r>
            <a:r>
              <a:rPr lang="en-US" baseline="0" dirty="0" smtClean="0"/>
              <a:t> ~ 0.5 </a:t>
            </a:r>
            <a:r>
              <a:rPr lang="en-US" baseline="0" dirty="0" err="1" smtClean="0"/>
              <a:t>arcsec</a:t>
            </a:r>
            <a:r>
              <a:rPr lang="en-US" baseline="0" dirty="0" smtClean="0"/>
              <a:t> estimated from 2 </a:t>
            </a:r>
            <a:r>
              <a:rPr lang="en-US" baseline="0" dirty="0" err="1" smtClean="0"/>
              <a:t>kpc</a:t>
            </a:r>
            <a:r>
              <a:rPr lang="en-US" baseline="0" dirty="0" smtClean="0"/>
              <a:t> radius at z  ~ 0.8 from HST H-alpha spectra, needs EVLA confirmation.</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16</a:t>
            </a:fld>
            <a:endParaRPr lang="en-US"/>
          </a:p>
        </p:txBody>
      </p:sp>
    </p:spTree>
    <p:extLst>
      <p:ext uri="{BB962C8B-B14F-4D97-AF65-F5344CB8AC3E}">
        <p14:creationId xmlns:p14="http://schemas.microsoft.com/office/powerpoint/2010/main" val="66683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Median angular size of faint galaxies</a:t>
            </a:r>
            <a:r>
              <a:rPr lang="en-US" baseline="0" dirty="0" smtClean="0"/>
              <a:t> ~ 0.5 </a:t>
            </a:r>
            <a:r>
              <a:rPr lang="en-US" baseline="0" dirty="0" err="1" smtClean="0"/>
              <a:t>arcsec</a:t>
            </a:r>
            <a:r>
              <a:rPr lang="en-US" baseline="0" dirty="0" smtClean="0"/>
              <a:t> estimated from 2 </a:t>
            </a:r>
            <a:r>
              <a:rPr lang="en-US" baseline="0" dirty="0" err="1" smtClean="0"/>
              <a:t>kpc</a:t>
            </a:r>
            <a:r>
              <a:rPr lang="en-US" baseline="0" dirty="0" smtClean="0"/>
              <a:t> radius at z  ~ 0.8 from HST H-alpha spectra, needs EVLA confirmation.</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17</a:t>
            </a:fld>
            <a:endParaRPr lang="en-US"/>
          </a:p>
        </p:txBody>
      </p:sp>
    </p:spTree>
    <p:extLst>
      <p:ext uri="{BB962C8B-B14F-4D97-AF65-F5344CB8AC3E}">
        <p14:creationId xmlns:p14="http://schemas.microsoft.com/office/powerpoint/2010/main" val="66683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Frail et al. “conclude that the dynamic radio sky remains</a:t>
            </a:r>
            <a:r>
              <a:rPr lang="en-US" baseline="0" dirty="0" smtClean="0"/>
              <a:t> a rich area for further exploration.”  Meaning, we don’t know much about it, and many reported transients aren’t real.</a:t>
            </a:r>
          </a:p>
          <a:p>
            <a:r>
              <a:rPr lang="en-US" baseline="0" dirty="0" smtClean="0"/>
              <a:t>Most radio transients are follow-ups of optical, x-ray, or gamma-</a:t>
            </a:r>
            <a:r>
              <a:rPr lang="en-US" baseline="0" smtClean="0"/>
              <a:t>ray transients.</a:t>
            </a:r>
            <a:endParaRPr lang="en-US" baseline="0" dirty="0" smtClean="0"/>
          </a:p>
          <a:p>
            <a:r>
              <a:rPr lang="en-US" baseline="0" dirty="0" smtClean="0"/>
              <a:t>1.4 GHz “intermediate frequency gap” between known extragalactic variables and “false” variability from ISS.  </a:t>
            </a:r>
          </a:p>
          <a:p>
            <a:r>
              <a:rPr lang="en-US" baseline="0" dirty="0" smtClean="0"/>
              <a:t>VAST: An ASKAP [blind] survey for variables and slow transients, Murphy et al. 2013, PASA, 30, 6 will cover 10000 deg^2/day with </a:t>
            </a:r>
            <a:r>
              <a:rPr lang="en-US" baseline="0" dirty="0" err="1" smtClean="0"/>
              <a:t>rms</a:t>
            </a:r>
            <a:r>
              <a:rPr lang="en-US" baseline="0" dirty="0" smtClean="0"/>
              <a:t> 0.5 </a:t>
            </a:r>
            <a:r>
              <a:rPr lang="en-US" baseline="0" dirty="0" err="1" smtClean="0"/>
              <a:t>mJy</a:t>
            </a:r>
            <a:r>
              <a:rPr lang="en-US" baseline="0" dirty="0" smtClean="0"/>
              <a:t>/beam.</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18</a:t>
            </a:fld>
            <a:endParaRPr lang="en-US"/>
          </a:p>
        </p:txBody>
      </p:sp>
    </p:spTree>
    <p:extLst>
      <p:ext uri="{BB962C8B-B14F-4D97-AF65-F5344CB8AC3E}">
        <p14:creationId xmlns:p14="http://schemas.microsoft.com/office/powerpoint/2010/main" val="392738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 of LSST time goes to main survey.  </a:t>
            </a:r>
            <a:r>
              <a:rPr lang="en-US" dirty="0" err="1" smtClean="0"/>
              <a:t>FoV</a:t>
            </a:r>
            <a:r>
              <a:rPr lang="en-US" dirty="0" smtClean="0"/>
              <a:t> limited</a:t>
            </a:r>
            <a:r>
              <a:rPr lang="en-US" baseline="0" dirty="0" smtClean="0"/>
              <a:t> by telescope optics, not detector.  0.2 </a:t>
            </a:r>
            <a:r>
              <a:rPr lang="en-US" baseline="0" dirty="0" err="1" smtClean="0"/>
              <a:t>arcsec</a:t>
            </a:r>
            <a:r>
              <a:rPr lang="en-US" baseline="0" dirty="0" smtClean="0"/>
              <a:t> pixels </a:t>
            </a:r>
            <a:r>
              <a:rPr lang="en-US" baseline="0" dirty="0" err="1" smtClean="0"/>
              <a:t>Nyquist</a:t>
            </a:r>
            <a:r>
              <a:rPr lang="en-US" baseline="0" dirty="0" smtClean="0"/>
              <a:t> sample in best of seeing; </a:t>
            </a:r>
            <a:r>
              <a:rPr lang="en-US" baseline="0" dirty="0" err="1" smtClean="0"/>
              <a:t>avg</a:t>
            </a:r>
            <a:r>
              <a:rPr lang="en-US" baseline="0" dirty="0" smtClean="0"/>
              <a:t> FHWM = 0.7 </a:t>
            </a:r>
            <a:r>
              <a:rPr lang="en-US" baseline="0" dirty="0" err="1" smtClean="0"/>
              <a:t>arcsec</a:t>
            </a:r>
            <a:r>
              <a:rPr lang="en-US" baseline="0" dirty="0" smtClean="0"/>
              <a:t> limited by atmosphere at Cerro </a:t>
            </a:r>
            <a:r>
              <a:rPr lang="en-US" baseline="0" dirty="0" err="1" smtClean="0"/>
              <a:t>Pachon</a:t>
            </a:r>
            <a:r>
              <a:rPr lang="en-US" baseline="0" dirty="0" smtClean="0"/>
              <a:t>, northern Chile, latitude = -30 deg.  6.5 </a:t>
            </a:r>
            <a:r>
              <a:rPr lang="en-US" baseline="0" dirty="0" err="1" smtClean="0"/>
              <a:t>m</a:t>
            </a:r>
            <a:r>
              <a:rPr lang="en-US" baseline="0" dirty="0" smtClean="0"/>
              <a:t> effective aperture.  Compare SDSS </a:t>
            </a:r>
            <a:r>
              <a:rPr lang="en-US" baseline="0" dirty="0" err="1" smtClean="0"/>
              <a:t>etendue</a:t>
            </a:r>
            <a:r>
              <a:rPr lang="en-US" baseline="0" dirty="0" smtClean="0"/>
              <a:t> ~ 6 m^2 deg^2.  Array of 189 4 </a:t>
            </a:r>
            <a:r>
              <a:rPr lang="en-US" baseline="0" dirty="0" err="1" smtClean="0"/>
              <a:t>k</a:t>
            </a:r>
            <a:r>
              <a:rPr lang="en-US" baseline="0" dirty="0" smtClean="0"/>
              <a:t> X 4k CCD detectors, each ~ 0.23 deg on a side.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Deepest survey is </a:t>
            </a:r>
            <a:r>
              <a:rPr lang="en-US" dirty="0" err="1" smtClean="0"/>
              <a:t>r</a:t>
            </a:r>
            <a:r>
              <a:rPr lang="en-US" dirty="0" smtClean="0"/>
              <a:t> = 27.7 (5 sigma) after 10 years.  Sky coverage ~ 20000 deg^2, mostly in southern</a:t>
            </a:r>
            <a:r>
              <a:rPr lang="en-US" baseline="0" dirty="0" smtClean="0"/>
              <a:t> hemisphere and north ecliptic plane (for solar-system objects).</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Equal-area</a:t>
            </a:r>
            <a:r>
              <a:rPr lang="en-US" baseline="0" dirty="0" smtClean="0"/>
              <a:t> projection.  </a:t>
            </a:r>
            <a:r>
              <a:rPr lang="en-US" dirty="0" smtClean="0"/>
              <a:t>Each point represents</a:t>
            </a:r>
            <a:r>
              <a:rPr lang="en-US" baseline="0" dirty="0" smtClean="0"/>
              <a:t> one discrete source at NVSS resolution (45”) stronger than 100 </a:t>
            </a:r>
            <a:r>
              <a:rPr lang="en-US" baseline="0" dirty="0" err="1" smtClean="0"/>
              <a:t>mJy</a:t>
            </a:r>
            <a:r>
              <a:rPr lang="en-US" baseline="0" dirty="0" smtClean="0"/>
              <a:t> at 1.4 GHz over 82% of the sky.  The brightest radio sources are more isotropic than the optically brightest galaxies because they are much more distant, &lt;z&gt; ~ 1.  The Galaxy is visible only within about 30 </a:t>
            </a:r>
            <a:r>
              <a:rPr lang="en-US" baseline="0" dirty="0" err="1" smtClean="0"/>
              <a:t>deg</a:t>
            </a:r>
            <a:r>
              <a:rPr lang="en-US" baseline="0" dirty="0" smtClean="0"/>
              <a:t> of the center, mostly too smooth.</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3</a:t>
            </a:fld>
            <a:endParaRPr lang="en-US"/>
          </a:p>
        </p:txBody>
      </p:sp>
    </p:spTree>
    <p:extLst>
      <p:ext uri="{BB962C8B-B14F-4D97-AF65-F5344CB8AC3E}">
        <p14:creationId xmlns:p14="http://schemas.microsoft.com/office/powerpoint/2010/main" val="1441369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interferometer</a:t>
            </a:r>
            <a:r>
              <a:rPr lang="en-US" baseline="0" dirty="0" smtClean="0"/>
              <a:t> images of primary beam ~ megapixels.  Radio good to follow up optical transients because </a:t>
            </a:r>
          </a:p>
          <a:p>
            <a:pPr marL="228600" indent="-228600">
              <a:buAutoNum type="arabicParenBoth"/>
            </a:pPr>
            <a:r>
              <a:rPr lang="en-US" baseline="0" dirty="0" smtClean="0"/>
              <a:t>High-energy phenomena frequently produce low-energy photons (e.g., synchrotron radiation) and </a:t>
            </a:r>
          </a:p>
          <a:p>
            <a:pPr marL="228600" indent="-228600">
              <a:buNone/>
            </a:pPr>
            <a:r>
              <a:rPr lang="en-US" baseline="0" dirty="0" smtClean="0"/>
              <a:t>(2) Radio gives intrinsically long-lived afterglows easier to follow up.  </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LSST will develop a lot of software</a:t>
            </a:r>
            <a:r>
              <a:rPr lang="en-US" baseline="0" dirty="0" smtClean="0"/>
              <a:t> for real-time data processing, imaging, etc., which the NRAO might learn from.</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a:t>
            </a:r>
            <a:r>
              <a:rPr lang="en-US" dirty="0" smtClean="0"/>
              <a:t>ainter</a:t>
            </a:r>
            <a:r>
              <a:rPr lang="en-US" baseline="0" dirty="0" smtClean="0"/>
              <a:t> sources (S &gt; 2.5 </a:t>
            </a:r>
            <a:r>
              <a:rPr lang="en-US" baseline="0" dirty="0" err="1" smtClean="0"/>
              <a:t>mJy</a:t>
            </a:r>
            <a:r>
              <a:rPr lang="en-US" baseline="0" dirty="0" smtClean="0"/>
              <a:t> at 1.4 GHz) in the s</a:t>
            </a:r>
            <a:r>
              <a:rPr lang="en-US" dirty="0" smtClean="0"/>
              <a:t>ky north</a:t>
            </a:r>
            <a:r>
              <a:rPr lang="en-US" baseline="0" dirty="0" smtClean="0"/>
              <a:t> of +75 </a:t>
            </a:r>
            <a:r>
              <a:rPr lang="en-US" baseline="0" dirty="0" err="1" smtClean="0"/>
              <a:t>deg</a:t>
            </a:r>
            <a:r>
              <a:rPr lang="en-US" baseline="0" dirty="0" smtClean="0"/>
              <a:t>, well away from the Galactic plane, are also very isotropic and hence cosmologically distant.  Consequences of the isotropy: (1) Representative samples of radio sources can be selected from almost any small area of sky. (2) Large samples selected from “all sky” surveys can be used for cosmology; e.g., the integrated late Sachs-Wolfe effect and the Earth’s motion </a:t>
            </a:r>
            <a:r>
              <a:rPr lang="en-US" baseline="0" dirty="0" err="1" smtClean="0"/>
              <a:t>wrt</a:t>
            </a:r>
            <a:r>
              <a:rPr lang="en-US" baseline="0" dirty="0" smtClean="0"/>
              <a:t> the frame of radio galaxies have been measured from NVSS source counts.  This requires good radio survey uniformity (sensitivity, angular resolution, photometry…). Quantity is useless without quality, or systematic errors will dominate statistical errors.  EMU will find 500,000 sources &gt; 50 </a:t>
            </a:r>
            <a:r>
              <a:rPr lang="en-US" baseline="0" dirty="0" err="1" smtClean="0"/>
              <a:t>microJy</a:t>
            </a:r>
            <a:r>
              <a:rPr lang="en-US" baseline="0" dirty="0" smtClean="0"/>
              <a:t> in the LSST 300 </a:t>
            </a:r>
            <a:r>
              <a:rPr lang="en-US" baseline="0" dirty="0" err="1" smtClean="0"/>
              <a:t>sq</a:t>
            </a:r>
            <a:r>
              <a:rPr lang="en-US" baseline="0" dirty="0" smtClean="0"/>
              <a:t> </a:t>
            </a:r>
            <a:r>
              <a:rPr lang="en-US" baseline="0" dirty="0" err="1" smtClean="0"/>
              <a:t>deg</a:t>
            </a:r>
            <a:r>
              <a:rPr lang="en-US" baseline="0" dirty="0" smtClean="0"/>
              <a:t> of deep drilling fields.  Large area for nearby galaxies.</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4</a:t>
            </a:fld>
            <a:endParaRPr lang="en-US"/>
          </a:p>
        </p:txBody>
      </p:sp>
    </p:spTree>
    <p:extLst>
      <p:ext uri="{BB962C8B-B14F-4D97-AF65-F5344CB8AC3E}">
        <p14:creationId xmlns:p14="http://schemas.microsoft.com/office/powerpoint/2010/main" val="248050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Consequence: To</a:t>
            </a:r>
            <a:r>
              <a:rPr lang="en-US" baseline="0" dirty="0" smtClean="0"/>
              <a:t> study the radio emission from a large sample of nearby bright galaxies requires a radio survey covering a large fraction of the sky or many targeted observations of individual galaxies.  For example, there are about 55000  2mass galaxies brighter than k20fe = 12.25 mag in </a:t>
            </a:r>
            <a:r>
              <a:rPr lang="en-US" baseline="0" dirty="0" err="1" smtClean="0"/>
              <a:t>dec</a:t>
            </a:r>
            <a:r>
              <a:rPr lang="en-US" baseline="0" dirty="0" smtClean="0"/>
              <a:t> &gt; -40 </a:t>
            </a:r>
            <a:r>
              <a:rPr lang="en-US" baseline="0" dirty="0" err="1" smtClean="0"/>
              <a:t>deg</a:t>
            </a:r>
            <a:r>
              <a:rPr lang="en-US" baseline="0" dirty="0" smtClean="0"/>
              <a:t> and |b| &gt; 20 deg. Making targeted VLA snapshots of all of them would take as long as making the NVSS survey (~2500 h).  This argues for  making NVSS successor surveys covering the southern hemisphere, such as the ASKAP EMU survey (50 </a:t>
            </a:r>
            <a:r>
              <a:rPr lang="en-US" baseline="0" dirty="0" err="1" smtClean="0"/>
              <a:t>microJy</a:t>
            </a:r>
            <a:r>
              <a:rPr lang="en-US" baseline="0" dirty="0" smtClean="0"/>
              <a:t>/beam detection limit, 10 </a:t>
            </a:r>
            <a:r>
              <a:rPr lang="en-US" baseline="0" dirty="0" err="1" smtClean="0"/>
              <a:t>arcsec</a:t>
            </a:r>
            <a:r>
              <a:rPr lang="en-US" baseline="0" dirty="0" smtClean="0"/>
              <a:t> FWHM resolution at 1.4 GHz), to make the best use of </a:t>
            </a:r>
            <a:r>
              <a:rPr lang="en-US" baseline="0" dirty="0" smtClean="0"/>
              <a:t>LSST.  </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5</a:t>
            </a:fld>
            <a:endParaRPr lang="en-US"/>
          </a:p>
        </p:txBody>
      </p:sp>
    </p:spTree>
    <p:extLst>
      <p:ext uri="{BB962C8B-B14F-4D97-AF65-F5344CB8AC3E}">
        <p14:creationId xmlns:p14="http://schemas.microsoft.com/office/powerpoint/2010/main" val="242443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 formation” means stars more massive than 8 solar masses,</a:t>
            </a:r>
            <a:r>
              <a:rPr lang="en-US" baseline="0" dirty="0" smtClean="0"/>
              <a:t> which ionize HII regions and make free-free emission, and whose supernovae within 30 </a:t>
            </a:r>
            <a:r>
              <a:rPr lang="en-US" baseline="0" dirty="0" err="1" smtClean="0"/>
              <a:t>Myr</a:t>
            </a:r>
            <a:r>
              <a:rPr lang="en-US" baseline="0" dirty="0" smtClean="0"/>
              <a:t> accelerate the cosmic rays that make the synchrotron radiation that dominates at wavelengths longer than ~ 1 cm.  Stars significantly older than 30 </a:t>
            </a:r>
            <a:r>
              <a:rPr lang="en-US" baseline="0" dirty="0" err="1" smtClean="0"/>
              <a:t>Myr</a:t>
            </a:r>
            <a:r>
              <a:rPr lang="en-US" baseline="0" dirty="0" smtClean="0"/>
              <a:t> make most of the visible light but almost none of the radio emission from galaxies.  Our Galaxy log L ~ 21.4, M82 ~22.1, Arp 220 ~ 23.4.</a:t>
            </a:r>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6</a:t>
            </a:fld>
            <a:endParaRPr lang="en-US"/>
          </a:p>
        </p:txBody>
      </p:sp>
    </p:spTree>
    <p:extLst>
      <p:ext uri="{BB962C8B-B14F-4D97-AF65-F5344CB8AC3E}">
        <p14:creationId xmlns:p14="http://schemas.microsoft.com/office/powerpoint/2010/main" val="268492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charset="0"/>
              <a:buNone/>
            </a:pPr>
            <a:r>
              <a:rPr lang="en-US" dirty="0">
                <a:latin typeface="Calibri" charset="0"/>
                <a:ea typeface="ＭＳ Ｐゴシック" charset="0"/>
                <a:cs typeface="ＭＳ Ｐゴシック" charset="0"/>
              </a:rPr>
              <a:t>N &gt; 300 VLBA detections so far, &gt; 50% detection rate.  2mass absolute astrometry </a:t>
            </a:r>
            <a:r>
              <a:rPr lang="en-US" dirty="0" err="1">
                <a:latin typeface="Calibri" charset="0"/>
                <a:ea typeface="ＭＳ Ｐゴシック" charset="0"/>
                <a:cs typeface="ＭＳ Ｐゴシック" charset="0"/>
              </a:rPr>
              <a:t>sigma_alpha</a:t>
            </a:r>
            <a:r>
              <a:rPr lang="en-US" dirty="0">
                <a:latin typeface="Calibri" charset="0"/>
                <a:ea typeface="ＭＳ Ｐゴシック" charset="0"/>
                <a:cs typeface="ＭＳ Ｐゴシック" charset="0"/>
              </a:rPr>
              <a:t> ~ </a:t>
            </a:r>
            <a:r>
              <a:rPr lang="en-US" dirty="0" err="1">
                <a:latin typeface="Calibri" charset="0"/>
                <a:ea typeface="ＭＳ Ｐゴシック" charset="0"/>
                <a:cs typeface="ＭＳ Ｐゴシック" charset="0"/>
              </a:rPr>
              <a:t>sigma_delta</a:t>
            </a:r>
            <a:r>
              <a:rPr lang="en-US" dirty="0">
                <a:latin typeface="Calibri" charset="0"/>
                <a:ea typeface="ＭＳ Ｐゴシック" charset="0"/>
                <a:cs typeface="ＭＳ Ｐゴシック" charset="0"/>
              </a:rPr>
              <a:t> ~ 0.1 </a:t>
            </a:r>
            <a:r>
              <a:rPr lang="en-US" dirty="0" err="1">
                <a:latin typeface="Calibri" charset="0"/>
                <a:ea typeface="ＭＳ Ｐゴシック" charset="0"/>
                <a:cs typeface="ＭＳ Ｐゴシック" charset="0"/>
              </a:rPr>
              <a:t>arcsec</a:t>
            </a:r>
            <a:r>
              <a:rPr lang="en-US" dirty="0">
                <a:latin typeface="Calibri" charset="0"/>
                <a:ea typeface="ＭＳ Ｐゴシック" charset="0"/>
                <a:cs typeface="ＭＳ Ｐゴシック" charset="0"/>
              </a:rPr>
              <a:t>. 2mass frame offset from ICRF &lt; 10 mas, individual radial offsets Rayleigh distributed as expected from Gaussian noise, with sigma = 114 mas so genuine offsets &gt; 0.424 </a:t>
            </a:r>
            <a:r>
              <a:rPr lang="en-US" dirty="0" err="1">
                <a:latin typeface="Calibri" charset="0"/>
                <a:ea typeface="ＭＳ Ｐゴシック" charset="0"/>
                <a:cs typeface="ＭＳ Ｐゴシック" charset="0"/>
              </a:rPr>
              <a:t>arcsec</a:t>
            </a:r>
            <a:r>
              <a:rPr lang="en-US" dirty="0">
                <a:latin typeface="Calibri" charset="0"/>
                <a:ea typeface="ＭＳ Ｐゴシック" charset="0"/>
                <a:cs typeface="ＭＳ Ｐゴシック" charset="0"/>
              </a:rPr>
              <a:t> (outside the circle) are 99.9% significant.  Future improved OIR astrometry with LSST. ( LSST </a:t>
            </a:r>
            <a:r>
              <a:rPr lang="en-US" dirty="0" err="1">
                <a:latin typeface="Calibri" charset="0"/>
                <a:ea typeface="ＭＳ Ｐゴシック" charset="0"/>
                <a:cs typeface="ＭＳ Ｐゴシック" charset="0"/>
              </a:rPr>
              <a:t>rms</a:t>
            </a:r>
            <a:r>
              <a:rPr lang="en-US" dirty="0">
                <a:latin typeface="Calibri" charset="0"/>
                <a:ea typeface="ＭＳ Ｐゴシック" charset="0"/>
                <a:cs typeface="ＭＳ Ｐゴシック" charset="0"/>
              </a:rPr>
              <a:t> per </a:t>
            </a:r>
            <a:r>
              <a:rPr lang="en-US" dirty="0" err="1">
                <a:latin typeface="Calibri" charset="0"/>
                <a:ea typeface="ＭＳ Ｐゴシック" charset="0"/>
                <a:cs typeface="ＭＳ Ｐゴシック" charset="0"/>
              </a:rPr>
              <a:t>coord</a:t>
            </a:r>
            <a:r>
              <a:rPr lang="en-US" dirty="0">
                <a:latin typeface="Calibri" charset="0"/>
                <a:ea typeface="ＭＳ Ｐゴシック" charset="0"/>
                <a:cs typeface="ＭＳ Ｐゴシック" charset="0"/>
              </a:rPr>
              <a:t> ~ 10 mas for stars brighter than 21 mag, good match to VLBA).  So far one good candidate </a:t>
            </a:r>
            <a:r>
              <a:rPr lang="en-US" dirty="0" smtClean="0">
                <a:latin typeface="Calibri" charset="0"/>
                <a:ea typeface="ＭＳ Ｐゴシック" charset="0"/>
                <a:cs typeface="ＭＳ Ｐゴシック" charset="0"/>
              </a:rPr>
              <a:t>galaxy.  LSST astrometry of galaxy bulges?</a:t>
            </a:r>
            <a:endParaRPr lang="en-US" dirty="0">
              <a:latin typeface="Calibri" charset="0"/>
              <a:ea typeface="ＭＳ Ｐゴシック" charset="0"/>
              <a:cs typeface="ＭＳ Ｐゴシック" charset="0"/>
            </a:endParaRPr>
          </a:p>
          <a:p>
            <a:pPr>
              <a:buFont typeface="Wingdings" charset="0"/>
              <a:buNone/>
            </a:pPr>
            <a:r>
              <a:rPr lang="en-US" dirty="0">
                <a:latin typeface="Calibri" charset="0"/>
                <a:ea typeface="ＭＳ Ｐゴシック" charset="0"/>
                <a:cs typeface="ＭＳ Ｐゴシック" charset="0"/>
              </a:rPr>
              <a:t>ESO 443 -G 007 ( ~ 1 </a:t>
            </a:r>
            <a:r>
              <a:rPr lang="en-US" dirty="0" err="1">
                <a:latin typeface="Calibri" charset="0"/>
                <a:ea typeface="ＭＳ Ｐゴシック" charset="0"/>
                <a:cs typeface="ＭＳ Ｐゴシック" charset="0"/>
              </a:rPr>
              <a:t>arcmin</a:t>
            </a:r>
            <a:r>
              <a:rPr lang="en-US" dirty="0">
                <a:latin typeface="Calibri" charset="0"/>
                <a:ea typeface="ＭＳ Ｐゴシック" charset="0"/>
                <a:cs typeface="ＭＳ Ｐゴシック" charset="0"/>
              </a:rPr>
              <a:t> opt </a:t>
            </a:r>
            <a:r>
              <a:rPr lang="en-US" dirty="0" err="1">
                <a:latin typeface="Calibri" charset="0"/>
                <a:ea typeface="ＭＳ Ｐゴシック" charset="0"/>
                <a:cs typeface="ＭＳ Ｐゴシック" charset="0"/>
              </a:rPr>
              <a:t>diam</a:t>
            </a:r>
            <a:r>
              <a:rPr lang="en-US" dirty="0">
                <a:latin typeface="Calibri" charset="0"/>
                <a:ea typeface="ＭＳ Ｐゴシック" charset="0"/>
                <a:cs typeface="ＭＳ Ｐゴシック" charset="0"/>
              </a:rPr>
              <a:t>, v = 17194 km/s, in </a:t>
            </a:r>
            <a:r>
              <a:rPr lang="en-US" dirty="0" err="1">
                <a:latin typeface="Calibri" charset="0"/>
                <a:ea typeface="ＭＳ Ｐゴシック" charset="0"/>
                <a:cs typeface="ＭＳ Ｐゴシック" charset="0"/>
              </a:rPr>
              <a:t>Abell</a:t>
            </a:r>
            <a:r>
              <a:rPr lang="en-US" dirty="0">
                <a:latin typeface="Calibri" charset="0"/>
                <a:ea typeface="ＭＳ Ｐゴシック" charset="0"/>
                <a:cs typeface="ＭＳ Ｐゴシック" charset="0"/>
              </a:rPr>
              <a:t> 3528A cluster), peak shown 2MASS Ks grey scale with VLBA position cross offset ~ 3 </a:t>
            </a:r>
            <a:r>
              <a:rPr lang="en-US" dirty="0" err="1">
                <a:latin typeface="Calibri" charset="0"/>
                <a:ea typeface="ＭＳ Ｐゴシック" charset="0"/>
                <a:cs typeface="ＭＳ Ｐゴシック" charset="0"/>
              </a:rPr>
              <a:t>arcsec</a:t>
            </a:r>
            <a:r>
              <a:rPr lang="en-US" dirty="0">
                <a:latin typeface="Calibri" charset="0"/>
                <a:ea typeface="ＭＳ Ｐゴシック" charset="0"/>
                <a:cs typeface="ＭＳ Ｐゴシック" charset="0"/>
              </a:rPr>
              <a:t> to the east.  Also, one 7 pc binary AGN in this sample.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40097626" indent="-39614320"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3306" eaLnBrk="0" fontAlgn="base" hangingPunct="0">
              <a:spcBef>
                <a:spcPct val="0"/>
              </a:spcBef>
              <a:spcAft>
                <a:spcPct val="0"/>
              </a:spcAft>
              <a:defRPr sz="2500">
                <a:solidFill>
                  <a:schemeClr val="tx1"/>
                </a:solidFill>
                <a:latin typeface="Arial" charset="0"/>
                <a:ea typeface="ＭＳ Ｐゴシック" charset="0"/>
              </a:defRPr>
            </a:lvl6pPr>
            <a:lvl7pPr marL="966612" eaLnBrk="0" fontAlgn="base" hangingPunct="0">
              <a:spcBef>
                <a:spcPct val="0"/>
              </a:spcBef>
              <a:spcAft>
                <a:spcPct val="0"/>
              </a:spcAft>
              <a:defRPr sz="2500">
                <a:solidFill>
                  <a:schemeClr val="tx1"/>
                </a:solidFill>
                <a:latin typeface="Arial" charset="0"/>
                <a:ea typeface="ＭＳ Ｐゴシック" charset="0"/>
              </a:defRPr>
            </a:lvl7pPr>
            <a:lvl8pPr marL="1449918" eaLnBrk="0" fontAlgn="base" hangingPunct="0">
              <a:spcBef>
                <a:spcPct val="0"/>
              </a:spcBef>
              <a:spcAft>
                <a:spcPct val="0"/>
              </a:spcAft>
              <a:defRPr sz="2500">
                <a:solidFill>
                  <a:schemeClr val="tx1"/>
                </a:solidFill>
                <a:latin typeface="Arial" charset="0"/>
                <a:ea typeface="ＭＳ Ｐゴシック" charset="0"/>
              </a:defRPr>
            </a:lvl8pPr>
            <a:lvl9pPr marL="19332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594A809-F376-5A48-A595-CB54604B87C4}" type="slidenum">
              <a:rPr lang="en-US" sz="1300"/>
              <a:pPr eaLnBrk="1" hangingPunct="1"/>
              <a:t>7</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FIR/radio correlation makes radio flux densities useful extinction-free star-formation</a:t>
            </a:r>
            <a:r>
              <a:rPr lang="en-US" baseline="0" dirty="0" smtClean="0"/>
              <a:t> indicators, even though the radio emission is energetically unimportant.  The radio sources powered by star formation are roughly coextensive with the FIR dust emission and star formation.  Radio images can resolve even the most compact star-forming galaxies, unlike FIR images, using aperture synthesis interferometry.</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8</a:t>
            </a:fld>
            <a:endParaRPr lang="en-US"/>
          </a:p>
        </p:txBody>
      </p:sp>
    </p:spTree>
    <p:extLst>
      <p:ext uri="{BB962C8B-B14F-4D97-AF65-F5344CB8AC3E}">
        <p14:creationId xmlns:p14="http://schemas.microsoft.com/office/powerpoint/2010/main" val="57700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Flattening 10-1000 </a:t>
            </a:r>
            <a:r>
              <a:rPr lang="en-US" baseline="0" dirty="0" err="1" smtClean="0"/>
              <a:t>microJy</a:t>
            </a:r>
            <a:r>
              <a:rPr lang="en-US" baseline="0" dirty="0" smtClean="0"/>
              <a:t> from star-forming galaxies, </a:t>
            </a:r>
            <a:r>
              <a:rPr lang="en-US" baseline="0" dirty="0" err="1" smtClean="0"/>
              <a:t>dropoff</a:t>
            </a:r>
            <a:r>
              <a:rPr lang="en-US" baseline="0" dirty="0" smtClean="0"/>
              <a:t> below 10 </a:t>
            </a:r>
            <a:r>
              <a:rPr lang="en-US" baseline="0" dirty="0" err="1" smtClean="0"/>
              <a:t>microJy</a:t>
            </a:r>
            <a:r>
              <a:rPr lang="en-US" baseline="0" dirty="0" smtClean="0"/>
              <a:t> = “knee” of their luminosity function.</a:t>
            </a:r>
          </a:p>
          <a:p>
            <a:r>
              <a:rPr lang="en-US" baseline="0" dirty="0" smtClean="0"/>
              <a:t>&lt;z&gt; is nearly independent of flux density because of (1) strong evolution up to z ~ 1 and (2) steep radio spectra (alpha ~ -0.7) give large K correction to suppress z &gt;&gt; 1 sources.</a:t>
            </a:r>
          </a:p>
          <a:p>
            <a:r>
              <a:rPr lang="en-US" baseline="0" dirty="0" smtClean="0"/>
              <a:t>Consequently, flux density correlates better with luminosity than distance; see upper abscissa. 1 </a:t>
            </a:r>
            <a:r>
              <a:rPr lang="en-US" baseline="0" dirty="0" err="1" smtClean="0"/>
              <a:t>microJy</a:t>
            </a:r>
            <a:r>
              <a:rPr lang="en-US" baseline="0" dirty="0" smtClean="0"/>
              <a:t> ~ our Galaxy (</a:t>
            </a:r>
            <a:r>
              <a:rPr lang="en-US" baseline="0" dirty="0" err="1" smtClean="0"/>
              <a:t>unevolved</a:t>
            </a:r>
            <a:r>
              <a:rPr lang="en-US" baseline="0" dirty="0" smtClean="0"/>
              <a:t> </a:t>
            </a:r>
            <a:r>
              <a:rPr lang="en-US" baseline="0" dirty="0" err="1" smtClean="0"/>
              <a:t>logL</a:t>
            </a:r>
            <a:r>
              <a:rPr lang="en-US" baseline="0" dirty="0" smtClean="0"/>
              <a:t> = 21.4) at z = 0.8.  Why even moderately bright radio sources have optically faint galaxy IDs.</a:t>
            </a:r>
          </a:p>
          <a:p>
            <a:r>
              <a:rPr lang="en-US" baseline="0" dirty="0" smtClean="0"/>
              <a:t>y</a:t>
            </a:r>
          </a:p>
          <a:p>
            <a:r>
              <a:rPr lang="en-US" baseline="0" dirty="0" smtClean="0"/>
              <a:t>Sensitive radio surveys are not “deep” radio surveys; they just sample less-luminous sources.  Similar to </a:t>
            </a:r>
            <a:r>
              <a:rPr lang="en-US" baseline="0" dirty="0" err="1" smtClean="0"/>
              <a:t>submm</a:t>
            </a:r>
            <a:r>
              <a:rPr lang="en-US" baseline="0" dirty="0" smtClean="0"/>
              <a:t> surveys, but for a different reason and at lower z. </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9</a:t>
            </a:fld>
            <a:endParaRPr lang="en-US"/>
          </a:p>
        </p:txBody>
      </p:sp>
    </p:spTree>
    <p:extLst>
      <p:ext uri="{BB962C8B-B14F-4D97-AF65-F5344CB8AC3E}">
        <p14:creationId xmlns:p14="http://schemas.microsoft.com/office/powerpoint/2010/main" val="306796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shape of these</a:t>
            </a:r>
            <a:r>
              <a:rPr lang="en-US" baseline="0" dirty="0" smtClean="0"/>
              <a:t> curves; they show contributions to the sky background as a function of log flux density.</a:t>
            </a:r>
            <a:endParaRPr lang="en-US" dirty="0"/>
          </a:p>
        </p:txBody>
      </p:sp>
      <p:sp>
        <p:nvSpPr>
          <p:cNvPr id="4" name="Slide Number Placeholder 3"/>
          <p:cNvSpPr>
            <a:spLocks noGrp="1"/>
          </p:cNvSpPr>
          <p:nvPr>
            <p:ph type="sldNum" sz="quarter" idx="10"/>
          </p:nvPr>
        </p:nvSpPr>
        <p:spPr/>
        <p:txBody>
          <a:bodyPr/>
          <a:lstStyle/>
          <a:p>
            <a:pPr>
              <a:defRPr/>
            </a:pPr>
            <a:fld id="{34556796-B60D-4584-B898-A2F69C958987}" type="slidenum">
              <a:rPr lang="en-US" smtClean="0"/>
              <a:pPr>
                <a:defRPr/>
              </a:pPr>
              <a:t>10</a:t>
            </a:fld>
            <a:endParaRPr lang="en-US"/>
          </a:p>
        </p:txBody>
      </p:sp>
    </p:spTree>
    <p:extLst>
      <p:ext uri="{BB962C8B-B14F-4D97-AF65-F5344CB8AC3E}">
        <p14:creationId xmlns:p14="http://schemas.microsoft.com/office/powerpoint/2010/main" val="267629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6" descr="bg_slides.jpg"/>
          <p:cNvPicPr>
            <a:picLocks noChangeAspect="1"/>
          </p:cNvPicPr>
          <p:nvPr/>
        </p:nvPicPr>
        <p:blipFill>
          <a:blip r:embed="rId2"/>
          <a:srcRect/>
          <a:stretch>
            <a:fillRect/>
          </a:stretch>
        </p:blipFill>
        <p:spPr bwMode="auto">
          <a:xfrm>
            <a:off x="0" y="1428750"/>
            <a:ext cx="9144000" cy="2870200"/>
          </a:xfrm>
          <a:prstGeom prst="rect">
            <a:avLst/>
          </a:prstGeom>
          <a:noFill/>
          <a:ln w="9525">
            <a:noFill/>
            <a:miter lim="800000"/>
            <a:headEnd/>
            <a:tailEnd/>
          </a:ln>
        </p:spPr>
      </p:pic>
      <p:sp>
        <p:nvSpPr>
          <p:cNvPr id="7" name="TextBox 6"/>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cs typeface="Gill Sans" pitchFamily="17" charset="0"/>
              </a:rPr>
              <a:t>Atacama Large Millimeter/</a:t>
            </a:r>
            <a:r>
              <a:rPr lang="en-US" sz="1350" dirty="0" err="1">
                <a:solidFill>
                  <a:srgbClr val="4375A2"/>
                </a:solidFill>
                <a:latin typeface="Gill Sans MT" pitchFamily="34" charset="0"/>
                <a:cs typeface="Gill Sans" pitchFamily="17" charset="0"/>
              </a:rPr>
              <a:t>submillimeter</a:t>
            </a:r>
            <a:r>
              <a:rPr lang="en-US" sz="1350" dirty="0">
                <a:solidFill>
                  <a:srgbClr val="4375A2"/>
                </a:solidFill>
                <a:latin typeface="Gill Sans MT" pitchFamily="34" charset="0"/>
                <a:cs typeface="Gill Sans" pitchFamily="17" charset="0"/>
              </a:rPr>
              <a:t> Array</a:t>
            </a:r>
          </a:p>
          <a:p>
            <a:pPr algn="r">
              <a:spcBef>
                <a:spcPct val="20000"/>
              </a:spcBef>
              <a:defRPr/>
            </a:pPr>
            <a:r>
              <a:rPr lang="en-US" sz="1350" dirty="0">
                <a:solidFill>
                  <a:srgbClr val="4375A2"/>
                </a:solidFill>
                <a:latin typeface="Gill Sans MT" pitchFamily="34" charset="0"/>
                <a:cs typeface="Gill Sans" pitchFamily="17" charset="0"/>
              </a:rPr>
              <a:t>Expanded Very Large Array</a:t>
            </a:r>
          </a:p>
          <a:p>
            <a:pPr algn="r">
              <a:spcBef>
                <a:spcPct val="20000"/>
              </a:spcBef>
              <a:defRPr/>
            </a:pPr>
            <a:r>
              <a:rPr lang="en-US" sz="1350" dirty="0">
                <a:solidFill>
                  <a:srgbClr val="4375A2"/>
                </a:solidFill>
                <a:latin typeface="Gill Sans MT" pitchFamily="34" charset="0"/>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cs typeface="Gill Sans" pitchFamily="17" charset="0"/>
              </a:rPr>
              <a:t>Very Long Baseline Array</a:t>
            </a:r>
          </a:p>
        </p:txBody>
      </p:sp>
      <p:pic>
        <p:nvPicPr>
          <p:cNvPr id="9" name="Picture 2"/>
          <p:cNvPicPr>
            <a:picLocks noChangeAspect="1" noChangeArrowheads="1"/>
          </p:cNvPicPr>
          <p:nvPr/>
        </p:nvPicPr>
        <p:blipFill>
          <a:blip r:embed="rId3"/>
          <a:srcRect/>
          <a:stretch>
            <a:fillRect/>
          </a:stretch>
        </p:blipFill>
        <p:spPr bwMode="auto">
          <a:xfrm>
            <a:off x="7799388" y="5313363"/>
            <a:ext cx="892175" cy="1154112"/>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3"/>
          </p:nvPr>
        </p:nvSpPr>
        <p:spPr>
          <a:xfrm>
            <a:off x="457200" y="4343400"/>
            <a:ext cx="4572000" cy="685800"/>
          </a:xfrm>
          <a:prstGeom prst="rect">
            <a:avLst/>
          </a:prstGeom>
        </p:spPr>
        <p:txBody>
          <a:bodyPr>
            <a:normAutofit/>
          </a:bodyPr>
          <a:lstStyle>
            <a:lvl1pPr>
              <a:defRPr sz="2400">
                <a:solidFill>
                  <a:srgbClr val="990033"/>
                </a:solidFill>
              </a:defRPr>
            </a:lvl1pPr>
          </a:lstStyle>
          <a:p>
            <a:pPr lvl="0"/>
            <a:r>
              <a:rPr lang="en-US" smtClean="0"/>
              <a:t>Click to edit Master text styles</a:t>
            </a:r>
          </a:p>
        </p:txBody>
      </p:sp>
      <p:sp>
        <p:nvSpPr>
          <p:cNvPr id="10" name="Text Placeholder 9"/>
          <p:cNvSpPr>
            <a:spLocks noGrp="1"/>
          </p:cNvSpPr>
          <p:nvPr>
            <p:ph type="body" sz="quarter" idx="14"/>
          </p:nvPr>
        </p:nvSpPr>
        <p:spPr>
          <a:xfrm>
            <a:off x="457200" y="4724400"/>
            <a:ext cx="6019800" cy="914400"/>
          </a:xfrm>
          <a:prstGeom prst="rect">
            <a:avLst/>
          </a:prstGeom>
        </p:spPr>
        <p:txBody>
          <a:bodyPr>
            <a:normAutofit/>
          </a:bodyPr>
          <a:lstStyle>
            <a:lvl1pPr>
              <a:defRPr sz="2000">
                <a:solidFill>
                  <a:srgbClr val="000099"/>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0197C042-D1D7-4B63-8C14-ABE05F1BFD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21EF4EEA-C0D7-4806-A315-086AD2DBD7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C5CBC839-E8F3-4B00-B17D-72850DDAB2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A5D0E886-B692-4204-BB92-D2A231A0D37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8" name="Slide Number Placeholder 5"/>
          <p:cNvSpPr>
            <a:spLocks noGrp="1"/>
          </p:cNvSpPr>
          <p:nvPr>
            <p:ph type="sldNum" sz="quarter" idx="11"/>
          </p:nvPr>
        </p:nvSpPr>
        <p:spPr/>
        <p:txBody>
          <a:bodyPr/>
          <a:lstStyle>
            <a:lvl1pPr>
              <a:defRPr/>
            </a:lvl1pPr>
          </a:lstStyle>
          <a:p>
            <a:pPr>
              <a:defRPr/>
            </a:pPr>
            <a:fld id="{BF86CD40-F9EA-4724-9943-31B6C79B23E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4" name="Slide Number Placeholder 5"/>
          <p:cNvSpPr>
            <a:spLocks noGrp="1"/>
          </p:cNvSpPr>
          <p:nvPr>
            <p:ph type="sldNum" sz="quarter" idx="11"/>
          </p:nvPr>
        </p:nvSpPr>
        <p:spPr/>
        <p:txBody>
          <a:bodyPr/>
          <a:lstStyle>
            <a:lvl1pPr>
              <a:defRPr/>
            </a:lvl1pPr>
          </a:lstStyle>
          <a:p>
            <a:pPr>
              <a:defRPr/>
            </a:pPr>
            <a:fld id="{38D7F8DA-47DA-445C-BA31-5072D159D97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3" name="Slide Number Placeholder 5"/>
          <p:cNvSpPr>
            <a:spLocks noGrp="1"/>
          </p:cNvSpPr>
          <p:nvPr>
            <p:ph type="sldNum" sz="quarter" idx="11"/>
          </p:nvPr>
        </p:nvSpPr>
        <p:spPr/>
        <p:txBody>
          <a:bodyPr/>
          <a:lstStyle>
            <a:lvl1pPr>
              <a:defRPr/>
            </a:lvl1pPr>
          </a:lstStyle>
          <a:p>
            <a:pPr>
              <a:defRPr/>
            </a:pPr>
            <a:fld id="{EF31DF10-4FD1-4693-ACF9-972B476FB3F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1D6739F0-630F-4820-BC5C-0DAB4FCF95C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874DD588-A049-4BDF-9D71-2B72931E431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6EBE3D6B-03ED-4CFF-8D38-00450ADF20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772400" cy="1470025"/>
          </a:xfrm>
          <a:prstGeom prst="rect">
            <a:avLst/>
          </a:prstGeom>
        </p:spPr>
        <p:txBody>
          <a:bodyPr/>
          <a:lstStyle/>
          <a:p>
            <a:r>
              <a:rPr lang="en-US" dirty="0" smtClean="0"/>
              <a:t>Click to edit Master title style</a:t>
            </a:r>
            <a:endParaRPr lang="en-US" dirty="0"/>
          </a:p>
        </p:txBody>
      </p:sp>
      <p:sp>
        <p:nvSpPr>
          <p:cNvPr id="7" name="Subtitle 2"/>
          <p:cNvSpPr>
            <a:spLocks noGrp="1"/>
          </p:cNvSpPr>
          <p:nvPr>
            <p:ph type="subTitle" idx="1"/>
          </p:nvPr>
        </p:nvSpPr>
        <p:spPr>
          <a:xfrm>
            <a:off x="457200" y="974725"/>
            <a:ext cx="6400800" cy="1752600"/>
          </a:xfr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1D7B181E-327C-45C7-92E8-1849364E9B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CF163B13-72DB-49BA-B143-3F46D2F8106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E6F8CA40-CA93-4A24-BFFF-D1D0C0D0519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731431F5-80FC-454D-97BC-A583B1B305C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47888C26-9E78-46CD-9CA9-FB28A039634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DEABE361-FF05-4921-AA85-F84DABC21AE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8" name="Slide Number Placeholder 5"/>
          <p:cNvSpPr>
            <a:spLocks noGrp="1"/>
          </p:cNvSpPr>
          <p:nvPr>
            <p:ph type="sldNum" sz="quarter" idx="11"/>
          </p:nvPr>
        </p:nvSpPr>
        <p:spPr/>
        <p:txBody>
          <a:bodyPr/>
          <a:lstStyle>
            <a:lvl1pPr>
              <a:defRPr/>
            </a:lvl1pPr>
          </a:lstStyle>
          <a:p>
            <a:pPr>
              <a:defRPr/>
            </a:pPr>
            <a:fld id="{209CEEEE-37DC-414E-8CC8-7B34DADBCDB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4" name="Slide Number Placeholder 5"/>
          <p:cNvSpPr>
            <a:spLocks noGrp="1"/>
          </p:cNvSpPr>
          <p:nvPr>
            <p:ph type="sldNum" sz="quarter" idx="11"/>
          </p:nvPr>
        </p:nvSpPr>
        <p:spPr/>
        <p:txBody>
          <a:bodyPr/>
          <a:lstStyle>
            <a:lvl1pPr>
              <a:defRPr/>
            </a:lvl1pPr>
          </a:lstStyle>
          <a:p>
            <a:pPr>
              <a:defRPr/>
            </a:pPr>
            <a:fld id="{05E528B2-0FCE-4B18-81E4-22CD2C57C1B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3" name="Slide Number Placeholder 5"/>
          <p:cNvSpPr>
            <a:spLocks noGrp="1"/>
          </p:cNvSpPr>
          <p:nvPr>
            <p:ph type="sldNum" sz="quarter" idx="11"/>
          </p:nvPr>
        </p:nvSpPr>
        <p:spPr/>
        <p:txBody>
          <a:bodyPr/>
          <a:lstStyle>
            <a:lvl1pPr>
              <a:defRPr/>
            </a:lvl1pPr>
          </a:lstStyle>
          <a:p>
            <a:pPr>
              <a:defRPr/>
            </a:pPr>
            <a:fld id="{66EF1D2B-E91C-40FE-8500-CF36A1FA4D6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60D1A2E8-D742-47E0-8594-AA12BC2943C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E7DC6A1C-4E00-4F8D-B4C9-F8C67CA72D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7FFF6385-5630-4085-B5D7-6FBD79496C4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1244C3D5-0E99-424B-A46B-D8B7427AA23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5" name="Slide Number Placeholder 5"/>
          <p:cNvSpPr>
            <a:spLocks noGrp="1"/>
          </p:cNvSpPr>
          <p:nvPr>
            <p:ph type="sldNum" sz="quarter" idx="11"/>
          </p:nvPr>
        </p:nvSpPr>
        <p:spPr/>
        <p:txBody>
          <a:bodyPr/>
          <a:lstStyle>
            <a:lvl1pPr>
              <a:defRPr/>
            </a:lvl1pPr>
          </a:lstStyle>
          <a:p>
            <a:pPr>
              <a:defRPr/>
            </a:pPr>
            <a:fld id="{B69B5FF8-8832-42C4-9BD0-AE9D035234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338FB40A-9EF3-4DC9-A1D3-8F491F1887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8" name="Slide Number Placeholder 5"/>
          <p:cNvSpPr>
            <a:spLocks noGrp="1"/>
          </p:cNvSpPr>
          <p:nvPr>
            <p:ph type="sldNum" sz="quarter" idx="11"/>
          </p:nvPr>
        </p:nvSpPr>
        <p:spPr/>
        <p:txBody>
          <a:bodyPr/>
          <a:lstStyle>
            <a:lvl1pPr>
              <a:defRPr/>
            </a:lvl1pPr>
          </a:lstStyle>
          <a:p>
            <a:pPr>
              <a:defRPr/>
            </a:pPr>
            <a:fld id="{8B94DA53-8CE7-468C-A3C2-84C2451E4E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4" name="Slide Number Placeholder 5"/>
          <p:cNvSpPr>
            <a:spLocks noGrp="1"/>
          </p:cNvSpPr>
          <p:nvPr>
            <p:ph type="sldNum" sz="quarter" idx="11"/>
          </p:nvPr>
        </p:nvSpPr>
        <p:spPr/>
        <p:txBody>
          <a:bodyPr/>
          <a:lstStyle>
            <a:lvl1pPr>
              <a:defRPr/>
            </a:lvl1pPr>
          </a:lstStyle>
          <a:p>
            <a:pPr>
              <a:defRPr/>
            </a:pPr>
            <a:fld id="{A1F14772-9505-4DF9-9E00-F4C8ABB393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3" name="Slide Number Placeholder 5"/>
          <p:cNvSpPr>
            <a:spLocks noGrp="1"/>
          </p:cNvSpPr>
          <p:nvPr>
            <p:ph type="sldNum" sz="quarter" idx="11"/>
          </p:nvPr>
        </p:nvSpPr>
        <p:spPr/>
        <p:txBody>
          <a:bodyPr/>
          <a:lstStyle>
            <a:lvl1pPr>
              <a:defRPr/>
            </a:lvl1pPr>
          </a:lstStyle>
          <a:p>
            <a:pPr>
              <a:defRPr/>
            </a:pPr>
            <a:fld id="{32AD9A4C-A362-46AE-90EB-A2E58BBB31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2CBB7755-7CAF-44CD-8E47-CAE1794F97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11"/>
          </p:nvPr>
        </p:nvSpPr>
        <p:spPr/>
        <p:txBody>
          <a:bodyPr/>
          <a:lstStyle>
            <a:lvl1pPr>
              <a:defRPr/>
            </a:lvl1pPr>
          </a:lstStyle>
          <a:p>
            <a:pPr>
              <a:defRPr/>
            </a:pPr>
            <a:fld id="{AA4A0013-AF9F-43A1-924E-0834748D4E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theme" Target="../theme/theme2.xml"/><Relationship Id="rId10" Type="http://schemas.openxmlformats.org/officeDocument/2006/relationships/image" Target="../media/image4.jpeg"/><Relationship Id="rId11"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3.xml"/><Relationship Id="rId13" Type="http://schemas.openxmlformats.org/officeDocument/2006/relationships/image" Target="../media/image5.jpeg"/><Relationship Id="rId1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4.xml"/><Relationship Id="rId13" Type="http://schemas.openxmlformats.org/officeDocument/2006/relationships/image" Target="../media/image5.jpeg"/><Relationship Id="rId14" Type="http://schemas.openxmlformats.org/officeDocument/2006/relationships/image" Target="../media/image2.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5"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r>
              <a:rPr lang="en-US" smtClean="0"/>
              <a:t>Radio Astronomy in the LSST Era   May 6-8, 2013</a:t>
            </a:r>
            <a:endParaRPr lang="en-US"/>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11" charset="-128"/>
              </a:defRPr>
            </a:lvl1pPr>
          </a:lstStyle>
          <a:p>
            <a:pPr>
              <a:defRPr/>
            </a:pPr>
            <a:fld id="{D586B71F-5396-4CEE-AFA1-388A94860F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9" r:id="rId1"/>
  </p:sldLayoutIdLst>
  <p:hf hdr="0" dt="0"/>
  <p:txStyles>
    <p:titleStyle>
      <a:lvl1pPr algn="l" defTabSz="457200" rtl="0" eaLnBrk="1" fontAlgn="base" hangingPunct="1">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1" fontAlgn="base" hangingPunct="1">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1" fontAlgn="base" hangingPunct="1">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11"/>
          <a:srcRect/>
          <a:stretch>
            <a:fillRect/>
          </a:stretch>
        </p:blipFill>
        <p:spPr bwMode="auto">
          <a:xfrm>
            <a:off x="452438" y="5835650"/>
            <a:ext cx="590550" cy="763588"/>
          </a:xfrm>
          <a:prstGeom prst="rect">
            <a:avLst/>
          </a:prstGeom>
          <a:noFill/>
          <a:ln w="9525">
            <a:noFill/>
            <a:miter lim="800000"/>
            <a:headEnd/>
            <a:tailEnd/>
          </a:ln>
        </p:spPr>
      </p:pic>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r>
              <a:rPr lang="en-US" smtClean="0"/>
              <a:t>Radio Astronomy in the LSST Era   May 6-8, 2013</a:t>
            </a: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11" charset="-128"/>
              </a:defRPr>
            </a:lvl1pPr>
          </a:lstStyle>
          <a:p>
            <a:pPr>
              <a:defRPr/>
            </a:pPr>
            <a:fld id="{EA8468F8-E381-4B18-B2A9-26DB6A7486F3}" type="slidenum">
              <a:rPr lang="en-US"/>
              <a:pPr>
                <a:defRPr/>
              </a:pPr>
              <a:t>‹#›</a:t>
            </a:fld>
            <a:endParaRPr lang="en-US"/>
          </a:p>
        </p:txBody>
      </p:sp>
      <p:sp>
        <p:nvSpPr>
          <p:cNvPr id="205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4"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3075"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mn-lt"/>
                <a:ea typeface="ＭＳ Ｐゴシック" pitchFamily="17" charset="-128"/>
                <a:cs typeface="+mn-cs"/>
              </a:defRPr>
            </a:lvl1pPr>
          </a:lstStyle>
          <a:p>
            <a:pPr>
              <a:defRPr/>
            </a:pPr>
            <a:r>
              <a:rPr lang="en-US" smtClean="0"/>
              <a:t>Radio Astronomy in the LSST Era   May 6-8, 2013</a:t>
            </a: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11" charset="-128"/>
              </a:defRPr>
            </a:lvl1pPr>
          </a:lstStyle>
          <a:p>
            <a:pPr>
              <a:defRPr/>
            </a:pPr>
            <a:fld id="{BE0C88F2-8632-424A-9474-A2796AB4509B}" type="slidenum">
              <a:rPr lang="en-US"/>
              <a:pPr>
                <a:defRPr/>
              </a:pPr>
              <a:t>‹#›</a:t>
            </a:fld>
            <a:endParaRPr lang="en-US"/>
          </a:p>
        </p:txBody>
      </p:sp>
      <p:sp>
        <p:nvSpPr>
          <p:cNvPr id="75783"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5784" name="Text Box 8"/>
          <p:cNvSpPr txBox="1">
            <a:spLocks noChangeArrowheads="1"/>
          </p:cNvSpPr>
          <p:nvPr/>
        </p:nvSpPr>
        <p:spPr bwMode="auto">
          <a:xfrm>
            <a:off x="7370763" y="19050"/>
            <a:ext cx="1423987"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CDL</a:t>
            </a:r>
          </a:p>
        </p:txBody>
      </p:sp>
      <p:sp>
        <p:nvSpPr>
          <p:cNvPr id="75785"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ＭＳ Ｐゴシック"/>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4099"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mn-lt"/>
                <a:ea typeface="ＭＳ Ｐゴシック" pitchFamily="17" charset="-128"/>
                <a:cs typeface="+mn-cs"/>
              </a:defRPr>
            </a:lvl1pPr>
          </a:lstStyle>
          <a:p>
            <a:pPr>
              <a:defRPr/>
            </a:pPr>
            <a:r>
              <a:rPr lang="en-US" smtClean="0"/>
              <a:t>Radio Astronomy in the LSST Era   May 6-8, 2013</a:t>
            </a: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11" charset="-128"/>
              </a:defRPr>
            </a:lvl1pPr>
          </a:lstStyle>
          <a:p>
            <a:pPr>
              <a:defRPr/>
            </a:pPr>
            <a:fld id="{428388F8-1413-4A6E-B7DC-8CA204E097C8}" type="slidenum">
              <a:rPr lang="en-US"/>
              <a:pPr>
                <a:defRPr/>
              </a:pPr>
              <a:t>‹#›</a:t>
            </a:fld>
            <a:endParaRPr lang="en-US"/>
          </a:p>
        </p:txBody>
      </p:sp>
      <p:sp>
        <p:nvSpPr>
          <p:cNvPr id="76807"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6808" name="Text Box 8"/>
          <p:cNvSpPr txBox="1">
            <a:spLocks noChangeArrowheads="1"/>
          </p:cNvSpPr>
          <p:nvPr/>
        </p:nvSpPr>
        <p:spPr bwMode="auto">
          <a:xfrm>
            <a:off x="7370763" y="19050"/>
            <a:ext cx="1479550"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NTC</a:t>
            </a:r>
          </a:p>
        </p:txBody>
      </p:sp>
      <p:sp>
        <p:nvSpPr>
          <p:cNvPr id="76809"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ＭＳ Ｐゴシック"/>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cs typeface="ＭＳ Ｐゴシック"/>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mailto:akimball@nrao.edu" TargetMode="External"/><Relationship Id="rId4" Type="http://schemas.openxmlformats.org/officeDocument/2006/relationships/hyperlink" Target="mailto:rms-lsst-group@nrao.edu"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ctrTitle"/>
          </p:nvPr>
        </p:nvSpPr>
        <p:spPr bwMode="auto">
          <a:xfrm>
            <a:off x="457199" y="265176"/>
            <a:ext cx="8124825" cy="1585849"/>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Extragalactic Source Populations</a:t>
            </a:r>
          </a:p>
        </p:txBody>
      </p:sp>
      <p:sp>
        <p:nvSpPr>
          <p:cNvPr id="6147" name="Subtitle 6"/>
          <p:cNvSpPr>
            <a:spLocks noGrp="1"/>
          </p:cNvSpPr>
          <p:nvPr>
            <p:ph type="subTitle" idx="1"/>
          </p:nvPr>
        </p:nvSpPr>
        <p:spPr bwMode="auto">
          <a:xfrm>
            <a:off x="457200" y="850393"/>
            <a:ext cx="6689436" cy="566928"/>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smtClean="0">
                <a:latin typeface="Gill Sans MT" pitchFamily="34" charset="0"/>
                <a:ea typeface="ＭＳ Ｐゴシック" pitchFamily="17" charset="-128"/>
                <a:cs typeface="Gill Sans" pitchFamily="17" charset="0"/>
              </a:rPr>
              <a:t>Radio Astronomy in the LSST Era                         May 7, 2013</a:t>
            </a:r>
          </a:p>
        </p:txBody>
      </p:sp>
      <p:sp>
        <p:nvSpPr>
          <p:cNvPr id="6148" name="Text Placeholder 7"/>
          <p:cNvSpPr>
            <a:spLocks noGrp="1"/>
          </p:cNvSpPr>
          <p:nvPr>
            <p:ph type="body" sz="quarter" idx="13"/>
          </p:nvPr>
        </p:nvSpPr>
        <p:spPr bwMode="auto">
          <a:xfrm>
            <a:off x="457200" y="4343400"/>
            <a:ext cx="6201614" cy="685800"/>
          </a:xfrm>
          <a:ln>
            <a:miter lim="800000"/>
            <a:headEnd/>
            <a:tailEnd/>
          </a:ln>
        </p:spPr>
        <p:txBody>
          <a:bodyPr vert="horz" wrap="square" lIns="91440" tIns="45720" rIns="91440" bIns="45720" numCol="1" anchor="t" anchorCtr="0" compatLnSpc="1">
            <a:prstTxWarp prst="textNoShape">
              <a:avLst/>
            </a:prstTxWarp>
            <a:normAutofit/>
          </a:bodyPr>
          <a:lstStyle/>
          <a:p>
            <a:pPr marL="0" indent="0">
              <a:buFont typeface="Arial" pitchFamily="34" charset="0"/>
              <a:buNone/>
              <a:defRPr/>
            </a:pPr>
            <a:endParaRPr lang="en-US" dirty="0" smtClean="0">
              <a:latin typeface="Gill Sans MT" pitchFamily="34" charset="0"/>
              <a:ea typeface="ＭＳ Ｐゴシック"/>
            </a:endParaRPr>
          </a:p>
        </p:txBody>
      </p:sp>
      <p:sp>
        <p:nvSpPr>
          <p:cNvPr id="6149" name="Text Placeholder 8"/>
          <p:cNvSpPr>
            <a:spLocks noGrp="1"/>
          </p:cNvSpPr>
          <p:nvPr>
            <p:ph type="body" sz="quarter" idx="14"/>
          </p:nvPr>
        </p:nvSpPr>
        <p:spPr bwMode="auto">
          <a:xfrm>
            <a:off x="457200" y="5002213"/>
            <a:ext cx="6019800" cy="401637"/>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latin typeface="Gill Sans MT" pitchFamily="34" charset="0"/>
                <a:ea typeface="ＭＳ Ｐゴシック" pitchFamily="17" charset="-128"/>
                <a:cs typeface="Gill Sans" pitchFamily="17" charset="0"/>
              </a:rPr>
              <a:t>Jim Condon</a:t>
            </a:r>
          </a:p>
          <a:p>
            <a:pPr marL="0" indent="0"/>
            <a:endParaRPr lang="en-US" dirty="0" smtClean="0">
              <a:latin typeface="Gill Sans MT" pitchFamily="34" charset="0"/>
              <a:ea typeface="ＭＳ Ｐゴシック" pitchFamily="17" charset="-128"/>
              <a:cs typeface="Gill Sans" pitchFamily="17"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7400713" cy="1327837"/>
          </a:xfrm>
        </p:spPr>
        <p:txBody>
          <a:bodyPr/>
          <a:lstStyle/>
          <a:p>
            <a:r>
              <a:rPr lang="en-US" dirty="0" smtClean="0"/>
              <a:t>Star formation </a:t>
            </a:r>
            <a:r>
              <a:rPr lang="en-US" dirty="0" err="1" smtClean="0"/>
              <a:t>vs</a:t>
            </a:r>
            <a:r>
              <a:rPr lang="en-US" dirty="0" smtClean="0"/>
              <a:t> AGN sources: </a:t>
            </a:r>
            <a:br>
              <a:rPr lang="en-US" dirty="0" smtClean="0"/>
            </a:br>
            <a:r>
              <a:rPr lang="en-US" dirty="0" smtClean="0"/>
              <a:t>1000 × luminosity difference but comparable energy densities</a:t>
            </a:r>
            <a:endParaRPr lang="en-US" dirty="0"/>
          </a:p>
        </p:txBody>
      </p:sp>
      <p:pic>
        <p:nvPicPr>
          <p:cNvPr id="6" name="Content Placeholder 5" descr="powerdens.ps"/>
          <p:cNvPicPr>
            <a:picLocks noGrp="1" noChangeAspect="1"/>
          </p:cNvPicPr>
          <p:nvPr>
            <p:ph idx="1"/>
          </p:nvPr>
        </p:nvPicPr>
        <p:blipFill rotWithShape="1">
          <a:blip r:embed="rId3">
            <a:extLst>
              <a:ext uri="{28A0092B-C50C-407E-A947-70E740481C1C}">
                <a14:useLocalDpi xmlns:a14="http://schemas.microsoft.com/office/drawing/2010/main" val="0"/>
              </a:ext>
            </a:extLst>
          </a:blip>
          <a:srcRect l="6610" t="29122" r="21076" b="7914"/>
          <a:stretch/>
        </p:blipFill>
        <p:spPr>
          <a:xfrm>
            <a:off x="2930095" y="1744917"/>
            <a:ext cx="5136230" cy="4471982"/>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10</a:t>
            </a:fld>
            <a:endParaRPr lang="en-US"/>
          </a:p>
        </p:txBody>
      </p:sp>
      <p:sp>
        <p:nvSpPr>
          <p:cNvPr id="7" name="TextBox 6"/>
          <p:cNvSpPr txBox="1"/>
          <p:nvPr/>
        </p:nvSpPr>
        <p:spPr>
          <a:xfrm>
            <a:off x="652826" y="3299912"/>
            <a:ext cx="1616906" cy="400110"/>
          </a:xfrm>
          <a:prstGeom prst="rect">
            <a:avLst/>
          </a:prstGeom>
          <a:noFill/>
        </p:spPr>
        <p:txBody>
          <a:bodyPr wrap="none" rtlCol="0">
            <a:spAutoFit/>
          </a:bodyPr>
          <a:lstStyle/>
          <a:p>
            <a:pPr eaLnBrk="0" hangingPunct="0">
              <a:spcBef>
                <a:spcPct val="20000"/>
              </a:spcBef>
            </a:pPr>
            <a:r>
              <a:rPr lang="en-US" sz="2000" i="1" dirty="0">
                <a:solidFill>
                  <a:srgbClr val="000099"/>
                </a:solidFill>
                <a:latin typeface="Gill Sans MT" pitchFamily="34" charset="0"/>
                <a:cs typeface="Gill Sans" pitchFamily="17" charset="0"/>
              </a:rPr>
              <a:t>u</a:t>
            </a:r>
            <a:r>
              <a:rPr lang="en-US" sz="2000" baseline="-25000" dirty="0" smtClean="0">
                <a:solidFill>
                  <a:srgbClr val="000099"/>
                </a:solidFill>
                <a:latin typeface="Gill Sans MT" pitchFamily="34" charset="0"/>
                <a:cs typeface="Gill Sans" pitchFamily="17" charset="0"/>
              </a:rPr>
              <a:t>m</a:t>
            </a:r>
            <a:r>
              <a:rPr lang="en-US" sz="2000" dirty="0" smtClean="0">
                <a:solidFill>
                  <a:srgbClr val="000099"/>
                </a:solidFill>
                <a:latin typeface="Gill Sans MT" pitchFamily="34" charset="0"/>
                <a:cs typeface="Gill Sans" pitchFamily="17" charset="0"/>
              </a:rPr>
              <a:t> ∝ </a:t>
            </a:r>
            <a:r>
              <a:rPr lang="en-US" sz="2000" i="1" dirty="0" smtClean="0">
                <a:solidFill>
                  <a:srgbClr val="000099"/>
                </a:solidFill>
                <a:latin typeface="Gill Sans MT" pitchFamily="34" charset="0"/>
                <a:cs typeface="Gill Sans" pitchFamily="17" charset="0"/>
              </a:rPr>
              <a:t>L </a:t>
            </a:r>
            <a:r>
              <a:rPr lang="en-US" sz="2000" dirty="0" err="1" smtClean="0">
                <a:solidFill>
                  <a:srgbClr val="000099"/>
                </a:solidFill>
                <a:latin typeface="Lucida Grande"/>
                <a:ea typeface="Lucida Grande"/>
                <a:cs typeface="Lucida Grande"/>
              </a:rPr>
              <a:t>ρ</a:t>
            </a:r>
            <a:r>
              <a:rPr lang="en-US" sz="2000" baseline="-25000" dirty="0" err="1" smtClean="0">
                <a:solidFill>
                  <a:srgbClr val="000099"/>
                </a:solidFill>
                <a:latin typeface="Lucida Grande"/>
                <a:ea typeface="Lucida Grande"/>
                <a:cs typeface="Lucida Grande"/>
              </a:rPr>
              <a:t>m</a:t>
            </a:r>
            <a:r>
              <a:rPr lang="en-US" sz="2000" dirty="0" smtClean="0">
                <a:solidFill>
                  <a:srgbClr val="000099"/>
                </a:solidFill>
                <a:latin typeface="Gill Sans MT" pitchFamily="34" charset="0"/>
                <a:cs typeface="Gill Sans" pitchFamily="17" charset="0"/>
              </a:rPr>
              <a:t>(</a:t>
            </a:r>
            <a:r>
              <a:rPr lang="en-US" sz="2000" i="1" dirty="0" smtClean="0">
                <a:solidFill>
                  <a:srgbClr val="000099"/>
                </a:solidFill>
                <a:latin typeface="Gill Sans MT" pitchFamily="34" charset="0"/>
                <a:cs typeface="Gill Sans" pitchFamily="17" charset="0"/>
              </a:rPr>
              <a:t>L</a:t>
            </a:r>
            <a:r>
              <a:rPr lang="en-US" sz="2000" dirty="0" smtClean="0">
                <a:solidFill>
                  <a:srgbClr val="000099"/>
                </a:solidFill>
                <a:latin typeface="Gill Sans MT" pitchFamily="34" charset="0"/>
                <a:cs typeface="Gill Sans" pitchFamily="17" charset="0"/>
              </a:rPr>
              <a:t>)</a:t>
            </a:r>
          </a:p>
        </p:txBody>
      </p:sp>
    </p:spTree>
    <p:extLst>
      <p:ext uri="{BB962C8B-B14F-4D97-AF65-F5344CB8AC3E}">
        <p14:creationId xmlns:p14="http://schemas.microsoft.com/office/powerpoint/2010/main" val="19211029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the radio source background</a:t>
            </a:r>
            <a:endParaRPr lang="en-US" dirty="0"/>
          </a:p>
        </p:txBody>
      </p:sp>
      <p:pic>
        <p:nvPicPr>
          <p:cNvPr id="6" name="Content Placeholder 5" descr="tbkndl2.eps"/>
          <p:cNvPicPr>
            <a:picLocks noGrp="1" noChangeAspect="1"/>
          </p:cNvPicPr>
          <p:nvPr>
            <p:ph idx="1"/>
          </p:nvPr>
        </p:nvPicPr>
        <p:blipFill rotWithShape="1">
          <a:blip r:embed="rId3">
            <a:extLst>
              <a:ext uri="{28A0092B-C50C-407E-A947-70E740481C1C}">
                <a14:useLocalDpi xmlns:a14="http://schemas.microsoft.com/office/drawing/2010/main" val="0"/>
              </a:ext>
            </a:extLst>
          </a:blip>
          <a:srcRect l="9223" t="9822" r="15246" b="44098"/>
          <a:stretch/>
        </p:blipFill>
        <p:spPr>
          <a:xfrm>
            <a:off x="1859847" y="1132754"/>
            <a:ext cx="5902203" cy="4659634"/>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11</a:t>
            </a:fld>
            <a:endParaRPr lang="en-US"/>
          </a:p>
        </p:txBody>
      </p:sp>
    </p:spTree>
    <p:extLst>
      <p:ext uri="{BB962C8B-B14F-4D97-AF65-F5344CB8AC3E}">
        <p14:creationId xmlns:p14="http://schemas.microsoft.com/office/powerpoint/2010/main" val="933944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243"/>
            <a:ext cx="5999832" cy="1143000"/>
          </a:xfrm>
        </p:spPr>
        <p:txBody>
          <a:bodyPr/>
          <a:lstStyle/>
          <a:p>
            <a:r>
              <a:rPr lang="en-US" dirty="0" smtClean="0"/>
              <a:t>FIR/radio correlation and the  </a:t>
            </a:r>
            <a:r>
              <a:rPr lang="en-US" dirty="0" err="1" smtClean="0">
                <a:latin typeface="Lucida Grande"/>
                <a:ea typeface="Lucida Grande"/>
                <a:cs typeface="Lucida Grande"/>
              </a:rPr>
              <a:t>μ</a:t>
            </a:r>
            <a:r>
              <a:rPr lang="en-US" dirty="0" err="1" smtClean="0"/>
              <a:t>Jy</a:t>
            </a:r>
            <a:r>
              <a:rPr lang="en-US" dirty="0" smtClean="0"/>
              <a:t> radio source count</a:t>
            </a:r>
            <a:endParaRPr lang="en-US" dirty="0"/>
          </a:p>
        </p:txBody>
      </p:sp>
      <p:pic>
        <p:nvPicPr>
          <p:cNvPr id="6" name="Content Placeholder 5" descr="bertacount.eps"/>
          <p:cNvPicPr>
            <a:picLocks noGrp="1" noChangeAspect="1"/>
          </p:cNvPicPr>
          <p:nvPr>
            <p:ph idx="1"/>
          </p:nvPr>
        </p:nvPicPr>
        <p:blipFill rotWithShape="1">
          <a:blip r:embed="rId3">
            <a:extLst>
              <a:ext uri="{28A0092B-C50C-407E-A947-70E740481C1C}">
                <a14:useLocalDpi xmlns:a14="http://schemas.microsoft.com/office/drawing/2010/main" val="0"/>
              </a:ext>
            </a:extLst>
          </a:blip>
          <a:srcRect l="10597" t="8961" r="15055" b="66035"/>
          <a:stretch/>
        </p:blipFill>
        <p:spPr>
          <a:xfrm>
            <a:off x="809884" y="1454169"/>
            <a:ext cx="7636670" cy="3323652"/>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12</a:t>
            </a:fld>
            <a:endParaRPr lang="en-US"/>
          </a:p>
        </p:txBody>
      </p:sp>
      <p:sp>
        <p:nvSpPr>
          <p:cNvPr id="7" name="TextBox 6"/>
          <p:cNvSpPr txBox="1"/>
          <p:nvPr/>
        </p:nvSpPr>
        <p:spPr>
          <a:xfrm>
            <a:off x="1737196" y="4890751"/>
            <a:ext cx="5970698" cy="1015663"/>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Data points and P(D) box: Herschel </a:t>
            </a:r>
            <a:r>
              <a:rPr lang="en-US" sz="2000" dirty="0" err="1" smtClean="0">
                <a:solidFill>
                  <a:srgbClr val="000099"/>
                </a:solidFill>
                <a:latin typeface="Lucida Grande"/>
                <a:ea typeface="Lucida Grande"/>
                <a:cs typeface="Lucida Grande"/>
              </a:rPr>
              <a:t>λ</a:t>
            </a:r>
            <a:r>
              <a:rPr lang="en-US" sz="2000" dirty="0" smtClean="0">
                <a:solidFill>
                  <a:srgbClr val="000099"/>
                </a:solidFill>
                <a:latin typeface="Lucida Grande"/>
                <a:ea typeface="Lucida Grande"/>
                <a:cs typeface="Lucida Grande"/>
              </a:rPr>
              <a:t> = </a:t>
            </a:r>
            <a:r>
              <a:rPr lang="en-US" sz="2000" dirty="0" smtClean="0">
                <a:solidFill>
                  <a:srgbClr val="000099"/>
                </a:solidFill>
                <a:latin typeface="Gill Sans MT" pitchFamily="34" charset="0"/>
                <a:cs typeface="Gill Sans" pitchFamily="17" charset="0"/>
              </a:rPr>
              <a:t>160 </a:t>
            </a:r>
            <a:r>
              <a:rPr lang="en-US" sz="2000" dirty="0" err="1" smtClean="0">
                <a:solidFill>
                  <a:srgbClr val="000099"/>
                </a:solidFill>
                <a:latin typeface="Lucida Grande"/>
                <a:ea typeface="Lucida Grande"/>
                <a:cs typeface="Lucida Grande"/>
              </a:rPr>
              <a:t>μm</a:t>
            </a:r>
            <a:r>
              <a:rPr lang="en-US" sz="2000" dirty="0" smtClean="0">
                <a:solidFill>
                  <a:srgbClr val="000099"/>
                </a:solidFill>
                <a:latin typeface="Lucida Grande"/>
                <a:ea typeface="Lucida Grande"/>
                <a:cs typeface="Lucida Grande"/>
              </a:rPr>
              <a:t> counts (Berta et al. 2011, A&amp;A, 532 A49) converted to 1.4 GHz by FIR/radio correlation</a:t>
            </a:r>
            <a:endParaRPr lang="en-US" sz="2000" dirty="0" smtClean="0">
              <a:solidFill>
                <a:srgbClr val="000099"/>
              </a:solidFill>
              <a:latin typeface="Gill Sans MT" pitchFamily="34" charset="0"/>
              <a:cs typeface="Gill Sans" pitchFamily="17" charset="0"/>
            </a:endParaRPr>
          </a:p>
        </p:txBody>
      </p:sp>
    </p:spTree>
    <p:extLst>
      <p:ext uri="{BB962C8B-B14F-4D97-AF65-F5344CB8AC3E}">
        <p14:creationId xmlns:p14="http://schemas.microsoft.com/office/powerpoint/2010/main" val="32355712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2416420" cy="1434669"/>
          </a:xfrm>
        </p:spPr>
        <p:txBody>
          <a:bodyPr/>
          <a:lstStyle/>
          <a:p>
            <a:r>
              <a:rPr lang="en-US" dirty="0" smtClean="0"/>
              <a:t>Optical IDs</a:t>
            </a:r>
            <a:endParaRPr lang="en-US" baseline="30000" dirty="0"/>
          </a:p>
        </p:txBody>
      </p:sp>
      <p:pic>
        <p:nvPicPr>
          <p:cNvPr id="6" name="Content Placeholder 5" descr="LSST4x4arcmin.jpg"/>
          <p:cNvPicPr>
            <a:picLocks noGrp="1" noChangeAspect="1"/>
          </p:cNvPicPr>
          <p:nvPr>
            <p:ph idx="1"/>
          </p:nvPr>
        </p:nvPicPr>
        <p:blipFill>
          <a:blip r:embed="rId3"/>
          <a:srcRect/>
          <a:stretch>
            <a:fillRect/>
          </a:stretch>
        </p:blipFill>
        <p:spPr>
          <a:xfrm>
            <a:off x="3045950" y="0"/>
            <a:ext cx="6098050" cy="6098019"/>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13</a:t>
            </a:fld>
            <a:endParaRPr lang="en-US"/>
          </a:p>
        </p:txBody>
      </p:sp>
      <p:sp>
        <p:nvSpPr>
          <p:cNvPr id="7" name="TextBox 6"/>
          <p:cNvSpPr txBox="1"/>
          <p:nvPr/>
        </p:nvSpPr>
        <p:spPr>
          <a:xfrm>
            <a:off x="347582" y="942725"/>
            <a:ext cx="2526037" cy="4672048"/>
          </a:xfrm>
          <a:prstGeom prst="rect">
            <a:avLst/>
          </a:prstGeom>
          <a:noFill/>
        </p:spPr>
        <p:txBody>
          <a:bodyPr wrap="square" rtlCol="0">
            <a:spAutoFit/>
          </a:bodyPr>
          <a:lstStyle/>
          <a:p>
            <a:pPr marL="342900" indent="-342900" eaLnBrk="0" hangingPunct="0">
              <a:spcBef>
                <a:spcPct val="20000"/>
              </a:spcBef>
            </a:pPr>
            <a:r>
              <a:rPr lang="en-US" dirty="0" smtClean="0">
                <a:solidFill>
                  <a:srgbClr val="000099"/>
                </a:solidFill>
                <a:latin typeface="Gill Sans MT" pitchFamily="34" charset="0"/>
                <a:cs typeface="Gill Sans" pitchFamily="17" charset="0"/>
              </a:rPr>
              <a:t>~ 10</a:t>
            </a:r>
            <a:r>
              <a:rPr lang="en-US" baseline="30000" dirty="0" smtClean="0">
                <a:solidFill>
                  <a:srgbClr val="000099"/>
                </a:solidFill>
                <a:latin typeface="Gill Sans MT" pitchFamily="34" charset="0"/>
                <a:cs typeface="Gill Sans" pitchFamily="17" charset="0"/>
              </a:rPr>
              <a:t>10</a:t>
            </a:r>
            <a:r>
              <a:rPr lang="en-US" dirty="0" smtClean="0">
                <a:solidFill>
                  <a:srgbClr val="000099"/>
                </a:solidFill>
                <a:latin typeface="Gill Sans MT" pitchFamily="34" charset="0"/>
                <a:cs typeface="Gill Sans" pitchFamily="17" charset="0"/>
              </a:rPr>
              <a:t> galaxies </a:t>
            </a:r>
          </a:p>
          <a:p>
            <a:pPr marL="342900" indent="-342900" eaLnBrk="0" hangingPunct="0">
              <a:spcBef>
                <a:spcPct val="20000"/>
              </a:spcBef>
            </a:pPr>
            <a:r>
              <a:rPr lang="en-US" dirty="0">
                <a:solidFill>
                  <a:srgbClr val="000099"/>
                </a:solidFill>
                <a:latin typeface="Gill Sans MT" pitchFamily="34" charset="0"/>
                <a:cs typeface="Gill Sans" pitchFamily="17" charset="0"/>
              </a:rPr>
              <a:t>w</a:t>
            </a:r>
            <a:r>
              <a:rPr lang="en-US" dirty="0" smtClean="0">
                <a:solidFill>
                  <a:srgbClr val="000099"/>
                </a:solidFill>
                <a:latin typeface="Gill Sans MT" pitchFamily="34" charset="0"/>
                <a:cs typeface="Gill Sans" pitchFamily="17" charset="0"/>
              </a:rPr>
              <a:t>ith r &lt; 27.7 </a:t>
            </a:r>
          </a:p>
          <a:p>
            <a:pPr marL="342900" indent="-342900" eaLnBrk="0" hangingPunct="0">
              <a:spcBef>
                <a:spcPct val="20000"/>
              </a:spcBef>
            </a:pPr>
            <a:r>
              <a:rPr lang="en-US" dirty="0" smtClean="0">
                <a:solidFill>
                  <a:srgbClr val="000099"/>
                </a:solidFill>
                <a:latin typeface="Gill Sans MT" pitchFamily="34" charset="0"/>
                <a:cs typeface="Gill Sans" pitchFamily="17" charset="0"/>
              </a:rPr>
              <a:t>in 2×10</a:t>
            </a:r>
            <a:r>
              <a:rPr lang="en-US" baseline="30000" dirty="0" smtClean="0">
                <a:solidFill>
                  <a:srgbClr val="000099"/>
                </a:solidFill>
                <a:latin typeface="Gill Sans MT" pitchFamily="34" charset="0"/>
                <a:cs typeface="Gill Sans" pitchFamily="17" charset="0"/>
              </a:rPr>
              <a:t>4</a:t>
            </a:r>
            <a:r>
              <a:rPr lang="en-US" dirty="0" smtClean="0">
                <a:solidFill>
                  <a:srgbClr val="000099"/>
                </a:solidFill>
                <a:latin typeface="Gill Sans MT" pitchFamily="34" charset="0"/>
                <a:cs typeface="Gill Sans" pitchFamily="17" charset="0"/>
              </a:rPr>
              <a:t> deg</a:t>
            </a:r>
            <a:r>
              <a:rPr lang="en-US" baseline="30000" dirty="0" smtClean="0">
                <a:solidFill>
                  <a:srgbClr val="000099"/>
                </a:solidFill>
                <a:latin typeface="Gill Sans MT" pitchFamily="34" charset="0"/>
                <a:cs typeface="Gill Sans" pitchFamily="17" charset="0"/>
              </a:rPr>
              <a:t>2 </a:t>
            </a:r>
            <a:r>
              <a:rPr lang="en-US" sz="2000" dirty="0" smtClean="0">
                <a:solidFill>
                  <a:srgbClr val="000099"/>
                </a:solidFill>
                <a:latin typeface="Gill Sans MT" pitchFamily="34" charset="0"/>
                <a:cs typeface="Gill Sans" pitchFamily="17" charset="0"/>
              </a:rPr>
              <a:t>→</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1 galaxy / 25 arcsec</a:t>
            </a:r>
            <a:r>
              <a:rPr lang="en-US" sz="2000" baseline="30000" dirty="0" smtClean="0">
                <a:solidFill>
                  <a:srgbClr val="000099"/>
                </a:solidFill>
                <a:latin typeface="Gill Sans MT" pitchFamily="34" charset="0"/>
                <a:cs typeface="Gill Sans" pitchFamily="17" charset="0"/>
              </a:rPr>
              <a:t>2</a:t>
            </a:r>
          </a:p>
          <a:p>
            <a:pPr indent="-342900" eaLnBrk="0" hangingPunct="0">
              <a:spcBef>
                <a:spcPct val="20000"/>
              </a:spcBef>
            </a:pPr>
            <a:endParaRPr lang="en-US" dirty="0" smtClean="0">
              <a:solidFill>
                <a:srgbClr val="000099"/>
              </a:solidFill>
              <a:latin typeface="Lucida Grande"/>
              <a:ea typeface="Lucida Grande"/>
              <a:cs typeface="Lucida Grande"/>
            </a:endParaRPr>
          </a:p>
          <a:p>
            <a:pPr indent="-342900" eaLnBrk="0" hangingPunct="0">
              <a:spcBef>
                <a:spcPct val="20000"/>
              </a:spcBef>
            </a:pPr>
            <a:r>
              <a:rPr lang="en-US" dirty="0" err="1" smtClean="0">
                <a:solidFill>
                  <a:srgbClr val="000099"/>
                </a:solidFill>
                <a:latin typeface="Lucida Grande"/>
                <a:ea typeface="Lucida Grande"/>
                <a:cs typeface="Lucida Grande"/>
              </a:rPr>
              <a:t>σ</a:t>
            </a:r>
            <a:r>
              <a:rPr lang="en-US" dirty="0" smtClean="0">
                <a:solidFill>
                  <a:srgbClr val="000099"/>
                </a:solidFill>
                <a:latin typeface="Lucida Grande"/>
                <a:ea typeface="Lucida Grande"/>
                <a:cs typeface="Lucida Grande"/>
              </a:rPr>
              <a:t> ~</a:t>
            </a:r>
            <a:r>
              <a:rPr lang="en-US" dirty="0" smtClean="0">
                <a:solidFill>
                  <a:srgbClr val="000099"/>
                </a:solidFill>
                <a:latin typeface="Gill Sans MT" pitchFamily="34" charset="0"/>
                <a:cs typeface="Gill Sans" pitchFamily="17" charset="0"/>
              </a:rPr>
              <a:t> 0.2 </a:t>
            </a:r>
            <a:r>
              <a:rPr lang="en-US" dirty="0" err="1" smtClean="0">
                <a:solidFill>
                  <a:srgbClr val="000099"/>
                </a:solidFill>
                <a:latin typeface="Gill Sans MT" pitchFamily="34" charset="0"/>
                <a:cs typeface="Gill Sans" pitchFamily="17" charset="0"/>
              </a:rPr>
              <a:t>arcsec</a:t>
            </a:r>
            <a:r>
              <a:rPr lang="en-US" dirty="0" smtClean="0">
                <a:solidFill>
                  <a:srgbClr val="000099"/>
                </a:solidFill>
                <a:latin typeface="Gill Sans MT" pitchFamily="34" charset="0"/>
                <a:cs typeface="Gill Sans" pitchFamily="17" charset="0"/>
              </a:rPr>
              <a:t> astrometry to ID?</a:t>
            </a:r>
          </a:p>
          <a:p>
            <a:pPr indent="-342900" eaLnBrk="0" hangingPunct="0">
              <a:spcBef>
                <a:spcPct val="20000"/>
              </a:spcBef>
            </a:pPr>
            <a:endParaRPr lang="en-US" dirty="0" smtClean="0">
              <a:solidFill>
                <a:srgbClr val="000099"/>
              </a:solidFill>
              <a:latin typeface="Gill Sans MT" pitchFamily="34" charset="0"/>
              <a:cs typeface="Gill Sans" pitchFamily="17" charset="0"/>
            </a:endParaRPr>
          </a:p>
          <a:p>
            <a:pPr indent="-342900" eaLnBrk="0" hangingPunct="0">
              <a:spcBef>
                <a:spcPct val="20000"/>
              </a:spcBef>
            </a:pPr>
            <a:r>
              <a:rPr lang="en-US" dirty="0">
                <a:solidFill>
                  <a:srgbClr val="000099"/>
                </a:solidFill>
                <a:latin typeface="Gill Sans MT" pitchFamily="34" charset="0"/>
                <a:cs typeface="Gill Sans" pitchFamily="17" charset="0"/>
              </a:rPr>
              <a:t>~</a:t>
            </a:r>
            <a:r>
              <a:rPr lang="en-US" dirty="0" smtClean="0">
                <a:solidFill>
                  <a:srgbClr val="000099"/>
                </a:solidFill>
                <a:latin typeface="Gill Sans MT" pitchFamily="34" charset="0"/>
                <a:cs typeface="Gill Sans" pitchFamily="17" charset="0"/>
              </a:rPr>
              <a:t> 100% ID rate?</a:t>
            </a:r>
          </a:p>
          <a:p>
            <a:pPr indent="-342900" eaLnBrk="0" hangingPunct="0">
              <a:spcBef>
                <a:spcPct val="20000"/>
              </a:spcBef>
            </a:pPr>
            <a:r>
              <a:rPr lang="en-US" dirty="0" smtClean="0">
                <a:solidFill>
                  <a:srgbClr val="000099"/>
                </a:solidFill>
                <a:latin typeface="Gill Sans MT" pitchFamily="34" charset="0"/>
                <a:cs typeface="Gill Sans" pitchFamily="17" charset="0"/>
              </a:rPr>
              <a:t>(</a:t>
            </a:r>
            <a:r>
              <a:rPr lang="en-US" dirty="0" err="1" smtClean="0">
                <a:solidFill>
                  <a:srgbClr val="000099"/>
                </a:solidFill>
                <a:latin typeface="Gill Sans MT" pitchFamily="34" charset="0"/>
                <a:cs typeface="Gill Sans" pitchFamily="17" charset="0"/>
              </a:rPr>
              <a:t>Willner</a:t>
            </a:r>
            <a:r>
              <a:rPr lang="en-US" dirty="0" smtClean="0">
                <a:solidFill>
                  <a:srgbClr val="000099"/>
                </a:solidFill>
                <a:latin typeface="Gill Sans MT" pitchFamily="34" charset="0"/>
                <a:cs typeface="Gill Sans" pitchFamily="17" charset="0"/>
              </a:rPr>
              <a:t> et al. 2012,  </a:t>
            </a:r>
            <a:r>
              <a:rPr lang="en-US" dirty="0" err="1" smtClean="0">
                <a:solidFill>
                  <a:srgbClr val="000099"/>
                </a:solidFill>
                <a:latin typeface="Gill Sans MT" pitchFamily="34" charset="0"/>
                <a:cs typeface="Gill Sans" pitchFamily="17" charset="0"/>
              </a:rPr>
              <a:t>ApJ</a:t>
            </a:r>
            <a:r>
              <a:rPr lang="en-US" dirty="0" smtClean="0">
                <a:solidFill>
                  <a:srgbClr val="000099"/>
                </a:solidFill>
                <a:latin typeface="Gill Sans MT" pitchFamily="34" charset="0"/>
                <a:cs typeface="Gill Sans" pitchFamily="17" charset="0"/>
              </a:rPr>
              <a:t>, 756, 72)</a:t>
            </a:r>
            <a:endParaRPr lang="en-US" dirty="0">
              <a:solidFill>
                <a:srgbClr val="000099"/>
              </a:solidFill>
              <a:latin typeface="Gill Sans MT" pitchFamily="34" charset="0"/>
              <a:cs typeface="Gill Sans" pitchFamily="17"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observations to sources - 1</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smtClean="0"/>
              <a:t>Brightness temperature detection limit for “normal” galaxies:</a:t>
            </a:r>
          </a:p>
          <a:p>
            <a:pPr marL="0" indent="0">
              <a:buNone/>
            </a:pPr>
            <a:r>
              <a:rPr lang="en-US" i="1" dirty="0" smtClean="0"/>
              <a:t>T</a:t>
            </a:r>
            <a:r>
              <a:rPr lang="en-US" baseline="-25000" dirty="0" smtClean="0"/>
              <a:t>b</a:t>
            </a:r>
            <a:r>
              <a:rPr lang="en-US" dirty="0" smtClean="0"/>
              <a:t>= 2 </a:t>
            </a:r>
            <a:r>
              <a:rPr lang="en-US" dirty="0" err="1" smtClean="0"/>
              <a:t>ln</a:t>
            </a:r>
            <a:r>
              <a:rPr lang="en-US" dirty="0" smtClean="0"/>
              <a:t>(2) c</a:t>
            </a:r>
            <a:r>
              <a:rPr lang="en-US" baseline="30000" dirty="0" smtClean="0"/>
              <a:t>2</a:t>
            </a:r>
            <a:r>
              <a:rPr lang="en-US" dirty="0" smtClean="0"/>
              <a:t> </a:t>
            </a:r>
            <a:r>
              <a:rPr lang="en-US" i="1" dirty="0" smtClean="0"/>
              <a:t>S</a:t>
            </a:r>
            <a:r>
              <a:rPr lang="en-US" dirty="0" smtClean="0"/>
              <a:t> / (π k </a:t>
            </a:r>
            <a:r>
              <a:rPr lang="en-US" dirty="0" smtClean="0">
                <a:latin typeface="Lucida Grande"/>
                <a:ea typeface="Lucida Grande"/>
                <a:cs typeface="Lucida Grande"/>
              </a:rPr>
              <a:t>θ</a:t>
            </a:r>
            <a:r>
              <a:rPr lang="en-US" baseline="30000" dirty="0" smtClean="0"/>
              <a:t>2</a:t>
            </a:r>
            <a:r>
              <a:rPr lang="en-US" dirty="0" smtClean="0"/>
              <a:t> </a:t>
            </a:r>
            <a:r>
              <a:rPr lang="en-US" dirty="0" smtClean="0">
                <a:latin typeface="Lucida Grande"/>
                <a:ea typeface="Lucida Grande"/>
                <a:cs typeface="Lucida Grande"/>
              </a:rPr>
              <a:t>ν</a:t>
            </a:r>
            <a:r>
              <a:rPr lang="en-US" baseline="30000" dirty="0" smtClean="0"/>
              <a:t>2</a:t>
            </a:r>
            <a:r>
              <a:rPr lang="en-US" dirty="0" smtClean="0"/>
              <a:t>) = 1.22 </a:t>
            </a:r>
            <a:r>
              <a:rPr lang="en-US" i="1" dirty="0" smtClean="0"/>
              <a:t>S</a:t>
            </a:r>
            <a:r>
              <a:rPr lang="en-US" dirty="0" smtClean="0"/>
              <a:t>(</a:t>
            </a:r>
            <a:r>
              <a:rPr lang="en-US" dirty="0" err="1" smtClean="0">
                <a:latin typeface="Lucida Grande"/>
                <a:ea typeface="Lucida Grande"/>
                <a:cs typeface="Lucida Grande"/>
              </a:rPr>
              <a:t>μ</a:t>
            </a:r>
            <a:r>
              <a:rPr lang="en-US" dirty="0" err="1" smtClean="0"/>
              <a:t>Jy</a:t>
            </a:r>
            <a:r>
              <a:rPr lang="en-US" dirty="0" smtClean="0"/>
              <a:t>) × [</a:t>
            </a:r>
            <a:r>
              <a:rPr lang="en-US" dirty="0" err="1" smtClean="0">
                <a:latin typeface="Lucida Grande"/>
                <a:ea typeface="Lucida Grande"/>
                <a:cs typeface="Lucida Grande"/>
              </a:rPr>
              <a:t>θ</a:t>
            </a:r>
            <a:r>
              <a:rPr lang="en-US" dirty="0" smtClean="0"/>
              <a:t>(</a:t>
            </a:r>
            <a:r>
              <a:rPr lang="en-US" dirty="0" err="1" smtClean="0"/>
              <a:t>arcsec</a:t>
            </a:r>
            <a:r>
              <a:rPr lang="en-US" dirty="0" smtClean="0"/>
              <a:t>) </a:t>
            </a:r>
            <a:r>
              <a:rPr lang="en-US" dirty="0" err="1" smtClean="0">
                <a:latin typeface="Lucida Grande"/>
                <a:ea typeface="Lucida Grande"/>
                <a:cs typeface="Lucida Grande"/>
              </a:rPr>
              <a:t>ν</a:t>
            </a:r>
            <a:r>
              <a:rPr lang="en-US" dirty="0" smtClean="0"/>
              <a:t>(GHz)]</a:t>
            </a:r>
            <a:r>
              <a:rPr lang="en-US" baseline="30000" dirty="0" smtClean="0">
                <a:latin typeface="ＭＳ ゴシック"/>
                <a:ea typeface="ＭＳ ゴシック"/>
                <a:cs typeface="ＭＳ ゴシック"/>
              </a:rPr>
              <a:t>−</a:t>
            </a:r>
            <a:r>
              <a:rPr lang="en-US" baseline="30000" dirty="0" smtClean="0"/>
              <a:t>2 </a:t>
            </a:r>
            <a:r>
              <a:rPr lang="en-US" dirty="0" smtClean="0"/>
              <a:t>(K) ≤ 1 K at 1.4 GHz to detect “normal” star-forming galaxies.</a:t>
            </a:r>
          </a:p>
          <a:p>
            <a:pPr marL="0" indent="0">
              <a:buNone/>
            </a:pPr>
            <a:r>
              <a:rPr lang="en-US" dirty="0" smtClean="0"/>
              <a:t>Ex: EMU S = 50 </a:t>
            </a:r>
            <a:r>
              <a:rPr lang="en-US" dirty="0" err="1" smtClean="0">
                <a:latin typeface="Lucida Grande"/>
                <a:ea typeface="Lucida Grande"/>
                <a:cs typeface="Lucida Grande"/>
              </a:rPr>
              <a:t>μ</a:t>
            </a:r>
            <a:r>
              <a:rPr lang="en-US" dirty="0" err="1" smtClean="0"/>
              <a:t>Jy</a:t>
            </a:r>
            <a:r>
              <a:rPr lang="en-US" dirty="0" smtClean="0"/>
              <a:t>, </a:t>
            </a:r>
            <a:r>
              <a:rPr lang="en-US" dirty="0" err="1" smtClean="0">
                <a:latin typeface="Lucida Grande"/>
                <a:ea typeface="Lucida Grande"/>
                <a:cs typeface="Lucida Grande"/>
              </a:rPr>
              <a:t>θ</a:t>
            </a:r>
            <a:r>
              <a:rPr lang="en-US" dirty="0"/>
              <a:t> </a:t>
            </a:r>
            <a:r>
              <a:rPr lang="en-US" dirty="0" smtClean="0"/>
              <a:t>= 10 </a:t>
            </a:r>
            <a:r>
              <a:rPr lang="en-US" dirty="0" err="1" smtClean="0"/>
              <a:t>arcsec</a:t>
            </a:r>
            <a:r>
              <a:rPr lang="en-US" dirty="0" smtClean="0"/>
              <a:t>, </a:t>
            </a:r>
            <a:r>
              <a:rPr lang="en-US" dirty="0" err="1" smtClean="0">
                <a:latin typeface="Lucida Grande"/>
                <a:ea typeface="Lucida Grande"/>
                <a:cs typeface="Lucida Grande"/>
              </a:rPr>
              <a:t>ν</a:t>
            </a:r>
            <a:r>
              <a:rPr lang="en-US" dirty="0"/>
              <a:t> </a:t>
            </a:r>
            <a:r>
              <a:rPr lang="en-US" dirty="0" smtClean="0"/>
              <a:t>= 1.4 GHz yields </a:t>
            </a:r>
            <a:r>
              <a:rPr lang="en-US" i="1" dirty="0" smtClean="0"/>
              <a:t>T</a:t>
            </a:r>
            <a:r>
              <a:rPr lang="en-US" baseline="-25000" dirty="0" smtClean="0"/>
              <a:t>b</a:t>
            </a:r>
            <a:r>
              <a:rPr lang="en-US" dirty="0" smtClean="0"/>
              <a:t> = 0.3 K</a:t>
            </a:r>
          </a:p>
          <a:p>
            <a:pPr marL="0" indent="0">
              <a:buNone/>
            </a:pPr>
            <a:endParaRPr lang="en-US" dirty="0" smtClean="0"/>
          </a:p>
          <a:p>
            <a:pPr marL="0" indent="0">
              <a:buNone/>
            </a:pPr>
            <a:r>
              <a:rPr lang="en-US" dirty="0" err="1" smtClean="0"/>
              <a:t>Astrometric</a:t>
            </a:r>
            <a:r>
              <a:rPr lang="en-US" dirty="0" smtClean="0"/>
              <a:t> accuracy for optical identifications with faint LSST galaxies:</a:t>
            </a:r>
          </a:p>
          <a:p>
            <a:pPr marL="0" indent="0">
              <a:buNone/>
            </a:pPr>
            <a:r>
              <a:rPr lang="en-US" dirty="0" err="1" smtClean="0"/>
              <a:t>σ</a:t>
            </a:r>
            <a:r>
              <a:rPr lang="en-US" dirty="0" smtClean="0"/>
              <a:t>= </a:t>
            </a:r>
            <a:r>
              <a:rPr lang="en-US" dirty="0" err="1" smtClean="0">
                <a:latin typeface="Lucida Grande"/>
                <a:ea typeface="Lucida Grande"/>
                <a:cs typeface="Lucida Grande"/>
              </a:rPr>
              <a:t>θ</a:t>
            </a:r>
            <a:r>
              <a:rPr lang="en-US" dirty="0"/>
              <a:t> </a:t>
            </a:r>
            <a:r>
              <a:rPr lang="en-US" dirty="0" smtClean="0"/>
              <a:t>/ (2 × SNR) ~ </a:t>
            </a:r>
            <a:r>
              <a:rPr lang="en-US" dirty="0" err="1" smtClean="0">
                <a:latin typeface="Lucida Grande"/>
                <a:ea typeface="Lucida Grande"/>
                <a:cs typeface="Lucida Grande"/>
              </a:rPr>
              <a:t>θ</a:t>
            </a:r>
            <a:r>
              <a:rPr lang="en-US" dirty="0"/>
              <a:t> </a:t>
            </a:r>
            <a:r>
              <a:rPr lang="en-US" dirty="0" smtClean="0"/>
              <a:t>/ 10 for SNR = 5</a:t>
            </a:r>
          </a:p>
          <a:p>
            <a:pPr marL="0" indent="0">
              <a:buNone/>
            </a:pPr>
            <a:r>
              <a:rPr lang="en-US" dirty="0" smtClean="0"/>
              <a:t>Ex: EMU </a:t>
            </a:r>
            <a:r>
              <a:rPr lang="en-US" dirty="0" err="1" smtClean="0">
                <a:latin typeface="Lucida Grande"/>
                <a:ea typeface="Lucida Grande"/>
                <a:cs typeface="Lucida Grande"/>
              </a:rPr>
              <a:t>σ</a:t>
            </a:r>
            <a:r>
              <a:rPr lang="en-US" dirty="0"/>
              <a:t> </a:t>
            </a:r>
            <a:r>
              <a:rPr lang="en-US" dirty="0" smtClean="0"/>
              <a:t>~ 1 </a:t>
            </a:r>
            <a:r>
              <a:rPr lang="en-US" dirty="0" err="1" smtClean="0"/>
              <a:t>arcsec</a:t>
            </a:r>
            <a:r>
              <a:rPr lang="en-US" dirty="0"/>
              <a:t> </a:t>
            </a:r>
            <a:r>
              <a:rPr lang="en-US" dirty="0" smtClean="0"/>
              <a:t>is not good enough for reliable position-coincidence identifications of faint radio sources with the faintest LSST galaxies.</a:t>
            </a:r>
          </a:p>
          <a:p>
            <a:pPr marL="0" indent="0">
              <a:buNone/>
            </a:pPr>
            <a:endParaRPr lang="en-US" dirty="0" smtClean="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14</a:t>
            </a:fld>
            <a:endParaRPr lang="en-US"/>
          </a:p>
        </p:txBody>
      </p:sp>
    </p:spTree>
    <p:extLst>
      <p:ext uri="{BB962C8B-B14F-4D97-AF65-F5344CB8AC3E}">
        <p14:creationId xmlns:p14="http://schemas.microsoft.com/office/powerpoint/2010/main" val="22381160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a:t>
            </a:r>
            <a:endParaRPr lang="en-US" dirty="0"/>
          </a:p>
        </p:txBody>
      </p:sp>
      <p:pic>
        <p:nvPicPr>
          <p:cNvPr id="6" name="Content Placeholder 5" descr="VLA_deep_fiel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006" t="-3355" r="-3997" b="-1454"/>
          <a:stretch/>
        </p:blipFill>
        <p:spPr>
          <a:xfrm>
            <a:off x="2940034" y="119415"/>
            <a:ext cx="6099545" cy="5919151"/>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15</a:t>
            </a:fld>
            <a:endParaRPr lang="en-US"/>
          </a:p>
        </p:txBody>
      </p:sp>
      <p:sp>
        <p:nvSpPr>
          <p:cNvPr id="7" name="TextBox 6"/>
          <p:cNvSpPr txBox="1"/>
          <p:nvPr/>
        </p:nvSpPr>
        <p:spPr>
          <a:xfrm>
            <a:off x="457200" y="1149670"/>
            <a:ext cx="1813317" cy="769441"/>
          </a:xfrm>
          <a:prstGeom prst="rect">
            <a:avLst/>
          </a:prstGeom>
          <a:noFill/>
        </p:spPr>
        <p:txBody>
          <a:bodyPr wrap="non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Instrumental</a:t>
            </a:r>
          </a:p>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Natural</a:t>
            </a:r>
          </a:p>
        </p:txBody>
      </p:sp>
      <p:sp>
        <p:nvSpPr>
          <p:cNvPr id="8" name="TextBox 7"/>
          <p:cNvSpPr txBox="1"/>
          <p:nvPr/>
        </p:nvSpPr>
        <p:spPr>
          <a:xfrm>
            <a:off x="83944" y="2347850"/>
            <a:ext cx="2856090" cy="3108544"/>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12 </a:t>
            </a:r>
            <a:r>
              <a:rPr lang="en-US" sz="2000" dirty="0" err="1" smtClean="0">
                <a:solidFill>
                  <a:srgbClr val="000099"/>
                </a:solidFill>
                <a:latin typeface="Gill Sans MT" pitchFamily="34" charset="0"/>
                <a:cs typeface="Gill Sans" pitchFamily="17" charset="0"/>
              </a:rPr>
              <a:t>arcmin</a:t>
            </a:r>
            <a:r>
              <a:rPr lang="en-US" sz="2000" dirty="0" smtClean="0">
                <a:solidFill>
                  <a:srgbClr val="000099"/>
                </a:solidFill>
                <a:latin typeface="Gill Sans MT" pitchFamily="34" charset="0"/>
                <a:cs typeface="Gill Sans" pitchFamily="17" charset="0"/>
              </a:rPr>
              <a:t> × 12 </a:t>
            </a:r>
            <a:r>
              <a:rPr lang="en-US" sz="2000" dirty="0" err="1" smtClean="0">
                <a:solidFill>
                  <a:srgbClr val="000099"/>
                </a:solidFill>
                <a:latin typeface="Gill Sans MT" pitchFamily="34" charset="0"/>
                <a:cs typeface="Gill Sans" pitchFamily="17" charset="0"/>
              </a:rPr>
              <a:t>arcmin</a:t>
            </a:r>
            <a:r>
              <a:rPr lang="en-US" sz="2000" dirty="0" smtClean="0">
                <a:solidFill>
                  <a:srgbClr val="000099"/>
                </a:solidFill>
                <a:latin typeface="Gill Sans MT" pitchFamily="34" charset="0"/>
                <a:cs typeface="Gill Sans" pitchFamily="17" charset="0"/>
              </a:rPr>
              <a:t> </a:t>
            </a:r>
            <a:r>
              <a:rPr lang="en-US" sz="2000" dirty="0" err="1" smtClean="0">
                <a:solidFill>
                  <a:srgbClr val="000099"/>
                </a:solidFill>
                <a:latin typeface="Gill Sans MT" pitchFamily="34" charset="0"/>
                <a:cs typeface="Gill Sans" pitchFamily="17" charset="0"/>
              </a:rPr>
              <a:t>ν</a:t>
            </a:r>
            <a:r>
              <a:rPr lang="en-US" sz="2000" dirty="0" smtClean="0">
                <a:solidFill>
                  <a:srgbClr val="000099"/>
                </a:solidFill>
                <a:latin typeface="Gill Sans MT" pitchFamily="34" charset="0"/>
                <a:cs typeface="Gill Sans" pitchFamily="17" charset="0"/>
              </a:rPr>
              <a:t>= 3 GHz          </a:t>
            </a:r>
          </a:p>
          <a:p>
            <a:pPr eaLnBrk="0" hangingPunct="0">
              <a:spcBef>
                <a:spcPct val="20000"/>
              </a:spcBef>
            </a:pPr>
            <a:r>
              <a:rPr lang="en-US" sz="2000" dirty="0" err="1" smtClean="0">
                <a:solidFill>
                  <a:srgbClr val="000099"/>
                </a:solidFill>
                <a:latin typeface="Lucida Grande"/>
                <a:ea typeface="Lucida Grande"/>
                <a:cs typeface="Lucida Grande"/>
              </a:rPr>
              <a:t>θ</a:t>
            </a:r>
            <a:r>
              <a:rPr lang="en-US" sz="2000" dirty="0" smtClean="0">
                <a:solidFill>
                  <a:srgbClr val="000099"/>
                </a:solidFill>
                <a:latin typeface="Lucida Grande"/>
                <a:ea typeface="Lucida Grande"/>
                <a:cs typeface="Lucida Grande"/>
              </a:rPr>
              <a:t> = 8 </a:t>
            </a:r>
            <a:r>
              <a:rPr lang="en-US" sz="2000" dirty="0" err="1" smtClean="0">
                <a:solidFill>
                  <a:srgbClr val="000099"/>
                </a:solidFill>
                <a:latin typeface="Lucida Grande"/>
                <a:ea typeface="Lucida Grande"/>
                <a:cs typeface="Lucida Grande"/>
              </a:rPr>
              <a:t>arcsec</a:t>
            </a:r>
            <a:r>
              <a:rPr lang="en-US" sz="2000" dirty="0" smtClean="0">
                <a:solidFill>
                  <a:srgbClr val="000099"/>
                </a:solidFill>
                <a:latin typeface="Lucida Grande"/>
                <a:ea typeface="Lucida Grande"/>
                <a:cs typeface="Lucida Grande"/>
              </a:rPr>
              <a:t>           </a:t>
            </a:r>
            <a:r>
              <a:rPr lang="en-US" sz="2000" dirty="0" err="1" smtClean="0">
                <a:solidFill>
                  <a:srgbClr val="000099"/>
                </a:solidFill>
                <a:latin typeface="Lucida Grande"/>
                <a:ea typeface="Lucida Grande"/>
                <a:cs typeface="Lucida Grande"/>
              </a:rPr>
              <a:t>σ</a:t>
            </a:r>
            <a:r>
              <a:rPr lang="en-US" sz="2000" baseline="-25000" dirty="0" err="1" smtClean="0">
                <a:solidFill>
                  <a:srgbClr val="000099"/>
                </a:solidFill>
                <a:latin typeface="Lucida Grande"/>
                <a:ea typeface="Lucida Grande"/>
                <a:cs typeface="Lucida Grande"/>
              </a:rPr>
              <a:t>c</a:t>
            </a:r>
            <a:r>
              <a:rPr lang="en-US" sz="2000" dirty="0" smtClean="0">
                <a:solidFill>
                  <a:srgbClr val="000099"/>
                </a:solidFill>
                <a:latin typeface="Lucida Grande"/>
                <a:ea typeface="Lucida Grande"/>
                <a:cs typeface="Lucida Grande"/>
              </a:rPr>
              <a:t> = 1 </a:t>
            </a:r>
            <a:r>
              <a:rPr lang="en-US" sz="2000" dirty="0" err="1" smtClean="0">
                <a:solidFill>
                  <a:srgbClr val="000099"/>
                </a:solidFill>
                <a:latin typeface="Lucida Grande"/>
                <a:ea typeface="Lucida Grande"/>
                <a:cs typeface="Lucida Grande"/>
              </a:rPr>
              <a:t>μJy</a:t>
            </a:r>
            <a:r>
              <a:rPr lang="en-US" sz="2000" dirty="0" smtClean="0">
                <a:solidFill>
                  <a:srgbClr val="000099"/>
                </a:solidFill>
                <a:latin typeface="Lucida Grande"/>
                <a:ea typeface="Lucida Grande"/>
                <a:cs typeface="Lucida Grande"/>
              </a:rPr>
              <a:t>/beam</a:t>
            </a:r>
          </a:p>
          <a:p>
            <a:pPr eaLnBrk="0" hangingPunct="0">
              <a:spcBef>
                <a:spcPct val="20000"/>
              </a:spcBef>
            </a:pPr>
            <a:r>
              <a:rPr lang="en-US" sz="2000" dirty="0" smtClean="0">
                <a:solidFill>
                  <a:srgbClr val="000099"/>
                </a:solidFill>
                <a:latin typeface="Lucida Grande"/>
                <a:ea typeface="Lucida Grande"/>
                <a:cs typeface="Lucida Grande"/>
              </a:rPr>
              <a:t>(2012, </a:t>
            </a:r>
            <a:r>
              <a:rPr lang="en-US" sz="2000" dirty="0" err="1" smtClean="0">
                <a:solidFill>
                  <a:srgbClr val="000099"/>
                </a:solidFill>
                <a:latin typeface="Lucida Grande"/>
                <a:ea typeface="Lucida Grande"/>
                <a:cs typeface="Lucida Grande"/>
              </a:rPr>
              <a:t>ApJ</a:t>
            </a:r>
            <a:r>
              <a:rPr lang="en-US" sz="2000" dirty="0" smtClean="0">
                <a:solidFill>
                  <a:srgbClr val="000099"/>
                </a:solidFill>
                <a:latin typeface="Lucida Grande"/>
                <a:ea typeface="Lucida Grande"/>
                <a:cs typeface="Lucida Grande"/>
              </a:rPr>
              <a:t>, 758, 23)</a:t>
            </a:r>
          </a:p>
          <a:p>
            <a:pPr eaLnBrk="0" hangingPunct="0">
              <a:spcBef>
                <a:spcPct val="20000"/>
              </a:spcBef>
            </a:pPr>
            <a:endParaRPr lang="en-US" sz="2000" dirty="0" smtClean="0">
              <a:solidFill>
                <a:srgbClr val="000099"/>
              </a:solidFill>
              <a:latin typeface="Lucida Grande"/>
              <a:ea typeface="Lucida Grande"/>
              <a:cs typeface="Lucida Grande"/>
            </a:endParaRPr>
          </a:p>
          <a:p>
            <a:pPr eaLnBrk="0" hangingPunct="0">
              <a:spcBef>
                <a:spcPct val="20000"/>
              </a:spcBef>
            </a:pPr>
            <a:r>
              <a:rPr lang="en-US" sz="2000" dirty="0" smtClean="0">
                <a:solidFill>
                  <a:srgbClr val="000099"/>
                </a:solidFill>
                <a:latin typeface="Lucida Grande"/>
                <a:ea typeface="Lucida Grande"/>
                <a:cs typeface="Lucida Grande"/>
              </a:rPr>
              <a:t>Confusion “melts away” in smaller beams</a:t>
            </a:r>
            <a:endParaRPr lang="en-US" sz="2000" dirty="0" smtClean="0">
              <a:solidFill>
                <a:srgbClr val="000099"/>
              </a:solidFill>
              <a:latin typeface="Gill Sans MT" pitchFamily="34" charset="0"/>
              <a:cs typeface="Gill Sans" pitchFamily="17" charset="0"/>
            </a:endParaRPr>
          </a:p>
        </p:txBody>
      </p:sp>
    </p:spTree>
    <p:extLst>
      <p:ext uri="{BB962C8B-B14F-4D97-AF65-F5344CB8AC3E}">
        <p14:creationId xmlns:p14="http://schemas.microsoft.com/office/powerpoint/2010/main" val="22031628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observations to sources - 2</a:t>
            </a:r>
            <a:endParaRPr lang="en-US" dirty="0"/>
          </a:p>
        </p:txBody>
      </p:sp>
      <p:sp>
        <p:nvSpPr>
          <p:cNvPr id="3" name="Content Placeholder 2"/>
          <p:cNvSpPr>
            <a:spLocks noGrp="1"/>
          </p:cNvSpPr>
          <p:nvPr>
            <p:ph idx="1"/>
          </p:nvPr>
        </p:nvSpPr>
        <p:spPr>
          <a:xfrm>
            <a:off x="1086556" y="855873"/>
            <a:ext cx="7332133" cy="1133794"/>
          </a:xfrm>
        </p:spPr>
        <p:txBody>
          <a:bodyPr/>
          <a:lstStyle/>
          <a:p>
            <a:pPr marL="0" indent="0">
              <a:buNone/>
            </a:pPr>
            <a:r>
              <a:rPr lang="en-US" dirty="0" smtClean="0"/>
              <a:t>Instrumental confusion “melts away” for FWHM </a:t>
            </a:r>
            <a:r>
              <a:rPr lang="en-US" dirty="0" err="1" smtClean="0">
                <a:latin typeface="Lucida Grande"/>
                <a:ea typeface="Lucida Grande"/>
                <a:cs typeface="Lucida Grande"/>
              </a:rPr>
              <a:t>θ</a:t>
            </a:r>
            <a:r>
              <a:rPr lang="en-US" dirty="0" smtClean="0"/>
              <a:t> ≤ </a:t>
            </a:r>
            <a:r>
              <a:rPr lang="en-US" dirty="0"/>
              <a:t>10 </a:t>
            </a:r>
            <a:r>
              <a:rPr lang="en-US" dirty="0" err="1"/>
              <a:t>arcscec</a:t>
            </a:r>
            <a:r>
              <a:rPr lang="en-US" dirty="0" smtClean="0"/>
              <a:t> .</a:t>
            </a:r>
          </a:p>
          <a:p>
            <a:pPr marL="0" indent="0">
              <a:buNone/>
            </a:pPr>
            <a:r>
              <a:rPr lang="en-US" dirty="0" smtClean="0"/>
              <a:t>Ex: EMU </a:t>
            </a:r>
            <a:r>
              <a:rPr lang="en-US" dirty="0" err="1" smtClean="0">
                <a:latin typeface="Lucida Grande"/>
                <a:ea typeface="Lucida Grande"/>
                <a:cs typeface="Lucida Grande"/>
              </a:rPr>
              <a:t>θ</a:t>
            </a:r>
            <a:r>
              <a:rPr lang="en-US" dirty="0" smtClean="0"/>
              <a:t> = 10 </a:t>
            </a:r>
            <a:r>
              <a:rPr lang="en-US" dirty="0" err="1" smtClean="0"/>
              <a:t>arcscec</a:t>
            </a:r>
            <a:r>
              <a:rPr lang="en-US" dirty="0" smtClean="0"/>
              <a:t>, </a:t>
            </a:r>
            <a:r>
              <a:rPr lang="en-US" dirty="0" err="1" smtClean="0">
                <a:latin typeface="Lucida Grande"/>
                <a:ea typeface="Lucida Grande"/>
                <a:cs typeface="Lucida Grande"/>
              </a:rPr>
              <a:t>ν</a:t>
            </a:r>
            <a:r>
              <a:rPr lang="en-US" dirty="0" smtClean="0"/>
              <a:t> = 1.4 GHz, </a:t>
            </a:r>
            <a:r>
              <a:rPr lang="en-US" dirty="0" err="1" smtClean="0">
                <a:latin typeface="Lucida Grande"/>
                <a:ea typeface="Lucida Grande"/>
                <a:cs typeface="Lucida Grande"/>
              </a:rPr>
              <a:t>σ</a:t>
            </a:r>
            <a:r>
              <a:rPr lang="en-US" baseline="-25000" dirty="0" err="1" smtClean="0"/>
              <a:t>c</a:t>
            </a:r>
            <a:r>
              <a:rPr lang="en-US" dirty="0" smtClean="0"/>
              <a:t> ~ 3 </a:t>
            </a:r>
            <a:r>
              <a:rPr lang="en-US" dirty="0" err="1" smtClean="0">
                <a:latin typeface="Lucida Grande"/>
                <a:ea typeface="Lucida Grande"/>
                <a:cs typeface="Lucida Grande"/>
              </a:rPr>
              <a:t>μ</a:t>
            </a:r>
            <a:r>
              <a:rPr lang="en-US" dirty="0" err="1" smtClean="0"/>
              <a:t>Jy</a:t>
            </a:r>
            <a:r>
              <a:rPr lang="en-US" dirty="0" smtClean="0"/>
              <a:t>/beam</a:t>
            </a:r>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16</a:t>
            </a:fld>
            <a:endParaRPr lang="en-US"/>
          </a:p>
        </p:txBody>
      </p:sp>
      <p:pic>
        <p:nvPicPr>
          <p:cNvPr id="6" name="Picture 5" descr="Srms.eps"/>
          <p:cNvPicPr>
            <a:picLocks noChangeAspect="1"/>
          </p:cNvPicPr>
          <p:nvPr/>
        </p:nvPicPr>
        <p:blipFill rotWithShape="1">
          <a:blip r:embed="rId3">
            <a:extLst>
              <a:ext uri="{28A0092B-C50C-407E-A947-70E740481C1C}">
                <a14:useLocalDpi xmlns:a14="http://schemas.microsoft.com/office/drawing/2010/main" val="0"/>
              </a:ext>
            </a:extLst>
          </a:blip>
          <a:srcRect l="15573" t="35987" r="18861" b="34679"/>
          <a:stretch/>
        </p:blipFill>
        <p:spPr>
          <a:xfrm>
            <a:off x="1360311" y="1594556"/>
            <a:ext cx="5850672" cy="3387231"/>
          </a:xfrm>
          <a:prstGeom prst="rect">
            <a:avLst/>
          </a:prstGeom>
        </p:spPr>
      </p:pic>
      <p:sp>
        <p:nvSpPr>
          <p:cNvPr id="7" name="Rectangle 6"/>
          <p:cNvSpPr/>
          <p:nvPr/>
        </p:nvSpPr>
        <p:spPr>
          <a:xfrm>
            <a:off x="1086556" y="4986035"/>
            <a:ext cx="7600244" cy="1015663"/>
          </a:xfrm>
          <a:prstGeom prst="rect">
            <a:avLst/>
          </a:prstGeom>
        </p:spPr>
        <p:txBody>
          <a:bodyPr wrap="square">
            <a:spAutoFit/>
          </a:bodyPr>
          <a:lstStyle/>
          <a:p>
            <a:pPr marL="0" indent="0">
              <a:buNone/>
            </a:pPr>
            <a:r>
              <a:rPr lang="en-US" sz="2000" dirty="0">
                <a:solidFill>
                  <a:srgbClr val="330099"/>
                </a:solidFill>
                <a:latin typeface="Gill Sans"/>
              </a:rPr>
              <a:t>Natural confusion will not be a problem even at </a:t>
            </a:r>
            <a:r>
              <a:rPr lang="en-US" sz="2000" dirty="0" err="1">
                <a:solidFill>
                  <a:srgbClr val="330099"/>
                </a:solidFill>
                <a:latin typeface="Gill Sans"/>
              </a:rPr>
              <a:t>nanoJy</a:t>
            </a:r>
            <a:r>
              <a:rPr lang="en-US" sz="2000" dirty="0">
                <a:solidFill>
                  <a:srgbClr val="330099"/>
                </a:solidFill>
                <a:latin typeface="Gill Sans"/>
              </a:rPr>
              <a:t> levels if faint source size &lt;</a:t>
            </a:r>
            <a:r>
              <a:rPr lang="en-US" sz="2000" dirty="0" err="1">
                <a:solidFill>
                  <a:srgbClr val="330099"/>
                </a:solidFill>
                <a:latin typeface="Gill Sans"/>
                <a:ea typeface="Lucida Grande"/>
                <a:cs typeface="Lucida Grande"/>
              </a:rPr>
              <a:t>Φ</a:t>
            </a:r>
            <a:r>
              <a:rPr lang="en-US" sz="2000" dirty="0">
                <a:solidFill>
                  <a:srgbClr val="330099"/>
                </a:solidFill>
                <a:latin typeface="Gill Sans"/>
              </a:rPr>
              <a:t>&gt; ~ 0.5 </a:t>
            </a:r>
            <a:r>
              <a:rPr lang="en-US" sz="2000" dirty="0" err="1">
                <a:solidFill>
                  <a:srgbClr val="330099"/>
                </a:solidFill>
                <a:latin typeface="Gill Sans"/>
              </a:rPr>
              <a:t>arcsec</a:t>
            </a:r>
            <a:r>
              <a:rPr lang="en-US" sz="2000" dirty="0">
                <a:solidFill>
                  <a:srgbClr val="330099"/>
                </a:solidFill>
                <a:latin typeface="Gill Sans"/>
              </a:rPr>
              <a:t> FWHM, the median angular size of faint star-forming galaxies (Nelson et al. 2013,  </a:t>
            </a:r>
            <a:r>
              <a:rPr lang="en-US" sz="2000" dirty="0" err="1">
                <a:solidFill>
                  <a:srgbClr val="330099"/>
                </a:solidFill>
                <a:latin typeface="Gill Sans"/>
              </a:rPr>
              <a:t>ApJ</a:t>
            </a:r>
            <a:r>
              <a:rPr lang="en-US" sz="2000" dirty="0">
                <a:solidFill>
                  <a:srgbClr val="330099"/>
                </a:solidFill>
                <a:latin typeface="Gill Sans"/>
              </a:rPr>
              <a:t>, 763L, 16). </a:t>
            </a:r>
          </a:p>
        </p:txBody>
      </p:sp>
    </p:spTree>
    <p:extLst>
      <p:ext uri="{BB962C8B-B14F-4D97-AF65-F5344CB8AC3E}">
        <p14:creationId xmlns:p14="http://schemas.microsoft.com/office/powerpoint/2010/main" val="29625022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observations to sources - 3</a:t>
            </a:r>
            <a:endParaRPr lang="en-US" dirty="0"/>
          </a:p>
        </p:txBody>
      </p:sp>
      <p:sp>
        <p:nvSpPr>
          <p:cNvPr id="3" name="Content Placeholder 2"/>
          <p:cNvSpPr>
            <a:spLocks noGrp="1"/>
          </p:cNvSpPr>
          <p:nvPr>
            <p:ph idx="1"/>
          </p:nvPr>
        </p:nvSpPr>
        <p:spPr>
          <a:xfrm>
            <a:off x="457200" y="855873"/>
            <a:ext cx="8229600" cy="5000238"/>
          </a:xfrm>
        </p:spPr>
        <p:txBody>
          <a:bodyPr/>
          <a:lstStyle/>
          <a:p>
            <a:pPr marL="0" indent="0">
              <a:buNone/>
            </a:pPr>
            <a:endParaRPr lang="en-US" dirty="0"/>
          </a:p>
          <a:p>
            <a:pPr marL="0" indent="0">
              <a:buNone/>
            </a:pPr>
            <a:r>
              <a:rPr lang="en-US" dirty="0" smtClean="0"/>
              <a:t>Dynamic range:</a:t>
            </a:r>
          </a:p>
          <a:p>
            <a:pPr marL="0" indent="0">
              <a:buNone/>
            </a:pPr>
            <a:r>
              <a:rPr lang="en-US" dirty="0" smtClean="0"/>
              <a:t>A problem at low frequencies; see SKA Memo 114</a:t>
            </a:r>
          </a:p>
          <a:p>
            <a:pPr marL="0" indent="0">
              <a:buNone/>
            </a:pPr>
            <a:r>
              <a:rPr lang="en-US" dirty="0" smtClean="0"/>
              <a:t>Choose “deep drilling” fields to avoid strong radio sources.</a:t>
            </a:r>
            <a:endParaRPr lang="en-US" dirty="0"/>
          </a:p>
          <a:p>
            <a:pPr marL="0" indent="0">
              <a:buNone/>
            </a:pPr>
            <a:r>
              <a:rPr lang="en-US" dirty="0" smtClean="0"/>
              <a:t>Ex: EMU primary </a:t>
            </a:r>
            <a:r>
              <a:rPr lang="en-US" dirty="0" err="1" smtClean="0">
                <a:latin typeface="Lucida Grande"/>
                <a:ea typeface="Lucida Grande"/>
                <a:cs typeface="Lucida Grande"/>
              </a:rPr>
              <a:t>Ω</a:t>
            </a:r>
            <a:r>
              <a:rPr lang="en-US" dirty="0" smtClean="0"/>
              <a:t> ~ 1 deg2, &lt;</a:t>
            </a:r>
            <a:r>
              <a:rPr lang="en-US" i="1" dirty="0" err="1" smtClean="0"/>
              <a:t>S</a:t>
            </a:r>
            <a:r>
              <a:rPr lang="en-US" baseline="-25000" dirty="0" err="1" smtClean="0"/>
              <a:t>eff</a:t>
            </a:r>
            <a:r>
              <a:rPr lang="en-US" dirty="0" smtClean="0"/>
              <a:t>&gt; ≤ 1 </a:t>
            </a:r>
            <a:r>
              <a:rPr lang="en-US" dirty="0" err="1" smtClean="0"/>
              <a:t>Jy</a:t>
            </a:r>
            <a:r>
              <a:rPr lang="en-US" dirty="0" smtClean="0"/>
              <a:t> over 90% of the sky, and</a:t>
            </a:r>
          </a:p>
          <a:p>
            <a:pPr marL="0" indent="0">
              <a:buNone/>
            </a:pPr>
            <a:r>
              <a:rPr lang="en-US" dirty="0">
                <a:latin typeface="Lucida Grande"/>
                <a:ea typeface="Lucida Grande"/>
                <a:cs typeface="Lucida Grande"/>
              </a:rPr>
              <a:t>	</a:t>
            </a:r>
            <a:r>
              <a:rPr lang="en-US" dirty="0" err="1" smtClean="0">
                <a:latin typeface="Lucida Grande"/>
                <a:ea typeface="Lucida Grande"/>
                <a:cs typeface="Lucida Grande"/>
              </a:rPr>
              <a:t>σ</a:t>
            </a:r>
            <a:r>
              <a:rPr lang="en-US" baseline="-25000" dirty="0" err="1" smtClean="0"/>
              <a:t>n</a:t>
            </a:r>
            <a:r>
              <a:rPr lang="en-US" dirty="0" smtClean="0"/>
              <a:t> </a:t>
            </a:r>
            <a:r>
              <a:rPr lang="en-US" dirty="0"/>
              <a:t>= 10 </a:t>
            </a:r>
            <a:r>
              <a:rPr lang="en-US" dirty="0" err="1">
                <a:latin typeface="Lucida Grande"/>
                <a:ea typeface="Lucida Grande"/>
                <a:cs typeface="Lucida Grande"/>
              </a:rPr>
              <a:t>μ</a:t>
            </a:r>
            <a:r>
              <a:rPr lang="en-US" dirty="0" err="1"/>
              <a:t>Jy</a:t>
            </a:r>
            <a:r>
              <a:rPr lang="en-US" dirty="0"/>
              <a:t>/</a:t>
            </a:r>
            <a:r>
              <a:rPr lang="en-US" dirty="0" smtClean="0"/>
              <a:t>beam requires DR ~ 100,000:1</a:t>
            </a:r>
            <a:endParaRPr lang="en-US" dirty="0"/>
          </a:p>
          <a:p>
            <a:pPr marL="0" indent="0">
              <a:buNone/>
            </a:pPr>
            <a:endParaRPr lang="en-US" dirty="0" smtClean="0"/>
          </a:p>
          <a:p>
            <a:pPr marL="0" indent="0">
              <a:buNone/>
            </a:pPr>
            <a:r>
              <a:rPr lang="en-US" dirty="0" smtClean="0"/>
              <a:t>Ex: EVLA S-band (3 GHz) B-array </a:t>
            </a:r>
            <a:r>
              <a:rPr lang="en-US" dirty="0" err="1" smtClean="0">
                <a:latin typeface="Lucida Grande"/>
                <a:ea typeface="Lucida Grande"/>
                <a:cs typeface="Lucida Grande"/>
              </a:rPr>
              <a:t>θ</a:t>
            </a:r>
            <a:r>
              <a:rPr lang="en-US" dirty="0" smtClean="0"/>
              <a:t> ~ 2.5 </a:t>
            </a:r>
            <a:r>
              <a:rPr lang="en-US" dirty="0" err="1" smtClean="0"/>
              <a:t>arcsec</a:t>
            </a:r>
            <a:r>
              <a:rPr lang="en-US" dirty="0" smtClean="0"/>
              <a:t> &gt; 0.5 </a:t>
            </a:r>
            <a:r>
              <a:rPr lang="en-US" dirty="0" err="1" smtClean="0"/>
              <a:t>arcsec</a:t>
            </a:r>
            <a:r>
              <a:rPr lang="en-US" dirty="0" smtClean="0"/>
              <a:t> deep integrations reaching 5</a:t>
            </a:r>
            <a:r>
              <a:rPr lang="en-US" dirty="0" smtClean="0">
                <a:latin typeface="Lucida Grande"/>
                <a:ea typeface="Lucida Grande"/>
                <a:cs typeface="Lucida Grande"/>
              </a:rPr>
              <a:t>σ</a:t>
            </a:r>
            <a:r>
              <a:rPr lang="en-US" dirty="0" smtClean="0"/>
              <a:t> </a:t>
            </a:r>
            <a:r>
              <a:rPr lang="en-US" dirty="0"/>
              <a:t>~</a:t>
            </a:r>
            <a:r>
              <a:rPr lang="en-US" dirty="0" smtClean="0"/>
              <a:t> 5 </a:t>
            </a:r>
            <a:r>
              <a:rPr lang="en-US" dirty="0" err="1" smtClean="0">
                <a:latin typeface="Lucida Grande"/>
                <a:ea typeface="Lucida Grande"/>
                <a:cs typeface="Lucida Grande"/>
              </a:rPr>
              <a:t>μ</a:t>
            </a:r>
            <a:r>
              <a:rPr lang="en-US" dirty="0" err="1" smtClean="0"/>
              <a:t>Jy</a:t>
            </a:r>
            <a:r>
              <a:rPr lang="en-US" dirty="0" smtClean="0"/>
              <a:t> can do it all, in small selected areas. </a:t>
            </a:r>
          </a:p>
          <a:p>
            <a:pPr marL="0" indent="0">
              <a:buNone/>
            </a:pPr>
            <a:endParaRPr lang="en-US" dirty="0"/>
          </a:p>
          <a:p>
            <a:pPr marL="0" indent="0">
              <a:buNone/>
            </a:pPr>
            <a:r>
              <a:rPr lang="en-US" dirty="0" smtClean="0"/>
              <a:t>Spectral indices:  </a:t>
            </a:r>
            <a:r>
              <a:rPr lang="en-US" dirty="0" err="1" smtClean="0">
                <a:latin typeface="Lucida Grande"/>
                <a:ea typeface="Lucida Grande"/>
                <a:cs typeface="Lucida Grande"/>
              </a:rPr>
              <a:t>σ</a:t>
            </a:r>
            <a:r>
              <a:rPr lang="en-US" baseline="-25000" dirty="0" smtClean="0">
                <a:latin typeface="Lucida Grande"/>
                <a:ea typeface="Lucida Grande"/>
                <a:cs typeface="Lucida Grande"/>
              </a:rPr>
              <a:t>α</a:t>
            </a:r>
            <a:r>
              <a:rPr lang="en-US" dirty="0" smtClean="0">
                <a:latin typeface="Lucida Grande"/>
                <a:ea typeface="Lucida Grande"/>
                <a:cs typeface="Lucida Grande"/>
              </a:rPr>
              <a:t> ~ 1 / |</a:t>
            </a:r>
            <a:r>
              <a:rPr lang="en-US" dirty="0">
                <a:latin typeface="Lucida Grande"/>
                <a:ea typeface="Lucida Grande"/>
                <a:cs typeface="Lucida Grande"/>
              </a:rPr>
              <a:t> </a:t>
            </a:r>
            <a:r>
              <a:rPr lang="en-US" dirty="0" err="1" smtClean="0">
                <a:latin typeface="Lucida Grande"/>
                <a:ea typeface="Lucida Grande"/>
                <a:cs typeface="Lucida Grande"/>
              </a:rPr>
              <a:t>ln</a:t>
            </a:r>
            <a:r>
              <a:rPr lang="en-US" dirty="0" smtClean="0">
                <a:latin typeface="Lucida Grande"/>
                <a:ea typeface="Lucida Grande"/>
                <a:cs typeface="Lucida Grande"/>
              </a:rPr>
              <a:t>(ν</a:t>
            </a:r>
            <a:r>
              <a:rPr lang="en-US" baseline="-25000" dirty="0" smtClean="0">
                <a:latin typeface="Lucida Grande"/>
                <a:ea typeface="Lucida Grande"/>
                <a:cs typeface="Lucida Grande"/>
              </a:rPr>
              <a:t>1</a:t>
            </a:r>
            <a:r>
              <a:rPr lang="en-US" dirty="0" smtClean="0">
                <a:latin typeface="Lucida Grande"/>
                <a:ea typeface="Lucida Grande"/>
                <a:cs typeface="Lucida Grande"/>
              </a:rPr>
              <a:t>/ν</a:t>
            </a:r>
            <a:r>
              <a:rPr lang="en-US" baseline="-25000" dirty="0" smtClean="0">
                <a:latin typeface="Lucida Grande"/>
                <a:ea typeface="Lucida Grande"/>
                <a:cs typeface="Lucida Grande"/>
              </a:rPr>
              <a:t>2</a:t>
            </a:r>
            <a:r>
              <a:rPr lang="en-US" dirty="0" smtClean="0">
                <a:latin typeface="Lucida Grande"/>
                <a:ea typeface="Lucida Grande"/>
                <a:cs typeface="Lucida Grande"/>
              </a:rPr>
              <a:t>) |</a:t>
            </a:r>
            <a:r>
              <a:rPr lang="en-US" dirty="0" smtClean="0"/>
              <a:t> so surveys to complement           1.4 GHz should be at &gt; 5 GHz or &lt; 0.4 GHz.</a:t>
            </a:r>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17</a:t>
            </a:fld>
            <a:endParaRPr lang="en-US"/>
          </a:p>
        </p:txBody>
      </p:sp>
    </p:spTree>
    <p:extLst>
      <p:ext uri="{BB962C8B-B14F-4D97-AF65-F5344CB8AC3E}">
        <p14:creationId xmlns:p14="http://schemas.microsoft.com/office/powerpoint/2010/main" val="6486516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extragalactic radio sources</a:t>
            </a:r>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18</a:t>
            </a:fld>
            <a:endParaRPr lang="en-US"/>
          </a:p>
        </p:txBody>
      </p:sp>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12" t="-1824" r="-1620" b="2293"/>
          <a:stretch/>
        </p:blipFill>
        <p:spPr bwMode="auto">
          <a:xfrm>
            <a:off x="457200" y="1078992"/>
            <a:ext cx="5742432" cy="4526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99632" y="1072481"/>
            <a:ext cx="2826415" cy="4832092"/>
          </a:xfrm>
          <a:prstGeom prst="rect">
            <a:avLst/>
          </a:prstGeom>
          <a:noFill/>
        </p:spPr>
        <p:txBody>
          <a:bodyPr wrap="non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Core-collapse </a:t>
            </a:r>
            <a:r>
              <a:rPr lang="en-US" sz="2000" dirty="0" err="1" smtClean="0">
                <a:solidFill>
                  <a:srgbClr val="000099"/>
                </a:solidFill>
                <a:latin typeface="Gill Sans MT" pitchFamily="34" charset="0"/>
                <a:cs typeface="Gill Sans" pitchFamily="17" charset="0"/>
              </a:rPr>
              <a:t>SNe</a:t>
            </a:r>
            <a:endParaRPr lang="en-US" sz="2000" dirty="0" smtClean="0">
              <a:solidFill>
                <a:srgbClr val="000099"/>
              </a:solidFill>
              <a:latin typeface="Gill Sans MT" pitchFamily="34" charset="0"/>
              <a:cs typeface="Gill Sans" pitchFamily="17" charset="0"/>
            </a:endParaRPr>
          </a:p>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Orphan GRBs</a:t>
            </a:r>
          </a:p>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TDEs</a:t>
            </a:r>
          </a:p>
          <a:p>
            <a:pPr marL="342900" indent="-342900" eaLnBrk="0" hangingPunct="0">
              <a:spcBef>
                <a:spcPct val="20000"/>
              </a:spcBef>
              <a:buFont typeface="Arial" charset="0"/>
              <a:buChar char="•"/>
            </a:pPr>
            <a:r>
              <a:rPr lang="en-US" sz="2000" dirty="0" err="1" smtClean="0">
                <a:solidFill>
                  <a:srgbClr val="000099"/>
                </a:solidFill>
                <a:latin typeface="Gill Sans MT" pitchFamily="34" charset="0"/>
                <a:cs typeface="Gill Sans" pitchFamily="17" charset="0"/>
              </a:rPr>
              <a:t>Microquasars</a:t>
            </a:r>
            <a:endParaRPr lang="en-US" sz="2000" dirty="0" smtClean="0">
              <a:solidFill>
                <a:srgbClr val="000099"/>
              </a:solidFill>
              <a:latin typeface="Gill Sans MT" pitchFamily="34" charset="0"/>
              <a:cs typeface="Gill Sans" pitchFamily="17" charset="0"/>
            </a:endParaRPr>
          </a:p>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a:t>
            </a:r>
            <a:r>
              <a:rPr lang="en-US" sz="2000" dirty="0" err="1" smtClean="0">
                <a:solidFill>
                  <a:srgbClr val="000099"/>
                </a:solidFill>
                <a:latin typeface="Gill Sans MT" pitchFamily="34" charset="0"/>
                <a:cs typeface="Gill Sans" pitchFamily="17" charset="0"/>
              </a:rPr>
              <a:t>Lorimer</a:t>
            </a:r>
            <a:r>
              <a:rPr lang="en-US" sz="2000" dirty="0" smtClean="0">
                <a:solidFill>
                  <a:srgbClr val="000099"/>
                </a:solidFill>
                <a:latin typeface="Gill Sans MT" pitchFamily="34" charset="0"/>
                <a:cs typeface="Gill Sans" pitchFamily="17" charset="0"/>
              </a:rPr>
              <a:t> bursts”</a:t>
            </a:r>
          </a:p>
          <a:p>
            <a:pPr marL="342900" indent="-342900" eaLnBrk="0" hangingPunct="0">
              <a:spcBef>
                <a:spcPct val="20000"/>
              </a:spcBef>
              <a:buFont typeface="Arial" charset="0"/>
              <a:buChar char="•"/>
            </a:pPr>
            <a:endParaRPr lang="en-US" sz="2000" dirty="0">
              <a:solidFill>
                <a:srgbClr val="000099"/>
              </a:solidFill>
              <a:latin typeface="Gill Sans MT" pitchFamily="34" charset="0"/>
              <a:cs typeface="Gill Sans" pitchFamily="17" charset="0"/>
            </a:endParaRPr>
          </a:p>
          <a:p>
            <a:pPr eaLnBrk="0" hangingPunct="0">
              <a:spcBef>
                <a:spcPct val="20000"/>
              </a:spcBef>
            </a:pPr>
            <a:r>
              <a:rPr lang="en-US" sz="2000" dirty="0" smtClean="0">
                <a:solidFill>
                  <a:srgbClr val="000099"/>
                </a:solidFill>
                <a:latin typeface="Gill Sans MT" pitchFamily="34" charset="0"/>
                <a:cs typeface="Gill Sans" pitchFamily="17" charset="0"/>
              </a:rPr>
              <a:t>Follow-up </a:t>
            </a:r>
            <a:r>
              <a:rPr lang="en-US" sz="2000" dirty="0" err="1" smtClean="0">
                <a:solidFill>
                  <a:srgbClr val="000099"/>
                </a:solidFill>
                <a:latin typeface="Gill Sans MT" pitchFamily="34" charset="0"/>
                <a:cs typeface="Gill Sans" pitchFamily="17" charset="0"/>
              </a:rPr>
              <a:t>vs</a:t>
            </a:r>
            <a:r>
              <a:rPr lang="en-US" sz="2000" dirty="0" smtClean="0">
                <a:solidFill>
                  <a:srgbClr val="000099"/>
                </a:solidFill>
                <a:latin typeface="Gill Sans MT" pitchFamily="34" charset="0"/>
                <a:cs typeface="Gill Sans" pitchFamily="17" charset="0"/>
              </a:rPr>
              <a:t> blind survey</a:t>
            </a:r>
          </a:p>
          <a:p>
            <a:pPr eaLnBrk="0" hangingPunct="0">
              <a:spcBef>
                <a:spcPct val="20000"/>
              </a:spcBef>
            </a:pPr>
            <a:r>
              <a:rPr lang="en-US" sz="2000" dirty="0" smtClean="0">
                <a:solidFill>
                  <a:srgbClr val="000099"/>
                </a:solidFill>
                <a:latin typeface="Gill Sans MT" pitchFamily="34" charset="0"/>
                <a:cs typeface="Gill Sans" pitchFamily="17" charset="0"/>
              </a:rPr>
              <a:t>Coherent </a:t>
            </a:r>
            <a:r>
              <a:rPr lang="en-US" sz="2000" dirty="0" err="1" smtClean="0">
                <a:solidFill>
                  <a:srgbClr val="000099"/>
                </a:solidFill>
                <a:latin typeface="Gill Sans MT" pitchFamily="34" charset="0"/>
                <a:cs typeface="Gill Sans" pitchFamily="17" charset="0"/>
              </a:rPr>
              <a:t>vs</a:t>
            </a:r>
            <a:r>
              <a:rPr lang="en-US" sz="2000" dirty="0" smtClean="0">
                <a:solidFill>
                  <a:srgbClr val="000099"/>
                </a:solidFill>
                <a:latin typeface="Gill Sans MT" pitchFamily="34" charset="0"/>
                <a:cs typeface="Gill Sans" pitchFamily="17" charset="0"/>
              </a:rPr>
              <a:t> incoherent</a:t>
            </a:r>
          </a:p>
          <a:p>
            <a:pPr eaLnBrk="0" hangingPunct="0">
              <a:spcBef>
                <a:spcPct val="20000"/>
              </a:spcBef>
            </a:pPr>
            <a:r>
              <a:rPr lang="en-US" sz="2000" dirty="0" smtClean="0">
                <a:solidFill>
                  <a:srgbClr val="000099"/>
                </a:solidFill>
                <a:latin typeface="Gill Sans MT" pitchFamily="34" charset="0"/>
                <a:cs typeface="Gill Sans" pitchFamily="17" charset="0"/>
              </a:rPr>
              <a:t>VAST 1.4 GHz</a:t>
            </a:r>
          </a:p>
          <a:p>
            <a:pPr eaLnBrk="0" hangingPunct="0">
              <a:spcBef>
                <a:spcPct val="20000"/>
              </a:spcBef>
            </a:pPr>
            <a:r>
              <a:rPr lang="en-US" sz="2000" dirty="0" smtClean="0">
                <a:solidFill>
                  <a:srgbClr val="000099"/>
                </a:solidFill>
                <a:latin typeface="Gill Sans MT" pitchFamily="34" charset="0"/>
                <a:cs typeface="Gill Sans" pitchFamily="17" charset="0"/>
              </a:rPr>
              <a:t>VLA 74 and 330 MHz</a:t>
            </a:r>
          </a:p>
          <a:p>
            <a:pPr eaLnBrk="0" hangingPunct="0">
              <a:spcBef>
                <a:spcPct val="20000"/>
              </a:spcBef>
            </a:pPr>
            <a:r>
              <a:rPr lang="en-US" sz="2000" dirty="0" smtClean="0">
                <a:solidFill>
                  <a:srgbClr val="000099"/>
                </a:solidFill>
                <a:latin typeface="Gill Sans MT" pitchFamily="34" charset="0"/>
                <a:cs typeface="Gill Sans" pitchFamily="17" charset="0"/>
              </a:rPr>
              <a:t>GMRT 150 MHz, LOFAR</a:t>
            </a:r>
          </a:p>
          <a:p>
            <a:pPr eaLnBrk="0" hangingPunct="0">
              <a:spcBef>
                <a:spcPct val="20000"/>
              </a:spcBef>
            </a:pPr>
            <a:endParaRPr lang="en-US" sz="2000" dirty="0">
              <a:solidFill>
                <a:srgbClr val="000099"/>
              </a:solidFill>
              <a:latin typeface="Gill Sans MT" pitchFamily="34" charset="0"/>
              <a:cs typeface="Gill Sans" pitchFamily="17" charset="0"/>
            </a:endParaRPr>
          </a:p>
          <a:p>
            <a:pPr eaLnBrk="0" hangingPunct="0">
              <a:spcBef>
                <a:spcPct val="20000"/>
              </a:spcBef>
            </a:pPr>
            <a:r>
              <a:rPr lang="en-US" sz="2000" dirty="0" smtClean="0">
                <a:solidFill>
                  <a:srgbClr val="000099"/>
                </a:solidFill>
                <a:latin typeface="Gill Sans MT" pitchFamily="34" charset="0"/>
                <a:cs typeface="Gill Sans" pitchFamily="17" charset="0"/>
              </a:rPr>
              <a:t>VLA 6 GHz sky survey?</a:t>
            </a:r>
          </a:p>
        </p:txBody>
      </p:sp>
      <p:sp>
        <p:nvSpPr>
          <p:cNvPr id="9" name="TextBox 8"/>
          <p:cNvSpPr txBox="1"/>
          <p:nvPr/>
        </p:nvSpPr>
        <p:spPr>
          <a:xfrm>
            <a:off x="2381185" y="5693112"/>
            <a:ext cx="3115406" cy="400110"/>
          </a:xfrm>
          <a:prstGeom prst="rect">
            <a:avLst/>
          </a:prstGeom>
          <a:noFill/>
        </p:spPr>
        <p:txBody>
          <a:bodyPr wrap="non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Frail et al. 2012,  </a:t>
            </a:r>
            <a:r>
              <a:rPr lang="en-US" sz="2000" dirty="0" err="1" smtClean="0">
                <a:solidFill>
                  <a:srgbClr val="000099"/>
                </a:solidFill>
                <a:latin typeface="Gill Sans MT" pitchFamily="34" charset="0"/>
                <a:cs typeface="Gill Sans" pitchFamily="17" charset="0"/>
              </a:rPr>
              <a:t>ApJ</a:t>
            </a:r>
            <a:r>
              <a:rPr lang="en-US" sz="2000" dirty="0" smtClean="0">
                <a:solidFill>
                  <a:srgbClr val="000099"/>
                </a:solidFill>
                <a:latin typeface="Gill Sans MT" pitchFamily="34" charset="0"/>
                <a:cs typeface="Gill Sans" pitchFamily="17" charset="0"/>
              </a:rPr>
              <a:t>, 747, 20</a:t>
            </a:r>
          </a:p>
        </p:txBody>
      </p:sp>
    </p:spTree>
    <p:extLst>
      <p:ext uri="{BB962C8B-B14F-4D97-AF65-F5344CB8AC3E}">
        <p14:creationId xmlns:p14="http://schemas.microsoft.com/office/powerpoint/2010/main" val="23357347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br>
              <a:rPr lang="en-US" dirty="0" smtClean="0"/>
            </a:br>
            <a:endParaRPr lang="en-US" dirty="0"/>
          </a:p>
        </p:txBody>
      </p:sp>
      <p:sp>
        <p:nvSpPr>
          <p:cNvPr id="3" name="Content Placeholder 2"/>
          <p:cNvSpPr>
            <a:spLocks noGrp="1"/>
          </p:cNvSpPr>
          <p:nvPr>
            <p:ph idx="1"/>
          </p:nvPr>
        </p:nvSpPr>
        <p:spPr>
          <a:xfrm>
            <a:off x="661027" y="954460"/>
            <a:ext cx="8025773" cy="5089631"/>
          </a:xfrm>
        </p:spPr>
        <p:txBody>
          <a:bodyPr/>
          <a:lstStyle/>
          <a:p>
            <a:pPr marL="0" indent="0">
              <a:buNone/>
            </a:pPr>
            <a:r>
              <a:rPr lang="en-US" dirty="0" smtClean="0"/>
              <a:t>What is already known about extragalactic source populations?</a:t>
            </a:r>
          </a:p>
          <a:p>
            <a:pPr marL="0" indent="0">
              <a:buNone/>
            </a:pPr>
            <a:r>
              <a:rPr lang="en-US" dirty="0"/>
              <a:t>	</a:t>
            </a:r>
            <a:r>
              <a:rPr lang="en-US" dirty="0" smtClean="0">
                <a:solidFill>
                  <a:schemeClr val="tx1"/>
                </a:solidFill>
              </a:rPr>
              <a:t>The </a:t>
            </a:r>
            <a:r>
              <a:rPr lang="en-US" dirty="0" err="1" smtClean="0">
                <a:solidFill>
                  <a:schemeClr val="tx1"/>
                </a:solidFill>
              </a:rPr>
              <a:t>nonvariable</a:t>
            </a:r>
            <a:r>
              <a:rPr lang="en-US" dirty="0" smtClean="0">
                <a:solidFill>
                  <a:schemeClr val="tx1"/>
                </a:solidFill>
              </a:rPr>
              <a:t> population is well constrained near 1.4 GHz.</a:t>
            </a:r>
          </a:p>
          <a:p>
            <a:pPr marL="0" indent="0">
              <a:buNone/>
            </a:pPr>
            <a:r>
              <a:rPr lang="en-US" dirty="0" smtClean="0"/>
              <a:t>What should we try to learn before the LSST era?</a:t>
            </a:r>
          </a:p>
          <a:p>
            <a:pPr marL="0" indent="0">
              <a:buNone/>
            </a:pPr>
            <a:r>
              <a:rPr lang="en-US" dirty="0" smtClean="0"/>
              <a:t>	</a:t>
            </a:r>
            <a:r>
              <a:rPr lang="en-US" dirty="0" smtClean="0">
                <a:solidFill>
                  <a:schemeClr val="tx1"/>
                </a:solidFill>
              </a:rPr>
              <a:t>Transient sources,  steady sources at lowest and highest frequencies.</a:t>
            </a:r>
          </a:p>
          <a:p>
            <a:pPr marL="0" indent="0">
              <a:buNone/>
            </a:pPr>
            <a:r>
              <a:rPr lang="en-US" dirty="0" smtClean="0"/>
              <a:t>How should future radio telescopes and observations be designed to match source properties?</a:t>
            </a:r>
          </a:p>
          <a:p>
            <a:pPr marL="0" indent="0">
              <a:buNone/>
            </a:pPr>
            <a:r>
              <a:rPr lang="en-US" dirty="0" smtClean="0"/>
              <a:t>	</a:t>
            </a:r>
            <a:r>
              <a:rPr lang="en-US" i="1" dirty="0" smtClean="0">
                <a:solidFill>
                  <a:schemeClr val="tx1"/>
                </a:solidFill>
              </a:rPr>
              <a:t>T</a:t>
            </a:r>
            <a:r>
              <a:rPr lang="en-US" baseline="-25000" dirty="0" smtClean="0">
                <a:solidFill>
                  <a:schemeClr val="tx1"/>
                </a:solidFill>
              </a:rPr>
              <a:t>b</a:t>
            </a:r>
            <a:r>
              <a:rPr lang="en-US" dirty="0" smtClean="0">
                <a:solidFill>
                  <a:schemeClr val="tx1"/>
                </a:solidFill>
              </a:rPr>
              <a:t> ≤ 1 K detection limit at 1.4 GHz, high dynamic range at low frequencies.</a:t>
            </a:r>
          </a:p>
          <a:p>
            <a:pPr marL="0" indent="0">
              <a:buNone/>
            </a:pPr>
            <a:r>
              <a:rPr lang="en-US" dirty="0">
                <a:solidFill>
                  <a:schemeClr val="tx1"/>
                </a:solidFill>
              </a:rPr>
              <a:t>	</a:t>
            </a:r>
            <a:r>
              <a:rPr lang="en-US" dirty="0" smtClean="0">
                <a:solidFill>
                  <a:schemeClr val="tx1"/>
                </a:solidFill>
              </a:rPr>
              <a:t>High data quality, calibration errors &lt; 1 / √</a:t>
            </a:r>
            <a:r>
              <a:rPr lang="en-US" i="1" dirty="0" smtClean="0">
                <a:solidFill>
                  <a:schemeClr val="tx1"/>
                </a:solidFill>
              </a:rPr>
              <a:t>N</a:t>
            </a:r>
          </a:p>
          <a:p>
            <a:pPr marL="0" indent="0">
              <a:buNone/>
            </a:pPr>
            <a:r>
              <a:rPr lang="en-US" dirty="0" smtClean="0">
                <a:solidFill>
                  <a:schemeClr val="tx1"/>
                </a:solidFill>
                <a:latin typeface="Gill Sans"/>
                <a:ea typeface="Lucida Grande"/>
                <a:cs typeface="Lucida Grande"/>
              </a:rPr>
              <a:t>      </a:t>
            </a:r>
            <a:r>
              <a:rPr lang="en-US" dirty="0" err="1" smtClean="0">
                <a:solidFill>
                  <a:schemeClr val="tx1"/>
                </a:solidFill>
                <a:latin typeface="Gill Sans"/>
                <a:ea typeface="Lucida Grande"/>
                <a:cs typeface="Lucida Grande"/>
              </a:rPr>
              <a:t>Multifrequency</a:t>
            </a:r>
            <a:r>
              <a:rPr lang="en-US" dirty="0" smtClean="0">
                <a:solidFill>
                  <a:schemeClr val="tx1"/>
                </a:solidFill>
                <a:latin typeface="Gill Sans"/>
                <a:ea typeface="Lucida Grande"/>
                <a:cs typeface="Lucida Grande"/>
              </a:rPr>
              <a:t> </a:t>
            </a:r>
            <a:r>
              <a:rPr lang="en-US" dirty="0">
                <a:solidFill>
                  <a:schemeClr val="tx1"/>
                </a:solidFill>
                <a:latin typeface="Gill Sans"/>
                <a:ea typeface="Lucida Grande"/>
                <a:cs typeface="Lucida Grande"/>
              </a:rPr>
              <a:t>follow-up </a:t>
            </a:r>
            <a:r>
              <a:rPr lang="en-US" dirty="0" smtClean="0">
                <a:solidFill>
                  <a:schemeClr val="tx1"/>
                </a:solidFill>
                <a:latin typeface="Gill Sans"/>
                <a:ea typeface="Lucida Grande"/>
                <a:cs typeface="Lucida Grande"/>
              </a:rPr>
              <a:t>capability (e.g., EVLA, ALMA).</a:t>
            </a:r>
            <a:endParaRPr lang="en-US" dirty="0">
              <a:solidFill>
                <a:schemeClr val="tx1"/>
              </a:solidFill>
              <a:latin typeface="Gill Sans"/>
            </a:endParaRPr>
          </a:p>
          <a:p>
            <a:pPr marL="0" indent="0">
              <a:buNone/>
            </a:pPr>
            <a:r>
              <a:rPr lang="en-US" dirty="0" smtClean="0"/>
              <a:t>How should future radio observations be designed to match the LSST?</a:t>
            </a:r>
          </a:p>
          <a:p>
            <a:pPr marL="0" indent="0">
              <a:buNone/>
            </a:pPr>
            <a:r>
              <a:rPr lang="en-US" dirty="0"/>
              <a:t>	</a:t>
            </a:r>
            <a:r>
              <a:rPr lang="en-US" dirty="0" err="1" smtClean="0">
                <a:solidFill>
                  <a:schemeClr val="tx1"/>
                </a:solidFill>
                <a:latin typeface="Gill Sans"/>
                <a:ea typeface="Lucida Grande"/>
                <a:cs typeface="Lucida Grande"/>
              </a:rPr>
              <a:t>σ</a:t>
            </a:r>
            <a:r>
              <a:rPr lang="en-US" dirty="0" smtClean="0">
                <a:solidFill>
                  <a:schemeClr val="tx1"/>
                </a:solidFill>
                <a:latin typeface="Gill Sans"/>
                <a:ea typeface="Lucida Grande"/>
                <a:cs typeface="Lucida Grande"/>
              </a:rPr>
              <a:t> ≤ 0.2 </a:t>
            </a:r>
            <a:r>
              <a:rPr lang="en-US" dirty="0" err="1" smtClean="0">
                <a:solidFill>
                  <a:schemeClr val="tx1"/>
                </a:solidFill>
                <a:latin typeface="Gill Sans"/>
                <a:ea typeface="Lucida Grande"/>
                <a:cs typeface="Lucida Grande"/>
              </a:rPr>
              <a:t>arcsec</a:t>
            </a:r>
            <a:r>
              <a:rPr lang="en-US" dirty="0" smtClean="0">
                <a:solidFill>
                  <a:schemeClr val="tx1"/>
                </a:solidFill>
                <a:latin typeface="Gill Sans"/>
                <a:ea typeface="Lucida Grande"/>
                <a:cs typeface="Lucida Grande"/>
              </a:rPr>
              <a:t> for identifications, high fidelity for transient surveys,</a:t>
            </a:r>
          </a:p>
          <a:p>
            <a:pPr marL="0" indent="0">
              <a:buNone/>
            </a:pPr>
            <a:r>
              <a:rPr lang="en-US" dirty="0">
                <a:solidFill>
                  <a:schemeClr val="tx1"/>
                </a:solidFill>
                <a:latin typeface="Gill Sans"/>
                <a:ea typeface="Lucida Grande"/>
                <a:cs typeface="Lucida Grande"/>
              </a:rPr>
              <a:t> </a:t>
            </a:r>
            <a:r>
              <a:rPr lang="en-US" dirty="0" smtClean="0">
                <a:solidFill>
                  <a:schemeClr val="tx1"/>
                </a:solidFill>
                <a:latin typeface="Gill Sans"/>
                <a:ea typeface="Lucida Grande"/>
                <a:cs typeface="Lucida Grande"/>
              </a:rPr>
              <a:t>     </a:t>
            </a:r>
            <a:r>
              <a:rPr lang="en-US" dirty="0" err="1" smtClean="0">
                <a:solidFill>
                  <a:schemeClr val="tx1"/>
                </a:solidFill>
                <a:latin typeface="Gill Sans"/>
                <a:ea typeface="Lucida Grande"/>
                <a:cs typeface="Lucida Grande"/>
              </a:rPr>
              <a:t>θ</a:t>
            </a:r>
            <a:r>
              <a:rPr lang="en-US" dirty="0" smtClean="0">
                <a:solidFill>
                  <a:schemeClr val="tx1"/>
                </a:solidFill>
                <a:latin typeface="Gill Sans"/>
                <a:ea typeface="Lucida Grande"/>
                <a:cs typeface="Lucida Grande"/>
              </a:rPr>
              <a:t> &gt; 0.5 </a:t>
            </a:r>
            <a:r>
              <a:rPr lang="en-US" dirty="0" err="1" smtClean="0">
                <a:solidFill>
                  <a:schemeClr val="tx1"/>
                </a:solidFill>
                <a:latin typeface="Gill Sans"/>
                <a:ea typeface="Lucida Grande"/>
                <a:cs typeface="Lucida Grande"/>
              </a:rPr>
              <a:t>arcsec</a:t>
            </a:r>
            <a:r>
              <a:rPr lang="en-US" dirty="0" smtClean="0">
                <a:solidFill>
                  <a:schemeClr val="tx1"/>
                </a:solidFill>
                <a:latin typeface="Gill Sans"/>
                <a:ea typeface="Lucida Grande"/>
                <a:cs typeface="Lucida Grande"/>
              </a:rPr>
              <a:t> FHWM beam for completeness.  </a:t>
            </a:r>
          </a:p>
          <a:p>
            <a:pPr marL="0" indent="0">
              <a:buNone/>
            </a:pPr>
            <a:r>
              <a:rPr lang="en-US" dirty="0">
                <a:solidFill>
                  <a:schemeClr val="tx1"/>
                </a:solidFill>
                <a:latin typeface="Gill Sans"/>
                <a:ea typeface="Lucida Grande"/>
                <a:cs typeface="Lucida Grande"/>
              </a:rPr>
              <a:t> </a:t>
            </a:r>
            <a:r>
              <a:rPr lang="en-US" dirty="0" smtClean="0">
                <a:solidFill>
                  <a:schemeClr val="tx1"/>
                </a:solidFill>
                <a:latin typeface="Gill Sans"/>
                <a:ea typeface="Lucida Grande"/>
                <a:cs typeface="Lucida Grande"/>
              </a:rPr>
              <a:t>     Low frequency surveys for coherent transient sources</a:t>
            </a:r>
          </a:p>
          <a:p>
            <a:pPr marL="0" indent="0">
              <a:buNone/>
            </a:pPr>
            <a:r>
              <a:rPr lang="en-US" dirty="0">
                <a:solidFill>
                  <a:schemeClr val="tx1"/>
                </a:solidFill>
                <a:latin typeface="Gill Sans"/>
                <a:ea typeface="Lucida Grande"/>
                <a:cs typeface="Lucida Grande"/>
              </a:rPr>
              <a:t> </a:t>
            </a:r>
            <a:r>
              <a:rPr lang="en-US" dirty="0" smtClean="0">
                <a:solidFill>
                  <a:schemeClr val="tx1"/>
                </a:solidFill>
                <a:latin typeface="Gill Sans"/>
                <a:ea typeface="Lucida Grande"/>
                <a:cs typeface="Lucida Grande"/>
              </a:rPr>
              <a:t>     High frequency (e.g., 6 GHz) EVLA sky survey for spectra, variables. 	</a:t>
            </a:r>
            <a:endParaRPr lang="en-US" dirty="0">
              <a:solidFill>
                <a:schemeClr val="tx1"/>
              </a:solidFill>
              <a:latin typeface="Gill Sans"/>
            </a:endParaRPr>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19</a:t>
            </a:fld>
            <a:endParaRPr lang="en-US"/>
          </a:p>
        </p:txBody>
      </p:sp>
    </p:spTree>
    <p:extLst>
      <p:ext uri="{BB962C8B-B14F-4D97-AF65-F5344CB8AC3E}">
        <p14:creationId xmlns:p14="http://schemas.microsoft.com/office/powerpoint/2010/main" val="1466222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00201"/>
            <a:ext cx="8025773" cy="3112350"/>
          </a:xfrm>
        </p:spPr>
        <p:txBody>
          <a:bodyPr/>
          <a:lstStyle/>
          <a:p>
            <a:pPr marL="0" indent="0">
              <a:buNone/>
            </a:pPr>
            <a:r>
              <a:rPr lang="en-US" dirty="0" smtClean="0"/>
              <a:t>What is already known about extragalactic source populations?</a:t>
            </a:r>
          </a:p>
          <a:p>
            <a:pPr marL="0" indent="0">
              <a:buNone/>
            </a:pPr>
            <a:endParaRPr lang="en-US" dirty="0"/>
          </a:p>
          <a:p>
            <a:pPr marL="0" indent="0">
              <a:buNone/>
            </a:pPr>
            <a:r>
              <a:rPr lang="en-US" dirty="0" smtClean="0"/>
              <a:t>What should we try to learn before the LSST era?</a:t>
            </a:r>
          </a:p>
          <a:p>
            <a:pPr marL="0" indent="0">
              <a:buNone/>
            </a:pPr>
            <a:endParaRPr lang="en-US" dirty="0" smtClean="0"/>
          </a:p>
          <a:p>
            <a:pPr marL="0" indent="0">
              <a:buNone/>
            </a:pPr>
            <a:r>
              <a:rPr lang="en-US" dirty="0" smtClean="0"/>
              <a:t>How should future radio telescopes and observations be designed to match radio source properties?</a:t>
            </a:r>
          </a:p>
          <a:p>
            <a:pPr marL="0" indent="0">
              <a:buNone/>
            </a:pPr>
            <a:endParaRPr lang="en-US" dirty="0"/>
          </a:p>
          <a:p>
            <a:pPr marL="0" indent="0">
              <a:buNone/>
            </a:pPr>
            <a:r>
              <a:rPr lang="en-US" dirty="0" smtClean="0"/>
              <a:t>How should future radio observations be designed to match the LSST?</a:t>
            </a:r>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2</a:t>
            </a:fld>
            <a:endParaRPr lang="en-US"/>
          </a:p>
        </p:txBody>
      </p:sp>
    </p:spTree>
    <p:extLst>
      <p:ext uri="{BB962C8B-B14F-4D97-AF65-F5344CB8AC3E}">
        <p14:creationId xmlns:p14="http://schemas.microsoft.com/office/powerpoint/2010/main" val="31153194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20</a:t>
            </a:fld>
            <a:endParaRPr lang="en-US"/>
          </a:p>
        </p:txBody>
      </p:sp>
    </p:spTree>
    <p:extLst>
      <p:ext uri="{BB962C8B-B14F-4D97-AF65-F5344CB8AC3E}">
        <p14:creationId xmlns:p14="http://schemas.microsoft.com/office/powerpoint/2010/main" val="11853589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LSST telescope and</a:t>
            </a:r>
            <a:br>
              <a:rPr lang="en-US" dirty="0" smtClean="0"/>
            </a:br>
            <a:r>
              <a:rPr lang="en-US" dirty="0" smtClean="0"/>
              <a:t>main survey specifications</a:t>
            </a:r>
            <a:endParaRPr lang="en-US" dirty="0"/>
          </a:p>
        </p:txBody>
      </p:sp>
      <p:pic>
        <p:nvPicPr>
          <p:cNvPr id="6" name="Content Placeholder 5" descr="LSSTSpecs09.jpg"/>
          <p:cNvPicPr>
            <a:picLocks noGrp="1" noChangeAspect="1"/>
          </p:cNvPicPr>
          <p:nvPr>
            <p:ph idx="1"/>
          </p:nvPr>
        </p:nvPicPr>
        <p:blipFill>
          <a:blip r:embed="rId3"/>
          <a:srcRect t="15540" b="12950"/>
          <a:stretch>
            <a:fillRect/>
          </a:stretch>
        </p:blipFill>
        <p:spPr>
          <a:xfrm>
            <a:off x="630459" y="1417638"/>
            <a:ext cx="7326142" cy="3236624"/>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21</a:t>
            </a:fld>
            <a:endParaRPr lang="en-US"/>
          </a:p>
        </p:txBody>
      </p:sp>
      <p:sp>
        <p:nvSpPr>
          <p:cNvPr id="8" name="TextBox 7"/>
          <p:cNvSpPr txBox="1"/>
          <p:nvPr/>
        </p:nvSpPr>
        <p:spPr>
          <a:xfrm>
            <a:off x="1390111" y="4654262"/>
            <a:ext cx="6324918" cy="1508105"/>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Main survey sky coverage 20000 deg2</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30 </a:t>
            </a:r>
            <a:r>
              <a:rPr lang="en-US" sz="2000" dirty="0" err="1" smtClean="0">
                <a:solidFill>
                  <a:srgbClr val="000099"/>
                </a:solidFill>
                <a:latin typeface="Gill Sans MT" pitchFamily="34" charset="0"/>
                <a:cs typeface="Gill Sans" pitchFamily="17" charset="0"/>
              </a:rPr>
              <a:t>s</a:t>
            </a:r>
            <a:r>
              <a:rPr lang="en-US" sz="2000" dirty="0" smtClean="0">
                <a:solidFill>
                  <a:srgbClr val="000099"/>
                </a:solidFill>
                <a:latin typeface="Gill Sans MT" pitchFamily="34" charset="0"/>
                <a:cs typeface="Gill Sans" pitchFamily="17" charset="0"/>
              </a:rPr>
              <a:t> “visit” time</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Relative astrometry within one 4k </a:t>
            </a:r>
            <a:r>
              <a:rPr lang="en-US" sz="2000" dirty="0" err="1" smtClean="0">
                <a:solidFill>
                  <a:srgbClr val="000099"/>
                </a:solidFill>
                <a:latin typeface="Gill Sans MT" pitchFamily="34" charset="0"/>
                <a:cs typeface="Gill Sans" pitchFamily="17" charset="0"/>
              </a:rPr>
              <a:t>x</a:t>
            </a:r>
            <a:r>
              <a:rPr lang="en-US" sz="2000" dirty="0" smtClean="0">
                <a:solidFill>
                  <a:srgbClr val="000099"/>
                </a:solidFill>
                <a:latin typeface="Gill Sans MT" pitchFamily="34" charset="0"/>
                <a:cs typeface="Gill Sans" pitchFamily="17" charset="0"/>
              </a:rPr>
              <a:t> 4k CCD: </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~10 </a:t>
            </a:r>
            <a:r>
              <a:rPr lang="en-US" sz="2000" dirty="0" err="1" smtClean="0">
                <a:solidFill>
                  <a:srgbClr val="000099"/>
                </a:solidFill>
                <a:latin typeface="Gill Sans MT" pitchFamily="34" charset="0"/>
                <a:cs typeface="Gill Sans" pitchFamily="17" charset="0"/>
              </a:rPr>
              <a:t>mas</a:t>
            </a:r>
            <a:r>
              <a:rPr lang="en-US" sz="2000" dirty="0" smtClean="0">
                <a:solidFill>
                  <a:srgbClr val="000099"/>
                </a:solidFill>
                <a:latin typeface="Gill Sans MT" pitchFamily="34" charset="0"/>
                <a:cs typeface="Gill Sans" pitchFamily="17" charset="0"/>
              </a:rPr>
              <a:t> per visit, 0.2 </a:t>
            </a:r>
            <a:r>
              <a:rPr lang="en-US" sz="2000" dirty="0" err="1" smtClean="0">
                <a:solidFill>
                  <a:srgbClr val="000099"/>
                </a:solidFill>
                <a:latin typeface="Gill Sans MT" pitchFamily="34" charset="0"/>
                <a:cs typeface="Gill Sans" pitchFamily="17" charset="0"/>
              </a:rPr>
              <a:t>mas</a:t>
            </a:r>
            <a:r>
              <a:rPr lang="en-US" sz="2000" dirty="0" smtClean="0">
                <a:solidFill>
                  <a:srgbClr val="000099"/>
                </a:solidFill>
                <a:latin typeface="Gill Sans MT" pitchFamily="34" charset="0"/>
                <a:cs typeface="Gill Sans" pitchFamily="17" charset="0"/>
              </a:rPr>
              <a:t>/yr proper motion after 10 years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6"/>
          <p:cNvSpPr>
            <a:spLocks noGrp="1"/>
          </p:cNvSpPr>
          <p:nvPr>
            <p:ph type="title" idx="4294967295"/>
          </p:nvPr>
        </p:nvSpPr>
        <p:spPr>
          <a:xfrm>
            <a:off x="457200" y="144463"/>
            <a:ext cx="8229600" cy="682625"/>
          </a:xfrm>
        </p:spPr>
        <p:txBody>
          <a:bodyPr/>
          <a:lstStyle/>
          <a:p>
            <a:r>
              <a:rPr lang="en-US" dirty="0" smtClean="0">
                <a:ea typeface="ＭＳ Ｐゴシック" pitchFamily="17" charset="-128"/>
                <a:cs typeface="GillSans" pitchFamily="48" charset="0"/>
              </a:rPr>
              <a:t>LSST </a:t>
            </a:r>
            <a:r>
              <a:rPr lang="en-US" dirty="0" err="1" smtClean="0">
                <a:ea typeface="ＭＳ Ｐゴシック" pitchFamily="17" charset="-128"/>
                <a:cs typeface="GillSans" pitchFamily="48" charset="0"/>
              </a:rPr>
              <a:t>ugrizy</a:t>
            </a:r>
            <a:r>
              <a:rPr lang="en-US" dirty="0" smtClean="0">
                <a:ea typeface="ＭＳ Ｐゴシック" pitchFamily="17" charset="-128"/>
                <a:cs typeface="GillSans" pitchFamily="48" charset="0"/>
              </a:rPr>
              <a:t> filters cover 0.32</a:t>
            </a:r>
            <a:r>
              <a:rPr lang="en-US" dirty="0" smtClean="0">
                <a:latin typeface="ＭＳ ゴシック"/>
                <a:ea typeface="ＭＳ ゴシック"/>
                <a:cs typeface="ＭＳ ゴシック"/>
              </a:rPr>
              <a:t>−</a:t>
            </a:r>
            <a:r>
              <a:rPr lang="en-US" dirty="0" smtClean="0">
                <a:ea typeface="ＭＳ Ｐゴシック" pitchFamily="17" charset="-128"/>
                <a:cs typeface="GillSans" pitchFamily="48" charset="0"/>
              </a:rPr>
              <a:t>1.05μm</a:t>
            </a:r>
          </a:p>
        </p:txBody>
      </p:sp>
      <p:sp>
        <p:nvSpPr>
          <p:cNvPr id="7171" name="Rectangle 7"/>
          <p:cNvSpPr>
            <a:spLocks noGrp="1"/>
          </p:cNvSpPr>
          <p:nvPr>
            <p:ph type="body" idx="4294967295"/>
          </p:nvPr>
        </p:nvSpPr>
        <p:spPr>
          <a:xfrm>
            <a:off x="231775" y="1163638"/>
            <a:ext cx="8636000" cy="4879975"/>
          </a:xfrm>
        </p:spPr>
        <p:txBody>
          <a:bodyPr/>
          <a:lstStyle/>
          <a:p>
            <a:endParaRPr lang="en-US" sz="1600" dirty="0" smtClean="0">
              <a:ea typeface="ＭＳ Ｐゴシック" pitchFamily="17" charset="-128"/>
              <a:cs typeface="Gill Sans" pitchFamily="17" charset="0"/>
            </a:endParaRPr>
          </a:p>
        </p:txBody>
      </p:sp>
      <p:sp>
        <p:nvSpPr>
          <p:cNvPr id="7172" name="Footer Placeholder 4"/>
          <p:cNvSpPr>
            <a:spLocks noGrp="1"/>
          </p:cNvSpPr>
          <p:nvPr>
            <p:ph type="ftr" sz="quarter" idx="10"/>
          </p:nvPr>
        </p:nvSpPr>
        <p:spPr bwMode="auto">
          <a:noFill/>
          <a:ln>
            <a:miter lim="800000"/>
            <a:headEnd/>
            <a:tailEnd/>
          </a:ln>
        </p:spPr>
        <p:txBody>
          <a:bodyPr/>
          <a:lstStyle/>
          <a:p>
            <a:r>
              <a:rPr lang="en-US" smtClean="0">
                <a:latin typeface="Gill Sans" pitchFamily="17" charset="0"/>
              </a:rPr>
              <a:t>Radio Astronomy in the LSST Era   May 6-8, 2013</a:t>
            </a:r>
            <a:endParaRPr lang="en-US" dirty="0" smtClean="0">
              <a:latin typeface="Gill Sans" pitchFamily="17" charset="0"/>
            </a:endParaRPr>
          </a:p>
        </p:txBody>
      </p:sp>
      <p:sp>
        <p:nvSpPr>
          <p:cNvPr id="7173" name="Slide Number Placeholder 3"/>
          <p:cNvSpPr>
            <a:spLocks noGrp="1"/>
          </p:cNvSpPr>
          <p:nvPr>
            <p:ph type="sldNum" sz="quarter" idx="11"/>
          </p:nvPr>
        </p:nvSpPr>
        <p:spPr bwMode="auto">
          <a:noFill/>
          <a:ln>
            <a:miter lim="800000"/>
            <a:headEnd/>
            <a:tailEnd/>
          </a:ln>
        </p:spPr>
        <p:txBody>
          <a:bodyPr/>
          <a:lstStyle/>
          <a:p>
            <a:fld id="{B702167C-3269-4C71-A3C3-536B3F422EE6}" type="slidenum">
              <a:rPr lang="en-US" smtClean="0">
                <a:latin typeface="Gill Sans" pitchFamily="17" charset="0"/>
                <a:ea typeface="ＭＳ Ｐゴシック" pitchFamily="17" charset="-128"/>
              </a:rPr>
              <a:pPr/>
              <a:t>22</a:t>
            </a:fld>
            <a:endParaRPr lang="en-US" smtClean="0">
              <a:latin typeface="Gill Sans" pitchFamily="17" charset="0"/>
              <a:ea typeface="ＭＳ Ｐゴシック" pitchFamily="17" charset="-128"/>
            </a:endParaRPr>
          </a:p>
        </p:txBody>
      </p:sp>
      <p:pic>
        <p:nvPicPr>
          <p:cNvPr id="6" name="Picture 5" descr="Filters.pdf"/>
          <p:cNvPicPr>
            <a:picLocks noChangeAspect="1"/>
          </p:cNvPicPr>
          <p:nvPr/>
        </p:nvPicPr>
        <p:blipFill>
          <a:blip r:embed="rId3"/>
          <a:srcRect l="14973" t="26430" r="31899" b="18228"/>
          <a:stretch>
            <a:fillRect/>
          </a:stretch>
        </p:blipFill>
        <p:spPr>
          <a:xfrm>
            <a:off x="2342418" y="1616551"/>
            <a:ext cx="4858594" cy="36145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coverage of 20000 deg</a:t>
            </a:r>
            <a:r>
              <a:rPr lang="en-US" baseline="30000" dirty="0" smtClean="0"/>
              <a:t>2</a:t>
            </a:r>
            <a:r>
              <a:rPr lang="en-US" dirty="0" smtClean="0"/>
              <a:t> main survey</a:t>
            </a:r>
            <a:endParaRPr lang="en-US" dirty="0"/>
          </a:p>
        </p:txBody>
      </p:sp>
      <p:pic>
        <p:nvPicPr>
          <p:cNvPr id="6" name="Content Placeholder 5" descr="LSSTdepth.jpg"/>
          <p:cNvPicPr>
            <a:picLocks noGrp="1" noChangeAspect="1"/>
          </p:cNvPicPr>
          <p:nvPr>
            <p:ph idx="1"/>
          </p:nvPr>
        </p:nvPicPr>
        <p:blipFill>
          <a:blip r:embed="rId3"/>
          <a:srcRect t="-4850" b="-4850"/>
          <a:stretch>
            <a:fillRect/>
          </a:stretch>
        </p:blipFill>
        <p:spPr>
          <a:xfrm>
            <a:off x="457200" y="1032706"/>
            <a:ext cx="8229600" cy="4525963"/>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23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radio telescopes, surveys, and directed observations</a:t>
            </a:r>
            <a:endParaRPr lang="en-US" dirty="0"/>
          </a:p>
        </p:txBody>
      </p:sp>
      <p:sp>
        <p:nvSpPr>
          <p:cNvPr id="3" name="Content Placeholder 2"/>
          <p:cNvSpPr>
            <a:spLocks noGrp="1"/>
          </p:cNvSpPr>
          <p:nvPr>
            <p:ph idx="1"/>
          </p:nvPr>
        </p:nvSpPr>
        <p:spPr>
          <a:xfrm>
            <a:off x="623373" y="1417638"/>
            <a:ext cx="8229600" cy="4525963"/>
          </a:xfrm>
        </p:spPr>
        <p:txBody>
          <a:bodyPr/>
          <a:lstStyle/>
          <a:p>
            <a:r>
              <a:rPr lang="en-US" dirty="0" smtClean="0"/>
              <a:t>Coordinated transient searches, especially with </a:t>
            </a:r>
            <a:r>
              <a:rPr lang="en-US" dirty="0" err="1" smtClean="0"/>
              <a:t>multibeam</a:t>
            </a:r>
            <a:r>
              <a:rPr lang="en-US" dirty="0" smtClean="0"/>
              <a:t> interferometers 	like ASKAP (1.4 GHz FOV ~ 30 deg</a:t>
            </a:r>
            <a:r>
              <a:rPr lang="en-US" baseline="30000" dirty="0" smtClean="0"/>
              <a:t>2</a:t>
            </a:r>
            <a:r>
              <a:rPr lang="en-US" dirty="0" smtClean="0"/>
              <a:t> with 10 </a:t>
            </a:r>
            <a:r>
              <a:rPr lang="en-US" dirty="0" err="1" smtClean="0"/>
              <a:t>arscec</a:t>
            </a:r>
            <a:r>
              <a:rPr lang="en-US" dirty="0" smtClean="0"/>
              <a:t> resolution ~ 10</a:t>
            </a:r>
            <a:r>
              <a:rPr lang="en-US" baseline="30000" dirty="0" smtClean="0"/>
              <a:t>7</a:t>
            </a:r>
            <a:r>
              <a:rPr lang="en-US" dirty="0" smtClean="0"/>
              <a:t> 	“pixels”)				</a:t>
            </a:r>
          </a:p>
          <a:p>
            <a:r>
              <a:rPr lang="en-US" dirty="0" smtClean="0"/>
              <a:t>Coordinated deep surveys (EMU survey will cover 30000 deg</a:t>
            </a:r>
            <a:r>
              <a:rPr lang="en-US" baseline="30000" dirty="0" smtClean="0"/>
              <a:t>2</a:t>
            </a:r>
            <a:r>
              <a:rPr lang="en-US" dirty="0" smtClean="0"/>
              <a:t> and detect 	up to 7 X 10</a:t>
            </a:r>
            <a:r>
              <a:rPr lang="en-US" baseline="30000" dirty="0" smtClean="0"/>
              <a:t>7</a:t>
            </a:r>
            <a:r>
              <a:rPr lang="en-US" dirty="0" smtClean="0"/>
              <a:t> galaxies, but ~1 </a:t>
            </a:r>
            <a:r>
              <a:rPr lang="en-US" dirty="0" err="1" smtClean="0"/>
              <a:t>arcsec</a:t>
            </a:r>
            <a:r>
              <a:rPr lang="en-US" dirty="0" smtClean="0"/>
              <a:t> positions may not be good 	enough for position-coincidence identifications with faint LSST galaxies </a:t>
            </a:r>
          </a:p>
          <a:p>
            <a:pPr>
              <a:buFont typeface="Arial"/>
              <a:buChar char="•"/>
            </a:pPr>
            <a:r>
              <a:rPr lang="en-US" dirty="0" smtClean="0"/>
              <a:t>Directed radio follow-ups of optical transients having intrinsically long-	lived radio afterglows with high angular resolution, absolute position 	accuracy, and sensitivity (EVLA,  VLBA,  ALMA, …).  E.g., gamma-ray 	bursts, periodic radio emission from brown dwarf stars;…</a:t>
            </a:r>
          </a:p>
          <a:p>
            <a:pPr>
              <a:buFont typeface="Arial"/>
              <a:buChar char="•"/>
            </a:pPr>
            <a:r>
              <a:rPr lang="en-US" dirty="0" smtClean="0"/>
              <a:t>Directed radio follow-ups of non-transient LSST sources (</a:t>
            </a:r>
            <a:r>
              <a:rPr lang="en-US" dirty="0" err="1" smtClean="0"/>
              <a:t>QSOs</a:t>
            </a:r>
            <a:r>
              <a:rPr lang="en-US" dirty="0" smtClean="0"/>
              <a:t> selected 	by low proper motion or optical variability, location of </a:t>
            </a:r>
            <a:r>
              <a:rPr lang="en-US" dirty="0" err="1" smtClean="0"/>
              <a:t>AGNs</a:t>
            </a:r>
            <a:r>
              <a:rPr lang="en-US" dirty="0" smtClean="0"/>
              <a:t> in host 	galaxies by accurate astrometry, optical identifications of faint clusters of 	galaxies…)</a:t>
            </a:r>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24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RMS community involvement with LSST</a:t>
            </a:r>
            <a:endParaRPr lang="en-US" dirty="0"/>
          </a:p>
        </p:txBody>
      </p:sp>
      <p:sp>
        <p:nvSpPr>
          <p:cNvPr id="3" name="Content Placeholder 2"/>
          <p:cNvSpPr>
            <a:spLocks noGrp="1"/>
          </p:cNvSpPr>
          <p:nvPr>
            <p:ph idx="1"/>
          </p:nvPr>
        </p:nvSpPr>
        <p:spPr>
          <a:xfrm>
            <a:off x="457200" y="1417638"/>
            <a:ext cx="8229600" cy="4525963"/>
          </a:xfrm>
        </p:spPr>
        <p:txBody>
          <a:bodyPr/>
          <a:lstStyle/>
          <a:p>
            <a:pPr marL="457200" indent="-457200">
              <a:buFont typeface="+mj-lt"/>
              <a:buAutoNum type="arabicParenR"/>
            </a:pPr>
            <a:r>
              <a:rPr lang="en-US" dirty="0" smtClean="0"/>
              <a:t>LSST working group discussion at the March 2011 Santa Fe "Building on 'New Worlds, New Horizons’” workshop                                          	group lead Amy Kimball  </a:t>
            </a:r>
            <a:r>
              <a:rPr lang="en-US" dirty="0" smtClean="0">
                <a:hlinkClick r:id="rId3"/>
              </a:rPr>
              <a:t>akimball@nrao.edu</a:t>
            </a:r>
            <a:r>
              <a:rPr lang="en-US" dirty="0" smtClean="0"/>
              <a:t>                           	group mailing list  </a:t>
            </a:r>
            <a:r>
              <a:rPr lang="en-US" dirty="0" smtClean="0">
                <a:hlinkClick r:id="rId4"/>
              </a:rPr>
              <a:t>rms-lsst-group@nrao.edu</a:t>
            </a:r>
            <a:endParaRPr lang="en-US" dirty="0" smtClean="0"/>
          </a:p>
          <a:p>
            <a:pPr lvl="1"/>
            <a:r>
              <a:rPr lang="en-US" dirty="0" smtClean="0"/>
              <a:t>Coordinating follow-up observations of LSST transient sources</a:t>
            </a:r>
          </a:p>
          <a:p>
            <a:pPr lvl="1"/>
            <a:r>
              <a:rPr lang="en-US" dirty="0" smtClean="0"/>
              <a:t>Contributing to (and learning from) designs of LSST surveys and data products</a:t>
            </a:r>
          </a:p>
          <a:p>
            <a:pPr lvl="1"/>
            <a:r>
              <a:rPr lang="en-US" dirty="0" smtClean="0"/>
              <a:t>Contact Amy to join</a:t>
            </a:r>
          </a:p>
          <a:p>
            <a:pPr marL="457200" indent="-457200">
              <a:buNone/>
            </a:pPr>
            <a:endParaRPr lang="en-US" dirty="0" smtClean="0"/>
          </a:p>
          <a:p>
            <a:pPr marL="457200" indent="-457200">
              <a:buFont typeface="+mj-lt"/>
              <a:buAutoNum type="arabicParenR" startAt="2"/>
            </a:pPr>
            <a:r>
              <a:rPr lang="en-US" dirty="0" smtClean="0"/>
              <a:t>NRAO institutional membership in LSSTC (LSST Corporation)?        	Major commitment: $75k to join + $25k/year dues                                	Major opportunity as voice for RMS community 	</a:t>
            </a:r>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25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17"/>
            <a:ext cx="8229600" cy="1143000"/>
          </a:xfrm>
        </p:spPr>
        <p:txBody>
          <a:bodyPr/>
          <a:lstStyle/>
          <a:p>
            <a:r>
              <a:rPr lang="en-US" dirty="0" smtClean="0"/>
              <a:t>Nearly all radio sources are extragalactic</a:t>
            </a:r>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3</a:t>
            </a:fld>
            <a:endParaRPr lang="en-US"/>
          </a:p>
        </p:txBody>
      </p:sp>
      <p:pic>
        <p:nvPicPr>
          <p:cNvPr id="9" name="Content Placeholder 8" descr="Isotropyall.gif"/>
          <p:cNvPicPr>
            <a:picLocks noGrp="1" noChangeAspect="1"/>
          </p:cNvPicPr>
          <p:nvPr>
            <p:ph idx="1"/>
          </p:nvPr>
        </p:nvPicPr>
        <p:blipFill rotWithShape="1">
          <a:blip r:embed="rId3">
            <a:extLst>
              <a:ext uri="{28A0092B-C50C-407E-A947-70E740481C1C}">
                <a14:useLocalDpi xmlns:a14="http://schemas.microsoft.com/office/drawing/2010/main" val="0"/>
              </a:ext>
            </a:extLst>
          </a:blip>
          <a:srcRect t="766" b="1098"/>
          <a:stretch/>
        </p:blipFill>
        <p:spPr>
          <a:xfrm>
            <a:off x="1091998" y="868680"/>
            <a:ext cx="6407848" cy="5394960"/>
          </a:xfrm>
        </p:spPr>
      </p:pic>
    </p:spTree>
    <p:extLst>
      <p:ext uri="{BB962C8B-B14F-4D97-AF65-F5344CB8AC3E}">
        <p14:creationId xmlns:p14="http://schemas.microsoft.com/office/powerpoint/2010/main" val="16882242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56" y="219788"/>
            <a:ext cx="8229600" cy="1143000"/>
          </a:xfrm>
        </p:spPr>
        <p:txBody>
          <a:bodyPr/>
          <a:lstStyle/>
          <a:p>
            <a:r>
              <a:rPr lang="en-US" dirty="0" smtClean="0"/>
              <a:t>… </a:t>
            </a:r>
            <a:r>
              <a:rPr lang="en-US" u="sng" dirty="0" smtClean="0"/>
              <a:t>very</a:t>
            </a:r>
            <a:r>
              <a:rPr lang="en-US" dirty="0" smtClean="0"/>
              <a:t> extragalactic:   &lt;</a:t>
            </a:r>
            <a:r>
              <a:rPr lang="en-US" i="1" dirty="0" smtClean="0"/>
              <a:t>z</a:t>
            </a:r>
            <a:r>
              <a:rPr lang="en-US" dirty="0" smtClean="0"/>
              <a:t>&gt; ~ 0.8   </a:t>
            </a:r>
            <a:endParaRPr lang="en-US" dirty="0"/>
          </a:p>
        </p:txBody>
      </p:sp>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4</a:t>
            </a:fld>
            <a:endParaRPr lang="en-US"/>
          </a:p>
        </p:txBody>
      </p:sp>
      <p:pic>
        <p:nvPicPr>
          <p:cNvPr id="7" name="Content Placeholder 6" descr="IsotropyNCP.gif"/>
          <p:cNvPicPr>
            <a:picLocks noGrp="1" noChangeAspect="1"/>
          </p:cNvPicPr>
          <p:nvPr>
            <p:ph idx="1"/>
          </p:nvPr>
        </p:nvPicPr>
        <p:blipFill rotWithShape="1">
          <a:blip r:embed="rId3">
            <a:extLst>
              <a:ext uri="{28A0092B-C50C-407E-A947-70E740481C1C}">
                <a14:useLocalDpi xmlns:a14="http://schemas.microsoft.com/office/drawing/2010/main" val="0"/>
              </a:ext>
            </a:extLst>
          </a:blip>
          <a:srcRect t="-274" b="-284"/>
          <a:stretch/>
        </p:blipFill>
        <p:spPr>
          <a:xfrm>
            <a:off x="1040630" y="791287"/>
            <a:ext cx="5984431" cy="5286248"/>
          </a:xfrm>
        </p:spPr>
      </p:pic>
      <p:sp>
        <p:nvSpPr>
          <p:cNvPr id="3" name="TextBox 2"/>
          <p:cNvSpPr txBox="1"/>
          <p:nvPr/>
        </p:nvSpPr>
        <p:spPr>
          <a:xfrm>
            <a:off x="5888104" y="5679290"/>
            <a:ext cx="3255896" cy="40011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Small </a:t>
            </a:r>
            <a:r>
              <a:rPr lang="en-US" sz="2000" dirty="0" err="1" smtClean="0">
                <a:solidFill>
                  <a:srgbClr val="000099"/>
                </a:solidFill>
                <a:latin typeface="Lucida Grande"/>
                <a:ea typeface="Lucida Grande"/>
                <a:cs typeface="Lucida Grande"/>
              </a:rPr>
              <a:t>Ω</a:t>
            </a:r>
            <a:r>
              <a:rPr lang="en-US" sz="2000" dirty="0">
                <a:solidFill>
                  <a:srgbClr val="000099"/>
                </a:solidFill>
                <a:latin typeface="Gill Sans MT" pitchFamily="34" charset="0"/>
                <a:cs typeface="Gill Sans" pitchFamily="17" charset="0"/>
              </a:rPr>
              <a:t> </a:t>
            </a:r>
            <a:r>
              <a:rPr lang="en-US" sz="2000" dirty="0" smtClean="0">
                <a:solidFill>
                  <a:srgbClr val="000099"/>
                </a:solidFill>
                <a:latin typeface="Gill Sans MT" pitchFamily="34" charset="0"/>
                <a:cs typeface="Gill Sans" pitchFamily="17" charset="0"/>
              </a:rPr>
              <a:t>gives  a fair sample</a:t>
            </a:r>
          </a:p>
        </p:txBody>
      </p:sp>
    </p:spTree>
    <p:extLst>
      <p:ext uri="{BB962C8B-B14F-4D97-AF65-F5344CB8AC3E}">
        <p14:creationId xmlns:p14="http://schemas.microsoft.com/office/powerpoint/2010/main" val="9017186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330180"/>
          </a:xfrm>
        </p:spPr>
        <p:txBody>
          <a:bodyPr/>
          <a:lstStyle/>
          <a:p>
            <a:r>
              <a:rPr lang="en-US" dirty="0" smtClean="0"/>
              <a:t>Few radio sources are nearby: </a:t>
            </a:r>
            <a:br>
              <a:rPr lang="en-US" dirty="0" smtClean="0"/>
            </a:br>
            <a:endParaRPr lang="en-US" dirty="0"/>
          </a:p>
        </p:txBody>
      </p:sp>
      <p:pic>
        <p:nvPicPr>
          <p:cNvPr id="6" name="Content Placeholder 5" descr="ugcfrac.eps"/>
          <p:cNvPicPr>
            <a:picLocks noGrp="1" noChangeAspect="1"/>
          </p:cNvPicPr>
          <p:nvPr>
            <p:ph idx="1"/>
          </p:nvPr>
        </p:nvPicPr>
        <p:blipFill rotWithShape="1">
          <a:blip r:embed="rId3">
            <a:extLst>
              <a:ext uri="{28A0092B-C50C-407E-A947-70E740481C1C}">
                <a14:useLocalDpi xmlns:a14="http://schemas.microsoft.com/office/drawing/2010/main" val="0"/>
              </a:ext>
            </a:extLst>
          </a:blip>
          <a:srcRect l="18887" t="3451" r="31113" b="8479"/>
          <a:stretch/>
        </p:blipFill>
        <p:spPr>
          <a:xfrm>
            <a:off x="4779219" y="118701"/>
            <a:ext cx="3450381" cy="6077535"/>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5</a:t>
            </a:fld>
            <a:endParaRPr lang="en-US"/>
          </a:p>
        </p:txBody>
      </p:sp>
      <p:sp>
        <p:nvSpPr>
          <p:cNvPr id="7" name="TextBox 6"/>
          <p:cNvSpPr txBox="1"/>
          <p:nvPr/>
        </p:nvSpPr>
        <p:spPr>
          <a:xfrm>
            <a:off x="947441" y="1502623"/>
            <a:ext cx="3621821" cy="4339650"/>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&lt; 1% of 1.4 GHz radio sources can be</a:t>
            </a:r>
            <a:r>
              <a:rPr lang="en-US" sz="2000" dirty="0">
                <a:solidFill>
                  <a:srgbClr val="000099"/>
                </a:solidFill>
                <a:latin typeface="Gill Sans MT" pitchFamily="34" charset="0"/>
                <a:cs typeface="Gill Sans" pitchFamily="17" charset="0"/>
              </a:rPr>
              <a:t> </a:t>
            </a:r>
            <a:r>
              <a:rPr lang="en-US" sz="2000" dirty="0" smtClean="0">
                <a:solidFill>
                  <a:srgbClr val="000099"/>
                </a:solidFill>
                <a:latin typeface="Gill Sans MT" pitchFamily="34" charset="0"/>
                <a:cs typeface="Gill Sans" pitchFamily="17" charset="0"/>
              </a:rPr>
              <a:t>identified with the ~ 10</a:t>
            </a:r>
            <a:r>
              <a:rPr lang="en-US" sz="2000" baseline="30000" dirty="0" smtClean="0">
                <a:solidFill>
                  <a:srgbClr val="000099"/>
                </a:solidFill>
                <a:latin typeface="Gill Sans MT" pitchFamily="34" charset="0"/>
                <a:cs typeface="Gill Sans" pitchFamily="17" charset="0"/>
              </a:rPr>
              <a:t>4</a:t>
            </a:r>
            <a:r>
              <a:rPr lang="en-US" sz="2000" dirty="0" smtClean="0">
                <a:solidFill>
                  <a:srgbClr val="000099"/>
                </a:solidFill>
                <a:latin typeface="Gill Sans MT" pitchFamily="34" charset="0"/>
                <a:cs typeface="Gill Sans" pitchFamily="17" charset="0"/>
              </a:rPr>
              <a:t> nearby </a:t>
            </a:r>
            <a:r>
              <a:rPr lang="en-US" sz="2000" dirty="0">
                <a:solidFill>
                  <a:srgbClr val="000099"/>
                </a:solidFill>
                <a:latin typeface="Gill Sans MT" pitchFamily="34" charset="0"/>
                <a:cs typeface="Gill Sans" pitchFamily="17" charset="0"/>
              </a:rPr>
              <a:t> </a:t>
            </a:r>
            <a:r>
              <a:rPr lang="en-US" sz="2000" dirty="0" smtClean="0">
                <a:solidFill>
                  <a:srgbClr val="000099"/>
                </a:solidFill>
                <a:latin typeface="Gill Sans MT" pitchFamily="34" charset="0"/>
                <a:cs typeface="Gill Sans" pitchFamily="17" charset="0"/>
              </a:rPr>
              <a:t>(z &lt; 0.05) UGC galaxies.</a:t>
            </a:r>
          </a:p>
          <a:p>
            <a:pPr eaLnBrk="0" hangingPunct="0">
              <a:spcBef>
                <a:spcPct val="20000"/>
              </a:spcBef>
            </a:pPr>
            <a:endParaRPr lang="en-US" sz="2000" dirty="0">
              <a:solidFill>
                <a:srgbClr val="000099"/>
              </a:solidFill>
              <a:latin typeface="Gill Sans MT" pitchFamily="34" charset="0"/>
              <a:cs typeface="Gill Sans" pitchFamily="17" charset="0"/>
            </a:endParaRPr>
          </a:p>
          <a:p>
            <a:pPr eaLnBrk="0" hangingPunct="0">
              <a:spcBef>
                <a:spcPct val="20000"/>
              </a:spcBef>
            </a:pPr>
            <a:r>
              <a:rPr lang="en-US" sz="2000" dirty="0" smtClean="0">
                <a:solidFill>
                  <a:srgbClr val="000099"/>
                </a:solidFill>
                <a:latin typeface="Gill Sans MT" pitchFamily="34" charset="0"/>
                <a:cs typeface="Gill Sans" pitchFamily="17" charset="0"/>
              </a:rPr>
              <a:t>Often “all sky” radio surveys are faster than targeted observations for studying large samples of nearby galaxies; e.g., </a:t>
            </a:r>
          </a:p>
          <a:p>
            <a:pPr eaLnBrk="0" hangingPunct="0">
              <a:spcBef>
                <a:spcPct val="20000"/>
              </a:spcBef>
            </a:pPr>
            <a:r>
              <a:rPr lang="en-US" sz="2000" dirty="0" smtClean="0">
                <a:solidFill>
                  <a:srgbClr val="000099"/>
                </a:solidFill>
                <a:latin typeface="Gill Sans MT" pitchFamily="34" charset="0"/>
                <a:cs typeface="Gill Sans" pitchFamily="17" charset="0"/>
              </a:rPr>
              <a:t>55000 2MASS galaxies with        k &lt; 12.25 mag can be found faster with NVSS (2500h) than with targeted scans.   EMU </a:t>
            </a:r>
          </a:p>
          <a:p>
            <a:pPr eaLnBrk="0" hangingPunct="0">
              <a:spcBef>
                <a:spcPct val="20000"/>
              </a:spcBef>
            </a:pPr>
            <a:r>
              <a:rPr lang="en-US" sz="2000" dirty="0" smtClean="0">
                <a:solidFill>
                  <a:srgbClr val="000099"/>
                </a:solidFill>
                <a:latin typeface="Gill Sans MT" pitchFamily="34" charset="0"/>
                <a:cs typeface="Gill Sans" pitchFamily="17" charset="0"/>
              </a:rPr>
              <a:t>(~50 million sources &gt; 50 </a:t>
            </a:r>
            <a:r>
              <a:rPr lang="en-US" sz="2000" dirty="0" err="1" smtClean="0">
                <a:solidFill>
                  <a:srgbClr val="000099"/>
                </a:solidFill>
                <a:latin typeface="Lucida Grande"/>
                <a:ea typeface="Lucida Grande"/>
                <a:cs typeface="Lucida Grande"/>
              </a:rPr>
              <a:t>μJy</a:t>
            </a:r>
            <a:r>
              <a:rPr lang="en-US" sz="2000" dirty="0" smtClean="0">
                <a:solidFill>
                  <a:srgbClr val="000099"/>
                </a:solidFill>
                <a:latin typeface="Lucida Grande"/>
                <a:ea typeface="Lucida Grande"/>
                <a:cs typeface="Lucida Grande"/>
              </a:rPr>
              <a:t>)</a:t>
            </a:r>
            <a:endParaRPr lang="en-US" sz="2000" dirty="0" smtClean="0">
              <a:solidFill>
                <a:srgbClr val="000099"/>
              </a:solidFill>
              <a:latin typeface="Gill Sans MT" pitchFamily="34" charset="0"/>
              <a:cs typeface="Gill Sans" pitchFamily="17" charset="0"/>
            </a:endParaRPr>
          </a:p>
        </p:txBody>
      </p:sp>
    </p:spTree>
    <p:extLst>
      <p:ext uri="{BB962C8B-B14F-4D97-AF65-F5344CB8AC3E}">
        <p14:creationId xmlns:p14="http://schemas.microsoft.com/office/powerpoint/2010/main" val="15641932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3094736" cy="2384285"/>
          </a:xfrm>
        </p:spPr>
        <p:txBody>
          <a:bodyPr/>
          <a:lstStyle/>
          <a:p>
            <a:r>
              <a:rPr lang="en-US" dirty="0" smtClean="0"/>
              <a:t>Radio power</a:t>
            </a:r>
            <a:br>
              <a:rPr lang="en-US" dirty="0" smtClean="0"/>
            </a:br>
            <a:r>
              <a:rPr lang="en-US" dirty="0" smtClean="0"/>
              <a:t>sources:</a:t>
            </a:r>
            <a:br>
              <a:rPr lang="en-US" dirty="0" smtClean="0"/>
            </a:br>
            <a:r>
              <a:rPr lang="en-US" dirty="0" smtClean="0"/>
              <a:t>Star formation  AGN</a:t>
            </a:r>
            <a:endParaRPr lang="en-US" dirty="0"/>
          </a:p>
        </p:txBody>
      </p:sp>
      <p:pic>
        <p:nvPicPr>
          <p:cNvPr id="6" name="Content Placeholder 5" descr="ugcllf.eps"/>
          <p:cNvPicPr>
            <a:picLocks noGrp="1" noChangeAspect="1"/>
          </p:cNvPicPr>
          <p:nvPr>
            <p:ph idx="1"/>
          </p:nvPr>
        </p:nvPicPr>
        <p:blipFill rotWithShape="1">
          <a:blip r:embed="rId3">
            <a:extLst>
              <a:ext uri="{28A0092B-C50C-407E-A947-70E740481C1C}">
                <a14:useLocalDpi xmlns:a14="http://schemas.microsoft.com/office/drawing/2010/main" val="0"/>
              </a:ext>
            </a:extLst>
          </a:blip>
          <a:srcRect l="6182" t="22501" r="22030" b="7797"/>
          <a:stretch/>
        </p:blipFill>
        <p:spPr>
          <a:xfrm>
            <a:off x="3471619" y="274637"/>
            <a:ext cx="5215181" cy="5063629"/>
          </a:xfrm>
        </p:spPr>
      </p:pic>
      <p:sp>
        <p:nvSpPr>
          <p:cNvPr id="4" name="Footer Placeholder 3"/>
          <p:cNvSpPr>
            <a:spLocks noGrp="1"/>
          </p:cNvSpPr>
          <p:nvPr>
            <p:ph type="ftr" sz="quarter" idx="10"/>
          </p:nvPr>
        </p:nvSpPr>
        <p:spPr/>
        <p:txBody>
          <a:bodyPr/>
          <a:lstStyle/>
          <a:p>
            <a:pPr>
              <a:defRPr/>
            </a:pPr>
            <a:r>
              <a:rPr lang="en-US" dirty="0" smtClean="0"/>
              <a:t>Radio Astronomy in the LSST Era   May 6-8, 2013</a:t>
            </a:r>
            <a:endParaRPr lang="en-US" dirty="0"/>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6</a:t>
            </a:fld>
            <a:endParaRPr lang="en-US"/>
          </a:p>
        </p:txBody>
      </p:sp>
      <p:sp>
        <p:nvSpPr>
          <p:cNvPr id="7" name="TextBox 6"/>
          <p:cNvSpPr txBox="1"/>
          <p:nvPr/>
        </p:nvSpPr>
        <p:spPr>
          <a:xfrm>
            <a:off x="540287" y="3216820"/>
            <a:ext cx="2723922" cy="1015663"/>
          </a:xfrm>
          <a:prstGeom prst="rect">
            <a:avLst/>
          </a:prstGeom>
          <a:noFill/>
        </p:spPr>
        <p:txBody>
          <a:bodyPr wrap="square" rtlCol="0">
            <a:spAutoFit/>
          </a:bodyPr>
          <a:lstStyle/>
          <a:p>
            <a:pPr eaLnBrk="0" hangingPunct="0">
              <a:spcBef>
                <a:spcPct val="20000"/>
              </a:spcBef>
            </a:pPr>
            <a:r>
              <a:rPr lang="en-US" sz="2000" dirty="0" smtClean="0">
                <a:solidFill>
                  <a:srgbClr val="000099"/>
                </a:solidFill>
                <a:latin typeface="Gill Sans MT" pitchFamily="34" charset="0"/>
                <a:cs typeface="Gill Sans" pitchFamily="17" charset="0"/>
              </a:rPr>
              <a:t>1.4 GHz local luminosity functions of star-forming galaxies and AGNs</a:t>
            </a:r>
          </a:p>
        </p:txBody>
      </p:sp>
    </p:spTree>
    <p:extLst>
      <p:ext uri="{BB962C8B-B14F-4D97-AF65-F5344CB8AC3E}">
        <p14:creationId xmlns:p14="http://schemas.microsoft.com/office/powerpoint/2010/main" val="237646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1813" y="512763"/>
            <a:ext cx="5216525" cy="733425"/>
          </a:xfrm>
        </p:spPr>
        <p:txBody>
          <a:bodyPr/>
          <a:lstStyle/>
          <a:p>
            <a:r>
              <a:rPr lang="en-US" dirty="0" smtClean="0">
                <a:latin typeface="Gill Sans MT" charset="0"/>
                <a:ea typeface="ＭＳ Ｐゴシック" charset="0"/>
                <a:cs typeface="ＭＳ Ｐゴシック" charset="0"/>
              </a:rPr>
              <a:t>Locating SMBHs in AGNs</a:t>
            </a:r>
            <a:r>
              <a:rPr lang="en-US" dirty="0">
                <a:latin typeface="Gill Sans MT" charset="0"/>
                <a:ea typeface="ＭＳ Ｐゴシック" charset="0"/>
                <a:cs typeface="ＭＳ Ｐゴシック" charset="0"/>
              </a:rPr>
              <a:t/>
            </a:r>
            <a:br>
              <a:rPr lang="en-US" dirty="0">
                <a:latin typeface="Gill Sans MT" charset="0"/>
                <a:ea typeface="ＭＳ Ｐゴシック" charset="0"/>
                <a:cs typeface="ＭＳ Ｐゴシック" charset="0"/>
              </a:rPr>
            </a:br>
            <a:endParaRPr lang="en-US" dirty="0">
              <a:latin typeface="Gill Sans MT" charset="0"/>
              <a:ea typeface="ＭＳ Ｐゴシック" charset="0"/>
              <a:cs typeface="ＭＳ Ｐゴシック" charset="0"/>
            </a:endParaRPr>
          </a:p>
        </p:txBody>
      </p:sp>
      <p:sp>
        <p:nvSpPr>
          <p:cNvPr id="75779" name="Footer Placeholder 3"/>
          <p:cNvSpPr>
            <a:spLocks noGrp="1"/>
          </p:cNvSpPr>
          <p:nvPr>
            <p:ph type="ftr" sz="quarter" idx="10"/>
          </p:nvPr>
        </p:nvSpPr>
        <p:spPr bwMode="auto">
          <a:xfrm>
            <a:off x="3124200" y="6492875"/>
            <a:ext cx="5105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000099"/>
                </a:solidFill>
              </a:rPr>
              <a:t>Radio Astronomy in the LSST Era   May 6-8, 2013</a:t>
            </a:r>
          </a:p>
          <a:p>
            <a:pPr eaLnBrk="1" hangingPunct="1"/>
            <a:endParaRPr lang="en-US" sz="1200" dirty="0">
              <a:latin typeface="Gill Sans" charset="0"/>
            </a:endParaRPr>
          </a:p>
        </p:txBody>
      </p:sp>
      <p:sp>
        <p:nvSpPr>
          <p:cNvPr id="75780" name="Content Placeholder 2"/>
          <p:cNvSpPr>
            <a:spLocks noGrp="1"/>
          </p:cNvSpPr>
          <p:nvPr>
            <p:ph idx="1"/>
          </p:nvPr>
        </p:nvSpPr>
        <p:spPr>
          <a:xfrm>
            <a:off x="831850" y="5003800"/>
            <a:ext cx="4916488" cy="1362075"/>
          </a:xfrm>
        </p:spPr>
        <p:txBody>
          <a:bodyPr/>
          <a:lstStyle/>
          <a:p>
            <a:pPr marL="0" indent="0">
              <a:buFont typeface="Arial" charset="0"/>
              <a:buNone/>
            </a:pPr>
            <a:endParaRPr lang="en-US">
              <a:latin typeface="Gill Sans MT" charset="0"/>
              <a:ea typeface="ＭＳ Ｐゴシック" charset="0"/>
              <a:cs typeface="ＭＳ Ｐゴシック" charset="0"/>
            </a:endParaRPr>
          </a:p>
          <a:p>
            <a:pPr marL="0" indent="0">
              <a:buFont typeface="Arial" charset="0"/>
              <a:buNone/>
            </a:pPr>
            <a:endParaRPr lang="en-US" sz="2400">
              <a:solidFill>
                <a:srgbClr val="000000"/>
              </a:solidFill>
              <a:latin typeface="Arial" charset="0"/>
              <a:ea typeface="ＭＳ Ｐゴシック" charset="0"/>
              <a:cs typeface="ＭＳ Ｐゴシック" charset="0"/>
            </a:endParaRPr>
          </a:p>
        </p:txBody>
      </p:sp>
      <p:pic>
        <p:nvPicPr>
          <p:cNvPr id="75781" name="Picture 5" descr="VLBAPSC2.pdf"/>
          <p:cNvPicPr>
            <a:picLocks noChangeAspect="1"/>
          </p:cNvPicPr>
          <p:nvPr/>
        </p:nvPicPr>
        <p:blipFill>
          <a:blip r:embed="rId3">
            <a:extLst>
              <a:ext uri="{28A0092B-C50C-407E-A947-70E740481C1C}">
                <a14:useLocalDpi xmlns:a14="http://schemas.microsoft.com/office/drawing/2010/main" val="0"/>
              </a:ext>
            </a:extLst>
          </a:blip>
          <a:srcRect t="2509" r="2509" b="3763"/>
          <a:stretch>
            <a:fillRect/>
          </a:stretch>
        </p:blipFill>
        <p:spPr bwMode="auto">
          <a:xfrm>
            <a:off x="149225" y="1346200"/>
            <a:ext cx="414655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KS1254.pdf"/>
          <p:cNvPicPr>
            <a:picLocks noChangeAspect="1"/>
          </p:cNvPicPr>
          <p:nvPr/>
        </p:nvPicPr>
        <p:blipFill>
          <a:blip r:embed="rId4">
            <a:extLst>
              <a:ext uri="{28A0092B-C50C-407E-A947-70E740481C1C}">
                <a14:useLocalDpi xmlns:a14="http://schemas.microsoft.com/office/drawing/2010/main" val="0"/>
              </a:ext>
            </a:extLst>
          </a:blip>
          <a:srcRect l="7059" t="18636" r="5882" b="14545"/>
          <a:stretch>
            <a:fillRect/>
          </a:stretch>
        </p:blipFill>
        <p:spPr bwMode="auto">
          <a:xfrm>
            <a:off x="4691063" y="1085850"/>
            <a:ext cx="427513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22056" cy="1143000"/>
          </a:xfrm>
        </p:spPr>
        <p:txBody>
          <a:bodyPr/>
          <a:lstStyle/>
          <a:p>
            <a:r>
              <a:rPr lang="en-US" dirty="0" smtClean="0"/>
              <a:t>FIR/radio </a:t>
            </a:r>
            <a:r>
              <a:rPr lang="en-US" smtClean="0"/>
              <a:t>correlation </a:t>
            </a:r>
            <a:endParaRPr lang="en-US" dirty="0"/>
          </a:p>
        </p:txBody>
      </p:sp>
      <p:pic>
        <p:nvPicPr>
          <p:cNvPr id="6" name="Content Placeholder 5" descr="RadioFIRLumf.eps"/>
          <p:cNvPicPr>
            <a:picLocks noGrp="1" noChangeAspect="1"/>
          </p:cNvPicPr>
          <p:nvPr>
            <p:ph idx="1"/>
          </p:nvPr>
        </p:nvPicPr>
        <p:blipFill rotWithShape="1">
          <a:blip r:embed="rId3">
            <a:extLst>
              <a:ext uri="{28A0092B-C50C-407E-A947-70E740481C1C}">
                <a14:useLocalDpi xmlns:a14="http://schemas.microsoft.com/office/drawing/2010/main" val="0"/>
              </a:ext>
            </a:extLst>
          </a:blip>
          <a:srcRect l="5862" t="13747" r="21894" b="7879"/>
          <a:stretch/>
        </p:blipFill>
        <p:spPr>
          <a:xfrm>
            <a:off x="3523125" y="274638"/>
            <a:ext cx="5258631" cy="5704818"/>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8</a:t>
            </a:fld>
            <a:endParaRPr lang="en-US"/>
          </a:p>
        </p:txBody>
      </p:sp>
      <p:sp>
        <p:nvSpPr>
          <p:cNvPr id="7" name="TextBox 6"/>
          <p:cNvSpPr txBox="1"/>
          <p:nvPr/>
        </p:nvSpPr>
        <p:spPr>
          <a:xfrm>
            <a:off x="384465" y="2006062"/>
            <a:ext cx="2739735" cy="2923877"/>
          </a:xfrm>
          <a:prstGeom prst="rect">
            <a:avLst/>
          </a:prstGeom>
          <a:noFill/>
        </p:spPr>
        <p:txBody>
          <a:bodyPr wrap="square" rtlCol="0">
            <a:spAutoFit/>
          </a:bodyPr>
          <a:lstStyle/>
          <a:p>
            <a:pPr marL="457200" indent="-457200" eaLnBrk="0" hangingPunct="0">
              <a:spcBef>
                <a:spcPct val="20000"/>
              </a:spcBef>
              <a:buAutoNum type="arabicPeriod"/>
            </a:pPr>
            <a:r>
              <a:rPr lang="en-US" sz="2000" dirty="0" smtClean="0">
                <a:solidFill>
                  <a:srgbClr val="000099"/>
                </a:solidFill>
                <a:latin typeface="Gill Sans MT" pitchFamily="34" charset="0"/>
                <a:cs typeface="Gill Sans" pitchFamily="17" charset="0"/>
              </a:rPr>
              <a:t>Radio luminosity is an extinction-free measure of star-formation rate</a:t>
            </a:r>
          </a:p>
          <a:p>
            <a:pPr marL="457200" indent="-457200" eaLnBrk="0" hangingPunct="0">
              <a:spcBef>
                <a:spcPct val="20000"/>
              </a:spcBef>
              <a:buAutoNum type="arabicPeriod"/>
            </a:pPr>
            <a:r>
              <a:rPr lang="en-US" sz="2000" dirty="0" smtClean="0">
                <a:solidFill>
                  <a:srgbClr val="000099"/>
                </a:solidFill>
                <a:latin typeface="Gill Sans MT" pitchFamily="34" charset="0"/>
                <a:cs typeface="Gill Sans" pitchFamily="17" charset="0"/>
              </a:rPr>
              <a:t>Radio and FIR flux-limited populations of star-</a:t>
            </a:r>
            <a:r>
              <a:rPr lang="en-US" sz="2000" smtClean="0">
                <a:solidFill>
                  <a:srgbClr val="000099"/>
                </a:solidFill>
                <a:latin typeface="Gill Sans MT" pitchFamily="34" charset="0"/>
                <a:cs typeface="Gill Sans" pitchFamily="17" charset="0"/>
              </a:rPr>
              <a:t>forming galaxies </a:t>
            </a:r>
            <a:r>
              <a:rPr lang="en-US" sz="2000" dirty="0" smtClean="0">
                <a:solidFill>
                  <a:srgbClr val="000099"/>
                </a:solidFill>
                <a:latin typeface="Gill Sans MT" pitchFamily="34" charset="0"/>
                <a:cs typeface="Gill Sans" pitchFamily="17" charset="0"/>
              </a:rPr>
              <a:t>are nearly identical</a:t>
            </a:r>
          </a:p>
        </p:txBody>
      </p:sp>
    </p:spTree>
    <p:extLst>
      <p:ext uri="{BB962C8B-B14F-4D97-AF65-F5344CB8AC3E}">
        <p14:creationId xmlns:p14="http://schemas.microsoft.com/office/powerpoint/2010/main" val="38317199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volving populations of radio sources</a:t>
            </a:r>
            <a:endParaRPr lang="en-US" dirty="0"/>
          </a:p>
        </p:txBody>
      </p:sp>
      <p:pic>
        <p:nvPicPr>
          <p:cNvPr id="6" name="Content Placeholder 5" descr="euc2.eps"/>
          <p:cNvPicPr>
            <a:picLocks noGrp="1" noChangeAspect="1"/>
          </p:cNvPicPr>
          <p:nvPr>
            <p:ph idx="1"/>
          </p:nvPr>
        </p:nvPicPr>
        <p:blipFill rotWithShape="1">
          <a:blip r:embed="rId3">
            <a:extLst>
              <a:ext uri="{28A0092B-C50C-407E-A947-70E740481C1C}">
                <a14:useLocalDpi xmlns:a14="http://schemas.microsoft.com/office/drawing/2010/main" val="0"/>
              </a:ext>
            </a:extLst>
          </a:blip>
          <a:srcRect l="8890" t="20167" r="8890" b="35615"/>
          <a:stretch/>
        </p:blipFill>
        <p:spPr>
          <a:xfrm>
            <a:off x="832633" y="911332"/>
            <a:ext cx="7226787" cy="5029453"/>
          </a:xfrm>
        </p:spPr>
      </p:pic>
      <p:sp>
        <p:nvSpPr>
          <p:cNvPr id="4" name="Footer Placeholder 3"/>
          <p:cNvSpPr>
            <a:spLocks noGrp="1"/>
          </p:cNvSpPr>
          <p:nvPr>
            <p:ph type="ftr" sz="quarter" idx="10"/>
          </p:nvPr>
        </p:nvSpPr>
        <p:spPr/>
        <p:txBody>
          <a:bodyPr/>
          <a:lstStyle/>
          <a:p>
            <a:pPr>
              <a:defRPr/>
            </a:pPr>
            <a:r>
              <a:rPr lang="en-US" smtClean="0"/>
              <a:t>Radio Astronomy in the LSST Era   May 6-8, 2013</a:t>
            </a:r>
            <a:endParaRPr lang="en-US"/>
          </a:p>
        </p:txBody>
      </p:sp>
      <p:sp>
        <p:nvSpPr>
          <p:cNvPr id="5" name="Slide Number Placeholder 4"/>
          <p:cNvSpPr>
            <a:spLocks noGrp="1"/>
          </p:cNvSpPr>
          <p:nvPr>
            <p:ph type="sldNum" sz="quarter" idx="11"/>
          </p:nvPr>
        </p:nvSpPr>
        <p:spPr/>
        <p:txBody>
          <a:bodyPr/>
          <a:lstStyle/>
          <a:p>
            <a:pPr>
              <a:defRPr/>
            </a:pPr>
            <a:fld id="{7FFF6385-5630-4085-B5D7-6FBD79496C41}" type="slidenum">
              <a:rPr lang="en-US" smtClean="0"/>
              <a:pPr>
                <a:defRPr/>
              </a:pPr>
              <a:t>9</a:t>
            </a:fld>
            <a:endParaRPr lang="en-US"/>
          </a:p>
        </p:txBody>
      </p:sp>
      <p:sp>
        <p:nvSpPr>
          <p:cNvPr id="3" name="TextBox 2"/>
          <p:cNvSpPr txBox="1"/>
          <p:nvPr/>
        </p:nvSpPr>
        <p:spPr>
          <a:xfrm>
            <a:off x="6131552" y="4216492"/>
            <a:ext cx="1736573" cy="338554"/>
          </a:xfrm>
          <a:prstGeom prst="rect">
            <a:avLst/>
          </a:prstGeom>
          <a:noFill/>
        </p:spPr>
        <p:txBody>
          <a:bodyPr wrap="none" rtlCol="0">
            <a:spAutoFit/>
          </a:bodyPr>
          <a:lstStyle/>
          <a:p>
            <a:pPr eaLnBrk="0" hangingPunct="0">
              <a:spcBef>
                <a:spcPct val="20000"/>
              </a:spcBef>
            </a:pPr>
            <a:r>
              <a:rPr lang="en-US" sz="1600" dirty="0">
                <a:latin typeface="Gill Sans MT" pitchFamily="34" charset="0"/>
                <a:cs typeface="Gill Sans" pitchFamily="17" charset="0"/>
              </a:rPr>
              <a:t>:</a:t>
            </a:r>
            <a:r>
              <a:rPr lang="en-US" sz="1600" dirty="0" smtClean="0">
                <a:latin typeface="Gill Sans MT" pitchFamily="34" charset="0"/>
                <a:cs typeface="Gill Sans" pitchFamily="17" charset="0"/>
              </a:rPr>
              <a:t> 2012, </a:t>
            </a:r>
            <a:r>
              <a:rPr lang="en-US" sz="1600" dirty="0" err="1" smtClean="0">
                <a:latin typeface="Gill Sans MT" pitchFamily="34" charset="0"/>
                <a:cs typeface="Gill Sans" pitchFamily="17" charset="0"/>
              </a:rPr>
              <a:t>ApJ</a:t>
            </a:r>
            <a:r>
              <a:rPr lang="en-US" sz="1600" dirty="0" smtClean="0">
                <a:latin typeface="Gill Sans MT" pitchFamily="34" charset="0"/>
                <a:cs typeface="Gill Sans" pitchFamily="17" charset="0"/>
              </a:rPr>
              <a:t>, 758, 23</a:t>
            </a:r>
          </a:p>
        </p:txBody>
      </p:sp>
    </p:spTree>
    <p:extLst>
      <p:ext uri="{BB962C8B-B14F-4D97-AF65-F5344CB8AC3E}">
        <p14:creationId xmlns:p14="http://schemas.microsoft.com/office/powerpoint/2010/main" val="17397819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UIEC_03Dec200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Blue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1_GBT backgrnd">
  <a:themeElements>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BT backgrnd">
  <a:themeElements>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AUIEC_03Dec2009_Template</Template>
  <TotalTime>4134</TotalTime>
  <Words>2741</Words>
  <Application>Microsoft Macintosh PowerPoint</Application>
  <PresentationFormat>On-screen Show (4:3)</PresentationFormat>
  <Paragraphs>223</Paragraphs>
  <Slides>25</Slides>
  <Notes>21</Notes>
  <HiddenSlides>5</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AUIEC_03Dec2009_Template</vt:lpstr>
      <vt:lpstr>Blue Image Bottom Bar</vt:lpstr>
      <vt:lpstr>1_GBT backgrnd</vt:lpstr>
      <vt:lpstr>2_GBT backgrnd</vt:lpstr>
      <vt:lpstr>Extragalactic Source Populations</vt:lpstr>
      <vt:lpstr>Questions:</vt:lpstr>
      <vt:lpstr>Nearly all radio sources are extragalactic</vt:lpstr>
      <vt:lpstr>… very extragalactic:   &lt;z&gt; ~ 0.8   </vt:lpstr>
      <vt:lpstr>Few radio sources are nearby:  </vt:lpstr>
      <vt:lpstr>Radio power sources: Star formation  AGN</vt:lpstr>
      <vt:lpstr>Locating SMBHs in AGNs </vt:lpstr>
      <vt:lpstr>FIR/radio correlation </vt:lpstr>
      <vt:lpstr>Evolving populations of radio sources</vt:lpstr>
      <vt:lpstr>Star formation vs AGN sources:  1000 × luminosity difference but comparable energy densities</vt:lpstr>
      <vt:lpstr>Resolving the radio source background</vt:lpstr>
      <vt:lpstr>FIR/radio correlation and the  μJy radio source count</vt:lpstr>
      <vt:lpstr>Optical IDs</vt:lpstr>
      <vt:lpstr>Matching observations to sources - 1</vt:lpstr>
      <vt:lpstr>Confusion</vt:lpstr>
      <vt:lpstr>Matching observations to sources - 2</vt:lpstr>
      <vt:lpstr>Matching observations to sources - 3</vt:lpstr>
      <vt:lpstr>Transient extragalactic radio sources</vt:lpstr>
      <vt:lpstr>Summary: </vt:lpstr>
      <vt:lpstr>PowerPoint Presentation</vt:lpstr>
      <vt:lpstr>LSST telescope and main survey specifications</vt:lpstr>
      <vt:lpstr>LSST ugrizy filters cover 0.32−1.05μm</vt:lpstr>
      <vt:lpstr>Sky coverage of 20000 deg2 main survey</vt:lpstr>
      <vt:lpstr>Complementary radio telescopes, surveys, and directed observations</vt:lpstr>
      <vt:lpstr>RMS community involvement with LSST</vt:lpstr>
    </vt:vector>
  </TitlesOfParts>
  <Company>NRAO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AUI Executive Committee Meeting</dc:title>
  <dc:creator>SheilaMarks</dc:creator>
  <cp:lastModifiedBy>Condon Jim</cp:lastModifiedBy>
  <cp:revision>156</cp:revision>
  <dcterms:created xsi:type="dcterms:W3CDTF">2011-05-09T14:28:44Z</dcterms:created>
  <dcterms:modified xsi:type="dcterms:W3CDTF">2013-05-07T17:34:22Z</dcterms:modified>
</cp:coreProperties>
</file>