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59" r:id="rId1"/>
  </p:sldMasterIdLst>
  <p:notesMasterIdLst>
    <p:notesMasterId r:id="rId28"/>
  </p:notesMasterIdLst>
  <p:handoutMasterIdLst>
    <p:handoutMasterId r:id="rId29"/>
  </p:handoutMasterIdLst>
  <p:sldIdLst>
    <p:sldId id="419" r:id="rId2"/>
    <p:sldId id="546" r:id="rId3"/>
    <p:sldId id="547" r:id="rId4"/>
    <p:sldId id="548" r:id="rId5"/>
    <p:sldId id="537" r:id="rId6"/>
    <p:sldId id="541" r:id="rId7"/>
    <p:sldId id="538" r:id="rId8"/>
    <p:sldId id="539" r:id="rId9"/>
    <p:sldId id="540" r:id="rId10"/>
    <p:sldId id="529" r:id="rId11"/>
    <p:sldId id="519" r:id="rId12"/>
    <p:sldId id="523" r:id="rId13"/>
    <p:sldId id="522" r:id="rId14"/>
    <p:sldId id="553" r:id="rId15"/>
    <p:sldId id="549" r:id="rId16"/>
    <p:sldId id="550" r:id="rId17"/>
    <p:sldId id="552" r:id="rId18"/>
    <p:sldId id="527" r:id="rId19"/>
    <p:sldId id="524" r:id="rId20"/>
    <p:sldId id="525" r:id="rId21"/>
    <p:sldId id="526" r:id="rId22"/>
    <p:sldId id="530" r:id="rId23"/>
    <p:sldId id="531" r:id="rId24"/>
    <p:sldId id="528" r:id="rId25"/>
    <p:sldId id="533" r:id="rId26"/>
    <p:sldId id="534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4F4F4"/>
    <a:srgbClr val="263B86"/>
    <a:srgbClr val="CD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9534F9C-64D0-8E4F-A72D-168674286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91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C0FA5419-0D7C-294A-8AF8-F1C176971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0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3D9D5-AEF4-BF44-BF5F-C6E79C9820F9}" type="slidenum">
              <a:rPr lang="en-US"/>
              <a:pPr/>
              <a:t>17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VAO_large_w_word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5725"/>
            <a:ext cx="3048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30200" y="11747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pic>
        <p:nvPicPr>
          <p:cNvPr id="6" name="Picture 6" descr="ivo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19800"/>
            <a:ext cx="59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nasa_logo_sm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6019800"/>
            <a:ext cx="441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nsf_logo.gi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629400" y="6096000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7F7F7F"/>
                </a:solidFill>
                <a:latin typeface="Arial Unicode MS" charset="0"/>
              </a:rPr>
              <a:t>The VAO is operated by the VAO, LLC,</a:t>
            </a:r>
          </a:p>
          <a:p>
            <a:pPr algn="ctr">
              <a:defRPr/>
            </a:pPr>
            <a:r>
              <a:rPr lang="en-US" sz="900" dirty="0" smtClean="0">
                <a:solidFill>
                  <a:srgbClr val="7F7F7F"/>
                </a:solidFill>
                <a:latin typeface="Arial Unicode MS" charset="0"/>
              </a:rPr>
              <a:t>a not-for-profit 501(c)(3) organization.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6129338"/>
            <a:ext cx="7397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aui_subpage_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0"/>
            <a:ext cx="533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467600" y="6627813"/>
            <a:ext cx="1524000" cy="2286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8</a:t>
            </a:r>
            <a:r>
              <a:rPr lang="en-US" sz="900" baseline="0" dirty="0" smtClean="0">
                <a:solidFill>
                  <a:srgbClr val="595959"/>
                </a:solidFill>
                <a:latin typeface="Arial" charset="0"/>
              </a:rPr>
              <a:t> May</a:t>
            </a: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58154625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AO_logo_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48450"/>
            <a:ext cx="381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1659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990600" y="1600200"/>
            <a:ext cx="7239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A033-E940-254B-BFBF-F06102BF5C4C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124200" y="6627813"/>
            <a:ext cx="3505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Robert Hanisch, Radio</a:t>
            </a:r>
            <a:r>
              <a:rPr lang="en-US" sz="900" baseline="0" dirty="0" smtClean="0">
                <a:solidFill>
                  <a:srgbClr val="595959"/>
                </a:solidFill>
                <a:latin typeface="Arial" charset="0"/>
              </a:rPr>
              <a:t> Astronomy / LSST, Charlottesville</a:t>
            </a:r>
            <a:endParaRPr lang="en-US" sz="900" dirty="0" smtClean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467600" y="6627813"/>
            <a:ext cx="1524000" cy="2286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8</a:t>
            </a:r>
            <a:r>
              <a:rPr lang="en-US" sz="900" baseline="0" dirty="0" smtClean="0">
                <a:solidFill>
                  <a:srgbClr val="595959"/>
                </a:solidFill>
                <a:latin typeface="Arial" charset="0"/>
              </a:rPr>
              <a:t> May</a:t>
            </a: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73332164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AO_logo_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48450"/>
            <a:ext cx="381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7467600" y="6627813"/>
            <a:ext cx="1524000" cy="2286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8</a:t>
            </a:r>
            <a:r>
              <a:rPr lang="en-US" sz="900" baseline="0" dirty="0" smtClean="0">
                <a:solidFill>
                  <a:srgbClr val="595959"/>
                </a:solidFill>
                <a:latin typeface="Arial" charset="0"/>
              </a:rPr>
              <a:t> May</a:t>
            </a: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 2013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124200" y="6627813"/>
            <a:ext cx="3505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Robert Hanisch, Radio</a:t>
            </a:r>
            <a:r>
              <a:rPr lang="en-US" sz="900" baseline="0" dirty="0" smtClean="0">
                <a:solidFill>
                  <a:srgbClr val="595959"/>
                </a:solidFill>
                <a:latin typeface="Arial" charset="0"/>
              </a:rPr>
              <a:t> Astronomy / LSST, Charlottesville</a:t>
            </a:r>
            <a:endParaRPr lang="en-US" sz="900" dirty="0" smtClean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1" y="304800"/>
            <a:ext cx="75438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368C-6FD1-634D-A780-BC5A0EC59425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67164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EF493-F0B7-CD4D-9032-E3970C7795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467600" y="6627813"/>
            <a:ext cx="1524000" cy="2286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8</a:t>
            </a:r>
            <a:r>
              <a:rPr lang="en-US" sz="900" baseline="0" dirty="0" smtClean="0">
                <a:solidFill>
                  <a:srgbClr val="595959"/>
                </a:solidFill>
                <a:latin typeface="Arial" charset="0"/>
              </a:rPr>
              <a:t> May</a:t>
            </a: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455002534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5025" y="174625"/>
            <a:ext cx="7699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295400"/>
            <a:ext cx="7737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58200" y="76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EF07253-1ADD-6D46-9880-D07506613B1C}" type="slidenum">
              <a:rPr lang="en-US"/>
              <a:pPr>
                <a:defRPr/>
              </a:pPr>
              <a:t>‹#›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124200" y="6627813"/>
            <a:ext cx="3505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Robert Hanisch, Radio</a:t>
            </a:r>
            <a:r>
              <a:rPr lang="en-US" sz="900" baseline="0" dirty="0" smtClean="0">
                <a:solidFill>
                  <a:srgbClr val="595959"/>
                </a:solidFill>
                <a:latin typeface="Arial" charset="0"/>
              </a:rPr>
              <a:t> Astronomy / LSST, Charlottesville</a:t>
            </a:r>
            <a:endParaRPr lang="en-US" sz="900" dirty="0" smtClean="0">
              <a:solidFill>
                <a:srgbClr val="595959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467600" y="6627813"/>
            <a:ext cx="1524000" cy="2286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8</a:t>
            </a:r>
            <a:r>
              <a:rPr lang="en-US" sz="900" baseline="0" dirty="0" smtClean="0">
                <a:solidFill>
                  <a:srgbClr val="595959"/>
                </a:solidFill>
                <a:latin typeface="Arial" charset="0"/>
              </a:rPr>
              <a:t> May</a:t>
            </a:r>
            <a:r>
              <a:rPr lang="en-US" sz="900" dirty="0" smtClean="0">
                <a:solidFill>
                  <a:srgbClr val="595959"/>
                </a:solidFill>
                <a:latin typeface="Arial" charset="0"/>
              </a:rPr>
              <a:t>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D2C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D2C64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D2C64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D2C64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D2C64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D2C64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D2C64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D2C64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D2C64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charset="0"/>
        <a:buChar char="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charset="0"/>
        <a:buChar char="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7"/>
          <p:cNvSpPr>
            <a:spLocks noGrp="1"/>
          </p:cNvSpPr>
          <p:nvPr>
            <p:ph type="ctrTitle"/>
          </p:nvPr>
        </p:nvSpPr>
        <p:spPr>
          <a:xfrm>
            <a:off x="417513" y="1676400"/>
            <a:ext cx="8307387" cy="161925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Virtual Astronomy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 the Era of LSST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Subtitle 7"/>
          <p:cNvSpPr>
            <a:spLocks noGrp="1"/>
          </p:cNvSpPr>
          <p:nvPr>
            <p:ph type="subTitle" idx="1"/>
          </p:nvPr>
        </p:nvSpPr>
        <p:spPr>
          <a:xfrm>
            <a:off x="1219200" y="3352800"/>
            <a:ext cx="6629400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Robert </a:t>
            </a:r>
            <a:r>
              <a:rPr lang="en-US" dirty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Hanisch</a:t>
            </a:r>
            <a:endParaRPr lang="en-US" dirty="0" smtClean="0">
              <a:solidFill>
                <a:srgbClr val="1D2C64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162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Virtual Astronomical Observatory </a:t>
            </a:r>
            <a:r>
              <a:rPr lang="en-US" sz="2000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and</a:t>
            </a:r>
            <a:r>
              <a:rPr lang="en-US" sz="2162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2162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Space </a:t>
            </a:r>
            <a:r>
              <a:rPr lang="en-US" sz="2162" dirty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Telescope Science </a:t>
            </a:r>
            <a:r>
              <a:rPr lang="en-US" sz="2162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Institute</a:t>
            </a:r>
          </a:p>
          <a:p>
            <a:endParaRPr lang="en-US" sz="2162" dirty="0">
              <a:solidFill>
                <a:srgbClr val="1D2C64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2162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G.B. </a:t>
            </a:r>
            <a:r>
              <a:rPr lang="en-US" sz="2162" dirty="0" err="1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Berriman</a:t>
            </a:r>
            <a:r>
              <a:rPr lang="en-US" sz="2162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 (IPAC/Caltech/VAO), </a:t>
            </a:r>
            <a:r>
              <a:rPr lang="en-US" sz="2162" dirty="0" err="1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T.J.W.Lazio</a:t>
            </a:r>
            <a:r>
              <a:rPr lang="en-US" sz="2162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 (JPL/VAO), D. </a:t>
            </a:r>
            <a:r>
              <a:rPr lang="en-US" sz="2162" dirty="0" err="1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Tody</a:t>
            </a:r>
            <a:r>
              <a:rPr lang="en-US" sz="2162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 (NRAO/VAO), </a:t>
            </a:r>
            <a:r>
              <a:rPr lang="en-US" sz="2162" dirty="0" err="1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M.J.Graham</a:t>
            </a:r>
            <a:r>
              <a:rPr lang="en-US" sz="2162" dirty="0" smtClean="0">
                <a:solidFill>
                  <a:srgbClr val="1D2C64"/>
                </a:solidFill>
                <a:latin typeface="Arial" charset="0"/>
                <a:ea typeface="ＭＳ Ｐゴシック" charset="0"/>
                <a:cs typeface="ＭＳ Ｐゴシック" charset="0"/>
              </a:rPr>
              <a:t> (Caltech/VAO), A. Rots (SAO/VAO)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Discovery</a:t>
            </a:r>
            <a:endParaRPr lang="en-US" dirty="0"/>
          </a:p>
        </p:txBody>
      </p:sp>
      <p:pic>
        <p:nvPicPr>
          <p:cNvPr id="8" name="Picture 7" descr="Screen Shot 2013-02-12 at 2.4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09800"/>
            <a:ext cx="4800600" cy="4381500"/>
          </a:xfrm>
          <a:prstGeom prst="rect">
            <a:avLst/>
          </a:prstGeom>
        </p:spPr>
      </p:pic>
      <p:pic>
        <p:nvPicPr>
          <p:cNvPr id="5" name="Picture 4" descr="Screen Shot 2013-02-12 at 2.40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1228"/>
            <a:ext cx="4913094" cy="37655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10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94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Cross-Comparison</a:t>
            </a:r>
            <a:endParaRPr lang="en-US" dirty="0"/>
          </a:p>
        </p:txBody>
      </p:sp>
      <p:pic>
        <p:nvPicPr>
          <p:cNvPr id="7" name="Picture 6" descr="Screen Shot 2013-02-12 at 2.34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420936"/>
            <a:ext cx="5943600" cy="4437063"/>
          </a:xfrm>
          <a:prstGeom prst="rect">
            <a:avLst/>
          </a:prstGeom>
        </p:spPr>
      </p:pic>
      <p:pic>
        <p:nvPicPr>
          <p:cNvPr id="6" name="Picture 5" descr="Screen Shot 2013-02-12 at 12.26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4572000" cy="30357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11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88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Energy Distributions</a:t>
            </a:r>
            <a:endParaRPr lang="en-US" dirty="0"/>
          </a:p>
        </p:txBody>
      </p:sp>
      <p:pic>
        <p:nvPicPr>
          <p:cNvPr id="3" name="Picture 2" descr="Screen Shot 2013-02-12 at 12.27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5638800" cy="297451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76" y="3048000"/>
            <a:ext cx="537882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12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118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Statistics, Data Publication</a:t>
            </a:r>
            <a:endParaRPr lang="en-US" dirty="0"/>
          </a:p>
        </p:txBody>
      </p:sp>
      <p:pic>
        <p:nvPicPr>
          <p:cNvPr id="5" name="Picture 4" descr="Screen Shot 2013-02-12 at 12.2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4524260" cy="3048000"/>
          </a:xfrm>
          <a:prstGeom prst="rect">
            <a:avLst/>
          </a:prstGeom>
        </p:spPr>
      </p:pic>
      <p:pic>
        <p:nvPicPr>
          <p:cNvPr id="6" name="Picture 5" descr="Screen Shot 2013-02-12 at 12.23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69008"/>
            <a:ext cx="4953000" cy="3060391"/>
          </a:xfrm>
          <a:prstGeom prst="rect">
            <a:avLst/>
          </a:prstGeom>
        </p:spPr>
      </p:pic>
      <p:pic>
        <p:nvPicPr>
          <p:cNvPr id="7" name="Picture 6" descr="Screen Shot 2013-02-12 at 12.24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503162" cy="288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4953000"/>
            <a:ext cx="3350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News items are</a:t>
            </a:r>
          </a:p>
          <a:p>
            <a:r>
              <a:rPr lang="en-US" dirty="0">
                <a:solidFill>
                  <a:schemeClr val="tx2"/>
                </a:solidFill>
                <a:latin typeface="+mn-lt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nnounced on website,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Facebook, twitter, via </a:t>
            </a:r>
          </a:p>
          <a:p>
            <a:r>
              <a:rPr lang="en-US" dirty="0" smtClean="0">
                <a:solidFill>
                  <a:schemeClr val="tx2"/>
                </a:solidFill>
                <a:latin typeface="+mn-lt"/>
              </a:rPr>
              <a:t>RSS feed, and e-mail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13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723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 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14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  <p:pic>
        <p:nvPicPr>
          <p:cNvPr id="5" name="Picture 4" descr="Screen Shot 2013-05-08 at 6.55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86" y="0"/>
            <a:ext cx="480341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417403"/>
            <a:ext cx="4273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63B86"/>
                </a:solidFill>
                <a:latin typeface="+mn-lt"/>
              </a:rPr>
              <a:t>http://www.ivoa.net</a:t>
            </a:r>
            <a:r>
              <a:rPr lang="en-US" dirty="0" smtClean="0">
                <a:solidFill>
                  <a:srgbClr val="263B86"/>
                </a:solidFill>
                <a:latin typeface="+mn-lt"/>
              </a:rPr>
              <a:t>/</a:t>
            </a:r>
          </a:p>
          <a:p>
            <a:r>
              <a:rPr lang="en-US" dirty="0" smtClean="0">
                <a:solidFill>
                  <a:srgbClr val="263B86"/>
                </a:solidFill>
                <a:latin typeface="+mn-lt"/>
              </a:rPr>
              <a:t>astronomers</a:t>
            </a:r>
            <a:r>
              <a:rPr lang="en-US" dirty="0">
                <a:solidFill>
                  <a:srgbClr val="263B86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263B86"/>
                </a:solidFill>
                <a:latin typeface="+mn-lt"/>
              </a:rPr>
              <a:t>applications.html</a:t>
            </a:r>
            <a:endParaRPr lang="en-US" dirty="0">
              <a:solidFill>
                <a:srgbClr val="263B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2024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VOEvent</a:t>
            </a:r>
            <a:endParaRPr lang="en-US" dirty="0"/>
          </a:p>
        </p:txBody>
      </p:sp>
      <p:pic>
        <p:nvPicPr>
          <p:cNvPr id="4" name="Picture 3" descr="Screen Shot 2013-05-06 at 12.0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0"/>
            <a:ext cx="4267200" cy="2886959"/>
          </a:xfrm>
          <a:prstGeom prst="rect">
            <a:avLst/>
          </a:prstGeom>
        </p:spPr>
      </p:pic>
      <p:pic>
        <p:nvPicPr>
          <p:cNvPr id="5" name="Picture 4" descr="Screen Shot 2013-05-06 at 12.02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76" y="2057400"/>
            <a:ext cx="6610924" cy="452157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15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1334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Skyalert</a:t>
            </a:r>
            <a:r>
              <a:rPr lang="en-US" dirty="0" smtClean="0"/>
              <a:t> (</a:t>
            </a:r>
            <a:r>
              <a:rPr lang="en-US" dirty="0" err="1" smtClean="0"/>
              <a:t>VOEventNet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3-05-06 at 12.06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8305800" cy="55906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16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29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VOEventNet</a:t>
            </a:r>
          </a:p>
        </p:txBody>
      </p:sp>
      <p:sp>
        <p:nvSpPr>
          <p:cNvPr id="522243" name="Rectangle 3"/>
          <p:cNvSpPr>
            <a:spLocks noChangeArrowheads="1"/>
          </p:cNvSpPr>
          <p:nvPr/>
        </p:nvSpPr>
        <p:spPr bwMode="auto">
          <a:xfrm>
            <a:off x="4953000" y="3429000"/>
            <a:ext cx="152400" cy="1524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2362200" y="3200400"/>
            <a:ext cx="152400" cy="1524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7162800" y="2667000"/>
            <a:ext cx="152400" cy="1524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46" name="Rectangle 6"/>
          <p:cNvSpPr>
            <a:spLocks noChangeArrowheads="1"/>
          </p:cNvSpPr>
          <p:nvPr/>
        </p:nvSpPr>
        <p:spPr bwMode="auto">
          <a:xfrm>
            <a:off x="8001000" y="3657600"/>
            <a:ext cx="152400" cy="1524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47" name="Rectangle 7"/>
          <p:cNvSpPr>
            <a:spLocks noChangeArrowheads="1"/>
          </p:cNvSpPr>
          <p:nvPr/>
        </p:nvSpPr>
        <p:spPr bwMode="auto">
          <a:xfrm>
            <a:off x="2438400" y="3276600"/>
            <a:ext cx="152400" cy="152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48" name="Text Box 8"/>
          <p:cNvSpPr txBox="1">
            <a:spLocks noChangeArrowheads="1"/>
          </p:cNvSpPr>
          <p:nvPr/>
        </p:nvSpPr>
        <p:spPr bwMode="auto">
          <a:xfrm>
            <a:off x="2133600" y="3505200"/>
            <a:ext cx="78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63B86"/>
                </a:solidFill>
                <a:latin typeface="Arial" charset="0"/>
              </a:rPr>
              <a:t>Caltech</a:t>
            </a:r>
          </a:p>
        </p:txBody>
      </p:sp>
      <p:sp>
        <p:nvSpPr>
          <p:cNvPr id="522249" name="Rectangle 9"/>
          <p:cNvSpPr>
            <a:spLocks noChangeArrowheads="1"/>
          </p:cNvSpPr>
          <p:nvPr/>
        </p:nvSpPr>
        <p:spPr bwMode="auto">
          <a:xfrm>
            <a:off x="7239000" y="2743200"/>
            <a:ext cx="152400" cy="152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50" name="Text Box 10"/>
          <p:cNvSpPr txBox="1">
            <a:spLocks noChangeArrowheads="1"/>
          </p:cNvSpPr>
          <p:nvPr/>
        </p:nvSpPr>
        <p:spPr bwMode="auto">
          <a:xfrm>
            <a:off x="6934200" y="2971800"/>
            <a:ext cx="7104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63B86"/>
                </a:solidFill>
                <a:latin typeface="Arial" charset="0"/>
              </a:rPr>
              <a:t>Exeter</a:t>
            </a:r>
          </a:p>
        </p:txBody>
      </p:sp>
      <p:sp>
        <p:nvSpPr>
          <p:cNvPr id="522251" name="Rectangle 11"/>
          <p:cNvSpPr>
            <a:spLocks noChangeArrowheads="1"/>
          </p:cNvSpPr>
          <p:nvPr/>
        </p:nvSpPr>
        <p:spPr bwMode="auto">
          <a:xfrm>
            <a:off x="5029200" y="3505200"/>
            <a:ext cx="152400" cy="152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52" name="Text Box 12"/>
          <p:cNvSpPr txBox="1">
            <a:spLocks noChangeArrowheads="1"/>
          </p:cNvSpPr>
          <p:nvPr/>
        </p:nvSpPr>
        <p:spPr bwMode="auto">
          <a:xfrm>
            <a:off x="4724400" y="3733800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63B86"/>
                </a:solidFill>
                <a:latin typeface="Arial" charset="0"/>
              </a:rPr>
              <a:t>LANL</a:t>
            </a:r>
          </a:p>
        </p:txBody>
      </p:sp>
      <p:sp>
        <p:nvSpPr>
          <p:cNvPr id="522253" name="Text Box 13"/>
          <p:cNvSpPr txBox="1">
            <a:spLocks noChangeArrowheads="1"/>
          </p:cNvSpPr>
          <p:nvPr/>
        </p:nvSpPr>
        <p:spPr bwMode="auto">
          <a:xfrm>
            <a:off x="3581400" y="4267200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63B86"/>
                </a:solidFill>
                <a:latin typeface="Arial" charset="0"/>
              </a:rPr>
              <a:t>NOAO</a:t>
            </a:r>
          </a:p>
        </p:txBody>
      </p:sp>
      <p:sp>
        <p:nvSpPr>
          <p:cNvPr id="522254" name="Line 14"/>
          <p:cNvSpPr>
            <a:spLocks noChangeShapeType="1"/>
          </p:cNvSpPr>
          <p:nvPr/>
        </p:nvSpPr>
        <p:spPr bwMode="auto">
          <a:xfrm>
            <a:off x="2057400" y="2514600"/>
            <a:ext cx="304800" cy="609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55" name="Text Box 15"/>
          <p:cNvSpPr txBox="1">
            <a:spLocks noChangeArrowheads="1"/>
          </p:cNvSpPr>
          <p:nvPr/>
        </p:nvSpPr>
        <p:spPr bwMode="auto">
          <a:xfrm>
            <a:off x="1143000" y="2133600"/>
            <a:ext cx="14970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SDSS SNe </a:t>
            </a:r>
          </a:p>
          <a:p>
            <a:r>
              <a:rPr lang="en-US" sz="1000">
                <a:solidFill>
                  <a:schemeClr val="accent1"/>
                </a:solidFill>
                <a:latin typeface="Arial" charset="0"/>
              </a:rPr>
              <a:t>U Washington/Stanford</a:t>
            </a:r>
            <a:endParaRPr lang="en-US" sz="1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2256" name="Line 16"/>
          <p:cNvSpPr>
            <a:spLocks noChangeShapeType="1"/>
          </p:cNvSpPr>
          <p:nvPr/>
        </p:nvSpPr>
        <p:spPr bwMode="auto">
          <a:xfrm>
            <a:off x="2362200" y="3886200"/>
            <a:ext cx="0" cy="838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57" name="Text Box 17"/>
          <p:cNvSpPr txBox="1">
            <a:spLocks noChangeArrowheads="1"/>
          </p:cNvSpPr>
          <p:nvPr/>
        </p:nvSpPr>
        <p:spPr bwMode="auto">
          <a:xfrm>
            <a:off x="1981200" y="4876800"/>
            <a:ext cx="6778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Pairitel</a:t>
            </a:r>
          </a:p>
          <a:p>
            <a:r>
              <a:rPr lang="en-US" sz="1000">
                <a:solidFill>
                  <a:schemeClr val="accent1"/>
                </a:solidFill>
                <a:latin typeface="Arial" charset="0"/>
              </a:rPr>
              <a:t>Berkeley</a:t>
            </a:r>
            <a:endParaRPr lang="en-US" sz="1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2258" name="Line 18"/>
          <p:cNvSpPr>
            <a:spLocks noChangeShapeType="1"/>
          </p:cNvSpPr>
          <p:nvPr/>
        </p:nvSpPr>
        <p:spPr bwMode="auto">
          <a:xfrm>
            <a:off x="2438400" y="3962400"/>
            <a:ext cx="0" cy="838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59" name="Line 19"/>
          <p:cNvSpPr>
            <a:spLocks noChangeShapeType="1"/>
          </p:cNvSpPr>
          <p:nvPr/>
        </p:nvSpPr>
        <p:spPr bwMode="auto">
          <a:xfrm flipH="1">
            <a:off x="1371600" y="3810000"/>
            <a:ext cx="533400" cy="533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0" name="Text Box 20"/>
          <p:cNvSpPr txBox="1">
            <a:spLocks noChangeArrowheads="1"/>
          </p:cNvSpPr>
          <p:nvPr/>
        </p:nvSpPr>
        <p:spPr bwMode="auto">
          <a:xfrm>
            <a:off x="838200" y="4419600"/>
            <a:ext cx="10652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Palomar P60</a:t>
            </a:r>
          </a:p>
          <a:p>
            <a:r>
              <a:rPr lang="en-US" sz="1000">
                <a:solidFill>
                  <a:schemeClr val="accent1"/>
                </a:solidFill>
                <a:latin typeface="Arial" charset="0"/>
              </a:rPr>
              <a:t>Caltech</a:t>
            </a:r>
            <a:endParaRPr lang="en-US" sz="1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2261" name="Line 21"/>
          <p:cNvSpPr>
            <a:spLocks noChangeShapeType="1"/>
          </p:cNvSpPr>
          <p:nvPr/>
        </p:nvSpPr>
        <p:spPr bwMode="auto">
          <a:xfrm flipH="1">
            <a:off x="1447800" y="3886200"/>
            <a:ext cx="533400" cy="533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2" name="Line 22"/>
          <p:cNvSpPr>
            <a:spLocks noChangeShapeType="1"/>
          </p:cNvSpPr>
          <p:nvPr/>
        </p:nvSpPr>
        <p:spPr bwMode="auto">
          <a:xfrm>
            <a:off x="1600200" y="3352800"/>
            <a:ext cx="685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3" name="Text Box 23"/>
          <p:cNvSpPr txBox="1">
            <a:spLocks noChangeArrowheads="1"/>
          </p:cNvSpPr>
          <p:nvPr/>
        </p:nvSpPr>
        <p:spPr bwMode="auto">
          <a:xfrm>
            <a:off x="609600" y="3048000"/>
            <a:ext cx="1250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Palomar-Quest </a:t>
            </a:r>
          </a:p>
          <a:p>
            <a:r>
              <a:rPr lang="en-US" sz="1000">
                <a:solidFill>
                  <a:schemeClr val="accent1"/>
                </a:solidFill>
                <a:latin typeface="Arial" charset="0"/>
              </a:rPr>
              <a:t>Caltech</a:t>
            </a:r>
            <a:endParaRPr lang="en-US" sz="1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2264" name="Line 24"/>
          <p:cNvSpPr>
            <a:spLocks noChangeShapeType="1"/>
          </p:cNvSpPr>
          <p:nvPr/>
        </p:nvSpPr>
        <p:spPr bwMode="auto">
          <a:xfrm>
            <a:off x="5105400" y="4114800"/>
            <a:ext cx="0" cy="533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5" name="Text Box 25"/>
          <p:cNvSpPr txBox="1">
            <a:spLocks noChangeArrowheads="1"/>
          </p:cNvSpPr>
          <p:nvPr/>
        </p:nvSpPr>
        <p:spPr bwMode="auto">
          <a:xfrm>
            <a:off x="4876800" y="4724400"/>
            <a:ext cx="641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Raptor</a:t>
            </a:r>
          </a:p>
          <a:p>
            <a:r>
              <a:rPr lang="en-US" sz="1000">
                <a:solidFill>
                  <a:schemeClr val="accent1"/>
                </a:solidFill>
                <a:latin typeface="Arial" charset="0"/>
              </a:rPr>
              <a:t>LANL</a:t>
            </a:r>
            <a:endParaRPr lang="en-US" sz="1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2266" name="Line 26"/>
          <p:cNvSpPr>
            <a:spLocks noChangeShapeType="1"/>
          </p:cNvSpPr>
          <p:nvPr/>
        </p:nvSpPr>
        <p:spPr bwMode="auto">
          <a:xfrm>
            <a:off x="5181600" y="4191000"/>
            <a:ext cx="0" cy="533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7" name="Line 27"/>
          <p:cNvSpPr>
            <a:spLocks noChangeShapeType="1"/>
          </p:cNvSpPr>
          <p:nvPr/>
        </p:nvSpPr>
        <p:spPr bwMode="auto">
          <a:xfrm flipH="1">
            <a:off x="7391400" y="2057400"/>
            <a:ext cx="228600" cy="609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8" name="Text Box 28"/>
          <p:cNvSpPr txBox="1">
            <a:spLocks noChangeArrowheads="1"/>
          </p:cNvSpPr>
          <p:nvPr/>
        </p:nvSpPr>
        <p:spPr bwMode="auto">
          <a:xfrm>
            <a:off x="7315200" y="1600200"/>
            <a:ext cx="15478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Liverpool Telescope</a:t>
            </a:r>
          </a:p>
          <a:p>
            <a:r>
              <a:rPr lang="en-US" sz="1000">
                <a:solidFill>
                  <a:schemeClr val="accent1"/>
                </a:solidFill>
                <a:latin typeface="Arial" charset="0"/>
              </a:rPr>
              <a:t>La Palma</a:t>
            </a:r>
            <a:endParaRPr lang="en-US" sz="1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2269" name="Line 29"/>
          <p:cNvSpPr>
            <a:spLocks noChangeShapeType="1"/>
          </p:cNvSpPr>
          <p:nvPr/>
        </p:nvSpPr>
        <p:spPr bwMode="auto">
          <a:xfrm>
            <a:off x="7543800" y="3200400"/>
            <a:ext cx="381000" cy="457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0" name="Text Box 30"/>
          <p:cNvSpPr txBox="1">
            <a:spLocks noChangeArrowheads="1"/>
          </p:cNvSpPr>
          <p:nvPr/>
        </p:nvSpPr>
        <p:spPr bwMode="auto">
          <a:xfrm>
            <a:off x="8077200" y="3962400"/>
            <a:ext cx="6413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UKIRT</a:t>
            </a:r>
          </a:p>
          <a:p>
            <a:r>
              <a:rPr lang="en-US" sz="1000">
                <a:solidFill>
                  <a:schemeClr val="accent1"/>
                </a:solidFill>
                <a:latin typeface="Arial" charset="0"/>
              </a:rPr>
              <a:t>Hawaii</a:t>
            </a:r>
          </a:p>
        </p:txBody>
      </p:sp>
      <p:sp>
        <p:nvSpPr>
          <p:cNvPr id="522271" name="Line 31"/>
          <p:cNvSpPr>
            <a:spLocks noChangeShapeType="1"/>
          </p:cNvSpPr>
          <p:nvPr/>
        </p:nvSpPr>
        <p:spPr bwMode="auto">
          <a:xfrm flipH="1">
            <a:off x="2743200" y="2895600"/>
            <a:ext cx="4191000" cy="457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2" name="Line 32"/>
          <p:cNvSpPr>
            <a:spLocks noChangeShapeType="1"/>
          </p:cNvSpPr>
          <p:nvPr/>
        </p:nvSpPr>
        <p:spPr bwMode="auto">
          <a:xfrm flipH="1" flipV="1">
            <a:off x="2895600" y="3429000"/>
            <a:ext cx="1981200" cy="152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3" name="Line 33"/>
          <p:cNvSpPr>
            <a:spLocks noChangeShapeType="1"/>
          </p:cNvSpPr>
          <p:nvPr/>
        </p:nvSpPr>
        <p:spPr bwMode="auto">
          <a:xfrm flipH="1">
            <a:off x="5334000" y="3048000"/>
            <a:ext cx="1524000" cy="533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4" name="Text Box 34"/>
          <p:cNvSpPr txBox="1">
            <a:spLocks noChangeArrowheads="1"/>
          </p:cNvSpPr>
          <p:nvPr/>
        </p:nvSpPr>
        <p:spPr bwMode="auto">
          <a:xfrm>
            <a:off x="6553200" y="4648200"/>
            <a:ext cx="1371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charset="0"/>
              </a:rPr>
              <a:t>Author</a:t>
            </a:r>
          </a:p>
          <a:p>
            <a:r>
              <a:rPr lang="en-US" sz="1600" dirty="0">
                <a:solidFill>
                  <a:schemeClr val="tx2"/>
                </a:solidFill>
                <a:latin typeface="Arial" charset="0"/>
              </a:rPr>
              <a:t>Publisher</a:t>
            </a:r>
          </a:p>
          <a:p>
            <a:r>
              <a:rPr lang="en-US" sz="1600" dirty="0">
                <a:solidFill>
                  <a:schemeClr val="tx2"/>
                </a:solidFill>
                <a:latin typeface="Arial" charset="0"/>
              </a:rPr>
              <a:t>Repository</a:t>
            </a:r>
          </a:p>
          <a:p>
            <a:r>
              <a:rPr lang="en-US" sz="1600" dirty="0">
                <a:solidFill>
                  <a:schemeClr val="tx2"/>
                </a:solidFill>
                <a:latin typeface="Arial" charset="0"/>
              </a:rPr>
              <a:t>Relay</a:t>
            </a:r>
          </a:p>
          <a:p>
            <a:r>
              <a:rPr lang="en-US" sz="1600" dirty="0">
                <a:solidFill>
                  <a:schemeClr val="tx2"/>
                </a:solidFill>
                <a:latin typeface="Arial" charset="0"/>
              </a:rPr>
              <a:t>Subscriber</a:t>
            </a:r>
          </a:p>
        </p:txBody>
      </p:sp>
      <p:sp>
        <p:nvSpPr>
          <p:cNvPr id="522275" name="Rectangle 35"/>
          <p:cNvSpPr>
            <a:spLocks noChangeArrowheads="1"/>
          </p:cNvSpPr>
          <p:nvPr/>
        </p:nvSpPr>
        <p:spPr bwMode="auto">
          <a:xfrm>
            <a:off x="6400800" y="4972050"/>
            <a:ext cx="152400" cy="152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76" name="Rectangle 36"/>
          <p:cNvSpPr>
            <a:spLocks noChangeArrowheads="1"/>
          </p:cNvSpPr>
          <p:nvPr/>
        </p:nvSpPr>
        <p:spPr bwMode="auto">
          <a:xfrm>
            <a:off x="6400800" y="47244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77" name="Rectangle 37"/>
          <p:cNvSpPr>
            <a:spLocks noChangeArrowheads="1"/>
          </p:cNvSpPr>
          <p:nvPr/>
        </p:nvSpPr>
        <p:spPr bwMode="auto">
          <a:xfrm>
            <a:off x="990600" y="22860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78" name="Rectangle 38"/>
          <p:cNvSpPr>
            <a:spLocks noChangeArrowheads="1"/>
          </p:cNvSpPr>
          <p:nvPr/>
        </p:nvSpPr>
        <p:spPr bwMode="auto">
          <a:xfrm>
            <a:off x="7391400" y="14478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79" name="Rectangle 39"/>
          <p:cNvSpPr>
            <a:spLocks noChangeArrowheads="1"/>
          </p:cNvSpPr>
          <p:nvPr/>
        </p:nvSpPr>
        <p:spPr bwMode="auto">
          <a:xfrm>
            <a:off x="457200" y="31242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80" name="Rectangle 40"/>
          <p:cNvSpPr>
            <a:spLocks noChangeArrowheads="1"/>
          </p:cNvSpPr>
          <p:nvPr/>
        </p:nvSpPr>
        <p:spPr bwMode="auto">
          <a:xfrm>
            <a:off x="4724400" y="48006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81" name="Rectangle 41"/>
          <p:cNvSpPr>
            <a:spLocks noChangeArrowheads="1"/>
          </p:cNvSpPr>
          <p:nvPr/>
        </p:nvSpPr>
        <p:spPr bwMode="auto">
          <a:xfrm>
            <a:off x="6400800" y="5219700"/>
            <a:ext cx="152400" cy="152400"/>
          </a:xfrm>
          <a:prstGeom prst="rect">
            <a:avLst/>
          </a:prstGeom>
          <a:noFill/>
          <a:ln w="3175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82" name="Rectangle 42"/>
          <p:cNvSpPr>
            <a:spLocks noChangeArrowheads="1"/>
          </p:cNvSpPr>
          <p:nvPr/>
        </p:nvSpPr>
        <p:spPr bwMode="auto">
          <a:xfrm>
            <a:off x="2514600" y="3352800"/>
            <a:ext cx="152400" cy="152400"/>
          </a:xfrm>
          <a:prstGeom prst="rect">
            <a:avLst/>
          </a:prstGeom>
          <a:noFill/>
          <a:ln w="3175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83" name="Rectangle 43"/>
          <p:cNvSpPr>
            <a:spLocks noChangeArrowheads="1"/>
          </p:cNvSpPr>
          <p:nvPr/>
        </p:nvSpPr>
        <p:spPr bwMode="auto">
          <a:xfrm>
            <a:off x="6400800" y="5715000"/>
            <a:ext cx="152400" cy="1524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84" name="Rectangle 44"/>
          <p:cNvSpPr>
            <a:spLocks noChangeArrowheads="1"/>
          </p:cNvSpPr>
          <p:nvPr/>
        </p:nvSpPr>
        <p:spPr bwMode="auto">
          <a:xfrm>
            <a:off x="685800" y="4495800"/>
            <a:ext cx="152400" cy="1524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85" name="Rectangle 45"/>
          <p:cNvSpPr>
            <a:spLocks noChangeArrowheads="1"/>
          </p:cNvSpPr>
          <p:nvPr/>
        </p:nvSpPr>
        <p:spPr bwMode="auto">
          <a:xfrm>
            <a:off x="1828800" y="4953000"/>
            <a:ext cx="152400" cy="1524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86" name="Rectangle 46"/>
          <p:cNvSpPr>
            <a:spLocks noChangeArrowheads="1"/>
          </p:cNvSpPr>
          <p:nvPr/>
        </p:nvSpPr>
        <p:spPr bwMode="auto">
          <a:xfrm>
            <a:off x="609600" y="45720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87" name="Rectangle 47"/>
          <p:cNvSpPr>
            <a:spLocks noChangeArrowheads="1"/>
          </p:cNvSpPr>
          <p:nvPr/>
        </p:nvSpPr>
        <p:spPr bwMode="auto">
          <a:xfrm>
            <a:off x="1752600" y="50292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88" name="Rectangle 48"/>
          <p:cNvSpPr>
            <a:spLocks noChangeArrowheads="1"/>
          </p:cNvSpPr>
          <p:nvPr/>
        </p:nvSpPr>
        <p:spPr bwMode="auto">
          <a:xfrm>
            <a:off x="2590800" y="34290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89" name="Rectangle 49"/>
          <p:cNvSpPr>
            <a:spLocks noChangeArrowheads="1"/>
          </p:cNvSpPr>
          <p:nvPr/>
        </p:nvSpPr>
        <p:spPr bwMode="auto">
          <a:xfrm>
            <a:off x="7315200" y="2819400"/>
            <a:ext cx="152400" cy="152400"/>
          </a:xfrm>
          <a:prstGeom prst="rect">
            <a:avLst/>
          </a:prstGeom>
          <a:noFill/>
          <a:ln w="3175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0" name="Rectangle 50"/>
          <p:cNvSpPr>
            <a:spLocks noChangeArrowheads="1"/>
          </p:cNvSpPr>
          <p:nvPr/>
        </p:nvSpPr>
        <p:spPr bwMode="auto">
          <a:xfrm>
            <a:off x="3810000" y="4038600"/>
            <a:ext cx="152400" cy="152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1" name="Rectangle 51"/>
          <p:cNvSpPr>
            <a:spLocks noChangeArrowheads="1"/>
          </p:cNvSpPr>
          <p:nvPr/>
        </p:nvSpPr>
        <p:spPr bwMode="auto">
          <a:xfrm>
            <a:off x="3886200" y="41148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2" name="Rectangle 52"/>
          <p:cNvSpPr>
            <a:spLocks noChangeArrowheads="1"/>
          </p:cNvSpPr>
          <p:nvPr/>
        </p:nvSpPr>
        <p:spPr bwMode="auto">
          <a:xfrm>
            <a:off x="7924800" y="37338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3" name="Rectangle 53"/>
          <p:cNvSpPr>
            <a:spLocks noChangeArrowheads="1"/>
          </p:cNvSpPr>
          <p:nvPr/>
        </p:nvSpPr>
        <p:spPr bwMode="auto">
          <a:xfrm>
            <a:off x="7848600" y="3810000"/>
            <a:ext cx="152400" cy="152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4" name="Line 54"/>
          <p:cNvSpPr>
            <a:spLocks noChangeShapeType="1"/>
          </p:cNvSpPr>
          <p:nvPr/>
        </p:nvSpPr>
        <p:spPr bwMode="auto">
          <a:xfrm flipH="1" flipV="1">
            <a:off x="7467600" y="3276600"/>
            <a:ext cx="381000" cy="457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5" name="Line 55"/>
          <p:cNvSpPr>
            <a:spLocks noChangeShapeType="1"/>
          </p:cNvSpPr>
          <p:nvPr/>
        </p:nvSpPr>
        <p:spPr bwMode="auto">
          <a:xfrm flipH="1">
            <a:off x="7543800" y="2438400"/>
            <a:ext cx="38100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96" name="Text Box 56"/>
          <p:cNvSpPr txBox="1">
            <a:spLocks noChangeArrowheads="1"/>
          </p:cNvSpPr>
          <p:nvPr/>
        </p:nvSpPr>
        <p:spPr bwMode="auto">
          <a:xfrm>
            <a:off x="7848600" y="2362200"/>
            <a:ext cx="10953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Faulkes</a:t>
            </a:r>
          </a:p>
          <a:p>
            <a:r>
              <a:rPr lang="en-US" sz="1000">
                <a:solidFill>
                  <a:schemeClr val="accent1"/>
                </a:solidFill>
                <a:latin typeface="Arial" charset="0"/>
              </a:rPr>
              <a:t>Hawaii/Australia</a:t>
            </a:r>
            <a:endParaRPr lang="en-US" sz="1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2297" name="Rectangle 57"/>
          <p:cNvSpPr>
            <a:spLocks noChangeArrowheads="1"/>
          </p:cNvSpPr>
          <p:nvPr/>
        </p:nvSpPr>
        <p:spPr bwMode="auto">
          <a:xfrm>
            <a:off x="8077200" y="22098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8" name="Rectangle 58"/>
          <p:cNvSpPr>
            <a:spLocks noChangeArrowheads="1"/>
          </p:cNvSpPr>
          <p:nvPr/>
        </p:nvSpPr>
        <p:spPr bwMode="auto">
          <a:xfrm>
            <a:off x="7391400" y="28956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299" name="Line 59"/>
          <p:cNvSpPr>
            <a:spLocks noChangeShapeType="1"/>
          </p:cNvSpPr>
          <p:nvPr/>
        </p:nvSpPr>
        <p:spPr bwMode="auto">
          <a:xfrm>
            <a:off x="6781800" y="1905000"/>
            <a:ext cx="457200" cy="6858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0" name="Text Box 60"/>
          <p:cNvSpPr txBox="1">
            <a:spLocks noChangeArrowheads="1"/>
          </p:cNvSpPr>
          <p:nvPr/>
        </p:nvSpPr>
        <p:spPr bwMode="auto">
          <a:xfrm>
            <a:off x="6477000" y="1447800"/>
            <a:ext cx="7762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OGLE III</a:t>
            </a:r>
          </a:p>
          <a:p>
            <a:r>
              <a:rPr lang="en-US" sz="1000">
                <a:solidFill>
                  <a:schemeClr val="accent1"/>
                </a:solidFill>
                <a:latin typeface="Arial" charset="0"/>
              </a:rPr>
              <a:t>Poland</a:t>
            </a:r>
            <a:endParaRPr lang="en-US" sz="1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2301" name="Rectangle 61"/>
          <p:cNvSpPr>
            <a:spLocks noChangeArrowheads="1"/>
          </p:cNvSpPr>
          <p:nvPr/>
        </p:nvSpPr>
        <p:spPr bwMode="auto">
          <a:xfrm>
            <a:off x="6553200" y="12954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2" name="Rectangle 62"/>
          <p:cNvSpPr>
            <a:spLocks noChangeArrowheads="1"/>
          </p:cNvSpPr>
          <p:nvPr/>
        </p:nvSpPr>
        <p:spPr bwMode="auto">
          <a:xfrm>
            <a:off x="5105400" y="3581400"/>
            <a:ext cx="152400" cy="152400"/>
          </a:xfrm>
          <a:prstGeom prst="rect">
            <a:avLst/>
          </a:prstGeom>
          <a:noFill/>
          <a:ln w="3175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3" name="Text Box 63"/>
          <p:cNvSpPr txBox="1">
            <a:spLocks noChangeArrowheads="1"/>
          </p:cNvSpPr>
          <p:nvPr/>
        </p:nvSpPr>
        <p:spPr bwMode="auto">
          <a:xfrm>
            <a:off x="4267200" y="1524000"/>
            <a:ext cx="9175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GCN</a:t>
            </a:r>
          </a:p>
          <a:p>
            <a:r>
              <a:rPr lang="en-US" sz="1000">
                <a:solidFill>
                  <a:schemeClr val="accent1"/>
                </a:solidFill>
                <a:latin typeface="Arial" charset="0"/>
              </a:rPr>
              <a:t>NASA/GSFC</a:t>
            </a:r>
            <a:endParaRPr lang="en-US" sz="12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2304" name="Rectangle 64"/>
          <p:cNvSpPr>
            <a:spLocks noChangeArrowheads="1"/>
          </p:cNvSpPr>
          <p:nvPr/>
        </p:nvSpPr>
        <p:spPr bwMode="auto">
          <a:xfrm>
            <a:off x="4343400" y="13716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5" name="Line 65"/>
          <p:cNvSpPr>
            <a:spLocks noChangeShapeType="1"/>
          </p:cNvSpPr>
          <p:nvPr/>
        </p:nvSpPr>
        <p:spPr bwMode="auto">
          <a:xfrm>
            <a:off x="4800600" y="1981200"/>
            <a:ext cx="2209800" cy="762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6" name="Line 66"/>
          <p:cNvSpPr>
            <a:spLocks noChangeShapeType="1"/>
          </p:cNvSpPr>
          <p:nvPr/>
        </p:nvSpPr>
        <p:spPr bwMode="auto">
          <a:xfrm>
            <a:off x="4572000" y="1981200"/>
            <a:ext cx="457200" cy="1371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7" name="Line 67"/>
          <p:cNvSpPr>
            <a:spLocks noChangeShapeType="1"/>
          </p:cNvSpPr>
          <p:nvPr/>
        </p:nvSpPr>
        <p:spPr bwMode="auto">
          <a:xfrm flipH="1">
            <a:off x="2667000" y="1981200"/>
            <a:ext cx="167640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8" name="Rectangle 68"/>
          <p:cNvSpPr>
            <a:spLocks noChangeArrowheads="1"/>
          </p:cNvSpPr>
          <p:nvPr/>
        </p:nvSpPr>
        <p:spPr bwMode="auto">
          <a:xfrm>
            <a:off x="6400800" y="5467350"/>
            <a:ext cx="152400" cy="1524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09" name="Line 69"/>
          <p:cNvSpPr>
            <a:spLocks noChangeShapeType="1"/>
          </p:cNvSpPr>
          <p:nvPr/>
        </p:nvSpPr>
        <p:spPr bwMode="auto">
          <a:xfrm flipH="1">
            <a:off x="6858000" y="3276600"/>
            <a:ext cx="304800" cy="457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0" name="Rectangle 70"/>
          <p:cNvSpPr>
            <a:spLocks noChangeArrowheads="1"/>
          </p:cNvSpPr>
          <p:nvPr/>
        </p:nvSpPr>
        <p:spPr bwMode="auto">
          <a:xfrm>
            <a:off x="6705600" y="3810000"/>
            <a:ext cx="152400" cy="152400"/>
          </a:xfrm>
          <a:prstGeom prst="rect">
            <a:avLst/>
          </a:prstGeom>
          <a:noFill/>
          <a:ln w="31750">
            <a:solidFill>
              <a:srgbClr val="CC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11" name="Text Box 71"/>
          <p:cNvSpPr txBox="1">
            <a:spLocks noChangeArrowheads="1"/>
          </p:cNvSpPr>
          <p:nvPr/>
        </p:nvSpPr>
        <p:spPr bwMode="auto">
          <a:xfrm>
            <a:off x="6172200" y="3962400"/>
            <a:ext cx="15986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Microlensing Survey </a:t>
            </a:r>
          </a:p>
          <a:p>
            <a:r>
              <a:rPr lang="en-US" sz="1000">
                <a:solidFill>
                  <a:schemeClr val="accent1"/>
                </a:solidFill>
                <a:latin typeface="Arial" charset="0"/>
              </a:rPr>
              <a:t>Exeter</a:t>
            </a:r>
          </a:p>
        </p:txBody>
      </p:sp>
      <p:sp>
        <p:nvSpPr>
          <p:cNvPr id="522312" name="Line 72"/>
          <p:cNvSpPr>
            <a:spLocks noChangeShapeType="1"/>
          </p:cNvSpPr>
          <p:nvPr/>
        </p:nvSpPr>
        <p:spPr bwMode="auto">
          <a:xfrm flipH="1">
            <a:off x="3581400" y="4572000"/>
            <a:ext cx="304800" cy="533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3" name="Text Box 73"/>
          <p:cNvSpPr txBox="1">
            <a:spLocks noChangeArrowheads="1"/>
          </p:cNvSpPr>
          <p:nvPr/>
        </p:nvSpPr>
        <p:spPr bwMode="auto">
          <a:xfrm>
            <a:off x="3124200" y="5334000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CTIO/KPNO</a:t>
            </a:r>
          </a:p>
          <a:p>
            <a:r>
              <a:rPr lang="en-US" sz="1200">
                <a:solidFill>
                  <a:schemeClr val="accent1"/>
                </a:solidFill>
                <a:latin typeface="Arial" charset="0"/>
              </a:rPr>
              <a:t> surveys</a:t>
            </a:r>
          </a:p>
        </p:txBody>
      </p:sp>
      <p:sp>
        <p:nvSpPr>
          <p:cNvPr id="522314" name="Line 74"/>
          <p:cNvSpPr>
            <a:spLocks noChangeShapeType="1"/>
          </p:cNvSpPr>
          <p:nvPr/>
        </p:nvSpPr>
        <p:spPr bwMode="auto">
          <a:xfrm flipH="1">
            <a:off x="3733800" y="4572000"/>
            <a:ext cx="228600" cy="457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5" name="Rectangle 75"/>
          <p:cNvSpPr>
            <a:spLocks noChangeArrowheads="1"/>
          </p:cNvSpPr>
          <p:nvPr/>
        </p:nvSpPr>
        <p:spPr bwMode="auto">
          <a:xfrm>
            <a:off x="3429000" y="5181600"/>
            <a:ext cx="152400" cy="152400"/>
          </a:xfrm>
          <a:prstGeom prst="rect">
            <a:avLst/>
          </a:prstGeom>
          <a:noFill/>
          <a:ln w="31750">
            <a:solidFill>
              <a:srgbClr val="00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22316" name="Line 76"/>
          <p:cNvSpPr>
            <a:spLocks noChangeShapeType="1"/>
          </p:cNvSpPr>
          <p:nvPr/>
        </p:nvSpPr>
        <p:spPr bwMode="auto">
          <a:xfrm flipH="1" flipV="1">
            <a:off x="3048000" y="3581400"/>
            <a:ext cx="60960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7" name="Line 77"/>
          <p:cNvSpPr>
            <a:spLocks noChangeShapeType="1"/>
          </p:cNvSpPr>
          <p:nvPr/>
        </p:nvSpPr>
        <p:spPr bwMode="auto">
          <a:xfrm flipH="1">
            <a:off x="4114800" y="3657600"/>
            <a:ext cx="762000" cy="381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F493-F0B7-CD4D-9032-E3970C77957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 Impact and Penetration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0600" y="1295400"/>
            <a:ext cx="7391400" cy="48768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Astronomers use VO every day without realizing it</a:t>
            </a:r>
          </a:p>
          <a:p>
            <a:r>
              <a:rPr lang="en-US" dirty="0"/>
              <a:t>A few examples</a:t>
            </a:r>
          </a:p>
          <a:p>
            <a:pPr lvl="1"/>
            <a:r>
              <a:rPr lang="en-US" dirty="0"/>
              <a:t>Major archives and data centers are VO compliant</a:t>
            </a:r>
          </a:p>
          <a:p>
            <a:pPr lvl="1"/>
            <a:r>
              <a:rPr lang="en-US" dirty="0"/>
              <a:t>Hubble Legacy Archive is built with “VO Inside”</a:t>
            </a:r>
          </a:p>
          <a:p>
            <a:pPr lvl="1"/>
            <a:r>
              <a:rPr lang="en-US" dirty="0"/>
              <a:t>HEASARC </a:t>
            </a:r>
            <a:r>
              <a:rPr lang="en-US" i="1" dirty="0" err="1"/>
              <a:t>Xamin</a:t>
            </a:r>
            <a:r>
              <a:rPr lang="en-US" dirty="0"/>
              <a:t> facility</a:t>
            </a:r>
          </a:p>
          <a:p>
            <a:pPr lvl="1"/>
            <a:r>
              <a:rPr lang="en-US" dirty="0"/>
              <a:t>Dark Energy Survey pipeline and archive</a:t>
            </a:r>
          </a:p>
          <a:p>
            <a:pPr lvl="1"/>
            <a:r>
              <a:rPr lang="en-US" dirty="0"/>
              <a:t>WIYN One-Degree Imager pipeline and archive</a:t>
            </a:r>
          </a:p>
          <a:p>
            <a:pPr lvl="1"/>
            <a:r>
              <a:rPr lang="en-US" dirty="0" err="1" smtClean="0"/>
              <a:t>PanSTARRS</a:t>
            </a:r>
            <a:endParaRPr lang="en-US" dirty="0"/>
          </a:p>
          <a:p>
            <a:pPr lvl="1"/>
            <a:r>
              <a:rPr lang="en-US" dirty="0"/>
              <a:t>LSST development</a:t>
            </a:r>
          </a:p>
          <a:p>
            <a:r>
              <a:rPr lang="en-US" dirty="0" smtClean="0"/>
              <a:t>~500k </a:t>
            </a:r>
            <a:r>
              <a:rPr lang="en-US" dirty="0"/>
              <a:t>VO-compliant service </a:t>
            </a:r>
            <a:r>
              <a:rPr lang="en-US" dirty="0" smtClean="0"/>
              <a:t>requests every week at VAO organizations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18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151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VO-Enabled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0600" y="1295400"/>
            <a:ext cx="7239000" cy="4876800"/>
          </a:xfrm>
        </p:spPr>
        <p:txBody>
          <a:bodyPr/>
          <a:lstStyle/>
          <a:p>
            <a:r>
              <a:rPr lang="en-US" dirty="0" smtClean="0"/>
              <a:t>Citation analysis done by M. Kurtz (ADS) finds nearly 2,500 VO-related papers</a:t>
            </a:r>
            <a:endParaRPr lang="en-US" dirty="0"/>
          </a:p>
        </p:txBody>
      </p:sp>
      <p:pic>
        <p:nvPicPr>
          <p:cNvPr id="5" name="Picture 4" descr="Screen Shot 2013-02-12 at 12.58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6350000" cy="39247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19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93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“Virtual Astronomy”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2400" y="1371600"/>
            <a:ext cx="5943600" cy="5257800"/>
          </a:xfrm>
        </p:spPr>
        <p:txBody>
          <a:bodyPr/>
          <a:lstStyle/>
          <a:p>
            <a:r>
              <a:rPr lang="en-US" sz="2300" dirty="0" smtClean="0"/>
              <a:t>… is the utilization of diverse, distributed, multi-wavelength data resources and distributed storage and computational services to enable both novel and more efficient research in astronomy</a:t>
            </a:r>
          </a:p>
          <a:p>
            <a:r>
              <a:rPr lang="en-US" sz="2300" dirty="0" smtClean="0"/>
              <a:t>Re-use and re-purpose data; broaden impact of data taken at significant expense</a:t>
            </a:r>
          </a:p>
          <a:p>
            <a:r>
              <a:rPr lang="en-US" sz="2300" dirty="0" smtClean="0"/>
              <a:t>Support research in the world of TB</a:t>
            </a:r>
            <a:r>
              <a:rPr lang="en-US" sz="2300" dirty="0" smtClean="0">
                <a:sym typeface="Wingdings"/>
              </a:rPr>
              <a:t> PB scale data collections</a:t>
            </a:r>
          </a:p>
          <a:p>
            <a:r>
              <a:rPr lang="en-US" sz="2300" dirty="0" smtClean="0">
                <a:sym typeface="Wingdings"/>
              </a:rPr>
              <a:t>“data enabled discovery – the database is the new laboratory” (T. Tyson)</a:t>
            </a:r>
          </a:p>
          <a:p>
            <a:pPr marL="0" indent="0">
              <a:buNone/>
            </a:pPr>
            <a:r>
              <a:rPr lang="en-US" sz="2300" dirty="0" smtClean="0">
                <a:sym typeface="Wingdings"/>
              </a:rPr>
              <a:t>Enabling </a:t>
            </a:r>
            <a:r>
              <a:rPr lang="en-US" sz="2300" i="1" dirty="0" smtClean="0">
                <a:sym typeface="Wingdings"/>
              </a:rPr>
              <a:t>virtual astronomy: </a:t>
            </a:r>
          </a:p>
          <a:p>
            <a:pPr marL="0" indent="0">
              <a:buNone/>
            </a:pPr>
            <a:r>
              <a:rPr lang="en-US" sz="2300" i="1" dirty="0">
                <a:sym typeface="Wingdings"/>
              </a:rPr>
              <a:t>	</a:t>
            </a:r>
            <a:r>
              <a:rPr lang="en-US" sz="2300" dirty="0" smtClean="0">
                <a:sym typeface="Wingdings"/>
              </a:rPr>
              <a:t>the </a:t>
            </a:r>
            <a:r>
              <a:rPr lang="en-US" sz="2300" i="1" dirty="0" smtClean="0">
                <a:sym typeface="Wingdings"/>
              </a:rPr>
              <a:t>Virtual Observatory</a:t>
            </a:r>
            <a:endParaRPr lang="en-US" sz="23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1600"/>
            <a:ext cx="2638185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8117" y="5181600"/>
            <a:ext cx="16300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2"/>
                </a:solidFill>
                <a:latin typeface="+mn-lt"/>
              </a:rPr>
              <a:t>Observation</a:t>
            </a:r>
          </a:p>
          <a:p>
            <a:pPr algn="ctr"/>
            <a:r>
              <a:rPr lang="en-US" sz="2000" i="1" dirty="0" smtClean="0">
                <a:solidFill>
                  <a:schemeClr val="tx2"/>
                </a:solidFill>
                <a:latin typeface="+mn-lt"/>
              </a:rPr>
              <a:t>Theory</a:t>
            </a:r>
          </a:p>
          <a:p>
            <a:pPr algn="ctr"/>
            <a:r>
              <a:rPr lang="en-US" sz="2000" i="1" dirty="0" smtClean="0">
                <a:solidFill>
                  <a:schemeClr val="tx2"/>
                </a:solidFill>
                <a:latin typeface="+mn-lt"/>
              </a:rPr>
              <a:t>Simulation</a:t>
            </a:r>
          </a:p>
          <a:p>
            <a:pPr algn="ctr"/>
            <a:r>
              <a:rPr lang="en-US" sz="2000" b="1" i="1" dirty="0" smtClean="0">
                <a:solidFill>
                  <a:schemeClr val="tx2"/>
                </a:solidFill>
                <a:latin typeface="+mn-lt"/>
              </a:rPr>
              <a:t>Data</a:t>
            </a:r>
            <a:endParaRPr lang="en-US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2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505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VO-Enabled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0600" y="1295400"/>
            <a:ext cx="7239000" cy="4876800"/>
          </a:xfrm>
        </p:spPr>
        <p:txBody>
          <a:bodyPr/>
          <a:lstStyle/>
          <a:p>
            <a:r>
              <a:rPr lang="en-US" dirty="0" smtClean="0"/>
              <a:t>Citation analysis done by M. Kurtz (ADS) finds nearly 2,500 VO-related papers</a:t>
            </a:r>
            <a:endParaRPr lang="en-US" dirty="0"/>
          </a:p>
        </p:txBody>
      </p:sp>
      <p:pic>
        <p:nvPicPr>
          <p:cNvPr id="6" name="Picture 5" descr="Screen Shot 2013-02-12 at 12.59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98" y="2291628"/>
            <a:ext cx="6355301" cy="426157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20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1637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VO-Enabled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0600" y="1295400"/>
            <a:ext cx="7239000" cy="4876800"/>
          </a:xfrm>
        </p:spPr>
        <p:txBody>
          <a:bodyPr/>
          <a:lstStyle/>
          <a:p>
            <a:r>
              <a:rPr lang="en-US" dirty="0" smtClean="0"/>
              <a:t>Citation analysis done by M. Kurtz (ADS) finds nearly 2,500 VO-related papers</a:t>
            </a:r>
          </a:p>
          <a:p>
            <a:pPr lvl="1"/>
            <a:r>
              <a:rPr lang="en-US" dirty="0" smtClean="0"/>
              <a:t>Certainly some “contamination” in this sample, and it would take significant manual effort to clean the list</a:t>
            </a:r>
          </a:p>
          <a:p>
            <a:r>
              <a:rPr lang="en-US" dirty="0" smtClean="0"/>
              <a:t>Recent VO-enabled research papers</a:t>
            </a:r>
          </a:p>
          <a:p>
            <a:pPr lvl="1"/>
            <a:r>
              <a:rPr lang="en-US" sz="1800" dirty="0" smtClean="0"/>
              <a:t>“The Chandra Multi-wavelength Project:  Optical Spectroscopy and the Broadband Spectral Energy Distributions of X-ray Selected AGNs,” M. </a:t>
            </a:r>
            <a:r>
              <a:rPr lang="en-US" sz="1800" dirty="0" err="1" smtClean="0"/>
              <a:t>Trichas</a:t>
            </a:r>
            <a:r>
              <a:rPr lang="en-US" sz="1800" dirty="0" smtClean="0"/>
              <a:t> et al., </a:t>
            </a:r>
            <a:r>
              <a:rPr lang="en-US" sz="1800" dirty="0" err="1" smtClean="0"/>
              <a:t>ApJS</a:t>
            </a:r>
            <a:r>
              <a:rPr lang="en-US" sz="1800" dirty="0" smtClean="0"/>
              <a:t> 200, 2, 17 (2012)</a:t>
            </a:r>
          </a:p>
          <a:p>
            <a:pPr lvl="1"/>
            <a:r>
              <a:rPr lang="en-US" sz="1800" dirty="0" smtClean="0"/>
              <a:t>“The Halo Masses and Galaxy Environments of </a:t>
            </a:r>
            <a:r>
              <a:rPr lang="en-US" sz="1800" dirty="0" err="1" smtClean="0"/>
              <a:t>Hyperluminous</a:t>
            </a:r>
            <a:r>
              <a:rPr lang="en-US" sz="1800" dirty="0" smtClean="0"/>
              <a:t> QSOs at z~=2.7 in the Keck Baryonic Structure Survey,”            R. </a:t>
            </a:r>
            <a:r>
              <a:rPr lang="en-US" sz="1800" dirty="0" err="1" smtClean="0"/>
              <a:t>Trainor</a:t>
            </a:r>
            <a:r>
              <a:rPr lang="en-US" sz="1800" dirty="0" smtClean="0"/>
              <a:t> and C. </a:t>
            </a:r>
            <a:r>
              <a:rPr lang="en-US" sz="1800" dirty="0" err="1" smtClean="0"/>
              <a:t>Steidel</a:t>
            </a:r>
            <a:r>
              <a:rPr lang="en-US" sz="1800" dirty="0" smtClean="0"/>
              <a:t>, </a:t>
            </a:r>
            <a:r>
              <a:rPr lang="en-US" sz="1800" dirty="0" err="1" smtClean="0"/>
              <a:t>ApJ</a:t>
            </a:r>
            <a:r>
              <a:rPr lang="en-US" sz="1800" dirty="0" smtClean="0"/>
              <a:t> 752, 1, 39 (2012)</a:t>
            </a:r>
          </a:p>
          <a:p>
            <a:pPr lvl="1"/>
            <a:r>
              <a:rPr lang="en-US" sz="1800" dirty="0" smtClean="0"/>
              <a:t>“New </a:t>
            </a:r>
            <a:r>
              <a:rPr lang="en-US" sz="1800" dirty="0" err="1" smtClean="0"/>
              <a:t>Ultracool</a:t>
            </a:r>
            <a:r>
              <a:rPr lang="en-US" sz="1800" dirty="0" smtClean="0"/>
              <a:t> </a:t>
            </a:r>
            <a:r>
              <a:rPr lang="en-US" sz="1800" dirty="0" err="1" smtClean="0"/>
              <a:t>Subdwarfs</a:t>
            </a:r>
            <a:r>
              <a:rPr lang="en-US" sz="1800" dirty="0" smtClean="0"/>
              <a:t> Identified in Large-Scale Surveys Using Virtual Observatory Tools.  I.  UKIDDS LAS DR5 vs. SDSS DR7,” </a:t>
            </a:r>
            <a:r>
              <a:rPr lang="en-US" sz="1800" dirty="0"/>
              <a:t>N. </a:t>
            </a:r>
            <a:r>
              <a:rPr lang="en-US" sz="1800" dirty="0" err="1"/>
              <a:t>Lodieu</a:t>
            </a:r>
            <a:r>
              <a:rPr lang="en-US" sz="1800" dirty="0"/>
              <a:t> et al</a:t>
            </a:r>
            <a:r>
              <a:rPr lang="en-US" sz="1800" dirty="0" smtClean="0"/>
              <a:t>., A&amp;A 542, A105 (2012)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21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42000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143000"/>
            <a:ext cx="6172200" cy="4876800"/>
          </a:xfrm>
        </p:spPr>
        <p:txBody>
          <a:bodyPr/>
          <a:lstStyle/>
          <a:p>
            <a:r>
              <a:rPr lang="en-US" i="1" dirty="0" smtClean="0"/>
              <a:t>Discovery and access of data-cubes / hyper-cubes </a:t>
            </a:r>
            <a:r>
              <a:rPr lang="en-US" dirty="0" smtClean="0"/>
              <a:t>(aka SIAP V2) for radio, O/IR IFU spectroscopy, time series, and high energy (sparsely sampled) data</a:t>
            </a:r>
          </a:p>
          <a:p>
            <a:pPr lvl="1"/>
            <a:r>
              <a:rPr lang="en-US" dirty="0" smtClean="0"/>
              <a:t>ALMA, JVLA, LOFAR, …</a:t>
            </a:r>
          </a:p>
          <a:p>
            <a:pPr lvl="1"/>
            <a:r>
              <a:rPr lang="en-US" dirty="0" smtClean="0"/>
              <a:t>JWST</a:t>
            </a:r>
          </a:p>
          <a:p>
            <a:pPr lvl="1"/>
            <a:r>
              <a:rPr lang="en-US" dirty="0" smtClean="0"/>
              <a:t>Keck OSIRIS</a:t>
            </a:r>
          </a:p>
          <a:p>
            <a:pPr lvl="1"/>
            <a:r>
              <a:rPr lang="en-US" dirty="0" smtClean="0"/>
              <a:t>Gemini GMOS and GNIRS</a:t>
            </a:r>
          </a:p>
          <a:p>
            <a:pPr lvl="1"/>
            <a:r>
              <a:rPr lang="en-US" dirty="0" smtClean="0"/>
              <a:t>Magellan IMACS</a:t>
            </a:r>
          </a:p>
          <a:p>
            <a:pPr lvl="1"/>
            <a:r>
              <a:rPr lang="en-US" dirty="0" err="1" smtClean="0"/>
              <a:t>PanSTARRS</a:t>
            </a:r>
            <a:r>
              <a:rPr lang="en-US" dirty="0" smtClean="0"/>
              <a:t> and                                  LSST image time-series</a:t>
            </a:r>
          </a:p>
          <a:p>
            <a:pPr lvl="1"/>
            <a:r>
              <a:rPr lang="en-US" dirty="0" smtClean="0"/>
              <a:t>Chandra</a:t>
            </a:r>
          </a:p>
          <a:p>
            <a:r>
              <a:rPr lang="en-US" dirty="0" smtClean="0"/>
              <a:t>Extensive use cases</a:t>
            </a:r>
          </a:p>
          <a:p>
            <a:r>
              <a:rPr lang="en-US" dirty="0" smtClean="0"/>
              <a:t>International priority</a:t>
            </a:r>
          </a:p>
        </p:txBody>
      </p:sp>
      <p:pic>
        <p:nvPicPr>
          <p:cNvPr id="5" name="Picture 4" descr="Screen Shot 2013-02-12 at 3.1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200"/>
            <a:ext cx="2437766" cy="2013236"/>
          </a:xfrm>
          <a:prstGeom prst="rect">
            <a:avLst/>
          </a:prstGeom>
        </p:spPr>
      </p:pic>
      <p:pic>
        <p:nvPicPr>
          <p:cNvPr id="6" name="Picture 5" descr="Screen Shot 2013-02-12 at 3.18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038600"/>
            <a:ext cx="2590800" cy="1650304"/>
          </a:xfrm>
          <a:prstGeom prst="rect">
            <a:avLst/>
          </a:prstGeom>
        </p:spPr>
      </p:pic>
      <p:pic>
        <p:nvPicPr>
          <p:cNvPr id="7" name="Picture 6" descr="Screen Shot 2013-02-12 at 3.19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514600"/>
            <a:ext cx="2133600" cy="1960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600" y="4572000"/>
            <a:ext cx="2565400" cy="193809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22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9869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0600" y="1219200"/>
            <a:ext cx="7239000" cy="4876800"/>
          </a:xfrm>
        </p:spPr>
        <p:txBody>
          <a:bodyPr/>
          <a:lstStyle/>
          <a:p>
            <a:r>
              <a:rPr lang="en-US" i="1" dirty="0" smtClean="0"/>
              <a:t>The programmable / scriptable VO</a:t>
            </a:r>
            <a:r>
              <a:rPr lang="en-US" dirty="0" smtClean="0"/>
              <a:t> through       and other programming environments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601248"/>
            <a:ext cx="3124200" cy="3647152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alpha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</a:rPr>
              <a:t># </a:t>
            </a:r>
            <a:r>
              <a:rPr lang="en-US" sz="1100" b="1" dirty="0">
                <a:latin typeface="+mn-lt"/>
              </a:rPr>
              <a:t>Sample Python script </a:t>
            </a:r>
            <a:r>
              <a:rPr lang="en-US" sz="1100" dirty="0">
                <a:latin typeface="+mn-lt"/>
              </a:rPr>
              <a:t>to find and display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# an X-ray image of NGC 3393.</a:t>
            </a:r>
          </a:p>
          <a:p>
            <a:pPr>
              <a:defRPr/>
            </a:pPr>
            <a:endParaRPr lang="en-US" sz="1100" dirty="0">
              <a:latin typeface="+mn-lt"/>
            </a:endParaRPr>
          </a:p>
          <a:p>
            <a:pPr>
              <a:defRPr/>
            </a:pPr>
            <a:r>
              <a:rPr lang="en-US" sz="1100" dirty="0">
                <a:latin typeface="+mn-lt"/>
              </a:rPr>
              <a:t>import </a:t>
            </a:r>
            <a:r>
              <a:rPr lang="en-US" sz="1100" dirty="0" err="1">
                <a:latin typeface="+mn-lt"/>
              </a:rPr>
              <a:t>voclient</a:t>
            </a:r>
            <a:r>
              <a:rPr lang="en-US" sz="1100" dirty="0">
                <a:latin typeface="+mn-lt"/>
              </a:rPr>
              <a:t> as </a:t>
            </a:r>
            <a:r>
              <a:rPr lang="en-US" sz="1100" dirty="0" err="1">
                <a:latin typeface="+mn-lt"/>
              </a:rPr>
              <a:t>vo</a:t>
            </a:r>
            <a:endParaRPr lang="en-US" sz="1100" dirty="0">
              <a:latin typeface="+mn-lt"/>
            </a:endParaRPr>
          </a:p>
          <a:p>
            <a:pPr>
              <a:defRPr/>
            </a:pPr>
            <a:endParaRPr lang="en-US" sz="1100" dirty="0">
              <a:latin typeface="+mn-lt"/>
            </a:endParaRPr>
          </a:p>
          <a:p>
            <a:pPr>
              <a:defRPr/>
            </a:pPr>
            <a:r>
              <a:rPr lang="en-US" sz="1100" dirty="0">
                <a:latin typeface="+mn-lt"/>
              </a:rPr>
              <a:t># Find image services returning X-ray data.</a:t>
            </a:r>
          </a:p>
          <a:p>
            <a:pPr>
              <a:defRPr/>
            </a:pPr>
            <a:r>
              <a:rPr lang="en-US" sz="1100" dirty="0" err="1">
                <a:latin typeface="+mn-lt"/>
              </a:rPr>
              <a:t>reg</a:t>
            </a:r>
            <a:r>
              <a:rPr lang="en-US" sz="1100" dirty="0">
                <a:latin typeface="+mn-lt"/>
              </a:rPr>
              <a:t> = </a:t>
            </a:r>
            <a:r>
              <a:rPr lang="en-US" sz="1100" dirty="0" err="1">
                <a:latin typeface="+mn-lt"/>
              </a:rPr>
              <a:t>vo.RegistrySearch.connect</a:t>
            </a:r>
            <a:r>
              <a:rPr lang="en-US" sz="1100" dirty="0">
                <a:latin typeface="+mn-lt"/>
              </a:rPr>
              <a:t>()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res = </a:t>
            </a:r>
            <a:r>
              <a:rPr lang="en-US" sz="1100" dirty="0" err="1">
                <a:latin typeface="+mn-lt"/>
              </a:rPr>
              <a:t>reg.Search</a:t>
            </a:r>
            <a:r>
              <a:rPr lang="en-US" sz="1100" dirty="0">
                <a:latin typeface="+mn-lt"/>
              </a:rPr>
              <a:t>(</a:t>
            </a:r>
            <a:r>
              <a:rPr lang="en-US" sz="1100" dirty="0" err="1">
                <a:latin typeface="+mn-lt"/>
              </a:rPr>
              <a:t>bandpass</a:t>
            </a:r>
            <a:r>
              <a:rPr lang="en-US" sz="1100" dirty="0">
                <a:latin typeface="+mn-lt"/>
              </a:rPr>
              <a:t>=‘</a:t>
            </a:r>
            <a:r>
              <a:rPr lang="en-US" sz="1100" dirty="0" err="1">
                <a:latin typeface="+mn-lt"/>
              </a:rPr>
              <a:t>xray</a:t>
            </a:r>
            <a:r>
              <a:rPr lang="en-US" sz="1100" dirty="0">
                <a:latin typeface="+mn-lt"/>
              </a:rPr>
              <a:t>’, type=‘SIA’)</a:t>
            </a:r>
          </a:p>
          <a:p>
            <a:pPr>
              <a:defRPr/>
            </a:pPr>
            <a:endParaRPr lang="en-US" sz="1100" dirty="0">
              <a:latin typeface="+mn-lt"/>
            </a:endParaRPr>
          </a:p>
          <a:p>
            <a:pPr>
              <a:defRPr/>
            </a:pPr>
            <a:r>
              <a:rPr lang="en-US" sz="1100" dirty="0">
                <a:latin typeface="+mn-lt"/>
              </a:rPr>
              <a:t># Get the first such service.</a:t>
            </a:r>
          </a:p>
          <a:p>
            <a:pPr>
              <a:defRPr/>
            </a:pPr>
            <a:r>
              <a:rPr lang="en-US" sz="1100" dirty="0" err="1">
                <a:latin typeface="+mn-lt"/>
              </a:rPr>
              <a:t>url</a:t>
            </a:r>
            <a:r>
              <a:rPr lang="en-US" sz="1100" dirty="0">
                <a:latin typeface="+mn-lt"/>
              </a:rPr>
              <a:t> = </a:t>
            </a:r>
            <a:r>
              <a:rPr lang="en-US" sz="1100" dirty="0" err="1">
                <a:latin typeface="+mn-lt"/>
              </a:rPr>
              <a:t>res.getAttribute</a:t>
            </a:r>
            <a:r>
              <a:rPr lang="en-US" sz="1100" dirty="0">
                <a:latin typeface="+mn-lt"/>
              </a:rPr>
              <a:t>('</a:t>
            </a:r>
            <a:r>
              <a:rPr lang="en-US" sz="1100" dirty="0" err="1">
                <a:latin typeface="+mn-lt"/>
              </a:rPr>
              <a:t>ServiceURL</a:t>
            </a:r>
            <a:r>
              <a:rPr lang="en-US" sz="1100" dirty="0">
                <a:latin typeface="+mn-lt"/>
              </a:rPr>
              <a:t>’, 0)</a:t>
            </a:r>
          </a:p>
          <a:p>
            <a:pPr>
              <a:defRPr/>
            </a:pPr>
            <a:endParaRPr lang="en-US" sz="1100" dirty="0">
              <a:latin typeface="+mn-lt"/>
            </a:endParaRPr>
          </a:p>
          <a:p>
            <a:pPr>
              <a:defRPr/>
            </a:pPr>
            <a:r>
              <a:rPr lang="en-US" sz="1100" dirty="0">
                <a:latin typeface="+mn-lt"/>
              </a:rPr>
              <a:t># Search for X-ray images of NGC 3393.</a:t>
            </a:r>
          </a:p>
          <a:p>
            <a:pPr>
              <a:defRPr/>
            </a:pPr>
            <a:r>
              <a:rPr lang="en-US" sz="1100" dirty="0" err="1">
                <a:latin typeface="+mn-lt"/>
              </a:rPr>
              <a:t>obj</a:t>
            </a:r>
            <a:r>
              <a:rPr lang="en-US" sz="1100" dirty="0">
                <a:latin typeface="+mn-lt"/>
              </a:rPr>
              <a:t> = </a:t>
            </a:r>
            <a:r>
              <a:rPr lang="en-US" sz="1100" dirty="0" err="1">
                <a:latin typeface="+mn-lt"/>
              </a:rPr>
              <a:t>vo.lookup</a:t>
            </a:r>
            <a:r>
              <a:rPr lang="en-US" sz="1100" dirty="0">
                <a:latin typeface="+mn-lt"/>
              </a:rPr>
              <a:t>('NGC 3393')</a:t>
            </a:r>
          </a:p>
          <a:p>
            <a:pPr>
              <a:defRPr/>
            </a:pPr>
            <a:r>
              <a:rPr lang="en-US" sz="1100" dirty="0">
                <a:latin typeface="+mn-lt"/>
              </a:rPr>
              <a:t>cur = </a:t>
            </a:r>
            <a:r>
              <a:rPr lang="en-US" sz="1100" dirty="0" err="1">
                <a:latin typeface="+mn-lt"/>
              </a:rPr>
              <a:t>vo.sia</a:t>
            </a:r>
            <a:r>
              <a:rPr lang="en-US" sz="1100" dirty="0">
                <a:latin typeface="+mn-lt"/>
              </a:rPr>
              <a:t>(</a:t>
            </a:r>
            <a:r>
              <a:rPr lang="en-US" sz="1100" dirty="0" err="1">
                <a:latin typeface="+mn-lt"/>
              </a:rPr>
              <a:t>url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err="1">
                <a:latin typeface="+mn-lt"/>
              </a:rPr>
              <a:t>pos</a:t>
            </a:r>
            <a:r>
              <a:rPr lang="en-US" sz="1100" dirty="0">
                <a:latin typeface="+mn-lt"/>
              </a:rPr>
              <a:t>=(</a:t>
            </a:r>
            <a:r>
              <a:rPr lang="en-US" sz="1100" dirty="0" err="1">
                <a:latin typeface="+mn-lt"/>
              </a:rPr>
              <a:t>obj.ra</a:t>
            </a:r>
            <a:r>
              <a:rPr lang="en-US" sz="1100" dirty="0">
                <a:latin typeface="+mn-lt"/>
              </a:rPr>
              <a:t>, </a:t>
            </a:r>
            <a:r>
              <a:rPr lang="en-US" sz="1100" dirty="0" err="1">
                <a:latin typeface="+mn-lt"/>
              </a:rPr>
              <a:t>obj.dec</a:t>
            </a:r>
            <a:r>
              <a:rPr lang="en-US" sz="1100" dirty="0">
                <a:latin typeface="+mn-lt"/>
              </a:rPr>
              <a:t>))</a:t>
            </a:r>
          </a:p>
          <a:p>
            <a:pPr>
              <a:defRPr/>
            </a:pPr>
            <a:endParaRPr lang="en-US" sz="1100" dirty="0">
              <a:latin typeface="+mn-lt"/>
            </a:endParaRPr>
          </a:p>
          <a:p>
            <a:pPr>
              <a:defRPr/>
            </a:pPr>
            <a:r>
              <a:rPr lang="en-US" sz="1100" dirty="0">
                <a:latin typeface="+mn-lt"/>
              </a:rPr>
              <a:t># Get the first such image found.</a:t>
            </a:r>
          </a:p>
          <a:p>
            <a:pPr>
              <a:defRPr/>
            </a:pPr>
            <a:r>
              <a:rPr lang="en-US" sz="1100" dirty="0" err="1">
                <a:latin typeface="+mn-lt"/>
              </a:rPr>
              <a:t>acref</a:t>
            </a:r>
            <a:r>
              <a:rPr lang="en-US" sz="1100" dirty="0">
                <a:latin typeface="+mn-lt"/>
              </a:rPr>
              <a:t> = </a:t>
            </a:r>
            <a:r>
              <a:rPr lang="en-US" sz="1100" dirty="0" err="1">
                <a:latin typeface="+mn-lt"/>
              </a:rPr>
              <a:t>cur.getField</a:t>
            </a:r>
            <a:r>
              <a:rPr lang="en-US" sz="1100" dirty="0">
                <a:latin typeface="+mn-lt"/>
              </a:rPr>
              <a:t>('</a:t>
            </a:r>
            <a:r>
              <a:rPr lang="en-US" sz="1100" dirty="0" err="1">
                <a:latin typeface="+mn-lt"/>
              </a:rPr>
              <a:t>acref</a:t>
            </a:r>
            <a:r>
              <a:rPr lang="en-US" sz="1100" dirty="0">
                <a:latin typeface="+mn-lt"/>
              </a:rPr>
              <a:t>')</a:t>
            </a:r>
          </a:p>
          <a:p>
            <a:pPr>
              <a:defRPr/>
            </a:pPr>
            <a:endParaRPr lang="en-US" sz="1100" dirty="0">
              <a:latin typeface="+mn-lt"/>
            </a:endParaRPr>
          </a:p>
          <a:p>
            <a:pPr>
              <a:defRPr/>
            </a:pPr>
            <a:r>
              <a:rPr lang="en-US" sz="1100" dirty="0">
                <a:latin typeface="+mn-lt"/>
              </a:rPr>
              <a:t># Broadcast SAMP message to display image.</a:t>
            </a:r>
          </a:p>
          <a:p>
            <a:pPr>
              <a:defRPr/>
            </a:pPr>
            <a:r>
              <a:rPr lang="en-US" sz="1100" dirty="0" err="1">
                <a:latin typeface="+mn-lt"/>
              </a:rPr>
              <a:t>samp.loadImage</a:t>
            </a:r>
            <a:r>
              <a:rPr lang="en-US" sz="1100" dirty="0">
                <a:latin typeface="+mn-lt"/>
              </a:rPr>
              <a:t>(</a:t>
            </a:r>
            <a:r>
              <a:rPr lang="en-US" sz="1100" dirty="0" err="1">
                <a:latin typeface="+mn-lt"/>
              </a:rPr>
              <a:t>acref</a:t>
            </a:r>
            <a:r>
              <a:rPr lang="en-US" sz="1100" dirty="0" smtClean="0">
                <a:latin typeface="+mn-lt"/>
              </a:rPr>
              <a:t>)</a:t>
            </a:r>
            <a:endParaRPr lang="en-US" sz="1100" dirty="0">
              <a:latin typeface="+mn-lt"/>
            </a:endParaRPr>
          </a:p>
        </p:txBody>
      </p:sp>
      <p:pic>
        <p:nvPicPr>
          <p:cNvPr id="9" name="Picture 8" descr="Screen Shot 2013-02-12 at 3.36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76500"/>
            <a:ext cx="5638800" cy="3848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500" y="1202910"/>
            <a:ext cx="1981200" cy="6691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23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653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Programmatic Matters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1"/>
          </p:nvPr>
        </p:nvSpPr>
        <p:spPr>
          <a:xfrm>
            <a:off x="990600" y="1219200"/>
            <a:ext cx="7239000" cy="48768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NVO:  2001-2008, NSF funded with some NASA in-kind support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VAO:  2010-2014, NSF (~2/3) and NASA (~1/3) funded; established VAO, LLC with 50-50 interest from AUI and AURA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October 2012:  NSF/NASA asked VAO to finish work by end of September 2014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/>
              <a:t>VAO and its NVO predecessor have provided an essential foundation on which a future virtual observatory can be maintained…the successful protocols and standards that will be an important resource for our scientific community”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/>
              <a:t>document and package all existing products, middleware, protocols, tools, and other results, so as to be of the greatest use to any successor activity</a:t>
            </a:r>
            <a:r>
              <a:rPr lang="en-US" dirty="0" smtClean="0"/>
              <a:t>”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24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024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VAO Project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90600" y="1219200"/>
            <a:ext cx="7239000" cy="48768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nfrastructure activities are well underway and within scope for the remaining funding</a:t>
            </a:r>
          </a:p>
          <a:p>
            <a:r>
              <a:rPr lang="en-US" dirty="0" smtClean="0"/>
              <a:t>Data-cube initiative has international support</a:t>
            </a:r>
          </a:p>
          <a:p>
            <a:r>
              <a:rPr lang="en-US" dirty="0"/>
              <a:t>M</a:t>
            </a:r>
            <a:r>
              <a:rPr lang="en-US" dirty="0" smtClean="0"/>
              <a:t>aintain operations support</a:t>
            </a:r>
          </a:p>
          <a:p>
            <a:r>
              <a:rPr lang="en-US" dirty="0" smtClean="0"/>
              <a:t>Applications will be packaged and made publicly available for re-use and adaptation by others, as will all infrastructure components</a:t>
            </a:r>
          </a:p>
          <a:p>
            <a:r>
              <a:rPr lang="en-US" dirty="0" smtClean="0"/>
              <a:t>Successor organization TBD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25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671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62000" y="1295400"/>
            <a:ext cx="7239000" cy="4876800"/>
          </a:xfrm>
        </p:spPr>
        <p:txBody>
          <a:bodyPr/>
          <a:lstStyle/>
          <a:p>
            <a:r>
              <a:rPr lang="en-US" i="1" dirty="0" smtClean="0"/>
              <a:t>Virtual astronomy</a:t>
            </a:r>
            <a:r>
              <a:rPr lang="en-US" dirty="0" smtClean="0"/>
              <a:t> is part of the research environment of today and the future</a:t>
            </a:r>
          </a:p>
          <a:p>
            <a:r>
              <a:rPr lang="en-US" dirty="0" smtClean="0"/>
              <a:t>VAO/IVOA infrastructure is the backbone for data discovery, access, and </a:t>
            </a:r>
            <a:r>
              <a:rPr lang="en-US" i="1" dirty="0" smtClean="0"/>
              <a:t>interoperability</a:t>
            </a:r>
            <a:endParaRPr lang="en-US" dirty="0" smtClean="0"/>
          </a:p>
          <a:p>
            <a:r>
              <a:rPr lang="en-US" dirty="0" smtClean="0"/>
              <a:t>Maintain through community / data center take-up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ajor observatories and data centers, large projects, scholarly publications</a:t>
            </a:r>
          </a:p>
          <a:p>
            <a:pPr lvl="1"/>
            <a:r>
              <a:rPr lang="en-US" dirty="0" smtClean="0"/>
              <a:t>Use of standards and sharing of software, experience, and best practices improves the research environment and reduces development </a:t>
            </a:r>
            <a:r>
              <a:rPr lang="en-US" dirty="0" smtClean="0"/>
              <a:t>costs</a:t>
            </a:r>
          </a:p>
          <a:p>
            <a:pPr marL="228600" lvl="1" indent="0">
              <a:buNone/>
            </a:pPr>
            <a:endParaRPr lang="en-US" dirty="0" smtClean="0"/>
          </a:p>
          <a:p>
            <a:pPr marL="228600" lvl="1" indent="0" algn="ctr">
              <a:buNone/>
            </a:pPr>
            <a:r>
              <a:rPr lang="en-US" sz="2800" dirty="0" smtClean="0"/>
              <a:t>http://</a:t>
            </a:r>
            <a:r>
              <a:rPr lang="en-US" sz="2800" dirty="0" err="1" smtClean="0"/>
              <a:t>usvao.org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26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11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623175" cy="762000"/>
          </a:xfrm>
        </p:spPr>
        <p:txBody>
          <a:bodyPr/>
          <a:lstStyle/>
          <a:p>
            <a:r>
              <a:rPr lang="en-US" dirty="0" smtClean="0"/>
              <a:t>Radio/LSST Implied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2400" y="1066800"/>
            <a:ext cx="8763000" cy="5486400"/>
          </a:xfrm>
        </p:spPr>
        <p:txBody>
          <a:bodyPr/>
          <a:lstStyle/>
          <a:p>
            <a:r>
              <a:rPr lang="en-US" dirty="0" smtClean="0"/>
              <a:t>Data exchange / interoperability / </a:t>
            </a:r>
            <a:r>
              <a:rPr lang="en-US" dirty="0"/>
              <a:t>multi-</a:t>
            </a:r>
            <a:r>
              <a:rPr lang="en-US" dirty="0" err="1"/>
              <a:t>λ</a:t>
            </a:r>
            <a:r>
              <a:rPr lang="en-US" dirty="0"/>
              <a:t> </a:t>
            </a:r>
            <a:r>
              <a:rPr lang="en-US" dirty="0" smtClean="0"/>
              <a:t>(co-observing)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Query and cross-match across distributed databases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Remote (but managed) access to centralized computing and data storage resources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Transient event notification, scalable to 10</a:t>
            </a:r>
            <a:r>
              <a:rPr lang="en-US" baseline="30000" dirty="0" smtClean="0"/>
              <a:t>5</a:t>
            </a:r>
            <a:r>
              <a:rPr lang="en-US" dirty="0" smtClean="0"/>
              <a:t> – 10</a:t>
            </a:r>
            <a:r>
              <a:rPr lang="en-US" baseline="30000" dirty="0" smtClean="0"/>
              <a:t>6</a:t>
            </a:r>
            <a:r>
              <a:rPr lang="en-US" dirty="0" smtClean="0"/>
              <a:t> messages/night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Data mining, characterization, classification, statistical analysis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3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122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625" y="76200"/>
            <a:ext cx="7546975" cy="762000"/>
          </a:xfrm>
        </p:spPr>
        <p:txBody>
          <a:bodyPr/>
          <a:lstStyle/>
          <a:p>
            <a:r>
              <a:rPr lang="en-US" dirty="0" smtClean="0"/>
              <a:t>Radio/LSST Implied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52400" y="1066800"/>
            <a:ext cx="8763000" cy="5486400"/>
          </a:xfrm>
        </p:spPr>
        <p:txBody>
          <a:bodyPr/>
          <a:lstStyle/>
          <a:p>
            <a:r>
              <a:rPr lang="en-US" dirty="0" smtClean="0"/>
              <a:t>Data exchange / interoperability / multi-</a:t>
            </a:r>
            <a:r>
              <a:rPr lang="en-US" dirty="0" err="1" smtClean="0"/>
              <a:t>λ</a:t>
            </a:r>
            <a:r>
              <a:rPr lang="en-US" dirty="0" smtClean="0"/>
              <a:t> (co-observing)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Data Access Layer (SIAP, SSAP / time series)</a:t>
            </a:r>
          </a:p>
          <a:p>
            <a:r>
              <a:rPr lang="en-US" dirty="0" smtClean="0"/>
              <a:t>Query and cross-match across distributed databases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>
                <a:solidFill>
                  <a:srgbClr val="248AEA"/>
                </a:solidFill>
              </a:rPr>
              <a:t>Cone Search, Table Access Protocol</a:t>
            </a:r>
          </a:p>
          <a:p>
            <a:r>
              <a:rPr lang="en-US" dirty="0" smtClean="0"/>
              <a:t>Remote (but managed) access to centralized computing and data storage resources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err="1" smtClean="0">
                <a:solidFill>
                  <a:srgbClr val="248AEA"/>
                </a:solidFill>
              </a:rPr>
              <a:t>VOSpace</a:t>
            </a:r>
            <a:r>
              <a:rPr lang="en-US" i="1" dirty="0" smtClean="0">
                <a:solidFill>
                  <a:srgbClr val="248AEA"/>
                </a:solidFill>
              </a:rPr>
              <a:t>, single-sign-on, </a:t>
            </a:r>
            <a:r>
              <a:rPr lang="en-US" i="1" dirty="0" err="1" smtClean="0">
                <a:solidFill>
                  <a:srgbClr val="248AEA"/>
                </a:solidFill>
              </a:rPr>
              <a:t>VOBox</a:t>
            </a:r>
            <a:endParaRPr lang="en-US" i="1" dirty="0" smtClean="0">
              <a:solidFill>
                <a:srgbClr val="248AEA"/>
              </a:solidFill>
            </a:endParaRPr>
          </a:p>
          <a:p>
            <a:r>
              <a:rPr lang="en-US" dirty="0" smtClean="0"/>
              <a:t>Transient event notification, scalable to 10</a:t>
            </a:r>
            <a:r>
              <a:rPr lang="en-US" baseline="30000" dirty="0" smtClean="0"/>
              <a:t>5</a:t>
            </a:r>
            <a:r>
              <a:rPr lang="en-US" dirty="0" smtClean="0"/>
              <a:t> – 10</a:t>
            </a:r>
            <a:r>
              <a:rPr lang="en-US" baseline="30000" dirty="0" smtClean="0"/>
              <a:t>6</a:t>
            </a:r>
            <a:r>
              <a:rPr lang="en-US" dirty="0" smtClean="0"/>
              <a:t> messages/night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err="1" smtClean="0">
                <a:solidFill>
                  <a:srgbClr val="248AEA"/>
                </a:solidFill>
              </a:rPr>
              <a:t>VOEvent</a:t>
            </a:r>
            <a:endParaRPr lang="en-US" i="1" dirty="0" smtClean="0">
              <a:solidFill>
                <a:srgbClr val="248AEA"/>
              </a:solidFill>
            </a:endParaRPr>
          </a:p>
          <a:p>
            <a:r>
              <a:rPr lang="en-US" dirty="0" smtClean="0"/>
              <a:t>Data mining, characterization, classification, statistical analysis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err="1" smtClean="0">
                <a:solidFill>
                  <a:srgbClr val="248AEA"/>
                </a:solidFill>
              </a:rPr>
              <a:t>VOStat</a:t>
            </a:r>
            <a:r>
              <a:rPr lang="en-US" i="1" dirty="0" smtClean="0">
                <a:solidFill>
                  <a:srgbClr val="248AEA"/>
                </a:solidFill>
              </a:rPr>
              <a:t>, Data Mining and Exploration (DAME) toolkit</a:t>
            </a:r>
            <a:endParaRPr lang="en-US" i="1" dirty="0">
              <a:solidFill>
                <a:srgbClr val="248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4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975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5908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Slide Number Placeholder 3"/>
          <p:cNvSpPr txBox="1">
            <a:spLocks noGrp="1"/>
          </p:cNvSpPr>
          <p:nvPr/>
        </p:nvSpPr>
        <p:spPr bwMode="auto">
          <a:xfrm>
            <a:off x="8458200" y="76200"/>
            <a:ext cx="533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30493AD0-0A1A-764A-90AD-0AD2236F9193}" type="slidenum">
              <a:rPr lang="en-US" sz="1000">
                <a:solidFill>
                  <a:schemeClr val="tx2"/>
                </a:solidFill>
                <a:latin typeface="Arial" charset="0"/>
              </a:rPr>
              <a:pPr algn="r"/>
              <a:t>5</a:t>
            </a:fld>
            <a:endParaRPr lang="en-US" sz="900">
              <a:solidFill>
                <a:srgbClr val="1D2C64"/>
              </a:solidFill>
            </a:endParaRPr>
          </a:p>
        </p:txBody>
      </p:sp>
      <p:sp>
        <p:nvSpPr>
          <p:cNvPr id="1126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The Virtual Observatory</a:t>
            </a:r>
          </a:p>
        </p:txBody>
      </p:sp>
      <p:sp>
        <p:nvSpPr>
          <p:cNvPr id="11269" name="Rectangle 3"/>
          <p:cNvSpPr>
            <a:spLocks noGrp="1"/>
          </p:cNvSpPr>
          <p:nvPr>
            <p:ph type="body" idx="4294967295"/>
          </p:nvPr>
        </p:nvSpPr>
        <p:spPr>
          <a:xfrm>
            <a:off x="0" y="2438400"/>
            <a:ext cx="5105400" cy="4114800"/>
          </a:xfrm>
        </p:spPr>
        <p:txBody>
          <a:bodyPr/>
          <a:lstStyle/>
          <a:p>
            <a:r>
              <a:rPr lang="en-US" dirty="0" smtClean="0"/>
              <a:t>Images, spectra, time series</a:t>
            </a:r>
          </a:p>
          <a:p>
            <a:r>
              <a:rPr lang="en-US" dirty="0" smtClean="0"/>
              <a:t>Catalogs, databases</a:t>
            </a:r>
          </a:p>
          <a:p>
            <a:r>
              <a:rPr lang="en-US" dirty="0" smtClean="0"/>
              <a:t>Transient event notices</a:t>
            </a:r>
          </a:p>
          <a:p>
            <a:r>
              <a:rPr lang="en-US" dirty="0" smtClean="0"/>
              <a:t>Software and services</a:t>
            </a:r>
          </a:p>
          <a:p>
            <a:r>
              <a:rPr lang="en-US" dirty="0" smtClean="0"/>
              <a:t>Application inter-communication</a:t>
            </a:r>
          </a:p>
          <a:p>
            <a:r>
              <a:rPr lang="en-US" dirty="0" smtClean="0"/>
              <a:t>Distributed computing</a:t>
            </a:r>
          </a:p>
          <a:p>
            <a:pPr lvl="1">
              <a:buNone/>
            </a:pPr>
            <a:r>
              <a:rPr lang="en-US" dirty="0" smtClean="0"/>
              <a:t>authentication, authorization, process management</a:t>
            </a:r>
          </a:p>
          <a:p>
            <a:r>
              <a:rPr lang="en-US" dirty="0" smtClean="0"/>
              <a:t>International coordination and collaboration</a:t>
            </a:r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533400" y="11430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i="1" dirty="0">
                <a:solidFill>
                  <a:srgbClr val="263B86"/>
                </a:solidFill>
                <a:latin typeface="Arial" charset="0"/>
              </a:rPr>
              <a:t>The VO is a data discovery, access, and integration </a:t>
            </a:r>
            <a:r>
              <a:rPr lang="en-US" sz="3200" i="1" dirty="0" smtClean="0">
                <a:solidFill>
                  <a:srgbClr val="263B86"/>
                </a:solidFill>
                <a:latin typeface="Arial" charset="0"/>
              </a:rPr>
              <a:t>facility</a:t>
            </a:r>
            <a:endParaRPr lang="en-US" sz="3200" i="1" dirty="0">
              <a:solidFill>
                <a:srgbClr val="263B86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5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458200" y="76200"/>
            <a:ext cx="533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03FDA23-DAAB-604D-A216-A2DA82271E27}" type="slidenum">
              <a:rPr lang="en-US" sz="1000">
                <a:solidFill>
                  <a:schemeClr val="tx2"/>
                </a:solidFill>
                <a:latin typeface="+mn-lt"/>
              </a:rPr>
              <a:pPr algn="r">
                <a:defRPr/>
              </a:pPr>
              <a:t>6</a:t>
            </a:fld>
            <a:endParaRPr lang="en-US" sz="900">
              <a:solidFill>
                <a:srgbClr val="1D2C64"/>
              </a:solidFill>
            </a:endParaRPr>
          </a:p>
        </p:txBody>
      </p:sp>
      <p:sp>
        <p:nvSpPr>
          <p:cNvPr id="143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International Virtual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Observatory</a:t>
            </a:r>
          </a:p>
        </p:txBody>
      </p:sp>
      <p:sp>
        <p:nvSpPr>
          <p:cNvPr id="1434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95400"/>
            <a:ext cx="7737475" cy="495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International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collaboration on metadata standards, data models, and protocols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Image, spectrum, time series data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Catalogs, databases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Transient event notices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Software and services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Distributed computing (authentication,                               authorization, process management)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Application inter-communication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International Virtual Observatory Alliance established in 2001, patterned on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WorldWideWeb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Consortium (W3C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	</a:t>
            </a:r>
            <a:r>
              <a:rPr lang="en-US" dirty="0" smtClean="0">
                <a:solidFill>
                  <a:srgbClr val="248AEA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dirty="0" err="1" smtClean="0">
                <a:solidFill>
                  <a:srgbClr val="248AEA"/>
                </a:solidFill>
                <a:latin typeface="Arial" charset="0"/>
                <a:ea typeface="ＭＳ Ｐゴシック" charset="0"/>
                <a:cs typeface="ＭＳ Ｐゴシック" charset="0"/>
              </a:rPr>
              <a:t>www.ivoa.net</a:t>
            </a:r>
            <a:r>
              <a:rPr lang="en-US" dirty="0" smtClean="0">
                <a:solidFill>
                  <a:srgbClr val="248AEA"/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endParaRPr lang="en-US" dirty="0">
              <a:solidFill>
                <a:srgbClr val="248AEA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1905000"/>
            <a:ext cx="3670300" cy="2590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AD368C-6FD1-634D-A780-BC5A0EC59425}" type="slidenum">
              <a:rPr lang="en-US" smtClean="0"/>
              <a:pPr>
                <a:defRPr/>
              </a:pPr>
              <a:t>6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Observatory Architecture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990600" y="1095375"/>
          <a:ext cx="7164388" cy="548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" r:id="rId3" imgW="5473700" imgH="4191000" progId="Word.Document.8">
                  <p:embed/>
                </p:oleObj>
              </mc:Choice>
              <mc:Fallback>
                <p:oleObj name="Document" r:id="rId3" imgW="5473700" imgH="419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95375"/>
                        <a:ext cx="7164388" cy="548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7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424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Observatory </a:t>
            </a:r>
            <a:r>
              <a:rPr lang="en-US" dirty="0"/>
              <a:t>A</a:t>
            </a:r>
            <a:r>
              <a:rPr lang="en-US" dirty="0" smtClean="0"/>
              <a:t>rchitecture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1090613"/>
          <a:ext cx="7162800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" r:id="rId3" imgW="5473700" imgH="4191000" progId="Word.Document.8">
                  <p:embed/>
                </p:oleObj>
              </mc:Choice>
              <mc:Fallback>
                <p:oleObj name="Document" r:id="rId3" imgW="5473700" imgH="419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90613"/>
                        <a:ext cx="7162800" cy="549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8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190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Observatory Architecture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0" y="1073150"/>
          <a:ext cx="7315200" cy="551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3" imgW="5473700" imgH="4127500" progId="Word.Document.8">
                  <p:embed/>
                </p:oleObj>
              </mc:Choice>
              <mc:Fallback>
                <p:oleObj name="Document" r:id="rId3" imgW="5473700" imgH="41275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073150"/>
                        <a:ext cx="7315200" cy="551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9A033-E940-254B-BFBF-F06102BF5C4C}" type="slidenum">
              <a:rPr lang="en-US" smtClean="0"/>
              <a:pPr>
                <a:defRPr/>
              </a:pPr>
              <a:t>9</a:t>
            </a:fld>
            <a:endParaRPr lang="en-US" sz="900">
              <a:solidFill>
                <a:srgbClr val="1D2C64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9874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_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16_Exp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12463</TotalTime>
  <Words>1212</Words>
  <Application>Microsoft Macintosh PowerPoint</Application>
  <PresentationFormat>On-screen Show (4:3)</PresentationFormat>
  <Paragraphs>211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16_Expo</vt:lpstr>
      <vt:lpstr>Document</vt:lpstr>
      <vt:lpstr>Virtual Astronomy  in the Era of LSST</vt:lpstr>
      <vt:lpstr>“Virtual Astronomy”</vt:lpstr>
      <vt:lpstr>Radio/LSST Implied Requirements</vt:lpstr>
      <vt:lpstr>Radio/LSST Implied Requirements</vt:lpstr>
      <vt:lpstr>The Virtual Observatory</vt:lpstr>
      <vt:lpstr>The International Virtual Observatory</vt:lpstr>
      <vt:lpstr>Virtual Observatory Architecture</vt:lpstr>
      <vt:lpstr>Virtual Observatory Architecture</vt:lpstr>
      <vt:lpstr>Virtual Observatory Architecture</vt:lpstr>
      <vt:lpstr>Data Discovery</vt:lpstr>
      <vt:lpstr>Cross-Comparison</vt:lpstr>
      <vt:lpstr>Spectral Energy Distributions</vt:lpstr>
      <vt:lpstr>Statistics, Data Publication</vt:lpstr>
      <vt:lpstr>VO Apps</vt:lpstr>
      <vt:lpstr>VOEvent</vt:lpstr>
      <vt:lpstr>Skyalert (VOEventNet)</vt:lpstr>
      <vt:lpstr>VOEventNet</vt:lpstr>
      <vt:lpstr>VO Impact and Penetration</vt:lpstr>
      <vt:lpstr>VO-Enabled Science</vt:lpstr>
      <vt:lpstr>VO-Enabled Science</vt:lpstr>
      <vt:lpstr>VO-Enabled Science</vt:lpstr>
      <vt:lpstr>Data Cubes</vt:lpstr>
      <vt:lpstr>Scripting</vt:lpstr>
      <vt:lpstr>Programmatic Matters</vt:lpstr>
      <vt:lpstr>VAO Project Summary</vt:lpstr>
      <vt:lpstr>Looking Ahead</vt:lpstr>
    </vt:vector>
  </TitlesOfParts>
  <Manager/>
  <Company>STScI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Krista Wildt</dc:creator>
  <cp:keywords/>
  <dc:description/>
  <cp:lastModifiedBy>Robert J. Hanisch</cp:lastModifiedBy>
  <cp:revision>448</cp:revision>
  <cp:lastPrinted>2010-03-05T18:14:36Z</cp:lastPrinted>
  <dcterms:created xsi:type="dcterms:W3CDTF">2013-04-08T18:27:41Z</dcterms:created>
  <dcterms:modified xsi:type="dcterms:W3CDTF">2013-05-08T11:12:46Z</dcterms:modified>
  <cp:category/>
</cp:coreProperties>
</file>