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5620"/>
    <p:restoredTop sz="94660"/>
  </p:normalViewPr>
  <p:slideViewPr>
    <p:cSldViewPr snapToGrid="0" snapToObjects="1" showGuides="1">
      <p:cViewPr varScale="1">
        <p:scale>
          <a:sx n="74" d="100"/>
          <a:sy n="74" d="100"/>
        </p:scale>
        <p:origin x="-73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8CB34-B908-C047-B5BD-5B880C0CD533}" type="datetimeFigureOut">
              <a:rPr lang="en-US" smtClean="0"/>
              <a:t>5/8/2013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B8FA8-2BEF-304A-A71A-B2DED18359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8CB34-B908-C047-B5BD-5B880C0CD533}" type="datetimeFigureOut">
              <a:rPr lang="en-US" smtClean="0"/>
              <a:t>5/8/2013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B8FA8-2BEF-304A-A71A-B2DED18359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8CB34-B908-C047-B5BD-5B880C0CD533}" type="datetimeFigureOut">
              <a:rPr lang="en-US" smtClean="0"/>
              <a:t>5/8/2013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B8FA8-2BEF-304A-A71A-B2DED18359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8CB34-B908-C047-B5BD-5B880C0CD533}" type="datetimeFigureOut">
              <a:rPr lang="en-US" smtClean="0"/>
              <a:t>5/8/2013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B8FA8-2BEF-304A-A71A-B2DED18359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8CB34-B908-C047-B5BD-5B880C0CD533}" type="datetimeFigureOut">
              <a:rPr lang="en-US" smtClean="0"/>
              <a:t>5/8/2013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B8FA8-2BEF-304A-A71A-B2DED18359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8CB34-B908-C047-B5BD-5B880C0CD533}" type="datetimeFigureOut">
              <a:rPr lang="en-US" smtClean="0"/>
              <a:t>5/8/2013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B8FA8-2BEF-304A-A71A-B2DED18359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8CB34-B908-C047-B5BD-5B880C0CD533}" type="datetimeFigureOut">
              <a:rPr lang="en-US" smtClean="0"/>
              <a:t>5/8/2013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B8FA8-2BEF-304A-A71A-B2DED18359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8CB34-B908-C047-B5BD-5B880C0CD533}" type="datetimeFigureOut">
              <a:rPr lang="en-US" smtClean="0"/>
              <a:t>5/8/2013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B8FA8-2BEF-304A-A71A-B2DED18359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8CB34-B908-C047-B5BD-5B880C0CD533}" type="datetimeFigureOut">
              <a:rPr lang="en-US" smtClean="0"/>
              <a:t>5/8/2013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B8FA8-2BEF-304A-A71A-B2DED18359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8CB34-B908-C047-B5BD-5B880C0CD533}" type="datetimeFigureOut">
              <a:rPr lang="en-US" smtClean="0"/>
              <a:t>5/8/2013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B8FA8-2BEF-304A-A71A-B2DED18359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8CB34-B908-C047-B5BD-5B880C0CD533}" type="datetimeFigureOut">
              <a:rPr lang="en-US" smtClean="0"/>
              <a:t>5/8/2013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B8FA8-2BEF-304A-A71A-B2DED18359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A8CB34-B908-C047-B5BD-5B880C0CD533}" type="datetimeFigureOut">
              <a:rPr lang="en-US" smtClean="0"/>
              <a:t>5/8/2013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9B8FA8-2BEF-304A-A71A-B2DED18359D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58727"/>
            <a:ext cx="8229600" cy="768551"/>
          </a:xfrm>
        </p:spPr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85070" y="1141261"/>
            <a:ext cx="8768432" cy="5600827"/>
          </a:xfrm>
        </p:spPr>
        <p:txBody>
          <a:bodyPr anchor="ctr">
            <a:noAutofit/>
          </a:bodyPr>
          <a:lstStyle/>
          <a:p>
            <a:pPr marL="173038" indent="-173038"/>
            <a:r>
              <a:rPr lang="en-US" sz="1400" dirty="0" smtClean="0"/>
              <a:t>Consider cross-cutting approaches, surveys as a way to probe the time domain and the time domain in the context of surveys</a:t>
            </a:r>
          </a:p>
          <a:p>
            <a:pPr marL="573088" lvl="1" indent="-173038">
              <a:buNone/>
            </a:pPr>
            <a:r>
              <a:rPr lang="en-US" sz="1200" i="1" dirty="0" err="1" smtClean="0"/>
              <a:t>Osten</a:t>
            </a:r>
            <a:r>
              <a:rPr lang="en-US" sz="1200" i="1" dirty="0" smtClean="0"/>
              <a:t>, Brandt, others</a:t>
            </a:r>
            <a:endParaRPr lang="en-US" sz="1200" dirty="0" smtClean="0"/>
          </a:p>
          <a:p>
            <a:pPr marL="173038" indent="-173038">
              <a:spcBef>
                <a:spcPts val="624"/>
              </a:spcBef>
            </a:pPr>
            <a:r>
              <a:rPr lang="en-US" sz="1400" dirty="0" smtClean="0"/>
              <a:t>Co-observing, having telescopes publish their schedules ahead of time (“train schedule”), in a regular fashion rather than “campaign mode”</a:t>
            </a:r>
          </a:p>
          <a:p>
            <a:pPr marL="573088" lvl="1" indent="-173038">
              <a:spcBef>
                <a:spcPts val="24"/>
              </a:spcBef>
              <a:buNone/>
            </a:pPr>
            <a:r>
              <a:rPr lang="en-US" sz="1200" i="1" dirty="0" smtClean="0"/>
              <a:t>many</a:t>
            </a:r>
          </a:p>
          <a:p>
            <a:pPr marL="173038" indent="-173038">
              <a:spcBef>
                <a:spcPts val="624"/>
              </a:spcBef>
            </a:pPr>
            <a:r>
              <a:rPr lang="en-US" sz="1400" dirty="0" smtClean="0"/>
              <a:t>Radio reference grid (at many frequencies?) for comparison at different epochs</a:t>
            </a:r>
          </a:p>
          <a:p>
            <a:pPr marL="573088" lvl="1" indent="-173038">
              <a:buNone/>
            </a:pPr>
            <a:r>
              <a:rPr lang="en-US" sz="1200" i="1" dirty="0" smtClean="0"/>
              <a:t>many?</a:t>
            </a:r>
          </a:p>
          <a:p>
            <a:pPr marL="573088" lvl="1" indent="-173038"/>
            <a:r>
              <a:rPr lang="en-US" sz="1200" dirty="0" smtClean="0"/>
              <a:t>deep optical grid needed?</a:t>
            </a:r>
          </a:p>
          <a:p>
            <a:pPr marL="173038" indent="-173038">
              <a:spcBef>
                <a:spcPts val="624"/>
              </a:spcBef>
            </a:pPr>
            <a:r>
              <a:rPr lang="en-US" sz="1400" dirty="0" smtClean="0"/>
              <a:t>Probabilistic identification of sources (work already in progress?), but needs to be extended to the radio and possibly focused on transients.</a:t>
            </a:r>
          </a:p>
          <a:p>
            <a:pPr marL="573088" lvl="1" indent="-173038">
              <a:buNone/>
            </a:pPr>
            <a:r>
              <a:rPr lang="en-US" sz="1200" i="1" dirty="0" smtClean="0"/>
              <a:t>many</a:t>
            </a:r>
          </a:p>
          <a:p>
            <a:pPr marL="573088" lvl="1" indent="-173038"/>
            <a:r>
              <a:rPr lang="en-US" sz="1200" dirty="0" smtClean="0"/>
              <a:t>Is this a source?  Is this a transient? (detection)</a:t>
            </a:r>
          </a:p>
          <a:p>
            <a:pPr marL="573088" lvl="1" indent="-173038"/>
            <a:r>
              <a:rPr lang="en-US" sz="1200" dirty="0" smtClean="0"/>
              <a:t>What kind of source?  What kind of transient? (</a:t>
            </a:r>
            <a:r>
              <a:rPr lang="en-US" sz="1200" dirty="0"/>
              <a:t>c</a:t>
            </a:r>
            <a:r>
              <a:rPr lang="en-US" sz="1200" dirty="0" smtClean="0"/>
              <a:t>lassification)</a:t>
            </a:r>
          </a:p>
          <a:p>
            <a:pPr marL="173038" indent="-173038">
              <a:spcBef>
                <a:spcPts val="624"/>
              </a:spcBef>
            </a:pPr>
            <a:r>
              <a:rPr lang="en-US" sz="1400" dirty="0" smtClean="0"/>
              <a:t>Deep Drilling Fields should be selected in such a manner to allow for high dynamic range imaging, i.e., careful attention to the presence of nearby, strong continuum radio sources</a:t>
            </a:r>
          </a:p>
          <a:p>
            <a:pPr marL="573088" lvl="1" indent="-173038">
              <a:buNone/>
            </a:pPr>
            <a:r>
              <a:rPr lang="en-US" sz="1200" i="1" dirty="0" smtClean="0"/>
              <a:t>many</a:t>
            </a:r>
            <a:endParaRPr lang="en-US" sz="1200" dirty="0" smtClean="0"/>
          </a:p>
          <a:p>
            <a:pPr marL="173038" indent="-173038">
              <a:spcBef>
                <a:spcPts val="960"/>
              </a:spcBef>
            </a:pPr>
            <a:r>
              <a:rPr lang="en-US" sz="1400" dirty="0" smtClean="0"/>
              <a:t>Redshifts needed for much </a:t>
            </a:r>
            <a:r>
              <a:rPr lang="en-US" sz="1400" dirty="0" err="1" smtClean="0"/>
              <a:t>xgal</a:t>
            </a:r>
            <a:r>
              <a:rPr lang="en-US" sz="1400" dirty="0" smtClean="0"/>
              <a:t> work, in some cases photo-</a:t>
            </a:r>
            <a:r>
              <a:rPr lang="en-US" sz="1400" i="1" dirty="0" err="1" smtClean="0"/>
              <a:t>z</a:t>
            </a:r>
            <a:r>
              <a:rPr lang="en-US" sz="1400" dirty="0" err="1" smtClean="0"/>
              <a:t>'s</a:t>
            </a:r>
            <a:r>
              <a:rPr lang="en-US" sz="1400" dirty="0" smtClean="0"/>
              <a:t> ok, but much improved with spectroscopic redshifts</a:t>
            </a:r>
          </a:p>
          <a:p>
            <a:pPr marL="573088" lvl="1" indent="-173038">
              <a:buNone/>
            </a:pPr>
            <a:r>
              <a:rPr lang="en-US" sz="1200" i="1" dirty="0" smtClean="0"/>
              <a:t>Barger, Jarvis, Stebbins?, others</a:t>
            </a:r>
          </a:p>
          <a:p>
            <a:pPr marL="173038" indent="-173038">
              <a:spcBef>
                <a:spcPts val="624"/>
              </a:spcBef>
            </a:pPr>
            <a:r>
              <a:rPr lang="en-US" sz="1400" dirty="0" smtClean="0"/>
              <a:t>Balance of large projects and PI-driven projects, how big should we go?</a:t>
            </a:r>
          </a:p>
          <a:p>
            <a:pPr marL="573088" lvl="1" indent="-173038">
              <a:spcBef>
                <a:spcPts val="624"/>
              </a:spcBef>
            </a:pPr>
            <a:r>
              <a:rPr lang="en-US" sz="1200" dirty="0" smtClean="0"/>
              <a:t>1000 hr (~ 3 Ms) deep fields </a:t>
            </a:r>
            <a:r>
              <a:rPr lang="en-US" sz="1100" dirty="0" err="1" smtClean="0">
                <a:latin typeface="Wingdings"/>
                <a:ea typeface="Wingdings"/>
                <a:cs typeface="Wingdings"/>
              </a:rPr>
              <a:t></a:t>
            </a:r>
            <a:r>
              <a:rPr lang="en-US" sz="1200" dirty="0" smtClean="0"/>
              <a:t> 30 Ms (~ 1 yr) deep fields?</a:t>
            </a:r>
          </a:p>
          <a:p>
            <a:pPr marL="573088" lvl="1" indent="-173038">
              <a:spcBef>
                <a:spcPts val="624"/>
              </a:spcBef>
            </a:pPr>
            <a:r>
              <a:rPr lang="en-US" sz="1200" dirty="0" smtClean="0"/>
              <a:t>1000 hr surveys </a:t>
            </a:r>
            <a:r>
              <a:rPr lang="en-US" sz="1100" dirty="0" err="1" smtClean="0">
                <a:latin typeface="Wingdings"/>
                <a:ea typeface="Wingdings"/>
                <a:cs typeface="Wingdings"/>
              </a:rPr>
              <a:t></a:t>
            </a:r>
            <a:r>
              <a:rPr lang="en-US" sz="1200" dirty="0" smtClean="0">
                <a:ea typeface="Wingdings"/>
                <a:cs typeface="Wingdings"/>
              </a:rPr>
              <a:t> 10,000 hr survey?</a:t>
            </a:r>
          </a:p>
          <a:p>
            <a:pPr marL="573088" lvl="1" indent="-173038">
              <a:spcBef>
                <a:spcPts val="624"/>
              </a:spcBef>
            </a:pPr>
            <a:r>
              <a:rPr lang="en-US" sz="1200" dirty="0" smtClean="0">
                <a:ea typeface="Wingdings"/>
                <a:cs typeface="Wingdings"/>
              </a:rPr>
              <a:t>“all hands on deck” projects</a:t>
            </a:r>
            <a:endParaRPr lang="en-US" sz="1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LOC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Karen Ransom</a:t>
            </a:r>
          </a:p>
          <a:p>
            <a:r>
              <a:rPr lang="en-US" dirty="0" smtClean="0"/>
              <a:t>Carolyn </a:t>
            </a:r>
            <a:r>
              <a:rPr lang="en-US" dirty="0" err="1" smtClean="0"/>
              <a:t>Hunsinger</a:t>
            </a:r>
            <a:endParaRPr lang="en-US" dirty="0" smtClean="0"/>
          </a:p>
          <a:p>
            <a:r>
              <a:rPr lang="en-US" dirty="0" smtClean="0"/>
              <a:t>Ken </a:t>
            </a:r>
            <a:r>
              <a:rPr lang="en-US" dirty="0" err="1" smtClean="0"/>
              <a:t>Kellermann</a:t>
            </a:r>
            <a:endParaRPr lang="en-US" dirty="0" smtClean="0"/>
          </a:p>
          <a:p>
            <a:r>
              <a:rPr lang="en-US" dirty="0" smtClean="0"/>
              <a:t>Amy Kimball</a:t>
            </a:r>
          </a:p>
          <a:p>
            <a:r>
              <a:rPr lang="en-US" dirty="0" smtClean="0"/>
              <a:t>Robert </a:t>
            </a:r>
            <a:r>
              <a:rPr lang="en-US" dirty="0" err="1" smtClean="0"/>
              <a:t>Dickman</a:t>
            </a:r>
            <a:endParaRPr lang="en-US" dirty="0" smtClean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SOC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Z. </a:t>
            </a:r>
            <a:r>
              <a:rPr lang="en-US" dirty="0" err="1" smtClean="0"/>
              <a:t>Ivezić</a:t>
            </a:r>
            <a:endParaRPr lang="en-US" dirty="0" smtClean="0"/>
          </a:p>
          <a:p>
            <a:r>
              <a:rPr lang="en-US" dirty="0" smtClean="0"/>
              <a:t>N. </a:t>
            </a:r>
            <a:r>
              <a:rPr lang="en-US" dirty="0" err="1" smtClean="0"/>
              <a:t>Kassim</a:t>
            </a:r>
            <a:endParaRPr lang="en-US" dirty="0" smtClean="0"/>
          </a:p>
          <a:p>
            <a:r>
              <a:rPr lang="en-US" dirty="0" smtClean="0"/>
              <a:t>K. </a:t>
            </a:r>
            <a:r>
              <a:rPr lang="en-US" dirty="0" err="1" smtClean="0"/>
              <a:t>Kellermann</a:t>
            </a:r>
            <a:endParaRPr lang="en-US" dirty="0" smtClean="0"/>
          </a:p>
          <a:p>
            <a:r>
              <a:rPr lang="en-US" dirty="0" smtClean="0"/>
              <a:t>A. Kimball</a:t>
            </a:r>
          </a:p>
          <a:p>
            <a:r>
              <a:rPr lang="en-US" dirty="0" smtClean="0"/>
              <a:t>S. Myers</a:t>
            </a:r>
          </a:p>
          <a:p>
            <a:r>
              <a:rPr lang="en-US" dirty="0" smtClean="0"/>
              <a:t>A. </a:t>
            </a:r>
            <a:r>
              <a:rPr lang="en-US" dirty="0" err="1" smtClean="0"/>
              <a:t>Soderberg</a:t>
            </a:r>
            <a:endParaRPr lang="en-US" dirty="0" smtClean="0"/>
          </a:p>
          <a:p>
            <a:r>
              <a:rPr lang="en-US" dirty="0" smtClean="0"/>
              <a:t>R. </a:t>
            </a:r>
            <a:r>
              <a:rPr lang="en-US" dirty="0" err="1" smtClean="0"/>
              <a:t>Dickman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</TotalTime>
  <Words>264</Words>
  <Application>Microsoft Office PowerPoint</Application>
  <PresentationFormat>On-screen Show (4:3)</PresentationFormat>
  <Paragraphs>35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Summary</vt:lpstr>
      <vt:lpstr>Thanks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Summary</dc:title>
  <dc:creator>Joseph Lazio</dc:creator>
  <cp:lastModifiedBy>Michael Reynolds</cp:lastModifiedBy>
  <cp:revision>9</cp:revision>
  <dcterms:created xsi:type="dcterms:W3CDTF">2013-05-08T12:13:58Z</dcterms:created>
  <dcterms:modified xsi:type="dcterms:W3CDTF">2013-05-08T16:12:50Z</dcterms:modified>
</cp:coreProperties>
</file>