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ags/tag1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Default Extension="jpeg" ContentType="image/jpeg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s/slide32.xml" ContentType="application/vnd.openxmlformats-officedocument.presentationml.slide+xml"/>
  <Default Extension="fntdata" ContentType="application/x-fontdata"/>
  <Override PartName="/ppt/slideLayouts/slideLayout42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>
  <p:sldMasterIdLst>
    <p:sldMasterId id="2147483648" r:id="rId1"/>
    <p:sldMasterId id="2147483650" r:id="rId2"/>
    <p:sldMasterId id="2147483699" r:id="rId3"/>
    <p:sldMasterId id="2147483735" r:id="rId4"/>
    <p:sldMasterId id="2147484087" r:id="rId5"/>
    <p:sldMasterId id="2147484100" r:id="rId6"/>
    <p:sldMasterId id="2147484114" r:id="rId7"/>
    <p:sldMasterId id="2147484127" r:id="rId8"/>
    <p:sldMasterId id="2147484139" r:id="rId9"/>
    <p:sldMasterId id="2147484154" r:id="rId10"/>
  </p:sldMasterIdLst>
  <p:notesMasterIdLst>
    <p:notesMasterId r:id="rId46"/>
  </p:notesMasterIdLst>
  <p:handoutMasterIdLst>
    <p:handoutMasterId r:id="rId47"/>
  </p:handoutMasterIdLst>
  <p:sldIdLst>
    <p:sldId id="949" r:id="rId11"/>
    <p:sldId id="979" r:id="rId12"/>
    <p:sldId id="975" r:id="rId13"/>
    <p:sldId id="1002" r:id="rId14"/>
    <p:sldId id="1009" r:id="rId15"/>
    <p:sldId id="968" r:id="rId16"/>
    <p:sldId id="997" r:id="rId17"/>
    <p:sldId id="974" r:id="rId18"/>
    <p:sldId id="992" r:id="rId19"/>
    <p:sldId id="996" r:id="rId20"/>
    <p:sldId id="993" r:id="rId21"/>
    <p:sldId id="1001" r:id="rId22"/>
    <p:sldId id="988" r:id="rId23"/>
    <p:sldId id="1011" r:id="rId24"/>
    <p:sldId id="989" r:id="rId25"/>
    <p:sldId id="953" r:id="rId26"/>
    <p:sldId id="1004" r:id="rId27"/>
    <p:sldId id="971" r:id="rId28"/>
    <p:sldId id="972" r:id="rId29"/>
    <p:sldId id="950" r:id="rId30"/>
    <p:sldId id="1014" r:id="rId31"/>
    <p:sldId id="1018" r:id="rId32"/>
    <p:sldId id="1020" r:id="rId33"/>
    <p:sldId id="1019" r:id="rId34"/>
    <p:sldId id="1010" r:id="rId35"/>
    <p:sldId id="1016" r:id="rId36"/>
    <p:sldId id="1006" r:id="rId37"/>
    <p:sldId id="966" r:id="rId38"/>
    <p:sldId id="955" r:id="rId39"/>
    <p:sldId id="960" r:id="rId40"/>
    <p:sldId id="1017" r:id="rId41"/>
    <p:sldId id="982" r:id="rId42"/>
    <p:sldId id="983" r:id="rId43"/>
    <p:sldId id="984" r:id="rId44"/>
    <p:sldId id="994" r:id="rId45"/>
  </p:sldIdLst>
  <p:sldSz cx="9144000" cy="6858000" type="screen4x3"/>
  <p:notesSz cx="6858000" cy="9117013"/>
  <p:embeddedFontLst>
    <p:embeddedFont>
      <p:font typeface="Trebuchet MS" pitchFamily="34" charset="0"/>
      <p:regular r:id="rId48"/>
      <p:bold r:id="rId49"/>
      <p:italic r:id="rId50"/>
      <p:boldItalic r:id="rId51"/>
    </p:embeddedFont>
    <p:embeddedFont>
      <p:font typeface="ＭＳ Ｐゴシック" pitchFamily="34" charset="-128"/>
      <p:regular r:id="rId52"/>
    </p:embeddedFont>
    <p:embeddedFont>
      <p:font typeface="Calibri" pitchFamily="34" charset="0"/>
      <p:regular r:id="rId53"/>
      <p:bold r:id="rId54"/>
      <p:italic r:id="rId55"/>
      <p:boldItalic r:id="rId56"/>
    </p:embeddedFont>
    <p:embeddedFont>
      <p:font typeface="Impact" pitchFamily="34" charset="0"/>
      <p:regular r:id="rId57"/>
    </p:embeddedFont>
    <p:embeddedFont>
      <p:font typeface="Tahoma" pitchFamily="34" charset="0"/>
      <p:regular r:id="rId58"/>
      <p:bold r:id="rId59"/>
    </p:embeddedFont>
    <p:embeddedFont>
      <p:font typeface="Comic Sans MS" pitchFamily="66" charset="0"/>
      <p:regular r:id="rId60"/>
      <p:bold r:id="rId61"/>
    </p:embeddedFont>
    <p:embeddedFont>
      <p:font typeface="Times" pitchFamily="18" charset="0"/>
      <p:regular r:id="rId62"/>
      <p:bold r:id="rId63"/>
      <p:italic r:id="rId64"/>
      <p:boldItalic r:id="rId65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1111"/>
    <a:srgbClr val="1C1C1C"/>
    <a:srgbClr val="F9F9F9"/>
    <a:srgbClr val="333333"/>
    <a:srgbClr val="FFFF00"/>
    <a:srgbClr val="FF6600"/>
    <a:srgbClr val="150397"/>
    <a:srgbClr val="EDE937"/>
    <a:srgbClr val="FF0000"/>
    <a:srgbClr val="33CC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49" autoAdjust="0"/>
    <p:restoredTop sz="89678" autoAdjust="0"/>
  </p:normalViewPr>
  <p:slideViewPr>
    <p:cSldViewPr snapToGrid="0">
      <p:cViewPr varScale="1">
        <p:scale>
          <a:sx n="52" d="100"/>
          <a:sy n="52" d="100"/>
        </p:scale>
        <p:origin x="-744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406"/>
    </p:cViewPr>
  </p:sorterViewPr>
  <p:notesViewPr>
    <p:cSldViewPr snapToGrid="0">
      <p:cViewPr varScale="1">
        <p:scale>
          <a:sx n="42" d="100"/>
          <a:sy n="42" d="100"/>
        </p:scale>
        <p:origin x="-245" y="-58"/>
      </p:cViewPr>
      <p:guideLst>
        <p:guide orient="horz" pos="2872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handoutMaster" Target="handoutMasters/handout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font" Target="fonts/font16.fntdata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schemas.openxmlformats.org/officeDocument/2006/relationships/font" Target="fonts/font14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font" Target="fonts/font18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2.fntdata"/><Relationship Id="rId67" Type="http://schemas.openxmlformats.org/officeDocument/2006/relationships/viewProps" Target="viewProp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font" Target="fonts/font7.fntdata"/><Relationship Id="rId62" Type="http://schemas.openxmlformats.org/officeDocument/2006/relationships/font" Target="fonts/font1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40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40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614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40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614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CD810771-DCE5-44DB-A5C9-37B1FB7DAD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0938" y="684213"/>
            <a:ext cx="4557712" cy="3417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30700"/>
            <a:ext cx="5029200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614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614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fld id="{3EE934AA-63CD-486D-975A-07B8D989B3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88DE17-3B51-4451-B04D-94BDBA93FEB1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5800"/>
            <a:ext cx="4552950" cy="3414713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30700"/>
            <a:ext cx="5029200" cy="4100513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AED62A2B-AC4A-4F3A-ADF1-777A37FBE679}" type="slidenum">
              <a:rPr lang="en-US">
                <a:ea typeface="ＭＳ Ｐゴシック"/>
                <a:cs typeface="ＭＳ Ｐゴシック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>
              <a:ea typeface="ＭＳ Ｐゴシック"/>
              <a:cs typeface="ＭＳ Ｐゴシック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C0B38-63AF-4553-ADC6-1B05BD58563C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D7CB6-02F8-4BCF-9DFA-92A28B8BD30D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3F419A-684B-4928-B65B-4C973F9C6A7B}" type="slidenum">
              <a:rPr lang="en-US">
                <a:solidFill>
                  <a:srgbClr val="000000"/>
                </a:solidFill>
              </a:rPr>
              <a:pPr/>
              <a:t>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228AAF6-A6FD-46D0-BDDB-64D26B153DF8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7BD6DA-53F5-4E6A-8F62-8A559F61A9C0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5D9C3F-671E-442B-AAF2-FFF35D1AEEF7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3C03A0-9FFC-4C21-A18C-45AAB7AEA28E}" type="slidenum">
              <a:rPr lang="en-US"/>
              <a:pPr/>
              <a:t>17</a:t>
            </a:fld>
            <a:endParaRPr lang="en-US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CEB131-67D1-4B26-97B8-0A9B9C794E70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46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4213"/>
            <a:ext cx="4557713" cy="3417887"/>
          </a:xfrm>
          <a:ln/>
        </p:spPr>
      </p:sp>
      <p:sp>
        <p:nvSpPr>
          <p:cNvPr id="1246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30700"/>
            <a:ext cx="5486400" cy="41021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53682C-66CC-4421-822F-AAEEE74A2CA6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9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4213"/>
            <a:ext cx="4559300" cy="3419475"/>
          </a:xfrm>
          <a:ln/>
        </p:spPr>
      </p:sp>
      <p:sp>
        <p:nvSpPr>
          <p:cNvPr id="139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30700"/>
            <a:ext cx="5486400" cy="4102100"/>
          </a:xfrm>
        </p:spPr>
        <p:txBody>
          <a:bodyPr/>
          <a:lstStyle/>
          <a:p>
            <a:r>
              <a:rPr lang="en-US" dirty="0" smtClean="0"/>
              <a:t>1.7ppm of full survey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6EDF68-6F0D-42A2-9238-36AA3F24FD2A}" type="slidenum">
              <a:rPr lang="en-US"/>
              <a:pPr/>
              <a:t>2</a:t>
            </a:fld>
            <a:endParaRPr lang="en-US"/>
          </a:p>
        </p:txBody>
      </p:sp>
      <p:sp>
        <p:nvSpPr>
          <p:cNvPr id="98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4213"/>
            <a:ext cx="4559300" cy="3419475"/>
          </a:xfrm>
          <a:ln/>
        </p:spPr>
      </p:sp>
      <p:sp>
        <p:nvSpPr>
          <p:cNvPr id="98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30700"/>
            <a:ext cx="5486400" cy="41021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F2A779-EED0-40FE-A3DE-5F8E6AA03DF3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30700"/>
            <a:ext cx="5486400" cy="4102100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E934AA-63CD-486D-975A-07B8D989B365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C0B38-63AF-4553-ADC6-1B05BD58563C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5D9C3F-671E-442B-AAF2-FFF35D1AEEF7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5D9C3F-671E-442B-AAF2-FFF35D1AEEF7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DA242A-822C-474E-85EC-DECEC3E3C6DF}" type="slidenum">
              <a:rPr lang="en-US"/>
              <a:pPr/>
              <a:t>25</a:t>
            </a:fld>
            <a:endParaRPr lang="en-US"/>
          </a:p>
        </p:txBody>
      </p:sp>
      <p:sp>
        <p:nvSpPr>
          <p:cNvPr id="121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E934AA-63CD-486D-975A-07B8D989B36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829522-9E72-4049-9F01-AAD83844EF6B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9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9C5276-F6D0-40B1-9FC3-EDABC7B8871C}" type="slidenum">
              <a:rPr lang="en-US" smtClean="0"/>
              <a:pPr/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63BF6A-15B0-45B1-B2FC-59EDD5549DC6}" type="slidenum">
              <a:rPr lang="en-US" smtClean="0">
                <a:solidFill>
                  <a:srgbClr val="000000"/>
                </a:solidFill>
              </a:rPr>
              <a:pPr/>
              <a:t>29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49E35F-83C1-4900-B4C4-CD3D657D5709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41794" name="Rectangle 7"/>
          <p:cNvSpPr txBox="1">
            <a:spLocks noGrp="1" noChangeArrowheads="1"/>
          </p:cNvSpPr>
          <p:nvPr/>
        </p:nvSpPr>
        <p:spPr bwMode="auto">
          <a:xfrm>
            <a:off x="3884613" y="8659813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64" tIns="45632" rIns="91264" bIns="45632" anchor="b"/>
          <a:lstStyle/>
          <a:p>
            <a:pPr algn="r" defTabSz="912813" eaLnBrk="1" hangingPunct="1"/>
            <a:fld id="{36E5F9A8-D40F-4C75-B44F-63331849DB51}" type="slidenum">
              <a:rPr lang="en-US" sz="1200" b="0">
                <a:solidFill>
                  <a:prstClr val="black"/>
                </a:solidFill>
              </a:rPr>
              <a:pPr algn="r" defTabSz="912813" eaLnBrk="1" hangingPunct="1"/>
              <a:t>3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144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4213"/>
            <a:ext cx="4559300" cy="3419475"/>
          </a:xfrm>
          <a:ln/>
        </p:spPr>
      </p:sp>
      <p:sp>
        <p:nvSpPr>
          <p:cNvPr id="1441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30700"/>
            <a:ext cx="5486400" cy="4102100"/>
          </a:xfrm>
        </p:spPr>
        <p:txBody>
          <a:bodyPr lIns="91264" tIns="45632" rIns="91264" bIns="45632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A1C27D-AAFC-4030-ABFC-A792D9C7C1F5}" type="slidenum">
              <a:rPr lang="en-US" smtClean="0">
                <a:solidFill>
                  <a:srgbClr val="000000"/>
                </a:solidFill>
              </a:rPr>
              <a:pPr/>
              <a:t>30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529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30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5301" name="Slide Number Placeholder 3"/>
          <p:cNvSpPr txBox="1">
            <a:spLocks noGrp="1"/>
          </p:cNvSpPr>
          <p:nvPr/>
        </p:nvSpPr>
        <p:spPr bwMode="auto">
          <a:xfrm>
            <a:off x="3886200" y="86614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A2349BC-385B-47E8-843B-16344096014F}" type="slidenum">
              <a:rPr lang="en-US" sz="1200" b="0">
                <a:solidFill>
                  <a:srgbClr val="000000"/>
                </a:solidFill>
                <a:latin typeface="Times" pitchFamily="18" charset="0"/>
              </a:rPr>
              <a:pPr algn="r"/>
              <a:t>30</a:t>
            </a:fld>
            <a:endParaRPr lang="en-US" sz="1200" b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A1C27D-AAFC-4030-ABFC-A792D9C7C1F5}" type="slidenum">
              <a:rPr lang="en-US" smtClean="0">
                <a:solidFill>
                  <a:srgbClr val="000000"/>
                </a:solidFill>
              </a:rPr>
              <a:pPr/>
              <a:t>31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529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30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5301" name="Slide Number Placeholder 3"/>
          <p:cNvSpPr txBox="1">
            <a:spLocks noGrp="1"/>
          </p:cNvSpPr>
          <p:nvPr/>
        </p:nvSpPr>
        <p:spPr bwMode="auto">
          <a:xfrm>
            <a:off x="3886200" y="86614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A2349BC-385B-47E8-843B-16344096014F}" type="slidenum">
              <a:rPr lang="en-US" sz="1200" b="0">
                <a:solidFill>
                  <a:srgbClr val="000000"/>
                </a:solidFill>
                <a:latin typeface="Times" pitchFamily="18" charset="0"/>
              </a:rPr>
              <a:pPr algn="r"/>
              <a:t>31</a:t>
            </a:fld>
            <a:endParaRPr lang="en-US" sz="1200" b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C0B38-63AF-4553-ADC6-1B05BD58563C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C0B38-63AF-4553-ADC6-1B05BD58563C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C0B38-63AF-4553-ADC6-1B05BD58563C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C0B38-63AF-4553-ADC6-1B05BD58563C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1438">
              <a:defRPr/>
            </a:pPr>
            <a:fld id="{A82C1336-34FF-4BBC-B5EC-4F71C5D6B40F}" type="slidenum">
              <a:rPr lang="en-US" smtClean="0">
                <a:latin typeface="Arial" pitchFamily="34" charset="0"/>
                <a:ea typeface="ＭＳ Ｐゴシック" pitchFamily="34" charset="-128"/>
              </a:rPr>
              <a:pPr defTabSz="911438">
                <a:defRPr/>
              </a:pPr>
              <a:t>4</a:t>
            </a:fld>
            <a:endParaRPr 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5D03E-D702-4964-8FC8-D656393B5348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51B392-5D9A-437F-9149-A76E2D59942B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3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7" y="684214"/>
            <a:ext cx="4557713" cy="3417887"/>
          </a:xfrm>
          <a:ln/>
        </p:spPr>
      </p:sp>
      <p:sp>
        <p:nvSpPr>
          <p:cNvPr id="838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30701"/>
            <a:ext cx="5486400" cy="41021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5D03E-D702-4964-8FC8-D656393B5348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C2953F-67F7-464F-B296-7528D1E7B84B}" type="slidenum">
              <a:rPr lang="en-US"/>
              <a:pPr/>
              <a:t>8</a:t>
            </a:fld>
            <a:endParaRPr lang="en-US"/>
          </a:p>
        </p:txBody>
      </p:sp>
      <p:sp>
        <p:nvSpPr>
          <p:cNvPr id="999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4213"/>
            <a:ext cx="4557713" cy="3417887"/>
          </a:xfrm>
          <a:ln/>
        </p:spPr>
      </p:sp>
      <p:sp>
        <p:nvSpPr>
          <p:cNvPr id="999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30700"/>
            <a:ext cx="5486400" cy="41021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6D2312-7CE8-4FAD-B7B4-753BC93BF930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09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2625"/>
            <a:ext cx="4557712" cy="3419475"/>
          </a:xfrm>
          <a:ln/>
        </p:spPr>
      </p:sp>
      <p:sp>
        <p:nvSpPr>
          <p:cNvPr id="609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30884"/>
            <a:ext cx="5030391" cy="4103259"/>
          </a:xfrm>
        </p:spPr>
        <p:txBody>
          <a:bodyPr lIns="91422" tIns="45711" rIns="91422" bIns="45711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B7F42-28D9-4EC3-B201-8CE6A29717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DB9B7-FE8D-4CF7-B2A9-0A88E0042C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274E9B-A2A8-4E2D-9186-95D5327EA4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1C2B0E-2CE7-4C04-B7F0-79A4329E55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0D5C8F-64ED-4878-85F6-B6551DDC311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B677A0-58EE-4716-B711-618ED5DF8C4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52400"/>
            <a:ext cx="2133600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248400" cy="5973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4C910D-C972-4BD1-8488-EA8BD12D87E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199" y="1014412"/>
            <a:ext cx="8229601" cy="531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9016104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0314DB-608B-4FC8-9421-5F432D05DCA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5108B0-E7BE-4A85-B712-E6F879E2D28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0E3F0C-2694-4074-8DEE-7600722B88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143001"/>
            <a:ext cx="4191000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143001"/>
            <a:ext cx="4191000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33FD24-77D1-438E-A6FC-43B96A17D4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2125" y="0"/>
            <a:ext cx="2301875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-63500" y="0"/>
            <a:ext cx="6753225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977C45-AA80-4075-B1E5-53A0259200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57B906-26C1-4C9A-9F32-86A2CF2745A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5C9CE9-1B8A-4836-9475-013451A1698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2ADEB5-0A18-4869-A8F6-C4E187CED9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C686B-2976-403C-9AD7-23226CB871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851E2C-A27E-4A15-B5AE-663E033F82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0ACCCF-C744-4129-B2DC-C3CE4CA732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1" y="152401"/>
            <a:ext cx="2133600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1" y="152401"/>
            <a:ext cx="6248400" cy="5973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FCFD17-E715-4080-8ED8-7B80125A6D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C69E7-58D7-4953-9518-6732E43B93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2B86D-1737-42CC-A720-97784FCED9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958F4-9019-4DA7-93EB-81D3A0927D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4191000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191000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B1762-7E82-48E0-818F-6F45FEA495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77E92A-F9CB-4E62-AE7C-F6355B1E28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F795B9-DB61-4B91-A65F-970384F803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F5F4F-BC2E-4284-857E-AD6CDA7919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AB685-84FC-42BD-8DF2-DD3187D3EA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55021-95F2-4016-8C2E-99541A932D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78499-93C7-47AC-8FED-FA04789AB2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FC8BC-11DD-43AF-8243-A00D73C812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52400"/>
            <a:ext cx="2133600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248400" cy="5973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16287-2651-4C51-A583-AFFF48BB6F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B52B2B-77DB-4621-B671-69CBF9694D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1C528-D898-4696-8FB2-09D3389547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D7918-451E-40EB-B6AD-75857CF537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4191000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191000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3E7C8-1A34-432A-843C-1CE8783A7C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0ECC8-4FE9-4205-8448-7902E2EC51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FBBF2-3640-40B8-84D3-BFCB46ACC8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5A7F0-42CC-4449-AAE2-06D11F3FB6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4EB41-1C1F-4C47-A7DD-E8D19EA598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9629E-75E3-4FB3-8799-A1B3D2F377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4848F-018A-4647-8685-884CFDB2E4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7A941-564E-4DD0-88EC-C54AE205D8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52400"/>
            <a:ext cx="2133600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248400" cy="5973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6DD61-155B-4322-969B-A9B266BFF4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30D4A-FC14-49EE-92BC-D1A05B6BC1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B3088-8636-4683-A9E0-6A18B25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3AA33-EC02-4FD2-BCC2-70394B41B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143001"/>
            <a:ext cx="4191000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143001"/>
            <a:ext cx="4191000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A47C1-119D-42F7-A32C-DAB3F1BE8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DBC111-E8D6-4388-9BE2-D887C810D1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1051C-ED4C-4B21-9EB3-EB1A8888BD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BEDEF-DCE1-405F-92E0-1AC7C86ADB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79E8C-0A7A-425B-B4AC-EE66435F9B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E23461-7694-4652-B479-B25331C96E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A5C1A-C9C5-49B4-98B0-168AF2741F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A16D24-0E8D-48CB-A826-F708E18A6E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1" y="152401"/>
            <a:ext cx="2133600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1" y="152401"/>
            <a:ext cx="6248400" cy="5973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B9B13-5A83-4F83-BD45-51AA856A43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124388-908B-42FB-9856-0877902E9A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2996A6-F904-443E-B7C6-653FB65A41D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7F1049-1599-4A6E-879B-610C5F2895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143001"/>
            <a:ext cx="4191000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143001"/>
            <a:ext cx="4191000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9E9099-DB97-44E9-9875-C2717B71D8E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B5673A-1332-487D-A69D-7F8ECAB155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851C2A-ECC8-415D-A755-CD6D5A5EFCC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FC73A5-1F36-466F-9E0A-B448DA6185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274E9B-A2A8-4E2D-9186-95D5327EA4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1C2B0E-2CE7-4C04-B7F0-79A4329E55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0D5C8F-64ED-4878-85F6-B6551DDC311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B677A0-58EE-4716-B711-618ED5DF8C4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1" y="152401"/>
            <a:ext cx="2133600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1" y="152401"/>
            <a:ext cx="6248400" cy="5973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4C910D-C972-4BD1-8488-EA8BD12D87E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152400"/>
            <a:ext cx="88392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1066800"/>
            <a:ext cx="4343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343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124388-908B-42FB-9856-0877902E9A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2996A6-F904-443E-B7C6-653FB65A41D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AA10F-6383-4122-9F2D-949EBFE0EA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7F1049-1599-4A6E-879B-610C5F2895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4191000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191000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9E9099-DB97-44E9-9875-C2717B71D8E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851C2A-ECC8-415D-A755-CD6D5A5EFCC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FC73A5-1F36-466F-9E0A-B448DA6185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274E9B-A2A8-4E2D-9186-95D5327EA4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1C2B0E-2CE7-4C04-B7F0-79A4329E55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0D5C8F-64ED-4878-85F6-B6551DDC311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B677A0-58EE-4716-B711-618ED5DF8C4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52400"/>
            <a:ext cx="2133600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248400" cy="5973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4C910D-C972-4BD1-8488-EA8BD12D87E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152400"/>
            <a:ext cx="8534400" cy="5973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8175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5341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148F86D-5194-47C6-A495-E2E06759CB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FB32E-F5A2-49DF-B8B0-5BB70252A7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8"/>
          <p:cNvSpPr>
            <a:spLocks noChangeShapeType="1"/>
          </p:cNvSpPr>
          <p:nvPr userDrawn="1"/>
        </p:nvSpPr>
        <p:spPr bwMode="auto">
          <a:xfrm>
            <a:off x="152400" y="692696"/>
            <a:ext cx="8839200" cy="0"/>
          </a:xfrm>
          <a:prstGeom prst="line">
            <a:avLst/>
          </a:prstGeom>
          <a:noFill/>
          <a:ln w="57150" cmpd="thinThick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8" name="Picture 7" descr="LSST_Logo"/>
          <p:cNvPicPr>
            <a:picLocks noChangeAspect="1" noChangeArrowheads="1"/>
          </p:cNvPicPr>
          <p:nvPr userDrawn="1"/>
        </p:nvPicPr>
        <p:blipFill>
          <a:blip r:embed="rId2" cstate="print"/>
          <a:srcRect b="9067"/>
          <a:stretch>
            <a:fillRect/>
          </a:stretch>
        </p:blipFill>
        <p:spPr bwMode="auto">
          <a:xfrm>
            <a:off x="7239000" y="19050"/>
            <a:ext cx="190500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3384376" cy="196131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2010 / 10  SLAC	LSST Camera Workshop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2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211960" y="6525344"/>
            <a:ext cx="3384376" cy="196131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pPr>
              <a:defRPr/>
            </a:pPr>
            <a:r>
              <a:rPr lang="fr-FR" smtClean="0">
                <a:solidFill>
                  <a:srgbClr val="000000"/>
                </a:solidFill>
              </a:rPr>
              <a:t>H.Lebbolo		Aspic2 &amp; tests results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028384" y="6525344"/>
            <a:ext cx="658416" cy="196131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pPr>
              <a:defRPr/>
            </a:pPr>
            <a:fld id="{F2ABCCCE-FF3B-4C45-A559-45F8F9CCEE57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124388-908B-42FB-9856-0877902E9A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2996A6-F904-443E-B7C6-653FB65A41D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7F1049-1599-4A6E-879B-610C5F2895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4191000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191000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9E9099-DB97-44E9-9875-C2717B71D8E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851C2A-ECC8-415D-A755-CD6D5A5EFCC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FC73A5-1F36-466F-9E0A-B448DA6185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274E9B-A2A8-4E2D-9186-95D5327EA4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1C2B0E-2CE7-4C04-B7F0-79A4329E55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0D5C8F-64ED-4878-85F6-B6551DDC311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09194-8334-423E-8697-943EFF6031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B677A0-58EE-4716-B711-618ED5DF8C4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52400"/>
            <a:ext cx="2133600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248400" cy="5973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4C910D-C972-4BD1-8488-EA8BD12D87E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199" y="1014412"/>
            <a:ext cx="8229601" cy="531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9016104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0314DB-608B-4FC8-9421-5F432D05DCA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5108B0-E7BE-4A85-B712-E6F879E2D28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0E3F0C-2694-4074-8DEE-7600722B88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143001"/>
            <a:ext cx="4191000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143001"/>
            <a:ext cx="4191000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33FD24-77D1-438E-A6FC-43B96A17D4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57B906-26C1-4C9A-9F32-86A2CF2745A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5C9CE9-1B8A-4836-9475-013451A1698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2ADEB5-0A18-4869-A8F6-C4E187CED9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DB1806-CA4F-4B32-A8C0-F1CDBA66B6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C686B-2976-403C-9AD7-23226CB871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851E2C-A27E-4A15-B5AE-663E033F82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0ACCCF-C744-4129-B2DC-C3CE4CA732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1" y="152401"/>
            <a:ext cx="2133600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1" y="152401"/>
            <a:ext cx="6248400" cy="5973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FCFD17-E715-4080-8ED8-7B80125A6D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124388-908B-42FB-9856-0877902E9A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2996A6-F904-443E-B7C6-653FB65A41D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7F1049-1599-4A6E-879B-610C5F2895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4191000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191000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9E9099-DB97-44E9-9875-C2717B71D8E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851C2A-ECC8-415D-A755-CD6D5A5EFCC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FC73A5-1F36-466F-9E0A-B448DA6185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12155"/>
            </a:gs>
            <a:gs pos="50000">
              <a:srgbClr val="2242A8"/>
            </a:gs>
            <a:gs pos="100000">
              <a:srgbClr val="11215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-63500" y="0"/>
            <a:ext cx="9207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47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00800"/>
            <a:ext cx="617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fld id="{13CFC01A-7FB7-462E-91DF-D20C379021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ransition spd="slow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3F07B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3F07B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3F07B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3F07B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3F07B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3F07B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3F07B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3F07B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3F07B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FF"/>
            </a:gs>
            <a:gs pos="100000">
              <a:srgbClr val="0066FF">
                <a:gamma/>
                <a:tint val="14510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3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1" y="1143001"/>
            <a:ext cx="853440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803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52401"/>
            <a:ext cx="5867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803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0">
                <a:effectLst/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03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38175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/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03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1" y="653415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b="0">
                <a:effectLst/>
                <a:latin typeface="+mn-lt"/>
              </a:defRPr>
            </a:lvl1pPr>
          </a:lstStyle>
          <a:p>
            <a:fld id="{93EBA63F-32D6-439D-9F69-4999E30D96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9pPr>
    </p:titleStyle>
    <p:bodyStyle>
      <a:lvl1pPr marL="342882" indent="-342882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2pPr>
      <a:lvl3pPr marL="1142942" indent="-228588" algn="l" rtl="0" fontAlgn="base">
        <a:spcBef>
          <a:spcPct val="20000"/>
        </a:spcBef>
        <a:spcAft>
          <a:spcPct val="0"/>
        </a:spcAft>
        <a:buSzPct val="50000"/>
        <a:buChar char="o"/>
        <a:defRPr sz="2000">
          <a:solidFill>
            <a:schemeClr val="tx1"/>
          </a:solidFill>
          <a:latin typeface="+mn-lt"/>
        </a:defRPr>
      </a:lvl3pPr>
      <a:lvl4pPr marL="1600118" indent="-228588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4pPr>
      <a:lvl5pPr marL="2057295" indent="-228588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FF"/>
            </a:gs>
            <a:gs pos="100000">
              <a:srgbClr val="DAE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143000"/>
            <a:ext cx="853440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52400"/>
            <a:ext cx="5867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42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0"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942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8175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42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5341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b="0">
                <a:effectLst/>
                <a:latin typeface="+mn-lt"/>
              </a:defRPr>
            </a:lvl1pPr>
          </a:lstStyle>
          <a:p>
            <a:pPr>
              <a:defRPr/>
            </a:pPr>
            <a:fld id="{C70756BE-C92B-4FFA-B79B-9820355FD5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  <p:sldLayoutId id="2147484152" r:id="rId12"/>
  </p:sldLayoutIdLst>
  <p:transition spd="slow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50000"/>
        <a:buChar char="o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FF"/>
            </a:gs>
            <a:gs pos="100000">
              <a:srgbClr val="DAE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143000"/>
            <a:ext cx="853440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52400"/>
            <a:ext cx="5867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42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0">
                <a:solidFill>
                  <a:srgbClr val="000000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942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8175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42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5341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b="0">
                <a:solidFill>
                  <a:srgbClr val="000000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B52D98CA-7D41-401B-A264-D6CF8421AD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p:transition spd="slow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50000"/>
        <a:buChar char="o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FF"/>
            </a:gs>
            <a:gs pos="100000">
              <a:srgbClr val="DAE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143000"/>
            <a:ext cx="853440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52400"/>
            <a:ext cx="5867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42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0">
                <a:solidFill>
                  <a:srgbClr val="000000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942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8175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42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5341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b="0">
                <a:solidFill>
                  <a:srgbClr val="000000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D75581CE-91FC-4742-80AB-543D5FB9B6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</p:sldLayoutIdLst>
  <p:transition spd="slow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SzPct val="50000"/>
        <a:buChar char="o"/>
        <a:defRPr sz="20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FF"/>
            </a:gs>
            <a:gs pos="100000">
              <a:srgbClr val="0066FF">
                <a:gamma/>
                <a:tint val="14510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1" y="1143001"/>
            <a:ext cx="853440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4208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52401"/>
            <a:ext cx="5867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42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0">
                <a:effectLst/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2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38175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/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2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1" y="653415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b="0">
                <a:effectLst/>
                <a:latin typeface="+mn-lt"/>
              </a:defRPr>
            </a:lvl1pPr>
          </a:lstStyle>
          <a:p>
            <a:fld id="{C56EF86B-12B5-4C57-B0EF-A9F1CA0F15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  <p:sldLayoutId id="2147484099" r:id="rId12"/>
  </p:sldLayoutIdLst>
  <p:transition spd="slow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9pPr>
    </p:titleStyle>
    <p:bodyStyle>
      <a:lvl1pPr marL="342882" indent="-342882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2pPr>
      <a:lvl3pPr marL="1142942" indent="-228588" algn="l" rtl="0" fontAlgn="base">
        <a:spcBef>
          <a:spcPct val="20000"/>
        </a:spcBef>
        <a:spcAft>
          <a:spcPct val="0"/>
        </a:spcAft>
        <a:buSzPct val="50000"/>
        <a:buChar char="o"/>
        <a:defRPr sz="2000">
          <a:solidFill>
            <a:schemeClr val="tx1"/>
          </a:solidFill>
          <a:latin typeface="+mn-lt"/>
        </a:defRPr>
      </a:lvl3pPr>
      <a:lvl4pPr marL="1600118" indent="-228588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4pPr>
      <a:lvl5pPr marL="2057295" indent="-228588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FF"/>
            </a:gs>
            <a:gs pos="100000">
              <a:srgbClr val="0066FF">
                <a:gamma/>
                <a:tint val="14510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143000"/>
            <a:ext cx="853440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4208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52400"/>
            <a:ext cx="5867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42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0">
                <a:effectLst/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2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8175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/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2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5341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b="0">
                <a:effectLst/>
                <a:latin typeface="+mn-lt"/>
              </a:defRPr>
            </a:lvl1pPr>
          </a:lstStyle>
          <a:p>
            <a:fld id="{C56EF86B-12B5-4C57-B0EF-A9F1CA0F15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110" r:id="rId10"/>
    <p:sldLayoutId id="2147484111" r:id="rId11"/>
    <p:sldLayoutId id="2147484112" r:id="rId12"/>
    <p:sldLayoutId id="2147484113" r:id="rId13"/>
  </p:sldLayoutIdLst>
  <p:transition spd="slow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50000"/>
        <a:buChar char="o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FF"/>
            </a:gs>
            <a:gs pos="100000">
              <a:srgbClr val="0066FF">
                <a:gamma/>
                <a:tint val="14510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143000"/>
            <a:ext cx="853440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4208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52400"/>
            <a:ext cx="5867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42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0">
                <a:effectLst/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2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8175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/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2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5341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b="0">
                <a:effectLst/>
                <a:latin typeface="+mn-lt"/>
              </a:defRPr>
            </a:lvl1pPr>
          </a:lstStyle>
          <a:p>
            <a:fld id="{C56EF86B-12B5-4C57-B0EF-A9F1CA0F15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21" r:id="rId7"/>
    <p:sldLayoutId id="2147484122" r:id="rId8"/>
    <p:sldLayoutId id="2147484123" r:id="rId9"/>
    <p:sldLayoutId id="2147484124" r:id="rId10"/>
    <p:sldLayoutId id="2147484125" r:id="rId11"/>
    <p:sldLayoutId id="2147484126" r:id="rId12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50000"/>
        <a:buChar char="o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FF"/>
            </a:gs>
            <a:gs pos="100000">
              <a:srgbClr val="0066FF">
                <a:gamma/>
                <a:tint val="14510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3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1" y="1143001"/>
            <a:ext cx="853440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803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52401"/>
            <a:ext cx="5867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803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0">
                <a:effectLst/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03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38175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/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03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1" y="653415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b="0">
                <a:effectLst/>
                <a:latin typeface="+mn-lt"/>
              </a:defRPr>
            </a:lvl1pPr>
          </a:lstStyle>
          <a:p>
            <a:fld id="{93EBA63F-32D6-439D-9F69-4999E30D96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9pPr>
    </p:titleStyle>
    <p:bodyStyle>
      <a:lvl1pPr marL="342882" indent="-342882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2pPr>
      <a:lvl3pPr marL="1142942" indent="-228588" algn="l" rtl="0" fontAlgn="base">
        <a:spcBef>
          <a:spcPct val="20000"/>
        </a:spcBef>
        <a:spcAft>
          <a:spcPct val="0"/>
        </a:spcAft>
        <a:buSzPct val="50000"/>
        <a:buChar char="o"/>
        <a:defRPr sz="2000">
          <a:solidFill>
            <a:schemeClr val="tx1"/>
          </a:solidFill>
          <a:latin typeface="+mn-lt"/>
        </a:defRPr>
      </a:lvl3pPr>
      <a:lvl4pPr marL="1600118" indent="-228588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4pPr>
      <a:lvl5pPr marL="2057295" indent="-228588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FF"/>
            </a:gs>
            <a:gs pos="100000">
              <a:srgbClr val="0066FF">
                <a:gamma/>
                <a:tint val="14510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143000"/>
            <a:ext cx="853440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4208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52400"/>
            <a:ext cx="5867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42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0">
                <a:effectLst/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2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8175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/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2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5341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b="0">
                <a:effectLst/>
                <a:latin typeface="+mn-lt"/>
              </a:defRPr>
            </a:lvl1pPr>
          </a:lstStyle>
          <a:p>
            <a:fld id="{C56EF86B-12B5-4C57-B0EF-A9F1CA0F15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0" r:id="rId1"/>
    <p:sldLayoutId id="2147484141" r:id="rId2"/>
    <p:sldLayoutId id="2147484142" r:id="rId3"/>
    <p:sldLayoutId id="2147484143" r:id="rId4"/>
    <p:sldLayoutId id="2147484144" r:id="rId5"/>
    <p:sldLayoutId id="2147484145" r:id="rId6"/>
    <p:sldLayoutId id="2147484146" r:id="rId7"/>
    <p:sldLayoutId id="2147484147" r:id="rId8"/>
    <p:sldLayoutId id="2147484148" r:id="rId9"/>
    <p:sldLayoutId id="2147484149" r:id="rId10"/>
    <p:sldLayoutId id="2147484150" r:id="rId11"/>
    <p:sldLayoutId id="2147484151" r:id="rId12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FFE101"/>
          </a:solidFill>
          <a:latin typeface="Trebuchet M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50000"/>
        <a:buChar char="o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D2A9281-097F-475B-A42A-0D7216F3F08B}" type="slidenum">
              <a:rPr lang="en-US" smtClean="0"/>
              <a:pPr/>
              <a:t>1</a:t>
            </a:fld>
            <a:endParaRPr lang="en-US" smtClean="0"/>
          </a:p>
        </p:txBody>
      </p:sp>
      <p:pic>
        <p:nvPicPr>
          <p:cNvPr id="9219" name="Picture 6" descr="Telescope_Side_2-half"/>
          <p:cNvPicPr>
            <a:picLocks noChangeAspect="1" noChangeArrowheads="1"/>
          </p:cNvPicPr>
          <p:nvPr/>
        </p:nvPicPr>
        <p:blipFill>
          <a:blip r:embed="rId3" cstate="print"/>
          <a:srcRect b="11520"/>
          <a:stretch>
            <a:fillRect/>
          </a:stretch>
        </p:blipFill>
        <p:spPr bwMode="auto">
          <a:xfrm>
            <a:off x="-295275" y="593725"/>
            <a:ext cx="9439275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0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</p:txBody>
      </p:sp>
      <p:sp>
        <p:nvSpPr>
          <p:cNvPr id="1230852" name="Text Box 4"/>
          <p:cNvSpPr txBox="1">
            <a:spLocks noChangeArrowheads="1"/>
          </p:cNvSpPr>
          <p:nvPr/>
        </p:nvSpPr>
        <p:spPr bwMode="auto">
          <a:xfrm>
            <a:off x="0" y="285750"/>
            <a:ext cx="94107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i="1" dirty="0">
                <a:solidFill>
                  <a:srgbClr val="FF99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</a:rPr>
              <a:t>LSST &amp; the Radio Sky</a:t>
            </a:r>
            <a:endParaRPr lang="en-US" sz="4800" i="1" dirty="0">
              <a:solidFill>
                <a:srgbClr val="FF9933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rebuchet MS" pitchFamily="34" charset="0"/>
            </a:endParaRPr>
          </a:p>
          <a:p>
            <a:pPr algn="ctr">
              <a:defRPr/>
            </a:pPr>
            <a:endParaRPr lang="en-US" sz="4800" i="1" dirty="0">
              <a:solidFill>
                <a:srgbClr val="FF9933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rebuchet MS" pitchFamily="34" charset="0"/>
            </a:endParaRPr>
          </a:p>
        </p:txBody>
      </p:sp>
      <p:sp>
        <p:nvSpPr>
          <p:cNvPr id="1230853" name="Rectangle 5"/>
          <p:cNvSpPr>
            <a:spLocks noChangeArrowheads="1"/>
          </p:cNvSpPr>
          <p:nvPr/>
        </p:nvSpPr>
        <p:spPr bwMode="auto">
          <a:xfrm>
            <a:off x="630238" y="4165600"/>
            <a:ext cx="830103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Tony </a:t>
            </a:r>
            <a:r>
              <a:rPr lang="en-US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Tyson</a:t>
            </a:r>
            <a:endParaRPr lang="en-US" sz="2400" i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University of California, Davis</a:t>
            </a:r>
            <a:endParaRPr lang="en-US" sz="2400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ctr">
              <a:spcBef>
                <a:spcPct val="20000"/>
              </a:spcBef>
              <a:defRPr/>
            </a:pP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2400" b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</a:t>
            </a:r>
            <a:endParaRPr lang="en-US" sz="16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7" descr="americas_map"/>
          <p:cNvPicPr>
            <a:picLocks noChangeAspect="1" noChangeArrowheads="1"/>
          </p:cNvPicPr>
          <p:nvPr/>
        </p:nvPicPr>
        <p:blipFill>
          <a:blip r:embed="rId3" cstate="print"/>
          <a:srcRect t="10655" b="13815"/>
          <a:stretch>
            <a:fillRect/>
          </a:stretch>
        </p:blipFill>
        <p:spPr bwMode="auto">
          <a:xfrm>
            <a:off x="1549400" y="852488"/>
            <a:ext cx="5757863" cy="561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Freeform 11"/>
          <p:cNvSpPr>
            <a:spLocks/>
          </p:cNvSpPr>
          <p:nvPr/>
        </p:nvSpPr>
        <p:spPr bwMode="auto">
          <a:xfrm>
            <a:off x="5292725" y="5688013"/>
            <a:ext cx="117475" cy="149225"/>
          </a:xfrm>
          <a:custGeom>
            <a:avLst/>
            <a:gdLst>
              <a:gd name="T0" fmla="*/ 2147483647 w 74"/>
              <a:gd name="T1" fmla="*/ 2147483647 h 94"/>
              <a:gd name="T2" fmla="*/ 2147483647 w 74"/>
              <a:gd name="T3" fmla="*/ 2147483647 h 94"/>
              <a:gd name="T4" fmla="*/ 2147483647 w 74"/>
              <a:gd name="T5" fmla="*/ 2147483647 h 94"/>
              <a:gd name="T6" fmla="*/ 2147483647 w 74"/>
              <a:gd name="T7" fmla="*/ 2147483647 h 94"/>
              <a:gd name="T8" fmla="*/ 2147483647 w 74"/>
              <a:gd name="T9" fmla="*/ 2147483647 h 94"/>
              <a:gd name="T10" fmla="*/ 2147483647 w 74"/>
              <a:gd name="T11" fmla="*/ 2147483647 h 9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94"/>
              <a:gd name="T20" fmla="*/ 74 w 74"/>
              <a:gd name="T21" fmla="*/ 94 h 9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94">
                <a:moveTo>
                  <a:pt x="52" y="88"/>
                </a:moveTo>
                <a:cubicBezTo>
                  <a:pt x="63" y="72"/>
                  <a:pt x="74" y="56"/>
                  <a:pt x="74" y="43"/>
                </a:cubicBezTo>
                <a:cubicBezTo>
                  <a:pt x="74" y="30"/>
                  <a:pt x="58" y="13"/>
                  <a:pt x="49" y="7"/>
                </a:cubicBezTo>
                <a:cubicBezTo>
                  <a:pt x="39" y="1"/>
                  <a:pt x="21" y="0"/>
                  <a:pt x="13" y="7"/>
                </a:cubicBezTo>
                <a:cubicBezTo>
                  <a:pt x="5" y="14"/>
                  <a:pt x="0" y="35"/>
                  <a:pt x="2" y="49"/>
                </a:cubicBezTo>
                <a:cubicBezTo>
                  <a:pt x="4" y="63"/>
                  <a:pt x="19" y="85"/>
                  <a:pt x="24" y="94"/>
                </a:cubicBezTo>
              </a:path>
            </a:pathLst>
          </a:custGeom>
          <a:noFill/>
          <a:ln w="38100">
            <a:solidFill>
              <a:srgbClr val="4988DD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3" name="Freeform 12"/>
          <p:cNvSpPr>
            <a:spLocks/>
          </p:cNvSpPr>
          <p:nvPr/>
        </p:nvSpPr>
        <p:spPr bwMode="auto">
          <a:xfrm rot="508750" flipH="1" flipV="1">
            <a:off x="4438650" y="2917825"/>
            <a:ext cx="2262188" cy="2878138"/>
          </a:xfrm>
          <a:custGeom>
            <a:avLst/>
            <a:gdLst>
              <a:gd name="T0" fmla="*/ 2147483647 w 860"/>
              <a:gd name="T1" fmla="*/ 2147483647 h 1908"/>
              <a:gd name="T2" fmla="*/ 2147483647 w 860"/>
              <a:gd name="T3" fmla="*/ 2147483647 h 1908"/>
              <a:gd name="T4" fmla="*/ 2147483647 w 860"/>
              <a:gd name="T5" fmla="*/ 2147483647 h 1908"/>
              <a:gd name="T6" fmla="*/ 2147483647 w 860"/>
              <a:gd name="T7" fmla="*/ 2147483647 h 1908"/>
              <a:gd name="T8" fmla="*/ 2147483647 w 860"/>
              <a:gd name="T9" fmla="*/ 2147483647 h 1908"/>
              <a:gd name="T10" fmla="*/ 2147483647 w 860"/>
              <a:gd name="T11" fmla="*/ 2147483647 h 1908"/>
              <a:gd name="T12" fmla="*/ 2147483647 w 860"/>
              <a:gd name="T13" fmla="*/ 0 h 19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60"/>
              <a:gd name="T22" fmla="*/ 0 h 1908"/>
              <a:gd name="T23" fmla="*/ 860 w 860"/>
              <a:gd name="T24" fmla="*/ 1908 h 19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60" h="1908">
                <a:moveTo>
                  <a:pt x="860" y="1908"/>
                </a:moveTo>
                <a:cubicBezTo>
                  <a:pt x="750" y="1858"/>
                  <a:pt x="641" y="1808"/>
                  <a:pt x="536" y="1728"/>
                </a:cubicBezTo>
                <a:cubicBezTo>
                  <a:pt x="431" y="1648"/>
                  <a:pt x="312" y="1543"/>
                  <a:pt x="230" y="1431"/>
                </a:cubicBezTo>
                <a:cubicBezTo>
                  <a:pt x="148" y="1319"/>
                  <a:pt x="74" y="1201"/>
                  <a:pt x="41" y="1053"/>
                </a:cubicBezTo>
                <a:cubicBezTo>
                  <a:pt x="8" y="905"/>
                  <a:pt x="0" y="687"/>
                  <a:pt x="32" y="540"/>
                </a:cubicBezTo>
                <a:cubicBezTo>
                  <a:pt x="64" y="393"/>
                  <a:pt x="164" y="261"/>
                  <a:pt x="230" y="171"/>
                </a:cubicBezTo>
                <a:cubicBezTo>
                  <a:pt x="296" y="81"/>
                  <a:pt x="387" y="36"/>
                  <a:pt x="428" y="0"/>
                </a:cubicBezTo>
              </a:path>
            </a:pathLst>
          </a:custGeom>
          <a:noFill/>
          <a:ln w="38100">
            <a:solidFill>
              <a:srgbClr val="4988DD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4" name="Freeform 13"/>
          <p:cNvSpPr>
            <a:spLocks/>
          </p:cNvSpPr>
          <p:nvPr/>
        </p:nvSpPr>
        <p:spPr bwMode="auto">
          <a:xfrm>
            <a:off x="4094163" y="1984375"/>
            <a:ext cx="596900" cy="771525"/>
          </a:xfrm>
          <a:custGeom>
            <a:avLst/>
            <a:gdLst>
              <a:gd name="T0" fmla="*/ 2147483647 w 376"/>
              <a:gd name="T1" fmla="*/ 2147483647 h 486"/>
              <a:gd name="T2" fmla="*/ 2147483647 w 376"/>
              <a:gd name="T3" fmla="*/ 2147483647 h 486"/>
              <a:gd name="T4" fmla="*/ 2147483647 w 376"/>
              <a:gd name="T5" fmla="*/ 2147483647 h 486"/>
              <a:gd name="T6" fmla="*/ 2147483647 w 376"/>
              <a:gd name="T7" fmla="*/ 2147483647 h 486"/>
              <a:gd name="T8" fmla="*/ 2147483647 w 376"/>
              <a:gd name="T9" fmla="*/ 2147483647 h 486"/>
              <a:gd name="T10" fmla="*/ 2147483647 w 376"/>
              <a:gd name="T11" fmla="*/ 0 h 48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76"/>
              <a:gd name="T19" fmla="*/ 0 h 486"/>
              <a:gd name="T20" fmla="*/ 376 w 376"/>
              <a:gd name="T21" fmla="*/ 486 h 48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76" h="486">
                <a:moveTo>
                  <a:pt x="376" y="486"/>
                </a:moveTo>
                <a:cubicBezTo>
                  <a:pt x="349" y="483"/>
                  <a:pt x="263" y="481"/>
                  <a:pt x="214" y="468"/>
                </a:cubicBezTo>
                <a:cubicBezTo>
                  <a:pt x="165" y="455"/>
                  <a:pt x="113" y="438"/>
                  <a:pt x="79" y="405"/>
                </a:cubicBezTo>
                <a:cubicBezTo>
                  <a:pt x="45" y="372"/>
                  <a:pt x="14" y="318"/>
                  <a:pt x="7" y="270"/>
                </a:cubicBezTo>
                <a:cubicBezTo>
                  <a:pt x="0" y="222"/>
                  <a:pt x="15" y="162"/>
                  <a:pt x="34" y="117"/>
                </a:cubicBezTo>
                <a:cubicBezTo>
                  <a:pt x="53" y="72"/>
                  <a:pt x="105" y="24"/>
                  <a:pt x="124" y="0"/>
                </a:cubicBezTo>
              </a:path>
            </a:pathLst>
          </a:custGeom>
          <a:noFill/>
          <a:ln w="38100">
            <a:solidFill>
              <a:srgbClr val="4988DD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5" name="Freeform 14"/>
          <p:cNvSpPr>
            <a:spLocks/>
          </p:cNvSpPr>
          <p:nvPr/>
        </p:nvSpPr>
        <p:spPr bwMode="auto">
          <a:xfrm>
            <a:off x="3014662" y="1679575"/>
            <a:ext cx="1328737" cy="533400"/>
          </a:xfrm>
          <a:custGeom>
            <a:avLst/>
            <a:gdLst>
              <a:gd name="T0" fmla="*/ 2147483647 w 1116"/>
              <a:gd name="T1" fmla="*/ 2147483647 h 273"/>
              <a:gd name="T2" fmla="*/ 2147483647 w 1116"/>
              <a:gd name="T3" fmla="*/ 2147483647 h 273"/>
              <a:gd name="T4" fmla="*/ 2147483647 w 1116"/>
              <a:gd name="T5" fmla="*/ 2147483647 h 273"/>
              <a:gd name="T6" fmla="*/ 2147483647 w 1116"/>
              <a:gd name="T7" fmla="*/ 2147483647 h 273"/>
              <a:gd name="T8" fmla="*/ 2147483647 w 1116"/>
              <a:gd name="T9" fmla="*/ 2147483647 h 273"/>
              <a:gd name="T10" fmla="*/ 2147483647 w 1116"/>
              <a:gd name="T11" fmla="*/ 2147483647 h 273"/>
              <a:gd name="T12" fmla="*/ 0 w 1116"/>
              <a:gd name="T13" fmla="*/ 2147483647 h 2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16"/>
              <a:gd name="T22" fmla="*/ 0 h 273"/>
              <a:gd name="T23" fmla="*/ 1116 w 1116"/>
              <a:gd name="T24" fmla="*/ 273 h 2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16" h="273">
                <a:moveTo>
                  <a:pt x="1116" y="183"/>
                </a:moveTo>
                <a:cubicBezTo>
                  <a:pt x="1076" y="152"/>
                  <a:pt x="1036" y="121"/>
                  <a:pt x="963" y="93"/>
                </a:cubicBezTo>
                <a:cubicBezTo>
                  <a:pt x="890" y="65"/>
                  <a:pt x="775" y="24"/>
                  <a:pt x="675" y="12"/>
                </a:cubicBezTo>
                <a:cubicBezTo>
                  <a:pt x="575" y="0"/>
                  <a:pt x="442" y="11"/>
                  <a:pt x="360" y="21"/>
                </a:cubicBezTo>
                <a:cubicBezTo>
                  <a:pt x="278" y="31"/>
                  <a:pt x="232" y="50"/>
                  <a:pt x="180" y="75"/>
                </a:cubicBezTo>
                <a:cubicBezTo>
                  <a:pt x="128" y="100"/>
                  <a:pt x="75" y="141"/>
                  <a:pt x="45" y="174"/>
                </a:cubicBezTo>
                <a:cubicBezTo>
                  <a:pt x="15" y="207"/>
                  <a:pt x="9" y="253"/>
                  <a:pt x="0" y="273"/>
                </a:cubicBezTo>
              </a:path>
            </a:pathLst>
          </a:custGeom>
          <a:noFill/>
          <a:ln w="38100">
            <a:solidFill>
              <a:srgbClr val="4988DD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6" name="Text Box 19"/>
          <p:cNvSpPr txBox="1">
            <a:spLocks noChangeArrowheads="1"/>
          </p:cNvSpPr>
          <p:nvPr/>
        </p:nvSpPr>
        <p:spPr bwMode="auto">
          <a:xfrm>
            <a:off x="-214313" y="5527675"/>
            <a:ext cx="2028826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3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1400" b="1">
              <a:ea typeface="ＭＳ Ｐゴシック"/>
              <a:cs typeface="ＭＳ Ｐゴシック"/>
            </a:endParaRPr>
          </a:p>
        </p:txBody>
      </p:sp>
      <p:sp>
        <p:nvSpPr>
          <p:cNvPr id="25607" name="AutoShape 17"/>
          <p:cNvSpPr>
            <a:spLocks noChangeArrowheads="1"/>
          </p:cNvSpPr>
          <p:nvPr/>
        </p:nvSpPr>
        <p:spPr bwMode="auto">
          <a:xfrm flipH="1" flipV="1">
            <a:off x="119063" y="2532063"/>
            <a:ext cx="2895600" cy="1258887"/>
          </a:xfrm>
          <a:prstGeom prst="wedgeRectCallout">
            <a:avLst>
              <a:gd name="adj1" fmla="val -48162"/>
              <a:gd name="adj2" fmla="val 71634"/>
            </a:avLst>
          </a:prstGeom>
          <a:solidFill>
            <a:srgbClr val="CCFFCC"/>
          </a:solidFill>
          <a:ln w="38100">
            <a:solidFill>
              <a:srgbClr val="663300"/>
            </a:solidFill>
            <a:miter lim="800000"/>
            <a:headEnd/>
            <a:tailEnd/>
          </a:ln>
        </p:spPr>
        <p:txBody>
          <a:bodyPr rot="10800000"/>
          <a:lstStyle/>
          <a:p>
            <a:pPr algn="ctr">
              <a:lnSpc>
                <a:spcPct val="90000"/>
              </a:lnSpc>
            </a:pPr>
            <a:r>
              <a:rPr lang="en-US" sz="2400" b="1">
                <a:solidFill>
                  <a:srgbClr val="800000"/>
                </a:solidFill>
                <a:latin typeface="Calibri" pitchFamily="34" charset="0"/>
              </a:rPr>
              <a:t>Headquarters Site</a:t>
            </a:r>
          </a:p>
          <a:p>
            <a:pPr marL="454025" lvl="1" indent="3175">
              <a:lnSpc>
                <a:spcPct val="80000"/>
              </a:lnSpc>
              <a:spcBef>
                <a:spcPct val="20000"/>
              </a:spcBef>
            </a:pPr>
            <a:r>
              <a:rPr lang="en-US" sz="1600" b="1">
                <a:solidFill>
                  <a:srgbClr val="800000"/>
                </a:solidFill>
                <a:latin typeface="Calibri" pitchFamily="34" charset="0"/>
              </a:rPr>
              <a:t>Headquarters Facility</a:t>
            </a:r>
          </a:p>
          <a:p>
            <a:pPr marL="454025" lvl="1" indent="3175">
              <a:lnSpc>
                <a:spcPct val="80000"/>
              </a:lnSpc>
              <a:spcBef>
                <a:spcPct val="20000"/>
              </a:spcBef>
            </a:pPr>
            <a:r>
              <a:rPr lang="en-US" sz="1200">
                <a:solidFill>
                  <a:srgbClr val="800000"/>
                </a:solidFill>
                <a:latin typeface="Calibri" pitchFamily="34" charset="0"/>
              </a:rPr>
              <a:t>Observatory Management</a:t>
            </a:r>
          </a:p>
          <a:p>
            <a:pPr marL="454025" lvl="1" indent="3175">
              <a:lnSpc>
                <a:spcPct val="80000"/>
              </a:lnSpc>
              <a:spcBef>
                <a:spcPct val="20000"/>
              </a:spcBef>
            </a:pPr>
            <a:r>
              <a:rPr lang="en-US" sz="1200">
                <a:solidFill>
                  <a:srgbClr val="800000"/>
                </a:solidFill>
                <a:latin typeface="Calibri" pitchFamily="34" charset="0"/>
              </a:rPr>
              <a:t>Science Operations</a:t>
            </a:r>
          </a:p>
          <a:p>
            <a:pPr marL="454025" lvl="1" indent="3175">
              <a:lnSpc>
                <a:spcPct val="80000"/>
              </a:lnSpc>
              <a:spcBef>
                <a:spcPct val="20000"/>
              </a:spcBef>
            </a:pPr>
            <a:r>
              <a:rPr lang="en-US" sz="1200">
                <a:solidFill>
                  <a:srgbClr val="800000"/>
                </a:solidFill>
                <a:latin typeface="Calibri" pitchFamily="34" charset="0"/>
              </a:rPr>
              <a:t>Education and Public Outreach</a:t>
            </a:r>
          </a:p>
          <a:p>
            <a:pPr algn="ctr">
              <a:lnSpc>
                <a:spcPct val="90000"/>
              </a:lnSpc>
            </a:pPr>
            <a:endParaRPr lang="en-US" sz="1600" b="1">
              <a:solidFill>
                <a:srgbClr val="800000"/>
              </a:solidFill>
              <a:latin typeface="Calibri" pitchFamily="34" charset="0"/>
            </a:endParaRPr>
          </a:p>
          <a:p>
            <a:pPr algn="ctr">
              <a:lnSpc>
                <a:spcPct val="90000"/>
              </a:lnSpc>
            </a:pPr>
            <a:endParaRPr lang="en-US" sz="1600" b="1">
              <a:solidFill>
                <a:srgbClr val="800000"/>
              </a:solidFill>
              <a:latin typeface="Calibri" pitchFamily="34" charset="0"/>
            </a:endParaRPr>
          </a:p>
        </p:txBody>
      </p:sp>
      <p:pic>
        <p:nvPicPr>
          <p:cNvPr id="25608" name="Picture 6" descr="pcf_exterior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1481138"/>
            <a:ext cx="2286000" cy="177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3" descr="New Bldg. East View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425" y="5199063"/>
            <a:ext cx="3173413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0" name="AutoShape 9"/>
          <p:cNvSpPr>
            <a:spLocks noChangeArrowheads="1"/>
          </p:cNvSpPr>
          <p:nvPr/>
        </p:nvSpPr>
        <p:spPr bwMode="auto">
          <a:xfrm>
            <a:off x="4572000" y="914400"/>
            <a:ext cx="2466975" cy="1619250"/>
          </a:xfrm>
          <a:prstGeom prst="wedgeRectCallout">
            <a:avLst>
              <a:gd name="adj1" fmla="val -60991"/>
              <a:gd name="adj2" fmla="val 15421"/>
            </a:avLst>
          </a:prstGeom>
          <a:solidFill>
            <a:srgbClr val="CCFFCC"/>
          </a:solidFill>
          <a:ln w="38100">
            <a:solidFill>
              <a:srgbClr val="6633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rgbClr val="800000"/>
                </a:solidFill>
                <a:latin typeface="Calibri" pitchFamily="34" charset="0"/>
              </a:rPr>
              <a:t>Archive Site</a:t>
            </a:r>
          </a:p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rgbClr val="800000"/>
                </a:solidFill>
                <a:latin typeface="Calibri" pitchFamily="34" charset="0"/>
              </a:rPr>
              <a:t>Archive Center</a:t>
            </a:r>
            <a:endParaRPr lang="en-US" sz="1600" b="1" dirty="0" smtClean="0">
              <a:solidFill>
                <a:srgbClr val="800000"/>
              </a:solidFill>
              <a:latin typeface="Calibri" pitchFamily="34" charset="0"/>
            </a:endParaRPr>
          </a:p>
          <a:p>
            <a:pPr marL="0" lvl="1" algn="ctr">
              <a:lnSpc>
                <a:spcPct val="90000"/>
              </a:lnSpc>
            </a:pPr>
            <a:r>
              <a:rPr lang="en-US" sz="1200" dirty="0" smtClean="0">
                <a:solidFill>
                  <a:srgbClr val="800000"/>
                </a:solidFill>
                <a:latin typeface="Calibri" pitchFamily="34" charset="0"/>
              </a:rPr>
              <a:t>Alert Production</a:t>
            </a:r>
          </a:p>
          <a:p>
            <a:pPr marL="0" lvl="1" algn="ctr">
              <a:lnSpc>
                <a:spcPct val="90000"/>
              </a:lnSpc>
            </a:pPr>
            <a:r>
              <a:rPr lang="en-US" sz="1200" dirty="0">
                <a:solidFill>
                  <a:srgbClr val="800000"/>
                </a:solidFill>
                <a:latin typeface="Calibri" pitchFamily="34" charset="0"/>
              </a:rPr>
              <a:t>Data Release Production</a:t>
            </a:r>
          </a:p>
          <a:p>
            <a:pPr marL="0" lvl="1" algn="ctr">
              <a:lnSpc>
                <a:spcPct val="90000"/>
              </a:lnSpc>
            </a:pPr>
            <a:r>
              <a:rPr lang="en-US" sz="1200" dirty="0">
                <a:solidFill>
                  <a:srgbClr val="800000"/>
                </a:solidFill>
                <a:latin typeface="Calibri" pitchFamily="34" charset="0"/>
              </a:rPr>
              <a:t> Long-term Storage (copy 2)</a:t>
            </a:r>
            <a:endParaRPr lang="en-US" sz="1600" b="1" dirty="0">
              <a:solidFill>
                <a:srgbClr val="800000"/>
              </a:solidFill>
              <a:latin typeface="Calibri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rgbClr val="800000"/>
                </a:solidFill>
                <a:latin typeface="Calibri" pitchFamily="34" charset="0"/>
              </a:rPr>
              <a:t>Data Access Center</a:t>
            </a:r>
          </a:p>
          <a:p>
            <a:pPr marL="0" lvl="1" algn="ctr">
              <a:lnSpc>
                <a:spcPct val="90000"/>
              </a:lnSpc>
            </a:pPr>
            <a:r>
              <a:rPr lang="en-US" sz="1200" dirty="0">
                <a:solidFill>
                  <a:srgbClr val="800000"/>
                </a:solidFill>
                <a:latin typeface="Calibri" pitchFamily="34" charset="0"/>
              </a:rPr>
              <a:t>Data Access and User Services</a:t>
            </a:r>
            <a:endParaRPr lang="en-US" sz="1600" b="1" dirty="0">
              <a:solidFill>
                <a:srgbClr val="800000"/>
              </a:solidFill>
              <a:latin typeface="Calibri" pitchFamily="34" charset="0"/>
            </a:endParaRPr>
          </a:p>
        </p:txBody>
      </p:sp>
      <p:sp>
        <p:nvSpPr>
          <p:cNvPr id="25611" name="AutoShape 17"/>
          <p:cNvSpPr>
            <a:spLocks noChangeArrowheads="1"/>
          </p:cNvSpPr>
          <p:nvPr/>
        </p:nvSpPr>
        <p:spPr bwMode="auto">
          <a:xfrm flipH="1" flipV="1">
            <a:off x="2514600" y="3989388"/>
            <a:ext cx="2605088" cy="1422400"/>
          </a:xfrm>
          <a:prstGeom prst="wedgeRectCallout">
            <a:avLst>
              <a:gd name="adj1" fmla="val -56753"/>
              <a:gd name="adj2" fmla="val -77703"/>
            </a:avLst>
          </a:prstGeom>
          <a:solidFill>
            <a:srgbClr val="CCFFCC"/>
          </a:solidFill>
          <a:ln w="38100">
            <a:solidFill>
              <a:srgbClr val="663300"/>
            </a:solidFill>
            <a:miter lim="800000"/>
            <a:headEnd/>
            <a:tailEnd/>
          </a:ln>
        </p:spPr>
        <p:txBody>
          <a:bodyPr rot="10800000"/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rgbClr val="800000"/>
                </a:solidFill>
                <a:latin typeface="Calibri" pitchFamily="34" charset="0"/>
              </a:rPr>
              <a:t>Base Site</a:t>
            </a:r>
          </a:p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rgbClr val="800000"/>
                </a:solidFill>
                <a:latin typeface="Calibri" pitchFamily="34" charset="0"/>
              </a:rPr>
              <a:t>Base Facility</a:t>
            </a:r>
            <a:endParaRPr lang="en-US" sz="1600" b="1" dirty="0" smtClean="0">
              <a:solidFill>
                <a:srgbClr val="800000"/>
              </a:solidFill>
              <a:latin typeface="Calibri" pitchFamily="34" charset="0"/>
            </a:endParaRPr>
          </a:p>
          <a:p>
            <a:pPr marL="0" lvl="1" algn="ctr">
              <a:lnSpc>
                <a:spcPct val="90000"/>
              </a:lnSpc>
            </a:pPr>
            <a:r>
              <a:rPr lang="en-US" sz="1200" dirty="0" smtClean="0">
                <a:solidFill>
                  <a:srgbClr val="800000"/>
                </a:solidFill>
                <a:latin typeface="Calibri" pitchFamily="34" charset="0"/>
              </a:rPr>
              <a:t>Long</a:t>
            </a:r>
            <a:r>
              <a:rPr lang="en-US" sz="1200" dirty="0">
                <a:solidFill>
                  <a:srgbClr val="800000"/>
                </a:solidFill>
                <a:latin typeface="Calibri" pitchFamily="34" charset="0"/>
              </a:rPr>
              <a:t>-term storage (copy 1)</a:t>
            </a:r>
            <a:endParaRPr lang="en-US" sz="1600" b="1" dirty="0">
              <a:solidFill>
                <a:srgbClr val="800000"/>
              </a:solidFill>
              <a:latin typeface="Calibri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rgbClr val="800000"/>
                </a:solidFill>
                <a:latin typeface="Calibri" pitchFamily="34" charset="0"/>
              </a:rPr>
              <a:t>Data Access Center</a:t>
            </a:r>
          </a:p>
          <a:p>
            <a:pPr marL="0" lvl="1" algn="ctr">
              <a:lnSpc>
                <a:spcPct val="90000"/>
              </a:lnSpc>
            </a:pPr>
            <a:r>
              <a:rPr lang="en-US" sz="1200" dirty="0">
                <a:solidFill>
                  <a:srgbClr val="800000"/>
                </a:solidFill>
                <a:latin typeface="Calibri" pitchFamily="34" charset="0"/>
              </a:rPr>
              <a:t>Data Access and User Services</a:t>
            </a:r>
            <a:endParaRPr lang="en-US" sz="1600" b="1" dirty="0">
              <a:solidFill>
                <a:srgbClr val="800000"/>
              </a:solidFill>
              <a:latin typeface="Calibri" pitchFamily="34" charset="0"/>
            </a:endParaRPr>
          </a:p>
        </p:txBody>
      </p:sp>
      <p:pic>
        <p:nvPicPr>
          <p:cNvPr id="25612" name="Picture 16" descr="new facility design ARCADIS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70713" y="4622800"/>
            <a:ext cx="2036762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3" name="AutoShape 8"/>
          <p:cNvSpPr>
            <a:spLocks noChangeArrowheads="1"/>
          </p:cNvSpPr>
          <p:nvPr/>
        </p:nvSpPr>
        <p:spPr bwMode="auto">
          <a:xfrm>
            <a:off x="6696075" y="3502025"/>
            <a:ext cx="2311400" cy="1217613"/>
          </a:xfrm>
          <a:prstGeom prst="wedgeRectCallout">
            <a:avLst>
              <a:gd name="adj1" fmla="val -105501"/>
              <a:gd name="adj2" fmla="val 134670"/>
            </a:avLst>
          </a:prstGeom>
          <a:solidFill>
            <a:srgbClr val="CCFFCC"/>
          </a:solidFill>
          <a:ln w="38100">
            <a:solidFill>
              <a:srgbClr val="6633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rgbClr val="800000"/>
                </a:solidFill>
                <a:latin typeface="Calibri" pitchFamily="34" charset="0"/>
              </a:rPr>
              <a:t>Summit Site</a:t>
            </a:r>
          </a:p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rgbClr val="800000"/>
                </a:solidFill>
                <a:latin typeface="Calibri" pitchFamily="34" charset="0"/>
              </a:rPr>
              <a:t>Summit Facility</a:t>
            </a:r>
          </a:p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rgbClr val="800000"/>
                </a:solidFill>
                <a:latin typeface="Calibri" pitchFamily="34" charset="0"/>
              </a:rPr>
              <a:t>Telescope and Camera</a:t>
            </a:r>
          </a:p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rgbClr val="800000"/>
                </a:solidFill>
                <a:latin typeface="Calibri" pitchFamily="34" charset="0"/>
              </a:rPr>
              <a:t>Data Acquisition</a:t>
            </a:r>
          </a:p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rgbClr val="800000"/>
                </a:solidFill>
                <a:latin typeface="Calibri" pitchFamily="34" charset="0"/>
              </a:rPr>
              <a:t>Crosstalk Correction</a:t>
            </a:r>
          </a:p>
        </p:txBody>
      </p:sp>
      <p:sp>
        <p:nvSpPr>
          <p:cNvPr id="25614" name="Title 3"/>
          <p:cNvSpPr>
            <a:spLocks noGrp="1"/>
          </p:cNvSpPr>
          <p:nvPr>
            <p:ph type="title"/>
          </p:nvPr>
        </p:nvSpPr>
        <p:spPr>
          <a:xfrm>
            <a:off x="990599" y="152400"/>
            <a:ext cx="7058891" cy="6096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  <a:cs typeface="ＭＳ Ｐゴシック"/>
              </a:rPr>
              <a:t>One System, Two Continents, Four Sites</a:t>
            </a:r>
          </a:p>
        </p:txBody>
      </p:sp>
      <p:sp>
        <p:nvSpPr>
          <p:cNvPr id="17" name="AutoShape 9"/>
          <p:cNvSpPr>
            <a:spLocks noChangeArrowheads="1"/>
          </p:cNvSpPr>
          <p:nvPr/>
        </p:nvSpPr>
        <p:spPr bwMode="auto">
          <a:xfrm>
            <a:off x="228600" y="1143000"/>
            <a:ext cx="2209800" cy="838200"/>
          </a:xfrm>
          <a:prstGeom prst="wedgeRectCallout">
            <a:avLst>
              <a:gd name="adj1" fmla="val 147405"/>
              <a:gd name="adj2" fmla="val -31201"/>
            </a:avLst>
          </a:prstGeom>
          <a:solidFill>
            <a:srgbClr val="CCFFCC"/>
          </a:solidFill>
          <a:ln w="38100">
            <a:solidFill>
              <a:srgbClr val="6633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2000" b="1" dirty="0" smtClean="0">
                <a:solidFill>
                  <a:srgbClr val="800000"/>
                </a:solidFill>
                <a:latin typeface="Calibri" pitchFamily="34" charset="0"/>
              </a:rPr>
              <a:t>Additional Processing </a:t>
            </a:r>
            <a:r>
              <a:rPr lang="en-US" sz="2000" b="1" dirty="0" err="1" smtClean="0">
                <a:solidFill>
                  <a:srgbClr val="800000"/>
                </a:solidFill>
                <a:latin typeface="Calibri" pitchFamily="34" charset="0"/>
              </a:rPr>
              <a:t>Site(s</a:t>
            </a:r>
            <a:r>
              <a:rPr lang="en-US" sz="2000" b="1" dirty="0" smtClean="0">
                <a:solidFill>
                  <a:srgbClr val="800000"/>
                </a:solidFill>
                <a:latin typeface="Calibri" pitchFamily="34" charset="0"/>
              </a:rPr>
              <a:t>)</a:t>
            </a:r>
          </a:p>
          <a:p>
            <a:pPr marL="0" lvl="1" algn="ctr">
              <a:lnSpc>
                <a:spcPct val="90000"/>
              </a:lnSpc>
            </a:pPr>
            <a:r>
              <a:rPr lang="en-US" sz="1100" dirty="0" smtClean="0">
                <a:solidFill>
                  <a:srgbClr val="800000"/>
                </a:solidFill>
                <a:latin typeface="Calibri" pitchFamily="34" charset="0"/>
              </a:rPr>
              <a:t>Data </a:t>
            </a:r>
            <a:r>
              <a:rPr lang="en-US" sz="1100" dirty="0">
                <a:solidFill>
                  <a:srgbClr val="800000"/>
                </a:solidFill>
                <a:latin typeface="Calibri" pitchFamily="34" charset="0"/>
              </a:rPr>
              <a:t>Release </a:t>
            </a:r>
            <a:r>
              <a:rPr lang="en-US" sz="1100" dirty="0" smtClean="0">
                <a:solidFill>
                  <a:srgbClr val="800000"/>
                </a:solidFill>
                <a:latin typeface="Calibri" pitchFamily="34" charset="0"/>
              </a:rPr>
              <a:t>Production</a:t>
            </a:r>
            <a:endParaRPr lang="en-US" sz="1100" dirty="0">
              <a:solidFill>
                <a:srgbClr val="8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Facility_CU_Nite-half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-882987"/>
            <a:ext cx="9144000" cy="9144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934200" y="6534150"/>
            <a:ext cx="2133600" cy="476250"/>
          </a:xfrm>
          <a:prstGeom prst="rect">
            <a:avLst/>
          </a:prstGeom>
        </p:spPr>
        <p:txBody>
          <a:bodyPr/>
          <a:lstStyle/>
          <a:p>
            <a:fld id="{932996A6-F904-443E-B7C6-653FB65A41D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6830" y="442632"/>
            <a:ext cx="8622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LSST will open new windows onto our universe </a:t>
            </a:r>
            <a:endParaRPr lang="en-US" sz="2400" dirty="0"/>
          </a:p>
        </p:txBody>
      </p:sp>
      <p:pic>
        <p:nvPicPr>
          <p:cNvPr id="7" name="Picture 6" descr="nsf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40609" y="5072924"/>
            <a:ext cx="1264920" cy="1272540"/>
          </a:xfrm>
          <a:prstGeom prst="rect">
            <a:avLst/>
          </a:prstGeom>
        </p:spPr>
      </p:pic>
      <p:pic>
        <p:nvPicPr>
          <p:cNvPr id="8" name="Picture 7" descr="Office_Science_log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99702" y="5308096"/>
            <a:ext cx="3291583" cy="98747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673157"/>
            <a:ext cx="9144000" cy="6184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own Arrow 4"/>
          <p:cNvSpPr/>
          <p:nvPr/>
        </p:nvSpPr>
        <p:spPr>
          <a:xfrm rot="10800000">
            <a:off x="1447800" y="1894114"/>
            <a:ext cx="228600" cy="3810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76943" y="152400"/>
            <a:ext cx="8175171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Integrated Project Schedule with Key Milestones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7830" y="2286000"/>
            <a:ext cx="2198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NSB APPROVAL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97530" y="1552575"/>
            <a:ext cx="2093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In FY14 request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DD3F1-15D5-4E76-8706-79050F954D39}" type="slidenum">
              <a:rPr lang="en-US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48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LSST Observing Cadence</a:t>
            </a:r>
          </a:p>
        </p:txBody>
      </p:sp>
      <p:sp>
        <p:nvSpPr>
          <p:cNvPr id="13316" name="Rectangle 5"/>
          <p:cNvSpPr>
            <a:spLocks noChangeArrowheads="1"/>
          </p:cNvSpPr>
          <p:nvPr/>
        </p:nvSpPr>
        <p:spPr bwMode="auto">
          <a:xfrm>
            <a:off x="317500" y="1258888"/>
            <a:ext cx="78232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Pairs of 15 second exposures (</a:t>
            </a:r>
            <a:r>
              <a:rPr lang="en-US" sz="20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to 24.5 </a:t>
            </a:r>
            <a:r>
              <a:rPr lang="en-US" sz="2000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mag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) per visit to a given position in the sky.</a:t>
            </a:r>
          </a:p>
          <a:p>
            <a:pPr>
              <a:buFont typeface="Arial" charset="0"/>
              <a:buChar char="•"/>
            </a:pPr>
            <a:endParaRPr lang="en-US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 pitchFamily="18" charset="2"/>
            </a:endParaRPr>
          </a:p>
          <a:p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Visit the same position again within the hour with another pair of exposures.</a:t>
            </a:r>
          </a:p>
          <a:p>
            <a:pPr>
              <a:buFont typeface="Arial" charset="0"/>
              <a:buChar char="•"/>
            </a:pPr>
            <a:endParaRPr lang="en-US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 pitchFamily="18" charset="2"/>
            </a:endParaRPr>
          </a:p>
          <a:p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Number of 9.6 sq.deg field-of-view visits per night: 850</a:t>
            </a:r>
          </a:p>
          <a:p>
            <a:pPr>
              <a:buFont typeface="Arial" charset="0"/>
              <a:buChar char="•"/>
            </a:pPr>
            <a:endParaRPr lang="en-US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17" name="TextBox 4"/>
          <p:cNvSpPr txBox="1">
            <a:spLocks noChangeArrowheads="1"/>
          </p:cNvSpPr>
          <p:nvPr/>
        </p:nvSpPr>
        <p:spPr bwMode="auto">
          <a:xfrm>
            <a:off x="622300" y="5143500"/>
            <a:ext cx="80613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Detection of transients announced within 60 seconds.</a:t>
            </a:r>
          </a:p>
          <a:p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Expect 1-2 million alerts per night!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6" name="Content Placeholder 5" descr="Animation_4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24560" y="851036"/>
            <a:ext cx="6797040" cy="8307494"/>
          </a:xfr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143000" y="142875"/>
            <a:ext cx="6186488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457200">
              <a:defRPr/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ea typeface="ＭＳ Ｐゴシック"/>
                <a:cs typeface="ＭＳ Ｐゴシック" charset="-128"/>
              </a:rPr>
              <a:t>Celestial Cinematography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B9F35B-4329-4601-9389-27A2B7EA0B0B}" type="slidenum">
              <a:rPr lang="en-US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48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planned LSST surveys</a:t>
            </a:r>
          </a:p>
        </p:txBody>
      </p:sp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317500" y="1258888"/>
            <a:ext cx="88265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SURVEY</a:t>
            </a:r>
          </a:p>
          <a:p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Deep Wide Survey:  </a:t>
            </a:r>
            <a:endParaRPr lang="en-US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18,000 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square degrees to a uniform depth of</a:t>
            </a:r>
          </a:p>
          <a:p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</a:t>
            </a:r>
            <a:r>
              <a:rPr lang="en-US" sz="20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26.1 </a:t>
            </a:r>
            <a:r>
              <a:rPr lang="en-US" sz="20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g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: 27.4  </a:t>
            </a:r>
            <a:r>
              <a:rPr lang="en-US" sz="20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r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: 27.5  </a:t>
            </a:r>
            <a:r>
              <a:rPr lang="en-US" sz="2000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i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: 26.8  </a:t>
            </a:r>
            <a:r>
              <a:rPr lang="en-US" sz="20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z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: 26.1  </a:t>
            </a:r>
            <a:r>
              <a:rPr lang="en-US" sz="20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y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: 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24.9  AB </a:t>
            </a:r>
            <a:r>
              <a:rPr lang="en-US" sz="20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mag</a:t>
            </a:r>
            <a:endParaRPr lang="en-US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 pitchFamily="18" charset="2"/>
            </a:endParaRPr>
          </a:p>
          <a:p>
            <a:endParaRPr lang="en-US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 pitchFamily="18" charset="2"/>
            </a:endParaRPr>
          </a:p>
          <a:p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         27.5 </a:t>
            </a:r>
            <a:r>
              <a:rPr lang="en-US" sz="20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r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mag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 ~ 36 </a:t>
            </a:r>
            <a:r>
              <a:rPr lang="en-US" sz="20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nJy</a:t>
            </a:r>
            <a:endParaRPr lang="en-US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 pitchFamily="18" charset="2"/>
            </a:endParaRPr>
          </a:p>
          <a:p>
            <a:endParaRPr lang="en-US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DEEP DRILLING SURVEY</a:t>
            </a:r>
          </a:p>
          <a:p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10% of time:  	       ~30 selected fields.  300 square degrees</a:t>
            </a:r>
          </a:p>
          <a:p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Continuous 15 sec exposures.  1hour/night</a:t>
            </a:r>
          </a:p>
          <a:p>
            <a:endParaRPr lang="en-US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Picture2"/>
          <p:cNvPicPr>
            <a:picLocks noChangeAspect="1" noChangeArrowheads="1"/>
          </p:cNvPicPr>
          <p:nvPr/>
        </p:nvPicPr>
        <p:blipFill>
          <a:blip r:embed="rId3" cstate="print"/>
          <a:srcRect b="12518"/>
          <a:stretch>
            <a:fillRect/>
          </a:stretch>
        </p:blipFill>
        <p:spPr bwMode="auto">
          <a:xfrm>
            <a:off x="0" y="0"/>
            <a:ext cx="9144000" cy="717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2277" name="Text Box 5"/>
          <p:cNvSpPr txBox="1">
            <a:spLocks noChangeArrowheads="1"/>
          </p:cNvSpPr>
          <p:nvPr/>
        </p:nvSpPr>
        <p:spPr bwMode="auto">
          <a:xfrm>
            <a:off x="533400" y="280988"/>
            <a:ext cx="82677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LSST Wide-Fast-Deep survey </a:t>
            </a:r>
          </a:p>
        </p:txBody>
      </p:sp>
      <p:sp>
        <p:nvSpPr>
          <p:cNvPr id="182278" name="Text Box 6"/>
          <p:cNvSpPr txBox="1">
            <a:spLocks noChangeArrowheads="1"/>
          </p:cNvSpPr>
          <p:nvPr/>
        </p:nvSpPr>
        <p:spPr bwMode="auto">
          <a:xfrm>
            <a:off x="622300" y="1511300"/>
            <a:ext cx="778510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3200" dirty="0" smtClean="0">
                <a:solidFill>
                  <a:schemeClr val="bg1"/>
                </a:solidFill>
              </a:rPr>
              <a:t>32 </a:t>
            </a:r>
            <a:r>
              <a:rPr lang="en-US" sz="3200" dirty="0">
                <a:solidFill>
                  <a:schemeClr val="bg1"/>
                </a:solidFill>
              </a:rPr>
              <a:t>trillion photometric measurements of </a:t>
            </a:r>
            <a:r>
              <a:rPr lang="en-US" sz="3200" dirty="0" smtClean="0">
                <a:solidFill>
                  <a:schemeClr val="bg1"/>
                </a:solidFill>
              </a:rPr>
              <a:t>38 </a:t>
            </a:r>
            <a:r>
              <a:rPr lang="en-US" sz="3200" dirty="0">
                <a:solidFill>
                  <a:schemeClr val="bg1"/>
                </a:solidFill>
              </a:rPr>
              <a:t>billion objects</a:t>
            </a:r>
          </a:p>
          <a:p>
            <a:pPr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3200" dirty="0">
                <a:solidFill>
                  <a:schemeClr val="bg1"/>
                </a:solidFill>
              </a:rPr>
              <a:t>Immediate transient alerts</a:t>
            </a:r>
          </a:p>
          <a:p>
            <a:pPr>
              <a:defRPr/>
            </a:pP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6" name="Picture 4" descr="Picture2"/>
          <p:cNvPicPr>
            <a:picLocks noChangeAspect="1" noChangeArrowheads="1"/>
          </p:cNvPicPr>
          <p:nvPr/>
        </p:nvPicPr>
        <p:blipFill>
          <a:blip r:embed="rId3" cstate="print"/>
          <a:srcRect b="12518"/>
          <a:stretch>
            <a:fillRect/>
          </a:stretch>
        </p:blipFill>
        <p:spPr bwMode="auto">
          <a:xfrm>
            <a:off x="0" y="0"/>
            <a:ext cx="9144000" cy="717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2277" name="Text Box 5"/>
          <p:cNvSpPr txBox="1">
            <a:spLocks noChangeArrowheads="1"/>
          </p:cNvSpPr>
          <p:nvPr/>
        </p:nvSpPr>
        <p:spPr bwMode="auto">
          <a:xfrm>
            <a:off x="484094" y="319835"/>
            <a:ext cx="82677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0" hangingPunct="0"/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LSST Wide-Fast-Deep survey </a:t>
            </a:r>
          </a:p>
        </p:txBody>
      </p:sp>
      <p:sp>
        <p:nvSpPr>
          <p:cNvPr id="182278" name="Text Box 6"/>
          <p:cNvSpPr txBox="1">
            <a:spLocks noChangeArrowheads="1"/>
          </p:cNvSpPr>
          <p:nvPr/>
        </p:nvSpPr>
        <p:spPr bwMode="auto">
          <a:xfrm>
            <a:off x="0" y="1676400"/>
            <a:ext cx="914400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buFontTx/>
              <a:buChar char="•"/>
            </a:pPr>
            <a:r>
              <a:rPr lang="en-US" sz="4400" b="1" dirty="0">
                <a:solidFill>
                  <a:srgbClr val="FFFFFF"/>
                </a:solidFill>
              </a:rPr>
              <a:t>  </a:t>
            </a:r>
            <a:r>
              <a:rPr lang="en-US" sz="4000" b="1" dirty="0">
                <a:solidFill>
                  <a:schemeClr val="bg1"/>
                </a:solidFill>
              </a:rPr>
              <a:t>4 billion galaxies with </a:t>
            </a:r>
            <a:r>
              <a:rPr lang="en-US" sz="4000" b="1" dirty="0" err="1" smtClean="0">
                <a:solidFill>
                  <a:schemeClr val="bg1"/>
                </a:solidFill>
              </a:rPr>
              <a:t>redshifts</a:t>
            </a:r>
            <a:endParaRPr lang="en-US" sz="4000" b="1" dirty="0" smtClean="0">
              <a:solidFill>
                <a:schemeClr val="bg1"/>
              </a:solidFill>
            </a:endParaRPr>
          </a:p>
          <a:p>
            <a:pPr eaLnBrk="0" hangingPunct="0">
              <a:buFontTx/>
              <a:buChar char="•"/>
            </a:pPr>
            <a:r>
              <a:rPr lang="en-US" sz="4000" dirty="0" smtClean="0">
                <a:solidFill>
                  <a:schemeClr val="bg1"/>
                </a:solidFill>
              </a:rPr>
              <a:t>  14 billion stars </a:t>
            </a:r>
            <a:endParaRPr lang="en-US" sz="4000" b="1" dirty="0">
              <a:solidFill>
                <a:schemeClr val="bg1"/>
              </a:solidFill>
            </a:endParaRPr>
          </a:p>
          <a:p>
            <a:pPr eaLnBrk="0" hangingPunct="0"/>
            <a:endParaRPr lang="en-US" sz="4000" b="1" dirty="0">
              <a:solidFill>
                <a:schemeClr val="bg1"/>
              </a:solidFill>
            </a:endParaRPr>
          </a:p>
          <a:p>
            <a:pPr eaLnBrk="0" hangingPunct="0">
              <a:buFontTx/>
              <a:buChar char="•"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en-US" sz="4000" b="1" i="1" dirty="0">
                <a:solidFill>
                  <a:schemeClr val="bg1"/>
                </a:solidFill>
              </a:rPr>
              <a:t>Time domain</a:t>
            </a:r>
            <a:r>
              <a:rPr lang="en-US" sz="4000" b="1" dirty="0">
                <a:solidFill>
                  <a:schemeClr val="bg1"/>
                </a:solidFill>
              </a:rPr>
              <a:t>: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eaLnBrk="0" hangingPunct="0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</a:t>
            </a:r>
            <a:r>
              <a:rPr lang="en-US" sz="4000" b="1" dirty="0">
                <a:solidFill>
                  <a:schemeClr val="bg1"/>
                </a:solidFill>
              </a:rPr>
              <a:t>1 million supernovae</a:t>
            </a:r>
          </a:p>
          <a:p>
            <a:pPr eaLnBrk="0" hangingPunct="0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</a:t>
            </a:r>
            <a:r>
              <a:rPr lang="en-US" sz="4000" b="1" dirty="0">
                <a:solidFill>
                  <a:schemeClr val="bg1"/>
                </a:solidFill>
              </a:rPr>
              <a:t>1 million galaxy </a:t>
            </a:r>
            <a:r>
              <a:rPr lang="en-US" sz="4000" b="1" dirty="0" smtClean="0">
                <a:solidFill>
                  <a:schemeClr val="bg1"/>
                </a:solidFill>
              </a:rPr>
              <a:t>lenses</a:t>
            </a:r>
          </a:p>
          <a:p>
            <a:pPr eaLnBrk="0" hangingPunct="0"/>
            <a:r>
              <a:rPr lang="en-US" sz="4000" dirty="0" smtClean="0">
                <a:solidFill>
                  <a:schemeClr val="bg1"/>
                </a:solidFill>
              </a:rPr>
              <a:t>     1-2 million alerts per night</a:t>
            </a:r>
            <a:endParaRPr lang="en-US" sz="4000" b="1" dirty="0">
              <a:solidFill>
                <a:schemeClr val="bg1"/>
              </a:solidFill>
            </a:endParaRPr>
          </a:p>
          <a:p>
            <a:pPr eaLnBrk="0" hangingPunct="0"/>
            <a:r>
              <a:rPr lang="en-US" sz="4000" b="1" dirty="0">
                <a:solidFill>
                  <a:schemeClr val="bg1"/>
                </a:solidFill>
              </a:rPr>
              <a:t>     new phenomena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24B4A-A24B-4B36-B3B3-48DF55D83579}" type="slidenum">
              <a:rPr lang="en-US">
                <a:solidFill>
                  <a:srgbClr val="000000"/>
                </a:solidFill>
              </a:rPr>
              <a:pPr/>
              <a:t>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45186" name="Rectangle 54"/>
          <p:cNvSpPr>
            <a:spLocks noChangeArrowheads="1"/>
          </p:cNvSpPr>
          <p:nvPr/>
        </p:nvSpPr>
        <p:spPr bwMode="auto">
          <a:xfrm>
            <a:off x="3444875" y="5719763"/>
            <a:ext cx="1787525" cy="492125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b="0">
                <a:solidFill>
                  <a:srgbClr val="000000"/>
                </a:solidFill>
                <a:ea typeface="ＭＳ Ｐゴシック" pitchFamily="34" charset="-128"/>
              </a:rPr>
              <a:t>DM Pipelines</a:t>
            </a:r>
          </a:p>
        </p:txBody>
      </p:sp>
      <p:sp>
        <p:nvSpPr>
          <p:cNvPr id="1245187" name="Rectangle 49"/>
          <p:cNvSpPr>
            <a:spLocks noChangeArrowheads="1"/>
          </p:cNvSpPr>
          <p:nvPr/>
        </p:nvSpPr>
        <p:spPr bwMode="auto">
          <a:xfrm>
            <a:off x="1524000" y="4154488"/>
            <a:ext cx="5562600" cy="1425575"/>
          </a:xfrm>
          <a:prstGeom prst="rect">
            <a:avLst/>
          </a:prstGeom>
          <a:noFill/>
          <a:ln w="9525">
            <a:solidFill>
              <a:schemeClr val="tx1"/>
            </a:solidFill>
            <a:prstDash val="lgDash"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b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245188" name="Oval 4"/>
          <p:cNvSpPr>
            <a:spLocks noChangeArrowheads="1"/>
          </p:cNvSpPr>
          <p:nvPr/>
        </p:nvSpPr>
        <p:spPr bwMode="auto">
          <a:xfrm>
            <a:off x="2252663" y="1663700"/>
            <a:ext cx="1257300" cy="49212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1100" b="0">
                <a:solidFill>
                  <a:srgbClr val="000000"/>
                </a:solidFill>
                <a:ea typeface="ＭＳ Ｐゴシック" pitchFamily="34" charset="-128"/>
              </a:rPr>
              <a:t>Solar System</a:t>
            </a:r>
          </a:p>
        </p:txBody>
      </p:sp>
      <p:sp>
        <p:nvSpPr>
          <p:cNvPr id="1245189" name="Oval 5"/>
          <p:cNvSpPr>
            <a:spLocks noChangeArrowheads="1"/>
          </p:cNvSpPr>
          <p:nvPr/>
        </p:nvSpPr>
        <p:spPr bwMode="auto">
          <a:xfrm>
            <a:off x="5165725" y="1663700"/>
            <a:ext cx="1258888" cy="49212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1100" b="0">
                <a:solidFill>
                  <a:srgbClr val="000000"/>
                </a:solidFill>
                <a:ea typeface="ＭＳ Ｐゴシック" pitchFamily="34" charset="-128"/>
              </a:rPr>
              <a:t>Cosmology</a:t>
            </a:r>
          </a:p>
        </p:txBody>
      </p:sp>
      <p:sp>
        <p:nvSpPr>
          <p:cNvPr id="1245190" name="Oval 6"/>
          <p:cNvSpPr>
            <a:spLocks noChangeArrowheads="1"/>
          </p:cNvSpPr>
          <p:nvPr/>
        </p:nvSpPr>
        <p:spPr bwMode="auto">
          <a:xfrm>
            <a:off x="5165725" y="1114425"/>
            <a:ext cx="1258888" cy="49371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1100" b="0">
                <a:solidFill>
                  <a:srgbClr val="000000"/>
                </a:solidFill>
                <a:ea typeface="ＭＳ Ｐゴシック" pitchFamily="34" charset="-128"/>
              </a:rPr>
              <a:t>Defects</a:t>
            </a:r>
          </a:p>
        </p:txBody>
      </p:sp>
      <p:sp>
        <p:nvSpPr>
          <p:cNvPr id="1245191" name="Oval 7"/>
          <p:cNvSpPr>
            <a:spLocks noChangeArrowheads="1"/>
          </p:cNvSpPr>
          <p:nvPr/>
        </p:nvSpPr>
        <p:spPr bwMode="auto">
          <a:xfrm>
            <a:off x="4437063" y="622300"/>
            <a:ext cx="1258887" cy="49212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1100" b="0">
                <a:solidFill>
                  <a:srgbClr val="000000"/>
                </a:solidFill>
                <a:ea typeface="ＭＳ Ｐゴシック" pitchFamily="34" charset="-128"/>
              </a:rPr>
              <a:t>Milkyway</a:t>
            </a:r>
          </a:p>
        </p:txBody>
      </p:sp>
      <p:sp>
        <p:nvSpPr>
          <p:cNvPr id="1245192" name="Oval 8"/>
          <p:cNvSpPr>
            <a:spLocks noChangeArrowheads="1"/>
          </p:cNvSpPr>
          <p:nvPr/>
        </p:nvSpPr>
        <p:spPr bwMode="auto">
          <a:xfrm>
            <a:off x="2914650" y="676275"/>
            <a:ext cx="1258888" cy="49371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1100" b="0">
                <a:solidFill>
                  <a:srgbClr val="000000"/>
                </a:solidFill>
                <a:ea typeface="ＭＳ Ｐゴシック" pitchFamily="34" charset="-128"/>
              </a:rPr>
              <a:t>Extended Sources</a:t>
            </a:r>
          </a:p>
        </p:txBody>
      </p:sp>
      <p:sp>
        <p:nvSpPr>
          <p:cNvPr id="1245193" name="Oval 9"/>
          <p:cNvSpPr>
            <a:spLocks noChangeArrowheads="1"/>
          </p:cNvSpPr>
          <p:nvPr/>
        </p:nvSpPr>
        <p:spPr bwMode="auto">
          <a:xfrm>
            <a:off x="2119313" y="1114425"/>
            <a:ext cx="1258887" cy="49371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1100" b="0">
                <a:solidFill>
                  <a:srgbClr val="000000"/>
                </a:solidFill>
                <a:ea typeface="ＭＳ Ｐゴシック" pitchFamily="34" charset="-128"/>
              </a:rPr>
              <a:t>Transients</a:t>
            </a:r>
          </a:p>
        </p:txBody>
      </p:sp>
      <p:sp>
        <p:nvSpPr>
          <p:cNvPr id="1245194" name="Rectangle 10"/>
          <p:cNvSpPr>
            <a:spLocks noChangeArrowheads="1"/>
          </p:cNvSpPr>
          <p:nvPr/>
        </p:nvSpPr>
        <p:spPr bwMode="auto">
          <a:xfrm>
            <a:off x="3867150" y="1389063"/>
            <a:ext cx="992188" cy="6572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1200" b="0">
                <a:solidFill>
                  <a:srgbClr val="000000"/>
                </a:solidFill>
                <a:ea typeface="ＭＳ Ｐゴシック" pitchFamily="34" charset="-128"/>
              </a:rPr>
              <a:t>Base Catalog</a:t>
            </a:r>
          </a:p>
        </p:txBody>
      </p:sp>
      <p:sp>
        <p:nvSpPr>
          <p:cNvPr id="1245195" name="Rectangle 11"/>
          <p:cNvSpPr>
            <a:spLocks noChangeArrowheads="1"/>
          </p:cNvSpPr>
          <p:nvPr/>
        </p:nvSpPr>
        <p:spPr bwMode="auto">
          <a:xfrm>
            <a:off x="1524000" y="457200"/>
            <a:ext cx="5562600" cy="1808163"/>
          </a:xfrm>
          <a:prstGeom prst="rect">
            <a:avLst/>
          </a:prstGeom>
          <a:noFill/>
          <a:ln w="9525">
            <a:solidFill>
              <a:schemeClr val="tx1"/>
            </a:solidFill>
            <a:prstDash val="lgDash"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b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245196" name="Text Box 12"/>
          <p:cNvSpPr txBox="1">
            <a:spLocks noChangeArrowheads="1"/>
          </p:cNvSpPr>
          <p:nvPr/>
        </p:nvSpPr>
        <p:spPr bwMode="auto">
          <a:xfrm>
            <a:off x="5961063" y="457200"/>
            <a:ext cx="11255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b="0" dirty="0">
                <a:solidFill>
                  <a:srgbClr val="FFFFFF"/>
                </a:solidFill>
                <a:ea typeface="ＭＳ Ｐゴシック" pitchFamily="34" charset="-128"/>
              </a:rPr>
              <a:t>All Sky Database</a:t>
            </a:r>
          </a:p>
        </p:txBody>
      </p:sp>
      <p:sp>
        <p:nvSpPr>
          <p:cNvPr id="1245197" name="Rectangle 14"/>
          <p:cNvSpPr>
            <a:spLocks noChangeArrowheads="1"/>
          </p:cNvSpPr>
          <p:nvPr/>
        </p:nvSpPr>
        <p:spPr bwMode="auto">
          <a:xfrm>
            <a:off x="3709988" y="2395538"/>
            <a:ext cx="1390650" cy="6588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1200" b="0">
                <a:solidFill>
                  <a:srgbClr val="000000"/>
                </a:solidFill>
                <a:ea typeface="ＭＳ Ｐゴシック" pitchFamily="34" charset="-128"/>
              </a:rPr>
              <a:t>Instance Catalog</a:t>
            </a:r>
          </a:p>
          <a:p>
            <a:pPr algn="ctr" eaLnBrk="1" hangingPunct="1"/>
            <a:r>
              <a:rPr lang="en-US" sz="1200" b="0">
                <a:solidFill>
                  <a:srgbClr val="000000"/>
                </a:solidFill>
                <a:ea typeface="ＭＳ Ｐゴシック" pitchFamily="34" charset="-128"/>
              </a:rPr>
              <a:t>Generation</a:t>
            </a: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1524000" y="2395538"/>
            <a:ext cx="2119313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000" b="0">
                <a:solidFill>
                  <a:srgbClr val="000000"/>
                </a:solidFill>
                <a:ea typeface="ＭＳ Ｐゴシック" pitchFamily="34" charset="-128"/>
              </a:rPr>
              <a:t>Generate the seed catalog as required for simulation. Includes: </a:t>
            </a:r>
          </a:p>
        </p:txBody>
      </p:sp>
      <p:sp>
        <p:nvSpPr>
          <p:cNvPr id="1245199" name="Line 16"/>
          <p:cNvSpPr>
            <a:spLocks noChangeShapeType="1"/>
          </p:cNvSpPr>
          <p:nvPr/>
        </p:nvSpPr>
        <p:spPr bwMode="auto">
          <a:xfrm flipV="1">
            <a:off x="3576638" y="1882775"/>
            <a:ext cx="198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45200" name="Line 17"/>
          <p:cNvSpPr>
            <a:spLocks noChangeShapeType="1"/>
          </p:cNvSpPr>
          <p:nvPr/>
        </p:nvSpPr>
        <p:spPr bwMode="auto">
          <a:xfrm>
            <a:off x="3378200" y="1498600"/>
            <a:ext cx="396875" cy="55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45201" name="Line 18"/>
          <p:cNvSpPr>
            <a:spLocks noChangeShapeType="1"/>
          </p:cNvSpPr>
          <p:nvPr/>
        </p:nvSpPr>
        <p:spPr bwMode="auto">
          <a:xfrm>
            <a:off x="3908425" y="1169988"/>
            <a:ext cx="198438" cy="219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45202" name="Line 19"/>
          <p:cNvSpPr>
            <a:spLocks noChangeShapeType="1"/>
          </p:cNvSpPr>
          <p:nvPr/>
        </p:nvSpPr>
        <p:spPr bwMode="auto">
          <a:xfrm flipH="1">
            <a:off x="4570413" y="1114425"/>
            <a:ext cx="198437" cy="274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45203" name="Line 20"/>
          <p:cNvSpPr>
            <a:spLocks noChangeShapeType="1"/>
          </p:cNvSpPr>
          <p:nvPr/>
        </p:nvSpPr>
        <p:spPr bwMode="auto">
          <a:xfrm flipH="1">
            <a:off x="4900613" y="1498600"/>
            <a:ext cx="265112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45204" name="Line 21"/>
          <p:cNvSpPr>
            <a:spLocks noChangeShapeType="1"/>
          </p:cNvSpPr>
          <p:nvPr/>
        </p:nvSpPr>
        <p:spPr bwMode="auto">
          <a:xfrm flipH="1" flipV="1">
            <a:off x="4900613" y="1882775"/>
            <a:ext cx="2651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45205" name="AutoShape 22"/>
          <p:cNvSpPr>
            <a:spLocks noChangeArrowheads="1"/>
          </p:cNvSpPr>
          <p:nvPr/>
        </p:nvSpPr>
        <p:spPr bwMode="auto">
          <a:xfrm>
            <a:off x="4238625" y="2046288"/>
            <a:ext cx="265113" cy="384175"/>
          </a:xfrm>
          <a:prstGeom prst="downArrow">
            <a:avLst>
              <a:gd name="adj1" fmla="val 50000"/>
              <a:gd name="adj2" fmla="val 43768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eaLnBrk="1" hangingPunct="1"/>
            <a:endParaRPr lang="en-US" b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245206" name="Text Box 23"/>
          <p:cNvSpPr txBox="1">
            <a:spLocks noChangeArrowheads="1"/>
          </p:cNvSpPr>
          <p:nvPr/>
        </p:nvSpPr>
        <p:spPr bwMode="auto">
          <a:xfrm>
            <a:off x="1590675" y="2806700"/>
            <a:ext cx="728663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800" b="0">
                <a:solidFill>
                  <a:srgbClr val="000000"/>
                </a:solidFill>
                <a:ea typeface="ＭＳ Ｐゴシック" pitchFamily="34" charset="-128"/>
              </a:rPr>
              <a:t>Metadata Size Position</a:t>
            </a:r>
          </a:p>
        </p:txBody>
      </p:sp>
      <p:sp>
        <p:nvSpPr>
          <p:cNvPr id="1245207" name="AutoShape 24"/>
          <p:cNvSpPr>
            <a:spLocks noChangeArrowheads="1"/>
          </p:cNvSpPr>
          <p:nvPr/>
        </p:nvSpPr>
        <p:spPr bwMode="auto">
          <a:xfrm>
            <a:off x="5695950" y="2505075"/>
            <a:ext cx="1125538" cy="439738"/>
          </a:xfrm>
          <a:prstGeom prst="roundRect">
            <a:avLst>
              <a:gd name="adj" fmla="val 16667"/>
            </a:avLst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1200" b="0">
                <a:solidFill>
                  <a:srgbClr val="000000"/>
                </a:solidFill>
                <a:ea typeface="ＭＳ Ｐゴシック" pitchFamily="34" charset="-128"/>
              </a:rPr>
              <a:t>Operation Simulation </a:t>
            </a:r>
          </a:p>
        </p:txBody>
      </p:sp>
      <p:sp>
        <p:nvSpPr>
          <p:cNvPr id="1245208" name="Text Box 25"/>
          <p:cNvSpPr txBox="1">
            <a:spLocks noChangeArrowheads="1"/>
          </p:cNvSpPr>
          <p:nvPr/>
        </p:nvSpPr>
        <p:spPr bwMode="auto">
          <a:xfrm>
            <a:off x="2981325" y="2911475"/>
            <a:ext cx="72866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800" b="0">
                <a:solidFill>
                  <a:srgbClr val="000000"/>
                </a:solidFill>
                <a:ea typeface="ＭＳ Ｐゴシック" pitchFamily="34" charset="-128"/>
              </a:rPr>
              <a:t>Type Variability</a:t>
            </a:r>
          </a:p>
        </p:txBody>
      </p:sp>
      <p:sp>
        <p:nvSpPr>
          <p:cNvPr id="1245209" name="AutoShape 26"/>
          <p:cNvSpPr>
            <a:spLocks noChangeArrowheads="1"/>
          </p:cNvSpPr>
          <p:nvPr/>
        </p:nvSpPr>
        <p:spPr bwMode="auto">
          <a:xfrm>
            <a:off x="5033963" y="2670175"/>
            <a:ext cx="661987" cy="165100"/>
          </a:xfrm>
          <a:prstGeom prst="leftArrow">
            <a:avLst>
              <a:gd name="adj1" fmla="val 50000"/>
              <a:gd name="adj2" fmla="val 82958"/>
            </a:avLst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b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245210" name="Rectangle 27"/>
          <p:cNvSpPr>
            <a:spLocks noChangeArrowheads="1"/>
          </p:cNvSpPr>
          <p:nvPr/>
        </p:nvSpPr>
        <p:spPr bwMode="auto">
          <a:xfrm>
            <a:off x="3709988" y="3273425"/>
            <a:ext cx="1390650" cy="7127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1200" b="0">
                <a:solidFill>
                  <a:srgbClr val="000000"/>
                </a:solidFill>
                <a:ea typeface="ＭＳ Ｐゴシック" pitchFamily="34" charset="-128"/>
              </a:rPr>
              <a:t>Source Image Generation</a:t>
            </a:r>
          </a:p>
        </p:txBody>
      </p:sp>
      <p:sp>
        <p:nvSpPr>
          <p:cNvPr id="1245211" name="Text Box 28"/>
          <p:cNvSpPr txBox="1">
            <a:spLocks noChangeArrowheads="1"/>
          </p:cNvSpPr>
          <p:nvPr/>
        </p:nvSpPr>
        <p:spPr bwMode="auto">
          <a:xfrm>
            <a:off x="2252663" y="2819400"/>
            <a:ext cx="86042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800" b="0">
                <a:solidFill>
                  <a:srgbClr val="000000"/>
                </a:solidFill>
                <a:ea typeface="ＭＳ Ｐゴシック" pitchFamily="34" charset="-128"/>
              </a:rPr>
              <a:t>Color Brightness Proper motion</a:t>
            </a:r>
          </a:p>
        </p:txBody>
      </p:sp>
      <p:sp>
        <p:nvSpPr>
          <p:cNvPr id="1245212" name="AutoShape 29"/>
          <p:cNvSpPr>
            <a:spLocks noChangeArrowheads="1"/>
          </p:cNvSpPr>
          <p:nvPr/>
        </p:nvSpPr>
        <p:spPr bwMode="auto">
          <a:xfrm>
            <a:off x="4225925" y="3033713"/>
            <a:ext cx="303213" cy="252412"/>
          </a:xfrm>
          <a:prstGeom prst="downArrow">
            <a:avLst>
              <a:gd name="adj1" fmla="val 50000"/>
              <a:gd name="adj2" fmla="val 25227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eaLnBrk="1" hangingPunct="1"/>
            <a:endParaRPr lang="en-US" b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3" name="Text Box 30"/>
          <p:cNvSpPr txBox="1">
            <a:spLocks noChangeArrowheads="1"/>
          </p:cNvSpPr>
          <p:nvPr/>
        </p:nvSpPr>
        <p:spPr bwMode="auto">
          <a:xfrm>
            <a:off x="1524000" y="3492500"/>
            <a:ext cx="21193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000" b="0">
                <a:solidFill>
                  <a:srgbClr val="000000"/>
                </a:solidFill>
                <a:ea typeface="ＭＳ Ｐゴシック" pitchFamily="34" charset="-128"/>
              </a:rPr>
              <a:t>Introduce shear parameter from cosmology metadata </a:t>
            </a:r>
          </a:p>
        </p:txBody>
      </p:sp>
      <p:sp>
        <p:nvSpPr>
          <p:cNvPr id="1245214" name="AutoShape 31"/>
          <p:cNvSpPr>
            <a:spLocks noChangeArrowheads="1"/>
          </p:cNvSpPr>
          <p:nvPr/>
        </p:nvSpPr>
        <p:spPr bwMode="auto">
          <a:xfrm>
            <a:off x="4835525" y="3087688"/>
            <a:ext cx="992188" cy="165100"/>
          </a:xfrm>
          <a:prstGeom prst="notchedRightArrow">
            <a:avLst>
              <a:gd name="adj1" fmla="val 50000"/>
              <a:gd name="adj2" fmla="val 124366"/>
            </a:avLst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b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245215" name="AutoShape 32"/>
          <p:cNvSpPr>
            <a:spLocks noChangeArrowheads="1"/>
          </p:cNvSpPr>
          <p:nvPr/>
        </p:nvSpPr>
        <p:spPr bwMode="auto">
          <a:xfrm>
            <a:off x="5827713" y="2998788"/>
            <a:ext cx="1127125" cy="547687"/>
          </a:xfrm>
          <a:prstGeom prst="roundRect">
            <a:avLst>
              <a:gd name="adj" fmla="val 16667"/>
            </a:avLst>
          </a:prstGeom>
          <a:solidFill>
            <a:srgbClr val="FF5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1100" b="0">
                <a:solidFill>
                  <a:srgbClr val="000000"/>
                </a:solidFill>
                <a:ea typeface="ＭＳ Ｐゴシック" pitchFamily="34" charset="-128"/>
              </a:rPr>
              <a:t>DM Data base load simulation</a:t>
            </a:r>
          </a:p>
        </p:txBody>
      </p:sp>
      <p:sp>
        <p:nvSpPr>
          <p:cNvPr id="1245216" name="Rectangle 33"/>
          <p:cNvSpPr>
            <a:spLocks noChangeArrowheads="1"/>
          </p:cNvSpPr>
          <p:nvPr/>
        </p:nvSpPr>
        <p:spPr bwMode="auto">
          <a:xfrm>
            <a:off x="1524000" y="2320925"/>
            <a:ext cx="5562600" cy="1774825"/>
          </a:xfrm>
          <a:prstGeom prst="rect">
            <a:avLst/>
          </a:prstGeom>
          <a:noFill/>
          <a:ln w="9525">
            <a:solidFill>
              <a:schemeClr val="tx1"/>
            </a:solidFill>
            <a:prstDash val="lgDash"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b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245217" name="Text Box 34"/>
          <p:cNvSpPr txBox="1">
            <a:spLocks noChangeArrowheads="1"/>
          </p:cNvSpPr>
          <p:nvPr/>
        </p:nvSpPr>
        <p:spPr bwMode="auto">
          <a:xfrm>
            <a:off x="5894388" y="3602038"/>
            <a:ext cx="1125537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b="0">
                <a:solidFill>
                  <a:srgbClr val="000000"/>
                </a:solidFill>
                <a:ea typeface="ＭＳ Ｐゴシック" pitchFamily="34" charset="-128"/>
              </a:rPr>
              <a:t>Generate per FOV</a:t>
            </a:r>
          </a:p>
        </p:txBody>
      </p:sp>
      <p:sp>
        <p:nvSpPr>
          <p:cNvPr id="1245218" name="AutoShape 35"/>
          <p:cNvSpPr>
            <a:spLocks noChangeArrowheads="1"/>
          </p:cNvSpPr>
          <p:nvPr/>
        </p:nvSpPr>
        <p:spPr bwMode="auto">
          <a:xfrm>
            <a:off x="4252913" y="3997325"/>
            <a:ext cx="261937" cy="273050"/>
          </a:xfrm>
          <a:prstGeom prst="downArrow">
            <a:avLst>
              <a:gd name="adj1" fmla="val 50000"/>
              <a:gd name="adj2" fmla="val 31485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eaLnBrk="1" hangingPunct="1"/>
            <a:endParaRPr lang="en-US" b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245219" name="Rectangle 36"/>
          <p:cNvSpPr>
            <a:spLocks noChangeArrowheads="1"/>
          </p:cNvSpPr>
          <p:nvPr/>
        </p:nvSpPr>
        <p:spPr bwMode="auto">
          <a:xfrm>
            <a:off x="3709988" y="4264025"/>
            <a:ext cx="1390650" cy="7127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1200" b="0">
                <a:solidFill>
                  <a:srgbClr val="000000"/>
                </a:solidFill>
                <a:ea typeface="ＭＳ Ｐゴシック" pitchFamily="34" charset="-128"/>
              </a:rPr>
              <a:t>Photon Propagation</a:t>
            </a:r>
          </a:p>
        </p:txBody>
      </p:sp>
      <p:sp>
        <p:nvSpPr>
          <p:cNvPr id="1245220" name="AutoShape 37"/>
          <p:cNvSpPr>
            <a:spLocks noChangeArrowheads="1"/>
          </p:cNvSpPr>
          <p:nvPr/>
        </p:nvSpPr>
        <p:spPr bwMode="auto">
          <a:xfrm>
            <a:off x="5695950" y="4348163"/>
            <a:ext cx="1125538" cy="439737"/>
          </a:xfrm>
          <a:prstGeom prst="roundRect">
            <a:avLst>
              <a:gd name="adj" fmla="val 16667"/>
            </a:avLst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1200" b="0">
                <a:solidFill>
                  <a:srgbClr val="000000"/>
                </a:solidFill>
                <a:ea typeface="ＭＳ Ｐゴシック" pitchFamily="34" charset="-128"/>
              </a:rPr>
              <a:t>Operation Simulation </a:t>
            </a:r>
          </a:p>
        </p:txBody>
      </p:sp>
      <p:sp>
        <p:nvSpPr>
          <p:cNvPr id="1245221" name="AutoShape 38"/>
          <p:cNvSpPr>
            <a:spLocks noChangeArrowheads="1"/>
          </p:cNvSpPr>
          <p:nvPr/>
        </p:nvSpPr>
        <p:spPr bwMode="auto">
          <a:xfrm>
            <a:off x="5033963" y="4483100"/>
            <a:ext cx="661987" cy="165100"/>
          </a:xfrm>
          <a:prstGeom prst="leftArrow">
            <a:avLst>
              <a:gd name="adj1" fmla="val 50000"/>
              <a:gd name="adj2" fmla="val 82958"/>
            </a:avLst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b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245222" name="Rectangle 39"/>
          <p:cNvSpPr>
            <a:spLocks noChangeArrowheads="1"/>
          </p:cNvSpPr>
          <p:nvPr/>
        </p:nvSpPr>
        <p:spPr bwMode="auto">
          <a:xfrm>
            <a:off x="1920875" y="4264025"/>
            <a:ext cx="1457325" cy="2190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100" b="0">
                <a:solidFill>
                  <a:srgbClr val="000000"/>
                </a:solidFill>
                <a:ea typeface="ＭＳ Ｐゴシック" pitchFamily="34" charset="-128"/>
              </a:rPr>
              <a:t>Atmosphere</a:t>
            </a:r>
          </a:p>
        </p:txBody>
      </p:sp>
      <p:sp>
        <p:nvSpPr>
          <p:cNvPr id="1245223" name="Rectangle 40"/>
          <p:cNvSpPr>
            <a:spLocks noChangeArrowheads="1"/>
          </p:cNvSpPr>
          <p:nvPr/>
        </p:nvSpPr>
        <p:spPr bwMode="auto">
          <a:xfrm>
            <a:off x="1920875" y="4538663"/>
            <a:ext cx="1457325" cy="2190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100" b="0">
                <a:solidFill>
                  <a:srgbClr val="000000"/>
                </a:solidFill>
                <a:ea typeface="ＭＳ Ｐゴシック" pitchFamily="34" charset="-128"/>
              </a:rPr>
              <a:t>Telescope</a:t>
            </a:r>
          </a:p>
        </p:txBody>
      </p:sp>
      <p:sp>
        <p:nvSpPr>
          <p:cNvPr id="1245224" name="Rectangle 41"/>
          <p:cNvSpPr>
            <a:spLocks noChangeArrowheads="1"/>
          </p:cNvSpPr>
          <p:nvPr/>
        </p:nvSpPr>
        <p:spPr bwMode="auto">
          <a:xfrm>
            <a:off x="1920875" y="4811713"/>
            <a:ext cx="1457325" cy="2206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100" b="0">
                <a:solidFill>
                  <a:srgbClr val="000000"/>
                </a:solidFill>
                <a:ea typeface="ＭＳ Ｐゴシック" pitchFamily="34" charset="-128"/>
              </a:rPr>
              <a:t>Camera</a:t>
            </a:r>
          </a:p>
        </p:txBody>
      </p:sp>
      <p:sp>
        <p:nvSpPr>
          <p:cNvPr id="1245225" name="Rectangle 42"/>
          <p:cNvSpPr>
            <a:spLocks noChangeArrowheads="1"/>
          </p:cNvSpPr>
          <p:nvPr/>
        </p:nvSpPr>
        <p:spPr bwMode="auto">
          <a:xfrm>
            <a:off x="1920875" y="5086350"/>
            <a:ext cx="1457325" cy="2190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100" b="0">
                <a:solidFill>
                  <a:srgbClr val="000000"/>
                </a:solidFill>
                <a:ea typeface="ＭＳ Ｐゴシック" pitchFamily="34" charset="-128"/>
              </a:rPr>
              <a:t>Defects</a:t>
            </a:r>
          </a:p>
        </p:txBody>
      </p:sp>
      <p:sp>
        <p:nvSpPr>
          <p:cNvPr id="1245226" name="Line 43"/>
          <p:cNvSpPr>
            <a:spLocks noChangeShapeType="1"/>
          </p:cNvSpPr>
          <p:nvPr/>
        </p:nvSpPr>
        <p:spPr bwMode="auto">
          <a:xfrm>
            <a:off x="3378200" y="4373563"/>
            <a:ext cx="3317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45227" name="Line 44"/>
          <p:cNvSpPr>
            <a:spLocks noChangeShapeType="1"/>
          </p:cNvSpPr>
          <p:nvPr/>
        </p:nvSpPr>
        <p:spPr bwMode="auto">
          <a:xfrm>
            <a:off x="3378200" y="4648200"/>
            <a:ext cx="3317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45228" name="Line 45"/>
          <p:cNvSpPr>
            <a:spLocks noChangeShapeType="1"/>
          </p:cNvSpPr>
          <p:nvPr/>
        </p:nvSpPr>
        <p:spPr bwMode="auto">
          <a:xfrm flipV="1">
            <a:off x="3378200" y="4811713"/>
            <a:ext cx="331788" cy="109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45229" name="Line 46"/>
          <p:cNvSpPr>
            <a:spLocks noChangeShapeType="1"/>
          </p:cNvSpPr>
          <p:nvPr/>
        </p:nvSpPr>
        <p:spPr bwMode="auto">
          <a:xfrm flipV="1">
            <a:off x="3378200" y="4921250"/>
            <a:ext cx="331788" cy="274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45230" name="Rectangle 47"/>
          <p:cNvSpPr>
            <a:spLocks noChangeArrowheads="1"/>
          </p:cNvSpPr>
          <p:nvPr/>
        </p:nvSpPr>
        <p:spPr bwMode="auto">
          <a:xfrm>
            <a:off x="3940175" y="5105400"/>
            <a:ext cx="860425" cy="274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100" b="0">
                <a:solidFill>
                  <a:srgbClr val="000000"/>
                </a:solidFill>
                <a:ea typeface="ＭＳ Ｐゴシック" pitchFamily="34" charset="-128"/>
              </a:rPr>
              <a:t>Formatting</a:t>
            </a:r>
          </a:p>
        </p:txBody>
      </p:sp>
      <p:sp>
        <p:nvSpPr>
          <p:cNvPr id="1245231" name="Text Box 50"/>
          <p:cNvSpPr txBox="1">
            <a:spLocks noChangeArrowheads="1"/>
          </p:cNvSpPr>
          <p:nvPr/>
        </p:nvSpPr>
        <p:spPr bwMode="auto">
          <a:xfrm>
            <a:off x="5827713" y="5086350"/>
            <a:ext cx="125888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b="0">
                <a:solidFill>
                  <a:srgbClr val="000000"/>
                </a:solidFill>
                <a:ea typeface="ＭＳ Ｐゴシック" pitchFamily="34" charset="-128"/>
              </a:rPr>
              <a:t>Generate per Sensor</a:t>
            </a:r>
          </a:p>
        </p:txBody>
      </p:sp>
      <p:sp>
        <p:nvSpPr>
          <p:cNvPr id="1245232" name="AutoShape 51"/>
          <p:cNvSpPr>
            <a:spLocks noChangeArrowheads="1"/>
          </p:cNvSpPr>
          <p:nvPr/>
        </p:nvSpPr>
        <p:spPr bwMode="auto">
          <a:xfrm rot="5400000">
            <a:off x="4222750" y="5395913"/>
            <a:ext cx="352425" cy="339725"/>
          </a:xfrm>
          <a:prstGeom prst="notchedRightArrow">
            <a:avLst>
              <a:gd name="adj1" fmla="val 50000"/>
              <a:gd name="adj2" fmla="val 31333"/>
            </a:avLst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b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245233" name="AutoShape 52"/>
          <p:cNvSpPr>
            <a:spLocks noChangeArrowheads="1"/>
          </p:cNvSpPr>
          <p:nvPr/>
        </p:nvSpPr>
        <p:spPr bwMode="auto">
          <a:xfrm>
            <a:off x="5894388" y="5773738"/>
            <a:ext cx="1125537" cy="4381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1200" b="0">
                <a:solidFill>
                  <a:srgbClr val="000000"/>
                </a:solidFill>
                <a:ea typeface="ＭＳ Ｐゴシック" pitchFamily="34" charset="-128"/>
              </a:rPr>
              <a:t>Calibration Simulation </a:t>
            </a:r>
          </a:p>
        </p:txBody>
      </p:sp>
      <p:sp>
        <p:nvSpPr>
          <p:cNvPr id="1245234" name="AutoShape 53"/>
          <p:cNvSpPr>
            <a:spLocks noChangeArrowheads="1"/>
          </p:cNvSpPr>
          <p:nvPr/>
        </p:nvSpPr>
        <p:spPr bwMode="auto">
          <a:xfrm>
            <a:off x="5232400" y="5908675"/>
            <a:ext cx="661988" cy="165100"/>
          </a:xfrm>
          <a:prstGeom prst="leftArrow">
            <a:avLst>
              <a:gd name="adj1" fmla="val 50000"/>
              <a:gd name="adj2" fmla="val 82958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b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245235" name="Rectangle 55"/>
          <p:cNvSpPr>
            <a:spLocks noChangeArrowheads="1"/>
          </p:cNvSpPr>
          <p:nvPr/>
        </p:nvSpPr>
        <p:spPr bwMode="auto">
          <a:xfrm>
            <a:off x="2782888" y="6376988"/>
            <a:ext cx="3309937" cy="3286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b="0">
                <a:solidFill>
                  <a:srgbClr val="000000"/>
                </a:solidFill>
                <a:ea typeface="ＭＳ Ｐゴシック" pitchFamily="34" charset="-128"/>
              </a:rPr>
              <a:t>LSST Sample Images and Catalogs</a:t>
            </a:r>
          </a:p>
        </p:txBody>
      </p:sp>
      <p:sp>
        <p:nvSpPr>
          <p:cNvPr id="1245236" name="AutoShape 48"/>
          <p:cNvSpPr>
            <a:spLocks noChangeArrowheads="1"/>
          </p:cNvSpPr>
          <p:nvPr/>
        </p:nvSpPr>
        <p:spPr bwMode="auto">
          <a:xfrm>
            <a:off x="4252913" y="4897438"/>
            <a:ext cx="303212" cy="21907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eaLnBrk="1" hangingPunct="1"/>
            <a:endParaRPr lang="en-US" b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245237" name="AutoShape 56"/>
          <p:cNvSpPr>
            <a:spLocks noChangeArrowheads="1"/>
          </p:cNvSpPr>
          <p:nvPr/>
        </p:nvSpPr>
        <p:spPr bwMode="auto">
          <a:xfrm rot="5400000">
            <a:off x="4232275" y="6108700"/>
            <a:ext cx="352425" cy="339725"/>
          </a:xfrm>
          <a:prstGeom prst="notchedRightArrow">
            <a:avLst>
              <a:gd name="adj1" fmla="val 50000"/>
              <a:gd name="adj2" fmla="val 31333"/>
            </a:avLst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b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245238" name="Text Box 54"/>
          <p:cNvSpPr txBox="1">
            <a:spLocks noChangeArrowheads="1"/>
          </p:cNvSpPr>
          <p:nvPr/>
        </p:nvSpPr>
        <p:spPr bwMode="auto">
          <a:xfrm>
            <a:off x="2971800" y="152400"/>
            <a:ext cx="2836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IMAGE SIMULATIONS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C092F-085A-4201-9167-FACAF42869F8}" type="slidenum">
              <a:rPr lang="en-US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390594" name="Title 6"/>
          <p:cNvSpPr>
            <a:spLocks noGrp="1"/>
          </p:cNvSpPr>
          <p:nvPr>
            <p:ph type="title" idx="4294967295"/>
          </p:nvPr>
        </p:nvSpPr>
        <p:spPr>
          <a:xfrm>
            <a:off x="304800" y="152400"/>
            <a:ext cx="8356600" cy="762000"/>
          </a:xfrm>
          <a:effectLst>
            <a:outerShdw dist="45791" dir="3378596" algn="ctr" rotWithShape="0">
              <a:schemeClr val="bg2"/>
            </a:outerShdw>
          </a:effectLst>
        </p:spPr>
        <p:txBody>
          <a:bodyPr/>
          <a:lstStyle/>
          <a:p>
            <a:r>
              <a:rPr lang="en-US" sz="3200" dirty="0" smtClean="0">
                <a:solidFill>
                  <a:srgbClr val="FAFA2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Full end-to-end simulations</a:t>
            </a:r>
            <a:endParaRPr lang="en-US" sz="3200" dirty="0">
              <a:solidFill>
                <a:srgbClr val="FAFA2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90595" name="Footer Placeholder 4"/>
          <p:cNvSpPr txBox="1">
            <a:spLocks noGrp="1"/>
          </p:cNvSpPr>
          <p:nvPr/>
        </p:nvSpPr>
        <p:spPr bwMode="auto">
          <a:xfrm>
            <a:off x="3124201" y="6248401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 algn="ctr" eaLnBrk="1" hangingPunct="1"/>
            <a:endParaRPr lang="en-US" sz="1000" b="0" dirty="0">
              <a:solidFill>
                <a:srgbClr val="000000"/>
              </a:solidFill>
            </a:endParaRPr>
          </a:p>
          <a:p>
            <a:pPr algn="ctr" eaLnBrk="1" hangingPunct="1"/>
            <a:endParaRPr lang="en-US" sz="1000" b="0" dirty="0">
              <a:solidFill>
                <a:srgbClr val="000000"/>
              </a:solidFill>
            </a:endParaRPr>
          </a:p>
        </p:txBody>
      </p:sp>
      <p:sp>
        <p:nvSpPr>
          <p:cNvPr id="1390596" name="Slide Number Placeholder 5"/>
          <p:cNvSpPr txBox="1">
            <a:spLocks noGrp="1"/>
          </p:cNvSpPr>
          <p:nvPr/>
        </p:nvSpPr>
        <p:spPr bwMode="auto">
          <a:xfrm>
            <a:off x="6858000" y="624840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 algn="r" eaLnBrk="1" hangingPunct="1"/>
            <a:endParaRPr lang="en-US" sz="1000" b="0" dirty="0">
              <a:solidFill>
                <a:srgbClr val="000000"/>
              </a:solidFill>
            </a:endParaRPr>
          </a:p>
        </p:txBody>
      </p:sp>
      <p:pic>
        <p:nvPicPr>
          <p:cNvPr id="8" name="Picture 7" descr="testeim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215507" cy="905256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4717B-C2F0-4B81-8424-394CB2C2AE99}" type="slidenum">
              <a:rPr lang="en-US"/>
              <a:pPr/>
              <a:t>2</a:t>
            </a:fld>
            <a:endParaRPr lang="en-US"/>
          </a:p>
        </p:txBody>
      </p:sp>
      <p:sp>
        <p:nvSpPr>
          <p:cNvPr id="982018" name="Rectangle 2"/>
          <p:cNvSpPr>
            <a:spLocks noGrp="1" noChangeArrowheads="1"/>
          </p:cNvSpPr>
          <p:nvPr>
            <p:ph type="title"/>
          </p:nvPr>
        </p:nvSpPr>
        <p:spPr>
          <a:xfrm>
            <a:off x="850900" y="266700"/>
            <a:ext cx="7239000" cy="762000"/>
          </a:xfrm>
        </p:spPr>
        <p:txBody>
          <a:bodyPr/>
          <a:lstStyle/>
          <a:p>
            <a:endParaRPr lang="en-US" sz="3600" i="1" dirty="0">
              <a:solidFill>
                <a:schemeClr val="accent2"/>
              </a:solidFill>
            </a:endParaRPr>
          </a:p>
        </p:txBody>
      </p:sp>
      <p:pic>
        <p:nvPicPr>
          <p:cNvPr id="6" name="Picture 5" descr="ahm2012-hal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42093" y="1"/>
            <a:ext cx="9628188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381750"/>
            <a:ext cx="2133600" cy="476250"/>
          </a:xfrm>
        </p:spPr>
        <p:txBody>
          <a:bodyPr/>
          <a:lstStyle/>
          <a:p>
            <a:pPr algn="l">
              <a:defRPr/>
            </a:pPr>
            <a:fld id="{C6431642-8DD3-46BD-8973-C38572405B0B}" type="slidenum">
              <a:rPr lang="en-US" sz="1000"/>
              <a:pPr algn="l">
                <a:defRPr/>
              </a:pPr>
              <a:t>20</a:t>
            </a:fld>
            <a:endParaRPr lang="en-US" sz="1000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6725" y="1143000"/>
            <a:ext cx="3981450" cy="5715000"/>
          </a:xfrm>
        </p:spPr>
        <p:txBody>
          <a:bodyPr/>
          <a:lstStyle/>
          <a:p>
            <a:pPr>
              <a:buFontTx/>
              <a:buNone/>
            </a:pPr>
            <a:endParaRPr lang="en-US" sz="3200" dirty="0" smtClean="0"/>
          </a:p>
          <a:p>
            <a:r>
              <a:rPr lang="en-US" sz="2800" dirty="0" smtClean="0"/>
              <a:t>245 authors</a:t>
            </a:r>
          </a:p>
          <a:p>
            <a:r>
              <a:rPr lang="en-US" sz="2800" dirty="0" smtClean="0"/>
              <a:t>598 pages</a:t>
            </a:r>
          </a:p>
          <a:p>
            <a:r>
              <a:rPr lang="en-US" sz="2800" dirty="0" smtClean="0"/>
              <a:t>Living document </a:t>
            </a:r>
          </a:p>
          <a:p>
            <a:pPr>
              <a:buFontTx/>
              <a:buNone/>
            </a:pPr>
            <a:r>
              <a:rPr lang="en-US" sz="2800" dirty="0" smtClean="0"/>
              <a:t>    (on lsst.org)</a:t>
            </a:r>
          </a:p>
        </p:txBody>
      </p:sp>
      <p:pic>
        <p:nvPicPr>
          <p:cNvPr id="17412" name="Picture 3" descr="SBcover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314450"/>
            <a:ext cx="413702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Line 4"/>
          <p:cNvSpPr>
            <a:spLocks noChangeShapeType="1"/>
          </p:cNvSpPr>
          <p:nvPr/>
        </p:nvSpPr>
        <p:spPr bwMode="auto">
          <a:xfrm>
            <a:off x="304800" y="990600"/>
            <a:ext cx="60293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0117" name="Rectangle 5"/>
          <p:cNvSpPr>
            <a:spLocks noChangeArrowheads="1"/>
          </p:cNvSpPr>
          <p:nvPr/>
        </p:nvSpPr>
        <p:spPr bwMode="auto">
          <a:xfrm>
            <a:off x="338138" y="277813"/>
            <a:ext cx="8167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FAFA2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LSST Science Book v2.0 written by LSST Collaboration</a:t>
            </a:r>
            <a:endParaRPr lang="en-US" sz="240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1370118" name="Text Box 6"/>
          <p:cNvSpPr txBox="1">
            <a:spLocks noChangeArrowheads="1"/>
          </p:cNvSpPr>
          <p:nvPr/>
        </p:nvSpPr>
        <p:spPr bwMode="auto">
          <a:xfrm>
            <a:off x="0" y="4047972"/>
            <a:ext cx="4786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http://www.lsst.org/lsst/scibook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0723" y="5058697"/>
            <a:ext cx="44687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11 Science Collaborations.</a:t>
            </a:r>
          </a:p>
          <a:p>
            <a:r>
              <a:rPr lang="en-US" sz="2400" i="1" dirty="0" smtClean="0"/>
              <a:t>Science by community, not the LSST project.</a:t>
            </a:r>
            <a:endParaRPr lang="en-US" sz="2400" i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F795B9-DB61-4B91-A65F-970384F8033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075" y="152400"/>
            <a:ext cx="870585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4E9B-A2A8-4E2D-9186-95D5327EA4A2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4672" y="1045115"/>
            <a:ext cx="5765707" cy="5774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39588" y="152400"/>
            <a:ext cx="7812741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noProof="0" dirty="0" smtClean="0">
                <a:solidFill>
                  <a:srgbClr val="FFE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Discover Nearby Dwarf Galaxies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E1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Picture2"/>
          <p:cNvPicPr>
            <a:picLocks noChangeAspect="1" noChangeArrowheads="1"/>
          </p:cNvPicPr>
          <p:nvPr/>
        </p:nvPicPr>
        <p:blipFill>
          <a:blip r:embed="rId3" cstate="print"/>
          <a:srcRect b="12518"/>
          <a:stretch>
            <a:fillRect/>
          </a:stretch>
        </p:blipFill>
        <p:spPr bwMode="auto">
          <a:xfrm>
            <a:off x="0" y="0"/>
            <a:ext cx="9144000" cy="717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2277" name="Text Box 5"/>
          <p:cNvSpPr txBox="1">
            <a:spLocks noChangeArrowheads="1"/>
          </p:cNvSpPr>
          <p:nvPr/>
        </p:nvSpPr>
        <p:spPr bwMode="auto">
          <a:xfrm>
            <a:off x="533400" y="280988"/>
            <a:ext cx="82677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Two radio-optical 3D spaces 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</p:txBody>
      </p:sp>
      <p:sp>
        <p:nvSpPr>
          <p:cNvPr id="182278" name="Text Box 6"/>
          <p:cNvSpPr txBox="1">
            <a:spLocks noChangeArrowheads="1"/>
          </p:cNvSpPr>
          <p:nvPr/>
        </p:nvSpPr>
        <p:spPr bwMode="auto">
          <a:xfrm>
            <a:off x="280220" y="1216333"/>
            <a:ext cx="8627805" cy="698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q"/>
              <a:defRPr/>
            </a:pPr>
            <a:r>
              <a:rPr lang="en-US" sz="3200" dirty="0" smtClean="0">
                <a:solidFill>
                  <a:schemeClr val="bg1"/>
                </a:solidFill>
              </a:rPr>
              <a:t> Nature</a:t>
            </a:r>
          </a:p>
          <a:p>
            <a:pPr>
              <a:defRPr/>
            </a:pPr>
            <a:r>
              <a:rPr lang="en-US" sz="3200" dirty="0" smtClean="0">
                <a:solidFill>
                  <a:schemeClr val="bg1"/>
                </a:solidFill>
              </a:rPr>
              <a:t>       	</a:t>
            </a:r>
            <a:r>
              <a:rPr lang="en-US" sz="3200" dirty="0" smtClean="0">
                <a:solidFill>
                  <a:schemeClr val="accent1"/>
                </a:solidFill>
              </a:rPr>
              <a:t>Flux distribution</a:t>
            </a:r>
          </a:p>
          <a:p>
            <a:pPr>
              <a:defRPr/>
            </a:pPr>
            <a:r>
              <a:rPr lang="en-US" sz="3200" dirty="0" smtClean="0">
                <a:solidFill>
                  <a:schemeClr val="accent1"/>
                </a:solidFill>
              </a:rPr>
              <a:t>        Number density</a:t>
            </a:r>
          </a:p>
          <a:p>
            <a:pPr>
              <a:defRPr/>
            </a:pPr>
            <a:r>
              <a:rPr lang="en-US" sz="3200" dirty="0" smtClean="0">
                <a:solidFill>
                  <a:schemeClr val="accent1"/>
                </a:solidFill>
              </a:rPr>
              <a:t>        Timescale</a:t>
            </a:r>
            <a:endParaRPr lang="en-US" sz="3200" dirty="0">
              <a:solidFill>
                <a:schemeClr val="accent1"/>
              </a:solidFill>
            </a:endParaRPr>
          </a:p>
          <a:p>
            <a:pPr>
              <a:buFont typeface="Wingdings" pitchFamily="2" charset="2"/>
              <a:buChar char="q"/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q"/>
              <a:defRPr/>
            </a:pPr>
            <a:r>
              <a:rPr lang="en-US" sz="3200" dirty="0" smtClean="0">
                <a:solidFill>
                  <a:schemeClr val="bg1"/>
                </a:solidFill>
              </a:rPr>
              <a:t> Observing</a:t>
            </a:r>
          </a:p>
          <a:p>
            <a:pPr>
              <a:defRPr/>
            </a:pPr>
            <a:r>
              <a:rPr lang="en-US" sz="3200" dirty="0" smtClean="0">
                <a:solidFill>
                  <a:schemeClr val="bg1"/>
                </a:solidFill>
              </a:rPr>
              <a:t>        </a:t>
            </a:r>
            <a:r>
              <a:rPr lang="en-US" sz="3200" dirty="0" smtClean="0">
                <a:solidFill>
                  <a:schemeClr val="accent1"/>
                </a:solidFill>
              </a:rPr>
              <a:t>Flux limit</a:t>
            </a:r>
          </a:p>
          <a:p>
            <a:pPr>
              <a:defRPr/>
            </a:pPr>
            <a:r>
              <a:rPr lang="en-US" sz="3200" dirty="0" smtClean="0">
                <a:solidFill>
                  <a:schemeClr val="accent1"/>
                </a:solidFill>
              </a:rPr>
              <a:t>        Survey area</a:t>
            </a:r>
          </a:p>
          <a:p>
            <a:pPr>
              <a:defRPr/>
            </a:pPr>
            <a:r>
              <a:rPr lang="en-US" sz="3200" dirty="0" smtClean="0">
                <a:solidFill>
                  <a:schemeClr val="accent1"/>
                </a:solidFill>
              </a:rPr>
              <a:t>        Time sampling</a:t>
            </a:r>
          </a:p>
          <a:p>
            <a:pPr>
              <a:defRPr/>
            </a:pPr>
            <a:endParaRPr lang="en-US" sz="3200" dirty="0" smtClean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3200" dirty="0" smtClean="0">
                <a:solidFill>
                  <a:schemeClr val="accent1"/>
                </a:solidFill>
              </a:rPr>
              <a:t> </a:t>
            </a:r>
            <a:endParaRPr lang="en-US" sz="3200" dirty="0">
              <a:solidFill>
                <a:schemeClr val="accent1"/>
              </a:solidFill>
            </a:endParaRPr>
          </a:p>
          <a:p>
            <a:pPr>
              <a:defRPr/>
            </a:pP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Picture2"/>
          <p:cNvPicPr>
            <a:picLocks noChangeAspect="1" noChangeArrowheads="1"/>
          </p:cNvPicPr>
          <p:nvPr/>
        </p:nvPicPr>
        <p:blipFill>
          <a:blip r:embed="rId3" cstate="print"/>
          <a:srcRect b="12518"/>
          <a:stretch>
            <a:fillRect/>
          </a:stretch>
        </p:blipFill>
        <p:spPr bwMode="auto">
          <a:xfrm>
            <a:off x="0" y="0"/>
            <a:ext cx="9144000" cy="717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2277" name="Text Box 5"/>
          <p:cNvSpPr txBox="1">
            <a:spLocks noChangeArrowheads="1"/>
          </p:cNvSpPr>
          <p:nvPr/>
        </p:nvSpPr>
        <p:spPr bwMode="auto">
          <a:xfrm>
            <a:off x="533400" y="280988"/>
            <a:ext cx="82677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Optical      Radio Modes </a:t>
            </a:r>
            <a:endParaRPr lang="en-US" sz="4000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</p:txBody>
      </p:sp>
      <p:sp>
        <p:nvSpPr>
          <p:cNvPr id="182278" name="Text Box 6"/>
          <p:cNvSpPr txBox="1">
            <a:spLocks noChangeArrowheads="1"/>
          </p:cNvSpPr>
          <p:nvPr/>
        </p:nvSpPr>
        <p:spPr bwMode="auto">
          <a:xfrm>
            <a:off x="324465" y="1511300"/>
            <a:ext cx="8627805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q"/>
              <a:defRPr/>
            </a:pPr>
            <a:r>
              <a:rPr lang="en-US" sz="3200" dirty="0" smtClean="0">
                <a:solidFill>
                  <a:schemeClr val="bg1"/>
                </a:solidFill>
              </a:rPr>
              <a:t> Transient </a:t>
            </a:r>
            <a:r>
              <a:rPr lang="en-US" sz="3200" i="1" dirty="0" smtClean="0">
                <a:solidFill>
                  <a:schemeClr val="bg1"/>
                </a:solidFill>
              </a:rPr>
              <a:t>discovery</a:t>
            </a:r>
            <a:r>
              <a:rPr lang="en-US" sz="3200" dirty="0" smtClean="0">
                <a:solidFill>
                  <a:schemeClr val="bg1"/>
                </a:solidFill>
              </a:rPr>
              <a:t> via co-observing</a:t>
            </a:r>
          </a:p>
          <a:p>
            <a:pPr>
              <a:defRPr/>
            </a:pPr>
            <a:r>
              <a:rPr lang="en-US" sz="3200" dirty="0" smtClean="0">
                <a:solidFill>
                  <a:schemeClr val="bg1"/>
                </a:solidFill>
              </a:rPr>
              <a:t>       	</a:t>
            </a:r>
            <a:r>
              <a:rPr lang="en-US" sz="3200" dirty="0" smtClean="0">
                <a:solidFill>
                  <a:schemeClr val="accent1"/>
                </a:solidFill>
              </a:rPr>
              <a:t>&gt;30 sec timescales</a:t>
            </a:r>
            <a:endParaRPr lang="en-US" sz="3200" dirty="0">
              <a:solidFill>
                <a:schemeClr val="accent1"/>
              </a:solidFill>
            </a:endParaRPr>
          </a:p>
          <a:p>
            <a:pPr>
              <a:buFont typeface="Wingdings" pitchFamily="2" charset="2"/>
              <a:buChar char="q"/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q"/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q"/>
              <a:defRPr/>
            </a:pPr>
            <a:r>
              <a:rPr lang="en-US" sz="3200" dirty="0" smtClean="0">
                <a:solidFill>
                  <a:schemeClr val="bg1"/>
                </a:solidFill>
              </a:rPr>
              <a:t> Follow-up research</a:t>
            </a:r>
          </a:p>
          <a:p>
            <a:pPr algn="ctr">
              <a:defRPr/>
            </a:pPr>
            <a:r>
              <a:rPr lang="en-US" sz="3200" dirty="0" smtClean="0">
                <a:solidFill>
                  <a:schemeClr val="accent1"/>
                </a:solidFill>
              </a:rPr>
              <a:t>longer timescale multi-wavelength  investigations of new phenomena </a:t>
            </a:r>
            <a:endParaRPr lang="en-US" sz="3200" dirty="0">
              <a:solidFill>
                <a:schemeClr val="accent1"/>
              </a:solidFill>
            </a:endParaRPr>
          </a:p>
          <a:p>
            <a:pPr>
              <a:defRPr/>
            </a:pP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Left-Right Arrow 4"/>
          <p:cNvSpPr/>
          <p:nvPr/>
        </p:nvSpPr>
        <p:spPr bwMode="auto">
          <a:xfrm>
            <a:off x="2374492" y="427709"/>
            <a:ext cx="766916" cy="484632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65100" dist="38100" dir="2700000" algn="tl" rotWithShape="0">
              <a:schemeClr val="bg1">
                <a:lumMod val="85000"/>
                <a:alpha val="8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E05DC-26B1-465A-A45A-ADE7ADEB1331}" type="slidenum">
              <a:rPr lang="en-US"/>
              <a:pPr/>
              <a:t>25</a:t>
            </a:fld>
            <a:endParaRPr lang="en-US"/>
          </a:p>
        </p:txBody>
      </p:sp>
      <p:sp>
        <p:nvSpPr>
          <p:cNvPr id="12124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12421" name="Picture 5"/>
          <p:cNvPicPr>
            <a:picLocks noChangeAspect="1" noChangeArrowheads="1"/>
          </p:cNvPicPr>
          <p:nvPr/>
        </p:nvPicPr>
        <p:blipFill>
          <a:blip r:embed="rId3" cstate="print"/>
          <a:srcRect t="2429" r="3053" b="271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212422" name="Text Box 6"/>
          <p:cNvSpPr txBox="1">
            <a:spLocks noChangeArrowheads="1"/>
          </p:cNvSpPr>
          <p:nvPr/>
        </p:nvSpPr>
        <p:spPr bwMode="auto">
          <a:xfrm>
            <a:off x="7277100" y="6484938"/>
            <a:ext cx="1828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>
                <a:solidFill>
                  <a:schemeClr val="bg2"/>
                </a:solidFill>
              </a:rPr>
              <a:t>Rau et. al. 2009</a:t>
            </a:r>
          </a:p>
          <a:p>
            <a:endParaRPr lang="en-US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12423" name="WordArt 7"/>
          <p:cNvSpPr>
            <a:spLocks noChangeArrowheads="1" noChangeShapeType="1" noTextEdit="1"/>
          </p:cNvSpPr>
          <p:nvPr/>
        </p:nvSpPr>
        <p:spPr bwMode="auto">
          <a:xfrm>
            <a:off x="1616075" y="3117850"/>
            <a:ext cx="2495550" cy="103981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unexplored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52400"/>
            <a:ext cx="6124575" cy="609600"/>
          </a:xfrm>
        </p:spPr>
        <p:txBody>
          <a:bodyPr/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Transient Radio – Optical Sky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F795B9-DB61-4B91-A65F-970384F8033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792" y="1019174"/>
            <a:ext cx="8868366" cy="5295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257925" y="6315075"/>
            <a:ext cx="17761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Fender &amp; Bell 2011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0580" y="2461260"/>
            <a:ext cx="3046205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LSST optical 0.4 </a:t>
            </a:r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dirty="0" err="1" smtClean="0"/>
              <a:t>Jy</a:t>
            </a:r>
            <a:r>
              <a:rPr lang="en-US" dirty="0" smtClean="0"/>
              <a:t> / day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1C761-75B8-4FB7-AF3C-CE0F16066806}" type="slidenum">
              <a:rPr lang="en-US">
                <a:solidFill>
                  <a:srgbClr val="000000"/>
                </a:solidFill>
              </a:rPr>
              <a:pPr/>
              <a:t>27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18145" y="343470"/>
            <a:ext cx="6147179" cy="1498978"/>
          </a:xfrm>
        </p:spPr>
        <p:txBody>
          <a:bodyPr/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Automated discovery</a:t>
            </a:r>
            <a:b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exploration</a:t>
            </a:r>
            <a:endParaRPr 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84016" y="2339538"/>
            <a:ext cx="649408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Discovering </a:t>
            </a:r>
          </a:p>
          <a:p>
            <a:pPr algn="ctr"/>
            <a:r>
              <a:rPr lang="en-US" sz="54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The 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unexpected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3206" y="5780782"/>
            <a:ext cx="727231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This is required also for </a:t>
            </a:r>
          </a:p>
          <a:p>
            <a:pPr algn="ctr"/>
            <a:r>
              <a:rPr lang="en-US" sz="3200" dirty="0" smtClean="0"/>
              <a:t>automated Data Quality Assessment</a:t>
            </a:r>
            <a:endParaRPr lang="en-US" sz="32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215900"/>
            <a:ext cx="5867400" cy="609600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Alert Rate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17600"/>
            <a:ext cx="8534400" cy="4221163"/>
          </a:xfrm>
        </p:spPr>
        <p:txBody>
          <a:bodyPr/>
          <a:lstStyle/>
          <a:p>
            <a:pPr marL="0">
              <a:buFont typeface="Wingdings" pitchFamily="2" charset="2"/>
              <a:buNone/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ten minutes time the LSST transient pipeline is likely to issue 2,000 (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</a:t>
            </a:r>
            <a:r>
              <a:rPr lang="en-US" sz="28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-10,000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alerts at 5</a:t>
            </a:r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>
              <a:buFont typeface="Wingdings" pitchFamily="2" charset="2"/>
              <a:buNone/>
              <a:defRPr/>
            </a:pP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>
              <a:buFont typeface="Wingdings" pitchFamily="2" charset="2"/>
              <a:buNone/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While most of these will be moving objects, perhaps several thousand will be flaring objects or bursts.  Possibly new kinds of objects!</a:t>
            </a:r>
          </a:p>
          <a:p>
            <a:pPr marL="0">
              <a:buFont typeface="Wingdings" pitchFamily="2" charset="2"/>
              <a:buNone/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Radio-Optical co-observing!</a:t>
            </a:r>
          </a:p>
          <a:p>
            <a:pPr marL="0">
              <a:buFont typeface="Wingdings" pitchFamily="2" charset="2"/>
              <a:buNone/>
              <a:defRPr/>
            </a:pP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>
              <a:buFont typeface="Wingdings" pitchFamily="2" charset="2"/>
              <a:buNone/>
              <a:defRPr/>
            </a:pP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needed then is highly trusted event classification. FAST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AAEBF2-FBC5-40B2-B40B-8F28CBDC878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2908B5-10D7-40BB-A436-783CCA43EBE3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24579" name="Rectangle 4"/>
          <p:cNvSpPr>
            <a:spLocks noGrp="1" noChangeArrowheads="1"/>
          </p:cNvSpPr>
          <p:nvPr>
            <p:ph type="title"/>
          </p:nvPr>
        </p:nvSpPr>
        <p:spPr>
          <a:xfrm>
            <a:off x="990600" y="177800"/>
            <a:ext cx="5867400" cy="609600"/>
          </a:xfrm>
        </p:spPr>
        <p:txBody>
          <a:bodyPr/>
          <a:lstStyle/>
          <a:p>
            <a:pPr eaLnBrk="1" hangingPunct="1"/>
            <a:r>
              <a:rPr lang="en-US" sz="2800" smtClean="0">
                <a:solidFill>
                  <a:schemeClr val="tx1"/>
                </a:solidFill>
              </a:rPr>
              <a:t>DATA PRODUCTS</a:t>
            </a:r>
          </a:p>
        </p:txBody>
      </p:sp>
      <p:pic>
        <p:nvPicPr>
          <p:cNvPr id="24580" name="Picture 6" descr="Data Applicatio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79463"/>
            <a:ext cx="9144000" cy="553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6343" name="Oval 7"/>
          <p:cNvSpPr>
            <a:spLocks noChangeArrowheads="1"/>
          </p:cNvSpPr>
          <p:nvPr/>
        </p:nvSpPr>
        <p:spPr bwMode="auto">
          <a:xfrm>
            <a:off x="6756400" y="2222500"/>
            <a:ext cx="2197100" cy="16129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01022" y="0"/>
            <a:ext cx="5535554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 pitchFamily="34" charset="0"/>
              </a:rPr>
              <a:t>CLASSIFICATION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166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166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634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64622-C366-460D-87EA-100823DB69C1}" type="slidenum">
              <a:rPr lang="en-US">
                <a:solidFill>
                  <a:srgbClr val="000000"/>
                </a:solidFill>
              </a:rPr>
              <a:pPr/>
              <a:t>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4077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295400"/>
            <a:ext cx="4191000" cy="4876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600" dirty="0" smtClean="0">
                <a:solidFill>
                  <a:srgbClr val="FFFFFF"/>
                </a:solidFill>
              </a:rPr>
              <a:t>Adler Planetarium</a:t>
            </a:r>
          </a:p>
          <a:p>
            <a:pPr>
              <a:lnSpc>
                <a:spcPct val="80000"/>
              </a:lnSpc>
            </a:pPr>
            <a:r>
              <a:rPr lang="en-US" sz="1600" dirty="0" smtClean="0">
                <a:solidFill>
                  <a:srgbClr val="FFFFFF"/>
                </a:solidFill>
              </a:rPr>
              <a:t>Argonne National Lab</a:t>
            </a:r>
          </a:p>
          <a:p>
            <a:pPr>
              <a:lnSpc>
                <a:spcPct val="80000"/>
              </a:lnSpc>
            </a:pPr>
            <a:r>
              <a:rPr lang="en-US" sz="1600" dirty="0" smtClean="0">
                <a:solidFill>
                  <a:srgbClr val="FFFFFF"/>
                </a:solidFill>
              </a:rPr>
              <a:t>Brookhaven </a:t>
            </a:r>
            <a:r>
              <a:rPr lang="en-US" sz="1600" dirty="0">
                <a:solidFill>
                  <a:srgbClr val="FFFFFF"/>
                </a:solidFill>
              </a:rPr>
              <a:t>National Laboratory 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FFFFFF"/>
                </a:solidFill>
              </a:rPr>
              <a:t>California Institute of Technology 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FFFFFF"/>
                </a:solidFill>
              </a:rPr>
              <a:t>Carnegie Mellon University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FFFFFF"/>
                </a:solidFill>
              </a:rPr>
              <a:t>Chile 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FFFFFF"/>
                </a:solidFill>
              </a:rPr>
              <a:t>Cornell University 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FFFFFF"/>
                </a:solidFill>
              </a:rPr>
              <a:t>Drexel </a:t>
            </a:r>
            <a:r>
              <a:rPr lang="en-US" sz="1600" dirty="0" smtClean="0">
                <a:solidFill>
                  <a:srgbClr val="FFFFFF"/>
                </a:solidFill>
              </a:rPr>
              <a:t>University</a:t>
            </a:r>
          </a:p>
          <a:p>
            <a:pPr>
              <a:lnSpc>
                <a:spcPct val="80000"/>
              </a:lnSpc>
            </a:pPr>
            <a:r>
              <a:rPr lang="en-US" sz="1600" dirty="0" err="1" smtClean="0">
                <a:solidFill>
                  <a:srgbClr val="FFFFFF"/>
                </a:solidFill>
              </a:rPr>
              <a:t>Fermilab</a:t>
            </a:r>
            <a:endParaRPr lang="en-US" sz="1600" dirty="0" smtClean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1600" dirty="0" smtClean="0">
                <a:solidFill>
                  <a:srgbClr val="FFFFFF"/>
                </a:solidFill>
              </a:rPr>
              <a:t>George Mason University</a:t>
            </a:r>
            <a:endParaRPr lang="en-US" sz="1600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FFFFFF"/>
                </a:solidFill>
              </a:rPr>
              <a:t>Google Inc. 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FFFFFF"/>
                </a:solidFill>
              </a:rPr>
              <a:t>Harvard-Smithsonian Center for Astrophysics 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FFFFFF"/>
                </a:solidFill>
              </a:rPr>
              <a:t>IN2P3 Labs    France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FFFFFF"/>
                </a:solidFill>
              </a:rPr>
              <a:t>Johns Hopkins University </a:t>
            </a:r>
          </a:p>
          <a:p>
            <a:pPr>
              <a:lnSpc>
                <a:spcPct val="80000"/>
              </a:lnSpc>
            </a:pPr>
            <a:r>
              <a:rPr lang="en-US" sz="1600" dirty="0" err="1">
                <a:solidFill>
                  <a:srgbClr val="FFFFFF"/>
                </a:solidFill>
              </a:rPr>
              <a:t>Kavli</a:t>
            </a:r>
            <a:r>
              <a:rPr lang="en-US" sz="1600" dirty="0">
                <a:solidFill>
                  <a:srgbClr val="FFFFFF"/>
                </a:solidFill>
              </a:rPr>
              <a:t> Institute for Particle Astrophysics and Cosmology at Stanford University 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FFFFFF"/>
                </a:solidFill>
              </a:rPr>
              <a:t>Las </a:t>
            </a:r>
            <a:r>
              <a:rPr lang="en-US" sz="1600" dirty="0" err="1">
                <a:solidFill>
                  <a:srgbClr val="FFFFFF"/>
                </a:solidFill>
              </a:rPr>
              <a:t>Cumbres</a:t>
            </a:r>
            <a:r>
              <a:rPr lang="en-US" sz="1600" dirty="0">
                <a:solidFill>
                  <a:srgbClr val="FFFFFF"/>
                </a:solidFill>
              </a:rPr>
              <a:t> Observatory Global Telescope Network, Inc. 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FFFFFF"/>
                </a:solidFill>
              </a:rPr>
              <a:t>Lawrence Livermore National Laboratory </a:t>
            </a:r>
          </a:p>
          <a:p>
            <a:pPr>
              <a:lnSpc>
                <a:spcPct val="80000"/>
              </a:lnSpc>
            </a:pP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44077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419600" y="1295400"/>
            <a:ext cx="4572000" cy="4648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600" dirty="0" smtClean="0">
                <a:solidFill>
                  <a:srgbClr val="FFFFFF"/>
                </a:solidFill>
              </a:rPr>
              <a:t>Los Alamos National Laboratory</a:t>
            </a:r>
          </a:p>
          <a:p>
            <a:pPr>
              <a:lnSpc>
                <a:spcPct val="80000"/>
              </a:lnSpc>
            </a:pPr>
            <a:r>
              <a:rPr lang="en-US" sz="1600" dirty="0" smtClean="0">
                <a:solidFill>
                  <a:srgbClr val="FFFFFF"/>
                </a:solidFill>
              </a:rPr>
              <a:t>National </a:t>
            </a:r>
            <a:r>
              <a:rPr lang="en-US" sz="1600" dirty="0">
                <a:solidFill>
                  <a:srgbClr val="FFFFFF"/>
                </a:solidFill>
              </a:rPr>
              <a:t>Optical Astronomy </a:t>
            </a:r>
            <a:r>
              <a:rPr lang="en-US" sz="1600" dirty="0" smtClean="0">
                <a:solidFill>
                  <a:srgbClr val="FFFFFF"/>
                </a:solidFill>
              </a:rPr>
              <a:t>Observatory</a:t>
            </a:r>
          </a:p>
          <a:p>
            <a:pPr>
              <a:lnSpc>
                <a:spcPct val="80000"/>
              </a:lnSpc>
            </a:pPr>
            <a:r>
              <a:rPr lang="en-US" sz="1600" dirty="0" smtClean="0">
                <a:solidFill>
                  <a:srgbClr val="FFFFFF"/>
                </a:solidFill>
              </a:rPr>
              <a:t>National Radio Astronomy Observatory</a:t>
            </a:r>
            <a:endParaRPr lang="en-US" sz="1600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FFFFFF"/>
                </a:solidFill>
              </a:rPr>
              <a:t>Princeton University 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FFFFFF"/>
                </a:solidFill>
              </a:rPr>
              <a:t>Purdue University 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FFFFFF"/>
                </a:solidFill>
              </a:rPr>
              <a:t>Research Corporation for Science Advancement 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FFFFFF"/>
                </a:solidFill>
              </a:rPr>
              <a:t>Rutgers University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FFFFFF"/>
                </a:solidFill>
              </a:rPr>
              <a:t>Space Telescope Science Institute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FFFFFF"/>
                </a:solidFill>
              </a:rPr>
              <a:t>SLAC National Accelerator </a:t>
            </a:r>
            <a:r>
              <a:rPr lang="en-US" sz="1600" dirty="0" smtClean="0">
                <a:solidFill>
                  <a:srgbClr val="FFFFFF"/>
                </a:solidFill>
              </a:rPr>
              <a:t>Laboratory</a:t>
            </a:r>
          </a:p>
          <a:p>
            <a:pPr>
              <a:lnSpc>
                <a:spcPct val="80000"/>
              </a:lnSpc>
            </a:pPr>
            <a:r>
              <a:rPr lang="en-US" sz="1600" dirty="0" smtClean="0">
                <a:solidFill>
                  <a:srgbClr val="FFFFFF"/>
                </a:solidFill>
              </a:rPr>
              <a:t>Texas A&amp;M University </a:t>
            </a:r>
            <a:endParaRPr lang="en-US" sz="1600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FFFFFF"/>
                </a:solidFill>
              </a:rPr>
              <a:t>The Pennsylvania State University 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FFFFFF"/>
                </a:solidFill>
              </a:rPr>
              <a:t>The University of Arizona 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FFFFFF"/>
                </a:solidFill>
              </a:rPr>
              <a:t>University of California, Davis 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FFFFFF"/>
                </a:solidFill>
              </a:rPr>
              <a:t>University of California, Irvine 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FFFFFF"/>
                </a:solidFill>
              </a:rPr>
              <a:t>University of Illinois at </a:t>
            </a:r>
            <a:r>
              <a:rPr lang="en-US" sz="1600" dirty="0" smtClean="0">
                <a:solidFill>
                  <a:srgbClr val="FFFFFF"/>
                </a:solidFill>
              </a:rPr>
              <a:t>Urbana-Champaign</a:t>
            </a:r>
          </a:p>
          <a:p>
            <a:pPr>
              <a:lnSpc>
                <a:spcPct val="80000"/>
              </a:lnSpc>
            </a:pPr>
            <a:r>
              <a:rPr lang="en-US" sz="1600" dirty="0" smtClean="0">
                <a:solidFill>
                  <a:srgbClr val="FFFFFF"/>
                </a:solidFill>
              </a:rPr>
              <a:t>University of Michigan</a:t>
            </a:r>
            <a:endParaRPr lang="en-US" sz="1600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FFFFFF"/>
                </a:solidFill>
              </a:rPr>
              <a:t>University of Pennsylvania 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FFFFFF"/>
                </a:solidFill>
              </a:rPr>
              <a:t>University of Pittsburgh 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FFFFFF"/>
                </a:solidFill>
              </a:rPr>
              <a:t>University of Washington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FFFFFF"/>
                </a:solidFill>
              </a:rPr>
              <a:t>Vanderbilt </a:t>
            </a:r>
            <a:r>
              <a:rPr lang="en-US" sz="1600" dirty="0" smtClean="0">
                <a:solidFill>
                  <a:srgbClr val="FFFFFF"/>
                </a:solidFill>
              </a:rPr>
              <a:t>&amp; Fisk Universities</a:t>
            </a:r>
            <a:endParaRPr lang="en-US" sz="1600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440772" name="Text Box 4"/>
          <p:cNvSpPr txBox="1">
            <a:spLocks noChangeArrowheads="1"/>
          </p:cNvSpPr>
          <p:nvPr/>
        </p:nvSpPr>
        <p:spPr bwMode="auto">
          <a:xfrm>
            <a:off x="1194619" y="360363"/>
            <a:ext cx="71591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AFA2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37 Institutional </a:t>
            </a:r>
            <a:r>
              <a:rPr lang="en-US" sz="2800" dirty="0">
                <a:solidFill>
                  <a:srgbClr val="FAFA2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Members of </a:t>
            </a:r>
            <a:r>
              <a:rPr lang="en-US" sz="2800" dirty="0" smtClean="0">
                <a:solidFill>
                  <a:srgbClr val="FAFA2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LSST Corp.</a:t>
            </a:r>
            <a:endParaRPr lang="en-US" sz="2800" dirty="0">
              <a:solidFill>
                <a:srgbClr val="FAFA2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21301D-7E3B-4FE9-BF36-027588D1ACDB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92213" y="152400"/>
            <a:ext cx="7367587" cy="549275"/>
          </a:xfrm>
        </p:spPr>
        <p:txBody>
          <a:bodyPr/>
          <a:lstStyle/>
          <a:p>
            <a:pPr eaLnBrk="1" hangingPunct="1"/>
            <a:r>
              <a:rPr lang="en-US" sz="3600" b="0" smtClean="0">
                <a:solidFill>
                  <a:srgbClr val="FFFF00"/>
                </a:solidFill>
                <a:latin typeface="Tahoma" pitchFamily="34" charset="0"/>
              </a:rPr>
              <a:t>Assuring accurate classification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1143000"/>
            <a:ext cx="4411663" cy="2790825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  <a:latin typeface="Arial" charset="0"/>
              </a:rPr>
              <a:t>Characterize the known          </a:t>
            </a:r>
            <a:r>
              <a:rPr lang="en-US" dirty="0" smtClean="0">
                <a:solidFill>
                  <a:srgbClr val="FFFF00"/>
                </a:solidFill>
                <a:latin typeface="Comic Sans MS" pitchFamily="66" charset="0"/>
              </a:rPr>
              <a:t>clustering</a:t>
            </a:r>
            <a:r>
              <a:rPr lang="en-US" dirty="0" smtClean="0">
                <a:solidFill>
                  <a:srgbClr val="002060"/>
                </a:solidFill>
                <a:latin typeface="Arial" charset="0"/>
              </a:rPr>
              <a:t>)</a:t>
            </a: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  <a:latin typeface="Arial" charset="0"/>
              </a:rPr>
              <a:t>Assign the new </a:t>
            </a:r>
            <a:r>
              <a:rPr lang="en-US" dirty="0" smtClean="0">
                <a:solidFill>
                  <a:srgbClr val="FFFF00"/>
                </a:solidFill>
                <a:latin typeface="Comic Sans MS" pitchFamily="66" charset="0"/>
              </a:rPr>
              <a:t>classification</a:t>
            </a:r>
            <a:endParaRPr lang="en-US" dirty="0" smtClean="0">
              <a:solidFill>
                <a:srgbClr val="002060"/>
              </a:solidFill>
              <a:latin typeface="Arial" charset="0"/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  <a:latin typeface="Arial" charset="0"/>
              </a:rPr>
              <a:t>Discover the unknown </a:t>
            </a:r>
            <a:r>
              <a:rPr lang="en-US" dirty="0" smtClean="0">
                <a:solidFill>
                  <a:srgbClr val="FFFF00"/>
                </a:solidFill>
                <a:latin typeface="Comic Sans MS" pitchFamily="66" charset="0"/>
              </a:rPr>
              <a:t>outlier detection</a:t>
            </a:r>
            <a:endParaRPr lang="en-US" dirty="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232900" name="Rectangle 5"/>
          <p:cNvSpPr>
            <a:spLocks noChangeArrowheads="1"/>
          </p:cNvSpPr>
          <p:nvPr/>
        </p:nvSpPr>
        <p:spPr bwMode="auto">
          <a:xfrm>
            <a:off x="381000" y="4800600"/>
            <a:ext cx="8686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 marL="342882" indent="-342882" eaLnBrk="1" hangingPunct="1">
              <a:spcBef>
                <a:spcPct val="20000"/>
              </a:spcBef>
              <a:defRPr/>
            </a:pPr>
            <a:r>
              <a:rPr lang="en-US" sz="2400" b="0" dirty="0">
                <a:solidFill>
                  <a:srgbClr val="FFFFFF"/>
                </a:solidFill>
                <a:latin typeface="Arial" pitchFamily="34" charset="0"/>
              </a:rPr>
              <a:t>Benefits of very large data sets:</a:t>
            </a:r>
          </a:p>
          <a:p>
            <a:pPr marL="1142942" lvl="2" indent="-228588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sz="2800" dirty="0">
                <a:solidFill>
                  <a:srgbClr val="80808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best statistical analysis of “typical” events</a:t>
            </a:r>
          </a:p>
          <a:p>
            <a:pPr marL="1142942" lvl="2" indent="-228588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sz="2800" dirty="0">
                <a:solidFill>
                  <a:srgbClr val="80808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automated search for “rare” events</a:t>
            </a:r>
          </a:p>
        </p:txBody>
      </p:sp>
      <p:pic>
        <p:nvPicPr>
          <p:cNvPr id="30726" name="Picture 5" descr="vestrand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2163" y="762000"/>
            <a:ext cx="4027487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Text Box 6"/>
          <p:cNvSpPr txBox="1">
            <a:spLocks noChangeArrowheads="1"/>
          </p:cNvSpPr>
          <p:nvPr/>
        </p:nvSpPr>
        <p:spPr bwMode="auto">
          <a:xfrm>
            <a:off x="6753225" y="4468813"/>
            <a:ext cx="128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/>
          <a:p>
            <a:r>
              <a:rPr lang="en-US" b="0">
                <a:solidFill>
                  <a:srgbClr val="808080"/>
                </a:solidFill>
              </a:rPr>
              <a:t>Tom Vestrand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21301D-7E3B-4FE9-BF36-027588D1ACDB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92213" y="152400"/>
            <a:ext cx="7367587" cy="549275"/>
          </a:xfrm>
        </p:spPr>
        <p:txBody>
          <a:bodyPr/>
          <a:lstStyle/>
          <a:p>
            <a:pPr eaLnBrk="1" hangingPunct="1"/>
            <a:r>
              <a:rPr lang="en-US" sz="3600" b="0" dirty="0" smtClean="0">
                <a:solidFill>
                  <a:srgbClr val="FFFF00"/>
                </a:solidFill>
                <a:latin typeface="Tahoma" pitchFamily="34" charset="0"/>
              </a:rPr>
              <a:t>completeness-purity trade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1143000"/>
            <a:ext cx="4014019" cy="2790825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  <a:latin typeface="Arial" charset="0"/>
              </a:rPr>
              <a:t>Rare events should be reliable events</a:t>
            </a:r>
            <a:endParaRPr lang="en-US" dirty="0" smtClean="0">
              <a:solidFill>
                <a:srgbClr val="002060"/>
              </a:solidFill>
              <a:latin typeface="Arial" charset="0"/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  <a:latin typeface="Arial" charset="0"/>
              </a:rPr>
              <a:t>Radio-optical correlations</a:t>
            </a:r>
            <a:endParaRPr lang="en-US" dirty="0" smtClean="0">
              <a:solidFill>
                <a:srgbClr val="002060"/>
              </a:solidFill>
              <a:latin typeface="Arial" charset="0"/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  <a:latin typeface="Arial" charset="0"/>
              </a:rPr>
              <a:t>Sensitive to tails of distributions</a:t>
            </a:r>
            <a:endParaRPr lang="en-US" dirty="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232900" name="Rectangle 5"/>
          <p:cNvSpPr>
            <a:spLocks noChangeArrowheads="1"/>
          </p:cNvSpPr>
          <p:nvPr/>
        </p:nvSpPr>
        <p:spPr bwMode="auto">
          <a:xfrm>
            <a:off x="737418" y="4800600"/>
            <a:ext cx="8330381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 marL="342882" indent="-342882" eaLnBrk="1" hangingPunct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i="1" dirty="0" smtClean="0">
                <a:solidFill>
                  <a:srgbClr val="FFFFFF"/>
                </a:solidFill>
                <a:latin typeface="Arial" pitchFamily="34" charset="0"/>
              </a:rPr>
              <a:t>Radio trigger  </a:t>
            </a:r>
          </a:p>
          <a:p>
            <a:pPr marL="342882" indent="-342882" eaLnBrk="1" hangingPunct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i="1" dirty="0" smtClean="0">
                <a:solidFill>
                  <a:srgbClr val="FFFFFF"/>
                </a:solidFill>
                <a:latin typeface="Arial" pitchFamily="34" charset="0"/>
              </a:rPr>
              <a:t>Optical trigger  </a:t>
            </a:r>
          </a:p>
          <a:p>
            <a:pPr marL="342882" indent="-342882" eaLnBrk="1" hangingPunct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i="1" dirty="0" smtClean="0">
                <a:solidFill>
                  <a:srgbClr val="FFFFFF"/>
                </a:solidFill>
                <a:latin typeface="Arial" pitchFamily="34" charset="0"/>
              </a:rPr>
              <a:t>Statistical  cross correlations</a:t>
            </a:r>
            <a:endParaRPr lang="en-US" sz="2800" i="1" dirty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8" name="Picture 7" descr="img11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88545" y="893628"/>
            <a:ext cx="4755455" cy="329491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 Paradigm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629" y="1143001"/>
            <a:ext cx="8708572" cy="4983163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Astronomer+</a:t>
            </a:r>
          </a:p>
          <a:p>
            <a:pPr>
              <a:buNone/>
            </a:pPr>
            <a:r>
              <a:rPr lang="en-US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pencil+paper</a:t>
            </a:r>
            <a:endParaRPr lang="en-US" sz="2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INSTRUMENT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TELESCOPE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1171" y="1509713"/>
            <a:ext cx="6302828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996A6-F904-443E-B7C6-653FB65A41DC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Paradigm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629" y="1143001"/>
            <a:ext cx="8708572" cy="4983163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ENABLED </a:t>
            </a:r>
          </a:p>
          <a:p>
            <a:pPr>
              <a:buNone/>
            </a:pP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DISCOVERY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INSTRUMENT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TELESCOPE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4670" y="1709056"/>
            <a:ext cx="6399330" cy="4539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996A6-F904-443E-B7C6-653FB65A41DC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52401"/>
            <a:ext cx="6520543" cy="609600"/>
          </a:xfrm>
        </p:spPr>
        <p:txBody>
          <a:bodyPr/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Harnessing Survey Data at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Exascale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629" y="1143001"/>
            <a:ext cx="7761514" cy="49831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Number of scientists does not scale with the data!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i="1" dirty="0" smtClean="0">
                <a:solidFill>
                  <a:schemeClr val="bg1"/>
                </a:solidFill>
              </a:rPr>
              <a:t>Database</a:t>
            </a:r>
            <a:r>
              <a:rPr lang="en-US" dirty="0" smtClean="0">
                <a:solidFill>
                  <a:schemeClr val="bg1"/>
                </a:solidFill>
              </a:rPr>
              <a:t> is the</a:t>
            </a:r>
          </a:p>
          <a:p>
            <a:pPr>
              <a:buNone/>
            </a:pPr>
            <a:r>
              <a:rPr lang="en-US" u="sng" dirty="0" smtClean="0">
                <a:solidFill>
                  <a:schemeClr val="bg1"/>
                </a:solidFill>
              </a:rPr>
              <a:t>new Lab</a:t>
            </a:r>
            <a:r>
              <a:rPr lang="en-US" dirty="0" smtClean="0">
                <a:solidFill>
                  <a:schemeClr val="bg1"/>
                </a:solidFill>
              </a:rPr>
              <a:t>, the </a:t>
            </a:r>
            <a:r>
              <a:rPr lang="en-US" u="sng" dirty="0" smtClean="0">
                <a:solidFill>
                  <a:schemeClr val="bg1"/>
                </a:solidFill>
              </a:rPr>
              <a:t>new</a:t>
            </a:r>
          </a:p>
          <a:p>
            <a:pPr>
              <a:buNone/>
            </a:pPr>
            <a:r>
              <a:rPr lang="en-US" u="sng" dirty="0" smtClean="0">
                <a:solidFill>
                  <a:schemeClr val="bg1"/>
                </a:solidFill>
              </a:rPr>
              <a:t>Experiment</a:t>
            </a:r>
          </a:p>
          <a:p>
            <a:pPr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dirty="0" smtClean="0"/>
              <a:t>Sparse matrix</a:t>
            </a:r>
          </a:p>
          <a:p>
            <a:pPr>
              <a:buNone/>
            </a:pPr>
            <a:r>
              <a:rPr lang="en-US" dirty="0" smtClean="0"/>
              <a:t>of databases:</a:t>
            </a:r>
          </a:p>
          <a:p>
            <a:pPr>
              <a:buNone/>
            </a:pPr>
            <a:r>
              <a:rPr lang="en-US" dirty="0" smtClean="0"/>
              <a:t>Radio &amp; optical </a:t>
            </a:r>
          </a:p>
          <a:p>
            <a:pPr>
              <a:buNone/>
            </a:pPr>
            <a:r>
              <a:rPr lang="en-US" dirty="0" smtClean="0"/>
              <a:t>observations, and</a:t>
            </a:r>
          </a:p>
          <a:p>
            <a:pPr>
              <a:buNone/>
            </a:pPr>
            <a:r>
              <a:rPr lang="en-US" dirty="0" smtClean="0"/>
              <a:t>simulations of</a:t>
            </a:r>
          </a:p>
          <a:p>
            <a:pPr>
              <a:buNone/>
            </a:pPr>
            <a:r>
              <a:rPr lang="en-US" dirty="0" smtClean="0"/>
              <a:t>observations</a:t>
            </a:r>
            <a:endParaRPr lang="en-US" dirty="0"/>
          </a:p>
        </p:txBody>
      </p:sp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4714" y="1600199"/>
            <a:ext cx="6249728" cy="490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996A6-F904-443E-B7C6-653FB65A41DC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52400"/>
            <a:ext cx="7058891" cy="609600"/>
          </a:xfrm>
        </p:spPr>
        <p:txBody>
          <a:bodyPr/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LSST DATA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C73A5-1F36-466F-9E0A-B448DA61853F}" type="slidenum">
              <a:rPr lang="en-US" smtClean="0">
                <a:solidFill>
                  <a:srgbClr val="000000"/>
                </a:solidFill>
              </a:rPr>
              <a:pPr/>
              <a:t>35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6363" y="1177637"/>
            <a:ext cx="85344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chemeClr val="bg1"/>
                </a:solidFill>
                <a:effectLst/>
              </a:rPr>
              <a:t>LSST data, including images and catalogs, will be available with </a:t>
            </a:r>
            <a:r>
              <a:rPr lang="en-US" sz="2800" u="sng" dirty="0" smtClean="0">
                <a:solidFill>
                  <a:schemeClr val="bg1"/>
                </a:solidFill>
                <a:effectLst/>
              </a:rPr>
              <a:t>no proprietary period</a:t>
            </a:r>
            <a:r>
              <a:rPr lang="en-US" sz="2800" dirty="0" smtClean="0">
                <a:solidFill>
                  <a:schemeClr val="bg1"/>
                </a:solidFill>
                <a:effectLst/>
              </a:rPr>
              <a:t> to the astronomical community of the United States, Chile, and International Partners</a:t>
            </a:r>
          </a:p>
          <a:p>
            <a:pPr algn="just"/>
            <a:r>
              <a:rPr lang="en-US" sz="2800" dirty="0" smtClean="0">
                <a:solidFill>
                  <a:srgbClr val="C0504D"/>
                </a:solidFill>
                <a:effectLst/>
              </a:rPr>
              <a:t/>
            </a:r>
            <a:br>
              <a:rPr lang="en-US" sz="2800" dirty="0" smtClean="0">
                <a:solidFill>
                  <a:srgbClr val="C0504D"/>
                </a:solidFill>
                <a:effectLst/>
              </a:rPr>
            </a:br>
            <a:endParaRPr lang="en-US" sz="2800" dirty="0" smtClean="0">
              <a:solidFill>
                <a:srgbClr val="C0504D"/>
              </a:solidFill>
              <a:effectLst/>
            </a:endParaRPr>
          </a:p>
          <a:p>
            <a:pPr algn="just"/>
            <a:r>
              <a:rPr lang="en-US" sz="2800" dirty="0" smtClean="0">
                <a:effectLst/>
              </a:rPr>
              <a:t>Transient alerts will be </a:t>
            </a:r>
            <a:r>
              <a:rPr lang="en-US" sz="2800" u="sng" dirty="0" smtClean="0">
                <a:effectLst/>
              </a:rPr>
              <a:t>available world-wide within 60 seconds</a:t>
            </a:r>
            <a:r>
              <a:rPr lang="en-US" sz="2800" dirty="0" smtClean="0">
                <a:effectLst/>
              </a:rPr>
              <a:t>, using standard VO protocols</a:t>
            </a:r>
            <a:br>
              <a:rPr lang="en-US" sz="2800" dirty="0" smtClean="0">
                <a:effectLst/>
              </a:rPr>
            </a:br>
            <a:endParaRPr lang="en-US" sz="2800" dirty="0" smtClean="0">
              <a:effectLst/>
            </a:endParaRPr>
          </a:p>
          <a:p>
            <a:pPr algn="just"/>
            <a:r>
              <a:rPr lang="en-US" sz="2800" dirty="0" smtClean="0">
                <a:effectLst/>
              </a:rPr>
              <a:t>LSST </a:t>
            </a:r>
            <a:r>
              <a:rPr lang="en-US" sz="2800" u="sng" dirty="0" smtClean="0">
                <a:effectLst/>
              </a:rPr>
              <a:t>data processing </a:t>
            </a:r>
            <a:r>
              <a:rPr lang="en-US" sz="2800" u="sng" smtClean="0">
                <a:effectLst/>
              </a:rPr>
              <a:t>stack </a:t>
            </a:r>
            <a:r>
              <a:rPr lang="en-US" sz="2800" u="sng" smtClean="0"/>
              <a:t>is</a:t>
            </a:r>
            <a:r>
              <a:rPr lang="en-US" sz="2800" u="sng" smtClean="0">
                <a:effectLst/>
              </a:rPr>
              <a:t> </a:t>
            </a:r>
            <a:r>
              <a:rPr lang="en-US" sz="2800" u="sng" dirty="0" smtClean="0">
                <a:effectLst/>
              </a:rPr>
              <a:t>free software</a:t>
            </a:r>
            <a:r>
              <a:rPr lang="en-US" sz="2800" dirty="0" smtClean="0">
                <a:effectLst/>
              </a:rPr>
              <a:t> (licensed under the GPL, v3 or later)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286" y="152400"/>
            <a:ext cx="8980714" cy="6096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Site selection based on weather and seeing conditions, as well as infrastructure considerations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4" cstate="print"/>
          <a:srcRect t="3857" b="2277"/>
          <a:stretch>
            <a:fillRect/>
          </a:stretch>
        </p:blipFill>
        <p:spPr bwMode="auto">
          <a:xfrm>
            <a:off x="425450" y="914400"/>
            <a:ext cx="8439150" cy="5562600"/>
          </a:xfrm>
          <a:prstGeom prst="rect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4341" name="Freeform 4"/>
          <p:cNvSpPr>
            <a:spLocks/>
          </p:cNvSpPr>
          <p:nvPr/>
        </p:nvSpPr>
        <p:spPr bwMode="auto">
          <a:xfrm>
            <a:off x="2871788" y="2195513"/>
            <a:ext cx="4795837" cy="1366837"/>
          </a:xfrm>
          <a:custGeom>
            <a:avLst/>
            <a:gdLst>
              <a:gd name="T0" fmla="*/ 0 w 3021"/>
              <a:gd name="T1" fmla="*/ 0 h 861"/>
              <a:gd name="T2" fmla="*/ 2147483647 w 3021"/>
              <a:gd name="T3" fmla="*/ 2147483647 h 861"/>
              <a:gd name="T4" fmla="*/ 2147483647 w 3021"/>
              <a:gd name="T5" fmla="*/ 2147483647 h 861"/>
              <a:gd name="T6" fmla="*/ 2147483647 w 3021"/>
              <a:gd name="T7" fmla="*/ 2147483647 h 861"/>
              <a:gd name="T8" fmla="*/ 2147483647 w 3021"/>
              <a:gd name="T9" fmla="*/ 2147483647 h 861"/>
              <a:gd name="T10" fmla="*/ 2147483647 w 3021"/>
              <a:gd name="T11" fmla="*/ 2147483647 h 861"/>
              <a:gd name="T12" fmla="*/ 2147483647 w 3021"/>
              <a:gd name="T13" fmla="*/ 2147483647 h 861"/>
              <a:gd name="T14" fmla="*/ 2147483647 w 3021"/>
              <a:gd name="T15" fmla="*/ 2147483647 h 861"/>
              <a:gd name="T16" fmla="*/ 2147483647 w 3021"/>
              <a:gd name="T17" fmla="*/ 2147483647 h 861"/>
              <a:gd name="T18" fmla="*/ 2147483647 w 3021"/>
              <a:gd name="T19" fmla="*/ 2147483647 h 861"/>
              <a:gd name="T20" fmla="*/ 2147483647 w 3021"/>
              <a:gd name="T21" fmla="*/ 2147483647 h 861"/>
              <a:gd name="T22" fmla="*/ 2147483647 w 3021"/>
              <a:gd name="T23" fmla="*/ 2147483647 h 861"/>
              <a:gd name="T24" fmla="*/ 2147483647 w 3021"/>
              <a:gd name="T25" fmla="*/ 2147483647 h 861"/>
              <a:gd name="T26" fmla="*/ 2147483647 w 3021"/>
              <a:gd name="T27" fmla="*/ 2147483647 h 861"/>
              <a:gd name="T28" fmla="*/ 2147483647 w 3021"/>
              <a:gd name="T29" fmla="*/ 2147483647 h 861"/>
              <a:gd name="T30" fmla="*/ 2147483647 w 3021"/>
              <a:gd name="T31" fmla="*/ 2147483647 h 861"/>
              <a:gd name="T32" fmla="*/ 2147483647 w 3021"/>
              <a:gd name="T33" fmla="*/ 2147483647 h 861"/>
              <a:gd name="T34" fmla="*/ 2147483647 w 3021"/>
              <a:gd name="T35" fmla="*/ 2147483647 h 861"/>
              <a:gd name="T36" fmla="*/ 2147483647 w 3021"/>
              <a:gd name="T37" fmla="*/ 2147483647 h 861"/>
              <a:gd name="T38" fmla="*/ 2147483647 w 3021"/>
              <a:gd name="T39" fmla="*/ 2147483647 h 861"/>
              <a:gd name="T40" fmla="*/ 2147483647 w 3021"/>
              <a:gd name="T41" fmla="*/ 2147483647 h 861"/>
              <a:gd name="T42" fmla="*/ 2147483647 w 3021"/>
              <a:gd name="T43" fmla="*/ 2147483647 h 861"/>
              <a:gd name="T44" fmla="*/ 2147483647 w 3021"/>
              <a:gd name="T45" fmla="*/ 2147483647 h 861"/>
              <a:gd name="T46" fmla="*/ 2147483647 w 3021"/>
              <a:gd name="T47" fmla="*/ 2147483647 h 861"/>
              <a:gd name="T48" fmla="*/ 2147483647 w 3021"/>
              <a:gd name="T49" fmla="*/ 2147483647 h 861"/>
              <a:gd name="T50" fmla="*/ 2147483647 w 3021"/>
              <a:gd name="T51" fmla="*/ 2147483647 h 861"/>
              <a:gd name="T52" fmla="*/ 2147483647 w 3021"/>
              <a:gd name="T53" fmla="*/ 2147483647 h 861"/>
              <a:gd name="T54" fmla="*/ 2147483647 w 3021"/>
              <a:gd name="T55" fmla="*/ 2147483647 h 861"/>
              <a:gd name="T56" fmla="*/ 2147483647 w 3021"/>
              <a:gd name="T57" fmla="*/ 2147483647 h 861"/>
              <a:gd name="T58" fmla="*/ 2147483647 w 3021"/>
              <a:gd name="T59" fmla="*/ 2147483647 h 861"/>
              <a:gd name="T60" fmla="*/ 2147483647 w 3021"/>
              <a:gd name="T61" fmla="*/ 2147483647 h 861"/>
              <a:gd name="T62" fmla="*/ 2147483647 w 3021"/>
              <a:gd name="T63" fmla="*/ 2147483647 h 861"/>
              <a:gd name="T64" fmla="*/ 2147483647 w 3021"/>
              <a:gd name="T65" fmla="*/ 2147483647 h 861"/>
              <a:gd name="T66" fmla="*/ 2147483647 w 3021"/>
              <a:gd name="T67" fmla="*/ 2147483647 h 861"/>
              <a:gd name="T68" fmla="*/ 2147483647 w 3021"/>
              <a:gd name="T69" fmla="*/ 2147483647 h 861"/>
              <a:gd name="T70" fmla="*/ 2147483647 w 3021"/>
              <a:gd name="T71" fmla="*/ 2147483647 h 861"/>
              <a:gd name="T72" fmla="*/ 2147483647 w 3021"/>
              <a:gd name="T73" fmla="*/ 2147483647 h 861"/>
              <a:gd name="T74" fmla="*/ 2147483647 w 3021"/>
              <a:gd name="T75" fmla="*/ 2147483647 h 861"/>
              <a:gd name="T76" fmla="*/ 2147483647 w 3021"/>
              <a:gd name="T77" fmla="*/ 2147483647 h 861"/>
              <a:gd name="T78" fmla="*/ 2147483647 w 3021"/>
              <a:gd name="T79" fmla="*/ 2147483647 h 861"/>
              <a:gd name="T80" fmla="*/ 2147483647 w 3021"/>
              <a:gd name="T81" fmla="*/ 2147483647 h 861"/>
              <a:gd name="T82" fmla="*/ 2147483647 w 3021"/>
              <a:gd name="T83" fmla="*/ 2147483647 h 861"/>
              <a:gd name="T84" fmla="*/ 2147483647 w 3021"/>
              <a:gd name="T85" fmla="*/ 2147483647 h 861"/>
              <a:gd name="T86" fmla="*/ 2147483647 w 3021"/>
              <a:gd name="T87" fmla="*/ 2147483647 h 861"/>
              <a:gd name="T88" fmla="*/ 2147483647 w 3021"/>
              <a:gd name="T89" fmla="*/ 2147483647 h 861"/>
              <a:gd name="T90" fmla="*/ 2147483647 w 3021"/>
              <a:gd name="T91" fmla="*/ 2147483647 h 861"/>
              <a:gd name="T92" fmla="*/ 2147483647 w 3021"/>
              <a:gd name="T93" fmla="*/ 2147483647 h 861"/>
              <a:gd name="T94" fmla="*/ 2147483647 w 3021"/>
              <a:gd name="T95" fmla="*/ 2147483647 h 861"/>
              <a:gd name="T96" fmla="*/ 2147483647 w 3021"/>
              <a:gd name="T97" fmla="*/ 2147483647 h 861"/>
              <a:gd name="T98" fmla="*/ 2147483647 w 3021"/>
              <a:gd name="T99" fmla="*/ 2147483647 h 861"/>
              <a:gd name="T100" fmla="*/ 2147483647 w 3021"/>
              <a:gd name="T101" fmla="*/ 2147483647 h 861"/>
              <a:gd name="T102" fmla="*/ 2147483647 w 3021"/>
              <a:gd name="T103" fmla="*/ 2147483647 h 861"/>
              <a:gd name="T104" fmla="*/ 2147483647 w 3021"/>
              <a:gd name="T105" fmla="*/ 2147483647 h 861"/>
              <a:gd name="T106" fmla="*/ 2147483647 w 3021"/>
              <a:gd name="T107" fmla="*/ 2147483647 h 861"/>
              <a:gd name="T108" fmla="*/ 2147483647 w 3021"/>
              <a:gd name="T109" fmla="*/ 2147483647 h 861"/>
              <a:gd name="T110" fmla="*/ 2147483647 w 3021"/>
              <a:gd name="T111" fmla="*/ 2147483647 h 861"/>
              <a:gd name="T112" fmla="*/ 2147483647 w 3021"/>
              <a:gd name="T113" fmla="*/ 2147483647 h 86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3021"/>
              <a:gd name="T172" fmla="*/ 0 h 861"/>
              <a:gd name="T173" fmla="*/ 3021 w 3021"/>
              <a:gd name="T174" fmla="*/ 861 h 86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3021" h="861">
                <a:moveTo>
                  <a:pt x="0" y="0"/>
                </a:moveTo>
                <a:lnTo>
                  <a:pt x="540" y="186"/>
                </a:lnTo>
                <a:lnTo>
                  <a:pt x="606" y="240"/>
                </a:lnTo>
                <a:lnTo>
                  <a:pt x="639" y="285"/>
                </a:lnTo>
                <a:lnTo>
                  <a:pt x="687" y="315"/>
                </a:lnTo>
                <a:lnTo>
                  <a:pt x="738" y="369"/>
                </a:lnTo>
                <a:lnTo>
                  <a:pt x="801" y="387"/>
                </a:lnTo>
                <a:lnTo>
                  <a:pt x="840" y="387"/>
                </a:lnTo>
                <a:lnTo>
                  <a:pt x="897" y="390"/>
                </a:lnTo>
                <a:lnTo>
                  <a:pt x="942" y="420"/>
                </a:lnTo>
                <a:lnTo>
                  <a:pt x="984" y="456"/>
                </a:lnTo>
                <a:lnTo>
                  <a:pt x="999" y="504"/>
                </a:lnTo>
                <a:lnTo>
                  <a:pt x="1044" y="561"/>
                </a:lnTo>
                <a:lnTo>
                  <a:pt x="1086" y="594"/>
                </a:lnTo>
                <a:lnTo>
                  <a:pt x="1125" y="615"/>
                </a:lnTo>
                <a:lnTo>
                  <a:pt x="1152" y="603"/>
                </a:lnTo>
                <a:lnTo>
                  <a:pt x="1209" y="621"/>
                </a:lnTo>
                <a:lnTo>
                  <a:pt x="1248" y="612"/>
                </a:lnTo>
                <a:lnTo>
                  <a:pt x="1296" y="588"/>
                </a:lnTo>
                <a:lnTo>
                  <a:pt x="1338" y="573"/>
                </a:lnTo>
                <a:lnTo>
                  <a:pt x="1353" y="546"/>
                </a:lnTo>
                <a:lnTo>
                  <a:pt x="1392" y="525"/>
                </a:lnTo>
                <a:lnTo>
                  <a:pt x="1446" y="495"/>
                </a:lnTo>
                <a:lnTo>
                  <a:pt x="1470" y="441"/>
                </a:lnTo>
                <a:lnTo>
                  <a:pt x="1509" y="420"/>
                </a:lnTo>
                <a:lnTo>
                  <a:pt x="1551" y="411"/>
                </a:lnTo>
                <a:lnTo>
                  <a:pt x="1605" y="444"/>
                </a:lnTo>
                <a:lnTo>
                  <a:pt x="1632" y="486"/>
                </a:lnTo>
                <a:lnTo>
                  <a:pt x="1674" y="507"/>
                </a:lnTo>
                <a:lnTo>
                  <a:pt x="1734" y="510"/>
                </a:lnTo>
                <a:lnTo>
                  <a:pt x="1785" y="519"/>
                </a:lnTo>
                <a:lnTo>
                  <a:pt x="1818" y="513"/>
                </a:lnTo>
                <a:lnTo>
                  <a:pt x="1875" y="519"/>
                </a:lnTo>
                <a:lnTo>
                  <a:pt x="1911" y="510"/>
                </a:lnTo>
                <a:lnTo>
                  <a:pt x="1962" y="537"/>
                </a:lnTo>
                <a:lnTo>
                  <a:pt x="1989" y="549"/>
                </a:lnTo>
                <a:lnTo>
                  <a:pt x="2037" y="558"/>
                </a:lnTo>
                <a:lnTo>
                  <a:pt x="2070" y="579"/>
                </a:lnTo>
                <a:lnTo>
                  <a:pt x="2115" y="582"/>
                </a:lnTo>
                <a:lnTo>
                  <a:pt x="2148" y="600"/>
                </a:lnTo>
                <a:lnTo>
                  <a:pt x="2199" y="615"/>
                </a:lnTo>
                <a:lnTo>
                  <a:pt x="2256" y="639"/>
                </a:lnTo>
                <a:lnTo>
                  <a:pt x="2271" y="675"/>
                </a:lnTo>
                <a:lnTo>
                  <a:pt x="2304" y="717"/>
                </a:lnTo>
                <a:lnTo>
                  <a:pt x="2337" y="744"/>
                </a:lnTo>
                <a:lnTo>
                  <a:pt x="2388" y="789"/>
                </a:lnTo>
                <a:lnTo>
                  <a:pt x="2448" y="768"/>
                </a:lnTo>
                <a:lnTo>
                  <a:pt x="2505" y="759"/>
                </a:lnTo>
                <a:lnTo>
                  <a:pt x="2562" y="774"/>
                </a:lnTo>
                <a:lnTo>
                  <a:pt x="2643" y="795"/>
                </a:lnTo>
                <a:lnTo>
                  <a:pt x="2697" y="792"/>
                </a:lnTo>
                <a:lnTo>
                  <a:pt x="2766" y="819"/>
                </a:lnTo>
                <a:lnTo>
                  <a:pt x="2808" y="843"/>
                </a:lnTo>
                <a:lnTo>
                  <a:pt x="2856" y="840"/>
                </a:lnTo>
                <a:lnTo>
                  <a:pt x="2910" y="846"/>
                </a:lnTo>
                <a:lnTo>
                  <a:pt x="2976" y="861"/>
                </a:lnTo>
                <a:lnTo>
                  <a:pt x="3021" y="837"/>
                </a:lnTo>
              </a:path>
            </a:pathLst>
          </a:custGeom>
          <a:noFill/>
          <a:ln w="28575" cap="flat" cmpd="sng">
            <a:solidFill>
              <a:srgbClr val="FF99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342" name="Text Box 5"/>
          <p:cNvSpPr txBox="1">
            <a:spLocks noChangeArrowheads="1"/>
          </p:cNvSpPr>
          <p:nvPr/>
        </p:nvSpPr>
        <p:spPr bwMode="auto">
          <a:xfrm>
            <a:off x="2665413" y="2473325"/>
            <a:ext cx="24765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chemeClr val="bg1"/>
                </a:solidFill>
              </a:rPr>
              <a:t>LSST</a:t>
            </a:r>
            <a:r>
              <a:rPr lang="en-US" sz="1600" dirty="0">
                <a:solidFill>
                  <a:schemeClr val="bg1"/>
                </a:solidFill>
              </a:rPr>
              <a:t/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Base Facility</a:t>
            </a:r>
          </a:p>
        </p:txBody>
      </p:sp>
      <p:sp>
        <p:nvSpPr>
          <p:cNvPr id="14343" name="Text Box 6"/>
          <p:cNvSpPr txBox="1">
            <a:spLocks noChangeArrowheads="1"/>
          </p:cNvSpPr>
          <p:nvPr/>
        </p:nvSpPr>
        <p:spPr bwMode="auto">
          <a:xfrm rot="755599">
            <a:off x="3692525" y="2443163"/>
            <a:ext cx="2476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FF9900"/>
                </a:solidFill>
              </a:rPr>
              <a:t>50 km paved highway</a:t>
            </a:r>
          </a:p>
        </p:txBody>
      </p:sp>
      <p:sp>
        <p:nvSpPr>
          <p:cNvPr id="14345" name="Line 8"/>
          <p:cNvSpPr>
            <a:spLocks noChangeAspect="1" noChangeShapeType="1"/>
          </p:cNvSpPr>
          <p:nvPr/>
        </p:nvSpPr>
        <p:spPr bwMode="auto">
          <a:xfrm flipH="1" flipV="1">
            <a:off x="3436938" y="6280150"/>
            <a:ext cx="1004887" cy="1588"/>
          </a:xfrm>
          <a:prstGeom prst="line">
            <a:avLst/>
          </a:prstGeom>
          <a:noFill/>
          <a:ln w="76200">
            <a:solidFill>
              <a:srgbClr val="00FFFF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346" name="Line 9"/>
          <p:cNvSpPr>
            <a:spLocks noChangeAspect="1" noChangeShapeType="1"/>
          </p:cNvSpPr>
          <p:nvPr/>
        </p:nvSpPr>
        <p:spPr bwMode="auto">
          <a:xfrm flipH="1" flipV="1">
            <a:off x="4440238" y="6208713"/>
            <a:ext cx="1004887" cy="1587"/>
          </a:xfrm>
          <a:prstGeom prst="line">
            <a:avLst/>
          </a:prstGeom>
          <a:noFill/>
          <a:ln w="76200">
            <a:solidFill>
              <a:srgbClr val="00FFFF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347" name="Text Box 10"/>
          <p:cNvSpPr txBox="1">
            <a:spLocks noChangeArrowheads="1"/>
          </p:cNvSpPr>
          <p:nvPr/>
        </p:nvSpPr>
        <p:spPr bwMode="auto">
          <a:xfrm>
            <a:off x="3330575" y="5908675"/>
            <a:ext cx="31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38ECF0"/>
                </a:solidFill>
              </a:rPr>
              <a:t>0</a:t>
            </a:r>
          </a:p>
        </p:txBody>
      </p:sp>
      <p:sp>
        <p:nvSpPr>
          <p:cNvPr id="14348" name="Text Box 11"/>
          <p:cNvSpPr txBox="1">
            <a:spLocks noChangeArrowheads="1"/>
          </p:cNvSpPr>
          <p:nvPr/>
        </p:nvSpPr>
        <p:spPr bwMode="auto">
          <a:xfrm>
            <a:off x="4244975" y="5908675"/>
            <a:ext cx="45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38ECF0"/>
                </a:solidFill>
              </a:rPr>
              <a:t>10</a:t>
            </a:r>
          </a:p>
        </p:txBody>
      </p:sp>
      <p:sp>
        <p:nvSpPr>
          <p:cNvPr id="14349" name="Text Box 12"/>
          <p:cNvSpPr txBox="1">
            <a:spLocks noChangeArrowheads="1"/>
          </p:cNvSpPr>
          <p:nvPr/>
        </p:nvSpPr>
        <p:spPr bwMode="auto">
          <a:xfrm>
            <a:off x="5292725" y="5908675"/>
            <a:ext cx="704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38ECF0"/>
                </a:solidFill>
              </a:rPr>
              <a:t>20 km</a:t>
            </a:r>
          </a:p>
        </p:txBody>
      </p:sp>
      <p:sp>
        <p:nvSpPr>
          <p:cNvPr id="14350" name="Text Box 13"/>
          <p:cNvSpPr txBox="1">
            <a:spLocks noChangeArrowheads="1"/>
          </p:cNvSpPr>
          <p:nvPr/>
        </p:nvSpPr>
        <p:spPr bwMode="auto">
          <a:xfrm>
            <a:off x="7253288" y="5853113"/>
            <a:ext cx="14382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</a:rPr>
              <a:t>LSST SITE</a:t>
            </a:r>
          </a:p>
        </p:txBody>
      </p:sp>
      <p:sp>
        <p:nvSpPr>
          <p:cNvPr id="14351" name="Text Box 14"/>
          <p:cNvSpPr txBox="1">
            <a:spLocks noChangeArrowheads="1"/>
          </p:cNvSpPr>
          <p:nvPr/>
        </p:nvSpPr>
        <p:spPr bwMode="auto">
          <a:xfrm>
            <a:off x="6557963" y="4624388"/>
            <a:ext cx="5810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</a:rPr>
              <a:t>CTIO</a:t>
            </a:r>
          </a:p>
        </p:txBody>
      </p:sp>
      <p:sp>
        <p:nvSpPr>
          <p:cNvPr id="14352" name="Line 15"/>
          <p:cNvSpPr>
            <a:spLocks noChangeShapeType="1"/>
          </p:cNvSpPr>
          <p:nvPr/>
        </p:nvSpPr>
        <p:spPr bwMode="auto">
          <a:xfrm flipH="1" flipV="1">
            <a:off x="2903538" y="2276475"/>
            <a:ext cx="0" cy="261938"/>
          </a:xfrm>
          <a:prstGeom prst="line">
            <a:avLst/>
          </a:prstGeom>
          <a:noFill/>
          <a:ln w="12700">
            <a:solidFill>
              <a:schemeClr val="bg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353" name="Line 16"/>
          <p:cNvSpPr>
            <a:spLocks noChangeShapeType="1"/>
          </p:cNvSpPr>
          <p:nvPr/>
        </p:nvSpPr>
        <p:spPr bwMode="auto">
          <a:xfrm flipH="1" flipV="1">
            <a:off x="3132138" y="5946775"/>
            <a:ext cx="0" cy="365125"/>
          </a:xfrm>
          <a:prstGeom prst="line">
            <a:avLst/>
          </a:prstGeom>
          <a:noFill/>
          <a:ln w="50800">
            <a:solidFill>
              <a:srgbClr val="00FFFF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354" name="Text Box 17"/>
          <p:cNvSpPr txBox="1">
            <a:spLocks noChangeArrowheads="1"/>
          </p:cNvSpPr>
          <p:nvPr/>
        </p:nvSpPr>
        <p:spPr bwMode="auto">
          <a:xfrm>
            <a:off x="2968625" y="5661025"/>
            <a:ext cx="704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38ECF0"/>
                </a:solidFill>
              </a:rPr>
              <a:t>N</a:t>
            </a:r>
          </a:p>
        </p:txBody>
      </p:sp>
      <p:sp>
        <p:nvSpPr>
          <p:cNvPr id="14355" name="Freeform 18"/>
          <p:cNvSpPr>
            <a:spLocks noChangeAspect="1"/>
          </p:cNvSpPr>
          <p:nvPr/>
        </p:nvSpPr>
        <p:spPr bwMode="auto">
          <a:xfrm>
            <a:off x="5730875" y="3432175"/>
            <a:ext cx="2209800" cy="2414588"/>
          </a:xfrm>
          <a:custGeom>
            <a:avLst/>
            <a:gdLst>
              <a:gd name="T0" fmla="*/ 2147483647 w 3105"/>
              <a:gd name="T1" fmla="*/ 2147483647 h 3398"/>
              <a:gd name="T2" fmla="*/ 2147483647 w 3105"/>
              <a:gd name="T3" fmla="*/ 2147483647 h 3398"/>
              <a:gd name="T4" fmla="*/ 2147483647 w 3105"/>
              <a:gd name="T5" fmla="*/ 2147483647 h 3398"/>
              <a:gd name="T6" fmla="*/ 2147483647 w 3105"/>
              <a:gd name="T7" fmla="*/ 2147483647 h 3398"/>
              <a:gd name="T8" fmla="*/ 2147483647 w 3105"/>
              <a:gd name="T9" fmla="*/ 2147483647 h 3398"/>
              <a:gd name="T10" fmla="*/ 2147483647 w 3105"/>
              <a:gd name="T11" fmla="*/ 2147483647 h 3398"/>
              <a:gd name="T12" fmla="*/ 2147483647 w 3105"/>
              <a:gd name="T13" fmla="*/ 2147483647 h 3398"/>
              <a:gd name="T14" fmla="*/ 2147483647 w 3105"/>
              <a:gd name="T15" fmla="*/ 2147483647 h 3398"/>
              <a:gd name="T16" fmla="*/ 2147483647 w 3105"/>
              <a:gd name="T17" fmla="*/ 2147483647 h 3398"/>
              <a:gd name="T18" fmla="*/ 2147483647 w 3105"/>
              <a:gd name="T19" fmla="*/ 2147483647 h 3398"/>
              <a:gd name="T20" fmla="*/ 2147483647 w 3105"/>
              <a:gd name="T21" fmla="*/ 2147483647 h 3398"/>
              <a:gd name="T22" fmla="*/ 2147483647 w 3105"/>
              <a:gd name="T23" fmla="*/ 2147483647 h 3398"/>
              <a:gd name="T24" fmla="*/ 2147483647 w 3105"/>
              <a:gd name="T25" fmla="*/ 2147483647 h 3398"/>
              <a:gd name="T26" fmla="*/ 2147483647 w 3105"/>
              <a:gd name="T27" fmla="*/ 2147483647 h 3398"/>
              <a:gd name="T28" fmla="*/ 2147483647 w 3105"/>
              <a:gd name="T29" fmla="*/ 2147483647 h 3398"/>
              <a:gd name="T30" fmla="*/ 2147483647 w 3105"/>
              <a:gd name="T31" fmla="*/ 2147483647 h 3398"/>
              <a:gd name="T32" fmla="*/ 2147483647 w 3105"/>
              <a:gd name="T33" fmla="*/ 2147483647 h 3398"/>
              <a:gd name="T34" fmla="*/ 2147483647 w 3105"/>
              <a:gd name="T35" fmla="*/ 2147483647 h 3398"/>
              <a:gd name="T36" fmla="*/ 2147483647 w 3105"/>
              <a:gd name="T37" fmla="*/ 2147483647 h 3398"/>
              <a:gd name="T38" fmla="*/ 2147483647 w 3105"/>
              <a:gd name="T39" fmla="*/ 2147483647 h 3398"/>
              <a:gd name="T40" fmla="*/ 2147483647 w 3105"/>
              <a:gd name="T41" fmla="*/ 2147483647 h 3398"/>
              <a:gd name="T42" fmla="*/ 2147483647 w 3105"/>
              <a:gd name="T43" fmla="*/ 2147483647 h 3398"/>
              <a:gd name="T44" fmla="*/ 2147483647 w 3105"/>
              <a:gd name="T45" fmla="*/ 2147483647 h 3398"/>
              <a:gd name="T46" fmla="*/ 2147483647 w 3105"/>
              <a:gd name="T47" fmla="*/ 2147483647 h 3398"/>
              <a:gd name="T48" fmla="*/ 2147483647 w 3105"/>
              <a:gd name="T49" fmla="*/ 2147483647 h 3398"/>
              <a:gd name="T50" fmla="*/ 2147483647 w 3105"/>
              <a:gd name="T51" fmla="*/ 2147483647 h 3398"/>
              <a:gd name="T52" fmla="*/ 2147483647 w 3105"/>
              <a:gd name="T53" fmla="*/ 2147483647 h 3398"/>
              <a:gd name="T54" fmla="*/ 2147483647 w 3105"/>
              <a:gd name="T55" fmla="*/ 2147483647 h 3398"/>
              <a:gd name="T56" fmla="*/ 2147483647 w 3105"/>
              <a:gd name="T57" fmla="*/ 2147483647 h 3398"/>
              <a:gd name="T58" fmla="*/ 2147483647 w 3105"/>
              <a:gd name="T59" fmla="*/ 2147483647 h 3398"/>
              <a:gd name="T60" fmla="*/ 2147483647 w 3105"/>
              <a:gd name="T61" fmla="*/ 2147483647 h 3398"/>
              <a:gd name="T62" fmla="*/ 2147483647 w 3105"/>
              <a:gd name="T63" fmla="*/ 2147483647 h 3398"/>
              <a:gd name="T64" fmla="*/ 2147483647 w 3105"/>
              <a:gd name="T65" fmla="*/ 2147483647 h 3398"/>
              <a:gd name="T66" fmla="*/ 2147483647 w 3105"/>
              <a:gd name="T67" fmla="*/ 2147483647 h 3398"/>
              <a:gd name="T68" fmla="*/ 2147483647 w 3105"/>
              <a:gd name="T69" fmla="*/ 2147483647 h 3398"/>
              <a:gd name="T70" fmla="*/ 2147483647 w 3105"/>
              <a:gd name="T71" fmla="*/ 2147483647 h 3398"/>
              <a:gd name="T72" fmla="*/ 2147483647 w 3105"/>
              <a:gd name="T73" fmla="*/ 2147483647 h 3398"/>
              <a:gd name="T74" fmla="*/ 2147483647 w 3105"/>
              <a:gd name="T75" fmla="*/ 2147483647 h 3398"/>
              <a:gd name="T76" fmla="*/ 2147483647 w 3105"/>
              <a:gd name="T77" fmla="*/ 2147483647 h 3398"/>
              <a:gd name="T78" fmla="*/ 2147483647 w 3105"/>
              <a:gd name="T79" fmla="*/ 2147483647 h 3398"/>
              <a:gd name="T80" fmla="*/ 2147483647 w 3105"/>
              <a:gd name="T81" fmla="*/ 2147483647 h 3398"/>
              <a:gd name="T82" fmla="*/ 2147483647 w 3105"/>
              <a:gd name="T83" fmla="*/ 2147483647 h 3398"/>
              <a:gd name="T84" fmla="*/ 2147483647 w 3105"/>
              <a:gd name="T85" fmla="*/ 2147483647 h 3398"/>
              <a:gd name="T86" fmla="*/ 2147483647 w 3105"/>
              <a:gd name="T87" fmla="*/ 2147483647 h 3398"/>
              <a:gd name="T88" fmla="*/ 2147483647 w 3105"/>
              <a:gd name="T89" fmla="*/ 2147483647 h 3398"/>
              <a:gd name="T90" fmla="*/ 2147483647 w 3105"/>
              <a:gd name="T91" fmla="*/ 2147483647 h 3398"/>
              <a:gd name="T92" fmla="*/ 2147483647 w 3105"/>
              <a:gd name="T93" fmla="*/ 2147483647 h 3398"/>
              <a:gd name="T94" fmla="*/ 2147483647 w 3105"/>
              <a:gd name="T95" fmla="*/ 2147483647 h 3398"/>
              <a:gd name="T96" fmla="*/ 2147483647 w 3105"/>
              <a:gd name="T97" fmla="*/ 2147483647 h 3398"/>
              <a:gd name="T98" fmla="*/ 2147483647 w 3105"/>
              <a:gd name="T99" fmla="*/ 2147483647 h 3398"/>
              <a:gd name="T100" fmla="*/ 2147483647 w 3105"/>
              <a:gd name="T101" fmla="*/ 2147483647 h 3398"/>
              <a:gd name="T102" fmla="*/ 2147483647 w 3105"/>
              <a:gd name="T103" fmla="*/ 2147483647 h 3398"/>
              <a:gd name="T104" fmla="*/ 2147483647 w 3105"/>
              <a:gd name="T105" fmla="*/ 2147483647 h 3398"/>
              <a:gd name="T106" fmla="*/ 2147483647 w 3105"/>
              <a:gd name="T107" fmla="*/ 2147483647 h 3398"/>
              <a:gd name="T108" fmla="*/ 2147483647 w 3105"/>
              <a:gd name="T109" fmla="*/ 2147483647 h 3398"/>
              <a:gd name="T110" fmla="*/ 2147483647 w 3105"/>
              <a:gd name="T111" fmla="*/ 2147483647 h 3398"/>
              <a:gd name="T112" fmla="*/ 2147483647 w 3105"/>
              <a:gd name="T113" fmla="*/ 2147483647 h 3398"/>
              <a:gd name="T114" fmla="*/ 2147483647 w 3105"/>
              <a:gd name="T115" fmla="*/ 2147483647 h 3398"/>
              <a:gd name="T116" fmla="*/ 2147483647 w 3105"/>
              <a:gd name="T117" fmla="*/ 2147483647 h 3398"/>
              <a:gd name="T118" fmla="*/ 2147483647 w 3105"/>
              <a:gd name="T119" fmla="*/ 2147483647 h 3398"/>
              <a:gd name="T120" fmla="*/ 2147483647 w 3105"/>
              <a:gd name="T121" fmla="*/ 2147483647 h 3398"/>
              <a:gd name="T122" fmla="*/ 2147483647 w 3105"/>
              <a:gd name="T123" fmla="*/ 2147483647 h 339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105"/>
              <a:gd name="T187" fmla="*/ 0 h 3398"/>
              <a:gd name="T188" fmla="*/ 3105 w 3105"/>
              <a:gd name="T189" fmla="*/ 3398 h 3398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105" h="3398">
                <a:moveTo>
                  <a:pt x="43" y="2827"/>
                </a:moveTo>
                <a:lnTo>
                  <a:pt x="9" y="2669"/>
                </a:lnTo>
                <a:lnTo>
                  <a:pt x="38" y="2635"/>
                </a:lnTo>
                <a:lnTo>
                  <a:pt x="100" y="2549"/>
                </a:lnTo>
                <a:lnTo>
                  <a:pt x="158" y="2486"/>
                </a:lnTo>
                <a:lnTo>
                  <a:pt x="158" y="2448"/>
                </a:lnTo>
                <a:lnTo>
                  <a:pt x="105" y="2424"/>
                </a:lnTo>
                <a:lnTo>
                  <a:pt x="96" y="2136"/>
                </a:lnTo>
                <a:lnTo>
                  <a:pt x="115" y="2093"/>
                </a:lnTo>
                <a:lnTo>
                  <a:pt x="96" y="2054"/>
                </a:lnTo>
                <a:lnTo>
                  <a:pt x="72" y="2006"/>
                </a:lnTo>
                <a:lnTo>
                  <a:pt x="52" y="1987"/>
                </a:lnTo>
                <a:lnTo>
                  <a:pt x="28" y="2001"/>
                </a:lnTo>
                <a:lnTo>
                  <a:pt x="0" y="1944"/>
                </a:lnTo>
                <a:lnTo>
                  <a:pt x="14" y="1891"/>
                </a:lnTo>
                <a:lnTo>
                  <a:pt x="19" y="1824"/>
                </a:lnTo>
                <a:lnTo>
                  <a:pt x="57" y="1824"/>
                </a:lnTo>
                <a:lnTo>
                  <a:pt x="120" y="1771"/>
                </a:lnTo>
                <a:lnTo>
                  <a:pt x="148" y="1723"/>
                </a:lnTo>
                <a:lnTo>
                  <a:pt x="220" y="1689"/>
                </a:lnTo>
                <a:lnTo>
                  <a:pt x="268" y="1680"/>
                </a:lnTo>
                <a:lnTo>
                  <a:pt x="302" y="1675"/>
                </a:lnTo>
                <a:lnTo>
                  <a:pt x="384" y="1574"/>
                </a:lnTo>
                <a:lnTo>
                  <a:pt x="441" y="1555"/>
                </a:lnTo>
                <a:lnTo>
                  <a:pt x="465" y="1531"/>
                </a:lnTo>
                <a:lnTo>
                  <a:pt x="484" y="1421"/>
                </a:lnTo>
                <a:lnTo>
                  <a:pt x="547" y="1339"/>
                </a:lnTo>
                <a:lnTo>
                  <a:pt x="556" y="1281"/>
                </a:lnTo>
                <a:lnTo>
                  <a:pt x="556" y="1205"/>
                </a:lnTo>
                <a:lnTo>
                  <a:pt x="614" y="1147"/>
                </a:lnTo>
                <a:lnTo>
                  <a:pt x="614" y="1099"/>
                </a:lnTo>
                <a:lnTo>
                  <a:pt x="566" y="1046"/>
                </a:lnTo>
                <a:lnTo>
                  <a:pt x="609" y="955"/>
                </a:lnTo>
                <a:lnTo>
                  <a:pt x="657" y="893"/>
                </a:lnTo>
                <a:lnTo>
                  <a:pt x="652" y="811"/>
                </a:lnTo>
                <a:lnTo>
                  <a:pt x="657" y="744"/>
                </a:lnTo>
                <a:lnTo>
                  <a:pt x="672" y="720"/>
                </a:lnTo>
                <a:lnTo>
                  <a:pt x="720" y="667"/>
                </a:lnTo>
                <a:lnTo>
                  <a:pt x="777" y="624"/>
                </a:lnTo>
                <a:lnTo>
                  <a:pt x="806" y="585"/>
                </a:lnTo>
                <a:lnTo>
                  <a:pt x="840" y="585"/>
                </a:lnTo>
                <a:lnTo>
                  <a:pt x="888" y="566"/>
                </a:lnTo>
                <a:lnTo>
                  <a:pt x="955" y="494"/>
                </a:lnTo>
                <a:lnTo>
                  <a:pt x="1036" y="446"/>
                </a:lnTo>
                <a:lnTo>
                  <a:pt x="1070" y="451"/>
                </a:lnTo>
                <a:lnTo>
                  <a:pt x="1108" y="504"/>
                </a:lnTo>
                <a:lnTo>
                  <a:pt x="1080" y="398"/>
                </a:lnTo>
                <a:lnTo>
                  <a:pt x="1080" y="283"/>
                </a:lnTo>
                <a:lnTo>
                  <a:pt x="1104" y="249"/>
                </a:lnTo>
                <a:lnTo>
                  <a:pt x="1104" y="182"/>
                </a:lnTo>
                <a:lnTo>
                  <a:pt x="1161" y="115"/>
                </a:lnTo>
                <a:lnTo>
                  <a:pt x="1228" y="33"/>
                </a:lnTo>
                <a:lnTo>
                  <a:pt x="1262" y="0"/>
                </a:lnTo>
                <a:lnTo>
                  <a:pt x="1296" y="48"/>
                </a:lnTo>
                <a:lnTo>
                  <a:pt x="1262" y="86"/>
                </a:lnTo>
                <a:lnTo>
                  <a:pt x="1281" y="163"/>
                </a:lnTo>
                <a:lnTo>
                  <a:pt x="1296" y="235"/>
                </a:lnTo>
                <a:lnTo>
                  <a:pt x="1300" y="283"/>
                </a:lnTo>
                <a:lnTo>
                  <a:pt x="1305" y="336"/>
                </a:lnTo>
                <a:lnTo>
                  <a:pt x="1353" y="326"/>
                </a:lnTo>
                <a:lnTo>
                  <a:pt x="1358" y="264"/>
                </a:lnTo>
                <a:lnTo>
                  <a:pt x="1392" y="211"/>
                </a:lnTo>
                <a:lnTo>
                  <a:pt x="1401" y="173"/>
                </a:lnTo>
                <a:lnTo>
                  <a:pt x="1420" y="139"/>
                </a:lnTo>
                <a:lnTo>
                  <a:pt x="1488" y="149"/>
                </a:lnTo>
                <a:lnTo>
                  <a:pt x="1540" y="120"/>
                </a:lnTo>
                <a:lnTo>
                  <a:pt x="1584" y="129"/>
                </a:lnTo>
                <a:lnTo>
                  <a:pt x="1632" y="91"/>
                </a:lnTo>
                <a:lnTo>
                  <a:pt x="1641" y="182"/>
                </a:lnTo>
                <a:lnTo>
                  <a:pt x="1598" y="240"/>
                </a:lnTo>
                <a:lnTo>
                  <a:pt x="1608" y="317"/>
                </a:lnTo>
                <a:lnTo>
                  <a:pt x="1574" y="422"/>
                </a:lnTo>
                <a:lnTo>
                  <a:pt x="1584" y="494"/>
                </a:lnTo>
                <a:lnTo>
                  <a:pt x="1612" y="533"/>
                </a:lnTo>
                <a:lnTo>
                  <a:pt x="1680" y="557"/>
                </a:lnTo>
                <a:lnTo>
                  <a:pt x="1708" y="633"/>
                </a:lnTo>
                <a:lnTo>
                  <a:pt x="1699" y="681"/>
                </a:lnTo>
                <a:lnTo>
                  <a:pt x="1747" y="720"/>
                </a:lnTo>
                <a:lnTo>
                  <a:pt x="1747" y="782"/>
                </a:lnTo>
                <a:lnTo>
                  <a:pt x="1780" y="811"/>
                </a:lnTo>
                <a:lnTo>
                  <a:pt x="1804" y="845"/>
                </a:lnTo>
                <a:lnTo>
                  <a:pt x="1814" y="912"/>
                </a:lnTo>
                <a:lnTo>
                  <a:pt x="1800" y="974"/>
                </a:lnTo>
                <a:lnTo>
                  <a:pt x="1804" y="1022"/>
                </a:lnTo>
                <a:lnTo>
                  <a:pt x="1838" y="1075"/>
                </a:lnTo>
                <a:lnTo>
                  <a:pt x="1814" y="1152"/>
                </a:lnTo>
                <a:lnTo>
                  <a:pt x="1800" y="1195"/>
                </a:lnTo>
                <a:lnTo>
                  <a:pt x="1833" y="1344"/>
                </a:lnTo>
                <a:lnTo>
                  <a:pt x="1886" y="1440"/>
                </a:lnTo>
                <a:lnTo>
                  <a:pt x="1948" y="1526"/>
                </a:lnTo>
                <a:lnTo>
                  <a:pt x="2001" y="1555"/>
                </a:lnTo>
                <a:lnTo>
                  <a:pt x="2059" y="1555"/>
                </a:lnTo>
                <a:lnTo>
                  <a:pt x="2088" y="1608"/>
                </a:lnTo>
                <a:lnTo>
                  <a:pt x="2078" y="1641"/>
                </a:lnTo>
                <a:lnTo>
                  <a:pt x="2112" y="1661"/>
                </a:lnTo>
                <a:lnTo>
                  <a:pt x="2160" y="1699"/>
                </a:lnTo>
                <a:lnTo>
                  <a:pt x="2198" y="1747"/>
                </a:lnTo>
                <a:lnTo>
                  <a:pt x="2308" y="1809"/>
                </a:lnTo>
                <a:lnTo>
                  <a:pt x="2448" y="1877"/>
                </a:lnTo>
                <a:lnTo>
                  <a:pt x="2534" y="1963"/>
                </a:lnTo>
                <a:lnTo>
                  <a:pt x="2572" y="1987"/>
                </a:lnTo>
                <a:lnTo>
                  <a:pt x="2606" y="1982"/>
                </a:lnTo>
                <a:lnTo>
                  <a:pt x="2649" y="1997"/>
                </a:lnTo>
                <a:lnTo>
                  <a:pt x="2712" y="1944"/>
                </a:lnTo>
                <a:lnTo>
                  <a:pt x="2764" y="1944"/>
                </a:lnTo>
                <a:lnTo>
                  <a:pt x="2827" y="2016"/>
                </a:lnTo>
                <a:lnTo>
                  <a:pt x="2798" y="2059"/>
                </a:lnTo>
                <a:lnTo>
                  <a:pt x="2764" y="2117"/>
                </a:lnTo>
                <a:lnTo>
                  <a:pt x="2740" y="2155"/>
                </a:lnTo>
                <a:lnTo>
                  <a:pt x="2702" y="2169"/>
                </a:lnTo>
                <a:lnTo>
                  <a:pt x="2726" y="2222"/>
                </a:lnTo>
                <a:lnTo>
                  <a:pt x="2692" y="2299"/>
                </a:lnTo>
                <a:lnTo>
                  <a:pt x="2692" y="2385"/>
                </a:lnTo>
                <a:lnTo>
                  <a:pt x="2659" y="2414"/>
                </a:lnTo>
                <a:lnTo>
                  <a:pt x="2683" y="2457"/>
                </a:lnTo>
                <a:lnTo>
                  <a:pt x="2808" y="2481"/>
                </a:lnTo>
                <a:lnTo>
                  <a:pt x="2884" y="2525"/>
                </a:lnTo>
                <a:lnTo>
                  <a:pt x="2937" y="2606"/>
                </a:lnTo>
                <a:lnTo>
                  <a:pt x="2980" y="2683"/>
                </a:lnTo>
                <a:lnTo>
                  <a:pt x="3004" y="2769"/>
                </a:lnTo>
                <a:lnTo>
                  <a:pt x="3057" y="2813"/>
                </a:lnTo>
                <a:lnTo>
                  <a:pt x="3105" y="2827"/>
                </a:lnTo>
                <a:lnTo>
                  <a:pt x="3009" y="2880"/>
                </a:lnTo>
                <a:lnTo>
                  <a:pt x="2980" y="2894"/>
                </a:lnTo>
                <a:lnTo>
                  <a:pt x="2976" y="2990"/>
                </a:lnTo>
                <a:lnTo>
                  <a:pt x="2918" y="3029"/>
                </a:lnTo>
                <a:lnTo>
                  <a:pt x="2846" y="3072"/>
                </a:lnTo>
                <a:lnTo>
                  <a:pt x="2793" y="3105"/>
                </a:lnTo>
                <a:lnTo>
                  <a:pt x="2736" y="3139"/>
                </a:lnTo>
                <a:lnTo>
                  <a:pt x="2712" y="3197"/>
                </a:lnTo>
                <a:lnTo>
                  <a:pt x="2611" y="3230"/>
                </a:lnTo>
                <a:lnTo>
                  <a:pt x="2558" y="3288"/>
                </a:lnTo>
                <a:lnTo>
                  <a:pt x="2558" y="3345"/>
                </a:lnTo>
                <a:lnTo>
                  <a:pt x="2457" y="3326"/>
                </a:lnTo>
                <a:lnTo>
                  <a:pt x="2361" y="3341"/>
                </a:lnTo>
                <a:lnTo>
                  <a:pt x="2328" y="3331"/>
                </a:lnTo>
                <a:lnTo>
                  <a:pt x="2265" y="3345"/>
                </a:lnTo>
                <a:lnTo>
                  <a:pt x="2203" y="3360"/>
                </a:lnTo>
                <a:lnTo>
                  <a:pt x="2164" y="3379"/>
                </a:lnTo>
                <a:lnTo>
                  <a:pt x="1771" y="3182"/>
                </a:lnTo>
                <a:lnTo>
                  <a:pt x="1718" y="3201"/>
                </a:lnTo>
                <a:lnTo>
                  <a:pt x="1689" y="3187"/>
                </a:lnTo>
                <a:lnTo>
                  <a:pt x="1684" y="3134"/>
                </a:lnTo>
                <a:lnTo>
                  <a:pt x="1651" y="3096"/>
                </a:lnTo>
                <a:lnTo>
                  <a:pt x="1622" y="3129"/>
                </a:lnTo>
                <a:lnTo>
                  <a:pt x="1564" y="3101"/>
                </a:lnTo>
                <a:lnTo>
                  <a:pt x="1516" y="3091"/>
                </a:lnTo>
                <a:lnTo>
                  <a:pt x="1492" y="3144"/>
                </a:lnTo>
                <a:lnTo>
                  <a:pt x="1449" y="3201"/>
                </a:lnTo>
                <a:lnTo>
                  <a:pt x="1411" y="3197"/>
                </a:lnTo>
                <a:lnTo>
                  <a:pt x="1377" y="3211"/>
                </a:lnTo>
                <a:lnTo>
                  <a:pt x="1320" y="3273"/>
                </a:lnTo>
                <a:lnTo>
                  <a:pt x="1315" y="3317"/>
                </a:lnTo>
                <a:lnTo>
                  <a:pt x="1276" y="3336"/>
                </a:lnTo>
                <a:lnTo>
                  <a:pt x="1238" y="3355"/>
                </a:lnTo>
                <a:lnTo>
                  <a:pt x="1238" y="3398"/>
                </a:lnTo>
                <a:lnTo>
                  <a:pt x="1219" y="3264"/>
                </a:lnTo>
                <a:lnTo>
                  <a:pt x="1200" y="3235"/>
                </a:lnTo>
                <a:lnTo>
                  <a:pt x="1152" y="3216"/>
                </a:lnTo>
                <a:lnTo>
                  <a:pt x="1108" y="3192"/>
                </a:lnTo>
                <a:lnTo>
                  <a:pt x="1051" y="3139"/>
                </a:lnTo>
                <a:lnTo>
                  <a:pt x="950" y="3153"/>
                </a:lnTo>
                <a:lnTo>
                  <a:pt x="878" y="3158"/>
                </a:lnTo>
                <a:lnTo>
                  <a:pt x="849" y="3187"/>
                </a:lnTo>
                <a:lnTo>
                  <a:pt x="787" y="3149"/>
                </a:lnTo>
                <a:lnTo>
                  <a:pt x="744" y="3139"/>
                </a:lnTo>
                <a:lnTo>
                  <a:pt x="691" y="3134"/>
                </a:lnTo>
                <a:lnTo>
                  <a:pt x="619" y="3139"/>
                </a:lnTo>
                <a:lnTo>
                  <a:pt x="528" y="3129"/>
                </a:lnTo>
                <a:lnTo>
                  <a:pt x="489" y="3110"/>
                </a:lnTo>
                <a:lnTo>
                  <a:pt x="451" y="3086"/>
                </a:lnTo>
                <a:lnTo>
                  <a:pt x="408" y="3043"/>
                </a:lnTo>
                <a:lnTo>
                  <a:pt x="393" y="3019"/>
                </a:lnTo>
                <a:lnTo>
                  <a:pt x="355" y="3033"/>
                </a:lnTo>
                <a:lnTo>
                  <a:pt x="302" y="3043"/>
                </a:lnTo>
                <a:lnTo>
                  <a:pt x="331" y="3000"/>
                </a:lnTo>
                <a:lnTo>
                  <a:pt x="302" y="2971"/>
                </a:lnTo>
                <a:lnTo>
                  <a:pt x="316" y="2928"/>
                </a:lnTo>
                <a:lnTo>
                  <a:pt x="288" y="2865"/>
                </a:lnTo>
                <a:lnTo>
                  <a:pt x="288" y="2808"/>
                </a:lnTo>
                <a:lnTo>
                  <a:pt x="268" y="2784"/>
                </a:lnTo>
                <a:lnTo>
                  <a:pt x="240" y="2798"/>
                </a:lnTo>
                <a:lnTo>
                  <a:pt x="220" y="2832"/>
                </a:lnTo>
                <a:lnTo>
                  <a:pt x="206" y="2856"/>
                </a:lnTo>
                <a:lnTo>
                  <a:pt x="124" y="2851"/>
                </a:lnTo>
                <a:lnTo>
                  <a:pt x="81" y="2841"/>
                </a:lnTo>
                <a:lnTo>
                  <a:pt x="43" y="2827"/>
                </a:lnTo>
                <a:close/>
              </a:path>
            </a:pathLst>
          </a:custGeom>
          <a:noFill/>
          <a:ln w="25400" cap="flat">
            <a:solidFill>
              <a:srgbClr val="FFFF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56" name="Oval 19"/>
          <p:cNvSpPr>
            <a:spLocks noChangeAspect="1" noChangeArrowheads="1"/>
          </p:cNvSpPr>
          <p:nvPr/>
        </p:nvSpPr>
        <p:spPr bwMode="auto">
          <a:xfrm>
            <a:off x="7480300" y="5540375"/>
            <a:ext cx="47625" cy="476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57" name="Line 20"/>
          <p:cNvSpPr>
            <a:spLocks noChangeAspect="1" noChangeShapeType="1"/>
          </p:cNvSpPr>
          <p:nvPr/>
        </p:nvSpPr>
        <p:spPr bwMode="auto">
          <a:xfrm flipH="1" flipV="1">
            <a:off x="7302500" y="5627688"/>
            <a:ext cx="60325" cy="3175"/>
          </a:xfrm>
          <a:prstGeom prst="line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358" name="Oval 21"/>
          <p:cNvSpPr>
            <a:spLocks noChangeAspect="1" noChangeArrowheads="1"/>
          </p:cNvSpPr>
          <p:nvPr/>
        </p:nvSpPr>
        <p:spPr bwMode="auto">
          <a:xfrm>
            <a:off x="7269163" y="5581650"/>
            <a:ext cx="95250" cy="9525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59" name="Line 22"/>
          <p:cNvSpPr>
            <a:spLocks noChangeAspect="1" noChangeShapeType="1"/>
          </p:cNvSpPr>
          <p:nvPr/>
        </p:nvSpPr>
        <p:spPr bwMode="auto">
          <a:xfrm>
            <a:off x="7318375" y="5545138"/>
            <a:ext cx="0" cy="138112"/>
          </a:xfrm>
          <a:prstGeom prst="line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360" name="Line 23"/>
          <p:cNvSpPr>
            <a:spLocks noChangeAspect="1" noChangeShapeType="1"/>
          </p:cNvSpPr>
          <p:nvPr/>
        </p:nvSpPr>
        <p:spPr bwMode="auto">
          <a:xfrm>
            <a:off x="7246938" y="5630863"/>
            <a:ext cx="133350" cy="3175"/>
          </a:xfrm>
          <a:prstGeom prst="line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361" name="Line 24"/>
          <p:cNvSpPr>
            <a:spLocks noChangeAspect="1" noChangeShapeType="1"/>
          </p:cNvSpPr>
          <p:nvPr/>
        </p:nvSpPr>
        <p:spPr bwMode="auto">
          <a:xfrm flipH="1" flipV="1">
            <a:off x="7313613" y="5653088"/>
            <a:ext cx="11112" cy="433387"/>
          </a:xfrm>
          <a:prstGeom prst="line">
            <a:avLst/>
          </a:prstGeom>
          <a:noFill/>
          <a:ln w="12700">
            <a:solidFill>
              <a:schemeClr val="bg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362" name="Line 25"/>
          <p:cNvSpPr>
            <a:spLocks noChangeAspect="1" noChangeShapeType="1"/>
          </p:cNvSpPr>
          <p:nvPr/>
        </p:nvSpPr>
        <p:spPr bwMode="auto">
          <a:xfrm flipH="1">
            <a:off x="7458075" y="5326063"/>
            <a:ext cx="0" cy="246062"/>
          </a:xfrm>
          <a:prstGeom prst="line">
            <a:avLst/>
          </a:prstGeom>
          <a:noFill/>
          <a:ln w="9525">
            <a:solidFill>
              <a:schemeClr val="bg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363" name="Oval 26"/>
          <p:cNvSpPr>
            <a:spLocks noChangeAspect="1" noChangeArrowheads="1"/>
          </p:cNvSpPr>
          <p:nvPr/>
        </p:nvSpPr>
        <p:spPr bwMode="auto">
          <a:xfrm>
            <a:off x="7407275" y="5562600"/>
            <a:ext cx="47625" cy="4921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64" name="Oval 27"/>
          <p:cNvSpPr>
            <a:spLocks noChangeAspect="1" noChangeArrowheads="1"/>
          </p:cNvSpPr>
          <p:nvPr/>
        </p:nvSpPr>
        <p:spPr bwMode="auto">
          <a:xfrm>
            <a:off x="7515225" y="3459163"/>
            <a:ext cx="47625" cy="476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65" name="Oval 28"/>
          <p:cNvSpPr>
            <a:spLocks noChangeAspect="1" noChangeArrowheads="1"/>
          </p:cNvSpPr>
          <p:nvPr/>
        </p:nvSpPr>
        <p:spPr bwMode="auto">
          <a:xfrm>
            <a:off x="4267200" y="5562600"/>
            <a:ext cx="47625" cy="476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66" name="Text Box 29"/>
          <p:cNvSpPr txBox="1">
            <a:spLocks noChangeArrowheads="1"/>
          </p:cNvSpPr>
          <p:nvPr/>
        </p:nvSpPr>
        <p:spPr bwMode="auto">
          <a:xfrm>
            <a:off x="609600" y="2751138"/>
            <a:ext cx="106362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FFCC00"/>
                </a:solidFill>
                <a:latin typeface="Tempus Sans ITC"/>
              </a:rPr>
              <a:t>Coquimbo</a:t>
            </a:r>
          </a:p>
        </p:txBody>
      </p:sp>
      <p:sp>
        <p:nvSpPr>
          <p:cNvPr id="14367" name="Text Box 30"/>
          <p:cNvSpPr txBox="1">
            <a:spLocks noChangeArrowheads="1"/>
          </p:cNvSpPr>
          <p:nvPr/>
        </p:nvSpPr>
        <p:spPr bwMode="auto">
          <a:xfrm>
            <a:off x="7315200" y="5443538"/>
            <a:ext cx="1676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</a:rPr>
              <a:t>Gemini &amp; SOAR</a:t>
            </a:r>
          </a:p>
        </p:txBody>
      </p:sp>
      <p:sp>
        <p:nvSpPr>
          <p:cNvPr id="14368" name="Oval 31"/>
          <p:cNvSpPr>
            <a:spLocks noChangeAspect="1" noChangeArrowheads="1"/>
          </p:cNvSpPr>
          <p:nvPr/>
        </p:nvSpPr>
        <p:spPr bwMode="auto">
          <a:xfrm>
            <a:off x="6753225" y="4878388"/>
            <a:ext cx="47625" cy="476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71" name="Text Box 34"/>
          <p:cNvSpPr txBox="1">
            <a:spLocks noChangeArrowheads="1"/>
          </p:cNvSpPr>
          <p:nvPr/>
        </p:nvSpPr>
        <p:spPr bwMode="auto">
          <a:xfrm>
            <a:off x="3200400" y="1836738"/>
            <a:ext cx="1131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</a:rPr>
              <a:t>La Serena airport</a:t>
            </a:r>
          </a:p>
        </p:txBody>
      </p:sp>
      <p:sp>
        <p:nvSpPr>
          <p:cNvPr id="14372" name="Line 35"/>
          <p:cNvSpPr>
            <a:spLocks noChangeShapeType="1"/>
          </p:cNvSpPr>
          <p:nvPr/>
        </p:nvSpPr>
        <p:spPr bwMode="auto">
          <a:xfrm flipH="1">
            <a:off x="3133725" y="2216150"/>
            <a:ext cx="138113" cy="0"/>
          </a:xfrm>
          <a:prstGeom prst="line">
            <a:avLst/>
          </a:prstGeom>
          <a:noFill/>
          <a:ln w="12700">
            <a:solidFill>
              <a:schemeClr val="bg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373" name="Text Box 36"/>
          <p:cNvSpPr txBox="1">
            <a:spLocks noChangeArrowheads="1"/>
          </p:cNvSpPr>
          <p:nvPr/>
        </p:nvSpPr>
        <p:spPr bwMode="auto">
          <a:xfrm>
            <a:off x="7239000" y="3203575"/>
            <a:ext cx="762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solidFill>
                  <a:schemeClr val="bg1"/>
                </a:solidFill>
              </a:rPr>
              <a:t>Vicuña</a:t>
            </a:r>
          </a:p>
        </p:txBody>
      </p:sp>
      <p:sp>
        <p:nvSpPr>
          <p:cNvPr id="14374" name="Freeform 37"/>
          <p:cNvSpPr>
            <a:spLocks/>
          </p:cNvSpPr>
          <p:nvPr/>
        </p:nvSpPr>
        <p:spPr bwMode="auto">
          <a:xfrm>
            <a:off x="6696075" y="3349625"/>
            <a:ext cx="2179638" cy="509588"/>
          </a:xfrm>
          <a:custGeom>
            <a:avLst/>
            <a:gdLst>
              <a:gd name="T0" fmla="*/ 0 w 1373"/>
              <a:gd name="T1" fmla="*/ 2147483647 h 321"/>
              <a:gd name="T2" fmla="*/ 2147483647 w 1373"/>
              <a:gd name="T3" fmla="*/ 2147483647 h 321"/>
              <a:gd name="T4" fmla="*/ 2147483647 w 1373"/>
              <a:gd name="T5" fmla="*/ 2147483647 h 321"/>
              <a:gd name="T6" fmla="*/ 2147483647 w 1373"/>
              <a:gd name="T7" fmla="*/ 2147483647 h 321"/>
              <a:gd name="T8" fmla="*/ 2147483647 w 1373"/>
              <a:gd name="T9" fmla="*/ 2147483647 h 321"/>
              <a:gd name="T10" fmla="*/ 2147483647 w 1373"/>
              <a:gd name="T11" fmla="*/ 2147483647 h 321"/>
              <a:gd name="T12" fmla="*/ 2147483647 w 1373"/>
              <a:gd name="T13" fmla="*/ 2147483647 h 321"/>
              <a:gd name="T14" fmla="*/ 2147483647 w 1373"/>
              <a:gd name="T15" fmla="*/ 2147483647 h 321"/>
              <a:gd name="T16" fmla="*/ 2147483647 w 1373"/>
              <a:gd name="T17" fmla="*/ 2147483647 h 321"/>
              <a:gd name="T18" fmla="*/ 2147483647 w 1373"/>
              <a:gd name="T19" fmla="*/ 2147483647 h 321"/>
              <a:gd name="T20" fmla="*/ 2147483647 w 1373"/>
              <a:gd name="T21" fmla="*/ 2147483647 h 321"/>
              <a:gd name="T22" fmla="*/ 2147483647 w 1373"/>
              <a:gd name="T23" fmla="*/ 2147483647 h 321"/>
              <a:gd name="T24" fmla="*/ 2147483647 w 1373"/>
              <a:gd name="T25" fmla="*/ 2147483647 h 321"/>
              <a:gd name="T26" fmla="*/ 2147483647 w 1373"/>
              <a:gd name="T27" fmla="*/ 2147483647 h 321"/>
              <a:gd name="T28" fmla="*/ 2147483647 w 1373"/>
              <a:gd name="T29" fmla="*/ 2147483647 h 321"/>
              <a:gd name="T30" fmla="*/ 2147483647 w 1373"/>
              <a:gd name="T31" fmla="*/ 2147483647 h 321"/>
              <a:gd name="T32" fmla="*/ 2147483647 w 1373"/>
              <a:gd name="T33" fmla="*/ 2147483647 h 321"/>
              <a:gd name="T34" fmla="*/ 2147483647 w 1373"/>
              <a:gd name="T35" fmla="*/ 2147483647 h 321"/>
              <a:gd name="T36" fmla="*/ 2147483647 w 1373"/>
              <a:gd name="T37" fmla="*/ 2147483647 h 321"/>
              <a:gd name="T38" fmla="*/ 2147483647 w 1373"/>
              <a:gd name="T39" fmla="*/ 2147483647 h 321"/>
              <a:gd name="T40" fmla="*/ 2147483647 w 1373"/>
              <a:gd name="T41" fmla="*/ 2147483647 h 321"/>
              <a:gd name="T42" fmla="*/ 2147483647 w 1373"/>
              <a:gd name="T43" fmla="*/ 2147483647 h 321"/>
              <a:gd name="T44" fmla="*/ 2147483647 w 1373"/>
              <a:gd name="T45" fmla="*/ 0 h 321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373"/>
              <a:gd name="T70" fmla="*/ 0 h 321"/>
              <a:gd name="T71" fmla="*/ 1373 w 1373"/>
              <a:gd name="T72" fmla="*/ 321 h 321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373" h="321">
                <a:moveTo>
                  <a:pt x="0" y="243"/>
                </a:moveTo>
                <a:lnTo>
                  <a:pt x="35" y="230"/>
                </a:lnTo>
                <a:lnTo>
                  <a:pt x="92" y="219"/>
                </a:lnTo>
                <a:lnTo>
                  <a:pt x="237" y="257"/>
                </a:lnTo>
                <a:lnTo>
                  <a:pt x="285" y="251"/>
                </a:lnTo>
                <a:lnTo>
                  <a:pt x="354" y="278"/>
                </a:lnTo>
                <a:lnTo>
                  <a:pt x="398" y="303"/>
                </a:lnTo>
                <a:lnTo>
                  <a:pt x="444" y="300"/>
                </a:lnTo>
                <a:lnTo>
                  <a:pt x="492" y="305"/>
                </a:lnTo>
                <a:lnTo>
                  <a:pt x="569" y="321"/>
                </a:lnTo>
                <a:lnTo>
                  <a:pt x="609" y="299"/>
                </a:lnTo>
                <a:lnTo>
                  <a:pt x="675" y="278"/>
                </a:lnTo>
                <a:lnTo>
                  <a:pt x="726" y="276"/>
                </a:lnTo>
                <a:lnTo>
                  <a:pt x="756" y="294"/>
                </a:lnTo>
                <a:lnTo>
                  <a:pt x="825" y="282"/>
                </a:lnTo>
                <a:lnTo>
                  <a:pt x="912" y="279"/>
                </a:lnTo>
                <a:lnTo>
                  <a:pt x="1017" y="242"/>
                </a:lnTo>
                <a:lnTo>
                  <a:pt x="1088" y="219"/>
                </a:lnTo>
                <a:lnTo>
                  <a:pt x="1157" y="185"/>
                </a:lnTo>
                <a:lnTo>
                  <a:pt x="1232" y="126"/>
                </a:lnTo>
                <a:lnTo>
                  <a:pt x="1287" y="71"/>
                </a:lnTo>
                <a:lnTo>
                  <a:pt x="1320" y="12"/>
                </a:lnTo>
                <a:lnTo>
                  <a:pt x="1373" y="0"/>
                </a:lnTo>
              </a:path>
            </a:pathLst>
          </a:custGeom>
          <a:noFill/>
          <a:ln w="19050" cap="flat" cmpd="sng">
            <a:solidFill>
              <a:srgbClr val="0E39EE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375" name="Freeform 38"/>
          <p:cNvSpPr>
            <a:spLocks/>
          </p:cNvSpPr>
          <p:nvPr/>
        </p:nvSpPr>
        <p:spPr bwMode="auto">
          <a:xfrm>
            <a:off x="1604963" y="914400"/>
            <a:ext cx="1138237" cy="4510088"/>
          </a:xfrm>
          <a:custGeom>
            <a:avLst/>
            <a:gdLst>
              <a:gd name="T0" fmla="*/ 2147483647 w 726"/>
              <a:gd name="T1" fmla="*/ 0 h 2976"/>
              <a:gd name="T2" fmla="*/ 2147483647 w 726"/>
              <a:gd name="T3" fmla="*/ 2147483647 h 2976"/>
              <a:gd name="T4" fmla="*/ 2147483647 w 726"/>
              <a:gd name="T5" fmla="*/ 2147483647 h 2976"/>
              <a:gd name="T6" fmla="*/ 2147483647 w 726"/>
              <a:gd name="T7" fmla="*/ 2147483647 h 2976"/>
              <a:gd name="T8" fmla="*/ 2147483647 w 726"/>
              <a:gd name="T9" fmla="*/ 2147483647 h 2976"/>
              <a:gd name="T10" fmla="*/ 2147483647 w 726"/>
              <a:gd name="T11" fmla="*/ 2147483647 h 2976"/>
              <a:gd name="T12" fmla="*/ 2147483647 w 726"/>
              <a:gd name="T13" fmla="*/ 2147483647 h 2976"/>
              <a:gd name="T14" fmla="*/ 2147483647 w 726"/>
              <a:gd name="T15" fmla="*/ 2147483647 h 2976"/>
              <a:gd name="T16" fmla="*/ 2147483647 w 726"/>
              <a:gd name="T17" fmla="*/ 2147483647 h 2976"/>
              <a:gd name="T18" fmla="*/ 2147483647 w 726"/>
              <a:gd name="T19" fmla="*/ 2147483647 h 2976"/>
              <a:gd name="T20" fmla="*/ 2147483647 w 726"/>
              <a:gd name="T21" fmla="*/ 2147483647 h 2976"/>
              <a:gd name="T22" fmla="*/ 2147483647 w 726"/>
              <a:gd name="T23" fmla="*/ 2147483647 h 2976"/>
              <a:gd name="T24" fmla="*/ 2147483647 w 726"/>
              <a:gd name="T25" fmla="*/ 2147483647 h 2976"/>
              <a:gd name="T26" fmla="*/ 2147483647 w 726"/>
              <a:gd name="T27" fmla="*/ 2147483647 h 2976"/>
              <a:gd name="T28" fmla="*/ 2147483647 w 726"/>
              <a:gd name="T29" fmla="*/ 2147483647 h 2976"/>
              <a:gd name="T30" fmla="*/ 2147483647 w 726"/>
              <a:gd name="T31" fmla="*/ 2147483647 h 2976"/>
              <a:gd name="T32" fmla="*/ 2147483647 w 726"/>
              <a:gd name="T33" fmla="*/ 2147483647 h 2976"/>
              <a:gd name="T34" fmla="*/ 2147483647 w 726"/>
              <a:gd name="T35" fmla="*/ 2147483647 h 2976"/>
              <a:gd name="T36" fmla="*/ 2147483647 w 726"/>
              <a:gd name="T37" fmla="*/ 2147483647 h 2976"/>
              <a:gd name="T38" fmla="*/ 2147483647 w 726"/>
              <a:gd name="T39" fmla="*/ 2147483647 h 2976"/>
              <a:gd name="T40" fmla="*/ 2147483647 w 726"/>
              <a:gd name="T41" fmla="*/ 2147483647 h 2976"/>
              <a:gd name="T42" fmla="*/ 2147483647 w 726"/>
              <a:gd name="T43" fmla="*/ 2147483647 h 2976"/>
              <a:gd name="T44" fmla="*/ 2147483647 w 726"/>
              <a:gd name="T45" fmla="*/ 2147483647 h 2976"/>
              <a:gd name="T46" fmla="*/ 2147483647 w 726"/>
              <a:gd name="T47" fmla="*/ 2147483647 h 2976"/>
              <a:gd name="T48" fmla="*/ 2147483647 w 726"/>
              <a:gd name="T49" fmla="*/ 2147483647 h 2976"/>
              <a:gd name="T50" fmla="*/ 2147483647 w 726"/>
              <a:gd name="T51" fmla="*/ 2147483647 h 2976"/>
              <a:gd name="T52" fmla="*/ 2147483647 w 726"/>
              <a:gd name="T53" fmla="*/ 2147483647 h 2976"/>
              <a:gd name="T54" fmla="*/ 2147483647 w 726"/>
              <a:gd name="T55" fmla="*/ 2147483647 h 2976"/>
              <a:gd name="T56" fmla="*/ 2147483647 w 726"/>
              <a:gd name="T57" fmla="*/ 2147483647 h 2976"/>
              <a:gd name="T58" fmla="*/ 2147483647 w 726"/>
              <a:gd name="T59" fmla="*/ 2147483647 h 2976"/>
              <a:gd name="T60" fmla="*/ 2147483647 w 726"/>
              <a:gd name="T61" fmla="*/ 2147483647 h 2976"/>
              <a:gd name="T62" fmla="*/ 2147483647 w 726"/>
              <a:gd name="T63" fmla="*/ 2147483647 h 2976"/>
              <a:gd name="T64" fmla="*/ 2147483647 w 726"/>
              <a:gd name="T65" fmla="*/ 2147483647 h 2976"/>
              <a:gd name="T66" fmla="*/ 0 w 726"/>
              <a:gd name="T67" fmla="*/ 2147483647 h 297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726"/>
              <a:gd name="T103" fmla="*/ 0 h 2976"/>
              <a:gd name="T104" fmla="*/ 726 w 726"/>
              <a:gd name="T105" fmla="*/ 2976 h 297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726" h="2976">
                <a:moveTo>
                  <a:pt x="711" y="0"/>
                </a:moveTo>
                <a:lnTo>
                  <a:pt x="726" y="84"/>
                </a:lnTo>
                <a:lnTo>
                  <a:pt x="714" y="150"/>
                </a:lnTo>
                <a:lnTo>
                  <a:pt x="672" y="201"/>
                </a:lnTo>
                <a:lnTo>
                  <a:pt x="651" y="258"/>
                </a:lnTo>
                <a:lnTo>
                  <a:pt x="651" y="333"/>
                </a:lnTo>
                <a:lnTo>
                  <a:pt x="624" y="393"/>
                </a:lnTo>
                <a:lnTo>
                  <a:pt x="645" y="480"/>
                </a:lnTo>
                <a:lnTo>
                  <a:pt x="666" y="546"/>
                </a:lnTo>
                <a:lnTo>
                  <a:pt x="687" y="636"/>
                </a:lnTo>
                <a:lnTo>
                  <a:pt x="693" y="714"/>
                </a:lnTo>
                <a:lnTo>
                  <a:pt x="708" y="789"/>
                </a:lnTo>
                <a:lnTo>
                  <a:pt x="699" y="891"/>
                </a:lnTo>
                <a:lnTo>
                  <a:pt x="681" y="981"/>
                </a:lnTo>
                <a:lnTo>
                  <a:pt x="672" y="1026"/>
                </a:lnTo>
                <a:lnTo>
                  <a:pt x="636" y="1098"/>
                </a:lnTo>
                <a:lnTo>
                  <a:pt x="618" y="1155"/>
                </a:lnTo>
                <a:lnTo>
                  <a:pt x="588" y="1224"/>
                </a:lnTo>
                <a:lnTo>
                  <a:pt x="537" y="1275"/>
                </a:lnTo>
                <a:lnTo>
                  <a:pt x="441" y="1338"/>
                </a:lnTo>
                <a:lnTo>
                  <a:pt x="345" y="1356"/>
                </a:lnTo>
                <a:lnTo>
                  <a:pt x="255" y="1449"/>
                </a:lnTo>
                <a:lnTo>
                  <a:pt x="147" y="1506"/>
                </a:lnTo>
                <a:lnTo>
                  <a:pt x="69" y="1572"/>
                </a:lnTo>
                <a:lnTo>
                  <a:pt x="45" y="1686"/>
                </a:lnTo>
                <a:lnTo>
                  <a:pt x="57" y="1839"/>
                </a:lnTo>
                <a:lnTo>
                  <a:pt x="111" y="2013"/>
                </a:lnTo>
                <a:lnTo>
                  <a:pt x="126" y="2178"/>
                </a:lnTo>
                <a:lnTo>
                  <a:pt x="132" y="2313"/>
                </a:lnTo>
                <a:lnTo>
                  <a:pt x="129" y="2451"/>
                </a:lnTo>
                <a:lnTo>
                  <a:pt x="111" y="2577"/>
                </a:lnTo>
                <a:lnTo>
                  <a:pt x="60" y="2703"/>
                </a:lnTo>
                <a:lnTo>
                  <a:pt x="18" y="2862"/>
                </a:lnTo>
                <a:lnTo>
                  <a:pt x="0" y="2976"/>
                </a:lnTo>
              </a:path>
            </a:pathLst>
          </a:custGeom>
          <a:noFill/>
          <a:ln w="19050" cap="flat" cmpd="sng">
            <a:solidFill>
              <a:srgbClr val="0E39EE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376" name="Freeform 40"/>
          <p:cNvSpPr>
            <a:spLocks/>
          </p:cNvSpPr>
          <p:nvPr/>
        </p:nvSpPr>
        <p:spPr bwMode="auto">
          <a:xfrm>
            <a:off x="2860675" y="2195513"/>
            <a:ext cx="14288" cy="84137"/>
          </a:xfrm>
          <a:custGeom>
            <a:avLst/>
            <a:gdLst>
              <a:gd name="T0" fmla="*/ 2147483647 w 9"/>
              <a:gd name="T1" fmla="*/ 0 h 53"/>
              <a:gd name="T2" fmla="*/ 0 w 9"/>
              <a:gd name="T3" fmla="*/ 2147483647 h 53"/>
              <a:gd name="T4" fmla="*/ 2147483647 w 9"/>
              <a:gd name="T5" fmla="*/ 2147483647 h 53"/>
              <a:gd name="T6" fmla="*/ 0 60000 65536"/>
              <a:gd name="T7" fmla="*/ 0 60000 65536"/>
              <a:gd name="T8" fmla="*/ 0 60000 65536"/>
              <a:gd name="T9" fmla="*/ 0 w 9"/>
              <a:gd name="T10" fmla="*/ 0 h 53"/>
              <a:gd name="T11" fmla="*/ 9 w 9"/>
              <a:gd name="T12" fmla="*/ 53 h 5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" h="53">
                <a:moveTo>
                  <a:pt x="9" y="0"/>
                </a:moveTo>
                <a:lnTo>
                  <a:pt x="0" y="33"/>
                </a:lnTo>
                <a:lnTo>
                  <a:pt x="5" y="53"/>
                </a:lnTo>
              </a:path>
            </a:pathLst>
          </a:custGeom>
          <a:noFill/>
          <a:ln w="19050" cap="flat" cmpd="sng">
            <a:solidFill>
              <a:srgbClr val="FEF92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377" name="Line 41"/>
          <p:cNvSpPr>
            <a:spLocks noChangeShapeType="1"/>
          </p:cNvSpPr>
          <p:nvPr/>
        </p:nvSpPr>
        <p:spPr bwMode="auto">
          <a:xfrm flipH="1" flipV="1">
            <a:off x="2697163" y="2227263"/>
            <a:ext cx="146050" cy="11112"/>
          </a:xfrm>
          <a:prstGeom prst="line">
            <a:avLst/>
          </a:prstGeom>
          <a:noFill/>
          <a:ln w="19050">
            <a:solidFill>
              <a:srgbClr val="0E39EE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378" name="Text Box 42"/>
          <p:cNvSpPr txBox="1">
            <a:spLocks noChangeArrowheads="1"/>
          </p:cNvSpPr>
          <p:nvPr/>
        </p:nvSpPr>
        <p:spPr bwMode="auto">
          <a:xfrm rot="-4734382">
            <a:off x="808832" y="5022056"/>
            <a:ext cx="2057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</a:rPr>
              <a:t>Pan-American Highway</a:t>
            </a:r>
          </a:p>
        </p:txBody>
      </p:sp>
      <p:sp>
        <p:nvSpPr>
          <p:cNvPr id="14379" name="Text Box 43"/>
          <p:cNvSpPr txBox="1">
            <a:spLocks noChangeArrowheads="1"/>
          </p:cNvSpPr>
          <p:nvPr/>
        </p:nvSpPr>
        <p:spPr bwMode="auto">
          <a:xfrm>
            <a:off x="1487488" y="2422525"/>
            <a:ext cx="647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</a:rPr>
              <a:t>port</a:t>
            </a:r>
          </a:p>
        </p:txBody>
      </p:sp>
      <p:sp>
        <p:nvSpPr>
          <p:cNvPr id="14381" name="Text Box 45"/>
          <p:cNvSpPr txBox="1">
            <a:spLocks noChangeArrowheads="1"/>
          </p:cNvSpPr>
          <p:nvPr/>
        </p:nvSpPr>
        <p:spPr bwMode="auto">
          <a:xfrm>
            <a:off x="1600200" y="1912938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FFCC00"/>
                </a:solidFill>
                <a:latin typeface="Tempus Sans ITC"/>
              </a:rPr>
              <a:t>La Serena</a:t>
            </a:r>
          </a:p>
        </p:txBody>
      </p:sp>
      <p:pic>
        <p:nvPicPr>
          <p:cNvPr id="14382" name="Picture 46" descr="MAP118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3429000"/>
            <a:ext cx="2330450" cy="3030538"/>
          </a:xfrm>
          <a:prstGeom prst="rect">
            <a:avLst/>
          </a:prstGeom>
          <a:noFill/>
          <a:ln w="38100">
            <a:solidFill>
              <a:srgbClr val="FFFF99"/>
            </a:solidFill>
            <a:miter lim="800000"/>
            <a:headEnd/>
            <a:tailEnd/>
          </a:ln>
        </p:spPr>
      </p:pic>
      <p:sp>
        <p:nvSpPr>
          <p:cNvPr id="14383" name="Rectangle 47"/>
          <p:cNvSpPr>
            <a:spLocks noChangeArrowheads="1"/>
          </p:cNvSpPr>
          <p:nvPr/>
        </p:nvSpPr>
        <p:spPr bwMode="auto">
          <a:xfrm>
            <a:off x="771525" y="5570538"/>
            <a:ext cx="228600" cy="152400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84" name="Freeform 48"/>
          <p:cNvSpPr>
            <a:spLocks noChangeAspect="1"/>
          </p:cNvSpPr>
          <p:nvPr/>
        </p:nvSpPr>
        <p:spPr bwMode="auto">
          <a:xfrm>
            <a:off x="6221413" y="3436938"/>
            <a:ext cx="1169987" cy="2286000"/>
          </a:xfrm>
          <a:custGeom>
            <a:avLst/>
            <a:gdLst>
              <a:gd name="T0" fmla="*/ 2147483647 w 666"/>
              <a:gd name="T1" fmla="*/ 2147483647 h 1338"/>
              <a:gd name="T2" fmla="*/ 2147483647 w 666"/>
              <a:gd name="T3" fmla="*/ 2147483647 h 1338"/>
              <a:gd name="T4" fmla="*/ 2147483647 w 666"/>
              <a:gd name="T5" fmla="*/ 2147483647 h 1338"/>
              <a:gd name="T6" fmla="*/ 2147483647 w 666"/>
              <a:gd name="T7" fmla="*/ 2147483647 h 1338"/>
              <a:gd name="T8" fmla="*/ 2147483647 w 666"/>
              <a:gd name="T9" fmla="*/ 2147483647 h 1338"/>
              <a:gd name="T10" fmla="*/ 2147483647 w 666"/>
              <a:gd name="T11" fmla="*/ 2147483647 h 1338"/>
              <a:gd name="T12" fmla="*/ 2147483647 w 666"/>
              <a:gd name="T13" fmla="*/ 2147483647 h 1338"/>
              <a:gd name="T14" fmla="*/ 2147483647 w 666"/>
              <a:gd name="T15" fmla="*/ 2147483647 h 1338"/>
              <a:gd name="T16" fmla="*/ 2147483647 w 666"/>
              <a:gd name="T17" fmla="*/ 2147483647 h 1338"/>
              <a:gd name="T18" fmla="*/ 2147483647 w 666"/>
              <a:gd name="T19" fmla="*/ 2147483647 h 1338"/>
              <a:gd name="T20" fmla="*/ 2147483647 w 666"/>
              <a:gd name="T21" fmla="*/ 2147483647 h 1338"/>
              <a:gd name="T22" fmla="*/ 2147483647 w 666"/>
              <a:gd name="T23" fmla="*/ 2147483647 h 1338"/>
              <a:gd name="T24" fmla="*/ 2147483647 w 666"/>
              <a:gd name="T25" fmla="*/ 2147483647 h 1338"/>
              <a:gd name="T26" fmla="*/ 2147483647 w 666"/>
              <a:gd name="T27" fmla="*/ 2147483647 h 1338"/>
              <a:gd name="T28" fmla="*/ 2147483647 w 666"/>
              <a:gd name="T29" fmla="*/ 2147483647 h 1338"/>
              <a:gd name="T30" fmla="*/ 2147483647 w 666"/>
              <a:gd name="T31" fmla="*/ 2147483647 h 1338"/>
              <a:gd name="T32" fmla="*/ 2147483647 w 666"/>
              <a:gd name="T33" fmla="*/ 2147483647 h 1338"/>
              <a:gd name="T34" fmla="*/ 2147483647 w 666"/>
              <a:gd name="T35" fmla="*/ 2147483647 h 1338"/>
              <a:gd name="T36" fmla="*/ 2147483647 w 666"/>
              <a:gd name="T37" fmla="*/ 2147483647 h 1338"/>
              <a:gd name="T38" fmla="*/ 2147483647 w 666"/>
              <a:gd name="T39" fmla="*/ 2147483647 h 1338"/>
              <a:gd name="T40" fmla="*/ 2147483647 w 666"/>
              <a:gd name="T41" fmla="*/ 2147483647 h 1338"/>
              <a:gd name="T42" fmla="*/ 2147483647 w 666"/>
              <a:gd name="T43" fmla="*/ 2147483647 h 1338"/>
              <a:gd name="T44" fmla="*/ 2147483647 w 666"/>
              <a:gd name="T45" fmla="*/ 2147483647 h 1338"/>
              <a:gd name="T46" fmla="*/ 2147483647 w 666"/>
              <a:gd name="T47" fmla="*/ 2147483647 h 1338"/>
              <a:gd name="T48" fmla="*/ 2147483647 w 666"/>
              <a:gd name="T49" fmla="*/ 2147483647 h 1338"/>
              <a:gd name="T50" fmla="*/ 2147483647 w 666"/>
              <a:gd name="T51" fmla="*/ 2147483647 h 1338"/>
              <a:gd name="T52" fmla="*/ 2147483647 w 666"/>
              <a:gd name="T53" fmla="*/ 2147483647 h 1338"/>
              <a:gd name="T54" fmla="*/ 2147483647 w 666"/>
              <a:gd name="T55" fmla="*/ 2147483647 h 1338"/>
              <a:gd name="T56" fmla="*/ 2147483647 w 666"/>
              <a:gd name="T57" fmla="*/ 2147483647 h 1338"/>
              <a:gd name="T58" fmla="*/ 2147483647 w 666"/>
              <a:gd name="T59" fmla="*/ 2147483647 h 1338"/>
              <a:gd name="T60" fmla="*/ 2147483647 w 666"/>
              <a:gd name="T61" fmla="*/ 2147483647 h 1338"/>
              <a:gd name="T62" fmla="*/ 2147483647 w 666"/>
              <a:gd name="T63" fmla="*/ 2147483647 h 1338"/>
              <a:gd name="T64" fmla="*/ 2147483647 w 666"/>
              <a:gd name="T65" fmla="*/ 2147483647 h 133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66"/>
              <a:gd name="T100" fmla="*/ 0 h 1338"/>
              <a:gd name="T101" fmla="*/ 666 w 666"/>
              <a:gd name="T102" fmla="*/ 1338 h 133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66" h="1338">
                <a:moveTo>
                  <a:pt x="255" y="0"/>
                </a:moveTo>
                <a:lnTo>
                  <a:pt x="243" y="87"/>
                </a:lnTo>
                <a:lnTo>
                  <a:pt x="228" y="117"/>
                </a:lnTo>
                <a:lnTo>
                  <a:pt x="228" y="147"/>
                </a:lnTo>
                <a:lnTo>
                  <a:pt x="237" y="168"/>
                </a:lnTo>
                <a:lnTo>
                  <a:pt x="228" y="189"/>
                </a:lnTo>
                <a:lnTo>
                  <a:pt x="237" y="219"/>
                </a:lnTo>
                <a:lnTo>
                  <a:pt x="249" y="246"/>
                </a:lnTo>
                <a:lnTo>
                  <a:pt x="246" y="264"/>
                </a:lnTo>
                <a:lnTo>
                  <a:pt x="222" y="291"/>
                </a:lnTo>
                <a:lnTo>
                  <a:pt x="192" y="333"/>
                </a:lnTo>
                <a:lnTo>
                  <a:pt x="162" y="360"/>
                </a:lnTo>
                <a:lnTo>
                  <a:pt x="129" y="381"/>
                </a:lnTo>
                <a:lnTo>
                  <a:pt x="69" y="396"/>
                </a:lnTo>
                <a:lnTo>
                  <a:pt x="45" y="414"/>
                </a:lnTo>
                <a:lnTo>
                  <a:pt x="30" y="429"/>
                </a:lnTo>
                <a:lnTo>
                  <a:pt x="24" y="462"/>
                </a:lnTo>
                <a:lnTo>
                  <a:pt x="30" y="483"/>
                </a:lnTo>
                <a:lnTo>
                  <a:pt x="12" y="495"/>
                </a:lnTo>
                <a:lnTo>
                  <a:pt x="18" y="531"/>
                </a:lnTo>
                <a:lnTo>
                  <a:pt x="39" y="558"/>
                </a:lnTo>
                <a:lnTo>
                  <a:pt x="24" y="579"/>
                </a:lnTo>
                <a:lnTo>
                  <a:pt x="33" y="600"/>
                </a:lnTo>
                <a:lnTo>
                  <a:pt x="9" y="621"/>
                </a:lnTo>
                <a:lnTo>
                  <a:pt x="0" y="645"/>
                </a:lnTo>
                <a:lnTo>
                  <a:pt x="9" y="669"/>
                </a:lnTo>
                <a:lnTo>
                  <a:pt x="42" y="669"/>
                </a:lnTo>
                <a:lnTo>
                  <a:pt x="63" y="687"/>
                </a:lnTo>
                <a:lnTo>
                  <a:pt x="81" y="711"/>
                </a:lnTo>
                <a:lnTo>
                  <a:pt x="81" y="747"/>
                </a:lnTo>
                <a:lnTo>
                  <a:pt x="96" y="783"/>
                </a:lnTo>
                <a:lnTo>
                  <a:pt x="105" y="813"/>
                </a:lnTo>
                <a:lnTo>
                  <a:pt x="105" y="846"/>
                </a:lnTo>
                <a:lnTo>
                  <a:pt x="120" y="870"/>
                </a:lnTo>
                <a:lnTo>
                  <a:pt x="120" y="906"/>
                </a:lnTo>
                <a:lnTo>
                  <a:pt x="147" y="936"/>
                </a:lnTo>
                <a:lnTo>
                  <a:pt x="171" y="963"/>
                </a:lnTo>
                <a:lnTo>
                  <a:pt x="222" y="984"/>
                </a:lnTo>
                <a:lnTo>
                  <a:pt x="249" y="990"/>
                </a:lnTo>
                <a:lnTo>
                  <a:pt x="285" y="993"/>
                </a:lnTo>
                <a:lnTo>
                  <a:pt x="309" y="978"/>
                </a:lnTo>
                <a:lnTo>
                  <a:pt x="342" y="981"/>
                </a:lnTo>
                <a:lnTo>
                  <a:pt x="375" y="984"/>
                </a:lnTo>
                <a:lnTo>
                  <a:pt x="405" y="996"/>
                </a:lnTo>
                <a:lnTo>
                  <a:pt x="426" y="1011"/>
                </a:lnTo>
                <a:lnTo>
                  <a:pt x="438" y="1035"/>
                </a:lnTo>
                <a:lnTo>
                  <a:pt x="456" y="1059"/>
                </a:lnTo>
                <a:lnTo>
                  <a:pt x="450" y="1086"/>
                </a:lnTo>
                <a:lnTo>
                  <a:pt x="468" y="1098"/>
                </a:lnTo>
                <a:lnTo>
                  <a:pt x="459" y="1119"/>
                </a:lnTo>
                <a:lnTo>
                  <a:pt x="486" y="1140"/>
                </a:lnTo>
                <a:lnTo>
                  <a:pt x="519" y="1155"/>
                </a:lnTo>
                <a:lnTo>
                  <a:pt x="492" y="1176"/>
                </a:lnTo>
                <a:lnTo>
                  <a:pt x="489" y="1203"/>
                </a:lnTo>
                <a:lnTo>
                  <a:pt x="492" y="1248"/>
                </a:lnTo>
                <a:lnTo>
                  <a:pt x="510" y="1278"/>
                </a:lnTo>
                <a:lnTo>
                  <a:pt x="528" y="1275"/>
                </a:lnTo>
                <a:lnTo>
                  <a:pt x="555" y="1290"/>
                </a:lnTo>
                <a:lnTo>
                  <a:pt x="564" y="1311"/>
                </a:lnTo>
                <a:lnTo>
                  <a:pt x="573" y="1335"/>
                </a:lnTo>
                <a:lnTo>
                  <a:pt x="600" y="1338"/>
                </a:lnTo>
                <a:lnTo>
                  <a:pt x="606" y="1317"/>
                </a:lnTo>
                <a:lnTo>
                  <a:pt x="621" y="1305"/>
                </a:lnTo>
                <a:lnTo>
                  <a:pt x="651" y="1293"/>
                </a:lnTo>
                <a:lnTo>
                  <a:pt x="666" y="1272"/>
                </a:lnTo>
                <a:lnTo>
                  <a:pt x="645" y="1275"/>
                </a:lnTo>
                <a:lnTo>
                  <a:pt x="627" y="1266"/>
                </a:lnTo>
              </a:path>
            </a:pathLst>
          </a:custGeom>
          <a:noFill/>
          <a:ln w="28575" cap="flat" cmpd="sng">
            <a:solidFill>
              <a:srgbClr val="2AFE34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385" name="Text Box 49"/>
          <p:cNvSpPr txBox="1">
            <a:spLocks noChangeArrowheads="1"/>
          </p:cNvSpPr>
          <p:nvPr/>
        </p:nvSpPr>
        <p:spPr bwMode="auto">
          <a:xfrm rot="3468256">
            <a:off x="5740400" y="5013326"/>
            <a:ext cx="1419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2AFE34"/>
                </a:solidFill>
              </a:rPr>
              <a:t>40km dirt road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4572000" y="990600"/>
            <a:ext cx="4114800" cy="1066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Cerro Pachón chosen in 2006 after 2 year global evaluation by international committee</a:t>
            </a:r>
            <a:r>
              <a:rPr lang="en-US" b="1" dirty="0">
                <a:solidFill>
                  <a:schemeClr val="bg1"/>
                </a:solidFill>
              </a:rPr>
              <a:t>.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52401"/>
            <a:ext cx="6948055" cy="609600"/>
          </a:xfrm>
        </p:spPr>
        <p:txBody>
          <a:bodyPr/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Site and facility development 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066800"/>
            <a:ext cx="5638800" cy="5111750"/>
          </a:xfrm>
        </p:spPr>
        <p:txBody>
          <a:bodyPr/>
          <a:lstStyle/>
          <a:p>
            <a:r>
              <a:rPr lang="en-US" sz="2000" dirty="0" smtClean="0">
                <a:solidFill>
                  <a:schemeClr val="bg1"/>
                </a:solidFill>
              </a:rPr>
              <a:t>Facility design</a:t>
            </a:r>
          </a:p>
          <a:p>
            <a:pPr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 </a:t>
            </a:r>
          </a:p>
          <a:p>
            <a:pPr lvl="0"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Early Site Leveling</a:t>
            </a:r>
          </a:p>
        </p:txBody>
      </p:sp>
      <p:pic>
        <p:nvPicPr>
          <p:cNvPr id="5" name="Picture 59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444140" y="1066800"/>
            <a:ext cx="328469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002firstblast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 bwMode="auto">
          <a:xfrm>
            <a:off x="304800" y="4038600"/>
            <a:ext cx="5095198" cy="202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09600" y="4267200"/>
            <a:ext cx="448478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After ~4,000 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kg of 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explosives and ~12,500 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m</a:t>
            </a:r>
            <a:r>
              <a:rPr lang="en-US" baseline="30000" dirty="0">
                <a:solidFill>
                  <a:prstClr val="black"/>
                </a:solidFill>
                <a:latin typeface="Arial" charset="0"/>
              </a:rPr>
              <a:t>3 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 of rock removal, Stage I of the El Peñón summit leveling is completed.</a:t>
            </a:r>
            <a:endParaRPr lang="en-US" baseline="300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5486400" y="4419600"/>
            <a:ext cx="3429000" cy="185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defTabSz="457200">
              <a:spcBef>
                <a:spcPct val="20000"/>
              </a:spcBef>
              <a:buFont typeface="Arial" charset="0"/>
              <a:buChar char="−"/>
              <a:defRPr/>
            </a:pPr>
            <a:endParaRPr lang="en-US" sz="2000" dirty="0" smtClean="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342900" indent="-342900" defTabSz="457200">
              <a:spcBef>
                <a:spcPct val="20000"/>
              </a:spcBef>
              <a:buFont typeface="Arial" charset="0"/>
              <a:buChar char="−"/>
              <a:defRPr/>
            </a:pPr>
            <a:endParaRPr lang="en-US" sz="2000" dirty="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" name="Picture 8" descr="LSST_Blast20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562600" y="3810000"/>
            <a:ext cx="3121025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7634" name="Picture 2" descr="LSSTMirrorsJune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2400" y="0"/>
            <a:ext cx="9525000" cy="68580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37635" name="AutoShape 3" descr="Sphere"/>
          <p:cNvSpPr>
            <a:spLocks noChangeArrowheads="1"/>
          </p:cNvSpPr>
          <p:nvPr/>
        </p:nvSpPr>
        <p:spPr bwMode="auto">
          <a:xfrm flipV="1">
            <a:off x="4049713" y="2667000"/>
            <a:ext cx="1069975" cy="304800"/>
          </a:xfrm>
          <a:custGeom>
            <a:avLst/>
            <a:gdLst>
              <a:gd name="G0" fmla="+- 3589 0 0"/>
              <a:gd name="G1" fmla="+- 21600 0 3589"/>
              <a:gd name="G2" fmla="*/ 3589 1 2"/>
              <a:gd name="G3" fmla="+- 21600 0 G2"/>
              <a:gd name="G4" fmla="+/ 3589 21600 2"/>
              <a:gd name="G5" fmla="+/ G1 0 2"/>
              <a:gd name="G6" fmla="*/ 21600 21600 3589"/>
              <a:gd name="G7" fmla="*/ G6 1 2"/>
              <a:gd name="G8" fmla="+- 21600 0 G7"/>
              <a:gd name="G9" fmla="*/ 21600 1 2"/>
              <a:gd name="G10" fmla="+- 3589 0 G9"/>
              <a:gd name="G11" fmla="?: G10 G8 0"/>
              <a:gd name="G12" fmla="?: G10 G7 21600"/>
              <a:gd name="T0" fmla="*/ 19805 w 21600"/>
              <a:gd name="T1" fmla="*/ 10800 h 21600"/>
              <a:gd name="T2" fmla="*/ 10800 w 21600"/>
              <a:gd name="T3" fmla="*/ 21600 h 21600"/>
              <a:gd name="T4" fmla="*/ 1795 w 21600"/>
              <a:gd name="T5" fmla="*/ 10800 h 21600"/>
              <a:gd name="T6" fmla="*/ 10800 w 21600"/>
              <a:gd name="T7" fmla="*/ 0 h 21600"/>
              <a:gd name="T8" fmla="*/ 3595 w 21600"/>
              <a:gd name="T9" fmla="*/ 3595 h 21600"/>
              <a:gd name="T10" fmla="*/ 18005 w 21600"/>
              <a:gd name="T11" fmla="*/ 18005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589" y="21600"/>
                </a:lnTo>
                <a:lnTo>
                  <a:pt x="18011" y="21600"/>
                </a:lnTo>
                <a:lnTo>
                  <a:pt x="21600" y="0"/>
                </a:lnTo>
                <a:close/>
              </a:path>
            </a:pathLst>
          </a:custGeom>
          <a:pattFill prst="sphere">
            <a:fgClr>
              <a:srgbClr val="F9FC74">
                <a:alpha val="39999"/>
              </a:srgbClr>
            </a:fgClr>
            <a:bgClr>
              <a:schemeClr val="bg1">
                <a:alpha val="39999"/>
              </a:schemeClr>
            </a:bgClr>
          </a:patt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effectLst/>
              <a:latin typeface="Calibri"/>
            </a:endParaRPr>
          </a:p>
        </p:txBody>
      </p:sp>
      <p:sp>
        <p:nvSpPr>
          <p:cNvPr id="837636" name="AutoShape 4" descr="Sphere"/>
          <p:cNvSpPr>
            <a:spLocks noChangeArrowheads="1"/>
          </p:cNvSpPr>
          <p:nvPr/>
        </p:nvSpPr>
        <p:spPr bwMode="auto">
          <a:xfrm flipV="1">
            <a:off x="4222750" y="2438400"/>
            <a:ext cx="731838" cy="176213"/>
          </a:xfrm>
          <a:custGeom>
            <a:avLst/>
            <a:gdLst>
              <a:gd name="G0" fmla="+- 3654 0 0"/>
              <a:gd name="G1" fmla="+- 21600 0 3654"/>
              <a:gd name="G2" fmla="*/ 3654 1 2"/>
              <a:gd name="G3" fmla="+- 21600 0 G2"/>
              <a:gd name="G4" fmla="+/ 3654 21600 2"/>
              <a:gd name="G5" fmla="+/ G1 0 2"/>
              <a:gd name="G6" fmla="*/ 21600 21600 3654"/>
              <a:gd name="G7" fmla="*/ G6 1 2"/>
              <a:gd name="G8" fmla="+- 21600 0 G7"/>
              <a:gd name="G9" fmla="*/ 21600 1 2"/>
              <a:gd name="G10" fmla="+- 3654 0 G9"/>
              <a:gd name="G11" fmla="?: G10 G8 0"/>
              <a:gd name="G12" fmla="?: G10 G7 21600"/>
              <a:gd name="T0" fmla="*/ 19773 w 21600"/>
              <a:gd name="T1" fmla="*/ 10800 h 21600"/>
              <a:gd name="T2" fmla="*/ 10800 w 21600"/>
              <a:gd name="T3" fmla="*/ 21600 h 21600"/>
              <a:gd name="T4" fmla="*/ 1827 w 21600"/>
              <a:gd name="T5" fmla="*/ 10800 h 21600"/>
              <a:gd name="T6" fmla="*/ 10800 w 21600"/>
              <a:gd name="T7" fmla="*/ 0 h 21600"/>
              <a:gd name="T8" fmla="*/ 3627 w 21600"/>
              <a:gd name="T9" fmla="*/ 3627 h 21600"/>
              <a:gd name="T10" fmla="*/ 17973 w 21600"/>
              <a:gd name="T11" fmla="*/ 179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654" y="21600"/>
                </a:lnTo>
                <a:lnTo>
                  <a:pt x="17946" y="21600"/>
                </a:lnTo>
                <a:lnTo>
                  <a:pt x="21600" y="0"/>
                </a:lnTo>
                <a:close/>
              </a:path>
            </a:pathLst>
          </a:custGeom>
          <a:pattFill prst="sphere">
            <a:fgClr>
              <a:srgbClr val="F9FC74">
                <a:alpha val="39999"/>
              </a:srgbClr>
            </a:fgClr>
            <a:bgClr>
              <a:schemeClr val="bg1">
                <a:alpha val="39999"/>
              </a:schemeClr>
            </a:bgClr>
          </a:patt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effectLst/>
              <a:latin typeface="Calibri"/>
            </a:endParaRPr>
          </a:p>
        </p:txBody>
      </p:sp>
      <p:sp>
        <p:nvSpPr>
          <p:cNvPr id="837637" name="Freeform 5" descr="Sphere"/>
          <p:cNvSpPr>
            <a:spLocks/>
          </p:cNvSpPr>
          <p:nvPr/>
        </p:nvSpPr>
        <p:spPr bwMode="auto">
          <a:xfrm>
            <a:off x="-19050" y="0"/>
            <a:ext cx="2971800" cy="5943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32" y="3744"/>
              </a:cxn>
              <a:cxn ang="0">
                <a:pos x="1440" y="3744"/>
              </a:cxn>
              <a:cxn ang="0">
                <a:pos x="1872" y="0"/>
              </a:cxn>
              <a:cxn ang="0">
                <a:pos x="0" y="0"/>
              </a:cxn>
            </a:cxnLst>
            <a:rect l="0" t="0" r="r" b="b"/>
            <a:pathLst>
              <a:path w="1872" h="3744">
                <a:moveTo>
                  <a:pt x="0" y="0"/>
                </a:moveTo>
                <a:lnTo>
                  <a:pt x="432" y="3744"/>
                </a:lnTo>
                <a:lnTo>
                  <a:pt x="1440" y="3744"/>
                </a:lnTo>
                <a:lnTo>
                  <a:pt x="1872" y="0"/>
                </a:lnTo>
                <a:lnTo>
                  <a:pt x="0" y="0"/>
                </a:lnTo>
                <a:close/>
              </a:path>
            </a:pathLst>
          </a:custGeom>
          <a:pattFill prst="sphere">
            <a:fgClr>
              <a:srgbClr val="F9FC74">
                <a:alpha val="39999"/>
              </a:srgbClr>
            </a:fgClr>
            <a:bgClr>
              <a:schemeClr val="bg1">
                <a:alpha val="39999"/>
              </a:schemeClr>
            </a:bgClr>
          </a:patt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effectLst/>
              <a:latin typeface="Calibri"/>
            </a:endParaRPr>
          </a:p>
        </p:txBody>
      </p:sp>
      <p:sp>
        <p:nvSpPr>
          <p:cNvPr id="837638" name="Freeform 6" descr="Sphere"/>
          <p:cNvSpPr>
            <a:spLocks/>
          </p:cNvSpPr>
          <p:nvPr/>
        </p:nvSpPr>
        <p:spPr bwMode="auto">
          <a:xfrm flipH="1">
            <a:off x="6219825" y="0"/>
            <a:ext cx="2971800" cy="5943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32" y="3744"/>
              </a:cxn>
              <a:cxn ang="0">
                <a:pos x="1440" y="3744"/>
              </a:cxn>
              <a:cxn ang="0">
                <a:pos x="1872" y="0"/>
              </a:cxn>
              <a:cxn ang="0">
                <a:pos x="0" y="0"/>
              </a:cxn>
            </a:cxnLst>
            <a:rect l="0" t="0" r="r" b="b"/>
            <a:pathLst>
              <a:path w="1872" h="3744">
                <a:moveTo>
                  <a:pt x="0" y="0"/>
                </a:moveTo>
                <a:lnTo>
                  <a:pt x="432" y="3744"/>
                </a:lnTo>
                <a:lnTo>
                  <a:pt x="1440" y="3744"/>
                </a:lnTo>
                <a:lnTo>
                  <a:pt x="1872" y="0"/>
                </a:lnTo>
                <a:lnTo>
                  <a:pt x="0" y="0"/>
                </a:lnTo>
                <a:close/>
              </a:path>
            </a:pathLst>
          </a:custGeom>
          <a:pattFill prst="sphere">
            <a:fgClr>
              <a:srgbClr val="F9FC74">
                <a:alpha val="39999"/>
              </a:srgbClr>
            </a:fgClr>
            <a:bgClr>
              <a:schemeClr val="bg1">
                <a:alpha val="39999"/>
              </a:schemeClr>
            </a:bgClr>
          </a:patt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effectLst/>
              <a:latin typeface="Calibri"/>
            </a:endParaRPr>
          </a:p>
        </p:txBody>
      </p:sp>
      <p:sp>
        <p:nvSpPr>
          <p:cNvPr id="837639" name="Freeform 7" descr="Sphere"/>
          <p:cNvSpPr>
            <a:spLocks/>
          </p:cNvSpPr>
          <p:nvPr/>
        </p:nvSpPr>
        <p:spPr bwMode="auto">
          <a:xfrm>
            <a:off x="666750" y="609600"/>
            <a:ext cx="3200400" cy="5334000"/>
          </a:xfrm>
          <a:custGeom>
            <a:avLst/>
            <a:gdLst/>
            <a:ahLst/>
            <a:cxnLst>
              <a:cxn ang="0">
                <a:pos x="0" y="3360"/>
              </a:cxn>
              <a:cxn ang="0">
                <a:pos x="1536" y="0"/>
              </a:cxn>
              <a:cxn ang="0">
                <a:pos x="2016" y="96"/>
              </a:cxn>
              <a:cxn ang="0">
                <a:pos x="1008" y="3360"/>
              </a:cxn>
              <a:cxn ang="0">
                <a:pos x="0" y="3360"/>
              </a:cxn>
            </a:cxnLst>
            <a:rect l="0" t="0" r="r" b="b"/>
            <a:pathLst>
              <a:path w="2016" h="3360">
                <a:moveTo>
                  <a:pt x="0" y="3360"/>
                </a:moveTo>
                <a:lnTo>
                  <a:pt x="1536" y="0"/>
                </a:lnTo>
                <a:lnTo>
                  <a:pt x="2016" y="96"/>
                </a:lnTo>
                <a:lnTo>
                  <a:pt x="1008" y="3360"/>
                </a:lnTo>
                <a:lnTo>
                  <a:pt x="0" y="3360"/>
                </a:lnTo>
                <a:close/>
              </a:path>
            </a:pathLst>
          </a:custGeom>
          <a:pattFill prst="sphere">
            <a:fgClr>
              <a:srgbClr val="F9FC74">
                <a:alpha val="39999"/>
              </a:srgbClr>
            </a:fgClr>
            <a:bgClr>
              <a:schemeClr val="bg1">
                <a:alpha val="39999"/>
              </a:schemeClr>
            </a:bgClr>
          </a:patt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effectLst/>
              <a:latin typeface="Calibri"/>
            </a:endParaRPr>
          </a:p>
        </p:txBody>
      </p:sp>
      <p:sp>
        <p:nvSpPr>
          <p:cNvPr id="837640" name="Freeform 8" descr="Sphere"/>
          <p:cNvSpPr>
            <a:spLocks/>
          </p:cNvSpPr>
          <p:nvPr/>
        </p:nvSpPr>
        <p:spPr bwMode="auto">
          <a:xfrm flipH="1">
            <a:off x="5286375" y="609600"/>
            <a:ext cx="3200400" cy="5334000"/>
          </a:xfrm>
          <a:custGeom>
            <a:avLst/>
            <a:gdLst/>
            <a:ahLst/>
            <a:cxnLst>
              <a:cxn ang="0">
                <a:pos x="0" y="3360"/>
              </a:cxn>
              <a:cxn ang="0">
                <a:pos x="1536" y="0"/>
              </a:cxn>
              <a:cxn ang="0">
                <a:pos x="2016" y="96"/>
              </a:cxn>
              <a:cxn ang="0">
                <a:pos x="1008" y="3360"/>
              </a:cxn>
              <a:cxn ang="0">
                <a:pos x="0" y="3360"/>
              </a:cxn>
            </a:cxnLst>
            <a:rect l="0" t="0" r="r" b="b"/>
            <a:pathLst>
              <a:path w="2016" h="3360">
                <a:moveTo>
                  <a:pt x="0" y="3360"/>
                </a:moveTo>
                <a:lnTo>
                  <a:pt x="1536" y="0"/>
                </a:lnTo>
                <a:lnTo>
                  <a:pt x="2016" y="96"/>
                </a:lnTo>
                <a:lnTo>
                  <a:pt x="1008" y="3360"/>
                </a:lnTo>
                <a:lnTo>
                  <a:pt x="0" y="3360"/>
                </a:lnTo>
                <a:close/>
              </a:path>
            </a:pathLst>
          </a:custGeom>
          <a:pattFill prst="sphere">
            <a:fgClr>
              <a:srgbClr val="F9FC74">
                <a:alpha val="39999"/>
              </a:srgbClr>
            </a:fgClr>
            <a:bgClr>
              <a:schemeClr val="bg1">
                <a:alpha val="39999"/>
              </a:schemeClr>
            </a:bgClr>
          </a:patt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effectLst/>
              <a:latin typeface="Calibri"/>
            </a:endParaRPr>
          </a:p>
        </p:txBody>
      </p:sp>
      <p:sp>
        <p:nvSpPr>
          <p:cNvPr id="837641" name="Freeform 9" descr="Sphere"/>
          <p:cNvSpPr>
            <a:spLocks/>
          </p:cNvSpPr>
          <p:nvPr/>
        </p:nvSpPr>
        <p:spPr bwMode="auto">
          <a:xfrm>
            <a:off x="2362200" y="609600"/>
            <a:ext cx="1828800" cy="5562600"/>
          </a:xfrm>
          <a:custGeom>
            <a:avLst/>
            <a:gdLst/>
            <a:ahLst/>
            <a:cxnLst>
              <a:cxn ang="0">
                <a:pos x="480" y="0"/>
              </a:cxn>
              <a:cxn ang="0">
                <a:pos x="0" y="3360"/>
              </a:cxn>
              <a:cxn ang="0">
                <a:pos x="1152" y="3504"/>
              </a:cxn>
              <a:cxn ang="0">
                <a:pos x="912" y="96"/>
              </a:cxn>
              <a:cxn ang="0">
                <a:pos x="480" y="0"/>
              </a:cxn>
            </a:cxnLst>
            <a:rect l="0" t="0" r="r" b="b"/>
            <a:pathLst>
              <a:path w="1152" h="3504">
                <a:moveTo>
                  <a:pt x="480" y="0"/>
                </a:moveTo>
                <a:lnTo>
                  <a:pt x="0" y="3360"/>
                </a:lnTo>
                <a:lnTo>
                  <a:pt x="1152" y="3504"/>
                </a:lnTo>
                <a:lnTo>
                  <a:pt x="912" y="96"/>
                </a:lnTo>
                <a:lnTo>
                  <a:pt x="480" y="0"/>
                </a:lnTo>
                <a:close/>
              </a:path>
            </a:pathLst>
          </a:custGeom>
          <a:pattFill prst="sphere">
            <a:fgClr>
              <a:srgbClr val="F9FC74">
                <a:alpha val="39999"/>
              </a:srgbClr>
            </a:fgClr>
            <a:bgClr>
              <a:schemeClr val="bg1">
                <a:alpha val="39999"/>
              </a:schemeClr>
            </a:bgClr>
          </a:patt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effectLst/>
              <a:latin typeface="Calibri"/>
            </a:endParaRPr>
          </a:p>
        </p:txBody>
      </p:sp>
      <p:sp>
        <p:nvSpPr>
          <p:cNvPr id="837642" name="Freeform 10" descr="Sphere"/>
          <p:cNvSpPr>
            <a:spLocks/>
          </p:cNvSpPr>
          <p:nvPr/>
        </p:nvSpPr>
        <p:spPr bwMode="auto">
          <a:xfrm flipH="1">
            <a:off x="4981575" y="609600"/>
            <a:ext cx="1828800" cy="5562600"/>
          </a:xfrm>
          <a:custGeom>
            <a:avLst/>
            <a:gdLst/>
            <a:ahLst/>
            <a:cxnLst>
              <a:cxn ang="0">
                <a:pos x="480" y="0"/>
              </a:cxn>
              <a:cxn ang="0">
                <a:pos x="0" y="3360"/>
              </a:cxn>
              <a:cxn ang="0">
                <a:pos x="1152" y="3504"/>
              </a:cxn>
              <a:cxn ang="0">
                <a:pos x="912" y="96"/>
              </a:cxn>
              <a:cxn ang="0">
                <a:pos x="480" y="0"/>
              </a:cxn>
            </a:cxnLst>
            <a:rect l="0" t="0" r="r" b="b"/>
            <a:pathLst>
              <a:path w="1152" h="3504">
                <a:moveTo>
                  <a:pt x="480" y="0"/>
                </a:moveTo>
                <a:lnTo>
                  <a:pt x="0" y="3360"/>
                </a:lnTo>
                <a:lnTo>
                  <a:pt x="1152" y="3504"/>
                </a:lnTo>
                <a:lnTo>
                  <a:pt x="912" y="96"/>
                </a:lnTo>
                <a:lnTo>
                  <a:pt x="480" y="0"/>
                </a:lnTo>
                <a:close/>
              </a:path>
            </a:pathLst>
          </a:custGeom>
          <a:pattFill prst="sphere">
            <a:fgClr>
              <a:srgbClr val="F9FC74">
                <a:alpha val="39999"/>
              </a:srgbClr>
            </a:fgClr>
            <a:bgClr>
              <a:schemeClr val="bg1">
                <a:alpha val="39999"/>
              </a:schemeClr>
            </a:bgClr>
          </a:patt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effectLst/>
              <a:latin typeface="Calibri"/>
            </a:endParaRPr>
          </a:p>
        </p:txBody>
      </p:sp>
      <p:sp>
        <p:nvSpPr>
          <p:cNvPr id="837643" name="Freeform 11" descr="Sphere"/>
          <p:cNvSpPr>
            <a:spLocks/>
          </p:cNvSpPr>
          <p:nvPr/>
        </p:nvSpPr>
        <p:spPr bwMode="auto">
          <a:xfrm>
            <a:off x="2362200" y="3048000"/>
            <a:ext cx="2743200" cy="3124200"/>
          </a:xfrm>
          <a:custGeom>
            <a:avLst/>
            <a:gdLst/>
            <a:ahLst/>
            <a:cxnLst>
              <a:cxn ang="0">
                <a:pos x="0" y="1824"/>
              </a:cxn>
              <a:cxn ang="0">
                <a:pos x="1056" y="0"/>
              </a:cxn>
              <a:cxn ang="0">
                <a:pos x="1728" y="0"/>
              </a:cxn>
              <a:cxn ang="0">
                <a:pos x="1152" y="1968"/>
              </a:cxn>
              <a:cxn ang="0">
                <a:pos x="0" y="1824"/>
              </a:cxn>
            </a:cxnLst>
            <a:rect l="0" t="0" r="r" b="b"/>
            <a:pathLst>
              <a:path w="1728" h="1968">
                <a:moveTo>
                  <a:pt x="0" y="1824"/>
                </a:moveTo>
                <a:lnTo>
                  <a:pt x="1056" y="0"/>
                </a:lnTo>
                <a:lnTo>
                  <a:pt x="1728" y="0"/>
                </a:lnTo>
                <a:lnTo>
                  <a:pt x="1152" y="1968"/>
                </a:lnTo>
                <a:lnTo>
                  <a:pt x="0" y="1824"/>
                </a:lnTo>
                <a:close/>
              </a:path>
            </a:pathLst>
          </a:custGeom>
          <a:pattFill prst="sphere">
            <a:fgClr>
              <a:srgbClr val="F9FC74">
                <a:alpha val="39999"/>
              </a:srgbClr>
            </a:fgClr>
            <a:bgClr>
              <a:schemeClr val="bg1">
                <a:alpha val="39999"/>
              </a:schemeClr>
            </a:bgClr>
          </a:patt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effectLst/>
              <a:latin typeface="Calibri"/>
            </a:endParaRPr>
          </a:p>
        </p:txBody>
      </p:sp>
      <p:sp>
        <p:nvSpPr>
          <p:cNvPr id="837644" name="Freeform 12" descr="Sphere"/>
          <p:cNvSpPr>
            <a:spLocks/>
          </p:cNvSpPr>
          <p:nvPr/>
        </p:nvSpPr>
        <p:spPr bwMode="auto">
          <a:xfrm flipH="1">
            <a:off x="4076700" y="3048000"/>
            <a:ext cx="2743200" cy="3124200"/>
          </a:xfrm>
          <a:custGeom>
            <a:avLst/>
            <a:gdLst/>
            <a:ahLst/>
            <a:cxnLst>
              <a:cxn ang="0">
                <a:pos x="0" y="1824"/>
              </a:cxn>
              <a:cxn ang="0">
                <a:pos x="1056" y="0"/>
              </a:cxn>
              <a:cxn ang="0">
                <a:pos x="1728" y="0"/>
              </a:cxn>
              <a:cxn ang="0">
                <a:pos x="1152" y="1968"/>
              </a:cxn>
              <a:cxn ang="0">
                <a:pos x="0" y="1824"/>
              </a:cxn>
            </a:cxnLst>
            <a:rect l="0" t="0" r="r" b="b"/>
            <a:pathLst>
              <a:path w="1728" h="1968">
                <a:moveTo>
                  <a:pt x="0" y="1824"/>
                </a:moveTo>
                <a:lnTo>
                  <a:pt x="1056" y="0"/>
                </a:lnTo>
                <a:lnTo>
                  <a:pt x="1728" y="0"/>
                </a:lnTo>
                <a:lnTo>
                  <a:pt x="1152" y="1968"/>
                </a:lnTo>
                <a:lnTo>
                  <a:pt x="0" y="1824"/>
                </a:lnTo>
                <a:close/>
              </a:path>
            </a:pathLst>
          </a:custGeom>
          <a:pattFill prst="sphere">
            <a:fgClr>
              <a:srgbClr val="F9FC74">
                <a:alpha val="39999"/>
              </a:srgbClr>
            </a:fgClr>
            <a:bgClr>
              <a:schemeClr val="bg1">
                <a:alpha val="39999"/>
              </a:schemeClr>
            </a:bgClr>
          </a:patt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effectLst/>
              <a:latin typeface="Calibri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37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837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837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837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837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7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837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7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837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837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837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7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837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7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837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837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5" dur="500"/>
                                        <p:tgtEl>
                                          <p:spTgt spid="8376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7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8" dur="500"/>
                                        <p:tgtEl>
                                          <p:spTgt spid="8376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37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837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7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837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7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37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5" dur="500"/>
                                        <p:tgtEl>
                                          <p:spTgt spid="8376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7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837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7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7635" grpId="0" animBg="1"/>
      <p:bldP spid="837635" grpId="1" animBg="1"/>
      <p:bldP spid="837636" grpId="0" animBg="1"/>
      <p:bldP spid="837636" grpId="1" animBg="1"/>
      <p:bldP spid="837637" grpId="0" animBg="1"/>
      <p:bldP spid="837637" grpId="1" animBg="1"/>
      <p:bldP spid="837638" grpId="0" animBg="1"/>
      <p:bldP spid="837638" grpId="1" animBg="1"/>
      <p:bldP spid="837639" grpId="0" animBg="1"/>
      <p:bldP spid="837639" grpId="1" animBg="1"/>
      <p:bldP spid="837640" grpId="0" animBg="1"/>
      <p:bldP spid="837640" grpId="1" animBg="1"/>
      <p:bldP spid="837641" grpId="0" animBg="1"/>
      <p:bldP spid="837641" grpId="1" animBg="1"/>
      <p:bldP spid="837642" grpId="0" animBg="1"/>
      <p:bldP spid="837642" grpId="1" animBg="1"/>
      <p:bldP spid="837643" grpId="0" animBg="1"/>
      <p:bldP spid="837643" grpId="1" animBg="1"/>
      <p:bldP spid="837644" grpId="0" animBg="1"/>
      <p:bldP spid="83764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1"/>
            <a:ext cx="7837714" cy="609600"/>
          </a:xfrm>
        </p:spPr>
        <p:txBody>
          <a:bodyPr/>
          <a:lstStyle/>
          <a:p>
            <a:pPr algn="l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Mirror fabrication is advanced - Private funding enabled early start of both reflective optics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531" name="Content Placeholder 6"/>
          <p:cNvSpPr>
            <a:spLocks noGrp="1"/>
          </p:cNvSpPr>
          <p:nvPr>
            <p:ph idx="1"/>
          </p:nvPr>
        </p:nvSpPr>
        <p:spPr>
          <a:xfrm>
            <a:off x="4267200" y="3886200"/>
            <a:ext cx="4800600" cy="2590800"/>
          </a:xfrm>
        </p:spPr>
        <p:txBody>
          <a:bodyPr/>
          <a:lstStyle/>
          <a:p>
            <a:r>
              <a:rPr lang="en-US" sz="2000" dirty="0" smtClean="0"/>
              <a:t>Primary-Tertiary was cast in 2008</a:t>
            </a:r>
          </a:p>
          <a:p>
            <a:endParaRPr lang="en-US" sz="2000" dirty="0" smtClean="0"/>
          </a:p>
          <a:p>
            <a:r>
              <a:rPr lang="en-US" sz="2000" dirty="0" smtClean="0"/>
              <a:t>Fabrication </a:t>
            </a:r>
            <a:r>
              <a:rPr lang="en-US" sz="2000" smtClean="0"/>
              <a:t>completed in </a:t>
            </a:r>
            <a:r>
              <a:rPr lang="en-US" sz="2000" dirty="0" smtClean="0"/>
              <a:t>2013</a:t>
            </a:r>
          </a:p>
          <a:p>
            <a:endParaRPr lang="en-US" sz="2000" dirty="0" smtClean="0"/>
          </a:p>
          <a:p>
            <a:r>
              <a:rPr lang="en-US" sz="2000" dirty="0" smtClean="0"/>
              <a:t>Secondary substrate fabricated by Corning in 2009.</a:t>
            </a:r>
          </a:p>
        </p:txBody>
      </p:sp>
      <p:pic>
        <p:nvPicPr>
          <p:cNvPr id="22533" name="Picture 3" descr="M!M3 SPIEexhibit2010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28600" y="3785206"/>
            <a:ext cx="3962400" cy="2647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1" descr="M2 SPIEexhibit 2010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876800" y="914400"/>
            <a:ext cx="3962400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4" descr="mirror-nocaption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28600" y="901494"/>
            <a:ext cx="3962400" cy="2803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108B0-E7BE-4A85-B712-E6F879E2D289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934200" y="6534150"/>
            <a:ext cx="2133600" cy="476250"/>
          </a:xfrm>
          <a:prstGeom prst="rect">
            <a:avLst/>
          </a:prstGeom>
        </p:spPr>
        <p:txBody>
          <a:bodyPr/>
          <a:lstStyle/>
          <a:p>
            <a:fld id="{F0D61BCF-02DD-4D8C-BEE5-4B21AA288AEA}" type="slidenum">
              <a:rPr lang="en-US"/>
              <a:pPr/>
              <a:t>8</a:t>
            </a:fld>
            <a:endParaRPr lang="en-US"/>
          </a:p>
        </p:txBody>
      </p:sp>
      <p:sp>
        <p:nvSpPr>
          <p:cNvPr id="998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98403" name="Picture 3" descr="Full Scale Camera Graph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673100"/>
            <a:ext cx="9809163" cy="753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8404" name="Rectangle 4"/>
          <p:cNvSpPr>
            <a:spLocks noChangeArrowheads="1"/>
          </p:cNvSpPr>
          <p:nvPr/>
        </p:nvSpPr>
        <p:spPr bwMode="auto">
          <a:xfrm>
            <a:off x="914400" y="381000"/>
            <a:ext cx="5867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3200 megapixel camera</a:t>
            </a:r>
            <a:r>
              <a:rPr lang="en-US" sz="2400">
                <a:solidFill>
                  <a:srgbClr val="1200F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/>
            </a:r>
            <a:br>
              <a:rPr lang="en-US" sz="2400">
                <a:solidFill>
                  <a:srgbClr val="1200F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</a:br>
            <a:endParaRPr lang="en-US" sz="2400">
              <a:solidFill>
                <a:srgbClr val="1200F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Rectangle 2"/>
          <p:cNvSpPr>
            <a:spLocks noChangeArrowheads="1"/>
          </p:cNvSpPr>
          <p:nvPr/>
        </p:nvSpPr>
        <p:spPr bwMode="auto">
          <a:xfrm>
            <a:off x="2432050" y="254000"/>
            <a:ext cx="41392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ea typeface="ＭＳ Ｐゴシック" pitchFamily="34" charset="-128"/>
              </a:rPr>
              <a:t>LSST six color </a:t>
            </a:r>
            <a:r>
              <a:rPr lang="en-US" sz="2800" dirty="0" smtClean="0">
                <a:solidFill>
                  <a:srgbClr val="FFFF00"/>
                </a:solidFill>
                <a:ea typeface="ＭＳ Ｐゴシック" pitchFamily="34" charset="-128"/>
              </a:rPr>
              <a:t>system</a:t>
            </a:r>
          </a:p>
        </p:txBody>
      </p:sp>
      <p:pic>
        <p:nvPicPr>
          <p:cNvPr id="608259" name="Picture 3" descr="LS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19200"/>
            <a:ext cx="7620000" cy="5014913"/>
          </a:xfrm>
          <a:prstGeom prst="rect">
            <a:avLst/>
          </a:prstGeom>
          <a:noFill/>
        </p:spPr>
      </p:pic>
      <p:sp>
        <p:nvSpPr>
          <p:cNvPr id="608260" name="Text Box 4"/>
          <p:cNvSpPr txBox="1">
            <a:spLocks noChangeArrowheads="1"/>
          </p:cNvSpPr>
          <p:nvPr/>
        </p:nvSpPr>
        <p:spPr bwMode="auto">
          <a:xfrm>
            <a:off x="3714750" y="5867400"/>
            <a:ext cx="222885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Wavelength (nm)</a:t>
            </a:r>
          </a:p>
        </p:txBody>
      </p:sp>
      <p:sp>
        <p:nvSpPr>
          <p:cNvPr id="608261" name="Text Box 5"/>
          <p:cNvSpPr txBox="1">
            <a:spLocks noChangeArrowheads="1"/>
          </p:cNvSpPr>
          <p:nvPr/>
        </p:nvSpPr>
        <p:spPr bwMode="auto">
          <a:xfrm rot="16200000">
            <a:off x="-1074203" y="3529145"/>
            <a:ext cx="3853546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Relative system throughput (%)</a:t>
            </a:r>
          </a:p>
        </p:txBody>
      </p:sp>
      <p:sp>
        <p:nvSpPr>
          <p:cNvPr id="608262" name="Text Box 6"/>
          <p:cNvSpPr txBox="1">
            <a:spLocks noChangeArrowheads="1"/>
          </p:cNvSpPr>
          <p:nvPr/>
        </p:nvSpPr>
        <p:spPr bwMode="auto">
          <a:xfrm>
            <a:off x="4572000" y="1524000"/>
            <a:ext cx="3305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Includes sensor QE, atmospheric </a:t>
            </a:r>
          </a:p>
          <a:p>
            <a:r>
              <a:rPr lang="en-US" sz="12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attenuation, optical transmission functions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4E9B-A2A8-4E2D-9186-95D5327EA4A2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Documents and Settings\Victor Krabbendam\My Documents\La Serena Special\MAP118.JPG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EAEAEA"/>
      </a:lt1>
      <a:dk2>
        <a:srgbClr val="1B3586"/>
      </a:dk2>
      <a:lt2>
        <a:srgbClr val="EAEAEA"/>
      </a:lt2>
      <a:accent1>
        <a:srgbClr val="FF9900"/>
      </a:accent1>
      <a:accent2>
        <a:srgbClr val="00FFFF"/>
      </a:accent2>
      <a:accent3>
        <a:srgbClr val="ABAEC3"/>
      </a:accent3>
      <a:accent4>
        <a:srgbClr val="C8C8C8"/>
      </a:accent4>
      <a:accent5>
        <a:srgbClr val="FFCAAA"/>
      </a:accent5>
      <a:accent6>
        <a:srgbClr val="00E7E7"/>
      </a:accent6>
      <a:hlink>
        <a:srgbClr val="FF0033"/>
      </a:hlink>
      <a:folHlink>
        <a:srgbClr val="969696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Telescope and Site F2F June 2005a">
  <a:themeElements>
    <a:clrScheme name="1_Telescope and Site F2F June 2005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Telescope and Site F2F June 2005a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1_Telescope and Site F2F June 2005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lescope and Site F2F June 2005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lescope and Site F2F June 2005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lescope and Site F2F June 2005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lescope and Site F2F June 2005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lescope and Site F2F June 2005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elescope and Site F2F June 2005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elescope and Site F2F June 2005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elescope and Site F2F June 2005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elescope and Site F2F June 2005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elescope and Site F2F June 2005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elescope and Site F2F June 2005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lescope and Site F2F June 2005a">
  <a:themeElements>
    <a:clrScheme name="Telescope and Site F2F June 2005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lescope and Site F2F June 2005a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Telescope and Site F2F June 2005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escope and Site F2F June 2005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escope and Site F2F June 2005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escope and Site F2F June 2005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escope and Site F2F June 2005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escope and Site F2F June 2005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escope and Site F2F June 2005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escope and Site F2F June 2005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escope and Site F2F June 2005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escope and Site F2F June 2005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escope and Site F2F June 2005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escope and Site F2F June 2005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Telescope and Site F2F June 2005a">
  <a:themeElements>
    <a:clrScheme name="Telescope and Site F2F June 2005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lescope and Site F2F June 2005a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Telescope and Site F2F June 2005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escope and Site F2F June 2005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escope and Site F2F June 2005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escope and Site F2F June 2005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escope and Site F2F June 2005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escope and Site F2F June 2005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escope and Site F2F June 2005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escope and Site F2F June 2005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escope and Site F2F June 2005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escope and Site F2F June 2005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escope and Site F2F June 2005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escope and Site F2F June 2005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Telescope and Site F2F June 2005a">
  <a:themeElements>
    <a:clrScheme name="Telescope and Site F2F June 2005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lescope and Site F2F June 2005a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Telescope and Site F2F June 2005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escope and Site F2F June 2005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escope and Site F2F June 2005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escope and Site F2F June 2005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escope and Site F2F June 2005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escope and Site F2F June 2005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escope and Site F2F June 2005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escope and Site F2F June 2005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escope and Site F2F June 2005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escope and Site F2F June 2005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escope and Site F2F June 2005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escope and Site F2F June 2005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Telescope and Site F2F June 2005a">
  <a:themeElements>
    <a:clrScheme name="Telescope and Site F2F June 2005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lescope and Site F2F June 2005a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Telescope and Site F2F June 2005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escope and Site F2F June 2005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escope and Site F2F June 2005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escope and Site F2F June 2005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escope and Site F2F June 2005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escope and Site F2F June 2005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escope and Site F2F June 2005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escope and Site F2F June 2005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escope and Site F2F June 2005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escope and Site F2F June 2005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escope and Site F2F June 2005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escope and Site F2F June 2005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Telescope and Site F2F June 2005a">
  <a:themeElements>
    <a:clrScheme name="Telescope and Site F2F June 2005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lescope and Site F2F June 2005a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Telescope and Site F2F June 2005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escope and Site F2F June 2005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escope and Site F2F June 2005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escope and Site F2F June 2005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escope and Site F2F June 2005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escope and Site F2F June 2005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escope and Site F2F June 2005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escope and Site F2F June 2005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escope and Site F2F June 2005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escope and Site F2F June 2005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escope and Site F2F June 2005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escope and Site F2F June 2005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Telescope and Site F2F June 2005a">
  <a:themeElements>
    <a:clrScheme name="Telescope and Site F2F June 2005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lescope and Site F2F June 2005a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Telescope and Site F2F June 2005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escope and Site F2F June 2005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escope and Site F2F June 2005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escope and Site F2F June 2005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escope and Site F2F June 2005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escope and Site F2F June 2005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escope and Site F2F June 2005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escope and Site F2F June 2005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escope and Site F2F June 2005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escope and Site F2F June 2005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escope and Site F2F June 2005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escope and Site F2F June 2005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Telescope and Site F2F June 2005a">
  <a:themeElements>
    <a:clrScheme name="1_Telescope and Site F2F June 2005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Telescope and Site F2F June 2005a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1_Telescope and Site F2F June 2005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lescope and Site F2F June 2005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lescope and Site F2F June 2005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lescope and Site F2F June 2005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lescope and Site F2F June 2005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lescope and Site F2F June 2005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elescope and Site F2F June 2005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elescope and Site F2F June 2005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elescope and Site F2F June 2005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elescope and Site F2F June 2005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elescope and Site F2F June 2005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elescope and Site F2F June 2005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Telescope and Site F2F June 2005a">
  <a:themeElements>
    <a:clrScheme name="Telescope and Site F2F June 2005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lescope and Site F2F June 2005a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Telescope and Site F2F June 2005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escope and Site F2F June 2005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escope and Site F2F June 2005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escope and Site F2F June 2005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escope and Site F2F June 2005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escope and Site F2F June 2005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escope and Site F2F June 2005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escope and Site F2F June 2005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escope and Site F2F June 2005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escope and Site F2F June 2005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escope and Site F2F June 2005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escope and Site F2F June 2005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20072</TotalTime>
  <Words>1024</Words>
  <Application>Microsoft Office PowerPoint</Application>
  <PresentationFormat>On-screen Show (4:3)</PresentationFormat>
  <Paragraphs>351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35</vt:i4>
      </vt:variant>
    </vt:vector>
  </HeadingPairs>
  <TitlesOfParts>
    <vt:vector size="57" baseType="lpstr">
      <vt:lpstr>Arial</vt:lpstr>
      <vt:lpstr>Times New Roman</vt:lpstr>
      <vt:lpstr>Trebuchet MS</vt:lpstr>
      <vt:lpstr>Wingdings</vt:lpstr>
      <vt:lpstr>ＭＳ Ｐゴシック</vt:lpstr>
      <vt:lpstr>Tempus Sans ITC</vt:lpstr>
      <vt:lpstr>Calibri</vt:lpstr>
      <vt:lpstr>Symbol</vt:lpstr>
      <vt:lpstr>Impact</vt:lpstr>
      <vt:lpstr>Tahoma</vt:lpstr>
      <vt:lpstr>Comic Sans MS</vt:lpstr>
      <vt:lpstr>Times</vt:lpstr>
      <vt:lpstr>Blank Presentation</vt:lpstr>
      <vt:lpstr>Telescope and Site F2F June 2005a</vt:lpstr>
      <vt:lpstr>2_Telescope and Site F2F June 2005a</vt:lpstr>
      <vt:lpstr>3_Telescope and Site F2F June 2005a</vt:lpstr>
      <vt:lpstr>4_Telescope and Site F2F June 2005a</vt:lpstr>
      <vt:lpstr>6_Telescope and Site F2F June 2005a</vt:lpstr>
      <vt:lpstr>7_Telescope and Site F2F June 2005a</vt:lpstr>
      <vt:lpstr>8_Telescope and Site F2F June 2005a</vt:lpstr>
      <vt:lpstr>9_Telescope and Site F2F June 2005a</vt:lpstr>
      <vt:lpstr>5_Telescope and Site F2F June 2005a</vt:lpstr>
      <vt:lpstr> </vt:lpstr>
      <vt:lpstr>Slide 2</vt:lpstr>
      <vt:lpstr>Slide 3</vt:lpstr>
      <vt:lpstr>Site selection based on weather and seeing conditions, as well as infrastructure considerations</vt:lpstr>
      <vt:lpstr>Site and facility development </vt:lpstr>
      <vt:lpstr>Slide 6</vt:lpstr>
      <vt:lpstr>Mirror fabrication is advanced - Private funding enabled early start of both reflective optics</vt:lpstr>
      <vt:lpstr>Slide 8</vt:lpstr>
      <vt:lpstr>Slide 9</vt:lpstr>
      <vt:lpstr>One System, Two Continents, Four Sites</vt:lpstr>
      <vt:lpstr>Slide 11</vt:lpstr>
      <vt:lpstr>Slide 12</vt:lpstr>
      <vt:lpstr>An LSST Observing Cadence</vt:lpstr>
      <vt:lpstr>Slide 14</vt:lpstr>
      <vt:lpstr>Two planned LSST surveys</vt:lpstr>
      <vt:lpstr>Slide 16</vt:lpstr>
      <vt:lpstr>Slide 17</vt:lpstr>
      <vt:lpstr>Slide 18</vt:lpstr>
      <vt:lpstr>Full end-to-end simulations</vt:lpstr>
      <vt:lpstr>Slide 20</vt:lpstr>
      <vt:lpstr>Slide 21</vt:lpstr>
      <vt:lpstr>Slide 22</vt:lpstr>
      <vt:lpstr>Slide 23</vt:lpstr>
      <vt:lpstr>Slide 24</vt:lpstr>
      <vt:lpstr>Slide 25</vt:lpstr>
      <vt:lpstr>Transient Radio – Optical Sky</vt:lpstr>
      <vt:lpstr>Automated discovery  Data exploration</vt:lpstr>
      <vt:lpstr>Alert Rate</vt:lpstr>
      <vt:lpstr>DATA PRODUCTS</vt:lpstr>
      <vt:lpstr>Assuring accurate classification</vt:lpstr>
      <vt:lpstr>completeness-purity trade</vt:lpstr>
      <vt:lpstr>Old Paradigm</vt:lpstr>
      <vt:lpstr>New Paradigm</vt:lpstr>
      <vt:lpstr>Harnessing Survey Data at Exascale</vt:lpstr>
      <vt:lpstr>LSST DATA</vt:lpstr>
    </vt:vector>
  </TitlesOfParts>
  <Company>Bell Labs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Tony Tyson</dc:creator>
  <cp:lastModifiedBy>Tony Tyson</cp:lastModifiedBy>
  <cp:revision>1173</cp:revision>
  <dcterms:created xsi:type="dcterms:W3CDTF">1998-09-19T03:52:56Z</dcterms:created>
  <dcterms:modified xsi:type="dcterms:W3CDTF">2013-05-06T11:27:49Z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/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1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C:\WINDOWS\DESKTOP</vt:lpwstr>
  </property>
</Properties>
</file>