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doc" ContentType="application/msword"/>
  <Override PartName="/ppt/theme/theme2.xml" ContentType="application/vnd.openxmlformats-officedocument.theme+xml"/>
  <Default Extension="pict" ContentType="image/pict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5" r:id="rId4"/>
    <p:sldId id="264" r:id="rId5"/>
    <p:sldId id="257" r:id="rId6"/>
    <p:sldId id="258" r:id="rId7"/>
    <p:sldId id="259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63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BBDEA-B683-F048-B434-D6F72C3E9381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421A2-ADCB-194F-8ED2-208E4F838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Mercury</a:t>
            </a:r>
            <a:r>
              <a:rPr lang="en-US" baseline="0" dirty="0" smtClean="0"/>
              <a:t> and Venus: </a:t>
            </a:r>
            <a:r>
              <a:rPr lang="en-US" dirty="0" smtClean="0"/>
              <a:t>Green Bank – Goldstone   </a:t>
            </a:r>
            <a:r>
              <a:rPr lang="en-US" dirty="0" err="1" smtClean="0"/>
              <a:t>s“Magic</a:t>
            </a:r>
            <a:r>
              <a:rPr lang="en-US" dirty="0" smtClean="0"/>
              <a:t> moments”</a:t>
            </a:r>
            <a:r>
              <a:rPr lang="en-US" baseline="0" dirty="0" smtClean="0"/>
              <a:t>  </a:t>
            </a:r>
            <a:r>
              <a:rPr lang="en-US" dirty="0" smtClean="0"/>
              <a:t>Next project: </a:t>
            </a:r>
            <a:r>
              <a:rPr lang="en-US" dirty="0" err="1" smtClean="0"/>
              <a:t>Europa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Asteroids require shorter baselines at a variety of angles – Southwestern VLBA best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421A2-ADCB-194F-8ED2-208E4F8389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EV5 as mission target, asteroid target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421A2-ADCB-194F-8ED2-208E4F8389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CA-78D4-2144-93A8-81FB8B5E81F8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90E-F3A7-B640-9C1F-B0B7E109C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CA-78D4-2144-93A8-81FB8B5E81F8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90E-F3A7-B640-9C1F-B0B7E109C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CA-78D4-2144-93A8-81FB8B5E81F8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90E-F3A7-B640-9C1F-B0B7E109C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CA-78D4-2144-93A8-81FB8B5E81F8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90E-F3A7-B640-9C1F-B0B7E109C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CA-78D4-2144-93A8-81FB8B5E81F8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90E-F3A7-B640-9C1F-B0B7E109C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CA-78D4-2144-93A8-81FB8B5E81F8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90E-F3A7-B640-9C1F-B0B7E109C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CA-78D4-2144-93A8-81FB8B5E81F8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90E-F3A7-B640-9C1F-B0B7E109C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CA-78D4-2144-93A8-81FB8B5E81F8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90E-F3A7-B640-9C1F-B0B7E109C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CA-78D4-2144-93A8-81FB8B5E81F8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90E-F3A7-B640-9C1F-B0B7E109C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CA-78D4-2144-93A8-81FB8B5E81F8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90E-F3A7-B640-9C1F-B0B7E109C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CA-78D4-2144-93A8-81FB8B5E81F8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90E-F3A7-B640-9C1F-B0B7E109C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36ECA-78D4-2144-93A8-81FB8B5E81F8}" type="datetimeFigureOut">
              <a:rPr lang="en-US" smtClean="0"/>
              <a:pPr/>
              <a:t>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1290E-F3A7-B640-9C1F-B0B7E109C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michaelbusch:Desktop:Documents:AsteroidRadar:2008%20EV5:2008_EV5_Papers:Shape%20Paper:Old%20Drafts:Busch_et_al_EV5_Shape_Paper_100826.doc!OLE_LINK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Word_97_-_2004_Document2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Macintosh%20HD:Users:michaelbusch:Desktop:Documents:AsteroidRadar:2008%20EV5:2008_EV5_Papers:Shape%20Paper:Old%20Drafts:Busch_et_al_EV5_Shape_Paper_100826.doc!OLE_LINK1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Radar Speckles and Near-Earth Asteroids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886200"/>
            <a:ext cx="7996545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Michael Busch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i="1" dirty="0" smtClean="0">
                <a:solidFill>
                  <a:schemeClr val="tx1"/>
                </a:solidFill>
              </a:rPr>
              <a:t>(with thanks to Jean-Luc Margot, Lance Benner, 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Walter </a:t>
            </a:r>
            <a:r>
              <a:rPr lang="en-US" sz="2800" i="1" dirty="0" err="1" smtClean="0">
                <a:solidFill>
                  <a:schemeClr val="tx1"/>
                </a:solidFill>
              </a:rPr>
              <a:t>Brisken</a:t>
            </a:r>
            <a:r>
              <a:rPr lang="en-US" sz="2800" i="1" dirty="0" smtClean="0">
                <a:solidFill>
                  <a:schemeClr val="tx1"/>
                </a:solidFill>
              </a:rPr>
              <a:t>, and Adam </a:t>
            </a:r>
            <a:r>
              <a:rPr lang="en-US" sz="2800" i="1" dirty="0" err="1" smtClean="0">
                <a:solidFill>
                  <a:schemeClr val="tx1"/>
                </a:solidFill>
              </a:rPr>
              <a:t>Deller</a:t>
            </a:r>
            <a:r>
              <a:rPr lang="en-US" sz="2800" i="1" dirty="0" smtClean="0">
                <a:solidFill>
                  <a:schemeClr val="tx1"/>
                </a:solidFill>
              </a:rPr>
              <a:t>)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200"/>
            <a:ext cx="8229600" cy="1143000"/>
          </a:xfrm>
        </p:spPr>
        <p:txBody>
          <a:bodyPr/>
          <a:lstStyle/>
          <a:p>
            <a:r>
              <a:rPr lang="en-US" dirty="0" smtClean="0"/>
              <a:t>Radar Speckle Patterns</a:t>
            </a:r>
            <a:endParaRPr lang="en-US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858000" y="4625000"/>
            <a:ext cx="101600" cy="1016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391400" y="1881800"/>
            <a:ext cx="101600" cy="1016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 rot="5400000">
            <a:off x="1916907" y="3165293"/>
            <a:ext cx="704850" cy="271463"/>
          </a:xfrm>
          <a:custGeom>
            <a:avLst/>
            <a:gdLst>
              <a:gd name="T0" fmla="*/ 2147483647 w 431"/>
              <a:gd name="T1" fmla="*/ 2147483647 h 181"/>
              <a:gd name="T2" fmla="*/ 2147483647 w 431"/>
              <a:gd name="T3" fmla="*/ 2147483647 h 181"/>
              <a:gd name="T4" fmla="*/ 2147483647 w 431"/>
              <a:gd name="T5" fmla="*/ 2147483647 h 181"/>
              <a:gd name="T6" fmla="*/ 2147483647 w 431"/>
              <a:gd name="T7" fmla="*/ 2147483647 h 181"/>
              <a:gd name="T8" fmla="*/ 2147483647 w 431"/>
              <a:gd name="T9" fmla="*/ 2147483647 h 181"/>
              <a:gd name="T10" fmla="*/ 2147483647 w 431"/>
              <a:gd name="T11" fmla="*/ 2147483647 h 181"/>
              <a:gd name="T12" fmla="*/ 2147483647 w 431"/>
              <a:gd name="T13" fmla="*/ 2147483647 h 181"/>
              <a:gd name="T14" fmla="*/ 2147483647 w 431"/>
              <a:gd name="T15" fmla="*/ 2147483647 h 181"/>
              <a:gd name="T16" fmla="*/ 2147483647 w 431"/>
              <a:gd name="T17" fmla="*/ 2147483647 h 181"/>
              <a:gd name="T18" fmla="*/ 2147483647 w 431"/>
              <a:gd name="T19" fmla="*/ 2147483647 h 1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1"/>
              <a:gd name="T31" fmla="*/ 0 h 181"/>
              <a:gd name="T32" fmla="*/ 431 w 431"/>
              <a:gd name="T33" fmla="*/ 181 h 1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1" h="181">
                <a:moveTo>
                  <a:pt x="241" y="32"/>
                </a:moveTo>
                <a:cubicBezTo>
                  <a:pt x="175" y="36"/>
                  <a:pt x="135" y="37"/>
                  <a:pt x="78" y="52"/>
                </a:cubicBezTo>
                <a:cubicBezTo>
                  <a:pt x="0" y="106"/>
                  <a:pt x="114" y="154"/>
                  <a:pt x="160" y="161"/>
                </a:cubicBezTo>
                <a:cubicBezTo>
                  <a:pt x="182" y="164"/>
                  <a:pt x="205" y="165"/>
                  <a:pt x="228" y="167"/>
                </a:cubicBezTo>
                <a:cubicBezTo>
                  <a:pt x="259" y="175"/>
                  <a:pt x="271" y="181"/>
                  <a:pt x="309" y="167"/>
                </a:cubicBezTo>
                <a:cubicBezTo>
                  <a:pt x="325" y="160"/>
                  <a:pt x="327" y="134"/>
                  <a:pt x="343" y="127"/>
                </a:cubicBezTo>
                <a:cubicBezTo>
                  <a:pt x="353" y="121"/>
                  <a:pt x="365" y="122"/>
                  <a:pt x="377" y="120"/>
                </a:cubicBezTo>
                <a:cubicBezTo>
                  <a:pt x="413" y="94"/>
                  <a:pt x="431" y="90"/>
                  <a:pt x="390" y="12"/>
                </a:cubicBezTo>
                <a:cubicBezTo>
                  <a:pt x="383" y="0"/>
                  <a:pt x="363" y="16"/>
                  <a:pt x="350" y="18"/>
                </a:cubicBezTo>
                <a:cubicBezTo>
                  <a:pt x="332" y="24"/>
                  <a:pt x="241" y="62"/>
                  <a:pt x="241" y="32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362200" y="3101000"/>
            <a:ext cx="3849688" cy="1354138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2286000" y="2262800"/>
            <a:ext cx="3849688" cy="1354138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286000" y="3710600"/>
            <a:ext cx="3925888" cy="8128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2286000" y="2110400"/>
            <a:ext cx="3849688" cy="9382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76400" y="2567600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Target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 flipV="1">
            <a:off x="5715000" y="1348400"/>
            <a:ext cx="71438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 flipV="1">
            <a:off x="2667000" y="2339000"/>
            <a:ext cx="71438" cy="471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219450" y="4091600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D</a:t>
            </a:r>
            <a:r>
              <a:rPr lang="en-US" b="1" baseline="-25000"/>
              <a:t>target</a:t>
            </a:r>
            <a:endParaRPr lang="en-US" b="1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057400" y="3024800"/>
            <a:ext cx="15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752600" y="3101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5867400" y="1500800"/>
            <a:ext cx="360363" cy="4867275"/>
          </a:xfrm>
          <a:custGeom>
            <a:avLst/>
            <a:gdLst>
              <a:gd name="T0" fmla="*/ 2147483647 w 240"/>
              <a:gd name="T1" fmla="*/ 0 h 2976"/>
              <a:gd name="T2" fmla="*/ 2147483647 w 240"/>
              <a:gd name="T3" fmla="*/ 2147483647 h 2976"/>
              <a:gd name="T4" fmla="*/ 2147483647 w 240"/>
              <a:gd name="T5" fmla="*/ 2147483647 h 2976"/>
              <a:gd name="T6" fmla="*/ 2147483647 w 240"/>
              <a:gd name="T7" fmla="*/ 2147483647 h 2976"/>
              <a:gd name="T8" fmla="*/ 0 w 240"/>
              <a:gd name="T9" fmla="*/ 2147483647 h 29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976"/>
              <a:gd name="T17" fmla="*/ 240 w 240"/>
              <a:gd name="T18" fmla="*/ 2976 h 29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976">
                <a:moveTo>
                  <a:pt x="48" y="0"/>
                </a:moveTo>
                <a:cubicBezTo>
                  <a:pt x="104" y="64"/>
                  <a:pt x="160" y="128"/>
                  <a:pt x="192" y="336"/>
                </a:cubicBezTo>
                <a:cubicBezTo>
                  <a:pt x="224" y="544"/>
                  <a:pt x="240" y="904"/>
                  <a:pt x="240" y="1248"/>
                </a:cubicBezTo>
                <a:cubicBezTo>
                  <a:pt x="240" y="1592"/>
                  <a:pt x="232" y="2112"/>
                  <a:pt x="192" y="2400"/>
                </a:cubicBezTo>
                <a:cubicBezTo>
                  <a:pt x="152" y="2688"/>
                  <a:pt x="76" y="2832"/>
                  <a:pt x="0" y="29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019800" y="1424600"/>
            <a:ext cx="558800" cy="4953000"/>
          </a:xfrm>
          <a:custGeom>
            <a:avLst/>
            <a:gdLst>
              <a:gd name="T0" fmla="*/ 2147483647 w 373"/>
              <a:gd name="T1" fmla="*/ 2147483647 h 3029"/>
              <a:gd name="T2" fmla="*/ 2147483647 w 373"/>
              <a:gd name="T3" fmla="*/ 2147483647 h 3029"/>
              <a:gd name="T4" fmla="*/ 2147483647 w 373"/>
              <a:gd name="T5" fmla="*/ 2147483647 h 3029"/>
              <a:gd name="T6" fmla="*/ 2147483647 w 373"/>
              <a:gd name="T7" fmla="*/ 2147483647 h 3029"/>
              <a:gd name="T8" fmla="*/ 2147483647 w 373"/>
              <a:gd name="T9" fmla="*/ 2147483647 h 3029"/>
              <a:gd name="T10" fmla="*/ 2147483647 w 373"/>
              <a:gd name="T11" fmla="*/ 2147483647 h 3029"/>
              <a:gd name="T12" fmla="*/ 2147483647 w 373"/>
              <a:gd name="T13" fmla="*/ 2147483647 h 3029"/>
              <a:gd name="T14" fmla="*/ 2147483647 w 373"/>
              <a:gd name="T15" fmla="*/ 2147483647 h 3029"/>
              <a:gd name="T16" fmla="*/ 2147483647 w 373"/>
              <a:gd name="T17" fmla="*/ 2147483647 h 3029"/>
              <a:gd name="T18" fmla="*/ 2147483647 w 373"/>
              <a:gd name="T19" fmla="*/ 2147483647 h 3029"/>
              <a:gd name="T20" fmla="*/ 2147483647 w 373"/>
              <a:gd name="T21" fmla="*/ 2147483647 h 3029"/>
              <a:gd name="T22" fmla="*/ 2147483647 w 373"/>
              <a:gd name="T23" fmla="*/ 2147483647 h 3029"/>
              <a:gd name="T24" fmla="*/ 2147483647 w 373"/>
              <a:gd name="T25" fmla="*/ 2147483647 h 3029"/>
              <a:gd name="T26" fmla="*/ 2147483647 w 373"/>
              <a:gd name="T27" fmla="*/ 2147483647 h 3029"/>
              <a:gd name="T28" fmla="*/ 2147483647 w 373"/>
              <a:gd name="T29" fmla="*/ 2147483647 h 3029"/>
              <a:gd name="T30" fmla="*/ 2147483647 w 373"/>
              <a:gd name="T31" fmla="*/ 2147483647 h 3029"/>
              <a:gd name="T32" fmla="*/ 2147483647 w 373"/>
              <a:gd name="T33" fmla="*/ 2147483647 h 3029"/>
              <a:gd name="T34" fmla="*/ 2147483647 w 373"/>
              <a:gd name="T35" fmla="*/ 2147483647 h 3029"/>
              <a:gd name="T36" fmla="*/ 2147483647 w 373"/>
              <a:gd name="T37" fmla="*/ 2147483647 h 3029"/>
              <a:gd name="T38" fmla="*/ 2147483647 w 373"/>
              <a:gd name="T39" fmla="*/ 2147483647 h 3029"/>
              <a:gd name="T40" fmla="*/ 2147483647 w 373"/>
              <a:gd name="T41" fmla="*/ 2147483647 h 3029"/>
              <a:gd name="T42" fmla="*/ 2147483647 w 373"/>
              <a:gd name="T43" fmla="*/ 2147483647 h 3029"/>
              <a:gd name="T44" fmla="*/ 2147483647 w 373"/>
              <a:gd name="T45" fmla="*/ 2147483647 h 3029"/>
              <a:gd name="T46" fmla="*/ 2147483647 w 373"/>
              <a:gd name="T47" fmla="*/ 2147483647 h 3029"/>
              <a:gd name="T48" fmla="*/ 2147483647 w 373"/>
              <a:gd name="T49" fmla="*/ 2147483647 h 3029"/>
              <a:gd name="T50" fmla="*/ 2147483647 w 373"/>
              <a:gd name="T51" fmla="*/ 2147483647 h 3029"/>
              <a:gd name="T52" fmla="*/ 2147483647 w 373"/>
              <a:gd name="T53" fmla="*/ 2147483647 h 3029"/>
              <a:gd name="T54" fmla="*/ 2147483647 w 373"/>
              <a:gd name="T55" fmla="*/ 2147483647 h 3029"/>
              <a:gd name="T56" fmla="*/ 2147483647 w 373"/>
              <a:gd name="T57" fmla="*/ 2147483647 h 3029"/>
              <a:gd name="T58" fmla="*/ 2147483647 w 373"/>
              <a:gd name="T59" fmla="*/ 2147483647 h 3029"/>
              <a:gd name="T60" fmla="*/ 2147483647 w 373"/>
              <a:gd name="T61" fmla="*/ 2147483647 h 3029"/>
              <a:gd name="T62" fmla="*/ 2147483647 w 373"/>
              <a:gd name="T63" fmla="*/ 2147483647 h 3029"/>
              <a:gd name="T64" fmla="*/ 2147483647 w 373"/>
              <a:gd name="T65" fmla="*/ 2147483647 h 3029"/>
              <a:gd name="T66" fmla="*/ 0 w 373"/>
              <a:gd name="T67" fmla="*/ 2147483647 h 302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3"/>
              <a:gd name="T103" fmla="*/ 0 h 3029"/>
              <a:gd name="T104" fmla="*/ 373 w 373"/>
              <a:gd name="T105" fmla="*/ 3029 h 302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3" h="3029">
                <a:moveTo>
                  <a:pt x="74" y="0"/>
                </a:moveTo>
                <a:cubicBezTo>
                  <a:pt x="103" y="44"/>
                  <a:pt x="159" y="36"/>
                  <a:pt x="210" y="41"/>
                </a:cubicBezTo>
                <a:cubicBezTo>
                  <a:pt x="172" y="67"/>
                  <a:pt x="174" y="89"/>
                  <a:pt x="169" y="136"/>
                </a:cubicBezTo>
                <a:cubicBezTo>
                  <a:pt x="178" y="163"/>
                  <a:pt x="181" y="180"/>
                  <a:pt x="210" y="190"/>
                </a:cubicBezTo>
                <a:cubicBezTo>
                  <a:pt x="227" y="215"/>
                  <a:pt x="243" y="227"/>
                  <a:pt x="251" y="258"/>
                </a:cubicBezTo>
                <a:cubicBezTo>
                  <a:pt x="235" y="280"/>
                  <a:pt x="220" y="296"/>
                  <a:pt x="197" y="312"/>
                </a:cubicBezTo>
                <a:cubicBezTo>
                  <a:pt x="241" y="383"/>
                  <a:pt x="177" y="286"/>
                  <a:pt x="230" y="346"/>
                </a:cubicBezTo>
                <a:cubicBezTo>
                  <a:pt x="240" y="358"/>
                  <a:pt x="258" y="387"/>
                  <a:pt x="258" y="387"/>
                </a:cubicBezTo>
                <a:cubicBezTo>
                  <a:pt x="243" y="429"/>
                  <a:pt x="242" y="434"/>
                  <a:pt x="203" y="448"/>
                </a:cubicBezTo>
                <a:cubicBezTo>
                  <a:pt x="223" y="467"/>
                  <a:pt x="241" y="485"/>
                  <a:pt x="258" y="509"/>
                </a:cubicBezTo>
                <a:cubicBezTo>
                  <a:pt x="228" y="527"/>
                  <a:pt x="216" y="519"/>
                  <a:pt x="197" y="550"/>
                </a:cubicBezTo>
                <a:cubicBezTo>
                  <a:pt x="234" y="575"/>
                  <a:pt x="263" y="582"/>
                  <a:pt x="305" y="597"/>
                </a:cubicBezTo>
                <a:cubicBezTo>
                  <a:pt x="274" y="604"/>
                  <a:pt x="261" y="607"/>
                  <a:pt x="251" y="638"/>
                </a:cubicBezTo>
                <a:cubicBezTo>
                  <a:pt x="253" y="644"/>
                  <a:pt x="258" y="650"/>
                  <a:pt x="258" y="658"/>
                </a:cubicBezTo>
                <a:cubicBezTo>
                  <a:pt x="258" y="665"/>
                  <a:pt x="249" y="671"/>
                  <a:pt x="251" y="678"/>
                </a:cubicBezTo>
                <a:cubicBezTo>
                  <a:pt x="255" y="706"/>
                  <a:pt x="282" y="720"/>
                  <a:pt x="305" y="726"/>
                </a:cubicBezTo>
                <a:cubicBezTo>
                  <a:pt x="309" y="732"/>
                  <a:pt x="320" y="737"/>
                  <a:pt x="319" y="746"/>
                </a:cubicBezTo>
                <a:cubicBezTo>
                  <a:pt x="317" y="755"/>
                  <a:pt x="304" y="759"/>
                  <a:pt x="298" y="766"/>
                </a:cubicBezTo>
                <a:cubicBezTo>
                  <a:pt x="277" y="786"/>
                  <a:pt x="266" y="809"/>
                  <a:pt x="251" y="834"/>
                </a:cubicBezTo>
                <a:cubicBezTo>
                  <a:pt x="253" y="845"/>
                  <a:pt x="253" y="857"/>
                  <a:pt x="258" y="868"/>
                </a:cubicBezTo>
                <a:cubicBezTo>
                  <a:pt x="260" y="875"/>
                  <a:pt x="269" y="880"/>
                  <a:pt x="271" y="888"/>
                </a:cubicBezTo>
                <a:cubicBezTo>
                  <a:pt x="273" y="902"/>
                  <a:pt x="262" y="915"/>
                  <a:pt x="258" y="929"/>
                </a:cubicBezTo>
                <a:cubicBezTo>
                  <a:pt x="294" y="953"/>
                  <a:pt x="329" y="970"/>
                  <a:pt x="373" y="983"/>
                </a:cubicBezTo>
                <a:cubicBezTo>
                  <a:pt x="289" y="1000"/>
                  <a:pt x="327" y="993"/>
                  <a:pt x="258" y="1004"/>
                </a:cubicBezTo>
                <a:cubicBezTo>
                  <a:pt x="291" y="1025"/>
                  <a:pt x="321" y="1032"/>
                  <a:pt x="359" y="1044"/>
                </a:cubicBezTo>
                <a:cubicBezTo>
                  <a:pt x="310" y="1094"/>
                  <a:pt x="242" y="1137"/>
                  <a:pt x="176" y="1160"/>
                </a:cubicBezTo>
                <a:cubicBezTo>
                  <a:pt x="205" y="1162"/>
                  <a:pt x="234" y="1161"/>
                  <a:pt x="264" y="1166"/>
                </a:cubicBezTo>
                <a:cubicBezTo>
                  <a:pt x="278" y="1168"/>
                  <a:pt x="291" y="1175"/>
                  <a:pt x="305" y="1180"/>
                </a:cubicBezTo>
                <a:cubicBezTo>
                  <a:pt x="311" y="1182"/>
                  <a:pt x="325" y="1187"/>
                  <a:pt x="325" y="1187"/>
                </a:cubicBezTo>
                <a:cubicBezTo>
                  <a:pt x="343" y="1213"/>
                  <a:pt x="362" y="1221"/>
                  <a:pt x="325" y="1234"/>
                </a:cubicBezTo>
                <a:cubicBezTo>
                  <a:pt x="291" y="1257"/>
                  <a:pt x="228" y="1247"/>
                  <a:pt x="291" y="1261"/>
                </a:cubicBezTo>
                <a:cubicBezTo>
                  <a:pt x="300" y="1275"/>
                  <a:pt x="339" y="1304"/>
                  <a:pt x="305" y="1322"/>
                </a:cubicBezTo>
                <a:cubicBezTo>
                  <a:pt x="292" y="1328"/>
                  <a:pt x="277" y="1326"/>
                  <a:pt x="264" y="1329"/>
                </a:cubicBezTo>
                <a:cubicBezTo>
                  <a:pt x="262" y="1331"/>
                  <a:pt x="239" y="1363"/>
                  <a:pt x="244" y="1370"/>
                </a:cubicBezTo>
                <a:cubicBezTo>
                  <a:pt x="260" y="1393"/>
                  <a:pt x="299" y="1402"/>
                  <a:pt x="325" y="1410"/>
                </a:cubicBezTo>
                <a:cubicBezTo>
                  <a:pt x="329" y="1417"/>
                  <a:pt x="339" y="1422"/>
                  <a:pt x="339" y="1431"/>
                </a:cubicBezTo>
                <a:cubicBezTo>
                  <a:pt x="339" y="1436"/>
                  <a:pt x="320" y="1488"/>
                  <a:pt x="312" y="1492"/>
                </a:cubicBezTo>
                <a:cubicBezTo>
                  <a:pt x="295" y="1498"/>
                  <a:pt x="276" y="1496"/>
                  <a:pt x="258" y="1499"/>
                </a:cubicBezTo>
                <a:cubicBezTo>
                  <a:pt x="249" y="1591"/>
                  <a:pt x="198" y="1698"/>
                  <a:pt x="305" y="1736"/>
                </a:cubicBezTo>
                <a:cubicBezTo>
                  <a:pt x="316" y="1770"/>
                  <a:pt x="317" y="1857"/>
                  <a:pt x="298" y="1892"/>
                </a:cubicBezTo>
                <a:cubicBezTo>
                  <a:pt x="290" y="1904"/>
                  <a:pt x="270" y="1903"/>
                  <a:pt x="258" y="1912"/>
                </a:cubicBezTo>
                <a:cubicBezTo>
                  <a:pt x="248" y="1939"/>
                  <a:pt x="249" y="1949"/>
                  <a:pt x="278" y="1960"/>
                </a:cubicBezTo>
                <a:cubicBezTo>
                  <a:pt x="302" y="1984"/>
                  <a:pt x="311" y="2016"/>
                  <a:pt x="339" y="2034"/>
                </a:cubicBezTo>
                <a:cubicBezTo>
                  <a:pt x="336" y="2063"/>
                  <a:pt x="339" y="2093"/>
                  <a:pt x="332" y="2122"/>
                </a:cubicBezTo>
                <a:cubicBezTo>
                  <a:pt x="329" y="2129"/>
                  <a:pt x="318" y="2130"/>
                  <a:pt x="312" y="2136"/>
                </a:cubicBezTo>
                <a:cubicBezTo>
                  <a:pt x="290" y="2154"/>
                  <a:pt x="280" y="2170"/>
                  <a:pt x="271" y="2197"/>
                </a:cubicBezTo>
                <a:cubicBezTo>
                  <a:pt x="273" y="2215"/>
                  <a:pt x="271" y="2234"/>
                  <a:pt x="278" y="2251"/>
                </a:cubicBezTo>
                <a:cubicBezTo>
                  <a:pt x="281" y="2258"/>
                  <a:pt x="296" y="2257"/>
                  <a:pt x="298" y="2265"/>
                </a:cubicBezTo>
                <a:cubicBezTo>
                  <a:pt x="301" y="2282"/>
                  <a:pt x="294" y="2301"/>
                  <a:pt x="291" y="2319"/>
                </a:cubicBezTo>
                <a:cubicBezTo>
                  <a:pt x="271" y="2409"/>
                  <a:pt x="269" y="2403"/>
                  <a:pt x="190" y="2427"/>
                </a:cubicBezTo>
                <a:cubicBezTo>
                  <a:pt x="197" y="2449"/>
                  <a:pt x="202" y="2472"/>
                  <a:pt x="210" y="2495"/>
                </a:cubicBezTo>
                <a:cubicBezTo>
                  <a:pt x="216" y="2536"/>
                  <a:pt x="238" y="2604"/>
                  <a:pt x="217" y="2644"/>
                </a:cubicBezTo>
                <a:cubicBezTo>
                  <a:pt x="210" y="2656"/>
                  <a:pt x="189" y="2653"/>
                  <a:pt x="176" y="2658"/>
                </a:cubicBezTo>
                <a:cubicBezTo>
                  <a:pt x="169" y="2660"/>
                  <a:pt x="156" y="2665"/>
                  <a:pt x="156" y="2665"/>
                </a:cubicBezTo>
                <a:cubicBezTo>
                  <a:pt x="160" y="2724"/>
                  <a:pt x="175" y="2771"/>
                  <a:pt x="142" y="2821"/>
                </a:cubicBezTo>
                <a:cubicBezTo>
                  <a:pt x="158" y="2884"/>
                  <a:pt x="173" y="2874"/>
                  <a:pt x="115" y="2895"/>
                </a:cubicBezTo>
                <a:cubicBezTo>
                  <a:pt x="108" y="2892"/>
                  <a:pt x="101" y="2890"/>
                  <a:pt x="95" y="2888"/>
                </a:cubicBezTo>
                <a:cubicBezTo>
                  <a:pt x="88" y="2885"/>
                  <a:pt x="74" y="2874"/>
                  <a:pt x="74" y="2882"/>
                </a:cubicBezTo>
                <a:cubicBezTo>
                  <a:pt x="74" y="2890"/>
                  <a:pt x="88" y="2890"/>
                  <a:pt x="95" y="2895"/>
                </a:cubicBezTo>
                <a:cubicBezTo>
                  <a:pt x="101" y="2899"/>
                  <a:pt x="108" y="2904"/>
                  <a:pt x="115" y="2909"/>
                </a:cubicBezTo>
                <a:cubicBezTo>
                  <a:pt x="126" y="2925"/>
                  <a:pt x="152" y="2953"/>
                  <a:pt x="122" y="2976"/>
                </a:cubicBezTo>
                <a:cubicBezTo>
                  <a:pt x="109" y="2985"/>
                  <a:pt x="90" y="2972"/>
                  <a:pt x="74" y="2970"/>
                </a:cubicBezTo>
                <a:cubicBezTo>
                  <a:pt x="69" y="2963"/>
                  <a:pt x="69" y="2949"/>
                  <a:pt x="61" y="2949"/>
                </a:cubicBezTo>
                <a:cubicBezTo>
                  <a:pt x="52" y="2949"/>
                  <a:pt x="47" y="2961"/>
                  <a:pt x="47" y="2970"/>
                </a:cubicBezTo>
                <a:cubicBezTo>
                  <a:pt x="47" y="2978"/>
                  <a:pt x="57" y="2982"/>
                  <a:pt x="61" y="2990"/>
                </a:cubicBezTo>
                <a:cubicBezTo>
                  <a:pt x="64" y="2996"/>
                  <a:pt x="65" y="3003"/>
                  <a:pt x="68" y="3010"/>
                </a:cubicBezTo>
                <a:cubicBezTo>
                  <a:pt x="39" y="3029"/>
                  <a:pt x="56" y="3025"/>
                  <a:pt x="27" y="3017"/>
                </a:cubicBezTo>
                <a:cubicBezTo>
                  <a:pt x="18" y="3014"/>
                  <a:pt x="0" y="3010"/>
                  <a:pt x="0" y="30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6705600" y="1119800"/>
            <a:ext cx="5410200" cy="510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6934200" y="2034200"/>
            <a:ext cx="520700" cy="26050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7543800" y="2034200"/>
            <a:ext cx="1588" cy="27082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 rot="16860000">
            <a:off x="6733381" y="3073219"/>
            <a:ext cx="798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Separation</a:t>
            </a:r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 rot="16200000">
            <a:off x="7277893" y="2985907"/>
            <a:ext cx="944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/>
              <a:t>Baseline (B)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350125" y="6225200"/>
            <a:ext cx="1793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Earth and </a:t>
            </a:r>
          </a:p>
          <a:p>
            <a:r>
              <a:rPr lang="en-US" sz="1400"/>
              <a:t>Antennas</a:t>
            </a:r>
            <a:endParaRPr lang="en-US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524000" y="5310800"/>
            <a:ext cx="2078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L</a:t>
            </a:r>
            <a:r>
              <a:rPr lang="en-US" sz="1800" b="1" baseline="-25000"/>
              <a:t>Speckle</a:t>
            </a:r>
            <a:r>
              <a:rPr lang="en-US" sz="1800" b="1"/>
              <a:t> = D</a:t>
            </a:r>
            <a:r>
              <a:rPr lang="en-US" sz="1800" b="1" baseline="-25000"/>
              <a:t>target</a:t>
            </a:r>
            <a:r>
              <a:rPr lang="en-US" sz="1800" b="1">
                <a:sym typeface="Symbol" charset="2"/>
              </a:rPr>
              <a:t></a:t>
            </a:r>
            <a:r>
              <a:rPr lang="en-US" sz="1800" b="1"/>
              <a:t>/d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Radar Speckle Patterns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800600" y="51816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Kholin 1988, Margot et al. 2007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048000" y="2362200"/>
            <a:ext cx="74613" cy="74613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495800" y="3200400"/>
            <a:ext cx="74613" cy="74613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3124200" y="2438400"/>
            <a:ext cx="1371600" cy="762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1800000">
            <a:off x="3657600" y="2590800"/>
            <a:ext cx="2778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/>
              <a:t>B</a:t>
            </a: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447800" y="1752600"/>
            <a:ext cx="3124200" cy="2514600"/>
          </a:xfrm>
          <a:custGeom>
            <a:avLst/>
            <a:gdLst>
              <a:gd name="T0" fmla="*/ 2147483647 w 1595"/>
              <a:gd name="T1" fmla="*/ 2147483647 h 1412"/>
              <a:gd name="T2" fmla="*/ 2147483647 w 1595"/>
              <a:gd name="T3" fmla="*/ 2147483647 h 1412"/>
              <a:gd name="T4" fmla="*/ 2147483647 w 1595"/>
              <a:gd name="T5" fmla="*/ 2147483647 h 1412"/>
              <a:gd name="T6" fmla="*/ 2147483647 w 1595"/>
              <a:gd name="T7" fmla="*/ 2147483647 h 1412"/>
              <a:gd name="T8" fmla="*/ 2147483647 w 1595"/>
              <a:gd name="T9" fmla="*/ 2147483647 h 1412"/>
              <a:gd name="T10" fmla="*/ 2147483647 w 1595"/>
              <a:gd name="T11" fmla="*/ 2147483647 h 1412"/>
              <a:gd name="T12" fmla="*/ 2147483647 w 1595"/>
              <a:gd name="T13" fmla="*/ 2147483647 h 1412"/>
              <a:gd name="T14" fmla="*/ 2147483647 w 1595"/>
              <a:gd name="T15" fmla="*/ 2147483647 h 1412"/>
              <a:gd name="T16" fmla="*/ 2147483647 w 1595"/>
              <a:gd name="T17" fmla="*/ 2147483647 h 1412"/>
              <a:gd name="T18" fmla="*/ 2147483647 w 1595"/>
              <a:gd name="T19" fmla="*/ 2147483647 h 1412"/>
              <a:gd name="T20" fmla="*/ 2147483647 w 1595"/>
              <a:gd name="T21" fmla="*/ 2147483647 h 1412"/>
              <a:gd name="T22" fmla="*/ 2147483647 w 1595"/>
              <a:gd name="T23" fmla="*/ 2147483647 h 1412"/>
              <a:gd name="T24" fmla="*/ 2147483647 w 1595"/>
              <a:gd name="T25" fmla="*/ 2147483647 h 1412"/>
              <a:gd name="T26" fmla="*/ 2147483647 w 1595"/>
              <a:gd name="T27" fmla="*/ 2147483647 h 1412"/>
              <a:gd name="T28" fmla="*/ 2147483647 w 1595"/>
              <a:gd name="T29" fmla="*/ 2147483647 h 1412"/>
              <a:gd name="T30" fmla="*/ 2147483647 w 1595"/>
              <a:gd name="T31" fmla="*/ 2147483647 h 1412"/>
              <a:gd name="T32" fmla="*/ 2147483647 w 1595"/>
              <a:gd name="T33" fmla="*/ 2147483647 h 1412"/>
              <a:gd name="T34" fmla="*/ 2147483647 w 1595"/>
              <a:gd name="T35" fmla="*/ 2147483647 h 1412"/>
              <a:gd name="T36" fmla="*/ 2147483647 w 1595"/>
              <a:gd name="T37" fmla="*/ 2147483647 h 1412"/>
              <a:gd name="T38" fmla="*/ 2147483647 w 1595"/>
              <a:gd name="T39" fmla="*/ 2147483647 h 1412"/>
              <a:gd name="T40" fmla="*/ 2147483647 w 1595"/>
              <a:gd name="T41" fmla="*/ 2147483647 h 1412"/>
              <a:gd name="T42" fmla="*/ 2147483647 w 1595"/>
              <a:gd name="T43" fmla="*/ 2147483647 h 1412"/>
              <a:gd name="T44" fmla="*/ 2147483647 w 1595"/>
              <a:gd name="T45" fmla="*/ 2147483647 h 1412"/>
              <a:gd name="T46" fmla="*/ 2147483647 w 1595"/>
              <a:gd name="T47" fmla="*/ 2147483647 h 1412"/>
              <a:gd name="T48" fmla="*/ 2147483647 w 1595"/>
              <a:gd name="T49" fmla="*/ 2147483647 h 1412"/>
              <a:gd name="T50" fmla="*/ 2147483647 w 1595"/>
              <a:gd name="T51" fmla="*/ 2147483647 h 1412"/>
              <a:gd name="T52" fmla="*/ 2147483647 w 1595"/>
              <a:gd name="T53" fmla="*/ 2147483647 h 1412"/>
              <a:gd name="T54" fmla="*/ 2147483647 w 1595"/>
              <a:gd name="T55" fmla="*/ 2147483647 h 1412"/>
              <a:gd name="T56" fmla="*/ 2147483647 w 1595"/>
              <a:gd name="T57" fmla="*/ 2147483647 h 1412"/>
              <a:gd name="T58" fmla="*/ 2147483647 w 1595"/>
              <a:gd name="T59" fmla="*/ 2147483647 h 1412"/>
              <a:gd name="T60" fmla="*/ 2147483647 w 1595"/>
              <a:gd name="T61" fmla="*/ 2147483647 h 1412"/>
              <a:gd name="T62" fmla="*/ 2147483647 w 1595"/>
              <a:gd name="T63" fmla="*/ 2147483647 h 1412"/>
              <a:gd name="T64" fmla="*/ 2147483647 w 1595"/>
              <a:gd name="T65" fmla="*/ 2147483647 h 1412"/>
              <a:gd name="T66" fmla="*/ 2147483647 w 1595"/>
              <a:gd name="T67" fmla="*/ 2147483647 h 1412"/>
              <a:gd name="T68" fmla="*/ 2147483647 w 1595"/>
              <a:gd name="T69" fmla="*/ 2147483647 h 1412"/>
              <a:gd name="T70" fmla="*/ 2147483647 w 1595"/>
              <a:gd name="T71" fmla="*/ 2147483647 h 1412"/>
              <a:gd name="T72" fmla="*/ 2147483647 w 1595"/>
              <a:gd name="T73" fmla="*/ 2147483647 h 1412"/>
              <a:gd name="T74" fmla="*/ 2147483647 w 1595"/>
              <a:gd name="T75" fmla="*/ 2147483647 h 1412"/>
              <a:gd name="T76" fmla="*/ 2147483647 w 1595"/>
              <a:gd name="T77" fmla="*/ 2147483647 h 1412"/>
              <a:gd name="T78" fmla="*/ 2147483647 w 1595"/>
              <a:gd name="T79" fmla="*/ 2147483647 h 1412"/>
              <a:gd name="T80" fmla="*/ 2147483647 w 1595"/>
              <a:gd name="T81" fmla="*/ 2147483647 h 1412"/>
              <a:gd name="T82" fmla="*/ 2147483647 w 1595"/>
              <a:gd name="T83" fmla="*/ 2147483647 h 1412"/>
              <a:gd name="T84" fmla="*/ 2147483647 w 1595"/>
              <a:gd name="T85" fmla="*/ 2147483647 h 1412"/>
              <a:gd name="T86" fmla="*/ 2147483647 w 1595"/>
              <a:gd name="T87" fmla="*/ 2147483647 h 1412"/>
              <a:gd name="T88" fmla="*/ 2147483647 w 1595"/>
              <a:gd name="T89" fmla="*/ 2147483647 h 1412"/>
              <a:gd name="T90" fmla="*/ 2147483647 w 1595"/>
              <a:gd name="T91" fmla="*/ 2147483647 h 1412"/>
              <a:gd name="T92" fmla="*/ 2147483647 w 1595"/>
              <a:gd name="T93" fmla="*/ 2147483647 h 1412"/>
              <a:gd name="T94" fmla="*/ 2147483647 w 1595"/>
              <a:gd name="T95" fmla="*/ 2147483647 h 1412"/>
              <a:gd name="T96" fmla="*/ 2147483647 w 1595"/>
              <a:gd name="T97" fmla="*/ 2147483647 h 1412"/>
              <a:gd name="T98" fmla="*/ 2147483647 w 1595"/>
              <a:gd name="T99" fmla="*/ 2147483647 h 1412"/>
              <a:gd name="T100" fmla="*/ 2147483647 w 1595"/>
              <a:gd name="T101" fmla="*/ 2147483647 h 1412"/>
              <a:gd name="T102" fmla="*/ 2147483647 w 1595"/>
              <a:gd name="T103" fmla="*/ 2147483647 h 141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95"/>
              <a:gd name="T157" fmla="*/ 0 h 1412"/>
              <a:gd name="T158" fmla="*/ 1595 w 1595"/>
              <a:gd name="T159" fmla="*/ 1412 h 141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95" h="1412">
                <a:moveTo>
                  <a:pt x="118" y="363"/>
                </a:moveTo>
                <a:cubicBezTo>
                  <a:pt x="88" y="365"/>
                  <a:pt x="76" y="362"/>
                  <a:pt x="54" y="375"/>
                </a:cubicBezTo>
                <a:cubicBezTo>
                  <a:pt x="45" y="379"/>
                  <a:pt x="30" y="391"/>
                  <a:pt x="30" y="391"/>
                </a:cubicBezTo>
                <a:cubicBezTo>
                  <a:pt x="0" y="435"/>
                  <a:pt x="1" y="422"/>
                  <a:pt x="18" y="507"/>
                </a:cubicBezTo>
                <a:cubicBezTo>
                  <a:pt x="20" y="520"/>
                  <a:pt x="40" y="524"/>
                  <a:pt x="50" y="535"/>
                </a:cubicBezTo>
                <a:cubicBezTo>
                  <a:pt x="68" y="556"/>
                  <a:pt x="79" y="596"/>
                  <a:pt x="98" y="615"/>
                </a:cubicBezTo>
                <a:cubicBezTo>
                  <a:pt x="108" y="625"/>
                  <a:pt x="120" y="634"/>
                  <a:pt x="130" y="647"/>
                </a:cubicBezTo>
                <a:cubicBezTo>
                  <a:pt x="144" y="665"/>
                  <a:pt x="150" y="676"/>
                  <a:pt x="158" y="699"/>
                </a:cubicBezTo>
                <a:cubicBezTo>
                  <a:pt x="162" y="711"/>
                  <a:pt x="170" y="735"/>
                  <a:pt x="170" y="735"/>
                </a:cubicBezTo>
                <a:cubicBezTo>
                  <a:pt x="179" y="799"/>
                  <a:pt x="182" y="838"/>
                  <a:pt x="238" y="875"/>
                </a:cubicBezTo>
                <a:cubicBezTo>
                  <a:pt x="243" y="883"/>
                  <a:pt x="246" y="894"/>
                  <a:pt x="254" y="903"/>
                </a:cubicBezTo>
                <a:cubicBezTo>
                  <a:pt x="266" y="917"/>
                  <a:pt x="285" y="924"/>
                  <a:pt x="298" y="939"/>
                </a:cubicBezTo>
                <a:cubicBezTo>
                  <a:pt x="313" y="956"/>
                  <a:pt x="323" y="977"/>
                  <a:pt x="338" y="995"/>
                </a:cubicBezTo>
                <a:cubicBezTo>
                  <a:pt x="358" y="1019"/>
                  <a:pt x="364" y="1057"/>
                  <a:pt x="390" y="1079"/>
                </a:cubicBezTo>
                <a:cubicBezTo>
                  <a:pt x="410" y="1096"/>
                  <a:pt x="432" y="1096"/>
                  <a:pt x="454" y="1111"/>
                </a:cubicBezTo>
                <a:cubicBezTo>
                  <a:pt x="465" y="1118"/>
                  <a:pt x="473" y="1130"/>
                  <a:pt x="486" y="1135"/>
                </a:cubicBezTo>
                <a:cubicBezTo>
                  <a:pt x="506" y="1141"/>
                  <a:pt x="532" y="1153"/>
                  <a:pt x="546" y="1171"/>
                </a:cubicBezTo>
                <a:cubicBezTo>
                  <a:pt x="584" y="1221"/>
                  <a:pt x="611" y="1285"/>
                  <a:pt x="674" y="1311"/>
                </a:cubicBezTo>
                <a:cubicBezTo>
                  <a:pt x="748" y="1340"/>
                  <a:pt x="839" y="1345"/>
                  <a:pt x="918" y="1359"/>
                </a:cubicBezTo>
                <a:cubicBezTo>
                  <a:pt x="1004" y="1393"/>
                  <a:pt x="1084" y="1377"/>
                  <a:pt x="1186" y="1379"/>
                </a:cubicBezTo>
                <a:cubicBezTo>
                  <a:pt x="1292" y="1383"/>
                  <a:pt x="1436" y="1412"/>
                  <a:pt x="1510" y="1315"/>
                </a:cubicBezTo>
                <a:cubicBezTo>
                  <a:pt x="1511" y="1281"/>
                  <a:pt x="1498" y="1242"/>
                  <a:pt x="1518" y="1215"/>
                </a:cubicBezTo>
                <a:cubicBezTo>
                  <a:pt x="1524" y="1205"/>
                  <a:pt x="1547" y="1184"/>
                  <a:pt x="1558" y="1179"/>
                </a:cubicBezTo>
                <a:cubicBezTo>
                  <a:pt x="1565" y="1174"/>
                  <a:pt x="1582" y="1171"/>
                  <a:pt x="1582" y="1171"/>
                </a:cubicBezTo>
                <a:cubicBezTo>
                  <a:pt x="1595" y="1130"/>
                  <a:pt x="1593" y="1082"/>
                  <a:pt x="1570" y="1047"/>
                </a:cubicBezTo>
                <a:cubicBezTo>
                  <a:pt x="1562" y="1017"/>
                  <a:pt x="1507" y="988"/>
                  <a:pt x="1490" y="959"/>
                </a:cubicBezTo>
                <a:cubicBezTo>
                  <a:pt x="1469" y="924"/>
                  <a:pt x="1455" y="898"/>
                  <a:pt x="1446" y="859"/>
                </a:cubicBezTo>
                <a:cubicBezTo>
                  <a:pt x="1449" y="829"/>
                  <a:pt x="1445" y="818"/>
                  <a:pt x="1474" y="811"/>
                </a:cubicBezTo>
                <a:cubicBezTo>
                  <a:pt x="1471" y="740"/>
                  <a:pt x="1469" y="669"/>
                  <a:pt x="1466" y="599"/>
                </a:cubicBezTo>
                <a:cubicBezTo>
                  <a:pt x="1464" y="574"/>
                  <a:pt x="1439" y="571"/>
                  <a:pt x="1426" y="555"/>
                </a:cubicBezTo>
                <a:lnTo>
                  <a:pt x="1382" y="519"/>
                </a:lnTo>
                <a:cubicBezTo>
                  <a:pt x="1382" y="519"/>
                  <a:pt x="1382" y="519"/>
                  <a:pt x="1382" y="519"/>
                </a:cubicBezTo>
                <a:cubicBezTo>
                  <a:pt x="1361" y="498"/>
                  <a:pt x="1347" y="476"/>
                  <a:pt x="1330" y="455"/>
                </a:cubicBezTo>
                <a:cubicBezTo>
                  <a:pt x="1300" y="418"/>
                  <a:pt x="1267" y="385"/>
                  <a:pt x="1246" y="343"/>
                </a:cubicBezTo>
                <a:cubicBezTo>
                  <a:pt x="1236" y="324"/>
                  <a:pt x="1232" y="306"/>
                  <a:pt x="1226" y="287"/>
                </a:cubicBezTo>
                <a:cubicBezTo>
                  <a:pt x="1224" y="283"/>
                  <a:pt x="1222" y="275"/>
                  <a:pt x="1222" y="275"/>
                </a:cubicBezTo>
                <a:cubicBezTo>
                  <a:pt x="1216" y="210"/>
                  <a:pt x="1202" y="226"/>
                  <a:pt x="1150" y="203"/>
                </a:cubicBezTo>
                <a:cubicBezTo>
                  <a:pt x="1051" y="158"/>
                  <a:pt x="1003" y="127"/>
                  <a:pt x="894" y="123"/>
                </a:cubicBezTo>
                <a:cubicBezTo>
                  <a:pt x="851" y="121"/>
                  <a:pt x="808" y="120"/>
                  <a:pt x="766" y="119"/>
                </a:cubicBezTo>
                <a:cubicBezTo>
                  <a:pt x="735" y="117"/>
                  <a:pt x="704" y="116"/>
                  <a:pt x="674" y="115"/>
                </a:cubicBezTo>
                <a:cubicBezTo>
                  <a:pt x="662" y="81"/>
                  <a:pt x="658" y="90"/>
                  <a:pt x="614" y="87"/>
                </a:cubicBezTo>
                <a:cubicBezTo>
                  <a:pt x="587" y="73"/>
                  <a:pt x="557" y="70"/>
                  <a:pt x="530" y="59"/>
                </a:cubicBezTo>
                <a:cubicBezTo>
                  <a:pt x="477" y="37"/>
                  <a:pt x="451" y="16"/>
                  <a:pt x="394" y="11"/>
                </a:cubicBezTo>
                <a:cubicBezTo>
                  <a:pt x="352" y="0"/>
                  <a:pt x="298" y="10"/>
                  <a:pt x="262" y="35"/>
                </a:cubicBezTo>
                <a:cubicBezTo>
                  <a:pt x="250" y="42"/>
                  <a:pt x="240" y="51"/>
                  <a:pt x="230" y="59"/>
                </a:cubicBezTo>
                <a:cubicBezTo>
                  <a:pt x="224" y="63"/>
                  <a:pt x="214" y="71"/>
                  <a:pt x="214" y="71"/>
                </a:cubicBezTo>
                <a:cubicBezTo>
                  <a:pt x="209" y="89"/>
                  <a:pt x="204" y="108"/>
                  <a:pt x="198" y="127"/>
                </a:cubicBezTo>
                <a:cubicBezTo>
                  <a:pt x="198" y="146"/>
                  <a:pt x="207" y="217"/>
                  <a:pt x="198" y="251"/>
                </a:cubicBezTo>
                <a:cubicBezTo>
                  <a:pt x="194" y="262"/>
                  <a:pt x="171" y="278"/>
                  <a:pt x="162" y="283"/>
                </a:cubicBezTo>
                <a:cubicBezTo>
                  <a:pt x="154" y="286"/>
                  <a:pt x="138" y="291"/>
                  <a:pt x="138" y="291"/>
                </a:cubicBezTo>
                <a:cubicBezTo>
                  <a:pt x="135" y="324"/>
                  <a:pt x="131" y="341"/>
                  <a:pt x="126" y="371"/>
                </a:cubicBezTo>
                <a:cubicBezTo>
                  <a:pt x="112" y="362"/>
                  <a:pt x="109" y="363"/>
                  <a:pt x="118" y="363"/>
                </a:cubicBezTo>
                <a:close/>
              </a:path>
            </a:pathLst>
          </a:custGeom>
          <a:solidFill>
            <a:schemeClr val="tx1">
              <a:alpha val="21176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1524000" y="4267200"/>
            <a:ext cx="2743200" cy="15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667000" y="4267200"/>
            <a:ext cx="1196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L</a:t>
            </a:r>
            <a:r>
              <a:rPr lang="en-US" sz="1100" baseline="-25000"/>
              <a:t>Speckle</a:t>
            </a:r>
            <a:endParaRPr lang="en-US" sz="110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514600" y="2514600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Antenna 1</a:t>
            </a:r>
            <a:endParaRPr lang="en-US" b="1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14800" y="3276600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Antenna 2</a:t>
            </a:r>
            <a:endParaRPr lang="en-US" b="1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657600" y="1981200"/>
            <a:ext cx="557213" cy="20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505200" y="167640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Speckle Motion</a:t>
            </a:r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5181600" y="16002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5181600" y="25908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5181600" y="38100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5181600" y="28194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562600" y="1371600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Antenna 1</a:t>
            </a:r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562600" y="2667000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Antenna 2</a:t>
            </a:r>
            <a:endParaRPr lang="en-US" b="1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5245100" y="2336800"/>
            <a:ext cx="984250" cy="241300"/>
          </a:xfrm>
          <a:custGeom>
            <a:avLst/>
            <a:gdLst>
              <a:gd name="T0" fmla="*/ 0 w 620"/>
              <a:gd name="T1" fmla="*/ 2147483647 h 152"/>
              <a:gd name="T2" fmla="*/ 2147483647 w 620"/>
              <a:gd name="T3" fmla="*/ 2147483647 h 152"/>
              <a:gd name="T4" fmla="*/ 2147483647 w 620"/>
              <a:gd name="T5" fmla="*/ 2147483647 h 152"/>
              <a:gd name="T6" fmla="*/ 2147483647 w 620"/>
              <a:gd name="T7" fmla="*/ 2147483647 h 152"/>
              <a:gd name="T8" fmla="*/ 2147483647 w 620"/>
              <a:gd name="T9" fmla="*/ 2147483647 h 152"/>
              <a:gd name="T10" fmla="*/ 2147483647 w 620"/>
              <a:gd name="T11" fmla="*/ 2147483647 h 152"/>
              <a:gd name="T12" fmla="*/ 2147483647 w 620"/>
              <a:gd name="T13" fmla="*/ 0 h 152"/>
              <a:gd name="T14" fmla="*/ 2147483647 w 620"/>
              <a:gd name="T15" fmla="*/ 2147483647 h 152"/>
              <a:gd name="T16" fmla="*/ 2147483647 w 620"/>
              <a:gd name="T17" fmla="*/ 2147483647 h 152"/>
              <a:gd name="T18" fmla="*/ 2147483647 w 620"/>
              <a:gd name="T19" fmla="*/ 2147483647 h 152"/>
              <a:gd name="T20" fmla="*/ 2147483647 w 620"/>
              <a:gd name="T21" fmla="*/ 2147483647 h 152"/>
              <a:gd name="T22" fmla="*/ 2147483647 w 620"/>
              <a:gd name="T23" fmla="*/ 2147483647 h 152"/>
              <a:gd name="T24" fmla="*/ 2147483647 w 620"/>
              <a:gd name="T25" fmla="*/ 2147483647 h 152"/>
              <a:gd name="T26" fmla="*/ 2147483647 w 620"/>
              <a:gd name="T27" fmla="*/ 214748364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20"/>
              <a:gd name="T43" fmla="*/ 0 h 152"/>
              <a:gd name="T44" fmla="*/ 620 w 620"/>
              <a:gd name="T45" fmla="*/ 152 h 1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20" h="152">
                <a:moveTo>
                  <a:pt x="0" y="152"/>
                </a:moveTo>
                <a:cubicBezTo>
                  <a:pt x="40" y="138"/>
                  <a:pt x="67" y="127"/>
                  <a:pt x="112" y="124"/>
                </a:cubicBezTo>
                <a:cubicBezTo>
                  <a:pt x="127" y="118"/>
                  <a:pt x="143" y="116"/>
                  <a:pt x="160" y="112"/>
                </a:cubicBezTo>
                <a:cubicBezTo>
                  <a:pt x="166" y="93"/>
                  <a:pt x="173" y="88"/>
                  <a:pt x="192" y="84"/>
                </a:cubicBezTo>
                <a:cubicBezTo>
                  <a:pt x="207" y="60"/>
                  <a:pt x="233" y="44"/>
                  <a:pt x="260" y="36"/>
                </a:cubicBezTo>
                <a:cubicBezTo>
                  <a:pt x="275" y="12"/>
                  <a:pt x="283" y="17"/>
                  <a:pt x="312" y="8"/>
                </a:cubicBezTo>
                <a:cubicBezTo>
                  <a:pt x="320" y="5"/>
                  <a:pt x="336" y="0"/>
                  <a:pt x="336" y="0"/>
                </a:cubicBezTo>
                <a:cubicBezTo>
                  <a:pt x="391" y="5"/>
                  <a:pt x="441" y="25"/>
                  <a:pt x="492" y="48"/>
                </a:cubicBezTo>
                <a:cubicBezTo>
                  <a:pt x="504" y="53"/>
                  <a:pt x="527" y="55"/>
                  <a:pt x="540" y="64"/>
                </a:cubicBezTo>
                <a:cubicBezTo>
                  <a:pt x="548" y="69"/>
                  <a:pt x="564" y="80"/>
                  <a:pt x="564" y="80"/>
                </a:cubicBezTo>
                <a:cubicBezTo>
                  <a:pt x="568" y="92"/>
                  <a:pt x="592" y="108"/>
                  <a:pt x="592" y="108"/>
                </a:cubicBezTo>
                <a:cubicBezTo>
                  <a:pt x="594" y="112"/>
                  <a:pt x="598" y="115"/>
                  <a:pt x="600" y="120"/>
                </a:cubicBezTo>
                <a:cubicBezTo>
                  <a:pt x="603" y="127"/>
                  <a:pt x="600" y="139"/>
                  <a:pt x="608" y="144"/>
                </a:cubicBezTo>
                <a:cubicBezTo>
                  <a:pt x="612" y="146"/>
                  <a:pt x="620" y="152"/>
                  <a:pt x="620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5581650" y="3535363"/>
            <a:ext cx="1130300" cy="261937"/>
          </a:xfrm>
          <a:custGeom>
            <a:avLst/>
            <a:gdLst>
              <a:gd name="T0" fmla="*/ 0 w 712"/>
              <a:gd name="T1" fmla="*/ 2147483647 h 165"/>
              <a:gd name="T2" fmla="*/ 2147483647 w 712"/>
              <a:gd name="T3" fmla="*/ 2147483647 h 165"/>
              <a:gd name="T4" fmla="*/ 2147483647 w 712"/>
              <a:gd name="T5" fmla="*/ 2147483647 h 165"/>
              <a:gd name="T6" fmla="*/ 2147483647 w 712"/>
              <a:gd name="T7" fmla="*/ 2147483647 h 165"/>
              <a:gd name="T8" fmla="*/ 2147483647 w 712"/>
              <a:gd name="T9" fmla="*/ 2147483647 h 165"/>
              <a:gd name="T10" fmla="*/ 2147483647 w 712"/>
              <a:gd name="T11" fmla="*/ 2147483647 h 165"/>
              <a:gd name="T12" fmla="*/ 2147483647 w 712"/>
              <a:gd name="T13" fmla="*/ 2147483647 h 165"/>
              <a:gd name="T14" fmla="*/ 2147483647 w 712"/>
              <a:gd name="T15" fmla="*/ 2147483647 h 165"/>
              <a:gd name="T16" fmla="*/ 2147483647 w 712"/>
              <a:gd name="T17" fmla="*/ 2147483647 h 165"/>
              <a:gd name="T18" fmla="*/ 2147483647 w 712"/>
              <a:gd name="T19" fmla="*/ 2147483647 h 165"/>
              <a:gd name="T20" fmla="*/ 2147483647 w 712"/>
              <a:gd name="T21" fmla="*/ 2147483647 h 165"/>
              <a:gd name="T22" fmla="*/ 2147483647 w 712"/>
              <a:gd name="T23" fmla="*/ 2147483647 h 1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2"/>
              <a:gd name="T37" fmla="*/ 0 h 165"/>
              <a:gd name="T38" fmla="*/ 712 w 712"/>
              <a:gd name="T39" fmla="*/ 165 h 1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2" h="165">
                <a:moveTo>
                  <a:pt x="0" y="165"/>
                </a:moveTo>
                <a:cubicBezTo>
                  <a:pt x="26" y="163"/>
                  <a:pt x="53" y="165"/>
                  <a:pt x="80" y="161"/>
                </a:cubicBezTo>
                <a:cubicBezTo>
                  <a:pt x="87" y="159"/>
                  <a:pt x="113" y="95"/>
                  <a:pt x="120" y="85"/>
                </a:cubicBezTo>
                <a:cubicBezTo>
                  <a:pt x="145" y="40"/>
                  <a:pt x="190" y="37"/>
                  <a:pt x="236" y="33"/>
                </a:cubicBezTo>
                <a:cubicBezTo>
                  <a:pt x="245" y="29"/>
                  <a:pt x="255" y="30"/>
                  <a:pt x="264" y="25"/>
                </a:cubicBezTo>
                <a:cubicBezTo>
                  <a:pt x="300" y="0"/>
                  <a:pt x="244" y="22"/>
                  <a:pt x="284" y="9"/>
                </a:cubicBezTo>
                <a:cubicBezTo>
                  <a:pt x="327" y="15"/>
                  <a:pt x="377" y="11"/>
                  <a:pt x="420" y="13"/>
                </a:cubicBezTo>
                <a:cubicBezTo>
                  <a:pt x="455" y="24"/>
                  <a:pt x="436" y="27"/>
                  <a:pt x="464" y="41"/>
                </a:cubicBezTo>
                <a:cubicBezTo>
                  <a:pt x="498" y="58"/>
                  <a:pt x="513" y="71"/>
                  <a:pt x="552" y="77"/>
                </a:cubicBezTo>
                <a:cubicBezTo>
                  <a:pt x="568" y="87"/>
                  <a:pt x="585" y="98"/>
                  <a:pt x="604" y="105"/>
                </a:cubicBezTo>
                <a:cubicBezTo>
                  <a:pt x="627" y="139"/>
                  <a:pt x="607" y="152"/>
                  <a:pt x="656" y="157"/>
                </a:cubicBezTo>
                <a:cubicBezTo>
                  <a:pt x="697" y="161"/>
                  <a:pt x="691" y="161"/>
                  <a:pt x="712" y="1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791200" y="38100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Time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 rot="16200000">
            <a:off x="4641057" y="3174206"/>
            <a:ext cx="868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Echo Power</a:t>
            </a:r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124200" y="30480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743200" y="3657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Projected </a:t>
            </a:r>
          </a:p>
          <a:p>
            <a:r>
              <a:rPr lang="en-US" sz="1200"/>
              <a:t>spin vector</a:t>
            </a:r>
            <a:endParaRPr lang="en-US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133600" y="4724400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Bcos(</a:t>
            </a:r>
            <a:r>
              <a:rPr lang="en-US">
                <a:sym typeface="Symbol" charset="2"/>
              </a:rPr>
              <a:t></a:t>
            </a:r>
            <a:r>
              <a:rPr lang="en-US"/>
              <a:t>) &lt;&lt; L</a:t>
            </a:r>
            <a:r>
              <a:rPr lang="en-US" baseline="-25000"/>
              <a:t>Speckle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84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Correlation</a:t>
            </a:r>
            <a:endParaRPr lang="en-US" dirty="0"/>
          </a:p>
        </p:txBody>
      </p:sp>
      <p:pic>
        <p:nvPicPr>
          <p:cNvPr id="5" name="Picture 4" descr="2008EV5_GBT_DiFX_12H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88471"/>
            <a:ext cx="3079924" cy="5470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026" y="6211669"/>
            <a:ext cx="3722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 EV5 GBT Autocorrelation</a:t>
            </a:r>
          </a:p>
          <a:p>
            <a:r>
              <a:rPr lang="en-US" dirty="0" err="1" smtClean="0"/>
              <a:t>DiFX</a:t>
            </a:r>
            <a:r>
              <a:rPr lang="en-US" dirty="0" smtClean="0"/>
              <a:t> with 12 Hz Frequency Resolution</a:t>
            </a: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740652" y="1994190"/>
          <a:ext cx="5098587" cy="3477965"/>
        </p:xfrm>
        <a:graphic>
          <a:graphicData uri="http://schemas.openxmlformats.org/presentationml/2006/ole">
            <p:oleObj spid="_x0000_s15362" name="Document" r:id="rId4" imgW="5419344" imgH="3697224" progId="Word.Document.8">
              <p:embed/>
            </p:oleObj>
          </a:graphicData>
        </a:graphic>
      </p:graphicFrame>
      <p:sp>
        <p:nvSpPr>
          <p:cNvPr id="8" name="Line 14"/>
          <p:cNvSpPr>
            <a:spLocks noChangeShapeType="1"/>
          </p:cNvSpPr>
          <p:nvPr/>
        </p:nvSpPr>
        <p:spPr bwMode="auto">
          <a:xfrm flipH="1" flipV="1">
            <a:off x="2065301" y="5935132"/>
            <a:ext cx="0" cy="1523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6772"/>
          </a:xfrm>
        </p:spPr>
        <p:txBody>
          <a:bodyPr>
            <a:noAutofit/>
          </a:bodyPr>
          <a:lstStyle/>
          <a:p>
            <a:r>
              <a:rPr lang="en-US" dirty="0" smtClean="0"/>
              <a:t>2008 EV5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864"/>
            <a:ext cx="4574430" cy="51602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Discovered in 2008 by the Mt. Lemmon Survey.</a:t>
            </a:r>
          </a:p>
          <a:p>
            <a:r>
              <a:rPr lang="en-US" dirty="0" smtClean="0"/>
              <a:t>Spectral Type C (Hicks) or X (Reddy).</a:t>
            </a:r>
          </a:p>
          <a:p>
            <a:r>
              <a:rPr lang="en-US" dirty="0" smtClean="0"/>
              <a:t>Arecibo, Goldstone, and  VLBA observations during December 2008.</a:t>
            </a:r>
          </a:p>
          <a:p>
            <a:endParaRPr lang="en-US" dirty="0" smtClean="0"/>
          </a:p>
          <a:p>
            <a:r>
              <a:rPr lang="en-US" dirty="0" smtClean="0"/>
              <a:t>EV5 is being considered as a possible target for a human asteroid mission (Landau et al. 2010)</a:t>
            </a:r>
            <a:endParaRPr lang="en-US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601813" y="965864"/>
          <a:ext cx="3542187" cy="5892136"/>
        </p:xfrm>
        <a:graphic>
          <a:graphicData uri="http://schemas.openxmlformats.org/presentationml/2006/ole">
            <p:oleObj spid="_x0000_s14338" name="Document" r:id="rId3" imgW="4673600" imgH="77724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1000" y="390800"/>
          <a:ext cx="8077200" cy="5475288"/>
        </p:xfrm>
        <a:graphic>
          <a:graphicData uri="http://schemas.openxmlformats.org/presentationml/2006/ole">
            <p:oleObj spid="_x0000_s22530" name="Document" r:id="rId3" imgW="5419355" imgH="3672847" progId="Word.Document.8">
              <p:embed/>
            </p:oleObj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6035675"/>
            <a:ext cx="8093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Kitt</a:t>
            </a:r>
            <a:r>
              <a:rPr lang="en-US" dirty="0"/>
              <a:t> Peak - Pie Town baseline</a:t>
            </a:r>
            <a:r>
              <a:rPr lang="en-US" dirty="0" smtClean="0"/>
              <a:t> was </a:t>
            </a:r>
            <a:r>
              <a:rPr lang="en-US" dirty="0"/>
              <a:t>~10º from the projected pole direction, Los Alamos - Fort Davis</a:t>
            </a:r>
            <a:r>
              <a:rPr lang="en-US" dirty="0" smtClean="0"/>
              <a:t> was </a:t>
            </a:r>
            <a:r>
              <a:rPr lang="en-US" dirty="0"/>
              <a:t>too long.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EV5’s Shape</a:t>
            </a:r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58173" y="1417638"/>
          <a:ext cx="8843423" cy="4913013"/>
        </p:xfrm>
        <a:graphic>
          <a:graphicData uri="http://schemas.openxmlformats.org/presentationml/2006/ole">
            <p:oleObj spid="_x0000_s16386" name="Document" r:id="rId4" imgW="5943600" imgH="33020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49939" cy="4525963"/>
          </a:xfrm>
        </p:spPr>
        <p:txBody>
          <a:bodyPr/>
          <a:lstStyle/>
          <a:p>
            <a:r>
              <a:rPr lang="en-US" dirty="0" smtClean="0"/>
              <a:t>2003 UV11 in late October 2010.</a:t>
            </a:r>
          </a:p>
          <a:p>
            <a:r>
              <a:rPr lang="en-US" dirty="0" smtClean="0"/>
              <a:t>Upcoming Targets:</a:t>
            </a:r>
          </a:p>
          <a:p>
            <a:pPr lvl="1"/>
            <a:r>
              <a:rPr lang="en-US" dirty="0" smtClean="0"/>
              <a:t>2005 YU55</a:t>
            </a:r>
          </a:p>
          <a:p>
            <a:pPr lvl="1"/>
            <a:r>
              <a:rPr lang="en-US" dirty="0" err="1" smtClean="0"/>
              <a:t>Toutatis</a:t>
            </a:r>
            <a:endParaRPr lang="en-US" dirty="0" smtClean="0"/>
          </a:p>
          <a:p>
            <a:pPr lvl="1"/>
            <a:r>
              <a:rPr lang="en-US" i="1" dirty="0" smtClean="0"/>
              <a:t>New Discoveries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2003UV11_Arecibo_20101026_s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97" y="1600200"/>
            <a:ext cx="4832407" cy="4832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238</Words>
  <Application>Microsoft Macintosh PowerPoint</Application>
  <PresentationFormat>On-screen Show (4:3)</PresentationFormat>
  <Paragraphs>51</Paragraphs>
  <Slides>8</Slides>
  <Notes>2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Macintosh HD:Users:michaelbusch:Desktop:Documents:AsteroidRadar:2008 EV5:2008_EV5_Papers:Shape Paper:Old Drafts:Busch_et_al_EV5_Shape_Paper_100826.doc!OLE_LINK4</vt:lpstr>
      <vt:lpstr>Macintosh HD:Users:michaelbusch:Desktop:Documents:AsteroidRadar:2008 EV5:2008_EV5_Papers:Shape Paper:Old Drafts:Busch_et_al_EV5_Shape_Paper_100826.doc!OLE_LINK1</vt:lpstr>
      <vt:lpstr>Document</vt:lpstr>
      <vt:lpstr>Radar Speckles and Near-Earth Asteroids</vt:lpstr>
      <vt:lpstr>Radar Speckle Patterns</vt:lpstr>
      <vt:lpstr>Radar Speckle Patterns</vt:lpstr>
      <vt:lpstr>Software Correlation</vt:lpstr>
      <vt:lpstr>2008 EV5</vt:lpstr>
      <vt:lpstr>Slide 6</vt:lpstr>
      <vt:lpstr>EV5’s Shape</vt:lpstr>
      <vt:lpstr>Project Status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Observations and the Shape of 2008 EV5</dc:title>
  <dc:creator>Michael Busch</dc:creator>
  <cp:lastModifiedBy>Michael Busch</cp:lastModifiedBy>
  <cp:revision>35</cp:revision>
  <dcterms:created xsi:type="dcterms:W3CDTF">2011-01-28T12:43:41Z</dcterms:created>
  <dcterms:modified xsi:type="dcterms:W3CDTF">2011-01-28T12:44:29Z</dcterms:modified>
</cp:coreProperties>
</file>