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674" r:id="rId1"/>
    <p:sldMasterId id="2147484763" r:id="rId2"/>
    <p:sldMasterId id="2147484856" r:id="rId3"/>
    <p:sldMasterId id="2147484953" r:id="rId4"/>
    <p:sldMasterId id="2147484955" r:id="rId5"/>
    <p:sldMasterId id="2147484676" r:id="rId6"/>
    <p:sldMasterId id="2147484765" r:id="rId7"/>
    <p:sldMasterId id="2147484858" r:id="rId8"/>
    <p:sldMasterId id="2147484957" r:id="rId9"/>
    <p:sldMasterId id="2147484959" r:id="rId10"/>
    <p:sldMasterId id="2147483660" r:id="rId11"/>
    <p:sldMasterId id="2147484666" r:id="rId12"/>
    <p:sldMasterId id="2147484373" r:id="rId13"/>
    <p:sldMasterId id="2147484374" r:id="rId14"/>
    <p:sldMasterId id="2147485062" r:id="rId15"/>
    <p:sldMasterId id="2147485186" r:id="rId16"/>
  </p:sldMasterIdLst>
  <p:notesMasterIdLst>
    <p:notesMasterId r:id="rId48"/>
  </p:notesMasterIdLst>
  <p:handoutMasterIdLst>
    <p:handoutMasterId r:id="rId49"/>
  </p:handoutMasterIdLst>
  <p:sldIdLst>
    <p:sldId id="317" r:id="rId17"/>
    <p:sldId id="319" r:id="rId18"/>
    <p:sldId id="335" r:id="rId19"/>
    <p:sldId id="336" r:id="rId20"/>
    <p:sldId id="339" r:id="rId21"/>
    <p:sldId id="340" r:id="rId22"/>
    <p:sldId id="350" r:id="rId23"/>
    <p:sldId id="360" r:id="rId24"/>
    <p:sldId id="352" r:id="rId25"/>
    <p:sldId id="361" r:id="rId26"/>
    <p:sldId id="341" r:id="rId27"/>
    <p:sldId id="343" r:id="rId28"/>
    <p:sldId id="351" r:id="rId29"/>
    <p:sldId id="305" r:id="rId30"/>
    <p:sldId id="354" r:id="rId31"/>
    <p:sldId id="326" r:id="rId32"/>
    <p:sldId id="299" r:id="rId33"/>
    <p:sldId id="364" r:id="rId34"/>
    <p:sldId id="344" r:id="rId35"/>
    <p:sldId id="345" r:id="rId36"/>
    <p:sldId id="347" r:id="rId37"/>
    <p:sldId id="314" r:id="rId38"/>
    <p:sldId id="346" r:id="rId39"/>
    <p:sldId id="348" r:id="rId40"/>
    <p:sldId id="355" r:id="rId41"/>
    <p:sldId id="356" r:id="rId42"/>
    <p:sldId id="357" r:id="rId43"/>
    <p:sldId id="358" r:id="rId44"/>
    <p:sldId id="363" r:id="rId45"/>
    <p:sldId id="359" r:id="rId46"/>
    <p:sldId id="311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000"/>
    <a:srgbClr val="390C0B"/>
    <a:srgbClr val="551211"/>
    <a:srgbClr val="47100F"/>
    <a:srgbClr val="300B0A"/>
    <a:srgbClr val="4F81BD"/>
    <a:srgbClr val="351C99"/>
    <a:srgbClr val="132D4F"/>
    <a:srgbClr val="A092FA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9" autoAdjust="0"/>
    <p:restoredTop sz="81629" autoAdjust="0"/>
  </p:normalViewPr>
  <p:slideViewPr>
    <p:cSldViewPr snapToObjects="1">
      <p:cViewPr varScale="1">
        <p:scale>
          <a:sx n="66" d="100"/>
          <a:sy n="66" d="100"/>
        </p:scale>
        <p:origin x="-1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F9DC00-94C9-374B-8670-2AF7C8D5730F}" type="datetime1">
              <a:rPr lang="en-US" smtClean="0"/>
              <a:t>4/30/13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13A752-936C-2747-BBD4-7A093BA18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450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36B44B-985E-6F4E-9898-91D8B8EAA50C}" type="datetime1">
              <a:rPr lang="en-US" smtClean="0"/>
              <a:t>4/30/13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7F82EE-9F8A-BD4E-8CAF-EA236A67A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065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“pretty pictures” are actually of the</a:t>
            </a:r>
            <a:r>
              <a:rPr lang="en-US" baseline="0" dirty="0" smtClean="0"/>
              <a:t> host galaxies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7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 FOR BLOWOUT</a:t>
            </a:r>
            <a:r>
              <a:rPr lang="en-US" baseline="0" dirty="0" smtClean="0"/>
              <a:t> PHASE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elliptical galaxy ESO 325-G004</a:t>
            </a:r>
          </a:p>
          <a:p>
            <a:r>
              <a:rPr lang="en-US" dirty="0" smtClean="0"/>
              <a:t>spiral galaxy ESO 498-G5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2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 No radio feedback on galaxy scale?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Wagner and Bicknell: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need high resolution simulations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need clumpy dust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02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find objects in RARE, BRIEF PHASE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RECENT sky survey allows this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goal 2: target individual sources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collaborators:  ROBYN UNDERGRAD FIRST-AUTHOR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87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feedback sources are obscured by dust so INFRARED LUMINOUS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RARE need LARGE SURVEY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survey came out EARLIER THIS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42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20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OBSCURED sources and MERGERS will appear 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65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first</a:t>
            </a:r>
            <a:r>
              <a:rPr lang="en-US" baseline="0" dirty="0" smtClean="0"/>
              <a:t> observing run!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79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sources</a:t>
            </a:r>
            <a:r>
              <a:rPr lang="en-US" baseline="0" dirty="0" smtClean="0"/>
              <a:t> are OPTICALLY FAINT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observed 1 HOUR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guess if J0526</a:t>
            </a:r>
            <a:r>
              <a:rPr lang="en-US" baseline="0" dirty="0" smtClean="0"/>
              <a:t> has z=1.98, Universe was approximately 1/3 of its current age/size when J0526 light was emitted. That would make it, I guess, about 9 billion light years 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15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alma observes COOL SF DUST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also HOT quasar TORUS dust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data DELIVERED YESTERDAY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19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template: evolution with redshift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CONSISTENT with torus models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LIMITED</a:t>
            </a:r>
            <a:r>
              <a:rPr lang="en-US" baseline="0" dirty="0" smtClean="0"/>
              <a:t> SF in host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1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70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physical</a:t>
            </a:r>
            <a:r>
              <a:rPr lang="en-US" baseline="0" dirty="0" smtClean="0"/>
              <a:t> size of jets: COMPACT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size of NVSS</a:t>
            </a:r>
            <a:r>
              <a:rPr lang="en-US" baseline="0" dirty="0" smtClean="0"/>
              <a:t> BEAM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steep spectra confirm jet emission, not beamed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YOUNG</a:t>
            </a:r>
            <a:r>
              <a:rPr lang="en-US" baseline="0" dirty="0" smtClean="0"/>
              <a:t> JET AGE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css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gps</a:t>
            </a:r>
            <a:r>
              <a:rPr lang="en-US" baseline="0" dirty="0" smtClean="0"/>
              <a:t>:  10^4-10^6 years;   extended radio emission 10^7-10^8 years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These sources are all *compact*</a:t>
            </a:r>
            <a:r>
              <a:rPr lang="en-US" baseline="0" dirty="0" smtClean="0"/>
              <a:t> in radio. Sizes less than several </a:t>
            </a:r>
            <a:r>
              <a:rPr lang="en-US" baseline="0" dirty="0" err="1" smtClean="0"/>
              <a:t>kpc</a:t>
            </a:r>
            <a:r>
              <a:rPr lang="en-US" baseline="0" dirty="0" smtClean="0"/>
              <a:t>? Not beamed: spectra are steep not flat.</a:t>
            </a:r>
            <a:endParaRPr lang="en-US" dirty="0" smtClean="0"/>
          </a:p>
          <a:p>
            <a:r>
              <a:rPr lang="en-US" dirty="0" smtClean="0"/>
              <a:t>Bump in J0526 could</a:t>
            </a:r>
            <a:r>
              <a:rPr lang="en-US" baseline="0" dirty="0" smtClean="0"/>
              <a:t> be a flattening due to synchrotron self-absorption, but need to verify the data reduction because the X-band frequencies were a lot noisier.</a:t>
            </a:r>
          </a:p>
          <a:p>
            <a:r>
              <a:rPr lang="en-US" baseline="0" dirty="0" smtClean="0"/>
              <a:t>Break in spectral index allows an estimate of age, with measurement of source size (and assumption of </a:t>
            </a:r>
            <a:r>
              <a:rPr lang="en-US" baseline="0" dirty="0" err="1" smtClean="0"/>
              <a:t>equi</a:t>
            </a:r>
            <a:r>
              <a:rPr lang="en-US" baseline="0" dirty="0" smtClean="0"/>
              <a:t>-partition of magnetic field)</a:t>
            </a:r>
          </a:p>
          <a:p>
            <a:r>
              <a:rPr lang="en-US" baseline="0" dirty="0" smtClean="0"/>
              <a:t>Literature ages:</a:t>
            </a:r>
          </a:p>
          <a:p>
            <a:r>
              <a:rPr lang="en-US" baseline="0" dirty="0" smtClean="0"/>
              <a:t>extended radio galaxies 10^7-10^8 </a:t>
            </a:r>
            <a:r>
              <a:rPr lang="en-US" baseline="0" dirty="0" err="1" smtClean="0"/>
              <a:t>yrs</a:t>
            </a:r>
            <a:endParaRPr lang="en-US" baseline="0" dirty="0" smtClean="0"/>
          </a:p>
          <a:p>
            <a:r>
              <a:rPr lang="en-US" baseline="0" dirty="0" smtClean="0"/>
              <a:t>GPS/CSS sources &lt;10^5 years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62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r>
              <a:rPr lang="en-US" baseline="0" dirty="0" smtClean="0"/>
              <a:t> observing proposals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ALMA: host galaxy dust properties, mapping of dust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VLBA: jet imaging,</a:t>
            </a:r>
            <a:r>
              <a:rPr lang="en-US" baseline="0" dirty="0" smtClean="0"/>
              <a:t> mapping and compare to dust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06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39688">
              <a:spcBef>
                <a:spcPts val="413"/>
              </a:spcBef>
            </a:pPr>
            <a:r>
              <a:rPr lang="en-US" sz="1100">
                <a:solidFill>
                  <a:srgbClr val="000000"/>
                </a:solidFill>
                <a:cs typeface="Arial" charset="0"/>
                <a:sym typeface="Arial" charset="0"/>
              </a:rPr>
              <a:t>Optical surveys: SDSS- photometric and spectroscopic surveys- get identities for r to 21.5 (third of sample; LSST will improve this)- color space- spectroscopy for many sources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Multi-wavelength</a:t>
            </a:r>
            <a:r>
              <a:rPr lang="en-US" baseline="0" dirty="0" smtClean="0"/>
              <a:t> data from radio to X-ray. Covers a quarter of the sky (limited by SDSS).</a:t>
            </a:r>
          </a:p>
          <a:p>
            <a:r>
              <a:rPr lang="en-US" baseline="0" dirty="0" smtClean="0"/>
              <a:t>Everything else is all-sky (2MASS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UKIDSS)</a:t>
            </a:r>
          </a:p>
          <a:p>
            <a:r>
              <a:rPr lang="en-US" baseline="0" dirty="0" smtClean="0"/>
              <a:t>X-ray: grab from 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5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four SEDs: highest redshift, highest luminosity, most obscured, most radio loud.</a:t>
            </a:r>
          </a:p>
          <a:p>
            <a:r>
              <a:rPr lang="en-US" baseline="0" dirty="0" smtClean="0"/>
              <a:t>Say how we estimate bolometric luminosity (only a factor of 3-ish above empirical luminosity)</a:t>
            </a:r>
          </a:p>
          <a:p>
            <a:r>
              <a:rPr lang="en-US" baseline="0" dirty="0" smtClean="0"/>
              <a:t>- Most are not obscured!! Only a small handful 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51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Luminosity distribution: We sort of arbitrarily put a limit at 2x10^14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Lsun</a:t>
            </a:r>
            <a:r>
              <a:rPr lang="en-US" baseline="0" dirty="0" smtClean="0"/>
              <a:t>. There are 143. Clearly skewed to higher masses and </a:t>
            </a:r>
            <a:r>
              <a:rPr lang="en-US" baseline="0" dirty="0" err="1" smtClean="0"/>
              <a:t>Eddington</a:t>
            </a:r>
            <a:r>
              <a:rPr lang="en-US" baseline="0" dirty="0" smtClean="0"/>
              <a:t> ratios, as you might expect.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56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science goal: can compare with other samples: completely obscured quasars from Lonsdale; radio galaxy samples from Stern, </a:t>
            </a:r>
            <a:r>
              <a:rPr lang="en-US" baseline="0" dirty="0" err="1" smtClean="0"/>
              <a:t>Ivison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Can we trace evolution of the most massive systems?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5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- super-massive black hole at center of a galaxy</a:t>
            </a:r>
          </a:p>
          <a:p>
            <a:r>
              <a:rPr lang="en-US" baseline="0" dirty="0" smtClean="0"/>
              <a:t>   - accretion disk: makes it ACTIVE</a:t>
            </a:r>
          </a:p>
          <a:p>
            <a:r>
              <a:rPr lang="en-US" baseline="0" dirty="0" smtClean="0"/>
              <a:t>   - most GROWTH during ACCRETION PHASE</a:t>
            </a:r>
          </a:p>
          <a:p>
            <a:r>
              <a:rPr lang="en-US" baseline="0" dirty="0" smtClean="0"/>
              <a:t>Zoom out: not all are RADIO QUASARS but many are.</a:t>
            </a:r>
          </a:p>
          <a:p>
            <a:r>
              <a:rPr lang="en-US" baseline="0" dirty="0" smtClean="0"/>
              <a:t>   - JETS that are initially CONFINED to the galaxy</a:t>
            </a:r>
          </a:p>
          <a:p>
            <a:r>
              <a:rPr lang="en-US" baseline="0" dirty="0" smtClean="0"/>
              <a:t>   - Over time they grow, PUNCH OUT OF THE GALAXY, and expand in beautiful extended emission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Image is from http://</a:t>
            </a:r>
            <a:r>
              <a:rPr lang="en-US" baseline="0" dirty="0" err="1" smtClean="0"/>
              <a:t>en.wikipedia.org</a:t>
            </a:r>
            <a:r>
              <a:rPr lang="en-US" baseline="0" dirty="0" smtClean="0"/>
              <a:t>/wiki/</a:t>
            </a:r>
            <a:r>
              <a:rPr lang="en-US" baseline="0" dirty="0" err="1" smtClean="0"/>
              <a:t>File:Galaxies_AGN_Inner-Structure-of.jpg</a:t>
            </a:r>
            <a:r>
              <a:rPr lang="en-US" baseline="0" dirty="0" smtClean="0"/>
              <a:t> (publishing permissions dubious)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</a:t>
            </a:r>
            <a:r>
              <a:rPr lang="en-US" baseline="0" dirty="0" smtClean="0"/>
              <a:t> optical/radio composite image; HST image of galaxy center.</a:t>
            </a:r>
          </a:p>
          <a:p>
            <a:r>
              <a:rPr lang="en-US" baseline="0" dirty="0" smtClean="0"/>
              <a:t>Right: radio from VLA, optical from </a:t>
            </a:r>
            <a:r>
              <a:rPr lang="en-US" baseline="0" dirty="0" err="1" smtClean="0"/>
              <a:t>STSci</a:t>
            </a:r>
            <a:r>
              <a:rPr lang="en-US" baseline="0" dirty="0" smtClean="0"/>
              <a:t>/POSS-II (second Palomar Observatory Sky Survey; 48 in </a:t>
            </a:r>
            <a:r>
              <a:rPr lang="en-US" baseline="0" dirty="0" err="1" smtClean="0"/>
              <a:t>Oschin</a:t>
            </a:r>
            <a:r>
              <a:rPr lang="en-US" baseline="0" dirty="0" smtClean="0"/>
              <a:t> Schmidt Telescope)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5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Suggests that the SAME PROCESS</a:t>
            </a:r>
            <a:r>
              <a:rPr lang="en-US" baseline="0" dirty="0" smtClean="0"/>
              <a:t> may be responsible for and regulate the growth of both of these.</a:t>
            </a:r>
          </a:p>
          <a:p>
            <a:r>
              <a:rPr lang="en-US" baseline="0" dirty="0" smtClean="0"/>
              <a:t>Also note that these have HIGH MASS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Image: http://</a:t>
            </a:r>
            <a:r>
              <a:rPr lang="en-US" baseline="0" dirty="0" err="1" smtClean="0"/>
              <a:t>www.spacetelescope.org</a:t>
            </a:r>
            <a:r>
              <a:rPr lang="en-US" baseline="0" dirty="0" smtClean="0"/>
              <a:t>/images/opo0022b/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39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LARGE</a:t>
            </a:r>
            <a:r>
              <a:rPr lang="en-US" baseline="0" dirty="0" smtClean="0"/>
              <a:t> BLACK HOLES in place already by redshift 6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10^9 </a:t>
            </a:r>
            <a:r>
              <a:rPr lang="en-US" dirty="0" err="1" smtClean="0"/>
              <a:t>Msun</a:t>
            </a:r>
            <a:r>
              <a:rPr lang="en-US" baseline="0" dirty="0" smtClean="0"/>
              <a:t> within ONE BILLION YEARS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deliver GALAXY</a:t>
            </a:r>
            <a:r>
              <a:rPr lang="en-US" baseline="0" dirty="0" smtClean="0"/>
              <a:t> OF GAS in short TIME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00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</a:t>
            </a:r>
            <a:r>
              <a:rPr lang="en-US" baseline="0" dirty="0" smtClean="0"/>
              <a:t> MERGERS </a:t>
            </a:r>
          </a:p>
          <a:p>
            <a:r>
              <a:rPr lang="en-US" baseline="0" dirty="0" smtClean="0"/>
              <a:t>CHURN up gas, send it to black hole</a:t>
            </a:r>
          </a:p>
          <a:p>
            <a:r>
              <a:rPr lang="en-US" baseline="0" dirty="0" smtClean="0"/>
              <a:t>not necessarily the answer… but one way that we think the brightest quasars turn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PEAK</a:t>
            </a:r>
            <a:r>
              <a:rPr lang="en-US" baseline="0" dirty="0" smtClean="0"/>
              <a:t> LUMINOSITY: JUST BEFORE OR AFTER peak accretion and obscuration</a:t>
            </a:r>
          </a:p>
          <a:p>
            <a:r>
              <a:rPr lang="en-US" baseline="0" dirty="0" smtClean="0"/>
              <a:t>BLOWOUT = FEEDBACK. this is a BUZZWORD</a:t>
            </a:r>
          </a:p>
          <a:p>
            <a:r>
              <a:rPr lang="en-US" baseline="0" dirty="0" smtClean="0"/>
              <a:t>does peak luminosity lead or lag peak SFR? when does feedback become most important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F82EE-9F8A-BD4E-8CAF-EA236A67AE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85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0F90C4-FC99-1F41-8450-33BE9231447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DEFINE ACCRETION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  <p:extLst>
      <p:ext uri="{BB962C8B-B14F-4D97-AF65-F5344CB8AC3E}">
        <p14:creationId xmlns:p14="http://schemas.microsoft.com/office/powerpoint/2010/main" val="284367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14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1ABF6-63FE-164A-8D68-865FB559F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88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713E5-63F7-934C-931F-4678BEC07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32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EAC00-08C4-0642-95F2-ADA7809B0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9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0395-B975-8748-B4F6-23CDCB2E4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9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8CF0E-C7EF-4849-B1FB-46447E9B9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9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1DCDD-6C49-B04E-B401-0C8D9363D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01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336-54A8-FB49-89E3-4AB8BCAF0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31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1720-05DE-CA42-8CBD-06D434310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15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7115D-505C-F248-B055-315EEFBAC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  <p:extLst>
      <p:ext uri="{BB962C8B-B14F-4D97-AF65-F5344CB8AC3E}">
        <p14:creationId xmlns:p14="http://schemas.microsoft.com/office/powerpoint/2010/main" val="116132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364EC-8532-3146-A7C2-F50A6C89C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74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2A16A-33E9-EB48-AC89-867F2776B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6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640C5-589E-314A-8DE0-1E80FC3D8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50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FC140-8611-E146-941A-2099ACE5F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66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6D55-10BE-2A4D-9F34-9F8A3CDA1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54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E79C-5EB3-F24C-9992-A6D042521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90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02C4A-327E-B341-87E8-9A43576F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58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C3664-D72F-D544-9BD7-E2277A06E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23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EC612-252E-2A42-B830-B51B68A01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36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C584C-651B-A745-A5C1-73D7E5246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3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  <p:extLst>
      <p:ext uri="{BB962C8B-B14F-4D97-AF65-F5344CB8AC3E}">
        <p14:creationId xmlns:p14="http://schemas.microsoft.com/office/powerpoint/2010/main" val="3345450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91C22-CB8B-AF4A-9BB0-EFD26930D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2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A366-AB30-2248-81E9-DF5107166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6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786BE-4B86-674D-81CB-0359D485B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53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530E8-F408-124E-904F-BE95856F0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68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68C74-3631-734E-88D3-6C3147F31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07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6198C-0139-E84B-83FE-58E390AB6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80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5205E-8F18-DA44-B5D7-490BCF32C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56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C44BA-1BF4-7744-815E-ACBCBD78C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3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A82DC-1015-7B49-9BB8-191F1F1D0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6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66EE-1C4C-5749-A88D-8AB5EC52B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0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  <p:extLst>
      <p:ext uri="{BB962C8B-B14F-4D97-AF65-F5344CB8AC3E}">
        <p14:creationId xmlns:p14="http://schemas.microsoft.com/office/powerpoint/2010/main" val="3320300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80964-D251-0A4C-8369-564A17D6D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02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027A-AAD0-994F-A22E-47A218B39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06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5754A-EA1A-2C41-B148-27D03707D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54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204C8-8CD4-A54C-A9E3-24260AF96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68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3C833-3281-CE44-B850-913D90230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0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C098D-7F20-334A-9125-B17E5D7D2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4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3A27C-DB87-6F4C-819C-69338E06C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49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B4E8-C0ED-7147-AE60-ADF603F73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11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8582E-AB7F-B542-897F-6AAE653BA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2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11E4C-2509-FF4E-BBE7-B3728040A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</p:spTree>
    <p:extLst>
      <p:ext uri="{BB962C8B-B14F-4D97-AF65-F5344CB8AC3E}">
        <p14:creationId xmlns:p14="http://schemas.microsoft.com/office/powerpoint/2010/main" val="604400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1A1A-4235-114C-A3E7-AEE2DE17B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47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37E32-9F0E-8B4C-AE23-5B3FD07AC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97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843A-F73C-674D-A6AB-EDDE23962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6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C672E-3E71-7447-8ECF-BD0DD0D5B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86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63090-F09F-2F47-A1ED-708AD9700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11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19D1-8982-EE4E-99E4-118BAEADE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9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EB47-00F8-604E-B8BF-0E1DFFFB0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44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F7C38-B563-584B-9DAC-6E03EC6B5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47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3C3F-680F-B341-977C-36F66B726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4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991-0B98-394F-9C71-5189B7531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8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980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5EE13-DDAA-054F-B300-1450FE89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312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78538-D28E-FD45-B8AA-2A89F3D37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6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90FDD-0574-E242-BE9B-9F7E8D4F4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99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F4019-A2E4-B24A-B81B-7D1A2FD8E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206A-21B6-3243-8459-983A9363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39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70708-9EBA-2C4C-9F2C-45B4AF6EE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15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32F3-32F1-5E47-8E04-BA4B9FAF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923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807E-8616-7444-8754-38053D11C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54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3640F-E612-4249-92D9-B18765EFE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01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EBC1F-5E07-A34D-A2A1-FA7075E3F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9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82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31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Very Long Baseline Array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52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11.xml"/><Relationship Id="rId10" Type="http://schemas.openxmlformats.org/officeDocument/2006/relationships/image" Target="../media/image12.jpe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theme" Target="../theme/theme12.xml"/><Relationship Id="rId9" Type="http://schemas.openxmlformats.org/officeDocument/2006/relationships/image" Target="../media/image14.jpe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13.xml"/><Relationship Id="rId13" Type="http://schemas.openxmlformats.org/officeDocument/2006/relationships/image" Target="../media/image15.jpe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14.xml"/><Relationship Id="rId13" Type="http://schemas.openxmlformats.org/officeDocument/2006/relationships/image" Target="../media/image15.jpe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15.xml"/><Relationship Id="rId13" Type="http://schemas.openxmlformats.org/officeDocument/2006/relationships/image" Target="../media/image15.jpe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16.xml"/><Relationship Id="rId13" Type="http://schemas.openxmlformats.org/officeDocument/2006/relationships/image" Target="../media/image15.jpeg"/><Relationship Id="rId14" Type="http://schemas.openxmlformats.org/officeDocument/2006/relationships/image" Target="../media/image16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1" r:id="rId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956B38DA-29BE-A742-98EA-9D8854DF3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62E200B-4437-E046-9F42-1A7E3357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560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6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5439CD5-FE0A-864C-B091-BF393CE5E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5903913" y="19050"/>
            <a:ext cx="230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50185" name="Line 8"/>
          <p:cNvSpPr>
            <a:spLocks noChangeShapeType="1"/>
          </p:cNvSpPr>
          <p:nvPr/>
        </p:nvSpPr>
        <p:spPr bwMode="auto">
          <a:xfrm>
            <a:off x="452438" y="495300"/>
            <a:ext cx="5451475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4" r:id="rId1"/>
    <p:sldLayoutId id="2147485355" r:id="rId2"/>
    <p:sldLayoutId id="2147485356" r:id="rId3"/>
    <p:sldLayoutId id="2147485357" r:id="rId4"/>
    <p:sldLayoutId id="2147485358" r:id="rId5"/>
    <p:sldLayoutId id="2147485359" r:id="rId6"/>
    <p:sldLayoutId id="2147485360" r:id="rId7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3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BA0AD0E-BD88-6D4A-83E4-CFD4529D1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23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1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3638C9C-073B-C843-B24A-2262B1D47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9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6" r:id="rId1"/>
    <p:sldLayoutId id="2147485387" r:id="rId2"/>
    <p:sldLayoutId id="2147485388" r:id="rId3"/>
    <p:sldLayoutId id="2147485389" r:id="rId4"/>
    <p:sldLayoutId id="2147485390" r:id="rId5"/>
    <p:sldLayoutId id="2147485391" r:id="rId6"/>
    <p:sldLayoutId id="2147485392" r:id="rId7"/>
    <p:sldLayoutId id="2147485393" r:id="rId8"/>
    <p:sldLayoutId id="2147485394" r:id="rId9"/>
    <p:sldLayoutId id="2147485395" r:id="rId10"/>
    <p:sldLayoutId id="2147485396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DF4C0D0-E883-4C40-B663-C263277E2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5410" r:id="rId3"/>
    <p:sldLayoutId id="2147485411" r:id="rId4"/>
    <p:sldLayoutId id="2147485412" r:id="rId5"/>
    <p:sldLayoutId id="2147485413" r:id="rId6"/>
    <p:sldLayoutId id="2147485414" r:id="rId7"/>
    <p:sldLayoutId id="2147485415" r:id="rId8"/>
    <p:sldLayoutId id="2147485416" r:id="rId9"/>
    <p:sldLayoutId id="2147485417" r:id="rId10"/>
    <p:sldLayoutId id="2147485418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EBC94F35-1A20-5148-ABFA-B82986F3F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5319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5400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23913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9" r:id="rId1"/>
    <p:sldLayoutId id="2147485420" r:id="rId2"/>
    <p:sldLayoutId id="2147485421" r:id="rId3"/>
    <p:sldLayoutId id="2147485422" r:id="rId4"/>
    <p:sldLayoutId id="2147485423" r:id="rId5"/>
    <p:sldLayoutId id="2147485424" r:id="rId6"/>
    <p:sldLayoutId id="2147485425" r:id="rId7"/>
    <p:sldLayoutId id="2147485426" r:id="rId8"/>
    <p:sldLayoutId id="2147485427" r:id="rId9"/>
    <p:sldLayoutId id="2147485428" r:id="rId10"/>
    <p:sldLayoutId id="2147485429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2" r:id="rId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88BDB62-50A2-0A48-893B-D7E0402F8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7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6C055A9-2DFD-EB46-BFE3-EC48D665C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8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2CC5BBEC-B8B0-9C44-8BA0-4DB70ABFB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ro-RO" smtClean="0"/>
              <a:t>Amy Kimball  Radio Quasar Feedback  10/18/12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F63D8EE-698E-2D46-B14A-64E07FBD1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0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28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microsoft.com/office/2007/relationships/hdphoto" Target="../media/hdphoto1.wdp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79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0"/>
            <a:ext cx="8915400" cy="1295400"/>
          </a:xfrm>
        </p:spPr>
        <p:txBody>
          <a:bodyPr/>
          <a:lstStyle/>
          <a:p>
            <a:r>
              <a:rPr lang="en-US" sz="4000" dirty="0" smtClean="0">
                <a:solidFill>
                  <a:srgbClr val="93CDDD"/>
                </a:solidFill>
              </a:rPr>
              <a:t>The Most Luminous Quasars </a:t>
            </a:r>
            <a:endParaRPr lang="en-US" sz="4000" dirty="0">
              <a:solidFill>
                <a:srgbClr val="93CDD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603750"/>
            <a:ext cx="48768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Amy Kimball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NRAO Charlottesville (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NAASC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43600"/>
            <a:ext cx="9144000" cy="9906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6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Osaka" charset="0"/>
                <a:cs typeface="Osaka" charset="0"/>
              </a:rPr>
              <a:t>Black Hole Accretion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4525" y="1447800"/>
            <a:ext cx="3352800" cy="3581400"/>
          </a:xfrm>
        </p:spPr>
        <p:txBody>
          <a:bodyPr/>
          <a:lstStyle/>
          <a:p>
            <a:pPr eaLnBrk="1" hangingPunct="1"/>
            <a:r>
              <a:rPr lang="en-US" sz="2200" dirty="0">
                <a:latin typeface="Arial" charset="0"/>
                <a:ea typeface="Osaka" charset="0"/>
                <a:cs typeface="Osaka" charset="0"/>
              </a:rPr>
              <a:t>As gas falls into a black hole, it accelerates and emits high energy radiation (ultraviolet, X-ray, and gamma-rays</a:t>
            </a:r>
            <a:r>
              <a:rPr lang="en-US" sz="2200" dirty="0" smtClean="0">
                <a:latin typeface="Arial" charset="0"/>
                <a:ea typeface="Osaka" charset="0"/>
                <a:cs typeface="Osaka" charset="0"/>
              </a:rPr>
              <a:t>)</a:t>
            </a:r>
            <a:endParaRPr lang="en-US" sz="2200" dirty="0">
              <a:latin typeface="Arial" charset="0"/>
              <a:ea typeface="Osaka" charset="0"/>
              <a:cs typeface="Osaka" charset="0"/>
            </a:endParaRPr>
          </a:p>
          <a:p>
            <a:pPr eaLnBrk="1" hangingPunct="1"/>
            <a:endParaRPr lang="en-US" sz="2200" dirty="0">
              <a:latin typeface="Arial" charset="0"/>
              <a:ea typeface="Osaka" charset="0"/>
              <a:cs typeface="Osaka" charset="0"/>
            </a:endParaRPr>
          </a:p>
          <a:p>
            <a:pPr eaLnBrk="1" hangingPunct="1"/>
            <a:r>
              <a:rPr lang="en-US" sz="2200" dirty="0">
                <a:latin typeface="Arial" charset="0"/>
                <a:ea typeface="Osaka" charset="0"/>
                <a:cs typeface="Osaka" charset="0"/>
              </a:rPr>
              <a:t>This radiation has an effect on the gas near the black hole (</a:t>
            </a:r>
            <a:r>
              <a:rPr lang="ja-JP" altLang="en-US" sz="2200" dirty="0">
                <a:latin typeface="Arial" charset="0"/>
                <a:ea typeface="Osaka" charset="0"/>
                <a:cs typeface="Osaka" charset="0"/>
              </a:rPr>
              <a:t>“</a:t>
            </a:r>
            <a:r>
              <a:rPr lang="en-US" sz="2200" dirty="0">
                <a:solidFill>
                  <a:schemeClr val="hlink"/>
                </a:solidFill>
                <a:latin typeface="Arial" charset="0"/>
                <a:ea typeface="Osaka" charset="0"/>
                <a:cs typeface="Osaka" charset="0"/>
              </a:rPr>
              <a:t>feedback</a:t>
            </a:r>
            <a:r>
              <a:rPr lang="ja-JP" altLang="en-US" sz="2200" dirty="0">
                <a:latin typeface="Arial" charset="0"/>
                <a:ea typeface="Osaka" charset="0"/>
                <a:cs typeface="Osaka" charset="0"/>
              </a:rPr>
              <a:t>”</a:t>
            </a:r>
            <a:r>
              <a:rPr lang="en-US" sz="2200" dirty="0">
                <a:latin typeface="Arial" charset="0"/>
                <a:ea typeface="Osaka" charset="0"/>
                <a:cs typeface="Osaka" charset="0"/>
              </a:rPr>
              <a:t>)</a:t>
            </a:r>
          </a:p>
        </p:txBody>
      </p:sp>
      <p:grpSp>
        <p:nvGrpSpPr>
          <p:cNvPr id="32774" name="Group 30"/>
          <p:cNvGrpSpPr>
            <a:grpSpLocks/>
          </p:cNvGrpSpPr>
          <p:nvPr/>
        </p:nvGrpSpPr>
        <p:grpSpPr bwMode="auto">
          <a:xfrm>
            <a:off x="4495800" y="2285896"/>
            <a:ext cx="4108450" cy="1830388"/>
            <a:chOff x="1780" y="2064"/>
            <a:chExt cx="2588" cy="1153"/>
          </a:xfrm>
        </p:grpSpPr>
        <p:grpSp>
          <p:nvGrpSpPr>
            <p:cNvPr id="32775" name="Group 29"/>
            <p:cNvGrpSpPr>
              <a:grpSpLocks/>
            </p:cNvGrpSpPr>
            <p:nvPr/>
          </p:nvGrpSpPr>
          <p:grpSpPr bwMode="auto">
            <a:xfrm>
              <a:off x="1780" y="2209"/>
              <a:ext cx="1392" cy="1008"/>
              <a:chOff x="1780" y="2209"/>
              <a:chExt cx="1392" cy="1008"/>
            </a:xfrm>
          </p:grpSpPr>
          <p:sp>
            <p:nvSpPr>
              <p:cNvPr id="32780" name="Oval 4"/>
              <p:cNvSpPr>
                <a:spLocks noChangeArrowheads="1"/>
              </p:cNvSpPr>
              <p:nvPr/>
            </p:nvSpPr>
            <p:spPr bwMode="auto">
              <a:xfrm>
                <a:off x="1780" y="2400"/>
                <a:ext cx="576" cy="52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781" name="Group 12"/>
              <p:cNvGrpSpPr>
                <a:grpSpLocks/>
              </p:cNvGrpSpPr>
              <p:nvPr/>
            </p:nvGrpSpPr>
            <p:grpSpPr bwMode="auto">
              <a:xfrm>
                <a:off x="2548" y="2209"/>
                <a:ext cx="576" cy="432"/>
                <a:chOff x="2016" y="2400"/>
                <a:chExt cx="576" cy="432"/>
              </a:xfrm>
            </p:grpSpPr>
            <p:sp>
              <p:nvSpPr>
                <p:cNvPr id="32792" name="Oval 8"/>
                <p:cNvSpPr>
                  <a:spLocks noChangeArrowheads="1"/>
                </p:cNvSpPr>
                <p:nvPr/>
              </p:nvSpPr>
              <p:spPr bwMode="auto">
                <a:xfrm>
                  <a:off x="2160" y="2640"/>
                  <a:ext cx="240" cy="19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2793" name="Group 10"/>
                <p:cNvGrpSpPr>
                  <a:grpSpLocks/>
                </p:cNvGrpSpPr>
                <p:nvPr/>
              </p:nvGrpSpPr>
              <p:grpSpPr bwMode="auto">
                <a:xfrm>
                  <a:off x="2016" y="2400"/>
                  <a:ext cx="576" cy="336"/>
                  <a:chOff x="1632" y="2400"/>
                  <a:chExt cx="576" cy="336"/>
                </a:xfrm>
              </p:grpSpPr>
              <p:sp>
                <p:nvSpPr>
                  <p:cNvPr id="32795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400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96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44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97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448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98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544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794" name="Oval 11"/>
                <p:cNvSpPr>
                  <a:spLocks noChangeArrowheads="1"/>
                </p:cNvSpPr>
                <p:nvPr/>
              </p:nvSpPr>
              <p:spPr bwMode="auto">
                <a:xfrm>
                  <a:off x="2160" y="2544"/>
                  <a:ext cx="240" cy="19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782" name="Group 13"/>
              <p:cNvGrpSpPr>
                <a:grpSpLocks/>
              </p:cNvGrpSpPr>
              <p:nvPr/>
            </p:nvGrpSpPr>
            <p:grpSpPr bwMode="auto">
              <a:xfrm>
                <a:off x="2596" y="2785"/>
                <a:ext cx="576" cy="432"/>
                <a:chOff x="2016" y="2400"/>
                <a:chExt cx="576" cy="432"/>
              </a:xfrm>
            </p:grpSpPr>
            <p:sp>
              <p:nvSpPr>
                <p:cNvPr id="32785" name="Oval 14"/>
                <p:cNvSpPr>
                  <a:spLocks noChangeArrowheads="1"/>
                </p:cNvSpPr>
                <p:nvPr/>
              </p:nvSpPr>
              <p:spPr bwMode="auto">
                <a:xfrm>
                  <a:off x="2160" y="2640"/>
                  <a:ext cx="240" cy="19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2786" name="Group 15"/>
                <p:cNvGrpSpPr>
                  <a:grpSpLocks/>
                </p:cNvGrpSpPr>
                <p:nvPr/>
              </p:nvGrpSpPr>
              <p:grpSpPr bwMode="auto">
                <a:xfrm>
                  <a:off x="2016" y="2400"/>
                  <a:ext cx="576" cy="336"/>
                  <a:chOff x="1632" y="2400"/>
                  <a:chExt cx="576" cy="336"/>
                </a:xfrm>
              </p:grpSpPr>
              <p:sp>
                <p:nvSpPr>
                  <p:cNvPr id="32788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400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89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44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90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448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791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544"/>
                    <a:ext cx="240" cy="192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787" name="Oval 20"/>
                <p:cNvSpPr>
                  <a:spLocks noChangeArrowheads="1"/>
                </p:cNvSpPr>
                <p:nvPr/>
              </p:nvSpPr>
              <p:spPr bwMode="auto">
                <a:xfrm>
                  <a:off x="2160" y="2544"/>
                  <a:ext cx="240" cy="19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783" name="Line 21"/>
              <p:cNvSpPr>
                <a:spLocks noChangeShapeType="1"/>
              </p:cNvSpPr>
              <p:nvPr/>
            </p:nvSpPr>
            <p:spPr bwMode="auto">
              <a:xfrm flipH="1">
                <a:off x="2212" y="2496"/>
                <a:ext cx="288" cy="4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4" name="Line 22"/>
              <p:cNvSpPr>
                <a:spLocks noChangeShapeType="1"/>
              </p:cNvSpPr>
              <p:nvPr/>
            </p:nvSpPr>
            <p:spPr bwMode="auto">
              <a:xfrm flipH="1" flipV="1">
                <a:off x="2164" y="2784"/>
                <a:ext cx="336" cy="144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776" name="Freeform 23"/>
            <p:cNvSpPr>
              <a:spLocks/>
            </p:cNvSpPr>
            <p:nvPr/>
          </p:nvSpPr>
          <p:spPr bwMode="auto">
            <a:xfrm rot="-812693">
              <a:off x="3120" y="2064"/>
              <a:ext cx="1008" cy="200"/>
            </a:xfrm>
            <a:custGeom>
              <a:avLst/>
              <a:gdLst>
                <a:gd name="T0" fmla="*/ 0 w 1008"/>
                <a:gd name="T1" fmla="*/ 200 h 200"/>
                <a:gd name="T2" fmla="*/ 192 w 1008"/>
                <a:gd name="T3" fmla="*/ 8 h 200"/>
                <a:gd name="T4" fmla="*/ 336 w 1008"/>
                <a:gd name="T5" fmla="*/ 200 h 200"/>
                <a:gd name="T6" fmla="*/ 528 w 1008"/>
                <a:gd name="T7" fmla="*/ 8 h 200"/>
                <a:gd name="T8" fmla="*/ 672 w 1008"/>
                <a:gd name="T9" fmla="*/ 200 h 200"/>
                <a:gd name="T10" fmla="*/ 864 w 1008"/>
                <a:gd name="T11" fmla="*/ 8 h 200"/>
                <a:gd name="T12" fmla="*/ 1008 w 1008"/>
                <a:gd name="T13" fmla="*/ 152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8"/>
                <a:gd name="T22" fmla="*/ 0 h 200"/>
                <a:gd name="T23" fmla="*/ 1008 w 1008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8" h="200">
                  <a:moveTo>
                    <a:pt x="0" y="200"/>
                  </a:moveTo>
                  <a:cubicBezTo>
                    <a:pt x="68" y="104"/>
                    <a:pt x="136" y="8"/>
                    <a:pt x="192" y="8"/>
                  </a:cubicBezTo>
                  <a:cubicBezTo>
                    <a:pt x="248" y="8"/>
                    <a:pt x="280" y="200"/>
                    <a:pt x="336" y="200"/>
                  </a:cubicBezTo>
                  <a:cubicBezTo>
                    <a:pt x="392" y="200"/>
                    <a:pt x="472" y="8"/>
                    <a:pt x="528" y="8"/>
                  </a:cubicBezTo>
                  <a:cubicBezTo>
                    <a:pt x="584" y="8"/>
                    <a:pt x="616" y="200"/>
                    <a:pt x="672" y="200"/>
                  </a:cubicBezTo>
                  <a:cubicBezTo>
                    <a:pt x="728" y="200"/>
                    <a:pt x="808" y="16"/>
                    <a:pt x="864" y="8"/>
                  </a:cubicBezTo>
                  <a:cubicBezTo>
                    <a:pt x="920" y="0"/>
                    <a:pt x="984" y="128"/>
                    <a:pt x="1008" y="15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Freeform 24"/>
            <p:cNvSpPr>
              <a:spLocks/>
            </p:cNvSpPr>
            <p:nvPr/>
          </p:nvSpPr>
          <p:spPr bwMode="auto">
            <a:xfrm>
              <a:off x="3168" y="2344"/>
              <a:ext cx="1200" cy="152"/>
            </a:xfrm>
            <a:custGeom>
              <a:avLst/>
              <a:gdLst>
                <a:gd name="T0" fmla="*/ 0 w 1008"/>
                <a:gd name="T1" fmla="*/ 200 h 200"/>
                <a:gd name="T2" fmla="*/ 192 w 1008"/>
                <a:gd name="T3" fmla="*/ 8 h 200"/>
                <a:gd name="T4" fmla="*/ 336 w 1008"/>
                <a:gd name="T5" fmla="*/ 200 h 200"/>
                <a:gd name="T6" fmla="*/ 528 w 1008"/>
                <a:gd name="T7" fmla="*/ 8 h 200"/>
                <a:gd name="T8" fmla="*/ 672 w 1008"/>
                <a:gd name="T9" fmla="*/ 200 h 200"/>
                <a:gd name="T10" fmla="*/ 864 w 1008"/>
                <a:gd name="T11" fmla="*/ 8 h 200"/>
                <a:gd name="T12" fmla="*/ 1008 w 1008"/>
                <a:gd name="T13" fmla="*/ 152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8"/>
                <a:gd name="T22" fmla="*/ 0 h 200"/>
                <a:gd name="T23" fmla="*/ 1008 w 1008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8" h="200">
                  <a:moveTo>
                    <a:pt x="0" y="200"/>
                  </a:moveTo>
                  <a:cubicBezTo>
                    <a:pt x="68" y="104"/>
                    <a:pt x="136" y="8"/>
                    <a:pt x="192" y="8"/>
                  </a:cubicBezTo>
                  <a:cubicBezTo>
                    <a:pt x="248" y="8"/>
                    <a:pt x="280" y="200"/>
                    <a:pt x="336" y="200"/>
                  </a:cubicBezTo>
                  <a:cubicBezTo>
                    <a:pt x="392" y="200"/>
                    <a:pt x="472" y="8"/>
                    <a:pt x="528" y="8"/>
                  </a:cubicBezTo>
                  <a:cubicBezTo>
                    <a:pt x="584" y="8"/>
                    <a:pt x="616" y="200"/>
                    <a:pt x="672" y="200"/>
                  </a:cubicBezTo>
                  <a:cubicBezTo>
                    <a:pt x="728" y="200"/>
                    <a:pt x="808" y="16"/>
                    <a:pt x="864" y="8"/>
                  </a:cubicBezTo>
                  <a:cubicBezTo>
                    <a:pt x="920" y="0"/>
                    <a:pt x="984" y="128"/>
                    <a:pt x="1008" y="15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8" name="Freeform 25"/>
            <p:cNvSpPr>
              <a:spLocks/>
            </p:cNvSpPr>
            <p:nvPr/>
          </p:nvSpPr>
          <p:spPr bwMode="auto">
            <a:xfrm rot="-606344">
              <a:off x="3212" y="2688"/>
              <a:ext cx="1104" cy="231"/>
            </a:xfrm>
            <a:custGeom>
              <a:avLst/>
              <a:gdLst>
                <a:gd name="T0" fmla="*/ 0 w 1008"/>
                <a:gd name="T1" fmla="*/ 200 h 200"/>
                <a:gd name="T2" fmla="*/ 192 w 1008"/>
                <a:gd name="T3" fmla="*/ 8 h 200"/>
                <a:gd name="T4" fmla="*/ 336 w 1008"/>
                <a:gd name="T5" fmla="*/ 200 h 200"/>
                <a:gd name="T6" fmla="*/ 528 w 1008"/>
                <a:gd name="T7" fmla="*/ 8 h 200"/>
                <a:gd name="T8" fmla="*/ 672 w 1008"/>
                <a:gd name="T9" fmla="*/ 200 h 200"/>
                <a:gd name="T10" fmla="*/ 864 w 1008"/>
                <a:gd name="T11" fmla="*/ 8 h 200"/>
                <a:gd name="T12" fmla="*/ 1008 w 1008"/>
                <a:gd name="T13" fmla="*/ 152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8"/>
                <a:gd name="T22" fmla="*/ 0 h 200"/>
                <a:gd name="T23" fmla="*/ 1008 w 1008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8" h="200">
                  <a:moveTo>
                    <a:pt x="0" y="200"/>
                  </a:moveTo>
                  <a:cubicBezTo>
                    <a:pt x="68" y="104"/>
                    <a:pt x="136" y="8"/>
                    <a:pt x="192" y="8"/>
                  </a:cubicBezTo>
                  <a:cubicBezTo>
                    <a:pt x="248" y="8"/>
                    <a:pt x="280" y="200"/>
                    <a:pt x="336" y="200"/>
                  </a:cubicBezTo>
                  <a:cubicBezTo>
                    <a:pt x="392" y="200"/>
                    <a:pt x="472" y="8"/>
                    <a:pt x="528" y="8"/>
                  </a:cubicBezTo>
                  <a:cubicBezTo>
                    <a:pt x="584" y="8"/>
                    <a:pt x="616" y="200"/>
                    <a:pt x="672" y="200"/>
                  </a:cubicBezTo>
                  <a:cubicBezTo>
                    <a:pt x="728" y="200"/>
                    <a:pt x="808" y="16"/>
                    <a:pt x="864" y="8"/>
                  </a:cubicBezTo>
                  <a:cubicBezTo>
                    <a:pt x="920" y="0"/>
                    <a:pt x="984" y="128"/>
                    <a:pt x="1008" y="15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Freeform 26"/>
            <p:cNvSpPr>
              <a:spLocks/>
            </p:cNvSpPr>
            <p:nvPr/>
          </p:nvSpPr>
          <p:spPr bwMode="auto">
            <a:xfrm rot="481407">
              <a:off x="3268" y="2976"/>
              <a:ext cx="1008" cy="200"/>
            </a:xfrm>
            <a:custGeom>
              <a:avLst/>
              <a:gdLst>
                <a:gd name="T0" fmla="*/ 0 w 1008"/>
                <a:gd name="T1" fmla="*/ 200 h 200"/>
                <a:gd name="T2" fmla="*/ 192 w 1008"/>
                <a:gd name="T3" fmla="*/ 8 h 200"/>
                <a:gd name="T4" fmla="*/ 336 w 1008"/>
                <a:gd name="T5" fmla="*/ 200 h 200"/>
                <a:gd name="T6" fmla="*/ 528 w 1008"/>
                <a:gd name="T7" fmla="*/ 8 h 200"/>
                <a:gd name="T8" fmla="*/ 672 w 1008"/>
                <a:gd name="T9" fmla="*/ 200 h 200"/>
                <a:gd name="T10" fmla="*/ 864 w 1008"/>
                <a:gd name="T11" fmla="*/ 8 h 200"/>
                <a:gd name="T12" fmla="*/ 1008 w 1008"/>
                <a:gd name="T13" fmla="*/ 152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8"/>
                <a:gd name="T22" fmla="*/ 0 h 200"/>
                <a:gd name="T23" fmla="*/ 1008 w 1008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8" h="200">
                  <a:moveTo>
                    <a:pt x="0" y="200"/>
                  </a:moveTo>
                  <a:cubicBezTo>
                    <a:pt x="68" y="104"/>
                    <a:pt x="136" y="8"/>
                    <a:pt x="192" y="8"/>
                  </a:cubicBezTo>
                  <a:cubicBezTo>
                    <a:pt x="248" y="8"/>
                    <a:pt x="280" y="200"/>
                    <a:pt x="336" y="200"/>
                  </a:cubicBezTo>
                  <a:cubicBezTo>
                    <a:pt x="392" y="200"/>
                    <a:pt x="472" y="8"/>
                    <a:pt x="528" y="8"/>
                  </a:cubicBezTo>
                  <a:cubicBezTo>
                    <a:pt x="584" y="8"/>
                    <a:pt x="616" y="200"/>
                    <a:pt x="672" y="200"/>
                  </a:cubicBezTo>
                  <a:cubicBezTo>
                    <a:pt x="728" y="200"/>
                    <a:pt x="808" y="16"/>
                    <a:pt x="864" y="8"/>
                  </a:cubicBezTo>
                  <a:cubicBezTo>
                    <a:pt x="920" y="0"/>
                    <a:pt x="984" y="128"/>
                    <a:pt x="1008" y="15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32649" y="645789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  <a:cs typeface="Gill Sans" pitchFamily="17" charset="0"/>
              </a:rPr>
              <a:t>Slide credit: Jillian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  <a:cs typeface="Gill Sans" pitchFamily="17" charset="0"/>
              </a:rPr>
              <a:t>Bellovary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7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 dirty="0" smtClean="0"/>
              <a:t>Today’s most luminous and massive galaxies are “red and dead” </a:t>
            </a:r>
            <a:r>
              <a:rPr lang="en-US" dirty="0" err="1" smtClean="0"/>
              <a:t>ellipticals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264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Gill Sans" pitchFamily="17" charset="0"/>
              </a:rPr>
              <a:t>S. Finkelstein / CANDELS collaboration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0" y="1752600"/>
            <a:ext cx="4022288" cy="3429001"/>
            <a:chOff x="76200" y="1752600"/>
            <a:chExt cx="4022288" cy="3429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1752600"/>
              <a:ext cx="4022288" cy="34290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31662" y="4622511"/>
              <a:ext cx="1129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800" b="1" dirty="0" smtClean="0">
                  <a:solidFill>
                    <a:srgbClr val="351C99"/>
                  </a:solidFill>
                  <a:latin typeface="Gill Sans MT" pitchFamily="34" charset="0"/>
                  <a:cs typeface="Gill Sans" pitchFamily="17" charset="0"/>
                </a:rPr>
                <a:t>Time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1340133" y="4922590"/>
              <a:ext cx="491529" cy="0"/>
            </a:xfrm>
            <a:prstGeom prst="straightConnector1">
              <a:avLst/>
            </a:prstGeom>
            <a:ln w="57150" cmpd="sng">
              <a:solidFill>
                <a:srgbClr val="3300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0" y="6550223"/>
            <a:ext cx="1517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A6A6A6"/>
                </a:solidFill>
                <a:latin typeface="Gill Sans MT" pitchFamily="34" charset="0"/>
                <a:cs typeface="Gill Sans" pitchFamily="17" charset="0"/>
              </a:rPr>
              <a:t>Croton et al. 2006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0699" y="6581001"/>
            <a:ext cx="371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rgbClr val="A6A6A6"/>
                </a:solidFill>
              </a:rPr>
              <a:t>NASA / ESA / Hubble Heritage Team (</a:t>
            </a:r>
            <a:r>
              <a:rPr lang="en-US" sz="1200" dirty="0" err="1">
                <a:solidFill>
                  <a:srgbClr val="A6A6A6"/>
                </a:solidFill>
              </a:rPr>
              <a:t>STScI</a:t>
            </a:r>
            <a:r>
              <a:rPr lang="en-US" sz="1200" dirty="0">
                <a:solidFill>
                  <a:srgbClr val="A6A6A6"/>
                </a:solidFill>
              </a:rPr>
              <a:t>/AURA)</a:t>
            </a:r>
            <a:endParaRPr lang="en-US" sz="1200" dirty="0" smtClean="0">
              <a:solidFill>
                <a:srgbClr val="A6A6A6"/>
              </a:solidFill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194646" y="1828800"/>
            <a:ext cx="2596554" cy="1249301"/>
            <a:chOff x="3194646" y="1828800"/>
            <a:chExt cx="2596554" cy="124930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2625" y="1828800"/>
              <a:ext cx="1438575" cy="124930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flipH="1">
              <a:off x="3194646" y="2438400"/>
              <a:ext cx="1137288" cy="762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194646" y="3307668"/>
            <a:ext cx="2587330" cy="1188132"/>
            <a:chOff x="3194646" y="3307668"/>
            <a:chExt cx="2587330" cy="11881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400" y="3307668"/>
              <a:ext cx="1438576" cy="1188132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 flipH="1" flipV="1">
              <a:off x="3194646" y="3733800"/>
              <a:ext cx="1137288" cy="15240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043620" y="1371600"/>
            <a:ext cx="3176580" cy="4790420"/>
            <a:chOff x="6043620" y="1371600"/>
            <a:chExt cx="3176580" cy="4790420"/>
          </a:xfrm>
        </p:grpSpPr>
        <p:grpSp>
          <p:nvGrpSpPr>
            <p:cNvPr id="44" name="Group 43"/>
            <p:cNvGrpSpPr/>
            <p:nvPr/>
          </p:nvGrpSpPr>
          <p:grpSpPr>
            <a:xfrm>
              <a:off x="6043620" y="1371600"/>
              <a:ext cx="3176580" cy="4790420"/>
              <a:chOff x="6043620" y="1371600"/>
              <a:chExt cx="3176580" cy="479042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6096000" y="1447800"/>
                <a:ext cx="3124200" cy="4714220"/>
                <a:chOff x="6096000" y="1371600"/>
                <a:chExt cx="3124200" cy="4714220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 rot="5400000">
                  <a:off x="7986529" y="3414529"/>
                  <a:ext cx="200567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0" hangingPunct="0">
                    <a:spcBef>
                      <a:spcPct val="20000"/>
                    </a:spcBef>
                  </a:pPr>
                  <a:r>
                    <a:rPr lang="en-US" b="1" dirty="0" smtClean="0">
                      <a:solidFill>
                        <a:srgbClr val="000099"/>
                      </a:solidFill>
                      <a:latin typeface="Gill Sans MT" pitchFamily="34" charset="0"/>
                      <a:cs typeface="Gill Sans" pitchFamily="17" charset="0"/>
                    </a:rPr>
                    <a:t>Galaxy color</a:t>
                  </a:r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6246698" y="1371600"/>
                  <a:ext cx="2566123" cy="4495800"/>
                  <a:chOff x="6015151" y="1371600"/>
                  <a:chExt cx="2566123" cy="4495800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6015151" y="1371600"/>
                    <a:ext cx="2566123" cy="4495800"/>
                    <a:chOff x="6015151" y="1371600"/>
                    <a:chExt cx="2566123" cy="4495800"/>
                  </a:xfrm>
                </p:grpSpPr>
                <p:pic>
                  <p:nvPicPr>
                    <p:cNvPr id="6" name="Picture 5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16044"/>
                    <a:stretch/>
                  </p:blipFill>
                  <p:spPr>
                    <a:xfrm>
                      <a:off x="6015151" y="1371600"/>
                      <a:ext cx="2566123" cy="4495800"/>
                    </a:xfrm>
                    <a:prstGeom prst="rect">
                      <a:avLst/>
                    </a:prstGeom>
                    <a:effectLst/>
                  </p:spPr>
                </p:pic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7696200" y="3048000"/>
                      <a:ext cx="679751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4" name="Oval 33"/>
                  <p:cNvSpPr>
                    <a:spLocks noChangeAspect="1"/>
                  </p:cNvSpPr>
                  <p:nvPr/>
                </p:nvSpPr>
                <p:spPr>
                  <a:xfrm flipV="1">
                    <a:off x="8229600" y="3048000"/>
                    <a:ext cx="137160" cy="137159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/>
                  <p:cNvSpPr>
                    <a:spLocks noChangeAspect="1"/>
                  </p:cNvSpPr>
                  <p:nvPr/>
                </p:nvSpPr>
                <p:spPr>
                  <a:xfrm flipV="1">
                    <a:off x="8229600" y="3215641"/>
                    <a:ext cx="137160" cy="137159"/>
                  </a:xfrm>
                  <a:prstGeom prst="ellipse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529751" y="2971800"/>
                    <a:ext cx="733807" cy="2923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eaLnBrk="0" hangingPunct="0">
                      <a:spcBef>
                        <a:spcPct val="20000"/>
                      </a:spcBef>
                    </a:pPr>
                    <a:r>
                      <a:rPr lang="en-US" sz="1300" dirty="0" smtClean="0">
                        <a:solidFill>
                          <a:srgbClr val="FF0000"/>
                        </a:solidFill>
                        <a:latin typeface="Gill Sans MT" pitchFamily="34" charset="0"/>
                        <a:cs typeface="Gill Sans" pitchFamily="17" charset="0"/>
                      </a:rPr>
                      <a:t>Elliptical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7696200" y="3136612"/>
                    <a:ext cx="554640" cy="2923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eaLnBrk="0" hangingPunct="0">
                      <a:spcBef>
                        <a:spcPct val="20000"/>
                      </a:spcBef>
                    </a:pPr>
                    <a:r>
                      <a:rPr lang="en-US" sz="1300" dirty="0" smtClean="0">
                        <a:solidFill>
                          <a:srgbClr val="0000FF"/>
                        </a:solidFill>
                        <a:latin typeface="Gill Sans MT" pitchFamily="34" charset="0"/>
                        <a:cs typeface="Gill Sans" pitchFamily="17" charset="0"/>
                      </a:rPr>
                      <a:t>Spiral</a:t>
                    </a:r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6096000" y="5562600"/>
                  <a:ext cx="2819400" cy="523220"/>
                  <a:chOff x="6324600" y="5486400"/>
                  <a:chExt cx="2819400" cy="523220"/>
                </a:xfrm>
              </p:grpSpPr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6324600" y="5486400"/>
                    <a:ext cx="2659588" cy="52322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eaLnBrk="0" hangingPunct="0">
                      <a:spcBef>
                        <a:spcPct val="20000"/>
                      </a:spcBef>
                    </a:pPr>
                    <a:r>
                      <a:rPr lang="en-US" sz="2800" b="1" dirty="0" smtClean="0">
                        <a:solidFill>
                          <a:srgbClr val="351C99"/>
                        </a:solidFill>
                        <a:latin typeface="Gill Sans MT" pitchFamily="34" charset="0"/>
                        <a:cs typeface="Gill Sans" pitchFamily="17" charset="0"/>
                      </a:rPr>
                      <a:t>Galaxy mass</a:t>
                    </a:r>
                  </a:p>
                </p:txBody>
              </p:sp>
              <p:cxnSp>
                <p:nvCxnSpPr>
                  <p:cNvPr id="30" name="Straight Arrow Connector 29"/>
                  <p:cNvCxnSpPr/>
                  <p:nvPr/>
                </p:nvCxnSpPr>
                <p:spPr>
                  <a:xfrm>
                    <a:off x="8541814" y="5791200"/>
                    <a:ext cx="602186" cy="0"/>
                  </a:xfrm>
                  <a:prstGeom prst="straightConnector1">
                    <a:avLst/>
                  </a:prstGeom>
                  <a:ln w="57150" cmpd="sng">
                    <a:solidFill>
                      <a:srgbClr val="330099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2" name="TextBox 41"/>
              <p:cNvSpPr txBox="1"/>
              <p:nvPr/>
            </p:nvSpPr>
            <p:spPr>
              <a:xfrm>
                <a:off x="6043620" y="1371600"/>
                <a:ext cx="2621230" cy="400110"/>
              </a:xfrm>
              <a:prstGeom prst="rect">
                <a:avLst/>
              </a:prstGeom>
              <a:solidFill>
                <a:srgbClr val="FFFFFF"/>
              </a:solidFill>
              <a:ln w="28575" cmpd="sng">
                <a:solidFill>
                  <a:schemeClr val="accent4"/>
                </a:solidFill>
              </a:ln>
            </p:spPr>
            <p:txBody>
              <a:bodyPr wrap="non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chemeClr val="accent4"/>
                    </a:solidFill>
                    <a:latin typeface="Gill Sans MT" pitchFamily="34" charset="0"/>
                    <a:cs typeface="Gill Sans" pitchFamily="17" charset="0"/>
                  </a:rPr>
                  <a:t>w/ quasar radio heating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909930" y="5142496"/>
                <a:ext cx="2035633" cy="400110"/>
              </a:xfrm>
              <a:prstGeom prst="rect">
                <a:avLst/>
              </a:prstGeom>
              <a:solidFill>
                <a:srgbClr val="FFFFFF"/>
              </a:solidFill>
              <a:ln w="28575" cmpd="sng">
                <a:solidFill>
                  <a:schemeClr val="accent4"/>
                </a:solidFill>
              </a:ln>
            </p:spPr>
            <p:txBody>
              <a:bodyPr wrap="non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chemeClr val="accent4"/>
                    </a:solidFill>
                    <a:latin typeface="Gill Sans MT" pitchFamily="34" charset="0"/>
                    <a:cs typeface="Gill Sans" pitchFamily="17" charset="0"/>
                  </a:rPr>
                  <a:t>no heating source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6354802" y="3657600"/>
              <a:ext cx="884198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848600" y="1810814"/>
            <a:ext cx="464614" cy="3370786"/>
            <a:chOff x="7848600" y="1810814"/>
            <a:chExt cx="464614" cy="3370786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7848600" y="1810814"/>
              <a:ext cx="0" cy="3370786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7848600" y="2286000"/>
              <a:ext cx="464614" cy="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7848600" y="4191000"/>
              <a:ext cx="464614" cy="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350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“Quasar-mode” feedback in galaxies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5065887" y="2189335"/>
            <a:ext cx="3730975" cy="2019300"/>
            <a:chOff x="2813050" y="1828800"/>
            <a:chExt cx="3730975" cy="2019300"/>
          </a:xfrm>
        </p:grpSpPr>
        <p:grpSp>
          <p:nvGrpSpPr>
            <p:cNvPr id="55" name="Group 54"/>
            <p:cNvGrpSpPr/>
            <p:nvPr/>
          </p:nvGrpSpPr>
          <p:grpSpPr>
            <a:xfrm>
              <a:off x="4181825" y="1943100"/>
              <a:ext cx="2362200" cy="1905000"/>
              <a:chOff x="4181825" y="1943100"/>
              <a:chExt cx="2362200" cy="1905000"/>
            </a:xfrm>
          </p:grpSpPr>
          <p:grpSp>
            <p:nvGrpSpPr>
              <p:cNvPr id="12" name="Group 33"/>
              <p:cNvGrpSpPr>
                <a:grpSpLocks/>
              </p:cNvGrpSpPr>
              <p:nvPr/>
            </p:nvGrpSpPr>
            <p:grpSpPr bwMode="auto">
              <a:xfrm>
                <a:off x="4258025" y="1943100"/>
                <a:ext cx="914400" cy="685800"/>
                <a:chOff x="2016" y="2400"/>
                <a:chExt cx="576" cy="432"/>
              </a:xfrm>
            </p:grpSpPr>
            <p:sp>
              <p:nvSpPr>
                <p:cNvPr id="13" name="Oval 34"/>
                <p:cNvSpPr>
                  <a:spLocks noChangeArrowheads="1"/>
                </p:cNvSpPr>
                <p:nvPr/>
              </p:nvSpPr>
              <p:spPr bwMode="auto">
                <a:xfrm>
                  <a:off x="2160" y="2640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" name="Group 35"/>
                <p:cNvGrpSpPr>
                  <a:grpSpLocks/>
                </p:cNvGrpSpPr>
                <p:nvPr/>
              </p:nvGrpSpPr>
              <p:grpSpPr bwMode="auto">
                <a:xfrm>
                  <a:off x="2016" y="2400"/>
                  <a:ext cx="576" cy="336"/>
                  <a:chOff x="1632" y="2400"/>
                  <a:chExt cx="576" cy="336"/>
                </a:xfrm>
              </p:grpSpPr>
              <p:sp>
                <p:nvSpPr>
                  <p:cNvPr id="16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400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448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Oval 40"/>
                <p:cNvSpPr>
                  <a:spLocks noChangeArrowheads="1"/>
                </p:cNvSpPr>
                <p:nvPr/>
              </p:nvSpPr>
              <p:spPr bwMode="auto">
                <a:xfrm>
                  <a:off x="2160" y="2544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41"/>
              <p:cNvGrpSpPr>
                <a:grpSpLocks/>
              </p:cNvGrpSpPr>
              <p:nvPr/>
            </p:nvGrpSpPr>
            <p:grpSpPr bwMode="auto">
              <a:xfrm>
                <a:off x="4181825" y="2552700"/>
                <a:ext cx="914400" cy="685800"/>
                <a:chOff x="2016" y="2400"/>
                <a:chExt cx="576" cy="432"/>
              </a:xfrm>
            </p:grpSpPr>
            <p:sp>
              <p:nvSpPr>
                <p:cNvPr id="21" name="Oval 42"/>
                <p:cNvSpPr>
                  <a:spLocks noChangeArrowheads="1"/>
                </p:cNvSpPr>
                <p:nvPr/>
              </p:nvSpPr>
              <p:spPr bwMode="auto">
                <a:xfrm>
                  <a:off x="2160" y="2640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" name="Group 43"/>
                <p:cNvGrpSpPr>
                  <a:grpSpLocks/>
                </p:cNvGrpSpPr>
                <p:nvPr/>
              </p:nvGrpSpPr>
              <p:grpSpPr bwMode="auto">
                <a:xfrm>
                  <a:off x="2016" y="2400"/>
                  <a:ext cx="576" cy="336"/>
                  <a:chOff x="1632" y="2400"/>
                  <a:chExt cx="576" cy="336"/>
                </a:xfrm>
              </p:grpSpPr>
              <p:sp>
                <p:nvSpPr>
                  <p:cNvPr id="24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400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448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" name="Oval 48"/>
                <p:cNvSpPr>
                  <a:spLocks noChangeArrowheads="1"/>
                </p:cNvSpPr>
                <p:nvPr/>
              </p:nvSpPr>
              <p:spPr bwMode="auto">
                <a:xfrm>
                  <a:off x="2160" y="2544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55"/>
              <p:cNvGrpSpPr>
                <a:grpSpLocks/>
              </p:cNvGrpSpPr>
              <p:nvPr/>
            </p:nvGrpSpPr>
            <p:grpSpPr bwMode="auto">
              <a:xfrm>
                <a:off x="4258025" y="3162300"/>
                <a:ext cx="914400" cy="685800"/>
                <a:chOff x="2016" y="2400"/>
                <a:chExt cx="576" cy="432"/>
              </a:xfrm>
            </p:grpSpPr>
            <p:sp>
              <p:nvSpPr>
                <p:cNvPr id="29" name="Oval 56"/>
                <p:cNvSpPr>
                  <a:spLocks noChangeArrowheads="1"/>
                </p:cNvSpPr>
                <p:nvPr/>
              </p:nvSpPr>
              <p:spPr bwMode="auto">
                <a:xfrm>
                  <a:off x="2160" y="2640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0" name="Group 57"/>
                <p:cNvGrpSpPr>
                  <a:grpSpLocks/>
                </p:cNvGrpSpPr>
                <p:nvPr/>
              </p:nvGrpSpPr>
              <p:grpSpPr bwMode="auto">
                <a:xfrm>
                  <a:off x="2016" y="2400"/>
                  <a:ext cx="576" cy="336"/>
                  <a:chOff x="1632" y="2400"/>
                  <a:chExt cx="576" cy="336"/>
                </a:xfrm>
              </p:grpSpPr>
              <p:sp>
                <p:nvSpPr>
                  <p:cNvPr id="32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400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448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" name="Oval 62"/>
                <p:cNvSpPr>
                  <a:spLocks noChangeArrowheads="1"/>
                </p:cNvSpPr>
                <p:nvPr/>
              </p:nvSpPr>
              <p:spPr bwMode="auto">
                <a:xfrm>
                  <a:off x="2160" y="2544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63"/>
              <p:cNvGrpSpPr>
                <a:grpSpLocks/>
              </p:cNvGrpSpPr>
              <p:nvPr/>
            </p:nvGrpSpPr>
            <p:grpSpPr bwMode="auto">
              <a:xfrm>
                <a:off x="5096225" y="2933700"/>
                <a:ext cx="914400" cy="685800"/>
                <a:chOff x="2016" y="2400"/>
                <a:chExt cx="576" cy="432"/>
              </a:xfrm>
            </p:grpSpPr>
            <p:sp>
              <p:nvSpPr>
                <p:cNvPr id="37" name="Oval 64"/>
                <p:cNvSpPr>
                  <a:spLocks noChangeArrowheads="1"/>
                </p:cNvSpPr>
                <p:nvPr/>
              </p:nvSpPr>
              <p:spPr bwMode="auto">
                <a:xfrm>
                  <a:off x="2160" y="2640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8" name="Group 65"/>
                <p:cNvGrpSpPr>
                  <a:grpSpLocks/>
                </p:cNvGrpSpPr>
                <p:nvPr/>
              </p:nvGrpSpPr>
              <p:grpSpPr bwMode="auto">
                <a:xfrm>
                  <a:off x="2016" y="2400"/>
                  <a:ext cx="576" cy="336"/>
                  <a:chOff x="1632" y="2400"/>
                  <a:chExt cx="576" cy="336"/>
                </a:xfrm>
              </p:grpSpPr>
              <p:sp>
                <p:nvSpPr>
                  <p:cNvPr id="4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400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448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" name="Oval 70"/>
                <p:cNvSpPr>
                  <a:spLocks noChangeArrowheads="1"/>
                </p:cNvSpPr>
                <p:nvPr/>
              </p:nvSpPr>
              <p:spPr bwMode="auto">
                <a:xfrm>
                  <a:off x="2160" y="2509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" name="Group 71"/>
              <p:cNvGrpSpPr>
                <a:grpSpLocks/>
              </p:cNvGrpSpPr>
              <p:nvPr/>
            </p:nvGrpSpPr>
            <p:grpSpPr bwMode="auto">
              <a:xfrm>
                <a:off x="5096225" y="2171700"/>
                <a:ext cx="914400" cy="685800"/>
                <a:chOff x="2016" y="2400"/>
                <a:chExt cx="576" cy="432"/>
              </a:xfrm>
            </p:grpSpPr>
            <p:sp>
              <p:nvSpPr>
                <p:cNvPr id="45" name="Oval 72"/>
                <p:cNvSpPr>
                  <a:spLocks noChangeArrowheads="1"/>
                </p:cNvSpPr>
                <p:nvPr/>
              </p:nvSpPr>
              <p:spPr bwMode="auto">
                <a:xfrm>
                  <a:off x="2160" y="2640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6" name="Group 73"/>
                <p:cNvGrpSpPr>
                  <a:grpSpLocks/>
                </p:cNvGrpSpPr>
                <p:nvPr/>
              </p:nvGrpSpPr>
              <p:grpSpPr bwMode="auto">
                <a:xfrm>
                  <a:off x="2016" y="2400"/>
                  <a:ext cx="576" cy="336"/>
                  <a:chOff x="1632" y="2400"/>
                  <a:chExt cx="576" cy="336"/>
                </a:xfrm>
              </p:grpSpPr>
              <p:sp>
                <p:nvSpPr>
                  <p:cNvPr id="48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2400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448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544"/>
                    <a:ext cx="240" cy="192"/>
                  </a:xfrm>
                  <a:prstGeom prst="ellipse">
                    <a:avLst/>
                  </a:prstGeom>
                  <a:solidFill>
                    <a:srgbClr val="F1680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" name="Oval 78"/>
                <p:cNvSpPr>
                  <a:spLocks noChangeArrowheads="1"/>
                </p:cNvSpPr>
                <p:nvPr/>
              </p:nvSpPr>
              <p:spPr bwMode="auto">
                <a:xfrm>
                  <a:off x="2160" y="2544"/>
                  <a:ext cx="240" cy="192"/>
                </a:xfrm>
                <a:prstGeom prst="ellipse">
                  <a:avLst/>
                </a:prstGeom>
                <a:solidFill>
                  <a:srgbClr val="F168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" name="Line 79"/>
              <p:cNvSpPr>
                <a:spLocks noChangeShapeType="1"/>
              </p:cNvSpPr>
              <p:nvPr/>
            </p:nvSpPr>
            <p:spPr bwMode="auto">
              <a:xfrm flipV="1">
                <a:off x="5705825" y="2324100"/>
                <a:ext cx="685800" cy="15240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80"/>
              <p:cNvSpPr>
                <a:spLocks noChangeShapeType="1"/>
              </p:cNvSpPr>
              <p:nvPr/>
            </p:nvSpPr>
            <p:spPr bwMode="auto">
              <a:xfrm>
                <a:off x="5858225" y="3314700"/>
                <a:ext cx="685800" cy="7620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2813050" y="1828800"/>
              <a:ext cx="1835150" cy="1765300"/>
              <a:chOff x="2262" y="4120"/>
              <a:chExt cx="1156" cy="1112"/>
            </a:xfrm>
          </p:grpSpPr>
          <p:sp>
            <p:nvSpPr>
              <p:cNvPr id="9" name="Freeform 26"/>
              <p:cNvSpPr>
                <a:spLocks/>
              </p:cNvSpPr>
              <p:nvPr/>
            </p:nvSpPr>
            <p:spPr bwMode="auto">
              <a:xfrm>
                <a:off x="2362" y="4416"/>
                <a:ext cx="1056" cy="192"/>
              </a:xfrm>
              <a:custGeom>
                <a:avLst/>
                <a:gdLst>
                  <a:gd name="T0" fmla="*/ 0 w 1008"/>
                  <a:gd name="T1" fmla="*/ 200 h 200"/>
                  <a:gd name="T2" fmla="*/ 192 w 1008"/>
                  <a:gd name="T3" fmla="*/ 8 h 200"/>
                  <a:gd name="T4" fmla="*/ 336 w 1008"/>
                  <a:gd name="T5" fmla="*/ 200 h 200"/>
                  <a:gd name="T6" fmla="*/ 528 w 1008"/>
                  <a:gd name="T7" fmla="*/ 8 h 200"/>
                  <a:gd name="T8" fmla="*/ 672 w 1008"/>
                  <a:gd name="T9" fmla="*/ 200 h 200"/>
                  <a:gd name="T10" fmla="*/ 864 w 1008"/>
                  <a:gd name="T11" fmla="*/ 8 h 200"/>
                  <a:gd name="T12" fmla="*/ 1008 w 1008"/>
                  <a:gd name="T13" fmla="*/ 152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8"/>
                  <a:gd name="T22" fmla="*/ 0 h 200"/>
                  <a:gd name="T23" fmla="*/ 1008 w 1008"/>
                  <a:gd name="T24" fmla="*/ 200 h 2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8" h="200">
                    <a:moveTo>
                      <a:pt x="0" y="200"/>
                    </a:moveTo>
                    <a:cubicBezTo>
                      <a:pt x="68" y="104"/>
                      <a:pt x="136" y="8"/>
                      <a:pt x="192" y="8"/>
                    </a:cubicBezTo>
                    <a:cubicBezTo>
                      <a:pt x="248" y="8"/>
                      <a:pt x="280" y="200"/>
                      <a:pt x="336" y="200"/>
                    </a:cubicBezTo>
                    <a:cubicBezTo>
                      <a:pt x="392" y="200"/>
                      <a:pt x="472" y="8"/>
                      <a:pt x="528" y="8"/>
                    </a:cubicBezTo>
                    <a:cubicBezTo>
                      <a:pt x="584" y="8"/>
                      <a:pt x="616" y="200"/>
                      <a:pt x="672" y="200"/>
                    </a:cubicBezTo>
                    <a:cubicBezTo>
                      <a:pt x="728" y="200"/>
                      <a:pt x="808" y="16"/>
                      <a:pt x="864" y="8"/>
                    </a:cubicBezTo>
                    <a:cubicBezTo>
                      <a:pt x="920" y="0"/>
                      <a:pt x="984" y="128"/>
                      <a:pt x="1008" y="152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27"/>
              <p:cNvSpPr>
                <a:spLocks/>
              </p:cNvSpPr>
              <p:nvPr/>
            </p:nvSpPr>
            <p:spPr bwMode="auto">
              <a:xfrm rot="21544934">
                <a:off x="2262" y="4744"/>
                <a:ext cx="1104" cy="231"/>
              </a:xfrm>
              <a:custGeom>
                <a:avLst/>
                <a:gdLst>
                  <a:gd name="T0" fmla="*/ 0 w 1008"/>
                  <a:gd name="T1" fmla="*/ 200 h 200"/>
                  <a:gd name="T2" fmla="*/ 192 w 1008"/>
                  <a:gd name="T3" fmla="*/ 8 h 200"/>
                  <a:gd name="T4" fmla="*/ 336 w 1008"/>
                  <a:gd name="T5" fmla="*/ 200 h 200"/>
                  <a:gd name="T6" fmla="*/ 528 w 1008"/>
                  <a:gd name="T7" fmla="*/ 8 h 200"/>
                  <a:gd name="T8" fmla="*/ 672 w 1008"/>
                  <a:gd name="T9" fmla="*/ 200 h 200"/>
                  <a:gd name="T10" fmla="*/ 864 w 1008"/>
                  <a:gd name="T11" fmla="*/ 8 h 200"/>
                  <a:gd name="T12" fmla="*/ 1008 w 1008"/>
                  <a:gd name="T13" fmla="*/ 152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8"/>
                  <a:gd name="T22" fmla="*/ 0 h 200"/>
                  <a:gd name="T23" fmla="*/ 1008 w 1008"/>
                  <a:gd name="T24" fmla="*/ 200 h 2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8" h="200">
                    <a:moveTo>
                      <a:pt x="0" y="200"/>
                    </a:moveTo>
                    <a:cubicBezTo>
                      <a:pt x="68" y="104"/>
                      <a:pt x="136" y="8"/>
                      <a:pt x="192" y="8"/>
                    </a:cubicBezTo>
                    <a:cubicBezTo>
                      <a:pt x="248" y="8"/>
                      <a:pt x="280" y="200"/>
                      <a:pt x="336" y="200"/>
                    </a:cubicBezTo>
                    <a:cubicBezTo>
                      <a:pt x="392" y="200"/>
                      <a:pt x="472" y="8"/>
                      <a:pt x="528" y="8"/>
                    </a:cubicBezTo>
                    <a:cubicBezTo>
                      <a:pt x="584" y="8"/>
                      <a:pt x="616" y="200"/>
                      <a:pt x="672" y="200"/>
                    </a:cubicBezTo>
                    <a:cubicBezTo>
                      <a:pt x="728" y="200"/>
                      <a:pt x="808" y="16"/>
                      <a:pt x="864" y="8"/>
                    </a:cubicBezTo>
                    <a:cubicBezTo>
                      <a:pt x="920" y="0"/>
                      <a:pt x="984" y="128"/>
                      <a:pt x="1008" y="152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28"/>
              <p:cNvSpPr>
                <a:spLocks/>
              </p:cNvSpPr>
              <p:nvPr/>
            </p:nvSpPr>
            <p:spPr bwMode="auto">
              <a:xfrm rot="1187">
                <a:off x="2318" y="5032"/>
                <a:ext cx="1008" cy="200"/>
              </a:xfrm>
              <a:custGeom>
                <a:avLst/>
                <a:gdLst>
                  <a:gd name="T0" fmla="*/ 0 w 1008"/>
                  <a:gd name="T1" fmla="*/ 200 h 200"/>
                  <a:gd name="T2" fmla="*/ 192 w 1008"/>
                  <a:gd name="T3" fmla="*/ 8 h 200"/>
                  <a:gd name="T4" fmla="*/ 336 w 1008"/>
                  <a:gd name="T5" fmla="*/ 200 h 200"/>
                  <a:gd name="T6" fmla="*/ 528 w 1008"/>
                  <a:gd name="T7" fmla="*/ 8 h 200"/>
                  <a:gd name="T8" fmla="*/ 672 w 1008"/>
                  <a:gd name="T9" fmla="*/ 200 h 200"/>
                  <a:gd name="T10" fmla="*/ 864 w 1008"/>
                  <a:gd name="T11" fmla="*/ 8 h 200"/>
                  <a:gd name="T12" fmla="*/ 1008 w 1008"/>
                  <a:gd name="T13" fmla="*/ 152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8"/>
                  <a:gd name="T22" fmla="*/ 0 h 200"/>
                  <a:gd name="T23" fmla="*/ 1008 w 1008"/>
                  <a:gd name="T24" fmla="*/ 200 h 2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8" h="200">
                    <a:moveTo>
                      <a:pt x="0" y="200"/>
                    </a:moveTo>
                    <a:cubicBezTo>
                      <a:pt x="68" y="104"/>
                      <a:pt x="136" y="8"/>
                      <a:pt x="192" y="8"/>
                    </a:cubicBezTo>
                    <a:cubicBezTo>
                      <a:pt x="248" y="8"/>
                      <a:pt x="280" y="200"/>
                      <a:pt x="336" y="200"/>
                    </a:cubicBezTo>
                    <a:cubicBezTo>
                      <a:pt x="392" y="200"/>
                      <a:pt x="472" y="8"/>
                      <a:pt x="528" y="8"/>
                    </a:cubicBezTo>
                    <a:cubicBezTo>
                      <a:pt x="584" y="8"/>
                      <a:pt x="616" y="200"/>
                      <a:pt x="672" y="200"/>
                    </a:cubicBezTo>
                    <a:cubicBezTo>
                      <a:pt x="728" y="200"/>
                      <a:pt x="808" y="16"/>
                      <a:pt x="864" y="8"/>
                    </a:cubicBezTo>
                    <a:cubicBezTo>
                      <a:pt x="920" y="0"/>
                      <a:pt x="984" y="128"/>
                      <a:pt x="1008" y="152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25"/>
              <p:cNvSpPr>
                <a:spLocks/>
              </p:cNvSpPr>
              <p:nvPr/>
            </p:nvSpPr>
            <p:spPr bwMode="auto">
              <a:xfrm rot="6077">
                <a:off x="2410" y="4120"/>
                <a:ext cx="1008" cy="200"/>
              </a:xfrm>
              <a:custGeom>
                <a:avLst/>
                <a:gdLst>
                  <a:gd name="T0" fmla="*/ 0 w 1008"/>
                  <a:gd name="T1" fmla="*/ 200 h 200"/>
                  <a:gd name="T2" fmla="*/ 192 w 1008"/>
                  <a:gd name="T3" fmla="*/ 8 h 200"/>
                  <a:gd name="T4" fmla="*/ 336 w 1008"/>
                  <a:gd name="T5" fmla="*/ 200 h 200"/>
                  <a:gd name="T6" fmla="*/ 528 w 1008"/>
                  <a:gd name="T7" fmla="*/ 8 h 200"/>
                  <a:gd name="T8" fmla="*/ 672 w 1008"/>
                  <a:gd name="T9" fmla="*/ 200 h 200"/>
                  <a:gd name="T10" fmla="*/ 864 w 1008"/>
                  <a:gd name="T11" fmla="*/ 8 h 200"/>
                  <a:gd name="T12" fmla="*/ 1008 w 1008"/>
                  <a:gd name="T13" fmla="*/ 152 h 2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08"/>
                  <a:gd name="T22" fmla="*/ 0 h 200"/>
                  <a:gd name="T23" fmla="*/ 1008 w 1008"/>
                  <a:gd name="T24" fmla="*/ 200 h 2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08" h="200">
                    <a:moveTo>
                      <a:pt x="0" y="200"/>
                    </a:moveTo>
                    <a:cubicBezTo>
                      <a:pt x="68" y="104"/>
                      <a:pt x="136" y="8"/>
                      <a:pt x="192" y="8"/>
                    </a:cubicBezTo>
                    <a:cubicBezTo>
                      <a:pt x="248" y="8"/>
                      <a:pt x="280" y="200"/>
                      <a:pt x="336" y="200"/>
                    </a:cubicBezTo>
                    <a:cubicBezTo>
                      <a:pt x="392" y="200"/>
                      <a:pt x="472" y="8"/>
                      <a:pt x="528" y="8"/>
                    </a:cubicBezTo>
                    <a:cubicBezTo>
                      <a:pt x="584" y="8"/>
                      <a:pt x="616" y="200"/>
                      <a:pt x="672" y="200"/>
                    </a:cubicBezTo>
                    <a:cubicBezTo>
                      <a:pt x="728" y="200"/>
                      <a:pt x="808" y="16"/>
                      <a:pt x="864" y="8"/>
                    </a:cubicBezTo>
                    <a:cubicBezTo>
                      <a:pt x="920" y="0"/>
                      <a:pt x="984" y="128"/>
                      <a:pt x="1008" y="152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457199" y="1603003"/>
            <a:ext cx="4448175" cy="406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Feedback radiation heats or disrupts surrounding gas/dust, which otherwise would have formed stars</a:t>
            </a:r>
          </a:p>
          <a:p>
            <a:endParaRPr lang="en-US" sz="1400" dirty="0" smtClean="0"/>
          </a:p>
          <a:p>
            <a:r>
              <a:rPr lang="en-US" sz="2400" dirty="0" smtClean="0"/>
              <a:t>The gas may even get blown out of the galaxy!</a:t>
            </a:r>
            <a:endParaRPr lang="en-US" sz="2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4156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“Radio-mode feedback”: inner </a:t>
            </a:r>
            <a:r>
              <a:rPr lang="en-US" dirty="0" err="1" smtClean="0"/>
              <a:t>kpc</a:t>
            </a:r>
            <a:endParaRPr lang="en-US" dirty="0"/>
          </a:p>
        </p:txBody>
      </p:sp>
      <p:pic>
        <p:nvPicPr>
          <p:cNvPr id="4" name="apj377507f2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14400"/>
            <a:ext cx="6400800" cy="56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7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pPr algn="ctr"/>
            <a:r>
              <a:rPr lang="en-US" dirty="0" smtClean="0"/>
              <a:t>Goal: Identify and study the most luminous obscured and unobscured quasars and their host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2209800"/>
            <a:ext cx="8229600" cy="2133600"/>
          </a:xfrm>
        </p:spPr>
        <p:txBody>
          <a:bodyPr/>
          <a:lstStyle/>
          <a:p>
            <a:r>
              <a:rPr lang="en-US" sz="2400" i="1" dirty="0" smtClean="0">
                <a:solidFill>
                  <a:srgbClr val="800000"/>
                </a:solidFill>
              </a:rPr>
              <a:t>Project </a:t>
            </a:r>
            <a:r>
              <a:rPr lang="en-US" sz="2400" i="1" dirty="0" smtClean="0">
                <a:solidFill>
                  <a:srgbClr val="80000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800000"/>
                </a:solidFill>
              </a:rPr>
              <a:t>: </a:t>
            </a:r>
            <a:r>
              <a:rPr lang="en-US" sz="2400" i="1" dirty="0" smtClean="0">
                <a:solidFill>
                  <a:srgbClr val="800000"/>
                </a:solidFill>
              </a:rPr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Luminous obscured quasars that are likely to be in the process of radio-jet feedback (</a:t>
            </a:r>
            <a:r>
              <a:rPr lang="en-US" sz="2400" i="1" dirty="0" smtClean="0">
                <a:solidFill>
                  <a:srgbClr val="800000"/>
                </a:solidFill>
              </a:rPr>
              <a:t>Lonsdale+ in prep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</a:p>
          <a:p>
            <a:endParaRPr lang="en-US" sz="1400" i="1" dirty="0" smtClean="0">
              <a:solidFill>
                <a:srgbClr val="800000"/>
              </a:solidFill>
            </a:endParaRPr>
          </a:p>
          <a:p>
            <a:r>
              <a:rPr lang="en-US" sz="2400" i="1" dirty="0" smtClean="0">
                <a:solidFill>
                  <a:srgbClr val="800000"/>
                </a:solidFill>
              </a:rPr>
              <a:t>Project 2</a:t>
            </a:r>
            <a:r>
              <a:rPr lang="en-US" sz="2400" dirty="0" smtClean="0">
                <a:solidFill>
                  <a:srgbClr val="800000"/>
                </a:solidFill>
              </a:rPr>
              <a:t>:  The most luminous unobscured quasars that are likely to be in the process of quasar-mode feedback (</a:t>
            </a:r>
            <a:r>
              <a:rPr lang="en-US" sz="2400" i="1" dirty="0" smtClean="0">
                <a:solidFill>
                  <a:srgbClr val="800000"/>
                </a:solidFill>
              </a:rPr>
              <a:t>Kimball+ in prep)</a:t>
            </a:r>
            <a:endParaRPr lang="en-US" sz="2400" i="1" dirty="0">
              <a:solidFill>
                <a:srgbClr val="8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42950" y="4724400"/>
            <a:ext cx="7562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Jim Condon, Carol Lonsdale, Mark Lacy, </a:t>
            </a:r>
            <a:r>
              <a:rPr lang="en-US" dirty="0" err="1" smtClean="0">
                <a:solidFill>
                  <a:srgbClr val="000090"/>
                </a:solidFill>
              </a:rPr>
              <a:t>Minjin</a:t>
            </a:r>
            <a:r>
              <a:rPr lang="en-US" dirty="0" smtClean="0">
                <a:solidFill>
                  <a:srgbClr val="000090"/>
                </a:solidFill>
              </a:rPr>
              <a:t> Kim (NRAO)          Peter </a:t>
            </a:r>
            <a:r>
              <a:rPr lang="en-US" dirty="0" err="1" smtClean="0">
                <a:solidFill>
                  <a:srgbClr val="000090"/>
                </a:solidFill>
              </a:rPr>
              <a:t>Eisenhardt</a:t>
            </a:r>
            <a:r>
              <a:rPr lang="en-US" dirty="0" smtClean="0">
                <a:solidFill>
                  <a:srgbClr val="000090"/>
                </a:solidFill>
              </a:rPr>
              <a:t>, Dan Stern (JPL) •  Tom Jarrett, Chao-Wei Tsai (IPAC)  Andrew Blain (Leicester) • Colin Lonsdale (MIT/Haystack)           Robyn </a:t>
            </a:r>
            <a:r>
              <a:rPr lang="en-US" dirty="0">
                <a:solidFill>
                  <a:srgbClr val="000090"/>
                </a:solidFill>
              </a:rPr>
              <a:t>Smith (Drexel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• Dominic </a:t>
            </a:r>
            <a:r>
              <a:rPr lang="en-US" dirty="0" err="1" smtClean="0">
                <a:solidFill>
                  <a:srgbClr val="000090"/>
                </a:solidFill>
              </a:rPr>
              <a:t>Benford</a:t>
            </a:r>
            <a:r>
              <a:rPr lang="en-US" dirty="0" smtClean="0">
                <a:solidFill>
                  <a:srgbClr val="000090"/>
                </a:solidFill>
              </a:rPr>
              <a:t> (Goddard)</a:t>
            </a:r>
          </a:p>
        </p:txBody>
      </p:sp>
    </p:spTree>
    <p:extLst>
      <p:ext uri="{BB962C8B-B14F-4D97-AF65-F5344CB8AC3E}">
        <p14:creationId xmlns:p14="http://schemas.microsoft.com/office/powerpoint/2010/main" val="193317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Luminous infrared sources:</a:t>
            </a:r>
            <a:br>
              <a:rPr lang="en-US" dirty="0" smtClean="0"/>
            </a:br>
            <a:r>
              <a:rPr lang="en-US" dirty="0" smtClean="0"/>
              <a:t>Wide-field </a:t>
            </a:r>
            <a:r>
              <a:rPr lang="en-US" smtClean="0"/>
              <a:t>Infrared Survey Explorer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8625" y="3429000"/>
            <a:ext cx="24875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From 2009 – 2011,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500 million objects observed in four infrared bands: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3.4</a:t>
            </a:r>
            <a:r>
              <a:rPr lang="en-US" sz="2000" dirty="0" smtClean="0">
                <a:solidFill>
                  <a:srgbClr val="800000"/>
                </a:solidFill>
                <a:cs typeface="Gill Sans" pitchFamily="17" charset="0"/>
              </a:rPr>
              <a:t>μm</a:t>
            </a: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, 4.6</a:t>
            </a:r>
            <a:r>
              <a:rPr lang="en-US" sz="2000" dirty="0" smtClean="0">
                <a:solidFill>
                  <a:srgbClr val="800000"/>
                </a:solidFill>
                <a:cs typeface="Gill Sans" pitchFamily="17" charset="0"/>
              </a:rPr>
              <a:t>μm</a:t>
            </a: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, 12</a:t>
            </a:r>
            <a:r>
              <a:rPr lang="en-US" sz="2000" dirty="0" smtClean="0">
                <a:solidFill>
                  <a:srgbClr val="800000"/>
                </a:solidFill>
                <a:cs typeface="Gill Sans" pitchFamily="17" charset="0"/>
              </a:rPr>
              <a:t>μm</a:t>
            </a: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, 22</a:t>
            </a:r>
            <a:r>
              <a:rPr lang="en-US" sz="2000" dirty="0" smtClean="0">
                <a:solidFill>
                  <a:srgbClr val="800000"/>
                </a:solidFill>
                <a:latin typeface="+mj-lt"/>
                <a:cs typeface="Gill Sans" pitchFamily="17" charset="0"/>
              </a:rPr>
              <a:t>μm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556" y="1905000"/>
            <a:ext cx="5487148" cy="412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905000"/>
            <a:ext cx="2710592" cy="134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014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391400" cy="1143000"/>
          </a:xfrm>
        </p:spPr>
        <p:txBody>
          <a:bodyPr/>
          <a:lstStyle/>
          <a:p>
            <a:r>
              <a:rPr lang="en-US" dirty="0" smtClean="0"/>
              <a:t>Radio “loudness” determined with the NRAO-VLA Sky Survey (NVSS)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137" y="28575"/>
            <a:ext cx="1785938" cy="1190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0052" y="1219200"/>
            <a:ext cx="16101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900" dirty="0" smtClean="0">
                <a:solidFill>
                  <a:srgbClr val="A6A6A6"/>
                </a:solidFill>
                <a:latin typeface="Gill Sans MT" pitchFamily="34" charset="0"/>
                <a:cs typeface="Gill Sans" pitchFamily="17" charset="0"/>
              </a:rPr>
              <a:t>Image courtesy of NRAO/AUI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0" y="6567586"/>
            <a:ext cx="1032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Gill Sans" pitchFamily="17" charset="0"/>
              </a:rPr>
              <a:t>NRAO/AUI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6562922"/>
            <a:ext cx="371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rgbClr val="A6A6A6"/>
                </a:solidFill>
              </a:rPr>
              <a:t>NASA / ESA / Hubble Heritage Team (</a:t>
            </a:r>
            <a:r>
              <a:rPr lang="en-US" sz="1200" dirty="0" err="1">
                <a:solidFill>
                  <a:srgbClr val="A6A6A6"/>
                </a:solidFill>
              </a:rPr>
              <a:t>STScI</a:t>
            </a:r>
            <a:r>
              <a:rPr lang="en-US" sz="1200" dirty="0">
                <a:solidFill>
                  <a:srgbClr val="A6A6A6"/>
                </a:solidFill>
              </a:rPr>
              <a:t>/AURA)</a:t>
            </a:r>
            <a:endParaRPr lang="en-US" sz="1200" dirty="0" smtClean="0">
              <a:solidFill>
                <a:srgbClr val="A6A6A6"/>
              </a:solidFill>
              <a:latin typeface="Gill Sans MT" pitchFamily="34" charset="0"/>
              <a:cs typeface="Gill Sans" pitchFamily="17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52600" y="2590800"/>
            <a:ext cx="5781252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44839" y="1752600"/>
            <a:ext cx="1753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4F81BD"/>
                </a:solidFill>
                <a:latin typeface="Gill Sans MT" pitchFamily="34" charset="0"/>
                <a:cs typeface="Gill Sans" pitchFamily="17" charset="0"/>
              </a:rPr>
              <a:t>Radio loud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09600" y="3124200"/>
            <a:ext cx="1981199" cy="2185028"/>
            <a:chOff x="609600" y="3124200"/>
            <a:chExt cx="1981199" cy="218502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538" y="3907757"/>
              <a:ext cx="1803062" cy="140147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9600" y="3124200"/>
              <a:ext cx="19811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M82: starburst (not a quasar)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07175" y="2949714"/>
            <a:ext cx="2501900" cy="2816714"/>
            <a:chOff x="6607175" y="2949714"/>
            <a:chExt cx="2501900" cy="28167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7525" y="3657600"/>
              <a:ext cx="1895052" cy="210882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607175" y="2949714"/>
              <a:ext cx="2501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Radio-loud quasar (post-feedback)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38134" y="2895600"/>
            <a:ext cx="2805466" cy="2895600"/>
            <a:chOff x="3011781" y="2860615"/>
            <a:chExt cx="2805466" cy="28956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3119" y="3592325"/>
              <a:ext cx="2491728" cy="216389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3011781" y="2860615"/>
              <a:ext cx="28054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Young radio quasar? (early feedback stage)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27602" y="4459900"/>
            <a:ext cx="332698" cy="501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948" y="3657600"/>
            <a:ext cx="1895052" cy="21088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8178" y="1752600"/>
            <a:ext cx="1843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4F81BD"/>
                </a:solidFill>
                <a:latin typeface="Gill Sans MT" pitchFamily="34" charset="0"/>
                <a:cs typeface="Gill Sans" pitchFamily="17" charset="0"/>
              </a:rPr>
              <a:t>Radio quiet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95600" y="1752600"/>
            <a:ext cx="2961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4F81BD"/>
                </a:solidFill>
                <a:latin typeface="Gill Sans MT" pitchFamily="34" charset="0"/>
                <a:cs typeface="Gill Sans" pitchFamily="17" charset="0"/>
              </a:rPr>
              <a:t>Radio intermediate</a:t>
            </a:r>
          </a:p>
        </p:txBody>
      </p:sp>
    </p:spTree>
    <p:extLst>
      <p:ext uri="{BB962C8B-B14F-4D97-AF65-F5344CB8AC3E}">
        <p14:creationId xmlns:p14="http://schemas.microsoft.com/office/powerpoint/2010/main" val="209304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35 -1.85185E-6 " pathEditMode="relative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020747" y="1143000"/>
            <a:ext cx="4913453" cy="4986783"/>
            <a:chOff x="1563547" y="1136649"/>
            <a:chExt cx="4913453" cy="498678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79701" y="1143000"/>
              <a:ext cx="3721099" cy="410686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483865" y="5238690"/>
              <a:ext cx="2383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latin typeface="+mj-lt"/>
                  <a:cs typeface="Gill Sans" pitchFamily="17" charset="0"/>
                </a:rPr>
                <a:t>4.6μm to 12μm color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1182596" y="2856004"/>
              <a:ext cx="2454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latin typeface="+mj-lt"/>
                  <a:cs typeface="Gill Sans" pitchFamily="17" charset="0"/>
                </a:rPr>
                <a:t>3.4μm to 4.6μm color</a:t>
              </a:r>
            </a:p>
          </p:txBody>
        </p:sp>
        <p:sp>
          <p:nvSpPr>
            <p:cNvPr id="27" name="Left-Right Arrow 26"/>
            <p:cNvSpPr/>
            <p:nvPr/>
          </p:nvSpPr>
          <p:spPr>
            <a:xfrm>
              <a:off x="2755902" y="5638800"/>
              <a:ext cx="3721098" cy="484632"/>
            </a:xfrm>
            <a:prstGeom prst="leftRightArrow">
              <a:avLst/>
            </a:prstGeom>
            <a:gradFill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Left-Right Arrow 28"/>
            <p:cNvSpPr/>
            <p:nvPr/>
          </p:nvSpPr>
          <p:spPr>
            <a:xfrm rot="16200000">
              <a:off x="-178513" y="2878709"/>
              <a:ext cx="3968752" cy="484632"/>
            </a:xfrm>
            <a:prstGeom prst="leftRightArrow">
              <a:avLst/>
            </a:prstGeom>
            <a:gradFill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dirty="0" smtClean="0"/>
              <a:t>Obscured (dusty) quasars are red in WISE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6488668"/>
            <a:ext cx="187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Gill Sans" pitchFamily="17" charset="0"/>
              </a:rPr>
              <a:t>Wright et al. 2010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62779" y="1176783"/>
            <a:ext cx="1828800" cy="3886200"/>
            <a:chOff x="4114800" y="1219200"/>
            <a:chExt cx="1828800" cy="38862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114800" y="1219200"/>
              <a:ext cx="1828800" cy="3886200"/>
            </a:xfrm>
            <a:prstGeom prst="line">
              <a:avLst/>
            </a:prstGeom>
            <a:ln w="571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181600" y="3200400"/>
              <a:ext cx="609600" cy="30480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902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Luminous obscured quasars: </a:t>
            </a:r>
            <a:br>
              <a:rPr lang="en-US" dirty="0" smtClean="0"/>
            </a:br>
            <a:r>
              <a:rPr lang="en-US" dirty="0" smtClean="0"/>
              <a:t>selection summary: 600 candidates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43" y="3648165"/>
            <a:ext cx="2168857" cy="107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7200" y="2057400"/>
            <a:ext cx="2619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Reliable detection at </a:t>
            </a:r>
            <a:r>
              <a:rPr lang="en-US" sz="20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12</a:t>
            </a:r>
            <a:r>
              <a:rPr lang="en-US" sz="2000" dirty="0" smtClean="0">
                <a:solidFill>
                  <a:srgbClr val="000090"/>
                </a:solidFill>
                <a:cs typeface="Gill Sans" pitchFamily="17" charset="0"/>
              </a:rPr>
              <a:t>μm or</a:t>
            </a:r>
            <a:r>
              <a:rPr lang="en-US" sz="2000" dirty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22</a:t>
            </a:r>
            <a:r>
              <a:rPr lang="en-US" sz="2000" dirty="0" smtClean="0">
                <a:solidFill>
                  <a:srgbClr val="000090"/>
                </a:solidFill>
                <a:cs typeface="Gill Sans" pitchFamily="17" charset="0"/>
              </a:rPr>
              <a:t>μm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	</a:t>
            </a:r>
            <a:r>
              <a:rPr lang="en-US" sz="20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(SNR &gt; 7)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62043" y="3339830"/>
            <a:ext cx="2186928" cy="1884858"/>
            <a:chOff x="3299472" y="3149968"/>
            <a:chExt cx="2491728" cy="21638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9472" y="3149968"/>
              <a:ext cx="2491728" cy="216389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screen">
              <a:alphaModFix amt="5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427602" y="3954398"/>
              <a:ext cx="332698" cy="50110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197094" y="2057400"/>
            <a:ext cx="267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Compact at 1.4 GHz</a:t>
            </a:r>
          </a:p>
          <a:p>
            <a:pPr marL="342900" indent="-342900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Intermediate radio-loudness 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172200" y="2819400"/>
            <a:ext cx="2666981" cy="2696723"/>
            <a:chOff x="1999529" y="1136650"/>
            <a:chExt cx="4603039" cy="46543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1470" y="1143000"/>
              <a:ext cx="3721098" cy="4106863"/>
            </a:xfrm>
            <a:prstGeom prst="rect">
              <a:avLst/>
            </a:prstGeom>
          </p:spPr>
        </p:pic>
        <p:sp>
          <p:nvSpPr>
            <p:cNvPr id="16" name="Left-Right Arrow 15"/>
            <p:cNvSpPr/>
            <p:nvPr/>
          </p:nvSpPr>
          <p:spPr>
            <a:xfrm>
              <a:off x="2755902" y="5306392"/>
              <a:ext cx="3721098" cy="484633"/>
            </a:xfrm>
            <a:prstGeom prst="leftRightArrow">
              <a:avLst/>
            </a:prstGeom>
            <a:gradFill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-Right Arrow 16"/>
            <p:cNvSpPr/>
            <p:nvPr/>
          </p:nvSpPr>
          <p:spPr>
            <a:xfrm rot="16200000">
              <a:off x="257470" y="2878709"/>
              <a:ext cx="3968752" cy="484633"/>
            </a:xfrm>
            <a:prstGeom prst="leftRightArrow">
              <a:avLst/>
            </a:prstGeom>
            <a:gradFill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37082" y="2114490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charset="2"/>
              <a:buChar char="v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Very red in mid-IR</a:t>
            </a:r>
          </a:p>
        </p:txBody>
      </p:sp>
    </p:spTree>
    <p:extLst>
      <p:ext uri="{BB962C8B-B14F-4D97-AF65-F5344CB8AC3E}">
        <p14:creationId xmlns:p14="http://schemas.microsoft.com/office/powerpoint/2010/main" val="199384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Targeted observations (southern)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030949" y="4267200"/>
            <a:ext cx="2674901" cy="1682727"/>
            <a:chOff x="6030949" y="3962400"/>
            <a:chExt cx="2674901" cy="16827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0949" y="3962400"/>
              <a:ext cx="2674901" cy="16827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66565" y="5257800"/>
              <a:ext cx="16736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err="1" smtClean="0">
                  <a:solidFill>
                    <a:schemeClr val="bg1">
                      <a:lumMod val="65000"/>
                    </a:schemeClr>
                  </a:solidFill>
                  <a:latin typeface="Gill Sans MT" pitchFamily="34" charset="0"/>
                  <a:cs typeface="Gill Sans" pitchFamily="17" charset="0"/>
                </a:rPr>
                <a:t>soartelescope.org</a:t>
              </a:r>
              <a:endParaRPr lang="en-US" sz="160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952500"/>
            <a:ext cx="7552644" cy="8762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SOAR (optical) telescope on Cerro </a:t>
            </a:r>
            <a:r>
              <a:rPr lang="en-US" dirty="0" err="1" smtClean="0"/>
              <a:t>Pachon</a:t>
            </a:r>
            <a:r>
              <a:rPr lang="en-US" dirty="0" smtClean="0"/>
              <a:t> in Chile</a:t>
            </a:r>
          </a:p>
          <a:p>
            <a:pPr marL="0" indent="0">
              <a:buNone/>
            </a:pPr>
            <a:r>
              <a:rPr lang="en-US" dirty="0" smtClean="0"/>
              <a:t>ALMA (sub-millimeter) Cycle 0 observations (49 sources)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17737"/>
            <a:ext cx="2404812" cy="3124200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401843" y="2337083"/>
            <a:ext cx="3566752" cy="1470560"/>
            <a:chOff x="4494976" y="1143000"/>
            <a:chExt cx="4387894" cy="18091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4976" y="1143000"/>
              <a:ext cx="4387894" cy="18091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13132" y="2564767"/>
              <a:ext cx="18902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err="1" smtClean="0">
                  <a:solidFill>
                    <a:schemeClr val="bg1">
                      <a:lumMod val="65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almaobservatory.org</a:t>
              </a:r>
              <a:endParaRPr lang="en-US" sz="160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1999629"/>
            <a:ext cx="1905000" cy="40963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90600" y="3733800"/>
            <a:ext cx="609600" cy="173429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600200" y="1999629"/>
            <a:ext cx="1676400" cy="17341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00200" y="5468094"/>
            <a:ext cx="1676400" cy="6279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1"/>
          </p:cNvCxnSpPr>
          <p:nvPr/>
        </p:nvCxnSpPr>
        <p:spPr>
          <a:xfrm flipH="1" flipV="1">
            <a:off x="4495800" y="2743200"/>
            <a:ext cx="906043" cy="3291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1"/>
          </p:cNvCxnSpPr>
          <p:nvPr/>
        </p:nvCxnSpPr>
        <p:spPr>
          <a:xfrm flipH="1" flipV="1">
            <a:off x="4343400" y="3492783"/>
            <a:ext cx="1687549" cy="16157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75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171628" cy="4525963"/>
          </a:xfrm>
        </p:spPr>
        <p:txBody>
          <a:bodyPr/>
          <a:lstStyle/>
          <a:p>
            <a:r>
              <a:rPr lang="en-US" sz="2400" dirty="0" smtClean="0"/>
              <a:t>Why is quasar “feedback” important for galaxy formation</a:t>
            </a:r>
            <a:r>
              <a:rPr lang="en-US" sz="2400" dirty="0"/>
              <a:t> </a:t>
            </a:r>
            <a:r>
              <a:rPr lang="en-US" sz="2400" dirty="0" smtClean="0"/>
              <a:t>(and what are the two feedback modes)?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How to identify candidate “most extreme feedback” objects</a:t>
            </a:r>
          </a:p>
          <a:p>
            <a:endParaRPr lang="en-US" sz="2400" dirty="0" smtClean="0"/>
          </a:p>
          <a:p>
            <a:r>
              <a:rPr lang="en-US" sz="2400" dirty="0" smtClean="0"/>
              <a:t>How luminous are the most luminous quasars?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hope you will learn from this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Targeted observations: optical spectra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191000" cy="3944938"/>
          </a:xfrm>
        </p:spPr>
        <p:txBody>
          <a:bodyPr/>
          <a:lstStyle/>
          <a:p>
            <a:r>
              <a:rPr lang="en-US" dirty="0" smtClean="0"/>
              <a:t>spectra obtained for 28 sources</a:t>
            </a:r>
          </a:p>
          <a:p>
            <a:endParaRPr lang="en-US" dirty="0"/>
          </a:p>
          <a:p>
            <a:r>
              <a:rPr lang="en-US" dirty="0" smtClean="0"/>
              <a:t>Broad molecular emission lines confirm classification as quasar</a:t>
            </a:r>
          </a:p>
          <a:p>
            <a:endParaRPr lang="en-US" dirty="0"/>
          </a:p>
          <a:p>
            <a:r>
              <a:rPr lang="en-US" dirty="0" smtClean="0"/>
              <a:t>Example here: luminosity  ~10</a:t>
            </a:r>
            <a:r>
              <a:rPr lang="en-US" baseline="30000" dirty="0" smtClean="0"/>
              <a:t>14</a:t>
            </a:r>
            <a:r>
              <a:rPr lang="en-US" dirty="0" smtClean="0"/>
              <a:t> L</a:t>
            </a:r>
            <a:r>
              <a:rPr lang="en-US" baseline="-25000" dirty="0" smtClean="0"/>
              <a:t>☀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419600" y="1061978"/>
            <a:ext cx="4492625" cy="4989632"/>
            <a:chOff x="4419600" y="1061978"/>
            <a:chExt cx="4492625" cy="4989632"/>
          </a:xfrm>
        </p:grpSpPr>
        <p:pic>
          <p:nvPicPr>
            <p:cNvPr id="5" name="Picture 4" descr="J0526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80" t="6829" r="5507" b="5941"/>
            <a:stretch/>
          </p:blipFill>
          <p:spPr>
            <a:xfrm>
              <a:off x="4419600" y="1539875"/>
              <a:ext cx="4492625" cy="40957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00600" y="5651500"/>
              <a:ext cx="38003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latin typeface="Gill Sans MT" pitchFamily="34" charset="0"/>
                  <a:cs typeface="Gill Sans" pitchFamily="17" charset="0"/>
                </a:rPr>
                <a:t>Observed wavelength [Angstroms]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86486" y="1061978"/>
              <a:ext cx="35760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latin typeface="Gill Sans MT" pitchFamily="34" charset="0"/>
                  <a:cs typeface="Gill Sans" pitchFamily="17" charset="0"/>
                </a:rPr>
                <a:t>Emitted wavelength [Angstroms]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10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Targeted observations:  ALMA (Cycle 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21" y="1371600"/>
            <a:ext cx="2096929" cy="4114800"/>
          </a:xfrm>
        </p:spPr>
        <p:txBody>
          <a:bodyPr/>
          <a:lstStyle/>
          <a:p>
            <a:r>
              <a:rPr lang="en-US" dirty="0" smtClean="0"/>
              <a:t>ALMA: dust in host galaxy and in quasar torus</a:t>
            </a:r>
          </a:p>
          <a:p>
            <a:endParaRPr lang="en-US" dirty="0"/>
          </a:p>
          <a:p>
            <a:r>
              <a:rPr lang="en-US" dirty="0" smtClean="0"/>
              <a:t>49 targets (southern hemisphere)</a:t>
            </a:r>
          </a:p>
          <a:p>
            <a:endParaRPr lang="en-US" dirty="0" smtClean="0"/>
          </a:p>
          <a:p>
            <a:r>
              <a:rPr lang="en-US" dirty="0" smtClean="0"/>
              <a:t>~1.5 min each</a:t>
            </a:r>
          </a:p>
          <a:p>
            <a:endParaRPr lang="en-US" dirty="0" smtClean="0"/>
          </a:p>
          <a:p>
            <a:r>
              <a:rPr lang="en-US" dirty="0" smtClean="0"/>
              <a:t>27 detections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41400"/>
            <a:ext cx="6464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7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414" y="1562307"/>
            <a:ext cx="4519786" cy="42573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1962210" y="3390900"/>
            <a:ext cx="37908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og (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submm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farIR</a:t>
            </a: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 ratio)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5397" y="5410200"/>
            <a:ext cx="33214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dirty="0" smtClean="0"/>
              <a:t>Initial results:  ALMA continuum + redshifts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72220" y="976346"/>
            <a:ext cx="480983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Starburst and quasar templates/observations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5867400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Redshift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562307"/>
            <a:ext cx="2438401" cy="379089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Limited star formation in host galaxy?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(Not your typical infrared-luminous source)</a:t>
            </a:r>
          </a:p>
        </p:txBody>
      </p:sp>
    </p:spTree>
    <p:extLst>
      <p:ext uri="{BB962C8B-B14F-4D97-AF65-F5344CB8AC3E}">
        <p14:creationId xmlns:p14="http://schemas.microsoft.com/office/powerpoint/2010/main" val="217387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34200" cy="1143000"/>
          </a:xfrm>
        </p:spPr>
        <p:txBody>
          <a:bodyPr/>
          <a:lstStyle/>
          <a:p>
            <a:r>
              <a:rPr lang="en-US" dirty="0" smtClean="0"/>
              <a:t>VLA: higher resolution radio imaging and radio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0" y="1905000"/>
            <a:ext cx="3048000" cy="457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~150 targets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11668"/>
            <a:ext cx="2108200" cy="14054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600" y="1617134"/>
            <a:ext cx="4769639" cy="4397375"/>
            <a:chOff x="4155286" y="1755775"/>
            <a:chExt cx="4769639" cy="43973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5286" y="1755775"/>
              <a:ext cx="4769639" cy="43973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19800" y="3733800"/>
              <a:ext cx="111395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J0823-06</a:t>
              </a:r>
            </a:p>
          </p:txBody>
        </p:sp>
      </p:grpSp>
      <p:pic>
        <p:nvPicPr>
          <p:cNvPr id="12" name="Picture 11" descr="all_lines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18" r="13459"/>
          <a:stretch/>
        </p:blipFill>
        <p:spPr>
          <a:xfrm>
            <a:off x="4985539" y="2362200"/>
            <a:ext cx="4145761" cy="37338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752600" y="3276600"/>
            <a:ext cx="629439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7200" y="3276600"/>
            <a:ext cx="6096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52600" y="5638800"/>
            <a:ext cx="629439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47361" y="5619750"/>
            <a:ext cx="629439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052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Constrain host galaxy dust/gas properties (mass, kinematics, morphology)</a:t>
            </a:r>
          </a:p>
          <a:p>
            <a:pPr lvl="1"/>
            <a:r>
              <a:rPr lang="en-US" dirty="0" smtClean="0"/>
              <a:t>high-resolution ALMA follow-up: observe CO lines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800000"/>
                </a:solidFill>
              </a:rPr>
              <a:t>High-resolution mapping of the radio jets (inner part of galaxy)</a:t>
            </a:r>
          </a:p>
          <a:p>
            <a:pPr lvl="1"/>
            <a:r>
              <a:rPr lang="en-US" dirty="0" smtClean="0"/>
              <a:t>Very Large Array (VLA) and Very Long Baseline Array (VLBA) imaging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800000"/>
                </a:solidFill>
              </a:rPr>
              <a:t>Observe broader range of quasars: </a:t>
            </a:r>
            <a:r>
              <a:rPr lang="en-US" dirty="0" smtClean="0">
                <a:solidFill>
                  <a:srgbClr val="000090"/>
                </a:solidFill>
              </a:rPr>
              <a:t>track properties through jet growth and different feedback stages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4874568"/>
            <a:ext cx="6154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Identify the most luminous unobscured quasars!</a:t>
            </a:r>
          </a:p>
        </p:txBody>
      </p:sp>
    </p:spTree>
    <p:extLst>
      <p:ext uri="{BB962C8B-B14F-4D97-AF65-F5344CB8AC3E}">
        <p14:creationId xmlns:p14="http://schemas.microsoft.com/office/powerpoint/2010/main" val="332160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77801" y="1600200"/>
            <a:ext cx="5003799" cy="410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661008"/>
                </a:solidFill>
                <a:latin typeface="Gill Sans MT" charset="0"/>
                <a:ea typeface="ＭＳ Ｐゴシック" charset="0"/>
              </a:rPr>
              <a:t>SDSS Data Release 7 QSO catalog:</a:t>
            </a:r>
            <a:endParaRPr lang="en-US" dirty="0" smtClean="0">
              <a:latin typeface="Gill Sans MT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Gill Sans MT" charset="0"/>
                <a:ea typeface="ＭＳ Ｐゴシック" charset="0"/>
              </a:rPr>
              <a:t>Broad-line QSO spectrum</a:t>
            </a:r>
          </a:p>
          <a:p>
            <a:pPr>
              <a:defRPr/>
            </a:pPr>
            <a:endParaRPr lang="en-US" dirty="0" smtClean="0">
              <a:latin typeface="Gill Sans MT" charset="0"/>
              <a:ea typeface="ＭＳ Ｐゴシック" charset="0"/>
            </a:endParaRPr>
          </a:p>
          <a:p>
            <a:pPr>
              <a:defRPr/>
            </a:pPr>
            <a:endParaRPr lang="en-US" sz="1000" dirty="0" smtClean="0">
              <a:latin typeface="Gill Sans MT" charset="0"/>
              <a:ea typeface="ＭＳ Ｐゴシック" charset="0"/>
            </a:endParaRPr>
          </a:p>
          <a:p>
            <a:pPr lvl="1">
              <a:defRPr/>
            </a:pPr>
            <a:endParaRPr lang="en-US" sz="1000" dirty="0" smtClean="0">
              <a:latin typeface="Gill Sans MT" charset="0"/>
              <a:ea typeface="ＭＳ Ｐゴシック" charset="0"/>
            </a:endParaRPr>
          </a:p>
          <a:p>
            <a:pPr marL="342900" lvl="1" indent="-342900">
              <a:buFont typeface="Arial" charset="0"/>
              <a:buChar char="•"/>
              <a:defRPr/>
            </a:pP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marL="342900" lvl="1" indent="-342900">
              <a:buFont typeface="Arial" charset="0"/>
              <a:buChar char="•"/>
              <a:defRPr/>
            </a:pPr>
            <a:endParaRPr lang="en-US" sz="900" dirty="0" smtClean="0">
              <a:ea typeface="ＭＳ Ｐゴシック" charset="0"/>
              <a:cs typeface="ＭＳ Ｐゴシック" charset="0"/>
            </a:endParaRPr>
          </a:p>
          <a:p>
            <a:pPr marL="342900" lvl="1" indent="-342900"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Over 100,000 QSOs in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Ω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~ 10,000 deg</a:t>
            </a:r>
            <a:r>
              <a:rPr lang="en-US" baseline="30000" dirty="0" smtClean="0">
                <a:ea typeface="ＭＳ Ｐゴシック" charset="0"/>
                <a:cs typeface="ＭＳ Ｐゴシック" charset="0"/>
              </a:rPr>
              <a:t>2</a:t>
            </a:r>
            <a:endParaRPr lang="en-US" dirty="0" smtClean="0">
              <a:latin typeface="Gill Sans MT" charset="0"/>
              <a:ea typeface="ＭＳ Ｐゴシック" charset="0"/>
            </a:endParaRP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177800" y="165100"/>
            <a:ext cx="6045200" cy="1676400"/>
          </a:xfrm>
          <a:ln/>
        </p:spPr>
        <p:txBody>
          <a:bodyPr rIns="132080"/>
          <a:lstStyle/>
          <a:p>
            <a:r>
              <a:rPr lang="en-US" dirty="0"/>
              <a:t>Optical </a:t>
            </a:r>
            <a:r>
              <a:rPr lang="en-US" dirty="0" smtClean="0"/>
              <a:t>QSO identification: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Sloan Digital Sky Survey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829" y="257037"/>
            <a:ext cx="1267571" cy="1584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962" y="4163563"/>
            <a:ext cx="2415043" cy="14366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44333" y="2486084"/>
            <a:ext cx="2592912" cy="911506"/>
            <a:chOff x="3503088" y="2106489"/>
            <a:chExt cx="2592912" cy="911506"/>
          </a:xfrm>
        </p:grpSpPr>
        <p:grpSp>
          <p:nvGrpSpPr>
            <p:cNvPr id="16" name="Group 15"/>
            <p:cNvGrpSpPr/>
            <p:nvPr/>
          </p:nvGrpSpPr>
          <p:grpSpPr>
            <a:xfrm>
              <a:off x="3503088" y="2106489"/>
              <a:ext cx="2123169" cy="742126"/>
              <a:chOff x="3601595" y="1875420"/>
              <a:chExt cx="2123169" cy="74212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595" y="1875420"/>
                <a:ext cx="2123169" cy="742126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3753313" y="2286424"/>
                <a:ext cx="435911" cy="191128"/>
              </a:xfrm>
              <a:prstGeom prst="roundRect">
                <a:avLst/>
              </a:prstGeom>
              <a:solidFill>
                <a:srgbClr val="020F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316133" y="2787163"/>
              <a:ext cx="17798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900" dirty="0" smtClean="0">
                  <a:solidFill>
                    <a:srgbClr val="A6A6A6"/>
                  </a:solidFill>
                  <a:latin typeface="Gill Sans MT" pitchFamily="34" charset="0"/>
                  <a:cs typeface="Gill Sans" pitchFamily="17" charset="0"/>
                </a:rPr>
                <a:t>Bill Keel: www.astr.ua.edu/keel/agn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943" y="3760405"/>
            <a:ext cx="2614882" cy="19472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2782037"/>
            <a:ext cx="137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5 filters: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  u, g, r, </a:t>
            </a:r>
            <a:r>
              <a:rPr lang="en-US" sz="2000" i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2000" i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z</a:t>
            </a:r>
          </a:p>
        </p:txBody>
      </p:sp>
    </p:spTree>
    <p:extLst>
      <p:ext uri="{BB962C8B-B14F-4D97-AF65-F5344CB8AC3E}">
        <p14:creationId xmlns:p14="http://schemas.microsoft.com/office/powerpoint/2010/main" val="3661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Compilation of multi-wavelength sky surveys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100" y="1238250"/>
            <a:ext cx="6781800" cy="25558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" y="3924300"/>
            <a:ext cx="1003300" cy="1003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6582" y="4943475"/>
            <a:ext cx="889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NVSS/FIRST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181" y="3924300"/>
            <a:ext cx="1385301" cy="695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7" b="100000" l="13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856" y="4619625"/>
            <a:ext cx="1587501" cy="897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00" y="5651361"/>
            <a:ext cx="2873375" cy="3591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607" y="3873500"/>
            <a:ext cx="1498600" cy="7442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404" y="4506982"/>
            <a:ext cx="807941" cy="10099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625" y="3889375"/>
            <a:ext cx="1175470" cy="660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9150" y="4619625"/>
            <a:ext cx="133985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3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luminosity determination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047750" y="3083741"/>
            <a:ext cx="415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Luminosity [</a:t>
            </a:r>
            <a:r>
              <a:rPr lang="en-US" sz="2000" i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</a:t>
            </a:r>
            <a:r>
              <a:rPr lang="en-US" sz="2000" baseline="-25000" dirty="0">
                <a:solidFill>
                  <a:srgbClr val="000090"/>
                </a:solidFill>
                <a:latin typeface="Wingdings" charset="0"/>
                <a:cs typeface="Wingdings" charset="0"/>
              </a:rPr>
              <a:t>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] per frequency decade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5670490"/>
            <a:ext cx="2647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Rest frequency [log Hz]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97" y="966679"/>
            <a:ext cx="6238875" cy="4758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5277" y="4635363"/>
            <a:ext cx="1404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B70000"/>
                </a:solidFill>
                <a:latin typeface="Gill Sans MT" pitchFamily="34" charset="0"/>
                <a:cs typeface="Gill Sans" pitchFamily="17" charset="0"/>
              </a:rPr>
              <a:t>Shang et al. 2011</a:t>
            </a:r>
          </a:p>
        </p:txBody>
      </p:sp>
    </p:spTree>
    <p:extLst>
      <p:ext uri="{BB962C8B-B14F-4D97-AF65-F5344CB8AC3E}">
        <p14:creationId xmlns:p14="http://schemas.microsoft.com/office/powerpoint/2010/main" val="390835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487"/>
          </a:xfrm>
        </p:spPr>
        <p:txBody>
          <a:bodyPr/>
          <a:lstStyle/>
          <a:p>
            <a:r>
              <a:rPr lang="en-US" dirty="0" smtClean="0"/>
              <a:t>Sample of most luminous optical QSOs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392" y="4533034"/>
            <a:ext cx="2121529" cy="95971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All SDSS QSOs: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Luminous subset: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-64581" y="1837347"/>
            <a:ext cx="3052442" cy="2008914"/>
            <a:chOff x="-64581" y="1837347"/>
            <a:chExt cx="2938105" cy="19569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525" y="1837347"/>
              <a:ext cx="2736999" cy="171518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4609" y="3455782"/>
              <a:ext cx="2034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Luminosity:  log [</a:t>
              </a:r>
              <a:r>
                <a:rPr lang="en-US" sz="1600" i="1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L</a:t>
              </a:r>
              <a:r>
                <a:rPr lang="en-US" sz="1600" baseline="-25000" dirty="0" smtClean="0">
                  <a:solidFill>
                    <a:srgbClr val="000090"/>
                  </a:solidFill>
                  <a:latin typeface="Wingdings" charset="0"/>
                  <a:cs typeface="Wingdings" charset="0"/>
                </a:rPr>
                <a:t></a:t>
              </a: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]</a:t>
              </a:r>
              <a:endParaRPr lang="en-US" sz="1600" dirty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31750" y="2463823"/>
              <a:ext cx="334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#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868713" y="1894695"/>
              <a:ext cx="0" cy="1492032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868713" y="2496654"/>
              <a:ext cx="208644" cy="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73075" y="2278779"/>
              <a:ext cx="839316" cy="485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latin typeface="Gill Sans MT" pitchFamily="34" charset="0"/>
                  <a:cs typeface="Gill Sans" pitchFamily="17" charset="0"/>
                </a:rPr>
                <a:t>Full sample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latin typeface="Gill Sans MT" pitchFamily="34" charset="0"/>
                  <a:cs typeface="Gill Sans" pitchFamily="17" charset="0"/>
                </a:rPr>
                <a:t>(~102,000)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76620" y="1999470"/>
              <a:ext cx="920502" cy="44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Luminous QSOs (143)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87862" y="1469055"/>
            <a:ext cx="2950159" cy="2358199"/>
            <a:chOff x="2987862" y="1469055"/>
            <a:chExt cx="2950159" cy="235819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9920" y="1837347"/>
              <a:ext cx="2658101" cy="17867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41787" y="3488700"/>
              <a:ext cx="2410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Black hole mass:  log [</a:t>
              </a:r>
              <a:r>
                <a:rPr lang="en-US" sz="1600" i="1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M</a:t>
              </a:r>
              <a:r>
                <a:rPr lang="en-US" sz="1600" baseline="-25000" dirty="0" smtClean="0">
                  <a:solidFill>
                    <a:srgbClr val="008000"/>
                  </a:solidFill>
                  <a:latin typeface="Wingdings" charset="0"/>
                  <a:cs typeface="Wingdings" charset="0"/>
                </a:rPr>
                <a:t></a:t>
              </a:r>
              <a:r>
                <a:rPr lang="en-US" sz="1600" dirty="0">
                  <a:solidFill>
                    <a:srgbClr val="008000"/>
                  </a:solidFill>
                  <a:latin typeface="+mn-lt"/>
                  <a:cs typeface="Wingdings" charset="0"/>
                </a:rPr>
                <a:t>]</a:t>
              </a:r>
              <a:endParaRPr lang="en-US" sz="1600" dirty="0" smtClean="0">
                <a:solidFill>
                  <a:srgbClr val="00800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429265" y="2489576"/>
              <a:ext cx="1455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# (normalized)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30710" y="2650434"/>
              <a:ext cx="871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latin typeface="Gill Sans MT" pitchFamily="34" charset="0"/>
                  <a:cs typeface="Gill Sans" pitchFamily="17" charset="0"/>
                </a:rPr>
                <a:t>Full sample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05254" y="1894695"/>
              <a:ext cx="12132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Luminous QSOs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0821" y="1469055"/>
              <a:ext cx="2139221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sng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max(</a:t>
              </a:r>
              <a:r>
                <a:rPr lang="en-US" sz="1400" i="1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M</a:t>
              </a:r>
              <a:r>
                <a:rPr lang="en-US" sz="1400" baseline="-25000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BH</a:t>
              </a:r>
              <a:r>
                <a:rPr lang="en-US" sz="1400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) = 6.3x10</a:t>
              </a:r>
              <a:r>
                <a:rPr lang="en-US" sz="1400" baseline="30000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10</a:t>
              </a:r>
              <a:r>
                <a:rPr lang="en-US" sz="1400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400" i="1" dirty="0" smtClean="0">
                  <a:solidFill>
                    <a:srgbClr val="008000"/>
                  </a:solidFill>
                  <a:latin typeface="Gill Sans MT" pitchFamily="34" charset="0"/>
                  <a:cs typeface="Gill Sans" pitchFamily="17" charset="0"/>
                </a:rPr>
                <a:t>M</a:t>
              </a:r>
              <a:r>
                <a:rPr lang="en-US" sz="1400" baseline="-25000" dirty="0" smtClean="0">
                  <a:solidFill>
                    <a:srgbClr val="008000"/>
                  </a:solidFill>
                  <a:latin typeface="Wingdings" charset="0"/>
                  <a:cs typeface="Wingdings" charset="0"/>
                </a:rPr>
                <a:t></a:t>
              </a:r>
              <a:endParaRPr lang="en-US" sz="1400" dirty="0" smtClean="0">
                <a:solidFill>
                  <a:srgbClr val="00800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04609" y="1473542"/>
            <a:ext cx="197412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max(</a:t>
            </a:r>
            <a:r>
              <a:rPr lang="en-US" sz="1400" i="1" dirty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L</a:t>
            </a:r>
            <a:r>
              <a:rPr lang="en-US" sz="1400" baseline="-250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bol</a:t>
            </a:r>
            <a:r>
              <a:rPr lang="en-US" sz="14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) = 7.3x10</a:t>
            </a:r>
            <a:r>
              <a:rPr lang="en-US" sz="1400" baseline="300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14</a:t>
            </a:r>
            <a:r>
              <a:rPr lang="en-US" sz="1400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400" i="1" dirty="0" smtClean="0">
                <a:solidFill>
                  <a:srgbClr val="000090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1400" baseline="-25000" dirty="0" smtClean="0">
                <a:solidFill>
                  <a:srgbClr val="000090"/>
                </a:solidFill>
                <a:latin typeface="Wingdings" charset="0"/>
                <a:cs typeface="Wingdings" charset="0"/>
              </a:rPr>
              <a:t></a:t>
            </a:r>
            <a:endParaRPr lang="en-US" sz="1400" dirty="0" smtClean="0">
              <a:solidFill>
                <a:srgbClr val="000090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3628513" y="4533034"/>
            <a:ext cx="2277758" cy="95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  9.0 ± 0.5 (log </a:t>
            </a:r>
            <a:r>
              <a:rPr lang="en-US" i="1" dirty="0" smtClean="0">
                <a:solidFill>
                  <a:schemeClr val="tx1"/>
                </a:solidFill>
              </a:rPr>
              <a:t>M</a:t>
            </a:r>
            <a:r>
              <a:rPr lang="en-US" baseline="-25000" dirty="0" smtClean="0">
                <a:solidFill>
                  <a:schemeClr val="tx1"/>
                </a:solidFill>
                <a:latin typeface="Wingdings" charset="0"/>
                <a:ea typeface="ＭＳ Ｐゴシック" charset="0"/>
                <a:cs typeface="Wingdings" charset="0"/>
              </a:rPr>
              <a:t></a:t>
            </a:r>
            <a:r>
              <a:rPr lang="en-US" dirty="0">
                <a:solidFill>
                  <a:schemeClr val="tx1"/>
                </a:solidFill>
                <a:latin typeface="Gill Sans MT"/>
                <a:ea typeface="ＭＳ Ｐゴシック" charset="0"/>
                <a:cs typeface="Gill Sans MT"/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10.2 ± 0.3 </a:t>
            </a:r>
            <a:r>
              <a:rPr lang="en-US" dirty="0">
                <a:solidFill>
                  <a:srgbClr val="FF0000"/>
                </a:solidFill>
              </a:rPr>
              <a:t>(log </a:t>
            </a:r>
            <a:r>
              <a:rPr lang="en-US" i="1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  <a:latin typeface="Wingdings" charset="0"/>
                <a:ea typeface="ＭＳ Ｐゴシック" charset="0"/>
                <a:cs typeface="Wingdings" charset="0"/>
              </a:rPr>
              <a:t></a:t>
            </a:r>
            <a:r>
              <a:rPr lang="en-US" dirty="0" smtClean="0">
                <a:solidFill>
                  <a:srgbClr val="FF0000"/>
                </a:solidFill>
                <a:latin typeface="Gill Sans MT"/>
                <a:ea typeface="ＭＳ Ｐゴシック" charset="0"/>
                <a:cs typeface="Gill Sans MT"/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6855248" y="4600635"/>
            <a:ext cx="1877054" cy="90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-0.52 ± 0.39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-0.23 ± 0.34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67129" y="4140140"/>
            <a:ext cx="1292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8000"/>
                </a:solidFill>
                <a:latin typeface="Gill Sans MT" pitchFamily="34" charset="0"/>
                <a:cs typeface="Gill Sans" pitchFamily="17" charset="0"/>
              </a:rPr>
              <a:t>&lt;log </a:t>
            </a:r>
            <a:r>
              <a:rPr lang="en-US" sz="2000" i="1" dirty="0" smtClean="0">
                <a:solidFill>
                  <a:srgbClr val="008000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2000" baseline="-25000" dirty="0" smtClean="0">
                <a:solidFill>
                  <a:srgbClr val="008000"/>
                </a:solidFill>
                <a:latin typeface="Gill Sans MT" pitchFamily="34" charset="0"/>
                <a:cs typeface="Gill Sans" pitchFamily="17" charset="0"/>
              </a:rPr>
              <a:t>BH</a:t>
            </a:r>
            <a:r>
              <a:rPr lang="en-US" sz="2000" dirty="0" smtClean="0">
                <a:solidFill>
                  <a:srgbClr val="008000"/>
                </a:solidFill>
                <a:latin typeface="Gill Sans MT" pitchFamily="34" charset="0"/>
                <a:cs typeface="Gill Sans" pitchFamily="17" charset="0"/>
              </a:rPr>
              <a:t>&gt;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8775" y="4140140"/>
            <a:ext cx="1239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660066"/>
                </a:solidFill>
                <a:latin typeface="Gill Sans MT" pitchFamily="34" charset="0"/>
                <a:cs typeface="Gill Sans" pitchFamily="17" charset="0"/>
              </a:rPr>
              <a:t>&lt;log </a:t>
            </a:r>
            <a:r>
              <a:rPr lang="en-US" sz="2000" i="1" dirty="0" smtClean="0">
                <a:solidFill>
                  <a:srgbClr val="660066"/>
                </a:solidFill>
                <a:latin typeface="+mj-lt"/>
                <a:cs typeface="Gill Sans" pitchFamily="17" charset="0"/>
              </a:rPr>
              <a:t>λ</a:t>
            </a:r>
            <a:r>
              <a:rPr lang="en-US" sz="2000" baseline="-25000" dirty="0" smtClean="0">
                <a:solidFill>
                  <a:srgbClr val="660066"/>
                </a:solidFill>
                <a:latin typeface="Gill Sans MT" pitchFamily="34" charset="0"/>
                <a:cs typeface="Gill Sans" pitchFamily="17" charset="0"/>
              </a:rPr>
              <a:t>Edd</a:t>
            </a:r>
            <a:r>
              <a:rPr lang="en-US" sz="2000" dirty="0" smtClean="0">
                <a:solidFill>
                  <a:srgbClr val="660066"/>
                </a:solidFill>
                <a:latin typeface="Gill Sans MT" pitchFamily="34" charset="0"/>
                <a:cs typeface="Gill Sans" pitchFamily="17" charset="0"/>
              </a:rPr>
              <a:t>&gt;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46459" y="1467566"/>
            <a:ext cx="3021341" cy="2325832"/>
            <a:chOff x="6046459" y="1467566"/>
            <a:chExt cx="3021341" cy="23258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5" b="6577"/>
            <a:stretch/>
          </p:blipFill>
          <p:spPr>
            <a:xfrm>
              <a:off x="6346212" y="1800298"/>
              <a:ext cx="2674878" cy="182121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 rot="16200000">
              <a:off x="5487862" y="2463597"/>
              <a:ext cx="1455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660066"/>
                  </a:solidFill>
                  <a:latin typeface="Gill Sans MT" pitchFamily="34" charset="0"/>
                  <a:cs typeface="Gill Sans" pitchFamily="17" charset="0"/>
                </a:rPr>
                <a:t># (normalized)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88887" y="3454844"/>
              <a:ext cx="2410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660066"/>
                  </a:solidFill>
                  <a:latin typeface="Gill Sans MT" pitchFamily="34" charset="0"/>
                  <a:cs typeface="Gill Sans" pitchFamily="17" charset="0"/>
                </a:rPr>
                <a:t>redshift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29400" y="1467566"/>
              <a:ext cx="2139221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sng">
              <a:solidFill>
                <a:srgbClr val="660066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rgbClr val="660066"/>
                  </a:solidFill>
                  <a:latin typeface="Gill Sans MT" pitchFamily="34" charset="0"/>
                  <a:cs typeface="Gill Sans" pitchFamily="17" charset="0"/>
                </a:rPr>
                <a:t>max(redshift) = 4.97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1864" y="1937323"/>
              <a:ext cx="91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Luminous QSOs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29400" y="2057400"/>
              <a:ext cx="871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latin typeface="Gill Sans MT" pitchFamily="34" charset="0"/>
                  <a:cs typeface="Gill Sans" pitchFamily="17" charset="0"/>
                </a:rPr>
                <a:t>Full sample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24022" y="927070"/>
            <a:ext cx="3360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BH mass from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Shen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393937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and mid-infrared colors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5562600" cy="3137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403" y="1676400"/>
            <a:ext cx="3175597" cy="347198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00800" y="3048000"/>
            <a:ext cx="2057400" cy="1676400"/>
            <a:chOff x="6400800" y="3048000"/>
            <a:chExt cx="2057400" cy="16764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400800" y="3048000"/>
              <a:ext cx="2057400" cy="0"/>
            </a:xfrm>
            <a:prstGeom prst="line">
              <a:avLst/>
            </a:prstGeom>
            <a:ln w="38100" cmpd="sng">
              <a:solidFill>
                <a:srgbClr val="B7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458200" y="3048000"/>
              <a:ext cx="0" cy="1676400"/>
            </a:xfrm>
            <a:prstGeom prst="line">
              <a:avLst/>
            </a:prstGeom>
            <a:ln w="38100" cmpd="sng">
              <a:solidFill>
                <a:srgbClr val="B7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>
            <a:off x="5638800" y="4724400"/>
            <a:ext cx="762000" cy="228600"/>
          </a:xfrm>
          <a:prstGeom prst="straightConnector1">
            <a:avLst/>
          </a:prstGeom>
          <a:ln>
            <a:solidFill>
              <a:srgbClr val="B7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38800" y="2590800"/>
            <a:ext cx="762000" cy="457200"/>
          </a:xfrm>
          <a:prstGeom prst="straightConnector1">
            <a:avLst/>
          </a:prstGeom>
          <a:ln>
            <a:solidFill>
              <a:srgbClr val="B7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85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Quasar structure: an artist’s conception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1447892" cy="45259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96844" y="1240031"/>
            <a:ext cx="5782405" cy="4886132"/>
            <a:chOff x="1696844" y="1240031"/>
            <a:chExt cx="5782405" cy="48861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6844" y="1240031"/>
              <a:ext cx="5782405" cy="48861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80801" y="5841464"/>
              <a:ext cx="36984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Mr. </a:t>
              </a:r>
              <a:r>
                <a:rPr lang="en-US" sz="1200" dirty="0" err="1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Brak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 / Wikimedia Commons / CC-BY-SA-3.0 / GFDL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07247"/>
            <a:ext cx="4097074" cy="501891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133602" y="2412999"/>
            <a:ext cx="6095998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696844" y="3963130"/>
            <a:ext cx="4094356" cy="8374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26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28993 -0.00371 " pathEditMode="relative" rAng="0" ptsTypes="AA">
                                      <p:cBhvr>
                                        <p:cTn id="8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xploration of the host galaxies of the most luminous QSOs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1" y="1714500"/>
            <a:ext cx="7594600" cy="4411663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Science goal: determine relative epoch of BH/spheroid growth in massive obscured/unobscured systems</a:t>
            </a:r>
          </a:p>
          <a:p>
            <a:endParaRPr lang="en-US" sz="1000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ALMA Cycle 1 submm continuum (14 sources) and [CII]158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μ</a:t>
            </a:r>
            <a:r>
              <a:rPr lang="en-US" dirty="0" smtClean="0">
                <a:solidFill>
                  <a:srgbClr val="800000"/>
                </a:solidFill>
              </a:rPr>
              <a:t>m line (4 sources):</a:t>
            </a:r>
          </a:p>
          <a:p>
            <a:pPr marL="0" indent="0">
              <a:buNone/>
            </a:pPr>
            <a:r>
              <a:rPr lang="en-US" dirty="0">
                <a:solidFill>
                  <a:srgbClr val="80000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estimate total far-IR luminosity, SFR, bulge mass</a:t>
            </a:r>
          </a:p>
          <a:p>
            <a:endParaRPr lang="en-US" sz="1000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HST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Cycle 21 imaging and spectroscopy (3 sources, z~2): </a:t>
            </a:r>
          </a:p>
          <a:p>
            <a:pPr marL="0" indent="0">
              <a:buNone/>
            </a:pPr>
            <a:r>
              <a:rPr lang="en-US" dirty="0">
                <a:solidFill>
                  <a:srgbClr val="80000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characterize host galaxies, independent bulge mass estimate, age of 	stellar population, outflowing gas</a:t>
            </a:r>
          </a:p>
          <a:p>
            <a:endParaRPr lang="en-US" sz="1000" i="1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Jansky VLA radio imaging (21 sources):</a:t>
            </a:r>
          </a:p>
          <a:p>
            <a:pPr marL="0" indent="0">
              <a:buNone/>
            </a:pPr>
            <a:r>
              <a:rPr lang="en-US" dirty="0">
                <a:solidFill>
                  <a:srgbClr val="80000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radio loudness, spectral index, CO mapping</a:t>
            </a:r>
            <a:endParaRPr lang="en-US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2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4906963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Feedback from super-massive black holes is a critical stage in major-merger theory of galaxy/quasar evolution</a:t>
            </a:r>
          </a:p>
          <a:p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We identified sample of rare, extremely luminous obscured quasars in early stages of jet formation and radio feedback using optical/infrared/radio.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We identified most luminous broad-line QSOs from optical/MIR sky surveys… L ~ several times 10</a:t>
            </a:r>
            <a:r>
              <a:rPr lang="en-US" baseline="30000" dirty="0" smtClean="0">
                <a:solidFill>
                  <a:srgbClr val="800000"/>
                </a:solidFill>
              </a:rPr>
              <a:t>14</a:t>
            </a:r>
            <a:r>
              <a:rPr lang="en-US" dirty="0" smtClean="0">
                <a:solidFill>
                  <a:srgbClr val="800000"/>
                </a:solidFill>
              </a:rPr>
              <a:t> L</a:t>
            </a:r>
            <a:r>
              <a:rPr lang="en-US" baseline="-25000" dirty="0" smtClean="0">
                <a:solidFill>
                  <a:srgbClr val="800000"/>
                </a:solidFill>
                <a:latin typeface="Wingdings" charset="0"/>
                <a:ea typeface="ＭＳ Ｐゴシック" charset="0"/>
                <a:cs typeface="Wingdings" charset="0"/>
              </a:rPr>
              <a:t></a:t>
            </a:r>
            <a:r>
              <a:rPr lang="en-US" dirty="0" smtClean="0">
                <a:solidFill>
                  <a:srgbClr val="800000"/>
                </a:solidFill>
                <a:latin typeface="+mj-lt"/>
                <a:ea typeface="ＭＳ Ｐゴシック" charset="0"/>
                <a:cs typeface="Wingdings" charset="0"/>
              </a:rPr>
              <a:t>!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800000"/>
                </a:solidFill>
              </a:rPr>
              <a:t>Continuing investigations:</a:t>
            </a:r>
          </a:p>
          <a:p>
            <a:pPr lvl="1"/>
            <a:r>
              <a:rPr lang="en-US" dirty="0" smtClean="0"/>
              <a:t>Are we observing just before/after peak starburst activity?</a:t>
            </a:r>
          </a:p>
          <a:p>
            <a:pPr lvl="1"/>
            <a:r>
              <a:rPr lang="en-US" dirty="0" smtClean="0"/>
              <a:t>What are host galaxy properties in the complementary quasar samples?</a:t>
            </a:r>
          </a:p>
        </p:txBody>
      </p:sp>
    </p:spTree>
    <p:extLst>
      <p:ext uri="{BB962C8B-B14F-4D97-AF65-F5344CB8AC3E}">
        <p14:creationId xmlns:p14="http://schemas.microsoft.com/office/powerpoint/2010/main" val="173878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Radio quasar habitat: elliptical galaxies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146434" y="2050142"/>
            <a:ext cx="3921366" cy="4789979"/>
            <a:chOff x="5146434" y="2329373"/>
            <a:chExt cx="3921366" cy="47899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394" y="2329373"/>
              <a:ext cx="3309427" cy="33094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46434" y="6780798"/>
              <a:ext cx="3921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chemeClr val="bg1">
                      <a:lumMod val="65000"/>
                    </a:schemeClr>
                  </a:solidFill>
                  <a:latin typeface="Gill Sans MT" pitchFamily="34" charset="0"/>
                  <a:cs typeface="Gill Sans" pitchFamily="17" charset="0"/>
                </a:rPr>
                <a:t>Image courtesy of NRAO/AUI and J. M. </a:t>
              </a:r>
              <a:r>
                <a:rPr lang="en-US" sz="1600" dirty="0" err="1" smtClean="0">
                  <a:solidFill>
                    <a:schemeClr val="bg1">
                      <a:lumMod val="65000"/>
                    </a:schemeClr>
                  </a:solidFill>
                  <a:latin typeface="Gill Sans MT" pitchFamily="34" charset="0"/>
                  <a:cs typeface="Gill Sans" pitchFamily="17" charset="0"/>
                </a:rPr>
                <a:t>Uson</a:t>
              </a:r>
              <a:endParaRPr lang="en-US" sz="1600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2400" y="2008962"/>
            <a:ext cx="4454929" cy="4849038"/>
            <a:chOff x="152400" y="2195116"/>
            <a:chExt cx="4454929" cy="48490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829" y="2195116"/>
              <a:ext cx="4146500" cy="32912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400" y="6705600"/>
              <a:ext cx="3979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chemeClr val="bg1">
                      <a:lumMod val="65000"/>
                    </a:schemeClr>
                  </a:solidFill>
                  <a:latin typeface="Gill Sans MT" pitchFamily="34" charset="0"/>
                  <a:cs typeface="Gill Sans" pitchFamily="17" charset="0"/>
                </a:rPr>
                <a:t>Image credit: NRAO/CIT/NASA/HST/WFPC2</a:t>
              </a: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86400" y="1288143"/>
            <a:ext cx="2702166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Radio galaxy </a:t>
            </a:r>
            <a:r>
              <a:rPr lang="en-US" dirty="0" err="1" smtClean="0"/>
              <a:t>Fornax</a:t>
            </a:r>
            <a:r>
              <a:rPr lang="en-US" dirty="0" smtClean="0"/>
              <a:t> A / NGC 1316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9177867" cy="6934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10"/>
            <a:ext cx="9177867" cy="63118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564868"/>
            <a:ext cx="399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Image credit: K.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Cordes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, S. Brown (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STSci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34200" y="6000690"/>
            <a:ext cx="1297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  <a:latin typeface="Gill Sans MT" pitchFamily="34" charset="0"/>
                <a:cs typeface="Gill Sans" pitchFamily="17" charset="0"/>
              </a:rPr>
              <a:t>(300 km/s)</a:t>
            </a:r>
          </a:p>
        </p:txBody>
      </p:sp>
    </p:spTree>
    <p:extLst>
      <p:ext uri="{BB962C8B-B14F-4D97-AF65-F5344CB8AC3E}">
        <p14:creationId xmlns:p14="http://schemas.microsoft.com/office/powerpoint/2010/main" val="4613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20200" cy="6874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202" y="6550223"/>
            <a:ext cx="2246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Image: NASA/CXC/M. Weiss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85259" y="5377190"/>
            <a:ext cx="2748541" cy="566410"/>
            <a:chOff x="6629400" y="4605010"/>
            <a:chExt cx="2748541" cy="56641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629400" y="4605010"/>
              <a:ext cx="2748541" cy="0"/>
            </a:xfrm>
            <a:prstGeom prst="straightConnector1">
              <a:avLst/>
            </a:prstGeom>
            <a:ln w="57150" cmpd="sng">
              <a:solidFill>
                <a:schemeClr val="accent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87141" y="4648200"/>
              <a:ext cx="2561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800" dirty="0" smtClean="0">
                  <a:solidFill>
                    <a:schemeClr val="accent3"/>
                  </a:solidFill>
                  <a:latin typeface="Gill Sans MT" pitchFamily="34" charset="0"/>
                  <a:cs typeface="Gill Sans" pitchFamily="17" charset="0"/>
                </a:rPr>
                <a:t>one billion years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914400" y="381000"/>
            <a:ext cx="7853941" cy="152400"/>
          </a:xfrm>
          <a:prstGeom prst="rect">
            <a:avLst/>
          </a:prstGeom>
          <a:solidFill>
            <a:srgbClr val="390C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1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6427113"/>
              <a:ext cx="5410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Credit: NASA, ESA, the Hubble Heritage (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STScI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/AURA)-ESA/Hubble Collaboration, and A. Evans (University of Virginia, Charlottesville/NRAO/Stony Brook University) </a:t>
              </a:r>
              <a:endPara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65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Galaxy merger model for quasar evolution </a:t>
            </a:r>
            <a:r>
              <a:rPr lang="en-US" sz="2800" b="0" i="1" dirty="0" smtClean="0">
                <a:solidFill>
                  <a:schemeClr val="bg1">
                    <a:lumMod val="50000"/>
                  </a:schemeClr>
                </a:solidFill>
              </a:rPr>
              <a:t>(Sanders et al. 1988)</a:t>
            </a:r>
            <a:endParaRPr lang="en-US" sz="28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0338"/>
            <a:ext cx="9144000" cy="36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1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Most Luminous Broad-line QSOs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only with the WISE all-sky data that we can make a concerted effort to find the *truly* most luminous QSOs… now that we have mid-infrared!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548"/>
            <a:ext cx="9144000" cy="6687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4625" y="2873375"/>
            <a:ext cx="813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SFR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8780" y="4645025"/>
            <a:ext cx="7335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</a:t>
            </a:r>
            <a:r>
              <a:rPr lang="en-US" sz="32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bol</a:t>
            </a:r>
            <a:endParaRPr lang="en-US" sz="32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70125" y="31750"/>
            <a:ext cx="4730749" cy="6016625"/>
            <a:chOff x="2270125" y="31750"/>
            <a:chExt cx="4730749" cy="6016625"/>
          </a:xfrm>
        </p:grpSpPr>
        <p:sp>
          <p:nvSpPr>
            <p:cNvPr id="8" name="Rounded Rectangle 7"/>
            <p:cNvSpPr/>
            <p:nvPr/>
          </p:nvSpPr>
          <p:spPr>
            <a:xfrm>
              <a:off x="4667250" y="2889250"/>
              <a:ext cx="269875" cy="3159125"/>
            </a:xfrm>
            <a:prstGeom prst="round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70125" y="31750"/>
              <a:ext cx="4730749" cy="2508250"/>
            </a:xfrm>
            <a:prstGeom prst="round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4548632" y="2397125"/>
              <a:ext cx="484632" cy="60032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24200" y="6505515"/>
            <a:ext cx="3356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Hopkins et al. 2008,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ApJS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175, 356</a:t>
            </a:r>
          </a:p>
        </p:txBody>
      </p:sp>
    </p:spTree>
    <p:extLst>
      <p:ext uri="{BB962C8B-B14F-4D97-AF65-F5344CB8AC3E}">
        <p14:creationId xmlns:p14="http://schemas.microsoft.com/office/powerpoint/2010/main" val="155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ALM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Presentation_Advanced.pot</Template>
  <TotalTime>17448</TotalTime>
  <Words>2064</Words>
  <Application>Microsoft Macintosh PowerPoint</Application>
  <PresentationFormat>On-screen Show (4:3)</PresentationFormat>
  <Paragraphs>285</Paragraphs>
  <Slides>31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Title Slide - ALMA 2</vt:lpstr>
      <vt:lpstr>Title Slide - ALMA 1</vt:lpstr>
      <vt:lpstr>Title Slide - NTC</vt:lpstr>
      <vt:lpstr>Title Slide - GBT</vt:lpstr>
      <vt:lpstr>Title Slide - Green Bank Science Center</vt:lpstr>
      <vt:lpstr>Title Blank Slide - ALMA 2</vt:lpstr>
      <vt:lpstr>Title Blank Slide - ALMA 1</vt:lpstr>
      <vt:lpstr>Title Blank Slide - NTC</vt:lpstr>
      <vt:lpstr>Title Blank Slide - GBT</vt:lpstr>
      <vt:lpstr>Title Blank Slide - Green Bank Science Center</vt:lpstr>
      <vt:lpstr>Blue Image Bottom Bar</vt:lpstr>
      <vt:lpstr>NAASC Background</vt:lpstr>
      <vt:lpstr>CDL Background</vt:lpstr>
      <vt:lpstr>NTC Background</vt:lpstr>
      <vt:lpstr>1_NTC Background</vt:lpstr>
      <vt:lpstr>2_NTC Background</vt:lpstr>
      <vt:lpstr>The Most Luminous Quasars </vt:lpstr>
      <vt:lpstr>What I hope you will learn from this talk</vt:lpstr>
      <vt:lpstr>Quasar structure: an artist’s conception</vt:lpstr>
      <vt:lpstr>Radio quasar habitat: elliptical galaxies</vt:lpstr>
      <vt:lpstr>PowerPoint Presentation</vt:lpstr>
      <vt:lpstr>PowerPoint Presentation</vt:lpstr>
      <vt:lpstr>PowerPoint Presentation</vt:lpstr>
      <vt:lpstr>Galaxy merger model for quasar evolution (Sanders et al. 1988)</vt:lpstr>
      <vt:lpstr>The Most Luminous Broad-line QSOs </vt:lpstr>
      <vt:lpstr>Black Hole Accretion</vt:lpstr>
      <vt:lpstr>Today’s most luminous and massive galaxies are “red and dead” ellipticals</vt:lpstr>
      <vt:lpstr>“Quasar-mode” feedback in galaxies</vt:lpstr>
      <vt:lpstr>“Radio-mode feedback”: inner kpc</vt:lpstr>
      <vt:lpstr>Goal: Identify and study the most luminous obscured and unobscured quasars and their host galaxies</vt:lpstr>
      <vt:lpstr>Luminous infrared sources: Wide-field Infrared Survey Explorer</vt:lpstr>
      <vt:lpstr>Radio “loudness” determined with the NRAO-VLA Sky Survey (NVSS)</vt:lpstr>
      <vt:lpstr>Obscured (dusty) quasars are red in WISE</vt:lpstr>
      <vt:lpstr>Luminous obscured quasars:  selection summary: 600 candidates</vt:lpstr>
      <vt:lpstr>Targeted observations (southern)</vt:lpstr>
      <vt:lpstr>Targeted observations: optical spectra </vt:lpstr>
      <vt:lpstr>Targeted observations:  ALMA (Cycle 0)</vt:lpstr>
      <vt:lpstr>Initial results:  ALMA continuum + redshifts</vt:lpstr>
      <vt:lpstr>VLA: higher resolution radio imaging and radio spectra</vt:lpstr>
      <vt:lpstr>What’s next?</vt:lpstr>
      <vt:lpstr>Optical QSO identification:  Sloan Digital Sky Survey</vt:lpstr>
      <vt:lpstr>Compilation of multi-wavelength sky surveys</vt:lpstr>
      <vt:lpstr>Empirical luminosity determination</vt:lpstr>
      <vt:lpstr>Sample of most luminous optical QSOs</vt:lpstr>
      <vt:lpstr>Optical and mid-infrared colors</vt:lpstr>
      <vt:lpstr>Exploration of the host galaxies of the most luminous QSOs</vt:lpstr>
      <vt:lpstr>Summary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 Johnson</dc:creator>
  <cp:lastModifiedBy>postdoc</cp:lastModifiedBy>
  <cp:revision>681</cp:revision>
  <dcterms:created xsi:type="dcterms:W3CDTF">2009-03-03T19:26:39Z</dcterms:created>
  <dcterms:modified xsi:type="dcterms:W3CDTF">2013-04-30T14:30:08Z</dcterms:modified>
</cp:coreProperties>
</file>