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.bin" ContentType="application/vnd.openxmlformats-officedocument.oleObject"/>
  <Override PartName="/ppt/notesSlides/notesSlide9.xml" ContentType="application/vnd.openxmlformats-officedocument.presentationml.notesSlide+xml"/>
  <Override PartName="/ppt/embeddings/oleObject2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</p:sldMasterIdLst>
  <p:notesMasterIdLst>
    <p:notesMasterId r:id="rId40"/>
  </p:notes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7" r:id="rId9"/>
    <p:sldId id="268" r:id="rId10"/>
    <p:sldId id="263" r:id="rId11"/>
    <p:sldId id="264" r:id="rId12"/>
    <p:sldId id="265" r:id="rId13"/>
    <p:sldId id="266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78" r:id="rId25"/>
    <p:sldId id="280" r:id="rId26"/>
    <p:sldId id="291" r:id="rId27"/>
    <p:sldId id="283" r:id="rId28"/>
    <p:sldId id="281" r:id="rId29"/>
    <p:sldId id="282" r:id="rId30"/>
    <p:sldId id="284" r:id="rId31"/>
    <p:sldId id="285" r:id="rId32"/>
    <p:sldId id="286" r:id="rId33"/>
    <p:sldId id="290" r:id="rId34"/>
    <p:sldId id="289" r:id="rId35"/>
    <p:sldId id="296" r:id="rId36"/>
    <p:sldId id="294" r:id="rId37"/>
    <p:sldId id="292" r:id="rId38"/>
    <p:sldId id="293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18" autoAdjust="0"/>
    <p:restoredTop sz="94660"/>
  </p:normalViewPr>
  <p:slideViewPr>
    <p:cSldViewPr snapToGrid="0" snapToObjects="1">
      <p:cViewPr>
        <p:scale>
          <a:sx n="65" d="100"/>
          <a:sy n="65" d="100"/>
        </p:scale>
        <p:origin x="-2008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378824-C801-5E4E-B45D-258750476D55}" type="datetimeFigureOut">
              <a:rPr lang="en-US" smtClean="0"/>
              <a:t>4/29/13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312045-01A0-CC44-8239-8C590804D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705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</a:t>
            </a:r>
            <a:r>
              <a:rPr lang="en-US" dirty="0" err="1" smtClean="0"/>
              <a:t>nrao</a:t>
            </a:r>
            <a:r>
              <a:rPr lang="en-US" baseline="0" dirty="0" smtClean="0"/>
              <a:t> postdoc in CV, </a:t>
            </a:r>
            <a:endParaRPr lang="en-US" dirty="0" smtClean="0"/>
          </a:p>
          <a:p>
            <a:r>
              <a:rPr lang="en-US" dirty="0" smtClean="0"/>
              <a:t>If you look in the program, it appears that there’s a very interesting project I’m meant to discuss with</a:t>
            </a:r>
            <a:r>
              <a:rPr lang="en-US" baseline="0" dirty="0" smtClean="0"/>
              <a:t> you… finding gas rich galaxies in the GALFA HI survey</a:t>
            </a:r>
          </a:p>
          <a:p>
            <a:r>
              <a:rPr lang="en-US" baseline="0" dirty="0" smtClean="0"/>
              <a:t>unfortunately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12045-01A0-CC44-8239-8C590804D5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4478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CAF41-097A-AD47-9519-4085035D5696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Diagonals: lines of constant SFE indicating </a:t>
            </a:r>
            <a:r>
              <a:rPr lang="en-US" dirty="0" err="1" smtClean="0"/>
              <a:t>sigma(SFR</a:t>
            </a:r>
            <a:r>
              <a:rPr lang="en-US" dirty="0" smtClean="0"/>
              <a:t>)</a:t>
            </a:r>
            <a:r>
              <a:rPr lang="en-US" baseline="0" dirty="0" smtClean="0"/>
              <a:t> needed to consume 1/10/100% of gas within 10^8 years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Recent debate – over slope and whether the SF law varies with environment – from </a:t>
            </a:r>
            <a:r>
              <a:rPr lang="en-US" baseline="0" dirty="0" err="1" smtClean="0"/>
              <a:t>obs</a:t>
            </a:r>
            <a:r>
              <a:rPr lang="en-US" baseline="0" dirty="0" smtClean="0"/>
              <a:t> of high </a:t>
            </a:r>
            <a:r>
              <a:rPr lang="en-US" baseline="0" dirty="0" err="1" smtClean="0"/>
              <a:t>redshift</a:t>
            </a:r>
            <a:r>
              <a:rPr lang="en-US" baseline="0" dirty="0" smtClean="0"/>
              <a:t> starburst galaxies and in regions of low gas surface density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Obs</a:t>
            </a:r>
            <a:r>
              <a:rPr lang="en-US" baseline="0" dirty="0" smtClean="0"/>
              <a:t> compiled in the left panel (three different regions observed) – promotes idea of SF thresholds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recent results from Mark </a:t>
            </a:r>
            <a:r>
              <a:rPr lang="en-US" baseline="0" dirty="0" err="1" smtClean="0"/>
              <a:t>Krumholz</a:t>
            </a:r>
            <a:r>
              <a:rPr lang="en-US" baseline="0" dirty="0" smtClean="0"/>
              <a:t> on right suggest SF law may be volumetric – dividing gas surface density by the local free fall time yields a single SF law, 1% of gas turns into stars per local </a:t>
            </a:r>
            <a:r>
              <a:rPr lang="en-US" baseline="0" dirty="0" err="1" smtClean="0"/>
              <a:t>ff</a:t>
            </a:r>
            <a:r>
              <a:rPr lang="en-US" baseline="0" dirty="0" smtClean="0"/>
              <a:t> time –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MW-</a:t>
            </a:r>
            <a:r>
              <a:rPr lang="en-US" baseline="0" dirty="0" err="1" smtClean="0"/>
              <a:t>esque</a:t>
            </a:r>
            <a:r>
              <a:rPr lang="en-US" baseline="0" dirty="0" smtClean="0"/>
              <a:t> star forming GMCs collapse from general ISM and yield a different depletion time than starbursts, where SF regions are not that much denser than ISM and free fall time of entire region is the important quantity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CAF41-097A-AD47-9519-4085035D5696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CAF41-097A-AD47-9519-4085035D5696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Observations of entire</a:t>
            </a:r>
            <a:r>
              <a:rPr lang="en-US" baseline="0" dirty="0" smtClean="0"/>
              <a:t> galaxies, mostly unresolved, which we can understand in the context of galaxies which we understand locally</a:t>
            </a:r>
            <a:endParaRPr lang="en-US" dirty="0" smtClean="0"/>
          </a:p>
          <a:p>
            <a:r>
              <a:rPr lang="en-US" dirty="0" smtClean="0"/>
              <a:t>In</a:t>
            </a:r>
            <a:r>
              <a:rPr lang="en-US" baseline="0" dirty="0" smtClean="0"/>
              <a:t> a few cases, resolved observations – indicate that </a:t>
            </a:r>
            <a:r>
              <a:rPr lang="en-US" baseline="0" dirty="0" err="1" smtClean="0"/>
              <a:t>Xco</a:t>
            </a:r>
            <a:r>
              <a:rPr lang="en-US" baseline="0" dirty="0" smtClean="0"/>
              <a:t> is similar to the Galaxy, about a factor of 5 higher than in local ULIRGs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So understanding molecular gas is crucial to understanding galaxies – how is it configured? GMCs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CAF41-097A-AD47-9519-4085035D5696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Gmcs</a:t>
            </a:r>
            <a:r>
              <a:rPr lang="en-US" dirty="0" smtClean="0"/>
              <a:t> – about half</a:t>
            </a:r>
            <a:r>
              <a:rPr lang="en-US" baseline="0" dirty="0" smtClean="0"/>
              <a:t> of the mass interior to sun’s orbit,( but only about 1% of the volume of the ISM?)</a:t>
            </a:r>
          </a:p>
          <a:p>
            <a:r>
              <a:rPr lang="en-US" baseline="0" dirty="0" smtClean="0"/>
              <a:t>Lie in the </a:t>
            </a:r>
            <a:r>
              <a:rPr lang="en-US" baseline="0" dirty="0" err="1" smtClean="0"/>
              <a:t>midplane</a:t>
            </a:r>
            <a:r>
              <a:rPr lang="en-US" baseline="0" dirty="0" smtClean="0"/>
              <a:t> of the disk, so within scale heights of 50-75 pc (thinner than the warm atomic and warm ionized parts of the ISM, which extend up to 1000 pc)</a:t>
            </a:r>
          </a:p>
          <a:p>
            <a:r>
              <a:rPr lang="en-US" baseline="0" dirty="0" smtClean="0"/>
              <a:t>Substructure – clumps, sheets, bubbles, filaments -- densest parts are called cores, where SF can occur because it’s dense and cold enough there</a:t>
            </a:r>
          </a:p>
          <a:p>
            <a:r>
              <a:rPr lang="en-US" baseline="0" dirty="0" smtClean="0"/>
              <a:t>Self gravitating – not confined by external pressure – supersonic turbulent </a:t>
            </a:r>
            <a:r>
              <a:rPr lang="en-US" baseline="0" dirty="0" err="1" smtClean="0"/>
              <a:t>linewidths</a:t>
            </a:r>
            <a:r>
              <a:rPr lang="en-US" baseline="0" dirty="0" smtClean="0"/>
              <a:t> of CO are a few km/s, as compared to the 0.1 km/s (thermal) sound speed of gas at this temperature (less than ~30 K)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CAF41-097A-AD47-9519-4085035D5696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Problem with observing H2 directly -- H2 lacks a dipole moment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--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molecular gas too cold for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quadrupole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emission -- high opacity of molecular clouds prevents UV absorption studies from probing the bulk of the gas – use CO as a proxy for H2</a:t>
            </a:r>
            <a:endParaRPr lang="en-US" dirty="0" smtClean="0"/>
          </a:p>
          <a:p>
            <a:r>
              <a:rPr lang="en-US" dirty="0" smtClean="0"/>
              <a:t>Critical</a:t>
            </a:r>
            <a:r>
              <a:rPr lang="en-US" baseline="0" dirty="0" smtClean="0"/>
              <a:t> density: Einstein’s coefficient for spontaneous emission over </a:t>
            </a:r>
            <a:r>
              <a:rPr lang="en-US" baseline="0" dirty="0" err="1" smtClean="0"/>
              <a:t>collisional</a:t>
            </a:r>
            <a:r>
              <a:rPr lang="en-US" baseline="0" dirty="0" smtClean="0"/>
              <a:t> cross section * velocity of H2</a:t>
            </a:r>
          </a:p>
          <a:p>
            <a:r>
              <a:rPr lang="en-US" baseline="0" dirty="0" smtClean="0"/>
              <a:t>But CO (1-0) is optically thick (from </a:t>
            </a:r>
            <a:r>
              <a:rPr lang="en-US" baseline="0" dirty="0" err="1" smtClean="0"/>
              <a:t>obs</a:t>
            </a:r>
            <a:r>
              <a:rPr lang="en-US" baseline="0" dirty="0" smtClean="0"/>
              <a:t> of 13CO) – must also include induced </a:t>
            </a:r>
            <a:r>
              <a:rPr lang="en-US" baseline="0" dirty="0" err="1" smtClean="0"/>
              <a:t>radiative</a:t>
            </a:r>
            <a:r>
              <a:rPr lang="en-US" baseline="0" dirty="0" smtClean="0"/>
              <a:t> processes. We end up correcting critical density for excitation by a factor of tau in optically thick regime</a:t>
            </a:r>
          </a:p>
          <a:p>
            <a:r>
              <a:rPr lang="en-US" baseline="0" dirty="0" smtClean="0"/>
              <a:t>So we want to observe </a:t>
            </a:r>
            <a:r>
              <a:rPr lang="en-US" baseline="0" dirty="0" err="1" smtClean="0"/>
              <a:t>GMCs</a:t>
            </a:r>
            <a:r>
              <a:rPr lang="en-US" baseline="0" dirty="0" smtClean="0"/>
              <a:t> in CO – what do they look like in the MW?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BD8CB-90B5-4F4F-983A-C8B2743584A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</a:t>
            </a:r>
            <a:r>
              <a:rPr lang="en-US" baseline="0" dirty="0" smtClean="0"/>
              <a:t> immediately obvious that GMCs should obey any physical trend – but 25 years ago (at Stony Brook!) it was discovered it turns out they do, suggesting that they are governed by the same physics</a:t>
            </a:r>
          </a:p>
          <a:p>
            <a:r>
              <a:rPr lang="en-US" baseline="0" dirty="0" smtClean="0"/>
              <a:t>Are extragalactic </a:t>
            </a:r>
            <a:r>
              <a:rPr lang="en-US" baseline="0" dirty="0" err="1" smtClean="0"/>
              <a:t>GMCs</a:t>
            </a:r>
            <a:r>
              <a:rPr lang="en-US" baseline="0" dirty="0" smtClean="0"/>
              <a:t> governed by this physics too? Resolving individual </a:t>
            </a:r>
            <a:r>
              <a:rPr lang="en-US" baseline="0" dirty="0" err="1" smtClean="0"/>
              <a:t>GMCs</a:t>
            </a:r>
            <a:r>
              <a:rPr lang="en-US" baseline="0" dirty="0" smtClean="0"/>
              <a:t> outside of the Milky Way is not particularly easy, and until recently we’ve been limited to clouds mostly in dwarfs…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CAF41-097A-AD47-9519-4085035D5696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there are </a:t>
            </a:r>
            <a:r>
              <a:rPr lang="en-US" dirty="0" err="1" smtClean="0"/>
              <a:t>metallicity</a:t>
            </a:r>
            <a:r>
              <a:rPr lang="en-US" dirty="0" smtClean="0"/>
              <a:t> </a:t>
            </a:r>
            <a:r>
              <a:rPr lang="en-US" smtClean="0"/>
              <a:t>effects driving </a:t>
            </a:r>
            <a:r>
              <a:rPr lang="en-US" baseline="0" smtClean="0"/>
              <a:t>trends </a:t>
            </a:r>
            <a:r>
              <a:rPr lang="en-US" baseline="0" dirty="0" smtClean="0"/>
              <a:t>in those </a:t>
            </a:r>
            <a:r>
              <a:rPr lang="en-US" baseline="0" smtClean="0"/>
              <a:t>nearby clouds</a:t>
            </a:r>
            <a:endParaRPr lang="en-US" baseline="0" dirty="0" smtClean="0"/>
          </a:p>
          <a:p>
            <a:r>
              <a:rPr lang="en-US" dirty="0" smtClean="0"/>
              <a:t>Goes in direction one</a:t>
            </a:r>
            <a:r>
              <a:rPr lang="en-US" baseline="0" dirty="0" smtClean="0"/>
              <a:t> would expect – higher </a:t>
            </a:r>
            <a:r>
              <a:rPr lang="en-US" baseline="0" dirty="0" err="1" smtClean="0"/>
              <a:t>Xco</a:t>
            </a:r>
            <a:r>
              <a:rPr lang="en-US" baseline="0" dirty="0" smtClean="0"/>
              <a:t> in lower </a:t>
            </a:r>
            <a:r>
              <a:rPr lang="en-US" baseline="0" dirty="0" err="1" smtClean="0"/>
              <a:t>metallicity</a:t>
            </a:r>
            <a:r>
              <a:rPr lang="en-US" baseline="0" dirty="0" smtClean="0"/>
              <a:t> environments / lower dust environments – poorer self-shielding lets CO get dissociated and CO-emitting cores shrink, so </a:t>
            </a:r>
            <a:r>
              <a:rPr lang="en-US" baseline="0" dirty="0" err="1" smtClean="0"/>
              <a:t>Xco</a:t>
            </a:r>
            <a:r>
              <a:rPr lang="en-US" baseline="0" dirty="0" smtClean="0"/>
              <a:t> goes up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12045-01A0-CC44-8239-8C590804D58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020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Starting</a:t>
            </a:r>
            <a:r>
              <a:rPr lang="en-US" baseline="0" dirty="0" smtClean="0"/>
              <a:t> to be able to get </a:t>
            </a:r>
            <a:r>
              <a:rPr lang="en-US" baseline="0" dirty="0" err="1" smtClean="0"/>
              <a:t>GMCs</a:t>
            </a:r>
            <a:r>
              <a:rPr lang="en-US" baseline="0" dirty="0" smtClean="0"/>
              <a:t> in nearby galaxies (NGC 6946 – </a:t>
            </a:r>
            <a:r>
              <a:rPr lang="en-US" baseline="0" dirty="0" err="1" smtClean="0"/>
              <a:t>Rebolledo</a:t>
            </a:r>
            <a:r>
              <a:rPr lang="en-US" baseline="0" dirty="0" smtClean="0"/>
              <a:t> in prep, DM12 and IC342 – Hirota2011)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BD8CB-90B5-4F4F-983A-C8B2743584AF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Xco</a:t>
            </a:r>
            <a:r>
              <a:rPr lang="en-US" dirty="0" smtClean="0"/>
              <a:t> </a:t>
            </a:r>
          </a:p>
          <a:p>
            <a:r>
              <a:rPr lang="en-US" dirty="0" smtClean="0"/>
              <a:t>Resolved comparisons</a:t>
            </a:r>
            <a:r>
              <a:rPr lang="en-US" baseline="0" dirty="0" smtClean="0"/>
              <a:t> of star formation tracers and gas surface density – does the KS law survive on scales smaller than 500 or 1000 pc?</a:t>
            </a:r>
          </a:p>
          <a:p>
            <a:r>
              <a:rPr lang="en-US" baseline="0" dirty="0" smtClean="0"/>
              <a:t>ISM evolution via GMA/GMC distributions and kinematics</a:t>
            </a:r>
          </a:p>
          <a:p>
            <a:r>
              <a:rPr lang="en-US" baseline="0" dirty="0" smtClean="0"/>
              <a:t>SF efficiencies on spiral arms and in </a:t>
            </a:r>
            <a:r>
              <a:rPr lang="en-US" baseline="0" dirty="0" err="1" smtClean="0"/>
              <a:t>interarm</a:t>
            </a:r>
            <a:r>
              <a:rPr lang="en-US" baseline="0" dirty="0" smtClean="0"/>
              <a:t> regions, density wave studies via offsets between CO peaks and </a:t>
            </a:r>
            <a:r>
              <a:rPr lang="en-US" baseline="0" dirty="0" err="1" smtClean="0"/>
              <a:t>Halpha</a:t>
            </a:r>
            <a:r>
              <a:rPr lang="en-US" baseline="0" dirty="0" smtClean="0"/>
              <a:t> emission</a:t>
            </a:r>
          </a:p>
          <a:p>
            <a:r>
              <a:rPr lang="en-US" baseline="0" dirty="0" smtClean="0"/>
              <a:t>Gas/dust ratios in collaboration with the Herschel legacy KINGFISH project</a:t>
            </a:r>
          </a:p>
          <a:p>
            <a:r>
              <a:rPr lang="en-US" baseline="0" dirty="0" smtClean="0"/>
              <a:t>All with the help of ancillary data – HI (VLA, WSRT), UV (GALEX), IR (Spitzer, Herschel) for gas phase and star formation studies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CAF41-097A-AD47-9519-4085035D5696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would appear this was a bit of an optimistic typo… and what I meant to have promised to discuss is the</a:t>
            </a:r>
            <a:r>
              <a:rPr lang="en-US" baseline="0" dirty="0" smtClean="0"/>
              <a:t> culmination of a lot of work by a large team of people at my last postdoc,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12045-01A0-CC44-8239-8C590804D58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5530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BD8CB-90B5-4F4F-983A-C8B2743584AF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BEARS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MULTI-BEAM RECEIVER ON NRO45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full range of galactic structures and dynamical environments (strong/weak spiral arms and bar potentials) -- from early-type (Sa-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Sab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to late-type spiral galaxies 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Sb-Sbc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-- from barred (SAB, SB) to non-barred galaxies (SA) -- from flocculent galaxies (Arm Class 1-4: weak spiral arms) to grand-design spiral galaxies (9-12: strong spiral arms).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Missing zero spacing problem – sensitivity to structure on all scales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CAF41-097A-AD47-9519-4085035D5696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weight of the NRO45 visibilities, with respect to CARMA, are determined based on the RMS noise of the NRO45 cube.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pixel sensitivities ∆Sp of CARMA and NRO45 as function of baseline length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fixed image sensitivities ∆Si. The CARMA and NRO45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uv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coverages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overlap significantly between 4 and 10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kλ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The NRO45 noise (sensitivity) increases rapidly beyond the baseline length of about half the diameter (∼ 8kλ), and CARMA can complement the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uv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range beyond that. 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imaging sensitivities of our CARMA and NRO45 observations are 27 and 155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mJy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velocity width of 10 km s−1, respectively. Their sensitivities match around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∼ 4-6kλ, within the range where the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uv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coverages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overlap.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CAF41-097A-AD47-9519-4085035D5696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Typical resolution of the BIMA-SONG survey of several years ago (BIMA survey of nearby galaxies) is 6’’ or a few 100 pc – we have factors of 2-3 better resolution and in most cases a factor of 2-3 better sensitivity</a:t>
            </a:r>
          </a:p>
          <a:p>
            <a:r>
              <a:rPr lang="en-US" baseline="0" dirty="0" err="1" smtClean="0"/>
              <a:t>Obs</a:t>
            </a:r>
            <a:r>
              <a:rPr lang="en-US" baseline="0" dirty="0" smtClean="0"/>
              <a:t> time: of order 20-30 hours per galaxy at each telescope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BD8CB-90B5-4F4F-983A-C8B2743584AF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resolution less than 80 pc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12045-01A0-CC44-8239-8C590804D58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6068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8um image of NGC 6946 and positions</a:t>
            </a:r>
            <a:r>
              <a:rPr lang="en-US" baseline="0" dirty="0" smtClean="0"/>
              <a:t> of detected GMCs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12045-01A0-CC44-8239-8C590804D58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302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Individual</a:t>
            </a:r>
            <a:r>
              <a:rPr lang="en-US" baseline="0" dirty="0" smtClean="0"/>
              <a:t> GMCs in nearby galaxies show similar properties to those in the MW disk – resolution less than 80 pc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12045-01A0-CC44-8239-8C590804D58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836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Yielding</a:t>
            </a:r>
            <a:r>
              <a:rPr lang="en-US" baseline="0" dirty="0" smtClean="0"/>
              <a:t> a similar conversion factor in individual clouds with typical factor of 2 scatter and no radial trend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12045-01A0-CC44-8239-8C590804D58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836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Conversion factors from </a:t>
            </a:r>
            <a:r>
              <a:rPr lang="en-US" dirty="0" err="1" smtClean="0"/>
              <a:t>Virial</a:t>
            </a:r>
            <a:r>
              <a:rPr lang="en-US" dirty="0" smtClean="0"/>
              <a:t> measurements</a:t>
            </a:r>
            <a:r>
              <a:rPr lang="en-US" baseline="0" dirty="0" smtClean="0"/>
              <a:t> compared to </a:t>
            </a:r>
            <a:r>
              <a:rPr lang="en-US" baseline="0" dirty="0" err="1" smtClean="0"/>
              <a:t>metallicity</a:t>
            </a:r>
            <a:r>
              <a:rPr lang="en-US" baseline="0" dirty="0" smtClean="0"/>
              <a:t> (which is a big source of error) and various predictions based on observations of resolved </a:t>
            </a:r>
            <a:r>
              <a:rPr lang="en-US" baseline="0" dirty="0" err="1" smtClean="0"/>
              <a:t>GMCs</a:t>
            </a:r>
            <a:r>
              <a:rPr lang="en-US" baseline="0" dirty="0" smtClean="0"/>
              <a:t> in lower-</a:t>
            </a:r>
            <a:r>
              <a:rPr lang="en-US" baseline="0" dirty="0" err="1" smtClean="0"/>
              <a:t>z</a:t>
            </a:r>
            <a:r>
              <a:rPr lang="en-US" baseline="0" dirty="0" smtClean="0"/>
              <a:t> systems</a:t>
            </a:r>
          </a:p>
          <a:p>
            <a:r>
              <a:rPr lang="en-US" dirty="0" smtClean="0"/>
              <a:t>Wilson </a:t>
            </a:r>
            <a:r>
              <a:rPr lang="en-US" dirty="0" err="1" smtClean="0"/>
              <a:t>metallicity</a:t>
            </a:r>
            <a:r>
              <a:rPr lang="en-US" dirty="0" smtClean="0"/>
              <a:t>-conversion</a:t>
            </a:r>
            <a:r>
              <a:rPr lang="en-US" baseline="0" dirty="0" smtClean="0"/>
              <a:t> factor relation for 2x10^20</a:t>
            </a:r>
          </a:p>
          <a:p>
            <a:r>
              <a:rPr lang="en-US" baseline="0" dirty="0" smtClean="0"/>
              <a:t>Shows our narrow range of probed </a:t>
            </a:r>
            <a:r>
              <a:rPr lang="en-US" baseline="0" dirty="0" err="1" smtClean="0"/>
              <a:t>metallicity</a:t>
            </a:r>
            <a:endParaRPr lang="en-US" baseline="0" dirty="0" smtClean="0"/>
          </a:p>
          <a:p>
            <a:r>
              <a:rPr lang="en-US" baseline="0" dirty="0" smtClean="0"/>
              <a:t>Very dependent upon the </a:t>
            </a:r>
            <a:r>
              <a:rPr lang="en-US" baseline="0" dirty="0" err="1" smtClean="0"/>
              <a:t>metallicity</a:t>
            </a:r>
            <a:r>
              <a:rPr lang="en-US" baseline="0" dirty="0" smtClean="0"/>
              <a:t> formalism that you choose – these are the theoretically calibrated </a:t>
            </a:r>
            <a:r>
              <a:rPr lang="en-US" baseline="0" dirty="0" err="1" smtClean="0"/>
              <a:t>Kobulnicky</a:t>
            </a:r>
            <a:r>
              <a:rPr lang="en-US" baseline="0" dirty="0" smtClean="0"/>
              <a:t> &amp; </a:t>
            </a:r>
            <a:r>
              <a:rPr lang="en-US" baseline="0" dirty="0" err="1" smtClean="0"/>
              <a:t>Kewley</a:t>
            </a:r>
            <a:r>
              <a:rPr lang="en-US" baseline="0" dirty="0" smtClean="0"/>
              <a:t> 2004 values (same with B08), but the empirically calibrated changes by 0.6 </a:t>
            </a:r>
            <a:r>
              <a:rPr lang="en-US" baseline="0" dirty="0" err="1" smtClean="0"/>
              <a:t>dex</a:t>
            </a:r>
            <a:endParaRPr lang="en-US" baseline="0" dirty="0" smtClean="0"/>
          </a:p>
          <a:p>
            <a:r>
              <a:rPr lang="en-US" baseline="0" dirty="0" err="1" smtClean="0"/>
              <a:t>Metallicity</a:t>
            </a:r>
            <a:r>
              <a:rPr lang="en-US" baseline="0" dirty="0" smtClean="0"/>
              <a:t> gradients published for two of the four galaxies – not very steep, </a:t>
            </a:r>
            <a:r>
              <a:rPr lang="en-US" baseline="0" dirty="0" err="1" smtClean="0"/>
              <a:t>mets</a:t>
            </a:r>
            <a:r>
              <a:rPr lang="en-US" baseline="0" dirty="0" smtClean="0"/>
              <a:t> change by less than 0.2 </a:t>
            </a:r>
            <a:r>
              <a:rPr lang="en-US" baseline="0" dirty="0" err="1" smtClean="0"/>
              <a:t>dex</a:t>
            </a:r>
            <a:r>
              <a:rPr lang="en-US" baseline="0" dirty="0" smtClean="0"/>
              <a:t> at </a:t>
            </a:r>
            <a:r>
              <a:rPr lang="en-US" baseline="0" dirty="0" err="1" smtClean="0"/>
              <a:t>r</a:t>
            </a:r>
            <a:r>
              <a:rPr lang="en-US" baseline="0" dirty="0" smtClean="0"/>
              <a:t>=2 </a:t>
            </a:r>
            <a:r>
              <a:rPr lang="en-US" baseline="0" dirty="0" err="1" smtClean="0"/>
              <a:t>kpc</a:t>
            </a:r>
            <a:r>
              <a:rPr lang="en-US" baseline="0" dirty="0" smtClean="0"/>
              <a:t>, which is almost the edge of our field of view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CAF41-097A-AD47-9519-4085035D5696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Using dust</a:t>
            </a:r>
            <a:r>
              <a:rPr lang="en-US" baseline="0" dirty="0" smtClean="0"/>
              <a:t> to gas measurements, Leroy et al show that </a:t>
            </a:r>
            <a:r>
              <a:rPr lang="en-US" baseline="0" dirty="0" err="1" smtClean="0"/>
              <a:t>Xco</a:t>
            </a:r>
            <a:r>
              <a:rPr lang="en-US" baseline="0" dirty="0" smtClean="0"/>
              <a:t> should become a strong function of </a:t>
            </a:r>
            <a:r>
              <a:rPr lang="en-US" baseline="0" dirty="0" err="1" smtClean="0"/>
              <a:t>metallicity</a:t>
            </a:r>
            <a:r>
              <a:rPr lang="en-US" baseline="0" dirty="0" smtClean="0"/>
              <a:t> just below these values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CAF41-097A-AD47-9519-4085035D5696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Don’t worry,</a:t>
            </a:r>
            <a:r>
              <a:rPr lang="en-US" baseline="0" dirty="0" smtClean="0"/>
              <a:t> I’m still in the right session… if you’ve been holding your breath all day waiting for the “gas in star forming galaxies” talks, you can still finally breathe for this one.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12045-01A0-CC44-8239-8C590804D58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813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</a:t>
            </a:r>
            <a:r>
              <a:rPr lang="en-US" smtClean="0"/>
              <a:t>time: </a:t>
            </a:r>
          </a:p>
          <a:p>
            <a:r>
              <a:rPr lang="en-US" smtClean="0"/>
              <a:t>Constant</a:t>
            </a:r>
            <a:r>
              <a:rPr lang="en-US" baseline="0" smtClean="0"/>
              <a:t> </a:t>
            </a:r>
            <a:r>
              <a:rPr lang="en-US" baseline="0" dirty="0" smtClean="0"/>
              <a:t>radial profile is in apparent contrast with sandstrom+2012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12045-01A0-CC44-8239-8C590804D58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896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Sandstrom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12 --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simultaneously solved for αCO and DGR by assuming that 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kpc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scales, the DGR is approximately constant. With this assumption, we can use maps of dust mass surface density, CO integrated intensity and H I column density to solve for both constants with no assumptions about their value or dependence 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metallicity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other parameters. --- USING CO (2-1)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12045-01A0-CC44-8239-8C590804D58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993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Sandstrom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12 --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simultaneously solved for αCO and DGR by assuming that 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kpc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scales, the DGR is approximately constant. With this assumption, we can use maps of dust mass surface density, CO integrated intensity and H I column density to solve for both constants with no assumptions about their value or dependence 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metallicity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other parameters. --- USING CO (2-1)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12045-01A0-CC44-8239-8C590804D58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99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I mentioned this is a big project with lots of people involved…</a:t>
            </a:r>
          </a:p>
          <a:p>
            <a:r>
              <a:rPr lang="en-US" dirty="0" smtClean="0"/>
              <a:t>Obligatory collaborators slide,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12045-01A0-CC44-8239-8C590804D5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700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</a:t>
            </a:r>
            <a:r>
              <a:rPr lang="en-US" baseline="0" dirty="0" smtClean="0"/>
              <a:t> is likely a point that is emphasized every time you hear an ALMA talk, but… </a:t>
            </a:r>
          </a:p>
          <a:p>
            <a:r>
              <a:rPr lang="en-US" dirty="0" smtClean="0"/>
              <a:t>Dominant component of the</a:t>
            </a:r>
            <a:r>
              <a:rPr lang="en-US" baseline="0" dirty="0" smtClean="0"/>
              <a:t> ISM of spiral galaxies. Studying the properties of and understanding/modeling them gives us insight into the evolution of these galaxies – describing their evolution would be impossible without a proper description of this gas. </a:t>
            </a:r>
          </a:p>
          <a:p>
            <a:r>
              <a:rPr lang="en-US" baseline="0" dirty="0" smtClean="0"/>
              <a:t>In fact, lots of recent work with molecular gas is reshaping our picture of galaxy evolution.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CAF41-097A-AD47-9519-4085035D5696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Classical picture</a:t>
            </a:r>
            <a:r>
              <a:rPr lang="en-US" baseline="0" dirty="0" smtClean="0"/>
              <a:t> of the ISM involves molecular gas on spiral arms – dissociates into HI in </a:t>
            </a:r>
            <a:r>
              <a:rPr lang="en-US" baseline="0" dirty="0" err="1" smtClean="0"/>
              <a:t>interarm</a:t>
            </a:r>
            <a:r>
              <a:rPr lang="en-US" baseline="0" dirty="0" smtClean="0"/>
              <a:t> regions, shocked back into molecules in arms</a:t>
            </a:r>
          </a:p>
          <a:p>
            <a:r>
              <a:rPr lang="en-US" baseline="0" dirty="0" smtClean="0"/>
              <a:t>Early </a:t>
            </a:r>
            <a:r>
              <a:rPr lang="en-US" baseline="0" dirty="0" err="1" smtClean="0"/>
              <a:t>obs</a:t>
            </a:r>
            <a:r>
              <a:rPr lang="en-US" baseline="0" dirty="0" smtClean="0"/>
              <a:t>: no CO in </a:t>
            </a:r>
            <a:r>
              <a:rPr lang="en-US" baseline="0" dirty="0" err="1" smtClean="0"/>
              <a:t>interarm</a:t>
            </a:r>
            <a:r>
              <a:rPr lang="en-US" baseline="0" dirty="0" smtClean="0"/>
              <a:t> regions, stellar ages in local GMCs &lt; 10 </a:t>
            </a:r>
            <a:r>
              <a:rPr lang="en-US" baseline="0" dirty="0" err="1" smtClean="0"/>
              <a:t>Myr</a:t>
            </a:r>
            <a:endParaRPr lang="en-US" baseline="0" dirty="0" smtClean="0"/>
          </a:p>
          <a:p>
            <a:r>
              <a:rPr lang="en-US" baseline="0" dirty="0" smtClean="0"/>
              <a:t>This forces the timescale to be short for GMCs – a few </a:t>
            </a:r>
            <a:r>
              <a:rPr lang="en-US" baseline="0" dirty="0" err="1" smtClean="0"/>
              <a:t>Myr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CAF41-097A-AD47-9519-4085035D5696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Molecular  cloud   distribution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--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GMAs  only  in  arms ,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GMCs  in  arm  &amp;  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interarm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regions  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CAF41-097A-AD47-9519-4085035D5696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Molecular  gas  fraction --  70%~80%  in  arms  and    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interarms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Evolution  scenario -- 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GMCs→GMAs→SF→GMCs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 --  little  molecular  gas   ionized/dissociated  after   star  formation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12045-01A0-CC44-8239-8C590804D58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418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Molecular  gas  fraction --  70%~80%  in  arms  and    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interarms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Evolution  scenario -- 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GMCs→GMAs→SF→GMCs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 --  little  molecular  gas   ionized/dissociated  after   star  formation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12045-01A0-CC44-8239-8C590804D58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28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18FC-B4A3-1046-985F-5E1D0EE8B2CF}" type="datetimeFigureOut">
              <a:rPr lang="en-US" smtClean="0"/>
              <a:t>4/29/13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18FC-B4A3-1046-985F-5E1D0EE8B2CF}" type="datetimeFigureOut">
              <a:rPr lang="en-US" smtClean="0"/>
              <a:t>4/29/13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FB71-9B34-894A-8490-A978354FB4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18FC-B4A3-1046-985F-5E1D0EE8B2CF}" type="datetimeFigureOut">
              <a:rPr lang="en-US" smtClean="0"/>
              <a:t>4/29/13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FB71-9B34-894A-8490-A978354FB4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18FC-B4A3-1046-985F-5E1D0EE8B2CF}" type="datetimeFigureOut">
              <a:rPr lang="en-US" smtClean="0"/>
              <a:t>4/29/13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FB71-9B34-894A-8490-A978354FB4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18FC-B4A3-1046-985F-5E1D0EE8B2CF}" type="datetimeFigureOut">
              <a:rPr lang="en-US" smtClean="0"/>
              <a:t>4/29/13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FB71-9B34-894A-8490-A978354FB49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18FC-B4A3-1046-985F-5E1D0EE8B2CF}" type="datetimeFigureOut">
              <a:rPr lang="en-US" smtClean="0"/>
              <a:t>4/29/13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FB71-9B34-894A-8490-A978354FB4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18FC-B4A3-1046-985F-5E1D0EE8B2CF}" type="datetimeFigureOut">
              <a:rPr lang="en-US" smtClean="0"/>
              <a:t>4/29/13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FB71-9B34-894A-8490-A978354FB49C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18FC-B4A3-1046-985F-5E1D0EE8B2CF}" type="datetimeFigureOut">
              <a:rPr lang="en-US" smtClean="0"/>
              <a:t>4/29/13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FB71-9B34-894A-8490-A978354FB4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18FC-B4A3-1046-985F-5E1D0EE8B2CF}" type="datetimeFigureOut">
              <a:rPr lang="en-US" smtClean="0"/>
              <a:t>4/29/13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FB71-9B34-894A-8490-A978354FB4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18FC-B4A3-1046-985F-5E1D0EE8B2CF}" type="datetimeFigureOut">
              <a:rPr lang="en-US" smtClean="0"/>
              <a:t>4/29/13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18FC-B4A3-1046-985F-5E1D0EE8B2CF}" type="datetimeFigureOut">
              <a:rPr lang="en-US" smtClean="0"/>
              <a:t>4/29/13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FB71-9B34-894A-8490-A978354FB4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F88318FC-B4A3-1046-985F-5E1D0EE8B2CF}" type="datetimeFigureOut">
              <a:rPr lang="en-US" smtClean="0"/>
              <a:t>4/29/13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6DB1FB71-9B34-894A-8490-A978354FB49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4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3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oleObject" Target="../embeddings/oleObject1.bin"/><Relationship Id="rId7" Type="http://schemas.openxmlformats.org/officeDocument/2006/relationships/image" Target="../media/image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oleObject" Target="../embeddings/oleObject2.bin"/><Relationship Id="rId8" Type="http://schemas.openxmlformats.org/officeDocument/2006/relationships/image" Target="../media/image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sz="2800" dirty="0"/>
              <a:t>Finding Tiny Gas Rich Galaxies in the GALFA-HI </a:t>
            </a:r>
            <a:r>
              <a:rPr lang="en-US" sz="2800" dirty="0" smtClean="0"/>
              <a:t>Survey </a:t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Jennifer Donovan Meyer</a:t>
            </a:r>
          </a:p>
          <a:p>
            <a:r>
              <a:rPr lang="en-US" dirty="0" smtClean="0"/>
              <a:t>NAASC Postdoc – NRAO, Charlottesville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517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Why study molecular gas?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FontTx/>
              <a:buChar char="-"/>
            </a:pPr>
            <a:r>
              <a:rPr lang="en-US" i="1" dirty="0" smtClean="0"/>
              <a:t>Traces (evolution of) the interstellar medium</a:t>
            </a:r>
          </a:p>
          <a:p>
            <a:pPr algn="ctr">
              <a:buFontTx/>
              <a:buChar char="-"/>
            </a:pPr>
            <a:r>
              <a:rPr lang="en-US" i="1" dirty="0" smtClean="0"/>
              <a:t>Necessary for star formation</a:t>
            </a:r>
          </a:p>
        </p:txBody>
      </p:sp>
    </p:spTree>
    <p:extLst>
      <p:ext uri="{BB962C8B-B14F-4D97-AF65-F5344CB8AC3E}">
        <p14:creationId xmlns:p14="http://schemas.microsoft.com/office/powerpoint/2010/main" val="2121161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/>
          <a:lstStyle/>
          <a:p>
            <a:r>
              <a:rPr lang="en-US" dirty="0" smtClean="0"/>
              <a:t>Schmidt-</a:t>
            </a:r>
            <a:r>
              <a:rPr lang="en-US" dirty="0" err="1" smtClean="0"/>
              <a:t>Kennicutt</a:t>
            </a:r>
            <a:r>
              <a:rPr lang="en-US" dirty="0" smtClean="0"/>
              <a:t> relation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alphaModFix/>
            <a:lum bright="-50000" contrast="70000"/>
          </a:blip>
          <a:srcRect/>
          <a:stretch>
            <a:fillRect/>
          </a:stretch>
        </p:blipFill>
        <p:spPr bwMode="auto">
          <a:xfrm>
            <a:off x="567267" y="1656104"/>
            <a:ext cx="3689118" cy="3663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alphaModFix/>
            <a:lum bright="-25000" contrast="40000"/>
          </a:blip>
          <a:stretch>
            <a:fillRect/>
          </a:stretch>
        </p:blipFill>
        <p:spPr>
          <a:xfrm>
            <a:off x="4601044" y="1646237"/>
            <a:ext cx="3849187" cy="36195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24516" y="5319169"/>
            <a:ext cx="1683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Bigiel</a:t>
            </a:r>
            <a:r>
              <a:rPr lang="en-US" dirty="0" smtClean="0"/>
              <a:t>+ (2008)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71116" y="5265740"/>
            <a:ext cx="207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Krumholz</a:t>
            </a:r>
            <a:r>
              <a:rPr lang="en-US" dirty="0" smtClean="0"/>
              <a:t>+ (2011)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1305231" y="3224001"/>
            <a:ext cx="3524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density of star formation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2679348" y="3233869"/>
            <a:ext cx="3524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density of star formation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54757" y="4470400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Gas surface density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873626" y="4489216"/>
            <a:ext cx="2364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Gas “volume” density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51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Why study molecular gas?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FontTx/>
              <a:buChar char="-"/>
            </a:pPr>
            <a:r>
              <a:rPr lang="en-US" i="1" dirty="0" smtClean="0"/>
              <a:t>Traces (evolution of) the interstellar medium</a:t>
            </a:r>
          </a:p>
          <a:p>
            <a:pPr algn="ctr">
              <a:buFontTx/>
              <a:buChar char="-"/>
            </a:pPr>
            <a:r>
              <a:rPr lang="en-US" i="1" dirty="0" smtClean="0"/>
              <a:t>Necessary for star formation</a:t>
            </a:r>
          </a:p>
          <a:p>
            <a:pPr algn="ctr">
              <a:buFontTx/>
              <a:buChar char="-"/>
            </a:pPr>
            <a:r>
              <a:rPr lang="en-US" i="1" dirty="0" smtClean="0"/>
              <a:t>To calibrate high </a:t>
            </a:r>
            <a:r>
              <a:rPr lang="en-US" i="1" dirty="0" err="1" smtClean="0"/>
              <a:t>redshift</a:t>
            </a:r>
            <a:r>
              <a:rPr lang="en-US" i="1" dirty="0" smtClean="0"/>
              <a:t> observations </a:t>
            </a:r>
          </a:p>
          <a:p>
            <a:pPr algn="ctr">
              <a:buNone/>
            </a:pPr>
            <a:r>
              <a:rPr lang="en-US" i="1" dirty="0" smtClean="0"/>
              <a:t>of galaxies</a:t>
            </a:r>
          </a:p>
        </p:txBody>
      </p:sp>
    </p:spTree>
    <p:extLst>
      <p:ext uri="{BB962C8B-B14F-4D97-AF65-F5344CB8AC3E}">
        <p14:creationId xmlns:p14="http://schemas.microsoft.com/office/powerpoint/2010/main" val="726255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ubble_ultra_deep_field_high_rez_edit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764" y="253536"/>
            <a:ext cx="6436075" cy="64360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1172" y="4780076"/>
            <a:ext cx="591700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- Universal star formation law?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chemeClr val="accent5"/>
                </a:solidFill>
              </a:rPr>
              <a:t> Evolution of gas fraction - ~0.1 locally, &gt;1 past z~2?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chemeClr val="accent5"/>
                </a:solidFill>
              </a:rPr>
              <a:t> Galaxy dynamics – disks? Accretion? Major mergers?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chemeClr val="accent5"/>
                </a:solidFill>
              </a:rPr>
              <a:t> Black hole/bulge mass relation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chemeClr val="accent5"/>
                </a:solidFill>
              </a:rPr>
              <a:t> ISM physics and chemistry 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43620" y="6257404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HUDF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24048" y="405936"/>
            <a:ext cx="8252692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100" dirty="0" smtClean="0">
                <a:solidFill>
                  <a:schemeClr val="tx2"/>
                </a:solidFill>
                <a:effectLst>
                  <a:outerShdw blurRad="50800" dist="38100" dir="5400000" algn="tl" rotWithShape="0">
                    <a:srgbClr val="000000">
                      <a:alpha val="43000"/>
                    </a:srgbClr>
                  </a:outerShdw>
                </a:effectLst>
              </a:rPr>
              <a:t>Molecular gas out to high </a:t>
            </a:r>
            <a:r>
              <a:rPr lang="en-US" sz="4100" dirty="0" err="1" smtClean="0">
                <a:solidFill>
                  <a:schemeClr val="tx2"/>
                </a:solidFill>
                <a:effectLst>
                  <a:outerShdw blurRad="50800" dist="38100" dir="5400000" algn="tl" rotWithShape="0">
                    <a:srgbClr val="000000">
                      <a:alpha val="43000"/>
                    </a:srgbClr>
                  </a:outerShdw>
                </a:effectLst>
              </a:rPr>
              <a:t>redshift</a:t>
            </a:r>
            <a:endParaRPr lang="en-US" sz="4100" dirty="0">
              <a:solidFill>
                <a:schemeClr val="tx2"/>
              </a:solidFill>
              <a:effectLst>
                <a:outerShdw blurRad="50800" dist="381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8212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066800"/>
          </a:xfrm>
        </p:spPr>
        <p:txBody>
          <a:bodyPr/>
          <a:lstStyle/>
          <a:p>
            <a:r>
              <a:rPr lang="en-US" dirty="0" smtClean="0"/>
              <a:t>Giant Molecular (H</a:t>
            </a:r>
            <a:r>
              <a:rPr lang="en-US" baseline="-25000" dirty="0" smtClean="0"/>
              <a:t>2</a:t>
            </a:r>
            <a:r>
              <a:rPr lang="en-US" dirty="0" smtClean="0"/>
              <a:t> + He) Clouds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700" y="1879600"/>
            <a:ext cx="5841999" cy="4325112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err="1" smtClean="0"/>
              <a:t>GMCs</a:t>
            </a:r>
            <a:r>
              <a:rPr lang="en-US" sz="2400" dirty="0" smtClean="0"/>
              <a:t>: 10</a:t>
            </a:r>
            <a:r>
              <a:rPr lang="en-US" sz="2400" baseline="30000" dirty="0" smtClean="0"/>
              <a:t>4</a:t>
            </a:r>
            <a:r>
              <a:rPr lang="en-US" sz="2400" dirty="0" smtClean="0"/>
              <a:t> – 10</a:t>
            </a:r>
            <a:r>
              <a:rPr lang="en-US" sz="2400" baseline="30000" dirty="0" smtClean="0"/>
              <a:t>6</a:t>
            </a:r>
            <a:r>
              <a:rPr lang="en-US" sz="2400" dirty="0" smtClean="0"/>
              <a:t> solar masses</a:t>
            </a:r>
          </a:p>
          <a:p>
            <a:r>
              <a:rPr lang="en-US" sz="2400" dirty="0" smtClean="0"/>
              <a:t>10-100 pc in size</a:t>
            </a:r>
          </a:p>
          <a:p>
            <a:r>
              <a:rPr lang="en-US" sz="2400" dirty="0" smtClean="0"/>
              <a:t>T~10-20 K</a:t>
            </a:r>
          </a:p>
          <a:p>
            <a:r>
              <a:rPr lang="en-US" sz="2400" dirty="0" smtClean="0"/>
              <a:t>Average surface density ~ 170 M</a:t>
            </a:r>
            <a:r>
              <a:rPr lang="en-US" sz="2400" baseline="-25000" dirty="0" smtClean="0"/>
              <a:t>sun</a:t>
            </a:r>
            <a:r>
              <a:rPr lang="en-US" sz="2400" dirty="0" smtClean="0"/>
              <a:t>/pc</a:t>
            </a:r>
            <a:r>
              <a:rPr lang="en-US" sz="2400" baseline="30000" dirty="0" smtClean="0"/>
              <a:t>2</a:t>
            </a:r>
          </a:p>
          <a:p>
            <a:r>
              <a:rPr lang="en-US" sz="2400" dirty="0" smtClean="0"/>
              <a:t>Self-gravitating (not confined by external pressure)</a:t>
            </a:r>
          </a:p>
          <a:p>
            <a:pPr lvl="1"/>
            <a:r>
              <a:rPr lang="en-US" sz="2200" dirty="0" smtClean="0"/>
              <a:t>Turbulent </a:t>
            </a:r>
            <a:r>
              <a:rPr lang="en-US" sz="2200" dirty="0" err="1" smtClean="0"/>
              <a:t>linewidths</a:t>
            </a:r>
            <a:r>
              <a:rPr lang="en-US" sz="2200" dirty="0" smtClean="0"/>
              <a:t> (of CO) ~ few km/</a:t>
            </a:r>
            <a:r>
              <a:rPr lang="en-US" sz="2200" dirty="0" err="1" smtClean="0"/>
              <a:t>s</a:t>
            </a:r>
            <a:r>
              <a:rPr lang="en-US" sz="2200" dirty="0" smtClean="0"/>
              <a:t>, compared to 0.1 km/</a:t>
            </a:r>
            <a:r>
              <a:rPr lang="en-US" sz="2200" dirty="0" err="1" smtClean="0"/>
              <a:t>s</a:t>
            </a:r>
            <a:r>
              <a:rPr lang="en-US" sz="2200" dirty="0" smtClean="0"/>
              <a:t> sound speed of gas</a:t>
            </a:r>
          </a:p>
          <a:p>
            <a:r>
              <a:rPr lang="en-US" sz="2400" dirty="0" smtClean="0"/>
              <a:t>Substructure: cores</a:t>
            </a:r>
          </a:p>
          <a:p>
            <a:r>
              <a:rPr lang="en-US" sz="2400" dirty="0" smtClean="0"/>
              <a:t>Located in spiral galaxy disks,</a:t>
            </a:r>
          </a:p>
          <a:p>
            <a:pPr>
              <a:buNone/>
            </a:pPr>
            <a:r>
              <a:rPr lang="en-US" sz="2400" dirty="0" smtClean="0"/>
              <a:t>	coincident with spiral</a:t>
            </a:r>
          </a:p>
          <a:p>
            <a:pPr>
              <a:buNone/>
            </a:pPr>
            <a:r>
              <a:rPr lang="en-US" sz="2400" dirty="0" smtClean="0"/>
              <a:t>	arms (AND </a:t>
            </a:r>
            <a:r>
              <a:rPr lang="en-US" sz="2400" dirty="0" err="1" smtClean="0"/>
              <a:t>interarm</a:t>
            </a:r>
            <a:r>
              <a:rPr lang="en-US" sz="2400" dirty="0" smtClean="0"/>
              <a:t> regions)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338" y="2455572"/>
            <a:ext cx="2795762" cy="21040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78874" y="4700124"/>
            <a:ext cx="25194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Cloud associated with </a:t>
            </a:r>
          </a:p>
          <a:p>
            <a:r>
              <a:rPr lang="en-US" dirty="0" smtClean="0"/>
              <a:t>Carina Nebula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008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0950"/>
            <a:ext cx="8229600" cy="7493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 proxy: CO (1-0)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00250"/>
            <a:ext cx="8445500" cy="4325112"/>
          </a:xfrm>
        </p:spPr>
        <p:txBody>
          <a:bodyPr>
            <a:normAutofit/>
          </a:bodyPr>
          <a:lstStyle/>
          <a:p>
            <a:r>
              <a:rPr lang="en-US" dirty="0" smtClean="0"/>
              <a:t>J=1-0 transition at 115.2712 GHz, </a:t>
            </a:r>
            <a:r>
              <a:rPr lang="en-US" dirty="0" err="1" smtClean="0"/>
              <a:t>hν/k</a:t>
            </a:r>
            <a:r>
              <a:rPr lang="en-US" dirty="0" smtClean="0"/>
              <a:t> = 5.5 K</a:t>
            </a:r>
          </a:p>
          <a:p>
            <a:endParaRPr lang="en-US" dirty="0" smtClean="0"/>
          </a:p>
          <a:p>
            <a:r>
              <a:rPr lang="en-US" dirty="0" smtClean="0"/>
              <a:t>Critical density given by n</a:t>
            </a:r>
            <a:r>
              <a:rPr lang="en-US" baseline="-25000" dirty="0" smtClean="0"/>
              <a:t>H2</a:t>
            </a:r>
            <a:r>
              <a:rPr lang="en-US" dirty="0" smtClean="0"/>
              <a:t>=A</a:t>
            </a:r>
            <a:r>
              <a:rPr lang="en-US" baseline="-25000" dirty="0" smtClean="0"/>
              <a:t>1-0</a:t>
            </a:r>
            <a:r>
              <a:rPr lang="en-US" dirty="0" smtClean="0"/>
              <a:t>/σv ~ 3000 cm</a:t>
            </a:r>
            <a:r>
              <a:rPr lang="en-US" baseline="30000" dirty="0" smtClean="0"/>
              <a:t>-3</a:t>
            </a:r>
          </a:p>
          <a:p>
            <a:pPr lvl="1"/>
            <a:r>
              <a:rPr lang="en-US" dirty="0" smtClean="0"/>
              <a:t>But CO (1-0) is optically thick, so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crit</a:t>
            </a:r>
            <a:r>
              <a:rPr lang="en-US" dirty="0" smtClean="0"/>
              <a:t> reduced by </a:t>
            </a:r>
            <a:r>
              <a:rPr lang="en-US" dirty="0" err="1" smtClean="0"/>
              <a:t>τ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τ</a:t>
            </a:r>
            <a:r>
              <a:rPr lang="en-US" baseline="-25000" dirty="0" smtClean="0"/>
              <a:t>CO </a:t>
            </a:r>
            <a:r>
              <a:rPr lang="en-US" dirty="0" smtClean="0"/>
              <a:t>≥ ~10 in most </a:t>
            </a:r>
            <a:r>
              <a:rPr lang="en-US" dirty="0" err="1" smtClean="0"/>
              <a:t>GMCs</a:t>
            </a:r>
            <a:r>
              <a:rPr lang="en-US" dirty="0" smtClean="0"/>
              <a:t>, so critical density for CO (1-0) ≤ 300 cm</a:t>
            </a:r>
            <a:r>
              <a:rPr lang="en-US" baseline="30000" dirty="0" smtClean="0"/>
              <a:t>-3</a:t>
            </a:r>
          </a:p>
          <a:p>
            <a:pPr lvl="1">
              <a:buNone/>
            </a:pPr>
            <a:endParaRPr lang="en-US" baseline="30000" dirty="0" smtClean="0"/>
          </a:p>
          <a:p>
            <a:r>
              <a:rPr lang="en-US" dirty="0" smtClean="0"/>
              <a:t>Required: well-calibrated CO-to-H2 conversion factor (X</a:t>
            </a:r>
            <a:r>
              <a:rPr lang="en-US" baseline="-25000" dirty="0" smtClean="0"/>
              <a:t>CO</a:t>
            </a:r>
            <a:r>
              <a:rPr lang="en-US" dirty="0" smtClean="0"/>
              <a:t> or α</a:t>
            </a:r>
            <a:r>
              <a:rPr lang="en-US" baseline="-25000" dirty="0" smtClean="0"/>
              <a:t>CO</a:t>
            </a:r>
            <a:r>
              <a:rPr lang="en-US" dirty="0" smtClean="0"/>
              <a:t> in the literature)</a:t>
            </a:r>
          </a:p>
          <a:p>
            <a:pPr lvl="1">
              <a:buNone/>
            </a:pPr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17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066800"/>
          </a:xfrm>
        </p:spPr>
        <p:txBody>
          <a:bodyPr/>
          <a:lstStyle/>
          <a:p>
            <a:r>
              <a:rPr lang="en-US" dirty="0" smtClean="0"/>
              <a:t>Milky Way GMC population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53265" y="6110750"/>
            <a:ext cx="2391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Solomon et al. (1987)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866" y="1866201"/>
            <a:ext cx="5182749" cy="424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017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/>
          <a:lstStyle/>
          <a:p>
            <a:r>
              <a:rPr lang="en-US" dirty="0" smtClean="0"/>
              <a:t>Extragalactic GMC populations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484" y="1645937"/>
            <a:ext cx="6581758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09038" y="6189702"/>
            <a:ext cx="161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Leroy+ (2011)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740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079" y="358931"/>
            <a:ext cx="8229600" cy="1066800"/>
          </a:xfrm>
        </p:spPr>
        <p:txBody>
          <a:bodyPr/>
          <a:lstStyle/>
          <a:p>
            <a:r>
              <a:rPr lang="en-US" dirty="0" smtClean="0"/>
              <a:t>Extragalactic GMC populations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334073"/>
            <a:ext cx="4137469" cy="5366799"/>
          </a:xfrm>
        </p:spPr>
        <p:txBody>
          <a:bodyPr>
            <a:noAutofit/>
          </a:bodyPr>
          <a:lstStyle/>
          <a:p>
            <a:r>
              <a:rPr lang="en-US" sz="2100" dirty="0" smtClean="0"/>
              <a:t>Low </a:t>
            </a:r>
            <a:r>
              <a:rPr lang="en-US" sz="2100" dirty="0" err="1" smtClean="0"/>
              <a:t>metallicity</a:t>
            </a:r>
            <a:r>
              <a:rPr lang="en-US" sz="2100" dirty="0" smtClean="0"/>
              <a:t> </a:t>
            </a:r>
            <a:r>
              <a:rPr lang="en-US" sz="2100" dirty="0" err="1" smtClean="0"/>
              <a:t>GMCs</a:t>
            </a:r>
            <a:r>
              <a:rPr lang="en-US" sz="2100" dirty="0" smtClean="0"/>
              <a:t> dominate resolvable observations </a:t>
            </a:r>
            <a:r>
              <a:rPr lang="en-US" sz="2100" dirty="0" err="1" smtClean="0">
                <a:sym typeface="Wingdings"/>
              </a:rPr>
              <a:t></a:t>
            </a:r>
            <a:r>
              <a:rPr lang="en-US" sz="2100" dirty="0" smtClean="0"/>
              <a:t> X</a:t>
            </a:r>
            <a:r>
              <a:rPr lang="en-US" sz="2100" baseline="-25000" dirty="0" smtClean="0"/>
              <a:t>CO</a:t>
            </a:r>
            <a:r>
              <a:rPr lang="en-US" sz="2100" dirty="0" smtClean="0"/>
              <a:t> measurements of Galactic </a:t>
            </a:r>
            <a:r>
              <a:rPr lang="en-US" sz="2100" dirty="0" err="1" smtClean="0"/>
              <a:t>GMCs</a:t>
            </a:r>
            <a:r>
              <a:rPr lang="en-US" sz="2100" dirty="0" smtClean="0"/>
              <a:t> are our best guess for everything else </a:t>
            </a:r>
          </a:p>
          <a:p>
            <a:r>
              <a:rPr lang="en-US" sz="2100" dirty="0" smtClean="0"/>
              <a:t>How similar are Milky Way </a:t>
            </a:r>
            <a:r>
              <a:rPr lang="en-US" sz="2100" dirty="0" err="1" smtClean="0"/>
              <a:t>GMCs</a:t>
            </a:r>
            <a:r>
              <a:rPr lang="en-US" sz="2100" dirty="0" smtClean="0"/>
              <a:t> to other galaxies’ </a:t>
            </a:r>
            <a:r>
              <a:rPr lang="en-US" sz="2100" dirty="0" err="1" smtClean="0"/>
              <a:t>GMCs</a:t>
            </a:r>
            <a:r>
              <a:rPr lang="en-US" sz="2100" dirty="0" smtClean="0"/>
              <a:t>?</a:t>
            </a:r>
          </a:p>
          <a:p>
            <a:r>
              <a:rPr lang="en-US" sz="2100" dirty="0" err="1" smtClean="0"/>
              <a:t>GMCs</a:t>
            </a:r>
            <a:r>
              <a:rPr lang="en-US" sz="2100" dirty="0" smtClean="0"/>
              <a:t> in larger spirals are starting to appear…</a:t>
            </a:r>
          </a:p>
          <a:p>
            <a:r>
              <a:rPr lang="en-US" sz="2100" dirty="0" smtClean="0"/>
              <a:t>But recent BIMA-SONG survey of nearby spirals has resolution 300-400 pc, not enough to resolve typical (or large) Milky Way </a:t>
            </a:r>
            <a:r>
              <a:rPr lang="en-US" sz="2100" dirty="0" err="1" smtClean="0"/>
              <a:t>GMCs</a:t>
            </a:r>
            <a:r>
              <a:rPr lang="en-US" sz="2100" dirty="0" smtClean="0"/>
              <a:t> </a:t>
            </a:r>
          </a:p>
          <a:p>
            <a:endParaRPr lang="en-US" sz="21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128" y="1491201"/>
            <a:ext cx="4551310" cy="27124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94727" y="1166853"/>
            <a:ext cx="1701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IC 342, </a:t>
            </a:r>
          </a:p>
          <a:p>
            <a:r>
              <a:rPr lang="en-US" dirty="0" err="1" smtClean="0"/>
              <a:t>Hirota</a:t>
            </a:r>
            <a:r>
              <a:rPr lang="en-US" dirty="0" smtClean="0"/>
              <a:t>+ (2011)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9500" y="4064000"/>
            <a:ext cx="2984500" cy="2273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0022" y="3886200"/>
            <a:ext cx="2511764" cy="28003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97964" y="6401484"/>
            <a:ext cx="2796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NGC 6946, DM+ (2012)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666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1400"/>
            <a:ext cx="8229600" cy="1066800"/>
          </a:xfrm>
        </p:spPr>
        <p:txBody>
          <a:bodyPr/>
          <a:lstStyle/>
          <a:p>
            <a:r>
              <a:rPr lang="en-US" dirty="0" smtClean="0"/>
              <a:t>Needed: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00" y="1663700"/>
            <a:ext cx="8445500" cy="4325112"/>
          </a:xfrm>
        </p:spPr>
        <p:txBody>
          <a:bodyPr>
            <a:normAutofit/>
          </a:bodyPr>
          <a:lstStyle/>
          <a:p>
            <a:pPr lvl="1">
              <a:buNone/>
            </a:pPr>
            <a:endParaRPr lang="en-US" dirty="0" smtClean="0"/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High resolution CO maps of a representative sample of nearby spiral galaxies, with plenty of available multi-wavelength ancillary data, to quantify:</a:t>
            </a:r>
          </a:p>
          <a:p>
            <a:pPr lvl="1"/>
            <a:endParaRPr lang="en-US" sz="1600" dirty="0" smtClean="0"/>
          </a:p>
          <a:p>
            <a:pPr lvl="2"/>
            <a:r>
              <a:rPr lang="en-US" dirty="0" smtClean="0">
                <a:solidFill>
                  <a:schemeClr val="accent2"/>
                </a:solidFill>
              </a:rPr>
              <a:t>Conversion factor for CO luminosity </a:t>
            </a:r>
            <a:r>
              <a:rPr lang="en-US" dirty="0" err="1" smtClean="0">
                <a:solidFill>
                  <a:schemeClr val="accent2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chemeClr val="accent2"/>
                </a:solidFill>
                <a:sym typeface="Wingdings"/>
              </a:rPr>
              <a:t> </a:t>
            </a:r>
            <a:r>
              <a:rPr lang="en-US" dirty="0" smtClean="0">
                <a:solidFill>
                  <a:schemeClr val="accent2"/>
                </a:solidFill>
              </a:rPr>
              <a:t>H</a:t>
            </a:r>
            <a:r>
              <a:rPr lang="en-US" baseline="-25000" dirty="0" smtClean="0">
                <a:solidFill>
                  <a:schemeClr val="accent2"/>
                </a:solidFill>
              </a:rPr>
              <a:t>2 </a:t>
            </a:r>
            <a:r>
              <a:rPr lang="en-US" dirty="0" smtClean="0">
                <a:solidFill>
                  <a:schemeClr val="accent2"/>
                </a:solidFill>
              </a:rPr>
              <a:t>mass (X</a:t>
            </a:r>
            <a:r>
              <a:rPr lang="en-US" baseline="-25000" dirty="0" smtClean="0">
                <a:solidFill>
                  <a:schemeClr val="accent2"/>
                </a:solidFill>
              </a:rPr>
              <a:t>CO</a:t>
            </a:r>
            <a:r>
              <a:rPr lang="en-US" dirty="0" smtClean="0">
                <a:solidFill>
                  <a:schemeClr val="accent2"/>
                </a:solidFill>
              </a:rPr>
              <a:t>)</a:t>
            </a:r>
            <a:endParaRPr lang="en-US" baseline="-25000" dirty="0" smtClean="0">
              <a:solidFill>
                <a:schemeClr val="accent2"/>
              </a:solidFill>
            </a:endParaRPr>
          </a:p>
          <a:p>
            <a:pPr lvl="2"/>
            <a:r>
              <a:rPr lang="en-US" dirty="0" smtClean="0">
                <a:solidFill>
                  <a:schemeClr val="accent2"/>
                </a:solidFill>
              </a:rPr>
              <a:t>Resolved </a:t>
            </a:r>
            <a:r>
              <a:rPr lang="en-US" dirty="0" err="1" smtClean="0">
                <a:solidFill>
                  <a:schemeClr val="accent2"/>
                </a:solidFill>
              </a:rPr>
              <a:t>Kennicutt</a:t>
            </a:r>
            <a:r>
              <a:rPr lang="en-US" dirty="0" smtClean="0">
                <a:solidFill>
                  <a:schemeClr val="accent2"/>
                </a:solidFill>
              </a:rPr>
              <a:t>-Schmidt laws (relating gas to SF)</a:t>
            </a:r>
          </a:p>
          <a:p>
            <a:pPr lvl="2"/>
            <a:r>
              <a:rPr lang="en-US" dirty="0" smtClean="0">
                <a:solidFill>
                  <a:schemeClr val="accent2"/>
                </a:solidFill>
              </a:rPr>
              <a:t>ISM evolution </a:t>
            </a:r>
          </a:p>
          <a:p>
            <a:pPr lvl="2"/>
            <a:r>
              <a:rPr lang="en-US" dirty="0" smtClean="0">
                <a:solidFill>
                  <a:schemeClr val="accent2"/>
                </a:solidFill>
              </a:rPr>
              <a:t>Star formation efficiencies</a:t>
            </a:r>
          </a:p>
          <a:p>
            <a:pPr lvl="2"/>
            <a:r>
              <a:rPr lang="en-US" dirty="0" smtClean="0">
                <a:solidFill>
                  <a:schemeClr val="accent2"/>
                </a:solidFill>
              </a:rPr>
              <a:t>Gas/dust ratios (with the KINGFISH team)</a:t>
            </a:r>
          </a:p>
        </p:txBody>
      </p:sp>
    </p:spTree>
    <p:extLst>
      <p:ext uri="{BB962C8B-B14F-4D97-AF65-F5344CB8AC3E}">
        <p14:creationId xmlns:p14="http://schemas.microsoft.com/office/powerpoint/2010/main" val="3251645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sz="2800" dirty="0"/>
              <a:t>Finding Tiny Gas Rich Galaxies in the GALFA-HI </a:t>
            </a:r>
            <a:r>
              <a:rPr lang="en-US" sz="2800" dirty="0" smtClean="0"/>
              <a:t>Survey </a:t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Jennifer Donovan Meyer</a:t>
            </a:r>
          </a:p>
          <a:p>
            <a:r>
              <a:rPr lang="en-US" dirty="0"/>
              <a:t>NAASC Postdoc – NRAO, Charlottesville</a:t>
            </a:r>
          </a:p>
          <a:p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081991" y="1199345"/>
            <a:ext cx="6562511" cy="1293406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081991" y="1257677"/>
            <a:ext cx="6562511" cy="1235074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82672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952" y="598780"/>
            <a:ext cx="8888048" cy="9099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Central Hole</a:t>
            </a:r>
            <a:br>
              <a:rPr lang="en-US" dirty="0" smtClean="0"/>
            </a:br>
            <a:r>
              <a:rPr lang="en-US" dirty="0" smtClean="0"/>
              <a:t>(Difference between mm and cm astronomy)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2352" y="1723301"/>
            <a:ext cx="4671648" cy="4977646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Size of central hole in Fourier space 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= dish diameter/wavelength 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= D/λ</a:t>
            </a:r>
          </a:p>
          <a:p>
            <a:endParaRPr lang="en-US" sz="2000" dirty="0" smtClean="0"/>
          </a:p>
          <a:p>
            <a:r>
              <a:rPr lang="en-US" dirty="0" err="1" smtClean="0"/>
              <a:t>Jansky</a:t>
            </a:r>
            <a:r>
              <a:rPr lang="en-US" dirty="0" smtClean="0"/>
              <a:t> VLA (aka EVLA)</a:t>
            </a:r>
          </a:p>
          <a:p>
            <a:pPr lvl="1"/>
            <a:r>
              <a:rPr lang="en-US" dirty="0" smtClean="0"/>
              <a:t>D = 25m, lambda=21cm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Hole size </a:t>
            </a:r>
            <a:r>
              <a:rPr lang="en-US" b="1" dirty="0">
                <a:solidFill>
                  <a:srgbClr val="FF0000"/>
                </a:solidFill>
              </a:rPr>
              <a:t>~ </a:t>
            </a:r>
            <a:r>
              <a:rPr lang="en-US" b="1" dirty="0" smtClean="0">
                <a:solidFill>
                  <a:srgbClr val="FF0000"/>
                </a:solidFill>
              </a:rPr>
              <a:t>120 (~28’)</a:t>
            </a:r>
          </a:p>
          <a:p>
            <a:pPr lvl="1"/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CARMA or ALMA</a:t>
            </a:r>
          </a:p>
          <a:p>
            <a:pPr lvl="1"/>
            <a:r>
              <a:rPr lang="en-US" dirty="0"/>
              <a:t>D </a:t>
            </a:r>
            <a:r>
              <a:rPr lang="en-US" dirty="0" smtClean="0"/>
              <a:t>~10m</a:t>
            </a:r>
            <a:r>
              <a:rPr lang="en-US" dirty="0"/>
              <a:t>, </a:t>
            </a:r>
            <a:r>
              <a:rPr lang="en-US" dirty="0" smtClean="0"/>
              <a:t>lambda~2.6mm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Hole size ~ 3800 (~0.9’)</a:t>
            </a:r>
            <a:endParaRPr lang="en-US" b="1" dirty="0">
              <a:solidFill>
                <a:srgbClr val="FF0000"/>
              </a:solidFill>
            </a:endParaRP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52" y="1723301"/>
            <a:ext cx="43434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472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8382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Snow Sweep at </a:t>
            </a:r>
            <a:br>
              <a:rPr lang="en-US" dirty="0" smtClean="0"/>
            </a:br>
            <a:r>
              <a:rPr lang="en-US" dirty="0" err="1" smtClean="0"/>
              <a:t>Nobeyama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651" y="2298711"/>
            <a:ext cx="4597400" cy="4025972"/>
          </a:xfrm>
        </p:spPr>
        <p:txBody>
          <a:bodyPr/>
          <a:lstStyle/>
          <a:p>
            <a:r>
              <a:rPr lang="en-US" dirty="0" smtClean="0"/>
              <a:t>Need single-dish, even though it’s tough!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820" y="1034048"/>
            <a:ext cx="3764680" cy="564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57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25500"/>
            <a:ext cx="8229600" cy="1066800"/>
          </a:xfrm>
        </p:spPr>
        <p:txBody>
          <a:bodyPr/>
          <a:lstStyle/>
          <a:p>
            <a:r>
              <a:rPr lang="en-US" dirty="0" smtClean="0"/>
              <a:t>The Survey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9900"/>
            <a:ext cx="8229600" cy="432511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29 nearby galaxies</a:t>
            </a:r>
          </a:p>
          <a:p>
            <a:pPr lvl="1"/>
            <a:r>
              <a:rPr lang="en-US" dirty="0" smtClean="0"/>
              <a:t>Chosen from SINGS</a:t>
            </a:r>
          </a:p>
          <a:p>
            <a:pPr lvl="1"/>
            <a:r>
              <a:rPr lang="en-US" dirty="0" smtClean="0"/>
              <a:t>Full range of spiral morphologies</a:t>
            </a:r>
          </a:p>
          <a:p>
            <a:pPr lvl="1"/>
            <a:r>
              <a:rPr lang="en-US" dirty="0" smtClean="0"/>
              <a:t>Dec &gt; 0°, </a:t>
            </a:r>
            <a:r>
              <a:rPr lang="en-US" dirty="0" err="1" smtClean="0"/>
              <a:t>d</a:t>
            </a:r>
            <a:r>
              <a:rPr lang="en-US" dirty="0" smtClean="0"/>
              <a:t> &gt; 4’, SB &gt; 0.5 </a:t>
            </a:r>
            <a:r>
              <a:rPr lang="en-US" dirty="0" err="1" smtClean="0"/>
              <a:t>mJy</a:t>
            </a:r>
            <a:r>
              <a:rPr lang="en-US" dirty="0" smtClean="0"/>
              <a:t>/sq ‘’ at 160 </a:t>
            </a:r>
            <a:r>
              <a:rPr lang="en-US" dirty="0" err="1" smtClean="0"/>
              <a:t>μm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Observations</a:t>
            </a:r>
          </a:p>
          <a:p>
            <a:pPr lvl="1"/>
            <a:r>
              <a:rPr lang="en-US" dirty="0" smtClean="0"/>
              <a:t>Combine NRO 45m and CARMA observations for high image fidelity </a:t>
            </a:r>
          </a:p>
          <a:p>
            <a:pPr lvl="1"/>
            <a:r>
              <a:rPr lang="en-US" dirty="0" smtClean="0"/>
              <a:t>NRO 45m: OTF mapping of full disks (at 24μm) with 25-beam BEARS (now new FOREST) receivers</a:t>
            </a:r>
          </a:p>
          <a:p>
            <a:pPr lvl="1"/>
            <a:r>
              <a:rPr lang="en-US" dirty="0" smtClean="0"/>
              <a:t>CARMA: 4 tracks (2C, 2D) in a 19-point mosaic mapping of the central ~6 </a:t>
            </a:r>
            <a:r>
              <a:rPr lang="en-US" dirty="0" err="1" smtClean="0"/>
              <a:t>kpc</a:t>
            </a:r>
            <a:r>
              <a:rPr lang="en-US" dirty="0" smtClean="0"/>
              <a:t> (2.3’) of each galaxy</a:t>
            </a:r>
          </a:p>
        </p:txBody>
      </p:sp>
    </p:spTree>
    <p:extLst>
      <p:ext uri="{BB962C8B-B14F-4D97-AF65-F5344CB8AC3E}">
        <p14:creationId xmlns:p14="http://schemas.microsoft.com/office/powerpoint/2010/main" val="1280695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709698" y="6230743"/>
            <a:ext cx="2010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Koda</a:t>
            </a:r>
            <a:r>
              <a:rPr lang="en-US" dirty="0" smtClean="0"/>
              <a:t> et al. (2011)</a:t>
            </a:r>
          </a:p>
        </p:txBody>
      </p:sp>
      <p:pic>
        <p:nvPicPr>
          <p:cNvPr id="4" name="Content Placeholder 3" descr="fumi2 (dragged).pdf"/>
          <p:cNvPicPr>
            <a:picLocks noGrp="1" noChangeAspect="1"/>
          </p:cNvPicPr>
          <p:nvPr>
            <p:ph idx="1"/>
          </p:nvPr>
        </p:nvPicPr>
        <p:blipFill>
          <a:blip r:embed="rId3">
            <a:lum bright="-100000"/>
            <a:alphaModFix/>
          </a:blip>
          <a:srcRect l="-20253" r="-20253"/>
          <a:stretch>
            <a:fillRect/>
          </a:stretch>
        </p:blipFill>
        <p:spPr>
          <a:xfrm>
            <a:off x="457200" y="1040545"/>
            <a:ext cx="8229600" cy="4526280"/>
          </a:xfrm>
        </p:spPr>
      </p:pic>
    </p:spTree>
    <p:extLst>
      <p:ext uri="{BB962C8B-B14F-4D97-AF65-F5344CB8AC3E}">
        <p14:creationId xmlns:p14="http://schemas.microsoft.com/office/powerpoint/2010/main" val="3812611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" y="431800"/>
            <a:ext cx="9080500" cy="10668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CA</a:t>
            </a:r>
            <a:r>
              <a:rPr lang="en-US" sz="2400" dirty="0" smtClean="0"/>
              <a:t>RMA and </a:t>
            </a:r>
            <a:r>
              <a:rPr lang="en-US" sz="2400" b="1" dirty="0" err="1" smtClean="0"/>
              <a:t>NO</a:t>
            </a:r>
            <a:r>
              <a:rPr lang="en-US" sz="2400" dirty="0" err="1" smtClean="0"/>
              <a:t>beyama</a:t>
            </a:r>
            <a:r>
              <a:rPr lang="en-US" sz="2400" dirty="0" smtClean="0"/>
              <a:t> </a:t>
            </a:r>
            <a:r>
              <a:rPr lang="en-US" sz="2400" b="1" dirty="0" smtClean="0"/>
              <a:t>N</a:t>
            </a:r>
            <a:r>
              <a:rPr lang="en-US" sz="2400" dirty="0" smtClean="0"/>
              <a:t>earby-galaxies (CANON) CO (1-0) Survey </a:t>
            </a:r>
            <a:br>
              <a:rPr lang="en-US" sz="2400" dirty="0" smtClean="0"/>
            </a:br>
            <a:r>
              <a:rPr lang="en-US" sz="2400" dirty="0" smtClean="0"/>
              <a:t>		       (finding GMCs in nearby galaxies)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457200" y="6273440"/>
            <a:ext cx="822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Three times higher sensitivity &amp; resolution (2-3”) compared to BIMA-</a:t>
            </a:r>
            <a:r>
              <a:rPr lang="en-US" dirty="0" smtClean="0"/>
              <a:t>SONG </a:t>
            </a:r>
            <a:endParaRPr lang="en-US" dirty="0"/>
          </a:p>
        </p:txBody>
      </p:sp>
      <p:pic>
        <p:nvPicPr>
          <p:cNvPr id="5" name="Picture 4" descr=":::::Desktop:co_survey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46" y="1432152"/>
            <a:ext cx="8480986" cy="470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922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737" y="2178102"/>
            <a:ext cx="8885263" cy="990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Some survey insights into extragalactic GMCs…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71733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28" y="2687934"/>
            <a:ext cx="2935646" cy="2708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3" y="2687934"/>
            <a:ext cx="2950307" cy="27085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5728" y="2687934"/>
            <a:ext cx="2813042" cy="27085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7228" y="2707472"/>
            <a:ext cx="1275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NGC 4736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10064" y="2687934"/>
            <a:ext cx="1275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NGC 6946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40339" y="2707472"/>
            <a:ext cx="1275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NGC 4826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54000" y="390422"/>
            <a:ext cx="8654784" cy="15240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Best resolved nearby galaxies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38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706" y="716958"/>
            <a:ext cx="5589714" cy="553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693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GMCs in nearby galaxies</a:t>
            </a:r>
            <a:endParaRPr lang="en-US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5423317" y="6255390"/>
            <a:ext cx="3263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JDM+12, JDM+13 (submitted)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030" y="1741837"/>
            <a:ext cx="5652398" cy="408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20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CO-to-H</a:t>
            </a:r>
            <a:r>
              <a:rPr lang="en-US" baseline="-25000" dirty="0" smtClean="0"/>
              <a:t>2</a:t>
            </a:r>
            <a:r>
              <a:rPr lang="en-US" dirty="0"/>
              <a:t> </a:t>
            </a:r>
            <a:r>
              <a:rPr lang="en-US" dirty="0" smtClean="0"/>
              <a:t>conversion factors</a:t>
            </a:r>
            <a:endParaRPr lang="en-US" baseline="-25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900" y="1796781"/>
            <a:ext cx="5664200" cy="4064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23317" y="6255390"/>
            <a:ext cx="3263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JDM+12, JDM+13 (submitted)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855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sz="2800" dirty="0"/>
              <a:t>Finding Tiny Gas Rich Galaxies in the GALFA-HI </a:t>
            </a:r>
            <a:r>
              <a:rPr lang="en-US" sz="2800" dirty="0" smtClean="0"/>
              <a:t>Survey </a:t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insights from the canon CO (1-0) survey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Jennifer Donovan Meyer</a:t>
            </a:r>
          </a:p>
          <a:p>
            <a:r>
              <a:rPr lang="en-US" dirty="0"/>
              <a:t>NAASC Postdoc – NRAO, Charlottesville</a:t>
            </a:r>
          </a:p>
          <a:p>
            <a:endParaRPr lang="en-US" dirty="0" smtClean="0"/>
          </a:p>
          <a:p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081991" y="1199345"/>
            <a:ext cx="6562511" cy="1293406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081991" y="1257677"/>
            <a:ext cx="6562511" cy="1235074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32327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1683" y="334641"/>
            <a:ext cx="7289800" cy="1143000"/>
          </a:xfrm>
        </p:spPr>
        <p:txBody>
          <a:bodyPr/>
          <a:lstStyle/>
          <a:p>
            <a:r>
              <a:rPr lang="en-US" dirty="0" err="1" smtClean="0"/>
              <a:t>Metallicity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397" y="1171926"/>
            <a:ext cx="7215210" cy="51681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35750" y="6340030"/>
            <a:ext cx="226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JDM+13 (submitted)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592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484" y="1176037"/>
            <a:ext cx="6581758" cy="4572000"/>
          </a:xfrm>
          <a:prstGeom prst="rect">
            <a:avLst/>
          </a:prstGeom>
        </p:spPr>
      </p:pic>
      <p:sp>
        <p:nvSpPr>
          <p:cNvPr id="7" name="Frame 6"/>
          <p:cNvSpPr/>
          <p:nvPr/>
        </p:nvSpPr>
        <p:spPr>
          <a:xfrm>
            <a:off x="7152804" y="4024273"/>
            <a:ext cx="1095723" cy="610152"/>
          </a:xfrm>
          <a:prstGeom prst="frame">
            <a:avLst/>
          </a:prstGeom>
          <a:solidFill>
            <a:schemeClr val="accent6">
              <a:lumMod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09038" y="6089134"/>
            <a:ext cx="161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Leroy+ (2011)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048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11683" y="334641"/>
            <a:ext cx="7289800" cy="1143000"/>
          </a:xfrm>
        </p:spPr>
        <p:txBody>
          <a:bodyPr/>
          <a:lstStyle/>
          <a:p>
            <a:r>
              <a:rPr lang="en-US" dirty="0" smtClean="0"/>
              <a:t>Radial “profiles”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83" y="2230169"/>
            <a:ext cx="4062248" cy="28283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723" y="762539"/>
            <a:ext cx="4173762" cy="56879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74741" y="6488158"/>
            <a:ext cx="226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JDM+13 (submitted)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4835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11683" y="334641"/>
            <a:ext cx="7289800" cy="1143000"/>
          </a:xfrm>
        </p:spPr>
        <p:txBody>
          <a:bodyPr/>
          <a:lstStyle/>
          <a:p>
            <a:r>
              <a:rPr lang="en-US" dirty="0" smtClean="0"/>
              <a:t>Radial “profiles”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83" y="2230169"/>
            <a:ext cx="4062248" cy="28283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9723" y="762539"/>
            <a:ext cx="4173762" cy="5687964"/>
          </a:xfrm>
          <a:prstGeom prst="rect">
            <a:avLst/>
          </a:prstGeom>
        </p:spPr>
      </p:pic>
      <p:pic>
        <p:nvPicPr>
          <p:cNvPr id="6" name="Picture 5" descr="n6946-arm-interarm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8520" y="1785864"/>
            <a:ext cx="4564277" cy="349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083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Dust to gas ratio (DGR) and </a:t>
            </a:r>
            <a:r>
              <a:rPr lang="en-US" dirty="0" err="1" smtClean="0"/>
              <a:t>Xco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584" y="2055446"/>
            <a:ext cx="5965017" cy="294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85333" y="5920483"/>
            <a:ext cx="175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Sandstrom+</a:t>
            </a:r>
            <a:r>
              <a:rPr lang="en-US" dirty="0" smtClean="0"/>
              <a:t>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8813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Dust to gas ratio (DGR) and </a:t>
            </a:r>
            <a:r>
              <a:rPr lang="en-US" dirty="0" err="1" smtClean="0"/>
              <a:t>Xco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1448" y="1632389"/>
            <a:ext cx="3485045" cy="4802391"/>
          </a:xfrm>
          <a:prstGeom prst="rect">
            <a:avLst/>
          </a:prstGeom>
        </p:spPr>
      </p:pic>
      <p:sp>
        <p:nvSpPr>
          <p:cNvPr id="6" name="Content Placeholder 9"/>
          <p:cNvSpPr>
            <a:spLocks noGrp="1"/>
          </p:cNvSpPr>
          <p:nvPr>
            <p:ph idx="1"/>
          </p:nvPr>
        </p:nvSpPr>
        <p:spPr>
          <a:xfrm>
            <a:off x="664308" y="2687465"/>
            <a:ext cx="3768661" cy="2664501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Spiral arms</a:t>
            </a:r>
          </a:p>
          <a:p>
            <a:pPr lvl="1"/>
            <a:r>
              <a:rPr lang="en-US" dirty="0" smtClean="0"/>
              <a:t>High ratio </a:t>
            </a:r>
            <a:r>
              <a:rPr lang="en-US" dirty="0" smtClean="0">
                <a:solidFill>
                  <a:srgbClr val="FF0000"/>
                </a:solidFill>
              </a:rPr>
              <a:t>~ 0.8-1.0</a:t>
            </a:r>
          </a:p>
          <a:p>
            <a:r>
              <a:rPr lang="en-US" dirty="0" err="1" smtClean="0">
                <a:solidFill>
                  <a:srgbClr val="0000FF"/>
                </a:solidFill>
              </a:rPr>
              <a:t>Interarm</a:t>
            </a:r>
            <a:r>
              <a:rPr lang="en-US" dirty="0" smtClean="0">
                <a:solidFill>
                  <a:srgbClr val="0000FF"/>
                </a:solidFill>
              </a:rPr>
              <a:t> regions</a:t>
            </a:r>
          </a:p>
          <a:p>
            <a:pPr lvl="1"/>
            <a:r>
              <a:rPr lang="en-US" dirty="0" smtClean="0"/>
              <a:t>Low ratio </a:t>
            </a:r>
            <a:r>
              <a:rPr lang="en-US" dirty="0" smtClean="0">
                <a:solidFill>
                  <a:srgbClr val="FF0000"/>
                </a:solidFill>
              </a:rPr>
              <a:t>~ 0.4-0.6</a:t>
            </a:r>
          </a:p>
          <a:p>
            <a:r>
              <a:rPr lang="en-US" dirty="0" smtClean="0"/>
              <a:t>Central 2.5kpc</a:t>
            </a:r>
          </a:p>
          <a:p>
            <a:pPr lvl="1"/>
            <a:r>
              <a:rPr lang="en-US" dirty="0" smtClean="0"/>
              <a:t>High ratio ~ 0.8-1.0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18832" y="6428483"/>
            <a:ext cx="111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Koda</a:t>
            </a:r>
            <a:r>
              <a:rPr lang="en-US" dirty="0" smtClean="0"/>
              <a:t>+12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658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4282"/>
            <a:ext cx="3254045" cy="909996"/>
          </a:xfrm>
        </p:spPr>
        <p:txBody>
          <a:bodyPr/>
          <a:lstStyle/>
          <a:p>
            <a:r>
              <a:rPr lang="en-US" dirty="0" smtClean="0"/>
              <a:t>R</a:t>
            </a:r>
            <a:r>
              <a:rPr lang="en-US" baseline="-25000" dirty="0" smtClean="0"/>
              <a:t>2-1/1-0</a:t>
            </a:r>
            <a:endParaRPr lang="en-US" baseline="-25000" dirty="0"/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>
          <a:xfrm>
            <a:off x="3938769" y="4134052"/>
            <a:ext cx="4478982" cy="2566895"/>
          </a:xfrm>
        </p:spPr>
        <p:txBody>
          <a:bodyPr/>
          <a:lstStyle/>
          <a:p>
            <a:r>
              <a:rPr lang="en-US" dirty="0" err="1" smtClean="0">
                <a:solidFill>
                  <a:srgbClr val="0000FF"/>
                </a:solidFill>
              </a:rPr>
              <a:t>Interarm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-- dormant, less star forming </a:t>
            </a:r>
            <a:r>
              <a:rPr lang="en-US" dirty="0" err="1" smtClean="0"/>
              <a:t>GMCs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Spiral arms </a:t>
            </a:r>
            <a:r>
              <a:rPr lang="en-US" dirty="0" smtClean="0"/>
              <a:t>– actively star forming </a:t>
            </a:r>
            <a:r>
              <a:rPr lang="en-US" dirty="0" err="1" smtClean="0"/>
              <a:t>GMCs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98028" y="6254976"/>
            <a:ext cx="111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Koda+12</a:t>
            </a:r>
            <a:endParaRPr lang="en-US" dirty="0"/>
          </a:p>
        </p:txBody>
      </p:sp>
      <p:pic>
        <p:nvPicPr>
          <p:cNvPr id="7" name="Picture 6" descr="near_mo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245" y="0"/>
            <a:ext cx="5635435" cy="39656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81352"/>
            <a:ext cx="3938769" cy="5427622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rot="10800000" flipV="1">
            <a:off x="1162003" y="1381352"/>
            <a:ext cx="3409998" cy="361434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 flipV="1">
            <a:off x="2480859" y="2796563"/>
            <a:ext cx="4315495" cy="2158263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4174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DGR/</a:t>
            </a:r>
            <a:r>
              <a:rPr lang="en-US" dirty="0" err="1" smtClean="0"/>
              <a:t>Xco</a:t>
            </a:r>
            <a:r>
              <a:rPr lang="en-US" dirty="0" smtClean="0"/>
              <a:t> minimization using CO (1-0)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2477477"/>
            <a:ext cx="2971800" cy="299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100" y="2477477"/>
            <a:ext cx="2971800" cy="299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7900" y="2477477"/>
            <a:ext cx="29718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0245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Our CARMA+NRO survey of nearby galaxies is enabling resolved measurements of GMCs out to the largest distances currently possible (to be superseded by ALMA)</a:t>
            </a:r>
          </a:p>
          <a:p>
            <a:endParaRPr lang="en-US" dirty="0"/>
          </a:p>
          <a:p>
            <a:r>
              <a:rPr lang="en-US" dirty="0"/>
              <a:t>These are the best resolved GMCs in galaxies outside of the Local Group and are remarkably similar between galaxies, but average CO-to-H</a:t>
            </a:r>
            <a:r>
              <a:rPr lang="en-US" baseline="-25000" dirty="0"/>
              <a:t>2</a:t>
            </a:r>
            <a:r>
              <a:rPr lang="en-US" dirty="0"/>
              <a:t> ratios vary systematically – though still within a factor of 2 of the MW </a:t>
            </a:r>
            <a:r>
              <a:rPr lang="en-US" dirty="0" smtClean="0"/>
              <a:t>value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dirty="0" err="1"/>
              <a:t>metallicity</a:t>
            </a:r>
            <a:r>
              <a:rPr lang="en-US" dirty="0"/>
              <a:t> range is narrow, but variance in </a:t>
            </a:r>
            <a:r>
              <a:rPr lang="en-US" dirty="0" err="1"/>
              <a:t>Xco</a:t>
            </a:r>
            <a:r>
              <a:rPr lang="en-US" dirty="0"/>
              <a:t> is consistent with predictions; no dependence on environment is </a:t>
            </a:r>
            <a:r>
              <a:rPr lang="en-US" dirty="0" smtClean="0"/>
              <a:t>observed, consistent with CO (2-1) observations that </a:t>
            </a:r>
            <a:r>
              <a:rPr lang="en-US" dirty="0" err="1" smtClean="0"/>
              <a:t>Xco</a:t>
            </a:r>
            <a:r>
              <a:rPr lang="en-US" dirty="0" smtClean="0"/>
              <a:t>(2-1) may drop in the center of NGC 6946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49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CA</a:t>
            </a:r>
            <a:r>
              <a:rPr lang="en-US" dirty="0"/>
              <a:t>RMA and </a:t>
            </a:r>
            <a:r>
              <a:rPr lang="en-US" b="1" dirty="0" err="1" smtClean="0"/>
              <a:t>NO</a:t>
            </a:r>
            <a:r>
              <a:rPr lang="en-US" dirty="0" err="1" smtClean="0"/>
              <a:t>beyama</a:t>
            </a:r>
            <a:r>
              <a:rPr lang="en-US" dirty="0" smtClean="0"/>
              <a:t> </a:t>
            </a:r>
            <a:r>
              <a:rPr lang="en-US" b="1" dirty="0" smtClean="0"/>
              <a:t>N</a:t>
            </a:r>
            <a:r>
              <a:rPr lang="en-US" dirty="0" smtClean="0"/>
              <a:t>earby 			Galaxies </a:t>
            </a:r>
            <a:r>
              <a:rPr lang="en-US" dirty="0"/>
              <a:t>CO (1-0) </a:t>
            </a:r>
            <a:r>
              <a:rPr lang="en-US" dirty="0" smtClean="0"/>
              <a:t>Survey (CANON)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590" y="1741302"/>
            <a:ext cx="8229600" cy="48768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Jin </a:t>
            </a:r>
            <a:r>
              <a:rPr lang="en-US" dirty="0" err="1"/>
              <a:t>Koda</a:t>
            </a:r>
            <a:r>
              <a:rPr lang="en-US" dirty="0"/>
              <a:t> (PI) – Stony Brook </a:t>
            </a:r>
            <a:r>
              <a:rPr lang="en-US" dirty="0" smtClean="0"/>
              <a:t>University</a:t>
            </a:r>
            <a:endParaRPr lang="en-US" dirty="0"/>
          </a:p>
          <a:p>
            <a:r>
              <a:rPr lang="en-US" dirty="0"/>
              <a:t>Tony Wong (co-PI) -- UIUC</a:t>
            </a:r>
          </a:p>
          <a:p>
            <a:r>
              <a:rPr lang="en-US" dirty="0"/>
              <a:t>Daniela </a:t>
            </a:r>
            <a:r>
              <a:rPr lang="en-US" dirty="0" err="1"/>
              <a:t>Calzetti</a:t>
            </a:r>
            <a:r>
              <a:rPr lang="en-US" dirty="0"/>
              <a:t> -- UMASS</a:t>
            </a:r>
          </a:p>
          <a:p>
            <a:r>
              <a:rPr lang="en-US" dirty="0"/>
              <a:t>Jennifer Donovan Meyer -- </a:t>
            </a:r>
            <a:r>
              <a:rPr lang="en-US" dirty="0" smtClean="0"/>
              <a:t>NRAO</a:t>
            </a:r>
            <a:endParaRPr lang="en-US" dirty="0"/>
          </a:p>
          <a:p>
            <a:r>
              <a:rPr lang="en-US" dirty="0" err="1"/>
              <a:t>Fumi</a:t>
            </a:r>
            <a:r>
              <a:rPr lang="en-US" dirty="0"/>
              <a:t> </a:t>
            </a:r>
            <a:r>
              <a:rPr lang="en-US" dirty="0" err="1"/>
              <a:t>Egusa</a:t>
            </a:r>
            <a:r>
              <a:rPr lang="en-US" dirty="0"/>
              <a:t> – JAXA</a:t>
            </a:r>
          </a:p>
          <a:p>
            <a:r>
              <a:rPr lang="en-US" dirty="0"/>
              <a:t>Rob </a:t>
            </a:r>
            <a:r>
              <a:rPr lang="en-US" dirty="0" err="1"/>
              <a:t>Kennicutt</a:t>
            </a:r>
            <a:r>
              <a:rPr lang="en-US" dirty="0"/>
              <a:t> -- Cambridge Univ.</a:t>
            </a:r>
          </a:p>
          <a:p>
            <a:r>
              <a:rPr lang="en-US" dirty="0" err="1"/>
              <a:t>Nario</a:t>
            </a:r>
            <a:r>
              <a:rPr lang="en-US" dirty="0"/>
              <a:t> </a:t>
            </a:r>
            <a:r>
              <a:rPr lang="en-US" dirty="0" err="1"/>
              <a:t>Kuno</a:t>
            </a:r>
            <a:r>
              <a:rPr lang="en-US" dirty="0"/>
              <a:t> -- </a:t>
            </a:r>
            <a:r>
              <a:rPr lang="en-US" dirty="0" err="1"/>
              <a:t>Nobeyama</a:t>
            </a:r>
            <a:r>
              <a:rPr lang="en-US" dirty="0"/>
              <a:t> Radio Observatory</a:t>
            </a:r>
          </a:p>
          <a:p>
            <a:r>
              <a:rPr lang="en-US" dirty="0"/>
              <a:t>Melissa Louie -- Stony Brook </a:t>
            </a:r>
            <a:r>
              <a:rPr lang="en-US" dirty="0" err="1"/>
              <a:t>Univ</a:t>
            </a:r>
            <a:endParaRPr lang="en-US" dirty="0"/>
          </a:p>
          <a:p>
            <a:r>
              <a:rPr lang="en-US" dirty="0"/>
              <a:t>Rieko </a:t>
            </a:r>
            <a:r>
              <a:rPr lang="en-US" dirty="0" err="1"/>
              <a:t>Momose</a:t>
            </a:r>
            <a:r>
              <a:rPr lang="en-US" dirty="0"/>
              <a:t> -- Tokyo Univ.</a:t>
            </a:r>
          </a:p>
          <a:p>
            <a:r>
              <a:rPr lang="en-US" dirty="0"/>
              <a:t>David </a:t>
            </a:r>
            <a:r>
              <a:rPr lang="en-US" dirty="0" err="1"/>
              <a:t>Rebolledo</a:t>
            </a:r>
            <a:r>
              <a:rPr lang="en-US" dirty="0"/>
              <a:t> -- UIUC</a:t>
            </a:r>
          </a:p>
          <a:p>
            <a:r>
              <a:rPr lang="en-US" dirty="0"/>
              <a:t>Nick </a:t>
            </a:r>
            <a:r>
              <a:rPr lang="en-US" dirty="0" err="1"/>
              <a:t>Scoville</a:t>
            </a:r>
            <a:r>
              <a:rPr lang="en-US" dirty="0"/>
              <a:t> -- Caltech</a:t>
            </a:r>
          </a:p>
          <a:p>
            <a:r>
              <a:rPr lang="en-US" dirty="0"/>
              <a:t>Kazuo </a:t>
            </a:r>
            <a:r>
              <a:rPr lang="en-US" dirty="0" err="1"/>
              <a:t>Sorai</a:t>
            </a:r>
            <a:r>
              <a:rPr lang="en-US" dirty="0"/>
              <a:t> -- Hokkaido Univ.</a:t>
            </a:r>
          </a:p>
          <a:p>
            <a:r>
              <a:rPr lang="en-US" dirty="0"/>
              <a:t>Michiko </a:t>
            </a:r>
            <a:r>
              <a:rPr lang="en-US" dirty="0" err="1"/>
              <a:t>Umei</a:t>
            </a:r>
            <a:r>
              <a:rPr lang="en-US" dirty="0"/>
              <a:t> -- Hokkaido Univ.</a:t>
            </a:r>
          </a:p>
          <a:p>
            <a:r>
              <a:rPr lang="en-US" dirty="0"/>
              <a:t>+ a few more students in Japan</a:t>
            </a:r>
          </a:p>
        </p:txBody>
      </p:sp>
      <p:pic>
        <p:nvPicPr>
          <p:cNvPr id="4" name="Picture 3" descr="IMG_058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295" y="4204721"/>
            <a:ext cx="3537705" cy="2653279"/>
          </a:xfrm>
          <a:prstGeom prst="rect">
            <a:avLst/>
          </a:prstGeom>
        </p:spPr>
      </p:pic>
      <p:pic>
        <p:nvPicPr>
          <p:cNvPr id="5" name="Picture 4" descr="IMG_01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688" y="1741302"/>
            <a:ext cx="2133312" cy="2844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43418" y="1741302"/>
            <a:ext cx="2056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</a:rPr>
              <a:t>Nobeyama</a:t>
            </a:r>
            <a:r>
              <a:rPr lang="en-US" sz="1600" dirty="0" smtClean="0">
                <a:solidFill>
                  <a:schemeClr val="bg1"/>
                </a:solidFill>
              </a:rPr>
              <a:t> 45-meter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01692" y="4291595"/>
            <a:ext cx="1120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CARMA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243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Why study molecular gas?</a:t>
            </a:r>
          </a:p>
        </p:txBody>
      </p:sp>
    </p:spTree>
    <p:extLst>
      <p:ext uri="{BB962C8B-B14F-4D97-AF65-F5344CB8AC3E}">
        <p14:creationId xmlns:p14="http://schemas.microsoft.com/office/powerpoint/2010/main" val="447179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Why study molecular gas?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FontTx/>
              <a:buChar char="-"/>
            </a:pPr>
            <a:r>
              <a:rPr lang="en-US" i="1" dirty="0" smtClean="0"/>
              <a:t>Traces (evolution of) the interstellar medium</a:t>
            </a:r>
          </a:p>
        </p:txBody>
      </p:sp>
    </p:spTree>
    <p:extLst>
      <p:ext uri="{BB962C8B-B14F-4D97-AF65-F5344CB8AC3E}">
        <p14:creationId xmlns:p14="http://schemas.microsoft.com/office/powerpoint/2010/main" val="2104340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8000"/>
            <a:ext cx="8229600" cy="1066800"/>
          </a:xfrm>
        </p:spPr>
        <p:txBody>
          <a:bodyPr/>
          <a:lstStyle/>
          <a:p>
            <a:r>
              <a:rPr lang="en-US" dirty="0" smtClean="0"/>
              <a:t>M51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325112"/>
          </a:xfrm>
        </p:spPr>
        <p:txBody>
          <a:bodyPr>
            <a:normAutofit/>
          </a:bodyPr>
          <a:lstStyle/>
          <a:p>
            <a:r>
              <a:rPr lang="en-US" sz="2200" dirty="0" err="1" smtClean="0"/>
              <a:t>GMCs</a:t>
            </a:r>
            <a:r>
              <a:rPr lang="en-US" sz="2200" dirty="0" smtClean="0"/>
              <a:t> exist in </a:t>
            </a:r>
            <a:r>
              <a:rPr lang="en-US" sz="2200" dirty="0" err="1" smtClean="0"/>
              <a:t>interarm</a:t>
            </a:r>
            <a:r>
              <a:rPr lang="en-US" sz="2200" dirty="0" smtClean="0"/>
              <a:t> regions</a:t>
            </a:r>
          </a:p>
          <a:p>
            <a:r>
              <a:rPr lang="en-US" sz="2200" dirty="0" smtClean="0"/>
              <a:t>Molecular gas fraction 70-80% in arms and </a:t>
            </a:r>
            <a:r>
              <a:rPr lang="en-US" sz="2200" dirty="0" err="1" smtClean="0"/>
              <a:t>interarm</a:t>
            </a:r>
            <a:r>
              <a:rPr lang="en-US" sz="2200" dirty="0" smtClean="0"/>
              <a:t> regions 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501" y="2258951"/>
            <a:ext cx="6528698" cy="40857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85898" y="6344653"/>
            <a:ext cx="2010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Koda</a:t>
            </a:r>
            <a:r>
              <a:rPr lang="en-US" dirty="0" smtClean="0"/>
              <a:t> et al. (2009)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554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Molecular Gas Fraction in 2D</a:t>
            </a:r>
            <a:endParaRPr lang="en-US" dirty="0"/>
          </a:p>
        </p:txBody>
      </p:sp>
      <p:pic>
        <p:nvPicPr>
          <p:cNvPr id="5" name="Picture 4" descr="image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2080" y="1556504"/>
            <a:ext cx="3492403" cy="5253197"/>
          </a:xfrm>
          <a:prstGeom prst="rect">
            <a:avLst/>
          </a:prstGeom>
        </p:spPr>
      </p:pic>
      <p:pic>
        <p:nvPicPr>
          <p:cNvPr id="6" name="Picture 5" descr="m51co_nro45_may18 cop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2844" y="2530298"/>
            <a:ext cx="3055247" cy="39413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05831" y="1488292"/>
            <a:ext cx="20707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Molecular fraction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5523986"/>
              </p:ext>
            </p:extLst>
          </p:nvPr>
        </p:nvGraphicFramePr>
        <p:xfrm>
          <a:off x="2742606" y="1469989"/>
          <a:ext cx="1653111" cy="955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Equation" r:id="rId6" imgW="812800" imgH="469900" progId="Equation.3">
                  <p:embed/>
                </p:oleObj>
              </mc:Choice>
              <mc:Fallback>
                <p:oleObj name="Equation" r:id="rId6" imgW="8128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2606" y="1469989"/>
                        <a:ext cx="1653111" cy="9557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812068" y="2829104"/>
            <a:ext cx="90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CO(1-0)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79794" y="1596813"/>
            <a:ext cx="1007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HI 21 cm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85311" y="6488668"/>
            <a:ext cx="1691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Koda et al. 2011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286034" y="6102327"/>
            <a:ext cx="3400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Westerbork</a:t>
            </a:r>
            <a:r>
              <a:rPr lang="en-US" dirty="0" smtClean="0">
                <a:solidFill>
                  <a:schemeClr val="bg1"/>
                </a:solidFill>
              </a:rPr>
              <a:t> -- Braun et al. 2007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54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7913"/>
            <a:ext cx="8229600" cy="990600"/>
          </a:xfrm>
        </p:spPr>
        <p:txBody>
          <a:bodyPr/>
          <a:lstStyle/>
          <a:p>
            <a:r>
              <a:rPr lang="en-US" dirty="0" smtClean="0"/>
              <a:t>High Molecular Gas Fraction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691" y="979519"/>
            <a:ext cx="3908309" cy="58784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665" y="4880977"/>
            <a:ext cx="2218267" cy="13290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1863" y="4904138"/>
            <a:ext cx="2322756" cy="12383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52312" y="994861"/>
            <a:ext cx="2879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Molecular fraction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2405932" y="5331876"/>
            <a:ext cx="425931" cy="2026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89640" y="1734197"/>
            <a:ext cx="2879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Molecular fraction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8899885"/>
              </p:ext>
            </p:extLst>
          </p:nvPr>
        </p:nvGraphicFramePr>
        <p:xfrm>
          <a:off x="873379" y="2272000"/>
          <a:ext cx="2039556" cy="11791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Equation" r:id="rId7" imgW="812800" imgH="469900" progId="Equation.3">
                  <p:embed/>
                </p:oleObj>
              </mc:Choice>
              <mc:Fallback>
                <p:oleObj name="Equation" r:id="rId7" imgW="8128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3379" y="2272000"/>
                        <a:ext cx="2039556" cy="117911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945535" y="2518848"/>
            <a:ext cx="23212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&gt; 70-80%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2856" y="3884117"/>
            <a:ext cx="4161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Little/No </a:t>
            </a:r>
            <a:r>
              <a:rPr lang="en-US" sz="2800" dirty="0" err="1" smtClean="0">
                <a:solidFill>
                  <a:srgbClr val="FF0000"/>
                </a:solidFill>
              </a:rPr>
              <a:t>azimuthal</a:t>
            </a:r>
            <a:r>
              <a:rPr lang="en-US" sz="2800" dirty="0" smtClean="0">
                <a:solidFill>
                  <a:srgbClr val="FF0000"/>
                </a:solidFill>
              </a:rPr>
              <a:t> change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16200000" flipH="1">
            <a:off x="4513029" y="3749017"/>
            <a:ext cx="2310205" cy="13511"/>
          </a:xfrm>
          <a:prstGeom prst="straightConnector1">
            <a:avLst/>
          </a:prstGeom>
          <a:ln w="3810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290139" y="5002567"/>
            <a:ext cx="742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10kpc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319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366</TotalTime>
  <Words>2880</Words>
  <Application>Microsoft Macintosh PowerPoint</Application>
  <PresentationFormat>On-screen Show (4:3)</PresentationFormat>
  <Paragraphs>280</Paragraphs>
  <Slides>38</Slides>
  <Notes>32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Clarity</vt:lpstr>
      <vt:lpstr>Equation</vt:lpstr>
      <vt:lpstr> Finding Tiny Gas Rich Galaxies in the GALFA-HI Survey   </vt:lpstr>
      <vt:lpstr> Finding Tiny Gas Rich Galaxies in the GALFA-HI Survey   </vt:lpstr>
      <vt:lpstr> Finding Tiny Gas Rich Galaxies in the GALFA-HI Survey   insights from the canon CO (1-0) survey</vt:lpstr>
      <vt:lpstr>CARMA and NObeyama Nearby    Galaxies CO (1-0) Survey (CANON)</vt:lpstr>
      <vt:lpstr>PowerPoint Presentation</vt:lpstr>
      <vt:lpstr>PowerPoint Presentation</vt:lpstr>
      <vt:lpstr>M51</vt:lpstr>
      <vt:lpstr>Molecular Gas Fraction in 2D</vt:lpstr>
      <vt:lpstr>High Molecular Gas Fraction</vt:lpstr>
      <vt:lpstr>PowerPoint Presentation</vt:lpstr>
      <vt:lpstr>Schmidt-Kennicutt relation</vt:lpstr>
      <vt:lpstr>PowerPoint Presentation</vt:lpstr>
      <vt:lpstr>PowerPoint Presentation</vt:lpstr>
      <vt:lpstr>Giant Molecular (H2 + He) Clouds</vt:lpstr>
      <vt:lpstr>H2 proxy: CO (1-0) </vt:lpstr>
      <vt:lpstr>Milky Way GMC population</vt:lpstr>
      <vt:lpstr>Extragalactic GMC populations</vt:lpstr>
      <vt:lpstr>Extragalactic GMC populations</vt:lpstr>
      <vt:lpstr>Needed:</vt:lpstr>
      <vt:lpstr>Central Hole (Difference between mm and cm astronomy)</vt:lpstr>
      <vt:lpstr>Snow Sweep at  Nobeyama</vt:lpstr>
      <vt:lpstr>The Survey</vt:lpstr>
      <vt:lpstr>PowerPoint Presentation</vt:lpstr>
      <vt:lpstr>CARMA and NObeyama Nearby-galaxies (CANON) CO (1-0) Survey           (finding GMCs in nearby galaxies)</vt:lpstr>
      <vt:lpstr>Some survey insights into extragalactic GMCs…</vt:lpstr>
      <vt:lpstr>Best resolved nearby galaxies</vt:lpstr>
      <vt:lpstr>PowerPoint Presentation</vt:lpstr>
      <vt:lpstr>GMCs in nearby galaxies</vt:lpstr>
      <vt:lpstr>CO-to-H2 conversion factors</vt:lpstr>
      <vt:lpstr>Metallicity</vt:lpstr>
      <vt:lpstr>PowerPoint Presentation</vt:lpstr>
      <vt:lpstr>Radial “profiles”</vt:lpstr>
      <vt:lpstr>Radial “profiles”</vt:lpstr>
      <vt:lpstr>Dust to gas ratio (DGR) and Xco</vt:lpstr>
      <vt:lpstr>Dust to gas ratio (DGR) and Xco</vt:lpstr>
      <vt:lpstr>R2-1/1-0</vt:lpstr>
      <vt:lpstr>DGR/Xco minimization using CO (1-0)</vt:lpstr>
      <vt:lpstr>Summary</vt:lpstr>
    </vt:vector>
  </TitlesOfParts>
  <Company>National Radio Astronomy Observatory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insights from the canon CO (1-0) survey</dc:title>
  <dc:creator>Jennifer Donovan Meyer</dc:creator>
  <cp:lastModifiedBy>Jennifer Donovan Meyer</cp:lastModifiedBy>
  <cp:revision>21</cp:revision>
  <dcterms:created xsi:type="dcterms:W3CDTF">2013-04-29T03:45:02Z</dcterms:created>
  <dcterms:modified xsi:type="dcterms:W3CDTF">2013-04-29T17:42:58Z</dcterms:modified>
</cp:coreProperties>
</file>