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 id="2147483660" r:id="rId2"/>
    <p:sldMasterId id="2147483662" r:id="rId3"/>
    <p:sldMasterId id="2147483664" r:id="rId4"/>
    <p:sldMasterId id="2147483666" r:id="rId5"/>
  </p:sldMasterIdLst>
  <p:notesMasterIdLst>
    <p:notesMasterId r:id="rId42"/>
  </p:notesMasterIdLst>
  <p:handoutMasterIdLst>
    <p:handoutMasterId r:id="rId43"/>
  </p:handoutMasterIdLst>
  <p:sldIdLst>
    <p:sldId id="309" r:id="rId6"/>
    <p:sldId id="840" r:id="rId7"/>
    <p:sldId id="879" r:id="rId8"/>
    <p:sldId id="880" r:id="rId9"/>
    <p:sldId id="869" r:id="rId10"/>
    <p:sldId id="871" r:id="rId11"/>
    <p:sldId id="872" r:id="rId12"/>
    <p:sldId id="873" r:id="rId13"/>
    <p:sldId id="875" r:id="rId14"/>
    <p:sldId id="870" r:id="rId15"/>
    <p:sldId id="843" r:id="rId16"/>
    <p:sldId id="808" r:id="rId17"/>
    <p:sldId id="803" r:id="rId18"/>
    <p:sldId id="829" r:id="rId19"/>
    <p:sldId id="876" r:id="rId20"/>
    <p:sldId id="835" r:id="rId21"/>
    <p:sldId id="834" r:id="rId22"/>
    <p:sldId id="841" r:id="rId23"/>
    <p:sldId id="855" r:id="rId24"/>
    <p:sldId id="842" r:id="rId25"/>
    <p:sldId id="856" r:id="rId26"/>
    <p:sldId id="877" r:id="rId27"/>
    <p:sldId id="878" r:id="rId28"/>
    <p:sldId id="833" r:id="rId29"/>
    <p:sldId id="861" r:id="rId30"/>
    <p:sldId id="857" r:id="rId31"/>
    <p:sldId id="862" r:id="rId32"/>
    <p:sldId id="863" r:id="rId33"/>
    <p:sldId id="864" r:id="rId34"/>
    <p:sldId id="838" r:id="rId35"/>
    <p:sldId id="837" r:id="rId36"/>
    <p:sldId id="860" r:id="rId37"/>
    <p:sldId id="826" r:id="rId38"/>
    <p:sldId id="816" r:id="rId39"/>
    <p:sldId id="874" r:id="rId40"/>
    <p:sldId id="825" r:id="rId41"/>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Chalkboard" charset="0"/>
        <a:ea typeface="+mn-ea"/>
        <a:cs typeface="+mn-cs"/>
      </a:defRPr>
    </a:lvl1pPr>
    <a:lvl2pPr marL="457200" algn="l" rtl="0" fontAlgn="base">
      <a:spcBef>
        <a:spcPct val="0"/>
      </a:spcBef>
      <a:spcAft>
        <a:spcPct val="0"/>
      </a:spcAft>
      <a:defRPr sz="2800" kern="1200">
        <a:solidFill>
          <a:schemeClr val="tx1"/>
        </a:solidFill>
        <a:latin typeface="Chalkboard" charset="0"/>
        <a:ea typeface="+mn-ea"/>
        <a:cs typeface="+mn-cs"/>
      </a:defRPr>
    </a:lvl2pPr>
    <a:lvl3pPr marL="914400" algn="l" rtl="0" fontAlgn="base">
      <a:spcBef>
        <a:spcPct val="0"/>
      </a:spcBef>
      <a:spcAft>
        <a:spcPct val="0"/>
      </a:spcAft>
      <a:defRPr sz="2800" kern="1200">
        <a:solidFill>
          <a:schemeClr val="tx1"/>
        </a:solidFill>
        <a:latin typeface="Chalkboard" charset="0"/>
        <a:ea typeface="+mn-ea"/>
        <a:cs typeface="+mn-cs"/>
      </a:defRPr>
    </a:lvl3pPr>
    <a:lvl4pPr marL="1371600" algn="l" rtl="0" fontAlgn="base">
      <a:spcBef>
        <a:spcPct val="0"/>
      </a:spcBef>
      <a:spcAft>
        <a:spcPct val="0"/>
      </a:spcAft>
      <a:defRPr sz="2800" kern="1200">
        <a:solidFill>
          <a:schemeClr val="tx1"/>
        </a:solidFill>
        <a:latin typeface="Chalkboard" charset="0"/>
        <a:ea typeface="+mn-ea"/>
        <a:cs typeface="+mn-cs"/>
      </a:defRPr>
    </a:lvl4pPr>
    <a:lvl5pPr marL="1828800" algn="l" rtl="0" fontAlgn="base">
      <a:spcBef>
        <a:spcPct val="0"/>
      </a:spcBef>
      <a:spcAft>
        <a:spcPct val="0"/>
      </a:spcAft>
      <a:defRPr sz="2800" kern="1200">
        <a:solidFill>
          <a:schemeClr val="tx1"/>
        </a:solidFill>
        <a:latin typeface="Chalkboard" charset="0"/>
        <a:ea typeface="+mn-ea"/>
        <a:cs typeface="+mn-cs"/>
      </a:defRPr>
    </a:lvl5pPr>
    <a:lvl6pPr marL="2286000" algn="l" defTabSz="457200" rtl="0" eaLnBrk="1" latinLnBrk="0" hangingPunct="1">
      <a:defRPr sz="2800" kern="1200">
        <a:solidFill>
          <a:schemeClr val="tx1"/>
        </a:solidFill>
        <a:latin typeface="Chalkboard" charset="0"/>
        <a:ea typeface="+mn-ea"/>
        <a:cs typeface="+mn-cs"/>
      </a:defRPr>
    </a:lvl6pPr>
    <a:lvl7pPr marL="2743200" algn="l" defTabSz="457200" rtl="0" eaLnBrk="1" latinLnBrk="0" hangingPunct="1">
      <a:defRPr sz="2800" kern="1200">
        <a:solidFill>
          <a:schemeClr val="tx1"/>
        </a:solidFill>
        <a:latin typeface="Chalkboard" charset="0"/>
        <a:ea typeface="+mn-ea"/>
        <a:cs typeface="+mn-cs"/>
      </a:defRPr>
    </a:lvl7pPr>
    <a:lvl8pPr marL="3200400" algn="l" defTabSz="457200" rtl="0" eaLnBrk="1" latinLnBrk="0" hangingPunct="1">
      <a:defRPr sz="2800" kern="1200">
        <a:solidFill>
          <a:schemeClr val="tx1"/>
        </a:solidFill>
        <a:latin typeface="Chalkboard" charset="0"/>
        <a:ea typeface="+mn-ea"/>
        <a:cs typeface="+mn-cs"/>
      </a:defRPr>
    </a:lvl8pPr>
    <a:lvl9pPr marL="3657600" algn="l" defTabSz="457200" rtl="0" eaLnBrk="1" latinLnBrk="0" hangingPunct="1">
      <a:defRPr sz="2800" kern="1200">
        <a:solidFill>
          <a:schemeClr val="tx1"/>
        </a:solidFill>
        <a:latin typeface="Chalkboard"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a:srgbClr val="FFFFFF"/>
    <a:srgbClr val="66FFF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15620"/>
    <p:restoredTop sz="93225" autoAdjust="0"/>
  </p:normalViewPr>
  <p:slideViewPr>
    <p:cSldViewPr>
      <p:cViewPr>
        <p:scale>
          <a:sx n="101" d="100"/>
          <a:sy n="101" d="100"/>
        </p:scale>
        <p:origin x="-69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829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829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829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12CEF5B2-72AA-CB4D-8F18-FA91CED9C41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AF21937B-CAF7-5441-80B1-83D54400B29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00985F8E-299F-4C44-AB19-86E87B2F6C58}"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10</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11</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D5CCA00-2A39-A84A-AA58-241021042D18}" type="slidenum">
              <a:rPr lang="en-US" sz="1200">
                <a:latin typeface="Times New Roman" charset="0"/>
              </a:rPr>
              <a:pPr algn="r"/>
              <a:t>12</a:t>
            </a:fld>
            <a:endParaRPr lang="en-US" sz="1200">
              <a:latin typeface="Times New Roman"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noFill/>
          <a:ln>
            <a:solidFill>
              <a:srgbClr val="000000"/>
            </a:solidFill>
          </a:ln>
        </p:spPr>
        <p:txBody>
          <a:bodyPr/>
          <a:lstStyle/>
          <a:p>
            <a:pPr eaLnBrk="1" hangingPunct="1"/>
            <a:r>
              <a:rPr lang="en-US" dirty="0" smtClean="0"/>
              <a:t>This work was prompted by my thesis,</a:t>
            </a:r>
            <a:r>
              <a:rPr lang="en-US" baseline="0" dirty="0" smtClean="0"/>
              <a:t> which was on the stellar and gas kinematics of NGC 1569.  I was trying to determine the 3-dimensional shape of dwarf irregular galaxies using the kinematic measure V/sigma.  </a:t>
            </a:r>
            <a:r>
              <a:rPr lang="en-US" dirty="0" smtClean="0"/>
              <a:t>NGC 1569 is a nearby post-starburst</a:t>
            </a:r>
            <a:r>
              <a:rPr lang="en-US" baseline="0" dirty="0" smtClean="0"/>
              <a:t> dwarf irregular galaxy in the IC 342 Galaxy Group. In this beautiful HST image, we see an H-alpha cat-like tail extending to the southwest known as the Western Arm..  It is home to 3 </a:t>
            </a:r>
            <a:r>
              <a:rPr lang="en-US" baseline="0" dirty="0" err="1" smtClean="0"/>
              <a:t>SSCs</a:t>
            </a:r>
            <a:r>
              <a:rPr lang="en-US" baseline="0" dirty="0" smtClean="0"/>
              <a:t>, A1, A2, and B. There are </a:t>
            </a:r>
            <a:r>
              <a:rPr lang="en-US" baseline="0" dirty="0" err="1" smtClean="0"/>
              <a:t>cometary</a:t>
            </a:r>
            <a:r>
              <a:rPr lang="en-US" baseline="0" dirty="0" smtClean="0"/>
              <a:t> structures extending out in all directions from the </a:t>
            </a:r>
            <a:r>
              <a:rPr lang="en-US" baseline="0" dirty="0" err="1" smtClean="0"/>
              <a:t>SSCs</a:t>
            </a:r>
            <a:r>
              <a:rPr lang="en-US" baseline="0" dirty="0" smtClean="0"/>
              <a:t>.  The black rectangle outlines the placement and size of the region over which we determined stellar kinematics for the major axis of NGC 1569.</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p:spPr>
        <p:txBody>
          <a:bodyPr lIns="91427" tIns="45713" rIns="91427" bIns="45713"/>
          <a:lstStyle/>
          <a:p>
            <a:r>
              <a:rPr lang="en-US" dirty="0" smtClean="0"/>
              <a:t>If we zoom out, we can see the neutral</a:t>
            </a:r>
            <a:r>
              <a:rPr lang="en-US" baseline="0" dirty="0" smtClean="0"/>
              <a:t> hydrogen gas disk where several HI features that have already been studied in previous works.  Here, we have imaged tenuous, extended emission to the south and northeast of the disk using a new multi-scale cleaning algorithm implemented by LITTLE THINGS.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derive </a:t>
            </a:r>
            <a:r>
              <a:rPr lang="en-US" dirty="0" err="1" smtClean="0"/>
              <a:t>Vmax</a:t>
            </a:r>
            <a:r>
              <a:rPr lang="en-US" dirty="0" smtClean="0"/>
              <a:t>, we have</a:t>
            </a:r>
            <a:r>
              <a:rPr lang="en-US" baseline="0" dirty="0" smtClean="0"/>
              <a:t> to determine the HI rotation curve.  However, because the intensity-weighted HI velocity field has high velocity gas strewn all across the disk, we needed another method for deriving the rotation curve.</a:t>
            </a:r>
            <a:endParaRPr lang="en-US" dirty="0"/>
          </a:p>
        </p:txBody>
      </p:sp>
      <p:sp>
        <p:nvSpPr>
          <p:cNvPr id="4" name="Slide Number Placeholder 3"/>
          <p:cNvSpPr>
            <a:spLocks noGrp="1"/>
          </p:cNvSpPr>
          <p:nvPr>
            <p:ph type="sldNum" sz="quarter" idx="10"/>
          </p:nvPr>
        </p:nvSpPr>
        <p:spPr/>
        <p:txBody>
          <a:bodyPr/>
          <a:lstStyle/>
          <a:p>
            <a:pPr>
              <a:defRPr/>
            </a:pPr>
            <a:fld id="{AF21937B-CAF7-5441-80B1-83D54400B29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15</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Why study starburst dwarf galaxies?</a:t>
            </a:r>
            <a:r>
              <a:rPr lang="en-US" baseline="0" dirty="0" smtClean="0"/>
              <a:t>  Well, if this is the definition of a starburst and this is a definition of a dwarf galaxy, then, are starburst dwarf galaxies building blocks in action?  What is the role of interactions and mergers between dwarf galaxies?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contours are</a:t>
            </a:r>
            <a:r>
              <a:rPr lang="en-US" baseline="0" dirty="0" smtClean="0"/>
              <a:t> VLA ; </a:t>
            </a:r>
          </a:p>
          <a:p>
            <a:r>
              <a:rPr lang="en-US" baseline="0" dirty="0" smtClean="0"/>
              <a:t>make connection that VLA contours are confirmed with GBT, not noise;</a:t>
            </a:r>
          </a:p>
          <a:p>
            <a:r>
              <a:rPr lang="en-US" baseline="0" dirty="0" smtClean="0"/>
              <a:t>call cloud – southern extension</a:t>
            </a:r>
          </a:p>
        </p:txBody>
      </p:sp>
      <p:sp>
        <p:nvSpPr>
          <p:cNvPr id="4" name="Slide Number Placeholder 3"/>
          <p:cNvSpPr>
            <a:spLocks noGrp="1"/>
          </p:cNvSpPr>
          <p:nvPr>
            <p:ph type="sldNum" sz="quarter" idx="10"/>
          </p:nvPr>
        </p:nvSpPr>
        <p:spPr/>
        <p:txBody>
          <a:bodyPr/>
          <a:lstStyle/>
          <a:p>
            <a:pPr>
              <a:defRPr/>
            </a:pPr>
            <a:fld id="{AF21937B-CAF7-5441-80B1-83D54400B290}"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intergalactic</a:t>
            </a:r>
            <a:r>
              <a:rPr lang="en-US" baseline="0" dirty="0" smtClean="0"/>
              <a:t> filament structures </a:t>
            </a:r>
          </a:p>
          <a:p>
            <a:r>
              <a:rPr lang="en-US" baseline="0" dirty="0" smtClean="0"/>
              <a:t>Other emission in map is from Milky Way</a:t>
            </a:r>
            <a:endParaRPr lang="en-US" dirty="0"/>
          </a:p>
        </p:txBody>
      </p:sp>
      <p:sp>
        <p:nvSpPr>
          <p:cNvPr id="4" name="Slide Number Placeholder 3"/>
          <p:cNvSpPr>
            <a:spLocks noGrp="1"/>
          </p:cNvSpPr>
          <p:nvPr>
            <p:ph type="sldNum" sz="quarter" idx="10"/>
          </p:nvPr>
        </p:nvSpPr>
        <p:spPr/>
        <p:txBody>
          <a:bodyPr/>
          <a:lstStyle/>
          <a:p>
            <a:pPr>
              <a:defRPr/>
            </a:pPr>
            <a:fld id="{AF21937B-CAF7-5441-80B1-83D54400B290}"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18</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19</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This is the direction that my talk will take starting</a:t>
            </a:r>
            <a:r>
              <a:rPr lang="en-US" baseline="0" dirty="0" smtClean="0"/>
              <a:t> with </a:t>
            </a:r>
            <a:r>
              <a:rPr lang="en-US" baseline="0" dirty="0" smtClean="0"/>
              <a:t>an introduction </a:t>
            </a:r>
            <a:r>
              <a:rPr lang="en-US" baseline="0" dirty="0" smtClean="0"/>
              <a:t>and then a detailed look at NGC </a:t>
            </a:r>
            <a:r>
              <a:rPr lang="en-US" baseline="0" dirty="0" smtClean="0"/>
              <a:t>1569, which shows how the HI mapping with the GBT was prompted.  </a:t>
            </a:r>
            <a:r>
              <a:rPr lang="en-US" baseline="0" dirty="0" smtClean="0"/>
              <a:t>Then,</a:t>
            </a:r>
            <a:r>
              <a:rPr lang="en-US" baseline="0" dirty="0" smtClean="0"/>
              <a:t> I’ll present </a:t>
            </a:r>
            <a:r>
              <a:rPr lang="en-US" baseline="0" dirty="0" smtClean="0"/>
              <a:t>some new data taken with the GBT around NGC 4163 and 4214.  I’ll conclude with</a:t>
            </a:r>
            <a:r>
              <a:rPr lang="en-US" baseline="0" dirty="0" smtClean="0"/>
              <a:t> a </a:t>
            </a:r>
            <a:r>
              <a:rPr lang="en-US" baseline="0" dirty="0" smtClean="0"/>
              <a:t>brief summary.</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20</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21</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summed over 270 channels for total velocity of</a:t>
            </a:r>
            <a:r>
              <a:rPr lang="en-US" baseline="0" dirty="0" smtClean="0"/>
              <a:t> 261 km/</a:t>
            </a:r>
            <a:r>
              <a:rPr lang="en-US" baseline="0" dirty="0" err="1" smtClean="0"/>
              <a:t>s</a:t>
            </a:r>
            <a:endParaRPr lang="en-US" dirty="0"/>
          </a:p>
        </p:txBody>
      </p:sp>
      <p:sp>
        <p:nvSpPr>
          <p:cNvPr id="4" name="Slide Number Placeholder 3"/>
          <p:cNvSpPr>
            <a:spLocks noGrp="1"/>
          </p:cNvSpPr>
          <p:nvPr>
            <p:ph type="sldNum" sz="quarter" idx="10"/>
          </p:nvPr>
        </p:nvSpPr>
        <p:spPr/>
        <p:txBody>
          <a:bodyPr/>
          <a:lstStyle/>
          <a:p>
            <a:pPr>
              <a:defRPr/>
            </a:pPr>
            <a:fld id="{AF21937B-CAF7-5441-80B1-83D54400B290}"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summed over 270 channels for total velocity of</a:t>
            </a:r>
            <a:r>
              <a:rPr lang="en-US" baseline="0" dirty="0" smtClean="0"/>
              <a:t> 261 km/</a:t>
            </a:r>
            <a:r>
              <a:rPr lang="en-US" baseline="0" dirty="0" err="1" smtClean="0"/>
              <a:t>s</a:t>
            </a:r>
            <a:endParaRPr lang="en-US" dirty="0"/>
          </a:p>
        </p:txBody>
      </p:sp>
      <p:sp>
        <p:nvSpPr>
          <p:cNvPr id="4" name="Slide Number Placeholder 3"/>
          <p:cNvSpPr>
            <a:spLocks noGrp="1"/>
          </p:cNvSpPr>
          <p:nvPr>
            <p:ph type="sldNum" sz="quarter" idx="10"/>
          </p:nvPr>
        </p:nvSpPr>
        <p:spPr/>
        <p:txBody>
          <a:bodyPr/>
          <a:lstStyle/>
          <a:p>
            <a:pPr>
              <a:defRPr/>
            </a:pPr>
            <a:fld id="{AF21937B-CAF7-5441-80B1-83D54400B290}"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24</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25</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26</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27</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28</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29</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3</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Collaborators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3F93BDD-5D90-4D40-858D-B2E846668C48}" type="slidenum">
              <a:rPr lang="en-US"/>
              <a:pPr/>
              <a:t>33</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dirty="0" smtClean="0"/>
              <a:t>We obtained</a:t>
            </a:r>
            <a:r>
              <a:rPr lang="en-US" baseline="0" dirty="0" smtClean="0"/>
              <a:t> stellar velocities and velocity dispersions along 4 </a:t>
            </a:r>
            <a:r>
              <a:rPr lang="en-US" baseline="0" dirty="0" err="1" smtClean="0"/>
              <a:t>PAs</a:t>
            </a:r>
            <a:r>
              <a:rPr lang="en-US" baseline="0" dirty="0" smtClean="0"/>
              <a:t> with the </a:t>
            </a:r>
            <a:r>
              <a:rPr lang="en-US" baseline="0" dirty="0" err="1" smtClean="0"/>
              <a:t>Kitt</a:t>
            </a:r>
            <a:r>
              <a:rPr lang="en-US" baseline="0" dirty="0" smtClean="0"/>
              <a:t> Peak National Observatory’s 4-meter telescope with the Echelle spectrograph.</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A3C537F-0F3F-C847-9D6F-753D2B9E0E88}" type="slidenum">
              <a:rPr lang="en-US" sz="1200">
                <a:latin typeface="Times New Roman" charset="0"/>
              </a:rPr>
              <a:pPr algn="r"/>
              <a:t>34</a:t>
            </a:fld>
            <a:endParaRPr lang="en-US" sz="1200">
              <a:latin typeface="Times New Roman" charset="0"/>
            </a:endParaRPr>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noFill/>
          <a:ln>
            <a:solidFill>
              <a:srgbClr val="000000"/>
            </a:solidFill>
          </a:ln>
        </p:spPr>
        <p:txBody>
          <a:bodyPr/>
          <a:lstStyle/>
          <a:p>
            <a:pPr eaLnBrk="1" hangingPunct="1"/>
            <a:r>
              <a:rPr lang="en-US" dirty="0" smtClean="0"/>
              <a:t>Here are the stellar velocities from the 4 position angles plotted </a:t>
            </a:r>
            <a:r>
              <a:rPr lang="en-US" dirty="0" err="1" smtClean="0"/>
              <a:t>ontop</a:t>
            </a:r>
            <a:r>
              <a:rPr lang="en-US" dirty="0" smtClean="0"/>
              <a:t> of HI velocity contours derived from slicing the HI data cube along the same 4 </a:t>
            </a:r>
            <a:r>
              <a:rPr lang="en-US" dirty="0" err="1" smtClean="0"/>
              <a:t>PAs</a:t>
            </a:r>
            <a:r>
              <a:rPr lang="en-US" dirty="0" smtClean="0"/>
              <a:t>.  We see that the stars and gas kinematically</a:t>
            </a:r>
            <a:r>
              <a:rPr lang="en-US" baseline="0" dirty="0" smtClean="0"/>
              <a:t> follow each other.</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35</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This is the direction that my talk will take starting</a:t>
            </a:r>
            <a:r>
              <a:rPr lang="en-US" baseline="0" dirty="0" smtClean="0"/>
              <a:t> with a brief introduction and then a detailed look at NGC 1569, which I studied for my dissertation.  Then, present some new data taken with the GBT around NGC 4163 and 4214.  I’ll conclude with some future work and a brief summary.</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5166405-5B62-F146-B1F4-FCEEDF6A0D98}" type="slidenum">
              <a:rPr lang="en-US"/>
              <a:pPr/>
              <a:t>36</a:t>
            </a:fld>
            <a:endParaRPr lang="en-US"/>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Double</a:t>
            </a:r>
            <a:r>
              <a:rPr lang="en-US" baseline="0" dirty="0" smtClean="0"/>
              <a:t> Gaussian decomposition procedure – If 2 Gaussian profiles are detected at a single position in the HI data cube, then the corresponding velocities are compared to a model velocity field.  The velocity that most closely resembles the model field</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4</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Collaborators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5</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According to Lambda</a:t>
            </a:r>
            <a:r>
              <a:rPr lang="en-US" baseline="0" dirty="0" smtClean="0"/>
              <a:t> CDM, dwarf galaxies are the building blocks of larger galaxies, yet the role of present day dwarf-dwarf galaxy interactions and mergers is not well known.</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6</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This research grew</a:t>
            </a:r>
            <a:r>
              <a:rPr lang="en-US" baseline="0" dirty="0" smtClean="0"/>
              <a:t> out</a:t>
            </a:r>
            <a:r>
              <a:rPr lang="en-US" dirty="0" smtClean="0"/>
              <a:t> of the LITTLE THINGS survey, which is a multi-wavelength data collection with the star being high resolution HI VLA data.  The goal</a:t>
            </a:r>
            <a:r>
              <a:rPr lang="en-US" baseline="0" dirty="0" smtClean="0"/>
              <a:t> of the project is to understand how stars form in gas rich dwarf galaxies. Be sure to catch Deidre’s colloquium Wed. at 2 pm.</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7</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This is the direction that my talk will take starting</a:t>
            </a:r>
            <a:r>
              <a:rPr lang="en-US" baseline="0" dirty="0" smtClean="0"/>
              <a:t> with a brief introduction and then a detailed look at NGC 1569, which I studied for my dissertation.  Then, present some new data taken with the GBT around NGC 4163 and 4214.  I’ll conclude with some future work and a brief summary.</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8</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This is the direction that my talk will take starting</a:t>
            </a:r>
            <a:r>
              <a:rPr lang="en-US" baseline="0" dirty="0" smtClean="0"/>
              <a:t> with a brief introduction and then a detailed look at NGC 1569, which I studied for my dissertation.  Then, present some new data taken with the GBT around NGC 4163 and 4214.  I’ll conclude with some future work and a brief summary.</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5C571E5C-8B99-8240-A57D-FCE5D251283A}" type="slidenum">
              <a:rPr lang="en-US" sz="1200">
                <a:solidFill>
                  <a:prstClr val="black"/>
                </a:solidFill>
                <a:latin typeface="Times New Roman" charset="0"/>
              </a:rPr>
              <a:pPr algn="r"/>
              <a:t>9</a:t>
            </a:fld>
            <a:endParaRPr lang="en-US" sz="1200">
              <a:solidFill>
                <a:prstClr val="black"/>
              </a:solidFill>
              <a:latin typeface="Times New Roman"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noFill/>
          <a:ln>
            <a:solidFill>
              <a:srgbClr val="000000"/>
            </a:solidFill>
          </a:ln>
        </p:spPr>
        <p:txBody>
          <a:bodyPr/>
          <a:lstStyle/>
          <a:p>
            <a:r>
              <a:rPr lang="en-US" dirty="0" smtClean="0"/>
              <a:t>This is the direction that my talk will take starting</a:t>
            </a:r>
            <a:r>
              <a:rPr lang="en-US" baseline="0" dirty="0" smtClean="0"/>
              <a:t> with a brief introduction and then a detailed look at NGC 1569, which I studied for my dissertation.  Then, present some new data taken with the GBT around NGC 4163 and 4214.  I’ll conclude with some future work and a brief summary.</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A4F98FD-891B-4346-9D22-56E03A315A98}" type="datetime4">
              <a:rPr lang="en-US" smtClean="0"/>
              <a:t>April 25, 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A4BB2-130F-C343-A04E-CE80A7EC28E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D8D6EEA-7CA1-1340-92E0-49C400DEBC42}" type="datetime4">
              <a:rPr lang="en-US" smtClean="0"/>
              <a:t>April 25, 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406E8-BD91-2A47-A873-056401133A5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A8C01C5-8E11-E94F-992C-643EF37C88D0}" type="datetime4">
              <a:rPr lang="en-US" smtClean="0"/>
              <a:t>April 25, 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BA3F5-38AC-1341-82BE-2C7ADC65CAA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0237E8C-8730-0B4B-B67E-5D231E681320}" type="datetime4">
              <a:rPr lang="en-US" smtClean="0">
                <a:solidFill>
                  <a:srgbClr val="FDFFFA"/>
                </a:solidFill>
              </a:rPr>
              <a:t>April 25, 2013</a:t>
            </a:fld>
            <a:endParaRPr lang="en-US">
              <a:solidFill>
                <a:srgbClr val="FDFFFA"/>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DFFFA"/>
                </a:solidFill>
              </a:rPr>
              <a:t>Johnson - Postdoc Symposium</a:t>
            </a:r>
            <a:endParaRPr lang="en-US">
              <a:solidFill>
                <a:srgbClr val="FDFFFA"/>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1AFC33-3B6F-FC4C-8D6E-345AD69396F1}" type="slidenum">
              <a:rPr lang="en-US">
                <a:solidFill>
                  <a:srgbClr val="FDFFFA"/>
                </a:solidFill>
              </a:rPr>
              <a:pPr>
                <a:defRPr/>
              </a:pPr>
              <a:t>‹#›</a:t>
            </a:fld>
            <a:endParaRPr lang="en-US" dirty="0">
              <a:solidFill>
                <a:srgbClr val="FDFFFA"/>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E7CBCF-3166-714F-A160-352B31BB0C29}" type="datetime4">
              <a:rPr lang="en-US" smtClean="0">
                <a:solidFill>
                  <a:srgbClr val="FDFFFA"/>
                </a:solidFill>
              </a:rPr>
              <a:t>April 25, 2013</a:t>
            </a:fld>
            <a:endParaRPr lang="en-US">
              <a:solidFill>
                <a:srgbClr val="FDFFFA"/>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DFFFA"/>
                </a:solidFill>
              </a:rPr>
              <a:t>Johnson - Postdoc Symposium</a:t>
            </a:r>
            <a:endParaRPr lang="en-US">
              <a:solidFill>
                <a:srgbClr val="FDFFFA"/>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356E60-419A-AE4B-AECE-D5C7F94AEBDA}" type="slidenum">
              <a:rPr lang="en-US">
                <a:solidFill>
                  <a:srgbClr val="FDFFFA"/>
                </a:solidFill>
              </a:rPr>
              <a:pPr>
                <a:defRPr/>
              </a:pPr>
              <a:t>‹#›</a:t>
            </a:fld>
            <a:endParaRPr lang="en-US" dirty="0">
              <a:solidFill>
                <a:srgbClr val="FDFFFA"/>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73A98C6-0AAD-AA43-9F4E-6CEAA575B92B}" type="datetime4">
              <a:rPr lang="en-US" smtClean="0">
                <a:solidFill>
                  <a:srgbClr val="FDFFFA"/>
                </a:solidFill>
              </a:rPr>
              <a:t>April 25, 2013</a:t>
            </a:fld>
            <a:endParaRPr lang="en-US">
              <a:solidFill>
                <a:srgbClr val="FDFFFA"/>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DFFFA"/>
                </a:solidFill>
              </a:rPr>
              <a:t>Johnson - Postdoc Symposium</a:t>
            </a:r>
            <a:endParaRPr lang="en-US">
              <a:solidFill>
                <a:srgbClr val="FDFFFA"/>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356E60-419A-AE4B-AECE-D5C7F94AEBDA}" type="slidenum">
              <a:rPr lang="en-US">
                <a:solidFill>
                  <a:srgbClr val="FDFFFA"/>
                </a:solidFill>
              </a:rPr>
              <a:pPr>
                <a:defRPr/>
              </a:pPr>
              <a:t>‹#›</a:t>
            </a:fld>
            <a:endParaRPr lang="en-US" dirty="0">
              <a:solidFill>
                <a:srgbClr val="FDFFFA"/>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483311-6329-6E4B-A0F0-64EA811458D3}" type="datetime4">
              <a:rPr lang="en-US" smtClean="0">
                <a:solidFill>
                  <a:srgbClr val="FDFFFA"/>
                </a:solidFill>
              </a:rPr>
              <a:t>April 25, 2013</a:t>
            </a:fld>
            <a:endParaRPr lang="en-US">
              <a:solidFill>
                <a:srgbClr val="FDFFFA"/>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DFFFA"/>
                </a:solidFill>
              </a:rPr>
              <a:t>Johnson - Postdoc Symposium</a:t>
            </a:r>
            <a:endParaRPr lang="en-US">
              <a:solidFill>
                <a:srgbClr val="FDFFFA"/>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356E60-419A-AE4B-AECE-D5C7F94AEBDA}" type="slidenum">
              <a:rPr lang="en-US">
                <a:solidFill>
                  <a:srgbClr val="FDFFFA"/>
                </a:solidFill>
              </a:rPr>
              <a:pPr>
                <a:defRPr/>
              </a:pPr>
              <a:t>‹#›</a:t>
            </a:fld>
            <a:endParaRPr lang="en-US" dirty="0">
              <a:solidFill>
                <a:srgbClr val="FDFFFA"/>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40ECE90-CF76-BF4D-8E8F-91C9F75ABAF4}" type="datetime4">
              <a:rPr lang="en-US" smtClean="0"/>
              <a:t>April 25, 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AFC33-3B6F-FC4C-8D6E-345AD69396F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E97CCB8-80D9-8F4B-AA2D-4A4822FF34B2}" type="datetime4">
              <a:rPr lang="en-US" smtClean="0"/>
              <a:t>April 25, 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6DC80C-032E-3F49-85F2-B59F0854736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EABF48F-A4DE-D347-BEC8-B01478A21910}" type="datetime4">
              <a:rPr lang="en-US" smtClean="0"/>
              <a:t>April 25, 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C988D2-07B5-7A42-B6FD-D8A556999D2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B5DA84C-44D9-3C4C-8B69-8631092FB876}" type="datetime4">
              <a:rPr lang="en-US" smtClean="0"/>
              <a:t>April 25, 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AE379A-E39E-6C4E-AD19-EE0FA8A3FB5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4556333-1943-E34B-9767-50E35AA38B77}" type="datetime4">
              <a:rPr lang="en-US" smtClean="0"/>
              <a:t>April 25, 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1BA43A-BEBD-3244-9045-DF7823D34D5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E8BCFE3-F55B-F24C-AE40-AC2D16962D18}" type="datetime4">
              <a:rPr lang="en-US" smtClean="0"/>
              <a:t>April 25, 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356E60-419A-AE4B-AECE-D5C7F94AEBD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0ACCECA-95CF-A740-83E3-B381DEEB3596}" type="datetime4">
              <a:rPr lang="en-US" smtClean="0"/>
              <a:t>April 25, 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10DD10-D1F3-F247-849E-8BF34AB797B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82AD84B-CA19-E844-B1AD-662B916DFE91}" type="datetime4">
              <a:rPr lang="en-US" smtClean="0"/>
              <a:t>April 25, 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Johnson - Postdoc Symposium</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74494D-917B-2648-B8A8-3E4D28E865C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Comic Sans MS"/>
              </a:defRPr>
            </a:lvl1pPr>
          </a:lstStyle>
          <a:p>
            <a:pPr>
              <a:defRPr/>
            </a:pPr>
            <a:fld id="{9E86B038-0649-894A-A530-CC4B96A73AAD}" type="datetime4">
              <a:rPr lang="en-US" smtClean="0"/>
              <a:t>April 25, 2013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Comic Sans MS"/>
              </a:defRPr>
            </a:lvl1pPr>
          </a:lstStyle>
          <a:p>
            <a:pPr>
              <a:defRPr/>
            </a:pPr>
            <a:r>
              <a:rPr lang="en-US" smtClean="0"/>
              <a:t>Johnson - Postdoc Symposium</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mic Sans MS"/>
              </a:defRPr>
            </a:lvl1pPr>
          </a:lstStyle>
          <a:p>
            <a:pPr>
              <a:defRPr/>
            </a:pPr>
            <a:fld id="{0FBD4AE7-781F-F942-8C62-BB3DEE5F24DE}"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3600">
          <a:solidFill>
            <a:schemeClr val="tx1"/>
          </a:solidFill>
          <a:latin typeface="Comic Sans MS"/>
          <a:ea typeface="ＭＳ Ｐゴシック" charset="-128"/>
          <a:cs typeface="ＭＳ Ｐゴシック" charset="-128"/>
        </a:defRPr>
      </a:lvl1pPr>
      <a:lvl2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5pPr>
      <a:lvl6pPr marL="457200" algn="ctr" rtl="0" fontAlgn="base">
        <a:spcBef>
          <a:spcPct val="0"/>
        </a:spcBef>
        <a:spcAft>
          <a:spcPct val="0"/>
        </a:spcAft>
        <a:defRPr sz="3600">
          <a:solidFill>
            <a:schemeClr val="tx1"/>
          </a:solidFill>
          <a:latin typeface="Chalkboard" charset="0"/>
        </a:defRPr>
      </a:lvl6pPr>
      <a:lvl7pPr marL="914400" algn="ctr" rtl="0" fontAlgn="base">
        <a:spcBef>
          <a:spcPct val="0"/>
        </a:spcBef>
        <a:spcAft>
          <a:spcPct val="0"/>
        </a:spcAft>
        <a:defRPr sz="3600">
          <a:solidFill>
            <a:schemeClr val="tx1"/>
          </a:solidFill>
          <a:latin typeface="Chalkboard" charset="0"/>
        </a:defRPr>
      </a:lvl7pPr>
      <a:lvl8pPr marL="1371600" algn="ctr" rtl="0" fontAlgn="base">
        <a:spcBef>
          <a:spcPct val="0"/>
        </a:spcBef>
        <a:spcAft>
          <a:spcPct val="0"/>
        </a:spcAft>
        <a:defRPr sz="3600">
          <a:solidFill>
            <a:schemeClr val="tx1"/>
          </a:solidFill>
          <a:latin typeface="Chalkboard" charset="0"/>
        </a:defRPr>
      </a:lvl8pPr>
      <a:lvl9pPr marL="1828800" algn="ctr" rtl="0" fontAlgn="base">
        <a:spcBef>
          <a:spcPct val="0"/>
        </a:spcBef>
        <a:spcAft>
          <a:spcPct val="0"/>
        </a:spcAft>
        <a:defRPr sz="3600">
          <a:solidFill>
            <a:schemeClr val="tx1"/>
          </a:solidFill>
          <a:latin typeface="Chalkboard" charset="0"/>
        </a:defRPr>
      </a:lvl9pPr>
    </p:titleStyle>
    <p:bodyStyle>
      <a:lvl1pPr marL="342900" indent="-342900" algn="l" rtl="0" eaLnBrk="0" fontAlgn="base" hangingPunct="0">
        <a:spcBef>
          <a:spcPct val="20000"/>
        </a:spcBef>
        <a:spcAft>
          <a:spcPct val="0"/>
        </a:spcAft>
        <a:buChar char="•"/>
        <a:defRPr sz="2800">
          <a:solidFill>
            <a:schemeClr val="tx1"/>
          </a:solidFill>
          <a:latin typeface="Comic Sans MS"/>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Comic Sans MS"/>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Comic Sans MS"/>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Comic Sans MS"/>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Comic Sans MS"/>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Comic Sans MS"/>
              </a:defRPr>
            </a:lvl1pPr>
          </a:lstStyle>
          <a:p>
            <a:pPr>
              <a:defRPr/>
            </a:pPr>
            <a:fld id="{DD1B2550-860B-AA40-92E4-66DF2965E8B6}" type="datetime4">
              <a:rPr lang="en-US" smtClean="0">
                <a:solidFill>
                  <a:srgbClr val="FDFFFA"/>
                </a:solidFill>
              </a:rPr>
              <a:t>April 25, 2013</a:t>
            </a:fld>
            <a:endParaRPr lang="en-US">
              <a:solidFill>
                <a:srgbClr val="FDFFFA"/>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Comic Sans MS"/>
              </a:defRPr>
            </a:lvl1pPr>
          </a:lstStyle>
          <a:p>
            <a:pPr>
              <a:defRPr/>
            </a:pPr>
            <a:r>
              <a:rPr lang="en-US" smtClean="0">
                <a:solidFill>
                  <a:srgbClr val="FDFFFA"/>
                </a:solidFill>
              </a:rPr>
              <a:t>Johnson - Postdoc Symposium</a:t>
            </a:r>
            <a:endParaRPr lang="en-US">
              <a:solidFill>
                <a:srgbClr val="FDFFFA"/>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mic Sans MS"/>
              </a:defRPr>
            </a:lvl1pPr>
          </a:lstStyle>
          <a:p>
            <a:pPr>
              <a:defRPr/>
            </a:pPr>
            <a:fld id="{0FBD4AE7-781F-F942-8C62-BB3DEE5F24DE}" type="slidenum">
              <a:rPr lang="en-US">
                <a:solidFill>
                  <a:srgbClr val="FDFFFA"/>
                </a:solidFill>
              </a:rPr>
              <a:pPr>
                <a:defRPr/>
              </a:pPr>
              <a:t>‹#›</a:t>
            </a:fld>
            <a:endParaRPr lang="en-US" dirty="0">
              <a:solidFill>
                <a:srgbClr val="FDFFFA"/>
              </a:solidFill>
            </a:endParaRPr>
          </a:p>
        </p:txBody>
      </p:sp>
    </p:spTree>
  </p:cSld>
  <p:clrMap bg1="dk2" tx1="lt1" bg2="dk1" tx2="lt2" accent1="accent1" accent2="accent2" accent3="accent3" accent4="accent4" accent5="accent5" accent6="accent6" hlink="hlink" folHlink="folHlink"/>
  <p:sldLayoutIdLst>
    <p:sldLayoutId id="2147483661" r:id="rId1"/>
  </p:sldLayoutIdLst>
  <p:hf hdr="0"/>
  <p:txStyles>
    <p:titleStyle>
      <a:lvl1pPr algn="ctr" rtl="0" eaLnBrk="0" fontAlgn="base" hangingPunct="0">
        <a:spcBef>
          <a:spcPct val="0"/>
        </a:spcBef>
        <a:spcAft>
          <a:spcPct val="0"/>
        </a:spcAft>
        <a:defRPr sz="3600">
          <a:solidFill>
            <a:schemeClr val="tx1"/>
          </a:solidFill>
          <a:latin typeface="Comic Sans MS"/>
          <a:ea typeface="ＭＳ Ｐゴシック" charset="-128"/>
          <a:cs typeface="ＭＳ Ｐゴシック" charset="-128"/>
        </a:defRPr>
      </a:lvl1pPr>
      <a:lvl2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5pPr>
      <a:lvl6pPr marL="457200" algn="ctr" rtl="0" fontAlgn="base">
        <a:spcBef>
          <a:spcPct val="0"/>
        </a:spcBef>
        <a:spcAft>
          <a:spcPct val="0"/>
        </a:spcAft>
        <a:defRPr sz="3600">
          <a:solidFill>
            <a:schemeClr val="tx1"/>
          </a:solidFill>
          <a:latin typeface="Chalkboard" charset="0"/>
        </a:defRPr>
      </a:lvl6pPr>
      <a:lvl7pPr marL="914400" algn="ctr" rtl="0" fontAlgn="base">
        <a:spcBef>
          <a:spcPct val="0"/>
        </a:spcBef>
        <a:spcAft>
          <a:spcPct val="0"/>
        </a:spcAft>
        <a:defRPr sz="3600">
          <a:solidFill>
            <a:schemeClr val="tx1"/>
          </a:solidFill>
          <a:latin typeface="Chalkboard" charset="0"/>
        </a:defRPr>
      </a:lvl7pPr>
      <a:lvl8pPr marL="1371600" algn="ctr" rtl="0" fontAlgn="base">
        <a:spcBef>
          <a:spcPct val="0"/>
        </a:spcBef>
        <a:spcAft>
          <a:spcPct val="0"/>
        </a:spcAft>
        <a:defRPr sz="3600">
          <a:solidFill>
            <a:schemeClr val="tx1"/>
          </a:solidFill>
          <a:latin typeface="Chalkboard" charset="0"/>
        </a:defRPr>
      </a:lvl8pPr>
      <a:lvl9pPr marL="1828800" algn="ctr" rtl="0" fontAlgn="base">
        <a:spcBef>
          <a:spcPct val="0"/>
        </a:spcBef>
        <a:spcAft>
          <a:spcPct val="0"/>
        </a:spcAft>
        <a:defRPr sz="3600">
          <a:solidFill>
            <a:schemeClr val="tx1"/>
          </a:solidFill>
          <a:latin typeface="Chalkboard" charset="0"/>
        </a:defRPr>
      </a:lvl9pPr>
    </p:titleStyle>
    <p:bodyStyle>
      <a:lvl1pPr marL="342900" indent="-342900" algn="l" rtl="0" eaLnBrk="0" fontAlgn="base" hangingPunct="0">
        <a:spcBef>
          <a:spcPct val="20000"/>
        </a:spcBef>
        <a:spcAft>
          <a:spcPct val="0"/>
        </a:spcAft>
        <a:buChar char="•"/>
        <a:defRPr sz="2800">
          <a:solidFill>
            <a:schemeClr val="tx1"/>
          </a:solidFill>
          <a:latin typeface="Comic Sans MS"/>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Comic Sans MS"/>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Comic Sans MS"/>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Comic Sans MS"/>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Comic Sans MS"/>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Comic Sans MS"/>
              </a:defRPr>
            </a:lvl1pPr>
          </a:lstStyle>
          <a:p>
            <a:pPr>
              <a:defRPr/>
            </a:pPr>
            <a:fld id="{D9064CC2-FC2E-2D49-8245-5B37FF192223}" type="datetime4">
              <a:rPr lang="en-US" smtClean="0">
                <a:solidFill>
                  <a:srgbClr val="FDFFFA"/>
                </a:solidFill>
              </a:rPr>
              <a:t>April 25, 2013</a:t>
            </a:fld>
            <a:endParaRPr lang="en-US">
              <a:solidFill>
                <a:srgbClr val="FDFFFA"/>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Comic Sans MS"/>
              </a:defRPr>
            </a:lvl1pPr>
          </a:lstStyle>
          <a:p>
            <a:pPr>
              <a:defRPr/>
            </a:pPr>
            <a:r>
              <a:rPr lang="en-US" smtClean="0">
                <a:solidFill>
                  <a:srgbClr val="FDFFFA"/>
                </a:solidFill>
              </a:rPr>
              <a:t>Johnson - Postdoc Symposium</a:t>
            </a:r>
            <a:endParaRPr lang="en-US">
              <a:solidFill>
                <a:srgbClr val="FDFFFA"/>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mic Sans MS"/>
              </a:defRPr>
            </a:lvl1pPr>
          </a:lstStyle>
          <a:p>
            <a:pPr>
              <a:defRPr/>
            </a:pPr>
            <a:fld id="{0FBD4AE7-781F-F942-8C62-BB3DEE5F24DE}" type="slidenum">
              <a:rPr lang="en-US">
                <a:solidFill>
                  <a:srgbClr val="FDFFFA"/>
                </a:solidFill>
              </a:rPr>
              <a:pPr>
                <a:defRPr/>
              </a:pPr>
              <a:t>‹#›</a:t>
            </a:fld>
            <a:endParaRPr lang="en-US" dirty="0">
              <a:solidFill>
                <a:srgbClr val="FDFFFA"/>
              </a:solidFill>
            </a:endParaRPr>
          </a:p>
        </p:txBody>
      </p:sp>
    </p:spTree>
  </p:cSld>
  <p:clrMap bg1="dk2" tx1="lt1" bg2="dk1" tx2="lt2" accent1="accent1" accent2="accent2" accent3="accent3" accent4="accent4" accent5="accent5" accent6="accent6" hlink="hlink" folHlink="folHlink"/>
  <p:sldLayoutIdLst>
    <p:sldLayoutId id="2147483663" r:id="rId1"/>
  </p:sldLayoutIdLst>
  <p:hf hdr="0"/>
  <p:txStyles>
    <p:titleStyle>
      <a:lvl1pPr algn="ctr" rtl="0" eaLnBrk="0" fontAlgn="base" hangingPunct="0">
        <a:spcBef>
          <a:spcPct val="0"/>
        </a:spcBef>
        <a:spcAft>
          <a:spcPct val="0"/>
        </a:spcAft>
        <a:defRPr sz="3600">
          <a:solidFill>
            <a:schemeClr val="tx1"/>
          </a:solidFill>
          <a:latin typeface="Comic Sans MS"/>
          <a:ea typeface="ＭＳ Ｐゴシック" charset="-128"/>
          <a:cs typeface="ＭＳ Ｐゴシック" charset="-128"/>
        </a:defRPr>
      </a:lvl1pPr>
      <a:lvl2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5pPr>
      <a:lvl6pPr marL="457200" algn="ctr" rtl="0" fontAlgn="base">
        <a:spcBef>
          <a:spcPct val="0"/>
        </a:spcBef>
        <a:spcAft>
          <a:spcPct val="0"/>
        </a:spcAft>
        <a:defRPr sz="3600">
          <a:solidFill>
            <a:schemeClr val="tx1"/>
          </a:solidFill>
          <a:latin typeface="Chalkboard" charset="0"/>
        </a:defRPr>
      </a:lvl6pPr>
      <a:lvl7pPr marL="914400" algn="ctr" rtl="0" fontAlgn="base">
        <a:spcBef>
          <a:spcPct val="0"/>
        </a:spcBef>
        <a:spcAft>
          <a:spcPct val="0"/>
        </a:spcAft>
        <a:defRPr sz="3600">
          <a:solidFill>
            <a:schemeClr val="tx1"/>
          </a:solidFill>
          <a:latin typeface="Chalkboard" charset="0"/>
        </a:defRPr>
      </a:lvl7pPr>
      <a:lvl8pPr marL="1371600" algn="ctr" rtl="0" fontAlgn="base">
        <a:spcBef>
          <a:spcPct val="0"/>
        </a:spcBef>
        <a:spcAft>
          <a:spcPct val="0"/>
        </a:spcAft>
        <a:defRPr sz="3600">
          <a:solidFill>
            <a:schemeClr val="tx1"/>
          </a:solidFill>
          <a:latin typeface="Chalkboard" charset="0"/>
        </a:defRPr>
      </a:lvl8pPr>
      <a:lvl9pPr marL="1828800" algn="ctr" rtl="0" fontAlgn="base">
        <a:spcBef>
          <a:spcPct val="0"/>
        </a:spcBef>
        <a:spcAft>
          <a:spcPct val="0"/>
        </a:spcAft>
        <a:defRPr sz="3600">
          <a:solidFill>
            <a:schemeClr val="tx1"/>
          </a:solidFill>
          <a:latin typeface="Chalkboard" charset="0"/>
        </a:defRPr>
      </a:lvl9pPr>
    </p:titleStyle>
    <p:bodyStyle>
      <a:lvl1pPr marL="342900" indent="-342900" algn="l" rtl="0" eaLnBrk="0" fontAlgn="base" hangingPunct="0">
        <a:spcBef>
          <a:spcPct val="20000"/>
        </a:spcBef>
        <a:spcAft>
          <a:spcPct val="0"/>
        </a:spcAft>
        <a:buChar char="•"/>
        <a:defRPr sz="2800">
          <a:solidFill>
            <a:schemeClr val="tx1"/>
          </a:solidFill>
          <a:latin typeface="Comic Sans MS"/>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Comic Sans MS"/>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Comic Sans MS"/>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Comic Sans MS"/>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Comic Sans MS"/>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Comic Sans MS"/>
              </a:defRPr>
            </a:lvl1pPr>
          </a:lstStyle>
          <a:p>
            <a:pPr>
              <a:defRPr/>
            </a:pPr>
            <a:fld id="{D04A9F02-138D-AA43-B80D-D98D9183B63A}" type="datetime4">
              <a:rPr lang="en-US" smtClean="0">
                <a:solidFill>
                  <a:srgbClr val="FDFFFA"/>
                </a:solidFill>
              </a:rPr>
              <a:t>April 25, 2013</a:t>
            </a:fld>
            <a:endParaRPr lang="en-US">
              <a:solidFill>
                <a:srgbClr val="FDFFFA"/>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Comic Sans MS"/>
              </a:defRPr>
            </a:lvl1pPr>
          </a:lstStyle>
          <a:p>
            <a:pPr>
              <a:defRPr/>
            </a:pPr>
            <a:r>
              <a:rPr lang="en-US" smtClean="0">
                <a:solidFill>
                  <a:srgbClr val="FDFFFA"/>
                </a:solidFill>
              </a:rPr>
              <a:t>Johnson - Postdoc Symposium</a:t>
            </a:r>
            <a:endParaRPr lang="en-US">
              <a:solidFill>
                <a:srgbClr val="FDFFFA"/>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mic Sans MS"/>
              </a:defRPr>
            </a:lvl1pPr>
          </a:lstStyle>
          <a:p>
            <a:pPr>
              <a:defRPr/>
            </a:pPr>
            <a:fld id="{0FBD4AE7-781F-F942-8C62-BB3DEE5F24DE}" type="slidenum">
              <a:rPr lang="en-US">
                <a:solidFill>
                  <a:srgbClr val="FDFFFA"/>
                </a:solidFill>
              </a:rPr>
              <a:pPr>
                <a:defRPr/>
              </a:pPr>
              <a:t>‹#›</a:t>
            </a:fld>
            <a:endParaRPr lang="en-US" dirty="0">
              <a:solidFill>
                <a:srgbClr val="FDFFFA"/>
              </a:solidFill>
            </a:endParaRPr>
          </a:p>
        </p:txBody>
      </p:sp>
    </p:spTree>
  </p:cSld>
  <p:clrMap bg1="dk2" tx1="lt1" bg2="dk1" tx2="lt2" accent1="accent1" accent2="accent2" accent3="accent3" accent4="accent4" accent5="accent5" accent6="accent6" hlink="hlink" folHlink="folHlink"/>
  <p:sldLayoutIdLst>
    <p:sldLayoutId id="2147483665" r:id="rId1"/>
  </p:sldLayoutIdLst>
  <p:hf hdr="0"/>
  <p:txStyles>
    <p:titleStyle>
      <a:lvl1pPr algn="ctr" rtl="0" eaLnBrk="0" fontAlgn="base" hangingPunct="0">
        <a:spcBef>
          <a:spcPct val="0"/>
        </a:spcBef>
        <a:spcAft>
          <a:spcPct val="0"/>
        </a:spcAft>
        <a:defRPr sz="3600">
          <a:solidFill>
            <a:schemeClr val="tx1"/>
          </a:solidFill>
          <a:latin typeface="Comic Sans MS"/>
          <a:ea typeface="ＭＳ Ｐゴシック" charset="-128"/>
          <a:cs typeface="ＭＳ Ｐゴシック" charset="-128"/>
        </a:defRPr>
      </a:lvl1pPr>
      <a:lvl2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5pPr>
      <a:lvl6pPr marL="457200" algn="ctr" rtl="0" fontAlgn="base">
        <a:spcBef>
          <a:spcPct val="0"/>
        </a:spcBef>
        <a:spcAft>
          <a:spcPct val="0"/>
        </a:spcAft>
        <a:defRPr sz="3600">
          <a:solidFill>
            <a:schemeClr val="tx1"/>
          </a:solidFill>
          <a:latin typeface="Chalkboard" charset="0"/>
        </a:defRPr>
      </a:lvl6pPr>
      <a:lvl7pPr marL="914400" algn="ctr" rtl="0" fontAlgn="base">
        <a:spcBef>
          <a:spcPct val="0"/>
        </a:spcBef>
        <a:spcAft>
          <a:spcPct val="0"/>
        </a:spcAft>
        <a:defRPr sz="3600">
          <a:solidFill>
            <a:schemeClr val="tx1"/>
          </a:solidFill>
          <a:latin typeface="Chalkboard" charset="0"/>
        </a:defRPr>
      </a:lvl7pPr>
      <a:lvl8pPr marL="1371600" algn="ctr" rtl="0" fontAlgn="base">
        <a:spcBef>
          <a:spcPct val="0"/>
        </a:spcBef>
        <a:spcAft>
          <a:spcPct val="0"/>
        </a:spcAft>
        <a:defRPr sz="3600">
          <a:solidFill>
            <a:schemeClr val="tx1"/>
          </a:solidFill>
          <a:latin typeface="Chalkboard" charset="0"/>
        </a:defRPr>
      </a:lvl8pPr>
      <a:lvl9pPr marL="1828800" algn="ctr" rtl="0" fontAlgn="base">
        <a:spcBef>
          <a:spcPct val="0"/>
        </a:spcBef>
        <a:spcAft>
          <a:spcPct val="0"/>
        </a:spcAft>
        <a:defRPr sz="3600">
          <a:solidFill>
            <a:schemeClr val="tx1"/>
          </a:solidFill>
          <a:latin typeface="Chalkboard" charset="0"/>
        </a:defRPr>
      </a:lvl9pPr>
    </p:titleStyle>
    <p:bodyStyle>
      <a:lvl1pPr marL="342900" indent="-342900" algn="l" rtl="0" eaLnBrk="0" fontAlgn="base" hangingPunct="0">
        <a:spcBef>
          <a:spcPct val="20000"/>
        </a:spcBef>
        <a:spcAft>
          <a:spcPct val="0"/>
        </a:spcAft>
        <a:buChar char="•"/>
        <a:defRPr sz="2800">
          <a:solidFill>
            <a:schemeClr val="tx1"/>
          </a:solidFill>
          <a:latin typeface="Comic Sans MS"/>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Comic Sans MS"/>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Comic Sans MS"/>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Comic Sans MS"/>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Comic Sans MS"/>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Comic Sans MS"/>
              </a:defRPr>
            </a:lvl1pPr>
          </a:lstStyle>
          <a:p>
            <a:pPr>
              <a:defRPr/>
            </a:pPr>
            <a:fld id="{49721044-A826-0944-9723-1C9649C7E1BE}" type="datetime4">
              <a:rPr lang="en-US" smtClean="0">
                <a:solidFill>
                  <a:srgbClr val="FDFFFA"/>
                </a:solidFill>
              </a:rPr>
              <a:t>April 25, 2013</a:t>
            </a:fld>
            <a:endParaRPr lang="en-US">
              <a:solidFill>
                <a:srgbClr val="FDFFFA"/>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Comic Sans MS"/>
              </a:defRPr>
            </a:lvl1pPr>
          </a:lstStyle>
          <a:p>
            <a:pPr>
              <a:defRPr/>
            </a:pPr>
            <a:r>
              <a:rPr lang="en-US" smtClean="0">
                <a:solidFill>
                  <a:srgbClr val="FDFFFA"/>
                </a:solidFill>
              </a:rPr>
              <a:t>Johnson - Postdoc Symposium</a:t>
            </a:r>
            <a:endParaRPr lang="en-US">
              <a:solidFill>
                <a:srgbClr val="FDFFFA"/>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mic Sans MS"/>
              </a:defRPr>
            </a:lvl1pPr>
          </a:lstStyle>
          <a:p>
            <a:pPr>
              <a:defRPr/>
            </a:pPr>
            <a:fld id="{0FBD4AE7-781F-F942-8C62-BB3DEE5F24DE}" type="slidenum">
              <a:rPr lang="en-US">
                <a:solidFill>
                  <a:srgbClr val="FDFFFA"/>
                </a:solidFill>
              </a:rPr>
              <a:pPr>
                <a:defRPr/>
              </a:pPr>
              <a:t>‹#›</a:t>
            </a:fld>
            <a:endParaRPr lang="en-US" dirty="0">
              <a:solidFill>
                <a:srgbClr val="FDFFFA"/>
              </a:solidFill>
            </a:endParaRPr>
          </a:p>
        </p:txBody>
      </p:sp>
    </p:spTree>
  </p:cSld>
  <p:clrMap bg1="dk2" tx1="lt1" bg2="dk1" tx2="lt2" accent1="accent1" accent2="accent2" accent3="accent3" accent4="accent4" accent5="accent5" accent6="accent6" hlink="hlink" folHlink="folHlink"/>
  <p:sldLayoutIdLst>
    <p:sldLayoutId id="2147483667" r:id="rId1"/>
  </p:sldLayoutIdLst>
  <p:hf hdr="0"/>
  <p:txStyles>
    <p:titleStyle>
      <a:lvl1pPr algn="ctr" rtl="0" eaLnBrk="0" fontAlgn="base" hangingPunct="0">
        <a:spcBef>
          <a:spcPct val="0"/>
        </a:spcBef>
        <a:spcAft>
          <a:spcPct val="0"/>
        </a:spcAft>
        <a:defRPr sz="3600">
          <a:solidFill>
            <a:schemeClr val="tx1"/>
          </a:solidFill>
          <a:latin typeface="Comic Sans MS"/>
          <a:ea typeface="ＭＳ Ｐゴシック" charset="-128"/>
          <a:cs typeface="ＭＳ Ｐゴシック" charset="-128"/>
        </a:defRPr>
      </a:lvl1pPr>
      <a:lvl2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600">
          <a:solidFill>
            <a:schemeClr val="tx1"/>
          </a:solidFill>
          <a:latin typeface="Comic Sans MS" charset="0"/>
          <a:ea typeface="ＭＳ Ｐゴシック" charset="-128"/>
          <a:cs typeface="ＭＳ Ｐゴシック" charset="-128"/>
        </a:defRPr>
      </a:lvl5pPr>
      <a:lvl6pPr marL="457200" algn="ctr" rtl="0" fontAlgn="base">
        <a:spcBef>
          <a:spcPct val="0"/>
        </a:spcBef>
        <a:spcAft>
          <a:spcPct val="0"/>
        </a:spcAft>
        <a:defRPr sz="3600">
          <a:solidFill>
            <a:schemeClr val="tx1"/>
          </a:solidFill>
          <a:latin typeface="Chalkboard" charset="0"/>
        </a:defRPr>
      </a:lvl6pPr>
      <a:lvl7pPr marL="914400" algn="ctr" rtl="0" fontAlgn="base">
        <a:spcBef>
          <a:spcPct val="0"/>
        </a:spcBef>
        <a:spcAft>
          <a:spcPct val="0"/>
        </a:spcAft>
        <a:defRPr sz="3600">
          <a:solidFill>
            <a:schemeClr val="tx1"/>
          </a:solidFill>
          <a:latin typeface="Chalkboard" charset="0"/>
        </a:defRPr>
      </a:lvl7pPr>
      <a:lvl8pPr marL="1371600" algn="ctr" rtl="0" fontAlgn="base">
        <a:spcBef>
          <a:spcPct val="0"/>
        </a:spcBef>
        <a:spcAft>
          <a:spcPct val="0"/>
        </a:spcAft>
        <a:defRPr sz="3600">
          <a:solidFill>
            <a:schemeClr val="tx1"/>
          </a:solidFill>
          <a:latin typeface="Chalkboard" charset="0"/>
        </a:defRPr>
      </a:lvl8pPr>
      <a:lvl9pPr marL="1828800" algn="ctr" rtl="0" fontAlgn="base">
        <a:spcBef>
          <a:spcPct val="0"/>
        </a:spcBef>
        <a:spcAft>
          <a:spcPct val="0"/>
        </a:spcAft>
        <a:defRPr sz="3600">
          <a:solidFill>
            <a:schemeClr val="tx1"/>
          </a:solidFill>
          <a:latin typeface="Chalkboard" charset="0"/>
        </a:defRPr>
      </a:lvl9pPr>
    </p:titleStyle>
    <p:bodyStyle>
      <a:lvl1pPr marL="342900" indent="-342900" algn="l" rtl="0" eaLnBrk="0" fontAlgn="base" hangingPunct="0">
        <a:spcBef>
          <a:spcPct val="20000"/>
        </a:spcBef>
        <a:spcAft>
          <a:spcPct val="0"/>
        </a:spcAft>
        <a:buChar char="•"/>
        <a:defRPr sz="2800">
          <a:solidFill>
            <a:schemeClr val="tx1"/>
          </a:solidFill>
          <a:latin typeface="Comic Sans MS"/>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Comic Sans MS"/>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Comic Sans MS"/>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Comic Sans MS"/>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Comic Sans MS"/>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df"/><Relationship Id="rId6" Type="http://schemas.openxmlformats.org/officeDocument/2006/relationships/image" Target="../media/image4.png"/><Relationship Id="rId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pdf"/><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2.pdf"/><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pdf"/><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6.pdf"/><Relationship Id="rId5"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8.pdf"/><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0.pd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2.pdf"/><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4.pdf"/><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df"/><Relationship Id="rId4" Type="http://schemas.openxmlformats.org/officeDocument/2006/relationships/image" Target="../media/image27.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df"/><Relationship Id="rId4" Type="http://schemas.openxmlformats.org/officeDocument/2006/relationships/image" Target="../media/image29.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0.pdf"/><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2.pd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4.pd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df"/><Relationship Id="rId4"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image" Target="../media/image38.pd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df"/><Relationship Id="rId5" Type="http://schemas.openxmlformats.org/officeDocument/2006/relationships/image" Target="../media/image43.png"/><Relationship Id="rId1" Type="http://schemas.openxmlformats.org/officeDocument/2006/relationships/slideLayout" Target="../slideLayouts/slideLayout15.xml"/><Relationship Id="rId2" Type="http://schemas.openxmlformats.org/officeDocument/2006/relationships/image" Target="../media/image40.pdf"/></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4.pdf"/><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6.pdf"/><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9.pd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s://science.nrao.edu/science/surveys/littlethings/"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ngc1569_hst_big.jpg"/>
          <p:cNvPicPr>
            <a:picLocks noChangeAspect="1"/>
          </p:cNvPicPr>
          <p:nvPr/>
        </p:nvPicPr>
        <p:blipFill>
          <a:blip r:embed="rId3"/>
          <a:stretch>
            <a:fillRect/>
          </a:stretch>
        </p:blipFill>
        <p:spPr>
          <a:xfrm>
            <a:off x="-609600" y="0"/>
            <a:ext cx="11400313" cy="6858000"/>
          </a:xfrm>
          <a:prstGeom prst="rect">
            <a:avLst/>
          </a:prstGeom>
        </p:spPr>
      </p:pic>
      <p:sp>
        <p:nvSpPr>
          <p:cNvPr id="15362" name="Rectangle 2"/>
          <p:cNvSpPr>
            <a:spLocks noGrp="1" noChangeArrowheads="1"/>
          </p:cNvSpPr>
          <p:nvPr>
            <p:ph type="ctrTitle"/>
          </p:nvPr>
        </p:nvSpPr>
        <p:spPr>
          <a:xfrm>
            <a:off x="381000" y="2819400"/>
            <a:ext cx="8610600" cy="1371600"/>
          </a:xfrm>
        </p:spPr>
        <p:txBody>
          <a:bodyPr/>
          <a:lstStyle/>
          <a:p>
            <a:pPr eaLnBrk="1" hangingPunct="1"/>
            <a:r>
              <a:rPr lang="en-US" sz="4000" dirty="0" smtClean="0"/>
              <a:t>Neighborhood HI Watch:  Mapping the HI Neighborhood </a:t>
            </a:r>
            <a:r>
              <a:rPr lang="en-US" sz="4000" dirty="0" smtClean="0"/>
              <a:t>Around Starburst Dwarf Galaxies</a:t>
            </a:r>
            <a:endParaRPr lang="en-US" sz="4000" b="1" dirty="0" smtClean="0">
              <a:latin typeface="Comic Sans MS" charset="0"/>
            </a:endParaRPr>
          </a:p>
        </p:txBody>
      </p:sp>
      <p:sp>
        <p:nvSpPr>
          <p:cNvPr id="15363" name="Rectangle 3"/>
          <p:cNvSpPr>
            <a:spLocks noGrp="1" noChangeArrowheads="1"/>
          </p:cNvSpPr>
          <p:nvPr>
            <p:ph type="subTitle" idx="1"/>
          </p:nvPr>
        </p:nvSpPr>
        <p:spPr>
          <a:xfrm>
            <a:off x="762000" y="4648200"/>
            <a:ext cx="7696200" cy="1066800"/>
          </a:xfrm>
        </p:spPr>
        <p:txBody>
          <a:bodyPr/>
          <a:lstStyle/>
          <a:p>
            <a:pPr eaLnBrk="1" hangingPunct="1"/>
            <a:r>
              <a:rPr lang="en-US" dirty="0" smtClean="0">
                <a:latin typeface="Comic Sans MS" charset="0"/>
              </a:rPr>
              <a:t>Megan Johnson</a:t>
            </a:r>
          </a:p>
          <a:p>
            <a:pPr eaLnBrk="1" hangingPunct="1"/>
            <a:r>
              <a:rPr lang="en-US" dirty="0" smtClean="0">
                <a:latin typeface="Comic Sans MS" charset="0"/>
              </a:rPr>
              <a:t>NRAO, Green Bank</a:t>
            </a:r>
            <a:endParaRPr lang="en-US" dirty="0">
              <a:latin typeface="Comic Sans MS" charset="0"/>
            </a:endParaRPr>
          </a:p>
        </p:txBody>
      </p:sp>
      <p:pic>
        <p:nvPicPr>
          <p:cNvPr id="15364" name="Picture 4" descr="logotrans"/>
          <p:cNvPicPr>
            <a:picLocks noChangeAspect="1" noChangeArrowheads="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6"/>
              <a:stretch>
                <a:fillRect/>
              </a:stretch>
            </p:blipFill>
          </mc:Fallback>
        </mc:AlternateContent>
        <p:spPr bwMode="auto">
          <a:xfrm>
            <a:off x="7619999" y="0"/>
            <a:ext cx="1524001" cy="1524001"/>
          </a:xfrm>
          <a:prstGeom prst="rect">
            <a:avLst/>
          </a:prstGeom>
          <a:solidFill>
            <a:srgbClr val="FFFFFF"/>
          </a:solidFill>
          <a:ln w="9525">
            <a:noFill/>
            <a:miter lim="800000"/>
            <a:headEnd/>
            <a:tailEnd/>
          </a:ln>
        </p:spPr>
      </p:pic>
      <p:sp>
        <p:nvSpPr>
          <p:cNvPr id="15365" name="TextBox 6"/>
          <p:cNvSpPr txBox="1">
            <a:spLocks noChangeArrowheads="1"/>
          </p:cNvSpPr>
          <p:nvPr/>
        </p:nvSpPr>
        <p:spPr bwMode="auto">
          <a:xfrm>
            <a:off x="152400" y="6488668"/>
            <a:ext cx="4114800" cy="369332"/>
          </a:xfrm>
          <a:prstGeom prst="rect">
            <a:avLst/>
          </a:prstGeom>
          <a:noFill/>
          <a:ln w="9525">
            <a:noFill/>
            <a:miter lim="800000"/>
            <a:headEnd/>
            <a:tailEnd/>
          </a:ln>
        </p:spPr>
        <p:txBody>
          <a:bodyPr>
            <a:prstTxWarp prst="textNoShape">
              <a:avLst/>
            </a:prstTxWarp>
            <a:spAutoFit/>
          </a:bodyPr>
          <a:lstStyle/>
          <a:p>
            <a:r>
              <a:rPr lang="en-US" sz="1800" dirty="0" smtClean="0">
                <a:solidFill>
                  <a:srgbClr val="FFFFFF"/>
                </a:solidFill>
                <a:latin typeface="Comic Sans MS" charset="0"/>
              </a:rPr>
              <a:t>Post-</a:t>
            </a:r>
            <a:r>
              <a:rPr lang="en-US" sz="1800" dirty="0" smtClean="0">
                <a:solidFill>
                  <a:srgbClr val="FFFFFF"/>
                </a:solidFill>
                <a:latin typeface="Comic Sans MS" charset="0"/>
              </a:rPr>
              <a:t>doc Symposium</a:t>
            </a:r>
            <a:r>
              <a:rPr lang="en-US" sz="1800" dirty="0" smtClean="0">
                <a:solidFill>
                  <a:srgbClr val="FFFFFF"/>
                </a:solidFill>
                <a:latin typeface="Comic Sans MS" charset="0"/>
              </a:rPr>
              <a:t>, </a:t>
            </a:r>
            <a:r>
              <a:rPr lang="en-US" sz="1800" dirty="0" smtClean="0">
                <a:solidFill>
                  <a:srgbClr val="FFFFFF"/>
                </a:solidFill>
                <a:latin typeface="Comic Sans MS" charset="0"/>
              </a:rPr>
              <a:t>April </a:t>
            </a:r>
            <a:r>
              <a:rPr lang="en-US" sz="1800" dirty="0" smtClean="0">
                <a:solidFill>
                  <a:srgbClr val="FFFFFF"/>
                </a:solidFill>
                <a:latin typeface="Comic Sans MS" charset="0"/>
              </a:rPr>
              <a:t>2013</a:t>
            </a:r>
            <a:endParaRPr lang="en-US" sz="1800" dirty="0">
              <a:solidFill>
                <a:srgbClr val="FFFFFF"/>
              </a:solidFill>
              <a:latin typeface="Comic Sans MS" charset="0"/>
            </a:endParaRPr>
          </a:p>
        </p:txBody>
      </p:sp>
      <p:pic>
        <p:nvPicPr>
          <p:cNvPr id="15366" name="Picture 5" descr="ltlogo_final_small.jpg"/>
          <p:cNvPicPr>
            <a:picLocks noChangeAspect="1"/>
          </p:cNvPicPr>
          <p:nvPr/>
        </p:nvPicPr>
        <p:blipFill>
          <a:blip r:embed="rId7"/>
          <a:srcRect/>
          <a:stretch>
            <a:fillRect/>
          </a:stretch>
        </p:blipFill>
        <p:spPr bwMode="auto">
          <a:xfrm>
            <a:off x="0" y="0"/>
            <a:ext cx="1524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sp>
        <p:nvSpPr>
          <p:cNvPr id="12" name="Content Placeholder 11"/>
          <p:cNvSpPr>
            <a:spLocks noGrp="1"/>
          </p:cNvSpPr>
          <p:nvPr>
            <p:ph idx="1"/>
          </p:nvPr>
        </p:nvSpPr>
        <p:spPr>
          <a:xfrm>
            <a:off x="685800" y="1752600"/>
            <a:ext cx="7772400" cy="4343400"/>
          </a:xfrm>
        </p:spPr>
        <p:txBody>
          <a:bodyPr>
            <a:normAutofit/>
          </a:bodyPr>
          <a:lstStyle/>
          <a:p>
            <a:r>
              <a:rPr lang="en-US" dirty="0" smtClean="0"/>
              <a:t>Using GBT to map 2° </a:t>
            </a:r>
            <a:r>
              <a:rPr lang="en-US" dirty="0" err="1" smtClean="0"/>
              <a:t>x</a:t>
            </a:r>
            <a:r>
              <a:rPr lang="en-US" dirty="0" smtClean="0"/>
              <a:t> 2° regions around all 41 LITTLE THINGS dwarf galaxies</a:t>
            </a:r>
          </a:p>
          <a:p>
            <a:r>
              <a:rPr lang="en-US" dirty="0" smtClean="0"/>
              <a:t>GOAL: To determine if faint HI in the outskirts of </a:t>
            </a:r>
            <a:r>
              <a:rPr lang="en-US" dirty="0" err="1" smtClean="0"/>
              <a:t>dIrr</a:t>
            </a:r>
            <a:r>
              <a:rPr lang="en-US" dirty="0" smtClean="0"/>
              <a:t> galaxies can provide information about the </a:t>
            </a:r>
            <a:r>
              <a:rPr lang="en-US" dirty="0" err="1" smtClean="0"/>
              <a:t>process(es</a:t>
            </a:r>
            <a:r>
              <a:rPr lang="en-US" dirty="0" smtClean="0"/>
              <a:t>) that create </a:t>
            </a:r>
            <a:r>
              <a:rPr lang="en-US" dirty="0" smtClean="0"/>
              <a:t>“unsettled” HI morphologies </a:t>
            </a:r>
          </a:p>
          <a:p>
            <a:pPr>
              <a:buNone/>
            </a:pPr>
            <a:r>
              <a:rPr lang="en-US" dirty="0" smtClean="0">
                <a:solidFill>
                  <a:srgbClr val="FF0000"/>
                </a:solidFill>
                <a:sym typeface="Wingdings"/>
              </a:rPr>
              <a:t>	</a:t>
            </a:r>
            <a:r>
              <a:rPr lang="en-US" dirty="0" err="1" smtClean="0">
                <a:solidFill>
                  <a:srgbClr val="FF0000"/>
                </a:solidFill>
                <a:sym typeface="Wingdings"/>
              </a:rPr>
              <a:t></a:t>
            </a:r>
            <a:r>
              <a:rPr lang="en-US" dirty="0" smtClean="0">
                <a:solidFill>
                  <a:srgbClr val="FF0000"/>
                </a:solidFill>
              </a:rPr>
              <a:t> Are interactions/mergers responsible?	</a:t>
            </a:r>
            <a:endParaRPr lang="en-US" dirty="0" smtClean="0">
              <a:solidFill>
                <a:srgbClr val="FF0000"/>
              </a:solidFill>
            </a:endParaRPr>
          </a:p>
          <a:p>
            <a:endParaRPr lang="en-US" dirty="0"/>
          </a:p>
        </p:txBody>
      </p:sp>
      <p:sp>
        <p:nvSpPr>
          <p:cNvPr id="5" name="Date Placeholder 4"/>
          <p:cNvSpPr>
            <a:spLocks noGrp="1"/>
          </p:cNvSpPr>
          <p:nvPr>
            <p:ph type="dt" sz="half" idx="10"/>
          </p:nvPr>
        </p:nvSpPr>
        <p:spPr/>
        <p:txBody>
          <a:bodyPr/>
          <a:lstStyle/>
          <a:p>
            <a:pPr>
              <a:defRPr/>
            </a:pPr>
            <a:fld id="{E94E864B-E856-2C40-82D3-B6EEB7BDDFBB}"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10</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sp>
        <p:nvSpPr>
          <p:cNvPr id="12" name="Content Placeholder 11"/>
          <p:cNvSpPr>
            <a:spLocks noGrp="1"/>
          </p:cNvSpPr>
          <p:nvPr>
            <p:ph idx="1"/>
          </p:nvPr>
        </p:nvSpPr>
        <p:spPr>
          <a:xfrm>
            <a:off x="685800" y="1752600"/>
            <a:ext cx="7772400" cy="4343400"/>
          </a:xfrm>
        </p:spPr>
        <p:txBody>
          <a:bodyPr>
            <a:normAutofit/>
          </a:bodyPr>
          <a:lstStyle/>
          <a:p>
            <a:r>
              <a:rPr lang="en-US" dirty="0" smtClean="0">
                <a:solidFill>
                  <a:srgbClr val="FF0000"/>
                </a:solidFill>
              </a:rPr>
              <a:t>Starburst Dwarf Galaxies</a:t>
            </a:r>
          </a:p>
          <a:p>
            <a:pPr lvl="1"/>
            <a:r>
              <a:rPr lang="en-US" dirty="0" smtClean="0"/>
              <a:t>Logical place to look for interactions/mergers, assuming they follow the more massive spiral galaxies (</a:t>
            </a:r>
            <a:r>
              <a:rPr lang="en-US" dirty="0" err="1" smtClean="0"/>
              <a:t>Kravtsov</a:t>
            </a:r>
            <a:r>
              <a:rPr lang="en-US" dirty="0" smtClean="0"/>
              <a:t>, </a:t>
            </a:r>
            <a:r>
              <a:rPr lang="en-US" dirty="0" err="1" smtClean="0"/>
              <a:t>Gnedin</a:t>
            </a:r>
            <a:r>
              <a:rPr lang="en-US" dirty="0" smtClean="0"/>
              <a:t>, &amp; </a:t>
            </a:r>
            <a:r>
              <a:rPr lang="en-US" dirty="0" err="1" smtClean="0"/>
              <a:t>Klypin</a:t>
            </a:r>
            <a:r>
              <a:rPr lang="en-US" dirty="0" smtClean="0"/>
              <a:t> 2004)</a:t>
            </a:r>
          </a:p>
          <a:p>
            <a:pPr lvl="1"/>
            <a:r>
              <a:rPr lang="en-US" dirty="0" smtClean="0"/>
              <a:t>HI often most massive component in interaction/merger (</a:t>
            </a:r>
            <a:r>
              <a:rPr lang="en-US" dirty="0" err="1" smtClean="0"/>
              <a:t>Besla</a:t>
            </a:r>
            <a:r>
              <a:rPr lang="en-US" dirty="0" smtClean="0"/>
              <a:t> + 2012)</a:t>
            </a:r>
          </a:p>
          <a:p>
            <a:endParaRPr lang="en-US" dirty="0"/>
          </a:p>
        </p:txBody>
      </p:sp>
      <p:sp>
        <p:nvSpPr>
          <p:cNvPr id="5" name="Date Placeholder 4"/>
          <p:cNvSpPr>
            <a:spLocks noGrp="1"/>
          </p:cNvSpPr>
          <p:nvPr>
            <p:ph type="dt" sz="half" idx="10"/>
          </p:nvPr>
        </p:nvSpPr>
        <p:spPr/>
        <p:txBody>
          <a:bodyPr/>
          <a:lstStyle/>
          <a:p>
            <a:pPr>
              <a:defRPr/>
            </a:pPr>
            <a:fld id="{E94E864B-E856-2C40-82D3-B6EEB7BDDFBB}"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11</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pPr>
              <a:defRPr/>
            </a:pPr>
            <a:fld id="{91356E60-419A-AE4B-AECE-D5C7F94AEBDA}" type="slidenum">
              <a:rPr lang="en-US" smtClean="0"/>
              <a:pPr>
                <a:defRPr/>
              </a:pPr>
              <a:t>12</a:t>
            </a:fld>
            <a:endParaRPr lang="en-US" dirty="0"/>
          </a:p>
        </p:txBody>
      </p:sp>
      <p:pic>
        <p:nvPicPr>
          <p:cNvPr id="21509" name="Picture 4"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grpSp>
        <p:nvGrpSpPr>
          <p:cNvPr id="22" name="Group 21"/>
          <p:cNvGrpSpPr/>
          <p:nvPr/>
        </p:nvGrpSpPr>
        <p:grpSpPr>
          <a:xfrm>
            <a:off x="609600" y="1524000"/>
            <a:ext cx="6505575" cy="3581400"/>
            <a:chOff x="1524000" y="1524000"/>
            <a:chExt cx="6505575" cy="3581400"/>
          </a:xfrm>
        </p:grpSpPr>
        <p:pic>
          <p:nvPicPr>
            <p:cNvPr id="14" name="Picture 69" descr="ngc1569_hst_big.pdf"/>
            <p:cNvPicPr>
              <a:picLocks noChangeAspect="1"/>
            </p:cNvPicPr>
            <p:nvPr/>
          </p:nvPicPr>
          <p:blipFill>
            <a:blip r:embed="rId4"/>
            <a:srcRect/>
            <a:stretch>
              <a:fillRect/>
            </a:stretch>
          </p:blipFill>
          <p:spPr bwMode="auto">
            <a:xfrm rot="19740000">
              <a:off x="1524000" y="1524000"/>
              <a:ext cx="6505575" cy="3581400"/>
            </a:xfrm>
            <a:prstGeom prst="rect">
              <a:avLst/>
            </a:prstGeom>
            <a:noFill/>
            <a:ln w="25400">
              <a:solidFill>
                <a:srgbClr val="FF0000"/>
              </a:solidFill>
              <a:round/>
              <a:headEnd/>
              <a:tailEnd/>
            </a:ln>
          </p:spPr>
        </p:pic>
        <p:sp>
          <p:nvSpPr>
            <p:cNvPr id="15" name="Frame 14"/>
            <p:cNvSpPr/>
            <p:nvPr/>
          </p:nvSpPr>
          <p:spPr bwMode="auto">
            <a:xfrm rot="19740000">
              <a:off x="3488275" y="2437806"/>
              <a:ext cx="1990350" cy="61851"/>
            </a:xfrm>
            <a:prstGeom prst="frame">
              <a:avLst>
                <a:gd name="adj1" fmla="val 1389"/>
              </a:avLst>
            </a:prstGeom>
            <a:solidFill>
              <a:sysClr val="windowText" lastClr="000000"/>
            </a:solidFill>
            <a:ln w="952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TextBox 29"/>
            <p:cNvSpPr txBox="1">
              <a:spLocks noChangeArrowheads="1"/>
            </p:cNvSpPr>
            <p:nvPr/>
          </p:nvSpPr>
          <p:spPr bwMode="auto">
            <a:xfrm>
              <a:off x="4495800" y="2180431"/>
              <a:ext cx="375628" cy="246221"/>
            </a:xfrm>
            <a:prstGeom prst="rect">
              <a:avLst/>
            </a:prstGeom>
            <a:noFill/>
            <a:ln w="9525">
              <a:noFill/>
              <a:miter lim="800000"/>
              <a:headEnd/>
              <a:tailEnd/>
            </a:ln>
          </p:spPr>
          <p:txBody>
            <a:bodyPr wrap="squar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rPr>
                <a:t>A</a:t>
              </a:r>
            </a:p>
          </p:txBody>
        </p:sp>
        <p:sp>
          <p:nvSpPr>
            <p:cNvPr id="13" name="TextBox 30"/>
            <p:cNvSpPr txBox="1">
              <a:spLocks noChangeArrowheads="1"/>
            </p:cNvSpPr>
            <p:nvPr/>
          </p:nvSpPr>
          <p:spPr bwMode="auto">
            <a:xfrm>
              <a:off x="4315968" y="2459736"/>
              <a:ext cx="369834" cy="246221"/>
            </a:xfrm>
            <a:prstGeom prst="rect">
              <a:avLst/>
            </a:prstGeom>
            <a:noFill/>
            <a:ln w="9525">
              <a:noFill/>
              <a:miter lim="800000"/>
              <a:headEnd/>
              <a:tailEnd/>
            </a:ln>
          </p:spPr>
          <p:txBody>
            <a:bodyPr wrap="squar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rPr>
                <a:t>B</a:t>
              </a:r>
            </a:p>
          </p:txBody>
        </p:sp>
      </p:grpSp>
      <p:sp>
        <p:nvSpPr>
          <p:cNvPr id="20" name="TextBox 19"/>
          <p:cNvSpPr txBox="1"/>
          <p:nvPr/>
        </p:nvSpPr>
        <p:spPr>
          <a:xfrm>
            <a:off x="1828800" y="0"/>
            <a:ext cx="3200400" cy="646331"/>
          </a:xfrm>
          <a:prstGeom prst="rect">
            <a:avLst/>
          </a:prstGeom>
          <a:noFill/>
        </p:spPr>
        <p:txBody>
          <a:bodyPr wrap="square" rtlCol="0">
            <a:spAutoFit/>
          </a:bodyPr>
          <a:lstStyle/>
          <a:p>
            <a:pPr algn="r"/>
            <a:r>
              <a:rPr lang="en-US" sz="3600" dirty="0" smtClean="0"/>
              <a:t>NGC </a:t>
            </a:r>
            <a:r>
              <a:rPr lang="en-US" sz="3600" dirty="0" smtClean="0"/>
              <a:t>1569</a:t>
            </a:r>
            <a:endParaRPr lang="en-US" sz="3200" dirty="0"/>
          </a:p>
        </p:txBody>
      </p:sp>
      <p:sp>
        <p:nvSpPr>
          <p:cNvPr id="21" name="TextBox 20"/>
          <p:cNvSpPr txBox="1"/>
          <p:nvPr/>
        </p:nvSpPr>
        <p:spPr>
          <a:xfrm>
            <a:off x="5410200" y="4419600"/>
            <a:ext cx="3886200" cy="1754327"/>
          </a:xfrm>
          <a:prstGeom prst="rect">
            <a:avLst/>
          </a:prstGeom>
          <a:noFill/>
        </p:spPr>
        <p:txBody>
          <a:bodyPr wrap="square" rtlCol="0">
            <a:spAutoFit/>
          </a:bodyPr>
          <a:lstStyle/>
          <a:p>
            <a:pPr>
              <a:buFont typeface="Arial"/>
              <a:buChar char="•"/>
            </a:pPr>
            <a:r>
              <a:rPr lang="en-US" sz="1800" dirty="0" smtClean="0"/>
              <a:t> Member of IC 342 Galaxy Group</a:t>
            </a:r>
          </a:p>
          <a:p>
            <a:pPr>
              <a:buFont typeface="Arial"/>
              <a:buChar char="•"/>
            </a:pPr>
            <a:r>
              <a:rPr lang="en-US" sz="1800" dirty="0" smtClean="0"/>
              <a:t> D =</a:t>
            </a:r>
            <a:r>
              <a:rPr lang="en-US" sz="1800" dirty="0" smtClean="0"/>
              <a:t> 2.96 </a:t>
            </a:r>
            <a:r>
              <a:rPr lang="en-US" sz="1800" dirty="0" err="1" smtClean="0"/>
              <a:t>Mpc</a:t>
            </a:r>
            <a:r>
              <a:rPr lang="en-US" sz="1800" dirty="0" smtClean="0"/>
              <a:t> </a:t>
            </a:r>
            <a:r>
              <a:rPr lang="en-US" sz="1400" dirty="0" smtClean="0"/>
              <a:t>(</a:t>
            </a:r>
            <a:r>
              <a:rPr lang="en-US" sz="1400" dirty="0" err="1" smtClean="0"/>
              <a:t>Grocholski</a:t>
            </a:r>
            <a:r>
              <a:rPr lang="en-US" sz="1400" dirty="0" smtClean="0"/>
              <a:t> + </a:t>
            </a:r>
            <a:r>
              <a:rPr lang="en-US" sz="1400" dirty="0" smtClean="0"/>
              <a:t>2013)</a:t>
            </a:r>
            <a:endParaRPr lang="en-US" sz="1400" dirty="0" smtClean="0"/>
          </a:p>
          <a:p>
            <a:pPr>
              <a:buFont typeface="Arial"/>
              <a:buChar char="•"/>
            </a:pPr>
            <a:r>
              <a:rPr lang="en-US" sz="1800" dirty="0" smtClean="0"/>
              <a:t> M</a:t>
            </a:r>
            <a:r>
              <a:rPr lang="en-US" sz="1800" baseline="-25000" dirty="0" smtClean="0"/>
              <a:t>V</a:t>
            </a:r>
            <a:r>
              <a:rPr lang="en-US" sz="1800" dirty="0" smtClean="0"/>
              <a:t> = -17.57</a:t>
            </a:r>
          </a:p>
          <a:p>
            <a:pPr>
              <a:buFont typeface="Arial"/>
              <a:buChar char="•"/>
            </a:pPr>
            <a:r>
              <a:rPr lang="en-US" sz="1800" dirty="0" smtClean="0"/>
              <a:t> SFR = 0.24 M</a:t>
            </a:r>
            <a:r>
              <a:rPr lang="en-US" sz="1800" baseline="-25000" dirty="0" smtClean="0">
                <a:latin typeface="Wingdings"/>
                <a:ea typeface="Wingdings"/>
                <a:cs typeface="Wingdings"/>
              </a:rPr>
              <a:t></a:t>
            </a:r>
            <a:r>
              <a:rPr lang="en-US" sz="1800" dirty="0" smtClean="0"/>
              <a:t>/yr</a:t>
            </a:r>
          </a:p>
          <a:p>
            <a:pPr>
              <a:buFont typeface="Arial"/>
              <a:buChar char="•"/>
            </a:pPr>
            <a:r>
              <a:rPr lang="en-US" sz="1800" dirty="0" smtClean="0"/>
              <a:t> HI mass = 2.5 </a:t>
            </a:r>
            <a:r>
              <a:rPr lang="en-US" sz="1800" dirty="0" err="1" smtClean="0"/>
              <a:t>x</a:t>
            </a:r>
            <a:r>
              <a:rPr lang="en-US" sz="1800" dirty="0" smtClean="0"/>
              <a:t> 10</a:t>
            </a:r>
            <a:r>
              <a:rPr lang="en-US" sz="1800" baseline="30000" dirty="0" smtClean="0"/>
              <a:t>8</a:t>
            </a:r>
            <a:r>
              <a:rPr lang="en-US" sz="1800" dirty="0" smtClean="0"/>
              <a:t> M</a:t>
            </a:r>
            <a:r>
              <a:rPr lang="en-US" sz="1800" baseline="-25000" dirty="0" smtClean="0">
                <a:latin typeface="Wingdings"/>
                <a:ea typeface="Wingdings"/>
                <a:cs typeface="Wingdings"/>
              </a:rPr>
              <a:t></a:t>
            </a:r>
            <a:endParaRPr lang="en-US" sz="1800" baseline="-25000" dirty="0" smtClean="0"/>
          </a:p>
          <a:p>
            <a:pPr>
              <a:buFont typeface="Arial"/>
              <a:buChar char="•"/>
            </a:pPr>
            <a:r>
              <a:rPr lang="en-US" sz="1800" dirty="0" smtClean="0"/>
              <a:t> Stellar mass = 2.8 </a:t>
            </a:r>
            <a:r>
              <a:rPr lang="en-US" sz="1800" dirty="0" err="1" smtClean="0"/>
              <a:t>x</a:t>
            </a:r>
            <a:r>
              <a:rPr lang="en-US" sz="1800" dirty="0" smtClean="0"/>
              <a:t> 10</a:t>
            </a:r>
            <a:r>
              <a:rPr lang="en-US" sz="1800" baseline="30000" dirty="0" smtClean="0"/>
              <a:t>8</a:t>
            </a:r>
            <a:r>
              <a:rPr lang="en-US" sz="1800" dirty="0" smtClean="0"/>
              <a:t> M</a:t>
            </a:r>
            <a:r>
              <a:rPr lang="en-US" sz="1800" baseline="-25000" dirty="0" smtClean="0">
                <a:latin typeface="Wingdings"/>
                <a:ea typeface="Wingdings"/>
                <a:cs typeface="Wingdings"/>
              </a:rPr>
              <a:t></a:t>
            </a:r>
            <a:endParaRPr lang="en-US" sz="1800" dirty="0" smtClean="0"/>
          </a:p>
        </p:txBody>
      </p:sp>
      <p:sp>
        <p:nvSpPr>
          <p:cNvPr id="18" name="Footer Placeholder 17"/>
          <p:cNvSpPr>
            <a:spLocks noGrp="1"/>
          </p:cNvSpPr>
          <p:nvPr>
            <p:ph type="ftr" sz="quarter" idx="11"/>
          </p:nvPr>
        </p:nvSpPr>
        <p:spPr/>
        <p:txBody>
          <a:bodyPr/>
          <a:lstStyle/>
          <a:p>
            <a:pPr>
              <a:defRPr/>
            </a:pPr>
            <a:r>
              <a:rPr lang="en-US" smtClean="0"/>
              <a:t>Johnson - Postdoc Symposium</a:t>
            </a:r>
            <a:endParaRPr lang="en-US" dirty="0"/>
          </a:p>
        </p:txBody>
      </p:sp>
      <p:sp>
        <p:nvSpPr>
          <p:cNvPr id="16" name="Date Placeholder 15"/>
          <p:cNvSpPr>
            <a:spLocks noGrp="1"/>
          </p:cNvSpPr>
          <p:nvPr>
            <p:ph type="dt" sz="half" idx="10"/>
          </p:nvPr>
        </p:nvSpPr>
        <p:spPr/>
        <p:txBody>
          <a:bodyPr/>
          <a:lstStyle/>
          <a:p>
            <a:pPr>
              <a:defRPr/>
            </a:pPr>
            <a:fld id="{445A2EE5-450C-CC4D-9A27-35652EE522AB}" type="datetime4">
              <a:rPr lang="en-US" smtClean="0"/>
              <a:t>April 29, 2013</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4"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grpSp>
        <p:nvGrpSpPr>
          <p:cNvPr id="52" name="Group 51"/>
          <p:cNvGrpSpPr/>
          <p:nvPr/>
        </p:nvGrpSpPr>
        <p:grpSpPr>
          <a:xfrm>
            <a:off x="2133600" y="0"/>
            <a:ext cx="5486400" cy="6172200"/>
            <a:chOff x="601663" y="10950575"/>
            <a:chExt cx="7823200" cy="8826500"/>
          </a:xfrm>
        </p:grpSpPr>
        <p:pic>
          <p:nvPicPr>
            <p:cNvPr id="50" name="Picture 67" descr="N1569_road_map.jpg"/>
            <p:cNvPicPr>
              <a:picLocks noChangeAspect="1"/>
            </p:cNvPicPr>
            <p:nvPr/>
          </p:nvPicPr>
          <p:blipFill>
            <a:blip r:embed="rId4"/>
            <a:srcRect/>
            <a:stretch>
              <a:fillRect/>
            </a:stretch>
          </p:blipFill>
          <p:spPr bwMode="auto">
            <a:xfrm>
              <a:off x="601663" y="10950575"/>
              <a:ext cx="7823200" cy="8826500"/>
            </a:xfrm>
            <a:prstGeom prst="rect">
              <a:avLst/>
            </a:prstGeom>
            <a:noFill/>
            <a:ln w="9525">
              <a:noFill/>
              <a:miter lim="800000"/>
              <a:headEnd/>
              <a:tailEnd/>
            </a:ln>
          </p:spPr>
        </p:pic>
        <p:sp>
          <p:nvSpPr>
            <p:cNvPr id="51" name="Explosion 1 50"/>
            <p:cNvSpPr/>
            <p:nvPr/>
          </p:nvSpPr>
          <p:spPr bwMode="auto">
            <a:xfrm>
              <a:off x="5357813" y="12782550"/>
              <a:ext cx="647700" cy="1447800"/>
            </a:xfrm>
            <a:prstGeom prst="irregularSeal1">
              <a:avLst/>
            </a:prstGeom>
            <a:solidFill>
              <a:srgbClr val="000000">
                <a:alpha val="4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3" name="Frame 52"/>
          <p:cNvSpPr/>
          <p:nvPr/>
        </p:nvSpPr>
        <p:spPr bwMode="auto">
          <a:xfrm rot="19740000">
            <a:off x="5482907" y="1926415"/>
            <a:ext cx="816014" cy="508635"/>
          </a:xfrm>
          <a:prstGeom prst="frame">
            <a:avLst>
              <a:gd name="adj1" fmla="val 901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54" name="Date Placeholder 53"/>
          <p:cNvSpPr>
            <a:spLocks noGrp="1"/>
          </p:cNvSpPr>
          <p:nvPr>
            <p:ph type="dt" sz="half" idx="10"/>
          </p:nvPr>
        </p:nvSpPr>
        <p:spPr/>
        <p:txBody>
          <a:bodyPr/>
          <a:lstStyle/>
          <a:p>
            <a:pPr>
              <a:defRPr/>
            </a:pPr>
            <a:fld id="{70D14382-959E-FD42-8368-931C704063CF}" type="datetime4">
              <a:rPr lang="en-US" smtClean="0"/>
              <a:t>April 29, 2013</a:t>
            </a:fld>
            <a:endParaRPr lang="en-US"/>
          </a:p>
        </p:txBody>
      </p:sp>
      <p:sp>
        <p:nvSpPr>
          <p:cNvPr id="56" name="Footer Placeholder 55"/>
          <p:cNvSpPr>
            <a:spLocks noGrp="1"/>
          </p:cNvSpPr>
          <p:nvPr>
            <p:ph type="ftr" sz="quarter" idx="11"/>
          </p:nvPr>
        </p:nvSpPr>
        <p:spPr/>
        <p:txBody>
          <a:bodyPr/>
          <a:lstStyle/>
          <a:p>
            <a:pPr>
              <a:defRPr/>
            </a:pPr>
            <a:r>
              <a:rPr lang="en-US" smtClean="0"/>
              <a:t>Johnson - Postdoc Symposium</a:t>
            </a:r>
            <a:endParaRPr lang="en-US"/>
          </a:p>
        </p:txBody>
      </p:sp>
      <p:sp>
        <p:nvSpPr>
          <p:cNvPr id="55" name="Slide Number Placeholder 54"/>
          <p:cNvSpPr>
            <a:spLocks noGrp="1"/>
          </p:cNvSpPr>
          <p:nvPr>
            <p:ph type="sldNum" sz="quarter" idx="12"/>
          </p:nvPr>
        </p:nvSpPr>
        <p:spPr/>
        <p:txBody>
          <a:bodyPr/>
          <a:lstStyle/>
          <a:p>
            <a:pPr>
              <a:defRPr/>
            </a:pPr>
            <a:fld id="{91356E60-419A-AE4B-AECE-D5C7F94AEBDA}" type="slidenum">
              <a:rPr lang="en-US" smtClean="0"/>
              <a:pPr>
                <a:defRPr/>
              </a:pPr>
              <a:t>13</a:t>
            </a:fld>
            <a:endParaRPr lang="en-US" dirty="0"/>
          </a:p>
        </p:txBody>
      </p:sp>
      <p:sp>
        <p:nvSpPr>
          <p:cNvPr id="57" name="TextBox 56"/>
          <p:cNvSpPr txBox="1"/>
          <p:nvPr/>
        </p:nvSpPr>
        <p:spPr>
          <a:xfrm>
            <a:off x="76200" y="2233136"/>
            <a:ext cx="1676400" cy="2893100"/>
          </a:xfrm>
          <a:prstGeom prst="rect">
            <a:avLst/>
          </a:prstGeom>
          <a:noFill/>
        </p:spPr>
        <p:txBody>
          <a:bodyPr wrap="square" rtlCol="0">
            <a:spAutoFit/>
          </a:bodyPr>
          <a:lstStyle/>
          <a:p>
            <a:r>
              <a:rPr lang="en-US" sz="1400" dirty="0" smtClean="0"/>
              <a:t>“HI Companion,”  “HI Bridge,” </a:t>
            </a:r>
            <a:r>
              <a:rPr lang="en-US" sz="1400" dirty="0" err="1" smtClean="0"/>
              <a:t>Stil</a:t>
            </a:r>
            <a:r>
              <a:rPr lang="en-US" sz="1400" dirty="0" smtClean="0"/>
              <a:t> &amp; Israel (1998) and  “NCM HI Cloud” – </a:t>
            </a:r>
            <a:r>
              <a:rPr lang="en-US" sz="1400" dirty="0" err="1" smtClean="0"/>
              <a:t>Stil</a:t>
            </a:r>
            <a:r>
              <a:rPr lang="en-US" sz="1400" dirty="0" smtClean="0"/>
              <a:t> &amp; Israel (2002) - HV3</a:t>
            </a:r>
          </a:p>
          <a:p>
            <a:endParaRPr lang="en-US" sz="1400" dirty="0" smtClean="0"/>
          </a:p>
          <a:p>
            <a:r>
              <a:rPr lang="en-US" sz="1400" dirty="0" smtClean="0"/>
              <a:t>“Chimney” - Hunter et al. (1993); </a:t>
            </a:r>
            <a:r>
              <a:rPr lang="en-US" sz="1400" dirty="0" err="1" smtClean="0"/>
              <a:t>Mühle</a:t>
            </a:r>
            <a:r>
              <a:rPr lang="en-US" sz="1400" dirty="0" smtClean="0"/>
              <a:t> et al. (2005); </a:t>
            </a:r>
            <a:r>
              <a:rPr lang="en-US" sz="1400" dirty="0" err="1" smtClean="0"/>
              <a:t>Westmoquette</a:t>
            </a:r>
            <a:r>
              <a:rPr lang="en-US" sz="1400" dirty="0" smtClean="0"/>
              <a:t> et al. (2008)</a:t>
            </a:r>
            <a:endParaRPr lang="en-US" sz="1400" dirty="0"/>
          </a:p>
        </p:txBody>
      </p:sp>
      <p:sp>
        <p:nvSpPr>
          <p:cNvPr id="58" name="TextBox 57"/>
          <p:cNvSpPr txBox="1"/>
          <p:nvPr/>
        </p:nvSpPr>
        <p:spPr>
          <a:xfrm>
            <a:off x="76200" y="1828800"/>
            <a:ext cx="1904934" cy="400110"/>
          </a:xfrm>
          <a:prstGeom prst="rect">
            <a:avLst/>
          </a:prstGeom>
          <a:noFill/>
        </p:spPr>
        <p:txBody>
          <a:bodyPr wrap="none" rtlCol="0">
            <a:spAutoFit/>
          </a:bodyPr>
          <a:lstStyle/>
          <a:p>
            <a:r>
              <a:rPr lang="en-US" sz="2000" u="sng" dirty="0" smtClean="0"/>
              <a:t>Previous Work:</a:t>
            </a:r>
            <a:endParaRPr lang="en-US" sz="2000" u="sng" dirty="0"/>
          </a:p>
        </p:txBody>
      </p:sp>
      <p:sp>
        <p:nvSpPr>
          <p:cNvPr id="12" name="TextBox 11"/>
          <p:cNvSpPr txBox="1"/>
          <p:nvPr/>
        </p:nvSpPr>
        <p:spPr>
          <a:xfrm>
            <a:off x="7618621" y="5867400"/>
            <a:ext cx="1525379" cy="338554"/>
          </a:xfrm>
          <a:prstGeom prst="rect">
            <a:avLst/>
          </a:prstGeom>
          <a:noFill/>
        </p:spPr>
        <p:txBody>
          <a:bodyPr wrap="none" rtlCol="0">
            <a:spAutoFit/>
          </a:bodyPr>
          <a:lstStyle/>
          <a:p>
            <a:r>
              <a:rPr lang="en-US" sz="1600" dirty="0" smtClean="0"/>
              <a:t>Johnson+ 2012</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2"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pPr>
              <a:defRPr/>
            </a:pPr>
            <a:fld id="{65E03D21-9B26-4043-AD6F-F86F9FC85B0D}" type="datetime4">
              <a:rPr lang="en-US" smtClean="0"/>
              <a:t>April 29, 2013</a:t>
            </a:fld>
            <a:endParaRPr lang="en-US" dirty="0"/>
          </a:p>
        </p:txBody>
      </p:sp>
      <p:sp>
        <p:nvSpPr>
          <p:cNvPr id="5" name="Footer Placeholder 4"/>
          <p:cNvSpPr>
            <a:spLocks noGrp="1"/>
          </p:cNvSpPr>
          <p:nvPr>
            <p:ph type="ftr" sz="quarter" idx="11"/>
          </p:nvPr>
        </p:nvSpPr>
        <p:spPr/>
        <p:txBody>
          <a:bodyPr/>
          <a:lstStyle/>
          <a:p>
            <a:pPr>
              <a:defRPr/>
            </a:pPr>
            <a:r>
              <a:rPr lang="en-US" smtClean="0"/>
              <a:t>Johnson - Postdoc Symposium</a:t>
            </a:r>
            <a:endParaRPr lang="en-US"/>
          </a:p>
        </p:txBody>
      </p:sp>
      <p:sp>
        <p:nvSpPr>
          <p:cNvPr id="4" name="Slide Number Placeholder 3"/>
          <p:cNvSpPr>
            <a:spLocks noGrp="1"/>
          </p:cNvSpPr>
          <p:nvPr>
            <p:ph type="sldNum" sz="quarter" idx="12"/>
          </p:nvPr>
        </p:nvSpPr>
        <p:spPr/>
        <p:txBody>
          <a:bodyPr/>
          <a:lstStyle/>
          <a:p>
            <a:pPr>
              <a:defRPr/>
            </a:pPr>
            <a:fld id="{91356E60-419A-AE4B-AECE-D5C7F94AEBDA}" type="slidenum">
              <a:rPr lang="en-US" smtClean="0"/>
              <a:pPr>
                <a:defRPr/>
              </a:pPr>
              <a:t>14</a:t>
            </a:fld>
            <a:endParaRPr lang="en-US" dirty="0"/>
          </a:p>
        </p:txBody>
      </p:sp>
      <p:pic>
        <p:nvPicPr>
          <p:cNvPr id="7" name="Picture 6" descr="mom1_cont_karma.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66800" y="1524000"/>
            <a:ext cx="6931143" cy="4724463"/>
          </a:xfrm>
          <a:prstGeom prst="rect">
            <a:avLst/>
          </a:prstGeom>
          <a:solidFill>
            <a:schemeClr val="tx1"/>
          </a:solidFill>
        </p:spPr>
      </p:pic>
      <p:sp>
        <p:nvSpPr>
          <p:cNvPr id="8" name="Title 5"/>
          <p:cNvSpPr txBox="1">
            <a:spLocks/>
          </p:cNvSpPr>
          <p:nvPr/>
        </p:nvSpPr>
        <p:spPr bwMode="auto">
          <a:xfrm>
            <a:off x="13716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latin typeface="Comic Sans MS"/>
                <a:ea typeface="ＭＳ Ｐゴシック" charset="-128"/>
                <a:cs typeface="ＭＳ Ｐゴシック" charset="-128"/>
              </a:rPr>
              <a:t>VLA HI Intensity</a:t>
            </a:r>
            <a:r>
              <a:rPr lang="en-US" sz="3600" kern="0" dirty="0" smtClean="0">
                <a:latin typeface="Comic Sans MS"/>
                <a:ea typeface="ＭＳ Ｐゴシック" charset="-128"/>
                <a:cs typeface="ＭＳ Ｐゴシック" charset="-128"/>
              </a:rPr>
              <a:t>-weighted Velocity Field</a:t>
            </a:r>
            <a:endParaRPr kumimoji="0" lang="en-US" sz="3600" b="0" i="0" u="none" strike="noStrike" kern="0" cap="none" spc="0" normalizeH="0" baseline="0" noProof="0" dirty="0">
              <a:ln>
                <a:noFill/>
              </a:ln>
              <a:solidFill>
                <a:schemeClr val="tx1"/>
              </a:solidFill>
              <a:effectLst/>
              <a:uLnTx/>
              <a:uFillTx/>
              <a:latin typeface="Comic Sans MS"/>
              <a:ea typeface="ＭＳ Ｐゴシック" charset="-128"/>
              <a:cs typeface="ＭＳ Ｐゴシック" charset="-128"/>
            </a:endParaRPr>
          </a:p>
        </p:txBody>
      </p:sp>
      <p:sp>
        <p:nvSpPr>
          <p:cNvPr id="9" name="TextBox 8"/>
          <p:cNvSpPr txBox="1"/>
          <p:nvPr/>
        </p:nvSpPr>
        <p:spPr>
          <a:xfrm>
            <a:off x="8038251" y="5486400"/>
            <a:ext cx="1029549" cy="584776"/>
          </a:xfrm>
          <a:prstGeom prst="rect">
            <a:avLst/>
          </a:prstGeom>
          <a:noFill/>
        </p:spPr>
        <p:txBody>
          <a:bodyPr wrap="none" rtlCol="0">
            <a:spAutoFit/>
          </a:bodyPr>
          <a:lstStyle/>
          <a:p>
            <a:r>
              <a:rPr lang="en-US" sz="1600" dirty="0" smtClean="0"/>
              <a:t>Johnson+ </a:t>
            </a:r>
          </a:p>
          <a:p>
            <a:r>
              <a:rPr lang="en-US" sz="1600" dirty="0" smtClean="0"/>
              <a:t>2012</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NGC 1569 with the GBT</a:t>
            </a:r>
            <a:endParaRPr lang="en-US" dirty="0"/>
          </a:p>
        </p:txBody>
      </p:sp>
      <p:pic>
        <p:nvPicPr>
          <p:cNvPr id="9" name="Content Placeholder 8" descr="f1a.pdf"/>
          <p:cNvPicPr>
            <a:picLocks noGrp="1" noChangeAspect="1"/>
          </p:cNvPicPr>
          <p:nvPr>
            <p:ph idx="1"/>
          </p:nvPr>
        </p:nvPicPr>
        <mc:AlternateContent>
          <mc:Choice xmlns:ma="http://schemas.microsoft.com/office/mac/drawingml/2008/main" Requires="ma">
            <p:blipFill>
              <a:blip r:embed="rId4"/>
              <a:srcRect l="-34812" r="-34812"/>
              <a:stretch>
                <a:fillRect/>
              </a:stretch>
            </p:blipFill>
          </mc:Choice>
          <mc:Fallback>
            <p:blipFill>
              <a:blip r:embed="rId5"/>
              <a:srcRect l="-34812" r="-34812"/>
              <a:stretch>
                <a:fillRect/>
              </a:stretch>
            </p:blipFill>
          </mc:Fallback>
        </mc:AlternateContent>
        <p:spPr>
          <a:xfrm>
            <a:off x="152400" y="1295400"/>
            <a:ext cx="8863263" cy="4953000"/>
          </a:xfrm>
        </p:spPr>
      </p:pic>
      <p:sp>
        <p:nvSpPr>
          <p:cNvPr id="5" name="Date Placeholder 4"/>
          <p:cNvSpPr>
            <a:spLocks noGrp="1"/>
          </p:cNvSpPr>
          <p:nvPr>
            <p:ph type="dt" sz="half" idx="10"/>
          </p:nvPr>
        </p:nvSpPr>
        <p:spPr/>
        <p:txBody>
          <a:bodyPr/>
          <a:lstStyle/>
          <a:p>
            <a:pPr>
              <a:defRPr/>
            </a:pPr>
            <a:fld id="{E94E864B-E856-2C40-82D3-B6EEB7BDDFBB}"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15</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2"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pPr>
              <a:defRPr/>
            </a:pPr>
            <a:fld id="{38296DAA-8F44-C440-9F38-46ADE3964F90}" type="datetime4">
              <a:rPr lang="en-US" smtClean="0">
                <a:solidFill>
                  <a:srgbClr val="FDFFFA"/>
                </a:solidFill>
              </a:rPr>
              <a:t>April 29, 2013</a:t>
            </a:fld>
            <a:endParaRPr lang="en-US" dirty="0">
              <a:solidFill>
                <a:srgbClr val="FDFFFA"/>
              </a:solidFill>
            </a:endParaRPr>
          </a:p>
        </p:txBody>
      </p:sp>
      <p:sp>
        <p:nvSpPr>
          <p:cNvPr id="5" name="Footer Placeholder 4"/>
          <p:cNvSpPr>
            <a:spLocks noGrp="1"/>
          </p:cNvSpPr>
          <p:nvPr>
            <p:ph type="ftr" sz="quarter" idx="11"/>
          </p:nvPr>
        </p:nvSpPr>
        <p:spPr/>
        <p:txBody>
          <a:bodyPr/>
          <a:lstStyle/>
          <a:p>
            <a:pPr>
              <a:defRPr/>
            </a:pPr>
            <a:r>
              <a:rPr lang="en-US" smtClean="0">
                <a:solidFill>
                  <a:srgbClr val="FDFFFA"/>
                </a:solidFill>
              </a:rPr>
              <a:t>Johnson - Postdoc Symposium</a:t>
            </a:r>
            <a:endParaRPr lang="en-US">
              <a:solidFill>
                <a:srgbClr val="FDFFFA"/>
              </a:solidFill>
            </a:endParaRPr>
          </a:p>
        </p:txBody>
      </p:sp>
      <p:sp>
        <p:nvSpPr>
          <p:cNvPr id="4" name="Slide Number Placeholder 3"/>
          <p:cNvSpPr>
            <a:spLocks noGrp="1"/>
          </p:cNvSpPr>
          <p:nvPr>
            <p:ph type="sldNum" sz="quarter" idx="12"/>
          </p:nvPr>
        </p:nvSpPr>
        <p:spPr/>
        <p:txBody>
          <a:bodyPr/>
          <a:lstStyle/>
          <a:p>
            <a:pPr>
              <a:defRPr/>
            </a:pPr>
            <a:fld id="{91356E60-419A-AE4B-AECE-D5C7F94AEBDA}" type="slidenum">
              <a:rPr lang="en-US" smtClean="0">
                <a:solidFill>
                  <a:srgbClr val="FDFFFA"/>
                </a:solidFill>
              </a:rPr>
              <a:pPr>
                <a:defRPr/>
              </a:pPr>
              <a:t>16</a:t>
            </a:fld>
            <a:endParaRPr lang="en-US" dirty="0">
              <a:solidFill>
                <a:srgbClr val="FDFFFA"/>
              </a:solidFill>
            </a:endParaRPr>
          </a:p>
        </p:txBody>
      </p:sp>
      <p:sp>
        <p:nvSpPr>
          <p:cNvPr id="8" name="Title 5"/>
          <p:cNvSpPr txBox="1">
            <a:spLocks/>
          </p:cNvSpPr>
          <p:nvPr/>
        </p:nvSpPr>
        <p:spPr bwMode="auto">
          <a:xfrm>
            <a:off x="13716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3600" kern="0" dirty="0" smtClean="0">
                <a:solidFill>
                  <a:srgbClr val="FDFFFA"/>
                </a:solidFill>
                <a:latin typeface="Comic Sans MS"/>
                <a:ea typeface="ＭＳ Ｐゴシック" charset="-128"/>
                <a:cs typeface="ＭＳ Ｐゴシック" charset="-128"/>
              </a:rPr>
              <a:t>GBT Map around NGC 1569</a:t>
            </a:r>
            <a:endParaRPr lang="en-US" sz="3600" kern="0" dirty="0">
              <a:solidFill>
                <a:srgbClr val="FDFFFA"/>
              </a:solidFill>
              <a:latin typeface="Comic Sans MS"/>
              <a:ea typeface="ＭＳ Ｐゴシック" charset="-128"/>
              <a:cs typeface="ＭＳ Ｐゴシック" charset="-128"/>
            </a:endParaRPr>
          </a:p>
        </p:txBody>
      </p:sp>
      <p:pic>
        <p:nvPicPr>
          <p:cNvPr id="16" name="Picture 24" descr="channel433_con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bwMode="auto">
          <a:xfrm>
            <a:off x="-57017" y="1700808"/>
            <a:ext cx="9201017" cy="3937992"/>
          </a:xfrm>
          <a:prstGeom prst="rect">
            <a:avLst/>
          </a:prstGeom>
          <a:noFill/>
          <a:ln w="9525">
            <a:noFill/>
            <a:miter lim="800000"/>
            <a:headEnd/>
            <a:tailEnd/>
          </a:ln>
        </p:spPr>
      </p:pic>
      <p:sp>
        <p:nvSpPr>
          <p:cNvPr id="22" name="TextBox 21"/>
          <p:cNvSpPr txBox="1"/>
          <p:nvPr/>
        </p:nvSpPr>
        <p:spPr>
          <a:xfrm>
            <a:off x="7543800" y="5562600"/>
            <a:ext cx="1423809" cy="338554"/>
          </a:xfrm>
          <a:prstGeom prst="rect">
            <a:avLst/>
          </a:prstGeom>
          <a:noFill/>
        </p:spPr>
        <p:txBody>
          <a:bodyPr wrap="none" rtlCol="0">
            <a:spAutoFit/>
          </a:bodyPr>
          <a:lstStyle/>
          <a:p>
            <a:r>
              <a:rPr lang="en-US" sz="1600" dirty="0" smtClean="0"/>
              <a:t>Johnson 2013</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2"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8" name="Title 5"/>
          <p:cNvSpPr txBox="1">
            <a:spLocks/>
          </p:cNvSpPr>
          <p:nvPr/>
        </p:nvSpPr>
        <p:spPr bwMode="auto">
          <a:xfrm>
            <a:off x="13716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3600" kern="0" dirty="0" smtClean="0">
                <a:solidFill>
                  <a:srgbClr val="FDFFFA"/>
                </a:solidFill>
                <a:latin typeface="Comic Sans MS"/>
                <a:ea typeface="ＭＳ Ｐゴシック" charset="-128"/>
                <a:cs typeface="ＭＳ Ｐゴシック" charset="-128"/>
              </a:rPr>
              <a:t>GBT Map around NGC 1569</a:t>
            </a:r>
            <a:endParaRPr lang="en-US" sz="3600" kern="0" dirty="0">
              <a:solidFill>
                <a:srgbClr val="FDFFFA"/>
              </a:solidFill>
              <a:latin typeface="Comic Sans MS"/>
              <a:ea typeface="ＭＳ Ｐゴシック" charset="-128"/>
              <a:cs typeface="ＭＳ Ｐゴシック" charset="-128"/>
            </a:endParaRPr>
          </a:p>
        </p:txBody>
      </p:sp>
      <p:grpSp>
        <p:nvGrpSpPr>
          <p:cNvPr id="36" name="Group 35"/>
          <p:cNvGrpSpPr>
            <a:grpSpLocks noChangeAspect="1"/>
          </p:cNvGrpSpPr>
          <p:nvPr/>
        </p:nvGrpSpPr>
        <p:grpSpPr>
          <a:xfrm>
            <a:off x="0" y="1676400"/>
            <a:ext cx="9117708" cy="4287616"/>
            <a:chOff x="979519" y="4402370"/>
            <a:chExt cx="6618222" cy="2920719"/>
          </a:xfrm>
        </p:grpSpPr>
        <p:pic>
          <p:nvPicPr>
            <p:cNvPr id="24" name="Picture 27" descr="chan436_con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bwMode="auto">
            <a:xfrm>
              <a:off x="979519" y="4402370"/>
              <a:ext cx="6618222" cy="2920719"/>
            </a:xfrm>
            <a:prstGeom prst="rect">
              <a:avLst/>
            </a:prstGeom>
            <a:noFill/>
            <a:ln w="9525">
              <a:noFill/>
              <a:miter lim="800000"/>
              <a:headEnd/>
              <a:tailEnd/>
            </a:ln>
          </p:spPr>
        </p:pic>
        <p:grpSp>
          <p:nvGrpSpPr>
            <p:cNvPr id="26" name="Group 88"/>
            <p:cNvGrpSpPr>
              <a:grpSpLocks/>
            </p:cNvGrpSpPr>
            <p:nvPr/>
          </p:nvGrpSpPr>
          <p:grpSpPr bwMode="auto">
            <a:xfrm>
              <a:off x="2983680" y="5411027"/>
              <a:ext cx="942190" cy="287430"/>
              <a:chOff x="5879280" y="18593627"/>
              <a:chExt cx="942190" cy="287430"/>
            </a:xfrm>
          </p:grpSpPr>
          <p:cxnSp>
            <p:nvCxnSpPr>
              <p:cNvPr id="27" name="Straight Arrow Connector 85"/>
              <p:cNvCxnSpPr>
                <a:cxnSpLocks noChangeShapeType="1"/>
                <a:stCxn id="29" idx="1"/>
              </p:cNvCxnSpPr>
              <p:nvPr/>
            </p:nvCxnSpPr>
            <p:spPr bwMode="auto">
              <a:xfrm rot="10800000" flipV="1">
                <a:off x="5879280" y="18593627"/>
                <a:ext cx="942190" cy="135030"/>
              </a:xfrm>
              <a:prstGeom prst="straightConnector1">
                <a:avLst/>
              </a:prstGeom>
              <a:noFill/>
              <a:ln w="38100">
                <a:solidFill>
                  <a:srgbClr val="000000"/>
                </a:solidFill>
                <a:round/>
                <a:headEnd/>
                <a:tailEnd type="arrow" w="med" len="med"/>
              </a:ln>
            </p:spPr>
          </p:cxnSp>
          <p:cxnSp>
            <p:nvCxnSpPr>
              <p:cNvPr id="28" name="Straight Arrow Connector 87"/>
              <p:cNvCxnSpPr>
                <a:cxnSpLocks noChangeShapeType="1"/>
              </p:cNvCxnSpPr>
              <p:nvPr/>
            </p:nvCxnSpPr>
            <p:spPr bwMode="auto">
              <a:xfrm rot="10800000" flipV="1">
                <a:off x="6045216" y="18640346"/>
                <a:ext cx="442485" cy="240711"/>
              </a:xfrm>
              <a:prstGeom prst="straightConnector1">
                <a:avLst/>
              </a:prstGeom>
              <a:noFill/>
              <a:ln w="38100">
                <a:solidFill>
                  <a:srgbClr val="000000"/>
                </a:solidFill>
                <a:round/>
                <a:headEnd/>
                <a:tailEnd type="arrow" w="med" len="med"/>
              </a:ln>
            </p:spPr>
          </p:cxnSp>
        </p:grpSp>
        <p:sp>
          <p:nvSpPr>
            <p:cNvPr id="29" name="TextBox 89"/>
            <p:cNvSpPr txBox="1">
              <a:spLocks noChangeArrowheads="1"/>
            </p:cNvSpPr>
            <p:nvPr/>
          </p:nvSpPr>
          <p:spPr bwMode="auto">
            <a:xfrm>
              <a:off x="3925870" y="5253784"/>
              <a:ext cx="2818952" cy="314486"/>
            </a:xfrm>
            <a:prstGeom prst="rect">
              <a:avLst/>
            </a:prstGeom>
            <a:noFill/>
            <a:ln w="9525">
              <a:noFill/>
              <a:miter lim="800000"/>
              <a:headEnd/>
              <a:tailEnd/>
            </a:ln>
          </p:spPr>
          <p:txBody>
            <a:bodyPr wrap="squar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rPr>
                <a:t>Intergalactic Filaments</a:t>
              </a:r>
            </a:p>
          </p:txBody>
        </p:sp>
        <p:cxnSp>
          <p:nvCxnSpPr>
            <p:cNvPr id="30" name="Straight Arrow Connector 87"/>
            <p:cNvCxnSpPr>
              <a:cxnSpLocks noChangeShapeType="1"/>
            </p:cNvCxnSpPr>
            <p:nvPr/>
          </p:nvCxnSpPr>
          <p:spPr bwMode="auto">
            <a:xfrm rot="16200000" flipV="1">
              <a:off x="2387889" y="6233864"/>
              <a:ext cx="355600" cy="146314"/>
            </a:xfrm>
            <a:prstGeom prst="straightConnector1">
              <a:avLst/>
            </a:prstGeom>
            <a:noFill/>
            <a:ln w="38100">
              <a:solidFill>
                <a:srgbClr val="000000"/>
              </a:solidFill>
              <a:round/>
              <a:headEnd/>
              <a:tailEnd type="arrow" w="med" len="med"/>
            </a:ln>
          </p:spPr>
        </p:cxnSp>
        <p:sp>
          <p:nvSpPr>
            <p:cNvPr id="31" name="TextBox 30"/>
            <p:cNvSpPr txBox="1"/>
            <p:nvPr/>
          </p:nvSpPr>
          <p:spPr>
            <a:xfrm>
              <a:off x="2445861" y="6432036"/>
              <a:ext cx="1022648" cy="251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MW Cloud</a:t>
              </a:r>
            </a:p>
          </p:txBody>
        </p:sp>
        <p:cxnSp>
          <p:nvCxnSpPr>
            <p:cNvPr id="32" name="Straight Arrow Connector 87"/>
            <p:cNvCxnSpPr>
              <a:cxnSpLocks noChangeShapeType="1"/>
              <a:stCxn id="33" idx="2"/>
            </p:cNvCxnSpPr>
            <p:nvPr/>
          </p:nvCxnSpPr>
          <p:spPr bwMode="auto">
            <a:xfrm rot="16200000" flipH="1">
              <a:off x="2168799" y="5548173"/>
              <a:ext cx="212255" cy="320304"/>
            </a:xfrm>
            <a:prstGeom prst="straightConnector1">
              <a:avLst/>
            </a:prstGeom>
            <a:noFill/>
            <a:ln w="38100">
              <a:solidFill>
                <a:srgbClr val="000000"/>
              </a:solidFill>
              <a:round/>
              <a:headEnd/>
              <a:tailEnd type="arrow" w="med" len="med"/>
            </a:ln>
          </p:spPr>
        </p:cxnSp>
        <p:sp>
          <p:nvSpPr>
            <p:cNvPr id="33" name="TextBox 32"/>
            <p:cNvSpPr txBox="1"/>
            <p:nvPr/>
          </p:nvSpPr>
          <p:spPr>
            <a:xfrm>
              <a:off x="1643249" y="5350610"/>
              <a:ext cx="943049" cy="251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UGCA 92</a:t>
              </a:r>
            </a:p>
          </p:txBody>
        </p:sp>
        <p:sp>
          <p:nvSpPr>
            <p:cNvPr id="34" name="TextBox 33"/>
            <p:cNvSpPr txBox="1"/>
            <p:nvPr/>
          </p:nvSpPr>
          <p:spPr>
            <a:xfrm>
              <a:off x="3800374" y="4987259"/>
              <a:ext cx="1032905" cy="2515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NGC 1569</a:t>
              </a:r>
            </a:p>
          </p:txBody>
        </p:sp>
        <p:cxnSp>
          <p:nvCxnSpPr>
            <p:cNvPr id="35" name="Straight Arrow Connector 87"/>
            <p:cNvCxnSpPr>
              <a:cxnSpLocks noChangeShapeType="1"/>
            </p:cNvCxnSpPr>
            <p:nvPr/>
          </p:nvCxnSpPr>
          <p:spPr bwMode="auto">
            <a:xfrm rot="10800000" flipV="1">
              <a:off x="3385479" y="5139658"/>
              <a:ext cx="457200" cy="152400"/>
            </a:xfrm>
            <a:prstGeom prst="straightConnector1">
              <a:avLst/>
            </a:prstGeom>
            <a:noFill/>
            <a:ln w="38100">
              <a:solidFill>
                <a:srgbClr val="000000"/>
              </a:solidFill>
              <a:round/>
              <a:headEnd/>
              <a:tailEnd type="arrow" w="med" len="med"/>
            </a:ln>
          </p:spPr>
        </p:cxnSp>
      </p:grpSp>
      <p:sp>
        <p:nvSpPr>
          <p:cNvPr id="21" name="TextBox 20"/>
          <p:cNvSpPr txBox="1"/>
          <p:nvPr/>
        </p:nvSpPr>
        <p:spPr>
          <a:xfrm>
            <a:off x="7543800" y="5943600"/>
            <a:ext cx="1423809" cy="338554"/>
          </a:xfrm>
          <a:prstGeom prst="rect">
            <a:avLst/>
          </a:prstGeom>
          <a:noFill/>
        </p:spPr>
        <p:txBody>
          <a:bodyPr wrap="none" rtlCol="0">
            <a:spAutoFit/>
          </a:bodyPr>
          <a:lstStyle/>
          <a:p>
            <a:r>
              <a:rPr lang="en-US" sz="1600" dirty="0" smtClean="0"/>
              <a:t>Johnson 2013</a:t>
            </a:r>
            <a:endParaRPr lang="en-US" sz="1600" dirty="0"/>
          </a:p>
        </p:txBody>
      </p:sp>
      <p:sp>
        <p:nvSpPr>
          <p:cNvPr id="22" name="Date Placeholder 2"/>
          <p:cNvSpPr>
            <a:spLocks noGrp="1"/>
          </p:cNvSpPr>
          <p:nvPr>
            <p:ph type="dt" sz="half" idx="10"/>
          </p:nvPr>
        </p:nvSpPr>
        <p:spPr>
          <a:xfrm>
            <a:off x="685800" y="6248400"/>
            <a:ext cx="1905000" cy="457200"/>
          </a:xfrm>
        </p:spPr>
        <p:txBody>
          <a:bodyPr/>
          <a:lstStyle/>
          <a:p>
            <a:pPr>
              <a:defRPr/>
            </a:pPr>
            <a:fld id="{38296DAA-8F44-C440-9F38-46ADE3964F90}" type="datetime4">
              <a:rPr lang="en-US" smtClean="0">
                <a:solidFill>
                  <a:srgbClr val="FDFFFA"/>
                </a:solidFill>
              </a:rPr>
              <a:t>April 29, 2013</a:t>
            </a:fld>
            <a:endParaRPr lang="en-US" dirty="0">
              <a:solidFill>
                <a:srgbClr val="FDFFFA"/>
              </a:solidFill>
            </a:endParaRPr>
          </a:p>
        </p:txBody>
      </p:sp>
      <p:sp>
        <p:nvSpPr>
          <p:cNvPr id="37" name="Footer Placeholder 4"/>
          <p:cNvSpPr>
            <a:spLocks noGrp="1"/>
          </p:cNvSpPr>
          <p:nvPr>
            <p:ph type="ftr" sz="quarter" idx="11"/>
          </p:nvPr>
        </p:nvSpPr>
        <p:spPr>
          <a:xfrm>
            <a:off x="3124200" y="6248400"/>
            <a:ext cx="2895600" cy="457200"/>
          </a:xfrm>
        </p:spPr>
        <p:txBody>
          <a:bodyPr/>
          <a:lstStyle/>
          <a:p>
            <a:pPr>
              <a:defRPr/>
            </a:pPr>
            <a:r>
              <a:rPr lang="en-US" smtClean="0">
                <a:solidFill>
                  <a:srgbClr val="FDFFFA"/>
                </a:solidFill>
              </a:rPr>
              <a:t>Johnson - Postdoc Symposium</a:t>
            </a:r>
            <a:endParaRPr lang="en-US">
              <a:solidFill>
                <a:srgbClr val="FDFFFA"/>
              </a:solidFill>
            </a:endParaRPr>
          </a:p>
        </p:txBody>
      </p:sp>
      <p:sp>
        <p:nvSpPr>
          <p:cNvPr id="38" name="Slide Number Placeholder 3"/>
          <p:cNvSpPr>
            <a:spLocks noGrp="1"/>
          </p:cNvSpPr>
          <p:nvPr>
            <p:ph type="sldNum" sz="quarter" idx="12"/>
          </p:nvPr>
        </p:nvSpPr>
        <p:spPr>
          <a:xfrm>
            <a:off x="6553200" y="6248400"/>
            <a:ext cx="1905000" cy="457200"/>
          </a:xfrm>
        </p:spPr>
        <p:txBody>
          <a:bodyPr/>
          <a:lstStyle/>
          <a:p>
            <a:pPr>
              <a:defRPr/>
            </a:pPr>
            <a:fld id="{91356E60-419A-AE4B-AECE-D5C7F94AEBDA}" type="slidenum">
              <a:rPr lang="en-US" smtClean="0">
                <a:solidFill>
                  <a:srgbClr val="FDFFFA"/>
                </a:solidFill>
              </a:rPr>
              <a:pPr>
                <a:defRPr/>
              </a:pPr>
              <a:t>17</a:t>
            </a:fld>
            <a:endParaRPr lang="en-US" dirty="0">
              <a:solidFill>
                <a:srgbClr val="FDFFFA"/>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NGC 4163</a:t>
            </a:r>
            <a:endParaRPr lang="en-US" dirty="0"/>
          </a:p>
        </p:txBody>
      </p:sp>
      <p:pic>
        <p:nvPicPr>
          <p:cNvPr id="6" name="Content Placeholder 5" descr="n4163_LT.pdf"/>
          <p:cNvPicPr>
            <a:picLocks noGrp="1" noChangeAspect="1"/>
          </p:cNvPicPr>
          <p:nvPr>
            <p:ph idx="1"/>
          </p:nvPr>
        </p:nvPicPr>
        <mc:AlternateContent>
          <mc:Choice xmlns:ma="http://schemas.microsoft.com/office/mac/drawingml/2008/main" Requires="ma">
            <p:blipFill>
              <a:blip r:embed="rId4"/>
              <a:srcRect l="-35838" r="-35838"/>
              <a:stretch>
                <a:fillRect/>
              </a:stretch>
            </p:blipFill>
          </mc:Choice>
          <mc:Fallback>
            <p:blipFill>
              <a:blip r:embed="rId5"/>
              <a:srcRect l="-35838" r="-35838"/>
              <a:stretch>
                <a:fillRect/>
              </a:stretch>
            </p:blipFill>
          </mc:Fallback>
        </mc:AlternateContent>
        <p:spPr>
          <a:xfrm>
            <a:off x="1684867" y="1295400"/>
            <a:ext cx="9440333" cy="4997824"/>
          </a:xfrm>
        </p:spPr>
      </p:pic>
      <p:sp>
        <p:nvSpPr>
          <p:cNvPr id="8" name="TextBox 7"/>
          <p:cNvSpPr txBox="1"/>
          <p:nvPr/>
        </p:nvSpPr>
        <p:spPr>
          <a:xfrm>
            <a:off x="0" y="2057400"/>
            <a:ext cx="3581400" cy="2246769"/>
          </a:xfrm>
          <a:prstGeom prst="rect">
            <a:avLst/>
          </a:prstGeom>
          <a:noFill/>
        </p:spPr>
        <p:txBody>
          <a:bodyPr wrap="square" rtlCol="0">
            <a:spAutoFit/>
          </a:bodyPr>
          <a:lstStyle/>
          <a:p>
            <a:pPr>
              <a:buFont typeface="Arial"/>
              <a:buChar char="•"/>
            </a:pPr>
            <a:r>
              <a:rPr lang="en-US" sz="2000" dirty="0" smtClean="0"/>
              <a:t> Member of Canes </a:t>
            </a:r>
            <a:r>
              <a:rPr lang="en-US" sz="2000" dirty="0" err="1" smtClean="0"/>
              <a:t>Venatici</a:t>
            </a:r>
            <a:r>
              <a:rPr lang="en-US" sz="2000" dirty="0" smtClean="0"/>
              <a:t> Cloud</a:t>
            </a:r>
          </a:p>
          <a:p>
            <a:pPr>
              <a:buFont typeface="Arial"/>
              <a:buChar char="•"/>
            </a:pPr>
            <a:r>
              <a:rPr lang="en-US" sz="2000" dirty="0" smtClean="0"/>
              <a:t> D = 2.8 </a:t>
            </a:r>
            <a:r>
              <a:rPr lang="en-US" sz="2000" dirty="0" err="1" smtClean="0"/>
              <a:t>Mpc</a:t>
            </a:r>
            <a:endParaRPr lang="en-US" sz="2000" dirty="0" smtClean="0"/>
          </a:p>
          <a:p>
            <a:pPr>
              <a:buFont typeface="Arial"/>
              <a:buChar char="•"/>
            </a:pPr>
            <a:r>
              <a:rPr lang="en-US" sz="2000" dirty="0" smtClean="0"/>
              <a:t> M</a:t>
            </a:r>
            <a:r>
              <a:rPr lang="en-US" sz="2000" baseline="-25000" dirty="0" smtClean="0"/>
              <a:t>V</a:t>
            </a:r>
            <a:r>
              <a:rPr lang="en-US" sz="2000" dirty="0" smtClean="0"/>
              <a:t> = -14.37</a:t>
            </a:r>
          </a:p>
          <a:p>
            <a:pPr>
              <a:buFont typeface="Arial"/>
              <a:buChar char="•"/>
            </a:pPr>
            <a:r>
              <a:rPr lang="en-US" sz="2000" dirty="0" smtClean="0"/>
              <a:t> SFR = 9.1 </a:t>
            </a:r>
            <a:r>
              <a:rPr lang="en-US" sz="2000" dirty="0" err="1" smtClean="0"/>
              <a:t>x</a:t>
            </a:r>
            <a:r>
              <a:rPr lang="en-US" sz="2000" dirty="0" smtClean="0"/>
              <a:t> 10</a:t>
            </a:r>
            <a:r>
              <a:rPr lang="en-US" sz="2000" baseline="30000" dirty="0" smtClean="0"/>
              <a:t>-4</a:t>
            </a:r>
            <a:r>
              <a:rPr lang="en-US" sz="2000" dirty="0" smtClean="0"/>
              <a:t> M</a:t>
            </a:r>
            <a:r>
              <a:rPr lang="en-US" sz="2000" baseline="-25000" dirty="0" smtClean="0">
                <a:latin typeface="Wingdings"/>
                <a:ea typeface="Wingdings"/>
                <a:cs typeface="Wingdings"/>
              </a:rPr>
              <a:t></a:t>
            </a:r>
            <a:r>
              <a:rPr lang="en-US" sz="2000" dirty="0" smtClean="0"/>
              <a:t>/yr</a:t>
            </a:r>
          </a:p>
          <a:p>
            <a:pPr>
              <a:buFont typeface="Arial"/>
              <a:buChar char="•"/>
            </a:pPr>
            <a:r>
              <a:rPr lang="en-US" sz="2000" dirty="0" smtClean="0"/>
              <a:t> HI mass = 1.4 </a:t>
            </a:r>
            <a:r>
              <a:rPr lang="en-US" sz="2000" dirty="0" err="1" smtClean="0"/>
              <a:t>x</a:t>
            </a:r>
            <a:r>
              <a:rPr lang="en-US" sz="2000" dirty="0" smtClean="0"/>
              <a:t> 10</a:t>
            </a:r>
            <a:r>
              <a:rPr lang="en-US" sz="2000" baseline="30000" dirty="0" smtClean="0"/>
              <a:t>7</a:t>
            </a:r>
            <a:r>
              <a:rPr lang="en-US" sz="2000" dirty="0" smtClean="0"/>
              <a:t> M</a:t>
            </a:r>
            <a:r>
              <a:rPr lang="en-US" sz="2000" baseline="-25000" dirty="0" smtClean="0">
                <a:latin typeface="Wingdings"/>
                <a:ea typeface="Wingdings"/>
                <a:cs typeface="Wingdings"/>
              </a:rPr>
              <a:t></a:t>
            </a:r>
            <a:endParaRPr lang="en-US" sz="2000" baseline="-25000" dirty="0" smtClean="0"/>
          </a:p>
          <a:p>
            <a:pPr>
              <a:buFont typeface="Arial"/>
              <a:buChar char="•"/>
            </a:pPr>
            <a:r>
              <a:rPr lang="en-US" sz="2000" dirty="0" smtClean="0"/>
              <a:t> Stellar mass = 2.7 </a:t>
            </a:r>
            <a:r>
              <a:rPr lang="en-US" sz="2000" dirty="0" err="1" smtClean="0"/>
              <a:t>x</a:t>
            </a:r>
            <a:r>
              <a:rPr lang="en-US" sz="2000" dirty="0" smtClean="0"/>
              <a:t> 10</a:t>
            </a:r>
            <a:r>
              <a:rPr lang="en-US" sz="2000" baseline="30000" dirty="0" smtClean="0"/>
              <a:t>7</a:t>
            </a:r>
            <a:r>
              <a:rPr lang="en-US" sz="2000" dirty="0" smtClean="0"/>
              <a:t> M</a:t>
            </a:r>
            <a:r>
              <a:rPr lang="en-US" sz="2000" baseline="-25000" dirty="0" smtClean="0">
                <a:latin typeface="Wingdings"/>
                <a:ea typeface="Wingdings"/>
                <a:cs typeface="Wingdings"/>
              </a:rPr>
              <a:t></a:t>
            </a:r>
            <a:endParaRPr lang="en-US" sz="2000" dirty="0" smtClean="0"/>
          </a:p>
        </p:txBody>
      </p:sp>
      <p:sp>
        <p:nvSpPr>
          <p:cNvPr id="9" name="Date Placeholder 8"/>
          <p:cNvSpPr>
            <a:spLocks noGrp="1"/>
          </p:cNvSpPr>
          <p:nvPr>
            <p:ph type="dt" sz="half" idx="10"/>
          </p:nvPr>
        </p:nvSpPr>
        <p:spPr/>
        <p:txBody>
          <a:bodyPr/>
          <a:lstStyle/>
          <a:p>
            <a:pPr>
              <a:defRPr/>
            </a:pPr>
            <a:fld id="{D29BD4EF-4F39-1546-AD11-EF41F3F543FC}" type="datetime4">
              <a:rPr lang="en-US" smtClean="0"/>
              <a:t>April 29, 2013</a:t>
            </a:fld>
            <a:endParaRPr lang="en-US"/>
          </a:p>
        </p:txBody>
      </p:sp>
      <p:sp>
        <p:nvSpPr>
          <p:cNvPr id="10" name="Slide Number Placeholder 9"/>
          <p:cNvSpPr>
            <a:spLocks noGrp="1"/>
          </p:cNvSpPr>
          <p:nvPr>
            <p:ph type="sldNum" sz="quarter" idx="12"/>
          </p:nvPr>
        </p:nvSpPr>
        <p:spPr/>
        <p:txBody>
          <a:bodyPr/>
          <a:lstStyle/>
          <a:p>
            <a:pPr>
              <a:defRPr/>
            </a:pPr>
            <a:fld id="{1B1AFC33-3B6F-FC4C-8D6E-345AD69396F1}" type="slidenum">
              <a:rPr lang="en-US" smtClean="0"/>
              <a:pPr>
                <a:defRPr/>
              </a:pPr>
              <a:t>18</a:t>
            </a:fld>
            <a:endParaRPr lang="en-US" dirty="0"/>
          </a:p>
        </p:txBody>
      </p:sp>
      <p:sp>
        <p:nvSpPr>
          <p:cNvPr id="11" name="Footer Placeholder 10"/>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5" name="Title 4"/>
          <p:cNvSpPr>
            <a:spLocks noGrp="1"/>
          </p:cNvSpPr>
          <p:nvPr>
            <p:ph type="title"/>
          </p:nvPr>
        </p:nvSpPr>
        <p:spPr>
          <a:xfrm>
            <a:off x="1524000" y="228600"/>
            <a:ext cx="7772400" cy="1143000"/>
          </a:xfrm>
        </p:spPr>
        <p:txBody>
          <a:bodyPr/>
          <a:lstStyle/>
          <a:p>
            <a:r>
              <a:rPr lang="en-US" dirty="0" smtClean="0"/>
              <a:t>NGC 4163 – IWM Velocity Field</a:t>
            </a:r>
            <a:endParaRPr lang="en-US" dirty="0"/>
          </a:p>
        </p:txBody>
      </p:sp>
      <p:pic>
        <p:nvPicPr>
          <p:cNvPr id="7" name="Content Placeholder 6" descr="N4163_velmap.pdf"/>
          <p:cNvPicPr>
            <a:picLocks noGrp="1" noChangeAspect="1"/>
          </p:cNvPicPr>
          <p:nvPr>
            <p:ph idx="1"/>
          </p:nvPr>
        </p:nvPicPr>
        <mc:AlternateContent>
          <mc:Choice xmlns:ma="http://schemas.microsoft.com/office/mac/drawingml/2008/main" Requires="ma">
            <p:blipFill>
              <a:blip r:embed="rId4"/>
              <a:srcRect l="-36574" r="-36574"/>
              <a:stretch>
                <a:fillRect/>
              </a:stretch>
            </p:blipFill>
          </mc:Choice>
          <mc:Fallback>
            <p:blipFill>
              <a:blip r:embed="rId5"/>
              <a:srcRect l="-36574" r="-36574"/>
              <a:stretch>
                <a:fillRect/>
              </a:stretch>
            </p:blipFill>
          </mc:Fallback>
        </mc:AlternateContent>
        <p:spPr>
          <a:xfrm>
            <a:off x="-8466" y="1447800"/>
            <a:ext cx="9152466" cy="4845423"/>
          </a:xfrm>
        </p:spPr>
      </p:pic>
      <p:sp>
        <p:nvSpPr>
          <p:cNvPr id="8" name="Date Placeholder 7"/>
          <p:cNvSpPr>
            <a:spLocks noGrp="1"/>
          </p:cNvSpPr>
          <p:nvPr>
            <p:ph type="dt" sz="half" idx="10"/>
          </p:nvPr>
        </p:nvSpPr>
        <p:spPr/>
        <p:txBody>
          <a:bodyPr/>
          <a:lstStyle/>
          <a:p>
            <a:pPr>
              <a:defRPr/>
            </a:pPr>
            <a:fld id="{4F40FF47-397B-2746-AFD0-00C294776AAE}" type="datetime4">
              <a:rPr lang="en-US" smtClean="0"/>
              <a:t>April 29, 2013</a:t>
            </a:fld>
            <a:endParaRPr lang="en-US"/>
          </a:p>
        </p:txBody>
      </p:sp>
      <p:sp>
        <p:nvSpPr>
          <p:cNvPr id="9" name="Slide Number Placeholder 8"/>
          <p:cNvSpPr>
            <a:spLocks noGrp="1"/>
          </p:cNvSpPr>
          <p:nvPr>
            <p:ph type="sldNum" sz="quarter" idx="12"/>
          </p:nvPr>
        </p:nvSpPr>
        <p:spPr/>
        <p:txBody>
          <a:bodyPr/>
          <a:lstStyle/>
          <a:p>
            <a:pPr>
              <a:defRPr/>
            </a:pPr>
            <a:fld id="{1B1AFC33-3B6F-FC4C-8D6E-345AD69396F1}" type="slidenum">
              <a:rPr lang="en-US" smtClean="0"/>
              <a:pPr>
                <a:defRPr/>
              </a:pPr>
              <a:t>19</a:t>
            </a:fld>
            <a:endParaRPr lang="en-US" dirty="0"/>
          </a:p>
        </p:txBody>
      </p:sp>
      <p:sp>
        <p:nvSpPr>
          <p:cNvPr id="10" name="Footer Placeholder 9"/>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Outline</a:t>
            </a:r>
            <a:endParaRPr lang="en-US" dirty="0"/>
          </a:p>
        </p:txBody>
      </p:sp>
      <p:sp>
        <p:nvSpPr>
          <p:cNvPr id="12" name="Content Placeholder 11"/>
          <p:cNvSpPr>
            <a:spLocks noGrp="1"/>
          </p:cNvSpPr>
          <p:nvPr>
            <p:ph idx="1"/>
          </p:nvPr>
        </p:nvSpPr>
        <p:spPr>
          <a:xfrm>
            <a:off x="685800" y="1752600"/>
            <a:ext cx="7772400" cy="4343400"/>
          </a:xfrm>
        </p:spPr>
        <p:txBody>
          <a:bodyPr>
            <a:normAutofit/>
          </a:bodyPr>
          <a:lstStyle/>
          <a:p>
            <a:r>
              <a:rPr lang="en-US" dirty="0" smtClean="0"/>
              <a:t>Motivation </a:t>
            </a:r>
          </a:p>
          <a:p>
            <a:r>
              <a:rPr lang="en-US" dirty="0" smtClean="0"/>
              <a:t>Introduction</a:t>
            </a:r>
            <a:endParaRPr lang="en-US" dirty="0" smtClean="0"/>
          </a:p>
          <a:p>
            <a:r>
              <a:rPr lang="en-US" dirty="0" smtClean="0"/>
              <a:t>NGC </a:t>
            </a:r>
            <a:r>
              <a:rPr lang="en-US" dirty="0" smtClean="0"/>
              <a:t>1569</a:t>
            </a:r>
          </a:p>
          <a:p>
            <a:pPr lvl="1"/>
            <a:r>
              <a:rPr lang="en-US" dirty="0" smtClean="0"/>
              <a:t>HI from VLA</a:t>
            </a:r>
          </a:p>
          <a:p>
            <a:pPr lvl="1"/>
            <a:r>
              <a:rPr lang="en-US" dirty="0" smtClean="0"/>
              <a:t>9° </a:t>
            </a:r>
            <a:r>
              <a:rPr lang="en-US" dirty="0" err="1" smtClean="0"/>
              <a:t>x</a:t>
            </a:r>
            <a:r>
              <a:rPr lang="en-US" dirty="0" smtClean="0"/>
              <a:t> 2° GBT map</a:t>
            </a:r>
          </a:p>
          <a:p>
            <a:r>
              <a:rPr lang="en-US" dirty="0" smtClean="0"/>
              <a:t>NGC 4163/NGC </a:t>
            </a:r>
            <a:r>
              <a:rPr lang="en-US" dirty="0" smtClean="0"/>
              <a:t>4214</a:t>
            </a:r>
          </a:p>
          <a:p>
            <a:pPr lvl="1"/>
            <a:r>
              <a:rPr lang="en-US" dirty="0" smtClean="0"/>
              <a:t>GBT map</a:t>
            </a:r>
            <a:endParaRPr lang="en-US" dirty="0" smtClean="0"/>
          </a:p>
          <a:p>
            <a:r>
              <a:rPr lang="en-US" dirty="0" smtClean="0"/>
              <a:t>Summary and Future Plans</a:t>
            </a:r>
          </a:p>
        </p:txBody>
      </p:sp>
      <p:sp>
        <p:nvSpPr>
          <p:cNvPr id="5" name="Date Placeholder 4"/>
          <p:cNvSpPr>
            <a:spLocks noGrp="1"/>
          </p:cNvSpPr>
          <p:nvPr>
            <p:ph type="dt" sz="half" idx="10"/>
          </p:nvPr>
        </p:nvSpPr>
        <p:spPr/>
        <p:txBody>
          <a:bodyPr/>
          <a:lstStyle/>
          <a:p>
            <a:pPr>
              <a:defRPr/>
            </a:pPr>
            <a:fld id="{721183C9-81FD-DE47-A3D3-0B5D3FED2871}"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2</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NGC 4214</a:t>
            </a:r>
            <a:endParaRPr lang="en-US" dirty="0"/>
          </a:p>
        </p:txBody>
      </p:sp>
      <p:pic>
        <p:nvPicPr>
          <p:cNvPr id="6" name="Content Placeholder 5" descr="NGC4214_LT.pdf"/>
          <p:cNvPicPr>
            <a:picLocks noGrp="1" noChangeAspect="1"/>
          </p:cNvPicPr>
          <p:nvPr>
            <p:ph idx="1"/>
          </p:nvPr>
        </p:nvPicPr>
        <mc:AlternateContent>
          <mc:Choice xmlns:ma="http://schemas.microsoft.com/office/mac/drawingml/2008/main" Requires="ma">
            <p:blipFill>
              <a:blip r:embed="rId4"/>
              <a:srcRect l="-44702" r="-44702"/>
              <a:stretch>
                <a:fillRect/>
              </a:stretch>
            </p:blipFill>
          </mc:Choice>
          <mc:Fallback>
            <p:blipFill>
              <a:blip r:embed="rId5"/>
              <a:srcRect l="-44702" r="-44702"/>
              <a:stretch>
                <a:fillRect/>
              </a:stretch>
            </p:blipFill>
          </mc:Fallback>
        </mc:AlternateContent>
        <p:spPr>
          <a:xfrm>
            <a:off x="2269067" y="1524000"/>
            <a:ext cx="9008533" cy="4769224"/>
          </a:xfrm>
        </p:spPr>
      </p:pic>
      <p:sp>
        <p:nvSpPr>
          <p:cNvPr id="8" name="TextBox 7"/>
          <p:cNvSpPr txBox="1"/>
          <p:nvPr/>
        </p:nvSpPr>
        <p:spPr>
          <a:xfrm>
            <a:off x="0" y="2057400"/>
            <a:ext cx="4419600" cy="1938992"/>
          </a:xfrm>
          <a:prstGeom prst="rect">
            <a:avLst/>
          </a:prstGeom>
          <a:noFill/>
        </p:spPr>
        <p:txBody>
          <a:bodyPr wrap="square" rtlCol="0">
            <a:spAutoFit/>
          </a:bodyPr>
          <a:lstStyle/>
          <a:p>
            <a:pPr>
              <a:buFont typeface="Arial"/>
              <a:buChar char="•"/>
            </a:pPr>
            <a:r>
              <a:rPr lang="en-US" sz="2000" dirty="0" smtClean="0"/>
              <a:t> D = 2.9 </a:t>
            </a:r>
            <a:r>
              <a:rPr lang="en-US" sz="2000" dirty="0" err="1" smtClean="0"/>
              <a:t>Mpc</a:t>
            </a:r>
            <a:endParaRPr lang="en-US" sz="2000" dirty="0" smtClean="0"/>
          </a:p>
          <a:p>
            <a:pPr>
              <a:buFont typeface="Arial"/>
              <a:buChar char="•"/>
            </a:pPr>
            <a:r>
              <a:rPr lang="en-US" sz="2000" dirty="0" smtClean="0"/>
              <a:t> M</a:t>
            </a:r>
            <a:r>
              <a:rPr lang="en-US" sz="2000" baseline="-25000" dirty="0" smtClean="0"/>
              <a:t>V</a:t>
            </a:r>
            <a:r>
              <a:rPr lang="en-US" sz="2000" dirty="0" smtClean="0"/>
              <a:t> = -17.56</a:t>
            </a:r>
          </a:p>
          <a:p>
            <a:pPr>
              <a:buFont typeface="Arial"/>
              <a:buChar char="•"/>
            </a:pPr>
            <a:r>
              <a:rPr lang="en-US" sz="2000" dirty="0" smtClean="0"/>
              <a:t> SFR = 0.13 M</a:t>
            </a:r>
            <a:r>
              <a:rPr lang="en-US" sz="2000" baseline="-25000" dirty="0" smtClean="0">
                <a:latin typeface="Wingdings"/>
                <a:ea typeface="Wingdings"/>
                <a:cs typeface="Wingdings"/>
              </a:rPr>
              <a:t></a:t>
            </a:r>
            <a:r>
              <a:rPr lang="en-US" sz="2000" dirty="0" smtClean="0"/>
              <a:t>/yr</a:t>
            </a:r>
          </a:p>
          <a:p>
            <a:pPr>
              <a:buFont typeface="Arial"/>
              <a:buChar char="•"/>
            </a:pPr>
            <a:r>
              <a:rPr lang="en-US" sz="2000" dirty="0" smtClean="0"/>
              <a:t> HI mass = 5.8 </a:t>
            </a:r>
            <a:r>
              <a:rPr lang="en-US" sz="2000" dirty="0" err="1" smtClean="0"/>
              <a:t>x</a:t>
            </a:r>
            <a:r>
              <a:rPr lang="en-US" sz="2000" dirty="0" smtClean="0"/>
              <a:t> 10</a:t>
            </a:r>
            <a:r>
              <a:rPr lang="en-US" sz="2000" baseline="30000" dirty="0" smtClean="0"/>
              <a:t>8</a:t>
            </a:r>
            <a:r>
              <a:rPr lang="en-US" sz="2000" dirty="0" smtClean="0"/>
              <a:t> M</a:t>
            </a:r>
            <a:r>
              <a:rPr lang="en-US" sz="2000" baseline="-25000" dirty="0" smtClean="0">
                <a:latin typeface="Wingdings"/>
                <a:ea typeface="Wingdings"/>
                <a:cs typeface="Wingdings"/>
              </a:rPr>
              <a:t></a:t>
            </a:r>
            <a:endParaRPr lang="en-US" sz="2000" baseline="-25000" dirty="0" smtClean="0"/>
          </a:p>
          <a:p>
            <a:pPr>
              <a:buFont typeface="Arial"/>
              <a:buChar char="•"/>
            </a:pPr>
            <a:r>
              <a:rPr lang="en-US" sz="2000" dirty="0" smtClean="0"/>
              <a:t> Stellar mass = 4.8 </a:t>
            </a:r>
            <a:r>
              <a:rPr lang="en-US" sz="2000" dirty="0" err="1" smtClean="0"/>
              <a:t>x</a:t>
            </a:r>
            <a:r>
              <a:rPr lang="en-US" sz="2000" dirty="0" smtClean="0"/>
              <a:t> 10</a:t>
            </a:r>
            <a:r>
              <a:rPr lang="en-US" sz="2000" baseline="30000" dirty="0" smtClean="0"/>
              <a:t>8</a:t>
            </a:r>
            <a:r>
              <a:rPr lang="en-US" sz="2000" dirty="0" smtClean="0"/>
              <a:t> M</a:t>
            </a:r>
            <a:r>
              <a:rPr lang="en-US" sz="2000" baseline="-25000" dirty="0" smtClean="0">
                <a:latin typeface="Wingdings"/>
                <a:ea typeface="Wingdings"/>
                <a:cs typeface="Wingdings"/>
              </a:rPr>
              <a:t></a:t>
            </a:r>
            <a:endParaRPr lang="en-US" sz="2000" dirty="0" smtClean="0"/>
          </a:p>
          <a:p>
            <a:pPr>
              <a:buFont typeface="Arial"/>
              <a:buChar char="•"/>
            </a:pPr>
            <a:r>
              <a:rPr lang="en-US" sz="2000" dirty="0" smtClean="0"/>
              <a:t> Member of Canes </a:t>
            </a:r>
            <a:r>
              <a:rPr lang="en-US" sz="2000" dirty="0" err="1" smtClean="0"/>
              <a:t>Venatici</a:t>
            </a:r>
            <a:r>
              <a:rPr lang="en-US" sz="2000" dirty="0" smtClean="0"/>
              <a:t> Cloud</a:t>
            </a:r>
            <a:endParaRPr lang="en-US" sz="2000" dirty="0"/>
          </a:p>
        </p:txBody>
      </p:sp>
      <p:sp>
        <p:nvSpPr>
          <p:cNvPr id="9" name="Date Placeholder 8"/>
          <p:cNvSpPr>
            <a:spLocks noGrp="1"/>
          </p:cNvSpPr>
          <p:nvPr>
            <p:ph type="dt" sz="half" idx="10"/>
          </p:nvPr>
        </p:nvSpPr>
        <p:spPr/>
        <p:txBody>
          <a:bodyPr/>
          <a:lstStyle/>
          <a:p>
            <a:pPr>
              <a:defRPr/>
            </a:pPr>
            <a:fld id="{6560723E-3445-2640-94C2-E44D77E7A74E}" type="datetime4">
              <a:rPr lang="en-US" smtClean="0"/>
              <a:t>April 29, 2013</a:t>
            </a:fld>
            <a:endParaRPr lang="en-US"/>
          </a:p>
        </p:txBody>
      </p:sp>
      <p:sp>
        <p:nvSpPr>
          <p:cNvPr id="10" name="Slide Number Placeholder 9"/>
          <p:cNvSpPr>
            <a:spLocks noGrp="1"/>
          </p:cNvSpPr>
          <p:nvPr>
            <p:ph type="sldNum" sz="quarter" idx="12"/>
          </p:nvPr>
        </p:nvSpPr>
        <p:spPr/>
        <p:txBody>
          <a:bodyPr/>
          <a:lstStyle/>
          <a:p>
            <a:pPr>
              <a:defRPr/>
            </a:pPr>
            <a:fld id="{1B1AFC33-3B6F-FC4C-8D6E-345AD69396F1}" type="slidenum">
              <a:rPr lang="en-US" smtClean="0"/>
              <a:pPr>
                <a:defRPr/>
              </a:pPr>
              <a:t>20</a:t>
            </a:fld>
            <a:endParaRPr lang="en-US" dirty="0"/>
          </a:p>
        </p:txBody>
      </p:sp>
      <p:sp>
        <p:nvSpPr>
          <p:cNvPr id="11" name="Footer Placeholder 10"/>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5" name="Title 4"/>
          <p:cNvSpPr>
            <a:spLocks noGrp="1"/>
          </p:cNvSpPr>
          <p:nvPr>
            <p:ph type="title"/>
          </p:nvPr>
        </p:nvSpPr>
        <p:spPr>
          <a:xfrm>
            <a:off x="1524000" y="304800"/>
            <a:ext cx="7772400" cy="1143000"/>
          </a:xfrm>
        </p:spPr>
        <p:txBody>
          <a:bodyPr/>
          <a:lstStyle/>
          <a:p>
            <a:r>
              <a:rPr lang="en-US" dirty="0" smtClean="0"/>
              <a:t>NGC 4214 – IWM Velocity Field</a:t>
            </a:r>
            <a:endParaRPr lang="en-US" dirty="0"/>
          </a:p>
        </p:txBody>
      </p:sp>
      <p:pic>
        <p:nvPicPr>
          <p:cNvPr id="7" name="Content Placeholder 6" descr="N4214_velmap.pdf"/>
          <p:cNvPicPr>
            <a:picLocks noGrp="1" noChangeAspect="1"/>
          </p:cNvPicPr>
          <p:nvPr>
            <p:ph idx="1"/>
          </p:nvPr>
        </p:nvPicPr>
        <mc:AlternateContent>
          <mc:Choice xmlns:ma="http://schemas.microsoft.com/office/mac/drawingml/2008/main" Requires="ma">
            <p:blipFill>
              <a:blip r:embed="rId4"/>
              <a:srcRect l="-33398" r="-33398"/>
              <a:stretch>
                <a:fillRect/>
              </a:stretch>
            </p:blipFill>
          </mc:Choice>
          <mc:Fallback>
            <p:blipFill>
              <a:blip r:embed="rId5"/>
              <a:srcRect l="-33398" r="-33398"/>
              <a:stretch>
                <a:fillRect/>
              </a:stretch>
            </p:blipFill>
          </mc:Fallback>
        </mc:AlternateContent>
        <p:spPr>
          <a:xfrm>
            <a:off x="59267" y="1447800"/>
            <a:ext cx="9084733" cy="4809565"/>
          </a:xfrm>
        </p:spPr>
      </p:pic>
      <p:sp>
        <p:nvSpPr>
          <p:cNvPr id="8" name="Date Placeholder 7"/>
          <p:cNvSpPr>
            <a:spLocks noGrp="1"/>
          </p:cNvSpPr>
          <p:nvPr>
            <p:ph type="dt" sz="half" idx="10"/>
          </p:nvPr>
        </p:nvSpPr>
        <p:spPr/>
        <p:txBody>
          <a:bodyPr/>
          <a:lstStyle/>
          <a:p>
            <a:pPr>
              <a:defRPr/>
            </a:pPr>
            <a:fld id="{1663047C-A782-6B4C-9EC6-B4A2BCD00F1E}" type="datetime4">
              <a:rPr lang="en-US" smtClean="0"/>
              <a:t>April 29, 2013</a:t>
            </a:fld>
            <a:endParaRPr lang="en-US"/>
          </a:p>
        </p:txBody>
      </p:sp>
      <p:sp>
        <p:nvSpPr>
          <p:cNvPr id="9" name="Slide Number Placeholder 8"/>
          <p:cNvSpPr>
            <a:spLocks noGrp="1"/>
          </p:cNvSpPr>
          <p:nvPr>
            <p:ph type="sldNum" sz="quarter" idx="12"/>
          </p:nvPr>
        </p:nvSpPr>
        <p:spPr/>
        <p:txBody>
          <a:bodyPr/>
          <a:lstStyle/>
          <a:p>
            <a:pPr>
              <a:defRPr/>
            </a:pPr>
            <a:fld id="{1B1AFC33-3B6F-FC4C-8D6E-345AD69396F1}" type="slidenum">
              <a:rPr lang="en-US" smtClean="0"/>
              <a:pPr>
                <a:defRPr/>
              </a:pPr>
              <a:t>21</a:t>
            </a:fld>
            <a:endParaRPr lang="en-US" dirty="0"/>
          </a:p>
        </p:txBody>
      </p:sp>
      <p:sp>
        <p:nvSpPr>
          <p:cNvPr id="10" name="Footer Placeholder 9"/>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descr="n4163_GBT_map.eps"/>
          <p:cNvPicPr>
            <a:picLocks noChangeAspect="1"/>
          </p:cNvPicPr>
          <p:nvPr/>
        </p:nvPicPr>
        <mc:AlternateContent>
          <mc:Choice xmlns:ma="http://schemas.microsoft.com/office/mac/drawingml/2008/main" Requires="ma">
            <p:blipFill>
              <a:blip r:embed="rId3"/>
              <a:srcRect t="22544" r="1220" b="14355"/>
              <a:stretch>
                <a:fillRect/>
              </a:stretch>
            </p:blipFill>
          </mc:Choice>
          <mc:Fallback>
            <p:blipFill>
              <a:blip r:embed="rId4"/>
              <a:srcRect t="22544" r="1220" b="14355"/>
              <a:stretch>
                <a:fillRect/>
              </a:stretch>
            </p:blipFill>
          </mc:Fallback>
        </mc:AlternateContent>
        <p:spPr>
          <a:xfrm rot="5400000">
            <a:off x="1970184" y="849217"/>
            <a:ext cx="5279833" cy="5410200"/>
          </a:xfrm>
          <a:prstGeom prst="rect">
            <a:avLst/>
          </a:prstGeom>
          <a:solidFill>
            <a:srgbClr val="FFFFFF"/>
          </a:solidFill>
        </p:spPr>
      </p:pic>
      <p:sp>
        <p:nvSpPr>
          <p:cNvPr id="6" name="TextBox 5"/>
          <p:cNvSpPr txBox="1"/>
          <p:nvPr/>
        </p:nvSpPr>
        <p:spPr>
          <a:xfrm>
            <a:off x="7542645" y="1371600"/>
            <a:ext cx="1372755" cy="369332"/>
          </a:xfrm>
          <a:prstGeom prst="rect">
            <a:avLst/>
          </a:prstGeom>
          <a:noFill/>
        </p:spPr>
        <p:txBody>
          <a:bodyPr wrap="none" rtlCol="0">
            <a:spAutoFit/>
          </a:bodyPr>
          <a:lstStyle/>
          <a:p>
            <a:r>
              <a:rPr lang="en-US" sz="1800" dirty="0" smtClean="0"/>
              <a:t>UGCA 7605</a:t>
            </a:r>
            <a:endParaRPr lang="en-US" sz="1800" dirty="0"/>
          </a:p>
        </p:txBody>
      </p:sp>
      <p:sp>
        <p:nvSpPr>
          <p:cNvPr id="7" name="TextBox 6"/>
          <p:cNvSpPr txBox="1"/>
          <p:nvPr/>
        </p:nvSpPr>
        <p:spPr>
          <a:xfrm>
            <a:off x="7527341" y="2057400"/>
            <a:ext cx="1388030" cy="1477328"/>
          </a:xfrm>
          <a:prstGeom prst="rect">
            <a:avLst/>
          </a:prstGeom>
          <a:noFill/>
        </p:spPr>
        <p:txBody>
          <a:bodyPr wrap="none" rtlCol="0">
            <a:spAutoFit/>
          </a:bodyPr>
          <a:lstStyle/>
          <a:p>
            <a:r>
              <a:rPr lang="en-US" sz="1800" dirty="0" smtClean="0"/>
              <a:t>UGCA 7559</a:t>
            </a:r>
            <a:endParaRPr lang="en-US" sz="1800" dirty="0" smtClean="0"/>
          </a:p>
          <a:p>
            <a:endParaRPr lang="en-US" sz="1800" dirty="0" smtClean="0"/>
          </a:p>
          <a:p>
            <a:endParaRPr lang="en-US" sz="1800" dirty="0" smtClean="0"/>
          </a:p>
          <a:p>
            <a:endParaRPr lang="en-US" sz="1800" dirty="0" smtClean="0"/>
          </a:p>
          <a:p>
            <a:r>
              <a:rPr lang="en-US" sz="1800" dirty="0" smtClean="0"/>
              <a:t>UGCA 7599</a:t>
            </a:r>
            <a:endParaRPr lang="en-US" sz="1800" dirty="0"/>
          </a:p>
        </p:txBody>
      </p:sp>
      <p:sp>
        <p:nvSpPr>
          <p:cNvPr id="8" name="TextBox 7"/>
          <p:cNvSpPr txBox="1"/>
          <p:nvPr/>
        </p:nvSpPr>
        <p:spPr>
          <a:xfrm>
            <a:off x="7682675" y="4876800"/>
            <a:ext cx="1232726" cy="369332"/>
          </a:xfrm>
          <a:prstGeom prst="rect">
            <a:avLst/>
          </a:prstGeom>
          <a:noFill/>
        </p:spPr>
        <p:txBody>
          <a:bodyPr wrap="square" rtlCol="0">
            <a:spAutoFit/>
          </a:bodyPr>
          <a:lstStyle/>
          <a:p>
            <a:r>
              <a:rPr lang="en-US" sz="1800" dirty="0" smtClean="0"/>
              <a:t>NGC 4244</a:t>
            </a:r>
            <a:endParaRPr lang="en-US" sz="1800" dirty="0"/>
          </a:p>
        </p:txBody>
      </p:sp>
      <p:sp>
        <p:nvSpPr>
          <p:cNvPr id="9" name="TextBox 8"/>
          <p:cNvSpPr txBox="1"/>
          <p:nvPr/>
        </p:nvSpPr>
        <p:spPr>
          <a:xfrm>
            <a:off x="228600" y="3657600"/>
            <a:ext cx="1192937" cy="1754327"/>
          </a:xfrm>
          <a:prstGeom prst="rect">
            <a:avLst/>
          </a:prstGeom>
          <a:noFill/>
        </p:spPr>
        <p:txBody>
          <a:bodyPr wrap="none" rtlCol="0">
            <a:spAutoFit/>
          </a:bodyPr>
          <a:lstStyle/>
          <a:p>
            <a:r>
              <a:rPr lang="en-US" sz="1800" dirty="0" smtClean="0">
                <a:solidFill>
                  <a:srgbClr val="FF0000"/>
                </a:solidFill>
              </a:rPr>
              <a:t>NGC 4214</a:t>
            </a:r>
          </a:p>
          <a:p>
            <a:endParaRPr lang="en-US" sz="1800" dirty="0" smtClean="0"/>
          </a:p>
          <a:p>
            <a:endParaRPr lang="en-US" sz="1800" dirty="0" smtClean="0"/>
          </a:p>
          <a:p>
            <a:r>
              <a:rPr lang="en-US" sz="1800" dirty="0" smtClean="0">
                <a:solidFill>
                  <a:srgbClr val="FF0000"/>
                </a:solidFill>
              </a:rPr>
              <a:t>NGC 4163</a:t>
            </a:r>
          </a:p>
          <a:p>
            <a:endParaRPr lang="en-US" sz="1800" dirty="0" smtClean="0"/>
          </a:p>
          <a:p>
            <a:r>
              <a:rPr lang="en-US" sz="1800" dirty="0" smtClean="0"/>
              <a:t>NGC 4190</a:t>
            </a:r>
            <a:endParaRPr lang="en-US" sz="1800" dirty="0"/>
          </a:p>
        </p:txBody>
      </p:sp>
      <p:cxnSp>
        <p:nvCxnSpPr>
          <p:cNvPr id="11" name="Straight Arrow Connector 10"/>
          <p:cNvCxnSpPr/>
          <p:nvPr/>
        </p:nvCxnSpPr>
        <p:spPr>
          <a:xfrm>
            <a:off x="1371600" y="3886200"/>
            <a:ext cx="1981200" cy="762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71600" y="4419600"/>
            <a:ext cx="1371600" cy="3048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371600" y="4724400"/>
            <a:ext cx="1905000" cy="50115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5486401" y="5061464"/>
            <a:ext cx="2196275" cy="120135"/>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7010400" y="3200401"/>
            <a:ext cx="533400" cy="133533"/>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6629400" y="2285999"/>
            <a:ext cx="914400" cy="685799"/>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6" idx="1"/>
          </p:cNvCxnSpPr>
          <p:nvPr/>
        </p:nvCxnSpPr>
        <p:spPr>
          <a:xfrm rot="10800000" flipV="1">
            <a:off x="6019801" y="1556266"/>
            <a:ext cx="1522845" cy="43934"/>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19" name="Title 4"/>
          <p:cNvSpPr>
            <a:spLocks noGrp="1"/>
          </p:cNvSpPr>
          <p:nvPr>
            <p:ph type="title"/>
          </p:nvPr>
        </p:nvSpPr>
        <p:spPr>
          <a:xfrm>
            <a:off x="1371600" y="-152400"/>
            <a:ext cx="7772400" cy="1143000"/>
          </a:xfrm>
        </p:spPr>
        <p:txBody>
          <a:bodyPr/>
          <a:lstStyle/>
          <a:p>
            <a:r>
              <a:rPr lang="en-US" dirty="0" smtClean="0"/>
              <a:t>Integrated HI GBT Map</a:t>
            </a:r>
            <a:endParaRPr lang="en-US" dirty="0"/>
          </a:p>
        </p:txBody>
      </p:sp>
      <p:pic>
        <p:nvPicPr>
          <p:cNvPr id="21" name="Picture 7" descr="ltlogo_final_small.jpg"/>
          <p:cNvPicPr>
            <a:picLocks noChangeAspect="1"/>
          </p:cNvPicPr>
          <p:nvPr/>
        </p:nvPicPr>
        <p:blipFill>
          <a:blip r:embed="rId5"/>
          <a:srcRect/>
          <a:stretch>
            <a:fillRect/>
          </a:stretch>
        </p:blipFill>
        <p:spPr bwMode="auto">
          <a:xfrm>
            <a:off x="0" y="0"/>
            <a:ext cx="1524000" cy="1524000"/>
          </a:xfrm>
          <a:prstGeom prst="rect">
            <a:avLst/>
          </a:prstGeom>
          <a:noFill/>
          <a:ln w="9525">
            <a:noFill/>
            <a:miter lim="800000"/>
            <a:headEnd/>
            <a:tailEnd/>
          </a:ln>
        </p:spPr>
      </p:pic>
      <p:sp>
        <p:nvSpPr>
          <p:cNvPr id="23" name="Date Placeholder 22"/>
          <p:cNvSpPr>
            <a:spLocks noGrp="1"/>
          </p:cNvSpPr>
          <p:nvPr>
            <p:ph type="dt" sz="half" idx="10"/>
          </p:nvPr>
        </p:nvSpPr>
        <p:spPr/>
        <p:txBody>
          <a:bodyPr/>
          <a:lstStyle/>
          <a:p>
            <a:pPr>
              <a:defRPr/>
            </a:pPr>
            <a:fld id="{316A8750-4CF4-294E-B6D6-ABE26623ABAF}" type="datetime4">
              <a:rPr lang="en-US" smtClean="0"/>
              <a:t>April 29, 2013</a:t>
            </a:fld>
            <a:endParaRPr lang="en-US"/>
          </a:p>
        </p:txBody>
      </p:sp>
      <p:sp>
        <p:nvSpPr>
          <p:cNvPr id="24" name="Slide Number Placeholder 23"/>
          <p:cNvSpPr>
            <a:spLocks noGrp="1"/>
          </p:cNvSpPr>
          <p:nvPr>
            <p:ph type="sldNum" sz="quarter" idx="12"/>
          </p:nvPr>
        </p:nvSpPr>
        <p:spPr/>
        <p:txBody>
          <a:bodyPr/>
          <a:lstStyle/>
          <a:p>
            <a:pPr>
              <a:defRPr/>
            </a:pPr>
            <a:fld id="{1B1AFC33-3B6F-FC4C-8D6E-345AD69396F1}" type="slidenum">
              <a:rPr lang="en-US" smtClean="0"/>
              <a:pPr>
                <a:defRPr/>
              </a:pPr>
              <a:t>22</a:t>
            </a:fld>
            <a:endParaRPr lang="en-US" dirty="0"/>
          </a:p>
        </p:txBody>
      </p:sp>
      <p:sp>
        <p:nvSpPr>
          <p:cNvPr id="25" name="Footer Placeholder 24"/>
          <p:cNvSpPr>
            <a:spLocks noGrp="1"/>
          </p:cNvSpPr>
          <p:nvPr>
            <p:ph type="ftr" sz="quarter" idx="11"/>
          </p:nvPr>
        </p:nvSpPr>
        <p:spPr/>
        <p:txBody>
          <a:bodyPr/>
          <a:lstStyle/>
          <a:p>
            <a:pPr>
              <a:defRPr/>
            </a:pPr>
            <a:r>
              <a:rPr lang="en-US" smtClean="0"/>
              <a:t>Johnson - Postdoc Symposium</a:t>
            </a:r>
            <a:endParaRPr lang="en-US"/>
          </a:p>
        </p:txBody>
      </p:sp>
      <p:sp>
        <p:nvSpPr>
          <p:cNvPr id="45" name="TextBox 44"/>
          <p:cNvSpPr txBox="1"/>
          <p:nvPr/>
        </p:nvSpPr>
        <p:spPr>
          <a:xfrm>
            <a:off x="0" y="1676400"/>
            <a:ext cx="1523999" cy="1077218"/>
          </a:xfrm>
          <a:prstGeom prst="rect">
            <a:avLst/>
          </a:prstGeom>
          <a:noFill/>
        </p:spPr>
        <p:txBody>
          <a:bodyPr wrap="square" rtlCol="0">
            <a:spAutoFit/>
          </a:bodyPr>
          <a:lstStyle/>
          <a:p>
            <a:r>
              <a:rPr lang="en-US" sz="1600" dirty="0" smtClean="0"/>
              <a:t>RMS = </a:t>
            </a:r>
            <a:r>
              <a:rPr lang="en-US" sz="1600" dirty="0" smtClean="0"/>
              <a:t>23	 </a:t>
            </a:r>
            <a:r>
              <a:rPr lang="en-US" sz="1600" dirty="0" err="1" smtClean="0"/>
              <a:t>mK</a:t>
            </a:r>
            <a:r>
              <a:rPr lang="en-US" sz="1600" dirty="0" smtClean="0"/>
              <a:t>, (at 1</a:t>
            </a:r>
            <a:r>
              <a:rPr lang="en-US" sz="1600" dirty="0" smtClean="0">
                <a:latin typeface="Lucida Grande"/>
                <a:ea typeface="Lucida Grande"/>
                <a:cs typeface="Lucida Grande"/>
              </a:rPr>
              <a:t>σ</a:t>
            </a:r>
            <a:endParaRPr lang="en-US" sz="1600" dirty="0" smtClean="0"/>
          </a:p>
          <a:p>
            <a:r>
              <a:rPr lang="en-US" sz="1600" dirty="0" smtClean="0"/>
              <a:t>in a 1 km/</a:t>
            </a:r>
            <a:r>
              <a:rPr lang="en-US" sz="1600" dirty="0" err="1" smtClean="0"/>
              <a:t>s</a:t>
            </a:r>
            <a:r>
              <a:rPr lang="en-US" sz="1600" dirty="0" smtClean="0"/>
              <a:t> channel)</a:t>
            </a:r>
            <a:endParaRPr lang="en-US" sz="1600" dirty="0"/>
          </a:p>
        </p:txBody>
      </p:sp>
      <p:sp>
        <p:nvSpPr>
          <p:cNvPr id="46" name="TextBox 45"/>
          <p:cNvSpPr txBox="1"/>
          <p:nvPr/>
        </p:nvSpPr>
        <p:spPr>
          <a:xfrm>
            <a:off x="7696200" y="4419600"/>
            <a:ext cx="1232726" cy="369332"/>
          </a:xfrm>
          <a:prstGeom prst="rect">
            <a:avLst/>
          </a:prstGeom>
          <a:noFill/>
        </p:spPr>
        <p:txBody>
          <a:bodyPr wrap="square" rtlCol="0">
            <a:spAutoFit/>
          </a:bodyPr>
          <a:lstStyle/>
          <a:p>
            <a:r>
              <a:rPr lang="en-US" sz="1800" dirty="0" smtClean="0"/>
              <a:t>BTS 133</a:t>
            </a:r>
            <a:endParaRPr lang="en-US" sz="1800" dirty="0"/>
          </a:p>
        </p:txBody>
      </p:sp>
      <p:cxnSp>
        <p:nvCxnSpPr>
          <p:cNvPr id="47" name="Straight Arrow Connector 46"/>
          <p:cNvCxnSpPr/>
          <p:nvPr/>
        </p:nvCxnSpPr>
        <p:spPr>
          <a:xfrm rot="10800000" flipV="1">
            <a:off x="6324600" y="4604264"/>
            <a:ext cx="1371602" cy="120136"/>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620000" y="3886200"/>
            <a:ext cx="1232726" cy="369332"/>
          </a:xfrm>
          <a:prstGeom prst="rect">
            <a:avLst/>
          </a:prstGeom>
          <a:noFill/>
        </p:spPr>
        <p:txBody>
          <a:bodyPr wrap="square" rtlCol="0">
            <a:spAutoFit/>
          </a:bodyPr>
          <a:lstStyle/>
          <a:p>
            <a:r>
              <a:rPr lang="en-US" sz="1800" dirty="0" smtClean="0"/>
              <a:t>KDG 105</a:t>
            </a:r>
            <a:endParaRPr lang="en-US" sz="1800" dirty="0"/>
          </a:p>
        </p:txBody>
      </p:sp>
      <p:cxnSp>
        <p:nvCxnSpPr>
          <p:cNvPr id="49" name="Straight Arrow Connector 48"/>
          <p:cNvCxnSpPr/>
          <p:nvPr/>
        </p:nvCxnSpPr>
        <p:spPr>
          <a:xfrm rot="10800000" flipV="1">
            <a:off x="6781800" y="4070864"/>
            <a:ext cx="838202" cy="272536"/>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543800" y="5562600"/>
            <a:ext cx="1752600" cy="369332"/>
          </a:xfrm>
          <a:prstGeom prst="rect">
            <a:avLst/>
          </a:prstGeom>
          <a:noFill/>
        </p:spPr>
        <p:txBody>
          <a:bodyPr wrap="square" rtlCol="0">
            <a:spAutoFit/>
          </a:bodyPr>
          <a:lstStyle/>
          <a:p>
            <a:r>
              <a:rPr lang="en-US" sz="1800" dirty="0" smtClean="0"/>
              <a:t>KUG 1218+387</a:t>
            </a:r>
            <a:endParaRPr lang="en-US" sz="1800" dirty="0"/>
          </a:p>
        </p:txBody>
      </p:sp>
      <p:cxnSp>
        <p:nvCxnSpPr>
          <p:cNvPr id="54" name="Straight Arrow Connector 53"/>
          <p:cNvCxnSpPr/>
          <p:nvPr/>
        </p:nvCxnSpPr>
        <p:spPr>
          <a:xfrm rot="10800000">
            <a:off x="6477000" y="5334000"/>
            <a:ext cx="1066802" cy="413264"/>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38874" y="3048000"/>
            <a:ext cx="1232726" cy="369332"/>
          </a:xfrm>
          <a:prstGeom prst="rect">
            <a:avLst/>
          </a:prstGeom>
          <a:noFill/>
        </p:spPr>
        <p:txBody>
          <a:bodyPr wrap="square" rtlCol="0">
            <a:spAutoFit/>
          </a:bodyPr>
          <a:lstStyle/>
          <a:p>
            <a:r>
              <a:rPr lang="en-US" sz="1800" dirty="0" smtClean="0"/>
              <a:t>UGC 7257</a:t>
            </a:r>
            <a:endParaRPr lang="en-US" sz="1800" dirty="0"/>
          </a:p>
        </p:txBody>
      </p:sp>
      <p:cxnSp>
        <p:nvCxnSpPr>
          <p:cNvPr id="57" name="Straight Arrow Connector 56"/>
          <p:cNvCxnSpPr/>
          <p:nvPr/>
        </p:nvCxnSpPr>
        <p:spPr>
          <a:xfrm>
            <a:off x="1295402" y="3276600"/>
            <a:ext cx="2057398" cy="4572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1600200" y="3733800"/>
            <a:ext cx="2438400" cy="2135188"/>
            <a:chOff x="1600200" y="3733800"/>
            <a:chExt cx="2438400" cy="2135188"/>
          </a:xfrm>
        </p:grpSpPr>
        <p:cxnSp>
          <p:nvCxnSpPr>
            <p:cNvPr id="61" name="Straight Connector 60"/>
            <p:cNvCxnSpPr/>
            <p:nvPr/>
          </p:nvCxnSpPr>
          <p:spPr>
            <a:xfrm>
              <a:off x="1828800" y="3733800"/>
              <a:ext cx="22098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600200" y="5867400"/>
              <a:ext cx="22098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2857500" y="4686300"/>
              <a:ext cx="213360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647700" y="4686300"/>
              <a:ext cx="213360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descr="n4163_GBT_map.eps"/>
          <p:cNvPicPr>
            <a:picLocks noChangeAspect="1"/>
          </p:cNvPicPr>
          <p:nvPr/>
        </p:nvPicPr>
        <mc:AlternateContent>
          <mc:Choice xmlns:ma="http://schemas.microsoft.com/office/mac/drawingml/2008/main" Requires="ma">
            <p:blipFill>
              <a:blip r:embed="rId3"/>
              <a:srcRect t="21127" r="-507" b="12676"/>
              <a:stretch>
                <a:fillRect/>
              </a:stretch>
            </p:blipFill>
          </mc:Choice>
          <mc:Fallback>
            <p:blipFill>
              <a:blip r:embed="rId4"/>
              <a:srcRect t="21127" r="-507" b="12676"/>
              <a:stretch>
                <a:fillRect/>
              </a:stretch>
            </p:blipFill>
          </mc:Fallback>
        </mc:AlternateContent>
        <p:spPr>
          <a:xfrm rot="5400000">
            <a:off x="1927144" y="631745"/>
            <a:ext cx="5462341" cy="5770970"/>
          </a:xfrm>
          <a:prstGeom prst="rect">
            <a:avLst/>
          </a:prstGeom>
          <a:solidFill>
            <a:srgbClr val="FFFFFF"/>
          </a:solidFill>
        </p:spPr>
      </p:pic>
      <p:sp>
        <p:nvSpPr>
          <p:cNvPr id="6" name="TextBox 5"/>
          <p:cNvSpPr txBox="1"/>
          <p:nvPr/>
        </p:nvSpPr>
        <p:spPr>
          <a:xfrm>
            <a:off x="7798692" y="914400"/>
            <a:ext cx="1192908" cy="369332"/>
          </a:xfrm>
          <a:prstGeom prst="rect">
            <a:avLst/>
          </a:prstGeom>
          <a:noFill/>
        </p:spPr>
        <p:txBody>
          <a:bodyPr wrap="none" rtlCol="0">
            <a:spAutoFit/>
          </a:bodyPr>
          <a:lstStyle/>
          <a:p>
            <a:r>
              <a:rPr lang="en-US" sz="1800" dirty="0" smtClean="0">
                <a:solidFill>
                  <a:srgbClr val="FF0000"/>
                </a:solidFill>
              </a:rPr>
              <a:t>NGC 4214</a:t>
            </a:r>
            <a:endParaRPr lang="en-US" sz="1800" dirty="0">
              <a:solidFill>
                <a:srgbClr val="FF0000"/>
              </a:solidFill>
            </a:endParaRPr>
          </a:p>
        </p:txBody>
      </p:sp>
      <p:sp>
        <p:nvSpPr>
          <p:cNvPr id="7" name="TextBox 6"/>
          <p:cNvSpPr txBox="1"/>
          <p:nvPr/>
        </p:nvSpPr>
        <p:spPr>
          <a:xfrm>
            <a:off x="7527341" y="2057400"/>
            <a:ext cx="1192908" cy="369332"/>
          </a:xfrm>
          <a:prstGeom prst="rect">
            <a:avLst/>
          </a:prstGeom>
          <a:noFill/>
        </p:spPr>
        <p:txBody>
          <a:bodyPr wrap="none" rtlCol="0">
            <a:spAutoFit/>
          </a:bodyPr>
          <a:lstStyle/>
          <a:p>
            <a:r>
              <a:rPr lang="en-US" sz="1800" dirty="0" smtClean="0"/>
              <a:t>NGC 4190</a:t>
            </a:r>
          </a:p>
        </p:txBody>
      </p:sp>
      <p:sp>
        <p:nvSpPr>
          <p:cNvPr id="9" name="TextBox 8"/>
          <p:cNvSpPr txBox="1"/>
          <p:nvPr/>
        </p:nvSpPr>
        <p:spPr>
          <a:xfrm>
            <a:off x="0" y="3657600"/>
            <a:ext cx="1685169" cy="2031325"/>
          </a:xfrm>
          <a:prstGeom prst="rect">
            <a:avLst/>
          </a:prstGeom>
          <a:noFill/>
        </p:spPr>
        <p:txBody>
          <a:bodyPr wrap="none" rtlCol="0">
            <a:spAutoFit/>
          </a:bodyPr>
          <a:lstStyle/>
          <a:p>
            <a:r>
              <a:rPr lang="en-US" sz="1800" dirty="0" smtClean="0">
                <a:solidFill>
                  <a:srgbClr val="FF0000"/>
                </a:solidFill>
              </a:rPr>
              <a:t>NGC </a:t>
            </a:r>
            <a:r>
              <a:rPr lang="en-US" sz="1800" dirty="0" smtClean="0">
                <a:solidFill>
                  <a:srgbClr val="FF0000"/>
                </a:solidFill>
              </a:rPr>
              <a:t>4163</a:t>
            </a:r>
            <a:endParaRPr lang="en-US" sz="1800" dirty="0" smtClean="0">
              <a:solidFill>
                <a:srgbClr val="FF0000"/>
              </a:solidFill>
            </a:endParaRPr>
          </a:p>
          <a:p>
            <a:endParaRPr lang="en-US" sz="1800" dirty="0" smtClean="0"/>
          </a:p>
          <a:p>
            <a:r>
              <a:rPr lang="en-US" sz="1800" dirty="0" smtClean="0"/>
              <a:t>KUG 1207+367</a:t>
            </a:r>
          </a:p>
          <a:p>
            <a:endParaRPr lang="en-US" sz="1800" dirty="0" smtClean="0"/>
          </a:p>
          <a:p>
            <a:endParaRPr lang="en-US" sz="1800" dirty="0" smtClean="0"/>
          </a:p>
          <a:p>
            <a:endParaRPr lang="en-US" sz="1800" dirty="0" smtClean="0"/>
          </a:p>
          <a:p>
            <a:r>
              <a:rPr lang="en-US" sz="1800" dirty="0" smtClean="0"/>
              <a:t>UGC 7125</a:t>
            </a:r>
            <a:endParaRPr lang="en-US" sz="1800" dirty="0"/>
          </a:p>
        </p:txBody>
      </p:sp>
      <p:cxnSp>
        <p:nvCxnSpPr>
          <p:cNvPr id="11" name="Straight Arrow Connector 10"/>
          <p:cNvCxnSpPr/>
          <p:nvPr/>
        </p:nvCxnSpPr>
        <p:spPr>
          <a:xfrm flipV="1">
            <a:off x="1143000" y="2819400"/>
            <a:ext cx="2971800" cy="9906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143000" y="4876800"/>
            <a:ext cx="2438400" cy="6096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6248400" y="2285998"/>
            <a:ext cx="1295400" cy="533401"/>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6" idx="1"/>
          </p:cNvCxnSpPr>
          <p:nvPr/>
        </p:nvCxnSpPr>
        <p:spPr>
          <a:xfrm rot="10800000" flipV="1">
            <a:off x="6553200" y="1099066"/>
            <a:ext cx="1245492" cy="272534"/>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19" name="Title 4"/>
          <p:cNvSpPr>
            <a:spLocks noGrp="1"/>
          </p:cNvSpPr>
          <p:nvPr>
            <p:ph type="title"/>
          </p:nvPr>
        </p:nvSpPr>
        <p:spPr>
          <a:xfrm>
            <a:off x="1371600" y="-152400"/>
            <a:ext cx="7772400" cy="1143000"/>
          </a:xfrm>
        </p:spPr>
        <p:txBody>
          <a:bodyPr/>
          <a:lstStyle/>
          <a:p>
            <a:r>
              <a:rPr lang="en-US" dirty="0" smtClean="0"/>
              <a:t>Integrated HI GBT Map</a:t>
            </a:r>
            <a:endParaRPr lang="en-US" dirty="0"/>
          </a:p>
        </p:txBody>
      </p:sp>
      <p:pic>
        <p:nvPicPr>
          <p:cNvPr id="21" name="Picture 7" descr="ltlogo_final_small.jpg"/>
          <p:cNvPicPr>
            <a:picLocks noChangeAspect="1"/>
          </p:cNvPicPr>
          <p:nvPr/>
        </p:nvPicPr>
        <p:blipFill>
          <a:blip r:embed="rId5"/>
          <a:srcRect/>
          <a:stretch>
            <a:fillRect/>
          </a:stretch>
        </p:blipFill>
        <p:spPr bwMode="auto">
          <a:xfrm>
            <a:off x="0" y="0"/>
            <a:ext cx="1524000" cy="1524000"/>
          </a:xfrm>
          <a:prstGeom prst="rect">
            <a:avLst/>
          </a:prstGeom>
          <a:noFill/>
          <a:ln w="9525">
            <a:noFill/>
            <a:miter lim="800000"/>
            <a:headEnd/>
            <a:tailEnd/>
          </a:ln>
        </p:spPr>
      </p:pic>
      <p:sp>
        <p:nvSpPr>
          <p:cNvPr id="23" name="Date Placeholder 22"/>
          <p:cNvSpPr>
            <a:spLocks noGrp="1"/>
          </p:cNvSpPr>
          <p:nvPr>
            <p:ph type="dt" sz="half" idx="10"/>
          </p:nvPr>
        </p:nvSpPr>
        <p:spPr/>
        <p:txBody>
          <a:bodyPr/>
          <a:lstStyle/>
          <a:p>
            <a:pPr>
              <a:defRPr/>
            </a:pPr>
            <a:fld id="{316A8750-4CF4-294E-B6D6-ABE26623ABAF}" type="datetime4">
              <a:rPr lang="en-US" smtClean="0"/>
              <a:t>April 29, 2013</a:t>
            </a:fld>
            <a:endParaRPr lang="en-US"/>
          </a:p>
        </p:txBody>
      </p:sp>
      <p:sp>
        <p:nvSpPr>
          <p:cNvPr id="24" name="Slide Number Placeholder 23"/>
          <p:cNvSpPr>
            <a:spLocks noGrp="1"/>
          </p:cNvSpPr>
          <p:nvPr>
            <p:ph type="sldNum" sz="quarter" idx="12"/>
          </p:nvPr>
        </p:nvSpPr>
        <p:spPr/>
        <p:txBody>
          <a:bodyPr/>
          <a:lstStyle/>
          <a:p>
            <a:pPr>
              <a:defRPr/>
            </a:pPr>
            <a:fld id="{1B1AFC33-3B6F-FC4C-8D6E-345AD69396F1}" type="slidenum">
              <a:rPr lang="en-US" smtClean="0"/>
              <a:pPr>
                <a:defRPr/>
              </a:pPr>
              <a:t>23</a:t>
            </a:fld>
            <a:endParaRPr lang="en-US" dirty="0"/>
          </a:p>
        </p:txBody>
      </p:sp>
      <p:sp>
        <p:nvSpPr>
          <p:cNvPr id="25" name="Footer Placeholder 24"/>
          <p:cNvSpPr>
            <a:spLocks noGrp="1"/>
          </p:cNvSpPr>
          <p:nvPr>
            <p:ph type="ftr" sz="quarter" idx="11"/>
          </p:nvPr>
        </p:nvSpPr>
        <p:spPr/>
        <p:txBody>
          <a:bodyPr/>
          <a:lstStyle/>
          <a:p>
            <a:pPr>
              <a:defRPr/>
            </a:pPr>
            <a:r>
              <a:rPr lang="en-US" smtClean="0"/>
              <a:t>Johnson - Postdoc Symposium</a:t>
            </a:r>
            <a:endParaRPr lang="en-US"/>
          </a:p>
        </p:txBody>
      </p:sp>
      <p:sp>
        <p:nvSpPr>
          <p:cNvPr id="45" name="TextBox 44"/>
          <p:cNvSpPr txBox="1"/>
          <p:nvPr/>
        </p:nvSpPr>
        <p:spPr>
          <a:xfrm>
            <a:off x="0" y="1676400"/>
            <a:ext cx="1523999" cy="1077218"/>
          </a:xfrm>
          <a:prstGeom prst="rect">
            <a:avLst/>
          </a:prstGeom>
          <a:noFill/>
        </p:spPr>
        <p:txBody>
          <a:bodyPr wrap="square" rtlCol="0">
            <a:spAutoFit/>
          </a:bodyPr>
          <a:lstStyle/>
          <a:p>
            <a:r>
              <a:rPr lang="en-US" sz="1600" dirty="0" smtClean="0"/>
              <a:t>RMS =</a:t>
            </a:r>
            <a:r>
              <a:rPr lang="en-US" sz="1600" dirty="0" smtClean="0"/>
              <a:t> 13 </a:t>
            </a:r>
            <a:r>
              <a:rPr lang="en-US" sz="1600" dirty="0" err="1" smtClean="0"/>
              <a:t>mK</a:t>
            </a:r>
            <a:r>
              <a:rPr lang="en-US" sz="1600" dirty="0" smtClean="0"/>
              <a:t>, (at 1</a:t>
            </a:r>
            <a:r>
              <a:rPr lang="en-US" sz="1600" dirty="0" smtClean="0">
                <a:latin typeface="Lucida Grande"/>
                <a:ea typeface="Lucida Grande"/>
                <a:cs typeface="Lucida Grande"/>
              </a:rPr>
              <a:t>σ</a:t>
            </a:r>
            <a:endParaRPr lang="en-US" sz="1600" dirty="0" smtClean="0"/>
          </a:p>
          <a:p>
            <a:r>
              <a:rPr lang="en-US" sz="1600" dirty="0" smtClean="0"/>
              <a:t>in a 1 km/</a:t>
            </a:r>
            <a:r>
              <a:rPr lang="en-US" sz="1600" dirty="0" err="1" smtClean="0"/>
              <a:t>s</a:t>
            </a:r>
            <a:r>
              <a:rPr lang="en-US" sz="1600" dirty="0" smtClean="0"/>
              <a:t> channel)</a:t>
            </a:r>
            <a:endParaRPr lang="en-US" sz="1600" dirty="0"/>
          </a:p>
        </p:txBody>
      </p:sp>
      <p:sp>
        <p:nvSpPr>
          <p:cNvPr id="56" name="TextBox 55"/>
          <p:cNvSpPr txBox="1"/>
          <p:nvPr/>
        </p:nvSpPr>
        <p:spPr>
          <a:xfrm>
            <a:off x="138874" y="3048000"/>
            <a:ext cx="1232726" cy="369332"/>
          </a:xfrm>
          <a:prstGeom prst="rect">
            <a:avLst/>
          </a:prstGeom>
          <a:noFill/>
        </p:spPr>
        <p:txBody>
          <a:bodyPr wrap="square" rtlCol="0">
            <a:spAutoFit/>
          </a:bodyPr>
          <a:lstStyle/>
          <a:p>
            <a:r>
              <a:rPr lang="en-US" sz="1800" dirty="0" smtClean="0"/>
              <a:t>UGC 7257</a:t>
            </a:r>
            <a:endParaRPr lang="en-US" sz="1800" dirty="0"/>
          </a:p>
        </p:txBody>
      </p:sp>
      <p:cxnSp>
        <p:nvCxnSpPr>
          <p:cNvPr id="57" name="Straight Arrow Connector 56"/>
          <p:cNvCxnSpPr/>
          <p:nvPr/>
        </p:nvCxnSpPr>
        <p:spPr>
          <a:xfrm flipV="1">
            <a:off x="1295402" y="1676400"/>
            <a:ext cx="3657598" cy="16002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600200" y="3886200"/>
            <a:ext cx="2209800" cy="533400"/>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620000" y="4191000"/>
            <a:ext cx="1238820" cy="369332"/>
          </a:xfrm>
          <a:prstGeom prst="rect">
            <a:avLst/>
          </a:prstGeom>
          <a:noFill/>
        </p:spPr>
        <p:txBody>
          <a:bodyPr wrap="none" rtlCol="0">
            <a:spAutoFit/>
          </a:bodyPr>
          <a:lstStyle/>
          <a:p>
            <a:r>
              <a:rPr lang="en-US" sz="1800" dirty="0" smtClean="0"/>
              <a:t>UGC 7207</a:t>
            </a:r>
          </a:p>
        </p:txBody>
      </p:sp>
      <p:cxnSp>
        <p:nvCxnSpPr>
          <p:cNvPr id="50" name="Straight Arrow Connector 49"/>
          <p:cNvCxnSpPr/>
          <p:nvPr/>
        </p:nvCxnSpPr>
        <p:spPr>
          <a:xfrm rot="10800000">
            <a:off x="6019801" y="4114800"/>
            <a:ext cx="1616659" cy="304798"/>
          </a:xfrm>
          <a:prstGeom prst="straightConnector1">
            <a:avLst/>
          </a:prstGeom>
          <a:ln w="38100" cap="flat" cmpd="sng" algn="ctr">
            <a:solidFill>
              <a:schemeClr val="accent1"/>
            </a:solidFill>
            <a:prstDash val="solid"/>
            <a:round/>
            <a:headEnd type="none" w="med" len="med"/>
            <a:tailEnd type="arrow"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Summary</a:t>
            </a:r>
            <a:endParaRPr lang="en-US" dirty="0"/>
          </a:p>
        </p:txBody>
      </p:sp>
      <p:sp>
        <p:nvSpPr>
          <p:cNvPr id="12" name="Content Placeholder 11"/>
          <p:cNvSpPr>
            <a:spLocks noGrp="1"/>
          </p:cNvSpPr>
          <p:nvPr>
            <p:ph idx="1"/>
          </p:nvPr>
        </p:nvSpPr>
        <p:spPr>
          <a:xfrm>
            <a:off x="685800" y="1752600"/>
            <a:ext cx="7772400" cy="4343400"/>
          </a:xfrm>
        </p:spPr>
        <p:txBody>
          <a:bodyPr>
            <a:normAutofit fontScale="92500" lnSpcReduction="20000"/>
          </a:bodyPr>
          <a:lstStyle/>
          <a:p>
            <a:r>
              <a:rPr lang="en-US" dirty="0" smtClean="0"/>
              <a:t>NGC </a:t>
            </a:r>
            <a:r>
              <a:rPr lang="en-US" dirty="0" smtClean="0"/>
              <a:t>1569</a:t>
            </a:r>
          </a:p>
          <a:p>
            <a:pPr lvl="1"/>
            <a:r>
              <a:rPr lang="en-US" dirty="0" smtClean="0"/>
              <a:t>Extended HI emission to south and northeast</a:t>
            </a:r>
            <a:r>
              <a:rPr lang="en-US" dirty="0" smtClean="0"/>
              <a:t> in </a:t>
            </a:r>
            <a:r>
              <a:rPr lang="en-US" dirty="0" smtClean="0"/>
              <a:t>VLA map stretching in the direction of UGCA 92 and confirmed with </a:t>
            </a:r>
            <a:r>
              <a:rPr lang="en-US" dirty="0" smtClean="0"/>
              <a:t>GBT</a:t>
            </a:r>
          </a:p>
          <a:p>
            <a:pPr lvl="1"/>
            <a:r>
              <a:rPr lang="en-US" dirty="0" smtClean="0"/>
              <a:t>GBT data show </a:t>
            </a:r>
            <a:r>
              <a:rPr lang="en-US" dirty="0" err="1" smtClean="0"/>
              <a:t>v</a:t>
            </a:r>
            <a:r>
              <a:rPr lang="en-US" dirty="0" smtClean="0"/>
              <a:t>-shaped filamentary structures and a 0.5° HI cloud stretching out from NGC 1569 in the direction of UGCA 92</a:t>
            </a:r>
            <a:endParaRPr lang="en-US" dirty="0" smtClean="0"/>
          </a:p>
          <a:p>
            <a:r>
              <a:rPr lang="en-US" dirty="0" smtClean="0"/>
              <a:t>NGC 4163/4214</a:t>
            </a:r>
          </a:p>
          <a:p>
            <a:pPr lvl="1"/>
            <a:r>
              <a:rPr lang="en-US" dirty="0" smtClean="0"/>
              <a:t>“Unsettled” HI in VLA maps</a:t>
            </a:r>
          </a:p>
          <a:p>
            <a:pPr lvl="1"/>
            <a:r>
              <a:rPr lang="en-US" dirty="0" smtClean="0"/>
              <a:t>Possible extended emission</a:t>
            </a:r>
            <a:r>
              <a:rPr lang="en-US" dirty="0" smtClean="0"/>
              <a:t> around NGC 4214 detected </a:t>
            </a:r>
            <a:r>
              <a:rPr lang="en-US" dirty="0" smtClean="0"/>
              <a:t>in GBT </a:t>
            </a:r>
            <a:r>
              <a:rPr lang="en-US" dirty="0" smtClean="0"/>
              <a:t>map</a:t>
            </a:r>
          </a:p>
          <a:p>
            <a:pPr lvl="1"/>
            <a:r>
              <a:rPr lang="en-US" dirty="0" smtClean="0"/>
              <a:t>Need “position switched” data reductions to obtain better baseline fits</a:t>
            </a:r>
            <a:endParaRPr lang="en-US" dirty="0" smtClean="0"/>
          </a:p>
          <a:p>
            <a:pPr>
              <a:buNone/>
            </a:pPr>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EDB4A03A-4BF0-2643-A3D7-E4AE59866A74}" type="datetime4">
              <a:rPr lang="en-US" smtClean="0"/>
              <a:t>April 29, 2013</a:t>
            </a:fld>
            <a:endParaRPr lang="en-US" dirty="0"/>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25</a:t>
            </a:fld>
            <a:endParaRPr lang="en-US" dirty="0"/>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sp>
        <p:nvSpPr>
          <p:cNvPr id="6" name="Title 6"/>
          <p:cNvSpPr>
            <a:spLocks noGrp="1"/>
          </p:cNvSpPr>
          <p:nvPr>
            <p:ph type="title"/>
          </p:nvPr>
        </p:nvSpPr>
        <p:spPr>
          <a:xfrm>
            <a:off x="1371600" y="152400"/>
            <a:ext cx="7772400" cy="1143000"/>
          </a:xfrm>
        </p:spPr>
        <p:txBody>
          <a:bodyPr/>
          <a:lstStyle/>
          <a:p>
            <a:r>
              <a:rPr lang="en-US" dirty="0" smtClean="0"/>
              <a:t>Future Work</a:t>
            </a:r>
            <a:endParaRPr lang="en-US" dirty="0"/>
          </a:p>
        </p:txBody>
      </p:sp>
      <p:sp>
        <p:nvSpPr>
          <p:cNvPr id="10" name="Content Placeholder 11"/>
          <p:cNvSpPr>
            <a:spLocks noGrp="1"/>
          </p:cNvSpPr>
          <p:nvPr>
            <p:ph idx="1"/>
          </p:nvPr>
        </p:nvSpPr>
        <p:spPr>
          <a:xfrm>
            <a:off x="685800" y="1752600"/>
            <a:ext cx="7772400" cy="4343400"/>
          </a:xfrm>
        </p:spPr>
        <p:txBody>
          <a:bodyPr>
            <a:normAutofit/>
          </a:bodyPr>
          <a:lstStyle/>
          <a:p>
            <a:r>
              <a:rPr lang="en-US" dirty="0" smtClean="0"/>
              <a:t>Form complete statistical sample of HI environments around starburst and quiescent </a:t>
            </a:r>
            <a:r>
              <a:rPr lang="en-US" dirty="0" err="1" smtClean="0"/>
              <a:t>dIrr</a:t>
            </a:r>
            <a:r>
              <a:rPr lang="en-US" dirty="0" smtClean="0"/>
              <a:t> galaxies</a:t>
            </a:r>
          </a:p>
          <a:p>
            <a:pPr lvl="1"/>
            <a:r>
              <a:rPr lang="en-US" dirty="0" smtClean="0"/>
              <a:t>Deep GBT maps of 7 starburst dwarf galaxies next semester</a:t>
            </a:r>
          </a:p>
          <a:p>
            <a:pPr lvl="1"/>
            <a:r>
              <a:rPr lang="en-US" dirty="0" smtClean="0"/>
              <a:t>Deep </a:t>
            </a:r>
            <a:r>
              <a:rPr lang="en-US" dirty="0" err="1" smtClean="0"/>
              <a:t>Parkes</a:t>
            </a:r>
            <a:r>
              <a:rPr lang="en-US" dirty="0" smtClean="0"/>
              <a:t> Telescope observations of starburst and quiescent dwarf galaxies to be obtained September 2013</a:t>
            </a:r>
          </a:p>
          <a:p>
            <a:r>
              <a:rPr lang="en-US" dirty="0" smtClean="0"/>
              <a:t>Compare observations to hydrodynamic simulations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F6A94A85-FE98-A549-850D-8CAEE4264E18}" type="datetime4">
              <a:rPr lang="en-US" smtClean="0"/>
              <a:t>April 29, 2013</a:t>
            </a:fld>
            <a:endParaRPr lang="en-US" dirty="0"/>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26</a:t>
            </a:fld>
            <a:endParaRPr lang="en-US" dirty="0"/>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485FDAA8-D0DA-6047-87CA-02E6B805FFDF}" type="datetime4">
              <a:rPr lang="en-US" smtClean="0"/>
              <a:t>April 29, 2013</a:t>
            </a:fld>
            <a:endParaRPr lang="en-US" dirty="0"/>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27</a:t>
            </a:fld>
            <a:endParaRPr lang="en-US" dirty="0"/>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pic>
        <p:nvPicPr>
          <p:cNvPr id="6" name="Picture 5" descr="IC1613_L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847850" y="781050"/>
            <a:ext cx="5467350" cy="5467350"/>
          </a:xfrm>
          <a:prstGeom prst="rect">
            <a:avLst/>
          </a:prstGeom>
        </p:spPr>
      </p:pic>
      <p:sp>
        <p:nvSpPr>
          <p:cNvPr id="10" name="TextBox 9"/>
          <p:cNvSpPr txBox="1"/>
          <p:nvPr/>
        </p:nvSpPr>
        <p:spPr>
          <a:xfrm>
            <a:off x="2547893" y="76200"/>
            <a:ext cx="5224507" cy="523220"/>
          </a:xfrm>
          <a:prstGeom prst="rect">
            <a:avLst/>
          </a:prstGeom>
          <a:noFill/>
        </p:spPr>
        <p:txBody>
          <a:bodyPr wrap="none" rtlCol="0">
            <a:spAutoFit/>
          </a:bodyPr>
          <a:lstStyle/>
          <a:p>
            <a:r>
              <a:rPr lang="en-US" dirty="0" smtClean="0"/>
              <a:t>IC 1613 – Local Group Member</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85E25A65-D384-324D-9BE6-1ABD4048C142}" type="datetime4">
              <a:rPr lang="en-US" smtClean="0"/>
              <a:t>April 25, 2013</a:t>
            </a:fld>
            <a:endParaRPr lang="en-US" dirty="0"/>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28</a:t>
            </a:fld>
            <a:endParaRPr lang="en-US" dirty="0"/>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pic>
        <p:nvPicPr>
          <p:cNvPr id="6" name="Picture 5" descr="D165_L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511300" y="1498600"/>
            <a:ext cx="6261100" cy="4749800"/>
          </a:xfrm>
          <a:prstGeom prst="rect">
            <a:avLst/>
          </a:prstGeom>
        </p:spPr>
      </p:pic>
      <p:sp>
        <p:nvSpPr>
          <p:cNvPr id="10" name="TextBox 9"/>
          <p:cNvSpPr txBox="1"/>
          <p:nvPr/>
        </p:nvSpPr>
        <p:spPr>
          <a:xfrm>
            <a:off x="2535069" y="152400"/>
            <a:ext cx="5237331" cy="523220"/>
          </a:xfrm>
          <a:prstGeom prst="rect">
            <a:avLst/>
          </a:prstGeom>
          <a:noFill/>
        </p:spPr>
        <p:txBody>
          <a:bodyPr wrap="none" rtlCol="0">
            <a:spAutoFit/>
          </a:bodyPr>
          <a:lstStyle/>
          <a:p>
            <a:r>
              <a:rPr lang="en-US" dirty="0" smtClean="0"/>
              <a:t>DDO 165 – M81 Group Member</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054D0787-D655-6848-8D44-E27B499DC2B8}" type="datetime4">
              <a:rPr lang="en-US" smtClean="0"/>
              <a:t>April 25, 2013</a:t>
            </a:fld>
            <a:endParaRPr lang="en-US" dirty="0"/>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29</a:t>
            </a:fld>
            <a:endParaRPr lang="en-US" dirty="0"/>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pic>
        <p:nvPicPr>
          <p:cNvPr id="6" name="Picture 5" descr="D46_LT.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184400" y="596900"/>
            <a:ext cx="4775200" cy="5664200"/>
          </a:xfrm>
          <a:prstGeom prst="rect">
            <a:avLst/>
          </a:prstGeom>
        </p:spPr>
      </p:pic>
      <p:sp>
        <p:nvSpPr>
          <p:cNvPr id="10" name="TextBox 9"/>
          <p:cNvSpPr txBox="1"/>
          <p:nvPr/>
        </p:nvSpPr>
        <p:spPr>
          <a:xfrm>
            <a:off x="2286000" y="76200"/>
            <a:ext cx="4616545" cy="523220"/>
          </a:xfrm>
          <a:prstGeom prst="rect">
            <a:avLst/>
          </a:prstGeom>
          <a:noFill/>
        </p:spPr>
        <p:txBody>
          <a:bodyPr wrap="none" rtlCol="0">
            <a:spAutoFit/>
          </a:bodyPr>
          <a:lstStyle/>
          <a:p>
            <a:r>
              <a:rPr lang="en-US" dirty="0" smtClean="0"/>
              <a:t>DDO 46 – No Known Group</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LITTLE THINGS Team</a:t>
            </a:r>
            <a:endParaRPr lang="en-US" dirty="0"/>
          </a:p>
        </p:txBody>
      </p:sp>
      <p:pic>
        <p:nvPicPr>
          <p:cNvPr id="9" name="Content Placeholder 8" descr="LT_team_pic_heidelberg.jpg"/>
          <p:cNvPicPr>
            <a:picLocks noGrp="1" noChangeAspect="1"/>
          </p:cNvPicPr>
          <p:nvPr>
            <p:ph idx="1"/>
          </p:nvPr>
        </p:nvPicPr>
        <p:blipFill>
          <a:blip r:embed="rId4"/>
          <a:srcRect l="-17105" r="-17105"/>
          <a:stretch>
            <a:fillRect/>
          </a:stretch>
        </p:blipFill>
        <p:spPr>
          <a:xfrm>
            <a:off x="276726" y="1524000"/>
            <a:ext cx="8454190" cy="4724400"/>
          </a:xfrm>
        </p:spPr>
      </p:pic>
      <p:sp>
        <p:nvSpPr>
          <p:cNvPr id="5" name="Date Placeholder 4"/>
          <p:cNvSpPr>
            <a:spLocks noGrp="1"/>
          </p:cNvSpPr>
          <p:nvPr>
            <p:ph type="dt" sz="half" idx="10"/>
          </p:nvPr>
        </p:nvSpPr>
        <p:spPr/>
        <p:txBody>
          <a:bodyPr/>
          <a:lstStyle/>
          <a:p>
            <a:pPr>
              <a:defRPr/>
            </a:pPr>
            <a:fld id="{721183C9-81FD-DE47-A3D3-0B5D3FED2871}"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3</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
        <p:nvSpPr>
          <p:cNvPr id="10" name="TextBox 9"/>
          <p:cNvSpPr txBox="1"/>
          <p:nvPr/>
        </p:nvSpPr>
        <p:spPr>
          <a:xfrm>
            <a:off x="1371600" y="1524000"/>
            <a:ext cx="6258438" cy="307777"/>
          </a:xfrm>
          <a:prstGeom prst="rect">
            <a:avLst/>
          </a:prstGeom>
          <a:noFill/>
        </p:spPr>
        <p:txBody>
          <a:bodyPr wrap="none" rtlCol="0">
            <a:spAutoFit/>
          </a:bodyPr>
          <a:lstStyle/>
          <a:p>
            <a:r>
              <a:rPr lang="en-US" sz="1400" dirty="0" smtClean="0"/>
              <a:t>Elias Brinks      Fabian Walter    Dana </a:t>
            </a:r>
            <a:r>
              <a:rPr lang="en-US" sz="1400" dirty="0" err="1" smtClean="0"/>
              <a:t>Ficut-Vicus</a:t>
            </a:r>
            <a:r>
              <a:rPr lang="en-US" sz="1400" dirty="0" smtClean="0"/>
              <a:t>   Me   Bruce </a:t>
            </a:r>
            <a:r>
              <a:rPr lang="en-US" sz="1400" dirty="0" err="1" smtClean="0"/>
              <a:t>Elmegreen</a:t>
            </a:r>
            <a:endParaRPr lang="en-US" sz="1400" dirty="0" smtClean="0"/>
          </a:p>
        </p:txBody>
      </p:sp>
      <p:sp>
        <p:nvSpPr>
          <p:cNvPr id="11" name="Rectangle 10"/>
          <p:cNvSpPr/>
          <p:nvPr/>
        </p:nvSpPr>
        <p:spPr>
          <a:xfrm>
            <a:off x="1752600" y="1752600"/>
            <a:ext cx="5614693" cy="307777"/>
          </a:xfrm>
          <a:prstGeom prst="rect">
            <a:avLst/>
          </a:prstGeom>
        </p:spPr>
        <p:txBody>
          <a:bodyPr wrap="none">
            <a:spAutoFit/>
          </a:bodyPr>
          <a:lstStyle/>
          <a:p>
            <a:r>
              <a:rPr lang="en-US" sz="1400" dirty="0" smtClean="0"/>
              <a:t>Volker </a:t>
            </a:r>
            <a:r>
              <a:rPr lang="en-US" sz="1400" dirty="0" err="1" smtClean="0"/>
              <a:t>Heesen</a:t>
            </a:r>
            <a:r>
              <a:rPr lang="en-US" sz="1400" dirty="0" smtClean="0"/>
              <a:t>    Hong</a:t>
            </a:r>
            <a:r>
              <a:rPr lang="en-US" sz="1400" dirty="0" smtClean="0"/>
              <a:t>-</a:t>
            </a:r>
            <a:r>
              <a:rPr lang="en-US" sz="1400" dirty="0" err="1" smtClean="0"/>
              <a:t>Xin</a:t>
            </a:r>
            <a:r>
              <a:rPr lang="en-US" sz="1400" dirty="0" smtClean="0"/>
              <a:t> </a:t>
            </a:r>
            <a:r>
              <a:rPr lang="en-US" sz="1400" dirty="0" smtClean="0"/>
              <a:t>Zhang    Lisa Young    Caroline Simpson </a:t>
            </a:r>
            <a:endParaRPr lang="en-US" sz="1400" dirty="0"/>
          </a:p>
        </p:txBody>
      </p:sp>
      <p:sp>
        <p:nvSpPr>
          <p:cNvPr id="13" name="Rectangle 12"/>
          <p:cNvSpPr/>
          <p:nvPr/>
        </p:nvSpPr>
        <p:spPr>
          <a:xfrm>
            <a:off x="3167167" y="5486400"/>
            <a:ext cx="4358957" cy="307777"/>
          </a:xfrm>
          <a:prstGeom prst="rect">
            <a:avLst/>
          </a:prstGeom>
        </p:spPr>
        <p:txBody>
          <a:bodyPr wrap="none">
            <a:spAutoFit/>
          </a:bodyPr>
          <a:lstStyle/>
          <a:p>
            <a:r>
              <a:rPr lang="en-US" sz="1400" dirty="0" smtClean="0"/>
              <a:t>Andreas </a:t>
            </a:r>
            <a:r>
              <a:rPr lang="en-US" sz="1400" dirty="0" err="1" smtClean="0"/>
              <a:t>Schruba</a:t>
            </a:r>
            <a:r>
              <a:rPr lang="en-US" sz="1400" dirty="0" smtClean="0"/>
              <a:t>     Se-</a:t>
            </a:r>
            <a:r>
              <a:rPr lang="en-US" sz="1400" dirty="0" err="1" smtClean="0"/>
              <a:t>Heon</a:t>
            </a:r>
            <a:r>
              <a:rPr lang="en-US" sz="1400" dirty="0" smtClean="0"/>
              <a:t> Oh     Deidre Hunter</a:t>
            </a:r>
            <a:endParaRPr lang="en-US" sz="1400" dirty="0"/>
          </a:p>
        </p:txBody>
      </p:sp>
      <p:sp>
        <p:nvSpPr>
          <p:cNvPr id="14" name="Rectangle 13"/>
          <p:cNvSpPr/>
          <p:nvPr/>
        </p:nvSpPr>
        <p:spPr>
          <a:xfrm>
            <a:off x="4107257" y="5712023"/>
            <a:ext cx="2598343" cy="307777"/>
          </a:xfrm>
          <a:prstGeom prst="rect">
            <a:avLst/>
          </a:prstGeom>
        </p:spPr>
        <p:txBody>
          <a:bodyPr wrap="none">
            <a:spAutoFit/>
          </a:bodyPr>
          <a:lstStyle/>
          <a:p>
            <a:r>
              <a:rPr lang="en-US" sz="1400" dirty="0" smtClean="0"/>
              <a:t>Trisha </a:t>
            </a:r>
            <a:r>
              <a:rPr lang="en-US" sz="1400" dirty="0" smtClean="0"/>
              <a:t>Ashley   </a:t>
            </a:r>
            <a:r>
              <a:rPr lang="en-US" sz="1400" dirty="0" smtClean="0"/>
              <a:t>Kim Herrmann </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2" descr="ltlogo_final_small.jpg"/>
          <p:cNvPicPr>
            <a:picLocks noChangeAspect="1"/>
          </p:cNvPicPr>
          <p:nvPr/>
        </p:nvPicPr>
        <p:blipFill>
          <a:blip r:embed="rId2"/>
          <a:srcRect/>
          <a:stretch>
            <a:fillRect/>
          </a:stretch>
        </p:blipFill>
        <p:spPr bwMode="auto">
          <a:xfrm>
            <a:off x="0" y="0"/>
            <a:ext cx="1295400" cy="1295400"/>
          </a:xfrm>
          <a:prstGeom prst="rect">
            <a:avLst/>
          </a:prstGeom>
          <a:noFill/>
          <a:ln w="9525">
            <a:noFill/>
            <a:miter lim="800000"/>
            <a:headEnd/>
            <a:tailEnd/>
          </a:ln>
        </p:spPr>
      </p:pic>
      <p:sp>
        <p:nvSpPr>
          <p:cNvPr id="8" name="Title 5"/>
          <p:cNvSpPr txBox="1">
            <a:spLocks/>
          </p:cNvSpPr>
          <p:nvPr/>
        </p:nvSpPr>
        <p:spPr bwMode="auto">
          <a:xfrm>
            <a:off x="13716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3600" kern="0" dirty="0" smtClean="0">
                <a:solidFill>
                  <a:srgbClr val="FDFFFA"/>
                </a:solidFill>
                <a:latin typeface="Comic Sans MS"/>
                <a:ea typeface="ＭＳ Ｐゴシック" charset="-128"/>
                <a:cs typeface="ＭＳ Ｐゴシック" charset="-128"/>
              </a:rPr>
              <a:t>Ultra-dense HI Cloud (UDHIC)</a:t>
            </a:r>
            <a:endParaRPr lang="en-US" sz="3600" kern="0" dirty="0">
              <a:solidFill>
                <a:srgbClr val="FDFFFA"/>
              </a:solidFill>
              <a:latin typeface="Comic Sans MS"/>
              <a:ea typeface="ＭＳ Ｐゴシック" charset="-128"/>
              <a:cs typeface="ＭＳ Ｐゴシック" charset="-128"/>
            </a:endParaRPr>
          </a:p>
        </p:txBody>
      </p:sp>
      <p:pic>
        <p:nvPicPr>
          <p:cNvPr id="9" name="Picture 8" descr="H-alpha_under_mom1_cont_b.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47800" y="1295400"/>
            <a:ext cx="6325720" cy="4906643"/>
          </a:xfrm>
          <a:prstGeom prst="rect">
            <a:avLst/>
          </a:prstGeom>
        </p:spPr>
      </p:pic>
      <p:sp>
        <p:nvSpPr>
          <p:cNvPr id="10" name="TextBox 9"/>
          <p:cNvSpPr txBox="1"/>
          <p:nvPr/>
        </p:nvSpPr>
        <p:spPr>
          <a:xfrm>
            <a:off x="76200" y="2057400"/>
            <a:ext cx="1447800" cy="1323439"/>
          </a:xfrm>
          <a:prstGeom prst="rect">
            <a:avLst/>
          </a:prstGeom>
          <a:noFill/>
        </p:spPr>
        <p:txBody>
          <a:bodyPr wrap="square" rtlCol="0">
            <a:spAutoFit/>
          </a:bodyPr>
          <a:lstStyle/>
          <a:p>
            <a:r>
              <a:rPr lang="en-US" sz="1600" u="sng" dirty="0" smtClean="0"/>
              <a:t>H</a:t>
            </a:r>
            <a:r>
              <a:rPr lang="en-US" sz="1600" u="sng" dirty="0" smtClean="0">
                <a:latin typeface="Lucida Grande"/>
                <a:ea typeface="Lucida Grande"/>
                <a:cs typeface="Lucida Grande"/>
              </a:rPr>
              <a:t>α</a:t>
            </a:r>
            <a:r>
              <a:rPr lang="en-US" sz="1600" u="sng" dirty="0" smtClean="0"/>
              <a:t> tail</a:t>
            </a:r>
            <a:r>
              <a:rPr lang="en-US" sz="1600" dirty="0" smtClean="0"/>
              <a:t> – Velocity ~ -90 km/</a:t>
            </a:r>
            <a:r>
              <a:rPr lang="en-US" sz="1600" dirty="0" err="1" smtClean="0"/>
              <a:t>s</a:t>
            </a:r>
            <a:r>
              <a:rPr lang="en-US" sz="1600" dirty="0" smtClean="0"/>
              <a:t> (Tomita et al. 1994)</a:t>
            </a:r>
            <a:endParaRPr lang="en-US"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mom0_cont_over_optical_scal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295400" y="1261140"/>
            <a:ext cx="6553200" cy="4987260"/>
          </a:xfrm>
          <a:prstGeom prst="rect">
            <a:avLst/>
          </a:prstGeom>
        </p:spPr>
      </p:pic>
      <p:pic>
        <p:nvPicPr>
          <p:cNvPr id="31747" name="Picture 2" descr="ltlogo_final_small.jpg"/>
          <p:cNvPicPr>
            <a:picLocks noChangeAspect="1"/>
          </p:cNvPicPr>
          <p:nvPr/>
        </p:nvPicPr>
        <p:blipFill>
          <a:blip r:embed="rId4"/>
          <a:srcRect/>
          <a:stretch>
            <a:fillRect/>
          </a:stretch>
        </p:blipFill>
        <p:spPr bwMode="auto">
          <a:xfrm>
            <a:off x="0" y="0"/>
            <a:ext cx="1295400" cy="1295400"/>
          </a:xfrm>
          <a:prstGeom prst="rect">
            <a:avLst/>
          </a:prstGeom>
          <a:noFill/>
          <a:ln w="9525">
            <a:noFill/>
            <a:miter lim="800000"/>
            <a:headEnd/>
            <a:tailEnd/>
          </a:ln>
        </p:spPr>
      </p:pic>
      <p:sp>
        <p:nvSpPr>
          <p:cNvPr id="8" name="Title 5"/>
          <p:cNvSpPr txBox="1">
            <a:spLocks/>
          </p:cNvSpPr>
          <p:nvPr/>
        </p:nvSpPr>
        <p:spPr bwMode="auto">
          <a:xfrm>
            <a:off x="13716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3200" kern="0" dirty="0" smtClean="0">
                <a:solidFill>
                  <a:srgbClr val="FDFFFA"/>
                </a:solidFill>
                <a:latin typeface="Comic Sans MS"/>
                <a:ea typeface="ＭＳ Ｐゴシック" charset="-128"/>
                <a:cs typeface="ＭＳ Ｐゴシック" charset="-128"/>
              </a:rPr>
              <a:t>Integrated HI Intensity Contour Map</a:t>
            </a:r>
            <a:endParaRPr lang="en-US" sz="3200" kern="0" dirty="0">
              <a:solidFill>
                <a:srgbClr val="FDFFFA"/>
              </a:solidFill>
              <a:latin typeface="Comic Sans M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a:off x="-491977" y="-228600"/>
            <a:ext cx="9635977" cy="7315199"/>
            <a:chOff x="-491977" y="-228600"/>
            <a:chExt cx="9635977" cy="7315199"/>
          </a:xfrm>
        </p:grpSpPr>
        <p:pic>
          <p:nvPicPr>
            <p:cNvPr id="2" name="Picture 1" descr="n4163_GBT_map.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668412" y="-1388989"/>
              <a:ext cx="7315199" cy="9635977"/>
            </a:xfrm>
            <a:prstGeom prst="rect">
              <a:avLst/>
            </a:prstGeom>
            <a:solidFill>
              <a:schemeClr val="tx1"/>
            </a:solidFill>
          </p:spPr>
        </p:pic>
        <p:pic>
          <p:nvPicPr>
            <p:cNvPr id="3" name="Picture 2" descr="n4163_LT_cont.eps"/>
            <p:cNvPicPr>
              <a:picLocks noChangeAspect="1"/>
            </p:cNvPicPr>
            <p:nvPr/>
          </p:nvPicPr>
          <mc:AlternateContent>
            <mc:Choice xmlns:ma="http://schemas.microsoft.com/office/mac/drawingml/2008/main" Requires="ma">
              <p:blipFill>
                <a:blip r:embed="rId4"/>
                <a:srcRect l="32454" t="42029" r="48455" b="43478"/>
                <a:stretch>
                  <a:fillRect/>
                </a:stretch>
              </p:blipFill>
            </mc:Choice>
            <mc:Fallback>
              <p:blipFill>
                <a:blip r:embed="rId5"/>
                <a:srcRect l="32454" t="42029" r="48455" b="43478"/>
                <a:stretch>
                  <a:fillRect/>
                </a:stretch>
              </p:blipFill>
            </mc:Fallback>
          </mc:AlternateContent>
          <p:spPr>
            <a:xfrm rot="14040000">
              <a:off x="2212848" y="4369031"/>
              <a:ext cx="129187" cy="129187"/>
            </a:xfrm>
            <a:prstGeom prst="rect">
              <a:avLst/>
            </a:prstGeom>
            <a:solidFill>
              <a:schemeClr val="tx2"/>
            </a:solidFill>
            <a:ln>
              <a:solidFill>
                <a:srgbClr val="000000"/>
              </a:solidFill>
            </a:ln>
            <a:effectLst/>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2" name="Picture 5"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5" name="Title 4"/>
          <p:cNvSpPr>
            <a:spLocks noGrp="1"/>
          </p:cNvSpPr>
          <p:nvPr>
            <p:ph type="title"/>
          </p:nvPr>
        </p:nvSpPr>
        <p:spPr>
          <a:xfrm>
            <a:off x="1371600" y="152400"/>
            <a:ext cx="7772400" cy="1143000"/>
          </a:xfrm>
        </p:spPr>
        <p:txBody>
          <a:bodyPr/>
          <a:lstStyle/>
          <a:p>
            <a:r>
              <a:rPr lang="en-US" dirty="0" smtClean="0"/>
              <a:t>Stellar Kinematics</a:t>
            </a:r>
            <a:endParaRPr lang="en-US" dirty="0"/>
          </a:p>
        </p:txBody>
      </p:sp>
      <p:pic>
        <p:nvPicPr>
          <p:cNvPr id="10" name="Content Placeholder 9" descr="V-band_with_PAs.pdf"/>
          <p:cNvPicPr>
            <a:picLocks noGrp="1" noChangeAspect="1"/>
          </p:cNvPicPr>
          <p:nvPr>
            <p:ph idx="1"/>
          </p:nvPr>
        </p:nvPicPr>
        <mc:AlternateContent>
          <mc:Choice xmlns:ma="http://schemas.microsoft.com/office/mac/drawingml/2008/main" Requires="ma">
            <p:blipFill>
              <a:blip r:embed="rId4"/>
              <a:srcRect l="-13453" r="-13453"/>
              <a:stretch>
                <a:fillRect/>
              </a:stretch>
            </p:blipFill>
          </mc:Choice>
          <mc:Fallback>
            <p:blipFill>
              <a:blip r:embed="rId5"/>
              <a:srcRect l="-13453" r="-13453"/>
              <a:stretch>
                <a:fillRect/>
              </a:stretch>
            </p:blipFill>
          </mc:Fallback>
        </mc:AlternateContent>
        <p:spPr>
          <a:xfrm>
            <a:off x="76200" y="1524000"/>
            <a:ext cx="8923867" cy="4724400"/>
          </a:xfrm>
        </p:spPr>
      </p:pic>
      <p:sp>
        <p:nvSpPr>
          <p:cNvPr id="7" name="Date Placeholder 6"/>
          <p:cNvSpPr>
            <a:spLocks noGrp="1"/>
          </p:cNvSpPr>
          <p:nvPr>
            <p:ph type="dt" sz="half" idx="10"/>
          </p:nvPr>
        </p:nvSpPr>
        <p:spPr/>
        <p:txBody>
          <a:bodyPr/>
          <a:lstStyle/>
          <a:p>
            <a:pPr>
              <a:defRPr/>
            </a:pPr>
            <a:fld id="{606EE612-5CD5-174A-8DE6-55987D82CC2A}" type="datetime4">
              <a:rPr lang="en-US" smtClean="0"/>
              <a:t>April 25, 2013</a:t>
            </a:fld>
            <a:endParaRPr lang="en-US"/>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6"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pPr>
              <a:defRPr/>
            </a:pPr>
            <a:fld id="{E1C52A6A-4424-5E46-8807-6F9D4B5A2218}" type="datetime4">
              <a:rPr lang="en-US" smtClean="0"/>
              <a:t>April 25, 2013</a:t>
            </a:fld>
            <a:endParaRPr lang="en-US"/>
          </a:p>
        </p:txBody>
      </p:sp>
      <p:sp>
        <p:nvSpPr>
          <p:cNvPr id="5" name="Footer Placeholder 4"/>
          <p:cNvSpPr>
            <a:spLocks noGrp="1"/>
          </p:cNvSpPr>
          <p:nvPr>
            <p:ph type="ftr" sz="quarter" idx="11"/>
          </p:nvPr>
        </p:nvSpPr>
        <p:spPr/>
        <p:txBody>
          <a:bodyPr/>
          <a:lstStyle/>
          <a:p>
            <a:pPr>
              <a:defRPr/>
            </a:pPr>
            <a:r>
              <a:rPr lang="en-US" smtClean="0"/>
              <a:t>Johnson - Postdoc Symposium</a:t>
            </a:r>
            <a:endParaRPr lang="en-US"/>
          </a:p>
        </p:txBody>
      </p:sp>
      <p:sp>
        <p:nvSpPr>
          <p:cNvPr id="4" name="Slide Number Placeholder 3"/>
          <p:cNvSpPr>
            <a:spLocks noGrp="1"/>
          </p:cNvSpPr>
          <p:nvPr>
            <p:ph type="sldNum" sz="quarter" idx="12"/>
          </p:nvPr>
        </p:nvSpPr>
        <p:spPr/>
        <p:txBody>
          <a:bodyPr/>
          <a:lstStyle/>
          <a:p>
            <a:pPr>
              <a:defRPr/>
            </a:pPr>
            <a:fld id="{91356E60-419A-AE4B-AECE-D5C7F94AEBDA}" type="slidenum">
              <a:rPr lang="en-US" smtClean="0"/>
              <a:pPr>
                <a:defRPr/>
              </a:pPr>
              <a:t>34</a:t>
            </a:fld>
            <a:endParaRPr lang="en-US" dirty="0"/>
          </a:p>
        </p:txBody>
      </p:sp>
      <p:pic>
        <p:nvPicPr>
          <p:cNvPr id="6" name="Picture 5" descr="n1569starcontour.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95400" y="1524000"/>
            <a:ext cx="6495120" cy="4724400"/>
          </a:xfrm>
          <a:prstGeom prst="rect">
            <a:avLst/>
          </a:prstGeom>
        </p:spPr>
      </p:pic>
      <p:sp>
        <p:nvSpPr>
          <p:cNvPr id="7" name="Title 6"/>
          <p:cNvSpPr txBox="1">
            <a:spLocks/>
          </p:cNvSpPr>
          <p:nvPr/>
        </p:nvSpPr>
        <p:spPr bwMode="auto">
          <a:xfrm>
            <a:off x="1600200" y="0"/>
            <a:ext cx="7543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1"/>
                </a:solidFill>
                <a:effectLst/>
                <a:uLnTx/>
                <a:uFillTx/>
                <a:latin typeface="Comic Sans MS"/>
                <a:ea typeface="ＭＳ Ｐゴシック" charset="-128"/>
                <a:cs typeface="ＭＳ Ｐゴシック" charset="-128"/>
              </a:rPr>
              <a:t>Position-Velocity </a:t>
            </a:r>
            <a:r>
              <a:rPr kumimoji="0" lang="en-US" sz="3600" b="0" i="0" u="none" strike="noStrike" kern="0" cap="none" spc="0" normalizeH="0" baseline="0" noProof="0" dirty="0" smtClean="0">
                <a:ln>
                  <a:noFill/>
                </a:ln>
                <a:solidFill>
                  <a:schemeClr val="tx1"/>
                </a:solidFill>
                <a:effectLst/>
                <a:uLnTx/>
                <a:uFillTx/>
                <a:latin typeface="Comic Sans MS"/>
                <a:ea typeface="ＭＳ Ｐゴシック" charset="-128"/>
                <a:cs typeface="ＭＳ Ｐゴシック" charset="-128"/>
              </a:rPr>
              <a:t>Diagrams: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1"/>
                </a:solidFill>
                <a:effectLst/>
                <a:uLnTx/>
                <a:uFillTx/>
                <a:latin typeface="Comic Sans MS"/>
                <a:ea typeface="ＭＳ Ｐゴシック" charset="-128"/>
                <a:cs typeface="ＭＳ Ｐゴシック" charset="-128"/>
              </a:rPr>
              <a:t>Stars </a:t>
            </a:r>
            <a:r>
              <a:rPr kumimoji="0" lang="en-US" sz="3600" b="0" i="0" u="none" strike="noStrike" kern="0" cap="none" spc="0" normalizeH="0" baseline="0" noProof="0" dirty="0" smtClean="0">
                <a:ln>
                  <a:noFill/>
                </a:ln>
                <a:solidFill>
                  <a:schemeClr val="tx1"/>
                </a:solidFill>
                <a:effectLst/>
                <a:uLnTx/>
                <a:uFillTx/>
                <a:latin typeface="Comic Sans MS"/>
                <a:ea typeface="ＭＳ Ｐゴシック" charset="-128"/>
                <a:cs typeface="ＭＳ Ｐゴシック" charset="-128"/>
              </a:rPr>
              <a:t>and Gas</a:t>
            </a:r>
            <a:endParaRPr kumimoji="0" lang="en-US" sz="3600" b="0" i="0" u="none" strike="noStrike" kern="0" cap="none" spc="0" normalizeH="0" baseline="0" noProof="0" dirty="0">
              <a:ln>
                <a:noFill/>
              </a:ln>
              <a:solidFill>
                <a:schemeClr val="tx1"/>
              </a:solidFill>
              <a:effectLst/>
              <a:uLnTx/>
              <a:uFillTx/>
              <a:latin typeface="Comic Sans M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pic>
        <p:nvPicPr>
          <p:cNvPr id="9" name="Content Placeholder 8" descr="ddo165_color.jpg"/>
          <p:cNvPicPr>
            <a:picLocks noGrp="1" noChangeAspect="1"/>
          </p:cNvPicPr>
          <p:nvPr>
            <p:ph idx="1"/>
          </p:nvPr>
        </p:nvPicPr>
        <p:blipFill>
          <a:blip r:embed="rId4"/>
          <a:stretch>
            <a:fillRect/>
          </a:stretch>
        </p:blipFill>
        <p:spPr>
          <a:xfrm>
            <a:off x="2535218" y="947519"/>
            <a:ext cx="6532582" cy="5300881"/>
          </a:xfrm>
        </p:spPr>
      </p:pic>
      <p:sp>
        <p:nvSpPr>
          <p:cNvPr id="5" name="Date Placeholder 4"/>
          <p:cNvSpPr>
            <a:spLocks noGrp="1"/>
          </p:cNvSpPr>
          <p:nvPr>
            <p:ph type="dt" sz="half" idx="10"/>
          </p:nvPr>
        </p:nvSpPr>
        <p:spPr/>
        <p:txBody>
          <a:bodyPr/>
          <a:lstStyle/>
          <a:p>
            <a:pPr>
              <a:defRPr/>
            </a:pPr>
            <a:fld id="{5D8D1D30-0032-7940-8518-403556581120}" type="datetime4">
              <a:rPr lang="en-US" smtClean="0"/>
              <a:t>April 25,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35</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
        <p:nvSpPr>
          <p:cNvPr id="10" name="TextBox 9"/>
          <p:cNvSpPr txBox="1"/>
          <p:nvPr/>
        </p:nvSpPr>
        <p:spPr>
          <a:xfrm>
            <a:off x="0" y="1752600"/>
            <a:ext cx="3736920" cy="954107"/>
          </a:xfrm>
          <a:prstGeom prst="rect">
            <a:avLst/>
          </a:prstGeom>
          <a:noFill/>
        </p:spPr>
        <p:txBody>
          <a:bodyPr wrap="none" rtlCol="0">
            <a:spAutoFit/>
          </a:bodyPr>
          <a:lstStyle/>
          <a:p>
            <a:r>
              <a:rPr lang="en-US" dirty="0" smtClean="0"/>
              <a:t>DDO 69 – Member of </a:t>
            </a:r>
          </a:p>
          <a:p>
            <a:r>
              <a:rPr lang="en-US" dirty="0" smtClean="0"/>
              <a:t>Local Group</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3199170" y="3500735"/>
            <a:ext cx="2973030" cy="461665"/>
          </a:xfrm>
          <a:prstGeom prst="rect">
            <a:avLst/>
          </a:prstGeom>
          <a:noFill/>
        </p:spPr>
        <p:txBody>
          <a:bodyPr wrap="none" rtlCol="0">
            <a:spAutoFit/>
          </a:bodyPr>
          <a:lstStyle/>
          <a:p>
            <a:r>
              <a:rPr lang="en-US" sz="2400" dirty="0" err="1" smtClean="0">
                <a:solidFill>
                  <a:srgbClr val="FF0000"/>
                </a:solidFill>
              </a:rPr>
              <a:t>V</a:t>
            </a:r>
            <a:r>
              <a:rPr lang="en-US" sz="2400" baseline="-25000" dirty="0" err="1" smtClean="0">
                <a:solidFill>
                  <a:srgbClr val="FF0000"/>
                </a:solidFill>
              </a:rPr>
              <a:t>max</a:t>
            </a:r>
            <a:r>
              <a:rPr lang="en-US" sz="2400" dirty="0" smtClean="0">
                <a:solidFill>
                  <a:srgbClr val="FF0000"/>
                </a:solidFill>
              </a:rPr>
              <a:t> = 50 ± 10 km/</a:t>
            </a:r>
            <a:r>
              <a:rPr lang="en-US" sz="2400" dirty="0" err="1" smtClean="0">
                <a:solidFill>
                  <a:srgbClr val="FF0000"/>
                </a:solidFill>
              </a:rPr>
              <a:t>s</a:t>
            </a:r>
            <a:endParaRPr lang="en-US" sz="2400" dirty="0">
              <a:solidFill>
                <a:srgbClr val="FF0000"/>
              </a:solidFill>
            </a:endParaRPr>
          </a:p>
        </p:txBody>
      </p:sp>
      <p:pic>
        <p:nvPicPr>
          <p:cNvPr id="29700" name="Picture 3"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6" name="Title 5"/>
          <p:cNvSpPr>
            <a:spLocks noGrp="1"/>
          </p:cNvSpPr>
          <p:nvPr>
            <p:ph type="title"/>
          </p:nvPr>
        </p:nvSpPr>
        <p:spPr>
          <a:xfrm>
            <a:off x="1371600" y="152400"/>
            <a:ext cx="7772400" cy="1143000"/>
          </a:xfrm>
        </p:spPr>
        <p:txBody>
          <a:bodyPr/>
          <a:lstStyle/>
          <a:p>
            <a:r>
              <a:rPr lang="en-US" dirty="0" smtClean="0"/>
              <a:t>Bulk Motion Extraction</a:t>
            </a:r>
            <a:endParaRPr lang="en-US" dirty="0"/>
          </a:p>
        </p:txBody>
      </p:sp>
      <p:pic>
        <p:nvPicPr>
          <p:cNvPr id="10" name="Content Placeholder 9" descr="bulk_strong_weak_comb_oval.pdf"/>
          <p:cNvPicPr>
            <a:picLocks noGrp="1" noChangeAspect="1"/>
          </p:cNvPicPr>
          <p:nvPr>
            <p:ph idx="1"/>
          </p:nvPr>
        </p:nvPicPr>
        <mc:AlternateContent>
          <mc:Choice xmlns:ma="http://schemas.microsoft.com/office/mac/drawingml/2008/main" Requires="ma">
            <p:blipFill>
              <a:blip r:embed="rId4"/>
              <a:srcRect l="-1332" r="-1332"/>
              <a:stretch>
                <a:fillRect/>
              </a:stretch>
            </p:blipFill>
          </mc:Choice>
          <mc:Fallback>
            <p:blipFill>
              <a:blip r:embed="rId5"/>
              <a:srcRect l="-1332" r="-1332"/>
              <a:stretch>
                <a:fillRect/>
              </a:stretch>
            </p:blipFill>
          </mc:Fallback>
        </mc:AlternateContent>
        <p:spPr>
          <a:xfrm>
            <a:off x="228600" y="1524000"/>
            <a:ext cx="8636000" cy="4572000"/>
          </a:xfrm>
        </p:spPr>
      </p:pic>
      <p:sp>
        <p:nvSpPr>
          <p:cNvPr id="7" name="Date Placeholder 6"/>
          <p:cNvSpPr>
            <a:spLocks noGrp="1"/>
          </p:cNvSpPr>
          <p:nvPr>
            <p:ph type="dt" sz="half" idx="10"/>
          </p:nvPr>
        </p:nvSpPr>
        <p:spPr/>
        <p:txBody>
          <a:bodyPr/>
          <a:lstStyle/>
          <a:p>
            <a:pPr>
              <a:defRPr/>
            </a:pPr>
            <a:fld id="{096D70F0-C1A1-254B-8F79-FF5C80315AFF}" type="datetime4">
              <a:rPr lang="en-US" smtClean="0"/>
              <a:t>April 29, 2013</a:t>
            </a:fld>
            <a:endParaRPr lang="en-US"/>
          </a:p>
        </p:txBody>
      </p:sp>
      <p:sp>
        <p:nvSpPr>
          <p:cNvPr id="9" name="Footer Placeholder 8"/>
          <p:cNvSpPr>
            <a:spLocks noGrp="1"/>
          </p:cNvSpPr>
          <p:nvPr>
            <p:ph type="ftr" sz="quarter" idx="11"/>
          </p:nvPr>
        </p:nvSpPr>
        <p:spPr/>
        <p:txBody>
          <a:bodyPr/>
          <a:lstStyle/>
          <a:p>
            <a:pPr>
              <a:defRPr/>
            </a:pPr>
            <a:r>
              <a:rPr lang="en-US" smtClean="0"/>
              <a:t>Johnson - Postdoc Symposium</a:t>
            </a:r>
            <a:endParaRPr lang="en-US"/>
          </a:p>
        </p:txBody>
      </p:sp>
      <p:sp>
        <p:nvSpPr>
          <p:cNvPr id="8" name="Slide Number Placeholder 7"/>
          <p:cNvSpPr>
            <a:spLocks noGrp="1"/>
          </p:cNvSpPr>
          <p:nvPr>
            <p:ph type="sldNum" sz="quarter" idx="12"/>
          </p:nvPr>
        </p:nvSpPr>
        <p:spPr/>
        <p:txBody>
          <a:bodyPr/>
          <a:lstStyle/>
          <a:p>
            <a:pPr>
              <a:defRPr/>
            </a:pPr>
            <a:fld id="{1B1AFC33-3B6F-FC4C-8D6E-345AD69396F1}" type="slidenum">
              <a:rPr lang="en-US" smtClean="0"/>
              <a:pPr>
                <a:defRPr/>
              </a:pPr>
              <a:t>36</a:t>
            </a:fld>
            <a:endParaRPr lang="en-US" dirty="0"/>
          </a:p>
        </p:txBody>
      </p:sp>
      <p:sp>
        <p:nvSpPr>
          <p:cNvPr id="12" name="TextBox 11"/>
          <p:cNvSpPr txBox="1"/>
          <p:nvPr/>
        </p:nvSpPr>
        <p:spPr>
          <a:xfrm>
            <a:off x="2743200" y="2831068"/>
            <a:ext cx="967967" cy="369332"/>
          </a:xfrm>
          <a:prstGeom prst="rect">
            <a:avLst/>
          </a:prstGeom>
          <a:noFill/>
        </p:spPr>
        <p:txBody>
          <a:bodyPr wrap="none" rtlCol="0">
            <a:spAutoFit/>
          </a:bodyPr>
          <a:lstStyle/>
          <a:p>
            <a:r>
              <a:rPr lang="en-US" sz="1800" dirty="0" smtClean="0">
                <a:solidFill>
                  <a:srgbClr val="CC6600"/>
                </a:solidFill>
              </a:rPr>
              <a:t>Bulk VF</a:t>
            </a:r>
            <a:endParaRPr lang="en-US" sz="1800" dirty="0">
              <a:solidFill>
                <a:srgbClr val="CC6600"/>
              </a:solidFill>
            </a:endParaRPr>
          </a:p>
        </p:txBody>
      </p:sp>
      <p:sp>
        <p:nvSpPr>
          <p:cNvPr id="13" name="TextBox 12"/>
          <p:cNvSpPr txBox="1"/>
          <p:nvPr/>
        </p:nvSpPr>
        <p:spPr>
          <a:xfrm>
            <a:off x="7115930" y="2590800"/>
            <a:ext cx="885070" cy="646331"/>
          </a:xfrm>
          <a:prstGeom prst="rect">
            <a:avLst/>
          </a:prstGeom>
          <a:noFill/>
        </p:spPr>
        <p:txBody>
          <a:bodyPr wrap="none" rtlCol="0">
            <a:spAutoFit/>
          </a:bodyPr>
          <a:lstStyle/>
          <a:p>
            <a:r>
              <a:rPr lang="en-US" sz="1800" dirty="0" smtClean="0">
                <a:solidFill>
                  <a:srgbClr val="CC6600"/>
                </a:solidFill>
              </a:rPr>
              <a:t>Strong </a:t>
            </a:r>
          </a:p>
          <a:p>
            <a:r>
              <a:rPr lang="en-US" sz="1800" dirty="0" smtClean="0">
                <a:solidFill>
                  <a:srgbClr val="CC6600"/>
                </a:solidFill>
              </a:rPr>
              <a:t>NCM</a:t>
            </a:r>
            <a:endParaRPr lang="en-US" sz="1800" dirty="0">
              <a:solidFill>
                <a:srgbClr val="CC6600"/>
              </a:solidFill>
            </a:endParaRPr>
          </a:p>
        </p:txBody>
      </p:sp>
      <p:sp>
        <p:nvSpPr>
          <p:cNvPr id="14" name="TextBox 13"/>
          <p:cNvSpPr txBox="1"/>
          <p:nvPr/>
        </p:nvSpPr>
        <p:spPr>
          <a:xfrm>
            <a:off x="2819400" y="4876800"/>
            <a:ext cx="762898" cy="646331"/>
          </a:xfrm>
          <a:prstGeom prst="rect">
            <a:avLst/>
          </a:prstGeom>
          <a:noFill/>
        </p:spPr>
        <p:txBody>
          <a:bodyPr wrap="none" rtlCol="0">
            <a:spAutoFit/>
          </a:bodyPr>
          <a:lstStyle/>
          <a:p>
            <a:r>
              <a:rPr lang="en-US" sz="1800" dirty="0" smtClean="0">
                <a:solidFill>
                  <a:srgbClr val="CC6600"/>
                </a:solidFill>
              </a:rPr>
              <a:t>Weak</a:t>
            </a:r>
          </a:p>
          <a:p>
            <a:r>
              <a:rPr lang="en-US" sz="1800" dirty="0" smtClean="0">
                <a:solidFill>
                  <a:srgbClr val="CC6600"/>
                </a:solidFill>
              </a:rPr>
              <a:t>NCM</a:t>
            </a:r>
            <a:endParaRPr lang="en-US" sz="1800" dirty="0">
              <a:solidFill>
                <a:srgbClr val="CC6600"/>
              </a:solidFill>
            </a:endParaRPr>
          </a:p>
        </p:txBody>
      </p:sp>
      <p:sp>
        <p:nvSpPr>
          <p:cNvPr id="15" name="TextBox 14"/>
          <p:cNvSpPr txBox="1"/>
          <p:nvPr/>
        </p:nvSpPr>
        <p:spPr>
          <a:xfrm>
            <a:off x="7086600" y="4876800"/>
            <a:ext cx="957513" cy="646331"/>
          </a:xfrm>
          <a:prstGeom prst="rect">
            <a:avLst/>
          </a:prstGeom>
          <a:noFill/>
        </p:spPr>
        <p:txBody>
          <a:bodyPr wrap="none" rtlCol="0">
            <a:spAutoFit/>
          </a:bodyPr>
          <a:lstStyle/>
          <a:p>
            <a:r>
              <a:rPr lang="en-US" sz="1800" dirty="0" smtClean="0">
                <a:solidFill>
                  <a:srgbClr val="CC6600"/>
                </a:solidFill>
              </a:rPr>
              <a:t>Strong </a:t>
            </a:r>
          </a:p>
          <a:p>
            <a:r>
              <a:rPr lang="en-US" sz="1800" dirty="0" smtClean="0">
                <a:solidFill>
                  <a:srgbClr val="CC6600"/>
                </a:solidFill>
              </a:rPr>
              <a:t>+ Weak</a:t>
            </a:r>
            <a:endParaRPr lang="en-US" sz="1800" dirty="0">
              <a:solidFill>
                <a:srgbClr val="CC66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Collaborators</a:t>
            </a:r>
            <a:endParaRPr lang="en-US" dirty="0"/>
          </a:p>
        </p:txBody>
      </p:sp>
      <p:sp>
        <p:nvSpPr>
          <p:cNvPr id="12" name="Content Placeholder 11"/>
          <p:cNvSpPr>
            <a:spLocks noGrp="1"/>
          </p:cNvSpPr>
          <p:nvPr>
            <p:ph idx="1"/>
          </p:nvPr>
        </p:nvSpPr>
        <p:spPr/>
        <p:txBody>
          <a:bodyPr/>
          <a:lstStyle/>
          <a:p>
            <a:r>
              <a:rPr lang="en-US" dirty="0" smtClean="0"/>
              <a:t>Kristy </a:t>
            </a:r>
            <a:r>
              <a:rPr lang="en-US" dirty="0" err="1" smtClean="0"/>
              <a:t>McQuinn</a:t>
            </a:r>
            <a:r>
              <a:rPr lang="en-US" dirty="0" smtClean="0"/>
              <a:t> – University of Minnesota</a:t>
            </a:r>
          </a:p>
          <a:p>
            <a:r>
              <a:rPr lang="en-US" dirty="0" err="1" smtClean="0"/>
              <a:t>Baerbel</a:t>
            </a:r>
            <a:r>
              <a:rPr lang="en-US" dirty="0" smtClean="0"/>
              <a:t> </a:t>
            </a:r>
            <a:r>
              <a:rPr lang="en-US" dirty="0" err="1" smtClean="0"/>
              <a:t>Koribalski</a:t>
            </a:r>
            <a:r>
              <a:rPr lang="en-US" dirty="0" smtClean="0"/>
              <a:t> – CSIRO, Sydney	</a:t>
            </a:r>
          </a:p>
          <a:p>
            <a:r>
              <a:rPr lang="en-US" dirty="0" smtClean="0"/>
              <a:t>Jeremy </a:t>
            </a:r>
            <a:r>
              <a:rPr lang="en-US" dirty="0" err="1" smtClean="0"/>
              <a:t>Bailin</a:t>
            </a:r>
            <a:r>
              <a:rPr lang="en-US" dirty="0" smtClean="0"/>
              <a:t> – University of Alabama</a:t>
            </a:r>
          </a:p>
          <a:p>
            <a:r>
              <a:rPr lang="en-US" dirty="0" smtClean="0"/>
              <a:t>Alyson Ford – NRAO, Green Bank</a:t>
            </a:r>
          </a:p>
          <a:p>
            <a:r>
              <a:rPr lang="en-US" dirty="0" smtClean="0"/>
              <a:t>[</a:t>
            </a:r>
            <a:r>
              <a:rPr lang="en-US" dirty="0" err="1" smtClean="0"/>
              <a:t>Gurtina</a:t>
            </a:r>
            <a:r>
              <a:rPr lang="en-US" dirty="0" smtClean="0"/>
              <a:t> </a:t>
            </a:r>
            <a:r>
              <a:rPr lang="en-US" dirty="0" err="1" smtClean="0"/>
              <a:t>Besla</a:t>
            </a:r>
            <a:r>
              <a:rPr lang="en-US" dirty="0" smtClean="0"/>
              <a:t> – Colombia University]</a:t>
            </a:r>
            <a:endParaRPr lang="en-US" dirty="0"/>
          </a:p>
        </p:txBody>
      </p:sp>
      <p:sp>
        <p:nvSpPr>
          <p:cNvPr id="5" name="Date Placeholder 4"/>
          <p:cNvSpPr>
            <a:spLocks noGrp="1"/>
          </p:cNvSpPr>
          <p:nvPr>
            <p:ph type="dt" sz="half" idx="10"/>
          </p:nvPr>
        </p:nvSpPr>
        <p:spPr/>
        <p:txBody>
          <a:bodyPr/>
          <a:lstStyle/>
          <a:p>
            <a:fld id="{721183C9-81FD-DE47-A3D3-0B5D3FED2871}" type="datetime4">
              <a:rPr lang="en-US" smtClean="0"/>
              <a:pPr/>
              <a:t>April 29, 2013</a:t>
            </a:fld>
            <a:endParaRPr lang="en-US"/>
          </a:p>
        </p:txBody>
      </p:sp>
      <p:sp>
        <p:nvSpPr>
          <p:cNvPr id="8" name="Footer Placeholder 7"/>
          <p:cNvSpPr>
            <a:spLocks noGrp="1"/>
          </p:cNvSpPr>
          <p:nvPr>
            <p:ph type="ftr" sz="quarter" idx="11"/>
          </p:nvPr>
        </p:nvSpPr>
        <p:spPr/>
        <p:txBody>
          <a:bodyPr/>
          <a:lstStyle/>
          <a:p>
            <a:r>
              <a:rPr lang="en-US" smtClean="0"/>
              <a:t>Johnson - Postdoc Symposium</a:t>
            </a:r>
            <a:endParaRPr lang="en-US"/>
          </a:p>
        </p:txBody>
      </p:sp>
      <p:sp>
        <p:nvSpPr>
          <p:cNvPr id="6" name="Slide Number Placeholder 5"/>
          <p:cNvSpPr>
            <a:spLocks noGrp="1"/>
          </p:cNvSpPr>
          <p:nvPr>
            <p:ph type="sldNum" sz="quarter" idx="12"/>
          </p:nvPr>
        </p:nvSpPr>
        <p:spPr/>
        <p:txBody>
          <a:bodyPr/>
          <a:lstStyle/>
          <a:p>
            <a:fld id="{1B1AFC33-3B6F-FC4C-8D6E-345AD69396F1}" type="slidenum">
              <a:rPr lang="en-US" smtClean="0"/>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Motivation</a:t>
            </a:r>
            <a:endParaRPr lang="en-US" dirty="0"/>
          </a:p>
        </p:txBody>
      </p:sp>
      <p:sp>
        <p:nvSpPr>
          <p:cNvPr id="12" name="Content Placeholder 11"/>
          <p:cNvSpPr>
            <a:spLocks noGrp="1"/>
          </p:cNvSpPr>
          <p:nvPr>
            <p:ph idx="1"/>
          </p:nvPr>
        </p:nvSpPr>
        <p:spPr>
          <a:xfrm>
            <a:off x="685800" y="1752600"/>
            <a:ext cx="7772400" cy="4343400"/>
          </a:xfrm>
        </p:spPr>
        <p:txBody>
          <a:bodyPr>
            <a:normAutofit/>
          </a:bodyPr>
          <a:lstStyle/>
          <a:p>
            <a:pPr algn="ctr">
              <a:buNone/>
            </a:pPr>
            <a:r>
              <a:rPr lang="en-US" sz="4800" dirty="0" smtClean="0"/>
              <a:t>What is the role </a:t>
            </a:r>
            <a:r>
              <a:rPr lang="en-US" sz="4800" dirty="0" smtClean="0"/>
              <a:t>of interactions/mergers </a:t>
            </a:r>
            <a:r>
              <a:rPr lang="en-US" sz="4800" dirty="0" smtClean="0"/>
              <a:t>between</a:t>
            </a:r>
            <a:r>
              <a:rPr lang="en-US" sz="4800" dirty="0" smtClean="0"/>
              <a:t> dwarf galaxies in the local universe?</a:t>
            </a:r>
            <a:endParaRPr lang="en-US" sz="4800" dirty="0" smtClean="0"/>
          </a:p>
          <a:p>
            <a:pPr algn="ctr"/>
            <a:endParaRPr lang="en-US" sz="4800" dirty="0"/>
          </a:p>
        </p:txBody>
      </p:sp>
      <p:sp>
        <p:nvSpPr>
          <p:cNvPr id="5" name="Date Placeholder 4"/>
          <p:cNvSpPr>
            <a:spLocks noGrp="1"/>
          </p:cNvSpPr>
          <p:nvPr>
            <p:ph type="dt" sz="half" idx="10"/>
          </p:nvPr>
        </p:nvSpPr>
        <p:spPr/>
        <p:txBody>
          <a:bodyPr/>
          <a:lstStyle/>
          <a:p>
            <a:pPr>
              <a:defRPr/>
            </a:pPr>
            <a:fld id="{5D8D1D30-0032-7940-8518-403556581120}"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5</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sp>
        <p:nvSpPr>
          <p:cNvPr id="12" name="Content Placeholder 11"/>
          <p:cNvSpPr>
            <a:spLocks noGrp="1"/>
          </p:cNvSpPr>
          <p:nvPr>
            <p:ph idx="1"/>
          </p:nvPr>
        </p:nvSpPr>
        <p:spPr>
          <a:xfrm>
            <a:off x="685800" y="1752600"/>
            <a:ext cx="7848600" cy="4495800"/>
          </a:xfrm>
        </p:spPr>
        <p:txBody>
          <a:bodyPr>
            <a:normAutofit fontScale="85000" lnSpcReduction="10000"/>
          </a:bodyPr>
          <a:lstStyle/>
          <a:p>
            <a:r>
              <a:rPr lang="en-US" dirty="0" smtClean="0">
                <a:solidFill>
                  <a:srgbClr val="FF0000"/>
                </a:solidFill>
              </a:rPr>
              <a:t>LITTLE THINGS </a:t>
            </a:r>
            <a:r>
              <a:rPr lang="en-US" dirty="0" smtClean="0"/>
              <a:t>= </a:t>
            </a:r>
            <a:r>
              <a:rPr lang="en-US" dirty="0" smtClean="0">
                <a:solidFill>
                  <a:srgbClr val="FF0000"/>
                </a:solidFill>
              </a:rPr>
              <a:t>L</a:t>
            </a:r>
            <a:r>
              <a:rPr lang="en-US" dirty="0" smtClean="0"/>
              <a:t>ocal </a:t>
            </a:r>
            <a:r>
              <a:rPr lang="en-US" dirty="0" smtClean="0">
                <a:solidFill>
                  <a:srgbClr val="FF0000"/>
                </a:solidFill>
              </a:rPr>
              <a:t>I</a:t>
            </a:r>
            <a:r>
              <a:rPr lang="en-US" dirty="0" smtClean="0"/>
              <a:t>rregulars </a:t>
            </a:r>
            <a:r>
              <a:rPr lang="en-US" dirty="0" smtClean="0">
                <a:solidFill>
                  <a:srgbClr val="FF0000"/>
                </a:solidFill>
              </a:rPr>
              <a:t>T</a:t>
            </a:r>
            <a:r>
              <a:rPr lang="en-US" dirty="0" smtClean="0"/>
              <a:t>hat </a:t>
            </a:r>
            <a:r>
              <a:rPr lang="en-US" dirty="0" smtClean="0">
                <a:solidFill>
                  <a:srgbClr val="FF0000"/>
                </a:solidFill>
              </a:rPr>
              <a:t>T</a:t>
            </a:r>
            <a:r>
              <a:rPr lang="en-US" dirty="0" smtClean="0"/>
              <a:t>race </a:t>
            </a:r>
            <a:r>
              <a:rPr lang="en-US" dirty="0" smtClean="0">
                <a:solidFill>
                  <a:srgbClr val="FF0000"/>
                </a:solidFill>
              </a:rPr>
              <a:t>L</a:t>
            </a:r>
            <a:r>
              <a:rPr lang="en-US" dirty="0" smtClean="0"/>
              <a:t>uminosity </a:t>
            </a:r>
            <a:r>
              <a:rPr lang="en-US" dirty="0" smtClean="0">
                <a:solidFill>
                  <a:srgbClr val="FF0000"/>
                </a:solidFill>
              </a:rPr>
              <a:t>E</a:t>
            </a:r>
            <a:r>
              <a:rPr lang="en-US" dirty="0" smtClean="0"/>
              <a:t>xtremes, </a:t>
            </a:r>
            <a:r>
              <a:rPr lang="en-US" dirty="0" smtClean="0">
                <a:solidFill>
                  <a:srgbClr val="FF0000"/>
                </a:solidFill>
              </a:rPr>
              <a:t>T</a:t>
            </a:r>
            <a:r>
              <a:rPr lang="en-US" dirty="0" smtClean="0"/>
              <a:t>he </a:t>
            </a:r>
            <a:r>
              <a:rPr lang="en-US" dirty="0" smtClean="0">
                <a:solidFill>
                  <a:srgbClr val="FF0000"/>
                </a:solidFill>
              </a:rPr>
              <a:t>HI</a:t>
            </a:r>
            <a:r>
              <a:rPr lang="en-US" dirty="0" smtClean="0"/>
              <a:t> </a:t>
            </a:r>
            <a:r>
              <a:rPr lang="en-US" dirty="0" smtClean="0">
                <a:solidFill>
                  <a:srgbClr val="FF0000"/>
                </a:solidFill>
              </a:rPr>
              <a:t>N</a:t>
            </a:r>
            <a:r>
              <a:rPr lang="en-US" dirty="0" smtClean="0"/>
              <a:t>earby </a:t>
            </a:r>
            <a:r>
              <a:rPr lang="en-US" dirty="0" smtClean="0">
                <a:solidFill>
                  <a:srgbClr val="FF0000"/>
                </a:solidFill>
              </a:rPr>
              <a:t>G</a:t>
            </a:r>
            <a:r>
              <a:rPr lang="en-US" dirty="0" smtClean="0"/>
              <a:t>alaxy </a:t>
            </a:r>
            <a:r>
              <a:rPr lang="en-US" dirty="0" smtClean="0">
                <a:solidFill>
                  <a:srgbClr val="FF0000"/>
                </a:solidFill>
              </a:rPr>
              <a:t>S</a:t>
            </a:r>
            <a:r>
              <a:rPr lang="en-US" dirty="0" smtClean="0"/>
              <a:t>urvey</a:t>
            </a:r>
          </a:p>
          <a:p>
            <a:r>
              <a:rPr lang="en-US" dirty="0" smtClean="0"/>
              <a:t>GOAL: understand how </a:t>
            </a:r>
            <a:r>
              <a:rPr lang="en-US" dirty="0" smtClean="0"/>
              <a:t>stars form</a:t>
            </a:r>
            <a:r>
              <a:rPr lang="en-US" dirty="0" smtClean="0"/>
              <a:t> in </a:t>
            </a:r>
            <a:r>
              <a:rPr lang="en-US" dirty="0" err="1" smtClean="0"/>
              <a:t>dIrr</a:t>
            </a:r>
            <a:r>
              <a:rPr lang="en-US" dirty="0" smtClean="0"/>
              <a:t> galaxies – 41 </a:t>
            </a:r>
            <a:r>
              <a:rPr lang="en-US" dirty="0" err="1" smtClean="0"/>
              <a:t>dIrr</a:t>
            </a:r>
            <a:r>
              <a:rPr lang="en-US" dirty="0" smtClean="0"/>
              <a:t> galaxies in sample chosen to be “isolated” </a:t>
            </a:r>
          </a:p>
          <a:p>
            <a:r>
              <a:rPr lang="en-US" dirty="0" smtClean="0"/>
              <a:t>multi-wavelength dataset including </a:t>
            </a:r>
            <a:r>
              <a:rPr lang="en-US" i="1" dirty="0" err="1" smtClean="0"/>
              <a:t>Galex</a:t>
            </a:r>
            <a:r>
              <a:rPr lang="en-US" i="1" dirty="0" smtClean="0"/>
              <a:t> </a:t>
            </a:r>
            <a:r>
              <a:rPr lang="en-US" dirty="0" smtClean="0"/>
              <a:t>FUV &amp; NUV</a:t>
            </a:r>
            <a:r>
              <a:rPr lang="en-US" dirty="0" smtClean="0"/>
              <a:t>, UBVJHK &amp; Hα photometry, </a:t>
            </a:r>
            <a:r>
              <a:rPr lang="en-US" i="1" dirty="0" smtClean="0"/>
              <a:t>Spitzer </a:t>
            </a:r>
            <a:r>
              <a:rPr lang="en-US" dirty="0" smtClean="0"/>
              <a:t>3.6μm, and VLA B-, C-, and D-array HI emission data.  </a:t>
            </a:r>
          </a:p>
          <a:p>
            <a:r>
              <a:rPr lang="en-US" dirty="0" smtClean="0"/>
              <a:t>for more </a:t>
            </a:r>
            <a:r>
              <a:rPr lang="en-US" dirty="0" smtClean="0"/>
              <a:t>information see Hunter+ 2012 and: </a:t>
            </a:r>
            <a:r>
              <a:rPr lang="en-US" sz="2162" dirty="0" smtClean="0">
                <a:hlinkClick r:id="rId4"/>
              </a:rPr>
              <a:t>https</a:t>
            </a:r>
            <a:r>
              <a:rPr lang="en-US" sz="2162" dirty="0" smtClean="0">
                <a:hlinkClick r:id="rId4"/>
              </a:rPr>
              <a:t>://science.nrao.edu/science/surveys/littlethings</a:t>
            </a:r>
            <a:r>
              <a:rPr lang="en-US" sz="2162" dirty="0" smtClean="0">
                <a:hlinkClick r:id="rId4"/>
              </a:rPr>
              <a:t>/</a:t>
            </a:r>
            <a:endParaRPr lang="en-US" sz="2162" dirty="0" smtClean="0"/>
          </a:p>
          <a:p>
            <a:r>
              <a:rPr lang="en-US" sz="2595" dirty="0" smtClean="0"/>
              <a:t>Dr. Deidre Hunter </a:t>
            </a:r>
            <a:r>
              <a:rPr lang="en-US" sz="2595" dirty="0" smtClean="0"/>
              <a:t>Colloquium – this Wednesday, 2 pm!!</a:t>
            </a:r>
            <a:endParaRPr lang="en-US" sz="2595" dirty="0"/>
          </a:p>
        </p:txBody>
      </p:sp>
      <p:sp>
        <p:nvSpPr>
          <p:cNvPr id="5" name="Date Placeholder 4"/>
          <p:cNvSpPr>
            <a:spLocks noGrp="1"/>
          </p:cNvSpPr>
          <p:nvPr>
            <p:ph type="dt" sz="half" idx="10"/>
          </p:nvPr>
        </p:nvSpPr>
        <p:spPr/>
        <p:txBody>
          <a:bodyPr/>
          <a:lstStyle/>
          <a:p>
            <a:pPr>
              <a:defRPr/>
            </a:pPr>
            <a:fld id="{5D8D1D30-0032-7940-8518-403556581120}"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6</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pic>
        <p:nvPicPr>
          <p:cNvPr id="9" name="Content Placeholder 8" descr="ddo165_color.jpg"/>
          <p:cNvPicPr>
            <a:picLocks noGrp="1" noChangeAspect="1"/>
          </p:cNvPicPr>
          <p:nvPr>
            <p:ph idx="1"/>
          </p:nvPr>
        </p:nvPicPr>
        <p:blipFill>
          <a:blip r:embed="rId4"/>
          <a:srcRect l="-18043" r="-18043"/>
          <a:stretch>
            <a:fillRect/>
          </a:stretch>
        </p:blipFill>
        <p:spPr>
          <a:xfrm>
            <a:off x="1371600" y="1524000"/>
            <a:ext cx="8454190" cy="4724400"/>
          </a:xfrm>
        </p:spPr>
      </p:pic>
      <p:sp>
        <p:nvSpPr>
          <p:cNvPr id="5" name="Date Placeholder 4"/>
          <p:cNvSpPr>
            <a:spLocks noGrp="1"/>
          </p:cNvSpPr>
          <p:nvPr>
            <p:ph type="dt" sz="half" idx="10"/>
          </p:nvPr>
        </p:nvSpPr>
        <p:spPr/>
        <p:txBody>
          <a:bodyPr/>
          <a:lstStyle/>
          <a:p>
            <a:pPr>
              <a:defRPr/>
            </a:pPr>
            <a:fld id="{5D8D1D30-0032-7940-8518-403556581120}"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7</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
        <p:nvSpPr>
          <p:cNvPr id="10" name="TextBox 9"/>
          <p:cNvSpPr txBox="1"/>
          <p:nvPr/>
        </p:nvSpPr>
        <p:spPr>
          <a:xfrm>
            <a:off x="0" y="1752600"/>
            <a:ext cx="3852337" cy="954107"/>
          </a:xfrm>
          <a:prstGeom prst="rect">
            <a:avLst/>
          </a:prstGeom>
          <a:noFill/>
        </p:spPr>
        <p:txBody>
          <a:bodyPr wrap="none" rtlCol="0">
            <a:spAutoFit/>
          </a:bodyPr>
          <a:lstStyle/>
          <a:p>
            <a:r>
              <a:rPr lang="en-US" dirty="0" smtClean="0"/>
              <a:t>DDO 165 </a:t>
            </a:r>
            <a:r>
              <a:rPr lang="en-US" dirty="0" smtClean="0"/>
              <a:t>–</a:t>
            </a:r>
            <a:r>
              <a:rPr lang="en-US" dirty="0" smtClean="0"/>
              <a:t> Member of </a:t>
            </a:r>
          </a:p>
          <a:p>
            <a:r>
              <a:rPr lang="en-US" dirty="0" smtClean="0"/>
              <a:t>M81/M82 Group</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pic>
        <p:nvPicPr>
          <p:cNvPr id="9" name="Content Placeholder 8" descr="ddo165_color.jpg"/>
          <p:cNvPicPr>
            <a:picLocks noGrp="1" noChangeAspect="1"/>
          </p:cNvPicPr>
          <p:nvPr>
            <p:ph idx="1"/>
          </p:nvPr>
        </p:nvPicPr>
        <p:blipFill>
          <a:blip r:embed="rId4"/>
          <a:stretch>
            <a:fillRect/>
          </a:stretch>
        </p:blipFill>
        <p:spPr>
          <a:xfrm>
            <a:off x="3581400" y="1066800"/>
            <a:ext cx="5110926" cy="5227084"/>
          </a:xfrm>
        </p:spPr>
      </p:pic>
      <p:sp>
        <p:nvSpPr>
          <p:cNvPr id="5" name="Date Placeholder 4"/>
          <p:cNvSpPr>
            <a:spLocks noGrp="1"/>
          </p:cNvSpPr>
          <p:nvPr>
            <p:ph type="dt" sz="half" idx="10"/>
          </p:nvPr>
        </p:nvSpPr>
        <p:spPr/>
        <p:txBody>
          <a:bodyPr/>
          <a:lstStyle/>
          <a:p>
            <a:pPr>
              <a:defRPr/>
            </a:pPr>
            <a:fld id="{5D8D1D30-0032-7940-8518-403556581120}"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8</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
        <p:nvSpPr>
          <p:cNvPr id="10" name="TextBox 9"/>
          <p:cNvSpPr txBox="1"/>
          <p:nvPr/>
        </p:nvSpPr>
        <p:spPr>
          <a:xfrm>
            <a:off x="0" y="1789093"/>
            <a:ext cx="4908873" cy="954107"/>
          </a:xfrm>
          <a:prstGeom prst="rect">
            <a:avLst/>
          </a:prstGeom>
          <a:noFill/>
        </p:spPr>
        <p:txBody>
          <a:bodyPr wrap="none" rtlCol="0">
            <a:spAutoFit/>
          </a:bodyPr>
          <a:lstStyle/>
          <a:p>
            <a:r>
              <a:rPr lang="en-US" dirty="0" smtClean="0"/>
              <a:t>DDO 168 – Member of Canes </a:t>
            </a:r>
          </a:p>
          <a:p>
            <a:r>
              <a:rPr lang="en-US" dirty="0" err="1" smtClean="0"/>
              <a:t>Venatici</a:t>
            </a:r>
            <a:r>
              <a:rPr lang="en-US" dirty="0" smtClean="0"/>
              <a:t> Cloud</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9" name="Picture 7" descr="ltlogo_final_small.jpg"/>
          <p:cNvPicPr>
            <a:picLocks noChangeAspect="1"/>
          </p:cNvPicPr>
          <p:nvPr/>
        </p:nvPicPr>
        <p:blipFill>
          <a:blip r:embed="rId3"/>
          <a:srcRect/>
          <a:stretch>
            <a:fillRect/>
          </a:stretch>
        </p:blipFill>
        <p:spPr bwMode="auto">
          <a:xfrm>
            <a:off x="0" y="0"/>
            <a:ext cx="1524000" cy="1524000"/>
          </a:xfrm>
          <a:prstGeom prst="rect">
            <a:avLst/>
          </a:prstGeom>
          <a:noFill/>
          <a:ln w="9525">
            <a:noFill/>
            <a:miter lim="800000"/>
            <a:headEnd/>
            <a:tailEnd/>
          </a:ln>
        </p:spPr>
      </p:pic>
      <p:sp>
        <p:nvSpPr>
          <p:cNvPr id="7" name="Title 6"/>
          <p:cNvSpPr>
            <a:spLocks noGrp="1"/>
          </p:cNvSpPr>
          <p:nvPr>
            <p:ph type="title"/>
          </p:nvPr>
        </p:nvSpPr>
        <p:spPr>
          <a:xfrm>
            <a:off x="1371600" y="152400"/>
            <a:ext cx="7772400" cy="1143000"/>
          </a:xfrm>
        </p:spPr>
        <p:txBody>
          <a:bodyPr/>
          <a:lstStyle/>
          <a:p>
            <a:r>
              <a:rPr lang="en-US" dirty="0" smtClean="0"/>
              <a:t>Introduction</a:t>
            </a:r>
            <a:endParaRPr lang="en-US" dirty="0"/>
          </a:p>
        </p:txBody>
      </p:sp>
      <p:pic>
        <p:nvPicPr>
          <p:cNvPr id="9" name="Content Placeholder 8" descr="ddo165_color.jpg"/>
          <p:cNvPicPr>
            <a:picLocks noGrp="1" noChangeAspect="1"/>
          </p:cNvPicPr>
          <p:nvPr>
            <p:ph idx="1"/>
          </p:nvPr>
        </p:nvPicPr>
        <p:blipFill>
          <a:blip r:embed="rId4"/>
          <a:stretch>
            <a:fillRect/>
          </a:stretch>
        </p:blipFill>
        <p:spPr>
          <a:xfrm>
            <a:off x="3048000" y="990600"/>
            <a:ext cx="5688099" cy="5300881"/>
          </a:xfrm>
        </p:spPr>
      </p:pic>
      <p:sp>
        <p:nvSpPr>
          <p:cNvPr id="5" name="Date Placeholder 4"/>
          <p:cNvSpPr>
            <a:spLocks noGrp="1"/>
          </p:cNvSpPr>
          <p:nvPr>
            <p:ph type="dt" sz="half" idx="10"/>
          </p:nvPr>
        </p:nvSpPr>
        <p:spPr/>
        <p:txBody>
          <a:bodyPr/>
          <a:lstStyle/>
          <a:p>
            <a:pPr>
              <a:defRPr/>
            </a:pPr>
            <a:fld id="{5D8D1D30-0032-7940-8518-403556581120}" type="datetime4">
              <a:rPr lang="en-US" smtClean="0"/>
              <a:t>April 29, 2013</a:t>
            </a:fld>
            <a:endParaRPr lang="en-US"/>
          </a:p>
        </p:txBody>
      </p:sp>
      <p:sp>
        <p:nvSpPr>
          <p:cNvPr id="6" name="Slide Number Placeholder 5"/>
          <p:cNvSpPr>
            <a:spLocks noGrp="1"/>
          </p:cNvSpPr>
          <p:nvPr>
            <p:ph type="sldNum" sz="quarter" idx="12"/>
          </p:nvPr>
        </p:nvSpPr>
        <p:spPr/>
        <p:txBody>
          <a:bodyPr/>
          <a:lstStyle/>
          <a:p>
            <a:pPr>
              <a:defRPr/>
            </a:pPr>
            <a:fld id="{1B1AFC33-3B6F-FC4C-8D6E-345AD69396F1}" type="slidenum">
              <a:rPr lang="en-US" smtClean="0"/>
              <a:pPr>
                <a:defRPr/>
              </a:pPr>
              <a:t>9</a:t>
            </a:fld>
            <a:endParaRPr lang="en-US" dirty="0"/>
          </a:p>
        </p:txBody>
      </p:sp>
      <p:sp>
        <p:nvSpPr>
          <p:cNvPr id="8" name="Footer Placeholder 7"/>
          <p:cNvSpPr>
            <a:spLocks noGrp="1"/>
          </p:cNvSpPr>
          <p:nvPr>
            <p:ph type="ftr" sz="quarter" idx="11"/>
          </p:nvPr>
        </p:nvSpPr>
        <p:spPr/>
        <p:txBody>
          <a:bodyPr/>
          <a:lstStyle/>
          <a:p>
            <a:pPr>
              <a:defRPr/>
            </a:pPr>
            <a:r>
              <a:rPr lang="en-US" smtClean="0"/>
              <a:t>Johnson - Postdoc Symposium</a:t>
            </a:r>
            <a:endParaRPr lang="en-US"/>
          </a:p>
        </p:txBody>
      </p:sp>
      <p:sp>
        <p:nvSpPr>
          <p:cNvPr id="10" name="TextBox 9"/>
          <p:cNvSpPr txBox="1"/>
          <p:nvPr/>
        </p:nvSpPr>
        <p:spPr>
          <a:xfrm>
            <a:off x="0" y="1752600"/>
            <a:ext cx="3537664" cy="954107"/>
          </a:xfrm>
          <a:prstGeom prst="rect">
            <a:avLst/>
          </a:prstGeom>
          <a:noFill/>
        </p:spPr>
        <p:txBody>
          <a:bodyPr wrap="none" rtlCol="0">
            <a:spAutoFit/>
          </a:bodyPr>
          <a:lstStyle/>
          <a:p>
            <a:r>
              <a:rPr lang="en-US" dirty="0" err="1" smtClean="0"/>
              <a:t>Haro</a:t>
            </a:r>
            <a:r>
              <a:rPr lang="en-US" dirty="0" smtClean="0"/>
              <a:t> 29 – No Known </a:t>
            </a:r>
          </a:p>
          <a:p>
            <a:r>
              <a:rPr lang="en-US" dirty="0" smtClean="0"/>
              <a:t>Group</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7">
      <a:dk1>
        <a:srgbClr val="808080"/>
      </a:dk1>
      <a:lt1>
        <a:srgbClr val="FDFFFA"/>
      </a:lt1>
      <a:dk2>
        <a:srgbClr val="000066"/>
      </a:dk2>
      <a:lt2>
        <a:srgbClr val="FBFCFF"/>
      </a:lt2>
      <a:accent1>
        <a:srgbClr val="CC6600"/>
      </a:accent1>
      <a:accent2>
        <a:srgbClr val="3333CC"/>
      </a:accent2>
      <a:accent3>
        <a:srgbClr val="AAAAB8"/>
      </a:accent3>
      <a:accent4>
        <a:srgbClr val="DADA00"/>
      </a:accent4>
      <a:accent5>
        <a:srgbClr val="E2B8AA"/>
      </a:accent5>
      <a:accent6>
        <a:srgbClr val="2D2DB9"/>
      </a:accent6>
      <a:hlink>
        <a:srgbClr val="CCCCFF"/>
      </a:hlink>
      <a:folHlink>
        <a:srgbClr val="B2B2B2"/>
      </a:folHlink>
    </a:clrScheme>
    <a:fontScheme name="Default Design">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CC66"/>
        </a:lt1>
        <a:dk2>
          <a:srgbClr val="000066"/>
        </a:dk2>
        <a:lt2>
          <a:srgbClr val="FFCC66"/>
        </a:lt2>
        <a:accent1>
          <a:srgbClr val="00CC99"/>
        </a:accent1>
        <a:accent2>
          <a:srgbClr val="3333CC"/>
        </a:accent2>
        <a:accent3>
          <a:srgbClr val="AAAAB8"/>
        </a:accent3>
        <a:accent4>
          <a:srgbClr val="DAAE56"/>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7">
      <a:dk1>
        <a:srgbClr val="808080"/>
      </a:dk1>
      <a:lt1>
        <a:srgbClr val="FDFFFA"/>
      </a:lt1>
      <a:dk2>
        <a:srgbClr val="000066"/>
      </a:dk2>
      <a:lt2>
        <a:srgbClr val="FBFCFF"/>
      </a:lt2>
      <a:accent1>
        <a:srgbClr val="CC6600"/>
      </a:accent1>
      <a:accent2>
        <a:srgbClr val="3333CC"/>
      </a:accent2>
      <a:accent3>
        <a:srgbClr val="AAAAB8"/>
      </a:accent3>
      <a:accent4>
        <a:srgbClr val="DADA00"/>
      </a:accent4>
      <a:accent5>
        <a:srgbClr val="E2B8AA"/>
      </a:accent5>
      <a:accent6>
        <a:srgbClr val="2D2DB9"/>
      </a:accent6>
      <a:hlink>
        <a:srgbClr val="CCCCFF"/>
      </a:hlink>
      <a:folHlink>
        <a:srgbClr val="B2B2B2"/>
      </a:folHlink>
    </a:clrScheme>
    <a:fontScheme name="Default Design">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CC66"/>
        </a:lt1>
        <a:dk2>
          <a:srgbClr val="000066"/>
        </a:dk2>
        <a:lt2>
          <a:srgbClr val="FFCC66"/>
        </a:lt2>
        <a:accent1>
          <a:srgbClr val="00CC99"/>
        </a:accent1>
        <a:accent2>
          <a:srgbClr val="3333CC"/>
        </a:accent2>
        <a:accent3>
          <a:srgbClr val="AAAAB8"/>
        </a:accent3>
        <a:accent4>
          <a:srgbClr val="DAAE56"/>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Custom 7">
      <a:dk1>
        <a:srgbClr val="808080"/>
      </a:dk1>
      <a:lt1>
        <a:srgbClr val="FDFFFA"/>
      </a:lt1>
      <a:dk2>
        <a:srgbClr val="000066"/>
      </a:dk2>
      <a:lt2>
        <a:srgbClr val="FBFCFF"/>
      </a:lt2>
      <a:accent1>
        <a:srgbClr val="CC6600"/>
      </a:accent1>
      <a:accent2>
        <a:srgbClr val="3333CC"/>
      </a:accent2>
      <a:accent3>
        <a:srgbClr val="AAAAB8"/>
      </a:accent3>
      <a:accent4>
        <a:srgbClr val="DADA00"/>
      </a:accent4>
      <a:accent5>
        <a:srgbClr val="E2B8AA"/>
      </a:accent5>
      <a:accent6>
        <a:srgbClr val="2D2DB9"/>
      </a:accent6>
      <a:hlink>
        <a:srgbClr val="CCCCFF"/>
      </a:hlink>
      <a:folHlink>
        <a:srgbClr val="B2B2B2"/>
      </a:folHlink>
    </a:clrScheme>
    <a:fontScheme name="Default Design">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CC66"/>
        </a:lt1>
        <a:dk2>
          <a:srgbClr val="000066"/>
        </a:dk2>
        <a:lt2>
          <a:srgbClr val="FFCC66"/>
        </a:lt2>
        <a:accent1>
          <a:srgbClr val="00CC99"/>
        </a:accent1>
        <a:accent2>
          <a:srgbClr val="3333CC"/>
        </a:accent2>
        <a:accent3>
          <a:srgbClr val="AAAAB8"/>
        </a:accent3>
        <a:accent4>
          <a:srgbClr val="DAAE56"/>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Custom 7">
      <a:dk1>
        <a:srgbClr val="808080"/>
      </a:dk1>
      <a:lt1>
        <a:srgbClr val="FDFFFA"/>
      </a:lt1>
      <a:dk2>
        <a:srgbClr val="000066"/>
      </a:dk2>
      <a:lt2>
        <a:srgbClr val="FBFCFF"/>
      </a:lt2>
      <a:accent1>
        <a:srgbClr val="CC6600"/>
      </a:accent1>
      <a:accent2>
        <a:srgbClr val="3333CC"/>
      </a:accent2>
      <a:accent3>
        <a:srgbClr val="AAAAB8"/>
      </a:accent3>
      <a:accent4>
        <a:srgbClr val="DADA00"/>
      </a:accent4>
      <a:accent5>
        <a:srgbClr val="E2B8AA"/>
      </a:accent5>
      <a:accent6>
        <a:srgbClr val="2D2DB9"/>
      </a:accent6>
      <a:hlink>
        <a:srgbClr val="CCCCFF"/>
      </a:hlink>
      <a:folHlink>
        <a:srgbClr val="B2B2B2"/>
      </a:folHlink>
    </a:clrScheme>
    <a:fontScheme name="Default Design">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CC66"/>
        </a:lt1>
        <a:dk2>
          <a:srgbClr val="000066"/>
        </a:dk2>
        <a:lt2>
          <a:srgbClr val="FFCC66"/>
        </a:lt2>
        <a:accent1>
          <a:srgbClr val="00CC99"/>
        </a:accent1>
        <a:accent2>
          <a:srgbClr val="3333CC"/>
        </a:accent2>
        <a:accent3>
          <a:srgbClr val="AAAAB8"/>
        </a:accent3>
        <a:accent4>
          <a:srgbClr val="DAAE56"/>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Custom 7">
      <a:dk1>
        <a:srgbClr val="808080"/>
      </a:dk1>
      <a:lt1>
        <a:srgbClr val="FDFFFA"/>
      </a:lt1>
      <a:dk2>
        <a:srgbClr val="000066"/>
      </a:dk2>
      <a:lt2>
        <a:srgbClr val="FBFCFF"/>
      </a:lt2>
      <a:accent1>
        <a:srgbClr val="CC6600"/>
      </a:accent1>
      <a:accent2>
        <a:srgbClr val="3333CC"/>
      </a:accent2>
      <a:accent3>
        <a:srgbClr val="AAAAB8"/>
      </a:accent3>
      <a:accent4>
        <a:srgbClr val="DADA00"/>
      </a:accent4>
      <a:accent5>
        <a:srgbClr val="E2B8AA"/>
      </a:accent5>
      <a:accent6>
        <a:srgbClr val="2D2DB9"/>
      </a:accent6>
      <a:hlink>
        <a:srgbClr val="CCCCFF"/>
      </a:hlink>
      <a:folHlink>
        <a:srgbClr val="B2B2B2"/>
      </a:folHlink>
    </a:clrScheme>
    <a:fontScheme name="Default Design">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CC66"/>
        </a:lt1>
        <a:dk2>
          <a:srgbClr val="000066"/>
        </a:dk2>
        <a:lt2>
          <a:srgbClr val="FFCC66"/>
        </a:lt2>
        <a:accent1>
          <a:srgbClr val="00CC99"/>
        </a:accent1>
        <a:accent2>
          <a:srgbClr val="3333CC"/>
        </a:accent2>
        <a:accent3>
          <a:srgbClr val="AAAAB8"/>
        </a:accent3>
        <a:accent4>
          <a:srgbClr val="DAAE56"/>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57921</TotalTime>
  <Words>1971</Words>
  <Application>Microsoft Macintosh PowerPoint</Application>
  <PresentationFormat>On-screen Show (4:3)</PresentationFormat>
  <Paragraphs>309</Paragraphs>
  <Slides>36</Slides>
  <Notes>33</Notes>
  <HiddenSlides>0</HiddenSlides>
  <MMClips>0</MMClips>
  <ScaleCrop>false</ScaleCrop>
  <HeadingPairs>
    <vt:vector size="4" baseType="variant">
      <vt:variant>
        <vt:lpstr>Design Template</vt:lpstr>
      </vt:variant>
      <vt:variant>
        <vt:i4>5</vt:i4>
      </vt:variant>
      <vt:variant>
        <vt:lpstr>Slide Titles</vt:lpstr>
      </vt:variant>
      <vt:variant>
        <vt:i4>36</vt:i4>
      </vt:variant>
    </vt:vector>
  </HeadingPairs>
  <TitlesOfParts>
    <vt:vector size="41" baseType="lpstr">
      <vt:lpstr>Default Design</vt:lpstr>
      <vt:lpstr>1_Default Design</vt:lpstr>
      <vt:lpstr>2_Default Design</vt:lpstr>
      <vt:lpstr>3_Default Design</vt:lpstr>
      <vt:lpstr>4_Default Design</vt:lpstr>
      <vt:lpstr>Neighborhood HI Watch:  Mapping the HI Neighborhood Around Starburst Dwarf Galaxies</vt:lpstr>
      <vt:lpstr>Outline</vt:lpstr>
      <vt:lpstr>LITTLE THINGS Team</vt:lpstr>
      <vt:lpstr>Collaborators</vt:lpstr>
      <vt:lpstr>Motivation</vt:lpstr>
      <vt:lpstr>Introduction</vt:lpstr>
      <vt:lpstr>Introduction</vt:lpstr>
      <vt:lpstr>Introduction</vt:lpstr>
      <vt:lpstr>Introduction</vt:lpstr>
      <vt:lpstr>Introduction</vt:lpstr>
      <vt:lpstr>Introduction</vt:lpstr>
      <vt:lpstr>Slide 12</vt:lpstr>
      <vt:lpstr>Slide 13</vt:lpstr>
      <vt:lpstr>Slide 14</vt:lpstr>
      <vt:lpstr>NGC 1569 with the GBT</vt:lpstr>
      <vt:lpstr>Slide 16</vt:lpstr>
      <vt:lpstr>Slide 17</vt:lpstr>
      <vt:lpstr>NGC 4163</vt:lpstr>
      <vt:lpstr>NGC 4163 – IWM Velocity Field</vt:lpstr>
      <vt:lpstr>NGC 4214</vt:lpstr>
      <vt:lpstr>NGC 4214 – IWM Velocity Field</vt:lpstr>
      <vt:lpstr>Integrated HI GBT Map</vt:lpstr>
      <vt:lpstr>Integrated HI GBT Map</vt:lpstr>
      <vt:lpstr>Summary</vt:lpstr>
      <vt:lpstr>Future Work</vt:lpstr>
      <vt:lpstr>Slide 26</vt:lpstr>
      <vt:lpstr>Slide 27</vt:lpstr>
      <vt:lpstr>Slide 28</vt:lpstr>
      <vt:lpstr>Slide 29</vt:lpstr>
      <vt:lpstr>Slide 30</vt:lpstr>
      <vt:lpstr>Slide 31</vt:lpstr>
      <vt:lpstr>Slide 32</vt:lpstr>
      <vt:lpstr>Stellar Kinematics</vt:lpstr>
      <vt:lpstr>Slide 34</vt:lpstr>
      <vt:lpstr>Introduction</vt:lpstr>
      <vt:lpstr>Bulk Motion Extraction</vt:lpstr>
    </vt:vector>
  </TitlesOfParts>
  <Manager/>
  <Company>Lowell Observatory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Structure of Irregular Galaxies</dc:title>
  <dc:subject/>
  <dc:creator>dah</dc:creator>
  <cp:keywords/>
  <dc:description/>
  <cp:lastModifiedBy>Megan Jackson</cp:lastModifiedBy>
  <cp:revision>347</cp:revision>
  <dcterms:created xsi:type="dcterms:W3CDTF">2013-04-22T20:39:27Z</dcterms:created>
  <dcterms:modified xsi:type="dcterms:W3CDTF">2013-04-29T18:52:14Z</dcterms:modified>
  <cp:category/>
</cp:coreProperties>
</file>