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447" r:id="rId2"/>
    <p:sldId id="319" r:id="rId3"/>
    <p:sldId id="459" r:id="rId4"/>
    <p:sldId id="277" r:id="rId5"/>
    <p:sldId id="390" r:id="rId6"/>
    <p:sldId id="360" r:id="rId7"/>
    <p:sldId id="361" r:id="rId8"/>
    <p:sldId id="362" r:id="rId9"/>
    <p:sldId id="363" r:id="rId10"/>
    <p:sldId id="365" r:id="rId11"/>
    <p:sldId id="275" r:id="rId12"/>
    <p:sldId id="322" r:id="rId13"/>
    <p:sldId id="420" r:id="rId14"/>
    <p:sldId id="442" r:id="rId15"/>
    <p:sldId id="421" r:id="rId16"/>
    <p:sldId id="422" r:id="rId17"/>
    <p:sldId id="443" r:id="rId18"/>
    <p:sldId id="349" r:id="rId19"/>
    <p:sldId id="449" r:id="rId20"/>
    <p:sldId id="450" r:id="rId21"/>
    <p:sldId id="451" r:id="rId22"/>
    <p:sldId id="452" r:id="rId23"/>
    <p:sldId id="453" r:id="rId24"/>
    <p:sldId id="460" r:id="rId25"/>
    <p:sldId id="454" r:id="rId26"/>
    <p:sldId id="455" r:id="rId27"/>
    <p:sldId id="456" r:id="rId28"/>
    <p:sldId id="457" r:id="rId29"/>
    <p:sldId id="458" r:id="rId30"/>
    <p:sldId id="406" r:id="rId31"/>
    <p:sldId id="408" r:id="rId32"/>
    <p:sldId id="428" r:id="rId33"/>
    <p:sldId id="429" r:id="rId34"/>
    <p:sldId id="430" r:id="rId35"/>
    <p:sldId id="431" r:id="rId36"/>
    <p:sldId id="432" r:id="rId37"/>
    <p:sldId id="433" r:id="rId38"/>
    <p:sldId id="435" r:id="rId39"/>
    <p:sldId id="339" r:id="rId40"/>
    <p:sldId id="44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0000"/>
    <a:srgbClr val="EDEDED"/>
    <a:srgbClr val="11FFD7"/>
    <a:srgbClr val="00FFFF"/>
    <a:srgbClr val="950F0B"/>
    <a:srgbClr val="2BFC00"/>
    <a:srgbClr val="2BFC3C"/>
    <a:srgbClr val="00FF00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7" autoAdjust="0"/>
    <p:restoredTop sz="95932" autoAdjust="0"/>
  </p:normalViewPr>
  <p:slideViewPr>
    <p:cSldViewPr snapToObjects="1" showGuides="1">
      <p:cViewPr varScale="1">
        <p:scale>
          <a:sx n="107" d="100"/>
          <a:sy n="107" d="100"/>
        </p:scale>
        <p:origin x="-1424" y="-96"/>
      </p:cViewPr>
      <p:guideLst>
        <p:guide orient="horz" pos="3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uri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urier"/>
              </a:defRPr>
            </a:lvl1pPr>
          </a:lstStyle>
          <a:p>
            <a:fld id="{4A2E193D-992E-9D4F-948F-FBF48299A914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uri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urier"/>
              </a:defRPr>
            </a:lvl1pPr>
          </a:lstStyle>
          <a:p>
            <a:fld id="{D4EDA7D5-1687-6642-9476-2ECA0140A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2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ourie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ourie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ourie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ourie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ourie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TNR</a:t>
            </a:r>
            <a:r>
              <a:rPr lang="en-US" baseline="0" dirty="0" smtClean="0"/>
              <a:t> on a WD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A7D5-1687-6642-9476-2ECA0140A54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A7D5-1687-6642-9476-2ECA0140A54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A7D5-1687-6642-9476-2ECA0140A54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A7D5-1687-6642-9476-2ECA0140A54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A7D5-1687-6642-9476-2ECA0140A54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A7D5-1687-6642-9476-2ECA0140A54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A7D5-1687-6642-9476-2ECA0140A54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B6E-AD97-FE43-9F1F-E19293224DBD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0D8E-667A-B441-B7E6-9BC6FF4EE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urier"/>
              </a:defRPr>
            </a:lvl1pPr>
          </a:lstStyle>
          <a:p>
            <a:fld id="{F0FACB6E-AD97-FE43-9F1F-E19293224DBD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urie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urier"/>
              </a:defRPr>
            </a:lvl1pPr>
          </a:lstStyle>
          <a:p>
            <a:fld id="{A93E0D8E-667A-B441-B7E6-9BC6FF4EE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urier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urie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urie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urie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urie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urie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Quest to Understand Why Some Novae Emit Gamma-Rays</a:t>
            </a:r>
            <a:endParaRPr lang="en-US" sz="3800" dirty="0"/>
          </a:p>
        </p:txBody>
      </p:sp>
      <p:pic>
        <p:nvPicPr>
          <p:cNvPr id="4" name="Picture 3" descr="spe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5275"/>
            <a:ext cx="4572000" cy="244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2439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Laura Chomiuk, Michigan State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>
            <a:spLocks noChangeAspect="1"/>
          </p:cNvSpPr>
          <p:nvPr/>
        </p:nvSpPr>
        <p:spPr>
          <a:xfrm>
            <a:off x="457200" y="2286000"/>
            <a:ext cx="2377440" cy="23774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3124199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After a nova, H-rich skin gradually  re-accretes:</a:t>
            </a:r>
            <a:endParaRPr lang="en-US" sz="32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609600" y="2438400"/>
            <a:ext cx="20574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572000" y="-1141411"/>
            <a:ext cx="9144000" cy="9144000"/>
          </a:xfrm>
          <a:prstGeom prst="ellipse">
            <a:avLst/>
          </a:prstGeom>
          <a:solidFill>
            <a:srgbClr val="FFF3A0"/>
          </a:solidFill>
          <a:effectLst>
            <a:glow rad="228600">
              <a:schemeClr val="accent6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752601" y="1830389"/>
            <a:ext cx="5029199" cy="32004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2854404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H-rich material transferred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2971800" y="3429000"/>
            <a:ext cx="533400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2743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White Dwarf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(He, CO, or 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ONe</a:t>
            </a: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648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"/>
                <a:cs typeface="Courier"/>
              </a:rPr>
              <a:t>H-rich “skin”</a:t>
            </a:r>
          </a:p>
        </p:txBody>
      </p:sp>
      <p:sp>
        <p:nvSpPr>
          <p:cNvPr id="15" name="Freeform 14"/>
          <p:cNvSpPr/>
          <p:nvPr/>
        </p:nvSpPr>
        <p:spPr>
          <a:xfrm flipV="1">
            <a:off x="1372485" y="4724400"/>
            <a:ext cx="380115" cy="395037"/>
          </a:xfrm>
          <a:custGeom>
            <a:avLst/>
            <a:gdLst>
              <a:gd name="connsiteX0" fmla="*/ 0 w 380115"/>
              <a:gd name="connsiteY0" fmla="*/ 64100 h 395037"/>
              <a:gd name="connsiteX1" fmla="*/ 321980 w 380115"/>
              <a:gd name="connsiteY1" fmla="*/ 55156 h 395037"/>
              <a:gd name="connsiteX2" fmla="*/ 348811 w 380115"/>
              <a:gd name="connsiteY2" fmla="*/ 395037 h 3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15" h="395037">
                <a:moveTo>
                  <a:pt x="0" y="64100"/>
                </a:moveTo>
                <a:cubicBezTo>
                  <a:pt x="131922" y="32050"/>
                  <a:pt x="263845" y="0"/>
                  <a:pt x="321980" y="55156"/>
                </a:cubicBezTo>
                <a:cubicBezTo>
                  <a:pt x="380115" y="110312"/>
                  <a:pt x="364463" y="252674"/>
                  <a:pt x="348811" y="395037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38800" y="3861643"/>
            <a:ext cx="3505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urier"/>
                <a:cs typeface="Courier"/>
              </a:rPr>
              <a:t>Nova recurrence times span   ~10-10</a:t>
            </a:r>
            <a:r>
              <a:rPr lang="en-US" sz="24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8</a:t>
            </a:r>
            <a:r>
              <a:rPr lang="en-US" sz="2400" dirty="0" smtClean="0">
                <a:solidFill>
                  <a:schemeClr val="bg1"/>
                </a:solidFill>
                <a:latin typeface="Courier"/>
                <a:cs typeface="Courier"/>
              </a:rPr>
              <a:t> years.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urier"/>
                <a:cs typeface="Courier"/>
              </a:rPr>
              <a:t>Governed by M</a:t>
            </a:r>
            <a:r>
              <a:rPr lang="en-US" sz="2400" baseline="-25000" dirty="0" smtClean="0">
                <a:solidFill>
                  <a:schemeClr val="bg1"/>
                </a:solidFill>
                <a:latin typeface="Courier"/>
                <a:cs typeface="Courier"/>
              </a:rPr>
              <a:t>WD</a:t>
            </a:r>
            <a:r>
              <a:rPr lang="en-US" sz="2400" dirty="0" smtClean="0">
                <a:solidFill>
                  <a:schemeClr val="bg1"/>
                </a:solidFill>
                <a:latin typeface="Courier"/>
                <a:cs typeface="Courier"/>
              </a:rPr>
              <a:t> and accretion rate.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Courier"/>
                <a:cs typeface="Courier"/>
              </a:rPr>
              <a:t>A Nova Light Curve...in the Radio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816137"/>
            <a:ext cx="8915400" cy="5813263"/>
            <a:chOff x="152400" y="816137"/>
            <a:chExt cx="8915400" cy="5813263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52400" y="816137"/>
              <a:ext cx="8915400" cy="5813263"/>
              <a:chOff x="533400" y="821575"/>
              <a:chExt cx="8458200" cy="5515147"/>
            </a:xfrm>
          </p:grpSpPr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533400" y="821575"/>
                <a:ext cx="8458200" cy="5515147"/>
                <a:chOff x="677062" y="1524000"/>
                <a:chExt cx="7928768" cy="516993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77062" y="6416933"/>
                  <a:ext cx="2819400" cy="27699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 smtClean="0">
                      <a:solidFill>
                        <a:srgbClr val="000000"/>
                      </a:solidFill>
                      <a:latin typeface="Courier"/>
                      <a:cs typeface="Courier"/>
                    </a:rPr>
                    <a:t>Hjellming</a:t>
                  </a:r>
                  <a:r>
                    <a:rPr lang="en-US" sz="1200" dirty="0" smtClean="0">
                      <a:solidFill>
                        <a:srgbClr val="000000"/>
                      </a:solidFill>
                      <a:latin typeface="Courier"/>
                      <a:cs typeface="Courier"/>
                    </a:rPr>
                    <a:t> 1996</a:t>
                  </a:r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7062" y="1524000"/>
                  <a:ext cx="7928768" cy="4953000"/>
                </a:xfrm>
                <a:prstGeom prst="rect">
                  <a:avLst/>
                </a:prstGeom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803055" y="6324600"/>
                  <a:ext cx="5045545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  <a:latin typeface="Courier"/>
                      <a:cs typeface="Courier"/>
                    </a:rPr>
                    <a:t>Time Since Outburst (Days)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 rot="16200000">
                <a:off x="-1233586" y="3607454"/>
                <a:ext cx="407903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Courier"/>
                    <a:cs typeface="Courier"/>
                  </a:rPr>
                  <a:t>S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ν</a:t>
                </a:r>
                <a:r>
                  <a:rPr lang="en-US" dirty="0" smtClean="0">
                    <a:solidFill>
                      <a:srgbClr val="000000"/>
                    </a:solidFill>
                    <a:latin typeface="Courier"/>
                    <a:cs typeface="Courier"/>
                  </a:rPr>
                  <a:t> (</a:t>
                </a:r>
                <a:r>
                  <a:rPr lang="en-US" dirty="0" err="1" smtClean="0">
                    <a:solidFill>
                      <a:srgbClr val="000000"/>
                    </a:solidFill>
                    <a:latin typeface="Courier"/>
                    <a:cs typeface="Courier"/>
                  </a:rPr>
                  <a:t>mJy</a:t>
                </a:r>
                <a:r>
                  <a:rPr lang="en-US" dirty="0" smtClean="0">
                    <a:solidFill>
                      <a:srgbClr val="000000"/>
                    </a:solidFill>
                    <a:latin typeface="Courier"/>
                    <a:cs typeface="Courier"/>
                  </a:rPr>
                  <a:t>)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219200" y="983159"/>
              <a:ext cx="2971800" cy="7694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200" dirty="0" smtClean="0">
                <a:solidFill>
                  <a:srgbClr val="000000"/>
                </a:solidFill>
                <a:latin typeface="Courier"/>
                <a:cs typeface="Courier"/>
              </a:endParaRPr>
            </a:p>
            <a:p>
              <a:pPr algn="ctr"/>
              <a:r>
                <a:rPr lang="en-US" sz="2200" dirty="0" smtClean="0">
                  <a:solidFill>
                    <a:srgbClr val="000000"/>
                  </a:solidFill>
                  <a:latin typeface="Courier"/>
                  <a:cs typeface="Courier"/>
                </a:rPr>
                <a:t>V1974 </a:t>
              </a:r>
              <a:r>
                <a:rPr lang="en-US" sz="2200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Cyg</a:t>
              </a:r>
              <a:endParaRPr lang="en-US" sz="2200" dirty="0" smtClean="0">
                <a:solidFill>
                  <a:srgbClr val="000000"/>
                </a:solidFill>
                <a:latin typeface="Courier"/>
                <a:cs typeface="Courier"/>
              </a:endParaRPr>
            </a:p>
            <a:p>
              <a:pPr algn="ctr"/>
              <a:endParaRPr lang="en-US" dirty="0" smtClean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6200" y="1066800"/>
              <a:ext cx="990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 Simple Picture for Radio   					Emission from Novae</a:t>
            </a:r>
            <a:endParaRPr lang="en-US" sz="3800" dirty="0"/>
          </a:p>
        </p:txBody>
      </p:sp>
      <p:sp>
        <p:nvSpPr>
          <p:cNvPr id="4" name="Donut 3"/>
          <p:cNvSpPr/>
          <p:nvPr/>
        </p:nvSpPr>
        <p:spPr>
          <a:xfrm>
            <a:off x="228600" y="1219200"/>
            <a:ext cx="5486400" cy="5486400"/>
          </a:xfrm>
          <a:prstGeom prst="donut">
            <a:avLst/>
          </a:prstGeom>
          <a:gradFill flip="none" rotWithShape="1">
            <a:gsLst>
              <a:gs pos="41000">
                <a:schemeClr val="accent6">
                  <a:lumMod val="75000"/>
                </a:schemeClr>
              </a:gs>
              <a:gs pos="81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>
            <a:spLocks noChangeAspect="1"/>
          </p:cNvSpPr>
          <p:nvPr/>
        </p:nvSpPr>
        <p:spPr>
          <a:xfrm>
            <a:off x="2727960" y="3642360"/>
            <a:ext cx="548640" cy="548640"/>
          </a:xfrm>
          <a:prstGeom prst="sun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155951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Courier"/>
                <a:cs typeface="Courier"/>
              </a:rPr>
              <a:t>- thermal free-free emission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  </a:t>
            </a:r>
            <a:r>
              <a:rPr lang="en-US" sz="2400" dirty="0" smtClean="0">
                <a:latin typeface="Courier"/>
                <a:ea typeface="Lucida Grande"/>
                <a:cs typeface="Courier"/>
              </a:rPr>
              <a:t>~ </a:t>
            </a:r>
            <a:r>
              <a:rPr lang="en-US" sz="2400" dirty="0" smtClean="0">
                <a:latin typeface="Courier"/>
                <a:cs typeface="Courier"/>
              </a:rPr>
              <a:t>r</a:t>
            </a:r>
            <a:r>
              <a:rPr lang="en-US" sz="2400" baseline="30000" dirty="0" smtClean="0">
                <a:latin typeface="Courier"/>
                <a:cs typeface="Courier"/>
              </a:rPr>
              <a:t>-2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2400" baseline="300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homologous expansion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2400" dirty="0" smtClean="0">
                <a:latin typeface="Courier"/>
                <a:cs typeface="Courier"/>
              </a:rPr>
              <a:t> spherical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Courier"/>
                <a:cs typeface="Courier"/>
              </a:rPr>
              <a:t>- T</a:t>
            </a:r>
            <a:r>
              <a:rPr lang="en-US" sz="2400" baseline="-25000" dirty="0" smtClean="0">
                <a:latin typeface="Courier"/>
                <a:cs typeface="Courier"/>
              </a:rPr>
              <a:t>e</a:t>
            </a:r>
            <a:r>
              <a:rPr lang="en-US" sz="2400" dirty="0" smtClean="0">
                <a:latin typeface="Courier"/>
                <a:cs typeface="Courier"/>
              </a:rPr>
              <a:t> constant</a:t>
            </a:r>
          </a:p>
          <a:p>
            <a:endParaRPr lang="en-US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Phase 1: Optically Thick</a:t>
            </a:r>
            <a:endParaRPr lang="en-US" sz="3200" dirty="0"/>
          </a:p>
        </p:txBody>
      </p:sp>
      <p:sp>
        <p:nvSpPr>
          <p:cNvPr id="4" name="Donut 3"/>
          <p:cNvSpPr/>
          <p:nvPr/>
        </p:nvSpPr>
        <p:spPr>
          <a:xfrm>
            <a:off x="228600" y="1219200"/>
            <a:ext cx="5486400" cy="5486400"/>
          </a:xfrm>
          <a:prstGeom prst="donut">
            <a:avLst/>
          </a:prstGeom>
          <a:gradFill flip="none" rotWithShape="1">
            <a:gsLst>
              <a:gs pos="41000">
                <a:schemeClr val="accent6">
                  <a:lumMod val="75000"/>
                </a:schemeClr>
              </a:gs>
              <a:gs pos="81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>
            <a:spLocks noChangeAspect="1"/>
          </p:cNvSpPr>
          <p:nvPr/>
        </p:nvSpPr>
        <p:spPr>
          <a:xfrm>
            <a:off x="2727960" y="3642360"/>
            <a:ext cx="548640" cy="548640"/>
          </a:xfrm>
          <a:prstGeom prst="sun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9"/>
          <p:cNvGrpSpPr>
            <a:grpSpLocks noChangeAspect="1"/>
          </p:cNvGrpSpPr>
          <p:nvPr/>
        </p:nvGrpSpPr>
        <p:grpSpPr>
          <a:xfrm>
            <a:off x="5835136" y="2895595"/>
            <a:ext cx="3311536" cy="3798337"/>
            <a:chOff x="457055" y="821574"/>
            <a:chExt cx="8541433" cy="5610476"/>
          </a:xfrm>
        </p:grpSpPr>
        <p:grpSp>
          <p:nvGrpSpPr>
            <p:cNvPr id="11" name="Group 7"/>
            <p:cNvGrpSpPr>
              <a:grpSpLocks noChangeAspect="1"/>
            </p:cNvGrpSpPr>
            <p:nvPr/>
          </p:nvGrpSpPr>
          <p:grpSpPr>
            <a:xfrm>
              <a:off x="533400" y="821574"/>
              <a:ext cx="8465088" cy="5610476"/>
              <a:chOff x="677062" y="1524000"/>
              <a:chExt cx="7935226" cy="5259297"/>
            </a:xfrm>
          </p:grpSpPr>
          <p:pic>
            <p:nvPicPr>
              <p:cNvPr id="14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7062" y="1524000"/>
                <a:ext cx="7928768" cy="4953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83520" y="6271908"/>
                <a:ext cx="7928768" cy="51138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Courier"/>
                    <a:cs typeface="Courier"/>
                  </a:rPr>
                  <a:t>Time Since Outburst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6200000">
              <a:off x="-1124057" y="2929665"/>
              <a:ext cx="4114841" cy="95261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ν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 (</a:t>
              </a:r>
              <a:r>
                <a:rPr lang="en-US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mJy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51077" y="3056594"/>
            <a:ext cx="381000" cy="195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056594"/>
            <a:ext cx="1219200" cy="3724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" y="1219200"/>
            <a:ext cx="5486400" cy="5474732"/>
          </a:xfrm>
          <a:prstGeom prst="ellips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64592" y="1161288"/>
            <a:ext cx="5608056" cy="5596128"/>
          </a:xfrm>
          <a:prstGeom prst="ellipse">
            <a:avLst/>
          </a:prstGeom>
          <a:noFill/>
          <a:ln w="508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62600" y="1161288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Photosphere at</a:t>
            </a:r>
          </a:p>
          <a:p>
            <a:r>
              <a:rPr lang="en-US" sz="2400" dirty="0" smtClean="0">
                <a:latin typeface="Courier"/>
                <a:cs typeface="Courier"/>
              </a:rPr>
              <a:t>5 GHz and 25 GHz</a:t>
            </a:r>
          </a:p>
        </p:txBody>
      </p:sp>
      <p:sp>
        <p:nvSpPr>
          <p:cNvPr id="20" name="Freeform 19"/>
          <p:cNvSpPr/>
          <p:nvPr/>
        </p:nvSpPr>
        <p:spPr>
          <a:xfrm>
            <a:off x="4714518" y="1472149"/>
            <a:ext cx="856310" cy="115462"/>
          </a:xfrm>
          <a:custGeom>
            <a:avLst/>
            <a:gdLst>
              <a:gd name="connsiteX0" fmla="*/ 856310 w 856310"/>
              <a:gd name="connsiteY0" fmla="*/ 57731 h 115462"/>
              <a:gd name="connsiteX1" fmla="*/ 336751 w 856310"/>
              <a:gd name="connsiteY1" fmla="*/ 9622 h 115462"/>
              <a:gd name="connsiteX2" fmla="*/ 0 w 856310"/>
              <a:gd name="connsiteY2" fmla="*/ 115462 h 11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310" h="115462">
                <a:moveTo>
                  <a:pt x="856310" y="57731"/>
                </a:moveTo>
                <a:cubicBezTo>
                  <a:pt x="667889" y="28865"/>
                  <a:pt x="479469" y="0"/>
                  <a:pt x="336751" y="9622"/>
                </a:cubicBezTo>
                <a:cubicBezTo>
                  <a:pt x="194033" y="19244"/>
                  <a:pt x="97016" y="67353"/>
                  <a:pt x="0" y="115462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8400" y="2971800"/>
            <a:ext cx="1447800" cy="31425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Radio light curves give radial density profiles of </a:t>
            </a:r>
            <a:r>
              <a:rPr lang="en-US" sz="3200" dirty="0" err="1" smtClean="0"/>
              <a:t>ejecta</a:t>
            </a:r>
            <a:endParaRPr lang="en-US" sz="3200" dirty="0"/>
          </a:p>
        </p:txBody>
      </p:sp>
      <p:sp>
        <p:nvSpPr>
          <p:cNvPr id="4" name="Donut 3"/>
          <p:cNvSpPr/>
          <p:nvPr/>
        </p:nvSpPr>
        <p:spPr>
          <a:xfrm>
            <a:off x="228600" y="1219200"/>
            <a:ext cx="5486400" cy="5486400"/>
          </a:xfrm>
          <a:prstGeom prst="donut">
            <a:avLst/>
          </a:prstGeom>
          <a:gradFill flip="none" rotWithShape="1">
            <a:gsLst>
              <a:gs pos="41000">
                <a:schemeClr val="accent6">
                  <a:lumMod val="75000"/>
                </a:schemeClr>
              </a:gs>
              <a:gs pos="81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>
            <a:spLocks noChangeAspect="1"/>
          </p:cNvSpPr>
          <p:nvPr/>
        </p:nvSpPr>
        <p:spPr>
          <a:xfrm>
            <a:off x="2727960" y="3642360"/>
            <a:ext cx="548640" cy="548640"/>
          </a:xfrm>
          <a:prstGeom prst="sun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0"/>
            <a:ext cx="2895600" cy="14272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00" y="3849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emission measure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335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optical depth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5723087" y="2963714"/>
            <a:ext cx="822026" cy="76200"/>
          </a:xfrm>
          <a:prstGeom prst="line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7543800" y="3276600"/>
            <a:ext cx="1143000" cy="76200"/>
          </a:xfrm>
          <a:prstGeom prst="line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Phase 2: Receding Photospheres</a:t>
            </a:r>
            <a:endParaRPr lang="en-US" sz="3200" dirty="0"/>
          </a:p>
        </p:txBody>
      </p:sp>
      <p:sp>
        <p:nvSpPr>
          <p:cNvPr id="4" name="Donut 3"/>
          <p:cNvSpPr/>
          <p:nvPr/>
        </p:nvSpPr>
        <p:spPr>
          <a:xfrm>
            <a:off x="228600" y="1219200"/>
            <a:ext cx="5486400" cy="5486400"/>
          </a:xfrm>
          <a:prstGeom prst="donut">
            <a:avLst/>
          </a:prstGeom>
          <a:gradFill flip="none" rotWithShape="1">
            <a:gsLst>
              <a:gs pos="41000">
                <a:schemeClr val="accent6">
                  <a:lumMod val="75000"/>
                </a:schemeClr>
              </a:gs>
              <a:gs pos="81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>
            <a:spLocks noChangeAspect="1"/>
          </p:cNvSpPr>
          <p:nvPr/>
        </p:nvSpPr>
        <p:spPr>
          <a:xfrm>
            <a:off x="2727960" y="3642360"/>
            <a:ext cx="548640" cy="548640"/>
          </a:xfrm>
          <a:prstGeom prst="sun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>
          <a:xfrm>
            <a:off x="5836473" y="2895595"/>
            <a:ext cx="3310197" cy="3798337"/>
            <a:chOff x="460520" y="821574"/>
            <a:chExt cx="8537968" cy="5610476"/>
          </a:xfrm>
        </p:grpSpPr>
        <p:grpSp>
          <p:nvGrpSpPr>
            <p:cNvPr id="6" name="Group 7"/>
            <p:cNvGrpSpPr>
              <a:grpSpLocks noChangeAspect="1"/>
            </p:cNvGrpSpPr>
            <p:nvPr/>
          </p:nvGrpSpPr>
          <p:grpSpPr>
            <a:xfrm>
              <a:off x="533400" y="821574"/>
              <a:ext cx="8465088" cy="5610476"/>
              <a:chOff x="677062" y="1524000"/>
              <a:chExt cx="7935226" cy="5259297"/>
            </a:xfrm>
          </p:grpSpPr>
          <p:pic>
            <p:nvPicPr>
              <p:cNvPr id="14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7062" y="1524000"/>
                <a:ext cx="7928768" cy="4953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83520" y="6271908"/>
                <a:ext cx="7928768" cy="51138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Courier"/>
                    <a:cs typeface="Courier"/>
                  </a:rPr>
                  <a:t>Time Since Outburst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6200000">
              <a:off x="-1120593" y="2929666"/>
              <a:ext cx="4114841" cy="95261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ν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 (</a:t>
              </a:r>
              <a:r>
                <a:rPr lang="en-US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mJy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51077" y="3056594"/>
            <a:ext cx="381000" cy="195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056594"/>
            <a:ext cx="1219200" cy="3724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70368" y="2069063"/>
            <a:ext cx="3806432" cy="3798337"/>
          </a:xfrm>
          <a:prstGeom prst="ellips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81000" y="1352206"/>
            <a:ext cx="5212080" cy="5200994"/>
          </a:xfrm>
          <a:prstGeom prst="ellipse">
            <a:avLst/>
          </a:prstGeom>
          <a:noFill/>
          <a:ln w="508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6400" y="914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Photosphere at</a:t>
            </a:r>
          </a:p>
          <a:p>
            <a:r>
              <a:rPr lang="en-US" sz="2400" dirty="0" smtClean="0">
                <a:latin typeface="Courier"/>
                <a:cs typeface="Courier"/>
              </a:rPr>
              <a:t>5 GHz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96199" y="2971800"/>
            <a:ext cx="914399" cy="31425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86400" y="19767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25 GHz</a:t>
            </a:r>
          </a:p>
        </p:txBody>
      </p:sp>
      <p:sp>
        <p:nvSpPr>
          <p:cNvPr id="23" name="Freeform 22"/>
          <p:cNvSpPr/>
          <p:nvPr/>
        </p:nvSpPr>
        <p:spPr>
          <a:xfrm>
            <a:off x="4271931" y="2198602"/>
            <a:ext cx="1250790" cy="245357"/>
          </a:xfrm>
          <a:custGeom>
            <a:avLst/>
            <a:gdLst>
              <a:gd name="connsiteX0" fmla="*/ 1250790 w 1250790"/>
              <a:gd name="connsiteY0" fmla="*/ 33676 h 245357"/>
              <a:gd name="connsiteX1" fmla="*/ 1019875 w 1250790"/>
              <a:gd name="connsiteY1" fmla="*/ 43298 h 245357"/>
              <a:gd name="connsiteX2" fmla="*/ 423344 w 1250790"/>
              <a:gd name="connsiteY2" fmla="*/ 33676 h 245357"/>
              <a:gd name="connsiteX3" fmla="*/ 0 w 1250790"/>
              <a:gd name="connsiteY3" fmla="*/ 245357 h 24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790" h="245357">
                <a:moveTo>
                  <a:pt x="1250790" y="33676"/>
                </a:moveTo>
                <a:cubicBezTo>
                  <a:pt x="1204286" y="38487"/>
                  <a:pt x="1157783" y="43298"/>
                  <a:pt x="1019875" y="43298"/>
                </a:cubicBezTo>
                <a:cubicBezTo>
                  <a:pt x="881967" y="43298"/>
                  <a:pt x="593323" y="0"/>
                  <a:pt x="423344" y="33676"/>
                </a:cubicBezTo>
                <a:cubicBezTo>
                  <a:pt x="253365" y="67353"/>
                  <a:pt x="126682" y="156355"/>
                  <a:pt x="0" y="245357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58524" y="1316595"/>
            <a:ext cx="1173818" cy="299882"/>
          </a:xfrm>
          <a:custGeom>
            <a:avLst/>
            <a:gdLst>
              <a:gd name="connsiteX0" fmla="*/ 1173818 w 1173818"/>
              <a:gd name="connsiteY0" fmla="*/ 1604 h 299882"/>
              <a:gd name="connsiteX1" fmla="*/ 423344 w 1173818"/>
              <a:gd name="connsiteY1" fmla="*/ 49713 h 299882"/>
              <a:gd name="connsiteX2" fmla="*/ 0 w 1173818"/>
              <a:gd name="connsiteY2" fmla="*/ 299882 h 29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818" h="299882">
                <a:moveTo>
                  <a:pt x="1173818" y="1604"/>
                </a:moveTo>
                <a:cubicBezTo>
                  <a:pt x="896399" y="802"/>
                  <a:pt x="618980" y="0"/>
                  <a:pt x="423344" y="49713"/>
                </a:cubicBezTo>
                <a:cubicBezTo>
                  <a:pt x="227708" y="99426"/>
                  <a:pt x="113854" y="199654"/>
                  <a:pt x="0" y="299882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Phase 3: Optically Thin</a:t>
            </a:r>
            <a:endParaRPr lang="en-US" sz="3200" dirty="0"/>
          </a:p>
        </p:txBody>
      </p:sp>
      <p:sp>
        <p:nvSpPr>
          <p:cNvPr id="4" name="Donut 3"/>
          <p:cNvSpPr/>
          <p:nvPr/>
        </p:nvSpPr>
        <p:spPr>
          <a:xfrm>
            <a:off x="228600" y="1219200"/>
            <a:ext cx="5486400" cy="5486400"/>
          </a:xfrm>
          <a:prstGeom prst="donut">
            <a:avLst/>
          </a:prstGeom>
          <a:gradFill flip="none" rotWithShape="1">
            <a:gsLst>
              <a:gs pos="41000">
                <a:schemeClr val="accent6">
                  <a:lumMod val="75000"/>
                </a:schemeClr>
              </a:gs>
              <a:gs pos="81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>
            <a:spLocks noChangeAspect="1"/>
          </p:cNvSpPr>
          <p:nvPr/>
        </p:nvSpPr>
        <p:spPr>
          <a:xfrm>
            <a:off x="2727960" y="3642360"/>
            <a:ext cx="548640" cy="548640"/>
          </a:xfrm>
          <a:prstGeom prst="sun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>
          <a:xfrm>
            <a:off x="5833802" y="2895595"/>
            <a:ext cx="3310198" cy="3798337"/>
            <a:chOff x="460519" y="821574"/>
            <a:chExt cx="8537969" cy="5610476"/>
          </a:xfrm>
        </p:grpSpPr>
        <p:grpSp>
          <p:nvGrpSpPr>
            <p:cNvPr id="6" name="Group 7"/>
            <p:cNvGrpSpPr>
              <a:grpSpLocks noChangeAspect="1"/>
            </p:cNvGrpSpPr>
            <p:nvPr/>
          </p:nvGrpSpPr>
          <p:grpSpPr>
            <a:xfrm>
              <a:off x="533400" y="821574"/>
              <a:ext cx="8465088" cy="5610476"/>
              <a:chOff x="677062" y="1524000"/>
              <a:chExt cx="7935226" cy="5259297"/>
            </a:xfrm>
          </p:grpSpPr>
          <p:pic>
            <p:nvPicPr>
              <p:cNvPr id="14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7062" y="1524000"/>
                <a:ext cx="7928768" cy="4953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83520" y="6271908"/>
                <a:ext cx="7928768" cy="51138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Courier"/>
                    <a:cs typeface="Courier"/>
                  </a:rPr>
                  <a:t>Time Since Outburst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6200000">
              <a:off x="-1158971" y="2891288"/>
              <a:ext cx="4191596" cy="95261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ν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 (</a:t>
              </a:r>
              <a:r>
                <a:rPr lang="en-US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mJy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51077" y="3056594"/>
            <a:ext cx="381000" cy="195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056594"/>
            <a:ext cx="1219200" cy="3724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206552" y="3200400"/>
            <a:ext cx="1527248" cy="1524000"/>
          </a:xfrm>
          <a:prstGeom prst="ellipse">
            <a:avLst/>
          </a:prstGeom>
          <a:noFill/>
          <a:ln w="508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57400" y="3048000"/>
            <a:ext cx="1832698" cy="1828800"/>
          </a:xfrm>
          <a:prstGeom prst="ellipse">
            <a:avLst/>
          </a:prstGeom>
          <a:noFill/>
          <a:ln w="50800" cap="flat" cmpd="sng" algn="ctr">
            <a:solidFill>
              <a:schemeClr val="bg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6400" y="1519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No Photospheres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10600" y="2971800"/>
            <a:ext cx="533400" cy="31425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Radio light curves give radial density profiles of </a:t>
            </a:r>
            <a:r>
              <a:rPr lang="en-US" sz="3200" dirty="0" err="1" smtClean="0"/>
              <a:t>ejecta</a:t>
            </a:r>
            <a:endParaRPr lang="en-US" sz="3200" dirty="0"/>
          </a:p>
        </p:txBody>
      </p:sp>
      <p:sp>
        <p:nvSpPr>
          <p:cNvPr id="4" name="Donut 3"/>
          <p:cNvSpPr/>
          <p:nvPr/>
        </p:nvSpPr>
        <p:spPr>
          <a:xfrm>
            <a:off x="228600" y="1219200"/>
            <a:ext cx="5486400" cy="5486400"/>
          </a:xfrm>
          <a:prstGeom prst="donut">
            <a:avLst/>
          </a:prstGeom>
          <a:gradFill flip="none" rotWithShape="1">
            <a:gsLst>
              <a:gs pos="41000">
                <a:schemeClr val="accent6">
                  <a:lumMod val="75000"/>
                </a:schemeClr>
              </a:gs>
              <a:gs pos="81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>
            <a:spLocks noChangeAspect="1"/>
          </p:cNvSpPr>
          <p:nvPr/>
        </p:nvSpPr>
        <p:spPr>
          <a:xfrm>
            <a:off x="2727960" y="3642360"/>
            <a:ext cx="548640" cy="548640"/>
          </a:xfrm>
          <a:prstGeom prst="sun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343400" y="3936087"/>
            <a:ext cx="2590800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3352800"/>
            <a:ext cx="10876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urier"/>
                <a:cs typeface="Courier"/>
              </a:rPr>
              <a:t>n</a:t>
            </a:r>
            <a:r>
              <a:rPr lang="en-US" sz="2200" baseline="-25000" dirty="0" smtClean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urier"/>
                <a:cs typeface="Courier"/>
              </a:rPr>
              <a:t>e</a:t>
            </a:r>
            <a:r>
              <a:rPr lang="en-US" sz="2200" baseline="30000" dirty="0" smtClean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urier"/>
                <a:cs typeface="Courier"/>
              </a:rPr>
              <a:t>2</a:t>
            </a:r>
            <a:r>
              <a:rPr lang="en-US" sz="2200" dirty="0" smtClean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urier"/>
                <a:cs typeface="Courier"/>
              </a:rPr>
              <a:t>(r)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0"/>
            <a:ext cx="2895600" cy="1427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4579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Integrate </a:t>
            </a:r>
            <a:r>
              <a:rPr lang="en-US" sz="2400" dirty="0" err="1" smtClean="0">
                <a:latin typeface="Courier"/>
                <a:cs typeface="Courier"/>
              </a:rPr>
              <a:t>n</a:t>
            </a:r>
            <a:r>
              <a:rPr lang="en-US" sz="2400" baseline="-25000" dirty="0" err="1" smtClean="0">
                <a:latin typeface="Courier"/>
                <a:cs typeface="Courier"/>
              </a:rPr>
              <a:t>e</a:t>
            </a:r>
            <a:r>
              <a:rPr lang="en-US" sz="2400" dirty="0" err="1" smtClean="0">
                <a:latin typeface="Courier"/>
                <a:cs typeface="Courier"/>
              </a:rPr>
              <a:t>(r</a:t>
            </a:r>
            <a:r>
              <a:rPr lang="en-US" sz="2400" dirty="0" smtClean="0">
                <a:latin typeface="Courier"/>
                <a:cs typeface="Courier"/>
              </a:rPr>
              <a:t>) to give total </a:t>
            </a:r>
            <a:r>
              <a:rPr lang="en-US" sz="2400" dirty="0" err="1" smtClean="0">
                <a:latin typeface="Courier"/>
                <a:cs typeface="Courier"/>
              </a:rPr>
              <a:t>M</a:t>
            </a:r>
            <a:r>
              <a:rPr lang="en-US" sz="2400" baseline="-25000" dirty="0" err="1" smtClean="0">
                <a:latin typeface="Courier"/>
                <a:cs typeface="Courier"/>
              </a:rPr>
              <a:t>ej</a:t>
            </a:r>
            <a:endParaRPr lang="en-US" sz="240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28800"/>
            <a:ext cx="7239000" cy="1261884"/>
          </a:xfrm>
          <a:prstGeom prst="rect">
            <a:avLst/>
          </a:prstGeom>
          <a:noFill/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ourier"/>
                <a:cs typeface="Courier"/>
              </a:rPr>
              <a:t>V407 </a:t>
            </a:r>
            <a:r>
              <a:rPr lang="en-US" sz="3800" dirty="0" err="1" smtClean="0">
                <a:latin typeface="Courier"/>
                <a:cs typeface="Courier"/>
              </a:rPr>
              <a:t>Cyg</a:t>
            </a:r>
            <a:r>
              <a:rPr lang="en-US" sz="3800" dirty="0" smtClean="0">
                <a:latin typeface="Courier"/>
                <a:cs typeface="Courier"/>
              </a:rPr>
              <a:t>: </a:t>
            </a:r>
          </a:p>
          <a:p>
            <a:pPr algn="ctr"/>
            <a:r>
              <a:rPr lang="en-US" sz="3800" dirty="0" smtClean="0">
                <a:latin typeface="Courier"/>
                <a:cs typeface="Courier"/>
              </a:rPr>
              <a:t>The first gamma-ray nova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524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ourier"/>
                <a:cs typeface="Courier"/>
              </a:rPr>
              <a:t>V407 </a:t>
            </a:r>
            <a:r>
              <a:rPr lang="en-US" sz="3800" dirty="0" err="1" smtClean="0">
                <a:latin typeface="Courier"/>
                <a:cs typeface="Courier"/>
              </a:rPr>
              <a:t>Cyg</a:t>
            </a:r>
            <a:r>
              <a:rPr lang="en-US" sz="3800" dirty="0" smtClean="0">
                <a:latin typeface="Courier"/>
                <a:cs typeface="Courier"/>
              </a:rPr>
              <a:t>: A WD + Mira Giant Symbiotic Binary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41378"/>
            <a:ext cx="7861300" cy="3997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7100" y="5638800"/>
            <a:ext cx="275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"/>
                <a:cs typeface="Courier"/>
              </a:rPr>
              <a:t>Munari</a:t>
            </a:r>
            <a:r>
              <a:rPr lang="en-US" sz="1200" dirty="0" smtClean="0">
                <a:latin typeface="Courier"/>
                <a:cs typeface="Courier"/>
              </a:rPr>
              <a:t> et al. (2011)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In Collaboration with:</a:t>
            </a:r>
            <a:endParaRPr lang="en-US" sz="3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1066800"/>
            <a:ext cx="6096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Tommy Nelson (Minnesota)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Mike Bode (Liverpool John </a:t>
            </a:r>
            <a:r>
              <a:rPr lang="en-US" sz="2000" dirty="0" err="1" smtClean="0">
                <a:latin typeface="Courier"/>
                <a:cs typeface="Courier"/>
              </a:rPr>
              <a:t>Moores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Stewart </a:t>
            </a:r>
            <a:r>
              <a:rPr lang="en-US" sz="2000" dirty="0" err="1" smtClean="0">
                <a:latin typeface="Courier"/>
                <a:cs typeface="Courier"/>
              </a:rPr>
              <a:t>Eyres</a:t>
            </a:r>
            <a:r>
              <a:rPr lang="en-US" sz="2000" dirty="0" smtClean="0">
                <a:latin typeface="Courier"/>
                <a:cs typeface="Courier"/>
              </a:rPr>
              <a:t> (Lancashire)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Miriam Krauss (NRAO)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Amy </a:t>
            </a:r>
            <a:r>
              <a:rPr lang="en-US" sz="2000" dirty="0" err="1" smtClean="0">
                <a:latin typeface="Courier"/>
                <a:cs typeface="Courier"/>
              </a:rPr>
              <a:t>Mioduszewski</a:t>
            </a:r>
            <a:r>
              <a:rPr lang="en-US" sz="2000" dirty="0" smtClean="0">
                <a:latin typeface="Courier"/>
                <a:cs typeface="Courier"/>
              </a:rPr>
              <a:t> (NRAO)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Koji </a:t>
            </a:r>
            <a:r>
              <a:rPr lang="en-US" sz="2000" dirty="0" err="1" smtClean="0">
                <a:latin typeface="Courier"/>
                <a:cs typeface="Courier"/>
              </a:rPr>
              <a:t>Mukai</a:t>
            </a:r>
            <a:r>
              <a:rPr lang="en-US" sz="2000" dirty="0" smtClean="0">
                <a:latin typeface="Courier"/>
                <a:cs typeface="Courier"/>
              </a:rPr>
              <a:t> (UMBC/Goddard)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err="1" smtClean="0">
                <a:latin typeface="Courier"/>
                <a:cs typeface="Courier"/>
              </a:rPr>
              <a:t>Ulisse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Munari</a:t>
            </a:r>
            <a:r>
              <a:rPr lang="en-US" sz="2000" dirty="0" smtClean="0">
                <a:latin typeface="Courier"/>
                <a:cs typeface="Courier"/>
              </a:rPr>
              <a:t> (</a:t>
            </a:r>
            <a:r>
              <a:rPr lang="en-US" sz="2000" dirty="0" err="1" smtClean="0">
                <a:latin typeface="Courier"/>
                <a:cs typeface="Courier"/>
              </a:rPr>
              <a:t>Padova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Tim O’Brien (</a:t>
            </a:r>
            <a:r>
              <a:rPr lang="en-US" sz="2000" dirty="0" err="1" smtClean="0">
                <a:latin typeface="Courier"/>
                <a:cs typeface="Courier"/>
              </a:rPr>
              <a:t>Jodrell</a:t>
            </a:r>
            <a:r>
              <a:rPr lang="en-US" sz="2000" dirty="0" smtClean="0">
                <a:latin typeface="Courier"/>
                <a:cs typeface="Courier"/>
              </a:rPr>
              <a:t> Bank)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err="1" smtClean="0">
                <a:latin typeface="Courier"/>
                <a:cs typeface="Courier"/>
              </a:rPr>
              <a:t>Valerio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Ribeiro</a:t>
            </a:r>
            <a:r>
              <a:rPr lang="en-US" sz="2000" dirty="0" smtClean="0">
                <a:latin typeface="Courier"/>
                <a:cs typeface="Courier"/>
              </a:rPr>
              <a:t> (U Cape Town)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err="1" smtClean="0">
                <a:latin typeface="Courier"/>
                <a:cs typeface="Courier"/>
              </a:rPr>
              <a:t>Nirupam</a:t>
            </a:r>
            <a:r>
              <a:rPr lang="en-US" sz="2000" dirty="0" smtClean="0">
                <a:latin typeface="Courier"/>
                <a:cs typeface="Courier"/>
              </a:rPr>
              <a:t> Roy (NRAO)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Courier"/>
                <a:cs typeface="Courier"/>
              </a:rPr>
              <a:t>Michael </a:t>
            </a:r>
            <a:r>
              <a:rPr lang="en-US" sz="2000" dirty="0" err="1" smtClean="0">
                <a:latin typeface="Courier"/>
                <a:cs typeface="Courier"/>
              </a:rPr>
              <a:t>Rupen</a:t>
            </a:r>
            <a:r>
              <a:rPr lang="en-US" sz="2000" dirty="0" smtClean="0">
                <a:latin typeface="Courier"/>
                <a:cs typeface="Courier"/>
              </a:rPr>
              <a:t> (NRAO)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Jeno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Sokoloski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(Columbia)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Courier"/>
                <a:cs typeface="Courier"/>
              </a:rPr>
              <a:t>Jennifer Weston (Columbia)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Bob Williams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STScI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wardian Script ITC"/>
                <a:ea typeface="+mn-ea"/>
                <a:cs typeface="Edwardian Script ITC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urier"/>
                <a:cs typeface="Courier"/>
              </a:rPr>
              <a:t>V407 </a:t>
            </a:r>
            <a:r>
              <a:rPr lang="en-US" sz="3600" dirty="0" err="1" smtClean="0">
                <a:latin typeface="Courier"/>
                <a:cs typeface="Courier"/>
              </a:rPr>
              <a:t>Cyg’s</a:t>
            </a:r>
            <a:r>
              <a:rPr lang="en-US" sz="3600" dirty="0" smtClean="0">
                <a:latin typeface="Courier"/>
                <a:cs typeface="Courier"/>
              </a:rPr>
              <a:t> 2010 Nova Outburst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Thermonuclear runaway on white dwarf expels material at ~3,000 km/</a:t>
            </a:r>
            <a:r>
              <a:rPr lang="en-US" sz="2200" dirty="0" err="1" smtClean="0">
                <a:latin typeface="Courier"/>
                <a:cs typeface="Courier"/>
              </a:rPr>
              <a:t>s</a:t>
            </a:r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First nova ever detected in gamma rays!</a:t>
            </a:r>
            <a:endParaRPr lang="en-US" dirty="0" smtClean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3961511" cy="3946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ourier"/>
                <a:cs typeface="Courier"/>
              </a:rPr>
              <a:t>Fermi </a:t>
            </a:r>
            <a:r>
              <a:rPr lang="en-US" dirty="0" smtClean="0">
                <a:latin typeface="Courier"/>
                <a:cs typeface="Courier"/>
              </a:rPr>
              <a:t>LAT</a:t>
            </a:r>
            <a:endParaRPr lang="en-US" i="1" dirty="0" smtClean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089" y="6308356"/>
            <a:ext cx="365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NASA/DOE/Fermi LAT collaboration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572000" y="2292411"/>
            <a:ext cx="4191000" cy="4108389"/>
          </a:xfrm>
          <a:prstGeom prst="ellipse">
            <a:avLst/>
          </a:prstGeom>
          <a:gradFill rotWithShape="0">
            <a:gsLst>
              <a:gs pos="0">
                <a:srgbClr val="FF80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5532120" y="4059936"/>
            <a:ext cx="533400" cy="502719"/>
          </a:xfrm>
          <a:prstGeom prst="star32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>
            <a:spLocks noChangeAspect="1" noChangeArrowheads="1"/>
          </p:cNvSpPr>
          <p:nvPr/>
        </p:nvSpPr>
        <p:spPr bwMode="auto">
          <a:xfrm>
            <a:off x="5715000" y="4221681"/>
            <a:ext cx="174088" cy="1740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6385413" y="4028250"/>
            <a:ext cx="580292" cy="58029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828800" cy="5638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3000"/>
            <a:ext cx="5029200" cy="4635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6539744" y="3823456"/>
            <a:ext cx="365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"/>
                <a:cs typeface="Courier"/>
              </a:rPr>
              <a:t>Abdo</a:t>
            </a:r>
            <a:r>
              <a:rPr lang="en-US" sz="1200" dirty="0" smtClean="0">
                <a:latin typeface="Courier"/>
                <a:cs typeface="Courier"/>
              </a:rPr>
              <a:t> et al. (2010)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Interaction between nova and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seen on all scales, at all wavelengths.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1828800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Gamma Ray:</a:t>
            </a: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latin typeface="Courier"/>
                <a:cs typeface="Courier"/>
              </a:rPr>
              <a:t>13</a:t>
            </a:r>
            <a:r>
              <a:rPr lang="en-US" sz="1600" dirty="0" smtClean="0"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latin typeface="Courier"/>
                <a:cs typeface="Courier"/>
              </a:rPr>
              <a:t>14</a:t>
            </a:r>
            <a:r>
              <a:rPr lang="en-US" sz="1600" dirty="0" smtClean="0"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X-ray: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Radio: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16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9068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"/>
                <a:cs typeface="Courier"/>
              </a:rPr>
              <a:t>Particle acceleration at early times produces gamma-ray emission.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1828800" cy="5638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Interaction between nova and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seen on all scales, at all wavelengths.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1828800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Gamma Ray:</a:t>
            </a: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latin typeface="Courier"/>
                <a:cs typeface="Courier"/>
              </a:rPr>
              <a:t>13</a:t>
            </a:r>
            <a:r>
              <a:rPr lang="en-US" sz="1600" dirty="0" smtClean="0"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latin typeface="Courier"/>
                <a:cs typeface="Courier"/>
              </a:rPr>
              <a:t>14</a:t>
            </a:r>
            <a:r>
              <a:rPr lang="en-US" sz="1600" dirty="0" smtClean="0"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X-ray: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Radio: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16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4286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Nelson, </a:t>
            </a:r>
            <a:r>
              <a:rPr lang="en-US" sz="1200" dirty="0" err="1" smtClean="0">
                <a:latin typeface="Courier"/>
                <a:cs typeface="Courier"/>
              </a:rPr>
              <a:t>Donato</a:t>
            </a:r>
            <a:r>
              <a:rPr lang="en-US" sz="1200" dirty="0" smtClean="0">
                <a:latin typeface="Courier"/>
                <a:cs typeface="Courier"/>
              </a:rPr>
              <a:t>, </a:t>
            </a:r>
            <a:r>
              <a:rPr lang="en-US" sz="1200" dirty="0" err="1" smtClean="0">
                <a:latin typeface="Courier"/>
                <a:cs typeface="Courier"/>
              </a:rPr>
              <a:t>Mukai</a:t>
            </a:r>
            <a:r>
              <a:rPr lang="en-US" sz="1200" dirty="0" smtClean="0">
                <a:latin typeface="Courier"/>
                <a:cs typeface="Courier"/>
              </a:rPr>
              <a:t>, </a:t>
            </a:r>
            <a:r>
              <a:rPr lang="en-US" sz="1200" dirty="0" err="1" smtClean="0">
                <a:latin typeface="Courier"/>
                <a:cs typeface="Courier"/>
              </a:rPr>
              <a:t>Sokoloski</a:t>
            </a:r>
            <a:r>
              <a:rPr lang="en-US" sz="1200" dirty="0" smtClean="0">
                <a:latin typeface="Courier"/>
                <a:cs typeface="Courier"/>
              </a:rPr>
              <a:t>, &amp; Chomiuk (2012)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0" y="1143000"/>
            <a:ext cx="5562600" cy="5276850"/>
            <a:chOff x="2667000" y="1143000"/>
            <a:chExt cx="5562600" cy="52768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1143000"/>
              <a:ext cx="5562600" cy="52768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52160" y="3273552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Gill Sans MT"/>
                  <a:cs typeface="Gill Sans MT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198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γ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9" y="1335350"/>
            <a:ext cx="5193506" cy="4989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Interaction between nova and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seen on all scales, at all wavelengths.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1828800" cy="5638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Gamma Ray: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13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1828800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X-ray:</a:t>
            </a: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latin typeface="Courier"/>
                <a:cs typeface="Courier"/>
              </a:rPr>
              <a:t>14</a:t>
            </a:r>
            <a:r>
              <a:rPr lang="en-US" sz="1600" dirty="0" smtClean="0"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latin typeface="Courier"/>
                <a:cs typeface="Courier"/>
              </a:rPr>
              <a:t>15</a:t>
            </a:r>
            <a:r>
              <a:rPr lang="en-US" sz="1600" dirty="0" smtClean="0"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Radio: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16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33600" y="1335350"/>
            <a:ext cx="5193505" cy="4989250"/>
            <a:chOff x="2552701" y="815746"/>
            <a:chExt cx="6210299" cy="5966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8900" y="3794760"/>
              <a:ext cx="6134100" cy="29870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100" y="866434"/>
              <a:ext cx="2743200" cy="28519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9300" y="815746"/>
              <a:ext cx="2781300" cy="290281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298967" y="3610094"/>
              <a:ext cx="48768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Temperature (</a:t>
              </a:r>
              <a:r>
                <a:rPr lang="en-US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keV</a:t>
              </a:r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244333" y="3419595"/>
              <a:ext cx="51054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urier"/>
                  <a:cs typeface="Courier"/>
                </a:rPr>
                <a:t>Luminosity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10500" y="1973759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"/>
                <a:cs typeface="Courier"/>
              </a:rPr>
              <a:t>Swift</a:t>
            </a:r>
          </a:p>
          <a:p>
            <a:r>
              <a:rPr lang="en-US" sz="2200" dirty="0" smtClean="0">
                <a:latin typeface="Courier"/>
                <a:cs typeface="Courier"/>
              </a:rPr>
              <a:t>X-ray Data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7391400" y="2362200"/>
            <a:ext cx="419100" cy="3721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0" y="41148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"/>
                <a:cs typeface="Courier"/>
              </a:rPr>
              <a:t>A Model for the Forward Shock 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7391401" y="4570411"/>
            <a:ext cx="3048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63524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Nelson, </a:t>
            </a:r>
            <a:r>
              <a:rPr lang="en-US" sz="1200" dirty="0" err="1" smtClean="0">
                <a:latin typeface="Courier"/>
                <a:cs typeface="Courier"/>
              </a:rPr>
              <a:t>Donato</a:t>
            </a:r>
            <a:r>
              <a:rPr lang="en-US" sz="1200" dirty="0" smtClean="0">
                <a:latin typeface="Courier"/>
                <a:cs typeface="Courier"/>
              </a:rPr>
              <a:t>, </a:t>
            </a:r>
            <a:r>
              <a:rPr lang="en-US" sz="1200" dirty="0" err="1" smtClean="0">
                <a:latin typeface="Courier"/>
                <a:cs typeface="Courier"/>
              </a:rPr>
              <a:t>Mukai</a:t>
            </a:r>
            <a:r>
              <a:rPr lang="en-US" sz="1200" dirty="0" smtClean="0">
                <a:latin typeface="Courier"/>
                <a:cs typeface="Courier"/>
              </a:rPr>
              <a:t>, </a:t>
            </a:r>
            <a:r>
              <a:rPr lang="en-US" sz="1200" dirty="0" err="1" smtClean="0">
                <a:latin typeface="Courier"/>
                <a:cs typeface="Courier"/>
              </a:rPr>
              <a:t>Sokoloski</a:t>
            </a:r>
            <a:r>
              <a:rPr lang="en-US" sz="1200" dirty="0" smtClean="0">
                <a:latin typeface="Courier"/>
                <a:cs typeface="Courier"/>
              </a:rPr>
              <a:t>, &amp; Chomiuk (2012)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Interaction between nova and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seen on all scales, at all wavelengths.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1828800" cy="5638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Gamma Ray: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13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X-ray: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5399782"/>
            <a:ext cx="1828800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Radio: </a:t>
            </a: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latin typeface="Courier"/>
                <a:cs typeface="Courier"/>
              </a:rPr>
              <a:t>15</a:t>
            </a:r>
            <a:r>
              <a:rPr lang="en-US" sz="1600" dirty="0" smtClean="0"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latin typeface="Courier"/>
                <a:cs typeface="Courier"/>
              </a:rPr>
              <a:t>16</a:t>
            </a:r>
            <a:r>
              <a:rPr lang="en-US" sz="1600" dirty="0" smtClean="0"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endParaRPr lang="en-US" sz="1600" dirty="0" smtClean="0">
              <a:latin typeface="Courier"/>
              <a:cs typeface="Courie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7000" y="1143000"/>
            <a:ext cx="5562600" cy="5276850"/>
            <a:chOff x="2667000" y="1143000"/>
            <a:chExt cx="5562600" cy="52768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1143000"/>
              <a:ext cx="5562600" cy="52768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52160" y="3273552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Gill Sans MT"/>
                  <a:cs typeface="Gill Sans MT"/>
                </a:rPr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198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γ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11" name="TextBox 10"/>
          <p:cNvSpPr txBox="1"/>
          <p:nvPr/>
        </p:nvSpPr>
        <p:spPr>
          <a:xfrm rot="20100000">
            <a:off x="6196971" y="2846155"/>
            <a:ext cx="166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X-ray</a:t>
            </a:r>
          </a:p>
        </p:txBody>
      </p:sp>
      <p:sp>
        <p:nvSpPr>
          <p:cNvPr id="12" name="TextBox 11"/>
          <p:cNvSpPr txBox="1"/>
          <p:nvPr/>
        </p:nvSpPr>
        <p:spPr>
          <a:xfrm rot="1500000">
            <a:off x="6196971" y="3836755"/>
            <a:ext cx="166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370852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Interaction between nova and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seen on all scales, at all wavelengths.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1828800" cy="5638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Gamma Ray: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13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828800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X-ray:</a:t>
            </a: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latin typeface="Courier"/>
                <a:cs typeface="Courier"/>
              </a:rPr>
              <a:t>14</a:t>
            </a:r>
            <a:r>
              <a:rPr lang="en-US" sz="1600" dirty="0" smtClean="0"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latin typeface="Courier"/>
                <a:cs typeface="Courier"/>
              </a:rPr>
              <a:t>15</a:t>
            </a:r>
            <a:r>
              <a:rPr lang="en-US" sz="1600" dirty="0" smtClean="0"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Radio: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16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7000" y="1143000"/>
            <a:ext cx="5562600" cy="5276850"/>
            <a:chOff x="2667000" y="1143000"/>
            <a:chExt cx="5562600" cy="5276850"/>
          </a:xfrm>
        </p:grpSpPr>
        <p:grpSp>
          <p:nvGrpSpPr>
            <p:cNvPr id="8" name="Group 18"/>
            <p:cNvGrpSpPr/>
            <p:nvPr/>
          </p:nvGrpSpPr>
          <p:grpSpPr>
            <a:xfrm>
              <a:off x="2667000" y="1143000"/>
              <a:ext cx="5562600" cy="5276850"/>
              <a:chOff x="2667000" y="1143000"/>
              <a:chExt cx="5562600" cy="5276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1143000"/>
                <a:ext cx="5562600" cy="527685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852160" y="3273552"/>
                <a:ext cx="685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ill Sans MT"/>
                    <a:cs typeface="Gill Sans MT"/>
                  </a:rPr>
                  <a:t>.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019800" y="3276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γ</a:t>
              </a:r>
              <a:endPara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20100000">
            <a:off x="6196971" y="2846155"/>
            <a:ext cx="166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X-ray</a:t>
            </a:r>
          </a:p>
        </p:txBody>
      </p:sp>
      <p:sp>
        <p:nvSpPr>
          <p:cNvPr id="13" name="TextBox 12"/>
          <p:cNvSpPr txBox="1"/>
          <p:nvPr/>
        </p:nvSpPr>
        <p:spPr>
          <a:xfrm rot="1500000">
            <a:off x="6196971" y="3836755"/>
            <a:ext cx="166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X-ray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889" y="6428601"/>
            <a:ext cx="365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Chomiuk et al. 2012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Interaction between nova and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seen on all scales, at all wavelengths.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219200"/>
            <a:ext cx="1828800" cy="5638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Gamma Ray: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13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429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X-ray: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562600"/>
            <a:ext cx="1828800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Radio: </a:t>
            </a: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latin typeface="Courier"/>
                <a:cs typeface="Courier"/>
              </a:rPr>
              <a:t>15</a:t>
            </a:r>
            <a:r>
              <a:rPr lang="en-US" sz="1600" dirty="0" smtClean="0"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latin typeface="Courier"/>
                <a:cs typeface="Courier"/>
              </a:rPr>
              <a:t>16</a:t>
            </a:r>
            <a:r>
              <a:rPr lang="en-US" sz="1600" dirty="0" smtClean="0"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endParaRPr lang="en-US" sz="1600" dirty="0" smtClean="0">
              <a:latin typeface="Courier"/>
              <a:cs typeface="Courier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66800"/>
            <a:ext cx="6426598" cy="5334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3810000" y="4495800"/>
            <a:ext cx="1447800" cy="914400"/>
          </a:xfrm>
          <a:prstGeom prst="line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4419600"/>
            <a:ext cx="1828800" cy="838200"/>
          </a:xfrm>
          <a:prstGeom prst="line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680000">
            <a:off x="3753846" y="4887432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Courier"/>
                <a:cs typeface="Courier"/>
              </a:rPr>
              <a:t>Mira wind becoming more ionized</a:t>
            </a:r>
          </a:p>
        </p:txBody>
      </p:sp>
      <p:sp>
        <p:nvSpPr>
          <p:cNvPr id="24" name="TextBox 23"/>
          <p:cNvSpPr txBox="1"/>
          <p:nvPr/>
        </p:nvSpPr>
        <p:spPr>
          <a:xfrm rot="1440000">
            <a:off x="5791200" y="4855072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Courier"/>
                <a:cs typeface="Courier"/>
              </a:rPr>
              <a:t>Wind eaten away by nova blast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129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VLA Light Curves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Interaction between nova and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seen on all scales, at all wavelengths.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1828800" cy="56388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Gamma Ray: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13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X-ray: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14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solidFill>
                  <a:srgbClr val="800000"/>
                </a:solidFill>
                <a:latin typeface="Courier"/>
                <a:cs typeface="Courier"/>
              </a:rPr>
              <a:t>15</a:t>
            </a:r>
            <a:r>
              <a:rPr lang="en-US" sz="1600" dirty="0" smtClean="0">
                <a:solidFill>
                  <a:srgbClr val="800000"/>
                </a:solidFill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rgbClr val="800000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1828800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Radio: </a:t>
            </a:r>
          </a:p>
          <a:p>
            <a:pPr algn="ctr"/>
            <a:r>
              <a:rPr lang="en-US" sz="1600" dirty="0" smtClean="0">
                <a:latin typeface="Courier"/>
                <a:cs typeface="Courier"/>
              </a:rPr>
              <a:t>10</a:t>
            </a:r>
            <a:r>
              <a:rPr lang="en-US" sz="1600" baseline="30000" dirty="0" smtClean="0">
                <a:latin typeface="Courier"/>
                <a:cs typeface="Courier"/>
              </a:rPr>
              <a:t>15</a:t>
            </a:r>
            <a:r>
              <a:rPr lang="en-US" sz="1600" dirty="0" smtClean="0">
                <a:latin typeface="Courier"/>
                <a:cs typeface="Courier"/>
              </a:rPr>
              <a:t>-10</a:t>
            </a:r>
            <a:r>
              <a:rPr lang="en-US" sz="1600" baseline="30000" dirty="0" smtClean="0">
                <a:latin typeface="Courier"/>
                <a:cs typeface="Courier"/>
              </a:rPr>
              <a:t>16</a:t>
            </a:r>
            <a:r>
              <a:rPr lang="en-US" sz="1600" dirty="0" smtClean="0">
                <a:latin typeface="Courier"/>
                <a:cs typeface="Courier"/>
              </a:rPr>
              <a:t> cm</a:t>
            </a:r>
          </a:p>
          <a:p>
            <a:pPr algn="ctr"/>
            <a:endParaRPr lang="en-US" sz="1600" dirty="0" smtClean="0">
              <a:latin typeface="Courier"/>
              <a:cs typeface="Courier"/>
            </a:endParaRPr>
          </a:p>
          <a:p>
            <a:pPr algn="ctr"/>
            <a:endParaRPr lang="en-US" sz="1600" dirty="0" smtClean="0">
              <a:latin typeface="Courier"/>
              <a:cs typeface="Courie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7000" y="1143000"/>
            <a:ext cx="5562600" cy="5276850"/>
            <a:chOff x="2667000" y="1143000"/>
            <a:chExt cx="5562600" cy="52768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1143000"/>
              <a:ext cx="5562600" cy="52768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52160" y="3273552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Gill Sans MT"/>
                  <a:cs typeface="Gill Sans MT"/>
                </a:rPr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198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γ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11" name="TextBox 10"/>
          <p:cNvSpPr txBox="1"/>
          <p:nvPr/>
        </p:nvSpPr>
        <p:spPr>
          <a:xfrm rot="20100000">
            <a:off x="6196971" y="2846155"/>
            <a:ext cx="166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X-ray</a:t>
            </a:r>
          </a:p>
        </p:txBody>
      </p:sp>
      <p:sp>
        <p:nvSpPr>
          <p:cNvPr id="12" name="TextBox 11"/>
          <p:cNvSpPr txBox="1"/>
          <p:nvPr/>
        </p:nvSpPr>
        <p:spPr>
          <a:xfrm rot="1500000">
            <a:off x="6196971" y="3836755"/>
            <a:ext cx="166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X-ray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1353235"/>
            <a:ext cx="1177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Radio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9698" y="5391835"/>
            <a:ext cx="1177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ourier"/>
                <a:cs typeface="Courier"/>
              </a:rPr>
              <a:t>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Gill Sans MT"/>
              <a:cs typeface="Gill Sans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ourier"/>
                <a:cs typeface="Courier"/>
              </a:rPr>
              <a:t>Novae with giant companions are rare.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6738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572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RS </a:t>
            </a:r>
            <a:r>
              <a:rPr lang="en-US" sz="2400" dirty="0" err="1" smtClean="0">
                <a:latin typeface="Courier"/>
                <a:cs typeface="Courier"/>
              </a:rPr>
              <a:t>Oph</a:t>
            </a:r>
            <a:r>
              <a:rPr lang="en-US" sz="2400" dirty="0" smtClean="0">
                <a:latin typeface="Courier"/>
                <a:cs typeface="Courier"/>
              </a:rPr>
              <a:t> 2006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51" y="1905000"/>
            <a:ext cx="4770249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Most novae have very low density surroundings</a:t>
            </a:r>
            <a:endParaRPr lang="en-US" sz="3800" dirty="0"/>
          </a:p>
        </p:txBody>
      </p:sp>
      <p:pic>
        <p:nvPicPr>
          <p:cNvPr id="4" name="Picture 3" descr="us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28800"/>
            <a:ext cx="7239000" cy="1846659"/>
          </a:xfrm>
          <a:prstGeom prst="rect">
            <a:avLst/>
          </a:prstGeom>
          <a:noFill/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latin typeface="Courier"/>
                <a:cs typeface="Courier"/>
              </a:rPr>
              <a:t>Sco</a:t>
            </a:r>
            <a:r>
              <a:rPr lang="en-US" sz="3800" dirty="0" smtClean="0">
                <a:latin typeface="Courier"/>
                <a:cs typeface="Courier"/>
              </a:rPr>
              <a:t> 2012 &amp; Mon 2012 </a:t>
            </a:r>
          </a:p>
          <a:p>
            <a:pPr algn="ctr"/>
            <a:r>
              <a:rPr lang="en-US" sz="3800" dirty="0" smtClean="0">
                <a:latin typeface="Courier"/>
                <a:cs typeface="Courier"/>
              </a:rPr>
              <a:t>The second and third gamma-ray novae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6004_10100761555288958_1287386577_n.jpg"/>
          <p:cNvPicPr>
            <a:picLocks noChangeAspect="1"/>
          </p:cNvPicPr>
          <p:nvPr/>
        </p:nvPicPr>
        <p:blipFill>
          <a:blip r:embed="rId2"/>
          <a:srcRect l="8416" r="17244" b="19811"/>
          <a:stretch>
            <a:fillRect/>
          </a:stretch>
        </p:blipFill>
        <p:spPr>
          <a:xfrm>
            <a:off x="228600" y="323670"/>
            <a:ext cx="8610600" cy="615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094" y="1219200"/>
            <a:ext cx="6327306" cy="54864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97" dirty="0" smtClean="0">
                <a:latin typeface="Courier"/>
                <a:ea typeface="+mj-ea"/>
                <a:cs typeface="+mj-cs"/>
              </a:rPr>
              <a:t>Gamma Ray Nova #2</a:t>
            </a:r>
            <a:r>
              <a:rPr kumimoji="0" lang="en-US" sz="389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+mj-cs"/>
              </a:rPr>
              <a:t>: </a:t>
            </a:r>
            <a:r>
              <a:rPr kumimoji="0" lang="en-US" sz="389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+mj-cs"/>
              </a:rPr>
              <a:t>Sco</a:t>
            </a:r>
            <a:r>
              <a:rPr kumimoji="0" lang="en-US" sz="3897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+mj-cs"/>
              </a:rPr>
              <a:t> 2012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74" dirty="0" smtClean="0">
                <a:latin typeface="Courier"/>
                <a:ea typeface="+mj-ea"/>
                <a:cs typeface="+mj-cs"/>
              </a:rPr>
              <a:t>A “normal” classical nova</a:t>
            </a:r>
            <a:endParaRPr kumimoji="0" lang="en-US" sz="297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49" y="1396551"/>
            <a:ext cx="6182119" cy="515664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 flipH="1" flipV="1">
            <a:off x="4028796" y="3663049"/>
            <a:ext cx="4511053" cy="80555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599609" y="3783881"/>
            <a:ext cx="724991" cy="1679"/>
          </a:xfrm>
          <a:prstGeom prst="line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n 13"/>
          <p:cNvSpPr/>
          <p:nvPr/>
        </p:nvSpPr>
        <p:spPr>
          <a:xfrm>
            <a:off x="4291146" y="3505200"/>
            <a:ext cx="966654" cy="886100"/>
          </a:xfrm>
          <a:prstGeom prst="sun">
            <a:avLst/>
          </a:prstGeom>
          <a:solidFill>
            <a:srgbClr val="FF66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97" dirty="0" smtClean="0">
                <a:latin typeface="Courier"/>
                <a:ea typeface="+mj-ea"/>
                <a:cs typeface="+mj-cs"/>
              </a:rPr>
              <a:t>Gamma Ray Nova #3</a:t>
            </a:r>
            <a:r>
              <a:rPr kumimoji="0" lang="en-US" sz="389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+mj-cs"/>
              </a:rPr>
              <a:t>: Mon</a:t>
            </a:r>
            <a:r>
              <a:rPr kumimoji="0" lang="en-US" sz="3897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j-ea"/>
                <a:cs typeface="+mj-cs"/>
              </a:rPr>
              <a:t> 2012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74" dirty="0" smtClean="0">
                <a:latin typeface="Courier"/>
                <a:ea typeface="+mj-ea"/>
                <a:cs typeface="+mj-cs"/>
              </a:rPr>
              <a:t>Another “normal” classical nova</a:t>
            </a:r>
            <a:endParaRPr kumimoji="0" lang="en-US" sz="297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537" y="1998345"/>
            <a:ext cx="26142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First nova </a:t>
            </a:r>
            <a:r>
              <a:rPr lang="en-US" sz="2400" i="1" dirty="0" smtClean="0">
                <a:latin typeface="Courier"/>
                <a:cs typeface="Courier"/>
              </a:rPr>
              <a:t>discovered</a:t>
            </a:r>
            <a:r>
              <a:rPr lang="en-US" sz="2400" dirty="0" smtClean="0">
                <a:latin typeface="Courier"/>
                <a:cs typeface="Courier"/>
              </a:rPr>
              <a:t> with gamma rays!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Only gamma-ray and radio data for the first   ~2 months!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urier"/>
                <a:cs typeface="Courier"/>
              </a:rPr>
              <a:t>Why did </a:t>
            </a:r>
            <a:r>
              <a:rPr lang="en-US" sz="2600" dirty="0" err="1" smtClean="0">
                <a:latin typeface="Courier"/>
                <a:cs typeface="Courier"/>
              </a:rPr>
              <a:t>Sco</a:t>
            </a:r>
            <a:r>
              <a:rPr lang="en-US" sz="2600" dirty="0" smtClean="0">
                <a:latin typeface="Courier"/>
                <a:cs typeface="Courier"/>
              </a:rPr>
              <a:t> 2012 and Mon 2012 show gamma-rays while dozens of other novae have not?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Evolved companion? (a la V407 </a:t>
            </a:r>
            <a:r>
              <a:rPr lang="en-US" sz="2200" dirty="0" err="1" smtClean="0">
                <a:latin typeface="Courier"/>
                <a:cs typeface="Courier"/>
              </a:rPr>
              <a:t>Cyg</a:t>
            </a:r>
            <a:r>
              <a:rPr lang="en-US" sz="2200" dirty="0" smtClean="0">
                <a:latin typeface="Courier"/>
                <a:cs typeface="Courier"/>
              </a:rPr>
              <a:t>)</a:t>
            </a:r>
          </a:p>
        </p:txBody>
      </p:sp>
      <p:pic>
        <p:nvPicPr>
          <p:cNvPr id="4" name="Picture 3" descr="RS_Ophiuchi_art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947" y="1524000"/>
            <a:ext cx="5125453" cy="389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5537537"/>
            <a:ext cx="5354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Progenitors detected for both systems, consistent with main sequence companions.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urier"/>
                <a:cs typeface="Courier"/>
              </a:rPr>
              <a:t>Why did </a:t>
            </a:r>
            <a:r>
              <a:rPr lang="en-US" sz="2600" dirty="0" err="1" smtClean="0">
                <a:latin typeface="Courier"/>
                <a:cs typeface="Courier"/>
              </a:rPr>
              <a:t>Sco</a:t>
            </a:r>
            <a:r>
              <a:rPr lang="en-US" sz="2600" dirty="0" smtClean="0">
                <a:latin typeface="Courier"/>
                <a:cs typeface="Courier"/>
              </a:rPr>
              <a:t> 2012 and Mon 2012 show gamma-rays while dozens of other novae have not?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Evolved companion? 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Proximity?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81" y="2743200"/>
            <a:ext cx="7720919" cy="279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urier"/>
                <a:cs typeface="Courier"/>
              </a:rPr>
              <a:t>Expansion of Mon 2012 resolved with VLA, expansion parallax implies D ~ 3.6 </a:t>
            </a:r>
            <a:r>
              <a:rPr lang="en-US" sz="2000" dirty="0" err="1" smtClean="0">
                <a:latin typeface="Courier"/>
                <a:cs typeface="Courier"/>
              </a:rPr>
              <a:t>kpc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urier"/>
                <a:cs typeface="Courier"/>
              </a:rPr>
              <a:t>Why did </a:t>
            </a:r>
            <a:r>
              <a:rPr lang="en-US" sz="2600" dirty="0" err="1" smtClean="0">
                <a:latin typeface="Courier"/>
                <a:cs typeface="Courier"/>
              </a:rPr>
              <a:t>Sco</a:t>
            </a:r>
            <a:r>
              <a:rPr lang="en-US" sz="2600" dirty="0" smtClean="0">
                <a:latin typeface="Courier"/>
                <a:cs typeface="Courier"/>
              </a:rPr>
              <a:t> 2012 and Mon 2012 show gamma-rays while dozens of other novae have not?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77" y="2667000"/>
            <a:ext cx="7062923" cy="4107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4478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Evolved companion? 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Proximity?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14478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Internal Shocks?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495800"/>
            <a:ext cx="4038600" cy="1200329"/>
          </a:xfrm>
          <a:prstGeom prst="rect">
            <a:avLst/>
          </a:prstGeom>
          <a:solidFill>
            <a:srgbClr val="800000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Other novae show faster shocks, like </a:t>
            </a:r>
            <a:r>
              <a:rPr lang="en-US" dirty="0" err="1" smtClean="0">
                <a:latin typeface="Courier"/>
                <a:cs typeface="Courier"/>
              </a:rPr>
              <a:t>Sgr</a:t>
            </a:r>
            <a:r>
              <a:rPr lang="en-US" dirty="0" smtClean="0">
                <a:latin typeface="Courier"/>
                <a:cs typeface="Courier"/>
              </a:rPr>
              <a:t> 2012 #1.   X-rays imply &gt;30 </a:t>
            </a:r>
            <a:r>
              <a:rPr lang="en-US" dirty="0" err="1" smtClean="0">
                <a:latin typeface="Courier"/>
                <a:cs typeface="Courier"/>
              </a:rPr>
              <a:t>keV</a:t>
            </a:r>
            <a:r>
              <a:rPr lang="en-US" dirty="0" smtClean="0">
                <a:latin typeface="Courier"/>
                <a:cs typeface="Courier"/>
              </a:rPr>
              <a:t> plasma, or &gt;5,000 km/</a:t>
            </a:r>
            <a:r>
              <a:rPr lang="en-US" dirty="0" err="1" smtClean="0">
                <a:latin typeface="Courier"/>
                <a:cs typeface="Courier"/>
              </a:rPr>
              <a:t>s</a:t>
            </a:r>
            <a:r>
              <a:rPr lang="en-US" dirty="0" smtClean="0">
                <a:latin typeface="Courier"/>
                <a:cs typeface="Courier"/>
              </a:rPr>
              <a:t> shock.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urier"/>
                <a:cs typeface="Courier"/>
              </a:rPr>
              <a:t>Why did </a:t>
            </a:r>
            <a:r>
              <a:rPr lang="en-US" sz="2600" dirty="0" err="1" smtClean="0">
                <a:latin typeface="Courier"/>
                <a:cs typeface="Courier"/>
              </a:rPr>
              <a:t>Sco</a:t>
            </a:r>
            <a:r>
              <a:rPr lang="en-US" sz="2600" dirty="0" smtClean="0">
                <a:latin typeface="Courier"/>
                <a:cs typeface="Courier"/>
              </a:rPr>
              <a:t> 2012 and Mon 2012 show gamma-rays while dozens of other novae have not?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37338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Evolved companion? 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Proximity?</a:t>
            </a: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Internal Shocks?</a:t>
            </a: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Jets?</a:t>
            </a: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021336" y="1371600"/>
            <a:ext cx="5046464" cy="4728183"/>
            <a:chOff x="3456000" y="1548000"/>
            <a:chExt cx="5590155" cy="5237584"/>
          </a:xfrm>
        </p:grpSpPr>
        <p:pic>
          <p:nvPicPr>
            <p:cNvPr id="7" name="Picture 5" descr="C:\Documents and Settings\Tim O'Brien\My Documents\Research\Novae\Mon2012\EVN\YunImages\nova-mon_sep18b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456000" y="1548000"/>
              <a:ext cx="5590155" cy="52375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5940152" y="4005064"/>
              <a:ext cx="2000313" cy="1224136"/>
              <a:chOff x="5940152" y="4005064"/>
              <a:chExt cx="2000313" cy="122413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5940152" y="4005064"/>
                <a:ext cx="1368152" cy="1224136"/>
              </a:xfrm>
              <a:prstGeom prst="straightConnector1">
                <a:avLst/>
              </a:prstGeom>
              <a:ln cmpd="sng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588224" y="4581128"/>
                <a:ext cx="1352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FF66"/>
                    </a:solidFill>
                  </a:rPr>
                  <a:t>35 +/- 1 </a:t>
                </a:r>
                <a:r>
                  <a:rPr lang="en-GB" dirty="0" err="1" smtClean="0">
                    <a:solidFill>
                      <a:srgbClr val="FFFF66"/>
                    </a:solidFill>
                  </a:rPr>
                  <a:t>mas</a:t>
                </a:r>
                <a:endParaRPr lang="en-GB" dirty="0">
                  <a:solidFill>
                    <a:srgbClr val="FFFF66"/>
                  </a:solidFill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rot="5400000">
              <a:off x="7650480" y="4779288"/>
              <a:ext cx="0" cy="2484000"/>
            </a:xfrm>
            <a:prstGeom prst="line">
              <a:avLst/>
            </a:prstGeom>
            <a:ln w="50800" cap="sq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36296" y="6021288"/>
              <a:ext cx="8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2"/>
                  </a:solidFill>
                </a:rPr>
                <a:t>50 </a:t>
              </a:r>
              <a:r>
                <a:rPr lang="en-GB" dirty="0" err="1" smtClean="0">
                  <a:solidFill>
                    <a:schemeClr val="bg2"/>
                  </a:solidFill>
                </a:rPr>
                <a:t>mas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91000" y="6099783"/>
            <a:ext cx="473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"/>
                <a:cs typeface="Courier"/>
              </a:rPr>
              <a:t>EVN imaging of Mon 2012 at 5 GHz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urier"/>
                <a:cs typeface="Courier"/>
              </a:rPr>
              <a:t>Why did </a:t>
            </a:r>
            <a:r>
              <a:rPr lang="en-US" sz="2600" dirty="0" err="1" smtClean="0">
                <a:latin typeface="Courier"/>
                <a:cs typeface="Courier"/>
              </a:rPr>
              <a:t>Sco</a:t>
            </a:r>
            <a:r>
              <a:rPr lang="en-US" sz="2600" dirty="0" smtClean="0">
                <a:latin typeface="Courier"/>
                <a:cs typeface="Courier"/>
              </a:rPr>
              <a:t> 2012 and Mon 2012 show gamma-rays while dozens of other novae have not?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Evolved companion? 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Proximity?</a:t>
            </a: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Internal Shocks?</a:t>
            </a: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Jets?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43778" y="1295400"/>
            <a:ext cx="5024022" cy="5153000"/>
            <a:chOff x="3981589" y="990600"/>
            <a:chExt cx="5100222" cy="5240724"/>
          </a:xfrm>
        </p:grpSpPr>
        <p:pic>
          <p:nvPicPr>
            <p:cNvPr id="12" name="Picture 3" descr="C:\Documents and Settings\Tim O'Brien\My Documents\Research\Novae\Mon2012\e-MERLIN\Nova-MON-20121123-selfcal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81589" y="990600"/>
              <a:ext cx="5100222" cy="52407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 rot="2700000">
              <a:off x="6671877" y="3135017"/>
              <a:ext cx="0" cy="374400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686280" y="4516772"/>
              <a:ext cx="0" cy="1188000"/>
            </a:xfrm>
            <a:prstGeom prst="line">
              <a:avLst/>
            </a:prstGeom>
            <a:ln w="50800" cap="sq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36296" y="5254788"/>
              <a:ext cx="97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200 </a:t>
              </a:r>
              <a:r>
                <a:rPr lang="en-GB" dirty="0" err="1" smtClean="0">
                  <a:solidFill>
                    <a:srgbClr val="000000"/>
                  </a:solidFill>
                </a:rPr>
                <a:t>mas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3808" y="1078324"/>
              <a:ext cx="315221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000000"/>
                  </a:solidFill>
                </a:rPr>
                <a:t>e-MERLIN – 5.7 GHz</a:t>
              </a:r>
              <a:endParaRPr lang="en-GB" sz="28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urier"/>
                <a:cs typeface="Courier"/>
              </a:rPr>
              <a:t>Why did </a:t>
            </a:r>
            <a:r>
              <a:rPr lang="en-US" sz="2600" dirty="0" err="1" smtClean="0">
                <a:latin typeface="Courier"/>
                <a:cs typeface="Courier"/>
              </a:rPr>
              <a:t>Sco</a:t>
            </a:r>
            <a:r>
              <a:rPr lang="en-US" sz="2600" dirty="0" smtClean="0">
                <a:latin typeface="Courier"/>
                <a:cs typeface="Courier"/>
              </a:rPr>
              <a:t> 2012 and Mon 2012 show gamma-rays while dozens of other novae have not?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3733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Evolved companion? 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Proximity?</a:t>
            </a: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strike="sngStrike" dirty="0" smtClean="0">
                <a:latin typeface="Courier"/>
                <a:cs typeface="Courier"/>
              </a:rPr>
              <a:t>Internal Shocks?</a:t>
            </a: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Jets?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Courier"/>
                <a:cs typeface="Courier"/>
              </a:rPr>
              <a:t> Non-conservative mass transfer?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Courier"/>
              <a:cs typeface="Courier"/>
            </a:endParaRPr>
          </a:p>
          <a:p>
            <a:endParaRPr lang="en-US" sz="2200" dirty="0" smtClean="0">
              <a:latin typeface="Courier"/>
              <a:cs typeface="Courier"/>
            </a:endParaRPr>
          </a:p>
          <a:p>
            <a:pPr>
              <a:buFont typeface="Arial"/>
              <a:buChar char="•"/>
            </a:pPr>
            <a:endParaRPr lang="en-US" sz="2200" strike="sngStrike" dirty="0" smtClean="0">
              <a:latin typeface="Courier"/>
              <a:cs typeface="Courie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474" y="1447800"/>
            <a:ext cx="4586255" cy="4570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9478" y="6003995"/>
            <a:ext cx="481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Mohamed &amp; </a:t>
            </a:r>
            <a:r>
              <a:rPr lang="en-US" dirty="0" err="1" smtClean="0">
                <a:latin typeface="Courier"/>
                <a:cs typeface="Courier"/>
              </a:rPr>
              <a:t>Podsiadlowski</a:t>
            </a:r>
            <a:r>
              <a:rPr lang="en-US" dirty="0" smtClean="0">
                <a:latin typeface="Courier"/>
                <a:cs typeface="Courier"/>
              </a:rPr>
              <a:t> (2010)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2-Point Star 15"/>
          <p:cNvSpPr>
            <a:spLocks noChangeAspect="1"/>
          </p:cNvSpPr>
          <p:nvPr/>
        </p:nvSpPr>
        <p:spPr>
          <a:xfrm>
            <a:off x="-609600" y="-1676400"/>
            <a:ext cx="10363200" cy="10363200"/>
          </a:xfrm>
          <a:prstGeom prst="star32">
            <a:avLst/>
          </a:prstGeom>
          <a:solidFill>
            <a:schemeClr val="accent6"/>
          </a:solidFill>
          <a:ln>
            <a:noFill/>
          </a:ln>
          <a:effectLst>
            <a:glow rad="101600">
              <a:srgbClr val="FF66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753600" cy="762000"/>
          </a:xfrm>
          <a:solidFill>
            <a:schemeClr val="bg1">
              <a:alpha val="31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How is mass ejected from novae?</a:t>
            </a:r>
            <a:endParaRPr lang="en-US" sz="32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772769" y="2209800"/>
            <a:ext cx="3410712" cy="3410712"/>
          </a:xfrm>
          <a:prstGeom prst="ellipse">
            <a:avLst/>
          </a:prstGeom>
          <a:gradFill flip="none" rotWithShape="1">
            <a:gsLst>
              <a:gs pos="64000">
                <a:srgbClr val="FFF3A0"/>
              </a:gs>
              <a:gs pos="87000">
                <a:srgbClr val="FFFFFF"/>
              </a:gs>
            </a:gsLst>
            <a:lin ang="10800000" scaled="0"/>
            <a:tileRect/>
          </a:gradFill>
          <a:ln>
            <a:noFill/>
          </a:ln>
          <a:effectLst>
            <a:glow rad="228600">
              <a:schemeClr val="accent6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258413" y="3512692"/>
            <a:ext cx="835624" cy="8356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294794" y="3545662"/>
            <a:ext cx="767410" cy="7674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0" y="35052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ourier"/>
                <a:cs typeface="Courier"/>
              </a:rPr>
              <a:t>Irradiated companion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2743200"/>
            <a:ext cx="1828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ourier"/>
                <a:cs typeface="Courier"/>
              </a:rPr>
              <a:t>Residual burning on WD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1154668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00000"/>
                </a:solidFill>
                <a:latin typeface="Courier"/>
                <a:cs typeface="Courier"/>
              </a:rPr>
              <a:t>Common Envelope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6637" y="5281136"/>
            <a:ext cx="1630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ourier"/>
                <a:cs typeface="Courier"/>
              </a:rPr>
              <a:t>Impulsive Ejection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1092"/>
            <a:ext cx="6629400" cy="677108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ourier"/>
                <a:cs typeface="Courier"/>
              </a:rPr>
              <a:t>In 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213515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  <a:buFont typeface="Arial"/>
              <a:buChar char="•"/>
            </a:pPr>
            <a:r>
              <a:rPr lang="en-US" sz="2400" dirty="0" smtClean="0">
                <a:latin typeface="Courier"/>
                <a:cs typeface="Courier"/>
              </a:rPr>
              <a:t> Novae interacting with dense </a:t>
            </a:r>
            <a:r>
              <a:rPr lang="en-US" sz="2400" dirty="0" err="1" smtClean="0">
                <a:latin typeface="Courier"/>
                <a:cs typeface="Courier"/>
              </a:rPr>
              <a:t>circumbinary</a:t>
            </a:r>
            <a:r>
              <a:rPr lang="en-US" sz="2400" dirty="0" smtClean="0">
                <a:latin typeface="Courier"/>
                <a:cs typeface="Courier"/>
              </a:rPr>
              <a:t> material can produce gamma rays. This makes sense. </a:t>
            </a:r>
          </a:p>
          <a:p>
            <a:pPr>
              <a:spcAft>
                <a:spcPts val="3600"/>
              </a:spcAft>
              <a:buFont typeface="Arial"/>
              <a:buChar char="•"/>
            </a:pPr>
            <a:r>
              <a:rPr lang="en-US" sz="2400" dirty="0" smtClean="0">
                <a:latin typeface="Courier"/>
                <a:cs typeface="Courier"/>
              </a:rPr>
              <a:t> But novae surrounded by low density material can also (sometimes) make gamma rays. </a:t>
            </a:r>
          </a:p>
          <a:p>
            <a:pPr>
              <a:spcAft>
                <a:spcPts val="3600"/>
              </a:spcAft>
              <a:buFont typeface="Arial"/>
              <a:buChar char="•"/>
            </a:pPr>
            <a:r>
              <a:rPr lang="en-US" sz="2400" dirty="0" smtClean="0">
                <a:latin typeface="Courier"/>
                <a:cs typeface="Courier"/>
              </a:rPr>
              <a:t> This has us all stumped. Still (9 months after </a:t>
            </a:r>
            <a:r>
              <a:rPr lang="en-US" sz="2400" dirty="0" err="1" smtClean="0">
                <a:latin typeface="Courier"/>
                <a:cs typeface="Courier"/>
              </a:rPr>
              <a:t>Sco</a:t>
            </a:r>
            <a:r>
              <a:rPr lang="en-US" sz="2400" dirty="0" smtClean="0">
                <a:latin typeface="Courier"/>
                <a:cs typeface="Courier"/>
              </a:rPr>
              <a:t> 2012/Mon 2012).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914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An Introduction to Novae and their Radio Emission</a:t>
            </a:r>
          </a:p>
          <a:p>
            <a:pPr lvl="1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V407 </a:t>
            </a:r>
            <a:r>
              <a:rPr lang="en-US" sz="2800" dirty="0" err="1" smtClean="0"/>
              <a:t>Cyg</a:t>
            </a:r>
            <a:r>
              <a:rPr lang="en-US" sz="2800" dirty="0" smtClean="0"/>
              <a:t>: The first gamma-ray nova (2010)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err="1" smtClean="0"/>
              <a:t>Sco</a:t>
            </a:r>
            <a:r>
              <a:rPr lang="en-US" sz="2800" dirty="0" smtClean="0"/>
              <a:t> 2012 &amp; Mon 2012: The perplexing cast of characters from last summer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In Conclusion</a:t>
            </a:r>
            <a:endParaRPr lang="en-US" sz="3800" dirty="0"/>
          </a:p>
        </p:txBody>
      </p:sp>
      <p:pic>
        <p:nvPicPr>
          <p:cNvPr id="4" name="Picture 3" descr="il_fullxfull.336031725.jpg"/>
          <p:cNvPicPr>
            <a:picLocks noChangeAspect="1"/>
          </p:cNvPicPr>
          <p:nvPr/>
        </p:nvPicPr>
        <p:blipFill>
          <a:blip r:embed="rId2"/>
          <a:srcRect t="3922" b="3268"/>
          <a:stretch>
            <a:fillRect/>
          </a:stretch>
        </p:blipFill>
        <p:spPr>
          <a:xfrm>
            <a:off x="1219200" y="1066800"/>
            <a:ext cx="657225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209800"/>
            <a:ext cx="4953000" cy="1261884"/>
          </a:xfrm>
          <a:prstGeom prst="rect">
            <a:avLst/>
          </a:prstGeom>
          <a:noFill/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ourier"/>
                <a:cs typeface="Courier"/>
              </a:rPr>
              <a:t>An Introduction to Novae</a:t>
            </a:r>
            <a:endParaRPr lang="en-US" sz="3200" dirty="0" smtClean="0">
              <a:latin typeface="Courier"/>
              <a:cs typeface="Courier"/>
            </a:endParaRPr>
          </a:p>
          <a:p>
            <a:pPr algn="ctr"/>
            <a:endParaRPr lang="en-US" sz="380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novae?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52578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Nearby, common, bright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Wonderful laboratories for accretion, thermonuclear, and mass ejection processes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Potential progenitors of Type </a:t>
            </a:r>
            <a:r>
              <a:rPr lang="en-US" sz="2800" dirty="0" err="1" smtClean="0"/>
              <a:t>Ia</a:t>
            </a:r>
            <a:r>
              <a:rPr lang="en-US" sz="2800" dirty="0" smtClean="0"/>
              <a:t> supernovae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57200" y="2286000"/>
            <a:ext cx="2377440" cy="23774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472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Accreting White Dwarf:</a:t>
            </a:r>
            <a:endParaRPr lang="en-US" sz="32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609600" y="2438400"/>
            <a:ext cx="20574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572000" y="-1143000"/>
            <a:ext cx="9144000" cy="9144000"/>
          </a:xfrm>
          <a:prstGeom prst="ellipse">
            <a:avLst/>
          </a:prstGeom>
          <a:solidFill>
            <a:srgbClr val="FFF3A0"/>
          </a:solidFill>
          <a:ln>
            <a:noFill/>
          </a:ln>
          <a:effectLst>
            <a:glow rad="228600">
              <a:schemeClr val="accent6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828800" y="1828800"/>
            <a:ext cx="5029199" cy="32004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2895600"/>
            <a:ext cx="32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Companion Star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(main-sequence,     sub-giant, or giant)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2854404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H-rich material transferred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2971800" y="3429000"/>
            <a:ext cx="533400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2743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White Dwarf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(He, CO, or 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ONe</a:t>
            </a: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648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"/>
                <a:cs typeface="Courier"/>
              </a:rPr>
              <a:t>H-rich “skin”</a:t>
            </a:r>
          </a:p>
        </p:txBody>
      </p:sp>
      <p:sp>
        <p:nvSpPr>
          <p:cNvPr id="17" name="Freeform 16"/>
          <p:cNvSpPr/>
          <p:nvPr/>
        </p:nvSpPr>
        <p:spPr>
          <a:xfrm flipV="1">
            <a:off x="1372485" y="4724400"/>
            <a:ext cx="380115" cy="395037"/>
          </a:xfrm>
          <a:custGeom>
            <a:avLst/>
            <a:gdLst>
              <a:gd name="connsiteX0" fmla="*/ 0 w 380115"/>
              <a:gd name="connsiteY0" fmla="*/ 64100 h 395037"/>
              <a:gd name="connsiteX1" fmla="*/ 321980 w 380115"/>
              <a:gd name="connsiteY1" fmla="*/ 55156 h 395037"/>
              <a:gd name="connsiteX2" fmla="*/ 348811 w 380115"/>
              <a:gd name="connsiteY2" fmla="*/ 395037 h 3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15" h="395037">
                <a:moveTo>
                  <a:pt x="0" y="64100"/>
                </a:moveTo>
                <a:cubicBezTo>
                  <a:pt x="131922" y="32050"/>
                  <a:pt x="263845" y="0"/>
                  <a:pt x="321980" y="55156"/>
                </a:cubicBezTo>
                <a:cubicBezTo>
                  <a:pt x="380115" y="110312"/>
                  <a:pt x="364463" y="252674"/>
                  <a:pt x="348811" y="395037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4572000" y="-1143000"/>
            <a:ext cx="9144000" cy="9144000"/>
          </a:xfrm>
          <a:prstGeom prst="ellipse">
            <a:avLst/>
          </a:prstGeom>
          <a:solidFill>
            <a:srgbClr val="FFF3A0"/>
          </a:solidFill>
          <a:ln>
            <a:noFill/>
          </a:ln>
          <a:effectLst>
            <a:glow rad="228600">
              <a:schemeClr val="accent6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>
            <a:spLocks noChangeAspect="1"/>
          </p:cNvSpPr>
          <p:nvPr/>
        </p:nvSpPr>
        <p:spPr>
          <a:xfrm>
            <a:off x="-1661160" y="76200"/>
            <a:ext cx="6766560" cy="6766560"/>
          </a:xfrm>
          <a:prstGeom prst="star32">
            <a:avLst/>
          </a:prstGeom>
          <a:solidFill>
            <a:schemeClr val="accent6"/>
          </a:solidFill>
          <a:ln>
            <a:noFill/>
          </a:ln>
          <a:effectLst>
            <a:glow rad="101600">
              <a:srgbClr val="FF66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4724400" cy="1295400"/>
          </a:xfrm>
          <a:solidFill>
            <a:schemeClr val="bg1">
              <a:alpha val="31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Occasional Nova Explosions:</a:t>
            </a:r>
            <a:endParaRPr lang="en-US" sz="32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12064" y="2350008"/>
            <a:ext cx="2240280" cy="22402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609600" y="2438400"/>
            <a:ext cx="20574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2901315"/>
            <a:ext cx="32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Companion Star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(main-sequence,     sub-giant, or giant)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2743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White Dwarf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(He, CO, or 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ONe</a:t>
            </a: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6482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Puffed-up and Expanding     H-rich envelope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40660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Nuclear-burning “skin”</a:t>
            </a:r>
          </a:p>
        </p:txBody>
      </p:sp>
      <p:sp>
        <p:nvSpPr>
          <p:cNvPr id="20" name="Freeform 19"/>
          <p:cNvSpPr/>
          <p:nvPr/>
        </p:nvSpPr>
        <p:spPr>
          <a:xfrm>
            <a:off x="1524000" y="1890963"/>
            <a:ext cx="380115" cy="395037"/>
          </a:xfrm>
          <a:custGeom>
            <a:avLst/>
            <a:gdLst>
              <a:gd name="connsiteX0" fmla="*/ 0 w 380115"/>
              <a:gd name="connsiteY0" fmla="*/ 64100 h 395037"/>
              <a:gd name="connsiteX1" fmla="*/ 321980 w 380115"/>
              <a:gd name="connsiteY1" fmla="*/ 55156 h 395037"/>
              <a:gd name="connsiteX2" fmla="*/ 348811 w 380115"/>
              <a:gd name="connsiteY2" fmla="*/ 395037 h 3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15" h="395037">
                <a:moveTo>
                  <a:pt x="0" y="64100"/>
                </a:moveTo>
                <a:cubicBezTo>
                  <a:pt x="131922" y="32050"/>
                  <a:pt x="263845" y="0"/>
                  <a:pt x="321980" y="55156"/>
                </a:cubicBezTo>
                <a:cubicBezTo>
                  <a:pt x="380115" y="110312"/>
                  <a:pt x="364463" y="252674"/>
                  <a:pt x="348811" y="395037"/>
                </a:cubicBezTo>
              </a:path>
            </a:pathLst>
          </a:cu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4572000" y="-1143000"/>
            <a:ext cx="9144000" cy="9144000"/>
          </a:xfrm>
          <a:prstGeom prst="ellipse">
            <a:avLst/>
          </a:prstGeom>
          <a:solidFill>
            <a:srgbClr val="FFF3A0"/>
          </a:solidFill>
          <a:ln>
            <a:noFill/>
          </a:ln>
          <a:effectLst>
            <a:glow rad="228600">
              <a:schemeClr val="accent6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/>
          </a:p>
        </p:txBody>
      </p:sp>
      <p:sp>
        <p:nvSpPr>
          <p:cNvPr id="16" name="32-Point Star 15"/>
          <p:cNvSpPr>
            <a:spLocks noChangeAspect="1"/>
          </p:cNvSpPr>
          <p:nvPr/>
        </p:nvSpPr>
        <p:spPr>
          <a:xfrm>
            <a:off x="-1661160" y="76200"/>
            <a:ext cx="6766560" cy="6766560"/>
          </a:xfrm>
          <a:prstGeom prst="star32">
            <a:avLst/>
          </a:prstGeom>
          <a:solidFill>
            <a:schemeClr val="accent6"/>
          </a:solidFill>
          <a:ln>
            <a:noFill/>
          </a:ln>
          <a:effectLst>
            <a:glow rad="101600">
              <a:srgbClr val="FF66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4724400" cy="1295400"/>
          </a:xfrm>
          <a:solidFill>
            <a:schemeClr val="bg1">
              <a:alpha val="31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Occasional Nova Explosions:</a:t>
            </a:r>
            <a:endParaRPr lang="en-US" sz="32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12064" y="2350008"/>
            <a:ext cx="2240280" cy="224028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609600" y="2438400"/>
            <a:ext cx="20574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14478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u="sng" dirty="0" smtClean="0">
                <a:solidFill>
                  <a:schemeClr val="bg1"/>
                </a:solidFill>
                <a:latin typeface="Courier"/>
                <a:cs typeface="Courier"/>
              </a:rPr>
              <a:t>Some Nova Facts: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 10</a:t>
            </a:r>
            <a:r>
              <a:rPr lang="en-US" sz="22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-7</a:t>
            </a:r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-10</a:t>
            </a:r>
            <a:r>
              <a:rPr lang="en-US" sz="2200" baseline="30000" dirty="0" smtClean="0">
                <a:solidFill>
                  <a:schemeClr val="bg1"/>
                </a:solidFill>
                <a:latin typeface="Courier"/>
                <a:cs typeface="Courier"/>
              </a:rPr>
              <a:t>-3</a:t>
            </a:r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 M</a:t>
            </a:r>
            <a:r>
              <a:rPr lang="en-US" sz="22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 ejected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 At 400-5,000 km/</a:t>
            </a:r>
            <a:r>
              <a:rPr lang="en-US" sz="2200" dirty="0" err="1" smtClean="0">
                <a:solidFill>
                  <a:schemeClr val="bg1"/>
                </a:solidFill>
                <a:latin typeface="Courier"/>
                <a:cs typeface="Courier"/>
              </a:rPr>
              <a:t>s</a:t>
            </a:r>
            <a:endParaRPr lang="en-US" sz="22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urier"/>
                <a:ea typeface="Wingdings"/>
                <a:cs typeface="Courier"/>
              </a:rPr>
              <a:t> 10</a:t>
            </a:r>
            <a:r>
              <a:rPr lang="en-US" sz="2200" baseline="30000" dirty="0" smtClean="0">
                <a:solidFill>
                  <a:schemeClr val="bg1"/>
                </a:solidFill>
                <a:latin typeface="Courier"/>
                <a:ea typeface="Wingdings"/>
                <a:cs typeface="Courier"/>
              </a:rPr>
              <a:t>44</a:t>
            </a:r>
            <a:r>
              <a:rPr lang="en-US" sz="2200" dirty="0" smtClean="0">
                <a:solidFill>
                  <a:schemeClr val="bg1"/>
                </a:solidFill>
                <a:latin typeface="Courier"/>
                <a:ea typeface="Wingdings"/>
                <a:cs typeface="Courier"/>
              </a:rPr>
              <a:t>-10</a:t>
            </a:r>
            <a:r>
              <a:rPr lang="en-US" sz="2200" baseline="30000" dirty="0" smtClean="0">
                <a:solidFill>
                  <a:schemeClr val="bg1"/>
                </a:solidFill>
                <a:latin typeface="Courier"/>
                <a:ea typeface="Wingdings"/>
                <a:cs typeface="Courier"/>
              </a:rPr>
              <a:t>46</a:t>
            </a:r>
            <a:r>
              <a:rPr lang="en-US" sz="2200" dirty="0" smtClean="0">
                <a:solidFill>
                  <a:schemeClr val="bg1"/>
                </a:solidFill>
                <a:latin typeface="Courier"/>
                <a:ea typeface="Wingdings"/>
                <a:cs typeface="Courier"/>
              </a:rPr>
              <a:t> erg</a:t>
            </a:r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 ~35 novae/yr in Milky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2743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White Dwarf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(He, CO, or 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ONe</a:t>
            </a: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6482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Puffed-up and Expanding     H-rich envelope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40660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urier"/>
                <a:cs typeface="Courier"/>
              </a:rPr>
              <a:t>Nuclear-burning “skin”</a:t>
            </a:r>
          </a:p>
        </p:txBody>
      </p:sp>
      <p:sp>
        <p:nvSpPr>
          <p:cNvPr id="20" name="Freeform 19"/>
          <p:cNvSpPr/>
          <p:nvPr/>
        </p:nvSpPr>
        <p:spPr>
          <a:xfrm>
            <a:off x="1524000" y="1890963"/>
            <a:ext cx="380115" cy="395037"/>
          </a:xfrm>
          <a:custGeom>
            <a:avLst/>
            <a:gdLst>
              <a:gd name="connsiteX0" fmla="*/ 0 w 380115"/>
              <a:gd name="connsiteY0" fmla="*/ 64100 h 395037"/>
              <a:gd name="connsiteX1" fmla="*/ 321980 w 380115"/>
              <a:gd name="connsiteY1" fmla="*/ 55156 h 395037"/>
              <a:gd name="connsiteX2" fmla="*/ 348811 w 380115"/>
              <a:gd name="connsiteY2" fmla="*/ 395037 h 3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15" h="395037">
                <a:moveTo>
                  <a:pt x="0" y="64100"/>
                </a:moveTo>
                <a:cubicBezTo>
                  <a:pt x="131922" y="32050"/>
                  <a:pt x="263845" y="0"/>
                  <a:pt x="321980" y="55156"/>
                </a:cubicBezTo>
                <a:cubicBezTo>
                  <a:pt x="380115" y="110312"/>
                  <a:pt x="364463" y="252674"/>
                  <a:pt x="348811" y="395037"/>
                </a:cubicBezTo>
              </a:path>
            </a:pathLst>
          </a:cu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FFF3A0"/>
      </a:dk1>
      <a:lt1>
        <a:srgbClr val="800000"/>
      </a:lt1>
      <a:dk2>
        <a:srgbClr val="800000"/>
      </a:dk2>
      <a:lt2>
        <a:srgbClr val="FFFF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Gill Sans MT"/>
            <a:cs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33826</TotalTime>
  <Words>1359</Words>
  <Application>Microsoft Macintosh PowerPoint</Application>
  <PresentationFormat>On-screen Show (4:3)</PresentationFormat>
  <Paragraphs>279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Quest to Understand Why Some Novae Emit Gamma-Rays</vt:lpstr>
      <vt:lpstr>In Collaboration with:</vt:lpstr>
      <vt:lpstr>PowerPoint Presentation</vt:lpstr>
      <vt:lpstr>Outline</vt:lpstr>
      <vt:lpstr>PowerPoint Presentation</vt:lpstr>
      <vt:lpstr>Why novae?</vt:lpstr>
      <vt:lpstr>Accreting White Dwarf:</vt:lpstr>
      <vt:lpstr>Occasional Nova Explosions:</vt:lpstr>
      <vt:lpstr>Occasional Nova Explosions:</vt:lpstr>
      <vt:lpstr>After a nova, H-rich skin gradually  re-accretes:</vt:lpstr>
      <vt:lpstr>PowerPoint Presentation</vt:lpstr>
      <vt:lpstr>A Simple Picture for Radio        Emission from Novae</vt:lpstr>
      <vt:lpstr>Phase 1: Optically Thick</vt:lpstr>
      <vt:lpstr>Radio light curves give radial density profiles of ejecta</vt:lpstr>
      <vt:lpstr>Phase 2: Receding Photospheres</vt:lpstr>
      <vt:lpstr>Phase 3: Optically Thin</vt:lpstr>
      <vt:lpstr>Radio light curves give radial density profiles of ejecta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novae have very low density surroundings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mass ejected from novae?</vt:lpstr>
      <vt:lpstr>PowerPoint Presentation</vt:lpstr>
      <vt:lpstr>In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EVLA Radio Observations of Novae and Supernovae</dc:title>
  <dc:creator>Laura Chomiuk</dc:creator>
  <cp:lastModifiedBy>postdoc</cp:lastModifiedBy>
  <cp:revision>1206</cp:revision>
  <cp:lastPrinted>2013-02-18T18:40:42Z</cp:lastPrinted>
  <dcterms:created xsi:type="dcterms:W3CDTF">2013-04-28T22:59:46Z</dcterms:created>
  <dcterms:modified xsi:type="dcterms:W3CDTF">2013-04-29T12:39:14Z</dcterms:modified>
</cp:coreProperties>
</file>