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5" r:id="rId4"/>
    <p:sldId id="270" r:id="rId5"/>
    <p:sldId id="332" r:id="rId6"/>
    <p:sldId id="331" r:id="rId7"/>
    <p:sldId id="273" r:id="rId8"/>
    <p:sldId id="336" r:id="rId9"/>
    <p:sldId id="338" r:id="rId10"/>
    <p:sldId id="339" r:id="rId11"/>
    <p:sldId id="340" r:id="rId12"/>
    <p:sldId id="343" r:id="rId13"/>
    <p:sldId id="320" r:id="rId14"/>
    <p:sldId id="342" r:id="rId15"/>
    <p:sldId id="344" r:id="rId16"/>
    <p:sldId id="345" r:id="rId17"/>
    <p:sldId id="293" r:id="rId18"/>
    <p:sldId id="346" r:id="rId19"/>
    <p:sldId id="351" r:id="rId20"/>
    <p:sldId id="349" r:id="rId21"/>
    <p:sldId id="352" r:id="rId22"/>
    <p:sldId id="353" r:id="rId23"/>
    <p:sldId id="317" r:id="rId24"/>
    <p:sldId id="341" r:id="rId25"/>
    <p:sldId id="271" r:id="rId26"/>
    <p:sldId id="323" r:id="rId27"/>
    <p:sldId id="326" r:id="rId28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ms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36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fld id="{F22BE8DD-EB1C-AA4E-A664-E958D25A8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7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B0884F-8264-564D-B456-D72812C07D4A}" type="slidenum">
              <a:rPr lang="en-US"/>
              <a:pPr/>
              <a:t>1</a:t>
            </a:fld>
            <a:endParaRPr lang="en-US"/>
          </a:p>
        </p:txBody>
      </p:sp>
      <p:sp>
        <p:nvSpPr>
          <p:cNvPr id="972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1F66A-9A03-6145-B5BE-AA72BBCAE0ED}" type="slidenum">
              <a:rPr lang="en-US"/>
              <a:pPr/>
              <a:t>10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1F66A-9A03-6145-B5BE-AA72BBCAE0ED}" type="slidenum">
              <a:rPr lang="en-US"/>
              <a:pPr/>
              <a:t>11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BC00-9B2A-CC41-89C9-0AC2D78111F2}" type="slidenum">
              <a:rPr lang="en-US"/>
              <a:pPr/>
              <a:t>12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2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BC00-9B2A-CC41-89C9-0AC2D78111F2}" type="slidenum">
              <a:rPr lang="en-US"/>
              <a:pPr/>
              <a:t>13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2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BC00-9B2A-CC41-89C9-0AC2D78111F2}" type="slidenum">
              <a:rPr lang="en-US"/>
              <a:pPr/>
              <a:t>14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2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BC00-9B2A-CC41-89C9-0AC2D78111F2}" type="slidenum">
              <a:rPr lang="en-US"/>
              <a:pPr/>
              <a:t>15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2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BC00-9B2A-CC41-89C9-0AC2D78111F2}" type="slidenum">
              <a:rPr lang="en-US"/>
              <a:pPr/>
              <a:t>16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2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36FE5-21D1-BC4B-BECD-596B6F85894B}" type="slidenum">
              <a:rPr lang="en-US"/>
              <a:pPr/>
              <a:t>17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36FE5-21D1-BC4B-BECD-596B6F85894B}" type="slidenum">
              <a:rPr lang="en-US"/>
              <a:pPr/>
              <a:t>18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36FE5-21D1-BC4B-BECD-596B6F85894B}" type="slidenum">
              <a:rPr lang="en-US"/>
              <a:pPr/>
              <a:t>19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D1EAF4-C9D9-804A-88AC-299EEF81656D}" type="slidenum">
              <a:rPr lang="en-US"/>
              <a:pPr/>
              <a:t>2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36FE5-21D1-BC4B-BECD-596B6F85894B}" type="slidenum">
              <a:rPr lang="en-US"/>
              <a:pPr/>
              <a:t>20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36FE5-21D1-BC4B-BECD-596B6F85894B}" type="slidenum">
              <a:rPr lang="en-US"/>
              <a:pPr/>
              <a:t>21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36FE5-21D1-BC4B-BECD-596B6F85894B}" type="slidenum">
              <a:rPr lang="en-US"/>
              <a:pPr/>
              <a:t>22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BC00-9B2A-CC41-89C9-0AC2D78111F2}" type="slidenum">
              <a:rPr lang="en-US"/>
              <a:pPr/>
              <a:t>24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2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022BFE-4B8D-6F4B-BF44-C4DB0D57951B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D0945-AF84-6443-B284-C0055738804E}" type="slidenum">
              <a:rPr lang="en-US"/>
              <a:pPr/>
              <a:t>26</a:t>
            </a:fld>
            <a:endParaRPr lang="en-US"/>
          </a:p>
        </p:txBody>
      </p:sp>
      <p:sp>
        <p:nvSpPr>
          <p:cNvPr id="165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5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EA1800-2E7A-134A-A7F5-1ADB58BA978A}" type="slidenum">
              <a:rPr lang="en-US"/>
              <a:pPr/>
              <a:t>27</a:t>
            </a:fld>
            <a:endParaRPr lang="en-US"/>
          </a:p>
        </p:txBody>
      </p:sp>
      <p:sp>
        <p:nvSpPr>
          <p:cNvPr id="1689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89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FF2CF-2C2E-E546-AAFC-8D9B6915D42B}" type="slidenum">
              <a:rPr lang="en-US"/>
              <a:pPr/>
              <a:t>3</a:t>
            </a:fld>
            <a:endParaRPr lang="en-US"/>
          </a:p>
        </p:txBody>
      </p:sp>
      <p:sp>
        <p:nvSpPr>
          <p:cNvPr id="1167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67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64BF1D-C14F-524D-BE25-C5EED50AA940}" type="slidenum">
              <a:rPr lang="en-US"/>
              <a:pPr/>
              <a:t>4</a:t>
            </a:fld>
            <a:endParaRPr lang="en-US"/>
          </a:p>
        </p:txBody>
      </p:sp>
      <p:sp>
        <p:nvSpPr>
          <p:cNvPr id="1116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0062C2-AE98-514A-AB8B-92031EAFA716}" type="slidenum">
              <a:rPr lang="en-US"/>
              <a:pPr/>
              <a:t>5</a:t>
            </a:fld>
            <a:endParaRPr lang="en-US"/>
          </a:p>
        </p:txBody>
      </p:sp>
      <p:sp>
        <p:nvSpPr>
          <p:cNvPr id="160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07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01C87D-B5FA-A145-9961-CCF7CB4898E7}" type="slidenum">
              <a:rPr lang="en-US"/>
              <a:pPr/>
              <a:t>6</a:t>
            </a:fld>
            <a:endParaRPr lang="en-US"/>
          </a:p>
        </p:txBody>
      </p:sp>
      <p:sp>
        <p:nvSpPr>
          <p:cNvPr id="1064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1F66A-9A03-6145-B5BE-AA72BBCAE0ED}" type="slidenum">
              <a:rPr lang="en-US"/>
              <a:pPr/>
              <a:t>7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1F66A-9A03-6145-B5BE-AA72BBCAE0ED}" type="slidenum">
              <a:rPr lang="en-US"/>
              <a:pPr/>
              <a:t>8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1F66A-9A03-6145-B5BE-AA72BBCAE0ED}" type="slidenum">
              <a:rPr lang="en-US"/>
              <a:pPr/>
              <a:t>9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0BC290-4FD5-0A4E-AD06-9D8839085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2C1F34-15B1-1842-B1F0-64CEB1FDA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282C35-2F95-8E4A-8E29-20B6E4163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9750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6463" y="6889750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4713" y="6889750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9C00E4D-4812-F14E-874C-1AB10E1FB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DE4CCE-AF6A-9347-8435-FC280B0D3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BA55AF-7D5A-3F4F-B845-B1AAD7A9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840762-A4F7-984A-9306-B120BA9E5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8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ADE61F-96C3-E74D-928B-93C3CE148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5107CA-309A-D44B-8C57-ED194BEDC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1611D6-6236-EA48-9DB4-64F1862C4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EBAE7B-1EBB-F745-9E21-7B2386D6A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6D9BE-68C1-4F49-ADB0-E2D86357F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780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0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cs typeface="Andale Sans UI;Arial Unicode MS" charset="0"/>
              </a:defRPr>
            </a:lvl1pPr>
          </a:lstStyle>
          <a:p>
            <a:fld id="{795E24A1-5D33-E349-AC00-9B2B7C05C2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74"/>
            <a:ext cx="10112375" cy="759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288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3454548" y="5437609"/>
            <a:ext cx="3384377" cy="1296144"/>
          </a:xfrm>
          <a:ln/>
        </p:spPr>
        <p:txBody>
          <a:bodyPr tIns="8063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Nuria Marcelino 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(NRAO-CV)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901105"/>
            <a:ext cx="10077450" cy="3148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13607" rIns="0" bIns="0" anchor="ctr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5400" b="1" i="1" u="sng" dirty="0" smtClean="0">
                <a:latin typeface="Gill Sans"/>
                <a:cs typeface="Gill Sans"/>
              </a:rPr>
              <a:t>Molecular Line Surveys </a:t>
            </a:r>
            <a:br>
              <a:rPr lang="en-US" sz="5400" b="1" i="1" u="sng" dirty="0" smtClean="0">
                <a:latin typeface="Gill Sans"/>
                <a:cs typeface="Gill Sans"/>
              </a:rPr>
            </a:br>
            <a:r>
              <a:rPr lang="en-US" sz="5400" b="1" i="1" u="sng" dirty="0" smtClean="0">
                <a:latin typeface="Gill Sans"/>
                <a:cs typeface="Gill Sans"/>
              </a:rPr>
              <a:t>of </a:t>
            </a:r>
            <a:r>
              <a:rPr lang="en-US" sz="5400" b="1" i="1" u="sng" dirty="0">
                <a:latin typeface="Gill Sans"/>
                <a:cs typeface="Gill Sans"/>
              </a:rPr>
              <a:t>Dark </a:t>
            </a:r>
            <a:r>
              <a:rPr lang="en-US" sz="5400" b="1" i="1" u="sng" dirty="0" smtClean="0">
                <a:latin typeface="Gill Sans"/>
                <a:cs typeface="Gill Sans"/>
              </a:rPr>
              <a:t>Clouds</a:t>
            </a:r>
            <a:br>
              <a:rPr lang="en-US" sz="5400" b="1" i="1" u="sng" dirty="0" smtClean="0">
                <a:latin typeface="Gill Sans"/>
                <a:cs typeface="Gill Sans"/>
              </a:rPr>
            </a:br>
            <a:r>
              <a:rPr lang="en-US" sz="2000" b="1" i="1" dirty="0" smtClean="0">
                <a:latin typeface="LMSansQuotation8" charset="0"/>
              </a:rPr>
              <a:t> </a:t>
            </a:r>
            <a:r>
              <a:rPr lang="en-US" sz="5400" b="1" i="1" dirty="0">
                <a:latin typeface="LMSansQuotation8" charset="0"/>
              </a:rPr>
              <a:t/>
            </a:r>
            <a:br>
              <a:rPr lang="en-US" sz="5400" b="1" i="1" dirty="0">
                <a:latin typeface="LMSansQuotation8" charset="0"/>
              </a:rPr>
            </a:br>
            <a:r>
              <a:rPr lang="en-US" sz="4800" b="1" i="1" dirty="0" smtClean="0">
                <a:latin typeface="Gill Sans"/>
                <a:cs typeface="Gill Sans"/>
              </a:rPr>
              <a:t>Discovery of CH</a:t>
            </a:r>
            <a:r>
              <a:rPr lang="en-US" sz="4800" b="1" i="1" baseline="-25000" dirty="0" smtClean="0">
                <a:latin typeface="Gill Sans"/>
                <a:cs typeface="Gill Sans"/>
              </a:rPr>
              <a:t>3</a:t>
            </a:r>
            <a:r>
              <a:rPr lang="en-US" sz="4800" b="1" i="1" dirty="0" smtClean="0">
                <a:latin typeface="Gill Sans"/>
                <a:cs typeface="Gill Sans"/>
              </a:rPr>
              <a:t>O</a:t>
            </a:r>
            <a:endParaRPr lang="en-US" sz="4800" b="1" i="1" dirty="0">
              <a:latin typeface="Gill Sans"/>
              <a:cs typeface="Gill Sans"/>
            </a:endParaRPr>
          </a:p>
        </p:txBody>
      </p:sp>
      <p:pic>
        <p:nvPicPr>
          <p:cNvPr id="2" name="Picture 1" descr="NRAO_logo_b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66" y="5650842"/>
            <a:ext cx="722075" cy="93889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60991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Gill Sans"/>
                <a:cs typeface="Gill Sans"/>
              </a:rPr>
              <a:t>New</a:t>
            </a:r>
            <a:r>
              <a:rPr lang="en-US" b="1" i="1" dirty="0" smtClean="0">
                <a:latin typeface="Gill Sans"/>
                <a:cs typeface="Gill Sans"/>
              </a:rPr>
              <a:t> </a:t>
            </a:r>
            <a:r>
              <a:rPr lang="en-US" b="1" i="1" dirty="0" smtClean="0">
                <a:latin typeface="Gill Sans"/>
                <a:cs typeface="Gill Sans"/>
              </a:rPr>
              <a:t>Observations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621185"/>
            <a:ext cx="9175750" cy="5184576"/>
          </a:xfrm>
          <a:ln/>
        </p:spPr>
        <p:txBody>
          <a:bodyPr tIns="8063"/>
          <a:lstStyle/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EMIR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receivers at 3mm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83-117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GHz;                    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2x4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GHz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of bandwidth,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dual sideband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24 FFT Spectrometers</a:t>
            </a:r>
            <a:endParaRPr lang="en-US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10795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- resolution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50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kHz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0.13-0.17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km/s)</a:t>
            </a:r>
          </a:p>
          <a:p>
            <a:pPr marL="10795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- bandwidth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7.2 GHz (4x1.8 GHz)</a:t>
            </a:r>
            <a:endParaRPr lang="en-US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82.5 – 117.5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GHz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35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GHz)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rms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~ 8-10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mK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2 hours per setting = 50 hours (per source)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"/>
              <a:cs typeface="Gill Sans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7352719" y="37009"/>
            <a:ext cx="2654558" cy="3597443"/>
            <a:chOff x="4054" y="198"/>
            <a:chExt cx="2089" cy="28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" y="198"/>
              <a:ext cx="2086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054" y="198"/>
              <a:ext cx="2089" cy="2831"/>
            </a:xfrm>
            <a:prstGeom prst="roundRect">
              <a:avLst>
                <a:gd name="adj" fmla="val 4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497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60991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Gill Sans"/>
                <a:cs typeface="Gill Sans"/>
              </a:rPr>
              <a:t>New</a:t>
            </a:r>
            <a:r>
              <a:rPr lang="en-US" b="1" i="1" dirty="0" smtClean="0">
                <a:latin typeface="Gill Sans"/>
                <a:cs typeface="Gill Sans"/>
              </a:rPr>
              <a:t> </a:t>
            </a:r>
            <a:r>
              <a:rPr lang="en-US" b="1" i="1" dirty="0" smtClean="0">
                <a:latin typeface="Gill Sans"/>
                <a:cs typeface="Gill Sans"/>
              </a:rPr>
              <a:t>Observations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621185"/>
            <a:ext cx="9175750" cy="5184576"/>
          </a:xfrm>
          <a:ln/>
        </p:spPr>
        <p:txBody>
          <a:bodyPr tIns="8063"/>
          <a:lstStyle/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EMIR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receivers at 3mm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83-117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GHz;                    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2x4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GHz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of bandwidth,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dual sideband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24 FFT Spectrometers</a:t>
            </a:r>
            <a:endParaRPr lang="en-US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10795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- resolution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50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kHz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0.13-0.17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km/s)</a:t>
            </a:r>
          </a:p>
          <a:p>
            <a:pPr marL="10795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- bandwidth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7.2 GHz (4x1.8 GHz)</a:t>
            </a:r>
            <a:endParaRPr lang="en-US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82.5 – 117.5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GHz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35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GHz)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chemeClr val="bg1"/>
                </a:solidFill>
                <a:latin typeface="Gill Sans"/>
                <a:cs typeface="Gill Sans"/>
              </a:rPr>
              <a:t>rms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~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4-6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Gill Sans"/>
                <a:cs typeface="Gill Sans"/>
              </a:rPr>
              <a:t>mK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2 hours per setting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15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hours  (per source)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7352719" y="37009"/>
            <a:ext cx="2654558" cy="3597443"/>
            <a:chOff x="4054" y="198"/>
            <a:chExt cx="2089" cy="28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" y="198"/>
              <a:ext cx="2086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054" y="198"/>
              <a:ext cx="2089" cy="2831"/>
            </a:xfrm>
            <a:prstGeom prst="roundRect">
              <a:avLst>
                <a:gd name="adj" fmla="val 4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2042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82.5-117.5 GHz Scan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9005" y="7133071"/>
            <a:ext cx="2448272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(in prep)</a:t>
            </a:r>
            <a:endParaRPr lang="en-US" sz="2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fig-newSurve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10077450" cy="47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3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82.5-117.5 GHz Scan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9005" y="7133071"/>
            <a:ext cx="2448272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(in prep)</a:t>
            </a:r>
            <a:endParaRPr lang="en-US" sz="2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fig-newSurve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10077450" cy="47452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82.5-117.5 GHz Scan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9005" y="7133071"/>
            <a:ext cx="2448272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(in prep)</a:t>
            </a:r>
            <a:endParaRPr lang="en-US" sz="2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fig-newSurvey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00"/>
            <a:ext cx="10077450" cy="47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48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8405" y="325041"/>
            <a:ext cx="2664296" cy="432048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9999FF"/>
                </a:solidFill>
                <a:latin typeface="Gill Sans"/>
                <a:cs typeface="Gill Sans"/>
              </a:rPr>
              <a:t>CH</a:t>
            </a:r>
            <a:r>
              <a:rPr lang="en-US" baseline="-25000" dirty="0" smtClean="0">
                <a:solidFill>
                  <a:srgbClr val="9999FF"/>
                </a:solidFill>
                <a:latin typeface="Gill Sans"/>
                <a:cs typeface="Gill Sans"/>
              </a:rPr>
              <a:t>3</a:t>
            </a:r>
            <a:r>
              <a:rPr lang="en-US" dirty="0" smtClean="0">
                <a:solidFill>
                  <a:srgbClr val="9999FF"/>
                </a:solidFill>
                <a:latin typeface="Gill Sans"/>
                <a:cs typeface="Gill Sans"/>
              </a:rPr>
              <a:t>OCOH in B1-b</a:t>
            </a:r>
            <a:endParaRPr lang="en-US" baseline="-25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pic>
        <p:nvPicPr>
          <p:cNvPr id="9" name="Picture 8" descr="figB-ch3oc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49" y="817622"/>
            <a:ext cx="3527992" cy="63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964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A-ch3oc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37" y="791501"/>
            <a:ext cx="7018388" cy="63743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8405" y="325041"/>
            <a:ext cx="2664296" cy="432048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9999FF"/>
                </a:solidFill>
                <a:latin typeface="Gill Sans"/>
                <a:cs typeface="Gill Sans"/>
              </a:rPr>
              <a:t>CH</a:t>
            </a:r>
            <a:r>
              <a:rPr lang="en-US" baseline="-25000" dirty="0" smtClean="0">
                <a:solidFill>
                  <a:srgbClr val="9999FF"/>
                </a:solidFill>
                <a:latin typeface="Gill Sans"/>
                <a:cs typeface="Gill Sans"/>
              </a:rPr>
              <a:t>3</a:t>
            </a:r>
            <a:r>
              <a:rPr lang="en-US" dirty="0" smtClean="0">
                <a:solidFill>
                  <a:srgbClr val="9999FF"/>
                </a:solidFill>
                <a:latin typeface="Gill Sans"/>
                <a:cs typeface="Gill Sans"/>
              </a:rPr>
              <a:t>OCOH in B1-b</a:t>
            </a:r>
            <a:endParaRPr lang="en-US" baseline="-25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92050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60388" y="317500"/>
            <a:ext cx="89979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COMs in dark clouds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8205" y="1611759"/>
            <a:ext cx="9220200" cy="52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Complex Organic Molecules typically observed in hot cores and hot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corinos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(</a:t>
            </a:r>
            <a:r>
              <a:rPr lang="en-US" sz="2800" i="1" dirty="0" err="1" smtClean="0">
                <a:solidFill>
                  <a:srgbClr val="FFFFFF"/>
                </a:solidFill>
                <a:latin typeface="Gill Sans"/>
                <a:cs typeface="Gill Sans"/>
              </a:rPr>
              <a:t>T</a:t>
            </a:r>
            <a:r>
              <a:rPr lang="en-US" sz="2800" baseline="-25000" dirty="0" err="1" smtClean="0">
                <a:solidFill>
                  <a:srgbClr val="FFFFFF"/>
                </a:solidFill>
                <a:latin typeface="Gill Sans"/>
                <a:cs typeface="Gill Sans"/>
              </a:rPr>
              <a:t>kin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&gt;100 K)          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grain mantle desorption followed by warm gas-phase reactions</a:t>
            </a:r>
            <a:endParaRPr lang="en-US" sz="2800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New gas-grain chemistry models (E.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Herbst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and coworkers) suggest formation on grains during warm-up, followed by (thermal and non-thermal) evaporation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Recent detection of COMs in cold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prestellar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cores (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Öberg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ea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2010,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Bacmann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ea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2012)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However grain surface reactions are not well known… Laboratory experiments are necessary !</a:t>
            </a:r>
            <a:endParaRPr lang="en-US" sz="2800" dirty="0" smtClea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5182741" y="2339677"/>
            <a:ext cx="633413" cy="1588"/>
          </a:xfrm>
          <a:prstGeom prst="line">
            <a:avLst/>
          </a:prstGeom>
          <a:noFill/>
          <a:ln w="73080">
            <a:solidFill>
              <a:srgbClr val="FF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60388" y="317500"/>
            <a:ext cx="89979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CH</a:t>
            </a:r>
            <a:r>
              <a:rPr lang="en-US" b="1" i="1" baseline="-25000" dirty="0" smtClean="0">
                <a:latin typeface="Gill Sans"/>
                <a:cs typeface="Gill Sans"/>
              </a:rPr>
              <a:t>3</a:t>
            </a:r>
            <a:r>
              <a:rPr lang="en-US" b="1" i="1" dirty="0" smtClean="0">
                <a:latin typeface="Gill Sans"/>
                <a:cs typeface="Gill Sans"/>
              </a:rPr>
              <a:t>O and COMs in B1-b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0893" y="7133071"/>
            <a:ext cx="3456384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Cernicharo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, Marcelino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(2012)</a:t>
            </a:r>
            <a:endParaRPr lang="en-US" sz="2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189" y="1621185"/>
            <a:ext cx="5574779" cy="52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Discovery of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in space, and first detection of other COMs in cold clouds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Methoxy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radical is the precursor of COMs, such as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OH,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OCOH and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</a:p>
          <a:p>
            <a:pPr marL="21590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9" name="Picture 8" descr="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45" y="1827361"/>
            <a:ext cx="35814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79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60388" y="317500"/>
            <a:ext cx="89979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CH</a:t>
            </a:r>
            <a:r>
              <a:rPr lang="en-US" b="1" i="1" baseline="-25000" dirty="0" smtClean="0">
                <a:latin typeface="Gill Sans"/>
                <a:cs typeface="Gill Sans"/>
              </a:rPr>
              <a:t>3</a:t>
            </a:r>
            <a:r>
              <a:rPr lang="en-US" b="1" i="1" dirty="0" smtClean="0">
                <a:latin typeface="Gill Sans"/>
                <a:cs typeface="Gill Sans"/>
              </a:rPr>
              <a:t>O and COMs in B1-b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0893" y="7133071"/>
            <a:ext cx="3456384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Cernicharo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, Marcelino </a:t>
            </a:r>
            <a:r>
              <a:rPr lang="en-US" sz="20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(2012)</a:t>
            </a:r>
            <a:endParaRPr lang="en-US" sz="2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189" y="1621185"/>
            <a:ext cx="557477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Discovery of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in space, and first detection of other COMs in cold clouds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Methoxy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radical is the precursor of COMs, such as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OH,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OCOH and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First detection of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SH outside the GC. Only 3 of these species detected in TMC-1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Observed abundances ~ 10</a:t>
            </a:r>
            <a:r>
              <a:rPr lang="en-US" sz="2800" baseline="30000" dirty="0" smtClean="0">
                <a:solidFill>
                  <a:srgbClr val="FFFFFF"/>
                </a:solidFill>
                <a:latin typeface="Gill Sans"/>
                <a:cs typeface="Gill Sans"/>
              </a:rPr>
              <a:t>-11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</a:p>
          <a:p>
            <a:pPr marL="21590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        common origin ?</a:t>
            </a:r>
            <a:endParaRPr lang="en-US" sz="2800" baseline="30000" dirty="0" smtClea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fig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8241"/>
            <a:ext cx="3746500" cy="7467600"/>
          </a:xfrm>
          <a:prstGeom prst="rect">
            <a:avLst/>
          </a:prstGeom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74229" y="6805761"/>
            <a:ext cx="633413" cy="1588"/>
          </a:xfrm>
          <a:prstGeom prst="line">
            <a:avLst/>
          </a:prstGeom>
          <a:noFill/>
          <a:ln w="73080">
            <a:solidFill>
              <a:srgbClr val="FF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8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25041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>
                <a:latin typeface="Gill Sans"/>
                <a:cs typeface="Gill Sans"/>
              </a:rPr>
              <a:t>Dark clouds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1" y="1331913"/>
            <a:ext cx="625475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288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0173" y="7124824"/>
            <a:ext cx="2605161" cy="401017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Bergin </a:t>
            </a:r>
            <a:r>
              <a:rPr lang="en-US" sz="2000" dirty="0">
                <a:solidFill>
                  <a:srgbClr val="9999FF"/>
                </a:solidFill>
                <a:latin typeface="Gill Sans"/>
                <a:cs typeface="Gill Sans"/>
              </a:rPr>
              <a:t>&amp; </a:t>
            </a:r>
            <a:r>
              <a:rPr lang="en-US" sz="2000" dirty="0" err="1">
                <a:solidFill>
                  <a:srgbClr val="9999FF"/>
                </a:solidFill>
                <a:latin typeface="Gill Sans"/>
                <a:cs typeface="Gill Sans"/>
              </a:rPr>
              <a:t>Tafalla</a:t>
            </a:r>
            <a:r>
              <a:rPr lang="en-US" sz="2000" dirty="0">
                <a:solidFill>
                  <a:srgbClr val="9999FF"/>
                </a:solidFill>
                <a:latin typeface="Gill Sans"/>
                <a:cs typeface="Gill Sans"/>
              </a:rPr>
              <a:t> (2007)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406878" y="1621186"/>
            <a:ext cx="3528392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D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ense (</a:t>
            </a:r>
            <a:r>
              <a:rPr lang="en-US" sz="2800" dirty="0" smtClea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10</a:t>
            </a:r>
            <a:r>
              <a:rPr lang="en-US" sz="2800" baseline="30000" dirty="0" smtClean="0">
                <a:solidFill>
                  <a:srgbClr val="FFFFFF"/>
                </a:solidFill>
                <a:latin typeface="Gill Sans"/>
                <a:cs typeface="Gill Sans"/>
              </a:rPr>
              <a:t>4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cm</a:t>
            </a:r>
            <a:r>
              <a:rPr lang="en-US" sz="2800" baseline="30000" dirty="0" smtClean="0">
                <a:solidFill>
                  <a:srgbClr val="FFFFFF"/>
                </a:solidFill>
                <a:latin typeface="Gill Sans"/>
                <a:cs typeface="Gill Sans"/>
              </a:rPr>
              <a:t>-3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), cold (~10 K) cores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Sites of low-mass star formation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S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imple to model (lack of a heating source, outflows,..)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But they are more chemically rich and complex than previously thought…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60388" y="317500"/>
            <a:ext cx="89979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CH</a:t>
            </a:r>
            <a:r>
              <a:rPr lang="en-US" b="1" i="1" baseline="-25000" dirty="0" smtClean="0">
                <a:latin typeface="Gill Sans"/>
                <a:cs typeface="Gill Sans"/>
              </a:rPr>
              <a:t>3</a:t>
            </a:r>
            <a:r>
              <a:rPr lang="en-US" b="1" i="1" dirty="0" smtClean="0">
                <a:latin typeface="Gill Sans"/>
                <a:cs typeface="Gill Sans"/>
              </a:rPr>
              <a:t>O and COMs in B1-b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21185"/>
            <a:ext cx="9220200" cy="52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UV/ion irradiation experiments on ices support the formation of most observed COMs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ice production could not be confirmed… It either isomerizes in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 or produces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17800583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60388" y="317500"/>
            <a:ext cx="89979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CH</a:t>
            </a:r>
            <a:r>
              <a:rPr lang="en-US" b="1" i="1" baseline="-25000" dirty="0" smtClean="0">
                <a:latin typeface="Gill Sans"/>
                <a:cs typeface="Gill Sans"/>
              </a:rPr>
              <a:t>3</a:t>
            </a:r>
            <a:r>
              <a:rPr lang="en-US" b="1" i="1" dirty="0" smtClean="0">
                <a:latin typeface="Gill Sans"/>
                <a:cs typeface="Gill Sans"/>
              </a:rPr>
              <a:t>O and COMs in B1-b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21185"/>
            <a:ext cx="9220200" cy="52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UV/ion irradiation experiments on ices support the formation of most observed COMs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ice production could not be confirmed… It either isomerizes in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 or produces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g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as-phase production from methanol is possible through UV dissociation or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 + OH (?)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B1-b harbors very early star-formation activity, however </a:t>
            </a:r>
            <a:r>
              <a:rPr lang="en-US" sz="2800" i="1" dirty="0" smtClean="0">
                <a:solidFill>
                  <a:srgbClr val="FFFFFF"/>
                </a:solidFill>
                <a:latin typeface="Gill Sans"/>
                <a:cs typeface="Gill Sans"/>
              </a:rPr>
              <a:t>T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kin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~12-15 K… compact warmer sources ?</a:t>
            </a:r>
          </a:p>
        </p:txBody>
      </p:sp>
    </p:spTree>
    <p:extLst>
      <p:ext uri="{BB962C8B-B14F-4D97-AF65-F5344CB8AC3E}">
        <p14:creationId xmlns:p14="http://schemas.microsoft.com/office/powerpoint/2010/main" val="35899646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60388" y="317500"/>
            <a:ext cx="89979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CH</a:t>
            </a:r>
            <a:r>
              <a:rPr lang="en-US" b="1" i="1" baseline="-25000" dirty="0" smtClean="0">
                <a:latin typeface="Gill Sans"/>
                <a:cs typeface="Gill Sans"/>
              </a:rPr>
              <a:t>3</a:t>
            </a:r>
            <a:r>
              <a:rPr lang="en-US" b="1" i="1" dirty="0" smtClean="0">
                <a:latin typeface="Gill Sans"/>
                <a:cs typeface="Gill Sans"/>
              </a:rPr>
              <a:t>O and COMs in B1-b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21185"/>
            <a:ext cx="9220200" cy="52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UV/ion irradiation experiments on ices support the formation of most observed COMs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ice production could not be confirmed… It either isomerizes in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 or produces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 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g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as-phase production from methanol is possible through UV dissociation or CH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OH + OH (?)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B1-b harbors very early star-formation activity, however </a:t>
            </a:r>
            <a:r>
              <a:rPr lang="en-US" sz="2800" i="1" dirty="0" smtClean="0">
                <a:solidFill>
                  <a:srgbClr val="FFFFFF"/>
                </a:solidFill>
                <a:latin typeface="Gill Sans"/>
                <a:cs typeface="Gill Sans"/>
              </a:rPr>
              <a:t>T</a:t>
            </a:r>
            <a:r>
              <a:rPr lang="en-US" sz="2800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kin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~12-15 K… compact warmer sources ?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Gas-phase chemistry following desorption must be studied at the low temperatures of </a:t>
            </a:r>
            <a:r>
              <a:rPr lang="en-US" sz="2800" dirty="0" err="1" smtClean="0">
                <a:solidFill>
                  <a:srgbClr val="FFFFFF"/>
                </a:solidFill>
                <a:latin typeface="Gill Sans"/>
                <a:cs typeface="Gill Sans"/>
              </a:rPr>
              <a:t>prestellar</a:t>
            </a:r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 cores</a:t>
            </a:r>
          </a:p>
        </p:txBody>
      </p:sp>
    </p:spTree>
    <p:extLst>
      <p:ext uri="{BB962C8B-B14F-4D97-AF65-F5344CB8AC3E}">
        <p14:creationId xmlns:p14="http://schemas.microsoft.com/office/powerpoint/2010/main" val="813049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body"/>
          </p:nvPr>
        </p:nvSpPr>
        <p:spPr>
          <a:xfrm>
            <a:off x="304800" y="1405161"/>
            <a:ext cx="9432925" cy="5904656"/>
          </a:xfrm>
          <a:ln/>
        </p:spPr>
        <p:txBody>
          <a:bodyPr tIns="8063" anchor="t"/>
          <a:lstStyle/>
          <a:p>
            <a:pPr marL="431800" indent="-215900" algn="l">
              <a:lnSpc>
                <a:spcPct val="98000"/>
              </a:lnSpc>
              <a:spcAft>
                <a:spcPts val="1425"/>
              </a:spcAft>
              <a:buSzPct val="50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>
                <a:solidFill>
                  <a:srgbClr val="FFFFFF"/>
                </a:solidFill>
                <a:latin typeface="LMSansQuotation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LMSansQuotation8" charset="0"/>
              </a:rPr>
              <a:t>First 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complete 3mm spectral line </a:t>
            </a:r>
            <a:r>
              <a:rPr lang="en-US" sz="2400" dirty="0">
                <a:solidFill>
                  <a:srgbClr val="FFFFFF"/>
                </a:solidFill>
                <a:latin typeface="LMSansQuotation8" charset="0"/>
              </a:rPr>
              <a:t>survey 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toward 2 dark clouds (different chemistry and star formation activity)</a:t>
            </a:r>
            <a:endParaRPr lang="en-US" sz="2400" dirty="0" smtClean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 algn="l">
              <a:lnSpc>
                <a:spcPct val="98000"/>
              </a:lnSpc>
              <a:spcAft>
                <a:spcPts val="1425"/>
              </a:spcAft>
              <a:buSzPct val="61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Discovery of CH</a:t>
            </a:r>
            <a:r>
              <a:rPr lang="en-US" sz="2400" baseline="-25000" dirty="0" smtClean="0">
                <a:solidFill>
                  <a:srgbClr val="FFFFFF"/>
                </a:solidFill>
                <a:latin typeface="LMSansQuotation8" charset="0"/>
              </a:rPr>
              <a:t>3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O, and other COMs, in cold </a:t>
            </a:r>
            <a:r>
              <a:rPr lang="en-US" sz="2400" dirty="0" err="1" smtClean="0">
                <a:solidFill>
                  <a:srgbClr val="FFFFFF"/>
                </a:solidFill>
                <a:latin typeface="LMSansQuotation8" charset="0"/>
              </a:rPr>
              <a:t>prestellar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cores. 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Many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lines remain unidentified in the 35 GHz covered</a:t>
            </a:r>
          </a:p>
          <a:p>
            <a:pPr marL="431800" indent="-215900" algn="l">
              <a:lnSpc>
                <a:spcPct val="98000"/>
              </a:lnSpc>
              <a:spcAft>
                <a:spcPts val="1425"/>
              </a:spcAft>
              <a:buSzPct val="50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Spectral surveys are the best tool to obtain the molecular inventory of </a:t>
            </a:r>
            <a:r>
              <a:rPr lang="en-US" sz="2400" dirty="0" err="1" smtClean="0">
                <a:solidFill>
                  <a:srgbClr val="FFFFFF"/>
                </a:solidFill>
                <a:latin typeface="LMSansQuotation8" charset="0"/>
              </a:rPr>
              <a:t>prestellar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cores. 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New detections provide new diagnostics and probe chemical models</a:t>
            </a:r>
            <a:endParaRPr lang="en-US" sz="2400" dirty="0" smtClean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 algn="l">
              <a:lnSpc>
                <a:spcPct val="98000"/>
              </a:lnSpc>
              <a:spcAft>
                <a:spcPts val="1425"/>
              </a:spcAft>
              <a:buSzPct val="50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>
                <a:solidFill>
                  <a:srgbClr val="FFFFFF"/>
                </a:solidFill>
                <a:latin typeface="LMSansQuotation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New sensitive and large bandwidth receivers make these studies much more efficient (35 GHz observed in 15 </a:t>
            </a:r>
            <a:r>
              <a:rPr lang="en-US" sz="2400" dirty="0" err="1" smtClean="0">
                <a:solidFill>
                  <a:srgbClr val="FFFFFF"/>
                </a:solidFill>
                <a:latin typeface="LMSansQuotation8" charset="0"/>
              </a:rPr>
              <a:t>hrs</a:t>
            </a:r>
            <a:r>
              <a:rPr lang="en-US" sz="2400" dirty="0">
                <a:solidFill>
                  <a:srgbClr val="FFFFFF"/>
                </a:solidFill>
                <a:latin typeface="LMSansQuotation8" charset="0"/>
              </a:rPr>
              <a:t>!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)</a:t>
            </a:r>
          </a:p>
          <a:p>
            <a:pPr marL="215900" algn="l">
              <a:lnSpc>
                <a:spcPct val="98000"/>
              </a:lnSpc>
              <a:spcAft>
                <a:spcPts val="1425"/>
              </a:spcAft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1000" dirty="0" smtClean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 algn="l">
              <a:lnSpc>
                <a:spcPct val="98000"/>
              </a:lnSpc>
              <a:spcAft>
                <a:spcPts val="1425"/>
              </a:spcAft>
              <a:buSzPct val="50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Extend to other frequencies: e.g. W-Band at GBT</a:t>
            </a:r>
          </a:p>
          <a:p>
            <a:pPr marL="431800" indent="-215900" algn="l">
              <a:lnSpc>
                <a:spcPct val="98000"/>
              </a:lnSpc>
              <a:spcAft>
                <a:spcPts val="1425"/>
              </a:spcAft>
              <a:buSzPct val="61000"/>
              <a:buFont typeface="Times New Roman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>
                <a:solidFill>
                  <a:srgbClr val="FFFFFF"/>
                </a:solidFill>
                <a:latin typeface="LMSansQuotation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Extend to other sources: probe all stages in low-mass star formation (starless, </a:t>
            </a:r>
            <a:r>
              <a:rPr lang="en-US" sz="2400" dirty="0" err="1" smtClean="0">
                <a:solidFill>
                  <a:srgbClr val="FFFFFF"/>
                </a:solidFill>
                <a:latin typeface="LMSansQuotation8" charset="0"/>
              </a:rPr>
              <a:t>protostellar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, hot </a:t>
            </a:r>
            <a:r>
              <a:rPr lang="en-US" sz="2400" dirty="0" err="1" smtClean="0">
                <a:solidFill>
                  <a:srgbClr val="FFFFFF"/>
                </a:solidFill>
                <a:latin typeface="LMSansQuotation8" charset="0"/>
              </a:rPr>
              <a:t>corinos</a:t>
            </a:r>
            <a:r>
              <a:rPr lang="en-US" sz="2400" dirty="0" smtClean="0">
                <a:solidFill>
                  <a:srgbClr val="FFFFFF"/>
                </a:solidFill>
                <a:latin typeface="LMSansQuotation8" charset="0"/>
              </a:rPr>
              <a:t> and outflows)</a:t>
            </a:r>
            <a:endParaRPr lang="en-US" sz="2400" dirty="0">
              <a:solidFill>
                <a:srgbClr val="FFFFFF"/>
              </a:solidFill>
              <a:latin typeface="LMSansQuotation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60388" y="317500"/>
            <a:ext cx="8997950" cy="8731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Summary ~ Future prospects</a:t>
            </a:r>
            <a:endParaRPr lang="en-US" b="1" i="1" dirty="0"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2414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>
                <a:latin typeface="LMSansQuotation8" charset="0"/>
              </a:rPr>
              <a:t>Sources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850" y="1355725"/>
            <a:ext cx="9879013" cy="5973763"/>
          </a:xfrm>
          <a:ln/>
        </p:spPr>
        <p:txBody>
          <a:bodyPr tIns="8063"/>
          <a:lstStyle/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>
                <a:solidFill>
                  <a:srgbClr val="FFFFFF"/>
                </a:solidFill>
                <a:latin typeface="LMSansQuotation8" charset="0"/>
              </a:rPr>
              <a:t> TMC-1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. Quiescent cloud. Rich in C. 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d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=140 pc,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(H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)~6x10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4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 cm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-3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T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kin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~10 K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>
                <a:solidFill>
                  <a:srgbClr val="FFFFFF"/>
                </a:solidFill>
                <a:latin typeface="LMSansQuotation8" charset="0"/>
              </a:rPr>
              <a:t> L183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. Quiescent cloud. Rich in O and D.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d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=160 pc,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(H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)~3x10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4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 cm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-3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T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kin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~12 K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LMSansQuotation8" charset="0"/>
              </a:rPr>
              <a:t>L1544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. Starless core. Primordial phases of gravitational collapse.                         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d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=140 pc,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(H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)~10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6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 cm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-3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T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kin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~10 K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LMSansQuotation8" charset="0"/>
              </a:rPr>
              <a:t>B1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. Star formation activity nearby.    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d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=200 pc,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(H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)~10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6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 cm</a:t>
            </a:r>
            <a:r>
              <a:rPr lang="en-US" baseline="33000" dirty="0">
                <a:solidFill>
                  <a:srgbClr val="FFFFFF"/>
                </a:solidFill>
                <a:latin typeface="LMSansQuotation8" charset="0"/>
              </a:rPr>
              <a:t>-3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, </a:t>
            </a:r>
            <a:r>
              <a:rPr lang="en-US" i="1" dirty="0">
                <a:solidFill>
                  <a:srgbClr val="FFFFFF"/>
                </a:solidFill>
                <a:latin typeface="LMSansQuotation8" charset="0"/>
              </a:rPr>
              <a:t>T</a:t>
            </a:r>
            <a:r>
              <a:rPr lang="en-US" baseline="-33000" dirty="0">
                <a:solidFill>
                  <a:srgbClr val="FFFFFF"/>
                </a:solidFill>
                <a:latin typeface="LMSansQuotation8" charset="0"/>
              </a:rPr>
              <a:t>kin</a:t>
            </a:r>
            <a:r>
              <a:rPr lang="en-US" dirty="0">
                <a:solidFill>
                  <a:srgbClr val="FFFFFF"/>
                </a:solidFill>
                <a:latin typeface="LMSansQuotation8" charset="0"/>
              </a:rPr>
              <a:t>~12 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 smtClean="0">
                <a:latin typeface="LMSansQuotation8" charset="0"/>
              </a:rPr>
              <a:t>Sources: B1-b</a:t>
            </a:r>
            <a:endParaRPr lang="en-US" i="1" dirty="0">
              <a:latin typeface="LMSansQuotation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73" y="1261145"/>
            <a:ext cx="4451350" cy="6205538"/>
          </a:xfrm>
          <a:ln/>
        </p:spPr>
        <p:txBody>
          <a:bodyPr tIns="8063"/>
          <a:lstStyle/>
          <a:p>
            <a:pPr marL="673100" indent="-457200">
              <a:lnSpc>
                <a:spcPct val="98000"/>
              </a:lnSpc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 smtClean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High column density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Star formation activity:       </a:t>
            </a:r>
            <a:r>
              <a:rPr lang="en-US" dirty="0" err="1" smtClean="0">
                <a:solidFill>
                  <a:srgbClr val="FFFFFF"/>
                </a:solidFill>
                <a:latin typeface="LMSansQuotation8" charset="0"/>
              </a:rPr>
              <a:t>protostellar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 objects (FHSC), outflows and HH objects nearby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Rich in O-bearing species</a:t>
            </a: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i="1" dirty="0" smtClean="0">
                <a:solidFill>
                  <a:srgbClr val="FFFFFF"/>
                </a:solidFill>
                <a:latin typeface="LMSansQuotation8" charset="0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(H</a:t>
            </a:r>
            <a:r>
              <a:rPr lang="en-US" baseline="-33000" dirty="0" smtClean="0">
                <a:solidFill>
                  <a:srgbClr val="FFFFFF"/>
                </a:solidFill>
                <a:latin typeface="LMSansQuotation8" charset="0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)~10</a:t>
            </a:r>
            <a:r>
              <a:rPr lang="en-US" baseline="33000" dirty="0" smtClean="0">
                <a:solidFill>
                  <a:srgbClr val="FFFFFF"/>
                </a:solidFill>
                <a:latin typeface="LMSansQuotation8" charset="0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 cm</a:t>
            </a:r>
            <a:r>
              <a:rPr lang="en-US" baseline="33000" dirty="0" smtClean="0">
                <a:solidFill>
                  <a:srgbClr val="FFFFFF"/>
                </a:solidFill>
                <a:latin typeface="LMSansQuotation8" charset="0"/>
              </a:rPr>
              <a:t>-3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, </a:t>
            </a:r>
            <a:r>
              <a:rPr lang="en-US" i="1" dirty="0" smtClean="0">
                <a:solidFill>
                  <a:srgbClr val="FFFFFF"/>
                </a:solidFill>
                <a:latin typeface="LMSansQuotation8" charset="0"/>
              </a:rPr>
              <a:t>T</a:t>
            </a:r>
            <a:r>
              <a:rPr lang="en-US" baseline="-33000" dirty="0" smtClean="0">
                <a:solidFill>
                  <a:srgbClr val="FFFFFF"/>
                </a:solidFill>
                <a:latin typeface="LMSansQuotation8" charset="0"/>
              </a:rPr>
              <a:t>kin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~12-15 K</a:t>
            </a:r>
            <a:endParaRPr lang="en-US" dirty="0">
              <a:solidFill>
                <a:srgbClr val="FFFFFF"/>
              </a:solidFill>
              <a:latin typeface="LMSansQuotation8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074863"/>
            <a:ext cx="53673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288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dirty="0" smtClean="0">
                <a:latin typeface="LMSansQuotation8" charset="0"/>
              </a:rPr>
              <a:t>Sources: TMC-1 (CP)</a:t>
            </a:r>
            <a:endParaRPr lang="en-US" i="1" dirty="0">
              <a:latin typeface="LMSansQuotation8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540" y="1189137"/>
            <a:ext cx="4329113" cy="6205538"/>
          </a:xfrm>
          <a:ln/>
        </p:spPr>
        <p:txBody>
          <a:bodyPr tIns="8063"/>
          <a:lstStyle/>
          <a:p>
            <a:pPr marL="4318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b="1" dirty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Starless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Used to test chemical models</a:t>
            </a:r>
            <a:endParaRPr lang="en-US" dirty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Rich in C-bearing species and carbon chains</a:t>
            </a:r>
            <a:endParaRPr lang="en-US" dirty="0">
              <a:solidFill>
                <a:srgbClr val="FFFFFF"/>
              </a:solidFill>
              <a:latin typeface="LMSansQuotation8" charset="0"/>
            </a:endParaRPr>
          </a:p>
          <a:p>
            <a:pPr marL="431800" indent="-21590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i="1" dirty="0" smtClean="0">
                <a:solidFill>
                  <a:srgbClr val="FFFFFF"/>
                </a:solidFill>
                <a:latin typeface="LMSansQuotation8" charset="0"/>
              </a:rPr>
              <a:t>n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(H</a:t>
            </a:r>
            <a:r>
              <a:rPr lang="en-US" baseline="-33000" dirty="0" smtClean="0">
                <a:solidFill>
                  <a:srgbClr val="FFFFFF"/>
                </a:solidFill>
                <a:latin typeface="LMSansQuotation8" charset="0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LMSansQuotation8" charset="0"/>
              </a:rPr>
              <a:t>)~6x</a:t>
            </a:r>
            <a:r>
              <a:rPr lang="en-US" dirty="0" smtClean="0">
                <a:solidFill>
                  <a:schemeClr val="bg1"/>
                </a:solidFill>
                <a:latin typeface="LMSansQuotation8" charset="0"/>
              </a:rPr>
              <a:t>10</a:t>
            </a:r>
            <a:r>
              <a:rPr lang="en-US" baseline="33000" dirty="0" smtClean="0">
                <a:solidFill>
                  <a:schemeClr val="bg1"/>
                </a:solidFill>
                <a:latin typeface="LMSansQuotation8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LMSansQuotation8" charset="0"/>
              </a:rPr>
              <a:t> cm</a:t>
            </a:r>
            <a:r>
              <a:rPr lang="en-US" baseline="33000" dirty="0" smtClean="0">
                <a:solidFill>
                  <a:schemeClr val="bg1"/>
                </a:solidFill>
                <a:latin typeface="LMSansQuotation8" charset="0"/>
              </a:rPr>
              <a:t>-3</a:t>
            </a:r>
            <a:r>
              <a:rPr lang="en-US" dirty="0" smtClean="0">
                <a:solidFill>
                  <a:schemeClr val="bg1"/>
                </a:solidFill>
                <a:latin typeface="LMSansQuotation8" charset="0"/>
              </a:rPr>
              <a:t>, </a:t>
            </a:r>
            <a:r>
              <a:rPr lang="en-US" i="1" dirty="0" smtClean="0">
                <a:solidFill>
                  <a:schemeClr val="bg1"/>
                </a:solidFill>
                <a:latin typeface="LMSansQuotation8" charset="0"/>
              </a:rPr>
              <a:t>T</a:t>
            </a:r>
            <a:r>
              <a:rPr lang="en-US" baseline="-33000" dirty="0" smtClean="0">
                <a:solidFill>
                  <a:schemeClr val="bg1"/>
                </a:solidFill>
                <a:latin typeface="LMSansQuotation8" charset="0"/>
              </a:rPr>
              <a:t>kin</a:t>
            </a:r>
            <a:r>
              <a:rPr lang="en-US" dirty="0" smtClean="0">
                <a:solidFill>
                  <a:schemeClr val="bg1"/>
                </a:solidFill>
                <a:latin typeface="LMSansQuotation8" charset="0"/>
              </a:rPr>
              <a:t>~10 K</a:t>
            </a:r>
            <a:endParaRPr lang="en-US" dirty="0">
              <a:solidFill>
                <a:schemeClr val="bg1"/>
              </a:solidFill>
              <a:latin typeface="LMSansQuotation8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874838"/>
            <a:ext cx="54864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288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207125" y="1401763"/>
            <a:ext cx="37115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  <a:spcAft>
                <a:spcPts val="1425"/>
              </a:spcAft>
            </a:pPr>
            <a:r>
              <a:rPr lang="en-US">
                <a:solidFill>
                  <a:srgbClr val="FFFFFF"/>
                </a:solidFill>
                <a:latin typeface="LMSansQuotation8" charset="0"/>
              </a:rPr>
              <a:t> Hirahara et al. (1992)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5172"/>
            <a:ext cx="9985375" cy="713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288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63061" y="7133071"/>
            <a:ext cx="1944216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2000" dirty="0">
                <a:solidFill>
                  <a:srgbClr val="9999FF"/>
                </a:solidFill>
                <a:latin typeface="Gill Sans"/>
                <a:cs typeface="Gill Sans"/>
              </a:rPr>
              <a:t>(2007)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 smtClean="0">
                <a:latin typeface="Gill Sans"/>
                <a:cs typeface="Gill Sans"/>
              </a:rPr>
              <a:t>86-93 GHz Scan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1185"/>
            <a:ext cx="9220200" cy="5266010"/>
          </a:xfrm>
          <a:ln/>
        </p:spPr>
        <p:txBody>
          <a:bodyPr tIns="8063"/>
          <a:lstStyle/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First spectral survey at 3mm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Four sources at different stages of star formation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In only 7 GHz: ~70 lines from 28 molecular species and 14 </a:t>
            </a:r>
            <a:r>
              <a:rPr lang="en-US" dirty="0" err="1" smtClean="0">
                <a:solidFill>
                  <a:srgbClr val="FFFFFF"/>
                </a:solidFill>
                <a:latin typeface="Gill Sans"/>
                <a:cs typeface="Gill Sans"/>
              </a:rPr>
              <a:t>isotopologues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. ~30 lines remain unidentified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Detection of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CS, HCN, HNC, HC</a:t>
            </a:r>
            <a:r>
              <a:rPr lang="en-US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N, HCO</a:t>
            </a:r>
            <a:r>
              <a:rPr lang="en-US" baseline="30000" dirty="0" smtClean="0">
                <a:solidFill>
                  <a:srgbClr val="FFFFFF"/>
                </a:solidFill>
                <a:latin typeface="Gill Sans"/>
                <a:cs typeface="Gill Sans"/>
              </a:rPr>
              <a:t>+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… HCO, HNCO, SO, HCOOH, CH</a:t>
            </a:r>
            <a:r>
              <a:rPr lang="en-US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OCOH…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And </a:t>
            </a:r>
            <a:r>
              <a:rPr lang="en-US" u="sng" dirty="0" smtClean="0">
                <a:solidFill>
                  <a:srgbClr val="FFFFFF"/>
                </a:solidFill>
                <a:latin typeface="Gill Sans"/>
                <a:cs typeface="Gill Sans"/>
              </a:rPr>
              <a:t>new species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: D</a:t>
            </a:r>
            <a:r>
              <a:rPr lang="en-US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CS, CH</a:t>
            </a:r>
            <a:r>
              <a:rPr lang="en-US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CHCH</a:t>
            </a:r>
            <a:r>
              <a:rPr lang="en-US" baseline="-25000" dirty="0" smtClean="0">
                <a:solidFill>
                  <a:srgbClr val="FFFFFF"/>
                </a:solidFill>
                <a:latin typeface="Gill Sans"/>
                <a:cs typeface="Gill Sans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, HCNO and HOCN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82541" y="7237809"/>
            <a:ext cx="2088232" cy="288032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1800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18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9999FF"/>
                </a:solidFill>
                <a:latin typeface="Gill Sans"/>
                <a:cs typeface="Gill Sans"/>
              </a:rPr>
              <a:t>(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2009)</a:t>
            </a:r>
            <a:endParaRPr lang="en-US" sz="18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8245" y="181025"/>
            <a:ext cx="1424310" cy="392770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CH</a:t>
            </a:r>
            <a:r>
              <a:rPr lang="en-US" sz="2000" baseline="-25000" dirty="0" smtClean="0">
                <a:solidFill>
                  <a:srgbClr val="9999FF"/>
                </a:solidFill>
                <a:latin typeface="Gill Sans"/>
                <a:cs typeface="Gill Sans"/>
              </a:rPr>
              <a:t>2</a:t>
            </a: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CHCH</a:t>
            </a:r>
            <a:r>
              <a:rPr lang="en-US" sz="2000" baseline="-25000" dirty="0" smtClean="0">
                <a:solidFill>
                  <a:srgbClr val="9999FF"/>
                </a:solidFill>
                <a:latin typeface="Gill Sans"/>
                <a:cs typeface="Gill Sans"/>
              </a:rPr>
              <a:t>3</a:t>
            </a:r>
            <a:endParaRPr lang="en-US" sz="2000" baseline="-25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173" y="7165801"/>
            <a:ext cx="2088232" cy="288032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1800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18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9999FF"/>
                </a:solidFill>
                <a:latin typeface="Gill Sans"/>
                <a:cs typeface="Gill Sans"/>
              </a:rPr>
              <a:t>(2007)</a:t>
            </a:r>
          </a:p>
        </p:txBody>
      </p:sp>
      <p:pic>
        <p:nvPicPr>
          <p:cNvPr id="4" name="Picture 3" descr="fig_l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" y="562693"/>
            <a:ext cx="3062233" cy="6531100"/>
          </a:xfrm>
          <a:prstGeom prst="rect">
            <a:avLst/>
          </a:prstGeom>
        </p:spPr>
      </p:pic>
      <p:pic>
        <p:nvPicPr>
          <p:cNvPr id="6" name="Picture 5" descr="hnco-hc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37" y="397810"/>
            <a:ext cx="3767210" cy="6839999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94709" y="181025"/>
            <a:ext cx="936104" cy="320762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HCNO</a:t>
            </a:r>
            <a:endParaRPr lang="en-US" sz="2000" baseline="-25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pic>
        <p:nvPicPr>
          <p:cNvPr id="14" name="Picture 13" descr="fig_hoc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49" y="613073"/>
            <a:ext cx="4011428" cy="6479999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31013" y="253033"/>
            <a:ext cx="936104" cy="320762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2000" dirty="0" smtClean="0">
                <a:solidFill>
                  <a:srgbClr val="9999FF"/>
                </a:solidFill>
                <a:latin typeface="Gill Sans"/>
                <a:cs typeface="Gill Sans"/>
              </a:rPr>
              <a:t> HOCN</a:t>
            </a:r>
            <a:endParaRPr lang="en-US" sz="2000" baseline="-250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126957" y="7165801"/>
            <a:ext cx="2088232" cy="288032"/>
          </a:xfrm>
          <a:prstGeom prst="rect">
            <a:avLst/>
          </a:prstGeom>
          <a:solidFill>
            <a:srgbClr val="33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288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604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sz="1800" dirty="0" smtClean="0">
                <a:solidFill>
                  <a:srgbClr val="9999FF"/>
                </a:solidFill>
                <a:latin typeface="LMSansQuotation8" charset="0"/>
              </a:rPr>
              <a:t> 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Marcelino </a:t>
            </a:r>
            <a:r>
              <a:rPr lang="en-US" sz="1800" dirty="0" err="1" smtClean="0">
                <a:solidFill>
                  <a:srgbClr val="9999FF"/>
                </a:solidFill>
                <a:latin typeface="Gill Sans"/>
                <a:cs typeface="Gill Sans"/>
              </a:rPr>
              <a:t>ea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9999FF"/>
                </a:solidFill>
                <a:latin typeface="Gill Sans"/>
                <a:cs typeface="Gill Sans"/>
              </a:rPr>
              <a:t>(</a:t>
            </a:r>
            <a:r>
              <a:rPr lang="en-US" sz="1800" dirty="0" smtClean="0">
                <a:solidFill>
                  <a:srgbClr val="9999FF"/>
                </a:solidFill>
                <a:latin typeface="Gill Sans"/>
                <a:cs typeface="Gill Sans"/>
              </a:rPr>
              <a:t>2010)</a:t>
            </a:r>
            <a:endParaRPr lang="en-US" sz="1800" dirty="0">
              <a:solidFill>
                <a:srgbClr val="9999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49848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6012"/>
            <a:ext cx="86042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i="1" dirty="0">
                <a:latin typeface="Gill Sans"/>
                <a:cs typeface="Gill Sans"/>
              </a:rPr>
              <a:t>Chemistry in dark clouds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25" y="1701502"/>
            <a:ext cx="9509125" cy="5248275"/>
          </a:xfrm>
          <a:ln/>
        </p:spPr>
        <p:txBody>
          <a:bodyPr tIns="8063"/>
          <a:lstStyle/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Rich and complex chemistry    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   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Important laboratories for </a:t>
            </a:r>
            <a:r>
              <a:rPr lang="en-US" dirty="0" err="1">
                <a:solidFill>
                  <a:srgbClr val="FFFFFF"/>
                </a:solidFill>
                <a:latin typeface="Gill Sans"/>
                <a:cs typeface="Gill Sans"/>
              </a:rPr>
              <a:t>astrochemistry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Gas-phase chemistry: </a:t>
            </a:r>
            <a:r>
              <a:rPr lang="en-US" i="1" dirty="0">
                <a:solidFill>
                  <a:srgbClr val="FF0000"/>
                </a:solidFill>
                <a:latin typeface="Gill Sans"/>
                <a:cs typeface="Gill Sans"/>
              </a:rPr>
              <a:t>exothermic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reactions 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      neutral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-neutral and ion-molecule</a:t>
            </a:r>
          </a:p>
          <a:p>
            <a:pPr marL="431800" indent="-21590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P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roduction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on grain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mantles… return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to gas-phase:                       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                    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- thermal evaporation not effective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at </a:t>
            </a:r>
            <a:r>
              <a:rPr lang="en-US" i="1" dirty="0" smtClean="0">
                <a:solidFill>
                  <a:srgbClr val="FFFFFF"/>
                </a:solidFill>
                <a:latin typeface="Gill Sans"/>
                <a:cs typeface="Gill Sans"/>
              </a:rPr>
              <a:t>T</a:t>
            </a:r>
            <a:r>
              <a:rPr lang="en-US" baseline="-33000" dirty="0" smtClean="0">
                <a:solidFill>
                  <a:srgbClr val="FFFFFF"/>
                </a:solidFill>
                <a:latin typeface="Gill Sans"/>
                <a:cs typeface="Gill Sans"/>
              </a:rPr>
              <a:t>d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= 10 K                                        - non-thermal evaporation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mechanisms (cosmic rays, secondary photons, etc.)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830813" y="1979637"/>
            <a:ext cx="633413" cy="1588"/>
          </a:xfrm>
          <a:prstGeom prst="line">
            <a:avLst/>
          </a:prstGeom>
          <a:noFill/>
          <a:ln w="73080">
            <a:solidFill>
              <a:srgbClr val="FF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28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60991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 dirty="0">
                <a:latin typeface="Gill Sans"/>
                <a:cs typeface="Gill Sans"/>
              </a:rPr>
              <a:t>Observations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621185"/>
            <a:ext cx="9175750" cy="5184576"/>
          </a:xfrm>
          <a:ln/>
        </p:spPr>
        <p:txBody>
          <a:bodyPr tIns="8063"/>
          <a:lstStyle/>
          <a:p>
            <a:pPr marL="431800" indent="-32385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SIS receivers at 3mm (81-115 GHz;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                  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500 MHz of bandwidth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marL="431800" indent="-32385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rgbClr val="FFFFFF"/>
                </a:solidFill>
                <a:latin typeface="Gill Sans"/>
                <a:cs typeface="Gill Sans"/>
              </a:rPr>
              <a:t>Autocorrelator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with 16000 channels</a:t>
            </a:r>
          </a:p>
          <a:p>
            <a:pPr marL="431800" indent="-323850">
              <a:lnSpc>
                <a:spcPct val="98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- resolution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= 40 kHz (~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0.12 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km/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s)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marL="431800" indent="-323850">
              <a:lnSpc>
                <a:spcPct val="98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- bandwidth = 315 MHz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85.9 – 93.1 GHz (7 GHz)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rgbClr val="FFFFFF"/>
                </a:solidFill>
                <a:latin typeface="Gill Sans"/>
                <a:cs typeface="Gill Sans"/>
              </a:rPr>
              <a:t>rms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~ 8-10 </a:t>
            </a:r>
            <a:r>
              <a:rPr lang="en-US" dirty="0" err="1" smtClean="0">
                <a:solidFill>
                  <a:srgbClr val="FFFFFF"/>
                </a:solidFill>
                <a:latin typeface="Gill Sans"/>
                <a:cs typeface="Gill Sans"/>
              </a:rPr>
              <a:t>mK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2 hours per setting = 50 hours (per source)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7352719" y="37009"/>
            <a:ext cx="2654558" cy="3597443"/>
            <a:chOff x="4054" y="198"/>
            <a:chExt cx="2089" cy="28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" y="198"/>
              <a:ext cx="2086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054" y="198"/>
              <a:ext cx="2089" cy="2831"/>
            </a:xfrm>
            <a:prstGeom prst="roundRect">
              <a:avLst>
                <a:gd name="adj" fmla="val 4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60991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Gill Sans"/>
                <a:cs typeface="Gill Sans"/>
              </a:rPr>
              <a:t>New</a:t>
            </a:r>
            <a:r>
              <a:rPr lang="en-US" b="1" i="1" dirty="0" smtClean="0">
                <a:latin typeface="Gill Sans"/>
                <a:cs typeface="Gill Sans"/>
              </a:rPr>
              <a:t> </a:t>
            </a:r>
            <a:r>
              <a:rPr lang="en-US" b="1" i="1" dirty="0" smtClean="0">
                <a:latin typeface="Gill Sans"/>
                <a:cs typeface="Gill Sans"/>
              </a:rPr>
              <a:t>Observations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621185"/>
            <a:ext cx="9175750" cy="5184576"/>
          </a:xfrm>
          <a:ln/>
        </p:spPr>
        <p:txBody>
          <a:bodyPr tIns="8063"/>
          <a:lstStyle/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EMIR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receivers at 3mm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83-117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GHz;                    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2x4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GHz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of bandwidth,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dual sideband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marL="431800" indent="-323850">
              <a:lnSpc>
                <a:spcPct val="98000"/>
              </a:lnSpc>
              <a:buSzPct val="50000"/>
              <a:buFont typeface="Times New Roman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Autocorrelator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with 16000 channels</a:t>
            </a:r>
          </a:p>
          <a:p>
            <a:pPr marL="431800" indent="-323850">
              <a:lnSpc>
                <a:spcPct val="98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- resolution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= 40 kHz (~0.12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km/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s)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"/>
              <a:cs typeface="Gill Sans"/>
            </a:endParaRPr>
          </a:p>
          <a:p>
            <a:pPr marL="431800" indent="-323850">
              <a:lnSpc>
                <a:spcPct val="98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- bandwidth = 315 MHz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85.9 – 93.1 GHz (7 GHz)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rms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~ 8-10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mK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2 hours per setting = 50 hours (per source)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"/>
              <a:cs typeface="Gill Sans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7352719" y="37009"/>
            <a:ext cx="2654558" cy="3597443"/>
            <a:chOff x="4054" y="198"/>
            <a:chExt cx="2089" cy="28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" y="198"/>
              <a:ext cx="2086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054" y="198"/>
              <a:ext cx="2089" cy="2831"/>
            </a:xfrm>
            <a:prstGeom prst="roundRect">
              <a:avLst>
                <a:gd name="adj" fmla="val 4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0576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317500"/>
            <a:ext cx="6099150" cy="873125"/>
          </a:xfrm>
          <a:solidFill>
            <a:srgbClr val="FFFFFF">
              <a:alpha val="50000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tIns="11088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Gill Sans"/>
                <a:cs typeface="Gill Sans"/>
              </a:rPr>
              <a:t>New</a:t>
            </a:r>
            <a:r>
              <a:rPr lang="en-US" b="1" i="1" dirty="0" smtClean="0">
                <a:latin typeface="Gill Sans"/>
                <a:cs typeface="Gill Sans"/>
              </a:rPr>
              <a:t> </a:t>
            </a:r>
            <a:r>
              <a:rPr lang="en-US" b="1" i="1" dirty="0" smtClean="0">
                <a:latin typeface="Gill Sans"/>
                <a:cs typeface="Gill Sans"/>
              </a:rPr>
              <a:t>Observations</a:t>
            </a:r>
            <a:endParaRPr lang="en-US" b="1" i="1" dirty="0">
              <a:latin typeface="Gill Sans"/>
              <a:cs typeface="Gill San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621185"/>
            <a:ext cx="9175750" cy="5184576"/>
          </a:xfrm>
          <a:ln/>
        </p:spPr>
        <p:txBody>
          <a:bodyPr tIns="8063"/>
          <a:lstStyle/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EMIR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receivers at 3mm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83-117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GHz;                    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2x4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GHz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of bandwidth,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dual sideband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24 FFT Spectrometers</a:t>
            </a:r>
            <a:endParaRPr lang="en-US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10795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- resolution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50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kHz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0.13-0.17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km/s)</a:t>
            </a:r>
          </a:p>
          <a:p>
            <a:pPr marL="107950" indent="0">
              <a:lnSpc>
                <a:spcPct val="98000"/>
              </a:lnSpc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- bandwidth =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7.2 GHz (4x1.8 GHz)</a:t>
            </a:r>
            <a:endParaRPr lang="en-US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85.9 – 93.1 GHz (7 GHz)</a:t>
            </a:r>
          </a:p>
          <a:p>
            <a:pPr marL="431800" indent="-323850">
              <a:lnSpc>
                <a:spcPct val="98000"/>
              </a:lnSpc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rms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~ 8-10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mK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"/>
                <a:cs typeface="Gill Sans"/>
              </a:rPr>
              <a:t> 2 hours per setting = 50 hours (per source)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"/>
              <a:cs typeface="Gill Sans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7352719" y="37009"/>
            <a:ext cx="2654558" cy="3597443"/>
            <a:chOff x="4054" y="198"/>
            <a:chExt cx="2089" cy="28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" y="198"/>
              <a:ext cx="2086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054" y="198"/>
              <a:ext cx="2089" cy="2831"/>
            </a:xfrm>
            <a:prstGeom prst="roundRect">
              <a:avLst>
                <a:gd name="adj" fmla="val 4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2997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msgothic"/>
      </a:majorFont>
      <a:minorFont>
        <a:latin typeface="Times New Roman"/>
        <a:ea typeface="ＭＳ Ｐゴシック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14731</TotalTime>
  <Words>1458</Words>
  <Application>Microsoft Macintosh PowerPoint</Application>
  <PresentationFormat>Custom</PresentationFormat>
  <Paragraphs>151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Times New Roman</vt:lpstr>
      <vt:lpstr>msgothic</vt:lpstr>
      <vt:lpstr>Andale Sans UI;Arial Unicode MS</vt:lpstr>
      <vt:lpstr>LMSansQuotation8</vt:lpstr>
      <vt:lpstr>StarSymbol</vt:lpstr>
      <vt:lpstr>Standard Symbols L</vt:lpstr>
      <vt:lpstr>DejaVu Sans</vt:lpstr>
      <vt:lpstr>OpenSymbol</vt:lpstr>
      <vt:lpstr>Symbol</vt:lpstr>
      <vt:lpstr>URW Bookman L</vt:lpstr>
      <vt:lpstr>Office Theme</vt:lpstr>
      <vt:lpstr>Molecular Line Surveys  of Dark Clouds   Discovery of CH3O</vt:lpstr>
      <vt:lpstr>Dark clouds</vt:lpstr>
      <vt:lpstr>PowerPoint Presentation</vt:lpstr>
      <vt:lpstr>86-93 GHz Scan</vt:lpstr>
      <vt:lpstr>PowerPoint Presentation</vt:lpstr>
      <vt:lpstr>Chemistry in dark clouds</vt:lpstr>
      <vt:lpstr>Observations</vt:lpstr>
      <vt:lpstr>New Observations</vt:lpstr>
      <vt:lpstr>New Observations</vt:lpstr>
      <vt:lpstr>New Observations</vt:lpstr>
      <vt:lpstr>New Observations</vt:lpstr>
      <vt:lpstr>82.5-117.5 GHz Scan</vt:lpstr>
      <vt:lpstr>82.5-117.5 GHz Scan</vt:lpstr>
      <vt:lpstr>82.5-117.5 GHz Scan</vt:lpstr>
      <vt:lpstr>PowerPoint Presentation</vt:lpstr>
      <vt:lpstr>PowerPoint Presentation</vt:lpstr>
      <vt:lpstr>COMs in dark clouds</vt:lpstr>
      <vt:lpstr>CH3O and COMs in B1-b</vt:lpstr>
      <vt:lpstr>CH3O and COMs in B1-b</vt:lpstr>
      <vt:lpstr>CH3O and COMs in B1-b</vt:lpstr>
      <vt:lpstr>CH3O and COMs in B1-b</vt:lpstr>
      <vt:lpstr>CH3O and COMs in B1-b</vt:lpstr>
      <vt:lpstr>PowerPoint Presentation</vt:lpstr>
      <vt:lpstr>PowerPoint Presentation</vt:lpstr>
      <vt:lpstr>Sources</vt:lpstr>
      <vt:lpstr>Sources: B1-b</vt:lpstr>
      <vt:lpstr>Sources: TMC-1 (CP)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Dark Clouds:   A 3mm Line Survey of Prototype Stellar Cores</dc:title>
  <cp:lastModifiedBy>Nuria Marcelino</cp:lastModifiedBy>
  <cp:revision>961</cp:revision>
  <cp:lastPrinted>2006-09-07T16:52:25Z</cp:lastPrinted>
  <dcterms:created xsi:type="dcterms:W3CDTF">2005-09-21T14:46:28Z</dcterms:created>
  <dcterms:modified xsi:type="dcterms:W3CDTF">2013-04-29T04:08:33Z</dcterms:modified>
</cp:coreProperties>
</file>