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9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3"/>
  </p:notesMasterIdLst>
  <p:sldIdLst>
    <p:sldId id="258" r:id="rId3"/>
    <p:sldId id="265" r:id="rId4"/>
    <p:sldId id="260" r:id="rId5"/>
    <p:sldId id="262" r:id="rId6"/>
    <p:sldId id="264" r:id="rId7"/>
    <p:sldId id="278" r:id="rId8"/>
    <p:sldId id="268" r:id="rId9"/>
    <p:sldId id="259" r:id="rId10"/>
    <p:sldId id="269" r:id="rId11"/>
    <p:sldId id="279" r:id="rId12"/>
    <p:sldId id="271" r:id="rId13"/>
    <p:sldId id="270" r:id="rId14"/>
    <p:sldId id="276" r:id="rId15"/>
    <p:sldId id="280" r:id="rId16"/>
    <p:sldId id="266" r:id="rId17"/>
    <p:sldId id="272" r:id="rId18"/>
    <p:sldId id="273" r:id="rId19"/>
    <p:sldId id="274" r:id="rId20"/>
    <p:sldId id="282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5" d="100"/>
          <a:sy n="95" d="100"/>
        </p:scale>
        <p:origin x="-148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48A6F-4E37-D946-8EE6-282DEA6C2242}" type="datetimeFigureOut">
              <a:rPr lang="en-US" smtClean="0"/>
              <a:t>10/10/14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F8DE4-66C7-D144-922F-260205281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77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Herschel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F8DE4-66C7-D144-922F-2602052813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19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-Herschel SPIRE and PACS data</a:t>
            </a:r>
          </a:p>
          <a:p>
            <a:r>
              <a:rPr lang="en-US" dirty="0" smtClean="0"/>
              <a:t>-Filamentary!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F8DE4-66C7-D144-922F-2602052813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1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-Herschel SPIRE and PACS data</a:t>
            </a:r>
          </a:p>
          <a:p>
            <a:r>
              <a:rPr lang="en-US" dirty="0" smtClean="0"/>
              <a:t>-Filamentary!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F8DE4-66C7-D144-922F-2602052813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19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en-US" dirty="0" smtClean="0"/>
              <a:t>Chat Hull – NRAO – 10 October 2014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A35D6-7DBA-F640-B27E-CFC22E1FA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48128" y="5829746"/>
            <a:ext cx="604157" cy="7717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9214" y="6214909"/>
            <a:ext cx="1442358" cy="253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70" y="6040352"/>
            <a:ext cx="538932" cy="69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hiel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5" y="6040352"/>
            <a:ext cx="592247" cy="700036"/>
          </a:xfrm>
          <a:prstGeom prst="rect">
            <a:avLst/>
          </a:prstGeom>
        </p:spPr>
      </p:pic>
      <p:pic>
        <p:nvPicPr>
          <p:cNvPr id="9" name="Picture 8" descr="smithsonian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97" y="6040352"/>
            <a:ext cx="694942" cy="69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2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Chat Hull – NRAO – 10 October 2014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3B811-24AE-4642-A257-BE319800A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48128" y="5829746"/>
            <a:ext cx="604157" cy="7717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89214" y="6214909"/>
            <a:ext cx="1442358" cy="253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 eaLnBrk="0" hangingPunct="0">
              <a:spcBef>
                <a:spcPct val="20000"/>
              </a:spcBef>
              <a:buFont typeface="Arial" charset="0"/>
              <a:buNone/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70" y="6076636"/>
            <a:ext cx="538932" cy="69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hiel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5" y="6076636"/>
            <a:ext cx="592247" cy="700036"/>
          </a:xfrm>
          <a:prstGeom prst="rect">
            <a:avLst/>
          </a:prstGeom>
        </p:spPr>
      </p:pic>
      <p:pic>
        <p:nvPicPr>
          <p:cNvPr id="15" name="Picture 14" descr="smithsonian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97" y="6076636"/>
            <a:ext cx="694942" cy="69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90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19095-F3AF-CC4D-A7A3-0AA8ABB1B2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46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33468-C63A-0041-841A-7931507A14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18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07151-6317-C241-9AF8-ED6036BB7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45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B7FCC-81AC-FB49-9A04-DDF47B691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85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13C5B-0BC8-E045-8FC9-211EF7830D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0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0DDCA-3676-264E-B18F-1D851DBFA6FC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576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>
            <a:off x="0" y="1350106"/>
            <a:ext cx="9144000" cy="2951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4040051" y="4724400"/>
            <a:ext cx="4877893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496" y="6046552"/>
            <a:ext cx="538932" cy="69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7096" y="239712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485" y="832303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5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685148"/>
            <a:ext cx="4572000" cy="685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500" b="1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Chat Hull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6738" y="4290275"/>
            <a:ext cx="6787848" cy="56366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err="1" smtClean="0"/>
              <a:t>Jansky</a:t>
            </a:r>
            <a:r>
              <a:rPr lang="en-US" dirty="0" smtClean="0"/>
              <a:t> Fellow  —</a:t>
            </a:r>
          </a:p>
        </p:txBody>
      </p:sp>
      <p:pic>
        <p:nvPicPr>
          <p:cNvPr id="21" name="Picture 20" descr="shiel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20" y="6046552"/>
            <a:ext cx="592247" cy="700036"/>
          </a:xfrm>
          <a:prstGeom prst="rect">
            <a:avLst/>
          </a:prstGeom>
        </p:spPr>
      </p:pic>
      <p:pic>
        <p:nvPicPr>
          <p:cNvPr id="22" name="Picture 21" descr="smithsonian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997" y="6046552"/>
            <a:ext cx="694942" cy="697159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355599" y="3486237"/>
            <a:ext cx="846074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031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e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FE3E9B-7043-C143-BABB-9266AF250AA4}" type="slidenum">
              <a:rPr lang="en-US" smtClean="0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dirty="0" smtClean="0">
                <a:ea typeface="ＭＳ Ｐゴシック" charset="0"/>
                <a:cs typeface="ＭＳ Ｐゴシック" charset="0"/>
              </a:rPr>
              <a:t>x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946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62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028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15D25418-5428-6A4C-A257-8A55CE0CD5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7173" name="Group 9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11" name="Rectangle 10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7174" name="Group 2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7175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51701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9.emf"/><Relationship Id="rId5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adsabs.harvard.edu/abs/2014ApJS..213...13H" TargetMode="External"/><Relationship Id="rId4" Type="http://schemas.openxmlformats.org/officeDocument/2006/relationships/hyperlink" Target="http://adsabs.harvard.edu/abs/2013ApJ...768..159H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abs/1410.2269" TargetMode="Externa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jpg"/><Relationship Id="rId13" Type="http://schemas.openxmlformats.org/officeDocument/2006/relationships/image" Target="../media/image20.png"/><Relationship Id="rId14" Type="http://schemas.openxmlformats.org/officeDocument/2006/relationships/image" Target="../media/image21.jpeg"/><Relationship Id="rId15" Type="http://schemas.openxmlformats.org/officeDocument/2006/relationships/image" Target="../media/image22.jpg"/><Relationship Id="rId16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gif"/><Relationship Id="rId7" Type="http://schemas.openxmlformats.org/officeDocument/2006/relationships/image" Target="../media/image14.gif"/><Relationship Id="rId8" Type="http://schemas.openxmlformats.org/officeDocument/2006/relationships/image" Target="../media/image15.gif"/><Relationship Id="rId9" Type="http://schemas.openxmlformats.org/officeDocument/2006/relationships/image" Target="../media/image16.png"/><Relationship Id="rId10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itle 5"/>
          <p:cNvSpPr>
            <a:spLocks noGrp="1"/>
          </p:cNvSpPr>
          <p:nvPr>
            <p:ph type="ctrTitle"/>
          </p:nvPr>
        </p:nvSpPr>
        <p:spPr bwMode="auto">
          <a:xfrm>
            <a:off x="263071" y="239712"/>
            <a:ext cx="8663215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dirty="0">
                <a:latin typeface="Gill Sans MT" charset="0"/>
                <a:ea typeface="ＭＳ Ｐゴシック" charset="0"/>
              </a:rPr>
              <a:t>CARMA observations </a:t>
            </a:r>
            <a:r>
              <a:rPr lang="en-US" sz="4000" dirty="0" smtClean="0">
                <a:latin typeface="Gill Sans MT" charset="0"/>
                <a:ea typeface="ＭＳ Ｐゴシック" charset="0"/>
              </a:rPr>
              <a:t>of </a:t>
            </a:r>
            <a:r>
              <a:rPr lang="en-US" sz="4000" dirty="0">
                <a:latin typeface="Gill Sans MT" charset="0"/>
                <a:ea typeface="ＭＳ Ｐゴシック" charset="0"/>
              </a:rPr>
              <a:t>magnetic fields </a:t>
            </a:r>
            <a:r>
              <a:rPr lang="en-US" sz="4000" dirty="0" smtClean="0">
                <a:latin typeface="Gill Sans MT" charset="0"/>
                <a:ea typeface="ＭＳ Ｐゴシック" charset="0"/>
              </a:rPr>
              <a:t>in </a:t>
            </a:r>
            <a:r>
              <a:rPr lang="en-US" sz="4000" dirty="0">
                <a:latin typeface="Gill Sans MT" charset="0"/>
                <a:ea typeface="ＭＳ Ｐゴシック" charset="0"/>
              </a:rPr>
              <a:t>star-forming filaments</a:t>
            </a:r>
          </a:p>
        </p:txBody>
      </p:sp>
      <p:sp>
        <p:nvSpPr>
          <p:cNvPr id="175107" name="Text Placeholder 7"/>
          <p:cNvSpPr>
            <a:spLocks noGrp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dirty="0" smtClean="0">
                <a:latin typeface="Gill Sans MT" charset="0"/>
                <a:ea typeface="ＭＳ Ｐゴシック" charset="0"/>
              </a:rPr>
              <a:t>Chat Hull</a:t>
            </a:r>
            <a:endParaRPr lang="en-US" dirty="0">
              <a:latin typeface="Gill Sans MT" charset="0"/>
              <a:ea typeface="ＭＳ Ｐゴシック" charset="0"/>
            </a:endParaRPr>
          </a:p>
        </p:txBody>
      </p:sp>
      <p:sp>
        <p:nvSpPr>
          <p:cNvPr id="175108" name="Text Placeholder 8"/>
          <p:cNvSpPr>
            <a:spLocks noGrp="1"/>
          </p:cNvSpPr>
          <p:nvPr>
            <p:ph type="body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dirty="0" err="1" smtClean="0">
                <a:latin typeface="Gill Sans MT" charset="0"/>
                <a:ea typeface="ＭＳ Ｐゴシック" charset="0"/>
              </a:rPr>
              <a:t>Jansky</a:t>
            </a:r>
            <a:r>
              <a:rPr lang="en-US" dirty="0" smtClean="0">
                <a:latin typeface="Gill Sans MT" charset="0"/>
                <a:ea typeface="ＭＳ Ｐゴシック" charset="0"/>
              </a:rPr>
              <a:t> Fellow  —</a:t>
            </a:r>
            <a:endParaRPr lang="en-US" dirty="0">
              <a:latin typeface="Gill Sans MT" charset="0"/>
              <a:ea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17544" y="4300044"/>
            <a:ext cx="444988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"/>
                <a:ea typeface="ＭＳ Ｐゴシック" pitchFamily="48" charset="-128"/>
                <a:cs typeface="Gill Sans"/>
              </a:rPr>
              <a:t>Harvard-Smithsonian Center for Astrophysics</a:t>
            </a:r>
          </a:p>
          <a:p>
            <a:pPr marL="342900" marR="0" lvl="0" indent="-342900" algn="l" defTabSz="4572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"/>
                <a:ea typeface="ＭＳ Ｐゴシック" pitchFamily="48" charset="-128"/>
                <a:cs typeface="Gill Sans"/>
              </a:rPr>
              <a:t>National Radio Astronomy Observatory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6738" y="5646065"/>
            <a:ext cx="3064330" cy="1170214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rgbClr val="990033"/>
                </a:solidFill>
                <a:latin typeface="GillSans"/>
                <a:ea typeface="ＭＳ Ｐゴシック" pitchFamily="48" charset="-128"/>
                <a:cs typeface="GillSan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Sans" pitchFamily="96" charset="0"/>
                <a:ea typeface="ＭＳ Ｐゴシック" pitchFamily="48" charset="-128"/>
                <a:cs typeface="GillSans" pitchFamily="4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Sans" pitchFamily="96" charset="0"/>
                <a:ea typeface="ＭＳ Ｐゴシック" pitchFamily="48" charset="-128"/>
                <a:cs typeface="GillSans" pitchFamily="4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Sans" pitchFamily="96" charset="0"/>
                <a:ea typeface="ＭＳ Ｐゴシック" pitchFamily="48" charset="-128"/>
                <a:cs typeface="GillSans" pitchFamily="4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Sans" pitchFamily="96" charset="0"/>
                <a:ea typeface="ＭＳ Ｐゴシック" pitchFamily="48" charset="-128"/>
                <a:cs typeface="GillSans" pitchFamily="4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9pPr>
          </a:lstStyle>
          <a:p>
            <a:r>
              <a:rPr lang="en-US" sz="2200" b="0" dirty="0" smtClean="0">
                <a:latin typeface="Gill Sans MT"/>
                <a:cs typeface="Gill Sans MT"/>
              </a:rPr>
              <a:t>Filaments</a:t>
            </a:r>
            <a:r>
              <a:rPr lang="en-US" sz="2200" b="0" baseline="0" dirty="0" smtClean="0">
                <a:latin typeface="Gill Sans MT"/>
                <a:cs typeface="Gill Sans MT"/>
              </a:rPr>
              <a:t> 2014</a:t>
            </a:r>
            <a:endParaRPr lang="en-US" sz="2200" b="0" dirty="0" smtClean="0">
              <a:latin typeface="Gill Sans MT"/>
              <a:cs typeface="Gill Sans MT"/>
            </a:endParaRPr>
          </a:p>
          <a:p>
            <a:r>
              <a:rPr lang="en-US" sz="2200" b="0" dirty="0" smtClean="0">
                <a:latin typeface="Gill Sans MT"/>
                <a:cs typeface="Gill Sans MT"/>
              </a:rPr>
              <a:t>NRAO</a:t>
            </a:r>
          </a:p>
          <a:p>
            <a:r>
              <a:rPr lang="en-US" sz="2200" b="0" dirty="0" smtClean="0">
                <a:latin typeface="Gill Sans MT"/>
                <a:cs typeface="Gill Sans MT"/>
              </a:rPr>
              <a:t>Charlottesville, VA</a:t>
            </a:r>
            <a:endParaRPr lang="en-US" sz="2200" b="0" dirty="0">
              <a:latin typeface="Gill Sans MT"/>
              <a:cs typeface="Gill Sans M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097242"/>
            <a:ext cx="2881086" cy="499828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rgbClr val="990033"/>
                </a:solidFill>
                <a:latin typeface="GillSans"/>
                <a:ea typeface="ＭＳ Ｐゴシック" pitchFamily="48" charset="-128"/>
                <a:cs typeface="GillSan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Sans" pitchFamily="96" charset="0"/>
                <a:ea typeface="ＭＳ Ｐゴシック" pitchFamily="48" charset="-128"/>
                <a:cs typeface="GillSans" pitchFamily="4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Sans" pitchFamily="96" charset="0"/>
                <a:ea typeface="ＭＳ Ｐゴシック" pitchFamily="48" charset="-128"/>
                <a:cs typeface="GillSans" pitchFamily="4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Sans" pitchFamily="96" charset="0"/>
                <a:ea typeface="ＭＳ Ｐゴシック" pitchFamily="48" charset="-128"/>
                <a:cs typeface="GillSans" pitchFamily="4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Sans" pitchFamily="96" charset="0"/>
                <a:ea typeface="ＭＳ Ｐゴシック" pitchFamily="48" charset="-128"/>
                <a:cs typeface="GillSans" pitchFamily="4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9pPr>
          </a:lstStyle>
          <a:p>
            <a:r>
              <a:rPr lang="en-US" sz="2200" b="0" dirty="0" smtClean="0">
                <a:latin typeface="Gill Sans MT"/>
                <a:cs typeface="Gill Sans MT"/>
              </a:rPr>
              <a:t>10 October 2014</a:t>
            </a:r>
          </a:p>
        </p:txBody>
      </p:sp>
      <p:pic>
        <p:nvPicPr>
          <p:cNvPr id="13" name="Content Placeholder 4" descr="carma.jpg"/>
          <p:cNvPicPr>
            <a:picLocks noChangeAspect="1"/>
          </p:cNvPicPr>
          <p:nvPr/>
        </p:nvPicPr>
        <p:blipFill rotWithShape="1">
          <a:blip r:embed="rId2"/>
          <a:srcRect t="28966" b="11245"/>
          <a:stretch/>
        </p:blipFill>
        <p:spPr>
          <a:xfrm>
            <a:off x="1" y="1650992"/>
            <a:ext cx="9144000" cy="19594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-52617" y="3379102"/>
            <a:ext cx="2030186" cy="303887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rgbClr val="990033"/>
                </a:solidFill>
                <a:latin typeface="GillSans"/>
                <a:ea typeface="ＭＳ Ｐゴシック" pitchFamily="48" charset="-128"/>
                <a:cs typeface="GillSan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Sans" pitchFamily="96" charset="0"/>
                <a:ea typeface="ＭＳ Ｐゴシック" pitchFamily="48" charset="-128"/>
                <a:cs typeface="GillSans" pitchFamily="48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Sans" pitchFamily="96" charset="0"/>
                <a:ea typeface="ＭＳ Ｐゴシック" pitchFamily="48" charset="-128"/>
                <a:cs typeface="GillSans" pitchFamily="48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Sans" pitchFamily="96" charset="0"/>
                <a:ea typeface="ＭＳ Ｐゴシック" pitchFamily="48" charset="-128"/>
                <a:cs typeface="GillSans" pitchFamily="48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990033"/>
                </a:solidFill>
                <a:latin typeface="GillSans" pitchFamily="96" charset="0"/>
                <a:ea typeface="ＭＳ Ｐゴシック" pitchFamily="48" charset="-128"/>
                <a:cs typeface="GillSans" pitchFamily="48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990033"/>
                </a:solidFill>
                <a:latin typeface="Gadget" pitchFamily="48" charset="0"/>
                <a:ea typeface="ＭＳ Ｐゴシック" pitchFamily="48" charset="-128"/>
              </a:defRPr>
            </a:lvl9pPr>
          </a:lstStyle>
          <a:p>
            <a:r>
              <a:rPr lang="en-US" sz="1000" b="0" dirty="0" smtClean="0">
                <a:latin typeface="Gill Sans MT"/>
                <a:cs typeface="Gill Sans MT"/>
              </a:rPr>
              <a:t>Photo: Chat Hull (Harvard/NRAO)</a:t>
            </a:r>
          </a:p>
        </p:txBody>
      </p:sp>
    </p:spTree>
    <p:extLst>
      <p:ext uri="{BB962C8B-B14F-4D97-AF65-F5344CB8AC3E}">
        <p14:creationId xmlns:p14="http://schemas.microsoft.com/office/powerpoint/2010/main" val="338737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Chat Hull – NRAO – 10 October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03B811-24AE-4642-A257-BE319800A86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5" descr="frau_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214" y="936628"/>
            <a:ext cx="4778829" cy="49362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17508" y="5694142"/>
            <a:ext cx="11475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500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Frau+2014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NGC 7538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 rot="16200000">
            <a:off x="6112728" y="319637"/>
            <a:ext cx="369332" cy="1084943"/>
            <a:chOff x="111009" y="2349500"/>
            <a:chExt cx="390836" cy="3746500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443962" y="2349500"/>
              <a:ext cx="1" cy="374650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5400000">
              <a:off x="-1259848" y="4334307"/>
              <a:ext cx="3132549" cy="390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srgbClr val="000000"/>
                  </a:solidFill>
                  <a:latin typeface="Gill Sans MT"/>
                  <a:ea typeface="ＭＳ Ｐゴシック"/>
                  <a:cs typeface="Gill Sans MT"/>
                </a:rPr>
                <a:t>0.1 pc</a:t>
              </a:r>
              <a:endParaRPr lang="en-US" b="1" dirty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104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thews_753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25" y="775038"/>
            <a:ext cx="5617936" cy="524226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Chat Hull – NRAO – 10 October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03B811-24AE-4642-A257-BE319800A86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17726" y="5757639"/>
            <a:ext cx="15031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500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Matthews+2009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NGC 7538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 rot="13451044">
            <a:off x="3937000" y="1650999"/>
            <a:ext cx="1415143" cy="1442358"/>
            <a:chOff x="-243960" y="1865338"/>
            <a:chExt cx="1310504" cy="4529154"/>
          </a:xfrm>
        </p:grpSpPr>
        <p:cxnSp>
          <p:nvCxnSpPr>
            <p:cNvPr id="10" name="Straight Arrow Connector 9"/>
            <p:cNvCxnSpPr/>
            <p:nvPr/>
          </p:nvCxnSpPr>
          <p:spPr>
            <a:xfrm rot="8148956" flipV="1">
              <a:off x="-243960" y="1865338"/>
              <a:ext cx="1310504" cy="452915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5400000">
              <a:off x="-1555842" y="3969676"/>
              <a:ext cx="3132550" cy="427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400" b="1" dirty="0" smtClean="0">
                  <a:solidFill>
                    <a:schemeClr val="bg1"/>
                  </a:solidFill>
                  <a:latin typeface="Gill Sans MT"/>
                  <a:ea typeface="ＭＳ Ｐゴシック"/>
                  <a:cs typeface="Gill Sans MT"/>
                </a:rPr>
                <a:t>B</a:t>
              </a:r>
              <a:endParaRPr lang="en-US" sz="2400" b="1" dirty="0">
                <a:solidFill>
                  <a:schemeClr val="bg1"/>
                </a:solidFill>
                <a:latin typeface="Gill Sans MT"/>
                <a:ea typeface="ＭＳ Ｐゴシック"/>
                <a:cs typeface="Gill Sans M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 rot="16200000">
            <a:off x="5947610" y="-144825"/>
            <a:ext cx="369332" cy="2013866"/>
            <a:chOff x="111009" y="-858233"/>
            <a:chExt cx="390836" cy="6954235"/>
          </a:xfrm>
        </p:grpSpPr>
        <p:cxnSp>
          <p:nvCxnSpPr>
            <p:cNvPr id="14" name="Straight Arrow Connector 13"/>
            <p:cNvCxnSpPr/>
            <p:nvPr/>
          </p:nvCxnSpPr>
          <p:spPr>
            <a:xfrm rot="5400000">
              <a:off x="-3033155" y="2618884"/>
              <a:ext cx="6954235" cy="1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 rot="5400000">
              <a:off x="-1259848" y="2924737"/>
              <a:ext cx="3132549" cy="390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b="1" dirty="0">
                  <a:solidFill>
                    <a:srgbClr val="000000"/>
                  </a:solidFill>
                  <a:latin typeface="Gill Sans MT"/>
                  <a:ea typeface="ＭＳ Ｐゴシック"/>
                  <a:cs typeface="Gill Sans MT"/>
                </a:rPr>
                <a:t>1</a:t>
              </a:r>
              <a:r>
                <a:rPr lang="en-US" b="1" dirty="0" smtClean="0">
                  <a:solidFill>
                    <a:srgbClr val="000000"/>
                  </a:solidFill>
                  <a:latin typeface="Gill Sans MT"/>
                  <a:ea typeface="ＭＳ Ｐゴシック"/>
                  <a:cs typeface="Gill Sans MT"/>
                </a:rPr>
                <a:t> pc</a:t>
              </a:r>
              <a:endParaRPr lang="en-US" b="1" dirty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248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NGC 7538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Chat Hull – NRAO – 10 October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03B811-24AE-4642-A257-BE319800A86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48850" y="5306793"/>
            <a:ext cx="22950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500" b="1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Hull</a:t>
            </a:r>
            <a:r>
              <a:rPr lang="en-US" sz="1500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+2014, </a:t>
            </a:r>
            <a:r>
              <a:rPr lang="en-US" sz="1500" dirty="0" err="1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ApJS</a:t>
            </a:r>
            <a:r>
              <a:rPr lang="en-US" sz="1500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, 213, 13 </a:t>
            </a:r>
          </a:p>
        </p:txBody>
      </p:sp>
      <p:grpSp>
        <p:nvGrpSpPr>
          <p:cNvPr id="9" name="Group 8"/>
          <p:cNvGrpSpPr/>
          <p:nvPr/>
        </p:nvGrpSpPr>
        <p:grpSpPr>
          <a:xfrm rot="16200000">
            <a:off x="8249935" y="1059832"/>
            <a:ext cx="369332" cy="1084943"/>
            <a:chOff x="111009" y="2349500"/>
            <a:chExt cx="390836" cy="3746500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443962" y="2349500"/>
              <a:ext cx="1" cy="374650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5400000">
              <a:off x="-1259848" y="4334307"/>
              <a:ext cx="3132549" cy="390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srgbClr val="000000"/>
                  </a:solidFill>
                  <a:latin typeface="Gill Sans MT"/>
                  <a:ea typeface="ＭＳ Ｐゴシック"/>
                  <a:cs typeface="Gill Sans MT"/>
                </a:rPr>
                <a:t>0.1 pc</a:t>
              </a:r>
              <a:endParaRPr lang="en-US" b="1" dirty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endParaRPr>
            </a:p>
          </p:txBody>
        </p:sp>
      </p:grpSp>
      <p:pic>
        <p:nvPicPr>
          <p:cNvPr id="6" name="Picture 5" descr="NGC7538_vector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9" t="10431" r="7074" b="11791"/>
          <a:stretch/>
        </p:blipFill>
        <p:spPr>
          <a:xfrm>
            <a:off x="4950296" y="1834974"/>
            <a:ext cx="4026776" cy="33921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NGC7538_bolo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6" t="7187" r="7456" b="12081"/>
          <a:stretch/>
        </p:blipFill>
        <p:spPr>
          <a:xfrm>
            <a:off x="248566" y="1834974"/>
            <a:ext cx="3711205" cy="339925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7" name="Group 16"/>
          <p:cNvGrpSpPr/>
          <p:nvPr/>
        </p:nvGrpSpPr>
        <p:grpSpPr>
          <a:xfrm>
            <a:off x="3233016" y="1417638"/>
            <a:ext cx="1090354" cy="369332"/>
            <a:chOff x="373732" y="1645566"/>
            <a:chExt cx="1090354" cy="369332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526140" y="1657697"/>
              <a:ext cx="490660" cy="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73732" y="1645566"/>
              <a:ext cx="10903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srgbClr val="000000"/>
                  </a:solidFill>
                  <a:latin typeface="Gill Sans MT"/>
                  <a:ea typeface="ＭＳ Ｐゴシック"/>
                  <a:cs typeface="Gill Sans MT"/>
                </a:rPr>
                <a:t>0.1 pc</a:t>
              </a:r>
              <a:endParaRPr lang="en-US" b="1" dirty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endParaRPr>
            </a:p>
          </p:txBody>
        </p:sp>
      </p:grpSp>
      <p:sp>
        <p:nvSpPr>
          <p:cNvPr id="18" name="Right Arrow 17"/>
          <p:cNvSpPr/>
          <p:nvPr/>
        </p:nvSpPr>
        <p:spPr>
          <a:xfrm>
            <a:off x="4218214" y="3320143"/>
            <a:ext cx="541582" cy="24492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9"/>
          <p:cNvSpPr>
            <a:spLocks noGrp="1"/>
          </p:cNvSpPr>
          <p:nvPr>
            <p:ph idx="1"/>
          </p:nvPr>
        </p:nvSpPr>
        <p:spPr>
          <a:xfrm>
            <a:off x="404440" y="5587953"/>
            <a:ext cx="8446983" cy="136615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Small-scale B-field in filament doesn’t reflect original field</a:t>
            </a:r>
          </a:p>
        </p:txBody>
      </p:sp>
    </p:spTree>
    <p:extLst>
      <p:ext uri="{BB962C8B-B14F-4D97-AF65-F5344CB8AC3E}">
        <p14:creationId xmlns:p14="http://schemas.microsoft.com/office/powerpoint/2010/main" val="1198437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Chat Hull – NRAO – 10 October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03B811-24AE-4642-A257-BE319800A86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2047" y="4715170"/>
            <a:ext cx="11475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500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Frau+2014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NGC 7538</a:t>
            </a:r>
            <a:endParaRPr lang="en-US" dirty="0"/>
          </a:p>
        </p:txBody>
      </p:sp>
      <p:pic>
        <p:nvPicPr>
          <p:cNvPr id="3" name="Picture 2" descr="frau_outflo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88" y="996632"/>
            <a:ext cx="3892550" cy="3792741"/>
          </a:xfrm>
          <a:prstGeom prst="rect">
            <a:avLst/>
          </a:prstGeom>
        </p:spPr>
      </p:pic>
      <p:pic>
        <p:nvPicPr>
          <p:cNvPr id="8" name="Picture 7" descr="wright_outflo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683" y="922721"/>
            <a:ext cx="4416878" cy="39540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72009" y="4783820"/>
            <a:ext cx="33564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500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Wright, </a:t>
            </a:r>
            <a:r>
              <a:rPr lang="en-US" sz="1500" b="1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Hull</a:t>
            </a:r>
            <a:r>
              <a:rPr lang="en-US" sz="1500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+2014, </a:t>
            </a:r>
            <a:r>
              <a:rPr lang="en-US" sz="1500" dirty="0" err="1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ApJ</a:t>
            </a:r>
            <a:r>
              <a:rPr lang="en-US" sz="1500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, submitted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idx="1"/>
          </p:nvPr>
        </p:nvSpPr>
        <p:spPr>
          <a:xfrm>
            <a:off x="404440" y="5185645"/>
            <a:ext cx="8446983" cy="5327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Magnetized filament is shaped by a combination of </a:t>
            </a:r>
            <a:r>
              <a:rPr lang="en-US" dirty="0" err="1" smtClean="0"/>
              <a:t>infall</a:t>
            </a:r>
            <a:r>
              <a:rPr lang="en-US" dirty="0" smtClean="0"/>
              <a:t> and outflow</a:t>
            </a:r>
          </a:p>
        </p:txBody>
      </p:sp>
      <p:grpSp>
        <p:nvGrpSpPr>
          <p:cNvPr id="10" name="Group 9"/>
          <p:cNvGrpSpPr/>
          <p:nvPr/>
        </p:nvGrpSpPr>
        <p:grpSpPr>
          <a:xfrm rot="16200000">
            <a:off x="8044934" y="337779"/>
            <a:ext cx="369332" cy="1084943"/>
            <a:chOff x="111009" y="2349500"/>
            <a:chExt cx="390836" cy="3746500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443962" y="2349500"/>
              <a:ext cx="1" cy="374650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rot="5400000">
              <a:off x="-1259848" y="4334307"/>
              <a:ext cx="3132549" cy="390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srgbClr val="000000"/>
                  </a:solidFill>
                  <a:latin typeface="Gill Sans MT"/>
                  <a:ea typeface="ＭＳ Ｐゴシック"/>
                  <a:cs typeface="Gill Sans MT"/>
                </a:rPr>
                <a:t>0.1 pc</a:t>
              </a:r>
              <a:endParaRPr lang="en-US" b="1" dirty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 rot="16200000">
            <a:off x="2996557" y="602594"/>
            <a:ext cx="369332" cy="822170"/>
            <a:chOff x="72612" y="2098905"/>
            <a:chExt cx="390836" cy="4353279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443962" y="2349500"/>
              <a:ext cx="1" cy="374650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5400000">
              <a:off x="-1908610" y="4080127"/>
              <a:ext cx="4353279" cy="390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srgbClr val="000000"/>
                  </a:solidFill>
                  <a:latin typeface="Gill Sans MT"/>
                  <a:ea typeface="ＭＳ Ｐゴシック"/>
                  <a:cs typeface="Gill Sans MT"/>
                </a:rPr>
                <a:t>0.1 pc</a:t>
              </a:r>
              <a:endParaRPr lang="en-US" b="1" dirty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1245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Chat Hull – NRAO – 10 October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03B811-24AE-4642-A257-BE319800A86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NGC 7538</a:t>
            </a:r>
            <a:endParaRPr lang="en-US" dirty="0"/>
          </a:p>
        </p:txBody>
      </p:sp>
      <p:pic>
        <p:nvPicPr>
          <p:cNvPr id="6" name="Picture 5" descr="frau_carto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2" y="1257211"/>
            <a:ext cx="8130058" cy="38310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55832" y="5152530"/>
            <a:ext cx="11475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500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Frau+2014</a:t>
            </a:r>
          </a:p>
        </p:txBody>
      </p:sp>
      <p:grpSp>
        <p:nvGrpSpPr>
          <p:cNvPr id="7" name="Group 6"/>
          <p:cNvGrpSpPr/>
          <p:nvPr/>
        </p:nvGrpSpPr>
        <p:grpSpPr>
          <a:xfrm rot="16200000">
            <a:off x="3818727" y="787260"/>
            <a:ext cx="369332" cy="822170"/>
            <a:chOff x="72612" y="2098905"/>
            <a:chExt cx="390836" cy="4353279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443962" y="2349500"/>
              <a:ext cx="1" cy="374650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5400000">
              <a:off x="-1908610" y="4080127"/>
              <a:ext cx="4353279" cy="390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srgbClr val="000000"/>
                  </a:solidFill>
                  <a:latin typeface="Gill Sans MT"/>
                  <a:ea typeface="ＭＳ Ｐゴシック"/>
                  <a:cs typeface="Gill Sans MT"/>
                </a:rPr>
                <a:t>0.1 pc</a:t>
              </a:r>
              <a:endParaRPr lang="en-US" b="1" dirty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861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8986" y="2563926"/>
            <a:ext cx="6509657" cy="1055575"/>
          </a:xfrm>
        </p:spPr>
        <p:txBody>
          <a:bodyPr/>
          <a:lstStyle/>
          <a:p>
            <a:pPr algn="ctr"/>
            <a:r>
              <a:rPr lang="en-US" dirty="0" smtClean="0"/>
              <a:t>Low-mass star-forming cores</a:t>
            </a:r>
            <a:br>
              <a:rPr lang="en-US" dirty="0" smtClean="0"/>
            </a:br>
            <a:r>
              <a:rPr lang="en-US" sz="2500" b="0" dirty="0" err="1" smtClean="0"/>
              <a:t>Ser-emb</a:t>
            </a:r>
            <a:r>
              <a:rPr lang="en-US" sz="2500" b="0" dirty="0" smtClean="0"/>
              <a:t> 8, 8(N)</a:t>
            </a:r>
            <a:endParaRPr lang="en-US" sz="25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Chat Hull – NRAO – 10 October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03B811-24AE-4642-A257-BE319800A86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07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Ser-emb</a:t>
            </a:r>
            <a:r>
              <a:rPr lang="en-US" dirty="0" smtClean="0"/>
              <a:t> 8, 8(N)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Chat Hull – NRAO – 10 October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03B811-24AE-4642-A257-BE319800A86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96427" y="5776465"/>
            <a:ext cx="22950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500" b="1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Hull</a:t>
            </a:r>
            <a:r>
              <a:rPr lang="en-US" sz="1500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+2014, </a:t>
            </a:r>
            <a:r>
              <a:rPr lang="en-US" sz="1500" dirty="0" err="1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ApJS</a:t>
            </a:r>
            <a:r>
              <a:rPr lang="en-US" sz="1500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, 213, 13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71025" y="1088572"/>
            <a:ext cx="5260364" cy="4757058"/>
            <a:chOff x="1801890" y="1088572"/>
            <a:chExt cx="5260364" cy="4757058"/>
          </a:xfrm>
        </p:grpSpPr>
        <p:pic>
          <p:nvPicPr>
            <p:cNvPr id="6" name="Picture 5" descr="SerEmb8_vector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890" y="1088572"/>
              <a:ext cx="5260364" cy="475705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567208" y="1202140"/>
              <a:ext cx="317501" cy="2449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endPara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627499" y="1286400"/>
            <a:ext cx="3528540" cy="869955"/>
          </a:xfrm>
        </p:spPr>
        <p:txBody>
          <a:bodyPr/>
          <a:lstStyle/>
          <a:p>
            <a:r>
              <a:rPr lang="en-US" dirty="0" smtClean="0"/>
              <a:t>This filament is </a:t>
            </a:r>
            <a:r>
              <a:rPr lang="en-US" b="1" dirty="0" smtClean="0"/>
              <a:t>small! 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(d ~ 0.01 pc)</a:t>
            </a:r>
          </a:p>
          <a:p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 smtClean="0"/>
              <a:t>did this filament form?</a:t>
            </a:r>
          </a:p>
          <a:p>
            <a:endParaRPr lang="en-US" dirty="0" smtClean="0"/>
          </a:p>
          <a:p>
            <a:r>
              <a:rPr lang="en-US" dirty="0" smtClean="0"/>
              <a:t>What does the B-field look like between the cores?</a:t>
            </a:r>
          </a:p>
        </p:txBody>
      </p:sp>
      <p:sp>
        <p:nvSpPr>
          <p:cNvPr id="11" name="Right Arrow 10"/>
          <p:cNvSpPr/>
          <p:nvPr/>
        </p:nvSpPr>
        <p:spPr>
          <a:xfrm rot="9516765">
            <a:off x="3521533" y="1967946"/>
            <a:ext cx="2156723" cy="128890"/>
          </a:xfrm>
          <a:prstGeom prst="rightArrow">
            <a:avLst>
              <a:gd name="adj1" fmla="val 31702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rot="16200000">
            <a:off x="4980516" y="377370"/>
            <a:ext cx="369332" cy="1089354"/>
            <a:chOff x="53415" y="1810728"/>
            <a:chExt cx="390836" cy="5767982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443962" y="2349500"/>
              <a:ext cx="1" cy="374650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rot="5400000">
              <a:off x="-2635158" y="4499301"/>
              <a:ext cx="5767982" cy="390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srgbClr val="000000"/>
                  </a:solidFill>
                  <a:latin typeface="Gill Sans MT"/>
                  <a:ea typeface="ＭＳ Ｐゴシック"/>
                  <a:cs typeface="Gill Sans MT"/>
                </a:rPr>
                <a:t>0.01 pc</a:t>
              </a:r>
              <a:endParaRPr lang="en-US" b="1" dirty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589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Chat Hull – NRAO – 10 October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03B811-24AE-4642-A257-BE319800A86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6" descr="soler_si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191" y="1143000"/>
            <a:ext cx="4601685" cy="4218213"/>
          </a:xfrm>
          <a:prstGeom prst="rect">
            <a:avLst/>
          </a:prstGeom>
        </p:spPr>
      </p:pic>
      <p:pic>
        <p:nvPicPr>
          <p:cNvPr id="8" name="Picture 7" descr="chen_si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"/>
          <a:stretch/>
        </p:blipFill>
        <p:spPr>
          <a:xfrm>
            <a:off x="87993" y="1251856"/>
            <a:ext cx="4839600" cy="43270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58599" y="5516729"/>
            <a:ext cx="11883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500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Soler+2013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7115" y="5523594"/>
            <a:ext cx="20664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500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Chen &amp; </a:t>
            </a:r>
            <a:r>
              <a:rPr lang="en-US" sz="1500" dirty="0" err="1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Ostriker</a:t>
            </a:r>
            <a:r>
              <a:rPr lang="en-US" sz="1500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 2014</a:t>
            </a:r>
          </a:p>
        </p:txBody>
      </p:sp>
      <p:grpSp>
        <p:nvGrpSpPr>
          <p:cNvPr id="13" name="Group 12"/>
          <p:cNvGrpSpPr/>
          <p:nvPr/>
        </p:nvGrpSpPr>
        <p:grpSpPr>
          <a:xfrm rot="16200000">
            <a:off x="8108373" y="534739"/>
            <a:ext cx="369332" cy="1005225"/>
            <a:chOff x="111009" y="2349500"/>
            <a:chExt cx="390836" cy="3746500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43962" y="2349500"/>
              <a:ext cx="1" cy="374650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 rot="5400000">
              <a:off x="-1259848" y="4334307"/>
              <a:ext cx="3132549" cy="390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srgbClr val="000000"/>
                  </a:solidFill>
                  <a:latin typeface="Gill Sans MT"/>
                  <a:ea typeface="ＭＳ Ｐゴシック"/>
                  <a:cs typeface="Gill Sans MT"/>
                </a:rPr>
                <a:t>1 pc</a:t>
              </a:r>
              <a:endParaRPr lang="en-US" b="1" dirty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16200000">
            <a:off x="2393432" y="-798708"/>
            <a:ext cx="369332" cy="3777336"/>
            <a:chOff x="111009" y="2349500"/>
            <a:chExt cx="390836" cy="3746500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443962" y="2349500"/>
              <a:ext cx="1" cy="374650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5400000">
              <a:off x="-1259848" y="3992428"/>
              <a:ext cx="3132549" cy="390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b="1" dirty="0" smtClean="0">
                  <a:solidFill>
                    <a:srgbClr val="000000"/>
                  </a:solidFill>
                  <a:latin typeface="Gill Sans MT"/>
                  <a:ea typeface="ＭＳ Ｐゴシック"/>
                  <a:cs typeface="Gill Sans MT"/>
                </a:rPr>
                <a:t>1 pc</a:t>
              </a:r>
              <a:endParaRPr lang="en-US" b="1" dirty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585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oler_si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b="8208"/>
          <a:stretch/>
        </p:blipFill>
        <p:spPr>
          <a:xfrm>
            <a:off x="0" y="0"/>
            <a:ext cx="6553132" cy="607386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Chat Hull – NRAO – 10 October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03B811-24AE-4642-A257-BE319800A86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Picture 6" descr="7538_wrigh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3" r="13490" b="10979"/>
          <a:stretch/>
        </p:blipFill>
        <p:spPr>
          <a:xfrm>
            <a:off x="7230937" y="2921207"/>
            <a:ext cx="1390316" cy="1481600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094065" y="2526630"/>
            <a:ext cx="499478" cy="481263"/>
            <a:chOff x="2567207" y="1202140"/>
            <a:chExt cx="4248164" cy="4093239"/>
          </a:xfrm>
        </p:grpSpPr>
        <p:pic>
          <p:nvPicPr>
            <p:cNvPr id="9" name="Picture 8" descr="SerEmb8_vectors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9" t="2387" r="4693" b="11567"/>
            <a:stretch/>
          </p:blipFill>
          <p:spPr>
            <a:xfrm>
              <a:off x="2567207" y="1202140"/>
              <a:ext cx="4248164" cy="409323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2567208" y="1202140"/>
              <a:ext cx="317501" cy="244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endPara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  <p:pic>
        <p:nvPicPr>
          <p:cNvPr id="12" name="Picture 11" descr="chen_sim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 t="17633" b="28404"/>
          <a:stretch/>
        </p:blipFill>
        <p:spPr>
          <a:xfrm>
            <a:off x="5930198" y="4389439"/>
            <a:ext cx="2981157" cy="168442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6200000">
            <a:off x="7552677" y="-650569"/>
            <a:ext cx="369332" cy="1791970"/>
            <a:chOff x="111017" y="2349500"/>
            <a:chExt cx="390836" cy="4290631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43962" y="2349500"/>
              <a:ext cx="1" cy="374650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 rot="5400000">
              <a:off x="-1259839" y="4878439"/>
              <a:ext cx="3132548" cy="390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srgbClr val="000000"/>
                  </a:solidFill>
                  <a:latin typeface="Gill Sans MT"/>
                  <a:ea typeface="ＭＳ Ｐゴシック"/>
                  <a:cs typeface="Gill Sans MT"/>
                </a:rPr>
                <a:t>1 pc</a:t>
              </a:r>
              <a:endParaRPr lang="en-US" b="1" dirty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endParaRPr>
            </a:p>
          </p:txBody>
        </p:sp>
      </p:grp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Summary (1/2)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893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(2/2)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4849"/>
            <a:ext cx="8229600" cy="4525963"/>
          </a:xfrm>
        </p:spPr>
        <p:txBody>
          <a:bodyPr/>
          <a:lstStyle/>
          <a:p>
            <a:r>
              <a:rPr lang="en-US" dirty="0"/>
              <a:t>Comparison of new dust polarization data with </a:t>
            </a:r>
            <a:r>
              <a:rPr lang="en-US" b="1" dirty="0"/>
              <a:t>multi-scale, observable </a:t>
            </a:r>
            <a:r>
              <a:rPr lang="en-US" dirty="0"/>
              <a:t>MHD simulations will show which processes dominate at small scales</a:t>
            </a:r>
          </a:p>
          <a:p>
            <a:endParaRPr lang="en-US" b="1" dirty="0" smtClean="0"/>
          </a:p>
          <a:p>
            <a:r>
              <a:rPr lang="en-US" b="1" dirty="0" smtClean="0"/>
              <a:t>High-mass: </a:t>
            </a:r>
            <a:r>
              <a:rPr lang="en-US" dirty="0" smtClean="0"/>
              <a:t>filaments may not reflect original configuration, and can be created by outflows, </a:t>
            </a:r>
            <a:r>
              <a:rPr lang="en-US" dirty="0" err="1" smtClean="0"/>
              <a:t>infall</a:t>
            </a:r>
            <a:r>
              <a:rPr lang="en-US" dirty="0" smtClean="0"/>
              <a:t>, etc.</a:t>
            </a:r>
          </a:p>
          <a:p>
            <a:endParaRPr lang="en-US" dirty="0"/>
          </a:p>
          <a:p>
            <a:r>
              <a:rPr lang="en-US" b="1" dirty="0" smtClean="0"/>
              <a:t>Low-mass: </a:t>
            </a:r>
            <a:r>
              <a:rPr lang="en-US" dirty="0" smtClean="0"/>
              <a:t>numerous formation scenarios.  But what about the </a:t>
            </a:r>
            <a:r>
              <a:rPr lang="en-US" smtClean="0"/>
              <a:t>smallest scales?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Even higher resolution ALMA observations will clear up (or further complicate?!) the situation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Chat Hull – NRAO – 10 October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03B811-24AE-4642-A257-BE319800A86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7700" y="5062439"/>
            <a:ext cx="2276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Gill Sans MT"/>
                <a:cs typeface="Gill Sans MT"/>
              </a:rPr>
              <a:t>NGC 7538 filament</a:t>
            </a:r>
          </a:p>
          <a:p>
            <a:pPr algn="ctr"/>
            <a:r>
              <a:rPr lang="en-US" dirty="0" smtClean="0">
                <a:latin typeface="Gill Sans MT"/>
                <a:cs typeface="Gill Sans MT"/>
                <a:hlinkClick r:id="rId2"/>
              </a:rPr>
              <a:t>arXiv:1410.2269</a:t>
            </a:r>
            <a:endParaRPr lang="en-US" dirty="0" smtClean="0">
              <a:latin typeface="Gill Sans MT"/>
              <a:cs typeface="Gill Sans M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44783" y="5090330"/>
            <a:ext cx="25496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Gill Sans MT"/>
                <a:cs typeface="Gill Sans MT"/>
              </a:rPr>
              <a:t>TADPOL </a:t>
            </a:r>
            <a:r>
              <a:rPr lang="en-US" b="1" dirty="0">
                <a:latin typeface="Gill Sans MT"/>
                <a:cs typeface="Gill Sans MT"/>
              </a:rPr>
              <a:t>data release</a:t>
            </a:r>
          </a:p>
          <a:p>
            <a:pPr algn="ctr"/>
            <a:r>
              <a:rPr lang="en-US" dirty="0">
                <a:latin typeface="Gill Sans MT"/>
                <a:cs typeface="Gill Sans MT"/>
                <a:hlinkClick r:id="rId3"/>
              </a:rPr>
              <a:t>2014 ApJS, 213, </a:t>
            </a:r>
            <a:r>
              <a:rPr lang="en-US" dirty="0" smtClean="0">
                <a:latin typeface="Gill Sans MT"/>
                <a:cs typeface="Gill Sans MT"/>
                <a:hlinkClick r:id="rId3"/>
              </a:rPr>
              <a:t>153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92458" y="5090330"/>
            <a:ext cx="30572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Gill Sans MT"/>
                <a:cs typeface="Gill Sans MT"/>
              </a:rPr>
              <a:t>TADPOL outflows/B</a:t>
            </a:r>
            <a:r>
              <a:rPr lang="en-US" b="1" dirty="0">
                <a:latin typeface="Gill Sans MT"/>
                <a:cs typeface="Gill Sans MT"/>
              </a:rPr>
              <a:t>-fields: </a:t>
            </a:r>
            <a:endParaRPr lang="en-US" b="1" dirty="0" smtClean="0">
              <a:latin typeface="Gill Sans MT"/>
              <a:cs typeface="Gill Sans MT"/>
            </a:endParaRPr>
          </a:p>
          <a:p>
            <a:pPr algn="ctr"/>
            <a:r>
              <a:rPr lang="en-US" dirty="0" smtClean="0">
                <a:latin typeface="Gill Sans MT"/>
                <a:cs typeface="Gill Sans MT"/>
                <a:hlinkClick r:id="rId4"/>
              </a:rPr>
              <a:t>ApJ</a:t>
            </a:r>
            <a:r>
              <a:rPr lang="en-US" dirty="0">
                <a:latin typeface="Gill Sans MT"/>
                <a:cs typeface="Gill Sans MT"/>
                <a:hlinkClick r:id="rId4"/>
              </a:rPr>
              <a:t>, 768, </a:t>
            </a:r>
            <a:r>
              <a:rPr lang="en-US" dirty="0" smtClean="0">
                <a:latin typeface="Gill Sans MT"/>
                <a:cs typeface="Gill Sans MT"/>
                <a:hlinkClick r:id="rId4"/>
              </a:rPr>
              <a:t>159</a:t>
            </a:r>
            <a:endParaRPr lang="en-US" dirty="0">
              <a:latin typeface="Gill Sans MT"/>
              <a:cs typeface="Gill Sans MT"/>
            </a:endParaRPr>
          </a:p>
          <a:p>
            <a:pPr algn="ctr"/>
            <a:endParaRPr lang="en-US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117993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0" y="5922952"/>
            <a:ext cx="9143999" cy="935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480" y="96812"/>
            <a:ext cx="8229600" cy="990600"/>
          </a:xfrm>
        </p:spPr>
        <p:txBody>
          <a:bodyPr/>
          <a:lstStyle/>
          <a:p>
            <a:r>
              <a:rPr lang="en-US" dirty="0" smtClean="0"/>
              <a:t>TADPOL collaboration</a:t>
            </a:r>
            <a:endParaRPr lang="en-US" dirty="0"/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2044716" y="1047051"/>
            <a:ext cx="5097070" cy="546918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3A299"/>
              </a:buClr>
            </a:pPr>
            <a:r>
              <a:rPr lang="en-US" b="1" dirty="0" smtClean="0">
                <a:solidFill>
                  <a:srgbClr val="292934"/>
                </a:solidFill>
                <a:latin typeface="Gill Sans MT"/>
              </a:rPr>
              <a:t>UC Berkeley</a:t>
            </a:r>
          </a:p>
          <a:p>
            <a:pPr marL="274320" lvl="1" indent="0">
              <a:buClr>
                <a:srgbClr val="93A299"/>
              </a:buClr>
              <a:buFont typeface="Arial" pitchFamily="34" charset="0"/>
              <a:buNone/>
            </a:pPr>
            <a:r>
              <a:rPr lang="en-US" dirty="0" smtClean="0">
                <a:solidFill>
                  <a:srgbClr val="FF6600"/>
                </a:solidFill>
                <a:latin typeface="Gill Sans MT"/>
              </a:rPr>
              <a:t>Chat Hull (PI), </a:t>
            </a:r>
            <a:r>
              <a:rPr lang="en-US" dirty="0" smtClean="0">
                <a:solidFill>
                  <a:srgbClr val="292934"/>
                </a:solidFill>
                <a:latin typeface="Gill Sans MT"/>
              </a:rPr>
              <a:t>Dick </a:t>
            </a:r>
            <a:r>
              <a:rPr lang="en-US" dirty="0" err="1" smtClean="0">
                <a:solidFill>
                  <a:srgbClr val="292934"/>
                </a:solidFill>
                <a:latin typeface="Gill Sans MT"/>
              </a:rPr>
              <a:t>Plambeck</a:t>
            </a:r>
            <a:r>
              <a:rPr lang="en-US" dirty="0" smtClean="0">
                <a:solidFill>
                  <a:srgbClr val="292934"/>
                </a:solidFill>
                <a:latin typeface="Gill Sans MT"/>
              </a:rPr>
              <a:t>, Mel Wright, Carl </a:t>
            </a:r>
            <a:r>
              <a:rPr lang="en-US" dirty="0" err="1" smtClean="0">
                <a:solidFill>
                  <a:srgbClr val="292934"/>
                </a:solidFill>
                <a:latin typeface="Gill Sans MT"/>
              </a:rPr>
              <a:t>Heiles</a:t>
            </a:r>
            <a:endParaRPr lang="en-US" dirty="0" smtClean="0">
              <a:solidFill>
                <a:srgbClr val="292934"/>
              </a:solidFill>
              <a:latin typeface="Gill Sans MT"/>
            </a:endParaRPr>
          </a:p>
          <a:p>
            <a:pPr marL="274320" lvl="1" indent="0">
              <a:buClr>
                <a:srgbClr val="93A299"/>
              </a:buClr>
              <a:buFont typeface="Arial" pitchFamily="34" charset="0"/>
              <a:buNone/>
            </a:pPr>
            <a:endParaRPr lang="en-US" sz="1500" dirty="0" smtClean="0">
              <a:solidFill>
                <a:srgbClr val="292934"/>
              </a:solidFill>
              <a:latin typeface="Gill Sans MT"/>
            </a:endParaRPr>
          </a:p>
          <a:p>
            <a:pPr>
              <a:buClr>
                <a:srgbClr val="93A299"/>
              </a:buClr>
            </a:pPr>
            <a:r>
              <a:rPr lang="en-US" b="1" dirty="0" smtClean="0">
                <a:solidFill>
                  <a:srgbClr val="292934"/>
                </a:solidFill>
                <a:latin typeface="Gill Sans MT"/>
              </a:rPr>
              <a:t>University of Maryland</a:t>
            </a:r>
          </a:p>
          <a:p>
            <a:pPr marL="274320" lvl="1" indent="0">
              <a:buClr>
                <a:srgbClr val="93A299"/>
              </a:buClr>
              <a:buFont typeface="Arial" pitchFamily="34" charset="0"/>
              <a:buNone/>
            </a:pPr>
            <a:r>
              <a:rPr lang="en-US" dirty="0" smtClean="0">
                <a:solidFill>
                  <a:srgbClr val="292934"/>
                </a:solidFill>
                <a:latin typeface="Gill Sans MT"/>
              </a:rPr>
              <a:t>Marc Pound, Alberto </a:t>
            </a:r>
            <a:r>
              <a:rPr lang="en-US" dirty="0" err="1" smtClean="0">
                <a:solidFill>
                  <a:srgbClr val="292934"/>
                </a:solidFill>
                <a:latin typeface="Gill Sans MT"/>
              </a:rPr>
              <a:t>Bolatto</a:t>
            </a:r>
            <a:r>
              <a:rPr lang="en-US" dirty="0" smtClean="0">
                <a:solidFill>
                  <a:srgbClr val="292934"/>
                </a:solidFill>
                <a:latin typeface="Gill Sans MT"/>
              </a:rPr>
              <a:t>, Katherine Jameson, </a:t>
            </a:r>
          </a:p>
          <a:p>
            <a:pPr marL="274320" lvl="1" indent="0">
              <a:buClr>
                <a:srgbClr val="93A299"/>
              </a:buClr>
              <a:buFont typeface="Arial" pitchFamily="34" charset="0"/>
              <a:buNone/>
            </a:pPr>
            <a:r>
              <a:rPr lang="en-US" dirty="0" smtClean="0">
                <a:solidFill>
                  <a:srgbClr val="292934"/>
                </a:solidFill>
                <a:latin typeface="Gill Sans MT"/>
              </a:rPr>
              <a:t>Lee Mundy</a:t>
            </a:r>
          </a:p>
          <a:p>
            <a:pPr marL="274320" lvl="1" indent="0">
              <a:buClr>
                <a:srgbClr val="93A299"/>
              </a:buClr>
              <a:buFont typeface="Arial" pitchFamily="34" charset="0"/>
              <a:buNone/>
            </a:pPr>
            <a:endParaRPr lang="en-US" sz="1500" dirty="0" smtClean="0">
              <a:solidFill>
                <a:srgbClr val="292934"/>
              </a:solidFill>
              <a:latin typeface="Gill Sans MT"/>
            </a:endParaRPr>
          </a:p>
          <a:p>
            <a:pPr>
              <a:buClr>
                <a:srgbClr val="93A299"/>
              </a:buClr>
            </a:pPr>
            <a:r>
              <a:rPr lang="en-US" b="1" dirty="0" smtClean="0">
                <a:solidFill>
                  <a:srgbClr val="292934"/>
                </a:solidFill>
                <a:latin typeface="Gill Sans MT"/>
              </a:rPr>
              <a:t>Caltech</a:t>
            </a:r>
          </a:p>
          <a:p>
            <a:pPr marL="274320" lvl="1" indent="0">
              <a:buClr>
                <a:srgbClr val="93A299"/>
              </a:buClr>
              <a:buFont typeface="Arial" pitchFamily="34" charset="0"/>
              <a:buNone/>
            </a:pPr>
            <a:r>
              <a:rPr lang="en-US" dirty="0" smtClean="0">
                <a:solidFill>
                  <a:srgbClr val="292934"/>
                </a:solidFill>
                <a:latin typeface="Gill Sans MT"/>
              </a:rPr>
              <a:t>John Carpenter, James Lamb, </a:t>
            </a:r>
            <a:r>
              <a:rPr lang="en-US" dirty="0" err="1" smtClean="0">
                <a:solidFill>
                  <a:srgbClr val="292934"/>
                </a:solidFill>
                <a:latin typeface="Gill Sans MT"/>
              </a:rPr>
              <a:t>Nikolaus</a:t>
            </a:r>
            <a:r>
              <a:rPr lang="en-US" dirty="0" smtClean="0">
                <a:solidFill>
                  <a:srgbClr val="292934"/>
                </a:solidFill>
                <a:latin typeface="Gill Sans MT"/>
              </a:rPr>
              <a:t> </a:t>
            </a:r>
            <a:r>
              <a:rPr lang="en-US" dirty="0" err="1" smtClean="0">
                <a:solidFill>
                  <a:srgbClr val="292934"/>
                </a:solidFill>
                <a:latin typeface="Gill Sans MT"/>
              </a:rPr>
              <a:t>Volgenau</a:t>
            </a:r>
            <a:endParaRPr lang="en-US" dirty="0" smtClean="0">
              <a:solidFill>
                <a:srgbClr val="292934"/>
              </a:solidFill>
              <a:latin typeface="Gill Sans MT"/>
            </a:endParaRPr>
          </a:p>
          <a:p>
            <a:pPr marL="274320" lvl="1" indent="0">
              <a:buClr>
                <a:srgbClr val="93A299"/>
              </a:buClr>
              <a:buFont typeface="Arial" pitchFamily="34" charset="0"/>
              <a:buNone/>
            </a:pPr>
            <a:endParaRPr lang="en-US" sz="1500" dirty="0" smtClean="0">
              <a:solidFill>
                <a:srgbClr val="292934"/>
              </a:solidFill>
              <a:latin typeface="Gill Sans MT"/>
            </a:endParaRPr>
          </a:p>
          <a:p>
            <a:pPr>
              <a:buClr>
                <a:srgbClr val="93A299"/>
              </a:buClr>
            </a:pPr>
            <a:r>
              <a:rPr lang="en-US" b="1" dirty="0" smtClean="0">
                <a:solidFill>
                  <a:srgbClr val="292934"/>
                </a:solidFill>
                <a:latin typeface="Gill Sans MT"/>
              </a:rPr>
              <a:t>University of Illinois, Urbana-Champagne</a:t>
            </a:r>
          </a:p>
          <a:p>
            <a:pPr marL="274320" lvl="1" indent="0">
              <a:buClr>
                <a:srgbClr val="93A299"/>
              </a:buClr>
              <a:buFont typeface="Arial" pitchFamily="34" charset="0"/>
              <a:buNone/>
            </a:pPr>
            <a:r>
              <a:rPr lang="en-US" dirty="0" smtClean="0">
                <a:solidFill>
                  <a:srgbClr val="292934"/>
                </a:solidFill>
                <a:latin typeface="Gill Sans MT"/>
              </a:rPr>
              <a:t>Leslie Looney, Dick </a:t>
            </a:r>
            <a:r>
              <a:rPr lang="en-US" dirty="0" err="1" smtClean="0">
                <a:solidFill>
                  <a:srgbClr val="292934"/>
                </a:solidFill>
                <a:latin typeface="Gill Sans MT"/>
              </a:rPr>
              <a:t>Crutcher</a:t>
            </a:r>
            <a:r>
              <a:rPr lang="en-US" dirty="0" smtClean="0">
                <a:solidFill>
                  <a:srgbClr val="292934"/>
                </a:solidFill>
                <a:latin typeface="Gill Sans MT"/>
              </a:rPr>
              <a:t>, Nick </a:t>
            </a:r>
            <a:r>
              <a:rPr lang="en-US" dirty="0" err="1" smtClean="0">
                <a:solidFill>
                  <a:srgbClr val="292934"/>
                </a:solidFill>
                <a:latin typeface="Gill Sans MT"/>
              </a:rPr>
              <a:t>Hakobian</a:t>
            </a:r>
            <a:endParaRPr lang="en-US" dirty="0" smtClean="0">
              <a:solidFill>
                <a:srgbClr val="292934"/>
              </a:solidFill>
              <a:latin typeface="Gill Sans MT"/>
            </a:endParaRPr>
          </a:p>
          <a:p>
            <a:pPr marL="274320" lvl="1" indent="0">
              <a:buClr>
                <a:srgbClr val="93A299"/>
              </a:buClr>
              <a:buFont typeface="Arial" pitchFamily="34" charset="0"/>
              <a:buNone/>
            </a:pPr>
            <a:endParaRPr lang="en-US" sz="1500" dirty="0" smtClean="0">
              <a:solidFill>
                <a:srgbClr val="292934"/>
              </a:solidFill>
              <a:latin typeface="Gill Sans MT"/>
            </a:endParaRPr>
          </a:p>
          <a:p>
            <a:pPr>
              <a:buClr>
                <a:srgbClr val="93A299"/>
              </a:buClr>
            </a:pPr>
            <a:r>
              <a:rPr lang="en-US" b="1" dirty="0" smtClean="0">
                <a:solidFill>
                  <a:srgbClr val="292934"/>
                </a:solidFill>
                <a:latin typeface="Gill Sans MT"/>
              </a:rPr>
              <a:t>Other</a:t>
            </a:r>
          </a:p>
          <a:p>
            <a:pPr marL="274320" lvl="1" indent="0" algn="just">
              <a:buClr>
                <a:srgbClr val="93A299"/>
              </a:buClr>
              <a:buNone/>
            </a:pPr>
            <a:r>
              <a:rPr lang="en-US" dirty="0">
                <a:solidFill>
                  <a:srgbClr val="292934"/>
                </a:solidFill>
                <a:latin typeface="Gill Sans MT"/>
              </a:rPr>
              <a:t>Geoff </a:t>
            </a:r>
            <a:r>
              <a:rPr lang="en-US" dirty="0" smtClean="0">
                <a:solidFill>
                  <a:srgbClr val="292934"/>
                </a:solidFill>
                <a:latin typeface="Gill Sans MT"/>
              </a:rPr>
              <a:t>Bower (ASIAA), </a:t>
            </a:r>
            <a:r>
              <a:rPr lang="en-US" dirty="0" err="1">
                <a:solidFill>
                  <a:srgbClr val="292934"/>
                </a:solidFill>
                <a:latin typeface="Gill Sans MT"/>
              </a:rPr>
              <a:t>Thushara</a:t>
            </a:r>
            <a:r>
              <a:rPr lang="en-US" dirty="0">
                <a:solidFill>
                  <a:srgbClr val="292934"/>
                </a:solidFill>
                <a:latin typeface="Gill Sans MT"/>
              </a:rPr>
              <a:t> </a:t>
            </a:r>
            <a:r>
              <a:rPr lang="en-US" dirty="0" err="1" smtClean="0">
                <a:solidFill>
                  <a:srgbClr val="292934"/>
                </a:solidFill>
                <a:latin typeface="Gill Sans MT"/>
              </a:rPr>
              <a:t>Pillai</a:t>
            </a:r>
            <a:r>
              <a:rPr lang="en-US" dirty="0">
                <a:solidFill>
                  <a:srgbClr val="292934"/>
                </a:solidFill>
                <a:latin typeface="Gill Sans MT"/>
              </a:rPr>
              <a:t> </a:t>
            </a:r>
            <a:r>
              <a:rPr lang="en-US" dirty="0" smtClean="0">
                <a:solidFill>
                  <a:srgbClr val="292934"/>
                </a:solidFill>
                <a:latin typeface="Gill Sans MT"/>
              </a:rPr>
              <a:t>(Bonn), Dan </a:t>
            </a:r>
            <a:r>
              <a:rPr lang="en-US" dirty="0" err="1">
                <a:solidFill>
                  <a:srgbClr val="292934"/>
                </a:solidFill>
                <a:latin typeface="Gill Sans MT"/>
              </a:rPr>
              <a:t>Marrone</a:t>
            </a:r>
            <a:r>
              <a:rPr lang="en-US" dirty="0">
                <a:solidFill>
                  <a:srgbClr val="292934"/>
                </a:solidFill>
                <a:latin typeface="Gill Sans MT"/>
              </a:rPr>
              <a:t> (Arizona), Meredith Hughes (Wesleyan)</a:t>
            </a:r>
            <a:r>
              <a:rPr lang="en-US" dirty="0" smtClean="0">
                <a:solidFill>
                  <a:srgbClr val="292934"/>
                </a:solidFill>
                <a:latin typeface="Gill Sans MT"/>
              </a:rPr>
              <a:t>, </a:t>
            </a:r>
            <a:r>
              <a:rPr lang="en-US" dirty="0">
                <a:solidFill>
                  <a:srgbClr val="292934"/>
                </a:solidFill>
                <a:latin typeface="Gill Sans MT"/>
              </a:rPr>
              <a:t>John </a:t>
            </a:r>
            <a:r>
              <a:rPr lang="en-US" dirty="0" err="1">
                <a:solidFill>
                  <a:srgbClr val="292934"/>
                </a:solidFill>
                <a:latin typeface="Gill Sans MT"/>
              </a:rPr>
              <a:t>Vaillancourt</a:t>
            </a:r>
            <a:r>
              <a:rPr lang="en-US" dirty="0">
                <a:solidFill>
                  <a:srgbClr val="292934"/>
                </a:solidFill>
                <a:latin typeface="Gill Sans MT"/>
              </a:rPr>
              <a:t> &amp; </a:t>
            </a:r>
            <a:r>
              <a:rPr lang="en-US" dirty="0" err="1">
                <a:solidFill>
                  <a:srgbClr val="292934"/>
                </a:solidFill>
                <a:latin typeface="Gill Sans MT"/>
              </a:rPr>
              <a:t>Göran</a:t>
            </a:r>
            <a:r>
              <a:rPr lang="en-US" dirty="0">
                <a:solidFill>
                  <a:srgbClr val="292934"/>
                </a:solidFill>
                <a:latin typeface="Gill Sans MT"/>
              </a:rPr>
              <a:t> </a:t>
            </a:r>
            <a:r>
              <a:rPr lang="en-US" dirty="0" err="1" smtClean="0">
                <a:solidFill>
                  <a:srgbClr val="292934"/>
                </a:solidFill>
                <a:latin typeface="Gill Sans MT"/>
              </a:rPr>
              <a:t>Sandell</a:t>
            </a:r>
            <a:r>
              <a:rPr lang="en-US" dirty="0" smtClean="0">
                <a:solidFill>
                  <a:srgbClr val="292934"/>
                </a:solidFill>
                <a:latin typeface="Gill Sans MT"/>
              </a:rPr>
              <a:t> (</a:t>
            </a:r>
            <a:r>
              <a:rPr lang="en-US" dirty="0">
                <a:solidFill>
                  <a:srgbClr val="292934"/>
                </a:solidFill>
                <a:latin typeface="Gill Sans MT"/>
              </a:rPr>
              <a:t>USRA-SOFIA), John Tobin (NRAO</a:t>
            </a:r>
            <a:r>
              <a:rPr lang="en-US" dirty="0" smtClean="0">
                <a:solidFill>
                  <a:srgbClr val="292934"/>
                </a:solidFill>
                <a:latin typeface="Gill Sans MT"/>
              </a:rPr>
              <a:t>), </a:t>
            </a:r>
            <a:r>
              <a:rPr lang="en-US" dirty="0">
                <a:solidFill>
                  <a:srgbClr val="292934"/>
                </a:solidFill>
                <a:latin typeface="Gill Sans MT"/>
              </a:rPr>
              <a:t>Ian Stephens (BU</a:t>
            </a:r>
            <a:r>
              <a:rPr lang="en-US" dirty="0" smtClean="0">
                <a:solidFill>
                  <a:srgbClr val="292934"/>
                </a:solidFill>
                <a:latin typeface="Gill Sans MT"/>
              </a:rPr>
              <a:t>), Jason </a:t>
            </a:r>
            <a:r>
              <a:rPr lang="en-US" dirty="0" err="1" smtClean="0">
                <a:solidFill>
                  <a:srgbClr val="292934"/>
                </a:solidFill>
                <a:latin typeface="Gill Sans MT"/>
              </a:rPr>
              <a:t>Fiege</a:t>
            </a:r>
            <a:r>
              <a:rPr lang="en-US" dirty="0">
                <a:solidFill>
                  <a:srgbClr val="292934"/>
                </a:solidFill>
                <a:latin typeface="Gill Sans MT"/>
              </a:rPr>
              <a:t> </a:t>
            </a:r>
            <a:r>
              <a:rPr lang="en-US" dirty="0" smtClean="0">
                <a:solidFill>
                  <a:srgbClr val="292934"/>
                </a:solidFill>
                <a:latin typeface="Gill Sans MT"/>
              </a:rPr>
              <a:t>&amp; Erica Franzmann (Manitoba), Martin Houde (UWO, Caltech), Brenda Matthews (NRC-CNRC), </a:t>
            </a:r>
            <a:r>
              <a:rPr lang="en-US" dirty="0" err="1" smtClean="0">
                <a:solidFill>
                  <a:srgbClr val="292934"/>
                </a:solidFill>
                <a:latin typeface="Gill Sans MT"/>
              </a:rPr>
              <a:t>Woojin</a:t>
            </a:r>
            <a:r>
              <a:rPr lang="en-US" dirty="0" smtClean="0">
                <a:solidFill>
                  <a:srgbClr val="292934"/>
                </a:solidFill>
                <a:latin typeface="Gill Sans MT"/>
              </a:rPr>
              <a:t> Kwon (SRON)</a:t>
            </a:r>
          </a:p>
          <a:p>
            <a:pPr>
              <a:buClr>
                <a:srgbClr val="93A299"/>
              </a:buClr>
            </a:pPr>
            <a:endParaRPr lang="en-US" dirty="0">
              <a:solidFill>
                <a:srgbClr val="292934"/>
              </a:solidFill>
              <a:latin typeface="Gill Sans MT"/>
            </a:endParaRPr>
          </a:p>
        </p:txBody>
      </p:sp>
      <p:pic>
        <p:nvPicPr>
          <p:cNvPr id="6" name="Picture 3" descr="carmalogo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" y="6314503"/>
            <a:ext cx="547451" cy="54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rizona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87" y="6299465"/>
            <a:ext cx="604750" cy="558789"/>
          </a:xfrm>
          <a:prstGeom prst="rect">
            <a:avLst/>
          </a:prstGeom>
        </p:spPr>
      </p:pic>
      <p:pic>
        <p:nvPicPr>
          <p:cNvPr id="8" name="Picture 7" descr="USRA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514" y="6328809"/>
            <a:ext cx="674030" cy="498783"/>
          </a:xfrm>
          <a:prstGeom prst="rect">
            <a:avLst/>
          </a:prstGeom>
        </p:spPr>
      </p:pic>
      <p:pic>
        <p:nvPicPr>
          <p:cNvPr id="10" name="Picture 9" descr="NRC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943" y="6358538"/>
            <a:ext cx="789165" cy="480500"/>
          </a:xfrm>
          <a:prstGeom prst="rect">
            <a:avLst/>
          </a:prstGeom>
        </p:spPr>
      </p:pic>
      <p:pic>
        <p:nvPicPr>
          <p:cNvPr id="11" name="Picture 10" descr="Berkeley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6" y="6304342"/>
            <a:ext cx="543773" cy="543773"/>
          </a:xfrm>
          <a:prstGeom prst="rect">
            <a:avLst/>
          </a:prstGeom>
        </p:spPr>
      </p:pic>
      <p:pic>
        <p:nvPicPr>
          <p:cNvPr id="12" name="Picture 11" descr="NASA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37" y="6316557"/>
            <a:ext cx="618187" cy="529262"/>
          </a:xfrm>
          <a:prstGeom prst="rect">
            <a:avLst/>
          </a:prstGeom>
        </p:spPr>
      </p:pic>
      <p:pic>
        <p:nvPicPr>
          <p:cNvPr id="14" name="Picture 13" descr="Caltech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39" y="6286579"/>
            <a:ext cx="558788" cy="558788"/>
          </a:xfrm>
          <a:prstGeom prst="rect">
            <a:avLst/>
          </a:prstGeom>
        </p:spPr>
      </p:pic>
      <p:pic>
        <p:nvPicPr>
          <p:cNvPr id="15" name="Picture 14" descr="Illinois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368" y="6284023"/>
            <a:ext cx="419841" cy="543773"/>
          </a:xfrm>
          <a:prstGeom prst="rect">
            <a:avLst/>
          </a:prstGeom>
        </p:spPr>
      </p:pic>
      <p:pic>
        <p:nvPicPr>
          <p:cNvPr id="16" name="Picture 15" descr="Manitoba.jpe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0" r="28087" b="38984"/>
          <a:stretch/>
        </p:blipFill>
        <p:spPr>
          <a:xfrm>
            <a:off x="7185695" y="6322855"/>
            <a:ext cx="490911" cy="588835"/>
          </a:xfrm>
          <a:prstGeom prst="rect">
            <a:avLst/>
          </a:prstGeom>
        </p:spPr>
      </p:pic>
      <p:pic>
        <p:nvPicPr>
          <p:cNvPr id="17" name="Picture 16" descr="UWO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57"/>
          <a:stretch/>
        </p:blipFill>
        <p:spPr>
          <a:xfrm>
            <a:off x="6538789" y="6314214"/>
            <a:ext cx="637632" cy="543719"/>
          </a:xfrm>
          <a:prstGeom prst="rect">
            <a:avLst/>
          </a:prstGeom>
        </p:spPr>
      </p:pic>
      <p:pic>
        <p:nvPicPr>
          <p:cNvPr id="3" name="Picture 2" descr="wes_seal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618" y="6313586"/>
            <a:ext cx="471259" cy="525454"/>
          </a:xfrm>
          <a:prstGeom prst="rect">
            <a:avLst/>
          </a:prstGeom>
        </p:spPr>
      </p:pic>
      <p:pic>
        <p:nvPicPr>
          <p:cNvPr id="4" name="Picture 3" descr="NRAO_logo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66" y="6296374"/>
            <a:ext cx="406679" cy="529918"/>
          </a:xfrm>
          <a:prstGeom prst="rect">
            <a:avLst/>
          </a:prstGeom>
        </p:spPr>
      </p:pic>
      <p:pic>
        <p:nvPicPr>
          <p:cNvPr id="13" name="Picture 12" descr="umd-ball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081" y="6268395"/>
            <a:ext cx="578217" cy="578217"/>
          </a:xfrm>
          <a:prstGeom prst="rect">
            <a:avLst/>
          </a:prstGeom>
        </p:spPr>
      </p:pic>
      <p:pic>
        <p:nvPicPr>
          <p:cNvPr id="9" name="Picture 8" descr="bu_seal.jp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8" r="20572"/>
          <a:stretch/>
        </p:blipFill>
        <p:spPr>
          <a:xfrm>
            <a:off x="2945533" y="6268637"/>
            <a:ext cx="554825" cy="570401"/>
          </a:xfrm>
          <a:prstGeom prst="rect">
            <a:avLst/>
          </a:prstGeom>
        </p:spPr>
      </p:pic>
      <p:pic>
        <p:nvPicPr>
          <p:cNvPr id="18" name="Picture 17" descr="sron_logo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223" y="6310727"/>
            <a:ext cx="606777" cy="60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29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0923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Fin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Chat Hull – NRAO – 10 October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03B811-24AE-4642-A257-BE319800A86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96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Brief filamentary introduction</a:t>
            </a:r>
          </a:p>
          <a:p>
            <a:endParaRPr lang="en-US" dirty="0" smtClean="0"/>
          </a:p>
          <a:p>
            <a:r>
              <a:rPr lang="en-US" dirty="0" smtClean="0"/>
              <a:t>Magnetized </a:t>
            </a:r>
            <a:r>
              <a:rPr lang="en-US" dirty="0" smtClean="0"/>
              <a:t>filaments</a:t>
            </a:r>
            <a:endParaRPr lang="en-US" dirty="0" smtClean="0"/>
          </a:p>
          <a:p>
            <a:pPr lvl="1"/>
            <a:r>
              <a:rPr lang="en-US" dirty="0" smtClean="0"/>
              <a:t>High-mass: NGC 7538</a:t>
            </a:r>
          </a:p>
          <a:p>
            <a:pPr lvl="1"/>
            <a:r>
              <a:rPr lang="en-US" dirty="0" smtClean="0"/>
              <a:t>Low-mass: </a:t>
            </a:r>
            <a:r>
              <a:rPr lang="en-US" dirty="0" err="1" smtClean="0"/>
              <a:t>Ser-emb</a:t>
            </a:r>
            <a:r>
              <a:rPr lang="en-US" dirty="0" smtClean="0"/>
              <a:t> 8, 8(N)</a:t>
            </a:r>
          </a:p>
          <a:p>
            <a:endParaRPr lang="en-US" dirty="0" smtClean="0"/>
          </a:p>
          <a:p>
            <a:r>
              <a:rPr lang="en-US" dirty="0" smtClean="0"/>
              <a:t>Simulations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Chat Hull – NRAO – 10 October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03B811-24AE-4642-A257-BE319800A86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5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Chat Hull – NRAO – 10 October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03B811-24AE-4642-A257-BE319800A86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2577695" y="159262"/>
            <a:ext cx="5944005" cy="5951395"/>
            <a:chOff x="2384425" y="241300"/>
            <a:chExt cx="6577013" cy="6616700"/>
          </a:xfrm>
        </p:grpSpPr>
        <p:pic>
          <p:nvPicPr>
            <p:cNvPr id="35" name="Picture 2" descr="peyeyra_pg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44" t="34851" r="13544" b="38467"/>
            <a:stretch>
              <a:fillRect/>
            </a:stretch>
          </p:blipFill>
          <p:spPr bwMode="auto">
            <a:xfrm>
              <a:off x="2384425" y="241300"/>
              <a:ext cx="2733675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peyeyra_pg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80" t="1459" r="1195" b="37662"/>
            <a:stretch>
              <a:fillRect/>
            </a:stretch>
          </p:blipFill>
          <p:spPr bwMode="auto">
            <a:xfrm>
              <a:off x="4419600" y="1446213"/>
              <a:ext cx="2806700" cy="2744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4" descr="peyeyra_pg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5" t="1471" b="43510"/>
            <a:stretch>
              <a:fillRect/>
            </a:stretch>
          </p:blipFill>
          <p:spPr bwMode="auto">
            <a:xfrm>
              <a:off x="6173788" y="4156075"/>
              <a:ext cx="2787650" cy="270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" name="Picture 5" descr="peyeyra_p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r="52248" b="62622"/>
          <a:stretch>
            <a:fillRect/>
          </a:stretch>
        </p:blipFill>
        <p:spPr bwMode="auto">
          <a:xfrm>
            <a:off x="366105" y="1934045"/>
            <a:ext cx="3888395" cy="375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50436" y="5572699"/>
            <a:ext cx="3721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500" dirty="0" err="1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Pereyra</a:t>
            </a:r>
            <a:r>
              <a:rPr lang="en-US" sz="1500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 &amp; </a:t>
            </a:r>
            <a:r>
              <a:rPr lang="en-US" sz="1500" dirty="0" err="1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Magalhães</a:t>
            </a:r>
            <a:r>
              <a:rPr lang="en-US" sz="1500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 2004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-2483" y="2022944"/>
            <a:ext cx="349011" cy="3483516"/>
            <a:chOff x="121762" y="2349500"/>
            <a:chExt cx="369332" cy="3746500"/>
          </a:xfrm>
        </p:grpSpPr>
        <p:cxnSp>
          <p:nvCxnSpPr>
            <p:cNvPr id="42" name="Straight Arrow Connector 41"/>
            <p:cNvCxnSpPr/>
            <p:nvPr/>
          </p:nvCxnSpPr>
          <p:spPr>
            <a:xfrm>
              <a:off x="443962" y="2349500"/>
              <a:ext cx="1" cy="374650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 rot="5400000">
              <a:off x="-152343" y="3967687"/>
              <a:ext cx="9175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srgbClr val="000000"/>
                  </a:solidFill>
                  <a:latin typeface="Gill Sans MT"/>
                  <a:ea typeface="ＭＳ Ｐゴシック"/>
                  <a:cs typeface="Gill Sans MT"/>
                </a:rPr>
                <a:t>10 pc</a:t>
              </a:r>
              <a:endParaRPr lang="en-US" b="1" dirty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 rot="3150380">
            <a:off x="5284010" y="5363553"/>
            <a:ext cx="591148" cy="535624"/>
            <a:chOff x="6985000" y="4734876"/>
            <a:chExt cx="591148" cy="535624"/>
          </a:xfrm>
        </p:grpSpPr>
        <p:cxnSp>
          <p:nvCxnSpPr>
            <p:cNvPr id="45" name="Straight Arrow Connector 44"/>
            <p:cNvCxnSpPr/>
            <p:nvPr/>
          </p:nvCxnSpPr>
          <p:spPr>
            <a:xfrm flipV="1">
              <a:off x="6985000" y="4832350"/>
              <a:ext cx="0" cy="43815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7023976" y="4734876"/>
              <a:ext cx="5521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600" b="1" dirty="0" smtClean="0">
                  <a:solidFill>
                    <a:srgbClr val="000000"/>
                  </a:solidFill>
                  <a:latin typeface="Gill Sans MT"/>
                  <a:ea typeface="ＭＳ Ｐゴシック"/>
                </a:rPr>
                <a:t>E,B</a:t>
              </a:r>
              <a:endParaRPr lang="en-US" sz="1600" b="1" dirty="0">
                <a:solidFill>
                  <a:srgbClr val="000000"/>
                </a:solidFill>
                <a:latin typeface="Gill Sans MT"/>
                <a:ea typeface="ＭＳ Ｐゴシック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140103" y="1492112"/>
            <a:ext cx="2461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Musca</a:t>
            </a:r>
            <a:r>
              <a:rPr lang="en-US" sz="2400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 dark cloud</a:t>
            </a:r>
            <a:endParaRPr lang="en-US" sz="2400" dirty="0">
              <a:solidFill>
                <a:srgbClr val="000000"/>
              </a:solidFill>
              <a:latin typeface="Gill Sans MT"/>
              <a:ea typeface="ＭＳ Ｐゴシック"/>
              <a:cs typeface="Gill Sans MT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5432106" y="32268"/>
            <a:ext cx="3512298" cy="1143000"/>
          </a:xfrm>
        </p:spPr>
        <p:txBody>
          <a:bodyPr/>
          <a:lstStyle/>
          <a:p>
            <a:pPr algn="ctr"/>
            <a:r>
              <a:rPr lang="en-US" dirty="0" smtClean="0"/>
              <a:t>B</a:t>
            </a:r>
            <a:r>
              <a:rPr lang="en-US" dirty="0" smtClean="0"/>
              <a:t>-</a:t>
            </a:r>
            <a:r>
              <a:rPr lang="en-US" dirty="0" smtClean="0"/>
              <a:t>fields in large-scale filaments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396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appuccino-smile-1440x900.jpg"/>
          <p:cNvPicPr>
            <a:picLocks noChangeAspect="1"/>
          </p:cNvPicPr>
          <p:nvPr/>
        </p:nvPicPr>
        <p:blipFill>
          <a:blip r:embed="rId2"/>
          <a:srcRect l="11290"/>
          <a:stretch>
            <a:fillRect/>
          </a:stretch>
        </p:blipFill>
        <p:spPr>
          <a:xfrm>
            <a:off x="4495800" y="1775361"/>
            <a:ext cx="4191000" cy="2952750"/>
          </a:xfrm>
          <a:prstGeom prst="rect">
            <a:avLst/>
          </a:prstGeom>
        </p:spPr>
      </p:pic>
      <p:sp>
        <p:nvSpPr>
          <p:cNvPr id="19" name="Title 6"/>
          <p:cNvSpPr>
            <a:spLocks noGrp="1"/>
          </p:cNvSpPr>
          <p:nvPr>
            <p:ph type="title"/>
          </p:nvPr>
        </p:nvSpPr>
        <p:spPr>
          <a:xfrm>
            <a:off x="225774" y="-10865"/>
            <a:ext cx="9305271" cy="990600"/>
          </a:xfrm>
        </p:spPr>
        <p:txBody>
          <a:bodyPr>
            <a:noAutofit/>
          </a:bodyPr>
          <a:lstStyle/>
          <a:p>
            <a:r>
              <a:rPr lang="en-US" sz="3400" dirty="0"/>
              <a:t>W</a:t>
            </a:r>
            <a:r>
              <a:rPr lang="en-US" sz="3400" dirty="0" smtClean="0"/>
              <a:t>hat is the role of magnetic fields in </a:t>
            </a:r>
            <a:br>
              <a:rPr lang="en-US" sz="3400" dirty="0" smtClean="0"/>
            </a:br>
            <a:r>
              <a:rPr lang="en-US" sz="3400" dirty="0" smtClean="0"/>
              <a:t>star formation?</a:t>
            </a:r>
            <a:endParaRPr lang="en-US" sz="3400" dirty="0"/>
          </a:p>
        </p:txBody>
      </p:sp>
      <p:sp>
        <p:nvSpPr>
          <p:cNvPr id="20" name="TextBox 19"/>
          <p:cNvSpPr txBox="1"/>
          <p:nvPr/>
        </p:nvSpPr>
        <p:spPr>
          <a:xfrm>
            <a:off x="457200" y="5389978"/>
            <a:ext cx="3657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ill Sans MT"/>
              </a:rPr>
              <a:t>F</a:t>
            </a:r>
            <a:r>
              <a:rPr lang="en-US" sz="3200" dirty="0" smtClean="0">
                <a:latin typeface="Gill Sans MT"/>
              </a:rPr>
              <a:t>undamental?</a:t>
            </a:r>
            <a:endParaRPr lang="en-US" sz="3200" dirty="0">
              <a:latin typeface="Gill Sans M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24400" y="4828266"/>
            <a:ext cx="3657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Gill Sans MT"/>
              </a:rPr>
              <a:t>Incidental?</a:t>
            </a:r>
            <a:endParaRPr lang="en-US" sz="3200" dirty="0">
              <a:latin typeface="Gill Sans MT"/>
            </a:endParaRPr>
          </a:p>
        </p:txBody>
      </p:sp>
      <p:pic>
        <p:nvPicPr>
          <p:cNvPr id="22" name="Picture 21" descr="Ind10.jpg"/>
          <p:cNvPicPr>
            <a:picLocks noChangeAspect="1"/>
          </p:cNvPicPr>
          <p:nvPr/>
        </p:nvPicPr>
        <p:blipFill>
          <a:blip r:embed="rId3"/>
          <a:srcRect t="6270" b="9529"/>
          <a:stretch>
            <a:fillRect/>
          </a:stretch>
        </p:blipFill>
        <p:spPr>
          <a:xfrm>
            <a:off x="493603" y="1186566"/>
            <a:ext cx="3621197" cy="409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71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/>
          <p:cNvSpPr>
            <a:spLocks noGrp="1"/>
          </p:cNvSpPr>
          <p:nvPr>
            <p:ph type="title"/>
          </p:nvPr>
        </p:nvSpPr>
        <p:spPr>
          <a:xfrm>
            <a:off x="-73569" y="2879293"/>
            <a:ext cx="9305271" cy="990600"/>
          </a:xfrm>
        </p:spPr>
        <p:txBody>
          <a:bodyPr>
            <a:noAutofit/>
          </a:bodyPr>
          <a:lstStyle/>
          <a:p>
            <a:pPr algn="ctr"/>
            <a:r>
              <a:rPr lang="en-US" sz="3400" dirty="0" smtClean="0"/>
              <a:t>How do different kinds of filaments form?</a:t>
            </a:r>
            <a:endParaRPr lang="en-US" sz="3400" dirty="0"/>
          </a:p>
        </p:txBody>
      </p:sp>
      <p:sp>
        <p:nvSpPr>
          <p:cNvPr id="3" name="Content Placeholder 9"/>
          <p:cNvSpPr>
            <a:spLocks noGrp="1"/>
          </p:cNvSpPr>
          <p:nvPr>
            <p:ph idx="1"/>
          </p:nvPr>
        </p:nvSpPr>
        <p:spPr>
          <a:xfrm>
            <a:off x="404440" y="3561866"/>
            <a:ext cx="8446983" cy="53278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/>
              <a:t>Specifically: in low- vs. high-mass objects</a:t>
            </a:r>
          </a:p>
        </p:txBody>
      </p:sp>
    </p:spTree>
    <p:extLst>
      <p:ext uri="{BB962C8B-B14F-4D97-AF65-F5344CB8AC3E}">
        <p14:creationId xmlns:p14="http://schemas.microsoft.com/office/powerpoint/2010/main" val="482215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8986" y="2563926"/>
            <a:ext cx="6509657" cy="1055575"/>
          </a:xfrm>
        </p:spPr>
        <p:txBody>
          <a:bodyPr/>
          <a:lstStyle/>
          <a:p>
            <a:pPr algn="ctr"/>
            <a:r>
              <a:rPr lang="en-US" dirty="0"/>
              <a:t>High-mass star-forming region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500" b="0" dirty="0" smtClean="0"/>
              <a:t>NGC 7538</a:t>
            </a:r>
            <a:endParaRPr lang="en-US" sz="25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Chat Hull – NRAO – 10 October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03B811-24AE-4642-A257-BE319800A86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27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NGC 7538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Chat Hull – NRAO – 10 October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03B811-24AE-4642-A257-BE319800A86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6" descr="7538_hersch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15" y="987426"/>
            <a:ext cx="4925786" cy="48854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1610" y="5849943"/>
            <a:ext cx="20988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500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Fallscheer+2013</a:t>
            </a:r>
          </a:p>
        </p:txBody>
      </p:sp>
      <p:grpSp>
        <p:nvGrpSpPr>
          <p:cNvPr id="9" name="Group 8"/>
          <p:cNvGrpSpPr/>
          <p:nvPr/>
        </p:nvGrpSpPr>
        <p:grpSpPr>
          <a:xfrm rot="16200000">
            <a:off x="6212508" y="228927"/>
            <a:ext cx="369332" cy="1084943"/>
            <a:chOff x="111009" y="2349500"/>
            <a:chExt cx="390836" cy="3746500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443962" y="2349500"/>
              <a:ext cx="1" cy="374650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5400000">
              <a:off x="-1032063" y="4106524"/>
              <a:ext cx="2676979" cy="390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srgbClr val="000000"/>
                  </a:solidFill>
                  <a:latin typeface="Gill Sans MT"/>
                  <a:ea typeface="ＭＳ Ｐゴシック"/>
                  <a:cs typeface="Gill Sans MT"/>
                </a:rPr>
                <a:t>10 pc</a:t>
              </a:r>
              <a:endParaRPr lang="en-US" b="1" dirty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endParaRPr>
            </a:p>
          </p:txBody>
        </p:sp>
      </p:grpSp>
      <p:sp>
        <p:nvSpPr>
          <p:cNvPr id="6" name="Donut 5"/>
          <p:cNvSpPr/>
          <p:nvPr/>
        </p:nvSpPr>
        <p:spPr>
          <a:xfrm>
            <a:off x="5179786" y="3211286"/>
            <a:ext cx="531824" cy="535214"/>
          </a:xfrm>
          <a:prstGeom prst="donut">
            <a:avLst>
              <a:gd name="adj" fmla="val 784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07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NGC 7538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Chat Hull – NRAO – 10 October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03B811-24AE-4642-A257-BE319800A86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37000" y="5683895"/>
            <a:ext cx="33564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500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Wright, </a:t>
            </a:r>
            <a:r>
              <a:rPr lang="en-US" sz="1500" b="1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Hull</a:t>
            </a:r>
            <a:r>
              <a:rPr lang="en-US" sz="1500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+2014, </a:t>
            </a:r>
            <a:r>
              <a:rPr lang="en-US" sz="1500" dirty="0" err="1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ApJ</a:t>
            </a:r>
            <a:r>
              <a:rPr lang="en-US" sz="1500" dirty="0" smtClean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rPr>
              <a:t>, submitted</a:t>
            </a:r>
          </a:p>
        </p:txBody>
      </p:sp>
      <p:grpSp>
        <p:nvGrpSpPr>
          <p:cNvPr id="9" name="Group 8"/>
          <p:cNvGrpSpPr/>
          <p:nvPr/>
        </p:nvGrpSpPr>
        <p:grpSpPr>
          <a:xfrm rot="16200000">
            <a:off x="6112728" y="319637"/>
            <a:ext cx="369332" cy="1084943"/>
            <a:chOff x="111009" y="2349500"/>
            <a:chExt cx="390836" cy="3746500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443962" y="2349500"/>
              <a:ext cx="1" cy="374650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5400000">
              <a:off x="-1259848" y="4334307"/>
              <a:ext cx="3132549" cy="390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srgbClr val="000000"/>
                  </a:solidFill>
                  <a:latin typeface="Gill Sans MT"/>
                  <a:ea typeface="ＭＳ Ｐゴシック"/>
                  <a:cs typeface="Gill Sans MT"/>
                </a:rPr>
                <a:t>0.1 pc</a:t>
              </a:r>
              <a:endParaRPr lang="en-US" b="1" dirty="0">
                <a:solidFill>
                  <a:srgbClr val="000000"/>
                </a:solidFill>
                <a:latin typeface="Gill Sans MT"/>
                <a:ea typeface="ＭＳ Ｐゴシック"/>
                <a:cs typeface="Gill Sans MT"/>
              </a:endParaRPr>
            </a:p>
          </p:txBody>
        </p:sp>
      </p:grpSp>
      <p:pic>
        <p:nvPicPr>
          <p:cNvPr id="3" name="Picture 2" descr="7538_wrigh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0" b="10979"/>
          <a:stretch/>
        </p:blipFill>
        <p:spPr>
          <a:xfrm>
            <a:off x="1555763" y="809964"/>
            <a:ext cx="5447393" cy="492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65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ue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itle Blank Slide - SO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1643</TotalTime>
  <Words>687</Words>
  <Application>Microsoft Macintosh PowerPoint</Application>
  <PresentationFormat>On-screen Show (4:3)</PresentationFormat>
  <Paragraphs>144</Paragraphs>
  <Slides>20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Blue Image Bottom Bar</vt:lpstr>
      <vt:lpstr>Title Blank Slide - SOC</vt:lpstr>
      <vt:lpstr>CARMA observations of magnetic fields in star-forming filaments</vt:lpstr>
      <vt:lpstr>TADPOL collaboration</vt:lpstr>
      <vt:lpstr>Outline</vt:lpstr>
      <vt:lpstr>B-fields in large-scale filaments</vt:lpstr>
      <vt:lpstr>What is the role of magnetic fields in  star formation?</vt:lpstr>
      <vt:lpstr>How do different kinds of filaments form?</vt:lpstr>
      <vt:lpstr>High-mass star-forming region NGC 7538</vt:lpstr>
      <vt:lpstr>NGC 7538</vt:lpstr>
      <vt:lpstr>NGC 7538</vt:lpstr>
      <vt:lpstr>NGC 7538</vt:lpstr>
      <vt:lpstr>NGC 7538</vt:lpstr>
      <vt:lpstr>NGC 7538</vt:lpstr>
      <vt:lpstr>NGC 7538</vt:lpstr>
      <vt:lpstr>NGC 7538</vt:lpstr>
      <vt:lpstr>Low-mass star-forming cores Ser-emb 8, 8(N)</vt:lpstr>
      <vt:lpstr>Ser-emb 8, 8(N)</vt:lpstr>
      <vt:lpstr>Simulations</vt:lpstr>
      <vt:lpstr>Summary (1/2)</vt:lpstr>
      <vt:lpstr>Summary (2/2)</vt:lpstr>
      <vt:lpstr>Fin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Chat Hull</dc:creator>
  <cp:lastModifiedBy>Chat Hull</cp:lastModifiedBy>
  <cp:revision>144</cp:revision>
  <dcterms:created xsi:type="dcterms:W3CDTF">2014-10-03T14:04:55Z</dcterms:created>
  <dcterms:modified xsi:type="dcterms:W3CDTF">2014-10-10T16:42:00Z</dcterms:modified>
</cp:coreProperties>
</file>