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Default Extension="jpeg" ContentType="image/jpeg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Default Extension="doc" ContentType="application/msword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Default Extension="pdf" ContentType="application/pdf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Default Extension="vml" ContentType="application/vnd.openxmlformats-officedocument.vmlDrawing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Default Extension="tiff" ContentType="image/tiff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739" r:id="rId1"/>
  </p:sldMasterIdLst>
  <p:notesMasterIdLst>
    <p:notesMasterId r:id="rId35"/>
  </p:notesMasterIdLst>
  <p:sldIdLst>
    <p:sldId id="256" r:id="rId2"/>
    <p:sldId id="273" r:id="rId3"/>
    <p:sldId id="313" r:id="rId4"/>
    <p:sldId id="281" r:id="rId5"/>
    <p:sldId id="300" r:id="rId6"/>
    <p:sldId id="275" r:id="rId7"/>
    <p:sldId id="290" r:id="rId8"/>
    <p:sldId id="291" r:id="rId9"/>
    <p:sldId id="277" r:id="rId10"/>
    <p:sldId id="308" r:id="rId11"/>
    <p:sldId id="332" r:id="rId12"/>
    <p:sldId id="331" r:id="rId13"/>
    <p:sldId id="326" r:id="rId14"/>
    <p:sldId id="327" r:id="rId15"/>
    <p:sldId id="328" r:id="rId16"/>
    <p:sldId id="329" r:id="rId17"/>
    <p:sldId id="330" r:id="rId18"/>
    <p:sldId id="319" r:id="rId19"/>
    <p:sldId id="320" r:id="rId20"/>
    <p:sldId id="321" r:id="rId21"/>
    <p:sldId id="322" r:id="rId22"/>
    <p:sldId id="323" r:id="rId23"/>
    <p:sldId id="324" r:id="rId24"/>
    <p:sldId id="285" r:id="rId25"/>
    <p:sldId id="325" r:id="rId26"/>
    <p:sldId id="292" r:id="rId27"/>
    <p:sldId id="315" r:id="rId28"/>
    <p:sldId id="293" r:id="rId29"/>
    <p:sldId id="316" r:id="rId30"/>
    <p:sldId id="311" r:id="rId31"/>
    <p:sldId id="312" r:id="rId32"/>
    <p:sldId id="294" r:id="rId33"/>
    <p:sldId id="297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9756" autoAdjust="0"/>
    <p:restoredTop sz="94660"/>
  </p:normalViewPr>
  <p:slideViewPr>
    <p:cSldViewPr snapToGrid="0" snapToObjects="1">
      <p:cViewPr varScale="1">
        <p:scale>
          <a:sx n="112" d="100"/>
          <a:sy n="112" d="100"/>
        </p:scale>
        <p:origin x="-296" y="-1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3CB60F-AA4E-2046-8288-41FF926CB67A}" type="datetimeFigureOut">
              <a:rPr lang="en-US" smtClean="0"/>
              <a:pPr/>
              <a:t>4/29/13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B10EAC-25A3-6445-A0C8-0ADD5992EBB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BB269F-8147-DB45-A908-7A50B4E4BB83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99DBF-19FD-DD41-A687-9BB8EE58A242}" type="datetimeFigureOut">
              <a:rPr lang="en-US" smtClean="0"/>
              <a:pPr/>
              <a:t>4/29/13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99DBF-19FD-DD41-A687-9BB8EE58A242}" type="datetimeFigureOut">
              <a:rPr lang="en-US" smtClean="0"/>
              <a:pPr/>
              <a:t>4/29/13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FEBDC-4BF1-F843-987C-A4914BBCD0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99DBF-19FD-DD41-A687-9BB8EE58A242}" type="datetimeFigureOut">
              <a:rPr lang="en-US" smtClean="0"/>
              <a:pPr/>
              <a:t>4/29/13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FEBDC-4BF1-F843-987C-A4914BBCD0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99DBF-19FD-DD41-A687-9BB8EE58A242}" type="datetimeFigureOut">
              <a:rPr lang="en-US" smtClean="0"/>
              <a:pPr/>
              <a:t>4/29/13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FEBDC-4BF1-F843-987C-A4914BBCD0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BCBE8-30B0-4476-8762-9236B142003A}" type="datetimeFigureOut">
              <a:rPr lang="en-US" smtClean="0"/>
              <a:pPr/>
              <a:t>4/29/13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>
              <a:solidFill>
                <a:schemeClr val="tx2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99DBF-19FD-DD41-A687-9BB8EE58A242}" type="datetimeFigureOut">
              <a:rPr lang="en-US" smtClean="0"/>
              <a:pPr/>
              <a:t>4/29/13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FEBDC-4BF1-F843-987C-A4914BBCD0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99DBF-19FD-DD41-A687-9BB8EE58A242}" type="datetimeFigureOut">
              <a:rPr lang="en-US" smtClean="0"/>
              <a:pPr/>
              <a:t>4/29/13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FEBDC-4BF1-F843-987C-A4914BBCD0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99DBF-19FD-DD41-A687-9BB8EE58A242}" type="datetimeFigureOut">
              <a:rPr lang="en-US" smtClean="0"/>
              <a:pPr/>
              <a:t>4/29/13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47FEBDC-4BF1-F843-987C-A4914BBCD0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99DBF-19FD-DD41-A687-9BB8EE58A242}" type="datetimeFigureOut">
              <a:rPr lang="en-US" smtClean="0"/>
              <a:pPr/>
              <a:t>4/29/13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FEBDC-4BF1-F843-987C-A4914BBCD0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99DBF-19FD-DD41-A687-9BB8EE58A242}" type="datetimeFigureOut">
              <a:rPr lang="en-US" smtClean="0"/>
              <a:pPr/>
              <a:t>4/29/13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647FEBDC-4BF1-F843-987C-A4914BBCD0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01899DBF-19FD-DD41-A687-9BB8EE58A242}" type="datetimeFigureOut">
              <a:rPr lang="en-US" smtClean="0"/>
              <a:pPr/>
              <a:t>4/29/13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FEBDC-4BF1-F843-987C-A4914BBCD0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01899DBF-19FD-DD41-A687-9BB8EE58A242}" type="datetimeFigureOut">
              <a:rPr lang="en-US" smtClean="0"/>
              <a:pPr/>
              <a:t>4/29/13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647FEBDC-4BF1-F843-987C-A4914BBCD01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Relationship Id="rId3" Type="http://schemas.openxmlformats.org/officeDocument/2006/relationships/image" Target="../media/image22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tiff"/><Relationship Id="rId3" Type="http://schemas.openxmlformats.org/officeDocument/2006/relationships/image" Target="../media/image26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Relationship Id="rId3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df"/><Relationship Id="rId3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35.png"/><Relationship Id="rId1" Type="http://schemas.openxmlformats.org/officeDocument/2006/relationships/video" Target="file://localhost/Users/michaelbusch/Desktop/Radar/_videos_asteroids_20121214_Toutatis20121213-640.mov" TargetMode="Externa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Relationship Id="rId3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4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neo.jpl.nasa.gov/nhats/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4_Document1.doc"/><Relationship Id="rId4" Type="http://schemas.openxmlformats.org/officeDocument/2006/relationships/image" Target="../media/image17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6549" y="1973199"/>
            <a:ext cx="7193582" cy="2301240"/>
          </a:xfrm>
        </p:spPr>
        <p:txBody>
          <a:bodyPr>
            <a:normAutofit/>
          </a:bodyPr>
          <a:lstStyle/>
          <a:p>
            <a:pPr algn="ctr"/>
            <a:r>
              <a:rPr lang="en-US" sz="3600" i="1" cap="none" dirty="0" smtClean="0">
                <a:ln w="5000" cmpd="sng">
                  <a:noFill/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/>
            </a:r>
            <a:br>
              <a:rPr lang="en-US" sz="3600" i="1" cap="none" dirty="0" smtClean="0">
                <a:ln w="5000" cmpd="sng">
                  <a:noFill/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</a:br>
            <a:r>
              <a:rPr lang="en-US" sz="3600" i="1" cap="none" dirty="0" smtClean="0">
                <a:ln w="5000" cmpd="sng">
                  <a:noFill/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Asteroid Radar Astronomy and Spacecraft Missions  </a:t>
            </a:r>
            <a:endParaRPr lang="en-US" sz="3600" i="1" cap="none" dirty="0">
              <a:ln w="5000" cmpd="sng">
                <a:noFill/>
                <a:prstDash val="solid"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9555" y="3526809"/>
            <a:ext cx="7325406" cy="17526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Michael Busch </a:t>
            </a:r>
          </a:p>
          <a:p>
            <a:pPr algn="ctr"/>
            <a:endParaRPr lang="en-US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8014" cy="7896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14" y="0"/>
            <a:ext cx="789629" cy="7896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643" y="-41442"/>
            <a:ext cx="789628" cy="7896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7271" y="0"/>
            <a:ext cx="712825" cy="7896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0096" y="0"/>
            <a:ext cx="1544926" cy="7896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467600" cy="850517"/>
          </a:xfrm>
        </p:spPr>
        <p:txBody>
          <a:bodyPr/>
          <a:lstStyle/>
          <a:p>
            <a:r>
              <a:rPr lang="en-US" dirty="0" smtClean="0"/>
              <a:t>Delay-Doppler Imaging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85494" y="867597"/>
            <a:ext cx="6219772" cy="5990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305" y="0"/>
            <a:ext cx="7467600" cy="1143000"/>
          </a:xfrm>
        </p:spPr>
        <p:txBody>
          <a:bodyPr/>
          <a:lstStyle/>
          <a:p>
            <a:r>
              <a:rPr lang="en-US" dirty="0" smtClean="0"/>
              <a:t>Radar Speckle Tracking</a:t>
            </a:r>
            <a:endParaRPr lang="en-US" dirty="0"/>
          </a:p>
        </p:txBody>
      </p:sp>
      <p:pic>
        <p:nvPicPr>
          <p:cNvPr id="5" name="Content Placeholder 4" descr="UV11_Fig3.jpg"/>
          <p:cNvPicPr>
            <a:picLocks noGrp="1" noChangeAspect="1"/>
          </p:cNvPicPr>
          <p:nvPr>
            <p:ph idx="1"/>
          </p:nvPr>
        </p:nvPicPr>
        <p:blipFill>
          <a:blip r:embed="rId2"/>
          <a:srcRect t="-3051" b="-3051"/>
          <a:stretch>
            <a:fillRect/>
          </a:stretch>
        </p:blipFill>
        <p:spPr>
          <a:xfrm>
            <a:off x="243305" y="974700"/>
            <a:ext cx="8499642" cy="5151463"/>
          </a:xfrm>
        </p:spPr>
      </p:pic>
      <p:sp>
        <p:nvSpPr>
          <p:cNvPr id="6" name="TextBox 5"/>
          <p:cNvSpPr txBox="1"/>
          <p:nvPr/>
        </p:nvSpPr>
        <p:spPr>
          <a:xfrm>
            <a:off x="243305" y="5934670"/>
            <a:ext cx="88522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Schematic of radar speckle tracking.  As the speckle pattern moves across the Earth, speckles are received at different times at different antennas.  Time lag exaggerated for clarity. 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467600" cy="978674"/>
          </a:xfrm>
        </p:spPr>
        <p:txBody>
          <a:bodyPr/>
          <a:lstStyle/>
          <a:p>
            <a:r>
              <a:rPr lang="en-US" dirty="0" smtClean="0"/>
              <a:t>Marco Polo 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426689"/>
            <a:ext cx="9143999" cy="1431311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Orbiter, carrying </a:t>
            </a:r>
            <a:r>
              <a:rPr lang="en-US" dirty="0" err="1" smtClean="0"/>
              <a:t>lander</a:t>
            </a:r>
            <a:r>
              <a:rPr lang="en-US" dirty="0" smtClean="0"/>
              <a:t> and sample-return capsule.</a:t>
            </a:r>
          </a:p>
          <a:p>
            <a:r>
              <a:rPr lang="en-US" dirty="0" smtClean="0"/>
              <a:t>Proposed launch 2023, 4.5 years to 2008 EV5 and back.</a:t>
            </a:r>
          </a:p>
          <a:p>
            <a:r>
              <a:rPr lang="en-US" dirty="0" smtClean="0"/>
              <a:t>Final down-selection by ESA in late 2013.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069" y="1143000"/>
            <a:ext cx="8627812" cy="37387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467600" cy="922421"/>
          </a:xfrm>
        </p:spPr>
        <p:txBody>
          <a:bodyPr/>
          <a:lstStyle/>
          <a:p>
            <a:r>
              <a:rPr lang="en-US" dirty="0" smtClean="0"/>
              <a:t>2008 EV5 Radar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421" y="6122736"/>
            <a:ext cx="8756315" cy="735263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dirty="0" smtClean="0"/>
              <a:t>Goldstone images: 18.75 </a:t>
            </a:r>
            <a:r>
              <a:rPr lang="en-US" dirty="0" err="1" smtClean="0"/>
              <a:t>m</a:t>
            </a:r>
            <a:r>
              <a:rPr lang="en-US" dirty="0" smtClean="0"/>
              <a:t>/pixel range resolution</a:t>
            </a:r>
          </a:p>
          <a:p>
            <a:pPr>
              <a:buNone/>
            </a:pPr>
            <a:r>
              <a:rPr lang="en-US" dirty="0" smtClean="0"/>
              <a:t>Arecibo images: 7.5 </a:t>
            </a:r>
            <a:r>
              <a:rPr lang="en-US" dirty="0" err="1" smtClean="0"/>
              <a:t>m</a:t>
            </a:r>
            <a:r>
              <a:rPr lang="en-US" dirty="0" smtClean="0"/>
              <a:t>/pixel range resolution</a:t>
            </a:r>
            <a:endParaRPr lang="en-US" dirty="0"/>
          </a:p>
        </p:txBody>
      </p:sp>
      <p:pic>
        <p:nvPicPr>
          <p:cNvPr id="4" name="Picture 3" descr="Fig_2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0189" y="307474"/>
            <a:ext cx="3256547" cy="5427580"/>
          </a:xfrm>
          <a:prstGeom prst="rect">
            <a:avLst/>
          </a:prstGeom>
        </p:spPr>
      </p:pic>
      <p:pic>
        <p:nvPicPr>
          <p:cNvPr id="5" name="Picture 4" descr="Fig_3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053" y="1136317"/>
            <a:ext cx="4598737" cy="45987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99790" y="5735054"/>
            <a:ext cx="4154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Arecibo delay-Doppler images of EV5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467600" cy="922421"/>
          </a:xfrm>
        </p:spPr>
        <p:txBody>
          <a:bodyPr/>
          <a:lstStyle/>
          <a:p>
            <a:r>
              <a:rPr lang="en-US" dirty="0" smtClean="0"/>
              <a:t>Equator-Aligned Ridge</a:t>
            </a:r>
            <a:endParaRPr lang="en-US" dirty="0"/>
          </a:p>
        </p:txBody>
      </p:sp>
      <p:pic>
        <p:nvPicPr>
          <p:cNvPr id="5" name="Picture 4" descr="Fig_6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631" y="922421"/>
            <a:ext cx="7553158" cy="56628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467600" cy="886892"/>
          </a:xfrm>
        </p:spPr>
        <p:txBody>
          <a:bodyPr/>
          <a:lstStyle/>
          <a:p>
            <a:r>
              <a:rPr lang="en-US" dirty="0" smtClean="0"/>
              <a:t>EV5’s Size And Shape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668211"/>
            <a:ext cx="8192168" cy="1029368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Best-Fit Shape: ~400 </a:t>
            </a:r>
            <a:r>
              <a:rPr lang="en-US" dirty="0" err="1" smtClean="0"/>
              <a:t>m</a:t>
            </a:r>
            <a:r>
              <a:rPr lang="en-US" dirty="0" smtClean="0"/>
              <a:t> spheroid.  The ridge is on the equator, and the concavity breaks the ridgeline.</a:t>
            </a:r>
          </a:p>
          <a:p>
            <a:pPr lvl="1"/>
            <a:r>
              <a:rPr lang="en-US" i="1" dirty="0" smtClean="0"/>
              <a:t>Caveat: The poles, particular the north pole, were not seen or were seen only at grazing incidence.</a:t>
            </a:r>
            <a:endParaRPr lang="en-US" i="1" dirty="0"/>
          </a:p>
        </p:txBody>
      </p:sp>
      <p:pic>
        <p:nvPicPr>
          <p:cNvPr id="4" name="Picture 3" descr="Fig_5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025" y="886892"/>
            <a:ext cx="8599238" cy="47813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467600" cy="895684"/>
          </a:xfrm>
        </p:spPr>
        <p:txBody>
          <a:bodyPr/>
          <a:lstStyle/>
          <a:p>
            <a:r>
              <a:rPr lang="en-US" dirty="0" smtClean="0"/>
              <a:t>EV5 Model Properties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0" y="1243263"/>
            <a:ext cx="8890000" cy="5213683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n-US" b="1" dirty="0" smtClean="0">
                <a:latin typeface="Courier New"/>
              </a:rPr>
              <a:t>Pole direction:</a:t>
            </a:r>
          </a:p>
          <a:p>
            <a:pPr>
              <a:buNone/>
            </a:pPr>
            <a:r>
              <a:rPr lang="en-US" dirty="0" smtClean="0">
                <a:latin typeface="Courier New"/>
              </a:rPr>
              <a:t>   </a:t>
            </a:r>
            <a:r>
              <a:rPr lang="en-US" b="1" dirty="0" smtClean="0">
                <a:latin typeface="Courier New"/>
              </a:rPr>
              <a:t>Ecliptic:</a:t>
            </a:r>
            <a:r>
              <a:rPr lang="en-US" dirty="0" smtClean="0">
                <a:latin typeface="Courier New"/>
              </a:rPr>
              <a:t>               (180º,-84º) ± 10º</a:t>
            </a:r>
          </a:p>
          <a:p>
            <a:pPr>
              <a:buNone/>
            </a:pPr>
            <a:r>
              <a:rPr lang="en-US" dirty="0" smtClean="0">
                <a:latin typeface="Courier New"/>
              </a:rPr>
              <a:t>   </a:t>
            </a:r>
            <a:r>
              <a:rPr lang="en-US" b="1" dirty="0" smtClean="0">
                <a:latin typeface="Courier New"/>
              </a:rPr>
              <a:t>RA &amp; Dec:               </a:t>
            </a:r>
            <a:r>
              <a:rPr lang="en-US" dirty="0" smtClean="0">
                <a:latin typeface="Courier New"/>
              </a:rPr>
              <a:t>(7h, -66º) ± 10º</a:t>
            </a:r>
          </a:p>
          <a:p>
            <a:pPr>
              <a:buNone/>
            </a:pPr>
            <a:r>
              <a:rPr lang="en-US" b="1" dirty="0" smtClean="0">
                <a:latin typeface="Courier New"/>
              </a:rPr>
              <a:t>Principal-axis dimensions: </a:t>
            </a:r>
            <a:r>
              <a:rPr lang="en-US" dirty="0" smtClean="0">
                <a:latin typeface="Courier New"/>
              </a:rPr>
              <a:t>(420 </a:t>
            </a:r>
            <a:r>
              <a:rPr lang="en-US" dirty="0" err="1" smtClean="0">
                <a:latin typeface="Courier New"/>
              </a:rPr>
              <a:t>x</a:t>
            </a:r>
            <a:r>
              <a:rPr lang="en-US" dirty="0" smtClean="0">
                <a:latin typeface="Courier New"/>
              </a:rPr>
              <a:t> 410 </a:t>
            </a:r>
            <a:r>
              <a:rPr lang="en-US" dirty="0" err="1" smtClean="0">
                <a:latin typeface="Courier New"/>
              </a:rPr>
              <a:t>x</a:t>
            </a:r>
            <a:r>
              <a:rPr lang="en-US" dirty="0" smtClean="0">
                <a:latin typeface="Courier New"/>
              </a:rPr>
              <a:t> 390) ± 50 </a:t>
            </a:r>
            <a:r>
              <a:rPr lang="en-US" dirty="0" err="1" smtClean="0">
                <a:latin typeface="Courier New"/>
              </a:rPr>
              <a:t>m</a:t>
            </a:r>
            <a:endParaRPr lang="en-US" dirty="0" smtClean="0">
              <a:latin typeface="Courier New"/>
            </a:endParaRPr>
          </a:p>
          <a:p>
            <a:pPr>
              <a:buNone/>
            </a:pPr>
            <a:r>
              <a:rPr lang="en-US" b="1" dirty="0" smtClean="0">
                <a:latin typeface="Courier New"/>
              </a:rPr>
              <a:t>DEEVE dimensions:          </a:t>
            </a:r>
            <a:r>
              <a:rPr lang="en-US" dirty="0" smtClean="0">
                <a:latin typeface="Courier New"/>
              </a:rPr>
              <a:t>(415 </a:t>
            </a:r>
            <a:r>
              <a:rPr lang="en-US" dirty="0" err="1" smtClean="0">
                <a:latin typeface="Courier New"/>
              </a:rPr>
              <a:t>x</a:t>
            </a:r>
            <a:r>
              <a:rPr lang="en-US" dirty="0" smtClean="0">
                <a:latin typeface="Courier New"/>
              </a:rPr>
              <a:t> 410 </a:t>
            </a:r>
            <a:r>
              <a:rPr lang="en-US" dirty="0" err="1" smtClean="0">
                <a:latin typeface="Courier New"/>
              </a:rPr>
              <a:t>x</a:t>
            </a:r>
            <a:r>
              <a:rPr lang="en-US" dirty="0" smtClean="0">
                <a:latin typeface="Courier New"/>
              </a:rPr>
              <a:t> 385) ± 50 </a:t>
            </a:r>
            <a:r>
              <a:rPr lang="en-US" dirty="0" err="1" smtClean="0">
                <a:latin typeface="Courier New"/>
              </a:rPr>
              <a:t>m</a:t>
            </a:r>
            <a:endParaRPr lang="en-US" dirty="0" smtClean="0">
              <a:latin typeface="Courier New"/>
            </a:endParaRPr>
          </a:p>
          <a:p>
            <a:pPr>
              <a:buNone/>
            </a:pPr>
            <a:r>
              <a:rPr lang="en-US" b="1" dirty="0" smtClean="0">
                <a:latin typeface="Courier New"/>
              </a:rPr>
              <a:t>Equivalent diameter:        </a:t>
            </a:r>
            <a:r>
              <a:rPr lang="en-US" dirty="0" smtClean="0">
                <a:latin typeface="Courier New"/>
              </a:rPr>
              <a:t>400 ± 50 </a:t>
            </a:r>
            <a:r>
              <a:rPr lang="en-US" dirty="0" err="1" smtClean="0">
                <a:latin typeface="Courier New"/>
              </a:rPr>
              <a:t>m</a:t>
            </a:r>
            <a:endParaRPr lang="en-US" dirty="0" smtClean="0">
              <a:latin typeface="Courier New"/>
            </a:endParaRPr>
          </a:p>
          <a:p>
            <a:pPr>
              <a:buNone/>
            </a:pPr>
            <a:r>
              <a:rPr lang="en-US" b="1" dirty="0" smtClean="0">
                <a:latin typeface="Courier New"/>
              </a:rPr>
              <a:t>Volume:                     </a:t>
            </a:r>
            <a:r>
              <a:rPr lang="en-US" dirty="0" smtClean="0">
                <a:latin typeface="Courier New"/>
              </a:rPr>
              <a:t>0.035 km</a:t>
            </a:r>
            <a:r>
              <a:rPr lang="en-US" baseline="30000" dirty="0" smtClean="0">
                <a:latin typeface="Courier New"/>
              </a:rPr>
              <a:t>3</a:t>
            </a:r>
            <a:r>
              <a:rPr lang="en-US" dirty="0" smtClean="0">
                <a:latin typeface="Courier New"/>
              </a:rPr>
              <a:t> ± 40%</a:t>
            </a:r>
          </a:p>
          <a:p>
            <a:pPr>
              <a:buNone/>
            </a:pPr>
            <a:r>
              <a:rPr lang="en-US" b="1" dirty="0" smtClean="0">
                <a:latin typeface="Courier New"/>
              </a:rPr>
              <a:t>Rotation period:            </a:t>
            </a:r>
            <a:r>
              <a:rPr lang="en-US" dirty="0" smtClean="0">
                <a:latin typeface="Courier New"/>
              </a:rPr>
              <a:t>3.725 ± 0.001 </a:t>
            </a:r>
            <a:r>
              <a:rPr lang="en-US" dirty="0" err="1" smtClean="0">
                <a:latin typeface="Courier New"/>
              </a:rPr>
              <a:t>h</a:t>
            </a:r>
            <a:r>
              <a:rPr lang="en-US" dirty="0" smtClean="0">
                <a:latin typeface="Courier New"/>
              </a:rPr>
              <a:t> (lightcurves)</a:t>
            </a:r>
          </a:p>
          <a:p>
            <a:pPr>
              <a:buNone/>
            </a:pPr>
            <a:endParaRPr lang="en-US" dirty="0" smtClean="0">
              <a:latin typeface="Courier New"/>
            </a:endParaRPr>
          </a:p>
          <a:p>
            <a:pPr>
              <a:buNone/>
            </a:pPr>
            <a:r>
              <a:rPr lang="en-US" b="1" dirty="0" smtClean="0">
                <a:latin typeface="Courier New"/>
              </a:rPr>
              <a:t>SC/OC:                      </a:t>
            </a:r>
            <a:r>
              <a:rPr lang="en-US" dirty="0" smtClean="0">
                <a:latin typeface="Courier New"/>
              </a:rPr>
              <a:t>0.40 ± 0.07 S-Band</a:t>
            </a:r>
          </a:p>
          <a:p>
            <a:pPr>
              <a:buNone/>
            </a:pPr>
            <a:r>
              <a:rPr lang="en-US" dirty="0" smtClean="0">
                <a:latin typeface="Courier New"/>
              </a:rPr>
              <a:t>                            0.38 ± 0.02 X-Band</a:t>
            </a:r>
          </a:p>
          <a:p>
            <a:pPr>
              <a:buNone/>
            </a:pPr>
            <a:r>
              <a:rPr lang="en-US" b="1" dirty="0" smtClean="0">
                <a:latin typeface="Courier New"/>
              </a:rPr>
              <a:t>OC radar albedo:            </a:t>
            </a:r>
            <a:r>
              <a:rPr lang="en-US" dirty="0" smtClean="0">
                <a:latin typeface="Courier New"/>
              </a:rPr>
              <a:t>0.29 ± 0.09</a:t>
            </a:r>
          </a:p>
          <a:p>
            <a:pPr>
              <a:buNone/>
            </a:pPr>
            <a:r>
              <a:rPr lang="en-US" b="1" dirty="0" smtClean="0">
                <a:latin typeface="Courier New"/>
              </a:rPr>
              <a:t>Near-surface bulk density:  </a:t>
            </a:r>
            <a:r>
              <a:rPr lang="en-US" dirty="0" smtClean="0">
                <a:latin typeface="Courier New"/>
              </a:rPr>
              <a:t>3* ± 1.5 g/cm</a:t>
            </a:r>
            <a:r>
              <a:rPr lang="en-US" baseline="30000" dirty="0" smtClean="0">
                <a:latin typeface="Courier New"/>
              </a:rPr>
              <a:t>3</a:t>
            </a:r>
            <a:endParaRPr lang="en-US" dirty="0" smtClean="0">
              <a:latin typeface="Courier New"/>
            </a:endParaRPr>
          </a:p>
          <a:p>
            <a:pPr>
              <a:buNone/>
            </a:pPr>
            <a:r>
              <a:rPr lang="en-US" b="1" dirty="0" smtClean="0">
                <a:latin typeface="Courier New"/>
              </a:rPr>
              <a:t>Optical albedo:             </a:t>
            </a:r>
            <a:r>
              <a:rPr lang="en-US" dirty="0" smtClean="0">
                <a:latin typeface="Courier New"/>
              </a:rPr>
              <a:t>0.12 ± 0.04</a:t>
            </a:r>
          </a:p>
          <a:p>
            <a:pPr>
              <a:buNone/>
            </a:pPr>
            <a:endParaRPr lang="en-US" dirty="0" smtClean="0">
              <a:latin typeface="Courier New"/>
            </a:endParaRPr>
          </a:p>
          <a:p>
            <a:pPr>
              <a:buNone/>
            </a:pPr>
            <a:r>
              <a:rPr lang="en-US" b="1" dirty="0" smtClean="0">
                <a:latin typeface="Courier New"/>
              </a:rPr>
              <a:t>Spectral class:             </a:t>
            </a:r>
            <a:r>
              <a:rPr lang="en-US" dirty="0" smtClean="0">
                <a:latin typeface="Courier New"/>
              </a:rPr>
              <a:t>CI/X (V. Reddy et al.)</a:t>
            </a:r>
            <a:endParaRPr lang="en-US" dirty="0">
              <a:latin typeface="Courier Ne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467600" cy="938855"/>
          </a:xfrm>
        </p:spPr>
        <p:txBody>
          <a:bodyPr>
            <a:normAutofit/>
          </a:bodyPr>
          <a:lstStyle/>
          <a:p>
            <a:r>
              <a:rPr lang="en-US" dirty="0" smtClean="0"/>
              <a:t>Surface Environment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989053"/>
            <a:ext cx="9144000" cy="86894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 smtClean="0"/>
              <a:t>The concavity and the temperate regions are the lowest-lying regions of the surface.  Max gravitational slope at facet scale ~35º, mean ~13º.</a:t>
            </a:r>
            <a:endParaRPr lang="en-US" sz="2200" dirty="0"/>
          </a:p>
        </p:txBody>
      </p:sp>
      <p:pic>
        <p:nvPicPr>
          <p:cNvPr id="4" name="Picture 3" descr="Fig_8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58" y="938855"/>
            <a:ext cx="6240801" cy="4154513"/>
          </a:xfrm>
          <a:prstGeom prst="rect">
            <a:avLst/>
          </a:prstGeom>
        </p:spPr>
      </p:pic>
      <p:pic>
        <p:nvPicPr>
          <p:cNvPr id="5" name="Picture 4" descr="Fig_9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684" y="2008315"/>
            <a:ext cx="2219158" cy="19018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7158" y="5144518"/>
            <a:ext cx="8956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Geopotential (</a:t>
            </a:r>
            <a:r>
              <a:rPr lang="en-US" i="1" dirty="0" err="1" smtClean="0"/>
              <a:t>l</a:t>
            </a:r>
            <a:r>
              <a:rPr lang="en-US" i="1" dirty="0" smtClean="0"/>
              <a:t>) and facet-scale gravitational slopes (</a:t>
            </a:r>
            <a:r>
              <a:rPr lang="en-US" i="1" dirty="0" err="1" smtClean="0"/>
              <a:t>r</a:t>
            </a:r>
            <a:r>
              <a:rPr lang="en-US" i="1" dirty="0" smtClean="0"/>
              <a:t>) mapped over EV5’s surface, for a uniform density of 3 g/cm</a:t>
            </a:r>
            <a:r>
              <a:rPr lang="en-US" i="1" baseline="30000" dirty="0" smtClean="0"/>
              <a:t>3</a:t>
            </a:r>
            <a:r>
              <a:rPr lang="en-US" i="1" dirty="0" smtClean="0"/>
              <a:t>.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467600" cy="935789"/>
          </a:xfrm>
        </p:spPr>
        <p:txBody>
          <a:bodyPr/>
          <a:lstStyle/>
          <a:p>
            <a:r>
              <a:rPr lang="en-US" dirty="0" smtClean="0"/>
              <a:t>Toutatis: 1992-1996</a:t>
            </a:r>
            <a:endParaRPr lang="en-US" dirty="0"/>
          </a:p>
        </p:txBody>
      </p:sp>
      <p:pic>
        <p:nvPicPr>
          <p:cNvPr id="4" name="Picture 3" descr="Busch_et_al_Toutatis_Fig_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2268" y="935789"/>
            <a:ext cx="2489069" cy="25456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099" y="935788"/>
            <a:ext cx="3083698" cy="30483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100" y="4274434"/>
            <a:ext cx="3083697" cy="20603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9420" y="3835807"/>
            <a:ext cx="2344615" cy="23446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3905102"/>
            <a:ext cx="3464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1992 Arecibo &amp; Goldstone Radar Images</a:t>
            </a:r>
            <a:endParaRPr lang="en-US" sz="14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6334780"/>
            <a:ext cx="3464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1996 Arecibo &amp; Goldstone Radar Images</a:t>
            </a:r>
            <a:endParaRPr lang="en-US" sz="1400" i="1" dirty="0"/>
          </a:p>
        </p:txBody>
      </p:sp>
      <p:sp>
        <p:nvSpPr>
          <p:cNvPr id="10" name="Right Arrow 9"/>
          <p:cNvSpPr/>
          <p:nvPr/>
        </p:nvSpPr>
        <p:spPr>
          <a:xfrm>
            <a:off x="3464273" y="3029409"/>
            <a:ext cx="914828" cy="954735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191337" y="1134022"/>
            <a:ext cx="19526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Observations led by Steve </a:t>
            </a:r>
            <a:r>
              <a:rPr lang="en-US" sz="1600" dirty="0" err="1" smtClean="0"/>
              <a:t>Ostro</a:t>
            </a:r>
            <a:r>
              <a:rPr lang="en-US" sz="1600" dirty="0" smtClean="0"/>
              <a:t>, shape and spin state models led by Scott Hudson.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4138968" y="3835807"/>
            <a:ext cx="243045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Toutatis is </a:t>
            </a:r>
            <a:r>
              <a:rPr lang="en-US" dirty="0" err="1" smtClean="0"/>
              <a:t>bilobate</a:t>
            </a:r>
            <a:r>
              <a:rPr lang="en-US" dirty="0" smtClean="0"/>
              <a:t>, ~4.5 km long.</a:t>
            </a:r>
          </a:p>
          <a:p>
            <a:pPr marL="342900" indent="-342900">
              <a:buAutoNum type="arabicPeriod"/>
            </a:pPr>
            <a:r>
              <a:rPr lang="en-US" dirty="0" smtClean="0"/>
              <a:t>It has an </a:t>
            </a:r>
            <a:r>
              <a:rPr lang="en-US" dirty="0" err="1" smtClean="0"/>
              <a:t>aperiodic</a:t>
            </a:r>
            <a:r>
              <a:rPr lang="en-US" dirty="0" smtClean="0"/>
              <a:t> NPA spin state.</a:t>
            </a:r>
          </a:p>
          <a:p>
            <a:pPr marL="342900" indent="-342900">
              <a:buAutoNum type="arabicPeriod"/>
            </a:pPr>
            <a:r>
              <a:rPr lang="en-US" dirty="0" smtClean="0"/>
              <a:t>NPA spin depends on Toutatis’ moments of </a:t>
            </a:r>
            <a:r>
              <a:rPr lang="en-US" dirty="0" err="1" smtClean="0"/>
              <a:t>intertia</a:t>
            </a:r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467600" cy="901783"/>
          </a:xfrm>
        </p:spPr>
        <p:txBody>
          <a:bodyPr/>
          <a:lstStyle/>
          <a:p>
            <a:r>
              <a:rPr lang="en-US" dirty="0" smtClean="0"/>
              <a:t>Toutatis: 2000-2008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831304"/>
            <a:ext cx="9144000" cy="1026696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Radar images: Goldstone ‘00, Arecibo ‘04 &amp; ‘08.</a:t>
            </a:r>
          </a:p>
          <a:p>
            <a:r>
              <a:rPr lang="en-US" dirty="0" smtClean="0"/>
              <a:t>Mismatch between ‘92-‘96 spin state fit and later images.</a:t>
            </a:r>
            <a:endParaRPr lang="en-US" dirty="0"/>
          </a:p>
        </p:txBody>
      </p:sp>
      <p:pic>
        <p:nvPicPr>
          <p:cNvPr id="5" name="Picture 4" descr="Busch_et_al_Toutatis_Fig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573" y="901783"/>
            <a:ext cx="5596912" cy="4197684"/>
          </a:xfrm>
          <a:prstGeom prst="rect">
            <a:avLst/>
          </a:prstGeom>
        </p:spPr>
      </p:pic>
      <p:pic>
        <p:nvPicPr>
          <p:cNvPr id="7" name="Picture 6" descr="Busch_et_al_Toutatis_Fig_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8771" y="1658066"/>
            <a:ext cx="3315228" cy="24861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467600" cy="76895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Here Be Asteroids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888" y="768957"/>
            <a:ext cx="6116712" cy="6116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467600" cy="884537"/>
          </a:xfrm>
        </p:spPr>
        <p:txBody>
          <a:bodyPr/>
          <a:lstStyle/>
          <a:p>
            <a:r>
              <a:rPr lang="en-US" dirty="0" smtClean="0"/>
              <a:t>Toutatis’ Changing Spin State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568050"/>
            <a:ext cx="8867596" cy="128995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Toutatis is </a:t>
            </a:r>
            <a:r>
              <a:rPr lang="en-US" dirty="0" err="1" smtClean="0"/>
              <a:t>torqued</a:t>
            </a:r>
            <a:r>
              <a:rPr lang="en-US" dirty="0" smtClean="0"/>
              <a:t> by tides from the Sun and Earth.  The largest spin state change since 1992 was during the ‘04 flyby.</a:t>
            </a:r>
          </a:p>
          <a:p>
            <a:r>
              <a:rPr lang="en-US" dirty="0" smtClean="0"/>
              <a:t>Moment of inertia ratios from ’92-’08 spin state fit:                     </a:t>
            </a:r>
            <a:r>
              <a:rPr lang="en-US" i="1" dirty="0" smtClean="0"/>
              <a:t>I</a:t>
            </a:r>
            <a:r>
              <a:rPr lang="en-US" i="1" baseline="-25000" dirty="0" smtClean="0"/>
              <a:t>s</a:t>
            </a:r>
            <a:r>
              <a:rPr lang="en-US" i="1" dirty="0" smtClean="0"/>
              <a:t>/I</a:t>
            </a:r>
            <a:r>
              <a:rPr lang="en-US" i="1" baseline="-25000" dirty="0" smtClean="0"/>
              <a:t>l</a:t>
            </a:r>
            <a:r>
              <a:rPr lang="en-US" i="1" dirty="0" smtClean="0"/>
              <a:t> </a:t>
            </a:r>
            <a:r>
              <a:rPr lang="en-US" dirty="0" smtClean="0"/>
              <a:t>= 3.23 ± 0.01 and </a:t>
            </a:r>
            <a:r>
              <a:rPr lang="en-US" i="1" dirty="0" smtClean="0"/>
              <a:t>I</a:t>
            </a:r>
            <a:r>
              <a:rPr lang="en-US" i="1" baseline="-25000" dirty="0" smtClean="0"/>
              <a:t>i</a:t>
            </a:r>
            <a:r>
              <a:rPr lang="en-US" i="1" dirty="0" smtClean="0"/>
              <a:t>/I</a:t>
            </a:r>
            <a:r>
              <a:rPr lang="en-US" i="1" baseline="-25000" dirty="0" smtClean="0"/>
              <a:t>l</a:t>
            </a:r>
            <a:r>
              <a:rPr lang="en-US" dirty="0" smtClean="0"/>
              <a:t> = 3.087 ± 0.005</a:t>
            </a:r>
          </a:p>
          <a:p>
            <a:endParaRPr lang="en-US" dirty="0"/>
          </a:p>
        </p:txBody>
      </p:sp>
      <p:pic>
        <p:nvPicPr>
          <p:cNvPr id="4" name="Picture 3"/>
          <p:cNvPicPr/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450118" y="884537"/>
            <a:ext cx="7970454" cy="3946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50118" y="4830935"/>
            <a:ext cx="797045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Changes in Toutatis’ angular momentum from Dec 1992 to Dec 2012.  </a:t>
            </a:r>
          </a:p>
          <a:p>
            <a:r>
              <a:rPr lang="en-US" sz="1600" i="1" dirty="0" smtClean="0"/>
              <a:t>Chart and fit from Yu Takahashi.</a:t>
            </a:r>
            <a:endParaRPr lang="en-US" sz="16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968150" cy="94123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Images from 2012 Dec 12 &amp; 13 UT</a:t>
            </a:r>
            <a:endParaRPr lang="en-US" dirty="0"/>
          </a:p>
        </p:txBody>
      </p:sp>
      <p:pic>
        <p:nvPicPr>
          <p:cNvPr id="4" name="_videos_asteroids_20121214_Toutatis20121213-640.mov">
            <a:hlinkClick r:id="" action="ppaction://media"/>
          </p:cNvPr>
          <p:cNvPicPr/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57200" y="1411197"/>
            <a:ext cx="8092886" cy="4552248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636055"/>
            <a:ext cx="8281889" cy="478215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57200" y="5595919"/>
            <a:ext cx="8281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7.5 </a:t>
            </a:r>
            <a:r>
              <a:rPr lang="en-US" dirty="0" err="1" smtClean="0"/>
              <a:t>m</a:t>
            </a:r>
            <a:r>
              <a:rPr lang="en-US" dirty="0" smtClean="0"/>
              <a:t>/pixel and 3.75 </a:t>
            </a:r>
            <a:r>
              <a:rPr lang="en-US" dirty="0" err="1" smtClean="0"/>
              <a:t>m</a:t>
            </a:r>
            <a:r>
              <a:rPr lang="en-US" dirty="0" smtClean="0"/>
              <a:t>/pixel images of Toutatis show some 10-m-scale bright features.  Boulders?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125326" cy="90721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Good Was The Shape Model?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491" y="4796913"/>
            <a:ext cx="8550085" cy="1907601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Spin state predictions were quite good.</a:t>
            </a:r>
          </a:p>
          <a:p>
            <a:r>
              <a:rPr lang="en-US" dirty="0" smtClean="0"/>
              <a:t>Radar and </a:t>
            </a:r>
            <a:r>
              <a:rPr lang="en-US" dirty="0" err="1" smtClean="0"/>
              <a:t>Chang’e</a:t>
            </a:r>
            <a:r>
              <a:rPr lang="en-US" dirty="0" smtClean="0"/>
              <a:t> 2 images imply errors in the shape model of </a:t>
            </a:r>
            <a:r>
              <a:rPr lang="en-US" i="1" dirty="0" smtClean="0"/>
              <a:t>perhaps 3% by volume</a:t>
            </a:r>
            <a:r>
              <a:rPr lang="en-US" dirty="0" smtClean="0"/>
              <a:t>.</a:t>
            </a:r>
          </a:p>
          <a:p>
            <a:r>
              <a:rPr lang="en-US" dirty="0" smtClean="0"/>
              <a:t>Limitations of </a:t>
            </a:r>
            <a:r>
              <a:rPr lang="en-US" b="1" dirty="0" smtClean="0">
                <a:latin typeface="Courier New"/>
              </a:rPr>
              <a:t>SHAPE</a:t>
            </a:r>
            <a:r>
              <a:rPr lang="en-US" dirty="0" smtClean="0"/>
              <a:t> software: initial ellipsoid model of the big end was preserved throughout later shape fits.</a:t>
            </a:r>
            <a:endParaRPr lang="en-US" dirty="0"/>
          </a:p>
        </p:txBody>
      </p:sp>
      <p:pic>
        <p:nvPicPr>
          <p:cNvPr id="4" name="Picture 3" descr="Toutatis.dec3.32runs.p125us.p032Hz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033" y="907217"/>
            <a:ext cx="4290629" cy="3594851"/>
          </a:xfrm>
          <a:prstGeom prst="rect">
            <a:avLst/>
          </a:prstGeom>
        </p:spPr>
      </p:pic>
      <p:pic>
        <p:nvPicPr>
          <p:cNvPr id="5" name="Picture 4" descr="Toutatis20121204_nomina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9099" y="907218"/>
            <a:ext cx="3594851" cy="35948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9033" y="907218"/>
            <a:ext cx="4070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Toutatis Image, 2012 Dec 4, 03:30 UT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467600" cy="941239"/>
          </a:xfrm>
        </p:spPr>
        <p:txBody>
          <a:bodyPr/>
          <a:lstStyle/>
          <a:p>
            <a:r>
              <a:rPr lang="en-US" dirty="0" smtClean="0"/>
              <a:t>Toutatis &amp; </a:t>
            </a:r>
            <a:r>
              <a:rPr lang="en-US" dirty="0" err="1" smtClean="0"/>
              <a:t>Chang’e</a:t>
            </a:r>
            <a:r>
              <a:rPr lang="en-US" dirty="0" smtClean="0"/>
              <a:t> 2</a:t>
            </a:r>
            <a:endParaRPr lang="en-US" dirty="0"/>
          </a:p>
        </p:txBody>
      </p:sp>
      <p:pic>
        <p:nvPicPr>
          <p:cNvPr id="4" name="Picture 3" descr="20121214_toutatis_change2_multi-pic_slid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303" y="941238"/>
            <a:ext cx="7404783" cy="523179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6726" y="6211669"/>
            <a:ext cx="8883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Optical images from </a:t>
            </a:r>
            <a:r>
              <a:rPr lang="en-US" i="1" dirty="0" err="1" smtClean="0"/>
              <a:t>Chang’e</a:t>
            </a:r>
            <a:r>
              <a:rPr lang="en-US" i="1" dirty="0" smtClean="0"/>
              <a:t> 2, 2012 Dec 13 </a:t>
            </a:r>
          </a:p>
          <a:p>
            <a:r>
              <a:rPr lang="en-US" i="1" dirty="0" smtClean="0"/>
              <a:t>(false-color – the asteroid is really a slightly reddish grey)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467600" cy="918558"/>
          </a:xfrm>
        </p:spPr>
        <p:txBody>
          <a:bodyPr/>
          <a:lstStyle/>
          <a:p>
            <a:r>
              <a:rPr lang="en-US" dirty="0" smtClean="0"/>
              <a:t>What Happens Next?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371" y="918558"/>
            <a:ext cx="5337354" cy="563609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Improve the spin state model with both radar imaging and speckle tracking data.</a:t>
            </a:r>
          </a:p>
          <a:p>
            <a:r>
              <a:rPr lang="en-US" dirty="0" smtClean="0"/>
              <a:t>Correct the shape model:</a:t>
            </a:r>
          </a:p>
          <a:p>
            <a:pPr lvl="1"/>
            <a:r>
              <a:rPr lang="en-US" dirty="0" smtClean="0"/>
              <a:t>Radar images from this year allow both higher resolution and correction of errors on the big end.</a:t>
            </a:r>
          </a:p>
          <a:p>
            <a:pPr lvl="1"/>
            <a:r>
              <a:rPr lang="en-US" dirty="0" smtClean="0"/>
              <a:t>Eventually, combine CE2 and radar data (stereo mesh from CE2 + radar over rest of the surface)</a:t>
            </a:r>
          </a:p>
          <a:p>
            <a:r>
              <a:rPr lang="en-US" dirty="0" smtClean="0"/>
              <a:t>Consider implications for internal structure.</a:t>
            </a:r>
            <a:endParaRPr lang="en-US" dirty="0"/>
          </a:p>
        </p:txBody>
      </p:sp>
      <p:pic>
        <p:nvPicPr>
          <p:cNvPr id="4" name="Picture 3" descr="tem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9265" y="529415"/>
            <a:ext cx="3096257" cy="51968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29265" y="5726314"/>
            <a:ext cx="30962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Silhouette of Toutatis shape model from –</a:t>
            </a:r>
            <a:r>
              <a:rPr lang="en-US" i="1" dirty="0" err="1" smtClean="0"/>
              <a:t>z</a:t>
            </a:r>
            <a:r>
              <a:rPr lang="en-US" i="1" dirty="0" smtClean="0"/>
              <a:t> direction, with largest errors highlighted.</a:t>
            </a:r>
            <a:endParaRPr lang="en-US" i="1" dirty="0"/>
          </a:p>
        </p:txBody>
      </p:sp>
      <p:sp>
        <p:nvSpPr>
          <p:cNvPr id="6" name="Oval 5"/>
          <p:cNvSpPr/>
          <p:nvPr/>
        </p:nvSpPr>
        <p:spPr>
          <a:xfrm>
            <a:off x="6180102" y="4343305"/>
            <a:ext cx="2097833" cy="1235586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418683" y="1893817"/>
            <a:ext cx="589213" cy="929899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467600" cy="918558"/>
          </a:xfrm>
        </p:spPr>
        <p:txBody>
          <a:bodyPr/>
          <a:lstStyle/>
          <a:p>
            <a:r>
              <a:rPr lang="en-US" dirty="0" smtClean="0"/>
              <a:t>Bringing Humans to </a:t>
            </a:r>
            <a:r>
              <a:rPr lang="en-US" dirty="0" err="1" smtClean="0"/>
              <a:t>NEAs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471729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Advantages:</a:t>
            </a:r>
          </a:p>
          <a:p>
            <a:pPr lvl="1"/>
            <a:r>
              <a:rPr lang="en-US" dirty="0" smtClean="0"/>
              <a:t>Less fuel needed to get to many of them than the Moon.</a:t>
            </a:r>
          </a:p>
          <a:p>
            <a:pPr lvl="1"/>
            <a:r>
              <a:rPr lang="en-US" dirty="0" smtClean="0"/>
              <a:t>Easier </a:t>
            </a:r>
            <a:r>
              <a:rPr lang="en-US" i="1" dirty="0" smtClean="0"/>
              <a:t>in every way</a:t>
            </a:r>
            <a:r>
              <a:rPr lang="en-US" dirty="0" smtClean="0"/>
              <a:t> than going to Mars.</a:t>
            </a:r>
          </a:p>
          <a:p>
            <a:r>
              <a:rPr lang="en-US" dirty="0" smtClean="0"/>
              <a:t>Disadvantages:</a:t>
            </a:r>
          </a:p>
          <a:p>
            <a:pPr lvl="1"/>
            <a:r>
              <a:rPr lang="en-US" dirty="0" smtClean="0"/>
              <a:t>Longer travel time than going to the Moon.</a:t>
            </a:r>
          </a:p>
          <a:p>
            <a:pPr lvl="1"/>
            <a:r>
              <a:rPr lang="en-US" dirty="0" smtClean="0"/>
              <a:t>Radiation (a problem for everything beyond low Earth orbit).</a:t>
            </a:r>
          </a:p>
          <a:p>
            <a:pPr lvl="1"/>
            <a:r>
              <a:rPr lang="en-US" dirty="0" smtClean="0"/>
              <a:t>Interacting with rubble in microgravity – dock, not land.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9590" y="1910915"/>
            <a:ext cx="4162109" cy="28406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09590" y="4751555"/>
            <a:ext cx="41621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Concept mission art.  Note the size of the asteroid as compared to the astronaut.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467600" cy="918558"/>
          </a:xfrm>
        </p:spPr>
        <p:txBody>
          <a:bodyPr/>
          <a:lstStyle/>
          <a:p>
            <a:r>
              <a:rPr lang="en-US" dirty="0" smtClean="0"/>
              <a:t>Bringing Humans to </a:t>
            </a:r>
            <a:r>
              <a:rPr lang="en-US" dirty="0" err="1" smtClean="0"/>
              <a:t>NEAs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315275"/>
            <a:ext cx="6471317" cy="48640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dirty="0" smtClean="0"/>
              <a:t>See </a:t>
            </a:r>
            <a:r>
              <a:rPr lang="en-US" dirty="0" smtClean="0">
                <a:hlinkClick r:id="rId2"/>
              </a:rPr>
              <a:t>http://neo.jpl.nasa.gov/nhats/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2773" y="1054641"/>
            <a:ext cx="479666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Example: 2008 EV5</a:t>
            </a:r>
          </a:p>
          <a:p>
            <a:endParaRPr lang="en-US" sz="2400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 Launch 2024 June 22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 </a:t>
            </a:r>
            <a:r>
              <a:rPr lang="en-US" sz="2400" b="1" dirty="0" smtClean="0"/>
              <a:t>370 days round trip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 64 days at EV5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 6.3 km/</a:t>
            </a:r>
            <a:r>
              <a:rPr lang="en-US" sz="2400" dirty="0" err="1" smtClean="0"/>
              <a:t>s</a:t>
            </a:r>
            <a:r>
              <a:rPr lang="en-US" sz="2400" dirty="0" smtClean="0"/>
              <a:t> velocity change </a:t>
            </a:r>
          </a:p>
          <a:p>
            <a:r>
              <a:rPr lang="en-US" sz="2400" dirty="0" smtClean="0"/>
              <a:t>  (just about equal to the Moon)</a:t>
            </a:r>
          </a:p>
          <a:p>
            <a:pPr>
              <a:buFont typeface="Arial"/>
              <a:buChar char="•"/>
            </a:pPr>
            <a:endParaRPr lang="en-US" sz="2400" dirty="0" smtClean="0"/>
          </a:p>
          <a:p>
            <a:endParaRPr lang="en-US" sz="2400" dirty="0" smtClean="0"/>
          </a:p>
          <a:p>
            <a:r>
              <a:rPr lang="en-US" sz="2400" i="1" dirty="0" smtClean="0"/>
              <a:t>At the extreme limit of accessibility for humans right now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5" name="Picture 4" descr="Fig_5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5694" y="886893"/>
            <a:ext cx="3871069" cy="2152378"/>
          </a:xfrm>
          <a:prstGeom prst="rect">
            <a:avLst/>
          </a:prstGeom>
        </p:spPr>
      </p:pic>
      <p:pic>
        <p:nvPicPr>
          <p:cNvPr id="6" name="Picture 5" descr="Fig_8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5694" y="3319938"/>
            <a:ext cx="3871069" cy="25769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00780" y="5945943"/>
            <a:ext cx="5243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Shape model from radar data (Busch et al. 2011)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467600" cy="873197"/>
          </a:xfrm>
        </p:spPr>
        <p:txBody>
          <a:bodyPr/>
          <a:lstStyle/>
          <a:p>
            <a:r>
              <a:rPr lang="en-US" dirty="0" smtClean="0"/>
              <a:t>Bringing </a:t>
            </a:r>
            <a:r>
              <a:rPr lang="en-US" dirty="0" err="1" smtClean="0"/>
              <a:t>NEAs</a:t>
            </a:r>
            <a:r>
              <a:rPr lang="en-US" dirty="0" smtClean="0"/>
              <a:t> to Humans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068" y="1600201"/>
            <a:ext cx="4744734" cy="4574766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Advantages:</a:t>
            </a:r>
          </a:p>
          <a:p>
            <a:pPr lvl="1"/>
            <a:r>
              <a:rPr lang="en-US" dirty="0" smtClean="0"/>
              <a:t>Lower cost.  </a:t>
            </a:r>
          </a:p>
          <a:p>
            <a:pPr lvl="1"/>
            <a:r>
              <a:rPr lang="en-US" dirty="0" smtClean="0"/>
              <a:t>Shorter travel times for humans</a:t>
            </a:r>
          </a:p>
          <a:p>
            <a:r>
              <a:rPr lang="en-US" dirty="0" smtClean="0"/>
              <a:t>Disadvantage:</a:t>
            </a:r>
          </a:p>
          <a:p>
            <a:pPr lvl="1"/>
            <a:r>
              <a:rPr lang="en-US" dirty="0" smtClean="0"/>
              <a:t>Target is no longer pristine.</a:t>
            </a:r>
          </a:p>
          <a:p>
            <a:pPr lvl="1"/>
            <a:r>
              <a:rPr lang="en-US" dirty="0" smtClean="0"/>
              <a:t>Where do you bring the asteroid to?</a:t>
            </a:r>
          </a:p>
          <a:p>
            <a:pPr lvl="1"/>
            <a:r>
              <a:rPr lang="en-US" dirty="0" smtClean="0"/>
              <a:t>Still need to find more suitable targets.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3802" y="1876130"/>
            <a:ext cx="3957897" cy="30521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63802" y="4928324"/>
            <a:ext cx="4359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Asteroid Retrieval Mission concept,</a:t>
            </a:r>
          </a:p>
          <a:p>
            <a:r>
              <a:rPr lang="en-US" i="1" dirty="0" smtClean="0"/>
              <a:t>Caltech Keck Institute for Space Studies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467600" cy="918558"/>
          </a:xfrm>
        </p:spPr>
        <p:txBody>
          <a:bodyPr/>
          <a:lstStyle/>
          <a:p>
            <a:r>
              <a:rPr lang="en-US" dirty="0" smtClean="0"/>
              <a:t>Moving Rubble Piles Around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180" y="918558"/>
            <a:ext cx="4933695" cy="3417190"/>
          </a:xfrm>
          <a:prstGeom prst="rect">
            <a:avLst/>
          </a:prstGeom>
        </p:spPr>
      </p:pic>
      <p:pic>
        <p:nvPicPr>
          <p:cNvPr id="6" name="Picture 5" descr="tem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856" y="918558"/>
            <a:ext cx="3397128" cy="34171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18856" y="4570110"/>
            <a:ext cx="33971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Test Case: 2008 HU4.  With launch in 2016, this is not likely to be a real target.  But there are many other similar objects.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4800943"/>
            <a:ext cx="5480988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200" dirty="0" smtClean="0"/>
              <a:t> Launch robotic spacecraft to object.</a:t>
            </a:r>
          </a:p>
          <a:p>
            <a:pPr>
              <a:buFont typeface="Arial"/>
              <a:buChar char="•"/>
            </a:pPr>
            <a:r>
              <a:rPr lang="en-US" sz="2200" dirty="0" smtClean="0"/>
              <a:t> Capture and return to Earth-Moon space.</a:t>
            </a:r>
          </a:p>
          <a:p>
            <a:pPr>
              <a:buFont typeface="Arial"/>
              <a:buChar char="•"/>
            </a:pPr>
            <a:r>
              <a:rPr lang="en-US" sz="2200" dirty="0" smtClean="0"/>
              <a:t> Send humans out to returned object.</a:t>
            </a:r>
          </a:p>
          <a:p>
            <a:pPr>
              <a:buFont typeface="Arial"/>
              <a:buChar char="•"/>
            </a:pPr>
            <a:endParaRPr lang="en-US" sz="2200" dirty="0" smtClean="0"/>
          </a:p>
          <a:p>
            <a:pPr>
              <a:buFont typeface="Arial"/>
              <a:buChar char="•"/>
            </a:pPr>
            <a:r>
              <a:rPr lang="en-US" sz="2200" dirty="0" smtClean="0"/>
              <a:t> </a:t>
            </a:r>
            <a:r>
              <a:rPr lang="en-US" sz="2200" i="1" dirty="0" smtClean="0"/>
              <a:t>Need to find the targets.</a:t>
            </a:r>
            <a:endParaRPr lang="en-US" sz="22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467600" cy="972897"/>
          </a:xfrm>
        </p:spPr>
        <p:txBody>
          <a:bodyPr/>
          <a:lstStyle/>
          <a:p>
            <a:r>
              <a:rPr lang="en-US" dirty="0" smtClean="0"/>
              <a:t>Sizes and Spin Rates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888" y="972897"/>
            <a:ext cx="6883160" cy="51799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37123" y="6152826"/>
            <a:ext cx="3343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Figure from </a:t>
            </a:r>
            <a:r>
              <a:rPr lang="en-US" i="1" dirty="0" err="1" smtClean="0"/>
              <a:t>Pravec</a:t>
            </a:r>
            <a:r>
              <a:rPr lang="en-US" i="1" dirty="0" smtClean="0"/>
              <a:t> et al. 2006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467600" cy="827836"/>
          </a:xfrm>
        </p:spPr>
        <p:txBody>
          <a:bodyPr/>
          <a:lstStyle/>
          <a:p>
            <a:r>
              <a:rPr lang="en-US" dirty="0" smtClean="0"/>
              <a:t>Observing Very Small </a:t>
            </a:r>
            <a:r>
              <a:rPr lang="en-US" dirty="0" err="1" smtClean="0"/>
              <a:t>NEAs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9892" y="1600200"/>
            <a:ext cx="4294108" cy="4525963"/>
          </a:xfrm>
        </p:spPr>
        <p:txBody>
          <a:bodyPr/>
          <a:lstStyle/>
          <a:p>
            <a:r>
              <a:rPr lang="en-US" dirty="0" smtClean="0"/>
              <a:t>Need to be followed-up within ~1 week of discovery.</a:t>
            </a:r>
          </a:p>
          <a:p>
            <a:r>
              <a:rPr lang="en-US" dirty="0" smtClean="0"/>
              <a:t>Lightcurves -&gt; spin.</a:t>
            </a:r>
          </a:p>
          <a:p>
            <a:r>
              <a:rPr lang="en-US" dirty="0" smtClean="0"/>
              <a:t>IR spectra -&gt; composition.</a:t>
            </a:r>
          </a:p>
          <a:p>
            <a:r>
              <a:rPr lang="en-US" dirty="0" smtClean="0"/>
              <a:t>Radar -&gt; trajectory and size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751" y="1135818"/>
            <a:ext cx="4476141" cy="3298209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rot="16200000" flipH="1">
            <a:off x="2063779" y="2823715"/>
            <a:ext cx="1372167" cy="34019"/>
          </a:xfrm>
          <a:prstGeom prst="line">
            <a:avLst/>
          </a:prstGeom>
          <a:ln w="254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16200000" flipH="1">
            <a:off x="2381288" y="2823714"/>
            <a:ext cx="1372167" cy="34019"/>
          </a:xfrm>
          <a:prstGeom prst="line">
            <a:avLst/>
          </a:prstGeom>
          <a:ln w="254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0" y="4434027"/>
            <a:ext cx="51248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2013 EC20.  2-3 </a:t>
            </a:r>
            <a:r>
              <a:rPr lang="en-US" i="1" dirty="0" err="1" smtClean="0"/>
              <a:t>m</a:t>
            </a:r>
            <a:r>
              <a:rPr lang="en-US" i="1" dirty="0" smtClean="0"/>
              <a:t> diameter, 10-30 ton mass.</a:t>
            </a:r>
          </a:p>
          <a:p>
            <a:r>
              <a:rPr lang="en-US" i="1" dirty="0" smtClean="0"/>
              <a:t>(red bars are 3σ errors in optical-only trajectory)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467600" cy="1143000"/>
          </a:xfrm>
        </p:spPr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3802" y="350033"/>
            <a:ext cx="3957897" cy="3052194"/>
          </a:xfrm>
          <a:prstGeom prst="rect">
            <a:avLst/>
          </a:prstGeom>
        </p:spPr>
      </p:pic>
      <p:pic>
        <p:nvPicPr>
          <p:cNvPr id="5" name="Picture 4" descr="20121214_toutatis_change2_multi-pic_slid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0955" y="3930236"/>
            <a:ext cx="3810744" cy="269245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Picture 5" descr="Fig_3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631" y="1277205"/>
            <a:ext cx="4250043" cy="42500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467600" cy="839177"/>
          </a:xfrm>
        </p:spPr>
        <p:txBody>
          <a:bodyPr/>
          <a:lstStyle/>
          <a:p>
            <a:r>
              <a:rPr lang="en-US" dirty="0" smtClean="0"/>
              <a:t>Space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Spacecraft are expensive.</a:t>
            </a:r>
          </a:p>
          <a:p>
            <a:r>
              <a:rPr lang="en-US" dirty="0" smtClean="0"/>
              <a:t>Launching spacecraft is expensive.</a:t>
            </a:r>
          </a:p>
          <a:p>
            <a:r>
              <a:rPr lang="en-US" dirty="0" smtClean="0"/>
              <a:t>Anything that can be found in space and brought back to Earth orbit cheaply is a potentially useful resource.</a:t>
            </a:r>
          </a:p>
          <a:p>
            <a:endParaRPr lang="en-US" dirty="0" smtClean="0"/>
          </a:p>
          <a:p>
            <a:r>
              <a:rPr lang="en-US" dirty="0" smtClean="0"/>
              <a:t>Retrieval mission: cost per kilogram at high lunar orbit is 1-10% of bringing that up from Earth.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872430" cy="4525963"/>
          </a:xfrm>
        </p:spPr>
        <p:txBody>
          <a:bodyPr/>
          <a:lstStyle/>
          <a:p>
            <a:r>
              <a:rPr lang="en-US" dirty="0" smtClean="0"/>
              <a:t>Sandbags</a:t>
            </a:r>
          </a:p>
          <a:p>
            <a:r>
              <a:rPr lang="en-US" dirty="0" smtClean="0"/>
              <a:t>Water</a:t>
            </a:r>
          </a:p>
          <a:p>
            <a:pPr lvl="1"/>
            <a:r>
              <a:rPr lang="en-US" dirty="0" smtClean="0"/>
              <a:t>Fuel</a:t>
            </a:r>
          </a:p>
          <a:p>
            <a:pPr lvl="1"/>
            <a:r>
              <a:rPr lang="en-US" dirty="0" smtClean="0"/>
              <a:t>Life Support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Carbon compounds</a:t>
            </a:r>
          </a:p>
          <a:p>
            <a:r>
              <a:rPr lang="en-US" dirty="0" smtClean="0"/>
              <a:t>Structural metal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0758" y="5535139"/>
            <a:ext cx="3048000" cy="800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10758" y="5165807"/>
            <a:ext cx="2651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Recent Private Interest:</a:t>
            </a:r>
            <a:endParaRPr lang="en-US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9358" y="888921"/>
            <a:ext cx="2819400" cy="3175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10758" y="4063921"/>
            <a:ext cx="3623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Murchison Meteorite – 12% water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467600" cy="77366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Asteroid Shapes</a:t>
            </a:r>
            <a:endParaRPr lang="en-US" dirty="0"/>
          </a:p>
        </p:txBody>
      </p:sp>
      <p:pic>
        <p:nvPicPr>
          <p:cNvPr id="4" name="Picture 3" descr="20121218_asteroids_comets_sc_0-000-100_2012_color_brighten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3668"/>
            <a:ext cx="9144000" cy="5715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6488668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Collage by Emily </a:t>
            </a:r>
            <a:r>
              <a:rPr lang="en-US" sz="1400" i="1" dirty="0" err="1" smtClean="0"/>
              <a:t>Lakdawalla</a:t>
            </a:r>
            <a:r>
              <a:rPr lang="en-US" sz="1400" i="1" dirty="0" smtClean="0"/>
              <a:t>, Planetary Society, </a:t>
            </a:r>
            <a:r>
              <a:rPr lang="en-US" sz="1400" i="1" dirty="0" err="1" smtClean="0"/>
              <a:t>http://www.planetary.org/blogs/emily-lakdawalla</a:t>
            </a:r>
            <a:r>
              <a:rPr lang="en-US" sz="1400" i="1" dirty="0" smtClean="0"/>
              <a:t>/</a:t>
            </a:r>
            <a:endParaRPr lang="en-US" sz="1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467600" cy="77366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Asteroid Shapes</a:t>
            </a:r>
            <a:endParaRPr lang="en-US" dirty="0"/>
          </a:p>
        </p:txBody>
      </p:sp>
      <p:pic>
        <p:nvPicPr>
          <p:cNvPr id="4" name="Picture 3" descr="20121218_asteroids_comets_sc_0-000-100_2012_color_brighten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3668"/>
            <a:ext cx="9144000" cy="5715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6488668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Collage by Emily </a:t>
            </a:r>
            <a:r>
              <a:rPr lang="en-US" sz="1400" i="1" dirty="0" err="1" smtClean="0"/>
              <a:t>Lakdawalla</a:t>
            </a:r>
            <a:r>
              <a:rPr lang="en-US" sz="1400" i="1" dirty="0" smtClean="0"/>
              <a:t>, Planetary Society, </a:t>
            </a:r>
            <a:r>
              <a:rPr lang="en-US" sz="1400" i="1" dirty="0" err="1" smtClean="0"/>
              <a:t>http://www.planetary.org/blogs/emily-lakdawalla</a:t>
            </a:r>
            <a:r>
              <a:rPr lang="en-US" sz="1400" i="1" dirty="0" smtClean="0"/>
              <a:t>/</a:t>
            </a:r>
            <a:endParaRPr lang="en-US" sz="1400" i="1" dirty="0"/>
          </a:p>
        </p:txBody>
      </p:sp>
      <p:sp>
        <p:nvSpPr>
          <p:cNvPr id="6" name="Rectangle 5"/>
          <p:cNvSpPr/>
          <p:nvPr/>
        </p:nvSpPr>
        <p:spPr>
          <a:xfrm>
            <a:off x="5975989" y="2131962"/>
            <a:ext cx="805114" cy="589692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467600" y="2426808"/>
            <a:ext cx="805114" cy="737114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023459" y="4427664"/>
            <a:ext cx="1757644" cy="1038324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467600" cy="1143000"/>
          </a:xfrm>
        </p:spPr>
        <p:txBody>
          <a:bodyPr/>
          <a:lstStyle/>
          <a:p>
            <a:r>
              <a:rPr lang="en-US" dirty="0" smtClean="0"/>
              <a:t>Rubble Pile Structure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32" y="1143000"/>
            <a:ext cx="8673892" cy="46029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8132" y="5780291"/>
            <a:ext cx="7407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25143 </a:t>
            </a:r>
            <a:r>
              <a:rPr lang="en-US" b="1" i="1" dirty="0" err="1" smtClean="0"/>
              <a:t>Itokawa</a:t>
            </a:r>
            <a:r>
              <a:rPr lang="en-US" b="1" i="1" dirty="0" smtClean="0"/>
              <a:t>, observed by the </a:t>
            </a:r>
            <a:r>
              <a:rPr lang="en-US" b="1" i="1" dirty="0" err="1" smtClean="0"/>
              <a:t>Hayabusa</a:t>
            </a:r>
            <a:r>
              <a:rPr lang="en-US" b="1" i="1" dirty="0" smtClean="0"/>
              <a:t> spacecraft.  540 </a:t>
            </a:r>
            <a:r>
              <a:rPr lang="en-US" b="1" i="1" dirty="0" err="1" smtClean="0"/>
              <a:t>m</a:t>
            </a:r>
            <a:r>
              <a:rPr lang="en-US" b="1" i="1" dirty="0" smtClean="0"/>
              <a:t> long</a:t>
            </a:r>
            <a:endParaRPr lang="en-US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82065"/>
          </a:xfrm>
        </p:spPr>
        <p:txBody>
          <a:bodyPr>
            <a:noAutofit/>
          </a:bodyPr>
          <a:lstStyle/>
          <a:p>
            <a:r>
              <a:rPr lang="en-US" sz="3600" i="1" dirty="0" smtClean="0"/>
              <a:t>NEA Spacecraft Missions</a:t>
            </a:r>
            <a:endParaRPr lang="en-US" sz="36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35" y="1046298"/>
            <a:ext cx="3429440" cy="23091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5281" y="3355454"/>
            <a:ext cx="33360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i="1" dirty="0" err="1" smtClean="0"/>
              <a:t>Hayabusa</a:t>
            </a:r>
            <a:r>
              <a:rPr lang="en-US" i="1" dirty="0" smtClean="0"/>
              <a:t>, 2003-2010 – JAXA</a:t>
            </a:r>
          </a:p>
          <a:p>
            <a:pPr algn="just"/>
            <a:r>
              <a:rPr lang="en-US" i="1" dirty="0" err="1" smtClean="0"/>
              <a:t>Hayabusa</a:t>
            </a:r>
            <a:r>
              <a:rPr lang="en-US" i="1" dirty="0" smtClean="0"/>
              <a:t> 2, 2014-2020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2687" y="882065"/>
            <a:ext cx="2848316" cy="14146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82493" y="2296729"/>
            <a:ext cx="3361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Chang’e</a:t>
            </a:r>
            <a:r>
              <a:rPr lang="en-US" i="1" dirty="0" smtClean="0"/>
              <a:t> 2, 2010-2012 - CNSA</a:t>
            </a:r>
            <a:endParaRPr lang="en-US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035" y="4571219"/>
            <a:ext cx="2252785" cy="15919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7693" y="6163187"/>
            <a:ext cx="3001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NEAR, 1996-2001 - NASA</a:t>
            </a:r>
            <a:endParaRPr lang="en-US" i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9539" y="3724786"/>
            <a:ext cx="2906747" cy="242229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988062" y="6163187"/>
            <a:ext cx="3566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OSIRIS-Rex, 2016-2023 - NASA</a:t>
            </a:r>
            <a:endParaRPr lang="en-US" i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0508" y="3138185"/>
            <a:ext cx="2560495" cy="143303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046286" y="4592195"/>
            <a:ext cx="3130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Marco Polo – R, 2023 - ESA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467600" cy="952579"/>
          </a:xfrm>
        </p:spPr>
        <p:txBody>
          <a:bodyPr/>
          <a:lstStyle/>
          <a:p>
            <a:r>
              <a:rPr lang="en-US" dirty="0" smtClean="0"/>
              <a:t>Human Missions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8774" y="1600200"/>
            <a:ext cx="4605225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Obama Administration: “NASA should do a human asteroid mission by 2025”.</a:t>
            </a:r>
          </a:p>
          <a:p>
            <a:endParaRPr lang="en-US" dirty="0" smtClean="0"/>
          </a:p>
          <a:p>
            <a:r>
              <a:rPr lang="en-US" dirty="0" smtClean="0"/>
              <a:t>A caveat: low NASA budget as compared to during Apollo.</a:t>
            </a:r>
          </a:p>
          <a:p>
            <a:pPr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10" y="2290724"/>
            <a:ext cx="4294165" cy="26762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198558" cy="81649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Radar – Characterizing </a:t>
            </a:r>
            <a:r>
              <a:rPr lang="en-US" i="1" dirty="0" smtClean="0"/>
              <a:t>Many</a:t>
            </a:r>
            <a:r>
              <a:rPr lang="en-US" dirty="0" smtClean="0"/>
              <a:t> </a:t>
            </a:r>
            <a:r>
              <a:rPr lang="en-US" dirty="0" err="1" smtClean="0"/>
              <a:t>NEAs</a:t>
            </a:r>
            <a:endParaRPr lang="en-US" dirty="0"/>
          </a:p>
        </p:txBody>
      </p:sp>
      <p:graphicFrame>
        <p:nvGraphicFramePr>
          <p:cNvPr id="48130" name="Object 2"/>
          <p:cNvGraphicFramePr>
            <a:graphicFrameLocks noChangeAspect="1"/>
          </p:cNvGraphicFramePr>
          <p:nvPr/>
        </p:nvGraphicFramePr>
        <p:xfrm>
          <a:off x="196824" y="1142999"/>
          <a:ext cx="6789088" cy="5547733"/>
        </p:xfrm>
        <a:graphic>
          <a:graphicData uri="http://schemas.openxmlformats.org/presentationml/2006/ole">
            <p:oleObj spid="_x0000_s48130" name="Document" r:id="rId3" imgW="5486411" imgH="4483617" progId="Word.Document.8">
              <p:embed/>
            </p:oleObj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8340" y="2857737"/>
            <a:ext cx="2091530" cy="21126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Technic.thmx</Template>
  <TotalTime>2859</TotalTime>
  <Words>1300</Words>
  <Application>Microsoft Macintosh PowerPoint</Application>
  <PresentationFormat>On-screen Show (4:3)</PresentationFormat>
  <Paragraphs>155</Paragraphs>
  <Slides>33</Slides>
  <Notes>1</Notes>
  <HiddenSlides>0</HiddenSlides>
  <MMClips>1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5" baseType="lpstr">
      <vt:lpstr>Technic</vt:lpstr>
      <vt:lpstr>Document</vt:lpstr>
      <vt:lpstr> Asteroid Radar Astronomy and Spacecraft Missions  </vt:lpstr>
      <vt:lpstr>Here Be Asteroids</vt:lpstr>
      <vt:lpstr>Sizes and Spin Rates</vt:lpstr>
      <vt:lpstr>Asteroid Shapes</vt:lpstr>
      <vt:lpstr>Asteroid Shapes</vt:lpstr>
      <vt:lpstr>Rubble Pile Structure</vt:lpstr>
      <vt:lpstr>NEA Spacecraft Missions</vt:lpstr>
      <vt:lpstr>Human Missions</vt:lpstr>
      <vt:lpstr>Radar – Characterizing Many NEAs</vt:lpstr>
      <vt:lpstr>Delay-Doppler Imaging</vt:lpstr>
      <vt:lpstr>Radar Speckle Tracking</vt:lpstr>
      <vt:lpstr>Marco Polo R</vt:lpstr>
      <vt:lpstr>2008 EV5 Radar Data</vt:lpstr>
      <vt:lpstr>Equator-Aligned Ridge</vt:lpstr>
      <vt:lpstr>EV5’s Size And Shape</vt:lpstr>
      <vt:lpstr>EV5 Model Properties</vt:lpstr>
      <vt:lpstr>Surface Environment</vt:lpstr>
      <vt:lpstr>Toutatis: 1992-1996</vt:lpstr>
      <vt:lpstr>Toutatis: 2000-2008</vt:lpstr>
      <vt:lpstr>Toutatis’ Changing Spin State</vt:lpstr>
      <vt:lpstr>Images from 2012 Dec 12 &amp; 13 UT</vt:lpstr>
      <vt:lpstr>Slide 22</vt:lpstr>
      <vt:lpstr>How Good Was The Shape Model?</vt:lpstr>
      <vt:lpstr>Toutatis &amp; Chang’e 2</vt:lpstr>
      <vt:lpstr>What Happens Next?</vt:lpstr>
      <vt:lpstr>Bringing Humans to NEAs</vt:lpstr>
      <vt:lpstr>Bringing Humans to NEAs</vt:lpstr>
      <vt:lpstr>Bringing NEAs to Humans</vt:lpstr>
      <vt:lpstr>Moving Rubble Piles Around</vt:lpstr>
      <vt:lpstr>Observing Very Small NEAs</vt:lpstr>
      <vt:lpstr>Questions?</vt:lpstr>
      <vt:lpstr>Space Resources</vt:lpstr>
      <vt:lpstr>Products</vt:lpstr>
    </vt:vector>
  </TitlesOfParts>
  <Company>UCLA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Twenty Years Of Toutatis</dc:title>
  <dc:creator>Michael Busch</dc:creator>
  <cp:lastModifiedBy>Michael Busch</cp:lastModifiedBy>
  <cp:revision>308</cp:revision>
  <dcterms:created xsi:type="dcterms:W3CDTF">2013-04-29T13:36:45Z</dcterms:created>
  <dcterms:modified xsi:type="dcterms:W3CDTF">2013-04-29T13:38:50Z</dcterms:modified>
</cp:coreProperties>
</file>