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</p:sldMasterIdLst>
  <p:notesMasterIdLst>
    <p:notesMasterId r:id="rId25"/>
  </p:notesMasterIdLst>
  <p:sldIdLst>
    <p:sldId id="257" r:id="rId3"/>
    <p:sldId id="266" r:id="rId4"/>
    <p:sldId id="277" r:id="rId5"/>
    <p:sldId id="280" r:id="rId6"/>
    <p:sldId id="274" r:id="rId7"/>
    <p:sldId id="278" r:id="rId8"/>
    <p:sldId id="286" r:id="rId9"/>
    <p:sldId id="281" r:id="rId10"/>
    <p:sldId id="282" r:id="rId11"/>
    <p:sldId id="279" r:id="rId12"/>
    <p:sldId id="285" r:id="rId13"/>
    <p:sldId id="284" r:id="rId14"/>
    <p:sldId id="287" r:id="rId15"/>
    <p:sldId id="295" r:id="rId16"/>
    <p:sldId id="296" r:id="rId17"/>
    <p:sldId id="292" r:id="rId18"/>
    <p:sldId id="291" r:id="rId19"/>
    <p:sldId id="293" r:id="rId20"/>
    <p:sldId id="294" r:id="rId21"/>
    <p:sldId id="267" r:id="rId22"/>
    <p:sldId id="288" r:id="rId23"/>
    <p:sldId id="29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ay" initials="R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2848" autoAdjust="0"/>
  </p:normalViewPr>
  <p:slideViewPr>
    <p:cSldViewPr>
      <p:cViewPr>
        <p:scale>
          <a:sx n="99" d="100"/>
          <a:sy n="99" d="100"/>
        </p:scale>
        <p:origin x="-1338" y="-3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2" d="100"/>
          <a:sy n="62" d="100"/>
        </p:scale>
        <p:origin x="-2664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0F0FEB-1BFF-480C-AE3F-66A4C83CC25C}" type="datetimeFigureOut">
              <a:rPr lang="en-US" smtClean="0"/>
              <a:t>4/29/2016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3719C0-48EE-4797-9CE4-3497DE8E2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508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719C0-48EE-4797-9CE4-3497DE8E2FE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97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719C0-48EE-4797-9CE4-3497DE8E2FE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987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719C0-48EE-4797-9CE4-3497DE8E2FE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737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388" y="5313363"/>
            <a:ext cx="892175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17"/>
          <p:cNvGrpSpPr>
            <a:grpSpLocks/>
          </p:cNvGrpSpPr>
          <p:nvPr/>
        </p:nvGrpSpPr>
        <p:grpSpPr bwMode="auto">
          <a:xfrm>
            <a:off x="3919538" y="5021263"/>
            <a:ext cx="3810000" cy="1752600"/>
            <a:chOff x="3919639" y="5021476"/>
            <a:chExt cx="3810152" cy="1751677"/>
          </a:xfrm>
        </p:grpSpPr>
        <p:sp>
          <p:nvSpPr>
            <p:cNvPr id="8" name="Rectangle 7"/>
            <p:cNvSpPr/>
            <p:nvPr/>
          </p:nvSpPr>
          <p:spPr>
            <a:xfrm>
              <a:off x="4102208" y="5021476"/>
              <a:ext cx="3627583" cy="17516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919639" y="5373715"/>
              <a:ext cx="3683147" cy="1047198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spAutoFit/>
            </a:bodyPr>
            <a:lstStyle/>
            <a:p>
              <a:pPr algn="r" defTabSz="457200"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Atacama Large Millimeter/</a:t>
              </a:r>
              <a:r>
                <a:rPr lang="en-US" sz="1350" dirty="0" err="1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submillimeter</a:t>
              </a: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 Array</a:t>
              </a:r>
            </a:p>
            <a:p>
              <a:pPr algn="r" defTabSz="457200"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Karl G. </a:t>
              </a:r>
              <a:r>
                <a:rPr lang="en-US" sz="1350" dirty="0" err="1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Jansky</a:t>
              </a: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 Very Large Array</a:t>
              </a:r>
            </a:p>
            <a:p>
              <a:pPr algn="r" defTabSz="457200"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Robert C. Byrd Green Bank Telescope</a:t>
              </a:r>
            </a:p>
            <a:p>
              <a:pPr algn="r" defTabSz="457200"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Very Long Baseline Array</a:t>
              </a:r>
            </a:p>
          </p:txBody>
        </p:sp>
      </p:grpSp>
      <p:grpSp>
        <p:nvGrpSpPr>
          <p:cNvPr id="10" name="Group 20"/>
          <p:cNvGrpSpPr>
            <a:grpSpLocks/>
          </p:cNvGrpSpPr>
          <p:nvPr/>
        </p:nvGrpSpPr>
        <p:grpSpPr bwMode="auto">
          <a:xfrm>
            <a:off x="409575" y="5613400"/>
            <a:ext cx="2251075" cy="858838"/>
            <a:chOff x="409575" y="5613400"/>
            <a:chExt cx="2250699" cy="858074"/>
          </a:xfrm>
        </p:grpSpPr>
        <p:pic>
          <p:nvPicPr>
            <p:cNvPr id="11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575" y="5613400"/>
              <a:ext cx="850900" cy="854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5808" y="5613400"/>
              <a:ext cx="1294466" cy="858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Rectangle 12"/>
          <p:cNvSpPr/>
          <p:nvPr/>
        </p:nvSpPr>
        <p:spPr>
          <a:xfrm>
            <a:off x="0" y="0"/>
            <a:ext cx="9144000" cy="1457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4292600"/>
            <a:ext cx="9144000" cy="728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7772400" cy="14700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57200" y="974725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4343400"/>
            <a:ext cx="4572000" cy="685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990033"/>
                </a:soli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  <a:endParaRPr lang="en-US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57200" y="4724400"/>
            <a:ext cx="601980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1450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96D008-9206-4A7B-94E9-D9FE42C299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3670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649A2E9-65E1-468A-9604-AA6F719742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892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95300"/>
            <a:ext cx="2057400" cy="56308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95300"/>
            <a:ext cx="6019800" cy="56308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7FCBF23-09F5-47B1-B2C0-14E34F6503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6306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89A96DC-2156-4B73-B622-E020A20607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7070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88E0870-7E0B-46E8-BD68-962D468F47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9480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99306D9-C79D-47DA-8D27-81C726FE0F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7532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91E106A-4202-44E5-B9E4-08CB5E2309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9921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AF0FCE3-6A01-48C9-A806-90352A6080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9030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9674558-2C57-497B-93A1-B228109432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9499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AA77454-0ECD-4341-BA6F-D584564783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381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DAFF346-DF95-4AE7-83C6-8E1A6D27BE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9114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388" y="5313363"/>
            <a:ext cx="892175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19" name="Group 3"/>
          <p:cNvGrpSpPr>
            <a:grpSpLocks/>
          </p:cNvGrpSpPr>
          <p:nvPr/>
        </p:nvGrpSpPr>
        <p:grpSpPr bwMode="auto">
          <a:xfrm>
            <a:off x="3919538" y="5021263"/>
            <a:ext cx="3810000" cy="1752600"/>
            <a:chOff x="3919639" y="5021476"/>
            <a:chExt cx="3810152" cy="1751677"/>
          </a:xfrm>
        </p:grpSpPr>
        <p:sp>
          <p:nvSpPr>
            <p:cNvPr id="5" name="Rectangle 4"/>
            <p:cNvSpPr/>
            <p:nvPr/>
          </p:nvSpPr>
          <p:spPr>
            <a:xfrm>
              <a:off x="4102208" y="5021476"/>
              <a:ext cx="3627583" cy="17516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919639" y="5373715"/>
              <a:ext cx="3683147" cy="1047198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spAutoFit/>
            </a:bodyPr>
            <a:lstStyle/>
            <a:p>
              <a:pPr algn="r" defTabSz="457200"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Atacama Large Millimeter/</a:t>
              </a:r>
              <a:r>
                <a:rPr lang="en-US" sz="1350" dirty="0" err="1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submillimeter</a:t>
              </a: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 Array</a:t>
              </a:r>
            </a:p>
            <a:p>
              <a:pPr algn="r" defTabSz="457200"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Karl G. </a:t>
              </a:r>
              <a:r>
                <a:rPr lang="en-US" sz="1350" dirty="0" err="1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Jansky</a:t>
              </a: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 Very Large Array</a:t>
              </a:r>
            </a:p>
            <a:p>
              <a:pPr algn="r" defTabSz="457200"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Robert C. Byrd Green Bank Telescope</a:t>
              </a:r>
            </a:p>
            <a:p>
              <a:pPr algn="r" defTabSz="457200"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Very Long Baseline Array</a:t>
              </a:r>
            </a:p>
          </p:txBody>
        </p:sp>
      </p:grpSp>
      <p:grpSp>
        <p:nvGrpSpPr>
          <p:cNvPr id="9220" name="Group 8"/>
          <p:cNvGrpSpPr>
            <a:grpSpLocks/>
          </p:cNvGrpSpPr>
          <p:nvPr/>
        </p:nvGrpSpPr>
        <p:grpSpPr bwMode="auto">
          <a:xfrm>
            <a:off x="409575" y="5613400"/>
            <a:ext cx="2251075" cy="858838"/>
            <a:chOff x="409575" y="5613400"/>
            <a:chExt cx="2250699" cy="858074"/>
          </a:xfrm>
        </p:grpSpPr>
        <p:pic>
          <p:nvPicPr>
            <p:cNvPr id="922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575" y="5613400"/>
              <a:ext cx="850900" cy="854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8" name="Picture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5808" y="5613400"/>
              <a:ext cx="1294466" cy="858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0" y="0"/>
            <a:ext cx="9144000" cy="1457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4292600"/>
            <a:ext cx="9144000" cy="728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57200" y="381000"/>
            <a:ext cx="7772400" cy="931863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990033"/>
                </a:solidFill>
                <a:latin typeface="+mj-lt"/>
                <a:ea typeface="ＭＳ Ｐゴシック" pitchFamily="48" charset="-128"/>
                <a:cs typeface="ＭＳ Ｐゴシック" pitchFamily="48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33"/>
                </a:solidFill>
                <a:latin typeface="Calibri" pitchFamily="48" charset="0"/>
                <a:ea typeface="ＭＳ Ｐゴシック" pitchFamily="48" charset="-128"/>
                <a:cs typeface="ＭＳ Ｐゴシック" pitchFamily="48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33"/>
                </a:solidFill>
                <a:latin typeface="Calibri" pitchFamily="48" charset="0"/>
                <a:ea typeface="ＭＳ Ｐゴシック" pitchFamily="48" charset="-128"/>
                <a:cs typeface="ＭＳ Ｐゴシック" pitchFamily="48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33"/>
                </a:solidFill>
                <a:latin typeface="Calibri" pitchFamily="48" charset="0"/>
                <a:ea typeface="ＭＳ Ｐゴシック" pitchFamily="48" charset="-128"/>
                <a:cs typeface="ＭＳ Ｐゴシック" pitchFamily="48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33"/>
                </a:solidFill>
                <a:latin typeface="Calibri" pitchFamily="48" charset="0"/>
                <a:ea typeface="ＭＳ Ｐゴシック" pitchFamily="48" charset="-128"/>
                <a:cs typeface="ＭＳ Ｐゴシック" pitchFamily="48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33"/>
                </a:solidFill>
                <a:latin typeface="Calibri" pitchFamily="48" charset="0"/>
                <a:ea typeface="ＭＳ Ｐゴシック" pitchFamily="48" charset="-128"/>
                <a:cs typeface="ＭＳ Ｐゴシック" pitchFamily="48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33"/>
                </a:solidFill>
                <a:latin typeface="Calibri" pitchFamily="48" charset="0"/>
                <a:ea typeface="ＭＳ Ｐゴシック" pitchFamily="48" charset="-128"/>
                <a:cs typeface="ＭＳ Ｐゴシック" pitchFamily="48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33"/>
                </a:solidFill>
                <a:latin typeface="Calibri" pitchFamily="48" charset="0"/>
                <a:ea typeface="ＭＳ Ｐゴシック" pitchFamily="48" charset="-128"/>
                <a:cs typeface="ＭＳ Ｐゴシック" pitchFamily="48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33"/>
                </a:solidFill>
                <a:latin typeface="Calibri" pitchFamily="48" charset="0"/>
                <a:ea typeface="ＭＳ Ｐゴシック" pitchFamily="48" charset="-128"/>
                <a:cs typeface="ＭＳ Ｐゴシック" pitchFamily="48" charset="-128"/>
              </a:defRPr>
            </a:lvl9pPr>
          </a:lstStyle>
          <a:p>
            <a:pPr algn="l">
              <a:defRPr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457200" y="974725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rgbClr val="000099"/>
                </a:solidFill>
                <a:latin typeface="+mn-lt"/>
                <a:ea typeface="ＭＳ Ｐゴシック" pitchFamily="48" charset="-128"/>
                <a:cs typeface="ＭＳ Ｐゴシック" pitchFamily="48" charset="-128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48" charset="-128"/>
                <a:cs typeface="+mn-cs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48" charset="-128"/>
                <a:cs typeface="+mn-cs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48" charset="-128"/>
                <a:cs typeface="+mn-cs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48" charset="-128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Text Placeholder 7"/>
          <p:cNvSpPr txBox="1">
            <a:spLocks/>
          </p:cNvSpPr>
          <p:nvPr/>
        </p:nvSpPr>
        <p:spPr>
          <a:xfrm>
            <a:off x="457200" y="4343400"/>
            <a:ext cx="4572000" cy="685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990033"/>
                </a:solidFill>
                <a:latin typeface="+mn-lt"/>
                <a:ea typeface="ＭＳ Ｐゴシック" pitchFamily="48" charset="-128"/>
                <a:cs typeface="ＭＳ Ｐゴシック" pitchFamily="48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48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48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48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48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  <a:defRPr/>
            </a:pPr>
            <a:r>
              <a:rPr lang="en-US" dirty="0" smtClean="0"/>
              <a:t>Click to edit Master text</a:t>
            </a:r>
            <a:endParaRPr lang="en-US" dirty="0"/>
          </a:p>
        </p:txBody>
      </p:sp>
      <p:sp>
        <p:nvSpPr>
          <p:cNvPr id="16" name="Text Placeholder 9"/>
          <p:cNvSpPr txBox="1">
            <a:spLocks/>
          </p:cNvSpPr>
          <p:nvPr/>
        </p:nvSpPr>
        <p:spPr>
          <a:xfrm>
            <a:off x="457200" y="4724400"/>
            <a:ext cx="601980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000099"/>
                </a:solidFill>
                <a:latin typeface="+mn-lt"/>
                <a:ea typeface="ＭＳ Ｐゴシック" pitchFamily="48" charset="-128"/>
                <a:cs typeface="ＭＳ Ｐゴシック" pitchFamily="48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48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48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48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48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  <a:defRPr/>
            </a:pPr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2156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990033"/>
          </a:solidFill>
          <a:latin typeface="+mj-lt"/>
          <a:ea typeface="ＭＳ Ｐゴシック" pitchFamily="48" charset="-128"/>
          <a:cs typeface="ＭＳ Ｐゴシック" pitchFamily="48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48" charset="-128"/>
          <a:cs typeface="ＭＳ Ｐゴシック" pitchFamily="48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48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48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48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48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5835650"/>
            <a:ext cx="59055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953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22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5105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99"/>
                </a:solidFill>
                <a:latin typeface="+mn-lt"/>
                <a:ea typeface="ＭＳ Ｐゴシック" pitchFamily="17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99"/>
                </a:solidFill>
                <a:latin typeface="Gill Sans MT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B947C8B7-46BD-4308-9967-3875A74C9DC8}" type="slidenum">
              <a:rPr lang="en-US" altLang="en-US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123825" y="19050"/>
            <a:ext cx="8851900" cy="779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7950200" y="265113"/>
            <a:ext cx="736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smtClean="0">
                <a:solidFill>
                  <a:srgbClr val="8CC7EA"/>
                </a:solidFill>
                <a:latin typeface="Trebuchet MS" charset="0"/>
              </a:rPr>
              <a:t>CDL</a:t>
            </a:r>
          </a:p>
        </p:txBody>
      </p:sp>
      <p:sp>
        <p:nvSpPr>
          <p:cNvPr id="52233" name="Line 9"/>
          <p:cNvSpPr>
            <a:spLocks noChangeShapeType="1"/>
          </p:cNvSpPr>
          <p:nvPr/>
        </p:nvSpPr>
        <p:spPr bwMode="auto">
          <a:xfrm>
            <a:off x="452438" y="495300"/>
            <a:ext cx="7497762" cy="0"/>
          </a:xfrm>
          <a:prstGeom prst="line">
            <a:avLst/>
          </a:prstGeom>
          <a:noFill/>
          <a:ln w="28575">
            <a:solidFill>
              <a:srgbClr val="8CC7E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640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+mj-lt"/>
          <a:ea typeface="+mj-ea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  <a:cs typeface="ＭＳ Ｐゴシック" charset="0"/>
        </a:defRPr>
      </a:lvl5pPr>
      <a:lvl6pPr marL="457200"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</a:defRPr>
      </a:lvl6pPr>
      <a:lvl7pPr marL="914400"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</a:defRPr>
      </a:lvl7pPr>
      <a:lvl8pPr marL="1371600"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</a:defRPr>
      </a:lvl8pPr>
      <a:lvl9pPr marL="1828800"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rgbClr val="000099"/>
          </a:solidFill>
          <a:latin typeface="+mn-lt"/>
          <a:ea typeface="+mn-ea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rgbClr val="000099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rgbClr val="000099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rgbClr val="000099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rgbClr val="000099"/>
          </a:solidFill>
          <a:latin typeface="+mn-lt"/>
          <a:ea typeface="+mn-ea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Title 1"/>
          <p:cNvSpPr>
            <a:spLocks noGrp="1"/>
          </p:cNvSpPr>
          <p:nvPr>
            <p:ph type="ctr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400" b="1" dirty="0" smtClean="0">
                <a:latin typeface="GillSans" pitchFamily="48" charset="0"/>
                <a:ea typeface="ＭＳ Ｐゴシック" pitchFamily="34" charset="-128"/>
              </a:rPr>
              <a:t>ALMA Correlator System Overview</a:t>
            </a:r>
          </a:p>
        </p:txBody>
      </p:sp>
      <p:sp>
        <p:nvSpPr>
          <p:cNvPr id="176132" name="Text Placeholder 4"/>
          <p:cNvSpPr>
            <a:spLocks noGrp="1"/>
          </p:cNvSpPr>
          <p:nvPr>
            <p:ph type="body" sz="quarter" idx="14"/>
          </p:nvPr>
        </p:nvSpPr>
        <p:spPr bwMode="auto">
          <a:xfrm>
            <a:off x="457200" y="4572000"/>
            <a:ext cx="60198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u="sng" dirty="0" smtClean="0">
                <a:latin typeface="Gill Sans" charset="0"/>
                <a:ea typeface="ＭＳ Ｐゴシック" pitchFamily="34" charset="-128"/>
              </a:rPr>
              <a:t>rescoffi@nrao.edu</a:t>
            </a:r>
            <a:r>
              <a:rPr lang="en-US" altLang="en-US" dirty="0" smtClean="0">
                <a:latin typeface="Gill Sans" charset="0"/>
                <a:ea typeface="ＭＳ Ｐゴシック" pitchFamily="34" charset="-128"/>
              </a:rPr>
              <a:t>, </a:t>
            </a:r>
          </a:p>
        </p:txBody>
      </p:sp>
      <p:pic>
        <p:nvPicPr>
          <p:cNvPr id="176133" name="Picture 5" descr="AOS (1)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05" b="27188"/>
          <a:stretch>
            <a:fillRect/>
          </a:stretch>
        </p:blipFill>
        <p:spPr bwMode="auto">
          <a:xfrm>
            <a:off x="0" y="1441450"/>
            <a:ext cx="9144000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625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Baseline Electronics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8E0870-7E0B-46E8-BD68-962D468F472F}" type="slidenum">
              <a:rPr lang="en-US" altLang="en-US" smtClean="0"/>
              <a:pPr/>
              <a:t>10</a:t>
            </a:fld>
            <a:endParaRPr lang="en-US" altLang="en-US"/>
          </a:p>
        </p:txBody>
      </p:sp>
      <p:pic>
        <p:nvPicPr>
          <p:cNvPr id="6" name="Picture 1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905000"/>
            <a:ext cx="8235991" cy="2799662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255739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Correlator Plane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8E0870-7E0B-46E8-BD68-962D468F472F}" type="slidenum">
              <a:rPr lang="en-US" altLang="en-US" smtClean="0"/>
              <a:pPr/>
              <a:t>11</a:t>
            </a:fld>
            <a:endParaRPr lang="en-US" altLang="en-US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822" y="1600200"/>
            <a:ext cx="458235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924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04800"/>
          </a:xfrm>
        </p:spPr>
        <p:txBody>
          <a:bodyPr/>
          <a:lstStyle/>
          <a:p>
            <a:r>
              <a:rPr lang="en-US" dirty="0" smtClean="0"/>
              <a:t>Sub-Arrays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8E0870-7E0B-46E8-BD68-962D468F472F}" type="slidenum">
              <a:rPr lang="en-US" altLang="en-US" smtClean="0"/>
              <a:pPr/>
              <a:t>12</a:t>
            </a:fld>
            <a:endParaRPr lang="en-US" alt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762000"/>
            <a:ext cx="6831361" cy="5350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393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04800"/>
          </a:xfrm>
        </p:spPr>
        <p:txBody>
          <a:bodyPr/>
          <a:lstStyle/>
          <a:p>
            <a:r>
              <a:rPr lang="en-US" dirty="0" smtClean="0"/>
              <a:t>Sub-Arrays </a:t>
            </a:r>
            <a:r>
              <a:rPr lang="en-US" sz="1600" dirty="0" smtClean="0">
                <a:solidFill>
                  <a:schemeClr val="tx1"/>
                </a:solidFill>
              </a:rPr>
              <a:t>(how the real world works, of course)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8E0870-7E0B-46E8-BD68-962D468F472F}" type="slidenum">
              <a:rPr lang="en-US" altLang="en-US" smtClean="0"/>
              <a:pPr/>
              <a:t>13</a:t>
            </a:fld>
            <a:endParaRPr lang="en-US" altLang="en-US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838200"/>
            <a:ext cx="6760201" cy="5261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563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Station </a:t>
            </a:r>
            <a:r>
              <a:rPr lang="en-US" dirty="0"/>
              <a:t>B</a:t>
            </a:r>
            <a:r>
              <a:rPr lang="en-US" dirty="0" smtClean="0"/>
              <a:t>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8E0870-7E0B-46E8-BD68-962D468F472F}" type="slidenum">
              <a:rPr lang="en-US" altLang="en-US" smtClean="0"/>
              <a:pPr/>
              <a:t>14</a:t>
            </a:fld>
            <a:endParaRPr lang="en-US" altLang="en-US"/>
          </a:p>
        </p:txBody>
      </p:sp>
      <p:pic>
        <p:nvPicPr>
          <p:cNvPr id="5" name="Picture 5" descr="STATBIN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1200" y="684998"/>
            <a:ext cx="2798902" cy="157909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33600"/>
            <a:ext cx="8229600" cy="3994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969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04800"/>
          </a:xfrm>
        </p:spPr>
        <p:txBody>
          <a:bodyPr/>
          <a:lstStyle/>
          <a:p>
            <a:r>
              <a:rPr lang="en-US" dirty="0" smtClean="0"/>
              <a:t>Station Rack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8E0870-7E0B-46E8-BD68-962D468F472F}" type="slidenum">
              <a:rPr lang="en-US" altLang="en-US" smtClean="0"/>
              <a:pPr/>
              <a:t>15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685800"/>
            <a:ext cx="2507456" cy="5460683"/>
          </a:xfrm>
          <a:prstGeom prst="rect">
            <a:avLst/>
          </a:prstGeom>
        </p:spPr>
      </p:pic>
      <p:pic>
        <p:nvPicPr>
          <p:cNvPr id="6" name="Picture 2"/>
          <p:cNvPicPr>
            <a:picLocks noGrp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85282"/>
            <a:ext cx="2713865" cy="5461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400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Correlator Bin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8E0870-7E0B-46E8-BD68-962D468F472F}" type="slidenum">
              <a:rPr lang="en-US" altLang="en-US" smtClean="0"/>
              <a:pPr/>
              <a:t>16</a:t>
            </a:fld>
            <a:endParaRPr lang="en-US" altLang="en-US"/>
          </a:p>
        </p:txBody>
      </p:sp>
      <p:pic>
        <p:nvPicPr>
          <p:cNvPr id="5" name="Picture 9" descr="rack-fro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97" b="4692"/>
          <a:stretch>
            <a:fillRect/>
          </a:stretch>
        </p:blipFill>
        <p:spPr>
          <a:xfrm>
            <a:off x="5638800" y="762000"/>
            <a:ext cx="2954655" cy="147104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3600"/>
            <a:ext cx="8229600" cy="3994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22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52400"/>
          </a:xfrm>
        </p:spPr>
        <p:txBody>
          <a:bodyPr/>
          <a:lstStyle/>
          <a:p>
            <a:r>
              <a:rPr lang="en-US" dirty="0" smtClean="0"/>
              <a:t>Correlator Rack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8E0870-7E0B-46E8-BD68-962D468F472F}" type="slidenum">
              <a:rPr lang="en-US" altLang="en-US" smtClean="0"/>
              <a:pPr/>
              <a:t>17</a:t>
            </a:fld>
            <a:endParaRPr lang="en-US" altLang="en-US"/>
          </a:p>
        </p:txBody>
      </p:sp>
      <p:pic>
        <p:nvPicPr>
          <p:cNvPr id="2050" name="Picture 2"/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685800"/>
            <a:ext cx="3015405" cy="5461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724301"/>
            <a:ext cx="2489454" cy="5167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9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Quadrant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8E0870-7E0B-46E8-BD68-962D468F472F}" type="slidenum">
              <a:rPr lang="en-US" altLang="en-US" smtClean="0"/>
              <a:pPr/>
              <a:t>18</a:t>
            </a:fld>
            <a:endParaRPr lang="en-US" altLang="en-US"/>
          </a:p>
        </p:txBody>
      </p:sp>
      <p:pic>
        <p:nvPicPr>
          <p:cNvPr id="3074" name="Picture 2"/>
          <p:cNvPicPr>
            <a:picLocks noGrp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8229600" cy="452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396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381000"/>
          </a:xfrm>
        </p:spPr>
        <p:txBody>
          <a:bodyPr/>
          <a:lstStyle/>
          <a:p>
            <a:r>
              <a:rPr lang="en-US" dirty="0" smtClean="0"/>
              <a:t>Control Cards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229600" cy="4754563"/>
          </a:xfrm>
        </p:spPr>
        <p:txBody>
          <a:bodyPr/>
          <a:lstStyle/>
          <a:p>
            <a:r>
              <a:rPr lang="en-US" dirty="0" smtClean="0"/>
              <a:t>Station Control Card (SCC)</a:t>
            </a:r>
          </a:p>
          <a:p>
            <a:pPr lvl="1"/>
            <a:r>
              <a:rPr lang="en-US" sz="1400" dirty="0" smtClean="0"/>
              <a:t>Programs TFB and Station cards</a:t>
            </a:r>
          </a:p>
          <a:p>
            <a:r>
              <a:rPr lang="en-US" dirty="0" smtClean="0"/>
              <a:t>Correlator Control Card (CCC) </a:t>
            </a:r>
            <a:r>
              <a:rPr lang="en-US" sz="1400" dirty="0" smtClean="0">
                <a:solidFill>
                  <a:schemeClr val="tx1"/>
                </a:solidFill>
              </a:rPr>
              <a:t>(also functions as LTA)</a:t>
            </a:r>
          </a:p>
          <a:p>
            <a:pPr lvl="1"/>
            <a:r>
              <a:rPr lang="en-US" sz="1400" dirty="0" smtClean="0"/>
              <a:t>Programs Correlator cards</a:t>
            </a:r>
          </a:p>
          <a:p>
            <a:r>
              <a:rPr lang="en-US" dirty="0" smtClean="0"/>
              <a:t>Final Adder (FA)</a:t>
            </a:r>
          </a:p>
          <a:p>
            <a:pPr lvl="1"/>
            <a:r>
              <a:rPr lang="en-US" sz="1400" dirty="0" smtClean="0"/>
              <a:t>Not a control card but has microprocessor and CAN bus interface</a:t>
            </a:r>
          </a:p>
          <a:p>
            <a:pPr lvl="1"/>
            <a:r>
              <a:rPr lang="en-US" sz="1400" dirty="0" smtClean="0"/>
              <a:t>Resides </a:t>
            </a:r>
            <a:r>
              <a:rPr lang="en-US" sz="1400" dirty="0"/>
              <a:t>(two per quadrant</a:t>
            </a:r>
            <a:r>
              <a:rPr lang="en-US" sz="1400" dirty="0" smtClean="0"/>
              <a:t>) in a correlator bin</a:t>
            </a:r>
          </a:p>
          <a:p>
            <a:r>
              <a:rPr lang="en-US" dirty="0" smtClean="0"/>
              <a:t>Quadrant Control Card (QCC) </a:t>
            </a:r>
            <a:r>
              <a:rPr lang="en-US" sz="1400" dirty="0" smtClean="0">
                <a:solidFill>
                  <a:schemeClr val="tx1"/>
                </a:solidFill>
              </a:rPr>
              <a:t>(has separate CAN bus)</a:t>
            </a:r>
          </a:p>
          <a:p>
            <a:pPr lvl="1"/>
            <a:r>
              <a:rPr lang="en-US" sz="1400" dirty="0"/>
              <a:t>Monitors quadrant voltage, current, and </a:t>
            </a:r>
            <a:r>
              <a:rPr lang="en-US" sz="1400" dirty="0" smtClean="0"/>
              <a:t>temperatures</a:t>
            </a:r>
            <a:r>
              <a:rPr lang="en-029" sz="1400" dirty="0" smtClean="0"/>
              <a:t>, </a:t>
            </a:r>
            <a:r>
              <a:rPr lang="en-US" sz="1400" dirty="0" smtClean="0"/>
              <a:t>powers </a:t>
            </a:r>
            <a:r>
              <a:rPr lang="en-US" sz="1400" dirty="0"/>
              <a:t>down quadrant if danger is found</a:t>
            </a:r>
          </a:p>
          <a:p>
            <a:pPr lvl="1"/>
            <a:r>
              <a:rPr lang="en-029" sz="1400" dirty="0" smtClean="0"/>
              <a:t>Provide </a:t>
            </a:r>
            <a:r>
              <a:rPr lang="en-029" sz="1400" dirty="0"/>
              <a:t>the path for </a:t>
            </a:r>
            <a:r>
              <a:rPr lang="en-029" sz="1400" dirty="0" smtClean="0"/>
              <a:t>turning </a:t>
            </a:r>
            <a:r>
              <a:rPr lang="en-029" sz="1400" dirty="0"/>
              <a:t>on and off the Correlator. </a:t>
            </a:r>
          </a:p>
          <a:p>
            <a:pPr lvl="1"/>
            <a:r>
              <a:rPr lang="en-029" sz="1400" dirty="0" smtClean="0"/>
              <a:t>distribution </a:t>
            </a:r>
            <a:r>
              <a:rPr lang="en-029" sz="1400" dirty="0"/>
              <a:t>point for the RS232 busses from </a:t>
            </a:r>
            <a:r>
              <a:rPr lang="en-029" sz="1400" dirty="0" smtClean="0"/>
              <a:t>the PC </a:t>
            </a:r>
            <a:r>
              <a:rPr lang="en-029" sz="1400" dirty="0"/>
              <a:t>and VME computers. </a:t>
            </a:r>
          </a:p>
          <a:p>
            <a:pPr lvl="1"/>
            <a:r>
              <a:rPr lang="en-029" sz="1400" dirty="0" smtClean="0"/>
              <a:t>Provide </a:t>
            </a:r>
            <a:r>
              <a:rPr lang="en-029" sz="1400" dirty="0"/>
              <a:t>a global Boot and Reset capability to the control cards on the multidrop bus. </a:t>
            </a:r>
          </a:p>
          <a:p>
            <a:pPr lvl="1"/>
            <a:r>
              <a:rPr lang="en-US" sz="1400" dirty="0" smtClean="0"/>
              <a:t>Resides in a correlator bin</a:t>
            </a:r>
          </a:p>
          <a:p>
            <a:r>
              <a:rPr lang="en-US" dirty="0" smtClean="0"/>
              <a:t>Power Control Card (PCC)</a:t>
            </a:r>
          </a:p>
          <a:p>
            <a:pPr lvl="1"/>
            <a:r>
              <a:rPr lang="en-US" sz="1400" dirty="0" smtClean="0"/>
              <a:t>Various power control functions</a:t>
            </a:r>
          </a:p>
          <a:p>
            <a:pPr lvl="1"/>
            <a:r>
              <a:rPr lang="en-US" sz="1400" dirty="0" smtClean="0"/>
              <a:t>Resides in a correlator bin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8E0870-7E0B-46E8-BD68-962D468F472F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781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ALMA </a:t>
            </a:r>
            <a:r>
              <a:rPr lang="en-US" dirty="0"/>
              <a:t>C</a:t>
            </a:r>
            <a:r>
              <a:rPr lang="en-US" dirty="0" smtClean="0"/>
              <a:t>orrelator Specifications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1400" dirty="0"/>
              <a:t>64 Antennas</a:t>
            </a:r>
          </a:p>
          <a:p>
            <a:pPr>
              <a:lnSpc>
                <a:spcPct val="90000"/>
              </a:lnSpc>
            </a:pPr>
            <a:r>
              <a:rPr lang="en-US" altLang="en-US" sz="1400" dirty="0"/>
              <a:t>8 Base Band outputs per </a:t>
            </a:r>
            <a:r>
              <a:rPr lang="en-US" altLang="en-US" sz="1400" dirty="0" smtClean="0"/>
              <a:t>antenna</a:t>
            </a:r>
          </a:p>
          <a:p>
            <a:pPr>
              <a:lnSpc>
                <a:spcPct val="90000"/>
              </a:lnSpc>
            </a:pPr>
            <a:r>
              <a:rPr lang="en-029" sz="1400" dirty="0" smtClean="0"/>
              <a:t>4 </a:t>
            </a:r>
            <a:r>
              <a:rPr lang="en-029" sz="1400" dirty="0"/>
              <a:t>spectral windows  + 2 polarizations</a:t>
            </a:r>
            <a:endParaRPr lang="en-US" altLang="en-US" sz="1400" dirty="0"/>
          </a:p>
          <a:p>
            <a:pPr>
              <a:lnSpc>
                <a:spcPct val="90000"/>
              </a:lnSpc>
            </a:pPr>
            <a:r>
              <a:rPr lang="en-US" altLang="en-US" sz="1400" dirty="0"/>
              <a:t>Maximum bandwidth per antenna 16 GHz</a:t>
            </a:r>
          </a:p>
          <a:p>
            <a:pPr>
              <a:lnSpc>
                <a:spcPct val="90000"/>
              </a:lnSpc>
            </a:pPr>
            <a:r>
              <a:rPr lang="en-US" altLang="en-US" sz="1400" dirty="0"/>
              <a:t>3-bit samples, 2-bits correlated </a:t>
            </a:r>
            <a:r>
              <a:rPr lang="en-US" altLang="en-US" sz="1400" dirty="0" smtClean="0"/>
              <a:t>(3-bit and 4-bit </a:t>
            </a:r>
            <a:r>
              <a:rPr lang="en-US" altLang="en-US" sz="1400" dirty="0"/>
              <a:t>correlated modes </a:t>
            </a:r>
            <a:r>
              <a:rPr lang="en-US" altLang="en-US" sz="1400" dirty="0" smtClean="0"/>
              <a:t>as well as twice Nyquist are possible</a:t>
            </a:r>
            <a:r>
              <a:rPr lang="en-US" altLang="en-US" sz="1400" dirty="0"/>
              <a:t>)</a:t>
            </a:r>
          </a:p>
          <a:p>
            <a:pPr>
              <a:lnSpc>
                <a:spcPct val="90000"/>
              </a:lnSpc>
            </a:pPr>
            <a:r>
              <a:rPr lang="en-US" altLang="en-US" sz="1400" dirty="0"/>
              <a:t>1024 leads and 1024 lags </a:t>
            </a:r>
            <a:r>
              <a:rPr lang="en-US" altLang="en-US" sz="1400" dirty="0" smtClean="0"/>
              <a:t>per baseline (256 per quadrant) at </a:t>
            </a:r>
            <a:r>
              <a:rPr lang="en-US" altLang="en-US" sz="1400" dirty="0"/>
              <a:t>2 GHz </a:t>
            </a:r>
            <a:r>
              <a:rPr lang="en-US" altLang="en-US" sz="1400" dirty="0" smtClean="0"/>
              <a:t>BW for time division modes</a:t>
            </a:r>
          </a:p>
          <a:p>
            <a:pPr>
              <a:lnSpc>
                <a:spcPct val="90000"/>
              </a:lnSpc>
            </a:pPr>
            <a:r>
              <a:rPr lang="en-US" altLang="en-US" sz="1400" dirty="0" smtClean="0"/>
              <a:t>32K leads and 32K lags per baseline for frequency division modes</a:t>
            </a:r>
            <a:endParaRPr lang="en-US" altLang="en-US" sz="1400" dirty="0"/>
          </a:p>
          <a:p>
            <a:pPr>
              <a:lnSpc>
                <a:spcPct val="90000"/>
              </a:lnSpc>
            </a:pPr>
            <a:r>
              <a:rPr lang="en-US" altLang="en-US" sz="1400" dirty="0" smtClean="0"/>
              <a:t>1 </a:t>
            </a:r>
            <a:r>
              <a:rPr lang="en-US" altLang="en-US" sz="1400" dirty="0"/>
              <a:t>millisecond delay adjustment </a:t>
            </a:r>
            <a:r>
              <a:rPr lang="en-US" altLang="en-US" sz="1400" dirty="0" smtClean="0"/>
              <a:t>range, 250 picosecond delay resolution</a:t>
            </a:r>
            <a:endParaRPr lang="en-US" altLang="en-US" sz="1400" dirty="0"/>
          </a:p>
          <a:p>
            <a:pPr>
              <a:lnSpc>
                <a:spcPct val="90000"/>
              </a:lnSpc>
            </a:pPr>
            <a:r>
              <a:rPr lang="en-US" altLang="en-US" sz="1400" dirty="0"/>
              <a:t>Full polarization capability (HH HV VH VV) plus autocorrelations</a:t>
            </a:r>
          </a:p>
          <a:p>
            <a:pPr>
              <a:lnSpc>
                <a:spcPct val="90000"/>
              </a:lnSpc>
            </a:pPr>
            <a:r>
              <a:rPr lang="en-US" altLang="en-US" sz="1400" dirty="0"/>
              <a:t>Digital filter for bandwidth selection below 2 GHz</a:t>
            </a:r>
          </a:p>
          <a:p>
            <a:pPr>
              <a:lnSpc>
                <a:spcPct val="90000"/>
              </a:lnSpc>
            </a:pPr>
            <a:r>
              <a:rPr lang="en-US" altLang="en-US" sz="1400" dirty="0"/>
              <a:t>Minimum accumulation time, 16 millisecond cross, 1 auto</a:t>
            </a:r>
          </a:p>
          <a:p>
            <a:pPr>
              <a:lnSpc>
                <a:spcPct val="90000"/>
              </a:lnSpc>
            </a:pPr>
            <a:r>
              <a:rPr lang="en-US" altLang="en-US" sz="1400" dirty="0" smtClean="0"/>
              <a:t>1 </a:t>
            </a:r>
            <a:r>
              <a:rPr lang="en-US" altLang="en-US" sz="1400" dirty="0" err="1"/>
              <a:t>Gbyte</a:t>
            </a:r>
            <a:r>
              <a:rPr lang="en-US" altLang="en-US" sz="1400" dirty="0"/>
              <a:t>/sec total output data rate capacity</a:t>
            </a:r>
          </a:p>
          <a:p>
            <a:pPr>
              <a:lnSpc>
                <a:spcPct val="90000"/>
              </a:lnSpc>
            </a:pPr>
            <a:r>
              <a:rPr lang="en-US" altLang="en-US" sz="1400" dirty="0"/>
              <a:t>Up to 6 </a:t>
            </a:r>
            <a:r>
              <a:rPr lang="en-US" altLang="en-US" sz="1400" dirty="0" smtClean="0"/>
              <a:t>sub-arrays</a:t>
            </a:r>
          </a:p>
          <a:p>
            <a:pPr>
              <a:lnSpc>
                <a:spcPct val="90000"/>
              </a:lnSpc>
            </a:pPr>
            <a:r>
              <a:rPr lang="en-029" sz="1400" dirty="0" smtClean="0"/>
              <a:t>Binning </a:t>
            </a:r>
            <a:r>
              <a:rPr lang="en-029" sz="1400" dirty="0"/>
              <a:t>capability for side-band </a:t>
            </a:r>
            <a:r>
              <a:rPr lang="en-029" sz="1400" dirty="0" smtClean="0"/>
              <a:t>separation</a:t>
            </a:r>
          </a:p>
          <a:p>
            <a:pPr>
              <a:lnSpc>
                <a:spcPct val="90000"/>
              </a:lnSpc>
            </a:pPr>
            <a:r>
              <a:rPr lang="en-029" altLang="en-US" sz="1400" dirty="0" smtClean="0"/>
              <a:t>Multi-resolution modes possible</a:t>
            </a:r>
            <a:endParaRPr lang="en-US" altLang="en-US" sz="1400" dirty="0"/>
          </a:p>
          <a:p>
            <a:pPr>
              <a:lnSpc>
                <a:spcPct val="90000"/>
              </a:lnSpc>
            </a:pPr>
            <a:r>
              <a:rPr lang="en-US" altLang="en-US" sz="1400" dirty="0"/>
              <a:t>Phased array outputs</a:t>
            </a:r>
          </a:p>
          <a:p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8E0870-7E0B-46E8-BD68-962D468F472F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337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5300"/>
            <a:ext cx="8229600" cy="876300"/>
          </a:xfrm>
        </p:spPr>
        <p:txBody>
          <a:bodyPr/>
          <a:lstStyle/>
          <a:p>
            <a:r>
              <a:rPr lang="en-US" dirty="0" smtClean="0"/>
              <a:t>Self Test Capability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8E0870-7E0B-46E8-BD68-962D468F472F}" type="slidenum">
              <a:rPr lang="en-US" altLang="en-US" smtClean="0"/>
              <a:pPr/>
              <a:t>20</a:t>
            </a:fld>
            <a:endParaRPr lang="en-US" altLang="en-US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685800" y="57150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990033"/>
                </a:solidFill>
                <a:latin typeface="+mj-lt"/>
                <a:ea typeface="+mj-ea"/>
                <a:cs typeface="ＭＳ Ｐゴシック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990033"/>
                </a:solidFill>
                <a:latin typeface="Gill Sans MT" pitchFamily="34" charset="0"/>
                <a:ea typeface="ＭＳ Ｐゴシック" pitchFamily="17" charset="-128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990033"/>
                </a:solidFill>
                <a:latin typeface="Gill Sans MT" pitchFamily="34" charset="0"/>
                <a:ea typeface="ＭＳ Ｐゴシック" pitchFamily="17" charset="-128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990033"/>
                </a:solidFill>
                <a:latin typeface="Gill Sans MT" pitchFamily="34" charset="0"/>
                <a:ea typeface="ＭＳ Ｐゴシック" pitchFamily="17" charset="-128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990033"/>
                </a:solidFill>
                <a:latin typeface="Gill Sans MT" pitchFamily="34" charset="0"/>
                <a:ea typeface="ＭＳ Ｐゴシック" pitchFamily="17" charset="-128"/>
                <a:cs typeface="ＭＳ Ｐゴシック" charset="0"/>
              </a:defRPr>
            </a:lvl5pPr>
            <a:lvl6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990033"/>
                </a:solidFill>
                <a:latin typeface="Gill Sans MT" pitchFamily="34" charset="0"/>
                <a:ea typeface="ＭＳ Ｐゴシック" pitchFamily="17" charset="-128"/>
              </a:defRPr>
            </a:lvl6pPr>
            <a:lvl7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990033"/>
                </a:solidFill>
                <a:latin typeface="Gill Sans MT" pitchFamily="34" charset="0"/>
                <a:ea typeface="ＭＳ Ｐゴシック" pitchFamily="17" charset="-128"/>
              </a:defRPr>
            </a:lvl7pPr>
            <a:lvl8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990033"/>
                </a:solidFill>
                <a:latin typeface="Gill Sans MT" pitchFamily="34" charset="0"/>
                <a:ea typeface="ＭＳ Ｐゴシック" pitchFamily="17" charset="-128"/>
              </a:defRPr>
            </a:lvl8pPr>
            <a:lvl9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990033"/>
                </a:solidFill>
                <a:latin typeface="Gill Sans MT" pitchFamily="34" charset="0"/>
                <a:ea typeface="ＭＳ Ｐゴシック" pitchFamily="17" charset="-128"/>
              </a:defRPr>
            </a:lvl9pPr>
          </a:lstStyle>
          <a:p>
            <a:pPr algn="ctr"/>
            <a:endParaRPr lang="en-US" sz="2000" b="0" kern="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8844173" cy="4731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317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DTS Simulator Card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Versatile test fixture for system testing</a:t>
            </a:r>
          </a:p>
          <a:p>
            <a:endParaRPr lang="en-US" sz="1600" dirty="0" smtClean="0"/>
          </a:p>
          <a:p>
            <a:r>
              <a:rPr lang="en-US" dirty="0" smtClean="0"/>
              <a:t>A circuit card that replaced a DRX card in the system for off-line hardware or software testing</a:t>
            </a:r>
          </a:p>
          <a:p>
            <a:endParaRPr lang="en-US" sz="1600" dirty="0" smtClean="0"/>
          </a:p>
          <a:p>
            <a:r>
              <a:rPr lang="en-US" dirty="0" smtClean="0"/>
              <a:t>Simulates realistic antenna signals with precisely controllable spectral features</a:t>
            </a:r>
          </a:p>
          <a:p>
            <a:endParaRPr lang="en-US" sz="1600" dirty="0" smtClean="0"/>
          </a:p>
          <a:p>
            <a:r>
              <a:rPr lang="en-US" dirty="0" smtClean="0"/>
              <a:t>Simulates antenna signals with realistic polarization properties</a:t>
            </a:r>
          </a:p>
          <a:p>
            <a:endParaRPr lang="en-US" sz="1600" dirty="0" smtClean="0"/>
          </a:p>
          <a:p>
            <a:r>
              <a:rPr lang="en-US" dirty="0" smtClean="0"/>
              <a:t>Controllable correlation coefficients between two DTS Simulator cards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8E0870-7E0B-46E8-BD68-962D468F472F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61763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Engineering 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Separate SR-485 bus that parallels the CAN bus</a:t>
            </a:r>
          </a:p>
          <a:p>
            <a:r>
              <a:rPr lang="en-US" dirty="0" smtClean="0"/>
              <a:t>Provides most of the control afforded by the CAN bus</a:t>
            </a:r>
          </a:p>
          <a:p>
            <a:r>
              <a:rPr lang="en-US" dirty="0" smtClean="0"/>
              <a:t>Firmware </a:t>
            </a:r>
            <a:r>
              <a:rPr lang="en-US" dirty="0"/>
              <a:t>in place to conduct many types of tests</a:t>
            </a:r>
          </a:p>
          <a:p>
            <a:r>
              <a:rPr lang="en-US" dirty="0"/>
              <a:t>Formatter CRT screens for easy interpretation of test results</a:t>
            </a:r>
          </a:p>
          <a:p>
            <a:r>
              <a:rPr lang="en-US" dirty="0"/>
              <a:t>Engineering port software in place to duplicate many CCC operations</a:t>
            </a:r>
          </a:p>
          <a:p>
            <a:r>
              <a:rPr lang="en-US" dirty="0"/>
              <a:t>Can extract correlation function from several points in the system</a:t>
            </a:r>
          </a:p>
          <a:p>
            <a:pPr lvl="1"/>
            <a:r>
              <a:rPr lang="en-029" dirty="0"/>
              <a:t>instrumental for validating many correlator features while the software was not ready</a:t>
            </a:r>
            <a:endParaRPr lang="en-US" dirty="0"/>
          </a:p>
          <a:p>
            <a:r>
              <a:rPr lang="en-US" dirty="0"/>
              <a:t>Very useful for engineering testing and trouble shooting</a:t>
            </a:r>
          </a:p>
          <a:p>
            <a:r>
              <a:rPr lang="en-US" dirty="0"/>
              <a:t>Easily changeable/expandable firmware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8E0870-7E0B-46E8-BD68-962D468F472F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1836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9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304800"/>
          </a:xfrm>
        </p:spPr>
        <p:txBody>
          <a:bodyPr/>
          <a:lstStyle/>
          <a:p>
            <a:r>
              <a:rPr lang="en-US" altLang="en-US" sz="3200"/>
              <a:t>SYSTEM BLOCK DIAGRAM</a:t>
            </a:r>
          </a:p>
        </p:txBody>
      </p:sp>
      <p:pic>
        <p:nvPicPr>
          <p:cNvPr id="15368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09600"/>
            <a:ext cx="9144000" cy="5208588"/>
          </a:xfrm>
          <a:noFill/>
          <a:ln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8E0870-7E0B-46E8-BD68-962D468F472F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995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5300"/>
            <a:ext cx="8229600" cy="723900"/>
          </a:xfrm>
        </p:spPr>
        <p:txBody>
          <a:bodyPr/>
          <a:lstStyle/>
          <a:p>
            <a:r>
              <a:rPr lang="en-US" dirty="0" smtClean="0"/>
              <a:t>Station Electronics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8E0870-7E0B-46E8-BD68-962D468F472F}" type="slidenum">
              <a:rPr lang="en-US" altLang="en-US" smtClean="0"/>
              <a:pPr/>
              <a:t>4</a:t>
            </a:fld>
            <a:endParaRPr lang="en-US" altLang="en-US"/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8229600" cy="4398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099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457200"/>
          </a:xfrm>
        </p:spPr>
        <p:txBody>
          <a:bodyPr/>
          <a:lstStyle/>
          <a:p>
            <a:r>
              <a:rPr lang="en-US" dirty="0" smtClean="0"/>
              <a:t>Time Division Mode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8E0870-7E0B-46E8-BD68-962D468F472F}" type="slidenum">
              <a:rPr lang="en-US" altLang="en-US" smtClean="0"/>
              <a:pPr/>
              <a:t>5</a:t>
            </a:fld>
            <a:endParaRPr lang="en-US" altLang="en-US"/>
          </a:p>
        </p:txBody>
      </p:sp>
      <p:pic>
        <p:nvPicPr>
          <p:cNvPr id="6" name="Picture 10"/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4648200"/>
            <a:ext cx="4090830" cy="1301821"/>
          </a:xfrm>
          <a:noFill/>
          <a:ln/>
        </p:spPr>
      </p:pic>
      <p:pic>
        <p:nvPicPr>
          <p:cNvPr id="1026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94" y="762000"/>
            <a:ext cx="8002197" cy="356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127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457200"/>
          </a:xfrm>
        </p:spPr>
        <p:txBody>
          <a:bodyPr/>
          <a:lstStyle/>
          <a:p>
            <a:r>
              <a:rPr lang="en-US" dirty="0" smtClean="0"/>
              <a:t>Frequency Division Mode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8E0870-7E0B-46E8-BD68-962D468F472F}" type="slidenum">
              <a:rPr lang="en-US" altLang="en-US" smtClean="0"/>
              <a:pPr/>
              <a:t>6</a:t>
            </a:fld>
            <a:endParaRPr lang="en-US" altLang="en-US"/>
          </a:p>
        </p:txBody>
      </p:sp>
      <p:pic>
        <p:nvPicPr>
          <p:cNvPr id="7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279" y="4267200"/>
            <a:ext cx="7134430" cy="1946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Grp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62000"/>
            <a:ext cx="7077647" cy="3315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992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04800"/>
          </a:xfrm>
        </p:spPr>
        <p:txBody>
          <a:bodyPr/>
          <a:lstStyle/>
          <a:p>
            <a:r>
              <a:rPr lang="en-US" dirty="0" smtClean="0"/>
              <a:t>FDM Frequency, Resolution Agility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8E0870-7E0B-46E8-BD68-962D468F472F}" type="slidenum">
              <a:rPr lang="en-US" altLang="en-US" smtClean="0"/>
              <a:pPr/>
              <a:t>7</a:t>
            </a:fld>
            <a:endParaRPr lang="en-US" altLang="en-US"/>
          </a:p>
        </p:txBody>
      </p:sp>
      <p:pic>
        <p:nvPicPr>
          <p:cNvPr id="3074" name="Picture 2"/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8200"/>
            <a:ext cx="8442500" cy="467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858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5800"/>
          </a:xfrm>
        </p:spPr>
        <p:txBody>
          <a:bodyPr/>
          <a:lstStyle/>
          <a:p>
            <a:r>
              <a:rPr lang="en-US" dirty="0" smtClean="0"/>
              <a:t>Filter Programmability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r>
              <a:rPr lang="en-US" dirty="0" smtClean="0"/>
              <a:t>Tunable Filters</a:t>
            </a:r>
          </a:p>
          <a:p>
            <a:pPr lvl="1"/>
            <a:r>
              <a:rPr lang="en-US" sz="1400" dirty="0" smtClean="0"/>
              <a:t>2 GHz bandwidth, All 32 active</a:t>
            </a:r>
          </a:p>
          <a:p>
            <a:pPr lvl="1"/>
            <a:r>
              <a:rPr lang="en-US" sz="1400" dirty="0" smtClean="0"/>
              <a:t>1 GHz bandwidth, 16 active</a:t>
            </a:r>
          </a:p>
          <a:p>
            <a:pPr lvl="1"/>
            <a:r>
              <a:rPr lang="en-US" sz="1400" dirty="0" smtClean="0"/>
              <a:t>500 MHz bandwidth, 8 active</a:t>
            </a:r>
          </a:p>
          <a:p>
            <a:pPr lvl="1"/>
            <a:r>
              <a:rPr lang="en-US" sz="1400" dirty="0" smtClean="0"/>
              <a:t>250 MHz bandwidth, 4 active</a:t>
            </a:r>
          </a:p>
          <a:p>
            <a:pPr lvl="1"/>
            <a:r>
              <a:rPr lang="en-US" sz="1400" dirty="0" smtClean="0"/>
              <a:t>125 MHz bandwidth, 2 active</a:t>
            </a:r>
          </a:p>
          <a:p>
            <a:pPr lvl="1"/>
            <a:r>
              <a:rPr lang="en-US" sz="1400" dirty="0" smtClean="0"/>
              <a:t>62.5 MHz bandwidth, 1 active</a:t>
            </a:r>
          </a:p>
          <a:p>
            <a:pPr lvl="1"/>
            <a:r>
              <a:rPr lang="en-US" sz="1400" dirty="0" smtClean="0"/>
              <a:t>31.25 MHz bandwidt</a:t>
            </a:r>
            <a:r>
              <a:rPr lang="en-US" sz="1400" dirty="0"/>
              <a:t>h</a:t>
            </a:r>
            <a:r>
              <a:rPr lang="en-US" sz="1400" dirty="0" smtClean="0"/>
              <a:t>, 1 active</a:t>
            </a:r>
          </a:p>
          <a:p>
            <a:r>
              <a:rPr lang="en-US" dirty="0" smtClean="0"/>
              <a:t>Programmable parameters</a:t>
            </a:r>
          </a:p>
          <a:p>
            <a:pPr lvl="1"/>
            <a:r>
              <a:rPr lang="en-US" sz="1400" dirty="0" smtClean="0"/>
              <a:t>Center frequency of each filter (once per scan)</a:t>
            </a:r>
          </a:p>
          <a:p>
            <a:pPr lvl="1"/>
            <a:r>
              <a:rPr lang="en-US" sz="1400" dirty="0" smtClean="0"/>
              <a:t>Output quantization (once per scan)</a:t>
            </a:r>
          </a:p>
          <a:p>
            <a:pPr lvl="1"/>
            <a:r>
              <a:rPr lang="en-US" sz="1400" dirty="0" smtClean="0"/>
              <a:t>Coarse delay (update during scan)</a:t>
            </a:r>
          </a:p>
          <a:p>
            <a:pPr lvl="1"/>
            <a:r>
              <a:rPr lang="en-US" sz="1400" dirty="0" smtClean="0"/>
              <a:t>Fine LO setting (update during scan)</a:t>
            </a:r>
          </a:p>
          <a:p>
            <a:r>
              <a:rPr lang="en-US" dirty="0" smtClean="0"/>
              <a:t>Monitor parameters</a:t>
            </a:r>
          </a:p>
          <a:p>
            <a:pPr lvl="1"/>
            <a:r>
              <a:rPr lang="en-US" sz="1400" dirty="0" smtClean="0"/>
              <a:t>Sample statistics (before scan)</a:t>
            </a:r>
          </a:p>
          <a:p>
            <a:pPr lvl="1"/>
            <a:r>
              <a:rPr lang="en-US" sz="1400" dirty="0" smtClean="0"/>
              <a:t>Output total power (at filter set-up)</a:t>
            </a:r>
          </a:p>
          <a:p>
            <a:r>
              <a:rPr lang="en-US" dirty="0" smtClean="0"/>
              <a:t>More on Rich’s presentation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8E0870-7E0B-46E8-BD68-962D468F472F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967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Station Card Programmability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Bulk delay </a:t>
            </a:r>
            <a:r>
              <a:rPr lang="en-US" sz="1400" dirty="0" smtClean="0"/>
              <a:t>(once per scan)</a:t>
            </a:r>
          </a:p>
          <a:p>
            <a:r>
              <a:rPr lang="en-US" dirty="0" smtClean="0"/>
              <a:t>Mode </a:t>
            </a:r>
            <a:r>
              <a:rPr lang="en-US" sz="1400" dirty="0" smtClean="0"/>
              <a:t>(once per scan)</a:t>
            </a:r>
          </a:p>
          <a:p>
            <a:pPr lvl="1"/>
            <a:r>
              <a:rPr lang="en-US" sz="1400" dirty="0" smtClean="0"/>
              <a:t>TDM or FDM</a:t>
            </a:r>
          </a:p>
          <a:p>
            <a:pPr lvl="2"/>
            <a:r>
              <a:rPr lang="en-US" sz="1400" dirty="0" smtClean="0"/>
              <a:t>For TDM; one band, 2 band, 4 band</a:t>
            </a:r>
          </a:p>
          <a:p>
            <a:pPr lvl="2"/>
            <a:r>
              <a:rPr lang="en-US" sz="1400" dirty="0" smtClean="0"/>
              <a:t>For FDM; number of active filters, 1, 2, 4 bands</a:t>
            </a:r>
          </a:p>
          <a:p>
            <a:r>
              <a:rPr lang="en-US" dirty="0" smtClean="0"/>
              <a:t>For sub-arrays </a:t>
            </a:r>
            <a:r>
              <a:rPr lang="en-US" sz="1400" dirty="0" smtClean="0"/>
              <a:t>(once per scan)</a:t>
            </a:r>
          </a:p>
          <a:p>
            <a:pPr lvl="1"/>
            <a:r>
              <a:rPr lang="en-US" sz="1400" dirty="0" smtClean="0"/>
              <a:t>Mode for station cards assigned to sub-array 1</a:t>
            </a:r>
          </a:p>
          <a:p>
            <a:pPr lvl="1"/>
            <a:r>
              <a:rPr lang="en-US" sz="1400" dirty="0" smtClean="0"/>
              <a:t>Mode </a:t>
            </a:r>
            <a:r>
              <a:rPr lang="en-US" sz="1400" dirty="0"/>
              <a:t>for station cards assigned to </a:t>
            </a:r>
            <a:r>
              <a:rPr lang="en-US" sz="1400" dirty="0" smtClean="0"/>
              <a:t>sub-array 2</a:t>
            </a:r>
          </a:p>
          <a:p>
            <a:pPr lvl="1"/>
            <a:r>
              <a:rPr lang="en-US" sz="1400" dirty="0" smtClean="0"/>
              <a:t>Mode </a:t>
            </a:r>
            <a:r>
              <a:rPr lang="en-US" sz="1400" dirty="0"/>
              <a:t>for station cards assigned to </a:t>
            </a:r>
            <a:r>
              <a:rPr lang="en-US" sz="1400" dirty="0" smtClean="0"/>
              <a:t>sub-array 3?</a:t>
            </a:r>
          </a:p>
          <a:p>
            <a:pPr lvl="1"/>
            <a:r>
              <a:rPr lang="en-US" sz="1400" dirty="0" smtClean="0"/>
              <a:t>Mode </a:t>
            </a:r>
            <a:r>
              <a:rPr lang="en-US" sz="1400" dirty="0"/>
              <a:t>for station cards assigned to </a:t>
            </a:r>
            <a:r>
              <a:rPr lang="en-US" sz="1400" dirty="0" smtClean="0"/>
              <a:t>sub-array 4?</a:t>
            </a:r>
          </a:p>
          <a:p>
            <a:r>
              <a:rPr lang="en-US" dirty="0" smtClean="0"/>
              <a:t>More on Rich’s presentation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8E0870-7E0B-46E8-BD68-962D468F472F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551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NRAOTownHall_AAS_Austin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342900" indent="-342900" eaLnBrk="0" hangingPunct="0">
          <a:spcBef>
            <a:spcPct val="20000"/>
          </a:spcBef>
          <a:buFont typeface="Arial" charset="0"/>
          <a:buChar char="•"/>
          <a:defRPr sz="2000" dirty="0" smtClean="0">
            <a:solidFill>
              <a:srgbClr val="000099"/>
            </a:solidFill>
            <a:latin typeface="Gill Sans MT" pitchFamily="34" charset="0"/>
            <a:cs typeface="Gill Sans" pitchFamily="17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CDL Background">
  <a:themeElements>
    <a:clrScheme name="1_GBT backgrnd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GBT backgrnd">
      <a:majorFont>
        <a:latin typeface="Gill Sans MT"/>
        <a:ea typeface="ＭＳ Ｐゴシック"/>
        <a:cs typeface=""/>
      </a:majorFont>
      <a:minorFont>
        <a:latin typeface="Gill Sans M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marL="342900" indent="-342900" eaLnBrk="0" hangingPunct="0">
          <a:spcBef>
            <a:spcPct val="20000"/>
          </a:spcBef>
          <a:buFont typeface="Arial" charset="0"/>
          <a:buChar char="•"/>
          <a:defRPr sz="2000" dirty="0" smtClean="0">
            <a:solidFill>
              <a:srgbClr val="000099"/>
            </a:solidFill>
            <a:latin typeface="Gill Sans MT" pitchFamily="34" charset="0"/>
            <a:cs typeface="Gill Sans" pitchFamily="17" charset="0"/>
          </a:defRPr>
        </a:defPPr>
      </a:lstStyle>
    </a:txDef>
  </a:objectDefaults>
  <a:extraClrSchemeLst>
    <a:extraClrScheme>
      <a:clrScheme name="1_GBT backgrnd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6646</TotalTime>
  <Words>552</Words>
  <Application>Microsoft Office PowerPoint</Application>
  <PresentationFormat>On-screen Show (4:3)</PresentationFormat>
  <Paragraphs>125</Paragraphs>
  <Slides>22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1_NRAOTownHall_AAS_Austin_template</vt:lpstr>
      <vt:lpstr>CDL Background</vt:lpstr>
      <vt:lpstr>ALMA Correlator System Overview</vt:lpstr>
      <vt:lpstr>ALMA Correlator Specifications</vt:lpstr>
      <vt:lpstr>SYSTEM BLOCK DIAGRAM</vt:lpstr>
      <vt:lpstr>Station Electronics</vt:lpstr>
      <vt:lpstr>Time Division Mode</vt:lpstr>
      <vt:lpstr>Frequency Division Mode</vt:lpstr>
      <vt:lpstr>FDM Frequency, Resolution Agility</vt:lpstr>
      <vt:lpstr>Filter Programmability</vt:lpstr>
      <vt:lpstr>Station Card Programmability</vt:lpstr>
      <vt:lpstr>Baseline Electronics</vt:lpstr>
      <vt:lpstr>Correlator Plane</vt:lpstr>
      <vt:lpstr>Sub-Arrays</vt:lpstr>
      <vt:lpstr>Sub-Arrays (how the real world works, of course)</vt:lpstr>
      <vt:lpstr>Station Bin</vt:lpstr>
      <vt:lpstr>Station Rack</vt:lpstr>
      <vt:lpstr>Correlator Bin</vt:lpstr>
      <vt:lpstr>Correlator Rack</vt:lpstr>
      <vt:lpstr>One Quadrant </vt:lpstr>
      <vt:lpstr>Control Cards</vt:lpstr>
      <vt:lpstr>Self Test Capability</vt:lpstr>
      <vt:lpstr>DTS Simulator Card</vt:lpstr>
      <vt:lpstr>Engineering Port</vt:lpstr>
    </vt:vector>
  </TitlesOfParts>
  <Company>NRAO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 Lacasse</dc:creator>
  <cp:lastModifiedBy>Ray</cp:lastModifiedBy>
  <cp:revision>223</cp:revision>
  <dcterms:created xsi:type="dcterms:W3CDTF">2015-02-26T19:33:38Z</dcterms:created>
  <dcterms:modified xsi:type="dcterms:W3CDTF">2016-04-29T18:21:39Z</dcterms:modified>
</cp:coreProperties>
</file>