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theme/theme3.xml" ContentType="application/vnd.openxmlformats-officedocument.them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heme/theme4.xml" ContentType="application/vnd.openxmlformats-officedocument.theme+xml"/>
  <Override PartName="/ppt/slides/slide6.xml" ContentType="application/vnd.openxmlformats-officedocument.presentationml.slide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  <p:sldMasterId id="2147483654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1" r:id="rId7"/>
    <p:sldId id="260" r:id="rId8"/>
  </p:sldIdLst>
  <p:sldSz cx="9906000" cy="6858000" type="A4"/>
  <p:notesSz cx="6669088" cy="9928225"/>
  <p:defaultTextStyle>
    <a:defPPr>
      <a:defRPr lang="es-ES_tradnl"/>
    </a:defPPr>
    <a:lvl1pPr marL="0" algn="l" defTabSz="47892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29" algn="l" defTabSz="47892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57" algn="l" defTabSz="47892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86" algn="l" defTabSz="47892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715" algn="l" defTabSz="47892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644" algn="l" defTabSz="47892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573" algn="l" defTabSz="47892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502" algn="l" defTabSz="47892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431" algn="l" defTabSz="47892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Bernard Lopez " initials="BL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0487" autoAdjust="0"/>
    <p:restoredTop sz="93506" autoAdjust="0"/>
  </p:normalViewPr>
  <p:slideViewPr>
    <p:cSldViewPr snapToGrid="0" snapToObjects="1">
      <p:cViewPr varScale="1">
        <p:scale>
          <a:sx n="105" d="100"/>
          <a:sy n="105" d="100"/>
        </p:scale>
        <p:origin x="-392" y="-11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E54D3-0F9C-4E43-AB37-C1D17BBE4EFE}" type="datetimeFigureOut">
              <a:rPr lang="en-US" smtClean="0"/>
              <a:pPr/>
              <a:t>5/3/16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C2E85-DB78-4D51-A071-8FF5C76981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95438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A5589-BB6A-8B4C-95C1-ED4A51E558A0}" type="datetimeFigureOut">
              <a:rPr lang="en-US" smtClean="0"/>
              <a:pPr/>
              <a:t>5/3/16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A2046-2962-5445-A300-10EF9171C8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683577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7892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929" algn="l" defTabSz="47892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857" algn="l" defTabSz="47892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786" algn="l" defTabSz="47892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5715" algn="l" defTabSz="47892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644" algn="l" defTabSz="47892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573" algn="l" defTabSz="47892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2502" algn="l" defTabSz="47892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1431" algn="l" defTabSz="47892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742951" y="2314576"/>
            <a:ext cx="8420100" cy="1063625"/>
          </a:xfrm>
          <a:prstGeom prst="rect">
            <a:avLst/>
          </a:prstGeom>
        </p:spPr>
        <p:txBody>
          <a:bodyPr lIns="95786" tIns="47893" rIns="95786" bIns="47893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for edit Title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485900" y="3676650"/>
            <a:ext cx="6934200" cy="469900"/>
          </a:xfrm>
          <a:prstGeom prst="rect">
            <a:avLst/>
          </a:prstGeom>
        </p:spPr>
        <p:txBody>
          <a:bodyPr lIns="95786" tIns="47893" rIns="95786" bIns="47893"/>
          <a:lstStyle>
            <a:lvl1pPr marL="0" indent="0" algn="ctr">
              <a:buNone/>
              <a:defRPr sz="2000">
                <a:solidFill>
                  <a:schemeClr val="accent2"/>
                </a:solidFill>
                <a:latin typeface="Ayuthaya"/>
                <a:cs typeface="Ayuthaya"/>
              </a:defRPr>
            </a:lvl1pPr>
            <a:lvl2pPr marL="478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err="1" smtClean="0"/>
              <a:t>Name</a:t>
            </a:r>
            <a:r>
              <a:rPr lang="es-ES_tradnl" dirty="0" smtClean="0"/>
              <a:t> / Date</a:t>
            </a:r>
            <a:endParaRPr lang="es-ES_trad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62314" y="6356351"/>
            <a:ext cx="2311400" cy="365125"/>
          </a:xfrm>
        </p:spPr>
        <p:txBody>
          <a:bodyPr/>
          <a:lstStyle/>
          <a:p>
            <a:fld id="{2DAAFF33-B5A3-45E9-889A-D3D5C4CD9375}" type="datetime7">
              <a:rPr lang="en-US" smtClean="0"/>
              <a:pPr/>
              <a:t>5-16</a:t>
            </a:fld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495300" y="1600200"/>
            <a:ext cx="8915400" cy="475615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/>
          </a:p>
        </p:txBody>
      </p:sp>
      <p:sp>
        <p:nvSpPr>
          <p:cNvPr id="7" name="Marcador de texto 9"/>
          <p:cNvSpPr>
            <a:spLocks noGrp="1"/>
          </p:cNvSpPr>
          <p:nvPr>
            <p:ph type="body" sz="quarter" idx="14" hasCustomPrompt="1"/>
          </p:nvPr>
        </p:nvSpPr>
        <p:spPr>
          <a:xfrm>
            <a:off x="949325" y="342901"/>
            <a:ext cx="8204835" cy="838199"/>
          </a:xfrm>
          <a:prstGeom prst="rect">
            <a:avLst/>
          </a:prstGeom>
        </p:spPr>
        <p:txBody>
          <a:bodyPr vert="horz" lIns="95786" tIns="47893" rIns="95786" bIns="47893"/>
          <a:lstStyle>
            <a:lvl1pPr marL="0" indent="0" algn="ctr">
              <a:buNone/>
              <a:defRPr>
                <a:solidFill>
                  <a:schemeClr val="tx2"/>
                </a:solidFill>
                <a:latin typeface="Century Gothic"/>
                <a:cs typeface="Century Gothic"/>
              </a:defRPr>
            </a:lvl1pPr>
          </a:lstStyle>
          <a:p>
            <a:pPr lvl="0"/>
            <a:r>
              <a:rPr lang="es-ES_tradnl" dirty="0" err="1" smtClean="0"/>
              <a:t>Edit</a:t>
            </a:r>
            <a:r>
              <a:rPr lang="es-ES_tradnl" dirty="0" smtClean="0"/>
              <a:t> </a:t>
            </a:r>
            <a:r>
              <a:rPr lang="es-ES_tradnl" dirty="0" err="1" smtClean="0"/>
              <a:t>Title</a:t>
            </a:r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1447-C34E-432B-923E-4E51324A395B}" type="datetime7">
              <a:rPr lang="en-US" smtClean="0"/>
              <a:pPr/>
              <a:t>5-16</a:t>
            </a:fld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495300" y="1600199"/>
            <a:ext cx="4279900" cy="475615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3"/>
          </p:nvPr>
        </p:nvSpPr>
        <p:spPr>
          <a:xfrm>
            <a:off x="5130800" y="1600199"/>
            <a:ext cx="4279900" cy="475615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/>
          </a:p>
        </p:txBody>
      </p:sp>
      <p:sp>
        <p:nvSpPr>
          <p:cNvPr id="7" name="Marcador de texto 9"/>
          <p:cNvSpPr>
            <a:spLocks noGrp="1"/>
          </p:cNvSpPr>
          <p:nvPr>
            <p:ph type="body" sz="quarter" idx="14" hasCustomPrompt="1"/>
          </p:nvPr>
        </p:nvSpPr>
        <p:spPr>
          <a:xfrm>
            <a:off x="949325" y="342901"/>
            <a:ext cx="8204835" cy="838199"/>
          </a:xfrm>
          <a:prstGeom prst="rect">
            <a:avLst/>
          </a:prstGeom>
        </p:spPr>
        <p:txBody>
          <a:bodyPr vert="horz" lIns="95786" tIns="47893" rIns="95786" bIns="47893"/>
          <a:lstStyle>
            <a:lvl1pPr marL="0" indent="0" algn="ctr">
              <a:buNone/>
              <a:defRPr>
                <a:solidFill>
                  <a:schemeClr val="tx2"/>
                </a:solidFill>
                <a:latin typeface="Century Gothic"/>
                <a:cs typeface="Century Gothic"/>
              </a:defRPr>
            </a:lvl1pPr>
          </a:lstStyle>
          <a:p>
            <a:pPr lvl="0"/>
            <a:r>
              <a:rPr lang="es-ES_tradnl" dirty="0" err="1" smtClean="0"/>
              <a:t>Edit</a:t>
            </a:r>
            <a:r>
              <a:rPr lang="es-ES_tradnl" dirty="0" smtClean="0"/>
              <a:t> </a:t>
            </a:r>
            <a:r>
              <a:rPr lang="es-ES_tradnl" dirty="0" err="1" smtClean="0"/>
              <a:t>Title</a:t>
            </a:r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/>
  <p:txStyles>
    <p:titleStyle>
      <a:lvl1pPr algn="ctr" defTabSz="478929" rtl="0" eaLnBrk="1" latinLnBrk="0" hangingPunct="1">
        <a:spcBef>
          <a:spcPct val="0"/>
        </a:spcBef>
        <a:buNone/>
        <a:defRPr sz="4600" b="0" i="0" kern="1200">
          <a:solidFill>
            <a:srgbClr val="FFFF00"/>
          </a:solidFill>
          <a:latin typeface="Century Gothic"/>
          <a:ea typeface="+mj-ea"/>
          <a:cs typeface="Century Gothic"/>
        </a:defRPr>
      </a:lvl1pPr>
    </p:titleStyle>
    <p:bodyStyle>
      <a:lvl1pPr marL="359197" indent="-359197" algn="ctr" defTabSz="478929" rtl="0" eaLnBrk="1" latinLnBrk="0" hangingPunct="1">
        <a:spcBef>
          <a:spcPct val="20000"/>
        </a:spcBef>
        <a:buFont typeface="Arial"/>
        <a:buNone/>
        <a:defRPr sz="1900" b="0" i="0" kern="1200" baseline="0">
          <a:solidFill>
            <a:schemeClr val="tx1"/>
          </a:solidFill>
          <a:latin typeface="Arial"/>
          <a:ea typeface="+mn-ea"/>
          <a:cs typeface="Arial"/>
        </a:defRPr>
      </a:lvl1pPr>
      <a:lvl2pPr marL="778259" indent="-299330" algn="l" defTabSz="478929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322" indent="-239465" algn="l" defTabSz="478929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51" indent="-239465" algn="l" defTabSz="478929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80" indent="-239465" algn="l" defTabSz="478929" rtl="0" eaLnBrk="1" latinLnBrk="0" hangingPunct="1">
        <a:spcBef>
          <a:spcPct val="20000"/>
        </a:spcBef>
        <a:buFont typeface="Arial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108" indent="-239465" algn="l" defTabSz="478929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037" indent="-239465" algn="l" defTabSz="478929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966" indent="-239465" algn="l" defTabSz="478929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95" indent="-239465" algn="l" defTabSz="478929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7892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29" algn="l" defTabSz="47892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57" algn="l" defTabSz="47892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86" algn="l" defTabSz="47892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715" algn="l" defTabSz="47892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644" algn="l" defTabSz="47892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73" algn="l" defTabSz="47892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502" algn="l" defTabSz="47892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431" algn="l" defTabSz="47892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5786" tIns="47893" rIns="95786" bIns="4789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83ACD-6581-4FC7-8527-68AA9749F75D}" type="datetime7">
              <a:rPr lang="en-US" smtClean="0"/>
              <a:pPr/>
              <a:t>5-16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5786" tIns="47893" rIns="95786" bIns="4789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35217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</p:sldLayoutIdLst>
  <p:hf sldNum="0" hdr="0" ftr="0"/>
  <p:txStyles>
    <p:titleStyle>
      <a:lvl1pPr algn="ctr" defTabSz="478929" rtl="0" eaLnBrk="1" latinLnBrk="0" hangingPunct="1">
        <a:spcBef>
          <a:spcPct val="0"/>
        </a:spcBef>
        <a:buNone/>
        <a:defRPr sz="1000" b="0" i="0" kern="1200" baseline="0">
          <a:solidFill>
            <a:schemeClr val="bg1"/>
          </a:solidFill>
          <a:latin typeface="Century Gothic"/>
          <a:ea typeface="+mj-ea"/>
          <a:cs typeface="Century Gothic"/>
        </a:defRPr>
      </a:lvl1pPr>
    </p:titleStyle>
    <p:bodyStyle>
      <a:lvl1pPr marL="359197" indent="-359197" algn="l" defTabSz="478929" rtl="0" eaLnBrk="1" latinLnBrk="0" hangingPunct="1">
        <a:spcBef>
          <a:spcPct val="20000"/>
        </a:spcBef>
        <a:buFont typeface="Arial"/>
        <a:buChar char="•"/>
        <a:defRPr sz="33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778259" indent="-299330" algn="l" defTabSz="478929" rtl="0" eaLnBrk="1" latinLnBrk="0" hangingPunct="1">
        <a:spcBef>
          <a:spcPct val="20000"/>
        </a:spcBef>
        <a:buFont typeface="Arial"/>
        <a:buChar char="–"/>
        <a:defRPr sz="30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97322" indent="-239465" algn="l" defTabSz="478929" rtl="0" eaLnBrk="1" latinLnBrk="0" hangingPunct="1">
        <a:spcBef>
          <a:spcPct val="20000"/>
        </a:spcBef>
        <a:buFont typeface="Arial"/>
        <a:buChar char="•"/>
        <a:defRPr sz="26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676251" indent="-239465" algn="l" defTabSz="478929" rtl="0" eaLnBrk="1" latinLnBrk="0" hangingPunct="1">
        <a:spcBef>
          <a:spcPct val="20000"/>
        </a:spcBef>
        <a:buFont typeface="Arial"/>
        <a:buChar char="–"/>
        <a:defRPr sz="21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2155180" indent="-239465" algn="l" defTabSz="478929" rtl="0" eaLnBrk="1" latinLnBrk="0" hangingPunct="1">
        <a:spcBef>
          <a:spcPct val="20000"/>
        </a:spcBef>
        <a:buFont typeface="Arial"/>
        <a:buChar char="»"/>
        <a:defRPr sz="21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634108" indent="-239465" algn="l" defTabSz="478929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037" indent="-239465" algn="l" defTabSz="478929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966" indent="-239465" algn="l" defTabSz="478929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95" indent="-239465" algn="l" defTabSz="478929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7892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29" algn="l" defTabSz="47892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57" algn="l" defTabSz="47892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86" algn="l" defTabSz="47892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715" algn="l" defTabSz="47892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644" algn="l" defTabSz="47892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73" algn="l" defTabSz="47892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502" algn="l" defTabSz="47892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431" algn="l" defTabSz="47892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nwhyborn@alma.c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505884" y="1222816"/>
            <a:ext cx="9025467" cy="1763929"/>
          </a:xfrm>
        </p:spPr>
        <p:txBody>
          <a:bodyPr/>
          <a:lstStyle/>
          <a:p>
            <a:pPr>
              <a:spcBef>
                <a:spcPts val="10000"/>
              </a:spcBef>
              <a:spcAft>
                <a:spcPts val="10000"/>
              </a:spcAft>
            </a:pPr>
            <a:r>
              <a:rPr lang="en-US" sz="4000" b="1" dirty="0" smtClean="0">
                <a:solidFill>
                  <a:schemeClr val="tx1"/>
                </a:solidFill>
              </a:rPr>
              <a:t>ALMA Observing Efficiency Drivers</a:t>
            </a:r>
            <a:r>
              <a:rPr lang="en-US" sz="1400" b="1" dirty="0" smtClean="0">
                <a:solidFill>
                  <a:schemeClr val="tx1"/>
                </a:solidFill>
              </a:rPr>
              <a:t/>
            </a:r>
            <a:br>
              <a:rPr lang="en-US" sz="1400" b="1" dirty="0" smtClean="0">
                <a:solidFill>
                  <a:schemeClr val="tx1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</a:rPr>
              <a:t/>
            </a:r>
            <a:br>
              <a:rPr lang="en-US" sz="14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Correlator Workshop May 2016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485900" y="2986745"/>
            <a:ext cx="6934200" cy="2065600"/>
          </a:xfrm>
        </p:spPr>
        <p:txBody>
          <a:bodyPr/>
          <a:lstStyle/>
          <a:p>
            <a:r>
              <a:rPr lang="en-US" dirty="0" smtClean="0"/>
              <a:t>Nick Whyborn</a:t>
            </a:r>
          </a:p>
          <a:p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nwhyborn@alma.cl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ALMA Observatory System Engineer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495300" y="1385622"/>
            <a:ext cx="8915400" cy="497073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There is no direct requirement on the efficiency of concurrent observations using arrays, however…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accent2"/>
                </a:solidFill>
              </a:rPr>
              <a:t># 425 – </a:t>
            </a:r>
            <a:r>
              <a:rPr lang="en-GB" dirty="0" smtClean="0">
                <a:solidFill>
                  <a:schemeClr val="accent2"/>
                </a:solidFill>
              </a:rPr>
              <a:t>Sub-array switching time</a:t>
            </a:r>
            <a:br>
              <a:rPr lang="en-GB" dirty="0" smtClean="0">
                <a:solidFill>
                  <a:schemeClr val="accent2"/>
                </a:solidFill>
              </a:rPr>
            </a:br>
            <a:r>
              <a:rPr lang="en-GB" dirty="0" smtClean="0">
                <a:solidFill>
                  <a:schemeClr val="accent2"/>
                </a:solidFill>
              </a:rPr>
              <a:t>&lt; 3% relative to 300 </a:t>
            </a:r>
            <a:r>
              <a:rPr lang="en-GB" dirty="0" err="1" smtClean="0">
                <a:solidFill>
                  <a:schemeClr val="accent2"/>
                </a:solidFill>
              </a:rPr>
              <a:t>s</a:t>
            </a:r>
            <a:r>
              <a:rPr lang="en-GB" dirty="0" smtClean="0">
                <a:solidFill>
                  <a:schemeClr val="accent2"/>
                </a:solidFill>
              </a:rPr>
              <a:t> EB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accent2"/>
                </a:solidFill>
              </a:rPr>
              <a:t># 430 &amp; 431 – </a:t>
            </a:r>
            <a:r>
              <a:rPr lang="en-GB" dirty="0" smtClean="0">
                <a:solidFill>
                  <a:schemeClr val="accent2"/>
                </a:solidFill>
              </a:rPr>
              <a:t>Frequency tuning time</a:t>
            </a:r>
            <a:br>
              <a:rPr lang="en-GB" dirty="0" smtClean="0">
                <a:solidFill>
                  <a:schemeClr val="accent2"/>
                </a:solidFill>
              </a:rPr>
            </a:br>
            <a:r>
              <a:rPr lang="en-GB" dirty="0" smtClean="0">
                <a:solidFill>
                  <a:schemeClr val="accent2"/>
                </a:solidFill>
              </a:rPr>
              <a:t>&lt; 1.5 </a:t>
            </a:r>
            <a:r>
              <a:rPr lang="en-GB" dirty="0" err="1" smtClean="0">
                <a:solidFill>
                  <a:schemeClr val="accent2"/>
                </a:solidFill>
              </a:rPr>
              <a:t>s</a:t>
            </a:r>
            <a:endParaRPr lang="en-GB" dirty="0" smtClean="0">
              <a:solidFill>
                <a:schemeClr val="accent2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accent2"/>
                </a:solidFill>
              </a:rPr>
              <a:t># 617 – </a:t>
            </a:r>
            <a:r>
              <a:rPr lang="en-GB" dirty="0" smtClean="0">
                <a:solidFill>
                  <a:schemeClr val="accent2"/>
                </a:solidFill>
              </a:rPr>
              <a:t>Availability</a:t>
            </a:r>
            <a:br>
              <a:rPr lang="en-GB" dirty="0" smtClean="0">
                <a:solidFill>
                  <a:schemeClr val="accent2"/>
                </a:solidFill>
              </a:rPr>
            </a:br>
            <a:r>
              <a:rPr lang="en-GB" dirty="0" smtClean="0">
                <a:solidFill>
                  <a:schemeClr val="accent2"/>
                </a:solidFill>
              </a:rPr>
              <a:t>&gt; 85% (goal 95%)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GB" dirty="0" smtClean="0"/>
              <a:t>	These all point to keeping overheads down at the few % level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dirty="0" smtClean="0"/>
              <a:t>The objective of the functional requirement for concurrent arrays is to allow efficient parallel observing, having activities on one array blocking observing on another clearly negates that objective.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n-GB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n-GB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Requirements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495300" y="1402118"/>
            <a:ext cx="8915400" cy="495423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x-none" dirty="0" smtClean="0"/>
              <a:t>The system requirements do not specify the allowed range of scan or sub-scan duration, the set-up time for the first in a sequence, or the dead-time between them in a sequence.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x-none" dirty="0" smtClean="0">
                <a:solidFill>
                  <a:srgbClr val="0000FF"/>
                </a:solidFill>
              </a:rPr>
              <a:t>What values of these key parameters are acceptable to users?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x-none" dirty="0" smtClean="0">
                <a:solidFill>
                  <a:srgbClr val="0000FF"/>
                </a:solidFill>
              </a:rPr>
              <a:t>Do we know the use-cases which dictate the needed extrema?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x-none" dirty="0" smtClean="0">
                <a:solidFill>
                  <a:srgbClr val="0000FF"/>
                </a:solidFill>
              </a:rPr>
              <a:t>What are the s/w &amp; h/w tasks which constrain these parameters?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x-none" dirty="0" smtClean="0"/>
              <a:t>NB Only sub-scan duration etc appears to be relevant for the correlator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x-none" dirty="0" smtClean="0">
                <a:solidFill>
                  <a:srgbClr val="0000FF"/>
                </a:solidFill>
              </a:rPr>
              <a:t>Are the parameters for scan sequences important drivers elsewhere?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x-none" dirty="0" smtClean="0">
              <a:solidFill>
                <a:srgbClr val="0000FF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x-none" sz="3360" dirty="0" smtClean="0"/>
              <a:t>Perhaps an aside but…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x-none" dirty="0" smtClean="0">
                <a:solidFill>
                  <a:srgbClr val="0000FF"/>
                </a:solidFill>
              </a:rPr>
              <a:t>What are the defining characteristics of scans and sub-scans?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Limitations on sub-scan duration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1447-C34E-432B-923E-4E51324A395B}" type="datetime7">
              <a:rPr lang="en-US" smtClean="0"/>
              <a:pPr/>
              <a:t>5-16</a:t>
            </a:fld>
            <a:endParaRPr lang="es-ES_trad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Proposal for sub</a:t>
            </a:r>
            <a:r>
              <a:rPr lang="en-GB" dirty="0" smtClean="0"/>
              <a:t>-scan sequence limits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2"/>
          </p:nvPr>
        </p:nvGraphicFramePr>
        <p:xfrm>
          <a:off x="495300" y="1300169"/>
          <a:ext cx="89154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2495"/>
                <a:gridCol w="1723440"/>
                <a:gridCol w="2199465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Actual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Desired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Minimum allowed duration (</a:t>
                      </a:r>
                      <a:r>
                        <a:rPr lang="en-GB" dirty="0" err="1" smtClean="0"/>
                        <a:t>AtmCal</a:t>
                      </a:r>
                      <a:r>
                        <a:rPr lang="en-GB" dirty="0" smtClean="0"/>
                        <a:t>,</a:t>
                      </a:r>
                      <a:r>
                        <a:rPr lang="en-GB" baseline="0" dirty="0" smtClean="0"/>
                        <a:t> focus?)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 </a:t>
                      </a:r>
                      <a:r>
                        <a:rPr lang="en-GB" dirty="0" err="1" smtClean="0"/>
                        <a:t>s</a:t>
                      </a:r>
                      <a:r>
                        <a:rPr lang="en-GB" dirty="0" smtClean="0"/>
                        <a:t> (ATM cal?)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Maximum allowed duration (</a:t>
                      </a:r>
                      <a:r>
                        <a:rPr lang="en-GB" dirty="0" err="1" smtClean="0"/>
                        <a:t>lizajuous</a:t>
                      </a:r>
                      <a:r>
                        <a:rPr lang="en-GB" dirty="0" smtClean="0"/>
                        <a:t> </a:t>
                      </a:r>
                      <a:r>
                        <a:rPr lang="en-GB" baseline="0" dirty="0" smtClean="0"/>
                        <a:t>OTF map)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mins</a:t>
                      </a:r>
                      <a:r>
                        <a:rPr lang="en-GB" baseline="0" dirty="0" smtClean="0"/>
                        <a:t> ++ 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&gt;60 </a:t>
                      </a:r>
                      <a:r>
                        <a:rPr lang="en-GB" dirty="0" err="1" smtClean="0"/>
                        <a:t>s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CORR</a:t>
                      </a:r>
                      <a:r>
                        <a:rPr lang="en-GB" baseline="0" dirty="0" smtClean="0"/>
                        <a:t> s</a:t>
                      </a:r>
                      <a:r>
                        <a:rPr lang="en-GB" dirty="0" smtClean="0"/>
                        <a:t>et-up</a:t>
                      </a:r>
                      <a:r>
                        <a:rPr lang="en-GB" baseline="0" dirty="0" smtClean="0"/>
                        <a:t> time for first sub-scan in a sequence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 </a:t>
                      </a:r>
                      <a:r>
                        <a:rPr lang="en-GB" dirty="0" err="1" smtClean="0"/>
                        <a:t>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3.5 </a:t>
                      </a:r>
                      <a:r>
                        <a:rPr lang="en-GB" dirty="0" err="1" smtClean="0"/>
                        <a:t>s</a:t>
                      </a:r>
                      <a:r>
                        <a:rPr lang="en-GB" dirty="0" smtClean="0"/>
                        <a:t> + 2 dumps?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CORR dead-time </a:t>
                      </a:r>
                      <a:r>
                        <a:rPr lang="en-GB" baseline="0" dirty="0" smtClean="0"/>
                        <a:t>between identical sub-scans in a sequence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1.5 </a:t>
                      </a:r>
                      <a:r>
                        <a:rPr lang="en-GB" dirty="0" err="1" smtClean="0"/>
                        <a:t>s</a:t>
                      </a:r>
                      <a:r>
                        <a:rPr lang="en-GB" dirty="0" smtClean="0"/>
                        <a:t> 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 </a:t>
                      </a:r>
                      <a:r>
                        <a:rPr lang="en-GB" dirty="0" err="1" smtClean="0"/>
                        <a:t>s</a:t>
                      </a:r>
                      <a:r>
                        <a:rPr lang="en-GB" dirty="0" smtClean="0"/>
                        <a:t> ?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CORR</a:t>
                      </a:r>
                      <a:r>
                        <a:rPr lang="en-GB" baseline="0" dirty="0" smtClean="0"/>
                        <a:t> dead-time </a:t>
                      </a:r>
                      <a:r>
                        <a:rPr lang="en-GB" dirty="0" smtClean="0"/>
                        <a:t>between different sub-scans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in a sequence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78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5 </a:t>
                      </a:r>
                      <a:r>
                        <a:rPr lang="en-GB" dirty="0" err="1" smtClean="0"/>
                        <a:t>s</a:t>
                      </a:r>
                      <a:r>
                        <a:rPr lang="en-GB" dirty="0" smtClean="0"/>
                        <a:t>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TDM: 2 TE </a:t>
                      </a:r>
                    </a:p>
                    <a:p>
                      <a:r>
                        <a:rPr lang="en-GB" dirty="0" smtClean="0"/>
                        <a:t>FDM: 545 ms +</a:t>
                      </a:r>
                      <a:r>
                        <a:rPr lang="en-GB" baseline="0" dirty="0" smtClean="0"/>
                        <a:t> ?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Time to release CORR </a:t>
                      </a:r>
                      <a:r>
                        <a:rPr lang="en-GB" baseline="0" dirty="0" smtClean="0"/>
                        <a:t>resources at the end of a sequence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78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&lt;5 </a:t>
                      </a:r>
                      <a:r>
                        <a:rPr lang="en-GB" dirty="0" err="1" smtClean="0"/>
                        <a:t>s</a:t>
                      </a:r>
                      <a:r>
                        <a:rPr lang="en-GB" dirty="0" smtClean="0"/>
                        <a:t> ?</a:t>
                      </a:r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95300" y="4989018"/>
            <a:ext cx="8915400" cy="1367333"/>
          </a:xfrm>
          <a:prstGeom prst="rect">
            <a:avLst/>
          </a:prstGeom>
          <a:noFill/>
        </p:spPr>
        <p:txBody>
          <a:bodyPr wrap="square" rtlCol="0">
            <a:normAutofit fontScale="55000" lnSpcReduction="20000"/>
          </a:bodyPr>
          <a:lstStyle/>
          <a:p>
            <a:pPr marL="359197" indent="-359197">
              <a:lnSpc>
                <a:spcPct val="120000"/>
              </a:lnSpc>
              <a:spcAft>
                <a:spcPts val="1800"/>
              </a:spcAft>
              <a:buFont typeface="Arial"/>
              <a:buChar char="•"/>
            </a:pPr>
            <a:r>
              <a:rPr lang="en-GB" sz="3100" dirty="0" smtClean="0">
                <a:latin typeface="Arial"/>
                <a:cs typeface="Arial"/>
              </a:rPr>
              <a:t>Ideally the configuration, read-out and clean-up activities on one array shall not affect read-out in other arrays</a:t>
            </a:r>
          </a:p>
          <a:p>
            <a:pPr marL="359197" indent="-359197">
              <a:lnSpc>
                <a:spcPct val="120000"/>
              </a:lnSpc>
              <a:spcAft>
                <a:spcPts val="1800"/>
              </a:spcAft>
              <a:buFont typeface="Arial"/>
              <a:buChar char="•"/>
            </a:pPr>
            <a:r>
              <a:rPr lang="en-GB" sz="3100" dirty="0" smtClean="0">
                <a:latin typeface="Arial"/>
                <a:cs typeface="Arial"/>
              </a:rPr>
              <a:t>It is acceptable for configuration or clean-up activities on different arrays to execute consecutively rather than in parallel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1447-C34E-432B-923E-4E51324A395B}" type="datetime7">
              <a:rPr lang="en-US" smtClean="0"/>
              <a:pPr/>
              <a:t>5-16</a:t>
            </a:fld>
            <a:endParaRPr lang="es-ES_tradnl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Corner cases mentioned</a:t>
            </a:r>
            <a:endParaRPr lang="en-GB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95300" y="1417236"/>
            <a:ext cx="8915400" cy="4954234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359197" marR="0" lvl="0" indent="-359197" algn="l" defTabSz="478929" rtl="0" eaLnBrk="1" fontAlgn="auto" latinLnBrk="0" hangingPunct="1">
              <a:lnSpc>
                <a:spcPct val="120000"/>
              </a:lnSpc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x-none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Raster mapping</a:t>
            </a:r>
            <a:r>
              <a:rPr kumimoji="0" lang="x-none" sz="3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(blocker for astroholography)</a:t>
            </a:r>
            <a:endParaRPr kumimoji="0" lang="x-none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778259" marR="0" lvl="1" indent="-299330" algn="l" defTabSz="478929" rtl="0" eaLnBrk="1" fontAlgn="auto" latinLnBrk="0" hangingPunct="1">
              <a:lnSpc>
                <a:spcPct val="120000"/>
              </a:lnSpc>
              <a:spcAft>
                <a:spcPts val="120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x-none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Map is executed as a sequence of ~100 </a:t>
            </a:r>
            <a:r>
              <a:rPr kumimoji="0" lang="x-none" sz="3000" b="0" i="0" u="none" strike="noStrike" kern="1200" cap="none" spc="0" normalizeH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</a:t>
            </a:r>
            <a:r>
              <a:rPr kumimoji="0" lang="x-none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ub-scans,</a:t>
            </a:r>
            <a:r>
              <a:rPr kumimoji="0" lang="x-none" sz="3000" b="0" i="0" u="none" strike="noStrike" kern="1200" cap="none" spc="0" normalizeH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each around 5 secs long</a:t>
            </a:r>
            <a:endParaRPr kumimoji="0" lang="x-none" sz="3000" b="0" i="0" u="none" strike="noStrike" kern="120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778259" marR="0" lvl="1" indent="-299330" algn="l" defTabSz="478929" rtl="0" eaLnBrk="1" fontAlgn="auto" latinLnBrk="0" hangingPunct="1">
              <a:lnSpc>
                <a:spcPct val="120000"/>
              </a:lnSpc>
              <a:spcAft>
                <a:spcPts val="1200"/>
              </a:spcAft>
              <a:buClrTx/>
              <a:buSzTx/>
              <a:buFont typeface="Arial"/>
              <a:buChar char="–"/>
              <a:tabLst/>
              <a:defRPr/>
            </a:pPr>
            <a:r>
              <a:rPr lang="x-none" sz="3000" dirty="0" smtClean="0">
                <a:solidFill>
                  <a:srgbClr val="0000FF"/>
                </a:solidFill>
                <a:latin typeface="Arial"/>
                <a:cs typeface="Arial"/>
              </a:rPr>
              <a:t>It the solution to use a single continuous sub-scan? </a:t>
            </a:r>
            <a:endParaRPr kumimoji="0" lang="x-none" sz="30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778259" marR="0" lvl="1" indent="-299330" algn="l" defTabSz="478929" rtl="0" eaLnBrk="1" fontAlgn="auto" latinLnBrk="0" hangingPunct="1">
              <a:lnSpc>
                <a:spcPct val="120000"/>
              </a:lnSpc>
              <a:spcAft>
                <a:spcPts val="120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x-none" sz="30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9197" marR="0" lvl="0" indent="-359197" algn="l" defTabSz="478929" rtl="0" eaLnBrk="1" fontAlgn="auto" latinLnBrk="0" hangingPunct="1">
              <a:lnSpc>
                <a:spcPct val="120000"/>
              </a:lnSpc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x-none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Focus observations </a:t>
            </a:r>
          </a:p>
          <a:p>
            <a:pPr marL="778259" marR="0" lvl="1" indent="-299330" algn="l" defTabSz="478929" rtl="0" eaLnBrk="1" fontAlgn="auto" latinLnBrk="0" hangingPunct="1">
              <a:lnSpc>
                <a:spcPct val="120000"/>
              </a:lnSpc>
              <a:spcAft>
                <a:spcPts val="120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x-none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Several sequences each of one short sub-scan</a:t>
            </a:r>
          </a:p>
          <a:p>
            <a:pPr marL="778259" marR="0" lvl="1" indent="-299330" algn="l" defTabSz="478929" rtl="0" eaLnBrk="1" fontAlgn="auto" latinLnBrk="0" hangingPunct="1">
              <a:lnSpc>
                <a:spcPct val="120000"/>
              </a:lnSpc>
              <a:spcAft>
                <a:spcPts val="120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x-none" sz="30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9197" marR="0" lvl="0" indent="-359197" algn="l" defTabSz="478929" rtl="0" eaLnBrk="1" fontAlgn="auto" latinLnBrk="0" hangingPunct="1">
              <a:lnSpc>
                <a:spcPct val="120000"/>
              </a:lnSpc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x-none" sz="336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ATM cal</a:t>
            </a:r>
          </a:p>
          <a:p>
            <a:pPr marL="778259" marR="0" lvl="1" indent="-299330" algn="l" defTabSz="478929" rtl="0" eaLnBrk="1" fontAlgn="auto" latinLnBrk="0" hangingPunct="1">
              <a:lnSpc>
                <a:spcPct val="120000"/>
              </a:lnSpc>
              <a:spcAft>
                <a:spcPts val="120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x-none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Sequence of 3 short sub-scans?</a:t>
            </a:r>
          </a:p>
          <a:p>
            <a:pPr marL="359197" marR="0" lvl="0" indent="-359197" algn="l" defTabSz="478929" rtl="0" eaLnBrk="1" fontAlgn="auto" latinLnBrk="0" hangingPunct="1">
              <a:lnSpc>
                <a:spcPct val="120000"/>
              </a:lnSpc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GB" sz="3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1447-C34E-432B-923E-4E51324A395B}" type="datetime7">
              <a:rPr lang="en-US" smtClean="0"/>
              <a:pPr/>
              <a:t>5-16</a:t>
            </a:fld>
            <a:endParaRPr lang="es-ES_tradn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95300" y="1390876"/>
            <a:ext cx="8915400" cy="496547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smtClean="0"/>
              <a:t>Timing limitations of set-up tasks in station racks, correlator racks, LTA and </a:t>
            </a:r>
            <a:r>
              <a:rPr lang="en-GB" dirty="0" smtClean="0"/>
              <a:t>elsewhere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smtClean="0"/>
              <a:t>Trade-off between long sub-scans versus multiple shorter sub-scans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sz="3040" dirty="0" smtClean="0">
                <a:solidFill>
                  <a:srgbClr val="C0504D"/>
                </a:solidFill>
              </a:rPr>
              <a:t>Does a new sub-scan only occur when the configuration changes?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smtClean="0"/>
              <a:t>Conflicts between configuring and running sub-arrays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smtClean="0">
                <a:solidFill>
                  <a:srgbClr val="C0504D"/>
                </a:solidFill>
              </a:rPr>
              <a:t>TFB scaling factors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smtClean="0">
                <a:solidFill>
                  <a:srgbClr val="C0504D"/>
                </a:solidFill>
              </a:rPr>
              <a:t>TFB LO frequency &amp; phase set-up time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smtClean="0">
                <a:solidFill>
                  <a:srgbClr val="C0504D"/>
                </a:solidFill>
              </a:rPr>
              <a:t>LTA readout timing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</a:pP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Discussion areas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MA observing efficiency drive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ALMA observing efficiency drivers.potx</Template>
  <TotalTime>4</TotalTime>
  <Words>526</Words>
  <Application>Microsoft Macintosh PowerPoint</Application>
  <PresentationFormat>A4 Paper (210x297 mm)</PresentationFormat>
  <Paragraphs>68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ALMA observing efficiency drivers</vt:lpstr>
      <vt:lpstr>1_Tema de Office</vt:lpstr>
      <vt:lpstr>ALMA Observing Efficiency Drivers  Correlator Workshop May 2016</vt:lpstr>
      <vt:lpstr>Slide 2</vt:lpstr>
      <vt:lpstr>Slide 3</vt:lpstr>
      <vt:lpstr>Slide 4</vt:lpstr>
      <vt:lpstr>Slide 5</vt:lpstr>
      <vt:lpstr>Slide 6</vt:lpstr>
    </vt:vector>
  </TitlesOfParts>
  <Manager/>
  <Company>alma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ALMA Observing Efficiency Drivers  Correlator Workshop May 2016</dc:title>
  <dc:subject/>
  <dc:creator>Nick Whyborn</dc:creator>
  <cp:keywords/>
  <dc:description/>
  <cp:lastModifiedBy>Nick Whyborn</cp:lastModifiedBy>
  <cp:revision>5</cp:revision>
  <cp:lastPrinted>2013-10-24T19:37:37Z</cp:lastPrinted>
  <dcterms:created xsi:type="dcterms:W3CDTF">2016-05-03T12:10:15Z</dcterms:created>
  <dcterms:modified xsi:type="dcterms:W3CDTF">2016-05-03T12:15:03Z</dcterms:modified>
  <cp:category/>
</cp:coreProperties>
</file>