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0"/>
  </p:notesMasterIdLst>
  <p:sldIdLst>
    <p:sldId id="283" r:id="rId2"/>
    <p:sldId id="285" r:id="rId3"/>
    <p:sldId id="257" r:id="rId4"/>
    <p:sldId id="284" r:id="rId5"/>
    <p:sldId id="268" r:id="rId6"/>
    <p:sldId id="263" r:id="rId7"/>
    <p:sldId id="258" r:id="rId8"/>
    <p:sldId id="264" r:id="rId9"/>
    <p:sldId id="260" r:id="rId10"/>
    <p:sldId id="262" r:id="rId11"/>
    <p:sldId id="271" r:id="rId12"/>
    <p:sldId id="267" r:id="rId13"/>
    <p:sldId id="265" r:id="rId14"/>
    <p:sldId id="273" r:id="rId15"/>
    <p:sldId id="274" r:id="rId16"/>
    <p:sldId id="272" r:id="rId17"/>
    <p:sldId id="270" r:id="rId18"/>
    <p:sldId id="269" r:id="rId19"/>
    <p:sldId id="275" r:id="rId20"/>
    <p:sldId id="276" r:id="rId21"/>
    <p:sldId id="277" r:id="rId22"/>
    <p:sldId id="278" r:id="rId23"/>
    <p:sldId id="281" r:id="rId24"/>
    <p:sldId id="279" r:id="rId25"/>
    <p:sldId id="286" r:id="rId26"/>
    <p:sldId id="280" r:id="rId27"/>
    <p:sldId id="259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44C7-ED55-C946-8CBD-335B855EF65C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3668-0702-F04A-BE04-70B5FCE03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DEA5-0E7F-EF4E-B6A8-6AD0C5DEC1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792A-9239-CB41-AB11-5FB3893A36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something</a:t>
            </a:r>
            <a:r>
              <a:rPr lang="en-US" baseline="0" dirty="0" smtClean="0"/>
              <a:t> about better than just continuum…….know whether optically thin or thick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RRLs</a:t>
            </a:r>
            <a:r>
              <a:rPr lang="en-US" baseline="0" dirty="0" smtClean="0"/>
              <a:t> act like density filters – higher frequency lines tracer higher densities.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DEA5-0E7F-EF4E-B6A8-6AD0C5DEC1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bright is continuum in center of NGC 253?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DEA5-0E7F-EF4E-B6A8-6AD0C5DEC1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DEA5-0E7F-EF4E-B6A8-6AD0C5DEC1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something</a:t>
            </a:r>
            <a:r>
              <a:rPr lang="en-US" baseline="0" dirty="0" smtClean="0"/>
              <a:t> about better than just continuum…….know whether optically thin or thick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full </a:t>
            </a:r>
            <a:r>
              <a:rPr lang="en-US" baseline="0" dirty="0" err="1" smtClean="0"/>
              <a:t>radiative</a:t>
            </a:r>
            <a:r>
              <a:rPr lang="en-US" baseline="0" dirty="0" smtClean="0"/>
              <a:t> transfer equation – simulated emission (both internal and external to the region), spontaneous emission.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RRLs</a:t>
            </a:r>
            <a:r>
              <a:rPr lang="en-US" baseline="0" dirty="0" smtClean="0"/>
              <a:t> act like density filters – higher frequency lines tracer higher densities.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DEA5-0E7F-EF4E-B6A8-6AD0C5DEC1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100m</a:t>
            </a:r>
            <a:r>
              <a:rPr lang="en-US" baseline="0" dirty="0" smtClean="0"/>
              <a:t> is a lot of area</a:t>
            </a:r>
            <a:endParaRPr lang="en-US" dirty="0" smtClean="0"/>
          </a:p>
          <a:p>
            <a:r>
              <a:rPr lang="en-US" dirty="0" smtClean="0"/>
              <a:t>AUTOOOF</a:t>
            </a:r>
          </a:p>
          <a:p>
            <a:r>
              <a:rPr lang="en-US" dirty="0" smtClean="0"/>
              <a:t>DSS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3668-0702-F04A-BE04-70B5FCE0346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9159-7A6C-E04B-A562-1A6B795F8631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BA67-9C5E-4045-92C8-ACA6FE6C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c1569_hst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7" y="654293"/>
            <a:ext cx="9205697" cy="55378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Constraining the Physics of </a:t>
            </a:r>
            <a:br>
              <a:rPr lang="en-US" b="1" dirty="0" smtClean="0"/>
            </a:br>
            <a:r>
              <a:rPr lang="en-US" b="1" dirty="0" smtClean="0"/>
              <a:t>Star Formation in Galaxies </a:t>
            </a:r>
            <a:br>
              <a:rPr lang="en-US" b="1" dirty="0" smtClean="0"/>
            </a:br>
            <a:r>
              <a:rPr lang="en-US" b="1" dirty="0" smtClean="0"/>
              <a:t>Using the JVLA and GBT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53212"/>
            <a:ext cx="6400800" cy="11556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Amanda Kepley</a:t>
            </a:r>
          </a:p>
          <a:p>
            <a:r>
              <a:rPr lang="en-US" dirty="0" smtClean="0"/>
              <a:t>NRAO - 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c342_noao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2" y="1817979"/>
            <a:ext cx="3690818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38" y="9529"/>
            <a:ext cx="9144000" cy="1200329"/>
          </a:xfrm>
        </p:spPr>
        <p:txBody>
          <a:bodyPr>
            <a:spAutoFit/>
          </a:bodyPr>
          <a:lstStyle/>
          <a:p>
            <a:pPr algn="l"/>
            <a:r>
              <a:rPr lang="en-US" sz="3600" b="1" dirty="0" smtClean="0"/>
              <a:t>The sensitivity of the GBT</a:t>
            </a:r>
            <a:br>
              <a:rPr lang="en-US" sz="3600" b="1" dirty="0" smtClean="0"/>
            </a:br>
            <a:r>
              <a:rPr lang="en-US" sz="3600" b="1" dirty="0" smtClean="0"/>
              <a:t> allows us to detect fainter RRL sources.</a:t>
            </a:r>
            <a:endParaRPr 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4348" y="1914068"/>
            <a:ext cx="96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 342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5536" y="5569317"/>
            <a:ext cx="395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Credit &amp; Copyright: T. Rector (U. Alaska Anchorage), H. </a:t>
            </a:r>
            <a:r>
              <a:rPr lang="en-US" dirty="0" err="1" smtClean="0">
                <a:solidFill>
                  <a:srgbClr val="BFBFBF"/>
                </a:solidFill>
              </a:rPr>
              <a:t>Schweiker</a:t>
            </a:r>
            <a:r>
              <a:rPr lang="en-US" dirty="0" smtClean="0">
                <a:solidFill>
                  <a:srgbClr val="BFBFBF"/>
                </a:solidFill>
              </a:rPr>
              <a:t>, WIYN, NOAO, AURA, NSF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084494" y="3448853"/>
            <a:ext cx="91440" cy="9144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162543" y="1817978"/>
            <a:ext cx="6793876" cy="4093651"/>
            <a:chOff x="2162543" y="1817978"/>
            <a:chExt cx="6793876" cy="4093651"/>
          </a:xfrm>
        </p:grpSpPr>
        <p:grpSp>
          <p:nvGrpSpPr>
            <p:cNvPr id="42" name="Group 41"/>
            <p:cNvGrpSpPr/>
            <p:nvPr/>
          </p:nvGrpSpPr>
          <p:grpSpPr>
            <a:xfrm>
              <a:off x="4103684" y="1817979"/>
              <a:ext cx="4852735" cy="4093650"/>
              <a:chOff x="4103684" y="1817979"/>
              <a:chExt cx="4852735" cy="409365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103684" y="1817979"/>
                <a:ext cx="4852735" cy="4093650"/>
                <a:chOff x="4157732" y="1817979"/>
                <a:chExt cx="4852735" cy="409365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255186" y="5542297"/>
                  <a:ext cx="27172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BFBFBF"/>
                      </a:solidFill>
                    </a:rPr>
                    <a:t>Kepley et al. 2013 (in prep)</a:t>
                  </a:r>
                  <a:endParaRPr lang="en-US" dirty="0">
                    <a:solidFill>
                      <a:srgbClr val="BFBFBF"/>
                    </a:solidFill>
                  </a:endParaRPr>
                </a:p>
              </p:txBody>
            </p:sp>
            <p:pic>
              <p:nvPicPr>
                <p:cNvPr id="39" name="Picture 38" descr="ic342_combined_simple_spectrum_idl.png"/>
                <p:cNvPicPr>
                  <a:picLocks noChangeAspect="1"/>
                </p:cNvPicPr>
                <p:nvPr/>
              </p:nvPicPr>
              <p:blipFill>
                <a:blip r:embed="rId4"/>
                <a:srcRect l="17689" t="27910" r="7889" b="28771"/>
                <a:stretch>
                  <a:fillRect/>
                </a:stretch>
              </p:blipFill>
              <p:spPr>
                <a:xfrm>
                  <a:off x="4157732" y="1817979"/>
                  <a:ext cx="4852735" cy="3657600"/>
                </a:xfrm>
                <a:prstGeom prst="rect">
                  <a:avLst/>
                </a:prstGeom>
                <a:ln w="38100">
                  <a:solidFill>
                    <a:schemeClr val="tx1">
                      <a:lumMod val="75000"/>
                    </a:schemeClr>
                  </a:solidFill>
                </a:ln>
              </p:spPr>
            </p:pic>
          </p:grpSp>
          <p:sp>
            <p:nvSpPr>
              <p:cNvPr id="29" name="TextBox 28"/>
              <p:cNvSpPr txBox="1"/>
              <p:nvPr/>
            </p:nvSpPr>
            <p:spPr>
              <a:xfrm>
                <a:off x="5238959" y="2881345"/>
                <a:ext cx="679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HC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374698" y="3079521"/>
                <a:ext cx="765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RRL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rot="5400000">
                <a:off x="6815374" y="3415912"/>
                <a:ext cx="598921" cy="6250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40" idx="7"/>
            </p:cNvCxnSpPr>
            <p:nvPr/>
          </p:nvCxnSpPr>
          <p:spPr>
            <a:xfrm rot="5400000" flipH="1" flipV="1">
              <a:off x="2310981" y="1669540"/>
              <a:ext cx="1644267" cy="19411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5"/>
            </p:cNvCxnSpPr>
            <p:nvPr/>
          </p:nvCxnSpPr>
          <p:spPr>
            <a:xfrm rot="16200000" flipH="1">
              <a:off x="2158775" y="3530669"/>
              <a:ext cx="1948677" cy="19411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We followed up</a:t>
            </a:r>
            <a:r>
              <a:rPr lang="en-US" sz="3600" b="1" dirty="0" smtClean="0"/>
              <a:t> </a:t>
            </a:r>
            <a:r>
              <a:rPr lang="en-US" sz="3600" b="1" dirty="0" smtClean="0"/>
              <a:t>t</a:t>
            </a:r>
            <a:r>
              <a:rPr lang="en-US" sz="3600" b="1" dirty="0" smtClean="0"/>
              <a:t>he </a:t>
            </a:r>
            <a:r>
              <a:rPr lang="en-US" sz="3600" b="1" dirty="0" smtClean="0"/>
              <a:t>GBT detection with higher resolution </a:t>
            </a:r>
            <a:r>
              <a:rPr lang="en-US" sz="3600" b="1" dirty="0" smtClean="0"/>
              <a:t>VLA observations.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34" y="1726414"/>
            <a:ext cx="5940780" cy="3964756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93810" y="5784413"/>
            <a:ext cx="27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Kepley et al. 2013 (in prep)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4" y="11764"/>
            <a:ext cx="9144000" cy="140784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RRL models need non-LTE physics and </a:t>
            </a:r>
            <a:r>
              <a:rPr lang="en-US" sz="4000" b="1" dirty="0" err="1" smtClean="0"/>
              <a:t>radiative</a:t>
            </a:r>
            <a:r>
              <a:rPr lang="en-US" sz="4000" b="1" dirty="0" smtClean="0"/>
              <a:t> transfer.</a:t>
            </a:r>
            <a:endParaRPr lang="en-US" sz="4000" b="1" dirty="0"/>
          </a:p>
        </p:txBody>
      </p:sp>
      <p:grpSp>
        <p:nvGrpSpPr>
          <p:cNvPr id="3" name="Group 72"/>
          <p:cNvGrpSpPr/>
          <p:nvPr/>
        </p:nvGrpSpPr>
        <p:grpSpPr>
          <a:xfrm>
            <a:off x="1309712" y="2021226"/>
            <a:ext cx="2359369" cy="525980"/>
            <a:chOff x="1437149" y="2611513"/>
            <a:chExt cx="2263169" cy="525980"/>
          </a:xfrm>
        </p:grpSpPr>
        <p:sp>
          <p:nvSpPr>
            <p:cNvPr id="29" name="TextBox 28"/>
            <p:cNvSpPr txBox="1"/>
            <p:nvPr/>
          </p:nvSpPr>
          <p:spPr>
            <a:xfrm>
              <a:off x="1489411" y="2637171"/>
              <a:ext cx="2158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Non-LTE Physics</a:t>
              </a:r>
              <a:endParaRPr lang="en-US" sz="24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437149" y="2611513"/>
              <a:ext cx="2263169" cy="525980"/>
            </a:xfrm>
            <a:prstGeom prst="roundRect">
              <a:avLst/>
            </a:prstGeom>
            <a:noFill/>
            <a:ln w="38100" cap="flat" cmpd="sng" algn="ctr">
              <a:solidFill>
                <a:srgbClr val="558E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255785" y="3187120"/>
            <a:ext cx="609600" cy="1261393"/>
            <a:chOff x="381001" y="2243807"/>
            <a:chExt cx="609600" cy="1261393"/>
          </a:xfrm>
        </p:grpSpPr>
        <p:sp>
          <p:nvSpPr>
            <p:cNvPr id="34" name="TextBox 33"/>
            <p:cNvSpPr txBox="1"/>
            <p:nvPr/>
          </p:nvSpPr>
          <p:spPr>
            <a:xfrm>
              <a:off x="428123" y="2243807"/>
              <a:ext cx="51374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</a:t>
              </a:r>
              <a:r>
                <a:rPr lang="en-US" sz="2400" b="1" baseline="-25000" dirty="0" smtClean="0"/>
                <a:t>e</a:t>
              </a:r>
            </a:p>
            <a:p>
              <a:r>
                <a:rPr lang="en-US" sz="2400" b="1" dirty="0" smtClean="0"/>
                <a:t>T</a:t>
              </a:r>
              <a:r>
                <a:rPr lang="en-US" sz="2400" b="1" baseline="-25000" dirty="0" smtClean="0"/>
                <a:t>e</a:t>
              </a:r>
            </a:p>
            <a:p>
              <a:r>
                <a:rPr lang="en-US" sz="2400" b="1" dirty="0" err="1"/>
                <a:t>l</a:t>
              </a:r>
              <a:endParaRPr lang="en-US" sz="2400" b="1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81001" y="2286000"/>
              <a:ext cx="609600" cy="1219200"/>
            </a:xfrm>
            <a:prstGeom prst="roundRect">
              <a:avLst/>
            </a:prstGeom>
            <a:noFill/>
            <a:ln w="3810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4297670" y="1987383"/>
            <a:ext cx="2578473" cy="593667"/>
            <a:chOff x="4476448" y="2580981"/>
            <a:chExt cx="2578473" cy="593667"/>
          </a:xfrm>
        </p:grpSpPr>
        <p:sp>
          <p:nvSpPr>
            <p:cNvPr id="35" name="TextBox 34"/>
            <p:cNvSpPr txBox="1"/>
            <p:nvPr/>
          </p:nvSpPr>
          <p:spPr>
            <a:xfrm>
              <a:off x="4572000" y="2613138"/>
              <a:ext cx="2482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Radiative</a:t>
              </a:r>
              <a:r>
                <a:rPr lang="en-US" sz="2400" b="1" dirty="0" smtClean="0"/>
                <a:t> Transfer</a:t>
              </a:r>
              <a:endParaRPr lang="en-US" sz="24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476448" y="2580981"/>
              <a:ext cx="2554411" cy="593667"/>
            </a:xfrm>
            <a:prstGeom prst="roundRect">
              <a:avLst/>
            </a:prstGeom>
            <a:noFill/>
            <a:ln w="38100" cap="flat" cmpd="sng" algn="ctr">
              <a:solidFill>
                <a:srgbClr val="558E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0"/>
          <p:cNvGrpSpPr/>
          <p:nvPr/>
        </p:nvGrpSpPr>
        <p:grpSpPr>
          <a:xfrm>
            <a:off x="6620907" y="2993189"/>
            <a:ext cx="2264719" cy="1624597"/>
            <a:chOff x="7086602" y="2072671"/>
            <a:chExt cx="1600200" cy="1624597"/>
          </a:xfrm>
        </p:grpSpPr>
        <p:sp>
          <p:nvSpPr>
            <p:cNvPr id="39" name="TextBox 38"/>
            <p:cNvSpPr txBox="1"/>
            <p:nvPr/>
          </p:nvSpPr>
          <p:spPr>
            <a:xfrm>
              <a:off x="7192471" y="2072671"/>
              <a:ext cx="14943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Line Flux</a:t>
              </a:r>
            </a:p>
            <a:p>
              <a:endParaRPr lang="en-US" sz="2400" b="1" dirty="0" smtClean="0"/>
            </a:p>
            <a:p>
              <a:r>
                <a:rPr lang="en-US" sz="2400" b="1" dirty="0" smtClean="0"/>
                <a:t>Free-free Flux Density</a:t>
              </a:r>
              <a:endParaRPr lang="en-US" sz="2400" b="1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086602" y="2072671"/>
              <a:ext cx="1600200" cy="1624597"/>
            </a:xfrm>
            <a:prstGeom prst="roundRect">
              <a:avLst/>
            </a:prstGeom>
            <a:noFill/>
            <a:ln w="3810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>
            <a:stCxn id="37" idx="3"/>
            <a:endCxn id="45" idx="1"/>
          </p:cNvCxnSpPr>
          <p:nvPr/>
        </p:nvCxnSpPr>
        <p:spPr>
          <a:xfrm>
            <a:off x="3669081" y="2284216"/>
            <a:ext cx="628589" cy="1"/>
          </a:xfrm>
          <a:prstGeom prst="straightConnector1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65" idx="1"/>
            <a:endCxn id="44" idx="2"/>
          </p:cNvCxnSpPr>
          <p:nvPr/>
        </p:nvCxnSpPr>
        <p:spPr>
          <a:xfrm rot="10800000">
            <a:off x="560586" y="4448514"/>
            <a:ext cx="488269" cy="1278223"/>
          </a:xfrm>
          <a:prstGeom prst="curvedConnector2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71"/>
          <p:cNvGrpSpPr/>
          <p:nvPr/>
        </p:nvGrpSpPr>
        <p:grpSpPr>
          <a:xfrm>
            <a:off x="1048854" y="5492284"/>
            <a:ext cx="6293411" cy="468904"/>
            <a:chOff x="1412812" y="5499050"/>
            <a:chExt cx="6293411" cy="468904"/>
          </a:xfrm>
        </p:grpSpPr>
        <p:sp>
          <p:nvSpPr>
            <p:cNvPr id="40" name="TextBox 39"/>
            <p:cNvSpPr txBox="1"/>
            <p:nvPr/>
          </p:nvSpPr>
          <p:spPr>
            <a:xfrm>
              <a:off x="1412812" y="5499050"/>
              <a:ext cx="6293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Compare to Line and Free-free Measurements</a:t>
              </a:r>
              <a:endParaRPr lang="en-US" sz="2400" b="1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412812" y="5499050"/>
              <a:ext cx="6293411" cy="468904"/>
            </a:xfrm>
            <a:prstGeom prst="roundRect">
              <a:avLst/>
            </a:prstGeom>
            <a:noFill/>
            <a:ln w="38100" cap="flat" cmpd="sng" algn="ctr">
              <a:solidFill>
                <a:srgbClr val="558E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hape 29"/>
          <p:cNvCxnSpPr>
            <a:stCxn id="44" idx="0"/>
            <a:endCxn id="37" idx="1"/>
          </p:cNvCxnSpPr>
          <p:nvPr/>
        </p:nvCxnSpPr>
        <p:spPr>
          <a:xfrm rot="5400000" flipH="1" flipV="1">
            <a:off x="462600" y="2382202"/>
            <a:ext cx="945097" cy="749127"/>
          </a:xfrm>
          <a:prstGeom prst="curvedConnector2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45" idx="3"/>
            <a:endCxn id="47" idx="0"/>
          </p:cNvCxnSpPr>
          <p:nvPr/>
        </p:nvCxnSpPr>
        <p:spPr>
          <a:xfrm>
            <a:off x="6852081" y="2284217"/>
            <a:ext cx="901186" cy="708972"/>
          </a:xfrm>
          <a:prstGeom prst="curved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47" idx="2"/>
            <a:endCxn id="65" idx="3"/>
          </p:cNvCxnSpPr>
          <p:nvPr/>
        </p:nvCxnSpPr>
        <p:spPr>
          <a:xfrm rot="5400000">
            <a:off x="6993291" y="4966760"/>
            <a:ext cx="1108950" cy="411002"/>
          </a:xfrm>
          <a:prstGeom prst="curvedConnector2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RRL observations at multiple frequencies are needed to derive the density and</a:t>
            </a:r>
            <a:r>
              <a:rPr lang="en-US" sz="3600" b="1" dirty="0" smtClean="0"/>
              <a:t> sizes.</a:t>
            </a:r>
            <a:endParaRPr lang="en-US" sz="3600" b="1" dirty="0"/>
          </a:p>
        </p:txBody>
      </p:sp>
      <p:pic>
        <p:nvPicPr>
          <p:cNvPr id="3" name="Picture 2" descr="rrl_mod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43" y="1386996"/>
            <a:ext cx="7360113" cy="5011749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70598" y="6398745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Zhao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1997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8" y="4373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High frequency lines in IC 342 are best fit by small, high density HII regions.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75" y="1677176"/>
            <a:ext cx="6096000" cy="36576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340057" y="5528698"/>
            <a:ext cx="24638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</a:t>
            </a:r>
            <a:r>
              <a:rPr lang="en-US" sz="2400" b="1" dirty="0"/>
              <a:t>=</a:t>
            </a:r>
            <a:r>
              <a:rPr lang="en-US" sz="2400" b="1" dirty="0" smtClean="0"/>
              <a:t> 7500  K</a:t>
            </a:r>
          </a:p>
          <a:p>
            <a:r>
              <a:rPr lang="en-US" sz="2400" b="1" dirty="0" smtClean="0"/>
              <a:t>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 </a:t>
            </a:r>
            <a:r>
              <a:rPr lang="en-US" sz="2400" b="1" dirty="0"/>
              <a:t>=</a:t>
            </a:r>
            <a:r>
              <a:rPr lang="en-US" sz="2400" b="1" dirty="0" smtClean="0"/>
              <a:t> </a:t>
            </a:r>
            <a:r>
              <a:rPr lang="en-US" sz="2400" b="1" dirty="0"/>
              <a:t> 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5</a:t>
            </a:r>
            <a:r>
              <a:rPr lang="en-US" sz="2400" b="1" dirty="0" smtClean="0"/>
              <a:t> cm</a:t>
            </a:r>
            <a:r>
              <a:rPr lang="en-US" sz="2400" b="1" baseline="30000" dirty="0" smtClean="0"/>
              <a:t>-3</a:t>
            </a:r>
          </a:p>
          <a:p>
            <a:r>
              <a:rPr lang="en-US" sz="2400" b="1" dirty="0" smtClean="0"/>
              <a:t> </a:t>
            </a:r>
            <a:r>
              <a:rPr lang="en-US" sz="2400" b="1" dirty="0" err="1" smtClean="0"/>
              <a:t>l</a:t>
            </a:r>
            <a:r>
              <a:rPr lang="en-US" sz="2400" b="1" dirty="0" smtClean="0"/>
              <a:t>  =  </a:t>
            </a:r>
            <a:r>
              <a:rPr lang="en-US" sz="2400" b="1" dirty="0" smtClean="0"/>
              <a:t>0.1 </a:t>
            </a:r>
            <a:r>
              <a:rPr lang="en-US" sz="2400" b="1" dirty="0" smtClean="0"/>
              <a:t>pc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6712" y="6373204"/>
            <a:ext cx="27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Kepley et al. 2013 (in prep)</a:t>
            </a:r>
            <a:endParaRPr lang="en-US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Low frequency  lines in IC 342 are best fit by  larger, lower density HII regions.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4" y="1673352"/>
            <a:ext cx="6096000" cy="36576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65955" y="5542208"/>
            <a:ext cx="24638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</a:t>
            </a:r>
            <a:r>
              <a:rPr lang="en-US" sz="2400" b="1" dirty="0"/>
              <a:t>=</a:t>
            </a:r>
            <a:r>
              <a:rPr lang="en-US" sz="2400" b="1" dirty="0" smtClean="0"/>
              <a:t> 7500  K</a:t>
            </a:r>
          </a:p>
          <a:p>
            <a:r>
              <a:rPr lang="en-US" sz="2400" b="1" dirty="0" smtClean="0"/>
              <a:t>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 </a:t>
            </a:r>
            <a:r>
              <a:rPr lang="en-US" sz="2400" b="1" dirty="0"/>
              <a:t>=</a:t>
            </a:r>
            <a:r>
              <a:rPr lang="en-US" sz="2400" b="1" dirty="0" smtClean="0"/>
              <a:t> </a:t>
            </a:r>
            <a:r>
              <a:rPr lang="en-US" sz="2400" b="1" dirty="0"/>
              <a:t> </a:t>
            </a:r>
            <a:r>
              <a:rPr lang="en-US" sz="2400" b="1" dirty="0" smtClean="0"/>
              <a:t> 3000 cm</a:t>
            </a:r>
            <a:r>
              <a:rPr lang="en-US" sz="2400" b="1" baseline="30000" dirty="0" smtClean="0"/>
              <a:t>-3</a:t>
            </a:r>
          </a:p>
          <a:p>
            <a:r>
              <a:rPr lang="en-US" sz="2400" b="1" dirty="0" smtClean="0"/>
              <a:t> </a:t>
            </a:r>
            <a:r>
              <a:rPr lang="en-US" sz="2400" b="1" dirty="0" err="1" smtClean="0"/>
              <a:t>l</a:t>
            </a:r>
            <a:r>
              <a:rPr lang="en-US" sz="2400" b="1" dirty="0" smtClean="0"/>
              <a:t>  = </a:t>
            </a:r>
            <a:r>
              <a:rPr lang="en-US" sz="2400" b="1" dirty="0" smtClean="0"/>
              <a:t> 2 pc 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26712" y="6373204"/>
            <a:ext cx="27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Kepley et al. 2013 (in prep)</a:t>
            </a:r>
            <a:endParaRPr lang="en-US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RRL emission from IC 342 is best fit by multiple density components.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4" y="1673352"/>
            <a:ext cx="5969000" cy="35814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931146" y="5465232"/>
            <a:ext cx="24638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</a:t>
            </a:r>
            <a:r>
              <a:rPr lang="en-US" sz="2400" b="1" dirty="0"/>
              <a:t>=</a:t>
            </a:r>
            <a:r>
              <a:rPr lang="en-US" sz="2400" b="1" dirty="0" smtClean="0"/>
              <a:t> 7500  K</a:t>
            </a:r>
          </a:p>
          <a:p>
            <a:r>
              <a:rPr lang="en-US" sz="2400" b="1" dirty="0" smtClean="0"/>
              <a:t>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 </a:t>
            </a:r>
            <a:r>
              <a:rPr lang="en-US" sz="2400" b="1" dirty="0"/>
              <a:t>=</a:t>
            </a:r>
            <a:r>
              <a:rPr lang="en-US" sz="2400" b="1" dirty="0" smtClean="0"/>
              <a:t> </a:t>
            </a:r>
            <a:r>
              <a:rPr lang="en-US" sz="2400" b="1" dirty="0"/>
              <a:t> 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5</a:t>
            </a:r>
            <a:r>
              <a:rPr lang="en-US" sz="2400" b="1" dirty="0" smtClean="0"/>
              <a:t> cm</a:t>
            </a:r>
            <a:r>
              <a:rPr lang="en-US" sz="2400" b="1" baseline="30000" dirty="0" smtClean="0"/>
              <a:t>-3</a:t>
            </a:r>
          </a:p>
          <a:p>
            <a:r>
              <a:rPr lang="en-US" sz="2400" b="1" dirty="0" smtClean="0"/>
              <a:t> </a:t>
            </a:r>
            <a:r>
              <a:rPr lang="en-US" sz="2400" b="1" dirty="0" err="1" smtClean="0"/>
              <a:t>l</a:t>
            </a:r>
            <a:r>
              <a:rPr lang="en-US" sz="2400" b="1" dirty="0" smtClean="0"/>
              <a:t>  =  0.13 pc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1947" y="5465232"/>
            <a:ext cx="24638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</a:t>
            </a:r>
            <a:r>
              <a:rPr lang="en-US" sz="2400" b="1" dirty="0"/>
              <a:t>=</a:t>
            </a:r>
            <a:r>
              <a:rPr lang="en-US" sz="2400" b="1" dirty="0" smtClean="0"/>
              <a:t> 7500  K</a:t>
            </a:r>
          </a:p>
          <a:p>
            <a:r>
              <a:rPr lang="en-US" sz="2400" b="1" dirty="0" smtClean="0"/>
              <a:t>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  </a:t>
            </a:r>
            <a:r>
              <a:rPr lang="en-US" sz="2400" b="1" dirty="0"/>
              <a:t>=</a:t>
            </a:r>
            <a:r>
              <a:rPr lang="en-US" sz="2400" b="1" dirty="0" smtClean="0"/>
              <a:t> </a:t>
            </a:r>
            <a:r>
              <a:rPr lang="en-US" sz="2400" b="1" dirty="0"/>
              <a:t> </a:t>
            </a:r>
            <a:r>
              <a:rPr lang="en-US" sz="2400" b="1" dirty="0" smtClean="0"/>
              <a:t> 3000 cm</a:t>
            </a:r>
            <a:r>
              <a:rPr lang="en-US" sz="2400" b="1" baseline="30000" dirty="0" smtClean="0"/>
              <a:t>-3</a:t>
            </a:r>
          </a:p>
          <a:p>
            <a:r>
              <a:rPr lang="en-US" sz="2400" b="1" dirty="0" smtClean="0"/>
              <a:t> </a:t>
            </a:r>
            <a:r>
              <a:rPr lang="en-US" sz="2400" b="1" dirty="0" err="1" smtClean="0"/>
              <a:t>l</a:t>
            </a:r>
            <a:r>
              <a:rPr lang="en-US" sz="2400" b="1" dirty="0" smtClean="0"/>
              <a:t>  = </a:t>
            </a:r>
            <a:r>
              <a:rPr lang="en-US" sz="2400" b="1" dirty="0" smtClean="0"/>
              <a:t> </a:t>
            </a:r>
            <a:r>
              <a:rPr lang="en-US" sz="2400" b="1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 smtClean="0"/>
              <a:t>pc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3736" y="6454264"/>
            <a:ext cx="27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Kepley et al. 2013 (in prep)</a:t>
            </a:r>
            <a:endParaRPr lang="en-US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669961" y="2524069"/>
            <a:ext cx="7770034" cy="2303463"/>
            <a:chOff x="642937" y="1794529"/>
            <a:chExt cx="7770034" cy="2303463"/>
          </a:xfrm>
        </p:grpSpPr>
        <p:sp>
          <p:nvSpPr>
            <p:cNvPr id="3" name="Cloud 2"/>
            <p:cNvSpPr/>
            <p:nvPr/>
          </p:nvSpPr>
          <p:spPr>
            <a:xfrm>
              <a:off x="642937" y="1794529"/>
              <a:ext cx="2303463" cy="23034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797035" y="2649257"/>
              <a:ext cx="1648089" cy="7569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0358" y="2585753"/>
              <a:ext cx="14805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Molecular</a:t>
              </a:r>
            </a:p>
            <a:p>
              <a:pPr algn="ctr"/>
              <a:r>
                <a:rPr lang="en-US" sz="2400" b="1" dirty="0" smtClean="0"/>
                <a:t> Gas </a:t>
              </a: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6241428" y="1872806"/>
              <a:ext cx="2171543" cy="2157890"/>
              <a:chOff x="6035040" y="2222672"/>
              <a:chExt cx="2171543" cy="215789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6035040" y="2358721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" name="5-Point Star 8"/>
              <p:cNvSpPr/>
              <p:nvPr/>
            </p:nvSpPr>
            <p:spPr>
              <a:xfrm>
                <a:off x="6323489" y="3226766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5-Point Star 9"/>
              <p:cNvSpPr/>
              <p:nvPr/>
            </p:nvSpPr>
            <p:spPr>
              <a:xfrm>
                <a:off x="7052787" y="3803664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5-Point Star 10"/>
              <p:cNvSpPr/>
              <p:nvPr/>
            </p:nvSpPr>
            <p:spPr>
              <a:xfrm>
                <a:off x="6900387" y="2647170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5-Point Star 11"/>
              <p:cNvSpPr/>
              <p:nvPr/>
            </p:nvSpPr>
            <p:spPr>
              <a:xfrm>
                <a:off x="7629685" y="2222672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5-Point Star 12"/>
              <p:cNvSpPr/>
              <p:nvPr/>
            </p:nvSpPr>
            <p:spPr>
              <a:xfrm>
                <a:off x="7629685" y="3224068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6896036" y="3120285"/>
                <a:ext cx="814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Stars</a:t>
                </a:r>
                <a:endParaRPr lang="en-US" sz="24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957908" y="2770419"/>
              <a:ext cx="1101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Physics</a:t>
              </a:r>
              <a:endParaRPr lang="en-US" sz="2400" b="1" dirty="0"/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7408" y="2145000"/>
            <a:ext cx="3009108" cy="292288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937" y="5461524"/>
            <a:ext cx="3684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David </a:t>
            </a:r>
            <a:r>
              <a:rPr lang="en-US" sz="2400" dirty="0" err="1" smtClean="0"/>
              <a:t>Frayer</a:t>
            </a:r>
            <a:r>
              <a:rPr lang="en-US" sz="2400" dirty="0" smtClean="0"/>
              <a:t>, Adam Leroy,</a:t>
            </a:r>
          </a:p>
          <a:p>
            <a:r>
              <a:rPr lang="en-US" sz="2400" dirty="0" smtClean="0"/>
              <a:t>Josh </a:t>
            </a:r>
            <a:r>
              <a:rPr lang="en-US" sz="2400" dirty="0" err="1" smtClean="0"/>
              <a:t>Marvil</a:t>
            </a:r>
            <a:r>
              <a:rPr lang="en-US" sz="2400" dirty="0" smtClean="0"/>
              <a:t>, Antonio </a:t>
            </a:r>
            <a:r>
              <a:rPr lang="en-US" sz="2400" dirty="0" err="1" smtClean="0"/>
              <a:t>Usero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Most studies of star formation to date have used CO to trace the molecular gas.</a:t>
            </a:r>
            <a:endParaRPr lang="en-US" sz="3600" b="1" dirty="0"/>
          </a:p>
        </p:txBody>
      </p:sp>
      <p:pic>
        <p:nvPicPr>
          <p:cNvPr id="4" name="Content Placeholder 3" descr="Screenshot_4_27_13_11_34_AM-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906" b="-4906"/>
          <a:stretch>
            <a:fillRect/>
          </a:stretch>
        </p:blipFill>
        <p:spPr>
          <a:xfrm>
            <a:off x="457200" y="156171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326358" y="5941497"/>
            <a:ext cx="13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Leroy+ 2008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HCN </a:t>
            </a:r>
            <a:r>
              <a:rPr lang="en-US" sz="3600" b="1" dirty="0" smtClean="0"/>
              <a:t>may be better tracers of the dense molecular gas that forms stars.</a:t>
            </a:r>
            <a:endParaRPr lang="en-US" sz="3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777264" y="1942137"/>
            <a:ext cx="4006427" cy="4075946"/>
            <a:chOff x="4777264" y="1942137"/>
            <a:chExt cx="4006427" cy="4075946"/>
          </a:xfrm>
        </p:grpSpPr>
        <p:pic>
          <p:nvPicPr>
            <p:cNvPr id="5" name="Picture 4" descr="Screenshot_4_27_13_11_42_AM-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7264" y="1942137"/>
              <a:ext cx="4006427" cy="3657600"/>
            </a:xfrm>
            <a:prstGeom prst="rect">
              <a:avLst/>
            </a:prstGeom>
            <a:ln w="38100">
              <a:solidFill>
                <a:schemeClr val="tx1">
                  <a:lumMod val="75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410292" y="5648751"/>
              <a:ext cx="237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BFBFBF"/>
                  </a:solidFill>
                </a:rPr>
                <a:t>Gao</a:t>
              </a:r>
              <a:r>
                <a:rPr lang="en-US" dirty="0" smtClean="0">
                  <a:solidFill>
                    <a:srgbClr val="BFBFBF"/>
                  </a:solidFill>
                </a:rPr>
                <a:t> &amp; Solomon (2004)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2238" y="1942137"/>
            <a:ext cx="4101253" cy="4116476"/>
            <a:chOff x="282238" y="1942137"/>
            <a:chExt cx="4101253" cy="4116476"/>
          </a:xfrm>
        </p:grpSpPr>
        <p:pic>
          <p:nvPicPr>
            <p:cNvPr id="6" name="Picture 5" descr="Screenshot_4_27_13_11_43_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238" y="1942137"/>
              <a:ext cx="4101253" cy="3657600"/>
            </a:xfrm>
            <a:prstGeom prst="rect">
              <a:avLst/>
            </a:prstGeom>
            <a:ln w="38100">
              <a:solidFill>
                <a:schemeClr val="tx1">
                  <a:lumMod val="75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010092" y="5689281"/>
              <a:ext cx="237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BFBFBF"/>
                  </a:solidFill>
                </a:rPr>
                <a:t>Gao</a:t>
              </a:r>
              <a:r>
                <a:rPr lang="en-US" dirty="0" smtClean="0">
                  <a:solidFill>
                    <a:srgbClr val="BFBFBF"/>
                  </a:solidFill>
                </a:rPr>
                <a:t> &amp; Solomon (2004)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c1569_hst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7" y="654293"/>
            <a:ext cx="9205697" cy="5537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550"/>
            <a:ext cx="8229600" cy="79708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GBT is an excellent 4mm telescope.</a:t>
            </a:r>
            <a:endParaRPr lang="en-US" sz="3600" b="1" dirty="0"/>
          </a:p>
        </p:txBody>
      </p:sp>
      <p:pic>
        <p:nvPicPr>
          <p:cNvPr id="4" name="Picture 3" descr="Screenshot_4_27_13_12_26_PM.png"/>
          <p:cNvPicPr>
            <a:picLocks noChangeAspect="1"/>
          </p:cNvPicPr>
          <p:nvPr/>
        </p:nvPicPr>
        <p:blipFill>
          <a:blip r:embed="rId3"/>
          <a:srcRect l="4469" t="3009" r="33835"/>
          <a:stretch>
            <a:fillRect/>
          </a:stretch>
        </p:blipFill>
        <p:spPr>
          <a:xfrm>
            <a:off x="3163355" y="2298024"/>
            <a:ext cx="2523193" cy="27432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068" y="2298024"/>
            <a:ext cx="3052293" cy="27432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36080"/>
          <a:stretch>
            <a:fillRect/>
          </a:stretch>
        </p:blipFill>
        <p:spPr>
          <a:xfrm>
            <a:off x="294096" y="2298024"/>
            <a:ext cx="2628897" cy="27432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491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Initial observations show that GBT can produce excellent HCN</a:t>
            </a:r>
            <a:r>
              <a:rPr lang="en-US" sz="3600" b="1" dirty="0" smtClean="0"/>
              <a:t> maps </a:t>
            </a:r>
            <a:r>
              <a:rPr lang="en-US" sz="3600" b="1" dirty="0" smtClean="0"/>
              <a:t>of galaxies. 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52367" y="1600200"/>
            <a:ext cx="4658505" cy="5037552"/>
            <a:chOff x="2252367" y="1600200"/>
            <a:chExt cx="4658505" cy="5037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30115" t="6496" r="18873" b="20284"/>
            <a:stretch>
              <a:fillRect/>
            </a:stretch>
          </p:blipFill>
          <p:spPr>
            <a:xfrm>
              <a:off x="2252367" y="1600200"/>
              <a:ext cx="4639265" cy="4572000"/>
            </a:xfrm>
            <a:prstGeom prst="rect">
              <a:avLst/>
            </a:prstGeom>
            <a:ln w="38100">
              <a:solidFill>
                <a:schemeClr val="tx1">
                  <a:lumMod val="75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963522" y="6268420"/>
              <a:ext cx="294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BFBFBF"/>
                  </a:solidFill>
                </a:rPr>
                <a:t>Kepley+ (2013, in prep)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99583" y="1600200"/>
            <a:ext cx="389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BFBFBF"/>
                </a:solidFill>
              </a:rPr>
              <a:t>Color image: 6GHz radio </a:t>
            </a:r>
            <a:r>
              <a:rPr lang="en-US" dirty="0" smtClean="0">
                <a:solidFill>
                  <a:srgbClr val="BFBFBF"/>
                </a:solidFill>
              </a:rPr>
              <a:t>continuum (</a:t>
            </a:r>
            <a:r>
              <a:rPr lang="en-US" dirty="0" err="1" smtClean="0">
                <a:solidFill>
                  <a:srgbClr val="BFBFBF"/>
                </a:solidFill>
              </a:rPr>
              <a:t>Marvil</a:t>
            </a:r>
            <a:r>
              <a:rPr lang="en-US" dirty="0" smtClean="0">
                <a:solidFill>
                  <a:srgbClr val="BFBFBF"/>
                </a:solidFill>
              </a:rPr>
              <a:t>+ 2013, in prep)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ARGUS (late 2014) will significantly increase the mapping speed of the GBT.</a:t>
            </a:r>
            <a:endParaRPr lang="en-US" sz="3600" b="1" dirty="0"/>
          </a:p>
        </p:txBody>
      </p:sp>
      <p:pic>
        <p:nvPicPr>
          <p:cNvPr id="4" name="Content Placeholder 3" descr="argus.jpeg"/>
          <p:cNvPicPr>
            <a:picLocks noGrp="1" noChangeAspect="1"/>
          </p:cNvPicPr>
          <p:nvPr>
            <p:ph idx="1"/>
          </p:nvPr>
        </p:nvPicPr>
        <p:blipFill>
          <a:blip r:embed="rId2"/>
          <a:srcRect t="446" b="-596"/>
          <a:stretch>
            <a:fillRect/>
          </a:stretch>
        </p:blipFill>
        <p:spPr>
          <a:xfrm>
            <a:off x="457200" y="1532780"/>
            <a:ext cx="8229600" cy="4100311"/>
          </a:xfr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02972" y="5819218"/>
            <a:ext cx="805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Argus is a collaboration between Stanford (PI Sarah Church), Caltech, JPL, Univ. Maryland, Univ. Miami, and NRAO.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669961" y="2524069"/>
            <a:ext cx="7770034" cy="2303463"/>
            <a:chOff x="642937" y="1794529"/>
            <a:chExt cx="7770034" cy="2303463"/>
          </a:xfrm>
        </p:grpSpPr>
        <p:sp>
          <p:nvSpPr>
            <p:cNvPr id="3" name="Cloud 2"/>
            <p:cNvSpPr/>
            <p:nvPr/>
          </p:nvSpPr>
          <p:spPr>
            <a:xfrm>
              <a:off x="642937" y="1794529"/>
              <a:ext cx="2303463" cy="23034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797035" y="2649257"/>
              <a:ext cx="1648089" cy="7569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0358" y="2585753"/>
              <a:ext cx="14805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Molecular</a:t>
              </a:r>
            </a:p>
            <a:p>
              <a:pPr algn="ctr"/>
              <a:r>
                <a:rPr lang="en-US" sz="2400" b="1" dirty="0" smtClean="0"/>
                <a:t> Gas </a:t>
              </a: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6241428" y="1872806"/>
              <a:ext cx="2171543" cy="2157890"/>
              <a:chOff x="6035040" y="2222672"/>
              <a:chExt cx="2171543" cy="215789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6035040" y="2358721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" name="5-Point Star 8"/>
              <p:cNvSpPr/>
              <p:nvPr/>
            </p:nvSpPr>
            <p:spPr>
              <a:xfrm>
                <a:off x="6323489" y="3226766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5-Point Star 9"/>
              <p:cNvSpPr/>
              <p:nvPr/>
            </p:nvSpPr>
            <p:spPr>
              <a:xfrm>
                <a:off x="7052787" y="3803664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5-Point Star 10"/>
              <p:cNvSpPr/>
              <p:nvPr/>
            </p:nvSpPr>
            <p:spPr>
              <a:xfrm>
                <a:off x="6900387" y="2647170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5-Point Star 11"/>
              <p:cNvSpPr/>
              <p:nvPr/>
            </p:nvSpPr>
            <p:spPr>
              <a:xfrm>
                <a:off x="7629685" y="2222672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5-Point Star 12"/>
              <p:cNvSpPr/>
              <p:nvPr/>
            </p:nvSpPr>
            <p:spPr>
              <a:xfrm>
                <a:off x="7629685" y="3224068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6896036" y="3120285"/>
                <a:ext cx="814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Stars</a:t>
                </a:r>
                <a:endParaRPr lang="en-US" sz="24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957908" y="2770419"/>
              <a:ext cx="1101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Physics</a:t>
              </a:r>
              <a:endParaRPr lang="en-US" sz="2400" b="1" dirty="0"/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681" y="80828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Lastest</a:t>
            </a:r>
            <a:r>
              <a:rPr lang="en-US" sz="2400" dirty="0" smtClean="0"/>
              <a:t> generation of radio telescope are driving studies of star formation in extreme galactic environments.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9681" y="2664021"/>
            <a:ext cx="7315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ionized gas in the center of IC 342 has multiple density components including a significant component with a density comparable to </a:t>
            </a:r>
            <a:r>
              <a:rPr lang="en-US" sz="2400" dirty="0" err="1" smtClean="0"/>
              <a:t>ultracompact</a:t>
            </a:r>
            <a:r>
              <a:rPr lang="en-US" sz="2400" dirty="0" smtClean="0"/>
              <a:t> HII regions.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681" y="488909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capabilities of the GBT make resolved studies of the very dense, star-forming gas in galaxies possible.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c1569_hst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7" y="654293"/>
            <a:ext cx="9205697" cy="5537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8534" y="6383886"/>
            <a:ext cx="316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BFBFBF"/>
                </a:solidFill>
              </a:rPr>
              <a:t>akepley@nrao.edu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42"/>
            <a:ext cx="9144000" cy="1200329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Radio recombination lines are  </a:t>
            </a:r>
            <a:br>
              <a:rPr lang="en-US" sz="3600" b="1" dirty="0" smtClean="0"/>
            </a:br>
            <a:r>
              <a:rPr lang="en-US" sz="3600" b="1" dirty="0" smtClean="0"/>
              <a:t>more powerful than free-free emission.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8214" y="2384264"/>
          <a:ext cx="8360586" cy="260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680"/>
                <a:gridCol w="2793453"/>
                <a:gridCol w="2793453"/>
              </a:tblGrid>
              <a:tr h="450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Free-free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Radio Recombination Lines</a:t>
                      </a:r>
                      <a:endParaRPr lang="en-US" dirty="0"/>
                    </a:p>
                  </a:txBody>
                  <a:tcPr/>
                </a:tc>
              </a:tr>
              <a:tr h="45678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ionizing photons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4F81BD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>
                        <a:solidFill>
                          <a:srgbClr val="4F81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F81BD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>
                        <a:solidFill>
                          <a:srgbClr val="4F81BD"/>
                        </a:solidFill>
                      </a:endParaRPr>
                    </a:p>
                  </a:txBody>
                  <a:tcPr/>
                </a:tc>
              </a:tr>
              <a:tr h="788414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RMS density</a:t>
                      </a:r>
                      <a:r>
                        <a:rPr lang="en-US" baseline="0" dirty="0" smtClean="0">
                          <a:latin typeface="+mn-lt"/>
                        </a:rPr>
                        <a:t> through the emission measure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456780">
                <a:tc>
                  <a:txBody>
                    <a:bodyPr/>
                    <a:lstStyle/>
                    <a:p>
                      <a:r>
                        <a:rPr lang="en-US" dirty="0" smtClean="0"/>
                        <a:t>Filling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✗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F81BD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>
                        <a:solidFill>
                          <a:srgbClr val="4F81BD"/>
                        </a:solidFill>
                      </a:endParaRPr>
                    </a:p>
                  </a:txBody>
                  <a:tcPr/>
                </a:tc>
              </a:tr>
              <a:tr h="456780">
                <a:tc>
                  <a:txBody>
                    <a:bodyPr/>
                    <a:lstStyle/>
                    <a:p>
                      <a:r>
                        <a:rPr lang="en-US" dirty="0" smtClean="0"/>
                        <a:t>Kinematics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79646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✗</a:t>
                      </a:r>
                      <a:endParaRPr lang="en-US" dirty="0">
                        <a:solidFill>
                          <a:srgbClr val="F796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F81BD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>
                        <a:solidFill>
                          <a:srgbClr val="4F81B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1183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Initial models of the center of IC 342 suggest that multiple density components are present.</a:t>
            </a:r>
            <a:endParaRPr lang="en-US" sz="3600" b="1" dirty="0"/>
          </a:p>
        </p:txBody>
      </p:sp>
      <p:pic>
        <p:nvPicPr>
          <p:cNvPr id="3" name="Picture 2" descr="best_fit_models_h57_h99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1" y="1417924"/>
            <a:ext cx="6424258" cy="4905797"/>
          </a:xfrm>
          <a:prstGeom prst="rect">
            <a:avLst/>
          </a:prstGeom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Box 3"/>
          <p:cNvSpPr txBox="1"/>
          <p:nvPr/>
        </p:nvSpPr>
        <p:spPr>
          <a:xfrm>
            <a:off x="5570550" y="6323721"/>
            <a:ext cx="234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Kepley+ 2013 ( in prep)</a:t>
            </a:r>
            <a:endParaRPr lang="en-US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-886"/>
            <a:ext cx="9136062" cy="1200329"/>
          </a:xfr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Molecular gas clouds collapse to form stars, but detailed physics is complicated.</a:t>
            </a:r>
            <a:endParaRPr lang="en-US" sz="3600" b="1" dirty="0"/>
          </a:p>
        </p:txBody>
      </p:sp>
      <p:sp>
        <p:nvSpPr>
          <p:cNvPr id="3" name="Cloud 2"/>
          <p:cNvSpPr/>
          <p:nvPr/>
        </p:nvSpPr>
        <p:spPr>
          <a:xfrm>
            <a:off x="642937" y="1794529"/>
            <a:ext cx="2303463" cy="230346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97035" y="2649257"/>
            <a:ext cx="1648089" cy="756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3436942" y="3872887"/>
            <a:ext cx="2920842" cy="2072977"/>
            <a:chOff x="3436942" y="4222753"/>
            <a:chExt cx="2920842" cy="2072977"/>
          </a:xfrm>
        </p:grpSpPr>
        <p:sp>
          <p:nvSpPr>
            <p:cNvPr id="15" name="TextBox 14"/>
            <p:cNvSpPr txBox="1"/>
            <p:nvPr/>
          </p:nvSpPr>
          <p:spPr>
            <a:xfrm>
              <a:off x="3436942" y="4222753"/>
              <a:ext cx="2920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Angular Momentum?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6942" y="4759857"/>
              <a:ext cx="23281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Magnetic Fields?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36942" y="5296961"/>
              <a:ext cx="17481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Turbulence?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36942" y="5834065"/>
              <a:ext cx="27980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/>
                <a:t>Radiative</a:t>
              </a:r>
              <a:r>
                <a:rPr lang="en-US" sz="2400" b="1" dirty="0" smtClean="0"/>
                <a:t> Feedback?</a:t>
              </a:r>
              <a:endParaRPr lang="en-US" sz="24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00358" y="2585753"/>
            <a:ext cx="148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Molecular </a:t>
            </a:r>
          </a:p>
          <a:p>
            <a:pPr algn="ctr"/>
            <a:r>
              <a:rPr lang="en-US" sz="2400" b="1" dirty="0" smtClean="0"/>
              <a:t>Gas 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6241428" y="1872806"/>
            <a:ext cx="2171543" cy="2157890"/>
            <a:chOff x="6035040" y="2222672"/>
            <a:chExt cx="2171543" cy="2157890"/>
          </a:xfrm>
        </p:grpSpPr>
        <p:sp>
          <p:nvSpPr>
            <p:cNvPr id="7" name="5-Point Star 6"/>
            <p:cNvSpPr/>
            <p:nvPr/>
          </p:nvSpPr>
          <p:spPr>
            <a:xfrm>
              <a:off x="6035040" y="2358721"/>
              <a:ext cx="576898" cy="576898"/>
            </a:xfrm>
            <a:prstGeom prst="star5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5-Point Star 8"/>
            <p:cNvSpPr/>
            <p:nvPr/>
          </p:nvSpPr>
          <p:spPr>
            <a:xfrm>
              <a:off x="6323489" y="3226766"/>
              <a:ext cx="576898" cy="576898"/>
            </a:xfrm>
            <a:prstGeom prst="star5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5-Point Star 9"/>
            <p:cNvSpPr/>
            <p:nvPr/>
          </p:nvSpPr>
          <p:spPr>
            <a:xfrm>
              <a:off x="7052787" y="3803664"/>
              <a:ext cx="576898" cy="576898"/>
            </a:xfrm>
            <a:prstGeom prst="star5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5-Point Star 10"/>
            <p:cNvSpPr/>
            <p:nvPr/>
          </p:nvSpPr>
          <p:spPr>
            <a:xfrm>
              <a:off x="6900387" y="2647170"/>
              <a:ext cx="576898" cy="576898"/>
            </a:xfrm>
            <a:prstGeom prst="star5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5-Point Star 11"/>
            <p:cNvSpPr/>
            <p:nvPr/>
          </p:nvSpPr>
          <p:spPr>
            <a:xfrm>
              <a:off x="7629685" y="2222672"/>
              <a:ext cx="576898" cy="576898"/>
            </a:xfrm>
            <a:prstGeom prst="star5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5-Point Star 12"/>
            <p:cNvSpPr/>
            <p:nvPr/>
          </p:nvSpPr>
          <p:spPr>
            <a:xfrm>
              <a:off x="7629685" y="3224068"/>
              <a:ext cx="576898" cy="576898"/>
            </a:xfrm>
            <a:prstGeom prst="star5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896036" y="3120285"/>
              <a:ext cx="814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Stars</a:t>
              </a:r>
              <a:endParaRPr lang="en-US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57908" y="2770419"/>
            <a:ext cx="110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Physics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495" y="4409991"/>
            <a:ext cx="260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are molecular </a:t>
            </a:r>
          </a:p>
          <a:p>
            <a:r>
              <a:rPr lang="en-US" sz="2400" b="1" dirty="0" smtClean="0"/>
              <a:t>clouds formed?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29309" y="4457675"/>
            <a:ext cx="26718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are the properties of young massive stars?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" y="5356928"/>
            <a:ext cx="260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are their properties?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Different physical processes may dominate star formation in different galaxies.</a:t>
            </a:r>
            <a:endParaRPr lang="en-US" sz="3600" b="1" dirty="0"/>
          </a:p>
        </p:txBody>
      </p:sp>
      <p:pic>
        <p:nvPicPr>
          <p:cNvPr id="3" name="Picture 2" descr="sings_3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4" y="1584402"/>
            <a:ext cx="5709178" cy="4893581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69961" y="2139189"/>
            <a:ext cx="7770034" cy="2303463"/>
            <a:chOff x="642937" y="1794529"/>
            <a:chExt cx="7770034" cy="2303463"/>
          </a:xfrm>
        </p:grpSpPr>
        <p:sp>
          <p:nvSpPr>
            <p:cNvPr id="3" name="Cloud 2"/>
            <p:cNvSpPr/>
            <p:nvPr/>
          </p:nvSpPr>
          <p:spPr>
            <a:xfrm>
              <a:off x="642937" y="1794529"/>
              <a:ext cx="2303463" cy="23034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797035" y="2649257"/>
              <a:ext cx="1648089" cy="7569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0358" y="2585753"/>
              <a:ext cx="14805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Molecular </a:t>
              </a:r>
            </a:p>
            <a:p>
              <a:pPr algn="ctr"/>
              <a:r>
                <a:rPr lang="en-US" sz="2400" b="1" dirty="0" smtClean="0"/>
                <a:t>Gas </a:t>
              </a:r>
            </a:p>
          </p:txBody>
        </p:sp>
        <p:grpSp>
          <p:nvGrpSpPr>
            <p:cNvPr id="5" name="Group 26"/>
            <p:cNvGrpSpPr/>
            <p:nvPr/>
          </p:nvGrpSpPr>
          <p:grpSpPr>
            <a:xfrm>
              <a:off x="6241428" y="1872806"/>
              <a:ext cx="2171543" cy="2157890"/>
              <a:chOff x="6035040" y="2222672"/>
              <a:chExt cx="2171543" cy="215789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6035040" y="2358721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" name="5-Point Star 8"/>
              <p:cNvSpPr/>
              <p:nvPr/>
            </p:nvSpPr>
            <p:spPr>
              <a:xfrm>
                <a:off x="6323489" y="3226766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5-Point Star 9"/>
              <p:cNvSpPr/>
              <p:nvPr/>
            </p:nvSpPr>
            <p:spPr>
              <a:xfrm>
                <a:off x="7052787" y="3803664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5-Point Star 10"/>
              <p:cNvSpPr/>
              <p:nvPr/>
            </p:nvSpPr>
            <p:spPr>
              <a:xfrm>
                <a:off x="6900387" y="2647170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" name="5-Point Star 11"/>
              <p:cNvSpPr/>
              <p:nvPr/>
            </p:nvSpPr>
            <p:spPr>
              <a:xfrm>
                <a:off x="7629685" y="2222672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5-Point Star 12"/>
              <p:cNvSpPr/>
              <p:nvPr/>
            </p:nvSpPr>
            <p:spPr>
              <a:xfrm>
                <a:off x="7629685" y="3224068"/>
                <a:ext cx="576898" cy="576898"/>
              </a:xfrm>
              <a:prstGeom prst="star5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6896036" y="3120285"/>
                <a:ext cx="814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Stars</a:t>
                </a:r>
                <a:endParaRPr lang="en-US" sz="24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957908" y="2770419"/>
              <a:ext cx="1101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Physics</a:t>
              </a:r>
              <a:endParaRPr lang="en-US" sz="2400" b="1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5916765" y="1760120"/>
            <a:ext cx="3009108" cy="292288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70849" y="5132497"/>
            <a:ext cx="37259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Dana </a:t>
            </a:r>
            <a:r>
              <a:rPr lang="en-US" sz="2400" dirty="0" err="1" smtClean="0"/>
              <a:t>Balser</a:t>
            </a:r>
            <a:r>
              <a:rPr lang="en-US" sz="2400" dirty="0" smtClean="0"/>
              <a:t>, Laura </a:t>
            </a:r>
            <a:r>
              <a:rPr lang="en-US" sz="2400" dirty="0" err="1" smtClean="0"/>
              <a:t>Chomiuk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Miller Goss, Kelsey Johnson, </a:t>
            </a:r>
          </a:p>
          <a:p>
            <a:r>
              <a:rPr lang="en-US" sz="2400" dirty="0" smtClean="0"/>
              <a:t>David Meier, D.J. Pisano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64"/>
            <a:ext cx="9144000" cy="140784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Young massive stars ionize the ISM, which emits radio recombination lines.</a:t>
            </a:r>
            <a:endParaRPr lang="en-US" sz="4000" b="1" dirty="0"/>
          </a:p>
        </p:txBody>
      </p:sp>
      <p:sp>
        <p:nvSpPr>
          <p:cNvPr id="44" name="Oval 43"/>
          <p:cNvSpPr/>
          <p:nvPr/>
        </p:nvSpPr>
        <p:spPr>
          <a:xfrm>
            <a:off x="649789" y="2386645"/>
            <a:ext cx="2596506" cy="25984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525969" y="3200770"/>
            <a:ext cx="822960" cy="822960"/>
          </a:xfrm>
          <a:prstGeom prst="star5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28" descr="n253_58a_h59a_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3067" t="15865" r="46050" b="60111"/>
              <a:stretch>
                <a:fillRect/>
              </a:stretch>
            </p:blipFill>
          </mc:Choice>
          <mc:Fallback>
            <p:blipFill>
              <a:blip r:embed="rId4"/>
              <a:srcRect l="13067" t="15865" r="46050" b="60111"/>
              <a:stretch>
                <a:fillRect/>
              </a:stretch>
            </p:blipFill>
          </mc:Fallback>
        </mc:AlternateContent>
        <p:spPr>
          <a:xfrm>
            <a:off x="5904582" y="2691761"/>
            <a:ext cx="2614529" cy="198824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ight Arrow 29"/>
          <p:cNvSpPr/>
          <p:nvPr/>
        </p:nvSpPr>
        <p:spPr>
          <a:xfrm>
            <a:off x="3796767" y="3196371"/>
            <a:ext cx="1783536" cy="97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20117" y="4705886"/>
            <a:ext cx="262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BFBFBF"/>
                </a:solidFill>
              </a:rPr>
              <a:t>Kepley+ 2011</a:t>
            </a:r>
            <a:endParaRPr lang="en-US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8542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 recombination lines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transitions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b</a:t>
            </a:r>
            <a:r>
              <a:rPr lang="en-US" sz="3600" b="1" noProof="0" dirty="0" err="1" smtClean="0">
                <a:latin typeface="+mj-lt"/>
                <a:ea typeface="+mj-ea"/>
                <a:cs typeface="+mj-cs"/>
              </a:rPr>
              <a:t>etween</a:t>
            </a:r>
            <a:r>
              <a:rPr lang="en-US" sz="3600" b="1" noProof="0" dirty="0" smtClean="0">
                <a:latin typeface="+mj-lt"/>
                <a:ea typeface="+mj-ea"/>
                <a:cs typeface="+mj-cs"/>
              </a:rPr>
              <a:t> the outer levels of an atom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364331" y="1821860"/>
            <a:ext cx="4427919" cy="3892652"/>
            <a:chOff x="751582" y="1726374"/>
            <a:chExt cx="3626478" cy="3188092"/>
          </a:xfrm>
        </p:grpSpPr>
        <p:sp>
          <p:nvSpPr>
            <p:cNvPr id="5" name="Oval 4"/>
            <p:cNvSpPr/>
            <p:nvPr/>
          </p:nvSpPr>
          <p:spPr>
            <a:xfrm>
              <a:off x="2243578" y="3201243"/>
              <a:ext cx="238559" cy="238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17160" y="2398867"/>
              <a:ext cx="1841215" cy="1854635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1582" y="1726374"/>
              <a:ext cx="3165022" cy="3188092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9732" y="2608063"/>
              <a:ext cx="961666" cy="3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n</a:t>
              </a:r>
              <a:r>
                <a:rPr lang="en-US" sz="2400" b="1" dirty="0" smtClean="0"/>
                <a:t> = 57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8223" y="1774313"/>
              <a:ext cx="899837" cy="3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n</a:t>
              </a:r>
              <a:r>
                <a:rPr lang="en-US" sz="2400" b="1" dirty="0" smtClean="0"/>
                <a:t> = 58</a:t>
              </a:r>
              <a:endParaRPr lang="en-US" sz="2400" b="1" dirty="0"/>
            </a:p>
          </p:txBody>
        </p:sp>
        <p:cxnSp>
          <p:nvCxnSpPr>
            <p:cNvPr id="11" name="Straight Arrow Connector 10"/>
            <p:cNvCxnSpPr>
              <a:stCxn id="7" idx="7"/>
              <a:endCxn id="6" idx="7"/>
            </p:cNvCxnSpPr>
            <p:nvPr/>
          </p:nvCxnSpPr>
          <p:spPr>
            <a:xfrm rot="16200000" flipH="1" flipV="1">
              <a:off x="2982310" y="2199683"/>
              <a:ext cx="477212" cy="4643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89346" y="2326058"/>
              <a:ext cx="424108" cy="3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γ</a:t>
              </a:r>
              <a:endParaRPr lang="en-US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7446" y="6118596"/>
            <a:ext cx="780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Found throughout radio/</a:t>
            </a:r>
            <a:r>
              <a:rPr lang="en-US" sz="2400" b="1" dirty="0" err="1" smtClean="0"/>
              <a:t>submm</a:t>
            </a:r>
            <a:r>
              <a:rPr lang="en-US" sz="2400" b="1" dirty="0" smtClean="0"/>
              <a:t> band (~1 GHz to 1000 GHz)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64"/>
            <a:ext cx="9144000" cy="140784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/>
              <a:t>RRLs</a:t>
            </a:r>
            <a:r>
              <a:rPr lang="en-US" sz="4000" b="1" dirty="0" smtClean="0"/>
              <a:t> give densities,</a:t>
            </a:r>
            <a:r>
              <a:rPr lang="en-US" sz="4000" b="1" dirty="0" smtClean="0"/>
              <a:t> sizes, </a:t>
            </a:r>
            <a:r>
              <a:rPr lang="en-US" sz="4000" b="1" dirty="0" smtClean="0"/>
              <a:t>and kinematics</a:t>
            </a:r>
            <a:r>
              <a:rPr lang="en-US" sz="4000" b="1" dirty="0" smtClean="0"/>
              <a:t> of HII regions.</a:t>
            </a:r>
            <a:endParaRPr lang="en-US" sz="4000" b="1" dirty="0"/>
          </a:p>
        </p:txBody>
      </p:sp>
      <p:grpSp>
        <p:nvGrpSpPr>
          <p:cNvPr id="3" name="Group 21"/>
          <p:cNvGrpSpPr/>
          <p:nvPr/>
        </p:nvGrpSpPr>
        <p:grpSpPr>
          <a:xfrm>
            <a:off x="247984" y="2161451"/>
            <a:ext cx="4215159" cy="4030475"/>
            <a:chOff x="2332477" y="2057400"/>
            <a:chExt cx="3984580" cy="3810000"/>
          </a:xfrm>
        </p:grpSpPr>
        <p:sp>
          <p:nvSpPr>
            <p:cNvPr id="10" name="Oval 9"/>
            <p:cNvSpPr/>
            <p:nvPr/>
          </p:nvSpPr>
          <p:spPr>
            <a:xfrm>
              <a:off x="2332477" y="2057400"/>
              <a:ext cx="3984580" cy="3810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378200" y="276860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14850" y="239395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65450" y="383540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96167" y="318770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81867" y="423545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78200" y="485775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70253" y="302260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43450" y="383540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645150" y="386080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43450" y="4984750"/>
              <a:ext cx="228600" cy="254000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>
            <a:stCxn id="10" idx="7"/>
            <a:endCxn id="56" idx="1"/>
          </p:cNvCxnSpPr>
          <p:nvPr/>
        </p:nvCxnSpPr>
        <p:spPr>
          <a:xfrm rot="5400000" flipH="1" flipV="1">
            <a:off x="4730987" y="1655418"/>
            <a:ext cx="211142" cy="1981423"/>
          </a:xfrm>
          <a:prstGeom prst="straightConnector1">
            <a:avLst/>
          </a:prstGeom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6" idx="2"/>
            <a:endCxn id="57" idx="0"/>
          </p:cNvCxnSpPr>
          <p:nvPr/>
        </p:nvCxnSpPr>
        <p:spPr>
          <a:xfrm rot="5400000">
            <a:off x="6463111" y="3952225"/>
            <a:ext cx="890126" cy="2031"/>
          </a:xfrm>
          <a:prstGeom prst="straightConnector1">
            <a:avLst/>
          </a:prstGeom>
          <a:ln w="38100" cap="flat" cmpd="sng" algn="ctr">
            <a:solidFill>
              <a:srgbClr val="558ED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60"/>
          <p:cNvGrpSpPr/>
          <p:nvPr/>
        </p:nvGrpSpPr>
        <p:grpSpPr>
          <a:xfrm>
            <a:off x="5827270" y="1572939"/>
            <a:ext cx="2163838" cy="1935238"/>
            <a:chOff x="5699033" y="1886857"/>
            <a:chExt cx="2163838" cy="1935238"/>
          </a:xfrm>
        </p:grpSpPr>
        <p:grpSp>
          <p:nvGrpSpPr>
            <p:cNvPr id="12" name="Group 42"/>
            <p:cNvGrpSpPr/>
            <p:nvPr/>
          </p:nvGrpSpPr>
          <p:grpSpPr>
            <a:xfrm>
              <a:off x="5878718" y="2033697"/>
              <a:ext cx="1638300" cy="1626224"/>
              <a:chOff x="5261873" y="2013004"/>
              <a:chExt cx="1638300" cy="16262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261873" y="2013004"/>
                <a:ext cx="13550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Densities</a:t>
                </a:r>
                <a:endParaRPr lang="en-US" sz="24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261873" y="2595284"/>
                <a:ext cx="80006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Sizes</a:t>
                </a:r>
                <a:endParaRPr lang="en-US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61873" y="3177563"/>
                <a:ext cx="16383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Kinematics</a:t>
                </a:r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5699033" y="1886857"/>
              <a:ext cx="2163838" cy="1935238"/>
            </a:xfrm>
            <a:prstGeom prst="roundRect">
              <a:avLst/>
            </a:prstGeom>
            <a:noFill/>
            <a:ln w="3810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61"/>
          <p:cNvGrpSpPr/>
          <p:nvPr/>
        </p:nvGrpSpPr>
        <p:grpSpPr>
          <a:xfrm>
            <a:off x="4869406" y="4398303"/>
            <a:ext cx="4075503" cy="1997237"/>
            <a:chOff x="4923353" y="4691430"/>
            <a:chExt cx="4075503" cy="1997237"/>
          </a:xfrm>
        </p:grpSpPr>
        <p:grpSp>
          <p:nvGrpSpPr>
            <p:cNvPr id="24" name="Group 41"/>
            <p:cNvGrpSpPr/>
            <p:nvPr/>
          </p:nvGrpSpPr>
          <p:grpSpPr>
            <a:xfrm>
              <a:off x="5165113" y="4831196"/>
              <a:ext cx="3747691" cy="1626224"/>
              <a:chOff x="7142165" y="2013004"/>
              <a:chExt cx="3747691" cy="16262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142165" y="2013004"/>
                <a:ext cx="2656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Mass of ionized gas</a:t>
                </a:r>
                <a:endParaRPr lang="en-US" sz="2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42165" y="2595284"/>
                <a:ext cx="3747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Number of ionizing photons</a:t>
                </a:r>
                <a:endParaRPr lang="en-US" sz="24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142165" y="3177563"/>
                <a:ext cx="27474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Star formation rates</a:t>
                </a:r>
                <a:endParaRPr lang="en-US" sz="2400" b="1" dirty="0"/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4923353" y="4691430"/>
              <a:ext cx="4075503" cy="1997237"/>
            </a:xfrm>
            <a:prstGeom prst="roundRect">
              <a:avLst/>
            </a:prstGeom>
            <a:noFill/>
            <a:ln w="3810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8" y="30139"/>
            <a:ext cx="9121812" cy="646331"/>
          </a:xfrm>
        </p:spPr>
        <p:txBody>
          <a:bodyPr>
            <a:spAutoFit/>
          </a:bodyPr>
          <a:lstStyle/>
          <a:p>
            <a:pPr algn="l"/>
            <a:r>
              <a:rPr lang="en-US" sz="3600" b="1" dirty="0" smtClean="0"/>
              <a:t>Extragalactic </a:t>
            </a:r>
            <a:r>
              <a:rPr lang="en-US" sz="3600" b="1" dirty="0" err="1" smtClean="0"/>
              <a:t>RRLs</a:t>
            </a:r>
            <a:r>
              <a:rPr lang="en-US" sz="3600" b="1" dirty="0" smtClean="0"/>
              <a:t> were very hard to detect.</a:t>
            </a:r>
            <a:endParaRPr lang="en-US" sz="3600" b="1" dirty="0"/>
          </a:p>
        </p:txBody>
      </p:sp>
      <p:pic>
        <p:nvPicPr>
          <p:cNvPr id="7" name="Picture 6" descr="crr_2006_h53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0031" y="2457207"/>
            <a:ext cx="3802907" cy="2307553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29024" y="1810887"/>
            <a:ext cx="150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</a:rPr>
              <a:t>Faint</a:t>
            </a:r>
            <a:endParaRPr lang="en-US" sz="2400" b="1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024" y="3365093"/>
            <a:ext cx="94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</a:rPr>
              <a:t>Broad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9024" y="4919299"/>
            <a:ext cx="398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</a:rPr>
              <a:t>Brighter at higher frequencies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9378" y="4780022"/>
            <a:ext cx="262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BFBFBF"/>
                </a:solidFill>
              </a:rPr>
              <a:t>Rodriguez-Rico et al. 2006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356690" y="2305561"/>
            <a:ext cx="1109086" cy="40247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2235" y="1621318"/>
            <a:ext cx="152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~20 </a:t>
            </a:r>
            <a:r>
              <a:rPr lang="en-US" sz="2400" b="1" dirty="0" err="1" smtClean="0"/>
              <a:t>mJy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10756" y="3660605"/>
            <a:ext cx="1001714" cy="8945"/>
          </a:xfrm>
          <a:prstGeom prst="straightConnector1">
            <a:avLst/>
          </a:prstGeom>
          <a:ln>
            <a:solidFill>
              <a:srgbClr val="1F497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1774" y="378203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230 km/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899</Words>
  <Application>Microsoft Macintosh PowerPoint</Application>
  <PresentationFormat>On-screen Show (4:3)</PresentationFormat>
  <Paragraphs>146</Paragraphs>
  <Slides>28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Constraining the Physics of  Star Formation in Galaxies  Using the JVLA and GBT</vt:lpstr>
      <vt:lpstr>Slide 2</vt:lpstr>
      <vt:lpstr>Molecular gas clouds collapse to form stars, but detailed physics is complicated.</vt:lpstr>
      <vt:lpstr>Different physical processes may dominate star formation in different galaxies.</vt:lpstr>
      <vt:lpstr>Slide 5</vt:lpstr>
      <vt:lpstr>Young massive stars ionize the ISM, which emits radio recombination lines.</vt:lpstr>
      <vt:lpstr>Slide 7</vt:lpstr>
      <vt:lpstr>RRLs give densities, sizes, and kinematics of HII regions.</vt:lpstr>
      <vt:lpstr>Extragalactic RRLs were very hard to detect.</vt:lpstr>
      <vt:lpstr>The sensitivity of the GBT  allows us to detect fainter RRL sources.</vt:lpstr>
      <vt:lpstr>We followed up the GBT detection with higher resolution VLA observations.</vt:lpstr>
      <vt:lpstr>RRL models need non-LTE physics and radiative transfer.</vt:lpstr>
      <vt:lpstr>RRL observations at multiple frequencies are needed to derive the density and sizes.</vt:lpstr>
      <vt:lpstr>High frequency lines in IC 342 are best fit by small, high density HII regions.</vt:lpstr>
      <vt:lpstr>Low frequency  lines in IC 342 are best fit by  larger, lower density HII regions.</vt:lpstr>
      <vt:lpstr>RRL emission from IC 342 is best fit by multiple density components.</vt:lpstr>
      <vt:lpstr>Slide 17</vt:lpstr>
      <vt:lpstr>Most studies of star formation to date have used CO to trace the molecular gas.</vt:lpstr>
      <vt:lpstr>HCN may be better tracers of the dense molecular gas that forms stars.</vt:lpstr>
      <vt:lpstr>The GBT is an excellent 4mm telescope.</vt:lpstr>
      <vt:lpstr>Initial observations show that GBT can produce excellent HCN maps of galaxies. </vt:lpstr>
      <vt:lpstr>ARGUS (late 2014) will significantly increase the mapping speed of the GBT.</vt:lpstr>
      <vt:lpstr>Slide 23</vt:lpstr>
      <vt:lpstr>Slide 24</vt:lpstr>
      <vt:lpstr>Slide 25</vt:lpstr>
      <vt:lpstr>Slide 26</vt:lpstr>
      <vt:lpstr>Radio recombination lines are   more powerful than free-free emission.</vt:lpstr>
      <vt:lpstr>Initial models of the center of IC 342 suggest that multiple density components are present.</vt:lpstr>
    </vt:vector>
  </TitlesOfParts>
  <Company>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Kepley</dc:creator>
  <cp:lastModifiedBy>Amanda Kepley</cp:lastModifiedBy>
  <cp:revision>37</cp:revision>
  <dcterms:created xsi:type="dcterms:W3CDTF">2013-04-29T10:55:01Z</dcterms:created>
  <dcterms:modified xsi:type="dcterms:W3CDTF">2013-04-29T11:37:58Z</dcterms:modified>
</cp:coreProperties>
</file>