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7" r:id="rId4"/>
    <p:sldId id="274" r:id="rId5"/>
    <p:sldId id="259" r:id="rId6"/>
    <p:sldId id="273" r:id="rId7"/>
    <p:sldId id="271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72" r:id="rId17"/>
    <p:sldId id="269" r:id="rId18"/>
    <p:sldId id="270" r:id="rId19"/>
  </p:sldIdLst>
  <p:sldSz cx="9144000" cy="6858000" type="screen4x3"/>
  <p:notesSz cx="6858000" cy="9144000"/>
  <p:defaultTextStyle>
    <a:defPPr>
      <a:defRPr lang="zh-CN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B7A8F25F-AFE8-AA44-8EBA-5626DC07812D}">
          <p14:sldIdLst>
            <p14:sldId id="256"/>
            <p14:sldId id="258"/>
            <p14:sldId id="257"/>
            <p14:sldId id="274"/>
            <p14:sldId id="259"/>
            <p14:sldId id="273"/>
            <p14:sldId id="271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72"/>
            <p14:sldId id="269"/>
            <p14:sldId id="27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5" d="100"/>
          <a:sy n="95" d="100"/>
        </p:scale>
        <p:origin x="-131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 smtClean="0"/>
              <a:t>单击此处编辑母版副标题样式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18D76-61E2-FD43-87BD-1EC4C1A21FA0}" type="datetimeFigureOut">
              <a:rPr kumimoji="1" lang="zh-CN" altLang="en-US" smtClean="0"/>
              <a:t>13-4-29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A85-4B1F-1E4F-9515-B6AF43A9998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08321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18D76-61E2-FD43-87BD-1EC4C1A21FA0}" type="datetimeFigureOut">
              <a:rPr kumimoji="1" lang="zh-CN" altLang="en-US" smtClean="0"/>
              <a:t>13-4-29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A85-4B1F-1E4F-9515-B6AF43A9998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69747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18D76-61E2-FD43-87BD-1EC4C1A21FA0}" type="datetimeFigureOut">
              <a:rPr kumimoji="1" lang="zh-CN" altLang="en-US" smtClean="0"/>
              <a:t>13-4-29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A85-4B1F-1E4F-9515-B6AF43A9998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55991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18D76-61E2-FD43-87BD-1EC4C1A21FA0}" type="datetimeFigureOut">
              <a:rPr kumimoji="1" lang="zh-CN" altLang="en-US" smtClean="0"/>
              <a:t>13-4-29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A85-4B1F-1E4F-9515-B6AF43A9998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91235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18D76-61E2-FD43-87BD-1EC4C1A21FA0}" type="datetimeFigureOut">
              <a:rPr kumimoji="1" lang="zh-CN" altLang="en-US" smtClean="0"/>
              <a:t>13-4-29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A85-4B1F-1E4F-9515-B6AF43A9998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721139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18D76-61E2-FD43-87BD-1EC4C1A21FA0}" type="datetimeFigureOut">
              <a:rPr kumimoji="1" lang="zh-CN" altLang="en-US" smtClean="0"/>
              <a:t>13-4-29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A85-4B1F-1E4F-9515-B6AF43A9998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29910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18D76-61E2-FD43-87BD-1EC4C1A21FA0}" type="datetimeFigureOut">
              <a:rPr kumimoji="1" lang="zh-CN" altLang="en-US" smtClean="0"/>
              <a:t>13-4-29</a:t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A85-4B1F-1E4F-9515-B6AF43A9998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62291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18D76-61E2-FD43-87BD-1EC4C1A21FA0}" type="datetimeFigureOut">
              <a:rPr kumimoji="1" lang="zh-CN" altLang="en-US" smtClean="0"/>
              <a:t>13-4-29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A85-4B1F-1E4F-9515-B6AF43A9998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5095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18D76-61E2-FD43-87BD-1EC4C1A21FA0}" type="datetimeFigureOut">
              <a:rPr kumimoji="1" lang="zh-CN" altLang="en-US" smtClean="0"/>
              <a:t>13-4-29</a:t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A85-4B1F-1E4F-9515-B6AF43A9998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18260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18D76-61E2-FD43-87BD-1EC4C1A21FA0}" type="datetimeFigureOut">
              <a:rPr kumimoji="1" lang="zh-CN" altLang="en-US" smtClean="0"/>
              <a:t>13-4-29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A85-4B1F-1E4F-9515-B6AF43A9998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391793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18D76-61E2-FD43-87BD-1EC4C1A21FA0}" type="datetimeFigureOut">
              <a:rPr kumimoji="1" lang="zh-CN" altLang="en-US" smtClean="0"/>
              <a:t>13-4-29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A85-4B1F-1E4F-9515-B6AF43A9998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180551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518D76-61E2-FD43-87BD-1EC4C1A21FA0}" type="datetimeFigureOut">
              <a:rPr kumimoji="1" lang="zh-CN" altLang="en-US" smtClean="0"/>
              <a:t>13-4-29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A9FA85-4B1F-1E4F-9515-B6AF43A9998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209407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cv.nrao.edu/~sransom/presto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pulsargraphic.jpg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5104"/>
            <a:ext cx="9144000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48772" y="2130425"/>
            <a:ext cx="8209428" cy="1470025"/>
          </a:xfrm>
        </p:spPr>
        <p:txBody>
          <a:bodyPr>
            <a:normAutofit/>
          </a:bodyPr>
          <a:lstStyle/>
          <a:p>
            <a:r>
              <a:rPr kumimoji="1" lang="en-US" altLang="zh-CN" dirty="0" err="1">
                <a:solidFill>
                  <a:srgbClr val="FF0000"/>
                </a:solidFill>
              </a:rPr>
              <a:t>P</a:t>
            </a:r>
            <a:r>
              <a:rPr kumimoji="1" lang="en-US" altLang="zh-CN" sz="2700" dirty="0" err="1"/>
              <a:t>ulsa</a:t>
            </a:r>
            <a:r>
              <a:rPr kumimoji="1" lang="en-US" altLang="zh-CN" dirty="0" err="1">
                <a:solidFill>
                  <a:srgbClr val="FF0000"/>
                </a:solidFill>
              </a:rPr>
              <a:t>R</a:t>
            </a:r>
            <a:r>
              <a:rPr kumimoji="1" lang="en-US" altLang="zh-CN" dirty="0"/>
              <a:t> </a:t>
            </a:r>
            <a:r>
              <a:rPr kumimoji="1" lang="en-US" altLang="zh-CN" dirty="0">
                <a:solidFill>
                  <a:srgbClr val="FF0000"/>
                </a:solidFill>
              </a:rPr>
              <a:t>E</a:t>
            </a:r>
            <a:r>
              <a:rPr kumimoji="1" lang="en-US" altLang="zh-CN" sz="2700" dirty="0"/>
              <a:t>xploration</a:t>
            </a:r>
            <a:r>
              <a:rPr kumimoji="1" lang="en-US" altLang="zh-CN" dirty="0"/>
              <a:t> </a:t>
            </a:r>
            <a:r>
              <a:rPr kumimoji="1" lang="en-US" altLang="zh-CN" sz="2400" dirty="0"/>
              <a:t>and</a:t>
            </a:r>
            <a:r>
              <a:rPr kumimoji="1" lang="en-US" altLang="zh-CN" dirty="0"/>
              <a:t> </a:t>
            </a:r>
            <a:r>
              <a:rPr kumimoji="1" lang="en-US" altLang="zh-CN" dirty="0">
                <a:solidFill>
                  <a:srgbClr val="FF0000"/>
                </a:solidFill>
              </a:rPr>
              <a:t>S</a:t>
            </a:r>
            <a:r>
              <a:rPr kumimoji="1" lang="en-US" altLang="zh-CN" sz="2400" dirty="0"/>
              <a:t>earch</a:t>
            </a:r>
            <a:r>
              <a:rPr kumimoji="1" lang="en-US" altLang="zh-CN" dirty="0"/>
              <a:t> </a:t>
            </a:r>
            <a:r>
              <a:rPr kumimoji="1" lang="en-US" altLang="zh-CN" dirty="0" err="1" smtClean="0">
                <a:solidFill>
                  <a:srgbClr val="FF0000"/>
                </a:solidFill>
              </a:rPr>
              <a:t>TO</a:t>
            </a:r>
            <a:r>
              <a:rPr kumimoji="1" lang="en-US" altLang="zh-CN" sz="2400" dirty="0" err="1" smtClean="0"/>
              <a:t>olkit</a:t>
            </a:r>
            <a:r>
              <a:rPr kumimoji="1" lang="en-US" altLang="zh-CN" dirty="0"/>
              <a:t/>
            </a:r>
            <a:br>
              <a:rPr kumimoji="1" lang="en-US" altLang="zh-CN" dirty="0"/>
            </a:br>
            <a:r>
              <a:rPr kumimoji="1" lang="en-US" altLang="zh-CN" dirty="0" smtClean="0"/>
              <a:t>@</a:t>
            </a:r>
            <a:r>
              <a:rPr kumimoji="1" lang="en-US" altLang="zh-CN" dirty="0" smtClean="0"/>
              <a:t>GPU</a:t>
            </a:r>
            <a:endParaRPr kumimoji="1"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en-US" altLang="zh-CN" dirty="0" smtClean="0">
                <a:solidFill>
                  <a:schemeClr val="tx1"/>
                </a:solidFill>
              </a:rPr>
              <a:t>Jintao Luo</a:t>
            </a:r>
          </a:p>
          <a:p>
            <a:r>
              <a:rPr kumimoji="1" lang="en-US" altLang="zh-CN" dirty="0" smtClean="0">
                <a:solidFill>
                  <a:schemeClr val="tx1"/>
                </a:solidFill>
              </a:rPr>
              <a:t>NRAO</a:t>
            </a:r>
            <a:r>
              <a:rPr kumimoji="1" lang="en-US" altLang="zh-CN" dirty="0" smtClean="0">
                <a:solidFill>
                  <a:schemeClr val="tx1"/>
                </a:solidFill>
              </a:rPr>
              <a:t>-CV</a:t>
            </a:r>
            <a:endParaRPr kumimoji="1" lang="zh-CN" altLang="en-US" dirty="0">
              <a:solidFill>
                <a:schemeClr val="tx1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195814" y="6230461"/>
            <a:ext cx="4490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dirty="0"/>
              <a:t>CREDIT: Bill Saxton, NRAO/AUI/NSF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060898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9568"/>
          </a:xfrm>
        </p:spPr>
        <p:txBody>
          <a:bodyPr>
            <a:normAutofit fontScale="90000"/>
          </a:bodyPr>
          <a:lstStyle/>
          <a:p>
            <a:r>
              <a:rPr kumimoji="1" lang="en-US" altLang="zh-CN" dirty="0" smtClean="0"/>
              <a:t>GPU Capabilities</a:t>
            </a:r>
            <a:endParaRPr kumimoji="1"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864206"/>
            <a:ext cx="8763000" cy="31877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 rot="5400000">
            <a:off x="3126663" y="2181112"/>
            <a:ext cx="3095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/>
              <a:t>(From NVIDIA </a:t>
            </a:r>
            <a:r>
              <a:rPr kumimoji="1" lang="en-US" altLang="zh-CN" dirty="0" err="1" smtClean="0"/>
              <a:t>CUDA_C_Programmig_Guide</a:t>
            </a:r>
            <a:r>
              <a:rPr kumimoji="1" lang="en-US" altLang="zh-CN" dirty="0" smtClean="0"/>
              <a:t>)</a:t>
            </a:r>
            <a:endParaRPr kumimoji="1" lang="zh-CN" altLang="en-US" dirty="0"/>
          </a:p>
        </p:txBody>
      </p:sp>
      <p:sp>
        <p:nvSpPr>
          <p:cNvPr id="7" name="内容占位符 2"/>
          <p:cNvSpPr>
            <a:spLocks noGrp="1"/>
          </p:cNvSpPr>
          <p:nvPr>
            <p:ph idx="1"/>
          </p:nvPr>
        </p:nvSpPr>
        <p:spPr>
          <a:xfrm>
            <a:off x="457200" y="4051906"/>
            <a:ext cx="8229600" cy="1608721"/>
          </a:xfrm>
        </p:spPr>
        <p:txBody>
          <a:bodyPr>
            <a:normAutofit/>
          </a:bodyPr>
          <a:lstStyle/>
          <a:p>
            <a:r>
              <a:rPr kumimoji="1" lang="en-US" altLang="zh-CN" sz="2400" dirty="0" smtClean="0"/>
              <a:t>GPU is specialized for compute-intensive, highly parallel computation</a:t>
            </a:r>
          </a:p>
          <a:p>
            <a:r>
              <a:rPr kumimoji="1" lang="en-US" altLang="zh-CN" sz="2400" dirty="0" smtClean="0"/>
              <a:t>GPU devotes more transistors to data processing</a:t>
            </a:r>
            <a:endParaRPr kumimoji="1"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8352442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PRESTO@GPU</a:t>
            </a:r>
            <a:endParaRPr kumimoji="1" lang="zh-CN" altLang="en-US" dirty="0"/>
          </a:p>
        </p:txBody>
      </p:sp>
      <p:sp>
        <p:nvSpPr>
          <p:cNvPr id="6" name="椭圆 5"/>
          <p:cNvSpPr/>
          <p:nvPr/>
        </p:nvSpPr>
        <p:spPr>
          <a:xfrm>
            <a:off x="5863377" y="3967492"/>
            <a:ext cx="733223" cy="720172"/>
          </a:xfrm>
          <a:prstGeom prst="ellipse">
            <a:avLst/>
          </a:prstGeom>
          <a:ln>
            <a:solidFill>
              <a:srgbClr val="00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圆角矩形 10"/>
          <p:cNvSpPr/>
          <p:nvPr/>
        </p:nvSpPr>
        <p:spPr>
          <a:xfrm>
            <a:off x="7364382" y="3635412"/>
            <a:ext cx="897302" cy="146653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IFFT</a:t>
            </a:r>
            <a:endParaRPr kumimoji="1" lang="zh-CN" altLang="en-US" dirty="0"/>
          </a:p>
        </p:txBody>
      </p:sp>
      <p:sp>
        <p:nvSpPr>
          <p:cNvPr id="13" name="内容占位符 2"/>
          <p:cNvSpPr>
            <a:spLocks noGrp="1"/>
          </p:cNvSpPr>
          <p:nvPr>
            <p:ph idx="1"/>
          </p:nvPr>
        </p:nvSpPr>
        <p:spPr>
          <a:xfrm>
            <a:off x="703517" y="1285060"/>
            <a:ext cx="8229600" cy="613575"/>
          </a:xfrm>
        </p:spPr>
        <p:txBody>
          <a:bodyPr>
            <a:normAutofit/>
          </a:bodyPr>
          <a:lstStyle/>
          <a:p>
            <a:r>
              <a:rPr kumimoji="1" lang="en-US" altLang="zh-CN" sz="2400" dirty="0" smtClean="0"/>
              <a:t>Core </a:t>
            </a:r>
            <a:r>
              <a:rPr kumimoji="1" lang="en-US" altLang="zh-CN" sz="2400" dirty="0" smtClean="0"/>
              <a:t>computation: FFT_MUL_IFFT</a:t>
            </a:r>
            <a:endParaRPr kumimoji="1" lang="zh-CN" altLang="en-US" sz="2400" dirty="0"/>
          </a:p>
        </p:txBody>
      </p:sp>
      <p:sp>
        <p:nvSpPr>
          <p:cNvPr id="15" name="圆角矩形 14"/>
          <p:cNvSpPr/>
          <p:nvPr/>
        </p:nvSpPr>
        <p:spPr>
          <a:xfrm>
            <a:off x="4264525" y="2225985"/>
            <a:ext cx="993671" cy="48448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FFT</a:t>
            </a:r>
            <a:endParaRPr kumimoji="1" lang="zh-CN" altLang="en-US" dirty="0"/>
          </a:p>
        </p:txBody>
      </p:sp>
      <p:sp>
        <p:nvSpPr>
          <p:cNvPr id="16" name="圆角矩形 15"/>
          <p:cNvSpPr/>
          <p:nvPr/>
        </p:nvSpPr>
        <p:spPr>
          <a:xfrm>
            <a:off x="4264525" y="5756646"/>
            <a:ext cx="1146072" cy="48448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FFT</a:t>
            </a:r>
            <a:endParaRPr kumimoji="1" lang="zh-CN" altLang="en-US" dirty="0"/>
          </a:p>
        </p:txBody>
      </p:sp>
      <p:cxnSp>
        <p:nvCxnSpPr>
          <p:cNvPr id="5" name="直线箭头连接符 4"/>
          <p:cNvCxnSpPr>
            <a:stCxn id="15" idx="3"/>
            <a:endCxn id="6" idx="1"/>
          </p:cNvCxnSpPr>
          <p:nvPr/>
        </p:nvCxnSpPr>
        <p:spPr>
          <a:xfrm>
            <a:off x="5258196" y="2468225"/>
            <a:ext cx="712559" cy="16047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直线箭头连接符 16"/>
          <p:cNvCxnSpPr>
            <a:stCxn id="16" idx="3"/>
            <a:endCxn id="6" idx="3"/>
          </p:cNvCxnSpPr>
          <p:nvPr/>
        </p:nvCxnSpPr>
        <p:spPr>
          <a:xfrm flipV="1">
            <a:off x="5410597" y="4582197"/>
            <a:ext cx="560158" cy="141668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直线箭头连接符 17"/>
          <p:cNvCxnSpPr>
            <a:endCxn id="11" idx="1"/>
          </p:cNvCxnSpPr>
          <p:nvPr/>
        </p:nvCxnSpPr>
        <p:spPr>
          <a:xfrm>
            <a:off x="6596600" y="4355585"/>
            <a:ext cx="767782" cy="1309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乘 20"/>
          <p:cNvSpPr/>
          <p:nvPr/>
        </p:nvSpPr>
        <p:spPr>
          <a:xfrm>
            <a:off x="5970755" y="4072959"/>
            <a:ext cx="521098" cy="509238"/>
          </a:xfrm>
          <a:prstGeom prst="mathMultiply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7" name="矩形 26"/>
          <p:cNvSpPr/>
          <p:nvPr/>
        </p:nvSpPr>
        <p:spPr>
          <a:xfrm>
            <a:off x="1109579" y="2225985"/>
            <a:ext cx="1630947" cy="4844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Data</a:t>
            </a:r>
            <a:endParaRPr kumimoji="1" lang="zh-CN" altLang="en-US" dirty="0"/>
          </a:p>
        </p:txBody>
      </p:sp>
      <p:sp>
        <p:nvSpPr>
          <p:cNvPr id="28" name="矩形 27"/>
          <p:cNvSpPr/>
          <p:nvPr/>
        </p:nvSpPr>
        <p:spPr>
          <a:xfrm>
            <a:off x="1109579" y="4339957"/>
            <a:ext cx="1630947" cy="4844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Kernel_0</a:t>
            </a:r>
            <a:endParaRPr kumimoji="1" lang="zh-CN" altLang="en-US" dirty="0"/>
          </a:p>
        </p:txBody>
      </p:sp>
      <p:sp>
        <p:nvSpPr>
          <p:cNvPr id="29" name="矩形 28"/>
          <p:cNvSpPr/>
          <p:nvPr/>
        </p:nvSpPr>
        <p:spPr>
          <a:xfrm>
            <a:off x="1109579" y="4824437"/>
            <a:ext cx="1630947" cy="4844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Kernel_1</a:t>
            </a:r>
            <a:endParaRPr kumimoji="1" lang="zh-CN" altLang="en-US" dirty="0"/>
          </a:p>
        </p:txBody>
      </p:sp>
      <p:sp>
        <p:nvSpPr>
          <p:cNvPr id="30" name="矩形 29"/>
          <p:cNvSpPr/>
          <p:nvPr/>
        </p:nvSpPr>
        <p:spPr>
          <a:xfrm>
            <a:off x="1109579" y="5965782"/>
            <a:ext cx="1630947" cy="4844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Kernel_n-1</a:t>
            </a:r>
            <a:endParaRPr kumimoji="1" lang="zh-CN" altLang="en-US" dirty="0"/>
          </a:p>
        </p:txBody>
      </p:sp>
      <p:cxnSp>
        <p:nvCxnSpPr>
          <p:cNvPr id="31" name="直线箭头连接符 30"/>
          <p:cNvCxnSpPr/>
          <p:nvPr/>
        </p:nvCxnSpPr>
        <p:spPr>
          <a:xfrm>
            <a:off x="2740526" y="2430947"/>
            <a:ext cx="1523999" cy="1309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直线箭头连接符 32"/>
          <p:cNvCxnSpPr/>
          <p:nvPr/>
        </p:nvCxnSpPr>
        <p:spPr>
          <a:xfrm>
            <a:off x="3154947" y="6041958"/>
            <a:ext cx="110957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7" name="右大括号 36"/>
          <p:cNvSpPr/>
          <p:nvPr/>
        </p:nvSpPr>
        <p:spPr>
          <a:xfrm>
            <a:off x="2740526" y="4339957"/>
            <a:ext cx="414421" cy="2110305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71101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537192"/>
          </a:xfrm>
        </p:spPr>
        <p:txBody>
          <a:bodyPr>
            <a:noAutofit/>
          </a:bodyPr>
          <a:lstStyle/>
          <a:p>
            <a:r>
              <a:rPr kumimoji="1" lang="en-US" altLang="zh-CN" sz="3200" dirty="0" smtClean="0"/>
              <a:t>Diagram of the </a:t>
            </a:r>
            <a:r>
              <a:rPr kumimoji="1" lang="en-US" altLang="zh-CN" sz="3200" dirty="0" smtClean="0"/>
              <a:t>realization</a:t>
            </a:r>
            <a:endParaRPr kumimoji="1" lang="zh-CN" altLang="en-US" sz="3200" dirty="0"/>
          </a:p>
        </p:txBody>
      </p:sp>
      <p:sp>
        <p:nvSpPr>
          <p:cNvPr id="4" name="圆角矩形 3"/>
          <p:cNvSpPr/>
          <p:nvPr/>
        </p:nvSpPr>
        <p:spPr>
          <a:xfrm>
            <a:off x="837967" y="1571284"/>
            <a:ext cx="4111281" cy="66779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Data &amp; Kernel preparation</a:t>
            </a:r>
            <a:endParaRPr kumimoji="1" lang="zh-CN" altLang="en-US" dirty="0"/>
          </a:p>
        </p:txBody>
      </p:sp>
      <p:sp>
        <p:nvSpPr>
          <p:cNvPr id="6" name="圆角矩形 5"/>
          <p:cNvSpPr/>
          <p:nvPr/>
        </p:nvSpPr>
        <p:spPr>
          <a:xfrm>
            <a:off x="837968" y="3390263"/>
            <a:ext cx="4111280" cy="97841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Run </a:t>
            </a:r>
            <a:r>
              <a:rPr kumimoji="1" lang="en-US" altLang="zh-CN" dirty="0" err="1" smtClean="0"/>
              <a:t>FFT_Mul_IFFT</a:t>
            </a:r>
            <a:endParaRPr kumimoji="1" lang="en-US" altLang="zh-CN" dirty="0" smtClean="0"/>
          </a:p>
          <a:p>
            <a:pPr algn="ctr"/>
            <a:r>
              <a:rPr kumimoji="1" lang="en-US" altLang="zh-CN" dirty="0" smtClean="0"/>
              <a:t>Combination</a:t>
            </a:r>
            <a:endParaRPr kumimoji="1" lang="zh-CN" altLang="en-US" dirty="0"/>
          </a:p>
        </p:txBody>
      </p:sp>
      <p:sp>
        <p:nvSpPr>
          <p:cNvPr id="7" name="圆角矩形 6"/>
          <p:cNvSpPr/>
          <p:nvPr/>
        </p:nvSpPr>
        <p:spPr>
          <a:xfrm>
            <a:off x="837968" y="5586424"/>
            <a:ext cx="4111280" cy="66779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Following process</a:t>
            </a:r>
            <a:endParaRPr kumimoji="1" lang="zh-CN" altLang="en-US" dirty="0"/>
          </a:p>
        </p:txBody>
      </p:sp>
      <p:sp>
        <p:nvSpPr>
          <p:cNvPr id="13" name="文本框 12"/>
          <p:cNvSpPr txBox="1"/>
          <p:nvPr/>
        </p:nvSpPr>
        <p:spPr>
          <a:xfrm>
            <a:off x="3063821" y="2490567"/>
            <a:ext cx="20556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/>
              <a:t>Copy to GPU </a:t>
            </a:r>
            <a:r>
              <a:rPr kumimoji="1" lang="en-US" altLang="zh-CN" dirty="0" err="1" smtClean="0"/>
              <a:t>Mem</a:t>
            </a:r>
            <a:endParaRPr kumimoji="1" lang="zh-CN" altLang="en-US" dirty="0"/>
          </a:p>
        </p:txBody>
      </p:sp>
      <p:sp>
        <p:nvSpPr>
          <p:cNvPr id="14" name="文本框 13"/>
          <p:cNvSpPr txBox="1"/>
          <p:nvPr/>
        </p:nvSpPr>
        <p:spPr>
          <a:xfrm>
            <a:off x="3063821" y="4630561"/>
            <a:ext cx="2003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/>
              <a:t>Copy to CPU </a:t>
            </a:r>
            <a:r>
              <a:rPr kumimoji="1" lang="en-US" altLang="zh-CN" dirty="0" err="1" smtClean="0"/>
              <a:t>Mem</a:t>
            </a:r>
            <a:endParaRPr kumimoji="1" lang="zh-CN" altLang="en-US" dirty="0"/>
          </a:p>
        </p:txBody>
      </p:sp>
      <p:sp>
        <p:nvSpPr>
          <p:cNvPr id="15" name="文本框 14"/>
          <p:cNvSpPr txBox="1"/>
          <p:nvPr/>
        </p:nvSpPr>
        <p:spPr>
          <a:xfrm>
            <a:off x="4977263" y="1737451"/>
            <a:ext cx="1479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dirty="0" smtClean="0"/>
              <a:t>(On CPU)</a:t>
            </a:r>
            <a:endParaRPr kumimoji="1" lang="zh-CN" altLang="en-US" dirty="0"/>
          </a:p>
        </p:txBody>
      </p:sp>
      <p:sp>
        <p:nvSpPr>
          <p:cNvPr id="16" name="文本框 15"/>
          <p:cNvSpPr txBox="1"/>
          <p:nvPr/>
        </p:nvSpPr>
        <p:spPr>
          <a:xfrm>
            <a:off x="4977263" y="3679003"/>
            <a:ext cx="1479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dirty="0" smtClean="0"/>
              <a:t>(On GPU)</a:t>
            </a:r>
            <a:endParaRPr kumimoji="1" lang="zh-CN" altLang="en-US" dirty="0"/>
          </a:p>
        </p:txBody>
      </p:sp>
      <p:sp>
        <p:nvSpPr>
          <p:cNvPr id="17" name="文本框 16"/>
          <p:cNvSpPr txBox="1"/>
          <p:nvPr/>
        </p:nvSpPr>
        <p:spPr>
          <a:xfrm>
            <a:off x="4988530" y="5787152"/>
            <a:ext cx="3351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dirty="0" smtClean="0"/>
              <a:t>(On CPU, plan to partly on GPU)</a:t>
            </a:r>
            <a:endParaRPr kumimoji="1" lang="zh-CN" altLang="en-US" dirty="0"/>
          </a:p>
        </p:txBody>
      </p:sp>
      <p:sp>
        <p:nvSpPr>
          <p:cNvPr id="18" name="内容占位符 2"/>
          <p:cNvSpPr>
            <a:spLocks noGrp="1"/>
          </p:cNvSpPr>
          <p:nvPr>
            <p:ph idx="1"/>
          </p:nvPr>
        </p:nvSpPr>
        <p:spPr>
          <a:xfrm>
            <a:off x="5944337" y="2490567"/>
            <a:ext cx="2742463" cy="1126270"/>
          </a:xfrm>
        </p:spPr>
        <p:txBody>
          <a:bodyPr>
            <a:normAutofit lnSpcReduction="10000"/>
          </a:bodyPr>
          <a:lstStyle/>
          <a:p>
            <a:r>
              <a:rPr kumimoji="1" lang="en-US" altLang="zh-CN" sz="2400" dirty="0" err="1" smtClean="0"/>
              <a:t>Mem</a:t>
            </a:r>
            <a:r>
              <a:rPr kumimoji="1" lang="en-US" altLang="zh-CN" sz="2400" dirty="0" smtClean="0"/>
              <a:t> copy </a:t>
            </a:r>
            <a:r>
              <a:rPr kumimoji="1" lang="en-US" altLang="zh-CN" sz="2400" dirty="0" smtClean="0"/>
              <a:t>operations </a:t>
            </a:r>
            <a:r>
              <a:rPr kumimoji="1" lang="en-US" altLang="zh-CN" sz="2400" dirty="0" smtClean="0"/>
              <a:t>are</a:t>
            </a:r>
            <a:r>
              <a:rPr kumimoji="1" lang="en-US" altLang="zh-CN" sz="2400" dirty="0" smtClean="0"/>
              <a:t> </a:t>
            </a:r>
            <a:r>
              <a:rPr kumimoji="1" lang="en-US" altLang="zh-CN" sz="2400" dirty="0" smtClean="0"/>
              <a:t>time consuming</a:t>
            </a:r>
          </a:p>
          <a:p>
            <a:endParaRPr kumimoji="1" lang="zh-CN" altLang="en-US" sz="2400" dirty="0"/>
          </a:p>
        </p:txBody>
      </p:sp>
      <p:sp>
        <p:nvSpPr>
          <p:cNvPr id="12" name="下箭头 11"/>
          <p:cNvSpPr/>
          <p:nvPr/>
        </p:nvSpPr>
        <p:spPr>
          <a:xfrm>
            <a:off x="2697210" y="2343832"/>
            <a:ext cx="366611" cy="94277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9" name="下箭头 18"/>
          <p:cNvSpPr/>
          <p:nvPr/>
        </p:nvSpPr>
        <p:spPr>
          <a:xfrm>
            <a:off x="2710303" y="4528508"/>
            <a:ext cx="366611" cy="94277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21" name="直线箭头连接符 20"/>
          <p:cNvCxnSpPr/>
          <p:nvPr/>
        </p:nvCxnSpPr>
        <p:spPr>
          <a:xfrm flipH="1">
            <a:off x="4949248" y="2859899"/>
            <a:ext cx="995089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直线箭头连接符 22"/>
          <p:cNvCxnSpPr/>
          <p:nvPr/>
        </p:nvCxnSpPr>
        <p:spPr>
          <a:xfrm flipH="1">
            <a:off x="4949248" y="2859899"/>
            <a:ext cx="995089" cy="198489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50311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13" grpId="0"/>
      <p:bldP spid="14" grpId="0"/>
      <p:bldP spid="15" grpId="0"/>
      <p:bldP spid="16" grpId="0"/>
      <p:bldP spid="17" grpId="0"/>
      <p:bldP spid="18" grpId="0" build="p"/>
      <p:bldP spid="12" grpId="0" animBg="1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94670"/>
            <a:ext cx="8229600" cy="669536"/>
          </a:xfrm>
        </p:spPr>
        <p:txBody>
          <a:bodyPr>
            <a:normAutofit/>
          </a:bodyPr>
          <a:lstStyle/>
          <a:p>
            <a:r>
              <a:rPr kumimoji="1" lang="en-US" altLang="zh-CN" sz="3200" dirty="0" err="1" smtClean="0"/>
              <a:t>Testbench</a:t>
            </a:r>
            <a:r>
              <a:rPr kumimoji="1" lang="en-US" altLang="zh-CN" sz="3200" dirty="0" smtClean="0"/>
              <a:t>: GPU </a:t>
            </a:r>
            <a:r>
              <a:rPr kumimoji="1" lang="en-US" altLang="zh-CN" sz="3200" dirty="0" err="1" smtClean="0"/>
              <a:t>vs</a:t>
            </a:r>
            <a:r>
              <a:rPr kumimoji="1" lang="en-US" altLang="zh-CN" sz="3200" dirty="0" smtClean="0"/>
              <a:t> CPU(without </a:t>
            </a:r>
            <a:r>
              <a:rPr kumimoji="1" lang="en-US" altLang="zh-CN" sz="3200" dirty="0" err="1" smtClean="0"/>
              <a:t>mem</a:t>
            </a:r>
            <a:r>
              <a:rPr kumimoji="1" lang="en-US" altLang="zh-CN" sz="3200" dirty="0" smtClean="0"/>
              <a:t> copy)</a:t>
            </a:r>
            <a:endParaRPr kumimoji="1" lang="zh-CN" altLang="en-US" sz="32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l="2441" t="2708" r="1526" b="3386"/>
          <a:stretch/>
        </p:blipFill>
        <p:spPr>
          <a:xfrm>
            <a:off x="130932" y="864206"/>
            <a:ext cx="7725019" cy="5355460"/>
          </a:xfrm>
          <a:prstGeom prst="rect">
            <a:avLst/>
          </a:prstGeom>
        </p:spPr>
      </p:pic>
      <p:cxnSp>
        <p:nvCxnSpPr>
          <p:cNvPr id="6" name="直线箭头连接符 5"/>
          <p:cNvCxnSpPr/>
          <p:nvPr/>
        </p:nvCxnSpPr>
        <p:spPr>
          <a:xfrm flipH="1">
            <a:off x="7135823" y="1754601"/>
            <a:ext cx="680849" cy="130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直线箭头连接符 6"/>
          <p:cNvCxnSpPr/>
          <p:nvPr/>
        </p:nvCxnSpPr>
        <p:spPr>
          <a:xfrm flipH="1">
            <a:off x="7135823" y="3085464"/>
            <a:ext cx="680849" cy="130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右大括号 7"/>
          <p:cNvSpPr/>
          <p:nvPr/>
        </p:nvSpPr>
        <p:spPr>
          <a:xfrm>
            <a:off x="7855951" y="1767695"/>
            <a:ext cx="274959" cy="1317769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391141" y="2235702"/>
            <a:ext cx="1479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zh-CN" dirty="0"/>
              <a:t>~</a:t>
            </a:r>
            <a:r>
              <a:rPr kumimoji="1" lang="en-US" altLang="zh-CN" dirty="0" smtClean="0"/>
              <a:t>100X</a:t>
            </a:r>
            <a:endParaRPr kumimoji="1" lang="zh-CN" altLang="en-US" dirty="0"/>
          </a:p>
        </p:txBody>
      </p:sp>
      <p:cxnSp>
        <p:nvCxnSpPr>
          <p:cNvPr id="10" name="直线箭头连接符 9"/>
          <p:cNvCxnSpPr/>
          <p:nvPr/>
        </p:nvCxnSpPr>
        <p:spPr>
          <a:xfrm flipH="1" flipV="1">
            <a:off x="6607375" y="4900807"/>
            <a:ext cx="1248576" cy="131885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7116182" y="6214259"/>
            <a:ext cx="1479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dirty="0" smtClean="0"/>
              <a:t>GPU runtime</a:t>
            </a:r>
            <a:endParaRPr kumimoji="1" lang="zh-CN" altLang="en-US" dirty="0"/>
          </a:p>
        </p:txBody>
      </p:sp>
      <p:cxnSp>
        <p:nvCxnSpPr>
          <p:cNvPr id="13" name="直线箭头连接符 12"/>
          <p:cNvCxnSpPr/>
          <p:nvPr/>
        </p:nvCxnSpPr>
        <p:spPr>
          <a:xfrm flipH="1" flipV="1">
            <a:off x="6607375" y="3324796"/>
            <a:ext cx="1248576" cy="199138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>
            <a:off x="7543540" y="5269460"/>
            <a:ext cx="1479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dirty="0"/>
              <a:t>C</a:t>
            </a:r>
            <a:r>
              <a:rPr kumimoji="1" lang="en-US" altLang="zh-CN" dirty="0" smtClean="0"/>
              <a:t>PU runtime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769494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2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903825"/>
          </a:xfrm>
        </p:spPr>
        <p:txBody>
          <a:bodyPr>
            <a:normAutofit fontScale="90000"/>
          </a:bodyPr>
          <a:lstStyle/>
          <a:p>
            <a:r>
              <a:rPr kumimoji="1" lang="en-US" altLang="zh-CN" sz="3200" dirty="0" err="1" smtClean="0"/>
              <a:t>Accel_search</a:t>
            </a:r>
            <a:r>
              <a:rPr kumimoji="1" lang="en-US" altLang="zh-CN" sz="3200" dirty="0" smtClean="0"/>
              <a:t>: GPU </a:t>
            </a:r>
            <a:r>
              <a:rPr kumimoji="1" lang="en-US" altLang="zh-CN" sz="3200" dirty="0" err="1" smtClean="0"/>
              <a:t>vs</a:t>
            </a:r>
            <a:r>
              <a:rPr kumimoji="1" lang="en-US" altLang="zh-CN" sz="3200" dirty="0" smtClean="0"/>
              <a:t> CPU(whole program with </a:t>
            </a:r>
            <a:r>
              <a:rPr kumimoji="1" lang="en-US" altLang="zh-CN" sz="3200" dirty="0" err="1" smtClean="0"/>
              <a:t>mem</a:t>
            </a:r>
            <a:r>
              <a:rPr kumimoji="1" lang="en-US" altLang="zh-CN" sz="3200" dirty="0" smtClean="0"/>
              <a:t> copy)</a:t>
            </a:r>
            <a:endParaRPr kumimoji="1"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061275"/>
          </a:xfrm>
        </p:spPr>
        <p:txBody>
          <a:bodyPr>
            <a:normAutofit/>
          </a:bodyPr>
          <a:lstStyle/>
          <a:p>
            <a:r>
              <a:rPr kumimoji="1" lang="en-US" altLang="zh-CN" sz="2400" dirty="0" smtClean="0"/>
              <a:t>With almost the heaviest </a:t>
            </a:r>
            <a:r>
              <a:rPr kumimoji="1" lang="en-US" altLang="zh-CN" sz="2400" dirty="0" smtClean="0"/>
              <a:t>duty in practical use</a:t>
            </a:r>
            <a:r>
              <a:rPr kumimoji="1" lang="en-US" altLang="zh-CN" sz="2400" dirty="0" smtClean="0"/>
              <a:t/>
            </a:r>
            <a:br>
              <a:rPr kumimoji="1" lang="en-US" altLang="zh-CN" sz="2400" dirty="0" smtClean="0"/>
            </a:br>
            <a:r>
              <a:rPr kumimoji="1" lang="en-US" altLang="zh-CN" sz="2400" dirty="0" smtClean="0"/>
              <a:t>GPU version run time: 18.15sec</a:t>
            </a:r>
            <a:br>
              <a:rPr kumimoji="1" lang="en-US" altLang="zh-CN" sz="2400" dirty="0" smtClean="0"/>
            </a:br>
            <a:r>
              <a:rPr kumimoji="1" lang="en-US" altLang="zh-CN" sz="2400" dirty="0" smtClean="0"/>
              <a:t>CPU version run time: 60.18sec</a:t>
            </a:r>
          </a:p>
          <a:p>
            <a:r>
              <a:rPr kumimoji="1" lang="en-US" altLang="zh-CN" sz="2400" dirty="0" smtClean="0"/>
              <a:t>Just 3 times faster</a:t>
            </a:r>
          </a:p>
          <a:p>
            <a:r>
              <a:rPr kumimoji="1" lang="en-US" altLang="zh-CN" sz="2400" dirty="0" smtClean="0"/>
              <a:t>We want ~20X</a:t>
            </a:r>
          </a:p>
          <a:p>
            <a:r>
              <a:rPr kumimoji="1" lang="en-US" altLang="zh-CN" sz="2400" dirty="0" smtClean="0"/>
              <a:t>How to?</a:t>
            </a:r>
            <a:endParaRPr kumimoji="1"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1568905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jluo_profiler_accel_search1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82" t="7362" r="7643" b="57050"/>
          <a:stretch/>
        </p:blipFill>
        <p:spPr>
          <a:xfrm>
            <a:off x="29928" y="746360"/>
            <a:ext cx="9114072" cy="2435490"/>
          </a:xfrm>
          <a:prstGeom prst="rect">
            <a:avLst/>
          </a:prstGeom>
        </p:spPr>
      </p:pic>
      <p:pic>
        <p:nvPicPr>
          <p:cNvPr id="6" name="图片 5" descr="jluo_profiler_accel_search1_02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28" t="5300" r="9934" b="54199"/>
          <a:stretch/>
        </p:blipFill>
        <p:spPr>
          <a:xfrm>
            <a:off x="-1" y="3590039"/>
            <a:ext cx="9107139" cy="2891507"/>
          </a:xfrm>
          <a:prstGeom prst="rect">
            <a:avLst/>
          </a:prstGeom>
        </p:spPr>
      </p:pic>
      <p:sp>
        <p:nvSpPr>
          <p:cNvPr id="7" name="椭圆 6"/>
          <p:cNvSpPr/>
          <p:nvPr/>
        </p:nvSpPr>
        <p:spPr>
          <a:xfrm>
            <a:off x="1728309" y="2841405"/>
            <a:ext cx="1531911" cy="353539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7240568" y="1253650"/>
            <a:ext cx="1479538" cy="369332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zh-CN" dirty="0" smtClean="0">
                <a:solidFill>
                  <a:schemeClr val="accent2"/>
                </a:solidFill>
              </a:rPr>
              <a:t>1. </a:t>
            </a:r>
            <a:r>
              <a:rPr kumimoji="1" lang="en-US" altLang="zh-CN" dirty="0" err="1" smtClean="0">
                <a:solidFill>
                  <a:schemeClr val="accent2"/>
                </a:solidFill>
              </a:rPr>
              <a:t>Mem</a:t>
            </a:r>
            <a:r>
              <a:rPr kumimoji="1" lang="en-US" altLang="zh-CN" dirty="0" smtClean="0">
                <a:solidFill>
                  <a:schemeClr val="accent2"/>
                </a:solidFill>
              </a:rPr>
              <a:t> copy</a:t>
            </a:r>
            <a:endParaRPr kumimoji="1" lang="zh-CN" altLang="en-US" dirty="0">
              <a:solidFill>
                <a:schemeClr val="accent2"/>
              </a:solidFill>
            </a:endParaRPr>
          </a:p>
        </p:txBody>
      </p:sp>
      <p:sp>
        <p:nvSpPr>
          <p:cNvPr id="9" name="椭圆 8"/>
          <p:cNvSpPr/>
          <p:nvPr/>
        </p:nvSpPr>
        <p:spPr>
          <a:xfrm>
            <a:off x="3325686" y="2836677"/>
            <a:ext cx="3076914" cy="353539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676130" y="5939963"/>
            <a:ext cx="3317312" cy="353539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13" name="直线箭头连接符 12"/>
          <p:cNvCxnSpPr>
            <a:stCxn id="8" idx="1"/>
          </p:cNvCxnSpPr>
          <p:nvPr/>
        </p:nvCxnSpPr>
        <p:spPr>
          <a:xfrm flipH="1">
            <a:off x="2526998" y="1438316"/>
            <a:ext cx="4713570" cy="13245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7240568" y="3128375"/>
            <a:ext cx="1479538" cy="923330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solidFill>
                  <a:schemeClr val="accent2"/>
                </a:solidFill>
              </a:rPr>
              <a:t>2</a:t>
            </a:r>
            <a:r>
              <a:rPr kumimoji="1" lang="en-US" altLang="zh-CN" dirty="0" smtClean="0">
                <a:solidFill>
                  <a:schemeClr val="accent2"/>
                </a:solidFill>
              </a:rPr>
              <a:t>. Following process on CPU</a:t>
            </a:r>
            <a:endParaRPr kumimoji="1" lang="zh-CN" altLang="en-US" dirty="0">
              <a:solidFill>
                <a:schemeClr val="accent2"/>
              </a:solidFill>
            </a:endParaRPr>
          </a:p>
        </p:txBody>
      </p:sp>
      <p:cxnSp>
        <p:nvCxnSpPr>
          <p:cNvPr id="16" name="直线箭头连接符 15"/>
          <p:cNvCxnSpPr>
            <a:stCxn id="14" idx="1"/>
          </p:cNvCxnSpPr>
          <p:nvPr/>
        </p:nvCxnSpPr>
        <p:spPr>
          <a:xfrm flipH="1" flipV="1">
            <a:off x="4700478" y="3194944"/>
            <a:ext cx="2540090" cy="3950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/>
        </p:nvSpPr>
        <p:spPr>
          <a:xfrm>
            <a:off x="7240568" y="5268789"/>
            <a:ext cx="1479538" cy="646331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solidFill>
                  <a:schemeClr val="accent2"/>
                </a:solidFill>
              </a:rPr>
              <a:t>3</a:t>
            </a:r>
            <a:r>
              <a:rPr kumimoji="1" lang="en-US" altLang="zh-CN" dirty="0" smtClean="0">
                <a:solidFill>
                  <a:schemeClr val="accent2"/>
                </a:solidFill>
              </a:rPr>
              <a:t>. Loops of </a:t>
            </a:r>
            <a:r>
              <a:rPr kumimoji="1" lang="en-US" altLang="zh-CN" dirty="0" err="1" smtClean="0">
                <a:solidFill>
                  <a:schemeClr val="accent2"/>
                </a:solidFill>
              </a:rPr>
              <a:t>Mul</a:t>
            </a:r>
            <a:r>
              <a:rPr kumimoji="1" lang="en-US" altLang="zh-CN" dirty="0" smtClean="0">
                <a:solidFill>
                  <a:schemeClr val="accent2"/>
                </a:solidFill>
              </a:rPr>
              <a:t> on GPU</a:t>
            </a:r>
            <a:endParaRPr kumimoji="1" lang="zh-CN" altLang="en-US" dirty="0">
              <a:solidFill>
                <a:schemeClr val="accent2"/>
              </a:solidFill>
            </a:endParaRPr>
          </a:p>
        </p:txBody>
      </p:sp>
      <p:cxnSp>
        <p:nvCxnSpPr>
          <p:cNvPr id="19" name="直线箭头连接符 18"/>
          <p:cNvCxnSpPr>
            <a:stCxn id="17" idx="1"/>
            <a:endCxn id="11" idx="6"/>
          </p:cNvCxnSpPr>
          <p:nvPr/>
        </p:nvCxnSpPr>
        <p:spPr>
          <a:xfrm flipH="1">
            <a:off x="3993442" y="5591955"/>
            <a:ext cx="3247126" cy="52477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文本框 19"/>
          <p:cNvSpPr txBox="1"/>
          <p:nvPr/>
        </p:nvSpPr>
        <p:spPr>
          <a:xfrm>
            <a:off x="1126019" y="-63975"/>
            <a:ext cx="6834677" cy="769441"/>
          </a:xfrm>
          <a:prstGeom prst="rect">
            <a:avLst/>
          </a:prstGeom>
          <a:noFill/>
          <a:ln w="3810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4400" b="1" dirty="0" smtClean="0">
                <a:solidFill>
                  <a:schemeClr val="accent2"/>
                </a:solidFill>
              </a:rPr>
              <a:t>There are possibilities</a:t>
            </a:r>
            <a:r>
              <a:rPr kumimoji="1" lang="en-US" altLang="zh-CN" sz="4400" b="1" dirty="0" smtClean="0">
                <a:solidFill>
                  <a:schemeClr val="accent2"/>
                </a:solidFill>
              </a:rPr>
              <a:t>!</a:t>
            </a:r>
            <a:endParaRPr kumimoji="1" lang="zh-CN" altLang="en-US" sz="4400" b="1" dirty="0">
              <a:solidFill>
                <a:schemeClr val="accent2"/>
              </a:solidFill>
            </a:endParaRPr>
          </a:p>
        </p:txBody>
      </p:sp>
      <p:sp>
        <p:nvSpPr>
          <p:cNvPr id="2" name="圆角矩形 1"/>
          <p:cNvSpPr/>
          <p:nvPr/>
        </p:nvSpPr>
        <p:spPr>
          <a:xfrm>
            <a:off x="29928" y="2841405"/>
            <a:ext cx="1449609" cy="35353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620658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  <p:bldP spid="14" grpId="0" animBg="1"/>
      <p:bldP spid="17" grpId="0" animBg="1"/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767589" y="-63975"/>
            <a:ext cx="4726665" cy="769441"/>
          </a:xfrm>
          <a:prstGeom prst="rect">
            <a:avLst/>
          </a:prstGeom>
          <a:noFill/>
          <a:ln w="3810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4400" b="1" dirty="0" smtClean="0">
                <a:solidFill>
                  <a:schemeClr val="accent2"/>
                </a:solidFill>
              </a:rPr>
              <a:t>An improvement</a:t>
            </a:r>
            <a:endParaRPr kumimoji="1" lang="zh-CN" altLang="en-US" sz="4400" b="1" dirty="0">
              <a:solidFill>
                <a:schemeClr val="accent2"/>
              </a:solidFill>
            </a:endParaRPr>
          </a:p>
        </p:txBody>
      </p:sp>
      <p:pic>
        <p:nvPicPr>
          <p:cNvPr id="5" name="图片 4" descr="jluo_mul_texture_mem_no_loop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33" t="10878" r="9075" b="61970"/>
          <a:stretch/>
        </p:blipFill>
        <p:spPr>
          <a:xfrm>
            <a:off x="-1" y="903487"/>
            <a:ext cx="9031295" cy="1951011"/>
          </a:xfrm>
          <a:prstGeom prst="rect">
            <a:avLst/>
          </a:prstGeom>
        </p:spPr>
      </p:pic>
      <p:sp>
        <p:nvSpPr>
          <p:cNvPr id="6" name="椭圆 5"/>
          <p:cNvSpPr/>
          <p:nvPr/>
        </p:nvSpPr>
        <p:spPr>
          <a:xfrm>
            <a:off x="4294587" y="2396208"/>
            <a:ext cx="353518" cy="353539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4648105" y="2383114"/>
            <a:ext cx="536823" cy="366633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864154" y="3317778"/>
            <a:ext cx="798689" cy="369332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dirty="0" err="1" smtClean="0">
                <a:solidFill>
                  <a:schemeClr val="accent2"/>
                </a:solidFill>
              </a:rPr>
              <a:t>Mul</a:t>
            </a:r>
            <a:endParaRPr kumimoji="1" lang="zh-CN" altLang="en-US" dirty="0">
              <a:solidFill>
                <a:schemeClr val="accent2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695565" y="3317778"/>
            <a:ext cx="798689" cy="369332"/>
          </a:xfrm>
          <a:prstGeom prst="rect">
            <a:avLst/>
          </a:prstGeom>
          <a:noFill/>
          <a:ln w="3810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dirty="0" smtClean="0">
                <a:solidFill>
                  <a:schemeClr val="accent2"/>
                </a:solidFill>
              </a:rPr>
              <a:t>IFFT</a:t>
            </a:r>
            <a:endParaRPr kumimoji="1" lang="zh-CN" altLang="en-US" dirty="0">
              <a:solidFill>
                <a:schemeClr val="accent2"/>
              </a:solidFill>
            </a:endParaRPr>
          </a:p>
        </p:txBody>
      </p:sp>
      <p:cxnSp>
        <p:nvCxnSpPr>
          <p:cNvPr id="11" name="直线箭头连接符 10"/>
          <p:cNvCxnSpPr>
            <a:stCxn id="8" idx="0"/>
          </p:cNvCxnSpPr>
          <p:nvPr/>
        </p:nvCxnSpPr>
        <p:spPr>
          <a:xfrm flipV="1">
            <a:off x="1263499" y="2749747"/>
            <a:ext cx="3252148" cy="56803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直线箭头连接符 13"/>
          <p:cNvCxnSpPr>
            <a:stCxn id="9" idx="0"/>
          </p:cNvCxnSpPr>
          <p:nvPr/>
        </p:nvCxnSpPr>
        <p:spPr>
          <a:xfrm flipH="1" flipV="1">
            <a:off x="4949249" y="2749747"/>
            <a:ext cx="1145661" cy="56803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内容占位符 2"/>
          <p:cNvSpPr>
            <a:spLocks noGrp="1"/>
          </p:cNvSpPr>
          <p:nvPr>
            <p:ph idx="1"/>
          </p:nvPr>
        </p:nvSpPr>
        <p:spPr>
          <a:xfrm>
            <a:off x="457200" y="3810364"/>
            <a:ext cx="8229600" cy="2315799"/>
          </a:xfrm>
        </p:spPr>
        <p:txBody>
          <a:bodyPr>
            <a:normAutofit/>
          </a:bodyPr>
          <a:lstStyle/>
          <a:p>
            <a:r>
              <a:rPr kumimoji="1" lang="en-US" altLang="zh-CN" sz="2400" dirty="0" smtClean="0"/>
              <a:t>Run time of </a:t>
            </a:r>
            <a:r>
              <a:rPr kumimoji="1" lang="en-US" altLang="zh-CN" sz="2400" dirty="0" err="1" smtClean="0"/>
              <a:t>Mul</a:t>
            </a:r>
            <a:r>
              <a:rPr kumimoji="1" lang="en-US" altLang="zh-CN" sz="2400" dirty="0" smtClean="0"/>
              <a:t> has been reduced, via using no loop</a:t>
            </a:r>
          </a:p>
          <a:p>
            <a:r>
              <a:rPr kumimoji="1" lang="en-US" altLang="zh-CN" sz="2400" dirty="0" smtClean="0"/>
              <a:t>The same level of FFT run time</a:t>
            </a:r>
          </a:p>
        </p:txBody>
      </p:sp>
    </p:spTree>
    <p:extLst>
      <p:ext uri="{BB962C8B-B14F-4D97-AF65-F5344CB8AC3E}">
        <p14:creationId xmlns:p14="http://schemas.microsoft.com/office/powerpoint/2010/main" val="6675400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Future work: faster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 err="1" smtClean="0"/>
              <a:t>Mem</a:t>
            </a:r>
            <a:r>
              <a:rPr kumimoji="1" lang="en-US" altLang="zh-CN" dirty="0" smtClean="0"/>
              <a:t> copy</a:t>
            </a:r>
            <a:br>
              <a:rPr kumimoji="1" lang="en-US" altLang="zh-CN" dirty="0" smtClean="0"/>
            </a:br>
            <a:r>
              <a:rPr kumimoji="1" lang="en-US" altLang="zh-CN" dirty="0" smtClean="0"/>
              <a:t>Reduce number of </a:t>
            </a:r>
            <a:r>
              <a:rPr kumimoji="1" lang="en-US" altLang="zh-CN" dirty="0" err="1" smtClean="0"/>
              <a:t>mem</a:t>
            </a:r>
            <a:r>
              <a:rPr kumimoji="1" lang="en-US" altLang="zh-CN" dirty="0" smtClean="0"/>
              <a:t> copy operations</a:t>
            </a:r>
          </a:p>
          <a:p>
            <a:r>
              <a:rPr kumimoji="1" lang="en-US" altLang="zh-CN" dirty="0" smtClean="0"/>
              <a:t>Following </a:t>
            </a:r>
            <a:r>
              <a:rPr kumimoji="1" lang="en-US" altLang="zh-CN" dirty="0" smtClean="0"/>
              <a:t>processes</a:t>
            </a:r>
            <a:r>
              <a:rPr kumimoji="1" lang="en-US" altLang="zh-CN" dirty="0" smtClean="0"/>
              <a:t/>
            </a:r>
            <a:br>
              <a:rPr kumimoji="1" lang="en-US" altLang="zh-CN" dirty="0" smtClean="0"/>
            </a:br>
            <a:r>
              <a:rPr kumimoji="1" lang="en-US" altLang="zh-CN" dirty="0" smtClean="0"/>
              <a:t>Move more processes to GPU</a:t>
            </a:r>
          </a:p>
          <a:p>
            <a:r>
              <a:rPr kumimoji="1" lang="en-US" altLang="zh-CN" dirty="0" err="1" smtClean="0"/>
              <a:t>Mul</a:t>
            </a:r>
            <a:r>
              <a:rPr kumimoji="1" lang="en-US" altLang="zh-CN" dirty="0" smtClean="0"/>
              <a:t> loops</a:t>
            </a:r>
            <a:r>
              <a:rPr kumimoji="1" lang="en-US" altLang="zh-CN" dirty="0" smtClean="0"/>
              <a:t/>
            </a:r>
            <a:br>
              <a:rPr kumimoji="1" lang="en-US" altLang="zh-CN" dirty="0" smtClean="0"/>
            </a:br>
            <a:r>
              <a:rPr kumimoji="1" lang="en-US" altLang="zh-CN" dirty="0" smtClean="0"/>
              <a:t>Use only</a:t>
            </a:r>
            <a:r>
              <a:rPr kumimoji="1" lang="en-US" altLang="zh-CN" dirty="0" smtClean="0"/>
              <a:t> </a:t>
            </a:r>
            <a:r>
              <a:rPr kumimoji="1" lang="en-US" altLang="zh-CN" dirty="0" smtClean="0"/>
              <a:t>one loop</a:t>
            </a:r>
          </a:p>
          <a:p>
            <a:r>
              <a:rPr kumimoji="1" lang="en-US" altLang="zh-CN" dirty="0" smtClean="0"/>
              <a:t>Using texture </a:t>
            </a:r>
            <a:r>
              <a:rPr kumimoji="1" lang="en-US" altLang="zh-CN" dirty="0" err="1" smtClean="0"/>
              <a:t>mem</a:t>
            </a:r>
            <a:r>
              <a:rPr kumimoji="1" lang="en-US" altLang="zh-CN" dirty="0" smtClean="0"/>
              <a:t> of GPU, </a:t>
            </a:r>
            <a:r>
              <a:rPr kumimoji="1" lang="en-US" altLang="zh-CN" dirty="0" err="1" smtClean="0"/>
              <a:t>etc</a:t>
            </a:r>
            <a:endParaRPr kumimoji="1"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20482207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Summary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 smtClean="0"/>
              <a:t>PRESTO has been made faster @GPU, not </a:t>
            </a:r>
            <a:r>
              <a:rPr kumimoji="1" lang="en-US" altLang="zh-CN" dirty="0" smtClean="0"/>
              <a:t>fast enough</a:t>
            </a:r>
            <a:endParaRPr kumimoji="1" lang="en-US" altLang="zh-CN" dirty="0" smtClean="0"/>
          </a:p>
          <a:p>
            <a:r>
              <a:rPr kumimoji="1" lang="en-US" altLang="zh-CN" dirty="0" smtClean="0"/>
              <a:t>Could be even faster, ~20X</a:t>
            </a:r>
          </a:p>
          <a:p>
            <a:r>
              <a:rPr kumimoji="1" lang="en-US" altLang="zh-CN" dirty="0" smtClean="0"/>
              <a:t>Using FPGA, </a:t>
            </a:r>
            <a:r>
              <a:rPr kumimoji="1" lang="en-US" altLang="zh-CN" dirty="0" err="1" smtClean="0"/>
              <a:t>RoachBoard</a:t>
            </a:r>
            <a:r>
              <a:rPr kumimoji="1" lang="en-US" altLang="zh-CN" dirty="0" smtClean="0"/>
              <a:t> for example?...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35334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82981"/>
            <a:ext cx="5866841" cy="3860012"/>
          </a:xfrm>
        </p:spPr>
        <p:txBody>
          <a:bodyPr>
            <a:normAutofit/>
          </a:bodyPr>
          <a:lstStyle/>
          <a:p>
            <a:r>
              <a:rPr kumimoji="1" lang="en-US" altLang="zh-CN" sz="2400" dirty="0" smtClean="0"/>
              <a:t>A newbie</a:t>
            </a:r>
          </a:p>
          <a:p>
            <a:r>
              <a:rPr kumimoji="1" lang="en-US" altLang="zh-CN" sz="2400" dirty="0" smtClean="0"/>
              <a:t>NRAO</a:t>
            </a:r>
            <a:r>
              <a:rPr kumimoji="1" lang="en-US" altLang="zh-CN" sz="2400" dirty="0"/>
              <a:t>: </a:t>
            </a:r>
            <a:r>
              <a:rPr kumimoji="1" lang="en-US" altLang="zh-CN" sz="2400" dirty="0" err="1" smtClean="0"/>
              <a:t>NANOGrav</a:t>
            </a:r>
            <a:r>
              <a:rPr kumimoji="1" lang="en-US" altLang="zh-CN" sz="2400" dirty="0"/>
              <a:t>,</a:t>
            </a:r>
            <a:r>
              <a:rPr kumimoji="1" lang="en-US" altLang="zh-CN" sz="2400" dirty="0" smtClean="0"/>
              <a:t> </a:t>
            </a:r>
            <a:r>
              <a:rPr kumimoji="1" lang="en-US" altLang="zh-CN" sz="2400" dirty="0" smtClean="0"/>
              <a:t>mainly on pulsar instrument</a:t>
            </a:r>
          </a:p>
          <a:p>
            <a:r>
              <a:rPr kumimoji="1" lang="en-US" altLang="zh-CN" sz="2400" dirty="0" smtClean="0"/>
              <a:t>SHAO(Shanghai Astronomical Observatory</a:t>
            </a:r>
            <a:r>
              <a:rPr kumimoji="1" lang="en-US" altLang="zh-CN" sz="2400" dirty="0" smtClean="0"/>
              <a:t>), China</a:t>
            </a:r>
            <a:r>
              <a:rPr kumimoji="1" lang="en-US" altLang="zh-CN" sz="2400" dirty="0" smtClean="0"/>
              <a:t>:</a:t>
            </a:r>
            <a:r>
              <a:rPr kumimoji="1" lang="en-US" altLang="zh-CN" sz="2400" dirty="0"/>
              <a:t> </a:t>
            </a:r>
            <a:r>
              <a:rPr kumimoji="1" lang="en-US" altLang="zh-CN" sz="2400" dirty="0" smtClean="0"/>
              <a:t>VLBI </a:t>
            </a:r>
            <a:r>
              <a:rPr kumimoji="1" lang="en-US" altLang="zh-CN" sz="2400" dirty="0" smtClean="0"/>
              <a:t>backend, </a:t>
            </a:r>
            <a:r>
              <a:rPr kumimoji="1" lang="en-US" altLang="zh-CN" sz="2400" dirty="0" err="1" smtClean="0"/>
              <a:t>correlator</a:t>
            </a:r>
            <a:r>
              <a:rPr kumimoji="1" lang="en-US" altLang="zh-CN" sz="2400" dirty="0" smtClean="0"/>
              <a:t>, </a:t>
            </a:r>
            <a:r>
              <a:rPr kumimoji="1" lang="en-US" altLang="zh-CN" sz="2400" dirty="0" smtClean="0"/>
              <a:t>observations, Pulsar </a:t>
            </a:r>
            <a:r>
              <a:rPr kumimoji="1" lang="en-US" altLang="zh-CN" sz="2400" dirty="0" smtClean="0"/>
              <a:t>instrument</a:t>
            </a:r>
          </a:p>
          <a:p>
            <a:r>
              <a:rPr kumimoji="1" lang="en-US" altLang="zh-CN" sz="2400" dirty="0" smtClean="0"/>
              <a:t>JIVE(Joint Institute for VLBI in Europe), </a:t>
            </a:r>
            <a:r>
              <a:rPr kumimoji="1" lang="en-US" altLang="zh-CN" sz="2400" dirty="0" smtClean="0"/>
              <a:t>Netherlands:</a:t>
            </a:r>
            <a:r>
              <a:rPr kumimoji="1" lang="en-US" altLang="zh-CN" sz="2400" dirty="0"/>
              <a:t> </a:t>
            </a:r>
            <a:r>
              <a:rPr kumimoji="1" lang="en-US" altLang="zh-CN" sz="2400" dirty="0" smtClean="0"/>
              <a:t>VLBI </a:t>
            </a:r>
            <a:r>
              <a:rPr kumimoji="1" lang="en-US" altLang="zh-CN" sz="2400" dirty="0" err="1" smtClean="0"/>
              <a:t>correlator</a:t>
            </a:r>
            <a:r>
              <a:rPr kumimoji="1" lang="en-US" altLang="zh-CN" sz="2400" dirty="0" smtClean="0"/>
              <a:t>, </a:t>
            </a:r>
            <a:r>
              <a:rPr kumimoji="1" lang="en-US" altLang="zh-CN" sz="2400" dirty="0" smtClean="0"/>
              <a:t>Pulsar instrument</a:t>
            </a:r>
            <a:endParaRPr kumimoji="1" lang="en-US" altLang="zh-CN" sz="2400" dirty="0" smtClean="0"/>
          </a:p>
        </p:txBody>
      </p:sp>
      <p:pic>
        <p:nvPicPr>
          <p:cNvPr id="4" name="Picture 4" descr="IMG_553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948" y="3812189"/>
            <a:ext cx="4264527" cy="2843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uniboard_board_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46" y="3709592"/>
            <a:ext cx="3970980" cy="2985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P22701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5" t="7018" r="10527" b="12280"/>
          <a:stretch>
            <a:fillRect/>
          </a:stretch>
        </p:blipFill>
        <p:spPr bwMode="auto">
          <a:xfrm>
            <a:off x="6186589" y="2120531"/>
            <a:ext cx="2590800" cy="1922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CDAS_DSP_Boar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6589" y="177431"/>
            <a:ext cx="2590800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94273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Outline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 smtClean="0"/>
              <a:t>Pulsar</a:t>
            </a:r>
            <a:endParaRPr kumimoji="1" lang="en-US" altLang="zh-CN" dirty="0" smtClean="0"/>
          </a:p>
          <a:p>
            <a:r>
              <a:rPr kumimoji="1" lang="en-US" altLang="zh-CN" dirty="0" smtClean="0"/>
              <a:t>PRESTO</a:t>
            </a:r>
          </a:p>
          <a:p>
            <a:r>
              <a:rPr kumimoji="1" lang="en-US" altLang="zh-CN" dirty="0" smtClean="0"/>
              <a:t>GPU</a:t>
            </a:r>
          </a:p>
          <a:p>
            <a:r>
              <a:rPr kumimoji="1" lang="en-US" altLang="zh-CN" dirty="0" smtClean="0"/>
              <a:t>PRESTO@GPU</a:t>
            </a:r>
          </a:p>
          <a:p>
            <a:r>
              <a:rPr kumimoji="1" lang="en-US" altLang="zh-CN" dirty="0" smtClean="0"/>
              <a:t>Future </a:t>
            </a:r>
            <a:r>
              <a:rPr kumimoji="1" lang="en-US" altLang="zh-CN" dirty="0" smtClean="0"/>
              <a:t>Work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945806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Pulsar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1"/>
            <a:ext cx="4662262" cy="2066128"/>
          </a:xfrm>
        </p:spPr>
        <p:txBody>
          <a:bodyPr>
            <a:normAutofit fontScale="77500" lnSpcReduction="20000"/>
          </a:bodyPr>
          <a:lstStyle/>
          <a:p>
            <a:r>
              <a:rPr kumimoji="1" lang="en-US" altLang="zh-CN" sz="2400" dirty="0" smtClean="0"/>
              <a:t>Spinning neutron star</a:t>
            </a:r>
          </a:p>
          <a:p>
            <a:r>
              <a:rPr kumimoji="1" lang="en-US" altLang="zh-CN" sz="2400" dirty="0" smtClean="0"/>
              <a:t>Precise period</a:t>
            </a:r>
          </a:p>
          <a:p>
            <a:r>
              <a:rPr kumimoji="1" lang="en-US" altLang="zh-CN" sz="2400" dirty="0" smtClean="0"/>
              <a:t>Dispersion</a:t>
            </a:r>
          </a:p>
          <a:p>
            <a:r>
              <a:rPr kumimoji="1" lang="en-US" altLang="zh-CN" sz="2400" dirty="0" smtClean="0"/>
              <a:t> Stable integrated profile</a:t>
            </a:r>
          </a:p>
          <a:p>
            <a:r>
              <a:rPr kumimoji="1" lang="en-US" altLang="zh-CN" sz="2400" dirty="0" smtClean="0"/>
              <a:t>Weak signals</a:t>
            </a:r>
          </a:p>
          <a:p>
            <a:r>
              <a:rPr kumimoji="1" lang="en-US" altLang="zh-CN" sz="2400" dirty="0" smtClean="0"/>
              <a:t>Time keeping, navigation, measure gravitational wave(</a:t>
            </a:r>
            <a:r>
              <a:rPr kumimoji="1" lang="en-US" altLang="zh-CN" sz="2400" dirty="0" err="1" smtClean="0"/>
              <a:t>NANOGrav</a:t>
            </a:r>
            <a:r>
              <a:rPr kumimoji="1" lang="en-US" altLang="zh-CN" sz="2400" dirty="0" smtClean="0"/>
              <a:t>)</a:t>
            </a:r>
            <a:endParaRPr kumimoji="1" lang="zh-CN" altLang="en-US" sz="2400" dirty="0"/>
          </a:p>
        </p:txBody>
      </p:sp>
      <p:pic>
        <p:nvPicPr>
          <p:cNvPr id="4" name="Picture 4" descr="rotati~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0774" y="0"/>
            <a:ext cx="2453339" cy="2887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034" y="2887662"/>
            <a:ext cx="3474079" cy="3817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7" name="Picture 4" descr="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92" y="4176998"/>
            <a:ext cx="5130308" cy="2431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78053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PRESTO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zh-CN" sz="2400" dirty="0" err="1" smtClean="0"/>
              <a:t>PulsaR</a:t>
            </a:r>
            <a:r>
              <a:rPr kumimoji="1" lang="en-US" altLang="zh-CN" sz="2400" dirty="0" smtClean="0"/>
              <a:t> Exploration and Search </a:t>
            </a:r>
            <a:r>
              <a:rPr kumimoji="1" lang="en-US" altLang="zh-CN" sz="2400" dirty="0" err="1" smtClean="0"/>
              <a:t>TOolkit</a:t>
            </a:r>
            <a:endParaRPr kumimoji="1" lang="en-US" altLang="zh-CN" sz="2400" dirty="0" smtClean="0"/>
          </a:p>
          <a:p>
            <a:r>
              <a:rPr kumimoji="1" lang="en-US" altLang="zh-CN" sz="2400" dirty="0" smtClean="0"/>
              <a:t>Developed by Scott Ransom</a:t>
            </a:r>
          </a:p>
          <a:p>
            <a:r>
              <a:rPr kumimoji="1" lang="en-US" altLang="zh-CN" sz="2400" dirty="0" smtClean="0"/>
              <a:t>A large suite of pulsar search and analysis software</a:t>
            </a:r>
            <a:br>
              <a:rPr kumimoji="1" lang="en-US" altLang="zh-CN" sz="2400" dirty="0" smtClean="0"/>
            </a:br>
            <a:r>
              <a:rPr kumimoji="1" lang="en-US" altLang="zh-CN" sz="2400" u="sng" dirty="0" smtClean="0">
                <a:solidFill>
                  <a:srgbClr val="FF0000"/>
                </a:solidFill>
              </a:rPr>
              <a:t>One of the best pulsar searching software in the world</a:t>
            </a:r>
          </a:p>
          <a:p>
            <a:r>
              <a:rPr kumimoji="1" lang="en-US" altLang="zh-CN" sz="2400" dirty="0" smtClean="0">
                <a:hlinkClick r:id="rId2"/>
              </a:rPr>
              <a:t>http://www.cv.nrao.edu/~sransom/presto/</a:t>
            </a:r>
            <a:endParaRPr kumimoji="1" lang="en-US" altLang="zh-CN" sz="2400" dirty="0" smtClean="0"/>
          </a:p>
          <a:p>
            <a:r>
              <a:rPr kumimoji="1" lang="en-US" altLang="zh-CN" sz="2400" dirty="0" smtClean="0">
                <a:solidFill>
                  <a:srgbClr val="FF0000"/>
                </a:solidFill>
              </a:rPr>
              <a:t>200+</a:t>
            </a:r>
            <a:r>
              <a:rPr kumimoji="1" lang="en-US" altLang="zh-CN" sz="2400" dirty="0" smtClean="0"/>
              <a:t> pulsars found with PRESTO</a:t>
            </a:r>
            <a:br>
              <a:rPr kumimoji="1" lang="en-US" altLang="zh-CN" sz="2400" dirty="0" smtClean="0"/>
            </a:br>
            <a:r>
              <a:rPr kumimoji="1" lang="en-US" altLang="zh-CN" sz="2400" dirty="0" smtClean="0"/>
              <a:t>Including the fastest pulsar ever found, PSR J1748-2446ad, 716-Hz spin frequency</a:t>
            </a:r>
            <a:endParaRPr kumimoji="1" lang="en-US" altLang="zh-CN" sz="2400" dirty="0"/>
          </a:p>
          <a:p>
            <a:endParaRPr kumimoji="1"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7804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673100"/>
            <a:ext cx="7162800" cy="55118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605557" y="6210620"/>
            <a:ext cx="4490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dirty="0" smtClean="0"/>
              <a:t>(From </a:t>
            </a:r>
            <a:r>
              <a:rPr kumimoji="1" lang="en-US" altLang="zh-CN" dirty="0" err="1"/>
              <a:t>PRESTO_search_tutorial</a:t>
            </a:r>
            <a:r>
              <a:rPr kumimoji="1" lang="en-US" altLang="zh-CN" dirty="0"/>
              <a:t>)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851548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99139"/>
            <a:ext cx="8229600" cy="6243125"/>
          </a:xfrm>
        </p:spPr>
        <p:txBody>
          <a:bodyPr>
            <a:normAutofit/>
          </a:bodyPr>
          <a:lstStyle/>
          <a:p>
            <a:r>
              <a:rPr kumimoji="1" lang="en-US" altLang="zh-CN" sz="2400" dirty="0" smtClean="0"/>
              <a:t>Data preparation</a:t>
            </a:r>
            <a:br>
              <a:rPr kumimoji="1" lang="en-US" altLang="zh-CN" sz="2400" dirty="0" smtClean="0"/>
            </a:br>
            <a:r>
              <a:rPr kumimoji="1" lang="en-US" altLang="zh-CN" sz="2400" dirty="0" smtClean="0"/>
              <a:t>Interference detection and removal, de-dispersion, </a:t>
            </a:r>
            <a:r>
              <a:rPr kumimoji="1" lang="en-US" altLang="zh-CN" sz="2400" dirty="0" err="1" smtClean="0"/>
              <a:t>barycentering</a:t>
            </a:r>
            <a:endParaRPr kumimoji="1" lang="en-US" altLang="zh-CN" sz="2400" dirty="0" smtClean="0"/>
          </a:p>
          <a:p>
            <a:r>
              <a:rPr kumimoji="1" lang="en-US" altLang="zh-CN" sz="2400" dirty="0" smtClean="0"/>
              <a:t>Searching</a:t>
            </a:r>
            <a:br>
              <a:rPr kumimoji="1" lang="en-US" altLang="zh-CN" sz="2400" dirty="0" smtClean="0"/>
            </a:br>
            <a:r>
              <a:rPr kumimoji="1" lang="en-US" altLang="zh-CN" sz="2400" dirty="0" smtClean="0"/>
              <a:t>Fourier-domain acceleration, single-pulse, and phase-modulation or sideband searches</a:t>
            </a:r>
          </a:p>
          <a:p>
            <a:r>
              <a:rPr kumimoji="1" lang="en-US" altLang="zh-CN" sz="2400" dirty="0" smtClean="0"/>
              <a:t>Folding</a:t>
            </a:r>
            <a:br>
              <a:rPr kumimoji="1" lang="en-US" altLang="zh-CN" sz="2400" dirty="0" smtClean="0"/>
            </a:br>
            <a:r>
              <a:rPr kumimoji="1" lang="en-US" altLang="zh-CN" sz="2400" dirty="0" smtClean="0"/>
              <a:t>Candidate optimization, Time-of-Arrival generation</a:t>
            </a:r>
          </a:p>
          <a:p>
            <a:r>
              <a:rPr kumimoji="1" lang="en-US" altLang="zh-CN" sz="2400" dirty="0" err="1" smtClean="0"/>
              <a:t>Misc</a:t>
            </a:r>
            <a:r>
              <a:rPr kumimoji="1" lang="en-US" altLang="zh-CN" sz="2400" dirty="0" smtClean="0"/>
              <a:t/>
            </a:r>
            <a:br>
              <a:rPr kumimoji="1" lang="en-US" altLang="zh-CN" sz="2400" dirty="0" smtClean="0"/>
            </a:br>
            <a:r>
              <a:rPr kumimoji="1" lang="en-US" altLang="zh-CN" sz="2400" dirty="0" smtClean="0"/>
              <a:t>Data exploration, de-dispersion </a:t>
            </a:r>
            <a:r>
              <a:rPr kumimoji="1" lang="en-US" altLang="zh-CN" sz="2400" dirty="0" err="1" smtClean="0"/>
              <a:t>palnning</a:t>
            </a:r>
            <a:r>
              <a:rPr kumimoji="1" lang="en-US" altLang="zh-CN" sz="2400" dirty="0" smtClean="0"/>
              <a:t>, data conversion…</a:t>
            </a:r>
          </a:p>
          <a:p>
            <a:endParaRPr kumimoji="1" lang="en-US" altLang="zh-CN" sz="2400" dirty="0"/>
          </a:p>
          <a:p>
            <a:r>
              <a:rPr kumimoji="1" lang="en-US" altLang="zh-CN" sz="2400" dirty="0"/>
              <a:t>My work is to </a:t>
            </a:r>
            <a:r>
              <a:rPr kumimoji="1" lang="en-US" altLang="zh-CN" sz="2400" dirty="0" err="1" smtClean="0"/>
              <a:t>speep</a:t>
            </a:r>
            <a:r>
              <a:rPr kumimoji="1" lang="en-US" altLang="zh-CN" sz="2400" dirty="0" smtClean="0"/>
              <a:t> </a:t>
            </a:r>
            <a:r>
              <a:rPr kumimoji="1" lang="en-US" altLang="zh-CN" sz="2400" dirty="0"/>
              <a:t>up the Fourier-Domain acceleration search: </a:t>
            </a:r>
            <a:r>
              <a:rPr kumimoji="1" lang="en-US" altLang="zh-CN" sz="2400" u="sng" dirty="0" err="1" smtClean="0"/>
              <a:t>accelsearch</a:t>
            </a:r>
            <a:r>
              <a:rPr kumimoji="1" lang="en-US" altLang="zh-CN" sz="2400" u="sng" dirty="0" smtClean="0"/>
              <a:t> </a:t>
            </a:r>
            <a:r>
              <a:rPr kumimoji="1" lang="en-US" altLang="zh-CN" sz="2400" dirty="0" smtClean="0"/>
              <a:t>with GPU</a:t>
            </a:r>
            <a:endParaRPr kumimoji="1" lang="en-US" altLang="zh-CN" sz="2400" u="sng" dirty="0"/>
          </a:p>
          <a:p>
            <a:r>
              <a:rPr kumimoji="1" lang="en-US" altLang="zh-CN" sz="2400" dirty="0" smtClean="0"/>
              <a:t>And, why GPU?</a:t>
            </a:r>
            <a:br>
              <a:rPr kumimoji="1" lang="en-US" altLang="zh-CN" sz="2400" dirty="0" smtClean="0"/>
            </a:br>
            <a:r>
              <a:rPr kumimoji="1" lang="en-US" altLang="zh-CN" sz="2400" dirty="0" smtClean="0"/>
              <a:t>GPU is powerful!</a:t>
            </a:r>
            <a:endParaRPr kumimoji="1"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395371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geforce-gtx-titan-front.png"/>
          <p:cNvPicPr>
            <a:picLocks noChangeAspect="1"/>
          </p:cNvPicPr>
          <p:nvPr/>
        </p:nvPicPr>
        <p:blipFill rotWithShape="1">
          <a:blip r:embed="rId2">
            <a:alphaModFix am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1" t="14439" r="4933" b="15690"/>
          <a:stretch/>
        </p:blipFill>
        <p:spPr>
          <a:xfrm>
            <a:off x="-72752" y="2941429"/>
            <a:ext cx="8759552" cy="4044212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GPU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23894" y="1448799"/>
            <a:ext cx="8229600" cy="4525963"/>
          </a:xfrm>
        </p:spPr>
        <p:txBody>
          <a:bodyPr/>
          <a:lstStyle/>
          <a:p>
            <a:r>
              <a:rPr kumimoji="1" lang="en-US" altLang="zh-CN" dirty="0" smtClean="0"/>
              <a:t>Graphics </a:t>
            </a:r>
            <a:r>
              <a:rPr kumimoji="1" lang="en-US" altLang="zh-CN" dirty="0" smtClean="0"/>
              <a:t>Processing Unit</a:t>
            </a:r>
            <a:br>
              <a:rPr kumimoji="1" lang="en-US" altLang="zh-CN" dirty="0" smtClean="0"/>
            </a:br>
            <a:r>
              <a:rPr kumimoji="1" lang="en-US" altLang="zh-CN" sz="2400" dirty="0" smtClean="0"/>
              <a:t>chip in computer video cards, PlayStation3, Xbox, etc.</a:t>
            </a:r>
            <a:br>
              <a:rPr kumimoji="1" lang="en-US" altLang="zh-CN" sz="2400" dirty="0" smtClean="0"/>
            </a:br>
            <a:r>
              <a:rPr kumimoji="1" lang="en-US" altLang="zh-CN" sz="2400" dirty="0" smtClean="0"/>
              <a:t>Two major vendors: NVIDIA, ATI(now AMD</a:t>
            </a:r>
            <a:r>
              <a:rPr kumimoji="1" lang="en-US" altLang="zh-CN" sz="2400" dirty="0" smtClean="0"/>
              <a:t>)</a:t>
            </a:r>
            <a:endParaRPr kumimoji="1" lang="en-US" altLang="zh-CN" dirty="0" smtClean="0"/>
          </a:p>
          <a:p>
            <a:r>
              <a:rPr kumimoji="1" lang="en-US" altLang="zh-CN" dirty="0" smtClean="0"/>
              <a:t>GPUs </a:t>
            </a:r>
            <a:r>
              <a:rPr kumimoji="1" lang="en-US" altLang="zh-CN" dirty="0" smtClean="0"/>
              <a:t>are massively multithreaded many core chips</a:t>
            </a:r>
            <a:endParaRPr kumimoji="1"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4195814" y="6230461"/>
            <a:ext cx="4490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dirty="0" smtClean="0"/>
              <a:t>(From </a:t>
            </a:r>
            <a:r>
              <a:rPr kumimoji="1" lang="en-US" altLang="zh-CN" dirty="0" err="1" smtClean="0"/>
              <a:t>www.geforce.com</a:t>
            </a:r>
            <a:r>
              <a:rPr kumimoji="1" lang="en-US" altLang="zh-CN" dirty="0" smtClean="0"/>
              <a:t>)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01400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332" y="125350"/>
            <a:ext cx="7390414" cy="583243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094920" y="6025954"/>
            <a:ext cx="4490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/>
              <a:t>(From NVIDIA </a:t>
            </a:r>
            <a:r>
              <a:rPr kumimoji="1" lang="en-US" altLang="zh-CN" dirty="0" err="1" smtClean="0"/>
              <a:t>CUDA_C_Programmig_Guide</a:t>
            </a:r>
            <a:r>
              <a:rPr kumimoji="1" lang="en-US" altLang="zh-CN" dirty="0" smtClean="0"/>
              <a:t>)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943041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4877</TotalTime>
  <Words>337</Words>
  <Application>Microsoft Macintosh PowerPoint</Application>
  <PresentationFormat>全屏显示(4:3)</PresentationFormat>
  <Paragraphs>91</Paragraphs>
  <Slides>18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19" baseType="lpstr">
      <vt:lpstr>Office 主题</vt:lpstr>
      <vt:lpstr>PulsaR Exploration and Search TOolkit @GPU</vt:lpstr>
      <vt:lpstr>PowerPoint 演示文稿</vt:lpstr>
      <vt:lpstr>Outline</vt:lpstr>
      <vt:lpstr>Pulsar</vt:lpstr>
      <vt:lpstr>PRESTO</vt:lpstr>
      <vt:lpstr>PowerPoint 演示文稿</vt:lpstr>
      <vt:lpstr>PowerPoint 演示文稿</vt:lpstr>
      <vt:lpstr>GPU</vt:lpstr>
      <vt:lpstr>PowerPoint 演示文稿</vt:lpstr>
      <vt:lpstr>GPU Capabilities</vt:lpstr>
      <vt:lpstr>PRESTO@GPU</vt:lpstr>
      <vt:lpstr>Diagram of the realization</vt:lpstr>
      <vt:lpstr>Testbench: GPU vs CPU(without mem copy)</vt:lpstr>
      <vt:lpstr>Accel_search: GPU vs CPU(whole program with mem copy)</vt:lpstr>
      <vt:lpstr>PowerPoint 演示文稿</vt:lpstr>
      <vt:lpstr>PowerPoint 演示文稿</vt:lpstr>
      <vt:lpstr>Future work: faster</vt:lpstr>
      <vt:lpstr>Summary</vt:lpstr>
    </vt:vector>
  </TitlesOfParts>
  <Company>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PRESTO@GPU</dc:title>
  <dc:creator>jintao luo</dc:creator>
  <cp:lastModifiedBy>jintao luo</cp:lastModifiedBy>
  <cp:revision>44</cp:revision>
  <dcterms:created xsi:type="dcterms:W3CDTF">2013-04-24T17:33:16Z</dcterms:created>
  <dcterms:modified xsi:type="dcterms:W3CDTF">2013-04-30T04:24:41Z</dcterms:modified>
</cp:coreProperties>
</file>