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slides/slide54.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slides/slide5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9"/>
  </p:notesMasterIdLst>
  <p:sldIdLst>
    <p:sldId id="256" r:id="rId2"/>
    <p:sldId id="335" r:id="rId3"/>
    <p:sldId id="334" r:id="rId4"/>
    <p:sldId id="260" r:id="rId5"/>
    <p:sldId id="264" r:id="rId6"/>
    <p:sldId id="310" r:id="rId7"/>
    <p:sldId id="336" r:id="rId8"/>
    <p:sldId id="338" r:id="rId9"/>
    <p:sldId id="258" r:id="rId10"/>
    <p:sldId id="267" r:id="rId11"/>
    <p:sldId id="268" r:id="rId12"/>
    <p:sldId id="269" r:id="rId13"/>
    <p:sldId id="311" r:id="rId14"/>
    <p:sldId id="261" r:id="rId15"/>
    <p:sldId id="288" r:id="rId16"/>
    <p:sldId id="276" r:id="rId17"/>
    <p:sldId id="280" r:id="rId18"/>
    <p:sldId id="282" r:id="rId19"/>
    <p:sldId id="287" r:id="rId20"/>
    <p:sldId id="289" r:id="rId21"/>
    <p:sldId id="291" r:id="rId22"/>
    <p:sldId id="292" r:id="rId23"/>
    <p:sldId id="293" r:id="rId24"/>
    <p:sldId id="300" r:id="rId25"/>
    <p:sldId id="297" r:id="rId26"/>
    <p:sldId id="298" r:id="rId27"/>
    <p:sldId id="301" r:id="rId28"/>
    <p:sldId id="279" r:id="rId29"/>
    <p:sldId id="302" r:id="rId30"/>
    <p:sldId id="303" r:id="rId31"/>
    <p:sldId id="313" r:id="rId32"/>
    <p:sldId id="315" r:id="rId33"/>
    <p:sldId id="314" r:id="rId34"/>
    <p:sldId id="316" r:id="rId35"/>
    <p:sldId id="283" r:id="rId36"/>
    <p:sldId id="317" r:id="rId37"/>
    <p:sldId id="318" r:id="rId38"/>
    <p:sldId id="323" r:id="rId39"/>
    <p:sldId id="339" r:id="rId40"/>
    <p:sldId id="325" r:id="rId41"/>
    <p:sldId id="340" r:id="rId42"/>
    <p:sldId id="341" r:id="rId43"/>
    <p:sldId id="328" r:id="rId44"/>
    <p:sldId id="329" r:id="rId45"/>
    <p:sldId id="330" r:id="rId46"/>
    <p:sldId id="331" r:id="rId47"/>
    <p:sldId id="342" r:id="rId48"/>
    <p:sldId id="319" r:id="rId49"/>
    <p:sldId id="343" r:id="rId50"/>
    <p:sldId id="320" r:id="rId51"/>
    <p:sldId id="344" r:id="rId52"/>
    <p:sldId id="337" r:id="rId53"/>
    <p:sldId id="345" r:id="rId54"/>
    <p:sldId id="346" r:id="rId55"/>
    <p:sldId id="347" r:id="rId56"/>
    <p:sldId id="348" r:id="rId57"/>
    <p:sldId id="321"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E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6000" autoAdjust="0"/>
    <p:restoredTop sz="94653" autoAdjust="0"/>
  </p:normalViewPr>
  <p:slideViewPr>
    <p:cSldViewPr snapToGrid="0" snapToObjects="1" showGuides="1">
      <p:cViewPr varScale="1">
        <p:scale>
          <a:sx n="98" d="100"/>
          <a:sy n="98" d="100"/>
        </p:scale>
        <p:origin x="-208" y="-120"/>
      </p:cViewPr>
      <p:guideLst>
        <p:guide orient="horz" pos="2160"/>
        <p:guide pos="2880"/>
      </p:guideLst>
    </p:cSldViewPr>
  </p:slideViewPr>
  <p:outlineViewPr>
    <p:cViewPr>
      <p:scale>
        <a:sx n="33" d="100"/>
        <a:sy n="33" d="100"/>
      </p:scale>
      <p:origin x="0" y="416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75430-1F2E-1347-9338-808717A71E71}" type="datetimeFigureOut">
              <a:rPr lang="en-US" smtClean="0"/>
              <a:t>4/30/13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0BB0D-E825-0146-8C00-C09F8A9C8A7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Conversion factor for </a:t>
            </a:r>
            <a:r>
              <a:rPr lang="en-US" dirty="0" err="1" smtClean="0"/>
              <a:t>ULIRGs</a:t>
            </a:r>
            <a:endParaRPr lang="en-US" dirty="0"/>
          </a:p>
        </p:txBody>
      </p:sp>
      <p:sp>
        <p:nvSpPr>
          <p:cNvPr id="4" name="Slide Number Placeholder 3"/>
          <p:cNvSpPr>
            <a:spLocks noGrp="1"/>
          </p:cNvSpPr>
          <p:nvPr>
            <p:ph type="sldNum" sz="quarter" idx="10"/>
          </p:nvPr>
        </p:nvSpPr>
        <p:spPr/>
        <p:txBody>
          <a:bodyPr/>
          <a:lstStyle/>
          <a:p>
            <a:fld id="{5060BB0D-E825-0146-8C00-C09F8A9C8A77}" type="slidenum">
              <a:rPr lang="en-US" smtClean="0"/>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DBDF3EBD-10AB-5341-B1E0-6C2371157697}" type="datetimeFigureOut">
              <a:rPr lang="en-US" smtClean="0"/>
              <a:pPr/>
              <a:t>4/27/13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BDF3EBD-10AB-5341-B1E0-6C2371157697}" type="datetimeFigureOut">
              <a:rPr lang="en-US" smtClean="0"/>
              <a:pPr/>
              <a:t>4/27/13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BDF3EBD-10AB-5341-B1E0-6C2371157697}" type="datetimeFigureOut">
              <a:rPr lang="en-US" smtClean="0"/>
              <a:pPr/>
              <a:t>4/27/13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greysky.png"/>
          <p:cNvPicPr>
            <a:picLocks noChangeAspect="1"/>
          </p:cNvPicPr>
          <p:nvPr userDrawn="1"/>
        </p:nvPicPr>
        <p:blipFill>
          <a:blip r:embed="rId2"/>
          <a:stretch>
            <a:fillRect/>
          </a:stretch>
        </p:blipFill>
        <p:spPr>
          <a:xfrm>
            <a:off x="0" y="0"/>
            <a:ext cx="9155582" cy="1143000"/>
          </a:xfrm>
          <a:prstGeom prst="rect">
            <a:avLst/>
          </a:prstGeom>
        </p:spPr>
      </p:pic>
      <p:sp>
        <p:nvSpPr>
          <p:cNvPr id="2" name="Title 1"/>
          <p:cNvSpPr>
            <a:spLocks noGrp="1"/>
          </p:cNvSpPr>
          <p:nvPr>
            <p:ph type="title"/>
          </p:nvPr>
        </p:nvSpPr>
        <p:spPr>
          <a:xfrm>
            <a:off x="457200" y="107224"/>
            <a:ext cx="8229600" cy="989306"/>
          </a:xfrm>
        </p:spPr>
        <p:txBody>
          <a:bodyPr/>
          <a:lstStyle>
            <a:lvl1pPr>
              <a:defRPr>
                <a:solidFill>
                  <a:srgbClr val="FFE800"/>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lvl1pPr>
              <a:defRPr>
                <a:solidFill>
                  <a:srgbClr val="FFE800"/>
                </a:solidFil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80000" y="6432403"/>
            <a:ext cx="2133600" cy="365125"/>
          </a:xfrm>
        </p:spPr>
        <p:txBody>
          <a:bodyPr/>
          <a:lstStyle>
            <a:lvl1pPr>
              <a:defRPr>
                <a:solidFill>
                  <a:srgbClr val="FFE800"/>
                </a:solidFill>
              </a:defRPr>
            </a:lvl1pPr>
          </a:lstStyle>
          <a:p>
            <a:pPr algn="l"/>
            <a:endParaRPr lang="en-US" dirty="0" smtClean="0"/>
          </a:p>
        </p:txBody>
      </p:sp>
      <p:pic>
        <p:nvPicPr>
          <p:cNvPr id="9" name="Picture 8" descr="greysky.png"/>
          <p:cNvPicPr>
            <a:picLocks noChangeAspect="1"/>
          </p:cNvPicPr>
          <p:nvPr userDrawn="1"/>
        </p:nvPicPr>
        <p:blipFill>
          <a:blip r:embed="rId2"/>
          <a:stretch>
            <a:fillRect/>
          </a:stretch>
        </p:blipFill>
        <p:spPr>
          <a:xfrm>
            <a:off x="0" y="6721474"/>
            <a:ext cx="9155582" cy="2063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BDF3EBD-10AB-5341-B1E0-6C2371157697}" type="datetimeFigureOut">
              <a:rPr lang="en-US" smtClean="0"/>
              <a:pPr/>
              <a:t>4/27/13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BDF3EBD-10AB-5341-B1E0-6C2371157697}" type="datetimeFigureOut">
              <a:rPr lang="en-US" smtClean="0"/>
              <a:pPr/>
              <a:t>4/27/13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BDF3EBD-10AB-5341-B1E0-6C2371157697}" type="datetimeFigureOut">
              <a:rPr lang="en-US" smtClean="0"/>
              <a:pPr/>
              <a:t>4/27/13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BDF3EBD-10AB-5341-B1E0-6C2371157697}" type="datetimeFigureOut">
              <a:rPr lang="en-US" smtClean="0"/>
              <a:pPr/>
              <a:t>4/27/13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F3EBD-10AB-5341-B1E0-6C2371157697}" type="datetimeFigureOut">
              <a:rPr lang="en-US" smtClean="0"/>
              <a:pPr/>
              <a:t>4/27/13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BDF3EBD-10AB-5341-B1E0-6C2371157697}" type="datetimeFigureOut">
              <a:rPr lang="en-US" smtClean="0"/>
              <a:pPr/>
              <a:t>4/27/13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BDF3EBD-10AB-5341-B1E0-6C2371157697}" type="datetimeFigureOut">
              <a:rPr lang="en-US" smtClean="0"/>
              <a:pPr/>
              <a:t>4/27/13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7FDC1-D116-E148-9B2E-22303B93BC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Tahoma"/>
                <a:cs typeface="Tahoma"/>
              </a:defRPr>
            </a:lvl1pPr>
          </a:lstStyle>
          <a:p>
            <a:fld id="{DBDF3EBD-10AB-5341-B1E0-6C2371157697}" type="datetimeFigureOut">
              <a:rPr lang="en-US" smtClean="0"/>
              <a:pPr/>
              <a:t>4/27/13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Tahoma"/>
                <a:cs typeface="Tahom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Tahoma"/>
                <a:cs typeface="Tahoma"/>
              </a:defRPr>
            </a:lvl1pPr>
          </a:lstStyle>
          <a:p>
            <a:fld id="{44B7FDC1-D116-E148-9B2E-22303B93BC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rgbClr val="000000"/>
          </a:solidFill>
          <a:latin typeface="Lucida Grande"/>
          <a:ea typeface="+mj-ea"/>
          <a:cs typeface="Lucida Grande"/>
        </a:defRPr>
      </a:lvl1pPr>
    </p:titleStyle>
    <p:bodyStyle>
      <a:lvl1pPr marL="342900" indent="-342900" algn="l" defTabSz="457200" rtl="0" eaLnBrk="1" latinLnBrk="0" hangingPunct="1">
        <a:lnSpc>
          <a:spcPct val="110000"/>
        </a:lnSpc>
        <a:spcBef>
          <a:spcPts val="1000"/>
        </a:spcBef>
        <a:spcAft>
          <a:spcPts val="1000"/>
        </a:spcAft>
        <a:buFont typeface="Arial"/>
        <a:buChar char="•"/>
        <a:defRPr sz="3200" b="0" i="0" kern="1200">
          <a:solidFill>
            <a:schemeClr val="tx1"/>
          </a:solidFill>
          <a:latin typeface="Arial"/>
          <a:ea typeface="+mn-ea"/>
          <a:cs typeface="Arial"/>
        </a:defRPr>
      </a:lvl1pPr>
      <a:lvl2pPr marL="742950" indent="-285750" algn="l" defTabSz="457200" rtl="0" eaLnBrk="1" latinLnBrk="0" hangingPunct="1">
        <a:lnSpc>
          <a:spcPct val="110000"/>
        </a:lnSpc>
        <a:spcBef>
          <a:spcPts val="1000"/>
        </a:spcBef>
        <a:spcAft>
          <a:spcPts val="1000"/>
        </a:spcAft>
        <a:buFont typeface="Arial"/>
        <a:buChar char="–"/>
        <a:defRPr sz="2800" b="0" i="0" kern="1200">
          <a:solidFill>
            <a:schemeClr val="tx1"/>
          </a:solidFill>
          <a:latin typeface="Arial"/>
          <a:ea typeface="+mn-ea"/>
          <a:cs typeface="Arial"/>
        </a:defRPr>
      </a:lvl2pPr>
      <a:lvl3pPr marL="1143000" indent="-228600" algn="l" defTabSz="457200" rtl="0" eaLnBrk="1" latinLnBrk="0" hangingPunct="1">
        <a:lnSpc>
          <a:spcPct val="110000"/>
        </a:lnSpc>
        <a:spcBef>
          <a:spcPts val="1000"/>
        </a:spcBef>
        <a:spcAft>
          <a:spcPts val="1000"/>
        </a:spcAft>
        <a:buFont typeface="Arial"/>
        <a:buChar char="•"/>
        <a:defRPr sz="2400" b="0" i="0" kern="1200">
          <a:solidFill>
            <a:schemeClr val="tx1"/>
          </a:solidFill>
          <a:latin typeface="Arial"/>
          <a:ea typeface="+mn-ea"/>
          <a:cs typeface="Arial"/>
        </a:defRPr>
      </a:lvl3pPr>
      <a:lvl4pPr marL="1600200" indent="-228600" algn="l" defTabSz="457200" rtl="0" eaLnBrk="1" latinLnBrk="0" hangingPunct="1">
        <a:lnSpc>
          <a:spcPct val="110000"/>
        </a:lnSpc>
        <a:spcBef>
          <a:spcPts val="1000"/>
        </a:spcBef>
        <a:spcAft>
          <a:spcPts val="1000"/>
        </a:spcAft>
        <a:buFont typeface="Arial"/>
        <a:buChar char="–"/>
        <a:defRPr sz="2000" b="0" i="0" kern="1200">
          <a:solidFill>
            <a:schemeClr val="tx1"/>
          </a:solidFill>
          <a:latin typeface="Arial"/>
          <a:ea typeface="+mn-ea"/>
          <a:cs typeface="Arial"/>
        </a:defRPr>
      </a:lvl4pPr>
      <a:lvl5pPr marL="2057400" indent="-228600" algn="l" defTabSz="457200" rtl="0" eaLnBrk="1" latinLnBrk="0" hangingPunct="1">
        <a:lnSpc>
          <a:spcPct val="110000"/>
        </a:lnSpc>
        <a:spcBef>
          <a:spcPts val="1000"/>
        </a:spcBef>
        <a:spcAft>
          <a:spcPts val="1000"/>
        </a:spcAft>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atca_2013feb.jpg"/>
          <p:cNvPicPr>
            <a:picLocks noChangeAspect="1"/>
          </p:cNvPicPr>
          <p:nvPr/>
        </p:nvPicPr>
        <p:blipFill>
          <a:blip r:embed="rId2"/>
          <a:srcRect r="41466" b="22124"/>
          <a:stretch>
            <a:fillRect/>
          </a:stretch>
        </p:blipFill>
        <p:spPr>
          <a:xfrm>
            <a:off x="1" y="0"/>
            <a:ext cx="9144000" cy="6858000"/>
          </a:xfrm>
          <a:prstGeom prst="rect">
            <a:avLst/>
          </a:prstGeom>
        </p:spPr>
      </p:pic>
      <p:sp>
        <p:nvSpPr>
          <p:cNvPr id="2" name="Title 1"/>
          <p:cNvSpPr>
            <a:spLocks noGrp="1"/>
          </p:cNvSpPr>
          <p:nvPr>
            <p:ph type="ctrTitle"/>
          </p:nvPr>
        </p:nvSpPr>
        <p:spPr>
          <a:xfrm>
            <a:off x="406400" y="346405"/>
            <a:ext cx="8385036" cy="1470025"/>
          </a:xfrm>
        </p:spPr>
        <p:txBody>
          <a:bodyPr>
            <a:normAutofit/>
          </a:bodyPr>
          <a:lstStyle/>
          <a:p>
            <a:pPr algn="l"/>
            <a:r>
              <a:rPr lang="en-US" b="0" dirty="0" smtClean="0">
                <a:solidFill>
                  <a:srgbClr val="FFE800"/>
                </a:solidFill>
              </a:rPr>
              <a:t>Star-formation in a Transitioning Radio Source</a:t>
            </a:r>
            <a:endParaRPr lang="en-US" b="0" dirty="0">
              <a:solidFill>
                <a:srgbClr val="FFE800"/>
              </a:solidFill>
            </a:endParaRPr>
          </a:p>
        </p:txBody>
      </p:sp>
      <p:sp>
        <p:nvSpPr>
          <p:cNvPr id="3" name="Subtitle 2"/>
          <p:cNvSpPr>
            <a:spLocks noGrp="1"/>
          </p:cNvSpPr>
          <p:nvPr>
            <p:ph type="subTitle" idx="1"/>
          </p:nvPr>
        </p:nvSpPr>
        <p:spPr>
          <a:xfrm>
            <a:off x="626533" y="2552700"/>
            <a:ext cx="2489200" cy="2171700"/>
          </a:xfrm>
        </p:spPr>
        <p:txBody>
          <a:bodyPr>
            <a:noAutofit/>
          </a:bodyPr>
          <a:lstStyle/>
          <a:p>
            <a:pPr algn="l">
              <a:spcAft>
                <a:spcPts val="600"/>
              </a:spcAft>
            </a:pPr>
            <a:r>
              <a:rPr lang="en-US" sz="1200" dirty="0" smtClean="0">
                <a:solidFill>
                  <a:schemeClr val="bg1">
                    <a:lumMod val="85000"/>
                  </a:schemeClr>
                </a:solidFill>
              </a:rPr>
              <a:t>Minnie Y. Mao (NRAO)</a:t>
            </a:r>
          </a:p>
          <a:p>
            <a:pPr algn="l">
              <a:spcAft>
                <a:spcPts val="600"/>
              </a:spcAft>
            </a:pPr>
            <a:r>
              <a:rPr lang="en-US" sz="1200" dirty="0" smtClean="0">
                <a:solidFill>
                  <a:schemeClr val="bg1">
                    <a:lumMod val="85000"/>
                  </a:schemeClr>
                </a:solidFill>
              </a:rPr>
              <a:t>Ray Norris (ATNF)</a:t>
            </a:r>
          </a:p>
          <a:p>
            <a:pPr algn="l">
              <a:spcAft>
                <a:spcPts val="600"/>
              </a:spcAft>
            </a:pPr>
            <a:r>
              <a:rPr lang="en-US" sz="1200" dirty="0" smtClean="0">
                <a:solidFill>
                  <a:schemeClr val="bg1">
                    <a:lumMod val="85000"/>
                  </a:schemeClr>
                </a:solidFill>
              </a:rPr>
              <a:t>Rob Sharp (AAO)</a:t>
            </a:r>
          </a:p>
          <a:p>
            <a:pPr algn="l">
              <a:spcAft>
                <a:spcPts val="600"/>
              </a:spcAft>
            </a:pPr>
            <a:r>
              <a:rPr lang="en-US" sz="1200" dirty="0" smtClean="0">
                <a:solidFill>
                  <a:schemeClr val="bg1">
                    <a:lumMod val="85000"/>
                  </a:schemeClr>
                </a:solidFill>
              </a:rPr>
              <a:t>Bjorn </a:t>
            </a:r>
            <a:r>
              <a:rPr lang="en-US" sz="1200" dirty="0" err="1" smtClean="0">
                <a:solidFill>
                  <a:schemeClr val="bg1">
                    <a:lumMod val="85000"/>
                  </a:schemeClr>
                </a:solidFill>
              </a:rPr>
              <a:t>Emonts</a:t>
            </a:r>
            <a:r>
              <a:rPr lang="en-US" sz="1200" dirty="0" smtClean="0">
                <a:solidFill>
                  <a:schemeClr val="bg1">
                    <a:lumMod val="85000"/>
                  </a:schemeClr>
                </a:solidFill>
              </a:rPr>
              <a:t> (ATNF)</a:t>
            </a:r>
          </a:p>
          <a:p>
            <a:pPr algn="l">
              <a:spcAft>
                <a:spcPts val="600"/>
              </a:spcAft>
            </a:pPr>
            <a:r>
              <a:rPr lang="en-US" sz="1200" dirty="0" smtClean="0">
                <a:solidFill>
                  <a:schemeClr val="bg1">
                    <a:lumMod val="85000"/>
                  </a:schemeClr>
                </a:solidFill>
              </a:rPr>
              <a:t>Jamie Stevens (ATNF)</a:t>
            </a:r>
          </a:p>
          <a:p>
            <a:pPr algn="l">
              <a:spcAft>
                <a:spcPts val="600"/>
              </a:spcAft>
            </a:pPr>
            <a:r>
              <a:rPr lang="en-US" sz="1200" dirty="0" err="1" smtClean="0">
                <a:solidFill>
                  <a:schemeClr val="bg1">
                    <a:lumMod val="85000"/>
                  </a:schemeClr>
                </a:solidFill>
              </a:rPr>
              <a:t>Juergen</a:t>
            </a:r>
            <a:r>
              <a:rPr lang="en-US" sz="1200" dirty="0" smtClean="0">
                <a:solidFill>
                  <a:schemeClr val="bg1">
                    <a:lumMod val="85000"/>
                  </a:schemeClr>
                </a:solidFill>
              </a:rPr>
              <a:t> </a:t>
            </a:r>
            <a:r>
              <a:rPr lang="en-US" sz="1200" dirty="0" err="1" smtClean="0">
                <a:solidFill>
                  <a:schemeClr val="bg1">
                    <a:lumMod val="85000"/>
                  </a:schemeClr>
                </a:solidFill>
              </a:rPr>
              <a:t>Ott</a:t>
            </a:r>
            <a:r>
              <a:rPr lang="en-US" sz="1200" dirty="0" smtClean="0">
                <a:solidFill>
                  <a:schemeClr val="bg1">
                    <a:lumMod val="85000"/>
                  </a:schemeClr>
                </a:solidFill>
              </a:rPr>
              <a:t> (NRAO)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ULIRGs</a:t>
            </a:r>
            <a:endParaRPr lang="en-US" dirty="0"/>
          </a:p>
        </p:txBody>
      </p:sp>
      <p:sp>
        <p:nvSpPr>
          <p:cNvPr id="3" name="Content Placeholder 2"/>
          <p:cNvSpPr>
            <a:spLocks noGrp="1"/>
          </p:cNvSpPr>
          <p:nvPr>
            <p:ph idx="1"/>
          </p:nvPr>
        </p:nvSpPr>
        <p:spPr>
          <a:xfrm>
            <a:off x="457200" y="1699039"/>
            <a:ext cx="8229600" cy="4525963"/>
          </a:xfrm>
        </p:spPr>
        <p:txBody>
          <a:bodyPr>
            <a:normAutofit fontScale="62500" lnSpcReduction="20000"/>
          </a:bodyPr>
          <a:lstStyle/>
          <a:p>
            <a:r>
              <a:rPr lang="en-US" dirty="0" smtClean="0"/>
              <a:t>Current observations suggest that </a:t>
            </a:r>
            <a:r>
              <a:rPr lang="en-US" dirty="0" err="1" smtClean="0"/>
              <a:t>ULIRGs</a:t>
            </a:r>
            <a:r>
              <a:rPr lang="en-US" dirty="0" smtClean="0"/>
              <a:t> are formed as a result of the merger of two gas-rich spirals (Sanders et al. 1988)</a:t>
            </a:r>
          </a:p>
          <a:p>
            <a:r>
              <a:rPr lang="en-US" dirty="0" smtClean="0"/>
              <a:t>The merger scenario for </a:t>
            </a:r>
            <a:r>
              <a:rPr lang="en-US" dirty="0" err="1" smtClean="0"/>
              <a:t>ULIRGs</a:t>
            </a:r>
            <a:r>
              <a:rPr lang="en-US" dirty="0" smtClean="0"/>
              <a:t> triggers “cold-mode” accretion onto the central black hole</a:t>
            </a:r>
          </a:p>
          <a:p>
            <a:r>
              <a:rPr lang="en-US" dirty="0" smtClean="0"/>
              <a:t>The dusty, gas-rich spiral galaxies feed the black hole resulting in its rapid growth</a:t>
            </a:r>
          </a:p>
          <a:p>
            <a:r>
              <a:rPr lang="en-US" dirty="0" smtClean="0"/>
              <a:t>This leads to powerful quasar winds that quench star-formation (e.g. Hopkins et al. 2008), which drives the black hole’s fuel away thus starving both the AGN and the star-formation</a:t>
            </a:r>
          </a:p>
          <a:p>
            <a:r>
              <a:rPr lang="en-US" dirty="0" smtClean="0"/>
              <a:t>The AGN now accretes hot gas inefficiently resulting in “hot-mode” accretion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ULIRGs</a:t>
            </a:r>
            <a:endParaRPr lang="en-US" dirty="0"/>
          </a:p>
        </p:txBody>
      </p:sp>
      <p:pic>
        <p:nvPicPr>
          <p:cNvPr id="4" name="Content Placeholder 3" descr="merger_scenario.jpg"/>
          <p:cNvPicPr>
            <a:picLocks noGrp="1" noChangeAspect="1"/>
          </p:cNvPicPr>
          <p:nvPr>
            <p:ph idx="1"/>
          </p:nvPr>
        </p:nvPicPr>
        <p:blipFill>
          <a:blip r:embed="rId2"/>
          <a:srcRect l="374" t="13200" r="2267" b="5019"/>
          <a:stretch>
            <a:fillRect/>
          </a:stretch>
        </p:blipFill>
        <p:spPr>
          <a:xfrm>
            <a:off x="107899" y="1458867"/>
            <a:ext cx="8928201" cy="3473272"/>
          </a:xfrm>
        </p:spPr>
      </p:pic>
      <p:sp>
        <p:nvSpPr>
          <p:cNvPr id="5" name="TextBox 7"/>
          <p:cNvSpPr txBox="1">
            <a:spLocks noChangeArrowheads="1"/>
          </p:cNvSpPr>
          <p:nvPr/>
        </p:nvSpPr>
        <p:spPr bwMode="auto">
          <a:xfrm>
            <a:off x="6251973" y="4546312"/>
            <a:ext cx="2784127" cy="369332"/>
          </a:xfrm>
          <a:prstGeom prst="rect">
            <a:avLst/>
          </a:prstGeom>
          <a:noFill/>
          <a:ln w="9525">
            <a:noFill/>
            <a:miter lim="800000"/>
            <a:headEnd/>
            <a:tailEnd/>
          </a:ln>
        </p:spPr>
        <p:txBody>
          <a:bodyPr wrap="square">
            <a:prstTxWarp prst="textNoShape">
              <a:avLst/>
            </a:prstTxWarp>
            <a:spAutoFit/>
          </a:bodyPr>
          <a:lstStyle/>
          <a:p>
            <a:r>
              <a:rPr lang="en-US" dirty="0" smtClean="0">
                <a:solidFill>
                  <a:schemeClr val="tx2"/>
                </a:solidFill>
                <a:latin typeface="Calibri" charset="0"/>
              </a:rPr>
              <a:t>Image credit: CANDELS</a:t>
            </a:r>
            <a:endParaRPr lang="en-US" sz="1200" dirty="0">
              <a:solidFill>
                <a:schemeClr val="tx2"/>
              </a:solidFill>
              <a:latin typeface="Calibri" charset="0"/>
            </a:endParaRPr>
          </a:p>
        </p:txBody>
      </p:sp>
      <p:sp>
        <p:nvSpPr>
          <p:cNvPr id="6" name="Content Placeholder 2"/>
          <p:cNvSpPr txBox="1">
            <a:spLocks/>
          </p:cNvSpPr>
          <p:nvPr/>
        </p:nvSpPr>
        <p:spPr>
          <a:xfrm>
            <a:off x="457200" y="5443512"/>
            <a:ext cx="8229600" cy="105198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60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ULIRGs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are believed</a:t>
            </a:r>
            <a:r>
              <a:rPr kumimoji="0" lang="en-US" sz="2400" b="0" i="0" u="none" strike="noStrike" kern="1200" cap="none" spc="0" normalizeH="0" noProof="0" dirty="0" smtClean="0">
                <a:ln>
                  <a:noFill/>
                </a:ln>
                <a:solidFill>
                  <a:schemeClr val="tx1"/>
                </a:solidFill>
                <a:effectLst/>
                <a:uLnTx/>
                <a:uFillTx/>
                <a:latin typeface="+mn-lt"/>
                <a:ea typeface="+mn-ea"/>
                <a:cs typeface="+mn-cs"/>
              </a:rPr>
              <a:t> to be an evolutionary stage of the classic </a:t>
            </a:r>
            <a:r>
              <a:rPr lang="en-US" sz="2400" dirty="0" smtClean="0"/>
              <a:t>double-lobed radio galaxies we see in the local Universe!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IRAS F00183-7111</a:t>
            </a:r>
            <a:endParaRPr lang="en-US" dirty="0"/>
          </a:p>
        </p:txBody>
      </p:sp>
      <p:sp>
        <p:nvSpPr>
          <p:cNvPr id="3" name="Content Placeholder 2"/>
          <p:cNvSpPr>
            <a:spLocks noGrp="1"/>
          </p:cNvSpPr>
          <p:nvPr>
            <p:ph idx="1"/>
          </p:nvPr>
        </p:nvSpPr>
        <p:spPr>
          <a:xfrm>
            <a:off x="457200" y="1748655"/>
            <a:ext cx="8229600" cy="4525963"/>
          </a:xfrm>
        </p:spPr>
        <p:txBody>
          <a:bodyPr>
            <a:noAutofit/>
          </a:bodyPr>
          <a:lstStyle/>
          <a:p>
            <a:r>
              <a:rPr lang="en-US" sz="2400" dirty="0" smtClean="0"/>
              <a:t>F00183 is one of the most luminous</a:t>
            </a:r>
            <a:r>
              <a:rPr lang="en-US" sz="2400" dirty="0" smtClean="0"/>
              <a:t> sources </a:t>
            </a:r>
            <a:r>
              <a:rPr lang="en-US" sz="2400" dirty="0" smtClean="0"/>
              <a:t>discovered by IRAS!</a:t>
            </a:r>
          </a:p>
          <a:p>
            <a:r>
              <a:rPr lang="en-US" sz="2400" dirty="0" err="1" smtClean="0"/>
              <a:t>z</a:t>
            </a:r>
            <a:r>
              <a:rPr lang="en-US" sz="2400" dirty="0" smtClean="0"/>
              <a:t> = 0.3276 (Roy &amp; Norris 1997)</a:t>
            </a:r>
          </a:p>
          <a:p>
            <a:r>
              <a:rPr lang="en-US" sz="2400" dirty="0" smtClean="0"/>
              <a:t>S</a:t>
            </a:r>
            <a:r>
              <a:rPr lang="en-US" sz="2400" baseline="-25000" dirty="0" smtClean="0"/>
              <a:t>70μm</a:t>
            </a:r>
            <a:r>
              <a:rPr lang="en-US" sz="2400" dirty="0" smtClean="0"/>
              <a:t> = 1.5 </a:t>
            </a:r>
            <a:r>
              <a:rPr lang="en-US" sz="2400" dirty="0" err="1" smtClean="0"/>
              <a:t>Jy</a:t>
            </a:r>
            <a:endParaRPr lang="en-US" sz="2400" dirty="0" smtClean="0"/>
          </a:p>
          <a:p>
            <a:r>
              <a:rPr lang="en-US" sz="2400" dirty="0" smtClean="0"/>
              <a:t>L</a:t>
            </a:r>
            <a:r>
              <a:rPr lang="en-US" sz="2400" baseline="-25000" dirty="0" smtClean="0"/>
              <a:t>8-1000μm</a:t>
            </a:r>
            <a:r>
              <a:rPr lang="en-US" sz="2400" dirty="0" smtClean="0"/>
              <a:t> = 9 </a:t>
            </a:r>
            <a:r>
              <a:rPr lang="en-US" sz="2400" dirty="0" err="1" smtClean="0"/>
              <a:t>x</a:t>
            </a:r>
            <a:r>
              <a:rPr lang="en-US" sz="2400" dirty="0" smtClean="0"/>
              <a:t> 10</a:t>
            </a:r>
            <a:r>
              <a:rPr lang="en-US" sz="2400" baseline="30000" dirty="0" smtClean="0"/>
              <a:t>12</a:t>
            </a:r>
            <a:r>
              <a:rPr lang="en-US" sz="2400" dirty="0" smtClean="0"/>
              <a:t> L</a:t>
            </a:r>
            <a:r>
              <a:rPr lang="en-US" sz="2400" baseline="-25000" dirty="0" smtClean="0">
                <a:latin typeface="Wingdings"/>
                <a:ea typeface="Wingdings"/>
                <a:cs typeface="Wingdings"/>
              </a:rPr>
              <a:t> </a:t>
            </a:r>
            <a:r>
              <a:rPr lang="en-US" sz="2400" dirty="0" smtClean="0"/>
              <a:t>(Spoon et al. 2009)</a:t>
            </a:r>
          </a:p>
          <a:p>
            <a:r>
              <a:rPr lang="en-US" sz="2400" dirty="0" smtClean="0"/>
              <a:t>L</a:t>
            </a:r>
            <a:r>
              <a:rPr lang="en-US" sz="2400" baseline="-25000" dirty="0" smtClean="0"/>
              <a:t>4.8GHz</a:t>
            </a:r>
            <a:r>
              <a:rPr lang="en-US" sz="2400" dirty="0" smtClean="0"/>
              <a:t> = 3 </a:t>
            </a:r>
            <a:r>
              <a:rPr lang="en-US" sz="2400" dirty="0" err="1" smtClean="0"/>
              <a:t>x</a:t>
            </a:r>
            <a:r>
              <a:rPr lang="en-US" sz="2400" dirty="0" smtClean="0"/>
              <a:t> 10</a:t>
            </a:r>
            <a:r>
              <a:rPr lang="en-US" sz="2400" baseline="30000" dirty="0" smtClean="0"/>
              <a:t>25</a:t>
            </a:r>
            <a:r>
              <a:rPr lang="en-US" sz="2400" dirty="0" smtClean="0"/>
              <a:t> W/Hz (Roy &amp; Norris 1997)</a:t>
            </a:r>
          </a:p>
          <a:p>
            <a:r>
              <a:rPr lang="en-US" sz="2400" dirty="0" smtClean="0"/>
              <a:t>Radio-loud ULIRG!</a:t>
            </a:r>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IRAS F00183-7111</a:t>
            </a:r>
            <a:endParaRPr lang="en-US" dirty="0"/>
          </a:p>
        </p:txBody>
      </p:sp>
      <p:sp>
        <p:nvSpPr>
          <p:cNvPr id="3" name="Content Placeholder 2"/>
          <p:cNvSpPr>
            <a:spLocks noGrp="1"/>
          </p:cNvSpPr>
          <p:nvPr>
            <p:ph idx="1"/>
          </p:nvPr>
        </p:nvSpPr>
        <p:spPr>
          <a:xfrm>
            <a:off x="457200" y="1808163"/>
            <a:ext cx="4114800" cy="4525963"/>
          </a:xfrm>
        </p:spPr>
        <p:txBody>
          <a:bodyPr>
            <a:normAutofit lnSpcReduction="10000"/>
          </a:bodyPr>
          <a:lstStyle/>
          <a:p>
            <a:r>
              <a:rPr lang="en-US" sz="1600" dirty="0" smtClean="0"/>
              <a:t>One of the best ways of distinguishing between star-formation and AGN is the use of VLBI.</a:t>
            </a:r>
          </a:p>
          <a:p>
            <a:r>
              <a:rPr lang="en-US" sz="1600" dirty="0" smtClean="0"/>
              <a:t>Recently, Norris et al (2012) detected F00183 at 2.3 GHz using the LBA</a:t>
            </a:r>
          </a:p>
          <a:p>
            <a:r>
              <a:rPr lang="en-US" sz="1600" dirty="0" smtClean="0"/>
              <a:t>The LBA image displays a classical core-jet morphology</a:t>
            </a:r>
          </a:p>
          <a:p>
            <a:r>
              <a:rPr lang="en-US" sz="1600" dirty="0" smtClean="0"/>
              <a:t>The morphology and spectral index are both consistent with Compact Steep Spectrum (CSS) sources (O’Dea 1998)</a:t>
            </a:r>
          </a:p>
          <a:p>
            <a:r>
              <a:rPr lang="en-US" sz="1600" dirty="0" smtClean="0"/>
              <a:t>CSS sources are widely thought to represent an early stage of evolution of radio galaxies (e.g. Randall et al. 2011)</a:t>
            </a:r>
          </a:p>
        </p:txBody>
      </p:sp>
      <p:pic>
        <p:nvPicPr>
          <p:cNvPr id="5" name="Content Placeholder 4" descr="SSS_UKST_R.jpg"/>
          <p:cNvPicPr>
            <a:picLocks noGrp="1" noChangeAspect="1"/>
          </p:cNvPicPr>
          <p:nvPr>
            <p:ph sz="half" idx="4294967295"/>
          </p:nvPr>
        </p:nvPicPr>
        <p:blipFill>
          <a:blip r:embed="rId2"/>
          <a:srcRect t="859"/>
          <a:stretch>
            <a:fillRect/>
          </a:stretch>
        </p:blipFill>
        <p:spPr>
          <a:xfrm>
            <a:off x="4533123" y="1952143"/>
            <a:ext cx="4276725" cy="2878137"/>
          </a:xfrm>
        </p:spPr>
      </p:pic>
      <p:sp>
        <p:nvSpPr>
          <p:cNvPr id="6" name="TextBox 7"/>
          <p:cNvSpPr txBox="1">
            <a:spLocks noChangeArrowheads="1"/>
          </p:cNvSpPr>
          <p:nvPr/>
        </p:nvSpPr>
        <p:spPr bwMode="auto">
          <a:xfrm>
            <a:off x="4999380" y="4891785"/>
            <a:ext cx="3487870" cy="1169551"/>
          </a:xfrm>
          <a:prstGeom prst="rect">
            <a:avLst/>
          </a:prstGeom>
          <a:noFill/>
          <a:ln w="9525">
            <a:noFill/>
            <a:miter lim="800000"/>
            <a:headEnd/>
            <a:tailEnd/>
          </a:ln>
        </p:spPr>
        <p:txBody>
          <a:bodyPr wrap="square">
            <a:prstTxWarp prst="textNoShape">
              <a:avLst/>
            </a:prstTxWarp>
            <a:spAutoFit/>
          </a:bodyPr>
          <a:lstStyle/>
          <a:p>
            <a:r>
              <a:rPr lang="en-US" sz="1400" dirty="0" smtClean="0">
                <a:solidFill>
                  <a:schemeClr val="tx2"/>
                </a:solidFill>
                <a:latin typeface="Arial"/>
                <a:cs typeface="Arial"/>
              </a:rPr>
              <a:t>Image: Figure 1 from Norris et al. 2012. Naturally weighted 2.3 GHz LBA image of F00183. The peak flux is 45 </a:t>
            </a:r>
            <a:r>
              <a:rPr lang="en-US" sz="1400" dirty="0" err="1" smtClean="0">
                <a:solidFill>
                  <a:schemeClr val="tx2"/>
                </a:solidFill>
                <a:latin typeface="Arial"/>
                <a:cs typeface="Arial"/>
              </a:rPr>
              <a:t>mJy</a:t>
            </a:r>
            <a:r>
              <a:rPr lang="en-US" sz="1400" dirty="0" smtClean="0">
                <a:solidFill>
                  <a:schemeClr val="tx2"/>
                </a:solidFill>
                <a:latin typeface="Arial"/>
                <a:cs typeface="Arial"/>
              </a:rPr>
              <a:t>/beam and the source has a total integrated flux of 178 </a:t>
            </a:r>
            <a:r>
              <a:rPr lang="en-US" sz="1400" dirty="0" err="1" smtClean="0">
                <a:solidFill>
                  <a:schemeClr val="tx2"/>
                </a:solidFill>
                <a:latin typeface="Arial"/>
                <a:cs typeface="Arial"/>
              </a:rPr>
              <a:t>mJy</a:t>
            </a:r>
            <a:r>
              <a:rPr lang="en-US" sz="1400" dirty="0" smtClean="0">
                <a:solidFill>
                  <a:schemeClr val="tx2"/>
                </a:solidFill>
                <a:latin typeface="Arial"/>
                <a:cs typeface="Arial"/>
              </a:rPr>
              <a:t>.</a:t>
            </a:r>
            <a:endParaRPr lang="en-US" sz="1050" dirty="0">
              <a:solidFill>
                <a:schemeClr val="tx2"/>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IRAS F00183-7111</a:t>
            </a:r>
            <a:endParaRPr lang="en-US" dirty="0"/>
          </a:p>
        </p:txBody>
      </p:sp>
      <p:sp>
        <p:nvSpPr>
          <p:cNvPr id="3" name="Content Placeholder 2"/>
          <p:cNvSpPr>
            <a:spLocks noGrp="1"/>
          </p:cNvSpPr>
          <p:nvPr>
            <p:ph idx="1"/>
          </p:nvPr>
        </p:nvSpPr>
        <p:spPr>
          <a:xfrm>
            <a:off x="457200" y="1814363"/>
            <a:ext cx="4114800" cy="4525963"/>
          </a:xfrm>
        </p:spPr>
        <p:txBody>
          <a:bodyPr>
            <a:normAutofit fontScale="92500" lnSpcReduction="10000"/>
          </a:bodyPr>
          <a:lstStyle/>
          <a:p>
            <a:r>
              <a:rPr lang="en-US" dirty="0" smtClean="0"/>
              <a:t>F00183 is believed to have been caught in the brief transition period between merging starburst and radio-loud “quasar-mode” accretion (Norris et al. 2012)</a:t>
            </a:r>
          </a:p>
          <a:p>
            <a:endParaRPr lang="en-US" dirty="0"/>
          </a:p>
        </p:txBody>
      </p:sp>
      <p:pic>
        <p:nvPicPr>
          <p:cNvPr id="5" name="Content Placeholder 4" descr="SSS_UKST_R.jpg"/>
          <p:cNvPicPr>
            <a:picLocks noGrp="1" noChangeAspect="1"/>
          </p:cNvPicPr>
          <p:nvPr>
            <p:ph sz="half" idx="4294967295"/>
          </p:nvPr>
        </p:nvPicPr>
        <p:blipFill>
          <a:blip r:embed="rId2"/>
          <a:srcRect r="749"/>
          <a:stretch>
            <a:fillRect/>
          </a:stretch>
        </p:blipFill>
        <p:spPr>
          <a:xfrm>
            <a:off x="4511646" y="1814363"/>
            <a:ext cx="4335462" cy="3276600"/>
          </a:xfrm>
        </p:spPr>
      </p:pic>
      <p:sp>
        <p:nvSpPr>
          <p:cNvPr id="6" name="TextBox 7"/>
          <p:cNvSpPr txBox="1">
            <a:spLocks noChangeArrowheads="1"/>
          </p:cNvSpPr>
          <p:nvPr/>
        </p:nvSpPr>
        <p:spPr bwMode="auto">
          <a:xfrm>
            <a:off x="5014252" y="5140269"/>
            <a:ext cx="3832856" cy="1077218"/>
          </a:xfrm>
          <a:prstGeom prst="rect">
            <a:avLst/>
          </a:prstGeom>
          <a:noFill/>
          <a:ln w="9525">
            <a:noFill/>
            <a:miter lim="800000"/>
            <a:headEnd/>
            <a:tailEnd/>
          </a:ln>
        </p:spPr>
        <p:txBody>
          <a:bodyPr wrap="square">
            <a:prstTxWarp prst="textNoShape">
              <a:avLst/>
            </a:prstTxWarp>
            <a:spAutoFit/>
          </a:bodyPr>
          <a:lstStyle/>
          <a:p>
            <a:r>
              <a:rPr lang="en-US" sz="1600" dirty="0" smtClean="0">
                <a:solidFill>
                  <a:schemeClr val="tx2"/>
                </a:solidFill>
                <a:latin typeface="Arial"/>
                <a:cs typeface="Arial"/>
              </a:rPr>
              <a:t>Image: Figure 3 from Norris et al. 2012. UKST R-band image of F00183. The green contours show the location of the LBA detection</a:t>
            </a:r>
            <a:endParaRPr lang="en-US" sz="1100" dirty="0">
              <a:solidFill>
                <a:schemeClr val="tx2"/>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2408342"/>
            <a:ext cx="8072647" cy="1470025"/>
          </a:xfrm>
        </p:spPr>
        <p:txBody>
          <a:bodyPr>
            <a:noAutofit/>
          </a:bodyPr>
          <a:lstStyle/>
          <a:p>
            <a:pPr algn="l"/>
            <a:r>
              <a:rPr lang="en-US" sz="3200" dirty="0" smtClean="0"/>
              <a:t>A quasar has turned on! But it’s a ULIRG so let’s look for the star-formation…</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a:t>
            </a:r>
            <a:endParaRPr lang="en-US" dirty="0"/>
          </a:p>
        </p:txBody>
      </p:sp>
      <p:sp>
        <p:nvSpPr>
          <p:cNvPr id="3" name="Content Placeholder 2"/>
          <p:cNvSpPr>
            <a:spLocks noGrp="1"/>
          </p:cNvSpPr>
          <p:nvPr>
            <p:ph idx="1"/>
          </p:nvPr>
        </p:nvSpPr>
        <p:spPr>
          <a:xfrm>
            <a:off x="457200" y="1682675"/>
            <a:ext cx="8229600" cy="4525963"/>
          </a:xfrm>
        </p:spPr>
        <p:txBody>
          <a:bodyPr>
            <a:normAutofit fontScale="70000" lnSpcReduction="20000"/>
          </a:bodyPr>
          <a:lstStyle/>
          <a:p>
            <a:r>
              <a:rPr lang="en-US" sz="2800" dirty="0" smtClean="0">
                <a:latin typeface="Calibri (Body)"/>
                <a:cs typeface="Calibri (Body)"/>
              </a:rPr>
              <a:t>Molecular hydrogen (H2) is a key ingredient to forming stars</a:t>
            </a:r>
          </a:p>
          <a:p>
            <a:r>
              <a:rPr lang="en-US" sz="2800" dirty="0" smtClean="0">
                <a:latin typeface="Calibri (Body)"/>
                <a:cs typeface="Calibri (Body)"/>
              </a:rPr>
              <a:t>However, unless shocked or heated to very high temperatures, H</a:t>
            </a:r>
            <a:r>
              <a:rPr lang="en-US" sz="2800" baseline="-25000" dirty="0" smtClean="0">
                <a:latin typeface="Calibri (Body)"/>
                <a:cs typeface="Calibri (Body)"/>
              </a:rPr>
              <a:t>2 </a:t>
            </a:r>
            <a:r>
              <a:rPr lang="en-US" sz="2800" dirty="0" smtClean="0">
                <a:latin typeface="Calibri (Body)"/>
                <a:cs typeface="Calibri (Body)"/>
              </a:rPr>
              <a:t>is very difficult to see due to its strongly forbidden rotational transitions</a:t>
            </a:r>
          </a:p>
          <a:p>
            <a:r>
              <a:rPr lang="en-US" sz="2800" dirty="0" smtClean="0">
                <a:latin typeface="Calibri (Body)"/>
                <a:cs typeface="Calibri (Body)"/>
              </a:rPr>
              <a:t>H</a:t>
            </a:r>
            <a:r>
              <a:rPr lang="en-US" sz="2800" baseline="-25000" dirty="0" smtClean="0">
                <a:latin typeface="Calibri (Body)"/>
                <a:cs typeface="Calibri (Body)"/>
              </a:rPr>
              <a:t>2 </a:t>
            </a:r>
            <a:r>
              <a:rPr lang="en-US" sz="2800" dirty="0" smtClean="0">
                <a:latin typeface="Calibri (Body)"/>
                <a:cs typeface="Calibri (Body)"/>
              </a:rPr>
              <a:t>may be traced by carbon monoxide (CO), which emits strong rotational transition lines that occur primarily through collisions with H</a:t>
            </a:r>
            <a:r>
              <a:rPr lang="en-US" sz="2800" baseline="-25000" dirty="0" smtClean="0">
                <a:latin typeface="Calibri (Body)"/>
                <a:cs typeface="Calibri (Body)"/>
              </a:rPr>
              <a:t>2</a:t>
            </a:r>
            <a:r>
              <a:rPr lang="en-US" sz="2800" dirty="0" smtClean="0">
                <a:latin typeface="Calibri (Body)"/>
                <a:cs typeface="Calibri (Body)"/>
              </a:rPr>
              <a:t>. </a:t>
            </a:r>
          </a:p>
          <a:p>
            <a:r>
              <a:rPr lang="en-US" sz="2800" dirty="0" smtClean="0">
                <a:latin typeface="Calibri (Body)"/>
                <a:cs typeface="Calibri (Body)"/>
              </a:rPr>
              <a:t>CO traces the star-formation and is NOT contaminated by the presence of AGN</a:t>
            </a:r>
          </a:p>
          <a:p>
            <a:r>
              <a:rPr lang="en-US" sz="2800" dirty="0" smtClean="0">
                <a:latin typeface="Calibri (Body)"/>
                <a:cs typeface="Calibri (Body)"/>
              </a:rPr>
              <a:t>At </a:t>
            </a:r>
            <a:r>
              <a:rPr lang="en-US" sz="2800" dirty="0" err="1" smtClean="0">
                <a:latin typeface="Calibri (Body)"/>
                <a:cs typeface="Calibri (Body)"/>
              </a:rPr>
              <a:t>z</a:t>
            </a:r>
            <a:r>
              <a:rPr lang="en-US" sz="2800" dirty="0" smtClean="0">
                <a:latin typeface="Calibri (Body)"/>
                <a:cs typeface="Calibri (Body)"/>
              </a:rPr>
              <a:t> = 0.3276, CO(1-0) is </a:t>
            </a:r>
            <a:r>
              <a:rPr lang="en-US" sz="2800" dirty="0" err="1" smtClean="0">
                <a:latin typeface="Calibri (Body)"/>
                <a:cs typeface="Calibri (Body)"/>
              </a:rPr>
              <a:t>redshifted</a:t>
            </a:r>
            <a:r>
              <a:rPr lang="en-US" sz="2800" dirty="0" smtClean="0">
                <a:latin typeface="Calibri (Body)"/>
                <a:cs typeface="Calibri (Body)"/>
              </a:rPr>
              <a:t> into the 3mm observing band on the Australia Telescope Compact Array.</a:t>
            </a:r>
          </a:p>
          <a:p>
            <a:endParaRPr lang="en-US" sz="2800" dirty="0" smtClean="0">
              <a:latin typeface="Calibri (Body)"/>
              <a:cs typeface="Calibri (Body)"/>
            </a:endParaRPr>
          </a:p>
          <a:p>
            <a:endParaRPr lang="en-US" sz="2800" dirty="0" smtClean="0">
              <a:latin typeface="Calibri (Body)"/>
              <a:cs typeface="Calibri (Body)"/>
            </a:endParaRPr>
          </a:p>
          <a:p>
            <a:endParaRPr lang="en-US" sz="2800" dirty="0">
              <a:latin typeface="Calibri (Body)"/>
              <a:cs typeface="Calibri (Body)"/>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188913"/>
            <a:ext cx="4906963" cy="1143000"/>
          </a:xfrm>
        </p:spPr>
        <p:txBody>
          <a:bodyPr/>
          <a:lstStyle/>
          <a:p>
            <a:pPr eaLnBrk="1" hangingPunct="1"/>
            <a:r>
              <a:rPr lang="en-AU" dirty="0" smtClean="0">
                <a:latin typeface="Lucida Grande" charset="0"/>
                <a:ea typeface="ＭＳ Ｐゴシック" charset="-128"/>
              </a:rPr>
              <a:t>ATCA</a:t>
            </a:r>
            <a:endParaRPr lang="en-AU" dirty="0">
              <a:latin typeface="Lucida Grande" charset="0"/>
              <a:ea typeface="ＭＳ Ｐゴシック" charset="-128"/>
            </a:endParaRPr>
          </a:p>
        </p:txBody>
      </p:sp>
      <p:sp>
        <p:nvSpPr>
          <p:cNvPr id="20483" name="Rectangle 6"/>
          <p:cNvSpPr>
            <a:spLocks noGrp="1" noChangeArrowheads="1"/>
          </p:cNvSpPr>
          <p:nvPr>
            <p:ph type="body" idx="4294967295"/>
          </p:nvPr>
        </p:nvSpPr>
        <p:spPr>
          <a:xfrm>
            <a:off x="329884" y="1385888"/>
            <a:ext cx="4799828" cy="5472112"/>
          </a:xfrm>
        </p:spPr>
        <p:txBody>
          <a:bodyPr>
            <a:normAutofit fontScale="85000" lnSpcReduction="10000"/>
          </a:bodyPr>
          <a:lstStyle/>
          <a:p>
            <a:pPr eaLnBrk="1" hangingPunct="1">
              <a:lnSpc>
                <a:spcPct val="105000"/>
              </a:lnSpc>
            </a:pPr>
            <a:r>
              <a:rPr lang="en-AU" sz="1900" b="1" dirty="0">
                <a:latin typeface="Arial" charset="0"/>
                <a:ea typeface="ＭＳ Ｐゴシック" charset="-128"/>
              </a:rPr>
              <a:t>A</a:t>
            </a:r>
            <a:r>
              <a:rPr lang="en-AU" sz="1900" dirty="0">
                <a:latin typeface="Arial" charset="0"/>
                <a:ea typeface="ＭＳ Ｐゴシック" charset="-128"/>
              </a:rPr>
              <a:t>ustralia </a:t>
            </a:r>
            <a:r>
              <a:rPr lang="en-AU" sz="1900" b="1" dirty="0">
                <a:latin typeface="Arial" charset="0"/>
                <a:ea typeface="ＭＳ Ｐゴシック" charset="-128"/>
              </a:rPr>
              <a:t>T</a:t>
            </a:r>
            <a:r>
              <a:rPr lang="en-AU" sz="1900" dirty="0">
                <a:latin typeface="Arial" charset="0"/>
                <a:ea typeface="ＭＳ Ｐゴシック" charset="-128"/>
              </a:rPr>
              <a:t>elescope</a:t>
            </a:r>
            <a:r>
              <a:rPr lang="en-AU" sz="1900" dirty="0" smtClean="0">
                <a:latin typeface="Arial" charset="0"/>
                <a:ea typeface="ＭＳ Ｐゴシック" charset="-128"/>
              </a:rPr>
              <a:t> </a:t>
            </a:r>
            <a:r>
              <a:rPr lang="en-AU" sz="1900" b="1" dirty="0" smtClean="0">
                <a:latin typeface="Arial" charset="0"/>
                <a:ea typeface="ＭＳ Ｐゴシック" charset="-128"/>
              </a:rPr>
              <a:t>C</a:t>
            </a:r>
            <a:r>
              <a:rPr lang="en-AU" sz="1900" dirty="0" smtClean="0">
                <a:latin typeface="Arial" charset="0"/>
                <a:ea typeface="ＭＳ Ｐゴシック" charset="-128"/>
              </a:rPr>
              <a:t>ompact </a:t>
            </a:r>
            <a:r>
              <a:rPr lang="en-AU" sz="1900" b="1" dirty="0" smtClean="0">
                <a:latin typeface="Arial" charset="0"/>
                <a:ea typeface="ＭＳ Ｐゴシック" charset="-128"/>
              </a:rPr>
              <a:t>A</a:t>
            </a:r>
            <a:r>
              <a:rPr lang="en-AU" sz="1900" dirty="0" smtClean="0">
                <a:latin typeface="Arial" charset="0"/>
                <a:ea typeface="ＭＳ Ｐゴシック" charset="-128"/>
              </a:rPr>
              <a:t>rray</a:t>
            </a:r>
          </a:p>
          <a:p>
            <a:pPr>
              <a:lnSpc>
                <a:spcPct val="105000"/>
              </a:lnSpc>
            </a:pPr>
            <a:r>
              <a:rPr lang="en-AU" sz="1900" dirty="0" smtClean="0">
                <a:latin typeface="Arial" charset="0"/>
                <a:ea typeface="ＭＳ Ｐゴシック" charset="-128"/>
              </a:rPr>
              <a:t>Located in </a:t>
            </a:r>
            <a:r>
              <a:rPr lang="en-AU" sz="1900" dirty="0">
                <a:latin typeface="Arial" charset="0"/>
                <a:ea typeface="ＭＳ Ｐゴシック" charset="-128"/>
              </a:rPr>
              <a:t>Narrabri, </a:t>
            </a:r>
            <a:r>
              <a:rPr lang="en-AU" sz="1900" dirty="0" smtClean="0">
                <a:latin typeface="Arial" charset="0"/>
                <a:ea typeface="ＭＳ Ｐゴシック" charset="-128"/>
              </a:rPr>
              <a:t>NSW (~6h drive from Sydney)</a:t>
            </a:r>
          </a:p>
          <a:p>
            <a:pPr>
              <a:lnSpc>
                <a:spcPct val="105000"/>
              </a:lnSpc>
            </a:pPr>
            <a:r>
              <a:rPr lang="en-AU" sz="1900" dirty="0" smtClean="0">
                <a:latin typeface="Arial" charset="0"/>
                <a:ea typeface="ＭＳ Ｐゴシック" charset="-128"/>
              </a:rPr>
              <a:t>6 </a:t>
            </a:r>
            <a:r>
              <a:rPr lang="en-AU" sz="1900" dirty="0" err="1" smtClean="0">
                <a:latin typeface="Arial" charset="0"/>
                <a:ea typeface="ＭＳ Ｐゴシック" charset="-128"/>
              </a:rPr>
              <a:t>x</a:t>
            </a:r>
            <a:r>
              <a:rPr lang="en-AU" sz="1900" dirty="0" smtClean="0">
                <a:latin typeface="Arial" charset="0"/>
                <a:ea typeface="ＭＳ Ｐゴシック" charset="-128"/>
              </a:rPr>
              <a:t> 22m antennas </a:t>
            </a:r>
          </a:p>
          <a:p>
            <a:pPr>
              <a:lnSpc>
                <a:spcPct val="105000"/>
              </a:lnSpc>
            </a:pPr>
            <a:r>
              <a:rPr lang="en-AU" sz="1900" dirty="0" smtClean="0">
                <a:latin typeface="Arial" charset="0"/>
                <a:ea typeface="ＭＳ Ｐゴシック" charset="-128"/>
              </a:rPr>
              <a:t>6km maximum baseline</a:t>
            </a:r>
          </a:p>
          <a:p>
            <a:pPr>
              <a:lnSpc>
                <a:spcPct val="105000"/>
              </a:lnSpc>
            </a:pPr>
            <a:r>
              <a:rPr lang="en-AU" sz="1900" dirty="0" smtClean="0">
                <a:latin typeface="Arial" charset="0"/>
                <a:ea typeface="ＭＳ Ｐゴシック" charset="-128"/>
              </a:rPr>
              <a:t>Operates from 1GHz to 106GHz in 5 discrete bands (~3mm – 30cm)</a:t>
            </a:r>
          </a:p>
          <a:p>
            <a:pPr>
              <a:lnSpc>
                <a:spcPct val="105000"/>
              </a:lnSpc>
            </a:pPr>
            <a:r>
              <a:rPr lang="en-AU" sz="1900" dirty="0" smtClean="0">
                <a:latin typeface="Arial" charset="0"/>
                <a:ea typeface="ＭＳ Ｐゴシック" charset="-128"/>
              </a:rPr>
              <a:t>In 2009, ATCA was upgraded with the Compact Array Broadband Backend (CABB)</a:t>
            </a:r>
          </a:p>
          <a:p>
            <a:pPr>
              <a:lnSpc>
                <a:spcPct val="105000"/>
              </a:lnSpc>
            </a:pPr>
            <a:endParaRPr lang="en-AU" sz="1900" dirty="0" smtClean="0">
              <a:latin typeface="Arial" charset="0"/>
              <a:ea typeface="ＭＳ Ｐゴシック" charset="-128"/>
            </a:endParaRPr>
          </a:p>
          <a:p>
            <a:pPr>
              <a:lnSpc>
                <a:spcPct val="105000"/>
              </a:lnSpc>
            </a:pPr>
            <a:r>
              <a:rPr lang="en-AU" sz="1900" dirty="0" smtClean="0">
                <a:latin typeface="Arial" charset="0"/>
                <a:ea typeface="ＭＳ Ｐゴシック" charset="-128"/>
              </a:rPr>
              <a:t>Operated by the CSIRO Astronomy and Space Science (CASS) division and is part of the Australia Telescope National Facility (ATNF)</a:t>
            </a:r>
          </a:p>
          <a:p>
            <a:pPr>
              <a:lnSpc>
                <a:spcPct val="105000"/>
              </a:lnSpc>
            </a:pPr>
            <a:endParaRPr lang="en-AU" sz="1900" dirty="0" smtClean="0">
              <a:latin typeface="Arial" charset="0"/>
              <a:ea typeface="ＭＳ Ｐゴシック" charset="-128"/>
            </a:endParaRPr>
          </a:p>
        </p:txBody>
      </p:sp>
      <p:pic>
        <p:nvPicPr>
          <p:cNvPr id="20484" name="Picture 9" descr="imgp0832"/>
          <p:cNvPicPr>
            <a:picLocks noChangeAspect="1" noChangeArrowheads="1"/>
          </p:cNvPicPr>
          <p:nvPr/>
        </p:nvPicPr>
        <p:blipFill>
          <a:blip r:embed="rId2"/>
          <a:srcRect l="26469"/>
          <a:stretch>
            <a:fillRect/>
          </a:stretch>
        </p:blipFill>
        <p:spPr bwMode="auto">
          <a:xfrm>
            <a:off x="5360988" y="0"/>
            <a:ext cx="37830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CABB</a:t>
            </a:r>
            <a:endParaRPr lang="en-US" dirty="0"/>
          </a:p>
        </p:txBody>
      </p:sp>
      <p:sp>
        <p:nvSpPr>
          <p:cNvPr id="3" name="Content Placeholder 2"/>
          <p:cNvSpPr>
            <a:spLocks noGrp="1"/>
          </p:cNvSpPr>
          <p:nvPr>
            <p:ph idx="1"/>
          </p:nvPr>
        </p:nvSpPr>
        <p:spPr/>
        <p:txBody>
          <a:bodyPr>
            <a:normAutofit fontScale="77500" lnSpcReduction="20000"/>
          </a:bodyPr>
          <a:lstStyle/>
          <a:p>
            <a:r>
              <a:rPr lang="en-US" sz="2800" b="1" dirty="0" smtClean="0"/>
              <a:t>C</a:t>
            </a:r>
            <a:r>
              <a:rPr lang="en-US" sz="2800" dirty="0" smtClean="0"/>
              <a:t>ompact </a:t>
            </a:r>
            <a:r>
              <a:rPr lang="en-US" sz="2800" b="1" dirty="0" smtClean="0"/>
              <a:t>A</a:t>
            </a:r>
            <a:r>
              <a:rPr lang="en-US" sz="2800" dirty="0" smtClean="0"/>
              <a:t>rray </a:t>
            </a:r>
            <a:r>
              <a:rPr lang="en-US" sz="2800" b="1" dirty="0" smtClean="0"/>
              <a:t>B</a:t>
            </a:r>
            <a:r>
              <a:rPr lang="en-US" sz="2800" dirty="0" smtClean="0"/>
              <a:t>roadband </a:t>
            </a:r>
            <a:r>
              <a:rPr lang="en-US" sz="2800" b="1" dirty="0" smtClean="0"/>
              <a:t>B</a:t>
            </a:r>
            <a:r>
              <a:rPr lang="en-US" sz="2800" dirty="0" smtClean="0"/>
              <a:t>ackend</a:t>
            </a:r>
          </a:p>
          <a:p>
            <a:r>
              <a:rPr lang="en-US" sz="2800" dirty="0" smtClean="0"/>
              <a:t>Wilson et al. (2011)</a:t>
            </a:r>
          </a:p>
          <a:p>
            <a:r>
              <a:rPr lang="en-US" sz="2800" dirty="0" smtClean="0"/>
              <a:t>Pre-CABB instantaneous bandwidth: 2 </a:t>
            </a:r>
            <a:r>
              <a:rPr lang="en-US" sz="2800" dirty="0" err="1" smtClean="0"/>
              <a:t>x</a:t>
            </a:r>
            <a:r>
              <a:rPr lang="en-US" sz="2800" dirty="0" smtClean="0"/>
              <a:t> 128MHz</a:t>
            </a:r>
          </a:p>
          <a:p>
            <a:r>
              <a:rPr lang="en-US" sz="2800" dirty="0" smtClean="0"/>
              <a:t>CABB instantaneous bandwidth: 2 </a:t>
            </a:r>
            <a:r>
              <a:rPr lang="en-US" sz="2800" dirty="0" err="1" smtClean="0"/>
              <a:t>x</a:t>
            </a:r>
            <a:r>
              <a:rPr lang="en-US" sz="2800" dirty="0" smtClean="0"/>
              <a:t> 2GHz (full Stokes)</a:t>
            </a:r>
          </a:p>
          <a:p>
            <a:r>
              <a:rPr lang="en-US" sz="2800" dirty="0" smtClean="0"/>
              <a:t>16-fold increased in bandwidth! </a:t>
            </a:r>
            <a:r>
              <a:rPr lang="en-US" sz="2800" dirty="0" err="1" smtClean="0">
                <a:sym typeface="Wingdings"/>
              </a:rPr>
              <a:t></a:t>
            </a:r>
            <a:r>
              <a:rPr lang="en-US" sz="2800" dirty="0" smtClean="0">
                <a:sym typeface="Wingdings"/>
              </a:rPr>
              <a:t> 4-fold increase in continuum sensitivity</a:t>
            </a:r>
          </a:p>
          <a:p>
            <a:endParaRPr lang="en-US" sz="2800" dirty="0" smtClean="0">
              <a:sym typeface="Wingdings"/>
            </a:endParaRPr>
          </a:p>
          <a:p>
            <a:r>
              <a:rPr lang="en-US" sz="2800" dirty="0" err="1" smtClean="0">
                <a:sym typeface="Wingdings"/>
              </a:rPr>
              <a:t>CABB’s</a:t>
            </a:r>
            <a:r>
              <a:rPr lang="en-US" sz="2800" dirty="0" smtClean="0">
                <a:sym typeface="Wingdings"/>
              </a:rPr>
              <a:t> increased sensitivity has </a:t>
            </a:r>
            <a:r>
              <a:rPr lang="en-US" sz="2800" dirty="0"/>
              <a:t>substantially advanced the science capabilities of the </a:t>
            </a:r>
            <a:r>
              <a:rPr lang="en-US" sz="2800" dirty="0" smtClean="0"/>
              <a:t>ATCA!</a:t>
            </a:r>
            <a:endParaRPr lang="en-US" sz="2800" dirty="0" smtClean="0">
              <a:sym typeface="Wingdings"/>
            </a:endParaRPr>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 in F00183</a:t>
            </a:r>
            <a:endParaRPr lang="en-US" dirty="0"/>
          </a:p>
        </p:txBody>
      </p:sp>
      <p:sp>
        <p:nvSpPr>
          <p:cNvPr id="3" name="Content Placeholder 2"/>
          <p:cNvSpPr>
            <a:spLocks noGrp="1"/>
          </p:cNvSpPr>
          <p:nvPr>
            <p:ph idx="1"/>
          </p:nvPr>
        </p:nvSpPr>
        <p:spPr/>
        <p:txBody>
          <a:bodyPr>
            <a:normAutofit lnSpcReduction="10000"/>
          </a:bodyPr>
          <a:lstStyle/>
          <a:p>
            <a:r>
              <a:rPr lang="en-US" dirty="0" smtClean="0"/>
              <a:t>Measuring the reservoir of molecular gas in F00183 will enable us to estimate the contribution by star-formation of the overall energy budget </a:t>
            </a:r>
            <a:r>
              <a:rPr lang="en-US" i="1" dirty="0" smtClean="0"/>
              <a:t>without</a:t>
            </a:r>
            <a:r>
              <a:rPr lang="en-US" dirty="0" smtClean="0"/>
              <a:t> contamination of AGN</a:t>
            </a:r>
          </a:p>
          <a:p>
            <a:r>
              <a:rPr lang="en-US" dirty="0" smtClean="0"/>
              <a:t>If all the IR luminosity were due to star-formation we would expect an extremely strong CO(1-0) detection…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atca_2013feb.jpg"/>
          <p:cNvPicPr>
            <a:picLocks noChangeAspect="1"/>
          </p:cNvPicPr>
          <p:nvPr/>
        </p:nvPicPr>
        <p:blipFill>
          <a:blip r:embed="rId2"/>
          <a:srcRect r="41466" b="22124"/>
          <a:stretch>
            <a:fillRect/>
          </a:stretch>
        </p:blipFill>
        <p:spPr>
          <a:xfrm>
            <a:off x="1" y="0"/>
            <a:ext cx="9144000" cy="6858000"/>
          </a:xfrm>
          <a:prstGeom prst="rect">
            <a:avLst/>
          </a:prstGeom>
        </p:spPr>
      </p:pic>
      <p:sp>
        <p:nvSpPr>
          <p:cNvPr id="2" name="Title 1"/>
          <p:cNvSpPr>
            <a:spLocks noGrp="1"/>
          </p:cNvSpPr>
          <p:nvPr>
            <p:ph type="ctrTitle"/>
          </p:nvPr>
        </p:nvSpPr>
        <p:spPr>
          <a:xfrm>
            <a:off x="406400" y="346405"/>
            <a:ext cx="8385036" cy="1470025"/>
          </a:xfrm>
        </p:spPr>
        <p:txBody>
          <a:bodyPr>
            <a:noAutofit/>
          </a:bodyPr>
          <a:lstStyle/>
          <a:p>
            <a:pPr algn="l"/>
            <a:r>
              <a:rPr lang="en-US" sz="2400" b="0" dirty="0" smtClean="0">
                <a:solidFill>
                  <a:srgbClr val="FFE800"/>
                </a:solidFill>
              </a:rPr>
              <a:t>F00183-7111 is a Ultra-Luminous Infrared Galaxy </a:t>
            </a:r>
            <a:r>
              <a:rPr lang="en-US" sz="2400" dirty="0" smtClean="0">
                <a:solidFill>
                  <a:srgbClr val="FFE800"/>
                </a:solidFill>
              </a:rPr>
              <a:t>that has a big AGN in its core that appears to be dominating the total infrared luminosity, which is surprising as </a:t>
            </a:r>
            <a:r>
              <a:rPr lang="en-US" sz="2400" dirty="0" err="1" smtClean="0">
                <a:solidFill>
                  <a:srgbClr val="FFE800"/>
                </a:solidFill>
              </a:rPr>
              <a:t>ULIRGs</a:t>
            </a:r>
            <a:r>
              <a:rPr lang="en-US" sz="2400" dirty="0" smtClean="0">
                <a:solidFill>
                  <a:srgbClr val="FFE800"/>
                </a:solidFill>
              </a:rPr>
              <a:t> are classically thought to be dominated by star-formation </a:t>
            </a:r>
            <a:r>
              <a:rPr lang="en-US" sz="2400" b="0" dirty="0" smtClean="0">
                <a:solidFill>
                  <a:srgbClr val="FFE800"/>
                </a:solidFill>
              </a:rPr>
              <a:t>…</a:t>
            </a:r>
            <a:endParaRPr lang="en-US" sz="2400" b="0" dirty="0">
              <a:solidFill>
                <a:srgbClr val="FFE800"/>
              </a:solidFill>
            </a:endParaRPr>
          </a:p>
        </p:txBody>
      </p:sp>
      <p:sp>
        <p:nvSpPr>
          <p:cNvPr id="7" name="Subtitle 2"/>
          <p:cNvSpPr txBox="1">
            <a:spLocks/>
          </p:cNvSpPr>
          <p:nvPr/>
        </p:nvSpPr>
        <p:spPr>
          <a:xfrm>
            <a:off x="626533" y="2552700"/>
            <a:ext cx="2489200" cy="2171700"/>
          </a:xfrm>
          <a:prstGeom prst="rect">
            <a:avLst/>
          </a:prstGeom>
        </p:spPr>
        <p:txBody>
          <a:bodyPr vert="horz" lIns="91440" tIns="45720" rIns="91440" bIns="45720" rtlCol="0">
            <a:noAutofit/>
          </a:bodyPr>
          <a:lstStyle/>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Minnie Y. Mao (NRAO)</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Ray Norris (ATNF)</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Rob Sharp (AAO)</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Bjorn Emonts (ATNF)</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Jamie Stevens (ATNF)</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Juergen Ott (NRAO)</a:t>
            </a:r>
            <a:endParaRPr kumimoji="0" lang="en-US" sz="1200" b="0" i="0" u="none" strike="noStrike" kern="1200" cap="none" spc="0" normalizeH="0" baseline="0" noProof="0" dirty="0" smtClean="0">
              <a:ln>
                <a:noFill/>
              </a:ln>
              <a:solidFill>
                <a:schemeClr val="bg1">
                  <a:lumMod val="85000"/>
                </a:schemeClr>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 in F00183</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000" dirty="0" smtClean="0"/>
              <a:t>4 </a:t>
            </a:r>
            <a:r>
              <a:rPr lang="en-US" sz="2000" dirty="0" err="1" smtClean="0"/>
              <a:t>x</a:t>
            </a:r>
            <a:r>
              <a:rPr lang="en-US" sz="2000" dirty="0" smtClean="0"/>
              <a:t> 12h in H75 (PI: Norris)</a:t>
            </a:r>
          </a:p>
          <a:p>
            <a:r>
              <a:rPr lang="en-US" sz="2000" dirty="0" smtClean="0"/>
              <a:t>October 2011</a:t>
            </a:r>
          </a:p>
          <a:p>
            <a:r>
              <a:rPr lang="en-US" sz="2000" dirty="0" smtClean="0"/>
              <a:t>7.4 </a:t>
            </a:r>
            <a:r>
              <a:rPr lang="en-US" sz="2000" dirty="0" err="1" smtClean="0"/>
              <a:t>arcsec</a:t>
            </a:r>
            <a:r>
              <a:rPr lang="en-US" sz="2000" dirty="0" smtClean="0"/>
              <a:t> spatial res</a:t>
            </a:r>
          </a:p>
        </p:txBody>
      </p:sp>
      <p:pic>
        <p:nvPicPr>
          <p:cNvPr id="6" name="Content Placeholder 5" descr="S5000023.JPG"/>
          <p:cNvPicPr>
            <a:picLocks noGrp="1" noChangeAspect="1"/>
          </p:cNvPicPr>
          <p:nvPr>
            <p:ph sz="half" idx="4294967295"/>
          </p:nvPr>
        </p:nvPicPr>
        <p:blipFill>
          <a:blip r:embed="rId2">
            <a:lum/>
            <a:alphaModFix/>
          </a:blip>
          <a:srcRect t="25458" b="27091"/>
          <a:stretch>
            <a:fillRect/>
          </a:stretch>
        </p:blipFill>
        <p:spPr>
          <a:xfrm>
            <a:off x="0" y="3603625"/>
            <a:ext cx="9144000" cy="3254375"/>
          </a:xfrm>
        </p:spPr>
      </p:pic>
      <p:sp>
        <p:nvSpPr>
          <p:cNvPr id="10" name="Content Placeholder 2"/>
          <p:cNvSpPr txBox="1">
            <a:spLocks/>
          </p:cNvSpPr>
          <p:nvPr/>
        </p:nvSpPr>
        <p:spPr>
          <a:xfrm>
            <a:off x="4572000" y="1600200"/>
            <a:ext cx="4332815" cy="2450085"/>
          </a:xfrm>
          <a:prstGeom prst="rect">
            <a:avLst/>
          </a:prstGeom>
        </p:spPr>
        <p:txBody>
          <a:bodyPr vert="horz" lIns="91440" tIns="45720" rIns="91440" bIns="45720" rtlCol="0">
            <a:normAutofit/>
          </a:bodyPr>
          <a:lstStyle/>
          <a:p>
            <a:pPr marL="342900" indent="-342900">
              <a:spcBef>
                <a:spcPct val="20000"/>
              </a:spcBef>
              <a:buFont typeface="Arial"/>
              <a:buChar char="•"/>
            </a:pPr>
            <a:r>
              <a:rPr lang="en-US" sz="2000" dirty="0" smtClean="0">
                <a:latin typeface="Arial"/>
                <a:cs typeface="Arial"/>
              </a:rPr>
              <a:t>2 </a:t>
            </a:r>
            <a:r>
              <a:rPr lang="en-US" sz="2000" dirty="0" err="1" smtClean="0">
                <a:latin typeface="Arial"/>
                <a:cs typeface="Arial"/>
              </a:rPr>
              <a:t>x</a:t>
            </a:r>
            <a:r>
              <a:rPr lang="en-US" sz="2000" dirty="0" smtClean="0">
                <a:latin typeface="Arial"/>
                <a:cs typeface="Arial"/>
              </a:rPr>
              <a:t> 2 GHz, 1 MHz resolution </a:t>
            </a:r>
            <a:r>
              <a:rPr lang="en-US" sz="2000" dirty="0" err="1" smtClean="0">
                <a:latin typeface="Arial"/>
                <a:cs typeface="Arial"/>
                <a:sym typeface="Wingdings"/>
              </a:rPr>
              <a:t></a:t>
            </a:r>
            <a:r>
              <a:rPr lang="en-US" sz="2000" dirty="0" smtClean="0">
                <a:latin typeface="Arial"/>
                <a:cs typeface="Arial"/>
                <a:sym typeface="Wingdings"/>
              </a:rPr>
              <a:t> ~3.5km/s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Arial"/>
                <a:sym typeface="Wingdings"/>
              </a:rPr>
              <a:t>Observing frequency: 115.271/(1+z) = 86.8  GHz</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Arial"/>
              </a:rPr>
              <a:t>Effective on source time ~25h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 in F00183</a:t>
            </a:r>
            <a:endParaRPr lang="en-US" dirty="0"/>
          </a:p>
        </p:txBody>
      </p:sp>
      <p:pic>
        <p:nvPicPr>
          <p:cNvPr id="4" name="Content Placeholder 3" descr="f00183_3mmfull.jpg"/>
          <p:cNvPicPr>
            <a:picLocks noGrp="1" noChangeAspect="1"/>
          </p:cNvPicPr>
          <p:nvPr>
            <p:ph idx="1"/>
          </p:nvPr>
        </p:nvPicPr>
        <p:blipFill>
          <a:blip r:embed="rId2"/>
          <a:srcRect l="12425" t="20775" r="4263" b="5375"/>
          <a:stretch>
            <a:fillRect/>
          </a:stretch>
        </p:blipFill>
        <p:spPr>
          <a:xfrm rot="5400000">
            <a:off x="1778117" y="976082"/>
            <a:ext cx="5345534" cy="603070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 in F00183</a:t>
            </a:r>
            <a:endParaRPr lang="en-US" dirty="0"/>
          </a:p>
        </p:txBody>
      </p:sp>
      <p:pic>
        <p:nvPicPr>
          <p:cNvPr id="5" name="Picture 4" descr="f00183_m0_continuumcontours.jpg"/>
          <p:cNvPicPr>
            <a:picLocks noChangeAspect="1"/>
          </p:cNvPicPr>
          <p:nvPr/>
        </p:nvPicPr>
        <p:blipFill>
          <a:blip r:embed="rId2"/>
          <a:stretch>
            <a:fillRect/>
          </a:stretch>
        </p:blipFill>
        <p:spPr>
          <a:xfrm rot="5400000">
            <a:off x="3043150" y="608440"/>
            <a:ext cx="4966412" cy="6320888"/>
          </a:xfrm>
          <a:prstGeom prst="rect">
            <a:avLst/>
          </a:prstGeom>
        </p:spPr>
      </p:pic>
      <p:pic>
        <p:nvPicPr>
          <p:cNvPr id="4" name="Content Placeholder 3" descr="f00183_3mmfull.jpg"/>
          <p:cNvPicPr>
            <a:picLocks noGrp="1" noChangeAspect="1"/>
          </p:cNvPicPr>
          <p:nvPr>
            <p:ph idx="1"/>
          </p:nvPr>
        </p:nvPicPr>
        <p:blipFill>
          <a:blip r:embed="rId3"/>
          <a:srcRect l="12425" t="20775" r="4263" b="5375"/>
          <a:stretch>
            <a:fillRect/>
          </a:stretch>
        </p:blipFill>
        <p:spPr>
          <a:xfrm rot="5400000">
            <a:off x="148872" y="3987804"/>
            <a:ext cx="2573318" cy="2903157"/>
          </a:xfrm>
        </p:spPr>
      </p:pic>
      <p:sp>
        <p:nvSpPr>
          <p:cNvPr id="6" name="Rectangle 5"/>
          <p:cNvSpPr/>
          <p:nvPr/>
        </p:nvSpPr>
        <p:spPr>
          <a:xfrm>
            <a:off x="1550461" y="5146594"/>
            <a:ext cx="395862" cy="32991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32687" y="1351657"/>
            <a:ext cx="5070607" cy="430629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flipH="1" flipV="1">
            <a:off x="685859" y="2199766"/>
            <a:ext cx="3811431" cy="2082226"/>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46323" y="5476504"/>
            <a:ext cx="6740477" cy="181450"/>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CO(1-0) in F00183</a:t>
            </a:r>
            <a:endParaRPr lang="en-US" dirty="0"/>
          </a:p>
        </p:txBody>
      </p:sp>
      <p:pic>
        <p:nvPicPr>
          <p:cNvPr id="5" name="Content Placeholder 4" descr="CO_nosmooth.jpg"/>
          <p:cNvPicPr>
            <a:picLocks noGrp="1" noChangeAspect="1"/>
          </p:cNvPicPr>
          <p:nvPr>
            <p:ph idx="1"/>
          </p:nvPr>
        </p:nvPicPr>
        <p:blipFill>
          <a:blip r:embed="rId2"/>
          <a:stretch>
            <a:fillRect/>
          </a:stretch>
        </p:blipFill>
        <p:spPr>
          <a:xfrm rot="5400000">
            <a:off x="1864576" y="416859"/>
            <a:ext cx="5402929" cy="719722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Let’s fit a Gaussian!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 in F00183</a:t>
            </a:r>
            <a:endParaRPr lang="en-US" dirty="0"/>
          </a:p>
        </p:txBody>
      </p:sp>
      <p:pic>
        <p:nvPicPr>
          <p:cNvPr id="5" name="Content Placeholder 4" descr="CO_nosmooth.jpg"/>
          <p:cNvPicPr>
            <a:picLocks noGrp="1" noChangeAspect="1"/>
          </p:cNvPicPr>
          <p:nvPr>
            <p:ph idx="1"/>
          </p:nvPr>
        </p:nvPicPr>
        <p:blipFill>
          <a:blip r:embed="rId2"/>
          <a:srcRect t="3538"/>
          <a:stretch>
            <a:fillRect/>
          </a:stretch>
        </p:blipFill>
        <p:spPr>
          <a:xfrm>
            <a:off x="322910" y="1319642"/>
            <a:ext cx="8005115" cy="540336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 in F00183</a:t>
            </a:r>
            <a:endParaRPr lang="en-US" dirty="0"/>
          </a:p>
        </p:txBody>
      </p:sp>
      <p:pic>
        <p:nvPicPr>
          <p:cNvPr id="5" name="Content Placeholder 4" descr="CO_nosmooth.jpg"/>
          <p:cNvPicPr>
            <a:picLocks noGrp="1" noChangeAspect="1"/>
          </p:cNvPicPr>
          <p:nvPr>
            <p:ph idx="1"/>
          </p:nvPr>
        </p:nvPicPr>
        <p:blipFill>
          <a:blip r:embed="rId2"/>
          <a:srcRect t="3933"/>
          <a:stretch>
            <a:fillRect/>
          </a:stretch>
        </p:blipFill>
        <p:spPr>
          <a:xfrm>
            <a:off x="313386" y="1336137"/>
            <a:ext cx="7999711" cy="539301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 in F00183</a:t>
            </a:r>
            <a:endParaRPr lang="en-US" dirty="0"/>
          </a:p>
        </p:txBody>
      </p:sp>
      <p:pic>
        <p:nvPicPr>
          <p:cNvPr id="5" name="Content Placeholder 4" descr="CO_nosmooth.jpg"/>
          <p:cNvPicPr>
            <a:picLocks noGrp="1" noChangeAspect="1"/>
          </p:cNvPicPr>
          <p:nvPr>
            <p:ph idx="1"/>
          </p:nvPr>
        </p:nvPicPr>
        <p:blipFill>
          <a:blip r:embed="rId2"/>
          <a:srcRect t="3640"/>
          <a:stretch>
            <a:fillRect/>
          </a:stretch>
        </p:blipFill>
        <p:spPr>
          <a:xfrm>
            <a:off x="313386" y="1319642"/>
            <a:ext cx="7999711" cy="5409510"/>
          </a:xfrm>
        </p:spPr>
      </p:pic>
      <p:sp>
        <p:nvSpPr>
          <p:cNvPr id="4" name="Rounded Rectangle 3"/>
          <p:cNvSpPr/>
          <p:nvPr/>
        </p:nvSpPr>
        <p:spPr>
          <a:xfrm>
            <a:off x="5344137" y="1618803"/>
            <a:ext cx="2573103" cy="1432859"/>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r>
              <a:rPr lang="en-US" dirty="0" smtClean="0">
                <a:solidFill>
                  <a:schemeClr val="tx1"/>
                </a:solidFill>
                <a:ea typeface="ＭＳ Ｐゴシック" charset="-128"/>
                <a:cs typeface="ＭＳ Ｐゴシック" charset="-128"/>
              </a:rPr>
              <a:t>Peak: 6.3 </a:t>
            </a:r>
            <a:r>
              <a:rPr lang="en-US" dirty="0" err="1" smtClean="0">
                <a:solidFill>
                  <a:schemeClr val="tx1"/>
                </a:solidFill>
                <a:ea typeface="ＭＳ Ｐゴシック" charset="-128"/>
                <a:cs typeface="ＭＳ Ｐゴシック" charset="-128"/>
              </a:rPr>
              <a:t>mJy</a:t>
            </a:r>
            <a:r>
              <a:rPr lang="en-US" dirty="0" smtClean="0">
                <a:solidFill>
                  <a:schemeClr val="tx1"/>
                </a:solidFill>
                <a:ea typeface="ＭＳ Ｐゴシック" charset="-128"/>
                <a:cs typeface="ＭＳ Ｐゴシック" charset="-128"/>
              </a:rPr>
              <a:t> / beam</a:t>
            </a:r>
          </a:p>
          <a:p>
            <a:r>
              <a:rPr lang="en-US" dirty="0" smtClean="0">
                <a:solidFill>
                  <a:schemeClr val="tx1"/>
                </a:solidFill>
                <a:ea typeface="ＭＳ Ｐゴシック" charset="-128"/>
                <a:cs typeface="ＭＳ Ｐゴシック" charset="-128"/>
              </a:rPr>
              <a:t>Velocity shift: 305 km/</a:t>
            </a:r>
            <a:r>
              <a:rPr lang="en-US" dirty="0" err="1" smtClean="0">
                <a:solidFill>
                  <a:schemeClr val="tx1"/>
                </a:solidFill>
                <a:ea typeface="ＭＳ Ｐゴシック" charset="-128"/>
                <a:cs typeface="ＭＳ Ｐゴシック" charset="-128"/>
              </a:rPr>
              <a:t>s</a:t>
            </a:r>
            <a:endParaRPr lang="en-US" dirty="0" smtClean="0">
              <a:solidFill>
                <a:schemeClr val="tx1"/>
              </a:solidFill>
              <a:ea typeface="ＭＳ Ｐゴシック" charset="-128"/>
              <a:cs typeface="ＭＳ Ｐゴシック" charset="-128"/>
            </a:endParaRPr>
          </a:p>
          <a:p>
            <a:r>
              <a:rPr lang="en-US" dirty="0" smtClean="0">
                <a:solidFill>
                  <a:schemeClr val="tx1"/>
                </a:solidFill>
                <a:ea typeface="ＭＳ Ｐゴシック" charset="-128"/>
                <a:cs typeface="ＭＳ Ｐゴシック" charset="-128"/>
              </a:rPr>
              <a:t>FWHM: 297 km/</a:t>
            </a:r>
            <a:r>
              <a:rPr lang="en-US" dirty="0" err="1" smtClean="0">
                <a:solidFill>
                  <a:schemeClr val="tx1"/>
                </a:solidFill>
                <a:ea typeface="ＭＳ Ｐゴシック" charset="-128"/>
                <a:cs typeface="ＭＳ Ｐゴシック" charset="-128"/>
              </a:rPr>
              <a:t>s</a:t>
            </a:r>
            <a:endParaRPr lang="en-US" dirty="0">
              <a:solidFill>
                <a:schemeClr val="tx1"/>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CO(1-0) in F00183</a:t>
            </a:r>
            <a:endParaRPr lang="en-US" dirty="0"/>
          </a:p>
        </p:txBody>
      </p:sp>
      <p:sp>
        <p:nvSpPr>
          <p:cNvPr id="3" name="Content Placeholder 2"/>
          <p:cNvSpPr>
            <a:spLocks noGrp="1"/>
          </p:cNvSpPr>
          <p:nvPr>
            <p:ph idx="1"/>
          </p:nvPr>
        </p:nvSpPr>
        <p:spPr>
          <a:xfrm>
            <a:off x="457200" y="1994980"/>
            <a:ext cx="3897280" cy="4405270"/>
          </a:xfrm>
        </p:spPr>
        <p:txBody>
          <a:bodyPr>
            <a:normAutofit/>
          </a:bodyPr>
          <a:lstStyle/>
          <a:p>
            <a:r>
              <a:rPr lang="en-US" sz="2000" dirty="0" smtClean="0"/>
              <a:t>Spatially unresolved</a:t>
            </a:r>
          </a:p>
          <a:p>
            <a:r>
              <a:rPr lang="en-US" sz="2000" dirty="0" smtClean="0"/>
              <a:t>L’</a:t>
            </a:r>
            <a:r>
              <a:rPr lang="en-US" sz="2000" baseline="-25000" dirty="0" smtClean="0"/>
              <a:t>CO</a:t>
            </a:r>
            <a:r>
              <a:rPr lang="en-US" sz="2000" dirty="0" smtClean="0"/>
              <a:t> = 1.25 </a:t>
            </a:r>
            <a:r>
              <a:rPr lang="en-US" sz="2000" dirty="0" err="1" smtClean="0"/>
              <a:t>x</a:t>
            </a:r>
            <a:r>
              <a:rPr lang="en-US" sz="2000" dirty="0" smtClean="0"/>
              <a:t> 10</a:t>
            </a:r>
            <a:r>
              <a:rPr lang="en-US" sz="2000" baseline="30000" dirty="0" smtClean="0"/>
              <a:t>10</a:t>
            </a:r>
            <a:r>
              <a:rPr lang="en-US" sz="2000" dirty="0" smtClean="0"/>
              <a:t> K km/</a:t>
            </a:r>
            <a:r>
              <a:rPr lang="en-US" sz="2000" dirty="0" err="1" smtClean="0"/>
              <a:t>s</a:t>
            </a:r>
            <a:r>
              <a:rPr lang="en-US" sz="2000" dirty="0" smtClean="0"/>
              <a:t> pc</a:t>
            </a:r>
            <a:r>
              <a:rPr lang="en-US" sz="2000" baseline="30000" dirty="0" smtClean="0"/>
              <a:t>2</a:t>
            </a:r>
          </a:p>
          <a:p>
            <a:r>
              <a:rPr lang="en-US" sz="2000" dirty="0" smtClean="0"/>
              <a:t>M</a:t>
            </a:r>
            <a:r>
              <a:rPr lang="en-US" sz="2000" baseline="-25000" dirty="0" smtClean="0"/>
              <a:t>H2</a:t>
            </a:r>
            <a:r>
              <a:rPr lang="en-US" sz="2000" dirty="0" smtClean="0"/>
              <a:t> = 1 </a:t>
            </a:r>
            <a:r>
              <a:rPr lang="en-US" sz="2000" dirty="0" err="1" smtClean="0"/>
              <a:t>x</a:t>
            </a:r>
            <a:r>
              <a:rPr lang="en-US" sz="2000" dirty="0" smtClean="0"/>
              <a:t> 10</a:t>
            </a:r>
            <a:r>
              <a:rPr lang="en-US" sz="2000" baseline="30000" dirty="0" smtClean="0"/>
              <a:t>10</a:t>
            </a:r>
            <a:r>
              <a:rPr lang="en-US" sz="2000" dirty="0" smtClean="0"/>
              <a:t> M</a:t>
            </a:r>
            <a:r>
              <a:rPr lang="en-US" sz="2000" baseline="-25000" dirty="0" smtClean="0">
                <a:latin typeface="Wingdings"/>
                <a:ea typeface="Wingdings"/>
                <a:cs typeface="Wingdings"/>
              </a:rPr>
              <a:t></a:t>
            </a:r>
            <a:r>
              <a:rPr lang="en-US" sz="2000" dirty="0" smtClean="0"/>
              <a:t> (α</a:t>
            </a:r>
            <a:r>
              <a:rPr lang="en-US" sz="2000" baseline="-25000" dirty="0" smtClean="0"/>
              <a:t>X </a:t>
            </a:r>
            <a:r>
              <a:rPr lang="en-US" sz="2000" dirty="0" smtClean="0"/>
              <a:t>= 0.8 M</a:t>
            </a:r>
            <a:r>
              <a:rPr lang="en-US" sz="2000" baseline="-25000" dirty="0" smtClean="0">
                <a:latin typeface="Wingdings"/>
                <a:ea typeface="Wingdings"/>
                <a:cs typeface="Wingdings"/>
              </a:rPr>
              <a:t></a:t>
            </a:r>
            <a:r>
              <a:rPr lang="en-US" sz="2000" dirty="0" smtClean="0"/>
              <a:t>, </a:t>
            </a:r>
            <a:r>
              <a:rPr lang="en-US" sz="2000" dirty="0" err="1" smtClean="0"/>
              <a:t>Downes</a:t>
            </a:r>
            <a:r>
              <a:rPr lang="en-US" sz="2000" dirty="0" smtClean="0"/>
              <a:t> &amp; Solomon 1998)</a:t>
            </a:r>
          </a:p>
          <a:p>
            <a:r>
              <a:rPr lang="en-US" sz="2000" dirty="0" smtClean="0"/>
              <a:t>Implies SFR ~220 M</a:t>
            </a:r>
            <a:r>
              <a:rPr lang="en-US" sz="2000" baseline="-25000" dirty="0" smtClean="0">
                <a:latin typeface="Wingdings"/>
                <a:ea typeface="Wingdings"/>
                <a:cs typeface="Wingdings"/>
              </a:rPr>
              <a:t></a:t>
            </a:r>
            <a:r>
              <a:rPr lang="en-US" sz="2000" dirty="0" smtClean="0"/>
              <a:t>/year (e.g. </a:t>
            </a:r>
            <a:r>
              <a:rPr lang="en-US" sz="2000" dirty="0" err="1" smtClean="0"/>
              <a:t>Carilli</a:t>
            </a:r>
            <a:r>
              <a:rPr lang="en-US" sz="2000" dirty="0" smtClean="0"/>
              <a:t> &amp; Walter 2013)</a:t>
            </a:r>
          </a:p>
        </p:txBody>
      </p:sp>
      <p:pic>
        <p:nvPicPr>
          <p:cNvPr id="5" name="Picture 4" descr="f00183_m0_continuumcontours.jpg"/>
          <p:cNvPicPr>
            <a:picLocks noChangeAspect="1"/>
          </p:cNvPicPr>
          <p:nvPr/>
        </p:nvPicPr>
        <p:blipFill>
          <a:blip r:embed="rId3"/>
          <a:stretch>
            <a:fillRect/>
          </a:stretch>
        </p:blipFill>
        <p:spPr>
          <a:xfrm rot="5400000">
            <a:off x="4823959" y="1525502"/>
            <a:ext cx="3442844" cy="438180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Huge-</a:t>
            </a:r>
            <a:r>
              <a:rPr lang="en-US" dirty="0" err="1" smtClean="0"/>
              <a:t>normous</a:t>
            </a:r>
            <a:r>
              <a:rPr lang="en-US" dirty="0" smtClean="0"/>
              <a:t> star-formation?</a:t>
            </a:r>
            <a:endParaRPr lang="en-US" dirty="0"/>
          </a:p>
        </p:txBody>
      </p:sp>
      <p:sp>
        <p:nvSpPr>
          <p:cNvPr id="3" name="Content Placeholder 2"/>
          <p:cNvSpPr>
            <a:spLocks noGrp="1"/>
          </p:cNvSpPr>
          <p:nvPr>
            <p:ph idx="1"/>
          </p:nvPr>
        </p:nvSpPr>
        <p:spPr/>
        <p:txBody>
          <a:bodyPr>
            <a:normAutofit/>
          </a:bodyPr>
          <a:lstStyle/>
          <a:p>
            <a:r>
              <a:rPr lang="en-US" sz="2400" dirty="0" smtClean="0"/>
              <a:t>L</a:t>
            </a:r>
            <a:r>
              <a:rPr lang="en-US" sz="2400" baseline="-25000" dirty="0" smtClean="0"/>
              <a:t>8-1000μm</a:t>
            </a:r>
            <a:r>
              <a:rPr lang="en-US" sz="2400" dirty="0" smtClean="0"/>
              <a:t> = 9 </a:t>
            </a:r>
            <a:r>
              <a:rPr lang="en-US" sz="2400" dirty="0" err="1" smtClean="0"/>
              <a:t>x</a:t>
            </a:r>
            <a:r>
              <a:rPr lang="en-US" sz="2400" dirty="0" smtClean="0"/>
              <a:t> 10</a:t>
            </a:r>
            <a:r>
              <a:rPr lang="en-US" sz="2400" baseline="30000" dirty="0" smtClean="0"/>
              <a:t>12</a:t>
            </a:r>
            <a:r>
              <a:rPr lang="en-US" sz="2400" dirty="0" smtClean="0"/>
              <a:t> L</a:t>
            </a:r>
            <a:r>
              <a:rPr lang="en-US" sz="2400" baseline="-25000" dirty="0" smtClean="0">
                <a:latin typeface="Wingdings"/>
                <a:ea typeface="Wingdings"/>
                <a:cs typeface="Wingdings"/>
              </a:rPr>
              <a:t> </a:t>
            </a:r>
            <a:r>
              <a:rPr lang="en-US" sz="2400" dirty="0" smtClean="0"/>
              <a:t>(Spoon et al. 2009)</a:t>
            </a:r>
          </a:p>
          <a:p>
            <a:r>
              <a:rPr lang="en-US" sz="2400" dirty="0" smtClean="0"/>
              <a:t>If powered solely by star-formation this would imply a SFR of ~1600 M</a:t>
            </a:r>
            <a:r>
              <a:rPr lang="en-US" sz="2400" baseline="-25000" dirty="0" smtClean="0">
                <a:latin typeface="Wingdings"/>
                <a:ea typeface="Wingdings"/>
                <a:cs typeface="Wingdings"/>
              </a:rPr>
              <a:t></a:t>
            </a:r>
            <a:r>
              <a:rPr lang="en-US" sz="2400" dirty="0" smtClean="0"/>
              <a:t>/year!</a:t>
            </a:r>
          </a:p>
          <a:p>
            <a:r>
              <a:rPr lang="en-US" sz="2400" dirty="0" smtClean="0"/>
              <a:t>L</a:t>
            </a:r>
            <a:r>
              <a:rPr lang="en-US" sz="2400" baseline="-25000" dirty="0" smtClean="0"/>
              <a:t>2-10keV </a:t>
            </a:r>
            <a:r>
              <a:rPr lang="en-US" sz="2400" dirty="0" smtClean="0"/>
              <a:t>~ 2 </a:t>
            </a:r>
            <a:r>
              <a:rPr lang="en-US" sz="2400" dirty="0" err="1" smtClean="0"/>
              <a:t>x</a:t>
            </a:r>
            <a:r>
              <a:rPr lang="en-US" sz="2400" dirty="0" smtClean="0"/>
              <a:t> 10</a:t>
            </a:r>
            <a:r>
              <a:rPr lang="en-US" sz="2400" baseline="30000" dirty="0" smtClean="0"/>
              <a:t>44</a:t>
            </a:r>
            <a:r>
              <a:rPr lang="en-US" sz="2400" dirty="0" smtClean="0"/>
              <a:t> erg/</a:t>
            </a:r>
            <a:r>
              <a:rPr lang="en-US" sz="2400" dirty="0" err="1" smtClean="0"/>
              <a:t>s</a:t>
            </a:r>
            <a:r>
              <a:rPr lang="en-US" sz="2400" dirty="0" smtClean="0"/>
              <a:t> (</a:t>
            </a:r>
            <a:r>
              <a:rPr lang="en-US" sz="2400" dirty="0" err="1" smtClean="0"/>
              <a:t>Nandra</a:t>
            </a:r>
            <a:r>
              <a:rPr lang="en-US" sz="2400" dirty="0" smtClean="0"/>
              <a:t> &amp; </a:t>
            </a:r>
            <a:r>
              <a:rPr lang="en-US" sz="2400" dirty="0" err="1" smtClean="0"/>
              <a:t>Iwasawa</a:t>
            </a:r>
            <a:r>
              <a:rPr lang="en-US" sz="2400" dirty="0" smtClean="0"/>
              <a:t> 2007)</a:t>
            </a:r>
          </a:p>
          <a:p>
            <a:r>
              <a:rPr lang="en-US" sz="2400" dirty="0" smtClean="0"/>
              <a:t>If powered solely by star-formation this would imply a SFR of &gt;12000 M</a:t>
            </a:r>
            <a:r>
              <a:rPr lang="en-US" sz="2400" baseline="-25000" dirty="0" smtClean="0">
                <a:latin typeface="Wingdings"/>
                <a:ea typeface="Wingdings"/>
                <a:cs typeface="Wingdings"/>
              </a:rPr>
              <a:t></a:t>
            </a:r>
            <a:r>
              <a:rPr lang="en-US" sz="2400" dirty="0" smtClean="0"/>
              <a:t>/year!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atca_2013feb.jpg"/>
          <p:cNvPicPr>
            <a:picLocks noChangeAspect="1"/>
          </p:cNvPicPr>
          <p:nvPr/>
        </p:nvPicPr>
        <p:blipFill>
          <a:blip r:embed="rId2"/>
          <a:srcRect r="41466" b="22124"/>
          <a:stretch>
            <a:fillRect/>
          </a:stretch>
        </p:blipFill>
        <p:spPr>
          <a:xfrm>
            <a:off x="1" y="0"/>
            <a:ext cx="9144000" cy="6858000"/>
          </a:xfrm>
          <a:prstGeom prst="rect">
            <a:avLst/>
          </a:prstGeom>
        </p:spPr>
      </p:pic>
      <p:sp>
        <p:nvSpPr>
          <p:cNvPr id="2" name="Title 1"/>
          <p:cNvSpPr>
            <a:spLocks noGrp="1"/>
          </p:cNvSpPr>
          <p:nvPr>
            <p:ph type="ctrTitle"/>
          </p:nvPr>
        </p:nvSpPr>
        <p:spPr>
          <a:xfrm>
            <a:off x="406400" y="346405"/>
            <a:ext cx="8385036" cy="1470025"/>
          </a:xfrm>
        </p:spPr>
        <p:txBody>
          <a:bodyPr>
            <a:normAutofit/>
          </a:bodyPr>
          <a:lstStyle/>
          <a:p>
            <a:pPr algn="l"/>
            <a:r>
              <a:rPr lang="en-US" b="0" dirty="0" smtClean="0">
                <a:solidFill>
                  <a:srgbClr val="FFE800"/>
                </a:solidFill>
              </a:rPr>
              <a:t>F00183-7111 is so awesome!</a:t>
            </a:r>
            <a:endParaRPr lang="en-US" b="0" dirty="0">
              <a:solidFill>
                <a:srgbClr val="FFE800"/>
              </a:solidFill>
            </a:endParaRPr>
          </a:p>
        </p:txBody>
      </p:sp>
      <p:sp>
        <p:nvSpPr>
          <p:cNvPr id="7" name="Subtitle 2"/>
          <p:cNvSpPr txBox="1">
            <a:spLocks/>
          </p:cNvSpPr>
          <p:nvPr/>
        </p:nvSpPr>
        <p:spPr>
          <a:xfrm>
            <a:off x="626533" y="2552700"/>
            <a:ext cx="2489200" cy="2171700"/>
          </a:xfrm>
          <a:prstGeom prst="rect">
            <a:avLst/>
          </a:prstGeom>
        </p:spPr>
        <p:txBody>
          <a:bodyPr vert="horz" lIns="91440" tIns="45720" rIns="91440" bIns="45720" rtlCol="0">
            <a:noAutofit/>
          </a:bodyPr>
          <a:lstStyle/>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Minnie Y. Mao (NRAO)</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Ray Norris (ATNF)</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Rob Sharp (AAO)</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Bjorn Emonts (ATNF)</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Jamie Stevens (ATNF)</a:t>
            </a:r>
          </a:p>
          <a:p>
            <a:pPr marL="0" marR="0" lvl="0" indent="0" algn="l" defTabSz="457200" rtl="0" eaLnBrk="1" fontAlgn="auto" latinLnBrk="0" hangingPunct="1">
              <a:lnSpc>
                <a:spcPct val="110000"/>
              </a:lnSpc>
              <a:spcBef>
                <a:spcPts val="1000"/>
              </a:spcBef>
              <a:spcAft>
                <a:spcPts val="600"/>
              </a:spcAft>
              <a:buClrTx/>
              <a:buSzTx/>
              <a:buFont typeface="Arial"/>
              <a:buNone/>
              <a:tabLst/>
              <a:defRPr/>
            </a:pPr>
            <a:r>
              <a:rPr kumimoji="0" lang="en-US" sz="1200" b="0" i="0" u="none" strike="noStrike" kern="1200" cap="none" spc="0" normalizeH="0" baseline="0" noProof="0" smtClean="0">
                <a:ln>
                  <a:noFill/>
                </a:ln>
                <a:solidFill>
                  <a:schemeClr val="bg1">
                    <a:lumMod val="85000"/>
                  </a:schemeClr>
                </a:solidFill>
                <a:effectLst/>
                <a:uLnTx/>
                <a:uFillTx/>
                <a:latin typeface="Arial"/>
                <a:ea typeface="+mn-ea"/>
                <a:cs typeface="Arial"/>
              </a:rPr>
              <a:t>Juergen Ott (NRAO)</a:t>
            </a:r>
            <a:endParaRPr kumimoji="0" lang="en-US" sz="1200" b="0" i="0" u="none" strike="noStrike" kern="1200" cap="none" spc="0" normalizeH="0" baseline="0" noProof="0" dirty="0" smtClean="0">
              <a:ln>
                <a:noFill/>
              </a:ln>
              <a:solidFill>
                <a:schemeClr val="bg1">
                  <a:lumMod val="85000"/>
                </a:schemeClr>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But there’s a whopping great AGN…</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Norris et al. (2012) find a 10</a:t>
            </a:r>
            <a:r>
              <a:rPr lang="en-US" baseline="30000" dirty="0" smtClean="0"/>
              <a:t>25</a:t>
            </a:r>
            <a:r>
              <a:rPr lang="en-US" dirty="0" smtClean="0"/>
              <a:t> W/Hz AGN core</a:t>
            </a:r>
          </a:p>
          <a:p>
            <a:r>
              <a:rPr lang="en-US" dirty="0" err="1" smtClean="0"/>
              <a:t>Nandra</a:t>
            </a:r>
            <a:r>
              <a:rPr lang="en-US" dirty="0" smtClean="0"/>
              <a:t> &amp; </a:t>
            </a:r>
            <a:r>
              <a:rPr lang="en-US" dirty="0" err="1" smtClean="0"/>
              <a:t>Iwasawa</a:t>
            </a:r>
            <a:r>
              <a:rPr lang="en-US" dirty="0" smtClean="0"/>
              <a:t> (2007) calculate that the AGN contributes &gt;80% of the total IR luminosity</a:t>
            </a:r>
          </a:p>
          <a:p>
            <a:r>
              <a:rPr lang="en-US" dirty="0" err="1" smtClean="0"/>
              <a:t>Ranalli</a:t>
            </a:r>
            <a:r>
              <a:rPr lang="en-US" dirty="0" smtClean="0"/>
              <a:t> et al. (2003) infer the SFR from the soft X-ray luminosity to be 310 M</a:t>
            </a:r>
            <a:r>
              <a:rPr lang="en-US" baseline="-25000" dirty="0" smtClean="0">
                <a:latin typeface="Wingdings"/>
                <a:ea typeface="Wingdings"/>
                <a:cs typeface="Wingdings"/>
              </a:rPr>
              <a:t></a:t>
            </a:r>
            <a:r>
              <a:rPr lang="en-US" dirty="0" smtClean="0"/>
              <a:t>/year</a:t>
            </a:r>
          </a:p>
          <a:p>
            <a:r>
              <a:rPr lang="en-US" dirty="0" smtClean="0"/>
              <a:t>Spoon et al. (2004) find that star-formation contributes only </a:t>
            </a:r>
            <a:r>
              <a:rPr lang="en-US" i="1" dirty="0" smtClean="0"/>
              <a:t>up to</a:t>
            </a:r>
            <a:r>
              <a:rPr lang="en-US" dirty="0" smtClean="0"/>
              <a:t> 30% of the total IR luminosity…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a:t>
            </a:r>
            <a:r>
              <a:rPr lang="en-US" dirty="0" err="1" smtClean="0"/>
              <a:t>ish</a:t>
            </a:r>
            <a:r>
              <a:rPr lang="en-US" dirty="0" smtClean="0"/>
              <a:t> </a:t>
            </a:r>
            <a:r>
              <a:rPr lang="en-US" dirty="0" err="1" smtClean="0"/>
              <a:t>SFRs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Despite the extremely high infrared luminosity, near and mid-IR diagnostics suggest that no more than 30% is due to star-formation</a:t>
            </a:r>
          </a:p>
          <a:p>
            <a:pPr lvl="1"/>
            <a:r>
              <a:rPr lang="en-US" dirty="0" smtClean="0"/>
              <a:t>&lt;30% of 9 </a:t>
            </a:r>
            <a:r>
              <a:rPr lang="en-US" dirty="0" err="1" smtClean="0"/>
              <a:t>x</a:t>
            </a:r>
            <a:r>
              <a:rPr lang="en-US" dirty="0" smtClean="0"/>
              <a:t> 10</a:t>
            </a:r>
            <a:r>
              <a:rPr lang="en-US" baseline="30000" dirty="0" smtClean="0"/>
              <a:t>12</a:t>
            </a:r>
            <a:r>
              <a:rPr lang="en-US" dirty="0" smtClean="0"/>
              <a:t> L</a:t>
            </a:r>
            <a:r>
              <a:rPr lang="en-US" baseline="-25000" dirty="0" smtClean="0">
                <a:latin typeface="Wingdings"/>
                <a:ea typeface="Wingdings"/>
                <a:cs typeface="Wingdings"/>
              </a:rPr>
              <a:t></a:t>
            </a:r>
            <a:r>
              <a:rPr lang="en-US" dirty="0"/>
              <a:t> </a:t>
            </a:r>
            <a:r>
              <a:rPr lang="en-US" dirty="0" smtClean="0"/>
              <a:t>=~&lt;3 </a:t>
            </a:r>
            <a:r>
              <a:rPr lang="en-US" dirty="0" err="1" smtClean="0"/>
              <a:t>x</a:t>
            </a:r>
            <a:r>
              <a:rPr lang="en-US" dirty="0" smtClean="0"/>
              <a:t> 10</a:t>
            </a:r>
            <a:r>
              <a:rPr lang="en-US" baseline="30000" dirty="0" smtClean="0"/>
              <a:t>12</a:t>
            </a:r>
            <a:r>
              <a:rPr lang="en-US" dirty="0" smtClean="0"/>
              <a:t> L</a:t>
            </a:r>
            <a:r>
              <a:rPr lang="en-US" baseline="-25000" dirty="0" smtClean="0">
                <a:latin typeface="Wingdings"/>
                <a:ea typeface="Wingdings"/>
                <a:cs typeface="Wingdings"/>
              </a:rPr>
              <a:t></a:t>
            </a:r>
            <a:r>
              <a:rPr lang="en-US" dirty="0" smtClean="0"/>
              <a:t> </a:t>
            </a:r>
            <a:r>
              <a:rPr lang="en-US" dirty="0" err="1" smtClean="0">
                <a:sym typeface="Wingdings"/>
              </a:rPr>
              <a:t></a:t>
            </a:r>
            <a:r>
              <a:rPr lang="en-US" dirty="0" smtClean="0">
                <a:sym typeface="Wingdings"/>
              </a:rPr>
              <a:t> SFR ~&lt;540 </a:t>
            </a:r>
            <a:r>
              <a:rPr lang="en-US" dirty="0" smtClean="0"/>
              <a:t>M</a:t>
            </a:r>
            <a:r>
              <a:rPr lang="en-US" baseline="-25000" dirty="0" smtClean="0">
                <a:latin typeface="Wingdings"/>
                <a:ea typeface="Wingdings"/>
                <a:cs typeface="Wingdings"/>
              </a:rPr>
              <a:t></a:t>
            </a:r>
            <a:r>
              <a:rPr lang="en-US" dirty="0" smtClean="0"/>
              <a:t>/year</a:t>
            </a:r>
            <a:endParaRPr lang="en-US" baseline="-25000" dirty="0" smtClean="0">
              <a:latin typeface="Wingdings"/>
              <a:ea typeface="Wingdings"/>
              <a:cs typeface="Wingdings"/>
            </a:endParaRPr>
          </a:p>
          <a:p>
            <a:pPr lvl="1"/>
            <a:r>
              <a:rPr lang="en-US" dirty="0" smtClean="0"/>
              <a:t>Recall that this is an upper limit</a:t>
            </a:r>
          </a:p>
          <a:p>
            <a:r>
              <a:rPr lang="en-US" dirty="0" smtClean="0"/>
              <a:t>X-ray diagnostics suggest the SFR is ~310 M</a:t>
            </a:r>
            <a:r>
              <a:rPr lang="en-US" baseline="-25000" dirty="0" smtClean="0">
                <a:latin typeface="Wingdings"/>
                <a:ea typeface="Wingdings"/>
                <a:cs typeface="Wingdings"/>
              </a:rPr>
              <a:t></a:t>
            </a:r>
            <a:r>
              <a:rPr lang="en-US" dirty="0" smtClean="0"/>
              <a:t>/year</a:t>
            </a:r>
          </a:p>
          <a:p>
            <a:r>
              <a:rPr lang="en-US" dirty="0" smtClean="0"/>
              <a:t>The CO luminosity we derive from our ATCA observations suggest the SFR is 220 M</a:t>
            </a:r>
            <a:r>
              <a:rPr lang="en-US" baseline="-25000" dirty="0" smtClean="0">
                <a:latin typeface="Wingdings"/>
                <a:ea typeface="Wingdings"/>
                <a:cs typeface="Wingdings"/>
              </a:rPr>
              <a:t></a:t>
            </a:r>
            <a:r>
              <a:rPr lang="en-US" dirty="0" smtClean="0"/>
              <a:t>/year</a:t>
            </a:r>
          </a:p>
          <a:p>
            <a:r>
              <a:rPr lang="en-US" dirty="0" smtClean="0"/>
              <a:t>F00183 is still very star-</a:t>
            </a:r>
            <a:r>
              <a:rPr lang="en-US" dirty="0" err="1" smtClean="0"/>
              <a:t>bursty</a:t>
            </a:r>
            <a:r>
              <a:rPr lang="en-US" dirty="0" smtClean="0"/>
              <a:t> but no longer super insanely so…</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Meanwhile, we got a better optical image</a:t>
            </a:r>
            <a:endParaRPr lang="en-US" sz="2800" dirty="0"/>
          </a:p>
        </p:txBody>
      </p:sp>
      <p:pic>
        <p:nvPicPr>
          <p:cNvPr id="4" name="Content Placeholder 3" descr="f00183_aatopt.jpg"/>
          <p:cNvPicPr>
            <a:picLocks noGrp="1" noChangeAspect="1"/>
          </p:cNvPicPr>
          <p:nvPr>
            <p:ph idx="1"/>
          </p:nvPr>
        </p:nvPicPr>
        <p:blipFill>
          <a:blip r:embed="rId2"/>
          <a:stretch>
            <a:fillRect/>
          </a:stretch>
        </p:blipFill>
        <p:spPr>
          <a:xfrm rot="5400000">
            <a:off x="1627115" y="829666"/>
            <a:ext cx="5158549" cy="65654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Meanwhile, we got a better optical image</a:t>
            </a:r>
            <a:endParaRPr lang="en-US" sz="2800" dirty="0"/>
          </a:p>
        </p:txBody>
      </p:sp>
      <p:pic>
        <p:nvPicPr>
          <p:cNvPr id="4" name="Content Placeholder 3" descr="f00183_aatopt.jpg"/>
          <p:cNvPicPr>
            <a:picLocks noGrp="1" noChangeAspect="1"/>
          </p:cNvPicPr>
          <p:nvPr>
            <p:ph idx="1"/>
          </p:nvPr>
        </p:nvPicPr>
        <p:blipFill>
          <a:blip r:embed="rId2"/>
          <a:stretch>
            <a:fillRect/>
          </a:stretch>
        </p:blipFill>
        <p:spPr>
          <a:xfrm rot="5400000">
            <a:off x="1627115" y="829666"/>
            <a:ext cx="5158549" cy="6565425"/>
          </a:xfrm>
        </p:spPr>
      </p:pic>
      <p:sp>
        <p:nvSpPr>
          <p:cNvPr id="6" name="Rounded Rectangle 5"/>
          <p:cNvSpPr/>
          <p:nvPr/>
        </p:nvSpPr>
        <p:spPr>
          <a:xfrm>
            <a:off x="4964770" y="2086679"/>
            <a:ext cx="1467988" cy="478369"/>
          </a:xfrm>
          <a:prstGeom prst="round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r>
              <a:rPr lang="en-US" b="1" dirty="0" smtClean="0">
                <a:solidFill>
                  <a:srgbClr val="800000"/>
                </a:solidFill>
                <a:ea typeface="ＭＳ Ｐゴシック" charset="-128"/>
                <a:cs typeface="ＭＳ Ｐゴシック" charset="-128"/>
              </a:rPr>
              <a:t>What is this?</a:t>
            </a:r>
            <a:endParaRPr lang="en-US" b="1" dirty="0">
              <a:solidFill>
                <a:srgbClr val="800000"/>
              </a:solidFill>
              <a:ea typeface="ＭＳ Ｐゴシック" charset="-128"/>
              <a:cs typeface="ＭＳ Ｐゴシック" charset="-128"/>
            </a:endParaRPr>
          </a:p>
        </p:txBody>
      </p:sp>
      <p:sp>
        <p:nvSpPr>
          <p:cNvPr id="7" name="Right Arrow 6"/>
          <p:cNvSpPr/>
          <p:nvPr/>
        </p:nvSpPr>
        <p:spPr>
          <a:xfrm rot="6948083">
            <a:off x="4311434" y="2659878"/>
            <a:ext cx="896787" cy="624767"/>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Meanwhile, we got a better optical image</a:t>
            </a:r>
            <a:endParaRPr lang="en-US" sz="2800" dirty="0"/>
          </a:p>
        </p:txBody>
      </p:sp>
      <p:pic>
        <p:nvPicPr>
          <p:cNvPr id="4" name="Content Placeholder 3" descr="f00183_aatopt.jpg"/>
          <p:cNvPicPr>
            <a:picLocks noGrp="1" noChangeAspect="1"/>
          </p:cNvPicPr>
          <p:nvPr>
            <p:ph idx="1"/>
          </p:nvPr>
        </p:nvPicPr>
        <p:blipFill>
          <a:blip r:embed="rId2"/>
          <a:stretch>
            <a:fillRect/>
          </a:stretch>
        </p:blipFill>
        <p:spPr>
          <a:xfrm rot="5400000">
            <a:off x="1627115" y="829666"/>
            <a:ext cx="5158549" cy="6565425"/>
          </a:xfrm>
        </p:spPr>
      </p:pic>
      <p:sp>
        <p:nvSpPr>
          <p:cNvPr id="6" name="Rounded Rectangle 5"/>
          <p:cNvSpPr/>
          <p:nvPr/>
        </p:nvSpPr>
        <p:spPr>
          <a:xfrm>
            <a:off x="4981264" y="2004204"/>
            <a:ext cx="2160746" cy="684563"/>
          </a:xfrm>
          <a:prstGeom prst="round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r>
              <a:rPr lang="en-US" b="1" dirty="0" smtClean="0">
                <a:solidFill>
                  <a:srgbClr val="800000"/>
                </a:solidFill>
                <a:ea typeface="ＭＳ Ｐゴシック" charset="-128"/>
                <a:cs typeface="ＭＳ Ｐゴシック" charset="-128"/>
              </a:rPr>
              <a:t>Is there star-formation here?</a:t>
            </a:r>
            <a:endParaRPr lang="en-US" b="1" dirty="0">
              <a:solidFill>
                <a:srgbClr val="800000"/>
              </a:solidFill>
              <a:ea typeface="ＭＳ Ｐゴシック" charset="-128"/>
              <a:cs typeface="ＭＳ Ｐゴシック" charset="-128"/>
            </a:endParaRPr>
          </a:p>
        </p:txBody>
      </p:sp>
      <p:sp>
        <p:nvSpPr>
          <p:cNvPr id="7" name="Right Arrow 6"/>
          <p:cNvSpPr/>
          <p:nvPr/>
        </p:nvSpPr>
        <p:spPr>
          <a:xfrm rot="6948083">
            <a:off x="4311434" y="2659878"/>
            <a:ext cx="896787" cy="624767"/>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362" y="291133"/>
            <a:ext cx="3881438" cy="1143000"/>
          </a:xfrm>
        </p:spPr>
        <p:txBody>
          <a:bodyPr>
            <a:noAutofit/>
          </a:bodyPr>
          <a:lstStyle/>
          <a:p>
            <a:r>
              <a:rPr lang="en-US" sz="2800" dirty="0" smtClean="0"/>
              <a:t>Radio Continuum from Star-Formation</a:t>
            </a:r>
            <a:endParaRPr lang="en-US" sz="2800" dirty="0"/>
          </a:p>
        </p:txBody>
      </p:sp>
      <p:sp>
        <p:nvSpPr>
          <p:cNvPr id="3" name="Content Placeholder 2"/>
          <p:cNvSpPr>
            <a:spLocks noGrp="1"/>
          </p:cNvSpPr>
          <p:nvPr>
            <p:ph idx="4294967295"/>
          </p:nvPr>
        </p:nvSpPr>
        <p:spPr>
          <a:xfrm>
            <a:off x="379362" y="1616695"/>
            <a:ext cx="3879850" cy="4525963"/>
          </a:xfrm>
        </p:spPr>
        <p:txBody>
          <a:bodyPr>
            <a:normAutofit/>
          </a:bodyPr>
          <a:lstStyle/>
          <a:p>
            <a:r>
              <a:rPr lang="en-US" sz="2400" dirty="0" smtClean="0"/>
              <a:t>We know that the radio emission from the AGN will be unresolved with the 6km ATCA </a:t>
            </a:r>
          </a:p>
          <a:p>
            <a:r>
              <a:rPr lang="en-US" sz="2400" dirty="0" smtClean="0"/>
              <a:t>Thus any detection of resolved structure will be tracing star-formation</a:t>
            </a:r>
            <a:endParaRPr lang="en-US" sz="2400" dirty="0"/>
          </a:p>
        </p:txBody>
      </p:sp>
      <p:pic>
        <p:nvPicPr>
          <p:cNvPr id="4" name="Picture 3" descr="atca_2013feb.jpg"/>
          <p:cNvPicPr>
            <a:picLocks noChangeAspect="1"/>
          </p:cNvPicPr>
          <p:nvPr/>
        </p:nvPicPr>
        <p:blipFill>
          <a:blip r:embed="rId2"/>
          <a:srcRect l="17960" r="44169"/>
          <a:stretch>
            <a:fillRect/>
          </a:stretch>
        </p:blipFill>
        <p:spPr>
          <a:xfrm>
            <a:off x="4572000" y="0"/>
            <a:ext cx="4599891" cy="684717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931" y="1600200"/>
            <a:ext cx="4123563" cy="5246688"/>
          </a:xfrm>
        </p:spPr>
        <p:txBody>
          <a:bodyPr>
            <a:normAutofit fontScale="55000" lnSpcReduction="20000"/>
          </a:bodyPr>
          <a:lstStyle/>
          <a:p>
            <a:r>
              <a:rPr lang="en-US" dirty="0" smtClean="0"/>
              <a:t>If we assume ~30% of the IR luminosity is due to star-formation, then using the FIR/radio correlation we can guesstimate the amount of star-formation we would expect to see in the radio</a:t>
            </a:r>
          </a:p>
          <a:p>
            <a:r>
              <a:rPr lang="en-US" dirty="0" smtClean="0"/>
              <a:t>S</a:t>
            </a:r>
            <a:r>
              <a:rPr lang="en-US" baseline="-25000" dirty="0" smtClean="0"/>
              <a:t>70μm</a:t>
            </a:r>
            <a:r>
              <a:rPr lang="en-US" dirty="0" smtClean="0"/>
              <a:t> = 1.5 </a:t>
            </a:r>
            <a:r>
              <a:rPr lang="en-US" dirty="0" err="1" smtClean="0"/>
              <a:t>Jy</a:t>
            </a:r>
            <a:r>
              <a:rPr lang="en-US" dirty="0" smtClean="0"/>
              <a:t> </a:t>
            </a:r>
            <a:r>
              <a:rPr lang="en-US" dirty="0" err="1" smtClean="0">
                <a:sym typeface="Wingdings"/>
              </a:rPr>
              <a:t></a:t>
            </a:r>
            <a:r>
              <a:rPr lang="en-US" dirty="0" smtClean="0">
                <a:sym typeface="Wingdings"/>
              </a:rPr>
              <a:t> ~0.5Jy from star-formation</a:t>
            </a:r>
          </a:p>
          <a:p>
            <a:r>
              <a:rPr lang="en-US" dirty="0" smtClean="0">
                <a:sym typeface="Wingdings"/>
              </a:rPr>
              <a:t>Using q70 = 2.15 (Appleton et al. 2004), we would then expect to detect 3.5mJy at 1.4GHz</a:t>
            </a:r>
          </a:p>
          <a:p>
            <a:r>
              <a:rPr lang="en-US" dirty="0" err="1" smtClean="0">
                <a:sym typeface="Wingdings"/>
              </a:rPr>
              <a:t>α</a:t>
            </a:r>
            <a:r>
              <a:rPr lang="en-US" baseline="-25000" dirty="0" smtClean="0">
                <a:sym typeface="Wingdings"/>
              </a:rPr>
              <a:t> </a:t>
            </a:r>
            <a:r>
              <a:rPr lang="en-US" dirty="0" smtClean="0">
                <a:sym typeface="Wingdings"/>
              </a:rPr>
              <a:t>= -0.97 between 1.4 and 8.6GHz (Drake et al. 2004)</a:t>
            </a:r>
          </a:p>
          <a:p>
            <a:r>
              <a:rPr lang="en-US" dirty="0" smtClean="0">
                <a:sym typeface="Wingdings"/>
              </a:rPr>
              <a:t>Expect to detect ~600uJy at 9GHz due to star-formation</a:t>
            </a:r>
          </a:p>
          <a:p>
            <a:pPr>
              <a:buNone/>
            </a:pPr>
            <a:endParaRPr lang="en-US" dirty="0" smtClean="0"/>
          </a:p>
          <a:p>
            <a:endParaRPr lang="en-US" dirty="0" smtClean="0"/>
          </a:p>
          <a:p>
            <a:endParaRPr lang="en-US" dirty="0" smtClean="0"/>
          </a:p>
        </p:txBody>
      </p:sp>
      <p:pic>
        <p:nvPicPr>
          <p:cNvPr id="4" name="Picture 3" descr="atca_2013feb.jpg"/>
          <p:cNvPicPr>
            <a:picLocks noChangeAspect="1"/>
          </p:cNvPicPr>
          <p:nvPr/>
        </p:nvPicPr>
        <p:blipFill>
          <a:blip r:embed="rId2"/>
          <a:srcRect l="17960" r="44169"/>
          <a:stretch>
            <a:fillRect/>
          </a:stretch>
        </p:blipFill>
        <p:spPr>
          <a:xfrm>
            <a:off x="4572000" y="0"/>
            <a:ext cx="4599891" cy="6847172"/>
          </a:xfrm>
          <a:prstGeom prst="rect">
            <a:avLst/>
          </a:prstGeom>
        </p:spPr>
      </p:pic>
      <p:sp>
        <p:nvSpPr>
          <p:cNvPr id="7" name="Title 1"/>
          <p:cNvSpPr txBox="1">
            <a:spLocks/>
          </p:cNvSpPr>
          <p:nvPr/>
        </p:nvSpPr>
        <p:spPr>
          <a:xfrm>
            <a:off x="379362" y="291133"/>
            <a:ext cx="3881438"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rgbClr val="000000"/>
                </a:solidFill>
                <a:effectLst/>
                <a:uLnTx/>
                <a:uFillTx/>
                <a:latin typeface="Lucida Grande"/>
                <a:ea typeface="+mj-ea"/>
                <a:cs typeface="Lucida Grande"/>
              </a:rPr>
              <a:t>Radio Continuum from Star-Formation</a:t>
            </a:r>
            <a:endParaRPr kumimoji="0" lang="en-US" sz="2800" b="0" i="0" u="none" strike="noStrike" kern="1200" cap="none" spc="0" normalizeH="0" baseline="0" noProof="0" dirty="0" smtClean="0">
              <a:ln>
                <a:noFill/>
              </a:ln>
              <a:solidFill>
                <a:srgbClr val="000000"/>
              </a:solidFill>
              <a:effectLst/>
              <a:uLnTx/>
              <a:uFillTx/>
              <a:latin typeface="Lucida Grande"/>
              <a:ea typeface="+mj-ea"/>
              <a:cs typeface="Lucida Grande"/>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9362" y="1600200"/>
            <a:ext cx="4114800" cy="4525963"/>
          </a:xfrm>
        </p:spPr>
        <p:txBody>
          <a:bodyPr>
            <a:normAutofit fontScale="70000" lnSpcReduction="20000"/>
          </a:bodyPr>
          <a:lstStyle/>
          <a:p>
            <a:r>
              <a:rPr lang="en-US" dirty="0" smtClean="0"/>
              <a:t>3 </a:t>
            </a:r>
            <a:r>
              <a:rPr lang="en-US" dirty="0" err="1" smtClean="0"/>
              <a:t>x</a:t>
            </a:r>
            <a:r>
              <a:rPr lang="en-US" dirty="0" smtClean="0"/>
              <a:t> 12h in 6A</a:t>
            </a:r>
          </a:p>
          <a:p>
            <a:r>
              <a:rPr lang="en-US" dirty="0" smtClean="0">
                <a:sym typeface="Wingdings"/>
              </a:rPr>
              <a:t>2 </a:t>
            </a:r>
            <a:r>
              <a:rPr lang="en-US" dirty="0" err="1" smtClean="0">
                <a:sym typeface="Wingdings"/>
              </a:rPr>
              <a:t>x</a:t>
            </a:r>
            <a:r>
              <a:rPr lang="en-US" dirty="0" smtClean="0">
                <a:sym typeface="Wingdings"/>
              </a:rPr>
              <a:t> 2 GHz </a:t>
            </a:r>
            <a:r>
              <a:rPr lang="en-US" dirty="0" err="1" smtClean="0">
                <a:sym typeface="Wingdings"/>
              </a:rPr>
              <a:t>centred</a:t>
            </a:r>
            <a:r>
              <a:rPr lang="en-US" dirty="0" smtClean="0">
                <a:sym typeface="Wingdings"/>
              </a:rPr>
              <a:t> at 6 and 9.5GHz</a:t>
            </a:r>
          </a:p>
          <a:p>
            <a:r>
              <a:rPr lang="en-US" dirty="0" smtClean="0">
                <a:sym typeface="Wingdings"/>
              </a:rPr>
              <a:t>~1 </a:t>
            </a:r>
            <a:r>
              <a:rPr lang="en-US" dirty="0" err="1" smtClean="0">
                <a:sym typeface="Wingdings"/>
              </a:rPr>
              <a:t>arcsec</a:t>
            </a:r>
            <a:r>
              <a:rPr lang="en-US" dirty="0" smtClean="0">
                <a:sym typeface="Wingdings"/>
              </a:rPr>
              <a:t> resolution</a:t>
            </a:r>
          </a:p>
          <a:p>
            <a:pPr lvl="1"/>
            <a:r>
              <a:rPr lang="en-US" dirty="0" smtClean="0">
                <a:sym typeface="Wingdings"/>
              </a:rPr>
              <a:t>~10 beams across the source</a:t>
            </a:r>
            <a:endParaRPr lang="en-US" dirty="0" smtClean="0"/>
          </a:p>
          <a:p>
            <a:r>
              <a:rPr lang="en-US" dirty="0" smtClean="0"/>
              <a:t>Requires sensitive, high dynamic range imaging to combat the bright AGN core!</a:t>
            </a:r>
          </a:p>
          <a:p>
            <a:endParaRPr lang="en-US" dirty="0" smtClean="0"/>
          </a:p>
          <a:p>
            <a:endParaRPr lang="en-US" dirty="0" smtClean="0"/>
          </a:p>
        </p:txBody>
      </p:sp>
      <p:pic>
        <p:nvPicPr>
          <p:cNvPr id="4" name="Picture 3" descr="atca_2013feb.jpg"/>
          <p:cNvPicPr>
            <a:picLocks noChangeAspect="1"/>
          </p:cNvPicPr>
          <p:nvPr/>
        </p:nvPicPr>
        <p:blipFill>
          <a:blip r:embed="rId2"/>
          <a:srcRect l="17960" r="44169"/>
          <a:stretch>
            <a:fillRect/>
          </a:stretch>
        </p:blipFill>
        <p:spPr>
          <a:xfrm>
            <a:off x="4572000" y="0"/>
            <a:ext cx="4599891" cy="6847172"/>
          </a:xfrm>
          <a:prstGeom prst="rect">
            <a:avLst/>
          </a:prstGeom>
        </p:spPr>
      </p:pic>
      <p:sp>
        <p:nvSpPr>
          <p:cNvPr id="7" name="Title 1"/>
          <p:cNvSpPr txBox="1">
            <a:spLocks/>
          </p:cNvSpPr>
          <p:nvPr/>
        </p:nvSpPr>
        <p:spPr>
          <a:xfrm>
            <a:off x="379362" y="291133"/>
            <a:ext cx="3881438"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rgbClr val="000000"/>
                </a:solidFill>
                <a:effectLst/>
                <a:uLnTx/>
                <a:uFillTx/>
                <a:latin typeface="Lucida Grande"/>
                <a:ea typeface="+mj-ea"/>
                <a:cs typeface="Lucida Grande"/>
              </a:rPr>
              <a:t>Radio Continuum from Star-Formation</a:t>
            </a:r>
            <a:endParaRPr kumimoji="0" lang="en-US" sz="2800" b="0" i="0" u="none" strike="noStrike" kern="1200" cap="none" spc="0" normalizeH="0" baseline="0" noProof="0" dirty="0" smtClean="0">
              <a:ln>
                <a:noFill/>
              </a:ln>
              <a:solidFill>
                <a:srgbClr val="000000"/>
              </a:solidFill>
              <a:effectLst/>
              <a:uLnTx/>
              <a:uFillTx/>
              <a:latin typeface="Lucida Grande"/>
              <a:ea typeface="+mj-ea"/>
              <a:cs typeface="Lucida Grande"/>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78584" y="-497752"/>
            <a:ext cx="6386832" cy="7917243"/>
          </a:xfrm>
        </p:spPr>
      </p:pic>
      <p:sp>
        <p:nvSpPr>
          <p:cNvPr id="2" name="Title 1"/>
          <p:cNvSpPr>
            <a:spLocks noGrp="1"/>
          </p:cNvSpPr>
          <p:nvPr>
            <p:ph type="title" idx="4294967295"/>
          </p:nvPr>
        </p:nvSpPr>
        <p:spPr>
          <a:xfrm>
            <a:off x="5690387" y="514350"/>
            <a:ext cx="2628900" cy="1143000"/>
          </a:xfrm>
        </p:spPr>
        <p:txBody>
          <a:bodyPr/>
          <a:lstStyle/>
          <a:p>
            <a:r>
              <a:rPr lang="en-US" dirty="0" smtClean="0"/>
              <a:t>6GHz</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78584" y="-496833"/>
            <a:ext cx="6386832" cy="7915405"/>
          </a:xfrm>
        </p:spPr>
      </p:pic>
      <p:sp>
        <p:nvSpPr>
          <p:cNvPr id="2" name="Title 1"/>
          <p:cNvSpPr>
            <a:spLocks noGrp="1"/>
          </p:cNvSpPr>
          <p:nvPr>
            <p:ph type="title" idx="4294967295"/>
          </p:nvPr>
        </p:nvSpPr>
        <p:spPr>
          <a:xfrm>
            <a:off x="5690387" y="514350"/>
            <a:ext cx="2628900" cy="1143000"/>
          </a:xfrm>
        </p:spPr>
        <p:txBody>
          <a:bodyPr/>
          <a:lstStyle/>
          <a:p>
            <a:r>
              <a:rPr lang="en-US" dirty="0" smtClean="0"/>
              <a:t>9.5GHz</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interesting</a:t>
            </a:r>
            <a:endParaRPr lang="en-US" dirty="0"/>
          </a:p>
        </p:txBody>
      </p:sp>
      <p:sp>
        <p:nvSpPr>
          <p:cNvPr id="3" name="Content Placeholder 2"/>
          <p:cNvSpPr>
            <a:spLocks noGrp="1"/>
          </p:cNvSpPr>
          <p:nvPr>
            <p:ph idx="1"/>
          </p:nvPr>
        </p:nvSpPr>
        <p:spPr>
          <a:xfrm>
            <a:off x="457200" y="1616695"/>
            <a:ext cx="8229600" cy="4750564"/>
          </a:xfrm>
        </p:spPr>
        <p:txBody>
          <a:bodyPr>
            <a:normAutofit fontScale="55000" lnSpcReduction="20000"/>
          </a:bodyPr>
          <a:lstStyle/>
          <a:p>
            <a:r>
              <a:rPr lang="en-US" dirty="0" smtClean="0"/>
              <a:t>IRAS F00183-7111 is one of the most extreme Ultra Luminous Luminous Infrared Galaxies (</a:t>
            </a:r>
            <a:r>
              <a:rPr lang="en-US" dirty="0" err="1" smtClean="0"/>
              <a:t>ULIRGs</a:t>
            </a:r>
            <a:r>
              <a:rPr lang="en-US" dirty="0" smtClean="0"/>
              <a:t>) known</a:t>
            </a:r>
          </a:p>
          <a:p>
            <a:r>
              <a:rPr lang="en-US" dirty="0" err="1" smtClean="0"/>
              <a:t>ULIRGs</a:t>
            </a:r>
            <a:r>
              <a:rPr lang="en-US" dirty="0" smtClean="0"/>
              <a:t> are believed to represent a transitional stage towards the formation of dusty quasars (e.g. </a:t>
            </a:r>
            <a:r>
              <a:rPr lang="en-US" dirty="0" err="1" smtClean="0"/>
              <a:t>Armus</a:t>
            </a:r>
            <a:r>
              <a:rPr lang="en-US" dirty="0" smtClean="0"/>
              <a:t>, Heckman &amp; </a:t>
            </a:r>
            <a:r>
              <a:rPr lang="en-US" dirty="0" err="1" smtClean="0"/>
              <a:t>Miley</a:t>
            </a:r>
            <a:r>
              <a:rPr lang="en-US" dirty="0" smtClean="0"/>
              <a:t> 1987)</a:t>
            </a:r>
          </a:p>
          <a:p>
            <a:r>
              <a:rPr lang="en-US" dirty="0" smtClean="0"/>
              <a:t>Understanding the nature of </a:t>
            </a:r>
            <a:r>
              <a:rPr lang="en-US" dirty="0" err="1" smtClean="0"/>
              <a:t>ULIRGs</a:t>
            </a:r>
            <a:r>
              <a:rPr lang="en-US" dirty="0" smtClean="0"/>
              <a:t> is thus critical to understanding the evolution of galaxies</a:t>
            </a:r>
          </a:p>
          <a:p>
            <a:r>
              <a:rPr lang="en-US" dirty="0" smtClean="0"/>
              <a:t>Especially when they’re relatively close like F00183… (</a:t>
            </a:r>
            <a:r>
              <a:rPr lang="en-US" dirty="0" err="1" smtClean="0"/>
              <a:t>z</a:t>
            </a:r>
            <a:r>
              <a:rPr lang="en-US" dirty="0" smtClean="0"/>
              <a:t> = 0.3276)</a:t>
            </a:r>
          </a:p>
          <a:p>
            <a:r>
              <a:rPr lang="en-US" dirty="0" smtClean="0"/>
              <a:t>F00183 appears to have been caught just as it’s transitioning to quasar-mode (Norris et al. 2012)</a:t>
            </a:r>
          </a:p>
          <a:p>
            <a:r>
              <a:rPr lang="en-US" dirty="0" smtClean="0"/>
              <a:t>Debates have raged over whether </a:t>
            </a:r>
            <a:r>
              <a:rPr lang="en-US" dirty="0" err="1" smtClean="0"/>
              <a:t>ULIRGs</a:t>
            </a:r>
            <a:r>
              <a:rPr lang="en-US" dirty="0" smtClean="0"/>
              <a:t> are predominately powered by star-formation (e.g. </a:t>
            </a:r>
            <a:r>
              <a:rPr lang="en-US" dirty="0" err="1" smtClean="0"/>
              <a:t>Genzel</a:t>
            </a:r>
            <a:r>
              <a:rPr lang="en-US" dirty="0" smtClean="0"/>
              <a:t> et al. 1998) or AGN (e.g. Sanders 1999)</a:t>
            </a:r>
          </a:p>
          <a:p>
            <a:r>
              <a:rPr lang="en-US" dirty="0" smtClean="0"/>
              <a:t>Let’s find out…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98588" y="-422350"/>
            <a:ext cx="6346825" cy="7867650"/>
          </a:xfrm>
        </p:spPr>
      </p:pic>
      <p:sp>
        <p:nvSpPr>
          <p:cNvPr id="2" name="Title 1"/>
          <p:cNvSpPr>
            <a:spLocks noGrp="1"/>
          </p:cNvSpPr>
          <p:nvPr>
            <p:ph type="title" idx="4294967295"/>
          </p:nvPr>
        </p:nvSpPr>
        <p:spPr>
          <a:xfrm>
            <a:off x="1566955" y="514350"/>
            <a:ext cx="6729654" cy="1143000"/>
          </a:xfrm>
        </p:spPr>
        <p:txBody>
          <a:bodyPr>
            <a:normAutofit/>
          </a:bodyPr>
          <a:lstStyle/>
          <a:p>
            <a:pPr algn="l"/>
            <a:r>
              <a:rPr lang="en-US" sz="3200" dirty="0" smtClean="0"/>
              <a:t>6GHz overlaid with 9.5GHz contours</a:t>
            </a: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98588" y="-421437"/>
            <a:ext cx="6346825" cy="7865823"/>
          </a:xfrm>
        </p:spPr>
      </p:pic>
      <p:sp>
        <p:nvSpPr>
          <p:cNvPr id="2" name="Title 1"/>
          <p:cNvSpPr>
            <a:spLocks noGrp="1"/>
          </p:cNvSpPr>
          <p:nvPr>
            <p:ph type="title" idx="4294967295"/>
          </p:nvPr>
        </p:nvSpPr>
        <p:spPr>
          <a:xfrm>
            <a:off x="1566955" y="514350"/>
            <a:ext cx="6729654" cy="1143000"/>
          </a:xfrm>
        </p:spPr>
        <p:txBody>
          <a:bodyPr>
            <a:normAutofit/>
          </a:bodyPr>
          <a:lstStyle/>
          <a:p>
            <a:pPr algn="l"/>
            <a:r>
              <a:rPr lang="en-US" sz="3200" dirty="0" smtClean="0"/>
              <a:t>6GHz overlaid with 9.5GHz and optical contours</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98588" y="-421437"/>
            <a:ext cx="6346825" cy="7865823"/>
          </a:xfrm>
        </p:spPr>
      </p:pic>
      <p:sp>
        <p:nvSpPr>
          <p:cNvPr id="2" name="Title 1"/>
          <p:cNvSpPr>
            <a:spLocks noGrp="1"/>
          </p:cNvSpPr>
          <p:nvPr>
            <p:ph type="title" idx="4294967295"/>
          </p:nvPr>
        </p:nvSpPr>
        <p:spPr>
          <a:xfrm>
            <a:off x="1566955" y="514350"/>
            <a:ext cx="6729654" cy="1143000"/>
          </a:xfrm>
        </p:spPr>
        <p:txBody>
          <a:bodyPr>
            <a:normAutofit/>
          </a:bodyPr>
          <a:lstStyle/>
          <a:p>
            <a:pPr algn="l"/>
            <a:r>
              <a:rPr lang="en-US" sz="3200" dirty="0" smtClean="0"/>
              <a:t>6GHz overlaid with 9.5GHz and optical contours</a:t>
            </a:r>
            <a:endParaRPr lang="en-US" sz="3200" dirty="0"/>
          </a:p>
        </p:txBody>
      </p:sp>
      <p:pic>
        <p:nvPicPr>
          <p:cNvPr id="5" name="Content Placeholder 3" descr="f00183_aatopt.jpg"/>
          <p:cNvPicPr>
            <a:picLocks noChangeAspect="1"/>
          </p:cNvPicPr>
          <p:nvPr/>
        </p:nvPicPr>
        <p:blipFill>
          <a:blip r:embed="rId3"/>
          <a:srcRect l="31396" t="27144" r="40144" b="42709"/>
          <a:stretch>
            <a:fillRect/>
          </a:stretch>
        </p:blipFill>
        <p:spPr>
          <a:xfrm rot="5400000" flipH="1">
            <a:off x="857623" y="4137112"/>
            <a:ext cx="2078431" cy="285269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98588" y="-504825"/>
            <a:ext cx="6346825" cy="7867650"/>
          </a:xfrm>
        </p:spPr>
      </p:pic>
      <p:sp>
        <p:nvSpPr>
          <p:cNvPr id="2" name="Title 1"/>
          <p:cNvSpPr>
            <a:spLocks noGrp="1"/>
          </p:cNvSpPr>
          <p:nvPr>
            <p:ph type="title" idx="4294967295"/>
          </p:nvPr>
        </p:nvSpPr>
        <p:spPr>
          <a:xfrm>
            <a:off x="7058026" y="514350"/>
            <a:ext cx="1447800" cy="1143000"/>
          </a:xfrm>
        </p:spPr>
        <p:txBody>
          <a:bodyPr>
            <a:normAutofit/>
          </a:bodyPr>
          <a:lstStyle/>
          <a:p>
            <a:pPr algn="l"/>
            <a:r>
              <a:rPr lang="en-US" sz="3200" dirty="0" smtClean="0"/>
              <a:t>6GHz</a:t>
            </a: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98588" y="-504825"/>
            <a:ext cx="6346825" cy="7867650"/>
          </a:xfrm>
        </p:spPr>
      </p:pic>
      <p:sp>
        <p:nvSpPr>
          <p:cNvPr id="2" name="Title 1"/>
          <p:cNvSpPr>
            <a:spLocks noGrp="1"/>
          </p:cNvSpPr>
          <p:nvPr>
            <p:ph type="title" idx="4294967295"/>
          </p:nvPr>
        </p:nvSpPr>
        <p:spPr>
          <a:xfrm>
            <a:off x="7058026" y="514350"/>
            <a:ext cx="1447800" cy="1143000"/>
          </a:xfrm>
        </p:spPr>
        <p:txBody>
          <a:bodyPr>
            <a:normAutofit/>
          </a:bodyPr>
          <a:lstStyle/>
          <a:p>
            <a:pPr algn="l"/>
            <a:r>
              <a:rPr lang="en-US" sz="3200" dirty="0" smtClean="0"/>
              <a:t>6GHz</a:t>
            </a:r>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98588" y="-504825"/>
            <a:ext cx="6346825" cy="7867650"/>
          </a:xfrm>
        </p:spPr>
      </p:pic>
      <p:sp>
        <p:nvSpPr>
          <p:cNvPr id="2" name="Title 1"/>
          <p:cNvSpPr>
            <a:spLocks noGrp="1"/>
          </p:cNvSpPr>
          <p:nvPr>
            <p:ph type="title" idx="4294967295"/>
          </p:nvPr>
        </p:nvSpPr>
        <p:spPr>
          <a:xfrm>
            <a:off x="7058026" y="514350"/>
            <a:ext cx="1447800" cy="1143000"/>
          </a:xfrm>
        </p:spPr>
        <p:txBody>
          <a:bodyPr>
            <a:normAutofit/>
          </a:bodyPr>
          <a:lstStyle/>
          <a:p>
            <a:pPr algn="l"/>
            <a:r>
              <a:rPr lang="en-US" sz="3200" dirty="0" smtClean="0"/>
              <a:t>6GHz</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98588" y="-504825"/>
            <a:ext cx="6346825" cy="7867650"/>
          </a:xfrm>
        </p:spPr>
      </p:pic>
      <p:sp>
        <p:nvSpPr>
          <p:cNvPr id="2" name="Title 1"/>
          <p:cNvSpPr>
            <a:spLocks noGrp="1"/>
          </p:cNvSpPr>
          <p:nvPr>
            <p:ph type="title" idx="4294967295"/>
          </p:nvPr>
        </p:nvSpPr>
        <p:spPr>
          <a:xfrm>
            <a:off x="7058026" y="514350"/>
            <a:ext cx="1447800" cy="1143000"/>
          </a:xfrm>
        </p:spPr>
        <p:txBody>
          <a:bodyPr>
            <a:normAutofit/>
          </a:bodyPr>
          <a:lstStyle/>
          <a:p>
            <a:pPr algn="l"/>
            <a:r>
              <a:rPr lang="en-US" sz="3200" dirty="0" smtClean="0"/>
              <a:t>6GHz</a:t>
            </a:r>
            <a:endParaRPr lang="en-US"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GHz.jpg"/>
          <p:cNvPicPr>
            <a:picLocks noGrp="1" noChangeAspect="1"/>
          </p:cNvPicPr>
          <p:nvPr>
            <p:ph idx="4294967295"/>
          </p:nvPr>
        </p:nvPicPr>
        <p:blipFill>
          <a:blip r:embed="rId2"/>
          <a:stretch>
            <a:fillRect/>
          </a:stretch>
        </p:blipFill>
        <p:spPr>
          <a:xfrm rot="5400000">
            <a:off x="1398588" y="-504825"/>
            <a:ext cx="6346825" cy="7867650"/>
          </a:xfrm>
        </p:spPr>
      </p:pic>
      <p:sp>
        <p:nvSpPr>
          <p:cNvPr id="5" name="Content Placeholder 2"/>
          <p:cNvSpPr txBox="1">
            <a:spLocks/>
          </p:cNvSpPr>
          <p:nvPr/>
        </p:nvSpPr>
        <p:spPr>
          <a:xfrm>
            <a:off x="1303047" y="255324"/>
            <a:ext cx="7202779" cy="197156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The final 6GHz image had a dynamic range of ~17000, but there are still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artefacts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around the central source!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Focus issues and high dynamic range</a:t>
            </a:r>
            <a:endParaRPr lang="en-US" sz="3200" dirty="0"/>
          </a:p>
        </p:txBody>
      </p:sp>
      <p:sp>
        <p:nvSpPr>
          <p:cNvPr id="3" name="Content Placeholder 2"/>
          <p:cNvSpPr>
            <a:spLocks noGrp="1"/>
          </p:cNvSpPr>
          <p:nvPr>
            <p:ph idx="1"/>
          </p:nvPr>
        </p:nvSpPr>
        <p:spPr>
          <a:xfrm>
            <a:off x="457200" y="1600200"/>
            <a:ext cx="8229600" cy="1616421"/>
          </a:xfrm>
        </p:spPr>
        <p:txBody>
          <a:bodyPr>
            <a:normAutofit/>
          </a:bodyPr>
          <a:lstStyle/>
          <a:p>
            <a:r>
              <a:rPr lang="en-US" sz="2200" dirty="0" smtClean="0"/>
              <a:t>After much angst and expert advice, the current prognosis by ATCA staff is that this is due to the 4cm receiver positions not being well known and hence the radio images are ‘out of focus’</a:t>
            </a:r>
          </a:p>
        </p:txBody>
      </p:sp>
      <p:pic>
        <p:nvPicPr>
          <p:cNvPr id="5" name="Picture 4" descr="6GHz_unfocus.jpg"/>
          <p:cNvPicPr>
            <a:picLocks noChangeAspect="1"/>
          </p:cNvPicPr>
          <p:nvPr/>
        </p:nvPicPr>
        <p:blipFill>
          <a:blip r:embed="rId2"/>
          <a:stretch>
            <a:fillRect/>
          </a:stretch>
        </p:blipFill>
        <p:spPr>
          <a:xfrm rot="5400000">
            <a:off x="4633773" y="2569005"/>
            <a:ext cx="3619852" cy="4486199"/>
          </a:xfrm>
          <a:prstGeom prst="rect">
            <a:avLst/>
          </a:prstGeom>
        </p:spPr>
      </p:pic>
      <p:sp>
        <p:nvSpPr>
          <p:cNvPr id="6" name="Content Placeholder 2"/>
          <p:cNvSpPr txBox="1">
            <a:spLocks/>
          </p:cNvSpPr>
          <p:nvPr/>
        </p:nvSpPr>
        <p:spPr>
          <a:xfrm>
            <a:off x="457199" y="3313534"/>
            <a:ext cx="3743399" cy="3193031"/>
          </a:xfrm>
          <a:prstGeom prst="rect">
            <a:avLst/>
          </a:prstGeom>
        </p:spPr>
        <p:txBody>
          <a:bodyPr vert="horz" lIns="91440" tIns="45720" rIns="91440" bIns="45720" rtlCol="0">
            <a:normAutofit/>
          </a:bodyPr>
          <a:lstStyle/>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chemeClr val="tx1"/>
                </a:solidFill>
                <a:effectLst/>
                <a:uLnTx/>
                <a:uFillTx/>
                <a:latin typeface="Arial"/>
                <a:ea typeface="+mn-ea"/>
                <a:cs typeface="Arial"/>
              </a:rPr>
              <a:t>This project was the first project to use the full array with the 4cm system – since then the focus positions have been refined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6GHz_unfocus.jpg"/>
          <p:cNvPicPr>
            <a:picLocks noChangeAspect="1"/>
          </p:cNvPicPr>
          <p:nvPr/>
        </p:nvPicPr>
        <p:blipFill>
          <a:blip r:embed="rId2"/>
          <a:stretch>
            <a:fillRect/>
          </a:stretch>
        </p:blipFill>
        <p:spPr>
          <a:xfrm rot="5400000">
            <a:off x="1045344" y="-590568"/>
            <a:ext cx="6530135" cy="809300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4828" y="2771775"/>
            <a:ext cx="8065688" cy="1435100"/>
          </a:xfrm>
        </p:spPr>
        <p:txBody>
          <a:bodyPr>
            <a:normAutofit/>
          </a:bodyPr>
          <a:lstStyle/>
          <a:p>
            <a:pPr>
              <a:buNone/>
            </a:pPr>
            <a:r>
              <a:rPr lang="en-US" sz="2000" dirty="0" smtClean="0"/>
              <a:t>	It helped that the source is </a:t>
            </a:r>
            <a:r>
              <a:rPr lang="en-US" sz="2000" dirty="0" err="1" smtClean="0"/>
              <a:t>dec</a:t>
            </a:r>
            <a:r>
              <a:rPr lang="en-US" sz="2000" dirty="0" smtClean="0"/>
              <a:t> = -71 degrees so I had to go home for the observations…</a:t>
            </a: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Radio Continuum from Star-Formation</a:t>
            </a:r>
            <a:endParaRPr lang="en-US" sz="3200" dirty="0"/>
          </a:p>
        </p:txBody>
      </p:sp>
      <p:sp>
        <p:nvSpPr>
          <p:cNvPr id="3" name="Content Placeholder 2"/>
          <p:cNvSpPr>
            <a:spLocks noGrp="1"/>
          </p:cNvSpPr>
          <p:nvPr>
            <p:ph idx="1"/>
          </p:nvPr>
        </p:nvSpPr>
        <p:spPr>
          <a:xfrm>
            <a:off x="457200" y="1781514"/>
            <a:ext cx="8229600" cy="4295164"/>
          </a:xfrm>
        </p:spPr>
        <p:txBody>
          <a:bodyPr>
            <a:normAutofit fontScale="70000" lnSpcReduction="20000"/>
          </a:bodyPr>
          <a:lstStyle/>
          <a:p>
            <a:r>
              <a:rPr lang="en-US" dirty="0" smtClean="0"/>
              <a:t>We do not detect any evidence for star-formation in the extension seen in the optical image</a:t>
            </a:r>
          </a:p>
          <a:p>
            <a:r>
              <a:rPr lang="en-US" dirty="0" smtClean="0"/>
              <a:t>Radio flux density &lt; 0.1mJy/beam</a:t>
            </a:r>
          </a:p>
          <a:p>
            <a:r>
              <a:rPr lang="en-US" dirty="0" smtClean="0"/>
              <a:t>SFR &lt; ~30 M</a:t>
            </a:r>
            <a:r>
              <a:rPr lang="en-US" baseline="-25000" dirty="0" smtClean="0">
                <a:latin typeface="Wingdings"/>
                <a:ea typeface="Wingdings"/>
                <a:cs typeface="Wingdings"/>
              </a:rPr>
              <a:t></a:t>
            </a:r>
            <a:r>
              <a:rPr lang="en-US" dirty="0" smtClean="0"/>
              <a:t>/year</a:t>
            </a:r>
          </a:p>
          <a:p>
            <a:r>
              <a:rPr lang="en-US" dirty="0" smtClean="0"/>
              <a:t>Not terribly exciting…</a:t>
            </a:r>
          </a:p>
          <a:p>
            <a:r>
              <a:rPr lang="en-US" dirty="0" smtClean="0"/>
              <a:t>The unresolved radio detection suggests that the star-formation that we expect to see is likely nuclear</a:t>
            </a:r>
          </a:p>
          <a:p>
            <a:r>
              <a:rPr lang="en-US" dirty="0" smtClean="0"/>
              <a:t>Lack of extended radio emission rules out vast amounts of star-formation occurring outside of the nucleus…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 know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There’s a powerful AGN in the core of F00183 that is contributing most (&gt;70%) of the total IR luminosity</a:t>
            </a:r>
          </a:p>
          <a:p>
            <a:r>
              <a:rPr lang="en-US" dirty="0" smtClean="0"/>
              <a:t>There is on-going star-formation, as evidenced by the CO detection, but there is no evidence this star-formation is spread over the galaxy, that is, the star-formation appears nuclear</a:t>
            </a:r>
          </a:p>
          <a:p>
            <a:r>
              <a:rPr lang="en-US" dirty="0" smtClean="0"/>
              <a:t>The radio results appear consistent with previous IR and X-ray studies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this means and what next?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F00183 </a:t>
            </a:r>
            <a:r>
              <a:rPr lang="en-US" dirty="0" err="1" smtClean="0"/>
              <a:t>harbours</a:t>
            </a:r>
            <a:r>
              <a:rPr lang="en-US" dirty="0" smtClean="0"/>
              <a:t> both a powerful AGN and large amounts of star-formation</a:t>
            </a:r>
          </a:p>
          <a:p>
            <a:r>
              <a:rPr lang="en-US" dirty="0" smtClean="0"/>
              <a:t>If the evolutionary scenario is believed, this suggests that F00183 is at a late stage in its merger and the star-formation is ramping down as the AGN ramps up</a:t>
            </a:r>
          </a:p>
          <a:p>
            <a:r>
              <a:rPr lang="en-US" dirty="0" smtClean="0"/>
              <a:t>That is, all evidence is consistent with the AGN in F00183 transitioning between quasar-mode and radio-mode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F00183-7111</a:t>
            </a:r>
            <a:endParaRPr lang="en-US" dirty="0"/>
          </a:p>
        </p:txBody>
      </p:sp>
      <p:pic>
        <p:nvPicPr>
          <p:cNvPr id="4" name="Content Placeholder 3" descr="merger_scenario.jpg"/>
          <p:cNvPicPr>
            <a:picLocks noGrp="1" noChangeAspect="1"/>
          </p:cNvPicPr>
          <p:nvPr>
            <p:ph idx="1"/>
          </p:nvPr>
        </p:nvPicPr>
        <p:blipFill>
          <a:blip r:embed="rId2"/>
          <a:srcRect l="374" t="13200" r="2267" b="5019"/>
          <a:stretch>
            <a:fillRect/>
          </a:stretch>
        </p:blipFill>
        <p:spPr>
          <a:xfrm>
            <a:off x="107899" y="1458867"/>
            <a:ext cx="8928201" cy="3473272"/>
          </a:xfrm>
        </p:spPr>
      </p:pic>
      <p:sp>
        <p:nvSpPr>
          <p:cNvPr id="5" name="TextBox 7"/>
          <p:cNvSpPr txBox="1">
            <a:spLocks noChangeArrowheads="1"/>
          </p:cNvSpPr>
          <p:nvPr/>
        </p:nvSpPr>
        <p:spPr bwMode="auto">
          <a:xfrm>
            <a:off x="6251973" y="4546312"/>
            <a:ext cx="2784127" cy="369332"/>
          </a:xfrm>
          <a:prstGeom prst="rect">
            <a:avLst/>
          </a:prstGeom>
          <a:noFill/>
          <a:ln w="9525">
            <a:noFill/>
            <a:miter lim="800000"/>
            <a:headEnd/>
            <a:tailEnd/>
          </a:ln>
        </p:spPr>
        <p:txBody>
          <a:bodyPr wrap="square">
            <a:prstTxWarp prst="textNoShape">
              <a:avLst/>
            </a:prstTxWarp>
            <a:spAutoFit/>
          </a:bodyPr>
          <a:lstStyle/>
          <a:p>
            <a:r>
              <a:rPr lang="en-US" dirty="0" smtClean="0">
                <a:solidFill>
                  <a:schemeClr val="tx2"/>
                </a:solidFill>
                <a:latin typeface="Calibri" charset="0"/>
              </a:rPr>
              <a:t>Image credit: CANDELS</a:t>
            </a:r>
            <a:endParaRPr lang="en-US" sz="1200" dirty="0">
              <a:solidFill>
                <a:schemeClr val="tx2"/>
              </a:solidFill>
              <a:latin typeface="Calibri" charset="0"/>
            </a:endParaRPr>
          </a:p>
        </p:txBody>
      </p:sp>
      <p:sp>
        <p:nvSpPr>
          <p:cNvPr id="6" name="Content Placeholder 2"/>
          <p:cNvSpPr txBox="1">
            <a:spLocks/>
          </p:cNvSpPr>
          <p:nvPr/>
        </p:nvSpPr>
        <p:spPr>
          <a:xfrm>
            <a:off x="457200" y="5443512"/>
            <a:ext cx="8229600" cy="105198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60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F00183</a:t>
            </a:r>
            <a:r>
              <a:rPr kumimoji="0" lang="en-US" sz="2400" b="0" i="0" u="none" strike="noStrike" kern="1200" cap="none" spc="0" normalizeH="0" noProof="0" dirty="0" smtClean="0">
                <a:ln>
                  <a:noFill/>
                </a:ln>
                <a:solidFill>
                  <a:schemeClr val="tx1"/>
                </a:solidFill>
                <a:effectLst/>
                <a:uLnTx/>
                <a:uFillTx/>
                <a:latin typeface="+mn-lt"/>
                <a:ea typeface="+mn-ea"/>
                <a:cs typeface="+mn-cs"/>
              </a:rPr>
              <a:t> may represent objects that are at the end of their “ULIRG” period…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F00183-7111</a:t>
            </a:r>
            <a:endParaRPr lang="en-US" dirty="0"/>
          </a:p>
        </p:txBody>
      </p:sp>
      <p:pic>
        <p:nvPicPr>
          <p:cNvPr id="4" name="Content Placeholder 3" descr="merger_scenario.jpg"/>
          <p:cNvPicPr>
            <a:picLocks noGrp="1" noChangeAspect="1"/>
          </p:cNvPicPr>
          <p:nvPr>
            <p:ph idx="1"/>
          </p:nvPr>
        </p:nvPicPr>
        <p:blipFill>
          <a:blip r:embed="rId2"/>
          <a:srcRect l="374" t="13200" r="2267" b="5019"/>
          <a:stretch>
            <a:fillRect/>
          </a:stretch>
        </p:blipFill>
        <p:spPr>
          <a:xfrm>
            <a:off x="107899" y="1458867"/>
            <a:ext cx="8928201" cy="3473272"/>
          </a:xfrm>
        </p:spPr>
      </p:pic>
      <p:sp>
        <p:nvSpPr>
          <p:cNvPr id="5" name="TextBox 7"/>
          <p:cNvSpPr txBox="1">
            <a:spLocks noChangeArrowheads="1"/>
          </p:cNvSpPr>
          <p:nvPr/>
        </p:nvSpPr>
        <p:spPr bwMode="auto">
          <a:xfrm>
            <a:off x="6251973" y="4546312"/>
            <a:ext cx="2784127" cy="369332"/>
          </a:xfrm>
          <a:prstGeom prst="rect">
            <a:avLst/>
          </a:prstGeom>
          <a:noFill/>
          <a:ln w="9525">
            <a:noFill/>
            <a:miter lim="800000"/>
            <a:headEnd/>
            <a:tailEnd/>
          </a:ln>
        </p:spPr>
        <p:txBody>
          <a:bodyPr wrap="square">
            <a:prstTxWarp prst="textNoShape">
              <a:avLst/>
            </a:prstTxWarp>
            <a:spAutoFit/>
          </a:bodyPr>
          <a:lstStyle/>
          <a:p>
            <a:r>
              <a:rPr lang="en-US" dirty="0" smtClean="0">
                <a:solidFill>
                  <a:schemeClr val="tx2"/>
                </a:solidFill>
                <a:latin typeface="Calibri" charset="0"/>
              </a:rPr>
              <a:t>Image credit: CANDELS</a:t>
            </a:r>
            <a:endParaRPr lang="en-US" sz="1200" dirty="0">
              <a:solidFill>
                <a:schemeClr val="tx2"/>
              </a:solidFill>
              <a:latin typeface="Calibri" charset="0"/>
            </a:endParaRPr>
          </a:p>
        </p:txBody>
      </p:sp>
      <p:sp>
        <p:nvSpPr>
          <p:cNvPr id="6" name="Content Placeholder 2"/>
          <p:cNvSpPr txBox="1">
            <a:spLocks/>
          </p:cNvSpPr>
          <p:nvPr/>
        </p:nvSpPr>
        <p:spPr>
          <a:xfrm>
            <a:off x="457200" y="5443512"/>
            <a:ext cx="8229600" cy="105198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60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F00183</a:t>
            </a:r>
            <a:r>
              <a:rPr kumimoji="0" lang="en-US" sz="2400" b="0" i="0" u="none" strike="noStrike" kern="1200" cap="none" spc="0" normalizeH="0" noProof="0" dirty="0" smtClean="0">
                <a:ln>
                  <a:noFill/>
                </a:ln>
                <a:solidFill>
                  <a:schemeClr val="tx1"/>
                </a:solidFill>
                <a:effectLst/>
                <a:uLnTx/>
                <a:uFillTx/>
                <a:latin typeface="+mn-lt"/>
                <a:ea typeface="+mn-ea"/>
                <a:cs typeface="+mn-cs"/>
              </a:rPr>
              <a:t> may represent objects that are at the end of their “ULIRG” period…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ight Arrow 6"/>
          <p:cNvSpPr/>
          <p:nvPr/>
        </p:nvSpPr>
        <p:spPr>
          <a:xfrm rot="6948083">
            <a:off x="5084759" y="1609934"/>
            <a:ext cx="1532413" cy="624767"/>
          </a:xfrm>
          <a:prstGeom prst="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this means and what next?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majority of </a:t>
            </a:r>
            <a:r>
              <a:rPr lang="en-US" dirty="0" err="1" smtClean="0"/>
              <a:t>ULIRGs</a:t>
            </a:r>
            <a:r>
              <a:rPr lang="en-US" dirty="0" smtClean="0"/>
              <a:t> studied to date are star-formation dominated</a:t>
            </a:r>
          </a:p>
          <a:p>
            <a:r>
              <a:rPr lang="en-US" dirty="0" smtClean="0"/>
              <a:t>The contribution to the total energy budget by </a:t>
            </a:r>
            <a:r>
              <a:rPr lang="en-US" dirty="0" err="1" smtClean="0"/>
              <a:t>AGNs</a:t>
            </a:r>
            <a:r>
              <a:rPr lang="en-US" dirty="0" smtClean="0"/>
              <a:t> discovered in </a:t>
            </a:r>
            <a:r>
              <a:rPr lang="en-US" dirty="0" err="1" smtClean="0"/>
              <a:t>ULIRGs</a:t>
            </a:r>
            <a:r>
              <a:rPr lang="en-US" dirty="0" smtClean="0"/>
              <a:t> appears to vary greatly</a:t>
            </a:r>
          </a:p>
          <a:p>
            <a:r>
              <a:rPr lang="en-US" dirty="0" smtClean="0"/>
              <a:t>Lonsdale et al. 1995 find a relation between core radio power and bolometric luminosity for radio-quiet </a:t>
            </a:r>
            <a:r>
              <a:rPr lang="en-US" dirty="0" err="1" smtClean="0"/>
              <a:t>QSOs</a:t>
            </a:r>
            <a:endParaRPr lang="en-US" dirty="0" smtClean="0"/>
          </a:p>
          <a:p>
            <a:r>
              <a:rPr lang="en-US" dirty="0" smtClean="0"/>
              <a:t>What is the incidence of radio-loud sources in </a:t>
            </a:r>
            <a:r>
              <a:rPr lang="en-US" dirty="0" err="1" smtClean="0"/>
              <a:t>ULIRGs</a:t>
            </a:r>
            <a:r>
              <a:rPr lang="en-US" dirty="0" smtClean="0"/>
              <a:t>? </a:t>
            </a:r>
          </a:p>
          <a:p>
            <a:r>
              <a:rPr lang="en-US" dirty="0" smtClean="0"/>
              <a:t>Hypothesis:</a:t>
            </a:r>
            <a:r>
              <a:rPr lang="en-US" dirty="0" smtClean="0"/>
              <a:t> </a:t>
            </a:r>
            <a:r>
              <a:rPr lang="en-US" dirty="0" err="1" smtClean="0"/>
              <a:t>ULIRGs</a:t>
            </a:r>
            <a:r>
              <a:rPr lang="en-US" dirty="0" smtClean="0"/>
              <a:t> </a:t>
            </a:r>
            <a:r>
              <a:rPr lang="en-US" dirty="0" err="1" smtClean="0"/>
              <a:t>harbouring</a:t>
            </a:r>
            <a:r>
              <a:rPr lang="en-US" dirty="0" smtClean="0"/>
              <a:t> radio-loud sources in their cores should have a smaller contribution from star-formation to their total infrared luminosity.</a:t>
            </a: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this means and what next?</a:t>
            </a:r>
            <a:endParaRPr lang="en-US" dirty="0"/>
          </a:p>
        </p:txBody>
      </p:sp>
      <p:sp>
        <p:nvSpPr>
          <p:cNvPr id="3" name="Content Placeholder 2"/>
          <p:cNvSpPr>
            <a:spLocks noGrp="1"/>
          </p:cNvSpPr>
          <p:nvPr>
            <p:ph idx="1"/>
          </p:nvPr>
        </p:nvSpPr>
        <p:spPr/>
        <p:txBody>
          <a:bodyPr>
            <a:normAutofit/>
          </a:bodyPr>
          <a:lstStyle/>
          <a:p>
            <a:r>
              <a:rPr lang="en-US" sz="2400" b="1" dirty="0" smtClean="0"/>
              <a:t>Hypothesis</a:t>
            </a:r>
            <a:r>
              <a:rPr lang="en-US" sz="2400" dirty="0" smtClean="0"/>
              <a:t>: </a:t>
            </a:r>
            <a:r>
              <a:rPr lang="en-US" sz="2400" dirty="0" err="1" smtClean="0"/>
              <a:t>ULIRGs</a:t>
            </a:r>
            <a:r>
              <a:rPr lang="en-US" sz="2400" dirty="0" smtClean="0"/>
              <a:t> </a:t>
            </a:r>
            <a:r>
              <a:rPr lang="en-US" sz="2400" dirty="0" err="1" smtClean="0"/>
              <a:t>harbouring</a:t>
            </a:r>
            <a:r>
              <a:rPr lang="en-US" sz="2400" dirty="0" smtClean="0"/>
              <a:t> radio-loud sources in their cores should have a smaller contribution from star-formation to their total infrared luminosity.</a:t>
            </a:r>
          </a:p>
          <a:p>
            <a:r>
              <a:rPr lang="en-US" sz="2400" b="1" dirty="0" smtClean="0"/>
              <a:t>How can we test this in the radio regime? </a:t>
            </a:r>
            <a:r>
              <a:rPr lang="en-US" sz="2400" dirty="0" smtClean="0"/>
              <a:t>CO traces star-formation while (at high enough </a:t>
            </a:r>
            <a:r>
              <a:rPr lang="en-US" sz="2400" dirty="0" err="1" smtClean="0"/>
              <a:t>redshifts</a:t>
            </a:r>
            <a:r>
              <a:rPr lang="en-US" sz="2400" dirty="0" smtClean="0"/>
              <a:t>) a VLBI</a:t>
            </a:r>
            <a:r>
              <a:rPr lang="en-US" sz="2400" dirty="0" smtClean="0"/>
              <a:t> continuum detection </a:t>
            </a:r>
            <a:r>
              <a:rPr lang="en-US" sz="2400" dirty="0" smtClean="0"/>
              <a:t>is almost certainly due to the presence of an AGN.</a:t>
            </a:r>
            <a:r>
              <a:rPr lang="en-US" sz="2400" dirty="0" smtClean="0"/>
              <a:t> Using these two diagnostics with a sample of ULIRGS should enable </a:t>
            </a:r>
            <a:r>
              <a:rPr lang="en-US" sz="2400" dirty="0" smtClean="0"/>
              <a:t>us </a:t>
            </a:r>
            <a:r>
              <a:rPr lang="en-US" sz="2400" dirty="0" smtClean="0"/>
              <a:t>to </a:t>
            </a:r>
            <a:r>
              <a:rPr lang="en-US" sz="2400" dirty="0" smtClean="0"/>
              <a:t>determine the contribution of each to the total energy budget…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have detected CO(1-0) in F00183 and the CO luminosity we  derive suggest the SFR is 220 M</a:t>
            </a:r>
            <a:r>
              <a:rPr lang="en-US" baseline="-25000" dirty="0" smtClean="0">
                <a:latin typeface="Wingdings"/>
                <a:ea typeface="Wingdings"/>
                <a:cs typeface="Wingdings"/>
              </a:rPr>
              <a:t></a:t>
            </a:r>
            <a:r>
              <a:rPr lang="en-US" dirty="0" smtClean="0"/>
              <a:t>/year</a:t>
            </a:r>
          </a:p>
          <a:p>
            <a:r>
              <a:rPr lang="en-US" dirty="0" smtClean="0"/>
              <a:t>This is consistent with IR and X-ray studies of this </a:t>
            </a:r>
            <a:r>
              <a:rPr lang="en-US" dirty="0" smtClean="0"/>
              <a:t>object</a:t>
            </a:r>
          </a:p>
          <a:p>
            <a:r>
              <a:rPr lang="en-US" dirty="0" smtClean="0"/>
              <a:t>We do not see any extended star-formation</a:t>
            </a:r>
            <a:endParaRPr lang="en-US" dirty="0" smtClean="0"/>
          </a:p>
          <a:p>
            <a:r>
              <a:rPr lang="en-US" dirty="0" smtClean="0"/>
              <a:t>We find this ULIRG to be AGN dominated and suggest this source is nearing the end of its “ULIRG” phase and thus star-formation may be ramping down</a:t>
            </a:r>
          </a:p>
          <a:p>
            <a:r>
              <a:rPr lang="en-US" dirty="0" smtClean="0"/>
              <a:t>The relative scarcity of AGN dominated </a:t>
            </a:r>
            <a:r>
              <a:rPr lang="en-US" dirty="0" err="1" smtClean="0"/>
              <a:t>ULIRGs</a:t>
            </a:r>
            <a:r>
              <a:rPr lang="en-US" dirty="0" smtClean="0"/>
              <a:t> may attest to how short-lived this period may be…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6217" y="2980331"/>
            <a:ext cx="4069038" cy="1062552"/>
          </a:xfrm>
        </p:spPr>
        <p:txBody>
          <a:bodyPr>
            <a:normAutofit/>
          </a:bodyPr>
          <a:lstStyle/>
          <a:p>
            <a:pPr>
              <a:buNone/>
            </a:pPr>
            <a:r>
              <a:rPr lang="en-US" sz="2000" dirty="0" smtClean="0"/>
              <a:t>	… I got to see my dog, a snake and my </a:t>
            </a:r>
            <a:r>
              <a:rPr lang="en-US" sz="2000" dirty="0" err="1" smtClean="0"/>
              <a:t>favourite</a:t>
            </a:r>
            <a:r>
              <a:rPr lang="en-US" sz="2000" dirty="0" smtClean="0"/>
              <a:t> telescope…</a:t>
            </a:r>
            <a:endParaRPr lang="en-US" sz="2000" dirty="0"/>
          </a:p>
        </p:txBody>
      </p:sp>
      <p:pic>
        <p:nvPicPr>
          <p:cNvPr id="4" name="Picture 3" descr="chocky.jpg"/>
          <p:cNvPicPr>
            <a:picLocks noChangeAspect="1"/>
          </p:cNvPicPr>
          <p:nvPr/>
        </p:nvPicPr>
        <p:blipFill>
          <a:blip r:embed="rId2"/>
          <a:stretch>
            <a:fillRect/>
          </a:stretch>
        </p:blipFill>
        <p:spPr>
          <a:xfrm>
            <a:off x="4572000" y="498330"/>
            <a:ext cx="3937384" cy="57474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24"/>
            <a:ext cx="8229600" cy="1143000"/>
          </a:xfrm>
        </p:spPr>
        <p:txBody>
          <a:bodyPr>
            <a:normAutofit/>
          </a:bodyPr>
          <a:lstStyle/>
          <a:p>
            <a:r>
              <a:rPr lang="en-US" dirty="0" smtClean="0"/>
              <a:t>ULIRG: What’s in a name?</a:t>
            </a:r>
            <a:br>
              <a:rPr lang="en-US" dirty="0" smtClean="0"/>
            </a:br>
            <a:r>
              <a:rPr lang="en-US" sz="1000" dirty="0" smtClean="0"/>
              <a:t>A nose by any other name would still smell… – Reduced Shakespeare Company</a:t>
            </a:r>
            <a:endParaRPr lang="en-US" sz="1000" dirty="0"/>
          </a:p>
        </p:txBody>
      </p:sp>
      <p:sp>
        <p:nvSpPr>
          <p:cNvPr id="8" name="Content Placeholder 7"/>
          <p:cNvSpPr>
            <a:spLocks noGrp="1"/>
          </p:cNvSpPr>
          <p:nvPr>
            <p:ph idx="1"/>
          </p:nvPr>
        </p:nvSpPr>
        <p:spPr>
          <a:xfrm>
            <a:off x="457200" y="1616695"/>
            <a:ext cx="8020845" cy="4525963"/>
          </a:xfrm>
        </p:spPr>
        <p:txBody>
          <a:bodyPr>
            <a:noAutofit/>
          </a:bodyPr>
          <a:lstStyle/>
          <a:p>
            <a:r>
              <a:rPr lang="en-US" sz="2000" b="1" dirty="0" smtClean="0"/>
              <a:t>Ultra </a:t>
            </a:r>
            <a:r>
              <a:rPr lang="en-US" sz="2000" dirty="0" err="1" smtClean="0">
                <a:sym typeface="Wingdings"/>
              </a:rPr>
              <a:t></a:t>
            </a:r>
            <a:r>
              <a:rPr lang="en-US" sz="2000" dirty="0" smtClean="0">
                <a:sym typeface="Wingdings"/>
              </a:rPr>
              <a:t> Very; extremely</a:t>
            </a:r>
          </a:p>
          <a:p>
            <a:r>
              <a:rPr lang="en-US" sz="2000" b="1" dirty="0" smtClean="0">
                <a:sym typeface="Wingdings"/>
              </a:rPr>
              <a:t>Luminous </a:t>
            </a:r>
            <a:r>
              <a:rPr lang="en-US" sz="2000" dirty="0" err="1" smtClean="0">
                <a:sym typeface="Wingdings"/>
              </a:rPr>
              <a:t></a:t>
            </a:r>
            <a:r>
              <a:rPr lang="en-US" sz="2000" dirty="0" smtClean="0">
                <a:sym typeface="Wingdings"/>
              </a:rPr>
              <a:t> Full of or shedding light; bright or shining, esp. in the dark</a:t>
            </a:r>
          </a:p>
          <a:p>
            <a:r>
              <a:rPr lang="en-US" sz="2000" b="1" dirty="0" smtClean="0">
                <a:sym typeface="Wingdings"/>
              </a:rPr>
              <a:t>Infrared </a:t>
            </a:r>
            <a:r>
              <a:rPr lang="en-US" sz="2000" dirty="0" err="1" smtClean="0">
                <a:sym typeface="Wingdings"/>
              </a:rPr>
              <a:t></a:t>
            </a:r>
            <a:r>
              <a:rPr lang="en-US" sz="2000" dirty="0" smtClean="0">
                <a:sym typeface="Wingdings"/>
              </a:rPr>
              <a:t>  Having a wavelength just greater than that of the red end of the visible light spectrum but less than that of microwaves. Infrared radiation has a wavelength from about 800 nm to 1 mm, and is emitted particularly by heated objects</a:t>
            </a:r>
          </a:p>
          <a:p>
            <a:r>
              <a:rPr lang="en-US" sz="2000" b="1" dirty="0" smtClean="0">
                <a:sym typeface="Wingdings"/>
              </a:rPr>
              <a:t>Galaxy </a:t>
            </a:r>
            <a:r>
              <a:rPr lang="en-US" sz="2000" dirty="0" err="1" smtClean="0">
                <a:sym typeface="Wingdings"/>
              </a:rPr>
              <a:t></a:t>
            </a:r>
            <a:r>
              <a:rPr lang="en-US" sz="2000" dirty="0" smtClean="0">
                <a:sym typeface="Wingdings"/>
              </a:rPr>
              <a:t> A system of millions or billions of stars, together with gas and dust, held together by gravitational attraction</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vacuumcleaner.jpg"/>
          <p:cNvPicPr>
            <a:picLocks noChangeAspect="1"/>
          </p:cNvPicPr>
          <p:nvPr/>
        </p:nvPicPr>
        <p:blipFill>
          <a:blip r:embed="rId2"/>
          <a:stretch>
            <a:fillRect/>
          </a:stretch>
        </p:blipFill>
        <p:spPr>
          <a:xfrm flipH="1">
            <a:off x="7723003" y="5101474"/>
            <a:ext cx="1179049" cy="1618520"/>
          </a:xfrm>
          <a:prstGeom prst="rect">
            <a:avLst/>
          </a:prstGeom>
          <a:effectLst/>
        </p:spPr>
      </p:pic>
      <p:sp>
        <p:nvSpPr>
          <p:cNvPr id="8" name="Content Placeholder 7"/>
          <p:cNvSpPr>
            <a:spLocks noGrp="1"/>
          </p:cNvSpPr>
          <p:nvPr>
            <p:ph idx="1"/>
          </p:nvPr>
        </p:nvSpPr>
        <p:spPr>
          <a:xfrm>
            <a:off x="457200" y="1600200"/>
            <a:ext cx="7657397" cy="4525963"/>
          </a:xfrm>
        </p:spPr>
        <p:txBody>
          <a:bodyPr>
            <a:normAutofit fontScale="85000" lnSpcReduction="10000"/>
          </a:bodyPr>
          <a:lstStyle/>
          <a:p>
            <a:r>
              <a:rPr lang="en-US" sz="2800" b="1" dirty="0" smtClean="0">
                <a:solidFill>
                  <a:schemeClr val="tx2">
                    <a:lumMod val="60000"/>
                    <a:lumOff val="40000"/>
                  </a:schemeClr>
                </a:solidFill>
                <a:sym typeface="Wingdings"/>
              </a:rPr>
              <a:t>A system of millions or billions of stars, together with gas and dust, held together by gravitational attraction</a:t>
            </a:r>
            <a:r>
              <a:rPr lang="en-US" sz="2800" dirty="0" smtClean="0">
                <a:solidFill>
                  <a:schemeClr val="tx2">
                    <a:lumMod val="60000"/>
                    <a:lumOff val="40000"/>
                  </a:schemeClr>
                </a:solidFill>
                <a:sym typeface="Wingdings"/>
              </a:rPr>
              <a:t> </a:t>
            </a:r>
            <a:r>
              <a:rPr lang="en-US" sz="2800" dirty="0" smtClean="0">
                <a:sym typeface="Wingdings"/>
              </a:rPr>
              <a:t>that is </a:t>
            </a:r>
            <a:r>
              <a:rPr lang="en-US" sz="2800" b="1" dirty="0" smtClean="0">
                <a:solidFill>
                  <a:srgbClr val="FF0000"/>
                </a:solidFill>
                <a:sym typeface="Wingdings"/>
              </a:rPr>
              <a:t>extremely </a:t>
            </a:r>
            <a:r>
              <a:rPr lang="en-US" sz="2800" b="1" dirty="0" smtClean="0">
                <a:solidFill>
                  <a:srgbClr val="008000"/>
                </a:solidFill>
                <a:sym typeface="Wingdings"/>
              </a:rPr>
              <a:t>full of or shedding light</a:t>
            </a:r>
            <a:r>
              <a:rPr lang="en-US" sz="2800" dirty="0" smtClean="0">
                <a:sym typeface="Wingdings"/>
              </a:rPr>
              <a:t> that </a:t>
            </a:r>
            <a:r>
              <a:rPr lang="en-US" sz="2800" b="1" dirty="0" smtClean="0">
                <a:solidFill>
                  <a:schemeClr val="accent2"/>
                </a:solidFill>
                <a:sym typeface="Wingdings"/>
              </a:rPr>
              <a:t>has a wavelength just greater than that of the red end of the visible light spectrum but less than that of microwaves</a:t>
            </a:r>
            <a:r>
              <a:rPr lang="en-US" sz="2800" b="1" dirty="0" smtClean="0">
                <a:sym typeface="Wingdings"/>
              </a:rPr>
              <a:t>…</a:t>
            </a:r>
            <a:endParaRPr lang="en-US" sz="2800" b="1" dirty="0" smtClean="0"/>
          </a:p>
          <a:p>
            <a:r>
              <a:rPr lang="en-US" sz="2800" dirty="0" smtClean="0"/>
              <a:t>IR emission </a:t>
            </a:r>
            <a:r>
              <a:rPr lang="en-US" sz="2800" dirty="0" err="1" smtClean="0">
                <a:sym typeface="Wingdings"/>
              </a:rPr>
              <a:t></a:t>
            </a:r>
            <a:r>
              <a:rPr lang="en-US" sz="2800" dirty="0" smtClean="0">
                <a:sym typeface="Wingdings"/>
              </a:rPr>
              <a:t> dusty! </a:t>
            </a:r>
            <a:r>
              <a:rPr lang="en-US" sz="2800" dirty="0" smtClean="0"/>
              <a:t>– hot dust may be attributed to the</a:t>
            </a:r>
            <a:r>
              <a:rPr lang="en-US" sz="2800" dirty="0" smtClean="0"/>
              <a:t> UV emission from </a:t>
            </a:r>
            <a:r>
              <a:rPr lang="en-US" sz="2800" dirty="0" smtClean="0"/>
              <a:t>young hot OB </a:t>
            </a:r>
            <a:r>
              <a:rPr lang="en-US" sz="2800" dirty="0" smtClean="0"/>
              <a:t>stars</a:t>
            </a:r>
            <a:r>
              <a:rPr lang="en-US" sz="2800" dirty="0" smtClean="0"/>
              <a:t>, which is </a:t>
            </a:r>
            <a:r>
              <a:rPr lang="en-US" sz="2800" dirty="0" smtClean="0"/>
              <a:t>being absorbed by </a:t>
            </a:r>
            <a:r>
              <a:rPr lang="en-US" sz="2800" dirty="0" smtClean="0"/>
              <a:t>the dust and reradiated…</a:t>
            </a:r>
          </a:p>
          <a:p>
            <a:r>
              <a:rPr lang="en-US" sz="2800" dirty="0" err="1" smtClean="0"/>
              <a:t>ULIRGs</a:t>
            </a:r>
            <a:r>
              <a:rPr lang="en-US" sz="2800" dirty="0" smtClean="0"/>
              <a:t> are galaxies that are extremely star-</a:t>
            </a:r>
            <a:r>
              <a:rPr lang="en-US" sz="2800" dirty="0" err="1" smtClean="0"/>
              <a:t>bursty</a:t>
            </a:r>
            <a:r>
              <a:rPr lang="en-US" sz="2800" dirty="0" smtClean="0"/>
              <a:t>?</a:t>
            </a:r>
          </a:p>
          <a:p>
            <a:endParaRPr lang="en-US" sz="2800" dirty="0"/>
          </a:p>
        </p:txBody>
      </p:sp>
      <p:sp>
        <p:nvSpPr>
          <p:cNvPr id="7" name="Title 1"/>
          <p:cNvSpPr>
            <a:spLocks noGrp="1"/>
          </p:cNvSpPr>
          <p:nvPr>
            <p:ph type="title"/>
          </p:nvPr>
        </p:nvSpPr>
        <p:spPr>
          <a:xfrm>
            <a:off x="457200" y="43708"/>
            <a:ext cx="8229600" cy="1143000"/>
          </a:xfrm>
        </p:spPr>
        <p:txBody>
          <a:bodyPr>
            <a:normAutofit/>
          </a:bodyPr>
          <a:lstStyle/>
          <a:p>
            <a:r>
              <a:rPr lang="en-US" dirty="0" smtClean="0"/>
              <a:t>ULIRG: What’s in a name?</a:t>
            </a:r>
            <a:br>
              <a:rPr lang="en-US" dirty="0" smtClean="0"/>
            </a:br>
            <a:r>
              <a:rPr lang="en-US" sz="1000" dirty="0" smtClean="0"/>
              <a:t>A nose by any other name would still smell… – Reduced Shakespeare Company</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ULIRGs</a:t>
            </a:r>
            <a:endParaRPr lang="en-US" dirty="0"/>
          </a:p>
        </p:txBody>
      </p:sp>
      <p:sp>
        <p:nvSpPr>
          <p:cNvPr id="3" name="Content Placeholder 2"/>
          <p:cNvSpPr>
            <a:spLocks noGrp="1"/>
          </p:cNvSpPr>
          <p:nvPr>
            <p:ph idx="1"/>
          </p:nvPr>
        </p:nvSpPr>
        <p:spPr>
          <a:xfrm>
            <a:off x="457200" y="1484735"/>
            <a:ext cx="4114800" cy="4855735"/>
          </a:xfrm>
        </p:spPr>
        <p:txBody>
          <a:bodyPr>
            <a:normAutofit fontScale="55000" lnSpcReduction="20000"/>
          </a:bodyPr>
          <a:lstStyle/>
          <a:p>
            <a:r>
              <a:rPr lang="en-US" dirty="0" smtClean="0"/>
              <a:t>Ultra Luminous </a:t>
            </a:r>
            <a:r>
              <a:rPr lang="en-US" dirty="0" err="1" smtClean="0"/>
              <a:t>InfraRed</a:t>
            </a:r>
            <a:r>
              <a:rPr lang="en-US" dirty="0" smtClean="0"/>
              <a:t> Galaxies</a:t>
            </a:r>
          </a:p>
          <a:p>
            <a:r>
              <a:rPr lang="en-US" dirty="0" smtClean="0"/>
              <a:t>Extremely Luminous FIR sources (</a:t>
            </a:r>
            <a:r>
              <a:rPr lang="en-US" dirty="0" err="1" smtClean="0"/>
              <a:t>ELFs</a:t>
            </a:r>
            <a:r>
              <a:rPr lang="en-US" dirty="0" smtClean="0"/>
              <a:t>)</a:t>
            </a:r>
          </a:p>
          <a:p>
            <a:r>
              <a:rPr lang="en-US" dirty="0" smtClean="0"/>
              <a:t>Classically defined as L</a:t>
            </a:r>
            <a:r>
              <a:rPr lang="en-US" baseline="-25000" dirty="0" smtClean="0"/>
              <a:t>IR</a:t>
            </a:r>
            <a:r>
              <a:rPr lang="en-US" dirty="0" smtClean="0"/>
              <a:t> &gt; 10</a:t>
            </a:r>
            <a:r>
              <a:rPr lang="en-US" baseline="30000" dirty="0" smtClean="0"/>
              <a:t>12</a:t>
            </a:r>
            <a:r>
              <a:rPr lang="en-US" dirty="0" smtClean="0"/>
              <a:t>L</a:t>
            </a:r>
            <a:r>
              <a:rPr lang="en-US" baseline="-25000" dirty="0" smtClean="0">
                <a:latin typeface="Wingdings"/>
                <a:ea typeface="Wingdings"/>
                <a:cs typeface="Wingdings"/>
              </a:rPr>
              <a:t></a:t>
            </a:r>
            <a:endParaRPr lang="en-US" baseline="-25000" dirty="0" smtClean="0"/>
          </a:p>
          <a:p>
            <a:r>
              <a:rPr lang="en-US" dirty="0" err="1" smtClean="0"/>
              <a:t>ULIRGs</a:t>
            </a:r>
            <a:r>
              <a:rPr lang="en-US" dirty="0" smtClean="0"/>
              <a:t> were first discovered by IRAS almost 30 years ago (Aaronson &amp; </a:t>
            </a:r>
            <a:r>
              <a:rPr lang="en-US" dirty="0" err="1" smtClean="0"/>
              <a:t>Olszewski</a:t>
            </a:r>
            <a:r>
              <a:rPr lang="en-US" dirty="0" smtClean="0"/>
              <a:t> 1984)</a:t>
            </a:r>
          </a:p>
          <a:p>
            <a:r>
              <a:rPr lang="en-US" dirty="0" err="1" smtClean="0"/>
              <a:t>ULIRGs</a:t>
            </a:r>
            <a:r>
              <a:rPr lang="en-US" dirty="0" smtClean="0"/>
              <a:t> are believed to be predominately powered by star-formation, but may have a significant contribution by AGN (e.g. Lonsdale 2006)</a:t>
            </a:r>
          </a:p>
          <a:p>
            <a:r>
              <a:rPr lang="en-US" dirty="0" smtClean="0"/>
              <a:t>The closest ULIRG to us is Arp 220 (</a:t>
            </a:r>
            <a:r>
              <a:rPr lang="en-US" dirty="0" err="1" smtClean="0"/>
              <a:t>z</a:t>
            </a:r>
            <a:r>
              <a:rPr lang="en-US" dirty="0" smtClean="0"/>
              <a:t> = 0.018)</a:t>
            </a:r>
          </a:p>
        </p:txBody>
      </p:sp>
      <p:pic>
        <p:nvPicPr>
          <p:cNvPr id="5" name="Content Placeholder 4" descr="arp220_hst_big.jpg"/>
          <p:cNvPicPr>
            <a:picLocks noGrp="1" noChangeAspect="1"/>
          </p:cNvPicPr>
          <p:nvPr>
            <p:ph sz="half" idx="4294967295"/>
          </p:nvPr>
        </p:nvPicPr>
        <p:blipFill>
          <a:blip r:embed="rId2"/>
          <a:srcRect l="-1490" r="-1490"/>
          <a:stretch>
            <a:fillRect/>
          </a:stretch>
        </p:blipFill>
        <p:spPr>
          <a:xfrm>
            <a:off x="4753434" y="1682675"/>
            <a:ext cx="4038600"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8104</TotalTime>
  <Words>2721</Words>
  <Application>Microsoft Macintosh PowerPoint</Application>
  <PresentationFormat>On-screen Show (4:3)</PresentationFormat>
  <Paragraphs>214</Paragraphs>
  <Slides>57</Slides>
  <Notes>1</Notes>
  <HiddenSlides>0</HiddenSlides>
  <MMClips>0</MMClips>
  <ScaleCrop>false</ScaleCrop>
  <HeadingPairs>
    <vt:vector size="4" baseType="variant">
      <vt:variant>
        <vt:lpstr>Design Template</vt:lpstr>
      </vt:variant>
      <vt:variant>
        <vt:i4>1</vt:i4>
      </vt:variant>
      <vt:variant>
        <vt:lpstr>Slide Titles</vt:lpstr>
      </vt:variant>
      <vt:variant>
        <vt:i4>57</vt:i4>
      </vt:variant>
    </vt:vector>
  </HeadingPairs>
  <TitlesOfParts>
    <vt:vector size="58" baseType="lpstr">
      <vt:lpstr>Office Theme</vt:lpstr>
      <vt:lpstr>Star-formation in a Transitioning Radio Source</vt:lpstr>
      <vt:lpstr>F00183-7111 is a Ultra-Luminous Infrared Galaxy that has a big AGN in its core that appears to be dominating the total infrared luminosity, which is surprising as ULIRGs are classically thought to be dominated by star-formation …</vt:lpstr>
      <vt:lpstr>F00183-7111 is so awesome!</vt:lpstr>
      <vt:lpstr>Why this is interesting</vt:lpstr>
      <vt:lpstr>Slide 5</vt:lpstr>
      <vt:lpstr>Slide 6</vt:lpstr>
      <vt:lpstr>ULIRG: What’s in a name? A nose by any other name would still smell… – Reduced Shakespeare Company</vt:lpstr>
      <vt:lpstr>ULIRG: What’s in a name? A nose by any other name would still smell… – Reduced Shakespeare Company</vt:lpstr>
      <vt:lpstr>ULIRGs</vt:lpstr>
      <vt:lpstr>ULIRGs</vt:lpstr>
      <vt:lpstr>ULIRGs</vt:lpstr>
      <vt:lpstr>IRAS F00183-7111</vt:lpstr>
      <vt:lpstr>IRAS F00183-7111</vt:lpstr>
      <vt:lpstr>IRAS F00183-7111</vt:lpstr>
      <vt:lpstr>A quasar has turned on! But it’s a ULIRG so let’s look for the star-formation…</vt:lpstr>
      <vt:lpstr>CO(1-0)</vt:lpstr>
      <vt:lpstr>ATCA</vt:lpstr>
      <vt:lpstr>CABB</vt:lpstr>
      <vt:lpstr>CO(1-0) in F00183</vt:lpstr>
      <vt:lpstr>CO(1-0) in F00183</vt:lpstr>
      <vt:lpstr>CO(1-0) in F00183</vt:lpstr>
      <vt:lpstr>CO(1-0) in F00183</vt:lpstr>
      <vt:lpstr>CO(1-0) in F00183</vt:lpstr>
      <vt:lpstr>Let’s fit a Gaussian!</vt:lpstr>
      <vt:lpstr>CO(1-0) in F00183</vt:lpstr>
      <vt:lpstr>CO(1-0) in F00183</vt:lpstr>
      <vt:lpstr>CO(1-0) in F00183</vt:lpstr>
      <vt:lpstr>CO(1-0) in F00183</vt:lpstr>
      <vt:lpstr>Huge-normous star-formation?</vt:lpstr>
      <vt:lpstr>But there’s a whopping great AGN…</vt:lpstr>
      <vt:lpstr>Consistent-ish SFRs</vt:lpstr>
      <vt:lpstr>Meanwhile, we got a better optical image</vt:lpstr>
      <vt:lpstr>Meanwhile, we got a better optical image</vt:lpstr>
      <vt:lpstr>Meanwhile, we got a better optical image</vt:lpstr>
      <vt:lpstr>Radio Continuum from Star-Formation</vt:lpstr>
      <vt:lpstr>Slide 36</vt:lpstr>
      <vt:lpstr>Slide 37</vt:lpstr>
      <vt:lpstr>6GHz</vt:lpstr>
      <vt:lpstr>9.5GHz</vt:lpstr>
      <vt:lpstr>6GHz overlaid with 9.5GHz contours</vt:lpstr>
      <vt:lpstr>6GHz overlaid with 9.5GHz and optical contours</vt:lpstr>
      <vt:lpstr>6GHz overlaid with 9.5GHz and optical contours</vt:lpstr>
      <vt:lpstr>6GHz</vt:lpstr>
      <vt:lpstr>6GHz</vt:lpstr>
      <vt:lpstr>6GHz</vt:lpstr>
      <vt:lpstr>6GHz</vt:lpstr>
      <vt:lpstr>Slide 47</vt:lpstr>
      <vt:lpstr>Focus issues and high dynamic range</vt:lpstr>
      <vt:lpstr>Slide 49</vt:lpstr>
      <vt:lpstr>Radio Continuum from Star-Formation</vt:lpstr>
      <vt:lpstr>What we do know</vt:lpstr>
      <vt:lpstr>What this means and what next?</vt:lpstr>
      <vt:lpstr>F00183-7111</vt:lpstr>
      <vt:lpstr>F00183-7111</vt:lpstr>
      <vt:lpstr>What this means and what next?</vt:lpstr>
      <vt:lpstr>What this means and what next?</vt:lpstr>
      <vt:lpstr>Summary/Conclusions</vt:lpstr>
    </vt:vector>
  </TitlesOfParts>
  <Company>CSIRO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Star-formation in a Transitioning Radio Source</dc:title>
  <dc:creator>Minnie Mao</dc:creator>
  <cp:lastModifiedBy>Minnie Mao</cp:lastModifiedBy>
  <cp:revision>36</cp:revision>
  <dcterms:created xsi:type="dcterms:W3CDTF">2013-04-27T04:37:25Z</dcterms:created>
  <dcterms:modified xsi:type="dcterms:W3CDTF">2013-04-30T14:44:22Z</dcterms:modified>
</cp:coreProperties>
</file>