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9" r:id="rId2"/>
    <p:sldId id="282" r:id="rId3"/>
    <p:sldId id="274" r:id="rId4"/>
    <p:sldId id="277" r:id="rId5"/>
    <p:sldId id="280" r:id="rId6"/>
    <p:sldId id="278" r:id="rId7"/>
    <p:sldId id="283" r:id="rId8"/>
    <p:sldId id="263" r:id="rId9"/>
    <p:sldId id="275" r:id="rId10"/>
    <p:sldId id="262" r:id="rId11"/>
    <p:sldId id="265" r:id="rId12"/>
    <p:sldId id="264" r:id="rId13"/>
    <p:sldId id="270" r:id="rId14"/>
    <p:sldId id="268" r:id="rId15"/>
    <p:sldId id="281" r:id="rId16"/>
    <p:sldId id="260" r:id="rId17"/>
    <p:sldId id="266" r:id="rId18"/>
    <p:sldId id="257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62">
          <p15:clr>
            <a:srgbClr val="A4A3A4"/>
          </p15:clr>
        </p15:guide>
        <p15:guide id="2" pos="28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458"/>
    <a:srgbClr val="052058"/>
    <a:srgbClr val="11264C"/>
    <a:srgbClr val="64A3F9"/>
    <a:srgbClr val="5587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87059" autoAdjust="0"/>
  </p:normalViewPr>
  <p:slideViewPr>
    <p:cSldViewPr snapToGrid="0" snapToObjects="1">
      <p:cViewPr varScale="1">
        <p:scale>
          <a:sx n="63" d="100"/>
          <a:sy n="63" d="100"/>
        </p:scale>
        <p:origin x="720" y="48"/>
      </p:cViewPr>
      <p:guideLst>
        <p:guide orient="horz" pos="4162"/>
        <p:guide pos="28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AF8F9-169D-44DB-85CA-273403A7B9DE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8C562-8B63-4E12-9383-291BCD3F6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70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Claire Chandler and Laura Perez are co-authors</a:t>
            </a:r>
          </a:p>
          <a:p>
            <a:r>
              <a:rPr lang="en-US" dirty="0" smtClean="0"/>
              <a:t>VANDAM survey (VLA Nascent Disk and Multiplicity Survey) – 264 hours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JVLA, </a:t>
            </a:r>
            <a:r>
              <a:rPr lang="en-US" dirty="0" err="1" smtClean="0"/>
              <a:t>Ka</a:t>
            </a:r>
            <a:r>
              <a:rPr lang="en-US" dirty="0" smtClean="0"/>
              <a:t>-band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76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Galaxy Evolution Explorer (GALEX) – UV all-sky survey; run by </a:t>
            </a:r>
            <a:r>
              <a:rPr lang="en-US" dirty="0" err="1" smtClean="0"/>
              <a:t>CalTech</a:t>
            </a:r>
            <a:endParaRPr lang="en-US" dirty="0" smtClean="0"/>
          </a:p>
          <a:p>
            <a:r>
              <a:rPr lang="en-US" dirty="0" smtClean="0"/>
              <a:t>Ro = 8.5kpc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08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System optically thin at JVLA wavelengths. Indicator of</a:t>
            </a:r>
            <a:r>
              <a:rPr lang="en-US" baseline="0" dirty="0" smtClean="0"/>
              <a:t> what kind of science can be done with </a:t>
            </a:r>
            <a:r>
              <a:rPr lang="en-US" baseline="0" dirty="0" err="1" smtClean="0"/>
              <a:t>ngVLA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53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(&lt;13% science time)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76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6500 ties at $281K</a:t>
            </a:r>
            <a:r>
              <a:rPr lang="en-US" baseline="0" dirty="0" smtClean="0"/>
              <a:t>; $240K for ballast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56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73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Appears at same location at multiple frequencies</a:t>
            </a:r>
          </a:p>
          <a:p>
            <a:pPr marL="228600" indent="-228600">
              <a:buAutoNum type="arabicPeriod"/>
            </a:pPr>
            <a:r>
              <a:rPr lang="en-US" dirty="0" smtClean="0"/>
              <a:t>VLA &amp; VLBA observations</a:t>
            </a:r>
          </a:p>
          <a:p>
            <a:pPr marL="228600" indent="-228600">
              <a:buAutoNum type="arabicPeriod"/>
            </a:pPr>
            <a:r>
              <a:rPr lang="en-US" dirty="0" smtClean="0"/>
              <a:t>A-2 also detected with Keck (NIRC2) in May 2002 (</a:t>
            </a:r>
            <a:r>
              <a:rPr lang="en-US" dirty="0" err="1" smtClean="0"/>
              <a:t>Canalizo</a:t>
            </a:r>
            <a:r>
              <a:rPr lang="en-US" dirty="0" smtClean="0"/>
              <a:t> et al. 2003)</a:t>
            </a:r>
          </a:p>
          <a:p>
            <a:pPr marL="228600" indent="-228600">
              <a:buAutoNum type="arabicPeriod"/>
            </a:pPr>
            <a:r>
              <a:rPr lang="en-US" dirty="0" smtClean="0"/>
              <a:t>SED is non-thermal over all bands observed</a:t>
            </a:r>
          </a:p>
          <a:p>
            <a:pPr marL="228600" indent="-228600">
              <a:buAutoNum type="arabicPeriod"/>
            </a:pPr>
            <a:r>
              <a:rPr lang="en-US" dirty="0" smtClean="0"/>
              <a:t>A-2 is clearly separate from the nucleus that powers </a:t>
            </a:r>
            <a:r>
              <a:rPr lang="en-US" dirty="0" err="1" smtClean="0"/>
              <a:t>Cyg</a:t>
            </a:r>
            <a:r>
              <a:rPr lang="en-US" dirty="0" smtClean="0"/>
              <a:t>-A jets</a:t>
            </a:r>
          </a:p>
          <a:p>
            <a:pPr marL="228600" indent="-228600">
              <a:buAutoNum type="arabicPeriod"/>
            </a:pPr>
            <a:r>
              <a:rPr lang="en-US" dirty="0" smtClean="0"/>
              <a:t>Could be an AGN TDE, but TDE rate per galaxy is very low</a:t>
            </a:r>
            <a:r>
              <a:rPr lang="en-US" baseline="0" dirty="0" smtClean="0"/>
              <a:t> and probability to catch by chance is 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21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V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RAO PPT Images_VLA_3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76"/>
          <a:stretch/>
        </p:blipFill>
        <p:spPr>
          <a:xfrm>
            <a:off x="0" y="-250825"/>
            <a:ext cx="9144000" cy="4822825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6" name="Picture 15" descr="AUI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4" y="6382507"/>
            <a:ext cx="600744" cy="429103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3833826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45743"/>
            <a:ext cx="8636000" cy="477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3040" y="670243"/>
            <a:ext cx="8636000" cy="619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1288456"/>
            <a:ext cx="8636000" cy="460375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Sans MT" panose="020B0502020104020203" pitchFamily="34" charset="0"/>
              </a:defRPr>
            </a:lvl1pPr>
            <a:lvl2pPr>
              <a:defRPr sz="2200">
                <a:latin typeface="Gill Sans MT" panose="020B0502020104020203" pitchFamily="34" charset="0"/>
              </a:defRPr>
            </a:lvl2pPr>
            <a:lvl3pPr>
              <a:defRPr sz="2000">
                <a:latin typeface="Gill Sans MT" panose="020B0502020104020203" pitchFamily="34" charset="0"/>
              </a:defRPr>
            </a:lvl3pPr>
            <a:lvl4pPr>
              <a:defRPr sz="1800">
                <a:latin typeface="Gill Sans MT" panose="020B0502020104020203" pitchFamily="34" charset="0"/>
              </a:defRPr>
            </a:lvl4pPr>
            <a:lvl5pPr>
              <a:defRPr sz="16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 smtClean="0"/>
              <a:t>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550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381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in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nrao_logo_pm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52" y="661286"/>
            <a:ext cx="2612566" cy="339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2245055" y="4316938"/>
            <a:ext cx="4217159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062458"/>
                </a:solidFill>
                <a:latin typeface="Gill Sans MT" charset="0"/>
                <a:cs typeface="Gill Sans" charset="0"/>
              </a:rPr>
              <a:t>www.nrao.edu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 smtClean="0">
                <a:solidFill>
                  <a:srgbClr val="062458"/>
                </a:solidFill>
                <a:latin typeface="Gill Sans MT" charset="0"/>
                <a:cs typeface="Gill Sans" charset="0"/>
              </a:rPr>
              <a:t>science.nrao.edu</a:t>
            </a:r>
            <a:endParaRPr lang="en-US" sz="1800" b="1" dirty="0" smtClean="0">
              <a:solidFill>
                <a:srgbClr val="062458"/>
              </a:solidFill>
              <a:latin typeface="Gill Sans MT" charset="0"/>
              <a:cs typeface="Gill Sans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 smtClean="0">
                <a:solidFill>
                  <a:srgbClr val="062458"/>
                </a:solidFill>
                <a:latin typeface="Gill Sans MT" charset="0"/>
                <a:cs typeface="Gill Sans" charset="0"/>
              </a:rPr>
              <a:t>public.nrao.edu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228144" y="5348749"/>
            <a:ext cx="62509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 smtClean="0">
                <a:latin typeface="Gill Sans MT" charset="0"/>
                <a:cs typeface="Gill Sans" charset="0"/>
              </a:rPr>
              <a:t>The National Radio Astronomy Observatory is a facility of the National Science Foundation</a:t>
            </a:r>
            <a:br>
              <a:rPr lang="en-US" sz="1400" i="1" dirty="0" smtClean="0">
                <a:latin typeface="Gill Sans MT" charset="0"/>
                <a:cs typeface="Gill Sans" charset="0"/>
              </a:rPr>
            </a:br>
            <a:r>
              <a:rPr lang="en-US" sz="1400" i="1" dirty="0" smtClean="0">
                <a:latin typeface="Gill Sans MT" charset="0"/>
                <a:cs typeface="Gill Sans" charset="0"/>
              </a:rPr>
              <a:t>operated under cooperative agreement by Associated Universities, Inc.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09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55AA-1BD5-446E-819C-59471BEAD13B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3DFE-369F-42A8-95CC-0615539CF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29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255AA-1BD5-446E-819C-59471BEAD13B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F3DFE-369F-42A8-95CC-0615539CF6F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80001" y="6113419"/>
            <a:ext cx="9350520" cy="838111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838111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86561" y="838111"/>
                </a:lnTo>
                <a:lnTo>
                  <a:pt x="19340" y="818770"/>
                </a:lnTo>
                <a:lnTo>
                  <a:pt x="0" y="58023"/>
                </a:ln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2" name="Picture 11" descr="Curves_orange_blu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2031"/>
            <a:ext cx="9144000" cy="482203"/>
          </a:xfrm>
          <a:prstGeom prst="rect">
            <a:avLst/>
          </a:prstGeom>
        </p:spPr>
      </p:pic>
      <p:pic>
        <p:nvPicPr>
          <p:cNvPr id="13" name="Picture 12" descr="AUI Logo_Whit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4" y="6382507"/>
            <a:ext cx="600744" cy="429103"/>
          </a:xfrm>
          <a:prstGeom prst="rect">
            <a:avLst/>
          </a:prstGeom>
        </p:spPr>
      </p:pic>
      <p:pic>
        <p:nvPicPr>
          <p:cNvPr id="14" name="Picture 13" descr="NRAO_Logo_White.ai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211671" y="6510864"/>
            <a:ext cx="3769084" cy="277152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smtClean="0">
                <a:solidFill>
                  <a:schemeClr val="bg1"/>
                </a:solidFill>
                <a:latin typeface="Gill Sans Light"/>
                <a:cs typeface="Gill Sans Light"/>
              </a:rPr>
              <a:t>January</a:t>
            </a:r>
            <a:r>
              <a:rPr lang="en-US" sz="1200" baseline="0" dirty="0" smtClean="0">
                <a:solidFill>
                  <a:schemeClr val="bg1"/>
                </a:solidFill>
                <a:latin typeface="Gill Sans Light"/>
                <a:cs typeface="Gill Sans Light"/>
              </a:rPr>
              <a:t> 11, 2018</a:t>
            </a:r>
            <a:endParaRPr lang="en-US" sz="1200" dirty="0">
              <a:solidFill>
                <a:schemeClr val="tx2">
                  <a:lumMod val="20000"/>
                  <a:lumOff val="80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6" name="Footer Placeholder 1"/>
          <p:cNvSpPr txBox="1">
            <a:spLocks/>
          </p:cNvSpPr>
          <p:nvPr/>
        </p:nvSpPr>
        <p:spPr>
          <a:xfrm>
            <a:off x="2364377" y="6405805"/>
            <a:ext cx="4558937" cy="3822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VLA:</a:t>
            </a:r>
            <a:r>
              <a:rPr lang="en-US" sz="1400" b="1" baseline="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 AAS 2018</a:t>
            </a:r>
            <a:endParaRPr lang="en-US" sz="1400" b="1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87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63" r:id="rId3"/>
    <p:sldLayoutId id="2147483665" r:id="rId4"/>
    <p:sldLayoutId id="2147483672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emf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5760" y="4572000"/>
            <a:ext cx="8503920" cy="1127760"/>
          </a:xfrm>
        </p:spPr>
        <p:txBody>
          <a:bodyPr/>
          <a:lstStyle/>
          <a:p>
            <a:r>
              <a:rPr lang="en-US" dirty="0" smtClean="0"/>
              <a:t>The Very Large Array: Pioneering New Directions in Radio Astronomy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5760" y="5669280"/>
            <a:ext cx="8314007" cy="1280160"/>
          </a:xfrm>
        </p:spPr>
        <p:txBody>
          <a:bodyPr/>
          <a:lstStyle/>
          <a:p>
            <a:r>
              <a:rPr lang="en-US" dirty="0" smtClean="0"/>
              <a:t>Mark McKinnon</a:t>
            </a:r>
            <a:endParaRPr lang="en-US" sz="2000" dirty="0" smtClean="0"/>
          </a:p>
          <a:p>
            <a:r>
              <a:rPr lang="en-US" sz="2000" dirty="0" smtClean="0"/>
              <a:t>NRAO-NM</a:t>
            </a:r>
          </a:p>
          <a:p>
            <a:r>
              <a:rPr lang="en-US" sz="2000" dirty="0" smtClean="0"/>
              <a:t>January 11, 2018 </a:t>
            </a:r>
          </a:p>
        </p:txBody>
      </p:sp>
    </p:spTree>
    <p:extLst>
      <p:ext uri="{BB962C8B-B14F-4D97-AF65-F5344CB8AC3E}">
        <p14:creationId xmlns:p14="http://schemas.microsoft.com/office/powerpoint/2010/main" val="326714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320" y="182880"/>
            <a:ext cx="8636000" cy="477202"/>
          </a:xfrm>
        </p:spPr>
        <p:txBody>
          <a:bodyPr/>
          <a:lstStyle/>
          <a:p>
            <a:r>
              <a:rPr lang="en-US" dirty="0" smtClean="0"/>
              <a:t>New NRAO Initiatives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65760" y="1188720"/>
            <a:ext cx="8636000" cy="4892040"/>
          </a:xfrm>
        </p:spPr>
        <p:txBody>
          <a:bodyPr/>
          <a:lstStyle/>
          <a:p>
            <a:r>
              <a:rPr lang="en-US" dirty="0" smtClean="0"/>
              <a:t>New cooperative agreement between NSF and AUI to manage NRAO (effective October 1, 2016)</a:t>
            </a:r>
          </a:p>
          <a:p>
            <a:pPr lvl="1"/>
            <a:r>
              <a:rPr lang="en-US" dirty="0" smtClean="0"/>
              <a:t>Agreement provides for a number of major initiatives across NRAO</a:t>
            </a:r>
          </a:p>
          <a:p>
            <a:r>
              <a:rPr lang="en-US" dirty="0" smtClean="0"/>
              <a:t>Four initiatives are directed towards or related to the VLA</a:t>
            </a:r>
          </a:p>
          <a:p>
            <a:pPr lvl="1"/>
            <a:r>
              <a:rPr lang="en-US" dirty="0"/>
              <a:t>Science Ready Data Products </a:t>
            </a:r>
            <a:r>
              <a:rPr lang="en-US" dirty="0" smtClean="0"/>
              <a:t>[SRDP, Kern (342.13)]</a:t>
            </a:r>
            <a:endParaRPr lang="en-US" dirty="0" smtClean="0"/>
          </a:p>
          <a:p>
            <a:pPr lvl="2"/>
            <a:r>
              <a:rPr lang="en-US" dirty="0" smtClean="0"/>
              <a:t>Needed by user community for VLA, ALMA &amp; </a:t>
            </a:r>
            <a:r>
              <a:rPr lang="en-US" dirty="0" err="1" smtClean="0"/>
              <a:t>ngVLA</a:t>
            </a:r>
            <a:r>
              <a:rPr lang="en-US" dirty="0" smtClean="0"/>
              <a:t> data analysis</a:t>
            </a:r>
            <a:endParaRPr lang="en-US" dirty="0"/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VLA Sky Survey (VLASS)*</a:t>
            </a:r>
          </a:p>
          <a:p>
            <a:pPr lvl="2"/>
            <a:r>
              <a:rPr lang="en-US" dirty="0" smtClean="0"/>
              <a:t>Exploits new capabilities provided by EVLA. Excellent SRDP application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VLA Infrastructure Improvement </a:t>
            </a:r>
            <a:r>
              <a:rPr lang="en-US" dirty="0" smtClean="0">
                <a:solidFill>
                  <a:srgbClr val="0070C0"/>
                </a:solidFill>
              </a:rPr>
              <a:t>Program*</a:t>
            </a:r>
          </a:p>
          <a:p>
            <a:pPr lvl="2"/>
            <a:r>
              <a:rPr lang="en-US" dirty="0" smtClean="0"/>
              <a:t>Sustains VLA operations (and VLASS). Possibly reused by </a:t>
            </a:r>
            <a:r>
              <a:rPr lang="en-US" dirty="0" err="1" smtClean="0"/>
              <a:t>ngVLA</a:t>
            </a:r>
            <a:endParaRPr lang="en-US" dirty="0"/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Next Generation VLA (</a:t>
            </a:r>
            <a:r>
              <a:rPr lang="en-US" dirty="0" err="1" smtClean="0">
                <a:solidFill>
                  <a:srgbClr val="0070C0"/>
                </a:solidFill>
              </a:rPr>
              <a:t>ngVLA</a:t>
            </a:r>
            <a:r>
              <a:rPr lang="en-US" dirty="0" smtClean="0">
                <a:solidFill>
                  <a:srgbClr val="0070C0"/>
                </a:solidFill>
              </a:rPr>
              <a:t>)*</a:t>
            </a:r>
          </a:p>
          <a:p>
            <a:pPr lvl="2"/>
            <a:r>
              <a:rPr lang="en-US" dirty="0" smtClean="0"/>
              <a:t>Relies and builds upon initiatives above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66560" y="5486400"/>
            <a:ext cx="2117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* Led by NRAO-NM</a:t>
            </a:r>
          </a:p>
        </p:txBody>
      </p:sp>
    </p:spTree>
    <p:extLst>
      <p:ext uri="{BB962C8B-B14F-4D97-AF65-F5344CB8AC3E}">
        <p14:creationId xmlns:p14="http://schemas.microsoft.com/office/powerpoint/2010/main" val="27505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VLA Sky Survey (VLASS) - 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65760" y="1097280"/>
            <a:ext cx="8636000" cy="4260783"/>
          </a:xfrm>
        </p:spPr>
        <p:txBody>
          <a:bodyPr/>
          <a:lstStyle/>
          <a:p>
            <a:r>
              <a:rPr lang="en-US" dirty="0" smtClean="0"/>
              <a:t>Highest </a:t>
            </a:r>
            <a:r>
              <a:rPr lang="en-US" dirty="0"/>
              <a:t>spatial resolution, all-sky radio survey ever undertaken</a:t>
            </a:r>
          </a:p>
          <a:p>
            <a:pPr lvl="1"/>
            <a:r>
              <a:rPr lang="en-US" dirty="0" smtClean="0"/>
              <a:t>All-sky </a:t>
            </a:r>
            <a:r>
              <a:rPr lang="en-US" dirty="0"/>
              <a:t>(33,885 deg</a:t>
            </a:r>
            <a:r>
              <a:rPr lang="en-US" baseline="30000" dirty="0"/>
              <a:t>2</a:t>
            </a:r>
            <a:r>
              <a:rPr lang="en-US" dirty="0"/>
              <a:t> above declination –40</a:t>
            </a:r>
            <a:r>
              <a:rPr lang="en-US" dirty="0" smtClean="0"/>
              <a:t>°)</a:t>
            </a:r>
            <a:endParaRPr lang="en-US" dirty="0"/>
          </a:p>
          <a:p>
            <a:pPr lvl="1"/>
            <a:r>
              <a:rPr lang="en-US" dirty="0"/>
              <a:t>Frequency: 3 GHz (2-4 GHz, less RFI affected regions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Angular </a:t>
            </a:r>
            <a:r>
              <a:rPr lang="en-US" dirty="0"/>
              <a:t>resolution: 2.5</a:t>
            </a:r>
            <a:r>
              <a:rPr lang="en-US" dirty="0" smtClean="0"/>
              <a:t>’’ (VLA B-configuration)</a:t>
            </a:r>
            <a:endParaRPr lang="en-US" dirty="0"/>
          </a:p>
          <a:p>
            <a:pPr lvl="1"/>
            <a:r>
              <a:rPr lang="en-US" dirty="0" smtClean="0"/>
              <a:t>Cadence</a:t>
            </a:r>
            <a:r>
              <a:rPr lang="en-US" dirty="0"/>
              <a:t>: 3 epochs separated by 32 </a:t>
            </a:r>
            <a:r>
              <a:rPr lang="en-US" dirty="0" smtClean="0"/>
              <a:t>months</a:t>
            </a:r>
            <a:endParaRPr lang="en-US" dirty="0"/>
          </a:p>
          <a:p>
            <a:pPr lvl="1"/>
            <a:r>
              <a:rPr lang="en-US" dirty="0" smtClean="0"/>
              <a:t>Observing time requested: 920 hours per configuration cycle, 5520 hours over ~7 years</a:t>
            </a:r>
          </a:p>
          <a:p>
            <a:r>
              <a:rPr lang="en-US" dirty="0" smtClean="0"/>
              <a:t>Launched Sep 2017</a:t>
            </a:r>
          </a:p>
          <a:p>
            <a:r>
              <a:rPr lang="en-US" dirty="0"/>
              <a:t>P</a:t>
            </a:r>
            <a:r>
              <a:rPr lang="en-US" dirty="0" smtClean="0"/>
              <a:t>rogress and status</a:t>
            </a:r>
          </a:p>
          <a:p>
            <a:pPr lvl="1"/>
            <a:r>
              <a:rPr lang="en-US" dirty="0" smtClean="0"/>
              <a:t>See Lacy </a:t>
            </a:r>
            <a:r>
              <a:rPr lang="en-US" dirty="0"/>
              <a:t>et al</a:t>
            </a:r>
            <a:r>
              <a:rPr lang="en-US" dirty="0" smtClean="0"/>
              <a:t>. (321.02)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3657600"/>
            <a:ext cx="5376672" cy="32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2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VLA Sky </a:t>
            </a:r>
            <a:r>
              <a:rPr lang="en-US" dirty="0" smtClean="0"/>
              <a:t>Survey - II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65760" y="1097280"/>
            <a:ext cx="8636000" cy="676299"/>
          </a:xfrm>
        </p:spPr>
        <p:txBody>
          <a:bodyPr/>
          <a:lstStyle/>
          <a:p>
            <a:r>
              <a:rPr lang="en-US" dirty="0" smtClean="0"/>
              <a:t>Resolution comparison of NVSS, FIRST, and VLASS surveys</a:t>
            </a:r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1737360"/>
            <a:ext cx="8408257" cy="4448470"/>
            <a:chOff x="1197126" y="2015159"/>
            <a:chExt cx="6764487" cy="35788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126" y="2015159"/>
              <a:ext cx="6764487" cy="3578818"/>
            </a:xfrm>
            <a:prstGeom prst="rect">
              <a:avLst/>
            </a:prstGeom>
          </p:spPr>
        </p:pic>
        <p:sp>
          <p:nvSpPr>
            <p:cNvPr id="9" name="TextBox 8"/>
            <p:cNvSpPr txBox="1">
              <a:spLocks noChangeAspect="1"/>
            </p:cNvSpPr>
            <p:nvPr/>
          </p:nvSpPr>
          <p:spPr>
            <a:xfrm>
              <a:off x="1461699" y="5180039"/>
              <a:ext cx="6332938" cy="32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  <a:latin typeface="Gill Sans MT" panose="020B0502020104020203" pitchFamily="34" charset="0"/>
                </a:rPr>
                <a:t>          NVSS                                FIRST                               VLASS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65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VLA Infrastructure Improvement </a:t>
            </a:r>
            <a:r>
              <a:rPr lang="en-US" dirty="0" smtClean="0"/>
              <a:t>Program - I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65760" y="1188720"/>
            <a:ext cx="8636000" cy="5130265"/>
          </a:xfrm>
        </p:spPr>
        <p:txBody>
          <a:bodyPr/>
          <a:lstStyle/>
          <a:p>
            <a:r>
              <a:rPr lang="en-US" dirty="0" smtClean="0"/>
              <a:t>Maintaining VLA capabilities with infrastructure renewal is a major initiative in AUI’s cooperative agreement with NSF</a:t>
            </a:r>
          </a:p>
          <a:p>
            <a:r>
              <a:rPr lang="en-US" dirty="0" smtClean="0"/>
              <a:t>Aims to replace critical infrastructure after four decades of continuous </a:t>
            </a:r>
            <a:r>
              <a:rPr lang="en-US" dirty="0" smtClean="0"/>
              <a:t>operation</a:t>
            </a:r>
            <a:endParaRPr lang="en-US" dirty="0" smtClean="0"/>
          </a:p>
          <a:p>
            <a:r>
              <a:rPr lang="en-US" dirty="0" smtClean="0"/>
              <a:t>Most urgent needs: site electrical system, antennas, and rails</a:t>
            </a:r>
          </a:p>
          <a:p>
            <a:r>
              <a:rPr lang="en-US" dirty="0" smtClean="0"/>
              <a:t>Status</a:t>
            </a:r>
          </a:p>
          <a:p>
            <a:pPr lvl="1"/>
            <a:r>
              <a:rPr lang="en-US" dirty="0" smtClean="0"/>
              <a:t>All </a:t>
            </a:r>
            <a:r>
              <a:rPr lang="en-US" dirty="0"/>
              <a:t>items scheduled for FY17 completed within allotted </a:t>
            </a:r>
            <a:r>
              <a:rPr lang="en-US" dirty="0" smtClean="0"/>
              <a:t>budget</a:t>
            </a:r>
          </a:p>
          <a:p>
            <a:pPr lvl="1"/>
            <a:r>
              <a:rPr lang="en-US" dirty="0"/>
              <a:t>Replaced overhead crane in antenna assembly building (AAB)</a:t>
            </a:r>
          </a:p>
          <a:p>
            <a:pPr lvl="2"/>
            <a:r>
              <a:rPr lang="en-US" dirty="0" smtClean="0"/>
              <a:t>Needed for </a:t>
            </a:r>
            <a:r>
              <a:rPr lang="en-US" dirty="0"/>
              <a:t>antenna overhauls &amp; azimuth bearing </a:t>
            </a:r>
            <a:r>
              <a:rPr lang="en-US" dirty="0" smtClean="0"/>
              <a:t>replacements</a:t>
            </a:r>
            <a:endParaRPr lang="en-US" dirty="0"/>
          </a:p>
          <a:p>
            <a:pPr lvl="1"/>
            <a:r>
              <a:rPr lang="en-US" dirty="0"/>
              <a:t>T</a:t>
            </a:r>
            <a:r>
              <a:rPr lang="en-US" dirty="0" smtClean="0"/>
              <a:t>echnical </a:t>
            </a:r>
            <a:r>
              <a:rPr lang="en-US" dirty="0"/>
              <a:t>plan </a:t>
            </a:r>
            <a:r>
              <a:rPr lang="en-US" dirty="0" smtClean="0"/>
              <a:t>developed for </a:t>
            </a:r>
            <a:r>
              <a:rPr lang="en-US" dirty="0"/>
              <a:t>upgrade of </a:t>
            </a:r>
            <a:r>
              <a:rPr lang="en-US" dirty="0" smtClean="0"/>
              <a:t>electrical infrastructure</a:t>
            </a:r>
            <a:endParaRPr lang="en-US" dirty="0"/>
          </a:p>
          <a:p>
            <a:pPr lvl="2"/>
            <a:r>
              <a:rPr lang="en-US" dirty="0"/>
              <a:t>Upgrade during </a:t>
            </a:r>
            <a:r>
              <a:rPr lang="en-US" dirty="0">
                <a:solidFill>
                  <a:srgbClr val="FF0000"/>
                </a:solidFill>
              </a:rPr>
              <a:t>shutdown</a:t>
            </a:r>
            <a:r>
              <a:rPr lang="en-US" dirty="0"/>
              <a:t>/array reconfiguration </a:t>
            </a:r>
            <a:r>
              <a:rPr lang="en-US" dirty="0">
                <a:solidFill>
                  <a:srgbClr val="FF0000"/>
                </a:solidFill>
              </a:rPr>
              <a:t>June 11-29, 2018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78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VLA Infrastructure Improvement Program – 1I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23760" y="1005840"/>
            <a:ext cx="989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 panose="020B0502020104020203" pitchFamily="34" charset="0"/>
              </a:rPr>
              <a:t>CNC Mill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0" y="3383280"/>
            <a:ext cx="5354224" cy="15506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66160" y="5943600"/>
            <a:ext cx="1107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 panose="020B0502020104020203" pitchFamily="34" charset="0"/>
              </a:rPr>
              <a:t>Rail vehicle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49040" y="4846320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 panose="020B0502020104020203" pitchFamily="34" charset="0"/>
              </a:rPr>
              <a:t>Rail ties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9" t="10264" r="19634" b="5589"/>
          <a:stretch/>
        </p:blipFill>
        <p:spPr>
          <a:xfrm>
            <a:off x="6309360" y="1280159"/>
            <a:ext cx="2788557" cy="21339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80560" y="5394960"/>
            <a:ext cx="1166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 panose="020B0502020104020203" pitchFamily="34" charset="0"/>
              </a:rPr>
              <a:t>Tie inserter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0560" y="1188720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 panose="020B0502020104020203" pitchFamily="34" charset="0"/>
              </a:rPr>
              <a:t>Boom Truck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0" y="1463040"/>
            <a:ext cx="3777660" cy="3456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t="10811" r="1332" b="13514"/>
          <a:stretch/>
        </p:blipFill>
        <p:spPr>
          <a:xfrm>
            <a:off x="5577839" y="4480560"/>
            <a:ext cx="3523000" cy="2380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6160" y="1463040"/>
            <a:ext cx="2703769" cy="185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" y="4937760"/>
            <a:ext cx="3310530" cy="12903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4400" y="1005840"/>
            <a:ext cx="1917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 panose="020B0502020104020203" pitchFamily="34" charset="0"/>
              </a:rPr>
              <a:t>AAB </a:t>
            </a:r>
            <a:r>
              <a:rPr lang="en-US" sz="1600" dirty="0">
                <a:latin typeface="Gill Sans MT" panose="020B0502020104020203" pitchFamily="34" charset="0"/>
              </a:rPr>
              <a:t>o</a:t>
            </a:r>
            <a:r>
              <a:rPr lang="en-US" sz="1600" dirty="0" smtClean="0">
                <a:latin typeface="Gill Sans MT" panose="020B0502020104020203" pitchFamily="34" charset="0"/>
              </a:rPr>
              <a:t>verhead crane</a:t>
            </a:r>
          </a:p>
        </p:txBody>
      </p:sp>
    </p:spTree>
    <p:extLst>
      <p:ext uri="{BB962C8B-B14F-4D97-AF65-F5344CB8AC3E}">
        <p14:creationId xmlns:p14="http://schemas.microsoft.com/office/powerpoint/2010/main" val="14637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Next Generation VLA (</a:t>
            </a:r>
            <a:r>
              <a:rPr lang="en-US" dirty="0" err="1" smtClean="0"/>
              <a:t>ngVLA</a:t>
            </a:r>
            <a:r>
              <a:rPr lang="en-US" dirty="0" smtClean="0"/>
              <a:t>) - I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65760" y="1005840"/>
            <a:ext cx="8520448" cy="3825240"/>
          </a:xfrm>
        </p:spPr>
        <p:txBody>
          <a:bodyPr/>
          <a:lstStyle/>
          <a:p>
            <a:r>
              <a:rPr lang="en-US" dirty="0" smtClean="0"/>
              <a:t>Scientific Frontier: thermal imaging at </a:t>
            </a:r>
            <a:r>
              <a:rPr lang="en-US" dirty="0" err="1" smtClean="0"/>
              <a:t>milli-arcsecond</a:t>
            </a:r>
            <a:r>
              <a:rPr lang="en-US" dirty="0" smtClean="0"/>
              <a:t> resolution</a:t>
            </a:r>
          </a:p>
          <a:p>
            <a:r>
              <a:rPr lang="en-US" dirty="0" smtClean="0"/>
              <a:t>Core design requirements</a:t>
            </a:r>
          </a:p>
          <a:p>
            <a:pPr lvl="1"/>
            <a:r>
              <a:rPr lang="en-US" dirty="0" smtClean="0"/>
              <a:t>10x sensitivity of  VLA and ALMA</a:t>
            </a:r>
          </a:p>
          <a:p>
            <a:pPr lvl="1"/>
            <a:r>
              <a:rPr lang="en-US" dirty="0" smtClean="0"/>
              <a:t>10x better spatial resolution</a:t>
            </a:r>
          </a:p>
          <a:p>
            <a:pPr lvl="1"/>
            <a:r>
              <a:rPr lang="en-US" dirty="0" smtClean="0"/>
              <a:t>Frequency range: 1.2-116GHz</a:t>
            </a:r>
          </a:p>
          <a:p>
            <a:r>
              <a:rPr lang="en-US" dirty="0" smtClean="0"/>
              <a:t>Locate in southwest US (NM+TX) and MX, centered on VLA</a:t>
            </a:r>
          </a:p>
          <a:p>
            <a:r>
              <a:rPr lang="en-US" dirty="0"/>
              <a:t>Baseline design under development</a:t>
            </a:r>
          </a:p>
          <a:p>
            <a:r>
              <a:rPr lang="en-US" dirty="0" smtClean="0"/>
              <a:t>Low </a:t>
            </a:r>
            <a:r>
              <a:rPr lang="en-US" dirty="0"/>
              <a:t>technical </a:t>
            </a:r>
            <a:r>
              <a:rPr lang="en-US" dirty="0" smtClean="0"/>
              <a:t>risk</a:t>
            </a:r>
          </a:p>
          <a:p>
            <a:r>
              <a:rPr lang="en-US" dirty="0" smtClean="0"/>
              <a:t>Present ngVLA concept to Astro2020 Decadal Survey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846320"/>
            <a:ext cx="841248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9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38" y="4023360"/>
            <a:ext cx="4041282" cy="296466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ngVLA</a:t>
            </a:r>
            <a:r>
              <a:rPr lang="en-US" dirty="0"/>
              <a:t> </a:t>
            </a:r>
            <a:r>
              <a:rPr lang="en-US" dirty="0" smtClean="0"/>
              <a:t>Key Science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65760" y="1097280"/>
            <a:ext cx="8520448" cy="3383280"/>
          </a:xfrm>
        </p:spPr>
        <p:txBody>
          <a:bodyPr/>
          <a:lstStyle/>
          <a:p>
            <a:r>
              <a:rPr lang="en-US" dirty="0"/>
              <a:t>Unveiling the Formation of Solar System </a:t>
            </a:r>
            <a:r>
              <a:rPr lang="en-US" dirty="0" smtClean="0"/>
              <a:t>Analogues </a:t>
            </a:r>
          </a:p>
          <a:p>
            <a:r>
              <a:rPr lang="en-US" dirty="0" smtClean="0"/>
              <a:t>Probing the </a:t>
            </a:r>
            <a:r>
              <a:rPr lang="en-US" dirty="0"/>
              <a:t>Initial Conditions for Planetary Systems and Life with </a:t>
            </a:r>
            <a:r>
              <a:rPr lang="en-US" dirty="0" err="1" smtClean="0"/>
              <a:t>Astrochemistry</a:t>
            </a:r>
            <a:endParaRPr lang="en-US" dirty="0"/>
          </a:p>
          <a:p>
            <a:r>
              <a:rPr lang="en-US" dirty="0" smtClean="0"/>
              <a:t>Using </a:t>
            </a:r>
            <a:r>
              <a:rPr lang="en-US" dirty="0"/>
              <a:t>Galactic Center </a:t>
            </a:r>
            <a:r>
              <a:rPr lang="en-US" dirty="0" smtClean="0"/>
              <a:t>Pulsars as </a:t>
            </a:r>
            <a:r>
              <a:rPr lang="en-US" dirty="0"/>
              <a:t>Fundamental Tests of Gravity</a:t>
            </a:r>
          </a:p>
          <a:p>
            <a:r>
              <a:rPr lang="en-US" dirty="0" smtClean="0"/>
              <a:t>Understanding </a:t>
            </a:r>
            <a:r>
              <a:rPr lang="en-US" dirty="0"/>
              <a:t>the Formation and Evolution of Stellar </a:t>
            </a:r>
            <a:r>
              <a:rPr lang="en-US" dirty="0" smtClean="0"/>
              <a:t>and Supermassive BH’s </a:t>
            </a:r>
            <a:r>
              <a:rPr lang="en-US" dirty="0"/>
              <a:t>in the Era of </a:t>
            </a:r>
            <a:r>
              <a:rPr lang="en-US" dirty="0" smtClean="0"/>
              <a:t>Multi-Messenger Astronomy</a:t>
            </a:r>
          </a:p>
          <a:p>
            <a:r>
              <a:rPr lang="en-US" dirty="0"/>
              <a:t>Charting the Assembly, Structure, and Evolution of Galaxies Over Cosmic Time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0080" y="4937760"/>
            <a:ext cx="3640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MT" panose="020B0502020104020203" pitchFamily="34" charset="0"/>
              </a:rPr>
              <a:t>See talk by Murphy et al. (321.03)</a:t>
            </a:r>
          </a:p>
        </p:txBody>
      </p:sp>
    </p:spTree>
    <p:extLst>
      <p:ext uri="{BB962C8B-B14F-4D97-AF65-F5344CB8AC3E}">
        <p14:creationId xmlns:p14="http://schemas.microsoft.com/office/powerpoint/2010/main" val="126390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65760" y="1097280"/>
            <a:ext cx="8636000" cy="2971800"/>
          </a:xfrm>
        </p:spPr>
        <p:txBody>
          <a:bodyPr/>
          <a:lstStyle/>
          <a:p>
            <a:r>
              <a:rPr lang="en-US" dirty="0" smtClean="0"/>
              <a:t>VLA continues </a:t>
            </a:r>
            <a:r>
              <a:rPr lang="en-US" dirty="0"/>
              <a:t>to deliver spectacular science </a:t>
            </a:r>
            <a:r>
              <a:rPr lang="en-US" dirty="0" smtClean="0"/>
              <a:t>results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ncreasing interest in time domain astronomy</a:t>
            </a:r>
            <a:endParaRPr lang="en-US" dirty="0"/>
          </a:p>
          <a:p>
            <a:r>
              <a:rPr lang="en-US" dirty="0" smtClean="0"/>
              <a:t>NRAO-NM started major VLA initiatives in 2017</a:t>
            </a:r>
          </a:p>
          <a:p>
            <a:pPr lvl="1"/>
            <a:r>
              <a:rPr lang="en-US" dirty="0" smtClean="0"/>
              <a:t>VLASS launched in September 2017</a:t>
            </a:r>
            <a:endParaRPr lang="en-US" dirty="0"/>
          </a:p>
          <a:p>
            <a:pPr lvl="1"/>
            <a:r>
              <a:rPr lang="en-US" dirty="0" smtClean="0"/>
              <a:t>Major improvements in VLA infrastructure underway </a:t>
            </a:r>
          </a:p>
          <a:p>
            <a:pPr lvl="1"/>
            <a:r>
              <a:rPr lang="en-US" dirty="0" err="1" smtClean="0"/>
              <a:t>ngVLA</a:t>
            </a:r>
            <a:r>
              <a:rPr lang="en-US" dirty="0" smtClean="0"/>
              <a:t> concept being developed in earnest with the astronomy community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0" y="3566160"/>
            <a:ext cx="4336186" cy="333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5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25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Radio Transient in Cygnus 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26080" y="5943600"/>
            <a:ext cx="1888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MT" panose="020B0502020104020203" pitchFamily="34" charset="0"/>
              </a:rPr>
              <a:t>Perley, D. A. et al., 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2743200"/>
            <a:ext cx="4300643" cy="3822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731520"/>
            <a:ext cx="4334256" cy="201783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82880" y="1005840"/>
            <a:ext cx="4838007" cy="4937760"/>
          </a:xfrm>
        </p:spPr>
        <p:txBody>
          <a:bodyPr/>
          <a:lstStyle/>
          <a:p>
            <a:r>
              <a:rPr lang="en-US" dirty="0" smtClean="0"/>
              <a:t>Radio transient in Cygnus A</a:t>
            </a:r>
          </a:p>
          <a:p>
            <a:pPr lvl="1"/>
            <a:r>
              <a:rPr lang="en-US" dirty="0" smtClean="0"/>
              <a:t>Object did not appear in observations in 1980s &amp;1996 </a:t>
            </a:r>
          </a:p>
          <a:p>
            <a:pPr lvl="1"/>
            <a:r>
              <a:rPr lang="en-US" dirty="0"/>
              <a:t>Appears with post-EVLA </a:t>
            </a:r>
            <a:r>
              <a:rPr lang="en-US" dirty="0" smtClean="0"/>
              <a:t>observation in </a:t>
            </a:r>
            <a:r>
              <a:rPr lang="en-US" dirty="0"/>
              <a:t>2015</a:t>
            </a:r>
          </a:p>
          <a:p>
            <a:r>
              <a:rPr lang="en-US" dirty="0" smtClean="0"/>
              <a:t>Possibilities:</a:t>
            </a:r>
          </a:p>
          <a:p>
            <a:pPr lvl="1"/>
            <a:r>
              <a:rPr lang="en-US" dirty="0" smtClean="0"/>
              <a:t>Foreground/background object:</a:t>
            </a:r>
          </a:p>
          <a:p>
            <a:pPr lvl="2"/>
            <a:r>
              <a:rPr lang="en-US" dirty="0"/>
              <a:t>P</a:t>
            </a:r>
            <a:r>
              <a:rPr lang="en-US" dirty="0" smtClean="0"/>
              <a:t>robability too low</a:t>
            </a:r>
          </a:p>
          <a:p>
            <a:pPr lvl="1"/>
            <a:r>
              <a:rPr lang="en-US" dirty="0" smtClean="0"/>
              <a:t>Supernova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oo bright for too long</a:t>
            </a:r>
          </a:p>
          <a:p>
            <a:pPr lvl="1"/>
            <a:r>
              <a:rPr lang="en-US" u="sng" dirty="0"/>
              <a:t>S</a:t>
            </a:r>
            <a:r>
              <a:rPr lang="en-US" u="sng" dirty="0" smtClean="0"/>
              <a:t>econd SMBH in the galaxy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aused by rapid increase in accretion rate on an AGN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047874" y="1973179"/>
            <a:ext cx="657726" cy="1411705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55280" y="4297680"/>
            <a:ext cx="1183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MT" panose="020B0502020104020203" pitchFamily="34" charset="0"/>
              </a:rPr>
              <a:t>VLA: 8.5 GHz</a:t>
            </a:r>
          </a:p>
        </p:txBody>
      </p:sp>
    </p:spTree>
    <p:extLst>
      <p:ext uri="{BB962C8B-B14F-4D97-AF65-F5344CB8AC3E}">
        <p14:creationId xmlns:p14="http://schemas.microsoft.com/office/powerpoint/2010/main" val="354512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Purpose and Outline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65760" y="1188720"/>
            <a:ext cx="8513168" cy="2934294"/>
          </a:xfrm>
        </p:spPr>
        <p:txBody>
          <a:bodyPr/>
          <a:lstStyle/>
          <a:p>
            <a:r>
              <a:rPr lang="en-US" dirty="0" smtClean="0"/>
              <a:t>Purpose: Introduction to this AAS Special Session on </a:t>
            </a:r>
            <a:r>
              <a:rPr lang="en-US" i="1" dirty="0" smtClean="0"/>
              <a:t>The Very Large Array Today and Tomorrow</a:t>
            </a:r>
          </a:p>
          <a:p>
            <a:r>
              <a:rPr lang="en-US" dirty="0" smtClean="0"/>
              <a:t>Outline</a:t>
            </a:r>
          </a:p>
          <a:p>
            <a:pPr lvl="1"/>
            <a:r>
              <a:rPr lang="en-US" dirty="0" smtClean="0"/>
              <a:t>Brief historical overview of the VLA</a:t>
            </a:r>
          </a:p>
          <a:p>
            <a:pPr lvl="1"/>
            <a:r>
              <a:rPr lang="en-US" dirty="0" smtClean="0"/>
              <a:t>Some recent VLA results as a prelude to science talks to follow</a:t>
            </a:r>
          </a:p>
          <a:p>
            <a:pPr lvl="1"/>
            <a:r>
              <a:rPr lang="en-US" dirty="0" smtClean="0"/>
              <a:t>Description of new, major VLA initiatives and their synergies</a:t>
            </a:r>
          </a:p>
          <a:p>
            <a:pPr lvl="2"/>
            <a:r>
              <a:rPr lang="en-US" dirty="0" smtClean="0"/>
              <a:t>Details of initiatives in talks to follow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4023359"/>
            <a:ext cx="4173220" cy="279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7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0"/>
            <a:ext cx="8229600" cy="1143000"/>
          </a:xfrm>
        </p:spPr>
        <p:txBody>
          <a:bodyPr/>
          <a:lstStyle/>
          <a:p>
            <a:pPr algn="l"/>
            <a:r>
              <a:rPr lang="en-US" sz="3600" dirty="0" smtClean="0"/>
              <a:t>The </a:t>
            </a:r>
            <a:r>
              <a:rPr lang="en-US" sz="3600" dirty="0" err="1" smtClean="0"/>
              <a:t>Jansky</a:t>
            </a:r>
            <a:r>
              <a:rPr lang="en-US" sz="3600" dirty="0" smtClean="0"/>
              <a:t> Very Large Array</a:t>
            </a:r>
            <a:endParaRPr lang="en-US" sz="3600" dirty="0"/>
          </a:p>
        </p:txBody>
      </p:sp>
      <p:pic>
        <p:nvPicPr>
          <p:cNvPr id="3" name="Picture 2" descr="http://images.nrao.edu/images/vla09_2_med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88720"/>
            <a:ext cx="9144000" cy="513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182880" y="4480560"/>
            <a:ext cx="4431958" cy="1956179"/>
          </a:xfrm>
          <a:prstGeom prst="rect">
            <a:avLst/>
          </a:prstGeom>
          <a:noFill/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18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1972 – Approved by </a:t>
            </a:r>
            <a:r>
              <a:rPr lang="en-IE" sz="1800" b="1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US Congress</a:t>
            </a:r>
            <a:endParaRPr lang="en-IE" sz="1800" b="1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18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1975 – First </a:t>
            </a:r>
            <a:r>
              <a:rPr lang="en-IE" sz="1800" b="1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antenna </a:t>
            </a:r>
            <a:r>
              <a:rPr lang="en-IE" sz="18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in place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18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1980 – Full science operations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18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2001 – Complete electronics upgrade approved by </a:t>
            </a:r>
            <a:r>
              <a:rPr lang="en-IE" sz="1800" b="1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NSF (EVLA)</a:t>
            </a:r>
            <a:endParaRPr lang="en-IE" sz="1800" b="1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18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2011 – </a:t>
            </a:r>
            <a:r>
              <a:rPr lang="en-IE" sz="1800" b="1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Jansky</a:t>
            </a:r>
            <a:r>
              <a:rPr lang="en-IE" sz="18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VLA full science ops</a:t>
            </a:r>
          </a:p>
        </p:txBody>
      </p:sp>
      <p:sp>
        <p:nvSpPr>
          <p:cNvPr id="5" name="Rectangle 4"/>
          <p:cNvSpPr/>
          <p:nvPr/>
        </p:nvSpPr>
        <p:spPr>
          <a:xfrm>
            <a:off x="4206240" y="1463040"/>
            <a:ext cx="4891396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IE" b="1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~7,200 refereed papers with ~300,000 citations</a:t>
            </a:r>
          </a:p>
          <a:p>
            <a:pPr>
              <a:lnSpc>
                <a:spcPct val="110000"/>
              </a:lnSpc>
            </a:pPr>
            <a:r>
              <a:rPr lang="en-IE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~</a:t>
            </a:r>
            <a:r>
              <a:rPr lang="en-IE" b="1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500 PhD theses</a:t>
            </a:r>
          </a:p>
          <a:p>
            <a:pPr>
              <a:lnSpc>
                <a:spcPct val="110000"/>
              </a:lnSpc>
            </a:pPr>
            <a:r>
              <a:rPr lang="en-IE" b="1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Among the most productive telescopes ever</a:t>
            </a:r>
            <a:endParaRPr lang="en-IE" b="1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63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Crab Nebula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82880" y="1188719"/>
            <a:ext cx="3926205" cy="4597719"/>
          </a:xfrm>
        </p:spPr>
        <p:txBody>
          <a:bodyPr/>
          <a:lstStyle/>
          <a:p>
            <a:r>
              <a:rPr lang="en-US" dirty="0" smtClean="0"/>
              <a:t>Composite </a:t>
            </a:r>
            <a:r>
              <a:rPr lang="en-US" dirty="0"/>
              <a:t>i</a:t>
            </a:r>
            <a:r>
              <a:rPr lang="en-US" dirty="0" smtClean="0"/>
              <a:t>mage </a:t>
            </a:r>
            <a:r>
              <a:rPr lang="en-US" dirty="0"/>
              <a:t>of Crab </a:t>
            </a:r>
            <a:r>
              <a:rPr lang="en-US" dirty="0" smtClean="0"/>
              <a:t>Nebula</a:t>
            </a:r>
          </a:p>
          <a:p>
            <a:pPr lvl="1"/>
            <a:r>
              <a:rPr lang="en-US" dirty="0" smtClean="0"/>
              <a:t>VLA (radio)</a:t>
            </a:r>
          </a:p>
          <a:p>
            <a:pPr lvl="1"/>
            <a:r>
              <a:rPr lang="en-US" dirty="0" smtClean="0"/>
              <a:t>Hubble (optical)</a:t>
            </a:r>
          </a:p>
          <a:p>
            <a:pPr lvl="1"/>
            <a:r>
              <a:rPr lang="en-US" dirty="0" smtClean="0"/>
              <a:t>Chandra (X-ray)</a:t>
            </a:r>
          </a:p>
          <a:p>
            <a:pPr lvl="1"/>
            <a:r>
              <a:rPr lang="en-US" dirty="0" smtClean="0"/>
              <a:t>Spitzer (IR)</a:t>
            </a:r>
          </a:p>
          <a:p>
            <a:pPr lvl="1"/>
            <a:r>
              <a:rPr lang="en-US" dirty="0" smtClean="0"/>
              <a:t>XMM-Newton (UV)</a:t>
            </a:r>
          </a:p>
          <a:p>
            <a:r>
              <a:rPr lang="en-US" dirty="0" smtClean="0"/>
              <a:t>SN in 1054 AD; 33ms PSR</a:t>
            </a:r>
          </a:p>
          <a:p>
            <a:r>
              <a:rPr lang="en-US" dirty="0" smtClean="0"/>
              <a:t>Shows interaction of PSR, </a:t>
            </a:r>
            <a:r>
              <a:rPr lang="en-US" dirty="0"/>
              <a:t>SN </a:t>
            </a:r>
            <a:r>
              <a:rPr lang="en-US" dirty="0" smtClean="0"/>
              <a:t>ejecta, </a:t>
            </a:r>
            <a:r>
              <a:rPr lang="en-US" dirty="0"/>
              <a:t>magnetic </a:t>
            </a:r>
            <a:r>
              <a:rPr lang="en-US" dirty="0" smtClean="0"/>
              <a:t>field, wind of particles, jets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65760"/>
            <a:ext cx="5121355" cy="6150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4560" y="5852160"/>
            <a:ext cx="1778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 panose="020B0502020104020203" pitchFamily="34" charset="0"/>
              </a:rPr>
              <a:t>Dubner et al., 2017</a:t>
            </a:r>
          </a:p>
        </p:txBody>
      </p:sp>
    </p:spTree>
    <p:extLst>
      <p:ext uri="{BB962C8B-B14F-4D97-AF65-F5344CB8AC3E}">
        <p14:creationId xmlns:p14="http://schemas.microsoft.com/office/powerpoint/2010/main" val="35893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2294"/>
          <a:stretch/>
        </p:blipFill>
        <p:spPr bwMode="auto">
          <a:xfrm>
            <a:off x="5212080" y="1280160"/>
            <a:ext cx="3840480" cy="379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0208" y="145743"/>
            <a:ext cx="8802352" cy="477202"/>
          </a:xfrm>
        </p:spPr>
        <p:txBody>
          <a:bodyPr/>
          <a:lstStyle/>
          <a:p>
            <a:r>
              <a:rPr lang="en-US" sz="2800" dirty="0" smtClean="0"/>
              <a:t>Multiplicity Study of </a:t>
            </a:r>
            <a:r>
              <a:rPr lang="en-US" sz="2800" dirty="0" err="1" smtClean="0"/>
              <a:t>Protostars</a:t>
            </a:r>
            <a:r>
              <a:rPr lang="en-US" sz="2800" dirty="0" smtClean="0"/>
              <a:t> in Perseus MC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65760" y="1280160"/>
            <a:ext cx="4976261" cy="3307080"/>
          </a:xfrm>
        </p:spPr>
        <p:txBody>
          <a:bodyPr/>
          <a:lstStyle/>
          <a:p>
            <a:r>
              <a:rPr lang="en-US" dirty="0" smtClean="0"/>
              <a:t>Multiplicity study of </a:t>
            </a:r>
            <a:r>
              <a:rPr lang="en-US" dirty="0" err="1" smtClean="0"/>
              <a:t>protostars</a:t>
            </a:r>
            <a:r>
              <a:rPr lang="en-US" dirty="0" smtClean="0"/>
              <a:t> (94) in the Perseus molecular cloud</a:t>
            </a:r>
          </a:p>
          <a:p>
            <a:pPr lvl="1"/>
            <a:r>
              <a:rPr lang="en-US" dirty="0" smtClean="0"/>
              <a:t>More than half in multiple systems</a:t>
            </a:r>
          </a:p>
          <a:p>
            <a:pPr lvl="1"/>
            <a:r>
              <a:rPr lang="en-US" dirty="0" smtClean="0"/>
              <a:t>Star formation tends to produce multiples rather than single stars</a:t>
            </a:r>
          </a:p>
          <a:p>
            <a:r>
              <a:rPr lang="en-US" dirty="0" smtClean="0"/>
              <a:t>Different formation mechanisms depending upon companion separation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035040" y="5029200"/>
            <a:ext cx="292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L1448 IRS3B  = triple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0" y="4480560"/>
            <a:ext cx="1809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Tobin et al., 2016</a:t>
            </a:r>
          </a:p>
        </p:txBody>
      </p:sp>
    </p:spTree>
    <p:extLst>
      <p:ext uri="{BB962C8B-B14F-4D97-AF65-F5344CB8AC3E}">
        <p14:creationId xmlns:p14="http://schemas.microsoft.com/office/powerpoint/2010/main" val="73113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97280"/>
            <a:ext cx="4427714" cy="383284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Largescale Magnetic Field in the Antennae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39" y="1288456"/>
            <a:ext cx="4908824" cy="4603750"/>
          </a:xfrm>
        </p:spPr>
        <p:txBody>
          <a:bodyPr/>
          <a:lstStyle/>
          <a:p>
            <a:r>
              <a:rPr lang="en-US" dirty="0" smtClean="0"/>
              <a:t>VLA image of B-field in Antennae merging galaxies</a:t>
            </a:r>
          </a:p>
          <a:p>
            <a:r>
              <a:rPr lang="en-US" dirty="0" smtClean="0"/>
              <a:t>Tail highly polarized with B-field aligned with tail</a:t>
            </a:r>
          </a:p>
          <a:p>
            <a:r>
              <a:rPr lang="en-US" dirty="0" smtClean="0"/>
              <a:t>Largest detected regular field structure on galactic scales (20kpc)</a:t>
            </a:r>
          </a:p>
          <a:p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B-fields 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within merging bodies 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usually 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dominated by strong turbulent 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fields</a:t>
            </a:r>
          </a:p>
          <a:p>
            <a:pPr lvl="1"/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tudy 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shows 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tidal 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effects can produce large-scale regular field structure in the outskirts.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4937760"/>
            <a:ext cx="411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ill Sans MT" charset="0"/>
                <a:ea typeface="Gill Sans MT" charset="0"/>
                <a:cs typeface="Gill Sans MT" charset="0"/>
              </a:rPr>
              <a:t>Antennae </a:t>
            </a:r>
            <a:r>
              <a:rPr lang="en-US" sz="1600" dirty="0">
                <a:latin typeface="Gill Sans MT" charset="0"/>
                <a:ea typeface="Gill Sans MT" charset="0"/>
                <a:cs typeface="Gill Sans MT" charset="0"/>
              </a:rPr>
              <a:t>with </a:t>
            </a:r>
            <a:r>
              <a:rPr lang="en-US" sz="1600" dirty="0" smtClean="0">
                <a:latin typeface="Gill Sans MT" charset="0"/>
                <a:ea typeface="Gill Sans MT" charset="0"/>
                <a:cs typeface="Gill Sans MT" charset="0"/>
              </a:rPr>
              <a:t>GALEX, HST,  JVLA (3GHz contours), plus the </a:t>
            </a:r>
            <a:r>
              <a:rPr lang="en-US" sz="1600" dirty="0">
                <a:latin typeface="Gill Sans MT" charset="0"/>
                <a:ea typeface="Gill Sans MT" charset="0"/>
                <a:cs typeface="Gill Sans MT" charset="0"/>
              </a:rPr>
              <a:t>Faraday rotation-corrected </a:t>
            </a:r>
            <a:r>
              <a:rPr lang="en-US" sz="1600" dirty="0" smtClean="0">
                <a:latin typeface="Gill Sans MT" charset="0"/>
                <a:ea typeface="Gill Sans MT" charset="0"/>
                <a:cs typeface="Gill Sans MT" charset="0"/>
              </a:rPr>
              <a:t> B-field orientations</a:t>
            </a:r>
            <a:r>
              <a:rPr lang="en-US" sz="16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1600" dirty="0" smtClean="0">
                <a:latin typeface="Gill Sans MT" charset="0"/>
                <a:ea typeface="Gill Sans MT" charset="0"/>
                <a:cs typeface="Gill Sans MT" charset="0"/>
              </a:rPr>
              <a:t>(</a:t>
            </a:r>
            <a:r>
              <a:rPr lang="en-US" sz="1600" dirty="0" err="1" smtClean="0">
                <a:latin typeface="Gill Sans MT" charset="0"/>
                <a:ea typeface="Gill Sans MT" charset="0"/>
                <a:cs typeface="Gill Sans MT" charset="0"/>
              </a:rPr>
              <a:t>Basu</a:t>
            </a:r>
            <a:r>
              <a:rPr lang="en-US" sz="1600" dirty="0" smtClean="0">
                <a:latin typeface="Gill Sans MT" charset="0"/>
                <a:ea typeface="Gill Sans MT" charset="0"/>
                <a:cs typeface="Gill Sans MT" charset="0"/>
              </a:rPr>
              <a:t> et al., 2016)</a:t>
            </a:r>
          </a:p>
        </p:txBody>
      </p:sp>
    </p:spTree>
    <p:extLst>
      <p:ext uri="{BB962C8B-B14F-4D97-AF65-F5344CB8AC3E}">
        <p14:creationId xmlns:p14="http://schemas.microsoft.com/office/powerpoint/2010/main" val="35232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VLA Image of HL Tau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65760" y="1188720"/>
            <a:ext cx="8636000" cy="2468880"/>
          </a:xfrm>
        </p:spPr>
        <p:txBody>
          <a:bodyPr/>
          <a:lstStyle/>
          <a:p>
            <a:r>
              <a:rPr lang="en-US" dirty="0" smtClean="0"/>
              <a:t>HL Tau with VLA at 7mm </a:t>
            </a:r>
          </a:p>
          <a:p>
            <a:r>
              <a:rPr lang="en-US" dirty="0" smtClean="0"/>
              <a:t>Where are the planets? System too young for planets to form?</a:t>
            </a:r>
          </a:p>
          <a:p>
            <a:r>
              <a:rPr lang="en-US" dirty="0" smtClean="0"/>
              <a:t>Inner bright ring is clumpy, dense, massive, gravitationally unstable</a:t>
            </a:r>
          </a:p>
          <a:p>
            <a:pPr lvl="1"/>
            <a:r>
              <a:rPr lang="en-US" dirty="0" smtClean="0"/>
              <a:t>(Protoplanetary?) clump with thermal spectrum found in inner ring</a:t>
            </a:r>
          </a:p>
          <a:p>
            <a:r>
              <a:rPr lang="en-US" dirty="0" smtClean="0"/>
              <a:t>Interpretation: proto-planets only just beginning to form in ring via </a:t>
            </a:r>
            <a:r>
              <a:rPr lang="en-US" dirty="0" err="1" smtClean="0"/>
              <a:t>Rossby</a:t>
            </a:r>
            <a:r>
              <a:rPr lang="en-US" dirty="0"/>
              <a:t> </a:t>
            </a:r>
            <a:r>
              <a:rPr lang="en-US" dirty="0" smtClean="0"/>
              <a:t>Wave Instabilities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6126480" y="3566160"/>
            <a:ext cx="2965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Carrasco-Gonzalez </a:t>
            </a:r>
            <a:r>
              <a:rPr lang="en-US" sz="1600" dirty="0" smtClean="0"/>
              <a:t>et al., 2016</a:t>
            </a:r>
            <a:endParaRPr lang="en-US" sz="1600" dirty="0"/>
          </a:p>
        </p:txBody>
      </p:sp>
      <p:pic>
        <p:nvPicPr>
          <p:cNvPr id="6" name="Picture 5" descr="almahltau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4206239"/>
            <a:ext cx="3273136" cy="26372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40480"/>
            <a:ext cx="59150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8640" y="3840480"/>
            <a:ext cx="17219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Brogan et al</a:t>
            </a:r>
            <a:r>
              <a:rPr lang="en-US" sz="1600" dirty="0" smtClean="0">
                <a:latin typeface="Gill Sans MT" pitchFamily="34" charset="0"/>
                <a:cs typeface="Gill Sans" pitchFamily="17" charset="0"/>
              </a:rPr>
              <a:t>., 2014</a:t>
            </a:r>
            <a:endParaRPr lang="en-US" dirty="0"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66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566160"/>
            <a:ext cx="3655800" cy="287464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First Localization of an FRB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65760" y="1097280"/>
            <a:ext cx="4297680" cy="2245895"/>
          </a:xfrm>
        </p:spPr>
        <p:txBody>
          <a:bodyPr/>
          <a:lstStyle/>
          <a:p>
            <a:r>
              <a:rPr lang="en-US" dirty="0" smtClean="0"/>
              <a:t>VLA makes first localization of fast radio burst (FRB 121102)</a:t>
            </a:r>
          </a:p>
          <a:p>
            <a:pPr lvl="1"/>
            <a:r>
              <a:rPr lang="en-US" dirty="0" smtClean="0"/>
              <a:t>VLA appears on cover of Nature for first time</a:t>
            </a:r>
          </a:p>
          <a:p>
            <a:r>
              <a:rPr lang="en-US" dirty="0"/>
              <a:t>Increasing interest in time domain astronomy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40" y="914400"/>
            <a:ext cx="4441798" cy="5843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" y="3840480"/>
            <a:ext cx="1137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ill Sans MT" panose="020B0502020104020203" pitchFamily="34" charset="0"/>
              </a:rPr>
              <a:t>Lorimer </a:t>
            </a:r>
          </a:p>
          <a:p>
            <a:r>
              <a:rPr lang="en-US" sz="1600" dirty="0" smtClean="0">
                <a:latin typeface="Gill Sans MT" panose="020B0502020104020203" pitchFamily="34" charset="0"/>
              </a:rPr>
              <a:t>et al., 2007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66560" y="548640"/>
            <a:ext cx="2031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 panose="020B0502020104020203" pitchFamily="34" charset="0"/>
              </a:rPr>
              <a:t>Chatterjee et al., 2017</a:t>
            </a:r>
          </a:p>
        </p:txBody>
      </p:sp>
    </p:spTree>
    <p:extLst>
      <p:ext uri="{BB962C8B-B14F-4D97-AF65-F5344CB8AC3E}">
        <p14:creationId xmlns:p14="http://schemas.microsoft.com/office/powerpoint/2010/main" val="4320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Radio Afterglow of GW170817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4320" y="1097280"/>
            <a:ext cx="5509600" cy="1752600"/>
          </a:xfrm>
        </p:spPr>
        <p:txBody>
          <a:bodyPr/>
          <a:lstStyle/>
          <a:p>
            <a:r>
              <a:rPr lang="en-US" dirty="0" smtClean="0"/>
              <a:t>Radio afterglow of neutron star-neutron star merger detected with VLA</a:t>
            </a:r>
          </a:p>
          <a:p>
            <a:r>
              <a:rPr lang="en-US" dirty="0" smtClean="0"/>
              <a:t>VLA at the vanguard of multi-messenger astronomy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1463040"/>
            <a:ext cx="3288792" cy="3288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4389120"/>
            <a:ext cx="4389120" cy="2113121"/>
          </a:xfrm>
          <a:prstGeom prst="rect">
            <a:avLst/>
          </a:prstGeom>
        </p:spPr>
      </p:pic>
      <p:pic>
        <p:nvPicPr>
          <p:cNvPr id="1026" name="Picture 2" descr="par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68880"/>
            <a:ext cx="32956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760" y="5212080"/>
            <a:ext cx="1993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 panose="020B0502020104020203" pitchFamily="34" charset="0"/>
              </a:rPr>
              <a:t>Alexander et al., 2017</a:t>
            </a:r>
          </a:p>
          <a:p>
            <a:r>
              <a:rPr lang="en-US" sz="1600" dirty="0" smtClean="0">
                <a:latin typeface="Gill Sans MT" panose="020B0502020104020203" pitchFamily="34" charset="0"/>
              </a:rPr>
              <a:t>Hallinan et al., 2017</a:t>
            </a:r>
          </a:p>
          <a:p>
            <a:r>
              <a:rPr lang="en-US" sz="1600" dirty="0" smtClean="0">
                <a:latin typeface="Gill Sans MT" panose="020B0502020104020203" pitchFamily="34" charset="0"/>
              </a:rPr>
              <a:t>Mooley et al., 2018</a:t>
            </a:r>
          </a:p>
        </p:txBody>
      </p:sp>
    </p:spTree>
    <p:extLst>
      <p:ext uri="{BB962C8B-B14F-4D97-AF65-F5344CB8AC3E}">
        <p14:creationId xmlns:p14="http://schemas.microsoft.com/office/powerpoint/2010/main" val="317744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RAO_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Gill Sans MT" panose="020B0502020104020203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NRAO_Presentation_Template</Template>
  <TotalTime>1977</TotalTime>
  <Words>1184</Words>
  <Application>Microsoft Office PowerPoint</Application>
  <PresentationFormat>On-screen Show (4:3)</PresentationFormat>
  <Paragraphs>169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Gill Sans</vt:lpstr>
      <vt:lpstr>Gill Sans Light</vt:lpstr>
      <vt:lpstr>Gill Sans MT</vt:lpstr>
      <vt:lpstr>Times New Roman</vt:lpstr>
      <vt:lpstr>NRAO_Presentation_Template</vt:lpstr>
      <vt:lpstr>PowerPoint Presentation</vt:lpstr>
      <vt:lpstr>PowerPoint Presentation</vt:lpstr>
      <vt:lpstr>The Jansky Very Large Array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NRAO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McKinnon</dc:creator>
  <cp:lastModifiedBy>Mark McKinnon</cp:lastModifiedBy>
  <cp:revision>167</cp:revision>
  <cp:lastPrinted>2015-05-26T19:39:14Z</cp:lastPrinted>
  <dcterms:created xsi:type="dcterms:W3CDTF">2015-10-09T13:39:39Z</dcterms:created>
  <dcterms:modified xsi:type="dcterms:W3CDTF">2018-01-11T15:23:46Z</dcterms:modified>
</cp:coreProperties>
</file>