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60" r:id="rId2"/>
    <p:sldId id="267" r:id="rId3"/>
    <p:sldId id="261" r:id="rId4"/>
    <p:sldId id="277" r:id="rId5"/>
    <p:sldId id="284" r:id="rId6"/>
    <p:sldId id="288" r:id="rId7"/>
    <p:sldId id="287" r:id="rId8"/>
    <p:sldId id="286" r:id="rId9"/>
    <p:sldId id="265" r:id="rId10"/>
    <p:sldId id="283" r:id="rId11"/>
    <p:sldId id="275" r:id="rId12"/>
    <p:sldId id="263" r:id="rId13"/>
    <p:sldId id="264" r:id="rId14"/>
    <p:sldId id="269" r:id="rId15"/>
    <p:sldId id="270" r:id="rId16"/>
    <p:sldId id="271" r:id="rId17"/>
    <p:sldId id="273" r:id="rId18"/>
    <p:sldId id="272" r:id="rId19"/>
    <p:sldId id="278" r:id="rId20"/>
    <p:sldId id="281" r:id="rId21"/>
    <p:sldId id="290" r:id="rId22"/>
    <p:sldId id="274" r:id="rId23"/>
    <p:sldId id="279" r:id="rId24"/>
    <p:sldId id="282" r:id="rId25"/>
    <p:sldId id="280" r:id="rId26"/>
    <p:sldId id="285" r:id="rId27"/>
    <p:sldId id="276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58"/>
    <a:srgbClr val="052058"/>
    <a:srgbClr val="11264C"/>
    <a:srgbClr val="64A3F9"/>
    <a:srgbClr val="55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40" autoAdjust="0"/>
    <p:restoredTop sz="93692" autoAdjust="0"/>
  </p:normalViewPr>
  <p:slideViewPr>
    <p:cSldViewPr snapToGrid="0" snapToObjects="1">
      <p:cViewPr varScale="1">
        <p:scale>
          <a:sx n="84" d="100"/>
          <a:sy n="84" d="100"/>
        </p:scale>
        <p:origin x="192" y="600"/>
      </p:cViewPr>
      <p:guideLst>
        <p:guide orient="horz" pos="416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F8F9-169D-44DB-85CA-273403A7B9DE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562-8B63-4E12-9383-291BCD3F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99676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544290"/>
            <a:ext cx="9393008" cy="253147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8462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6" name="Picture 15" descr="AUI 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096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52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507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17763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11" y="6419638"/>
            <a:ext cx="639592" cy="3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55AA-1BD5-446E-819C-59471BEAD13B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245055" y="4330793"/>
            <a:ext cx="42171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 smtClean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 smtClean="0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28143" y="5348749"/>
            <a:ext cx="6250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 smtClean="0">
                <a:latin typeface="Gill Sans MT" charset="0"/>
                <a:cs typeface="Gill Sans" charset="0"/>
              </a:rPr>
            </a:br>
            <a:r>
              <a:rPr lang="en-US" sz="1400" i="1" dirty="0" smtClean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  <p:pic>
        <p:nvPicPr>
          <p:cNvPr id="5" name="Picture 4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7" y="1358876"/>
            <a:ext cx="1966468" cy="25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6" y="1006746"/>
            <a:ext cx="4770975" cy="2923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11" y="6419638"/>
            <a:ext cx="639592" cy="3919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55AA-1BD5-446E-819C-59471BEAD13B}" type="datetimeFigureOut">
              <a:rPr lang="en-US" smtClean="0"/>
              <a:t>1/8/18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C790-F465-4DDA-B916-E26850E491C6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5273-DEFA-400C-A8B3-F800DF92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55AA-1BD5-446E-819C-59471BEAD13B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03260" y="6173799"/>
            <a:ext cx="935052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031"/>
            <a:ext cx="9144000" cy="482203"/>
          </a:xfrm>
          <a:prstGeom prst="rect">
            <a:avLst/>
          </a:prstGeom>
        </p:spPr>
      </p:pic>
      <p:pic>
        <p:nvPicPr>
          <p:cNvPr id="13" name="Picture 12" descr="AUI Logo_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4" y="6382507"/>
            <a:ext cx="600744" cy="4291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11671" y="6510864"/>
            <a:ext cx="3769084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2735580" y="6405805"/>
            <a:ext cx="3672840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AAS</a:t>
            </a:r>
            <a:r>
              <a:rPr lang="en-US" sz="1400" b="1" baseline="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 January 2017</a:t>
            </a:r>
            <a:endParaRPr lang="en-US" sz="1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4" r:id="rId3"/>
    <p:sldLayoutId id="2147483665" r:id="rId4"/>
    <p:sldLayoutId id="214748367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c.nrao.edu/~smyers/vlass/VLASS1.1/pubimages/ALLPNG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chive-new.nrao.edu/vlass/quickloo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Relationship Id="rId25" Type="http://schemas.openxmlformats.org/officeDocument/2006/relationships/image" Target="../media/image46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tif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3438" y="5076847"/>
            <a:ext cx="7137082" cy="1339193"/>
          </a:xfrm>
        </p:spPr>
        <p:txBody>
          <a:bodyPr/>
          <a:lstStyle/>
          <a:p>
            <a:r>
              <a:rPr lang="en-US" dirty="0" smtClean="0"/>
              <a:t>Mark </a:t>
            </a:r>
            <a:r>
              <a:rPr lang="en-US" dirty="0" smtClean="0"/>
              <a:t>Lacy, VLASS Project Scientist.</a:t>
            </a:r>
          </a:p>
          <a:p>
            <a:r>
              <a:rPr lang="en-US" dirty="0" smtClean="0"/>
              <a:t>On behalf of the VLASS Project and Survey Science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Commensal surveys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39" y="1177636"/>
            <a:ext cx="5191444" cy="4603750"/>
          </a:xfrm>
        </p:spPr>
        <p:txBody>
          <a:bodyPr/>
          <a:lstStyle/>
          <a:p>
            <a:r>
              <a:rPr lang="en-US" sz="2000" dirty="0" smtClean="0"/>
              <a:t>Two survey programs will run in parallel with VLASS:</a:t>
            </a:r>
          </a:p>
          <a:p>
            <a:pPr lvl="1"/>
            <a:r>
              <a:rPr lang="en-US" sz="2000" i="1" dirty="0" err="1" smtClean="0"/>
              <a:t>Realfast</a:t>
            </a:r>
            <a:r>
              <a:rPr lang="en-US" sz="2000" i="1" dirty="0" smtClean="0"/>
              <a:t> (PI C. Law) </a:t>
            </a:r>
            <a:r>
              <a:rPr lang="en-US" sz="2000" dirty="0" smtClean="0"/>
              <a:t>is a fast transient survey that uses a fast-sampled data stream from the VLA correlator to search for fast transients in real time.</a:t>
            </a:r>
            <a:endParaRPr lang="en-US" sz="2000" i="1" dirty="0" smtClean="0"/>
          </a:p>
          <a:p>
            <a:pPr lvl="1"/>
            <a:r>
              <a:rPr lang="en-US" sz="2000" dirty="0" smtClean="0"/>
              <a:t>VLITE </a:t>
            </a:r>
            <a:r>
              <a:rPr lang="en-US" sz="2000" i="1" dirty="0" smtClean="0"/>
              <a:t>(PI T. Clarke) </a:t>
            </a:r>
            <a:r>
              <a:rPr lang="en-US" sz="2000" dirty="0" smtClean="0"/>
              <a:t>uses the VLA low-band receivers (at prime focus) to observe commensally at 320-384MHz with the high frequency Cass feeds that are used for the main survey.</a:t>
            </a:r>
          </a:p>
          <a:p>
            <a:r>
              <a:rPr lang="en-US" sz="2000" dirty="0" smtClean="0"/>
              <a:t>Both these systems run at the VLA in any case, but the VLASS observations are perfect for increasing their programs to all-sky coverage.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83" y="1757232"/>
            <a:ext cx="3444557" cy="34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VLASS</a:t>
            </a:r>
            <a:r>
              <a:rPr lang="en-US" dirty="0" smtClean="0"/>
              <a:t>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VLASS will be taken in three epochs, observing half the sky in each B-array configuration over a seven year period (ending in 2024). </a:t>
            </a:r>
            <a:endParaRPr lang="en-US" dirty="0" smtClean="0"/>
          </a:p>
          <a:p>
            <a:r>
              <a:rPr lang="en-US" dirty="0" smtClean="0"/>
              <a:t>Additionally, a </a:t>
            </a:r>
            <a:r>
              <a:rPr lang="en-US" dirty="0" smtClean="0"/>
              <a:t> </a:t>
            </a:r>
            <a:r>
              <a:rPr lang="en-US" dirty="0" smtClean="0"/>
              <a:t>pilot </a:t>
            </a:r>
            <a:r>
              <a:rPr lang="en-US" dirty="0" smtClean="0"/>
              <a:t>survey was carried out </a:t>
            </a:r>
            <a:r>
              <a:rPr lang="en-US" dirty="0" smtClean="0"/>
              <a:t>during the Summer of 2016. </a:t>
            </a:r>
          </a:p>
          <a:p>
            <a:r>
              <a:rPr lang="en-US" dirty="0" smtClean="0"/>
              <a:t>The first half of the first epoch of the full survey will be completed in </a:t>
            </a:r>
            <a:r>
              <a:rPr lang="en-US" dirty="0" smtClean="0"/>
              <a:t>February 2018.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11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VLASS Pilot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~200hr survey conducted 2016 </a:t>
            </a:r>
            <a:r>
              <a:rPr lang="en-US" dirty="0" smtClean="0"/>
              <a:t>June-September</a:t>
            </a:r>
            <a:r>
              <a:rPr lang="en-US" dirty="0"/>
              <a:t>.</a:t>
            </a:r>
          </a:p>
          <a:p>
            <a:r>
              <a:rPr lang="en-US" dirty="0"/>
              <a:t>Covered well-studied galactic and extragalactic fields.</a:t>
            </a:r>
          </a:p>
          <a:p>
            <a:r>
              <a:rPr lang="en-US" dirty="0"/>
              <a:t>Depth varied from single passes to 3-repeat</a:t>
            </a:r>
          </a:p>
          <a:p>
            <a:r>
              <a:rPr lang="en-US" dirty="0"/>
              <a:t>COSMOS and SDSS Stripe-82 were observed in 3 epochs separated by a few weeks.</a:t>
            </a:r>
          </a:p>
          <a:p>
            <a:r>
              <a:rPr lang="en-US" dirty="0"/>
              <a:t>Raw data </a:t>
            </a:r>
            <a:r>
              <a:rPr lang="en-US" dirty="0" smtClean="0"/>
              <a:t>available </a:t>
            </a:r>
            <a:r>
              <a:rPr lang="en-US" dirty="0"/>
              <a:t>from the NRAO </a:t>
            </a:r>
            <a:r>
              <a:rPr lang="en-US" dirty="0" smtClean="0"/>
              <a:t>archive.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3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Pilot Survey Coverage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6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VLASS Epoch 1, pass 1 (VLASS1.1)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177636"/>
            <a:ext cx="8636000" cy="2012131"/>
          </a:xfrm>
        </p:spPr>
        <p:txBody>
          <a:bodyPr/>
          <a:lstStyle/>
          <a:p>
            <a:r>
              <a:rPr lang="en-US" dirty="0" smtClean="0"/>
              <a:t>Ongoing now.</a:t>
            </a:r>
          </a:p>
          <a:p>
            <a:r>
              <a:rPr lang="en-US" dirty="0" smtClean="0"/>
              <a:t>Observing half the sky, including pilot areas.</a:t>
            </a:r>
          </a:p>
          <a:p>
            <a:r>
              <a:rPr lang="en-US" dirty="0" smtClean="0"/>
              <a:t>B-array observations started in September 2017.</a:t>
            </a:r>
          </a:p>
          <a:p>
            <a:r>
              <a:rPr lang="en-US" dirty="0" smtClean="0"/>
              <a:t>Moving to hybrid </a:t>
            </a:r>
            <a:r>
              <a:rPr lang="en-US" dirty="0" err="1" smtClean="0"/>
              <a:t>BnA</a:t>
            </a:r>
            <a:r>
              <a:rPr lang="en-US" dirty="0" smtClean="0"/>
              <a:t> in January 2018 to observe southern sky.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1" y="3189767"/>
            <a:ext cx="6549656" cy="32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VLASS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Images </a:t>
            </a:r>
            <a:r>
              <a:rPr lang="en-US" dirty="0"/>
              <a:t>from </a:t>
            </a:r>
            <a:r>
              <a:rPr lang="en-US" dirty="0">
                <a:hlinkClick r:id="rId2"/>
              </a:rPr>
              <a:t>https://archive-new.nrao.edu/vlass/quicklook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See also (unofficial) </a:t>
            </a:r>
            <a:r>
              <a:rPr lang="en-US" dirty="0" err="1" smtClean="0"/>
              <a:t>Aladin</a:t>
            </a:r>
            <a:r>
              <a:rPr lang="en-US" dirty="0" smtClean="0"/>
              <a:t>-Lite viewer:</a:t>
            </a:r>
          </a:p>
          <a:p>
            <a:pPr lvl="1"/>
            <a:r>
              <a:rPr lang="en-US" sz="2000" dirty="0">
                <a:hlinkClick r:id="rId3"/>
              </a:rPr>
              <a:t>http://www.aoc.nrao.edu/~smyers/vlass/VLASS1.1/pubimages/ALLPNG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417420" y="2619612"/>
            <a:ext cx="6301576" cy="3161774"/>
            <a:chOff x="1433131" y="2961440"/>
            <a:chExt cx="6301576" cy="31617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31" y="2961440"/>
              <a:ext cx="3257909" cy="31617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084" y="3194922"/>
              <a:ext cx="2313623" cy="24607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808514" y="3233057"/>
              <a:ext cx="2563586" cy="11266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24843" y="4425288"/>
              <a:ext cx="2596241" cy="12303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433131" y="2961440"/>
              <a:ext cx="558955" cy="233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040" y="145743"/>
            <a:ext cx="8513168" cy="524500"/>
          </a:xfrm>
        </p:spPr>
        <p:txBody>
          <a:bodyPr/>
          <a:lstStyle/>
          <a:p>
            <a:r>
              <a:rPr lang="en-US" dirty="0" smtClean="0"/>
              <a:t>Source counts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177636"/>
            <a:ext cx="8636000" cy="524500"/>
          </a:xfrm>
        </p:spPr>
        <p:txBody>
          <a:bodyPr/>
          <a:lstStyle/>
          <a:p>
            <a:r>
              <a:rPr lang="en-US" dirty="0" smtClean="0"/>
              <a:t>Most sources are resolved in the 2.5” beam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28" y="1685029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Spectral indices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177636"/>
            <a:ext cx="4106195" cy="4603750"/>
          </a:xfrm>
        </p:spPr>
        <p:txBody>
          <a:bodyPr/>
          <a:lstStyle/>
          <a:p>
            <a:r>
              <a:rPr lang="en-US" dirty="0" smtClean="0"/>
              <a:t>The octave-wide bandwidth allows spectral index </a:t>
            </a:r>
            <a:r>
              <a:rPr lang="en-US" dirty="0" smtClean="0"/>
              <a:t>estimates</a:t>
            </a:r>
            <a:r>
              <a:rPr lang="en-US" dirty="0"/>
              <a:t> </a:t>
            </a:r>
            <a:r>
              <a:rPr lang="en-US" dirty="0" smtClean="0"/>
              <a:t>either from cubes or from the ratio of the 1</a:t>
            </a:r>
            <a:r>
              <a:rPr lang="en-US" baseline="30000" dirty="0" smtClean="0"/>
              <a:t>st</a:t>
            </a:r>
            <a:r>
              <a:rPr lang="en-US" dirty="0" smtClean="0"/>
              <a:t> and 0</a:t>
            </a:r>
            <a:r>
              <a:rPr lang="en-US" baseline="30000" dirty="0" smtClean="0"/>
              <a:t>th</a:t>
            </a:r>
            <a:r>
              <a:rPr lang="en-US" dirty="0" smtClean="0"/>
              <a:t> Taylor-term images.</a:t>
            </a:r>
            <a:endParaRPr lang="en-US" dirty="0" smtClean="0"/>
          </a:p>
          <a:p>
            <a:r>
              <a:rPr lang="en-US" dirty="0" smtClean="0"/>
              <a:t>Works well at high S:N.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63" y="1372415"/>
            <a:ext cx="4322148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Polarimetry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177636"/>
            <a:ext cx="4357986" cy="2108903"/>
          </a:xfrm>
        </p:spPr>
        <p:txBody>
          <a:bodyPr/>
          <a:lstStyle/>
          <a:p>
            <a:r>
              <a:rPr lang="en-US" sz="1800" dirty="0" smtClean="0"/>
              <a:t>Comparing to NVSS, mean polarization similar.</a:t>
            </a:r>
          </a:p>
          <a:p>
            <a:r>
              <a:rPr lang="en-US" sz="1800" dirty="0" smtClean="0"/>
              <a:t>See a lot more structure in the RM that is washed out in the low resolution NVSS data.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" y="3638286"/>
            <a:ext cx="4744278" cy="2388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21" y="967410"/>
            <a:ext cx="4174334" cy="3357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1640" y="4815840"/>
            <a:ext cx="296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Images courtesy of L. Rudnick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Lessons learned from the pilot and first pass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 dirty="0" smtClean="0"/>
              <a:t>Inevitably, we </a:t>
            </a:r>
            <a:r>
              <a:rPr lang="en-US" sz="2800" dirty="0" smtClean="0"/>
              <a:t>learned </a:t>
            </a:r>
            <a:r>
              <a:rPr lang="en-US" sz="2800" dirty="0" smtClean="0"/>
              <a:t>a lot</a:t>
            </a:r>
            <a:r>
              <a:rPr lang="mr-IN" sz="2800" dirty="0" smtClean="0"/>
              <a:t>…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Data compression due to high levels of RFI</a:t>
            </a:r>
          </a:p>
          <a:p>
            <a:pPr lvl="2"/>
            <a:r>
              <a:rPr lang="en-US" sz="2400" dirty="0" smtClean="0"/>
              <a:t>Have a solution for the </a:t>
            </a:r>
            <a:r>
              <a:rPr lang="en-US" sz="2400" dirty="0" smtClean="0"/>
              <a:t>less severe cases.</a:t>
            </a:r>
            <a:endParaRPr lang="en-US" sz="2400" dirty="0" smtClean="0"/>
          </a:p>
          <a:p>
            <a:pPr lvl="1"/>
            <a:r>
              <a:rPr lang="en-US" sz="2400" dirty="0" smtClean="0"/>
              <a:t>Scheduling </a:t>
            </a:r>
            <a:endParaRPr lang="en-US" sz="2400" dirty="0" smtClean="0"/>
          </a:p>
          <a:p>
            <a:pPr lvl="2"/>
            <a:r>
              <a:rPr lang="en-US" sz="2400" dirty="0" smtClean="0"/>
              <a:t>is very difficult, particularly with queue scheduling combined with the need for </a:t>
            </a:r>
            <a:r>
              <a:rPr lang="en-US" sz="2400" dirty="0" err="1" smtClean="0"/>
              <a:t>parallactic</a:t>
            </a:r>
            <a:r>
              <a:rPr lang="en-US" sz="2400" dirty="0" smtClean="0"/>
              <a:t> angle coverage for polarization calibration and constraints from geostationary satellites near the equator.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02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the VLA Sky Survey?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All the sky the VLA can see (Dec &gt;-40).</a:t>
            </a:r>
          </a:p>
          <a:p>
            <a:r>
              <a:rPr lang="en-US" dirty="0" smtClean="0"/>
              <a:t>Three epochs, each epoch separated by 32 months.</a:t>
            </a:r>
          </a:p>
          <a:p>
            <a:r>
              <a:rPr lang="en-US" dirty="0" smtClean="0"/>
              <a:t>S-band (2-4GHz), IQU polarization.</a:t>
            </a:r>
          </a:p>
          <a:p>
            <a:r>
              <a:rPr lang="en-US" dirty="0" smtClean="0"/>
              <a:t>Depth 120μJy per epoch, 70μJy combined.</a:t>
            </a:r>
          </a:p>
          <a:p>
            <a:r>
              <a:rPr lang="en-US" dirty="0" smtClean="0"/>
              <a:t>2.5” resolution – better than any previous large area radio survey.</a:t>
            </a:r>
          </a:p>
          <a:p>
            <a:r>
              <a:rPr lang="en-US" dirty="0" smtClean="0"/>
              <a:t>Pilot </a:t>
            </a:r>
            <a:r>
              <a:rPr lang="en-US" dirty="0" smtClean="0"/>
              <a:t>survey observations were executed in the </a:t>
            </a:r>
            <a:r>
              <a:rPr lang="en-US" dirty="0" smtClean="0"/>
              <a:t>Summer </a:t>
            </a:r>
            <a:r>
              <a:rPr lang="en-US" dirty="0" smtClean="0"/>
              <a:t>of 2016</a:t>
            </a:r>
            <a:r>
              <a:rPr lang="en-US" dirty="0" smtClean="0"/>
              <a:t>.</a:t>
            </a:r>
          </a:p>
          <a:p>
            <a:r>
              <a:rPr lang="en-US" dirty="0"/>
              <a:t>Observations of the full survey started in September 2017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Observation of the 3</a:t>
            </a:r>
            <a:r>
              <a:rPr lang="en-US" baseline="30000" dirty="0" smtClean="0"/>
              <a:t>rd</a:t>
            </a:r>
            <a:r>
              <a:rPr lang="en-US" dirty="0" smtClean="0"/>
              <a:t> epoch will be completed in 2024, completing ~5520hr of observing.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Lessons learned -2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177636"/>
            <a:ext cx="3436960" cy="4603750"/>
          </a:xfrm>
        </p:spPr>
        <p:txBody>
          <a:bodyPr/>
          <a:lstStyle/>
          <a:p>
            <a:r>
              <a:rPr lang="en-US" dirty="0"/>
              <a:t>Ghost images</a:t>
            </a:r>
          </a:p>
          <a:p>
            <a:pPr lvl="1"/>
            <a:r>
              <a:rPr lang="en-US" dirty="0"/>
              <a:t>If data is assigned by the software to the wrong scan, it can lead to ghost images in the OTF mapping. Luckily easy to identify as they are </a:t>
            </a:r>
            <a:r>
              <a:rPr lang="en-US" dirty="0" smtClean="0"/>
              <a:t>almost exactly 3</a:t>
            </a:r>
            <a:r>
              <a:rPr lang="en-US" dirty="0"/>
              <a:t>’ in RA from the original. Also very rare (~0.03</a:t>
            </a:r>
            <a:r>
              <a:rPr lang="en-US" dirty="0" smtClean="0"/>
              <a:t>% of sources).</a:t>
            </a:r>
          </a:p>
          <a:p>
            <a:pPr lvl="1"/>
            <a:r>
              <a:rPr lang="en-US" dirty="0" smtClean="0"/>
              <a:t>Working on flagging these in the UV data.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0" y="1472648"/>
            <a:ext cx="5290820" cy="40137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78680" y="3550920"/>
            <a:ext cx="3429000" cy="350520"/>
          </a:xfrm>
          <a:prstGeom prst="straightConnector1">
            <a:avLst/>
          </a:prstGeom>
          <a:ln w="444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77840" y="3901441"/>
            <a:ext cx="162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180 </a:t>
            </a:r>
            <a:r>
              <a:rPr lang="en-US" dirty="0" err="1" smtClean="0">
                <a:latin typeface="Gill Sans MT" panose="020B0502020104020203" pitchFamily="34" charset="0"/>
              </a:rPr>
              <a:t>arcsec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1" y="4787272"/>
            <a:ext cx="1757318" cy="1042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715" y="17317202"/>
            <a:ext cx="1080779" cy="711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06" y="3558779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89" y="2330285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07" y="2330285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06" y="4800600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800600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07" y="4800600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55" y="3558779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6" y="4800600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07" y="3558779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3" y="3558779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558779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06" y="2330285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47" y="3582123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3" y="2330285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16957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6" y="2330285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07" y="1059938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89" y="1059938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06" y="1059938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59938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6" y="1059938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3" y="1059938"/>
            <a:ext cx="1028700" cy="10287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8819006" y="15941705"/>
            <a:ext cx="24005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images are 2 arcminutes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12169" y="4759362"/>
            <a:ext cx="142197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All images are 2 arcminutes, produced with the VLA quick look imaging pipeline.</a:t>
            </a:r>
          </a:p>
          <a:p>
            <a:endParaRPr lang="en-US" sz="1050" i="1" dirty="0"/>
          </a:p>
          <a:p>
            <a:r>
              <a:rPr lang="en-US" sz="1050" i="1" dirty="0"/>
              <a:t>B. Kent and the VLASS team</a:t>
            </a:r>
          </a:p>
        </p:txBody>
      </p:sp>
    </p:spTree>
    <p:extLst>
      <p:ext uri="{BB962C8B-B14F-4D97-AF65-F5344CB8AC3E}">
        <p14:creationId xmlns:p14="http://schemas.microsoft.com/office/powerpoint/2010/main" val="10831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Single epoch imaging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Quicklook</a:t>
            </a:r>
            <a:r>
              <a:rPr lang="en-US" dirty="0" smtClean="0"/>
              <a:t>” images produced so far are in Stokes I only and coarsely sampled</a:t>
            </a:r>
          </a:p>
          <a:p>
            <a:r>
              <a:rPr lang="en-US" dirty="0" smtClean="0"/>
              <a:t>Over the next year, we will make “Single Epoch” images, which will be better </a:t>
            </a:r>
            <a:r>
              <a:rPr lang="en-US" dirty="0" smtClean="0"/>
              <a:t>sampled, and utilize improved imaging algorithms. </a:t>
            </a:r>
            <a:endParaRPr lang="en-US" dirty="0" smtClean="0"/>
          </a:p>
          <a:p>
            <a:r>
              <a:rPr lang="en-US" dirty="0" smtClean="0"/>
              <a:t>Full Stokes </a:t>
            </a:r>
            <a:r>
              <a:rPr lang="en-US" dirty="0" smtClean="0"/>
              <a:t>cubes with 128MHz channels </a:t>
            </a:r>
            <a:r>
              <a:rPr lang="en-US" dirty="0" smtClean="0"/>
              <a:t>will be produced, and about 10% of the sky around bright sources (all we can afford to store), will be archived at NRAO.</a:t>
            </a:r>
          </a:p>
          <a:p>
            <a:r>
              <a:rPr lang="en-US" dirty="0" smtClean="0"/>
              <a:t>Cubes will be stored as planes, users will download the planes for a given cube and use a CASA script to assemble into a cube.</a:t>
            </a:r>
          </a:p>
          <a:p>
            <a:pPr lvl="1"/>
            <a:r>
              <a:rPr lang="en-US" dirty="0" smtClean="0"/>
              <a:t>Means we can easily deal with varying beams as a function of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Cumulative imaging.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Once more than one epoch is complete over the whole sky we will </a:t>
            </a:r>
            <a:r>
              <a:rPr lang="en-US" dirty="0" err="1" smtClean="0"/>
              <a:t>coadd</a:t>
            </a:r>
            <a:r>
              <a:rPr lang="en-US" dirty="0" smtClean="0"/>
              <a:t> the epochs.</a:t>
            </a:r>
          </a:p>
          <a:p>
            <a:r>
              <a:rPr lang="en-US" dirty="0" smtClean="0"/>
              <a:t>Cumulative products will be similar to the Single Epoch ones, but </a:t>
            </a:r>
            <a:r>
              <a:rPr lang="en-US" dirty="0" smtClean="0"/>
              <a:t>deeper.</a:t>
            </a:r>
          </a:p>
          <a:p>
            <a:pPr lvl="1"/>
            <a:r>
              <a:rPr lang="en-US" dirty="0" smtClean="0"/>
              <a:t>Will also include “fine” cubes around very bright sources (16MHz channels) and spectral curvature images.</a:t>
            </a:r>
            <a:endParaRPr lang="en-US" dirty="0" smtClean="0"/>
          </a:p>
          <a:p>
            <a:r>
              <a:rPr lang="en-US" dirty="0" smtClean="0"/>
              <a:t>If developed in time, algorithms to deal correctly </a:t>
            </a:r>
            <a:r>
              <a:rPr lang="en-US" dirty="0" smtClean="0"/>
              <a:t>with sources that vary between epochs (breaking the “stationary sky” assumption of imaging) will </a:t>
            </a:r>
            <a:r>
              <a:rPr lang="en-US" dirty="0" smtClean="0"/>
              <a:t>be implemented.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VLASS will produce a large amount of data:</a:t>
            </a:r>
          </a:p>
          <a:p>
            <a:pPr lvl="1"/>
            <a:r>
              <a:rPr lang="en-US" dirty="0" smtClean="0"/>
              <a:t>0.5PB of raw data</a:t>
            </a:r>
          </a:p>
          <a:p>
            <a:pPr lvl="1"/>
            <a:r>
              <a:rPr lang="en-US" dirty="0" smtClean="0"/>
              <a:t>99TB of continuum images</a:t>
            </a:r>
          </a:p>
          <a:p>
            <a:pPr lvl="1"/>
            <a:r>
              <a:rPr lang="en-US" dirty="0" smtClean="0"/>
              <a:t>234TB of image cubes (for 10% of the sky, too expensive to store the whole sky).</a:t>
            </a:r>
          </a:p>
          <a:p>
            <a:r>
              <a:rPr lang="en-US" dirty="0" smtClean="0"/>
              <a:t>Most processing will be done using the in-house cluster, though we may use cloud services e.g. AWS for some.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2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Enhanced Data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NRAO does not have the resources to fully exploit the VLASS dataset</a:t>
            </a:r>
          </a:p>
          <a:p>
            <a:r>
              <a:rPr lang="en-US" sz="2000" dirty="0" smtClean="0"/>
              <a:t>We are therefore collaborating with external groups to produce enhanced data products.</a:t>
            </a:r>
          </a:p>
          <a:p>
            <a:r>
              <a:rPr lang="en-US" sz="2000" dirty="0" smtClean="0"/>
              <a:t>These are likely to include:</a:t>
            </a:r>
          </a:p>
          <a:p>
            <a:pPr lvl="1"/>
            <a:r>
              <a:rPr lang="en-US" sz="2000" dirty="0" smtClean="0"/>
              <a:t>Transient Object Catalogs and Alerts</a:t>
            </a:r>
          </a:p>
          <a:p>
            <a:pPr lvl="1"/>
            <a:r>
              <a:rPr lang="en-US" sz="2000" dirty="0" smtClean="0"/>
              <a:t>Rotation measure images and catalogs</a:t>
            </a:r>
          </a:p>
          <a:p>
            <a:pPr lvl="1"/>
            <a:r>
              <a:rPr lang="en-US" sz="2000" dirty="0" smtClean="0"/>
              <a:t>Full spectral resolution image cubes</a:t>
            </a:r>
          </a:p>
          <a:p>
            <a:pPr lvl="1"/>
            <a:r>
              <a:rPr lang="en-US" sz="2000" dirty="0" smtClean="0"/>
              <a:t>Light curves for variable sources</a:t>
            </a:r>
          </a:p>
          <a:p>
            <a:pPr lvl="1"/>
            <a:r>
              <a:rPr lang="en-US" sz="2000" dirty="0" smtClean="0"/>
              <a:t>Improved catalogs, with </a:t>
            </a:r>
            <a:r>
              <a:rPr lang="en-US" sz="2000" dirty="0" err="1" smtClean="0"/>
              <a:t>multiwavelength</a:t>
            </a:r>
            <a:r>
              <a:rPr lang="en-US" sz="2000" dirty="0" smtClean="0"/>
              <a:t> associations.</a:t>
            </a:r>
          </a:p>
          <a:p>
            <a:r>
              <a:rPr lang="en-US" sz="2000" dirty="0" smtClean="0"/>
              <a:t>Collaborators include the Canadian CIRADA program (funded through CFI) and the South African IDIA program.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5120640"/>
            <a:ext cx="3840480" cy="1011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5120640"/>
            <a:ext cx="3606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407670" y="0"/>
            <a:ext cx="9730740" cy="6248400"/>
            <a:chOff x="16803" y="0"/>
            <a:chExt cx="9127197" cy="560832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3" y="1"/>
              <a:ext cx="6044816" cy="5608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50" y="0"/>
              <a:ext cx="3163750" cy="26974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875" y="2697480"/>
              <a:ext cx="3127125" cy="291084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43840" y="1481850"/>
            <a:ext cx="8427720" cy="3539430"/>
          </a:xfrm>
          <a:prstGeom prst="rect">
            <a:avLst/>
          </a:prstGeom>
          <a:solidFill>
            <a:schemeClr val="dk1">
              <a:alpha val="4000"/>
            </a:schemeClr>
          </a:solidFill>
          <a:ln>
            <a:solidFill>
              <a:schemeClr val="dk1">
                <a:shade val="50000"/>
                <a:alpha val="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How to get involved: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VLASS has been community led from the start </a:t>
            </a:r>
            <a:r>
              <a:rPr lang="mr-I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–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this is your survey!</a:t>
            </a:r>
          </a:p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If you are interested in getting involved, the Science Working Groups are always open to new members, follow the link to the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Google Group on https://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science.nrao.edu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/science/surveys/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vlass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</a:t>
            </a:r>
            <a:endParaRPr lang="en-US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VLASS related presentations at AAS 231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Oral: 231.02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Radio Transients in 1333 deg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of the VLA Sky Survey Pilot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Dillon Dong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Gregg Hallinan; Steven T. Myers; </a:t>
            </a:r>
            <a:r>
              <a:rPr lang="en-US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Kunal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Mooley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Oral: 231.08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The VLA Sky Survey (VLASS): Overview and First Results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Steven T. </a:t>
            </a:r>
            <a:r>
              <a:rPr lang="en-US" sz="20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Myers</a:t>
            </a:r>
          </a:p>
          <a:p>
            <a:r>
              <a:rPr lang="en-US" sz="2000" dirty="0" smtClean="0"/>
              <a:t>Poster: 342.14</a:t>
            </a:r>
            <a:r>
              <a:rPr lang="en-US" sz="2000" dirty="0"/>
              <a:t>. The Very Large Array Data Processing Pipeline</a:t>
            </a:r>
            <a:br>
              <a:rPr lang="en-US" sz="2000" dirty="0"/>
            </a:br>
            <a:r>
              <a:rPr lang="en-US" sz="2000" i="1" u="sng" dirty="0"/>
              <a:t>Brian R. Kent</a:t>
            </a:r>
            <a:r>
              <a:rPr lang="en-US" sz="2000" i="1" dirty="0"/>
              <a:t>; Joseph S. Masters; Claire J. Chandler; Lindsey E. Davis; Jeffrey S. Kern; </a:t>
            </a:r>
            <a:r>
              <a:rPr lang="en-US" sz="2000" i="1" dirty="0" err="1"/>
              <a:t>Juergen</a:t>
            </a:r>
            <a:r>
              <a:rPr lang="en-US" sz="2000" i="1" dirty="0"/>
              <a:t> </a:t>
            </a:r>
            <a:r>
              <a:rPr lang="en-US" sz="2000" i="1" dirty="0" err="1"/>
              <a:t>Ott</a:t>
            </a:r>
            <a:r>
              <a:rPr lang="en-US" sz="2000" i="1" dirty="0"/>
              <a:t>; Frank K. </a:t>
            </a:r>
            <a:r>
              <a:rPr lang="en-US" sz="2000" i="1" dirty="0" err="1"/>
              <a:t>Schinzel</a:t>
            </a:r>
            <a:r>
              <a:rPr lang="en-US" sz="2000" i="1" dirty="0"/>
              <a:t>; Drew Medlin; Dirk </a:t>
            </a:r>
            <a:r>
              <a:rPr lang="en-US" sz="2000" i="1" dirty="0" err="1"/>
              <a:t>Muders</a:t>
            </a:r>
            <a:r>
              <a:rPr lang="en-US" sz="2000" i="1" dirty="0"/>
              <a:t>; Stewart Williams; Vincent C. </a:t>
            </a:r>
            <a:r>
              <a:rPr lang="en-US" sz="2000" i="1" dirty="0" err="1"/>
              <a:t>Geers</a:t>
            </a:r>
            <a:r>
              <a:rPr lang="en-US" sz="2000" i="1" dirty="0"/>
              <a:t>; Emmanuel </a:t>
            </a:r>
            <a:r>
              <a:rPr lang="en-US" sz="2000" i="1" dirty="0" err="1"/>
              <a:t>Momjian</a:t>
            </a:r>
            <a:r>
              <a:rPr lang="en-US" sz="2000" i="1" dirty="0"/>
              <a:t>; Bryan J. Butler; Takeshi </a:t>
            </a:r>
            <a:r>
              <a:rPr lang="en-US" sz="2000" i="1" dirty="0" err="1"/>
              <a:t>Nakazato</a:t>
            </a:r>
            <a:r>
              <a:rPr lang="en-US" sz="2000" i="1" dirty="0"/>
              <a:t>; </a:t>
            </a:r>
            <a:r>
              <a:rPr lang="en-US" sz="2000" i="1" dirty="0" err="1"/>
              <a:t>Kanako</a:t>
            </a:r>
            <a:r>
              <a:rPr lang="en-US" sz="2000" i="1" dirty="0"/>
              <a:t> Sugimoto</a:t>
            </a:r>
            <a:endParaRPr lang="en-US" sz="2000" i="1" u="sng" dirty="0" smtClean="0"/>
          </a:p>
          <a:p>
            <a:r>
              <a:rPr lang="en-US" sz="2000" dirty="0" smtClean="0"/>
              <a:t>Poster: 342.30</a:t>
            </a:r>
            <a:r>
              <a:rPr lang="en-US" sz="2000" dirty="0"/>
              <a:t>. VLITE Surveys the Sky: A 340 MHz Companion to the VLA Sky Survey (VLASS)</a:t>
            </a:r>
            <a:br>
              <a:rPr lang="en-US" sz="2000" dirty="0"/>
            </a:br>
            <a:r>
              <a:rPr lang="en-US" sz="2000" i="1" u="sng" dirty="0"/>
              <a:t>Wendy Peters</a:t>
            </a:r>
            <a:r>
              <a:rPr lang="en-US" sz="2000" i="1" dirty="0"/>
              <a:t>; Tracy Clarke; Walter </a:t>
            </a:r>
            <a:r>
              <a:rPr lang="en-US" sz="2000" i="1" dirty="0" err="1"/>
              <a:t>Brisken</a:t>
            </a:r>
            <a:r>
              <a:rPr lang="en-US" sz="2000" i="1" dirty="0"/>
              <a:t>; William Cotton; Emily E. Richards; Simona </a:t>
            </a:r>
            <a:r>
              <a:rPr lang="en-US" sz="2000" i="1" dirty="0" err="1"/>
              <a:t>Giacintucci</a:t>
            </a:r>
            <a:r>
              <a:rPr lang="en-US" sz="2000" i="1" dirty="0"/>
              <a:t>; </a:t>
            </a:r>
            <a:r>
              <a:rPr lang="en-US" sz="2000" i="1" dirty="0" err="1"/>
              <a:t>Namir</a:t>
            </a:r>
            <a:r>
              <a:rPr lang="en-US" sz="2000" i="1" dirty="0"/>
              <a:t> </a:t>
            </a:r>
            <a:r>
              <a:rPr lang="en-US" sz="2000" i="1" dirty="0" err="1" smtClean="0"/>
              <a:t>Kassim</a:t>
            </a:r>
            <a:endParaRPr lang="en-US" sz="2000" i="1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66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Science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Imaging galaxies through time and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/>
              <a:t>Hidden </a:t>
            </a:r>
            <a:r>
              <a:rPr lang="en-US" dirty="0" smtClean="0"/>
              <a:t>explosions (transient events: </a:t>
            </a:r>
            <a:r>
              <a:rPr lang="en-US" dirty="0" err="1" smtClean="0"/>
              <a:t>SNe</a:t>
            </a:r>
            <a:r>
              <a:rPr lang="en-US" dirty="0" smtClean="0"/>
              <a:t>, tidal disruption events, GRBs..)</a:t>
            </a:r>
            <a:endParaRPr lang="en-US" dirty="0"/>
          </a:p>
          <a:p>
            <a:r>
              <a:rPr lang="en-US" dirty="0"/>
              <a:t>Faraday tomography of the magnetic sky</a:t>
            </a:r>
          </a:p>
          <a:p>
            <a:r>
              <a:rPr lang="en-US" dirty="0" smtClean="0"/>
              <a:t>The Milky Way</a:t>
            </a:r>
            <a:endParaRPr lang="en-US" dirty="0"/>
          </a:p>
          <a:p>
            <a:r>
              <a:rPr lang="en-US" dirty="0"/>
              <a:t>Missing Physics</a:t>
            </a:r>
          </a:p>
          <a:p>
            <a:pPr lvl="1"/>
            <a:r>
              <a:rPr lang="en-US" dirty="0"/>
              <a:t>Serendipitous discoveries that come from opening up new parts of observational parameter space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do VLASS?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8280" y="811876"/>
            <a:ext cx="8636000" cy="5009804"/>
          </a:xfrm>
        </p:spPr>
        <p:txBody>
          <a:bodyPr/>
          <a:lstStyle/>
          <a:p>
            <a:r>
              <a:rPr lang="en-US" dirty="0" smtClean="0"/>
              <a:t>VLASS </a:t>
            </a:r>
            <a:r>
              <a:rPr lang="en-US" dirty="0" smtClean="0"/>
              <a:t>is not optimized for radio source detection.</a:t>
            </a:r>
            <a:endParaRPr lang="en-US" dirty="0" smtClean="0"/>
          </a:p>
          <a:p>
            <a:pPr lvl="1"/>
            <a:r>
              <a:rPr lang="en-US" dirty="0" smtClean="0"/>
              <a:t>SKA precursors such as ASKAP and </a:t>
            </a:r>
            <a:r>
              <a:rPr lang="en-US" dirty="0" err="1" smtClean="0"/>
              <a:t>MeerKAT</a:t>
            </a:r>
            <a:r>
              <a:rPr lang="en-US" dirty="0" smtClean="0"/>
              <a:t> will do a much better job.</a:t>
            </a:r>
          </a:p>
          <a:p>
            <a:r>
              <a:rPr lang="en-US" dirty="0" smtClean="0"/>
              <a:t>Instead, </a:t>
            </a:r>
            <a:r>
              <a:rPr lang="en-US" dirty="0" smtClean="0"/>
              <a:t>the emphasis </a:t>
            </a:r>
            <a:r>
              <a:rPr lang="en-US" dirty="0" smtClean="0"/>
              <a:t>is on high angular resolution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high frequency, and transients</a:t>
            </a:r>
          </a:p>
          <a:p>
            <a:pPr lvl="1"/>
            <a:r>
              <a:rPr lang="en-US" dirty="0" smtClean="0"/>
              <a:t>Allows study of </a:t>
            </a:r>
            <a:r>
              <a:rPr lang="en-US" dirty="0" smtClean="0"/>
              <a:t>the physics of the radio </a:t>
            </a:r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Morphological classification</a:t>
            </a:r>
          </a:p>
          <a:p>
            <a:pPr lvl="2"/>
            <a:r>
              <a:rPr lang="en-US" dirty="0" smtClean="0"/>
              <a:t>Reliable </a:t>
            </a:r>
            <a:r>
              <a:rPr lang="en-US" dirty="0" err="1" smtClean="0"/>
              <a:t>multiwavelength</a:t>
            </a:r>
            <a:r>
              <a:rPr lang="en-US" dirty="0" smtClean="0"/>
              <a:t> identification e.g. in deep optical/NIR surveys</a:t>
            </a:r>
          </a:p>
          <a:p>
            <a:pPr lvl="2"/>
            <a:r>
              <a:rPr lang="en-US" dirty="0" smtClean="0"/>
              <a:t>Low depolarization, due both to high frequency and (for extended sources) small beam.</a:t>
            </a:r>
          </a:p>
          <a:p>
            <a:pPr lvl="2"/>
            <a:r>
              <a:rPr lang="en-US" dirty="0" smtClean="0"/>
              <a:t> Three epoch strategy to find transients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VLASS will form a high angular resolution reference survey to compare to optical/near-IR surveys with similar resolution.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3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31" y="2598604"/>
            <a:ext cx="5519227" cy="3548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8" y="201115"/>
            <a:ext cx="6360776" cy="3261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860" y="30480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NVSS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9926" y="300228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FIRST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137" y="30022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VLASS</a:t>
            </a:r>
            <a:endParaRPr lang="en-US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4033" y="539976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 MT" panose="020B0502020104020203" pitchFamily="34" charset="0"/>
              </a:rPr>
              <a:t>VLASS+SDSS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Transients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8" y="857409"/>
            <a:ext cx="6376416" cy="4788579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387399" y="5206442"/>
            <a:ext cx="484632" cy="64045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32 month cadence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56502" y="732027"/>
            <a:ext cx="7315200" cy="5548184"/>
            <a:chOff x="1056502" y="732027"/>
            <a:chExt cx="7315200" cy="55481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502" y="732027"/>
              <a:ext cx="7315200" cy="5486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13221" y="5910879"/>
              <a:ext cx="2155085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ill Sans MT" panose="020B0502020104020203" pitchFamily="34" charset="0"/>
                </a:rPr>
                <a:t>Log[Rise time (</a:t>
              </a:r>
              <a:r>
                <a:rPr lang="en-US" dirty="0" err="1" smtClean="0">
                  <a:latin typeface="Gill Sans MT" panose="020B0502020104020203" pitchFamily="34" charset="0"/>
                </a:rPr>
                <a:t>yr</a:t>
              </a:r>
              <a:r>
                <a:rPr lang="en-US" dirty="0" smtClean="0">
                  <a:latin typeface="Gill Sans MT" panose="020B0502020104020203" pitchFamily="34" charset="0"/>
                </a:rPr>
                <a:t>)]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>
            <a:off x="1668379" y="1235242"/>
            <a:ext cx="5293896" cy="32084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0223" y="744220"/>
            <a:ext cx="21359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Detectable by VLASS</a:t>
            </a:r>
          </a:p>
        </p:txBody>
      </p:sp>
    </p:spTree>
    <p:extLst>
      <p:ext uri="{BB962C8B-B14F-4D97-AF65-F5344CB8AC3E}">
        <p14:creationId xmlns:p14="http://schemas.microsoft.com/office/powerpoint/2010/main" val="11840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Survey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“On the Fly” </a:t>
            </a:r>
            <a:r>
              <a:rPr lang="en-US" dirty="0" err="1"/>
              <a:t>mosaiking</a:t>
            </a:r>
            <a:r>
              <a:rPr lang="en-US" dirty="0"/>
              <a:t> is used </a:t>
            </a:r>
          </a:p>
          <a:p>
            <a:pPr lvl="1"/>
            <a:r>
              <a:rPr lang="en-US" dirty="0"/>
              <a:t>the antennas scan continuously in a raster pattern in RA and Dec in large (40-80 deg</a:t>
            </a:r>
            <a:r>
              <a:rPr lang="en-US" baseline="30000" dirty="0"/>
              <a:t>2</a:t>
            </a:r>
            <a:r>
              <a:rPr lang="en-US" dirty="0"/>
              <a:t>) “tiles</a:t>
            </a:r>
            <a:r>
              <a:rPr lang="en-US" dirty="0" smtClean="0"/>
              <a:t>”.</a:t>
            </a:r>
            <a:endParaRPr lang="en-US" dirty="0"/>
          </a:p>
          <a:p>
            <a:pPr lvl="1"/>
            <a:r>
              <a:rPr lang="en-US" dirty="0"/>
              <a:t>Data are sampled every </a:t>
            </a:r>
            <a:r>
              <a:rPr lang="en-US" dirty="0" smtClean="0"/>
              <a:t>0.45s, ~10 samples across the beam.</a:t>
            </a:r>
          </a:p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ky is divided into 40deg</a:t>
            </a:r>
            <a:r>
              <a:rPr lang="en-US" baseline="30000" dirty="0" smtClean="0"/>
              <a:t>2</a:t>
            </a:r>
            <a:r>
              <a:rPr lang="en-US" dirty="0" smtClean="0"/>
              <a:t> tiles </a:t>
            </a:r>
          </a:p>
          <a:p>
            <a:pPr lvl="1"/>
            <a:r>
              <a:rPr lang="en-US" dirty="0" smtClean="0"/>
              <a:t>typically tiles are paired in Scheduling Blocks to give blocks of 4hr duration, enough time for the polarization leakage calibrator to cover 90 </a:t>
            </a:r>
            <a:r>
              <a:rPr lang="en-US" dirty="0" err="1" smtClean="0"/>
              <a:t>deg</a:t>
            </a:r>
            <a:r>
              <a:rPr lang="en-US" dirty="0" smtClean="0"/>
              <a:t> in </a:t>
            </a:r>
            <a:r>
              <a:rPr lang="en-US" dirty="0" err="1" smtClean="0"/>
              <a:t>parallactic</a:t>
            </a:r>
            <a:r>
              <a:rPr lang="en-US" dirty="0" smtClean="0"/>
              <a:t> angle.</a:t>
            </a:r>
          </a:p>
          <a:p>
            <a:r>
              <a:rPr lang="en-US" dirty="0" smtClean="0"/>
              <a:t>The 4hr SBs are short enough to work into the dynamic schedule, and thus minimize the impact on PI science.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Synergy with surveys at other wavelengths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(Pan-STARRS overlaps at Dec &gt;-30, WISE overlaps the whole survey area)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2100" y="4597400"/>
            <a:ext cx="266700" cy="63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7160" y="4597400"/>
            <a:ext cx="1549400" cy="33855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</a:rPr>
              <a:t>Galactic Center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060700" y="4137755"/>
            <a:ext cx="706460" cy="45964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7E35541-5891-2447-8AD4-B4337C88F9BF}" vid="{D23FBA6A-F30B-034F-A67F-CC8D605B49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vlass</Template>
  <TotalTime>27646</TotalTime>
  <Words>1320</Words>
  <Application>Microsoft Macintosh PowerPoint</Application>
  <PresentationFormat>On-screen Show (4:3)</PresentationFormat>
  <Paragraphs>134</Paragraphs>
  <Slides>28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Gill Sans</vt:lpstr>
      <vt:lpstr>Gill Sans Light</vt:lpstr>
      <vt:lpstr>Gill Sans MT</vt:lpstr>
      <vt:lpstr>Mangal</vt:lpstr>
      <vt:lpstr>Times New Roman</vt:lpstr>
      <vt:lpstr>Arial</vt:lpstr>
      <vt:lpstr>NRAO_Presentation_Template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98</cp:revision>
  <cp:lastPrinted>2015-05-26T19:39:14Z</cp:lastPrinted>
  <dcterms:created xsi:type="dcterms:W3CDTF">2016-11-21T15:40:31Z</dcterms:created>
  <dcterms:modified xsi:type="dcterms:W3CDTF">2018-01-11T15:45:49Z</dcterms:modified>
</cp:coreProperties>
</file>