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mp4" ContentType="video/mp4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5"/>
  </p:notesMasterIdLst>
  <p:sldIdLst>
    <p:sldId id="259" r:id="rId2"/>
    <p:sldId id="263" r:id="rId3"/>
    <p:sldId id="432" r:id="rId4"/>
    <p:sldId id="349" r:id="rId5"/>
    <p:sldId id="350" r:id="rId6"/>
    <p:sldId id="435" r:id="rId7"/>
    <p:sldId id="426" r:id="rId8"/>
    <p:sldId id="378" r:id="rId9"/>
    <p:sldId id="464" r:id="rId10"/>
    <p:sldId id="466" r:id="rId11"/>
    <p:sldId id="465" r:id="rId12"/>
    <p:sldId id="455" r:id="rId13"/>
    <p:sldId id="282" r:id="rId14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3B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97" autoAdjust="0"/>
    <p:restoredTop sz="81066"/>
  </p:normalViewPr>
  <p:slideViewPr>
    <p:cSldViewPr snapToGrid="0" snapToObjects="1" showGuides="1">
      <p:cViewPr>
        <p:scale>
          <a:sx n="108" d="100"/>
          <a:sy n="108" d="100"/>
        </p:scale>
        <p:origin x="120" y="-8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64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02BE4-89DD-6548-82D3-2826A713AC64}" type="datetimeFigureOut">
              <a:rPr lang="en-US" smtClean="0"/>
              <a:t>1/16/18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A6C1E-B574-9248-808E-C0199F168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287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73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Where we started</a:t>
            </a:r>
            <a:r>
              <a:rPr lang="is-IS" dirty="0" smtClean="0"/>
              <a:t>… goals for the array.  </a:t>
            </a:r>
          </a:p>
          <a:p>
            <a:r>
              <a:rPr lang="is-IS" dirty="0" smtClean="0"/>
              <a:t>R</a:t>
            </a:r>
            <a:r>
              <a:rPr lang="en-US" dirty="0" smtClean="0"/>
              <a:t>e</a:t>
            </a:r>
            <a:r>
              <a:rPr lang="is-IS" dirty="0" smtClean="0"/>
              <a:t>ally was EVLA phase 2 (New Mexico </a:t>
            </a:r>
            <a:r>
              <a:rPr lang="is-IS" smtClean="0"/>
              <a:t>Array)  then North America Array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660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Went out t</a:t>
            </a:r>
            <a:r>
              <a:rPr lang="en-US" baseline="0" dirty="0" smtClean="0"/>
              <a:t>o the community and asked them to investigate if there was a major science case for such a facility</a:t>
            </a:r>
            <a:r>
              <a:rPr lang="mr-IN" baseline="0" dirty="0" smtClean="0"/>
              <a:t>…</a:t>
            </a:r>
            <a:endParaRPr lang="en-US" baseline="0" dirty="0" smtClean="0"/>
          </a:p>
          <a:p>
            <a:r>
              <a:rPr lang="en-US" dirty="0" smtClean="0"/>
              <a:t>Major</a:t>
            </a:r>
            <a:r>
              <a:rPr lang="en-US" baseline="0" dirty="0" smtClean="0"/>
              <a:t> </a:t>
            </a:r>
            <a:r>
              <a:rPr lang="en-US" dirty="0" smtClean="0"/>
              <a:t>community effort.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03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- Registration was a oversubscribed. </a:t>
            </a:r>
          </a:p>
          <a:p>
            <a:r>
              <a:rPr lang="en-US" baseline="0" dirty="0" smtClean="0"/>
              <a:t>- Included breakout sessions of SWGs. </a:t>
            </a:r>
          </a:p>
          <a:p>
            <a:r>
              <a:rPr lang="en-US" dirty="0" smtClean="0"/>
              <a:t>- Settled on a reference design</a:t>
            </a:r>
            <a:r>
              <a:rPr lang="en-US" baseline="0" dirty="0" smtClean="0"/>
              <a:t> to focus on for DS2020. 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9E6F-7BF3-B449-B9CC-EDC129FF190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538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667DF-15F1-6142-9C97-8CE5E161E4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05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Where we ended</a:t>
            </a:r>
            <a:r>
              <a:rPr lang="en-US" baseline="0" dirty="0" smtClean="0"/>
              <a:t> up based on a very successful meeting in June in Socorro. 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MAIN GOAL OF ARRAY </a:t>
            </a:r>
          </a:p>
          <a:p>
            <a:pPr marL="628650" lvl="1" indent="-171450">
              <a:buFontTx/>
              <a:buChar char="-"/>
            </a:pP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be flexible enough to support the breadth of scientific investigations that will be proposed by its creative scientist-users over the decades-long lifetime of the instrument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baseline="0" dirty="0" smtClean="0"/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Much different style of instrument than SKA and LSST, which is really focused on surveys.  </a:t>
            </a:r>
            <a:endParaRPr lang="en-US" dirty="0" smtClean="0"/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155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sz="1200" dirty="0" smtClean="0"/>
              <a:t>Location: U.S. Southwest, Mexico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 smtClean="0">
                <a:ea typeface="Times New Roman" charset="0"/>
                <a:cs typeface="Times New Roman" charset="0"/>
              </a:rPr>
              <a:t>Homogeneous array 214 x 18m, off-axis antennas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 smtClean="0">
                <a:ea typeface="Times New Roman" charset="0"/>
                <a:cs typeface="Times New Roman" charset="0"/>
              </a:rPr>
              <a:t>50% to core:  b &lt; 3 km  =&gt; 1” at 30GHz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 smtClean="0">
                <a:ea typeface="Times New Roman" charset="0"/>
                <a:cs typeface="Times New Roman" charset="0"/>
              </a:rPr>
              <a:t>80% to mid:   b &lt; 30 km =&gt;  0.1” 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 smtClean="0">
                <a:ea typeface="Times New Roman" charset="0"/>
                <a:cs typeface="Times New Roman" charset="0"/>
              </a:rPr>
              <a:t>100% to long: b &lt; 1000 km  =&gt;  0.003”  </a:t>
            </a:r>
          </a:p>
          <a:p>
            <a:endParaRPr lang="en-US" dirty="0" smtClean="0"/>
          </a:p>
          <a:p>
            <a:r>
              <a:rPr lang="en-US" sz="1400" dirty="0" smtClean="0"/>
              <a:t>Nominal 18m homogeneous array</a:t>
            </a:r>
          </a:p>
          <a:p>
            <a:pPr marL="285750" indent="-285750">
              <a:buFontTx/>
              <a:buChar char="-"/>
            </a:pPr>
            <a:r>
              <a:rPr lang="en-US" sz="1200" dirty="0" smtClean="0"/>
              <a:t>Consensus design </a:t>
            </a:r>
          </a:p>
          <a:p>
            <a:pPr marL="285750" indent="-285750">
              <a:buFontTx/>
              <a:buChar char="-"/>
            </a:pPr>
            <a:r>
              <a:rPr lang="en-US" sz="1200" dirty="0" smtClean="0"/>
              <a:t>Challenge of tri-scale-array: Sensitivity vs. resolution</a:t>
            </a:r>
            <a:endParaRPr lang="en-US" sz="1400" dirty="0" smtClean="0"/>
          </a:p>
          <a:p>
            <a:pPr>
              <a:spcBef>
                <a:spcPts val="600"/>
              </a:spcBef>
            </a:pPr>
            <a:endParaRPr lang="en-US" sz="1400" dirty="0" smtClean="0"/>
          </a:p>
          <a:p>
            <a:pPr>
              <a:spcBef>
                <a:spcPts val="600"/>
              </a:spcBef>
            </a:pPr>
            <a:r>
              <a:rPr lang="en-US" sz="1400" dirty="0" smtClean="0"/>
              <a:t>Options</a:t>
            </a:r>
            <a:endParaRPr lang="en-US" sz="1200" dirty="0" smtClean="0"/>
          </a:p>
          <a:p>
            <a:pPr marL="285750" indent="-285750">
              <a:buFontTx/>
              <a:buChar char="-"/>
            </a:pPr>
            <a:r>
              <a:rPr lang="en-US" sz="1200" dirty="0" smtClean="0"/>
              <a:t>Long baselines: continental VLBI</a:t>
            </a:r>
          </a:p>
          <a:p>
            <a:pPr marL="285750" indent="-285750">
              <a:buFontTx/>
              <a:buChar char="-"/>
            </a:pPr>
            <a:r>
              <a:rPr lang="en-US" sz="1200" dirty="0" smtClean="0"/>
              <a:t>Short baselines:   16 x 6m array + 18m total power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8C562-8B63-4E12-9383-291BCD3F64F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37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Snapshot</a:t>
            </a:r>
            <a:r>
              <a:rPr lang="en-US" baseline="0" dirty="0" smtClean="0"/>
              <a:t> c</a:t>
            </a:r>
            <a:r>
              <a:rPr lang="en-US" dirty="0" smtClean="0"/>
              <a:t>omparison of effective collecting area for dish-arrays</a:t>
            </a:r>
            <a:r>
              <a:rPr lang="en-US" baseline="0" dirty="0" smtClean="0"/>
              <a:t> expected in the 2030’s.  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Assumes SKA deployment baseline (July 2017)</a:t>
            </a:r>
          </a:p>
          <a:p>
            <a:r>
              <a:rPr lang="en-US" baseline="0" dirty="0" smtClean="0"/>
              <a:t>SKA 1</a:t>
            </a:r>
          </a:p>
          <a:p>
            <a:r>
              <a:rPr lang="en-US" baseline="0" dirty="0" smtClean="0"/>
              <a:t>   - 130 antennas, SKA bands 1, 2</a:t>
            </a:r>
          </a:p>
          <a:p>
            <a:r>
              <a:rPr lang="en-US" baseline="0" dirty="0" smtClean="0"/>
              <a:t>   - 67 antennas, SKA Band 5 a/b</a:t>
            </a:r>
          </a:p>
          <a:p>
            <a:r>
              <a:rPr lang="en-US" baseline="0" dirty="0" err="1" smtClean="0"/>
              <a:t>MeerKAT</a:t>
            </a:r>
            <a:r>
              <a:rPr lang="en-US" baseline="0" dirty="0" smtClean="0"/>
              <a:t>: </a:t>
            </a:r>
          </a:p>
          <a:p>
            <a:r>
              <a:rPr lang="en-US" baseline="0" dirty="0" smtClean="0"/>
              <a:t>  - 64 antennas, bands 1, 2, 3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MeerKAT</a:t>
            </a:r>
            <a:r>
              <a:rPr lang="en-US" baseline="0" dirty="0" smtClean="0"/>
              <a:t> has receiver indexer with 4 slots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95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No matter which of these facilities materialize, their user-base will</a:t>
            </a:r>
            <a:r>
              <a:rPr lang="en-US" baseline="0" dirty="0" smtClean="0"/>
              <a:t> be </a:t>
            </a:r>
            <a:r>
              <a:rPr lang="en-US" baseline="0" dirty="0" err="1" smtClean="0"/>
              <a:t>ngVLA</a:t>
            </a:r>
            <a:r>
              <a:rPr lang="en-US" baseline="0" dirty="0" smtClean="0"/>
              <a:t> users as well. 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667DF-15F1-6142-9C97-8CE5E161E4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9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pn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60315"/>
            <a:ext cx="9144000" cy="2286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 userDrawn="1"/>
        </p:nvSpPr>
        <p:spPr>
          <a:xfrm>
            <a:off x="1252674" y="393396"/>
            <a:ext cx="7538239" cy="41236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noAutofit/>
          </a:bodyPr>
          <a:lstStyle>
            <a:lvl1pPr algn="ctr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000" dirty="0" smtClean="0">
                <a:solidFill>
                  <a:srgbClr val="163B71"/>
                </a:solidFill>
                <a:latin typeface="Gill Sans MT" charset="0"/>
                <a:ea typeface="Gill Sans MT" charset="0"/>
                <a:cs typeface="Gill Sans MT" charset="0"/>
              </a:rPr>
              <a:t>NATIONAL RADIO ASTRONOMY OBSERVATORY</a:t>
            </a:r>
            <a:endParaRPr lang="en-US" sz="2000" dirty="0">
              <a:solidFill>
                <a:srgbClr val="163B7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502" y="4353392"/>
            <a:ext cx="1007285" cy="6674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962" y="4375554"/>
            <a:ext cx="640080" cy="640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46315"/>
            <a:ext cx="6868886" cy="649410"/>
          </a:xfrm>
        </p:spPr>
        <p:txBody>
          <a:bodyPr anchor="b"/>
          <a:lstStyle>
            <a:lvl1pPr algn="l">
              <a:lnSpc>
                <a:spcPct val="100000"/>
              </a:lnSpc>
              <a:defRPr sz="45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29" y="184543"/>
            <a:ext cx="984096" cy="1282307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0" y="3914388"/>
            <a:ext cx="2743200" cy="3921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Edit Master text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189" y="3246316"/>
            <a:ext cx="2184811" cy="189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64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04773"/>
            <a:ext cx="7886700" cy="3417736"/>
          </a:xfrm>
        </p:spPr>
        <p:txBody>
          <a:bodyPr/>
          <a:lstStyle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0" y="45256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2174" y="4703073"/>
            <a:ext cx="427977" cy="2824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450" y="4703073"/>
            <a:ext cx="283464" cy="283464"/>
          </a:xfrm>
          <a:prstGeom prst="rect">
            <a:avLst/>
          </a:prstGeom>
        </p:spPr>
      </p:pic>
      <p:pic>
        <p:nvPicPr>
          <p:cNvPr id="18" name="Content Placeholder 5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2675" y="4535685"/>
            <a:ext cx="5038347" cy="6126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018" y="4628726"/>
            <a:ext cx="332184" cy="43284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15" y="4562453"/>
            <a:ext cx="744628" cy="546256"/>
          </a:xfrm>
          <a:prstGeom prst="rect">
            <a:avLst/>
          </a:prstGeom>
        </p:spPr>
      </p:pic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371" y="4691119"/>
            <a:ext cx="409330" cy="332519"/>
          </a:xfrm>
          <a:prstGeom prst="rect">
            <a:avLst/>
          </a:prstGeom>
        </p:spPr>
        <p:txBody>
          <a:bodyPr/>
          <a:lstStyle/>
          <a:p>
            <a:fld id="{C007A3FA-37C8-B64A-9EE6-D07431EEE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57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004773"/>
            <a:ext cx="3886200" cy="3445698"/>
          </a:xfrm>
        </p:spPr>
        <p:txBody>
          <a:bodyPr/>
          <a:lstStyle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004773"/>
            <a:ext cx="3886200" cy="3445698"/>
          </a:xfrm>
        </p:spPr>
        <p:txBody>
          <a:bodyPr/>
          <a:lstStyle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0" y="45256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2174" y="4703073"/>
            <a:ext cx="427977" cy="2824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450" y="4703073"/>
            <a:ext cx="283464" cy="283464"/>
          </a:xfrm>
          <a:prstGeom prst="rect">
            <a:avLst/>
          </a:prstGeom>
        </p:spPr>
      </p:pic>
      <p:pic>
        <p:nvPicPr>
          <p:cNvPr id="19" name="Content Placeholder 5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2675" y="4535685"/>
            <a:ext cx="5038347" cy="6126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018" y="4628726"/>
            <a:ext cx="332184" cy="43284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15" y="4562453"/>
            <a:ext cx="744628" cy="546256"/>
          </a:xfrm>
          <a:prstGeom prst="rect">
            <a:avLst/>
          </a:prstGeom>
        </p:spPr>
      </p:pic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371" y="4691119"/>
            <a:ext cx="409330" cy="332519"/>
          </a:xfrm>
          <a:prstGeom prst="rect">
            <a:avLst/>
          </a:prstGeom>
        </p:spPr>
        <p:txBody>
          <a:bodyPr/>
          <a:lstStyle/>
          <a:p>
            <a:fld id="{C007A3FA-37C8-B64A-9EE6-D07431EEE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39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7144"/>
            <a:ext cx="7886700" cy="99417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022747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640682"/>
            <a:ext cx="3868340" cy="2809790"/>
          </a:xfrm>
        </p:spPr>
        <p:txBody>
          <a:bodyPr/>
          <a:lstStyle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022747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640682"/>
            <a:ext cx="3887391" cy="2809790"/>
          </a:xfrm>
        </p:spPr>
        <p:txBody>
          <a:bodyPr/>
          <a:lstStyle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0" y="45256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2174" y="4703073"/>
            <a:ext cx="427977" cy="2824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450" y="4703073"/>
            <a:ext cx="283464" cy="283464"/>
          </a:xfrm>
          <a:prstGeom prst="rect">
            <a:avLst/>
          </a:prstGeom>
        </p:spPr>
      </p:pic>
      <p:pic>
        <p:nvPicPr>
          <p:cNvPr id="21" name="Content Placeholder 5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2675" y="4535685"/>
            <a:ext cx="5038347" cy="61264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018" y="4628726"/>
            <a:ext cx="332184" cy="43284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15" y="4562453"/>
            <a:ext cx="744628" cy="546256"/>
          </a:xfrm>
          <a:prstGeom prst="rect">
            <a:avLst/>
          </a:prstGeom>
        </p:spPr>
      </p:pic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371" y="4691119"/>
            <a:ext cx="409330" cy="332519"/>
          </a:xfrm>
          <a:prstGeom prst="rect">
            <a:avLst/>
          </a:prstGeom>
        </p:spPr>
        <p:txBody>
          <a:bodyPr/>
          <a:lstStyle/>
          <a:p>
            <a:fld id="{C007A3FA-37C8-B64A-9EE6-D07431EEE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71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0" y="45256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2174" y="4703073"/>
            <a:ext cx="427977" cy="2824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450" y="4703073"/>
            <a:ext cx="283464" cy="283464"/>
          </a:xfrm>
          <a:prstGeom prst="rect">
            <a:avLst/>
          </a:prstGeom>
        </p:spPr>
      </p:pic>
      <p:pic>
        <p:nvPicPr>
          <p:cNvPr id="17" name="Content Placeholder 5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2675" y="4535685"/>
            <a:ext cx="5038347" cy="6126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018" y="4628726"/>
            <a:ext cx="332184" cy="4328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15" y="4562453"/>
            <a:ext cx="744628" cy="546256"/>
          </a:xfrm>
          <a:prstGeom prst="rect">
            <a:avLst/>
          </a:prstGeom>
        </p:spPr>
      </p:pic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371" y="4691119"/>
            <a:ext cx="409330" cy="332519"/>
          </a:xfrm>
          <a:prstGeom prst="rect">
            <a:avLst/>
          </a:prstGeom>
        </p:spPr>
        <p:txBody>
          <a:bodyPr/>
          <a:lstStyle/>
          <a:p>
            <a:fld id="{C007A3FA-37C8-B64A-9EE6-D07431EEE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86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 userDrawn="1"/>
        </p:nvCxnSpPr>
        <p:spPr>
          <a:xfrm flipH="1">
            <a:off x="0" y="45256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2174" y="4703073"/>
            <a:ext cx="427977" cy="2824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450" y="4703073"/>
            <a:ext cx="283464" cy="283464"/>
          </a:xfrm>
          <a:prstGeom prst="rect">
            <a:avLst/>
          </a:prstGeom>
        </p:spPr>
      </p:pic>
      <p:pic>
        <p:nvPicPr>
          <p:cNvPr id="16" name="Content Placeholder 5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2675" y="4535685"/>
            <a:ext cx="5038347" cy="6126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018" y="4628726"/>
            <a:ext cx="332184" cy="4328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15" y="4562453"/>
            <a:ext cx="744628" cy="546256"/>
          </a:xfrm>
          <a:prstGeom prst="rect">
            <a:avLst/>
          </a:prstGeom>
        </p:spPr>
      </p:pic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371" y="4691119"/>
            <a:ext cx="409330" cy="332519"/>
          </a:xfrm>
          <a:prstGeom prst="rect">
            <a:avLst/>
          </a:prstGeom>
        </p:spPr>
        <p:txBody>
          <a:bodyPr/>
          <a:lstStyle/>
          <a:p>
            <a:fld id="{C007A3FA-37C8-B64A-9EE6-D07431EEE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13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09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nrao_logo_pm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7514" y="360134"/>
            <a:ext cx="1888575" cy="2456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3532605" y="2853491"/>
            <a:ext cx="2078391" cy="1075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 smtClean="0">
                <a:solidFill>
                  <a:srgbClr val="062458"/>
                </a:solidFill>
                <a:latin typeface="Gill Sans MT" charset="0"/>
                <a:cs typeface="Gill Sans" charset="0"/>
              </a:rPr>
              <a:t>www.nrao.edu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 err="1" smtClean="0">
                <a:solidFill>
                  <a:srgbClr val="062458"/>
                </a:solidFill>
                <a:latin typeface="Gill Sans MT" charset="0"/>
                <a:cs typeface="Gill Sans" charset="0"/>
              </a:rPr>
              <a:t>science.nrao.edu</a:t>
            </a:r>
            <a:endParaRPr lang="en-US" sz="1800" b="1" dirty="0" smtClean="0">
              <a:solidFill>
                <a:srgbClr val="062458"/>
              </a:solidFill>
              <a:latin typeface="Gill Sans MT" charset="0"/>
              <a:cs typeface="Gill Sans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 err="1" smtClean="0">
                <a:solidFill>
                  <a:srgbClr val="062458"/>
                </a:solidFill>
                <a:latin typeface="Gill Sans MT" charset="0"/>
                <a:cs typeface="Gill Sans" charset="0"/>
              </a:rPr>
              <a:t>public.nrao.edu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485421" y="3740175"/>
            <a:ext cx="8173156" cy="730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 smtClean="0">
                <a:latin typeface="Gill Sans MT" charset="0"/>
                <a:cs typeface="Gill Sans" charset="0"/>
              </a:rPr>
              <a:t>The National Radio Astronomy Observatory is a facility of the National Science Foundation</a:t>
            </a:r>
            <a:br>
              <a:rPr lang="en-US" sz="1400" i="1" dirty="0" smtClean="0">
                <a:latin typeface="Gill Sans MT" charset="0"/>
                <a:cs typeface="Gill Sans" charset="0"/>
              </a:rPr>
            </a:br>
            <a:r>
              <a:rPr lang="en-US" sz="1400" i="1" dirty="0" smtClean="0">
                <a:latin typeface="Gill Sans MT" charset="0"/>
                <a:cs typeface="Gill Sans" charset="0"/>
              </a:rPr>
              <a:t>operated under cooperative agreement by Associated Universities, Inc.</a:t>
            </a:r>
          </a:p>
          <a:p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0" y="45256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2174" y="4703073"/>
            <a:ext cx="427977" cy="2824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450" y="4703073"/>
            <a:ext cx="283464" cy="283464"/>
          </a:xfrm>
          <a:prstGeom prst="rect">
            <a:avLst/>
          </a:prstGeom>
        </p:spPr>
      </p:pic>
      <p:pic>
        <p:nvPicPr>
          <p:cNvPr id="20" name="Content Placeholder 5"/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2675" y="4535685"/>
            <a:ext cx="5038347" cy="6126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018" y="4628726"/>
            <a:ext cx="332184" cy="43284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15" y="4562453"/>
            <a:ext cx="744628" cy="546256"/>
          </a:xfrm>
          <a:prstGeom prst="rect">
            <a:avLst/>
          </a:prstGeom>
        </p:spPr>
      </p:pic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371" y="4691119"/>
            <a:ext cx="409330" cy="332519"/>
          </a:xfrm>
          <a:prstGeom prst="rect">
            <a:avLst/>
          </a:prstGeom>
        </p:spPr>
        <p:txBody>
          <a:bodyPr/>
          <a:lstStyle/>
          <a:p>
            <a:fld id="{C007A3FA-37C8-B64A-9EE6-D07431EEE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01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0601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004773"/>
            <a:ext cx="7886700" cy="3627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7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9" r:id="rId7"/>
    <p:sldLayoutId id="2147483668" r:id="rId8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5" Type="http://schemas.openxmlformats.org/officeDocument/2006/relationships/image" Target="../media/image37.jpe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tiff"/><Relationship Id="rId7" Type="http://schemas.openxmlformats.org/officeDocument/2006/relationships/image" Target="../media/image19.png"/><Relationship Id="rId8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2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png"/><Relationship Id="rId6" Type="http://schemas.openxmlformats.org/officeDocument/2006/relationships/image" Target="../media/image28.tiff"/><Relationship Id="rId7" Type="http://schemas.openxmlformats.org/officeDocument/2006/relationships/image" Target="../media/image29.jpeg"/><Relationship Id="rId8" Type="http://schemas.openxmlformats.org/officeDocument/2006/relationships/image" Target="../media/image30.jpeg"/><Relationship Id="rId9" Type="http://schemas.openxmlformats.org/officeDocument/2006/relationships/image" Target="../media/image31.png"/><Relationship Id="rId10" Type="http://schemas.openxmlformats.org/officeDocument/2006/relationships/image" Target="../media/image32.jpeg"/><Relationship Id="rId11" Type="http://schemas.openxmlformats.org/officeDocument/2006/relationships/image" Target="../media/image33.tif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Project </a:t>
            </a:r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0" y="3914388"/>
            <a:ext cx="5080000" cy="392113"/>
          </a:xfrm>
        </p:spPr>
        <p:txBody>
          <a:bodyPr>
            <a:normAutofit/>
          </a:bodyPr>
          <a:lstStyle/>
          <a:p>
            <a:r>
              <a:rPr lang="en-US" dirty="0" smtClean="0"/>
              <a:t>Eric J. Murphy, </a:t>
            </a:r>
            <a:r>
              <a:rPr lang="en-US" dirty="0" err="1" smtClean="0"/>
              <a:t>ngVLA</a:t>
            </a:r>
            <a:r>
              <a:rPr lang="en-US" dirty="0" smtClean="0"/>
              <a:t> Project Scientist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72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790" y="0"/>
            <a:ext cx="8181560" cy="595562"/>
          </a:xfrm>
        </p:spPr>
        <p:txBody>
          <a:bodyPr>
            <a:normAutofit/>
          </a:bodyPr>
          <a:lstStyle/>
          <a:p>
            <a:r>
              <a:rPr lang="en-US" sz="2400" b="1" u="sng" dirty="0" smtClean="0"/>
              <a:t>Versatility: Remarkable breadth of Science Enabled by the </a:t>
            </a:r>
            <a:r>
              <a:rPr lang="en-US" sz="2400" b="1" u="sng" dirty="0" err="1" smtClean="0"/>
              <a:t>ngVLA</a:t>
            </a:r>
            <a:endParaRPr lang="en-US" sz="2400" b="1" u="sng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33790" y="1079175"/>
            <a:ext cx="4229897" cy="3368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42347" y="653323"/>
            <a:ext cx="4919856" cy="3570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/>
              <a:t>Galactic Center pulsars: </a:t>
            </a:r>
            <a:r>
              <a:rPr lang="en-US" sz="1600" i="1" dirty="0"/>
              <a:t>testing GR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/>
              <a:t>Gravitational Wave EM Follow-up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/>
              <a:t>Extrasolar Space Weather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/>
              <a:t>Bursting universe (FRB, GRB, TDE</a:t>
            </a:r>
            <a:r>
              <a:rPr lang="is-IS" sz="1600" dirty="0"/>
              <a:t>…)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/>
              <a:t>Low surface brightness HI, CO </a:t>
            </a:r>
            <a:endParaRPr lang="en-US" sz="1600" dirty="0"/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/>
              <a:t>Obscured Black </a:t>
            </a:r>
            <a:r>
              <a:rPr lang="en-US" sz="1600" dirty="0"/>
              <a:t>Hole Growth and AGN Physics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/>
              <a:t>Quasar-Mode Feedback </a:t>
            </a:r>
            <a:r>
              <a:rPr lang="en-US" sz="1600" dirty="0" smtClean="0"/>
              <a:t>and </a:t>
            </a:r>
            <a:r>
              <a:rPr lang="en-US" sz="1600" dirty="0"/>
              <a:t>the SZ Effect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/>
              <a:t>Black hole masses and H</a:t>
            </a:r>
            <a:r>
              <a:rPr lang="en-US" sz="1600" baseline="-25000" dirty="0" smtClean="0"/>
              <a:t>o</a:t>
            </a:r>
            <a:r>
              <a:rPr lang="en-US" sz="1600" dirty="0" smtClean="0"/>
              <a:t> </a:t>
            </a:r>
            <a:r>
              <a:rPr lang="en-US" sz="1600" dirty="0"/>
              <a:t>with </a:t>
            </a:r>
            <a:r>
              <a:rPr lang="en-US" sz="1600" dirty="0" smtClean="0"/>
              <a:t>Mega-Masers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 err="1" smtClean="0"/>
              <a:t>μas</a:t>
            </a:r>
            <a:r>
              <a:rPr lang="en-US" sz="1600" dirty="0" smtClean="0"/>
              <a:t> Astrometry: ICRF, Galactic structure</a:t>
            </a:r>
            <a:r>
              <a:rPr lang="is-IS" sz="1600" dirty="0" smtClean="0"/>
              <a:t>…</a:t>
            </a:r>
            <a:endParaRPr lang="en-US" sz="1600" dirty="0"/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/>
              <a:t>Solar system remote sensing: passive and active radar</a:t>
            </a:r>
            <a:endParaRPr lang="en-US" sz="1600" dirty="0"/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/>
              <a:t>Spacecraft </a:t>
            </a:r>
            <a:r>
              <a:rPr lang="en-US" sz="1600" dirty="0" smtClean="0"/>
              <a:t>telemetry, tracking: </a:t>
            </a:r>
            <a:r>
              <a:rPr lang="en-US" sz="1600" i="1" dirty="0" smtClean="0"/>
              <a:t>movies from Mars</a:t>
            </a:r>
            <a:endParaRPr lang="en-US" sz="1600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7448" y="559627"/>
            <a:ext cx="1866554" cy="11945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2203" y="3132083"/>
            <a:ext cx="2038376" cy="13589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6753" y="2612151"/>
            <a:ext cx="2079726" cy="10398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1754" y="986584"/>
            <a:ext cx="1929723" cy="1084904"/>
          </a:xfrm>
          <a:prstGeom prst="rect">
            <a:avLst/>
          </a:prstGeom>
        </p:spPr>
      </p:pic>
      <p:pic>
        <p:nvPicPr>
          <p:cNvPr id="9" name="Picture 8" descr="Screen Shot 2015-05-14 at 3.32.1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434" y="1936522"/>
            <a:ext cx="2172445" cy="1137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1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28650" y="384676"/>
            <a:ext cx="7886700" cy="99417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Many Thanks to:</a:t>
            </a:r>
            <a:endParaRPr lang="en-US" b="1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28650" y="1369219"/>
            <a:ext cx="7886700" cy="305329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The ngVLA Science and Technical Advisory committees</a:t>
            </a:r>
          </a:p>
          <a:p>
            <a:endParaRPr lang="en-US" smtClean="0"/>
          </a:p>
          <a:p>
            <a:r>
              <a:rPr lang="en-US" smtClean="0"/>
              <a:t>All ngVLA Science Working Group Participants </a:t>
            </a:r>
          </a:p>
          <a:p>
            <a:endParaRPr lang="en-US" smtClean="0"/>
          </a:p>
          <a:p>
            <a:r>
              <a:rPr lang="en-US" smtClean="0"/>
              <a:t>Initial ngVLA Science White Paper Authors </a:t>
            </a:r>
          </a:p>
          <a:p>
            <a:endParaRPr lang="en-US" smtClean="0"/>
          </a:p>
          <a:p>
            <a:r>
              <a:rPr lang="en-US" smtClean="0"/>
              <a:t>ngVLA Community Studies Participants</a:t>
            </a:r>
            <a:endParaRPr lang="is-IS" smtClean="0"/>
          </a:p>
          <a:p>
            <a:endParaRPr lang="is-IS" smtClean="0"/>
          </a:p>
          <a:p>
            <a:endParaRPr lang="is-I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34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7" y="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3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2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/>
              <a:t>A next </a:t>
            </a:r>
            <a:r>
              <a:rPr lang="en-US" sz="3600" b="1" dirty="0" smtClean="0"/>
              <a:t>generation</a:t>
            </a:r>
            <a:r>
              <a:rPr lang="en-US" b="1" dirty="0" smtClean="0"/>
              <a:t> VLA</a:t>
            </a:r>
            <a:endParaRPr lang="en-US" b="1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542925" y="1004773"/>
            <a:ext cx="8308975" cy="2989225"/>
          </a:xfrm>
        </p:spPr>
        <p:txBody>
          <a:bodyPr>
            <a:normAutofit/>
          </a:bodyPr>
          <a:lstStyle/>
          <a:p>
            <a:r>
              <a:rPr lang="en-US" dirty="0" smtClean="0"/>
              <a:t>Scientific Frontier: </a:t>
            </a:r>
            <a:r>
              <a:rPr lang="en-US" dirty="0"/>
              <a:t>Thermal imaging at milli-arcsecond scale resolution</a:t>
            </a:r>
          </a:p>
          <a:p>
            <a:r>
              <a:rPr lang="en-US" dirty="0" smtClean="0"/>
              <a:t>Core Design Requirements</a:t>
            </a:r>
            <a:r>
              <a:rPr lang="en-US" i="1" dirty="0" smtClean="0">
                <a:solidFill>
                  <a:srgbClr val="C00000"/>
                </a:solidFill>
              </a:rPr>
              <a:t> </a:t>
            </a:r>
          </a:p>
          <a:p>
            <a:pPr lvl="1">
              <a:buFont typeface="Wingdings" charset="2"/>
              <a:buChar char="Ø"/>
            </a:pPr>
            <a:r>
              <a:rPr lang="en-US" sz="1600" i="1" dirty="0" smtClean="0">
                <a:solidFill>
                  <a:srgbClr val="C00000"/>
                </a:solidFill>
              </a:rPr>
              <a:t>10x </a:t>
            </a:r>
            <a:r>
              <a:rPr lang="en-US" sz="1600" i="1" dirty="0">
                <a:solidFill>
                  <a:srgbClr val="C00000"/>
                </a:solidFill>
              </a:rPr>
              <a:t>effective </a:t>
            </a:r>
            <a:r>
              <a:rPr lang="en-US" sz="1600" i="1" dirty="0" smtClean="0">
                <a:solidFill>
                  <a:srgbClr val="C00000"/>
                </a:solidFill>
              </a:rPr>
              <a:t>collecting area of JVLA and ALMA</a:t>
            </a:r>
            <a:endParaRPr lang="en-US" sz="1600" i="1" dirty="0">
              <a:solidFill>
                <a:srgbClr val="C00000"/>
              </a:solidFill>
            </a:endParaRPr>
          </a:p>
          <a:p>
            <a:pPr lvl="1">
              <a:buFont typeface="Wingdings" charset="2"/>
              <a:buChar char="Ø"/>
            </a:pPr>
            <a:r>
              <a:rPr lang="en-US" sz="1600" i="1" dirty="0" smtClean="0">
                <a:solidFill>
                  <a:srgbClr val="C00000"/>
                </a:solidFill>
              </a:rPr>
              <a:t>10x resolution of JVLA and ALMA</a:t>
            </a:r>
            <a:endParaRPr lang="en-US" sz="1600" i="1" dirty="0">
              <a:solidFill>
                <a:srgbClr val="C00000"/>
              </a:solidFill>
            </a:endParaRPr>
          </a:p>
          <a:p>
            <a:pPr lvl="1">
              <a:buFont typeface="Wingdings" charset="2"/>
              <a:buChar char="Ø"/>
            </a:pPr>
            <a:r>
              <a:rPr lang="en-US" sz="1600" i="1" dirty="0" smtClean="0">
                <a:solidFill>
                  <a:srgbClr val="C00000"/>
                </a:solidFill>
              </a:rPr>
              <a:t>Frequency </a:t>
            </a:r>
            <a:r>
              <a:rPr lang="en-US" sz="1600" i="1" dirty="0">
                <a:solidFill>
                  <a:srgbClr val="C00000"/>
                </a:solidFill>
              </a:rPr>
              <a:t>range: 1.2 –</a:t>
            </a:r>
            <a:r>
              <a:rPr lang="en-US" sz="1600" i="1" dirty="0" smtClean="0">
                <a:solidFill>
                  <a:srgbClr val="C00000"/>
                </a:solidFill>
              </a:rPr>
              <a:t>116 GHz</a:t>
            </a:r>
            <a:endParaRPr lang="en-US" sz="1600" i="1" dirty="0">
              <a:solidFill>
                <a:srgbClr val="C00000"/>
              </a:solidFill>
            </a:endParaRPr>
          </a:p>
          <a:p>
            <a:r>
              <a:rPr lang="en-US" dirty="0"/>
              <a:t>Located in S</a:t>
            </a:r>
            <a:r>
              <a:rPr lang="en-US" dirty="0" smtClean="0"/>
              <a:t>outhwest U.S. (NM+TX) &amp; Mexico, building from JVLA site</a:t>
            </a:r>
          </a:p>
          <a:p>
            <a:r>
              <a:rPr lang="en-US" dirty="0" smtClean="0"/>
              <a:t>Baseline design remains under continuous development</a:t>
            </a:r>
            <a:endParaRPr lang="en-US" dirty="0"/>
          </a:p>
          <a:p>
            <a:r>
              <a:rPr lang="en-US" dirty="0"/>
              <a:t>Low technical risk </a:t>
            </a:r>
            <a:r>
              <a:rPr lang="en-US" dirty="0" smtClean="0"/>
              <a:t>(reasonable step beyond current state of the art)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22451" y="3993998"/>
            <a:ext cx="230957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ea typeface="Times New Roman" charset="0"/>
                <a:cs typeface="Times New Roman" charset="0"/>
              </a:rPr>
              <a:t>https://</a:t>
            </a:r>
            <a:r>
              <a:rPr lang="en-US" sz="1800" i="1" dirty="0" err="1" smtClean="0">
                <a:ea typeface="Times New Roman" charset="0"/>
                <a:cs typeface="Times New Roman" charset="0"/>
              </a:rPr>
              <a:t>ngvla.nrao.edu</a:t>
            </a:r>
            <a:endParaRPr lang="en-US" sz="1800" i="1" dirty="0">
              <a:ea typeface="Times New Roman" charset="0"/>
              <a:cs typeface="Times New Roman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9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7600" y="1171213"/>
            <a:ext cx="2926080" cy="15080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3457" y="993414"/>
            <a:ext cx="8632199" cy="34701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50"/>
              </a:spcBef>
              <a:buFont typeface="Arial" charset="0"/>
              <a:buChar char="•"/>
              <a:defRPr/>
            </a:pPr>
            <a:r>
              <a:rPr lang="en-US" sz="1600" dirty="0" smtClean="0">
                <a:cs typeface="Times New Roman"/>
              </a:rPr>
              <a:t>Numerous Science and Technical meetings, starting from Jan 2015 AAS</a:t>
            </a:r>
          </a:p>
          <a:p>
            <a:pPr marL="285750" indent="-285750">
              <a:spcBef>
                <a:spcPts val="450"/>
              </a:spcBef>
              <a:buFont typeface="Arial" charset="0"/>
              <a:buChar char="•"/>
              <a:defRPr/>
            </a:pPr>
            <a:r>
              <a:rPr lang="en-US" sz="1600" dirty="0" smtClean="0">
                <a:cs typeface="Times New Roman"/>
              </a:rPr>
              <a:t>Initial Science Working Group reports covering 4 broad areas, Nov .2015 (</a:t>
            </a:r>
            <a:r>
              <a:rPr lang="en-US" sz="1600" i="1" dirty="0" smtClean="0">
                <a:solidFill>
                  <a:srgbClr val="0070C0"/>
                </a:solidFill>
              </a:rPr>
              <a:t>http</a:t>
            </a:r>
            <a:r>
              <a:rPr lang="en-US" sz="1600" i="1" dirty="0">
                <a:solidFill>
                  <a:srgbClr val="0070C0"/>
                </a:solidFill>
              </a:rPr>
              <a:t>://</a:t>
            </a:r>
            <a:r>
              <a:rPr lang="en-US" sz="1600" i="1" dirty="0" err="1" smtClean="0">
                <a:solidFill>
                  <a:schemeClr val="accent5"/>
                </a:solidFill>
              </a:rPr>
              <a:t>library.nrao.edu</a:t>
            </a:r>
            <a:r>
              <a:rPr lang="en-US" sz="1600" i="1" dirty="0" smtClean="0">
                <a:solidFill>
                  <a:schemeClr val="accent5"/>
                </a:solidFill>
              </a:rPr>
              <a:t>/</a:t>
            </a:r>
            <a:r>
              <a:rPr lang="en-US" sz="1600" i="1" dirty="0" err="1" smtClean="0">
                <a:solidFill>
                  <a:schemeClr val="accent5"/>
                </a:solidFill>
              </a:rPr>
              <a:t>ngvla.shtml</a:t>
            </a:r>
            <a:r>
              <a:rPr lang="en-US" sz="1600" i="1" dirty="0" smtClean="0"/>
              <a:t>)</a:t>
            </a:r>
            <a:endParaRPr lang="en-US" sz="1600" dirty="0" smtClean="0">
              <a:cs typeface="Times New Roman"/>
            </a:endParaRPr>
          </a:p>
          <a:p>
            <a:pPr marL="557213" lvl="1" indent="-214313">
              <a:spcBef>
                <a:spcPts val="450"/>
              </a:spcBef>
              <a:buFont typeface="Wingdings" charset="2"/>
              <a:buChar char="Ø"/>
              <a:defRPr/>
            </a:pPr>
            <a:r>
              <a:rPr lang="en-US" sz="1400" b="1" i="1" dirty="0" smtClean="0">
                <a:cs typeface="Times New Roman"/>
              </a:rPr>
              <a:t>Cradle of Life: </a:t>
            </a:r>
            <a:r>
              <a:rPr lang="en-US" sz="1400" b="1" i="1" dirty="0" err="1" smtClean="0">
                <a:cs typeface="Times New Roman"/>
              </a:rPr>
              <a:t>CoL</a:t>
            </a:r>
            <a:r>
              <a:rPr lang="en-US" sz="1400" b="1" i="1" dirty="0" smtClean="0">
                <a:cs typeface="Times New Roman"/>
              </a:rPr>
              <a:t> </a:t>
            </a:r>
            <a:r>
              <a:rPr lang="en-US" sz="1200" i="1" dirty="0" smtClean="0">
                <a:cs typeface="Times New Roman"/>
              </a:rPr>
              <a:t>(</a:t>
            </a:r>
            <a:r>
              <a:rPr lang="en-US" sz="1200" i="1" dirty="0" err="1" smtClean="0">
                <a:cs typeface="Times New Roman"/>
              </a:rPr>
              <a:t>Isella</a:t>
            </a:r>
            <a:r>
              <a:rPr lang="en-US" sz="1200" i="1" dirty="0">
                <a:cs typeface="Times New Roman"/>
              </a:rPr>
              <a:t> </a:t>
            </a:r>
            <a:r>
              <a:rPr lang="en-US" sz="1200" i="1" dirty="0" smtClean="0">
                <a:cs typeface="Times New Roman"/>
              </a:rPr>
              <a:t>et al):  </a:t>
            </a:r>
            <a:r>
              <a:rPr lang="en-US" sz="1200" dirty="0" smtClean="0">
                <a:cs typeface="Times New Roman"/>
              </a:rPr>
              <a:t>Terrestrial-zone planet formation, Massive Stars, etc.  </a:t>
            </a:r>
          </a:p>
          <a:p>
            <a:pPr marL="557213" lvl="1" indent="-214313">
              <a:spcBef>
                <a:spcPts val="450"/>
              </a:spcBef>
              <a:buFont typeface="Wingdings" charset="2"/>
              <a:buChar char="Ø"/>
              <a:defRPr/>
            </a:pPr>
            <a:r>
              <a:rPr lang="en-US" sz="1400" b="1" i="1" dirty="0" smtClean="0">
                <a:cs typeface="Times New Roman"/>
              </a:rPr>
              <a:t>Galaxy Ecosystems: </a:t>
            </a:r>
            <a:r>
              <a:rPr lang="en-US" sz="1400" b="1" i="1" dirty="0" err="1" smtClean="0">
                <a:cs typeface="Times New Roman"/>
              </a:rPr>
              <a:t>GEco</a:t>
            </a:r>
            <a:r>
              <a:rPr lang="en-US" sz="1400" b="1" i="1" dirty="0" smtClean="0">
                <a:cs typeface="Times New Roman"/>
              </a:rPr>
              <a:t> </a:t>
            </a:r>
            <a:r>
              <a:rPr lang="en-US" sz="1400" i="1" dirty="0" smtClean="0">
                <a:cs typeface="Times New Roman"/>
              </a:rPr>
              <a:t>(Leroy et al): </a:t>
            </a:r>
            <a:r>
              <a:rPr lang="en-US" sz="1200" dirty="0">
                <a:cs typeface="Times New Roman"/>
              </a:rPr>
              <a:t>wide field, high </a:t>
            </a:r>
            <a:r>
              <a:rPr lang="en-US" sz="1200" dirty="0" smtClean="0">
                <a:cs typeface="Times New Roman"/>
              </a:rPr>
              <a:t>resolution/sensitive imaging</a:t>
            </a:r>
            <a:endParaRPr lang="en-US" sz="1050" i="1" dirty="0" smtClean="0">
              <a:cs typeface="Times New Roman"/>
            </a:endParaRPr>
          </a:p>
          <a:p>
            <a:pPr marL="557213" lvl="1" indent="-214313">
              <a:spcBef>
                <a:spcPts val="450"/>
              </a:spcBef>
              <a:buFont typeface="Wingdings" charset="2"/>
              <a:buChar char="Ø"/>
              <a:defRPr/>
            </a:pPr>
            <a:r>
              <a:rPr lang="en-US" sz="1400" b="1" i="1" dirty="0">
                <a:cs typeface="Times New Roman"/>
              </a:rPr>
              <a:t>Galaxy </a:t>
            </a:r>
            <a:r>
              <a:rPr lang="en-US" sz="1400" b="1" i="1" dirty="0" smtClean="0">
                <a:cs typeface="Times New Roman"/>
              </a:rPr>
              <a:t>Formation: </a:t>
            </a:r>
            <a:r>
              <a:rPr lang="en-US" sz="1400" b="1" i="1" dirty="0" err="1" smtClean="0">
                <a:cs typeface="Times New Roman"/>
              </a:rPr>
              <a:t>GFor</a:t>
            </a:r>
            <a:r>
              <a:rPr lang="en-US" sz="1400" b="1" i="1" dirty="0" smtClean="0">
                <a:cs typeface="Times New Roman"/>
              </a:rPr>
              <a:t> </a:t>
            </a:r>
            <a:r>
              <a:rPr lang="en-US" sz="1400" i="1" dirty="0" smtClean="0">
                <a:cs typeface="Times New Roman"/>
              </a:rPr>
              <a:t>(Casey et al): </a:t>
            </a:r>
            <a:r>
              <a:rPr lang="en-US" sz="1200" i="1" dirty="0" smtClean="0">
                <a:cs typeface="Times New Roman"/>
              </a:rPr>
              <a:t>Dense gas </a:t>
            </a:r>
            <a:r>
              <a:rPr lang="en-US" sz="1200" i="1" dirty="0">
                <a:cs typeface="Times New Roman"/>
              </a:rPr>
              <a:t>history of the Universe </a:t>
            </a:r>
          </a:p>
          <a:p>
            <a:pPr marL="557213" lvl="1" indent="-214313">
              <a:spcBef>
                <a:spcPts val="450"/>
              </a:spcBef>
              <a:buFont typeface="Wingdings" charset="2"/>
              <a:buChar char="Ø"/>
              <a:defRPr/>
            </a:pPr>
            <a:r>
              <a:rPr lang="en-US" sz="1400" b="1" i="1" dirty="0" smtClean="0">
                <a:cs typeface="Times New Roman"/>
              </a:rPr>
              <a:t>Time domain, Cosmology, and Physics: </a:t>
            </a:r>
            <a:r>
              <a:rPr lang="en-US" sz="1400" b="1" i="1" dirty="0" err="1" smtClean="0">
                <a:cs typeface="Times New Roman"/>
              </a:rPr>
              <a:t>TdCP</a:t>
            </a:r>
            <a:r>
              <a:rPr lang="en-US" sz="1400" b="1" i="1" dirty="0" smtClean="0">
                <a:cs typeface="Times New Roman"/>
              </a:rPr>
              <a:t> </a:t>
            </a:r>
            <a:r>
              <a:rPr lang="en-US" sz="1400" i="1" dirty="0" smtClean="0">
                <a:cs typeface="Times New Roman"/>
              </a:rPr>
              <a:t>(Bower et al): </a:t>
            </a:r>
            <a:r>
              <a:rPr lang="en-US" sz="1200" dirty="0" smtClean="0">
                <a:cs typeface="Times New Roman"/>
              </a:rPr>
              <a:t>Plasma physics, Exo-space weather, Strong Lensing</a:t>
            </a:r>
            <a:endParaRPr lang="en-US" sz="1400" i="1" dirty="0" smtClean="0">
              <a:solidFill>
                <a:srgbClr val="C00000"/>
              </a:solidFill>
              <a:cs typeface="Times New Roman"/>
            </a:endParaRPr>
          </a:p>
          <a:p>
            <a:pPr marL="285750" indent="-285750">
              <a:spcBef>
                <a:spcPts val="450"/>
              </a:spcBef>
              <a:buFont typeface="Arial" charset="0"/>
              <a:buChar char="•"/>
              <a:defRPr/>
            </a:pPr>
            <a:r>
              <a:rPr lang="en-US" sz="1600" b="1" dirty="0" smtClean="0">
                <a:cs typeface="Times New Roman"/>
              </a:rPr>
              <a:t>Community Studies Program</a:t>
            </a:r>
            <a:r>
              <a:rPr lang="en-US" sz="1600" dirty="0" smtClean="0">
                <a:cs typeface="Times New Roman"/>
              </a:rPr>
              <a:t>: 38 studies approved over 2 Rounds, </a:t>
            </a:r>
            <a:r>
              <a:rPr lang="en-US" sz="1600" i="1" dirty="0" smtClean="0">
                <a:cs typeface="Times New Roman"/>
              </a:rPr>
              <a:t>financially supported by </a:t>
            </a:r>
            <a:r>
              <a:rPr lang="en-US" sz="1600" i="1" dirty="0">
                <a:cs typeface="Times New Roman"/>
              </a:rPr>
              <a:t>NRAO (</a:t>
            </a:r>
            <a:r>
              <a:rPr lang="en-US" sz="1600" i="1" dirty="0">
                <a:solidFill>
                  <a:schemeClr val="accent5"/>
                </a:solidFill>
                <a:cs typeface="Times New Roman"/>
              </a:rPr>
              <a:t>https://</a:t>
            </a:r>
            <a:r>
              <a:rPr lang="en-US" sz="1600" i="1" dirty="0" err="1" smtClean="0">
                <a:solidFill>
                  <a:schemeClr val="accent5"/>
                </a:solidFill>
                <a:cs typeface="Times New Roman"/>
              </a:rPr>
              <a:t>science.nrao.edu</a:t>
            </a:r>
            <a:r>
              <a:rPr lang="en-US" sz="1600" i="1" dirty="0" smtClean="0">
                <a:solidFill>
                  <a:schemeClr val="accent5"/>
                </a:solidFill>
                <a:cs typeface="Times New Roman"/>
              </a:rPr>
              <a:t>/futures/</a:t>
            </a:r>
            <a:r>
              <a:rPr lang="en-US" sz="1600" i="1" dirty="0" err="1" smtClean="0">
                <a:solidFill>
                  <a:schemeClr val="accent5"/>
                </a:solidFill>
                <a:cs typeface="Times New Roman"/>
              </a:rPr>
              <a:t>ngvla</a:t>
            </a:r>
            <a:r>
              <a:rPr lang="en-US" sz="1600" i="1" dirty="0" smtClean="0">
                <a:solidFill>
                  <a:schemeClr val="accent5"/>
                </a:solidFill>
                <a:cs typeface="Times New Roman"/>
              </a:rPr>
              <a:t>/</a:t>
            </a:r>
            <a:r>
              <a:rPr lang="en-US" sz="1600" i="1" dirty="0" err="1" smtClean="0">
                <a:solidFill>
                  <a:schemeClr val="accent5"/>
                </a:solidFill>
                <a:cs typeface="Times New Roman"/>
              </a:rPr>
              <a:t>ngvla</a:t>
            </a:r>
            <a:r>
              <a:rPr lang="en-US" sz="1600" i="1" dirty="0" smtClean="0">
                <a:solidFill>
                  <a:schemeClr val="accent5"/>
                </a:solidFill>
                <a:cs typeface="Times New Roman"/>
              </a:rPr>
              <a:t>-community-studies</a:t>
            </a:r>
            <a:r>
              <a:rPr lang="en-US" sz="1600" i="1" dirty="0" smtClean="0">
                <a:cs typeface="Times New Roman"/>
              </a:rPr>
              <a:t>)</a:t>
            </a:r>
          </a:p>
          <a:p>
            <a:pPr marL="285750" indent="-285750">
              <a:spcBef>
                <a:spcPts val="450"/>
              </a:spcBef>
              <a:buFont typeface="Arial" charset="0"/>
              <a:buChar char="•"/>
              <a:defRPr/>
            </a:pPr>
            <a:r>
              <a:rPr lang="en-US" sz="1600" b="1" dirty="0" smtClean="0">
                <a:cs typeface="Times New Roman"/>
              </a:rPr>
              <a:t>Community-Led Science Use Case</a:t>
            </a:r>
            <a:r>
              <a:rPr lang="en-US" sz="1600" dirty="0" smtClean="0">
                <a:cs typeface="Times New Roman"/>
              </a:rPr>
              <a:t>s: 80 </a:t>
            </a:r>
            <a:r>
              <a:rPr lang="en-US" sz="1600" dirty="0">
                <a:cs typeface="Times New Roman"/>
              </a:rPr>
              <a:t>s</a:t>
            </a:r>
            <a:r>
              <a:rPr lang="en-US" sz="1600" dirty="0" smtClean="0">
                <a:cs typeface="Times New Roman"/>
              </a:rPr>
              <a:t>ubmitted for ‘</a:t>
            </a:r>
            <a:r>
              <a:rPr lang="en-US" sz="1600" dirty="0" err="1" smtClean="0">
                <a:cs typeface="Times New Roman"/>
              </a:rPr>
              <a:t>Reqs</a:t>
            </a:r>
            <a:r>
              <a:rPr lang="en-US" sz="1600" dirty="0" smtClean="0">
                <a:cs typeface="Times New Roman"/>
              </a:rPr>
              <a:t> to Specs’ process (</a:t>
            </a:r>
            <a:r>
              <a:rPr lang="en-US" sz="1600" dirty="0" err="1" smtClean="0">
                <a:cs typeface="Times New Roman"/>
              </a:rPr>
              <a:t>ngVLA</a:t>
            </a:r>
            <a:r>
              <a:rPr lang="en-US" sz="1600" dirty="0" smtClean="0">
                <a:cs typeface="Times New Roman"/>
              </a:rPr>
              <a:t> memo # 18)</a:t>
            </a:r>
          </a:p>
          <a:p>
            <a:pPr marL="285750" indent="-285750">
              <a:spcBef>
                <a:spcPts val="450"/>
              </a:spcBef>
              <a:buFont typeface="Arial" charset="0"/>
              <a:buChar char="•"/>
              <a:defRPr/>
            </a:pPr>
            <a:endParaRPr lang="en-US" sz="1000" b="1" i="1" dirty="0" smtClean="0">
              <a:solidFill>
                <a:srgbClr val="FF0000"/>
              </a:solidFill>
              <a:cs typeface="Times New Roman"/>
            </a:endParaRPr>
          </a:p>
          <a:p>
            <a:pPr marL="285750" indent="-285750">
              <a:spcBef>
                <a:spcPts val="450"/>
              </a:spcBef>
              <a:buFont typeface="Arial" charset="0"/>
              <a:buChar char="•"/>
              <a:defRPr/>
            </a:pPr>
            <a:r>
              <a:rPr lang="en-US" sz="1600" b="1" i="1" dirty="0" smtClean="0">
                <a:solidFill>
                  <a:srgbClr val="C00000"/>
                </a:solidFill>
                <a:cs typeface="Times New Roman"/>
              </a:rPr>
              <a:t>All gathered to report out and build toward a consensus vision last week of June in Socorro</a:t>
            </a:r>
            <a:endParaRPr lang="en-US" sz="1600" b="1" i="1" dirty="0">
              <a:solidFill>
                <a:srgbClr val="C00000"/>
              </a:solidFill>
              <a:cs typeface="Times New Roman"/>
            </a:endParaRPr>
          </a:p>
        </p:txBody>
      </p:sp>
      <p:sp>
        <p:nvSpPr>
          <p:cNvPr id="21" name="TextBox 20"/>
          <p:cNvSpPr txBox="1">
            <a:spLocks noChangeAspect="1"/>
          </p:cNvSpPr>
          <p:nvPr/>
        </p:nvSpPr>
        <p:spPr>
          <a:xfrm>
            <a:off x="1396712" y="76256"/>
            <a:ext cx="639376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latin typeface="+mj-lt"/>
                <a:ea typeface="Times New Roman" charset="0"/>
                <a:cs typeface="Times New Roman" charset="0"/>
              </a:rPr>
              <a:t>Developing the ngVLA Science Case</a:t>
            </a:r>
            <a:endParaRPr lang="en-US" sz="3000" b="1" dirty="0">
              <a:latin typeface="+mj-lt"/>
              <a:ea typeface="Times New Roman" charset="0"/>
              <a:cs typeface="Times New Roman" charset="0"/>
            </a:endParaRPr>
          </a:p>
          <a:p>
            <a:pPr algn="ctr"/>
            <a:r>
              <a:rPr lang="en-US" sz="1600" dirty="0" smtClean="0">
                <a:ea typeface="Times New Roman" charset="0"/>
                <a:cs typeface="Times New Roman" charset="0"/>
              </a:rPr>
              <a:t>Community-Driven, Growing, and Evolving</a:t>
            </a:r>
            <a:endParaRPr lang="en-US" sz="1600" dirty="0">
              <a:ea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27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009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35" y="1374968"/>
            <a:ext cx="4447494" cy="28491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10135" y="1609922"/>
            <a:ext cx="40801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~ 150 attendees (capped with waitlist)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24 talks on innovative science allowed by the </a:t>
            </a:r>
            <a:r>
              <a:rPr lang="en-US" sz="1600" dirty="0" err="1" smtClean="0"/>
              <a:t>ngVLA</a:t>
            </a:r>
            <a:r>
              <a:rPr lang="en-US" sz="1600" dirty="0" smtClean="0"/>
              <a:t> 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Followed by SAC face-to-face meeting</a:t>
            </a:r>
          </a:p>
          <a:p>
            <a:endParaRPr lang="en-US" sz="1600" dirty="0"/>
          </a:p>
          <a:p>
            <a:r>
              <a:rPr lang="en-US" sz="1600" b="1" dirty="0" smtClean="0"/>
              <a:t>Main outcomes: </a:t>
            </a: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err="1" smtClean="0"/>
              <a:t>ngVLA</a:t>
            </a:r>
            <a:r>
              <a:rPr lang="en-US" sz="1600" dirty="0" smtClean="0"/>
              <a:t> preliminary telescope design 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Definition of the Key Science Goals for the </a:t>
            </a:r>
            <a:r>
              <a:rPr lang="en-US" sz="1600" dirty="0" err="1" smtClean="0"/>
              <a:t>ngVLA</a:t>
            </a:r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86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92088" y="-43678"/>
            <a:ext cx="6823592" cy="6718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 err="1" smtClean="0"/>
              <a:t>ngVLA</a:t>
            </a:r>
            <a:r>
              <a:rPr lang="en-US" sz="2800" b="1" dirty="0" smtClean="0"/>
              <a:t> Key Science Missions</a:t>
            </a:r>
            <a:br>
              <a:rPr lang="en-US" sz="2800" b="1" dirty="0" smtClean="0"/>
            </a:br>
            <a:r>
              <a:rPr lang="en-US" sz="2000" dirty="0" smtClean="0"/>
              <a:t>(</a:t>
            </a:r>
            <a:r>
              <a:rPr lang="en-US" sz="2000" dirty="0" err="1" smtClean="0"/>
              <a:t>ngVLA</a:t>
            </a:r>
            <a:r>
              <a:rPr lang="en-US" sz="2000" dirty="0" smtClean="0"/>
              <a:t> memo #19)</a:t>
            </a:r>
            <a:endParaRPr lang="en-US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-66604" y="604874"/>
            <a:ext cx="6852328" cy="2577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8620" indent="-285750">
              <a:spcBef>
                <a:spcPts val="338"/>
              </a:spcBef>
              <a:buFont typeface="Wingdings" charset="2"/>
              <a:buChar char="Ø"/>
            </a:pPr>
            <a:r>
              <a:rPr lang="en-US" sz="1400" b="1" i="1" dirty="0" smtClean="0">
                <a:cs typeface="Times New Roman"/>
              </a:rPr>
              <a:t>Unveiling the Formation of Solar System Analogues</a:t>
            </a:r>
          </a:p>
          <a:p>
            <a:pPr marL="285750" indent="-182880">
              <a:spcBef>
                <a:spcPts val="338"/>
              </a:spcBef>
              <a:buFont typeface="Wingdings" charset="2"/>
              <a:buChar char="Ø"/>
            </a:pPr>
            <a:endParaRPr lang="en-US" sz="200" b="1" i="1" dirty="0" smtClean="0">
              <a:cs typeface="Times New Roman"/>
            </a:endParaRPr>
          </a:p>
          <a:p>
            <a:pPr marL="388620" indent="-285750">
              <a:spcBef>
                <a:spcPts val="338"/>
              </a:spcBef>
              <a:buFont typeface="Wingdings" charset="2"/>
              <a:buChar char="Ø"/>
            </a:pPr>
            <a:r>
              <a:rPr lang="en-US" sz="1400" b="1" i="1" dirty="0" smtClean="0">
                <a:cs typeface="Times New Roman"/>
              </a:rPr>
              <a:t>Probing </a:t>
            </a:r>
            <a:r>
              <a:rPr lang="en-US" sz="1400" b="1" i="1" dirty="0">
                <a:cs typeface="Times New Roman"/>
              </a:rPr>
              <a:t>the Initial Conditions for Planetary Systems and Life with </a:t>
            </a:r>
            <a:r>
              <a:rPr lang="en-US" sz="1400" b="1" i="1" dirty="0" err="1" smtClean="0">
                <a:cs typeface="Times New Roman"/>
              </a:rPr>
              <a:t>Astrochemistry</a:t>
            </a:r>
            <a:endParaRPr lang="en-US" sz="200" dirty="0" smtClean="0">
              <a:cs typeface="Times New Roman"/>
            </a:endParaRPr>
          </a:p>
          <a:p>
            <a:pPr marL="285750" indent="-182880">
              <a:spcBef>
                <a:spcPts val="338"/>
              </a:spcBef>
              <a:buFont typeface="Wingdings" charset="2"/>
              <a:buChar char="Ø"/>
            </a:pPr>
            <a:endParaRPr lang="en-US" sz="200" b="1" i="1" dirty="0" smtClean="0">
              <a:cs typeface="Times New Roman"/>
            </a:endParaRPr>
          </a:p>
          <a:p>
            <a:pPr marL="388620" indent="-285750">
              <a:spcBef>
                <a:spcPts val="338"/>
              </a:spcBef>
              <a:buFont typeface="Wingdings" charset="2"/>
              <a:buChar char="Ø"/>
            </a:pPr>
            <a:r>
              <a:rPr lang="en-US" sz="1400" b="1" i="1" dirty="0" smtClean="0">
                <a:cs typeface="Times New Roman"/>
              </a:rPr>
              <a:t>Charting the Assembly</a:t>
            </a:r>
            <a:r>
              <a:rPr lang="en-US" sz="1400" b="1" i="1" dirty="0">
                <a:cs typeface="Times New Roman"/>
              </a:rPr>
              <a:t>, Structure, and Evolution of Galaxies O</a:t>
            </a:r>
            <a:r>
              <a:rPr lang="en-US" sz="1400" b="1" i="1" dirty="0" smtClean="0">
                <a:cs typeface="Times New Roman"/>
              </a:rPr>
              <a:t>ver Cosmic Time</a:t>
            </a:r>
          </a:p>
          <a:p>
            <a:pPr marL="171450" indent="-182880">
              <a:spcBef>
                <a:spcPts val="338"/>
              </a:spcBef>
              <a:buFont typeface="Wingdings" charset="2"/>
              <a:buChar char="Ø"/>
            </a:pPr>
            <a:endParaRPr lang="en-US" sz="200" dirty="0" smtClean="0"/>
          </a:p>
          <a:p>
            <a:pPr marL="388620" indent="-285750">
              <a:spcBef>
                <a:spcPts val="338"/>
              </a:spcBef>
              <a:buFont typeface="Wingdings" charset="2"/>
              <a:buChar char="Ø"/>
            </a:pPr>
            <a:r>
              <a:rPr lang="en-US" sz="1400" b="1" i="1" dirty="0" smtClean="0"/>
              <a:t>Using Pulsars </a:t>
            </a:r>
            <a:r>
              <a:rPr lang="en-US" sz="1400" b="1" i="1" dirty="0"/>
              <a:t>in the Galactic Center as Fundamental Tests of Gravity</a:t>
            </a:r>
          </a:p>
          <a:p>
            <a:pPr marL="171450" indent="-182880">
              <a:spcBef>
                <a:spcPts val="338"/>
              </a:spcBef>
              <a:buFont typeface="Wingdings" charset="2"/>
              <a:buChar char="Ø"/>
            </a:pPr>
            <a:endParaRPr lang="en-US" sz="200" dirty="0" smtClean="0"/>
          </a:p>
          <a:p>
            <a:pPr marL="388620" indent="-285750">
              <a:spcBef>
                <a:spcPts val="338"/>
              </a:spcBef>
              <a:buFont typeface="Wingdings" charset="2"/>
              <a:buChar char="Ø"/>
            </a:pPr>
            <a:r>
              <a:rPr lang="en-US" sz="1400" b="1" i="1" dirty="0" smtClean="0"/>
              <a:t>Understanding the Formation and Evolution of Stellar and Supermassive </a:t>
            </a:r>
            <a:r>
              <a:rPr lang="en-US" sz="1400" b="1" i="1" dirty="0"/>
              <a:t/>
            </a:r>
            <a:br>
              <a:rPr lang="en-US" sz="1400" b="1" i="1" dirty="0"/>
            </a:br>
            <a:r>
              <a:rPr lang="en-US" sz="1400" b="1" i="1" dirty="0" smtClean="0"/>
              <a:t>BH’s  in the Era of Multi-Messenger Astronomy</a:t>
            </a:r>
            <a:endParaRPr lang="en-US" sz="1400" b="1" i="1" dirty="0" smtClean="0">
              <a:solidFill>
                <a:srgbClr val="C00000"/>
              </a:solidFill>
            </a:endParaRPr>
          </a:p>
          <a:p>
            <a:pPr marL="102870">
              <a:spcBef>
                <a:spcPts val="338"/>
              </a:spcBef>
            </a:pPr>
            <a:r>
              <a:rPr lang="en-US" sz="1400" b="1" i="1" dirty="0" smtClean="0">
                <a:solidFill>
                  <a:srgbClr val="C00000"/>
                </a:solidFill>
              </a:rPr>
              <a:t>Highly </a:t>
            </a:r>
            <a:r>
              <a:rPr lang="en-US" sz="1400" b="1" i="1" dirty="0">
                <a:solidFill>
                  <a:srgbClr val="C00000"/>
                </a:solidFill>
              </a:rPr>
              <a:t>synergistic with next-generation ground-based OIR and NASA </a:t>
            </a:r>
            <a:r>
              <a:rPr lang="en-US" sz="1400" b="1" i="1" dirty="0" smtClean="0">
                <a:solidFill>
                  <a:srgbClr val="C00000"/>
                </a:solidFill>
              </a:rPr>
              <a:t>missions</a:t>
            </a:r>
            <a:r>
              <a:rPr lang="en-US" sz="1400" b="1" i="1" dirty="0">
                <a:solidFill>
                  <a:srgbClr val="C00000"/>
                </a:solidFill>
              </a:rPr>
              <a:t>.  </a:t>
            </a:r>
          </a:p>
          <a:p>
            <a:pPr marL="342900" indent="-342900">
              <a:buClr>
                <a:srgbClr val="C00000"/>
              </a:buClr>
              <a:buSzPct val="125000"/>
              <a:buFont typeface="Wingdings" charset="2"/>
              <a:buChar char="Ø"/>
            </a:pPr>
            <a:endParaRPr lang="en-US" sz="1400" dirty="0">
              <a:solidFill>
                <a:srgbClr val="000000"/>
              </a:solidFill>
            </a:endParaRPr>
          </a:p>
          <a:p>
            <a:pPr marL="285750" indent="-182880">
              <a:spcBef>
                <a:spcPts val="338"/>
              </a:spcBef>
              <a:buFont typeface="Arial" charset="0"/>
              <a:buChar char="•"/>
            </a:pPr>
            <a:endParaRPr lang="en-US" sz="1400" b="1" i="1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5"/>
          <a:stretch/>
        </p:blipFill>
        <p:spPr>
          <a:xfrm>
            <a:off x="5996428" y="1782955"/>
            <a:ext cx="3108960" cy="1207211"/>
          </a:xfrm>
          <a:prstGeom prst="rect">
            <a:avLst/>
          </a:prstGeom>
        </p:spPr>
      </p:pic>
      <p:grpSp>
        <p:nvGrpSpPr>
          <p:cNvPr id="60" name="Group 59"/>
          <p:cNvGrpSpPr>
            <a:grpSpLocks noChangeAspect="1"/>
          </p:cNvGrpSpPr>
          <p:nvPr/>
        </p:nvGrpSpPr>
        <p:grpSpPr>
          <a:xfrm>
            <a:off x="35078" y="2699040"/>
            <a:ext cx="3566160" cy="1845844"/>
            <a:chOff x="5351336" y="2468346"/>
            <a:chExt cx="3676722" cy="1903072"/>
          </a:xfrm>
        </p:grpSpPr>
        <p:grpSp>
          <p:nvGrpSpPr>
            <p:cNvPr id="4" name="Group 3"/>
            <p:cNvGrpSpPr>
              <a:grpSpLocks noChangeAspect="1"/>
            </p:cNvGrpSpPr>
            <p:nvPr/>
          </p:nvGrpSpPr>
          <p:grpSpPr>
            <a:xfrm>
              <a:off x="5351336" y="2468346"/>
              <a:ext cx="3676722" cy="1903072"/>
              <a:chOff x="1752279" y="1583468"/>
              <a:chExt cx="5129422" cy="2654991"/>
            </a:xfrm>
          </p:grpSpPr>
          <p:pic>
            <p:nvPicPr>
              <p:cNvPr id="35" name="Picture 34" descr="PPD3.png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403461" y="1628529"/>
                <a:ext cx="2451608" cy="2499871"/>
              </a:xfrm>
              <a:prstGeom prst="rect">
                <a:avLst/>
              </a:prstGeom>
            </p:spPr>
          </p:pic>
          <p:grpSp>
            <p:nvGrpSpPr>
              <p:cNvPr id="3" name="Group 2"/>
              <p:cNvGrpSpPr/>
              <p:nvPr/>
            </p:nvGrpSpPr>
            <p:grpSpPr>
              <a:xfrm>
                <a:off x="1752279" y="1583468"/>
                <a:ext cx="5129422" cy="2654991"/>
                <a:chOff x="1788321" y="1541497"/>
                <a:chExt cx="5129422" cy="2654991"/>
              </a:xfrm>
            </p:grpSpPr>
            <p:pic>
              <p:nvPicPr>
                <p:cNvPr id="33" name="Picture 32" descr="Screen Shot 2015-07-18 at 7.32.35 AM.png"/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88321" y="1541497"/>
                  <a:ext cx="2658647" cy="2627911"/>
                </a:xfrm>
                <a:prstGeom prst="rect">
                  <a:avLst/>
                </a:prstGeom>
              </p:spPr>
            </p:pic>
            <p:sp>
              <p:nvSpPr>
                <p:cNvPr id="36" name="TextBox 35"/>
                <p:cNvSpPr txBox="1"/>
                <p:nvPr/>
              </p:nvSpPr>
              <p:spPr>
                <a:xfrm>
                  <a:off x="4838930" y="1561264"/>
                  <a:ext cx="2078813" cy="276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>
                    <a:spcBef>
                      <a:spcPts val="338"/>
                    </a:spcBef>
                  </a:pPr>
                  <a:r>
                    <a:rPr lang="en-US" sz="1200" dirty="0">
                      <a:solidFill>
                        <a:schemeClr val="bg1"/>
                      </a:solidFill>
                      <a:latin typeface="Times New Roman"/>
                      <a:cs typeface="Times New Roman"/>
                    </a:rPr>
                    <a:t>ngVLA 100hr 25GHz 10mas </a:t>
                  </a: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4624612" y="3796202"/>
                  <a:ext cx="2253931" cy="4002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13" dirty="0">
                      <a:solidFill>
                        <a:schemeClr val="bg1"/>
                      </a:solidFill>
                      <a:latin typeface="Times New Roman"/>
                      <a:cs typeface="Times New Roman"/>
                    </a:rPr>
                    <a:t>rms = 90nJy/bm = 1K</a:t>
                  </a: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2857693" y="1560972"/>
                  <a:ext cx="1805251" cy="6440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bg1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Jupiter @</a:t>
                  </a:r>
                  <a:r>
                    <a:rPr lang="en-US" sz="1200" dirty="0" smtClean="0">
                      <a:solidFill>
                        <a:schemeClr val="bg1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13AU </a:t>
                  </a:r>
                </a:p>
                <a:p>
                  <a:r>
                    <a:rPr lang="en-US" sz="1200" dirty="0" smtClean="0">
                      <a:solidFill>
                        <a:schemeClr val="bg1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Saturn </a:t>
                  </a:r>
                  <a:r>
                    <a:rPr lang="en-US" sz="1200" dirty="0">
                      <a:solidFill>
                        <a:schemeClr val="bg1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@</a:t>
                  </a:r>
                  <a:r>
                    <a:rPr lang="en-US" sz="1200" dirty="0" smtClean="0">
                      <a:solidFill>
                        <a:schemeClr val="bg1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6AU</a:t>
                  </a:r>
                  <a:endParaRPr lang="en-US" sz="1200" dirty="0">
                    <a:solidFill>
                      <a:schemeClr val="bg1"/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2884790" y="3822413"/>
                  <a:ext cx="1611176" cy="3570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13" dirty="0" err="1">
                      <a:solidFill>
                        <a:schemeClr val="bg1"/>
                      </a:solidFill>
                    </a:rPr>
                    <a:t>Isella</a:t>
                  </a:r>
                  <a:r>
                    <a:rPr lang="en-US" sz="1013" dirty="0">
                      <a:solidFill>
                        <a:schemeClr val="bg1"/>
                      </a:solidFill>
                    </a:rPr>
                    <a:t> </a:t>
                  </a:r>
                  <a:r>
                    <a:rPr lang="en-US" sz="1013" dirty="0" smtClean="0">
                      <a:solidFill>
                        <a:schemeClr val="bg1"/>
                      </a:solidFill>
                    </a:rPr>
                    <a:t>Dust Model</a:t>
                  </a:r>
                  <a:endParaRPr lang="en-US" sz="101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1897764" y="3730264"/>
                  <a:ext cx="1282679" cy="3722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>
                      <a:solidFill>
                        <a:srgbClr val="FFFFFF"/>
                      </a:solidFill>
                    </a:rPr>
                    <a:t>0.1” = 13AU</a:t>
                  </a:r>
                </a:p>
              </p:txBody>
            </p:sp>
          </p:grpSp>
        </p:grpSp>
        <p:cxnSp>
          <p:nvCxnSpPr>
            <p:cNvPr id="47" name="Straight Arrow Connector 46"/>
            <p:cNvCxnSpPr/>
            <p:nvPr/>
          </p:nvCxnSpPr>
          <p:spPr>
            <a:xfrm flipH="1">
              <a:off x="5769686" y="2653211"/>
              <a:ext cx="424618" cy="77261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H="1">
              <a:off x="6063412" y="2942746"/>
              <a:ext cx="285784" cy="50911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4160" y="2986248"/>
            <a:ext cx="3154680" cy="1478280"/>
          </a:xfrm>
          <a:prstGeom prst="rect">
            <a:avLst/>
          </a:prstGeom>
        </p:spPr>
      </p:pic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3601238" y="2743664"/>
            <a:ext cx="2371266" cy="1664208"/>
            <a:chOff x="6651473" y="1296343"/>
            <a:chExt cx="4779965" cy="340805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51473" y="1296343"/>
              <a:ext cx="4779965" cy="3408053"/>
            </a:xfrm>
            <a:prstGeom prst="rect">
              <a:avLst/>
            </a:prstGeom>
            <a:ln>
              <a:noFill/>
            </a:ln>
          </p:spPr>
        </p:pic>
        <p:sp>
          <p:nvSpPr>
            <p:cNvPr id="31" name="TextBox 30"/>
            <p:cNvSpPr txBox="1"/>
            <p:nvPr/>
          </p:nvSpPr>
          <p:spPr>
            <a:xfrm>
              <a:off x="10422619" y="1454467"/>
              <a:ext cx="858484" cy="567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Gas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255172" y="3758653"/>
              <a:ext cx="1067501" cy="347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FF0000"/>
                  </a:solidFill>
                </a:rPr>
                <a:t>ALMA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432800" y="2851427"/>
              <a:ext cx="1067501" cy="347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008F00"/>
                  </a:solidFill>
                </a:rPr>
                <a:t>NGVLA</a:t>
              </a:r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1958" y="220305"/>
            <a:ext cx="2069592" cy="148925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037122" y="3906831"/>
            <a:ext cx="904415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>
                <a:latin typeface="Gill Sans MT" panose="020B0502020104020203" pitchFamily="34" charset="0"/>
              </a:rPr>
              <a:t>Decarli+2016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95127" y="4212325"/>
            <a:ext cx="915635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HI + CO(1-0)</a:t>
            </a:r>
            <a:endParaRPr lang="en-US" sz="1013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545155" y="4193459"/>
            <a:ext cx="639919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smtClean="0">
                <a:solidFill>
                  <a:schemeClr val="bg1"/>
                </a:solidFill>
                <a:latin typeface="Gill Sans MT" panose="020B0502020104020203" pitchFamily="34" charset="0"/>
              </a:rPr>
              <a:t>CO(2-1)</a:t>
            </a:r>
            <a:endParaRPr lang="en-US" sz="1013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t>6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40328" y="0"/>
            <a:ext cx="7886700" cy="995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smtClean="0"/>
              <a:t>Current Reference Design Specifications</a:t>
            </a:r>
            <a:br>
              <a:rPr lang="en-US" b="1" smtClean="0"/>
            </a:br>
            <a:r>
              <a:rPr lang="en-US" sz="2200" smtClean="0"/>
              <a:t>(ngVLA Memo #17)</a:t>
            </a:r>
            <a:endParaRPr lang="en-US" sz="2200" dirty="0"/>
          </a:p>
        </p:txBody>
      </p:sp>
      <p:graphicFrame>
        <p:nvGraphicFramePr>
          <p:cNvPr id="4" name="Content Placeholder 4"/>
          <p:cNvGraphicFramePr>
            <a:graphicFrameLocks/>
          </p:cNvGraphicFramePr>
          <p:nvPr>
            <p:extLst/>
          </p:nvPr>
        </p:nvGraphicFramePr>
        <p:xfrm>
          <a:off x="4876800" y="2701925"/>
          <a:ext cx="4267200" cy="16954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4762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Band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 smtClean="0">
                          <a:effectLst/>
                        </a:rPr>
                        <a:t># 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Dewar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f</a:t>
                      </a:r>
                      <a:r>
                        <a:rPr lang="en-US" sz="1100" baseline="-25000" dirty="0" err="1">
                          <a:effectLst/>
                        </a:rPr>
                        <a:t>L</a:t>
                      </a:r>
                      <a:r>
                        <a:rPr lang="en-US" sz="1100" baseline="-25000" dirty="0">
                          <a:effectLst/>
                        </a:rPr>
                        <a:t/>
                      </a:r>
                      <a:br>
                        <a:rPr lang="en-US" sz="1100" baseline="-250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GHz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</a:t>
                      </a:r>
                      <a:r>
                        <a:rPr lang="en-US" sz="1100" baseline="-25000">
                          <a:effectLst/>
                        </a:rPr>
                        <a:t>M</a:t>
                      </a:r>
                      <a:br>
                        <a:rPr lang="en-US" sz="1100" baseline="-25000">
                          <a:effectLst/>
                        </a:rPr>
                      </a:br>
                      <a:r>
                        <a:rPr lang="en-US" sz="1100">
                          <a:effectLst/>
                        </a:rPr>
                        <a:t>GHz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</a:t>
                      </a:r>
                      <a:r>
                        <a:rPr lang="en-US" sz="1100" baseline="-25000">
                          <a:effectLst/>
                        </a:rPr>
                        <a:t>H</a:t>
                      </a:r>
                      <a:br>
                        <a:rPr lang="en-US" sz="1100" baseline="-25000">
                          <a:effectLst/>
                        </a:rPr>
                      </a:br>
                      <a:r>
                        <a:rPr lang="en-US" sz="1100">
                          <a:effectLst/>
                        </a:rPr>
                        <a:t>GHz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</a:t>
                      </a:r>
                      <a:r>
                        <a:rPr lang="en-US" sz="1100" baseline="-25000">
                          <a:effectLst/>
                        </a:rPr>
                        <a:t>H</a:t>
                      </a:r>
                      <a:r>
                        <a:rPr lang="en-US" sz="1100">
                          <a:effectLst/>
                        </a:rPr>
                        <a:t>: f</a:t>
                      </a:r>
                      <a:r>
                        <a:rPr lang="en-US" sz="1100" baseline="-25000">
                          <a:effectLst/>
                        </a:rPr>
                        <a:t>L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BW</a:t>
                      </a:r>
                      <a:br>
                        <a:rPr lang="en-US" sz="1100">
                          <a:effectLst/>
                        </a:rPr>
                      </a:br>
                      <a:r>
                        <a:rPr lang="en-US" sz="1100">
                          <a:effectLst/>
                        </a:rPr>
                        <a:t>GHz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095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1.2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2.35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3.5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2.91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2.3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000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3.5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7.90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12.3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3.51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8.8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000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12.3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16.4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20.5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1.67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8.2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000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20.5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27.3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34.0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smtClean="0">
                          <a:effectLst/>
                        </a:rPr>
                        <a:t>1.66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13.5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000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30.5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40.5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50.5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1.66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20.0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095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70.0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93.0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116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1.66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46.0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53449" y="2401556"/>
            <a:ext cx="17868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Receiver </a:t>
            </a:r>
            <a:r>
              <a:rPr lang="en-US" dirty="0" smtClean="0"/>
              <a:t>Configuration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5250" y="915873"/>
            <a:ext cx="4845050" cy="251312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214 18m offset Gregorian (feed-low) Antennas</a:t>
            </a:r>
          </a:p>
          <a:p>
            <a:pPr lvl="1"/>
            <a:r>
              <a:rPr lang="en-US" dirty="0" smtClean="0"/>
              <a:t>Supported by internal cost-performance analysis</a:t>
            </a:r>
          </a:p>
          <a:p>
            <a:r>
              <a:rPr lang="en-US" dirty="0" smtClean="0"/>
              <a:t>Fixed antenna locations across NM, TX, MX</a:t>
            </a:r>
          </a:p>
          <a:p>
            <a:pPr lvl="1"/>
            <a:r>
              <a:rPr lang="en-US" dirty="0" smtClean="0"/>
              <a:t>~1000 km baselines being explored</a:t>
            </a:r>
          </a:p>
          <a:p>
            <a:r>
              <a:rPr lang="en-US" dirty="0" smtClean="0"/>
              <a:t>1.2 – 50.5 GHz; 70 – 116 GHz</a:t>
            </a:r>
          </a:p>
          <a:p>
            <a:pPr lvl="1"/>
            <a:r>
              <a:rPr lang="en-US" dirty="0" smtClean="0"/>
              <a:t>Single-pixel feeds</a:t>
            </a:r>
          </a:p>
          <a:p>
            <a:pPr lvl="1"/>
            <a:r>
              <a:rPr lang="en-US" dirty="0" smtClean="0"/>
              <a:t>6 feeds / 2 </a:t>
            </a:r>
            <a:r>
              <a:rPr lang="en-US" dirty="0" err="1" smtClean="0"/>
              <a:t>dewar</a:t>
            </a:r>
            <a:r>
              <a:rPr lang="en-US" dirty="0" smtClean="0"/>
              <a:t> package</a:t>
            </a:r>
          </a:p>
          <a:p>
            <a:r>
              <a:rPr lang="en-US" dirty="0" smtClean="0"/>
              <a:t>16 6m short spacing array + 4 18m in TP mode to fill in (</a:t>
            </a:r>
            <a:r>
              <a:rPr lang="en-US" i="1" dirty="0" smtClean="0"/>
              <a:t>u, v</a:t>
            </a:r>
            <a:r>
              <a:rPr lang="en-US" dirty="0" smtClean="0"/>
              <a:t>) hole.  </a:t>
            </a:r>
          </a:p>
        </p:txBody>
      </p:sp>
      <p:pic>
        <p:nvPicPr>
          <p:cNvPr id="7" name="Content Placeholder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8199" y="706106"/>
            <a:ext cx="2743200" cy="15430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449" y="3332510"/>
            <a:ext cx="4718049" cy="115416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1600" dirty="0" smtClean="0">
                <a:cs typeface="Times New Roman"/>
              </a:rPr>
              <a:t>Continuum Sensitivity: ~0.1uJy/</a:t>
            </a:r>
            <a:r>
              <a:rPr lang="en-US" sz="1600" dirty="0" err="1" smtClean="0">
                <a:cs typeface="Times New Roman"/>
              </a:rPr>
              <a:t>bm</a:t>
            </a:r>
            <a:r>
              <a:rPr lang="en-US" sz="1600" dirty="0" smtClean="0">
                <a:cs typeface="Times New Roman"/>
              </a:rPr>
              <a:t> </a:t>
            </a:r>
            <a:r>
              <a:rPr lang="en-US" sz="1600" dirty="0">
                <a:cs typeface="Times New Roman"/>
              </a:rPr>
              <a:t>@ </a:t>
            </a:r>
            <a:r>
              <a:rPr lang="en-US" sz="1600" dirty="0" smtClean="0">
                <a:cs typeface="Times New Roman"/>
              </a:rPr>
              <a:t> 1cm, 10mas, 10hr =&gt;  T</a:t>
            </a:r>
            <a:r>
              <a:rPr lang="en-US" sz="1600" baseline="-25000" dirty="0" smtClean="0">
                <a:cs typeface="Times New Roman"/>
              </a:rPr>
              <a:t>B</a:t>
            </a:r>
            <a:r>
              <a:rPr lang="en-US" sz="1600" dirty="0" smtClean="0">
                <a:cs typeface="Times New Roman"/>
              </a:rPr>
              <a:t> ~ 1.75K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1600" dirty="0" smtClean="0">
                <a:cs typeface="Times New Roman"/>
              </a:rPr>
              <a:t>Line sensitivity: ~21.5uJy/</a:t>
            </a:r>
            <a:r>
              <a:rPr lang="en-US" sz="1600" dirty="0" err="1" smtClean="0">
                <a:cs typeface="Times New Roman"/>
              </a:rPr>
              <a:t>bm</a:t>
            </a:r>
            <a:r>
              <a:rPr lang="en-US" sz="1600" dirty="0" smtClean="0">
                <a:cs typeface="Times New Roman"/>
              </a:rPr>
              <a:t> </a:t>
            </a:r>
            <a:r>
              <a:rPr lang="en-US" sz="1600" dirty="0">
                <a:cs typeface="Times New Roman"/>
              </a:rPr>
              <a:t>@  1cm,  </a:t>
            </a:r>
            <a:r>
              <a:rPr lang="en-US" sz="1600" dirty="0" smtClean="0">
                <a:cs typeface="Times New Roman"/>
              </a:rPr>
              <a:t>10 km/s, 1”, 10hr =&gt; </a:t>
            </a:r>
            <a:r>
              <a:rPr lang="en-US" sz="1600" dirty="0">
                <a:cs typeface="Times New Roman"/>
              </a:rPr>
              <a:t>T</a:t>
            </a:r>
            <a:r>
              <a:rPr lang="en-US" sz="1600" baseline="-25000" dirty="0">
                <a:cs typeface="Times New Roman"/>
              </a:rPr>
              <a:t>B</a:t>
            </a:r>
            <a:r>
              <a:rPr lang="en-US" sz="1600" dirty="0">
                <a:cs typeface="Times New Roman"/>
              </a:rPr>
              <a:t> </a:t>
            </a:r>
            <a:r>
              <a:rPr lang="en-US" sz="1600" smtClean="0">
                <a:cs typeface="Times New Roman"/>
              </a:rPr>
              <a:t>~ 35mK</a:t>
            </a:r>
            <a:endParaRPr lang="en-US" sz="1600" dirty="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7602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gvla_flyover_72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98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1" t="9708" r="8124"/>
          <a:stretch/>
        </p:blipFill>
        <p:spPr>
          <a:xfrm>
            <a:off x="256900" y="921721"/>
            <a:ext cx="4390693" cy="28897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" t="10665" r="8735"/>
          <a:stretch/>
        </p:blipFill>
        <p:spPr>
          <a:xfrm>
            <a:off x="4584406" y="1054590"/>
            <a:ext cx="4341153" cy="27773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50140" y="2795510"/>
            <a:ext cx="28455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800000"/>
                </a:solidFill>
              </a:rPr>
              <a:t>Terrestrial zone planet </a:t>
            </a:r>
            <a:r>
              <a:rPr lang="en-US" sz="1050" b="1" dirty="0" smtClean="0">
                <a:solidFill>
                  <a:srgbClr val="800000"/>
                </a:solidFill>
              </a:rPr>
              <a:t>formation: </a:t>
            </a:r>
            <a:r>
              <a:rPr lang="en-US" sz="1050" b="1" dirty="0">
                <a:solidFill>
                  <a:srgbClr val="800000"/>
                </a:solidFill>
              </a:rPr>
              <a:t>1AU </a:t>
            </a:r>
            <a:r>
              <a:rPr lang="en-US" sz="1050" b="1">
                <a:solidFill>
                  <a:srgbClr val="800000"/>
                </a:solidFill>
              </a:rPr>
              <a:t>@ </a:t>
            </a:r>
            <a:r>
              <a:rPr lang="en-US" sz="1050" b="1" smtClean="0">
                <a:solidFill>
                  <a:srgbClr val="800000"/>
                </a:solidFill>
              </a:rPr>
              <a:t>140pc</a:t>
            </a:r>
            <a:endParaRPr lang="en-US" sz="1050" b="1" dirty="0">
              <a:solidFill>
                <a:srgbClr val="80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5001649" y="2997128"/>
            <a:ext cx="3877308" cy="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606224" y="72049"/>
            <a:ext cx="61278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latin typeface="+mj-lt"/>
                <a:cs typeface="Times New Roman"/>
              </a:rPr>
              <a:t>Bridging SKA &amp; ALMA Scientifically</a:t>
            </a:r>
            <a:endParaRPr lang="en-US" sz="3000" b="1" dirty="0">
              <a:latin typeface="+mj-lt"/>
              <a:cs typeface="Times New Roman"/>
            </a:endParaRPr>
          </a:p>
          <a:p>
            <a:pPr algn="ctr"/>
            <a:r>
              <a:rPr lang="en-US" sz="1600" dirty="0">
                <a:cs typeface="Times New Roman"/>
              </a:rPr>
              <a:t>Thermal </a:t>
            </a:r>
            <a:r>
              <a:rPr lang="en-US" sz="1600" dirty="0" smtClean="0">
                <a:cs typeface="Times New Roman"/>
              </a:rPr>
              <a:t>Imaging </a:t>
            </a:r>
            <a:r>
              <a:rPr lang="en-US" sz="1600" dirty="0">
                <a:cs typeface="Times New Roman"/>
              </a:rPr>
              <a:t>on mas </a:t>
            </a:r>
            <a:r>
              <a:rPr lang="en-US" sz="1600" dirty="0" smtClean="0">
                <a:cs typeface="Times New Roman"/>
              </a:rPr>
              <a:t>Scales </a:t>
            </a:r>
            <a:r>
              <a:rPr lang="en-US" sz="1600" dirty="0">
                <a:cs typeface="Times New Roman"/>
              </a:rPr>
              <a:t>at </a:t>
            </a:r>
            <a:r>
              <a:rPr lang="en-US" sz="1600" dirty="0">
                <a:ea typeface="Lucida Grande"/>
                <a:cs typeface="Times New Roman"/>
              </a:rPr>
              <a:t>λ</a:t>
            </a:r>
            <a:r>
              <a:rPr lang="en-US" sz="1600" dirty="0">
                <a:cs typeface="Times New Roman"/>
              </a:rPr>
              <a:t> ~ 0.3cm  to 3cm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0200" y="4070641"/>
            <a:ext cx="84201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en-US" sz="1600" dirty="0" smtClean="0">
                <a:cs typeface="Times New Roman"/>
              </a:rPr>
              <a:t>Complementary suite from cm to </a:t>
            </a:r>
            <a:r>
              <a:rPr lang="en-US" sz="1600" dirty="0" err="1" smtClean="0">
                <a:cs typeface="Times New Roman"/>
              </a:rPr>
              <a:t>submm</a:t>
            </a:r>
            <a:r>
              <a:rPr lang="en-US" sz="1600" dirty="0" smtClean="0">
                <a:cs typeface="Times New Roman"/>
              </a:rPr>
              <a:t> arrays for the mid-21</a:t>
            </a:r>
            <a:r>
              <a:rPr lang="en-US" sz="1600" baseline="30000" dirty="0" smtClean="0">
                <a:cs typeface="Times New Roman"/>
              </a:rPr>
              <a:t>st</a:t>
            </a:r>
            <a:r>
              <a:rPr lang="en-US" sz="1600" dirty="0" smtClean="0">
                <a:cs typeface="Times New Roman"/>
              </a:rPr>
              <a:t> century</a:t>
            </a:r>
          </a:p>
          <a:p>
            <a:pPr marL="308610" indent="-182880">
              <a:buFont typeface="Arial" charset="0"/>
              <a:buChar char="•"/>
            </a:pPr>
            <a:r>
              <a:rPr lang="en-US" sz="1400" b="1" dirty="0" smtClean="0">
                <a:cs typeface="Times New Roman"/>
              </a:rPr>
              <a:t>&lt; 0.3cm: </a:t>
            </a:r>
            <a:r>
              <a:rPr lang="en-US" sz="1400" dirty="0" smtClean="0">
                <a:cs typeface="Times New Roman"/>
              </a:rPr>
              <a:t>ALMA 2030 </a:t>
            </a:r>
            <a:r>
              <a:rPr lang="en-US" sz="1400" dirty="0">
                <a:cs typeface="Times New Roman"/>
              </a:rPr>
              <a:t>superb for chemistry, dust, fine structure lines</a:t>
            </a:r>
            <a:endParaRPr lang="en-US" sz="1400" dirty="0" smtClean="0">
              <a:cs typeface="Times New Roman"/>
            </a:endParaRPr>
          </a:p>
          <a:p>
            <a:pPr marL="308610" lvl="1" indent="-182880">
              <a:buFont typeface="Arial" charset="0"/>
              <a:buChar char="•"/>
            </a:pPr>
            <a:r>
              <a:rPr lang="en-US" sz="1400" b="1" dirty="0" smtClean="0">
                <a:solidFill>
                  <a:srgbClr val="C00000"/>
                </a:solidFill>
                <a:cs typeface="Times New Roman"/>
              </a:rPr>
              <a:t>0.3 to 3cm: </a:t>
            </a:r>
            <a:r>
              <a:rPr lang="en-US" sz="1400" b="1" dirty="0" err="1" smtClean="0">
                <a:solidFill>
                  <a:srgbClr val="C00000"/>
                </a:solidFill>
                <a:cs typeface="Times New Roman"/>
              </a:rPr>
              <a:t>ngVLA</a:t>
            </a:r>
            <a:r>
              <a:rPr lang="en-US" sz="1400" b="1" dirty="0" smtClean="0">
                <a:solidFill>
                  <a:srgbClr val="C00000"/>
                </a:solidFill>
                <a:cs typeface="Times New Roman"/>
              </a:rPr>
              <a:t> </a:t>
            </a:r>
            <a:r>
              <a:rPr lang="en-US" sz="1400" dirty="0" err="1" smtClean="0">
                <a:solidFill>
                  <a:srgbClr val="C00000"/>
                </a:solidFill>
                <a:cs typeface="Times New Roman"/>
              </a:rPr>
              <a:t>ngVLA</a:t>
            </a:r>
            <a:r>
              <a:rPr lang="en-US" sz="1400" dirty="0" smtClean="0">
                <a:solidFill>
                  <a:srgbClr val="C00000"/>
                </a:solidFill>
                <a:cs typeface="Times New Roman"/>
              </a:rPr>
              <a:t> </a:t>
            </a:r>
            <a:r>
              <a:rPr lang="en-US" sz="1400" dirty="0">
                <a:solidFill>
                  <a:srgbClr val="C00000"/>
                </a:solidFill>
                <a:cs typeface="Times New Roman"/>
              </a:rPr>
              <a:t>superb for terrestrial planet formation, dense gas history, baryon </a:t>
            </a:r>
            <a:r>
              <a:rPr lang="en-US" sz="1400" dirty="0" smtClean="0">
                <a:solidFill>
                  <a:srgbClr val="C00000"/>
                </a:solidFill>
                <a:cs typeface="Times New Roman"/>
              </a:rPr>
              <a:t>cycling</a:t>
            </a:r>
            <a:endParaRPr lang="en-US" sz="1400" b="1" dirty="0" smtClean="0">
              <a:solidFill>
                <a:srgbClr val="C00000"/>
              </a:solidFill>
              <a:cs typeface="Times New Roman"/>
            </a:endParaRPr>
          </a:p>
          <a:p>
            <a:pPr marL="308610" lvl="1" indent="-182880">
              <a:buFont typeface="Arial" charset="0"/>
              <a:buChar char="•"/>
            </a:pPr>
            <a:r>
              <a:rPr lang="en-US" sz="1400" b="1" dirty="0" smtClean="0">
                <a:cs typeface="Times New Roman"/>
              </a:rPr>
              <a:t>&gt; 3cm: </a:t>
            </a:r>
            <a:r>
              <a:rPr lang="en-US" sz="1400" dirty="0" smtClean="0">
                <a:cs typeface="Times New Roman"/>
              </a:rPr>
              <a:t>SKA superb </a:t>
            </a:r>
            <a:r>
              <a:rPr lang="en-US" sz="1400" dirty="0">
                <a:cs typeface="Times New Roman"/>
              </a:rPr>
              <a:t>for pulsars, reionization, HI + continuum surveys  </a:t>
            </a:r>
          </a:p>
        </p:txBody>
      </p:sp>
      <p:sp>
        <p:nvSpPr>
          <p:cNvPr id="33" name="5-Point Star 32"/>
          <p:cNvSpPr>
            <a:spLocks noChangeAspect="1"/>
          </p:cNvSpPr>
          <p:nvPr/>
        </p:nvSpPr>
        <p:spPr>
          <a:xfrm>
            <a:off x="1886642" y="2657037"/>
            <a:ext cx="136602" cy="113836"/>
          </a:xfrm>
          <a:prstGeom prst="star5">
            <a:avLst>
              <a:gd name="adj" fmla="val 24267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5-Point Star 33"/>
          <p:cNvSpPr>
            <a:spLocks noChangeAspect="1"/>
          </p:cNvSpPr>
          <p:nvPr/>
        </p:nvSpPr>
        <p:spPr>
          <a:xfrm>
            <a:off x="3815068" y="2809432"/>
            <a:ext cx="136602" cy="113836"/>
          </a:xfrm>
          <a:prstGeom prst="star5">
            <a:avLst>
              <a:gd name="adj" fmla="val 24267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5-Point Star 34"/>
          <p:cNvSpPr>
            <a:spLocks noChangeAspect="1"/>
          </p:cNvSpPr>
          <p:nvPr/>
        </p:nvSpPr>
        <p:spPr>
          <a:xfrm>
            <a:off x="3375722" y="2422041"/>
            <a:ext cx="136602" cy="113836"/>
          </a:xfrm>
          <a:prstGeom prst="star5">
            <a:avLst>
              <a:gd name="adj" fmla="val 24267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5-Point Star 35"/>
          <p:cNvSpPr>
            <a:spLocks noChangeAspect="1"/>
          </p:cNvSpPr>
          <p:nvPr/>
        </p:nvSpPr>
        <p:spPr>
          <a:xfrm>
            <a:off x="3121807" y="2555126"/>
            <a:ext cx="136602" cy="113836"/>
          </a:xfrm>
          <a:prstGeom prst="star5">
            <a:avLst>
              <a:gd name="adj" fmla="val 24267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5-Point Star 36"/>
          <p:cNvSpPr>
            <a:spLocks noChangeAspect="1"/>
          </p:cNvSpPr>
          <p:nvPr/>
        </p:nvSpPr>
        <p:spPr>
          <a:xfrm>
            <a:off x="1553124" y="2441290"/>
            <a:ext cx="136602" cy="113836"/>
          </a:xfrm>
          <a:prstGeom prst="star5">
            <a:avLst>
              <a:gd name="adj" fmla="val 24267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5-Point Star 37"/>
          <p:cNvSpPr>
            <a:spLocks noChangeAspect="1"/>
          </p:cNvSpPr>
          <p:nvPr/>
        </p:nvSpPr>
        <p:spPr>
          <a:xfrm>
            <a:off x="1633648" y="1978609"/>
            <a:ext cx="136602" cy="113836"/>
          </a:xfrm>
          <a:prstGeom prst="star5">
            <a:avLst>
              <a:gd name="adj" fmla="val 24267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5-Point Star 38"/>
          <p:cNvSpPr>
            <a:spLocks noChangeAspect="1"/>
          </p:cNvSpPr>
          <p:nvPr/>
        </p:nvSpPr>
        <p:spPr>
          <a:xfrm>
            <a:off x="887425" y="1999126"/>
            <a:ext cx="136602" cy="113836"/>
          </a:xfrm>
          <a:prstGeom prst="star5">
            <a:avLst>
              <a:gd name="adj" fmla="val 24267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5-Point Star 39"/>
          <p:cNvSpPr>
            <a:spLocks noChangeAspect="1"/>
          </p:cNvSpPr>
          <p:nvPr/>
        </p:nvSpPr>
        <p:spPr>
          <a:xfrm>
            <a:off x="612308" y="1999126"/>
            <a:ext cx="136602" cy="113836"/>
          </a:xfrm>
          <a:prstGeom prst="star5">
            <a:avLst>
              <a:gd name="adj" fmla="val 24267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5-Point Star 40"/>
          <p:cNvSpPr>
            <a:spLocks noChangeAspect="1"/>
          </p:cNvSpPr>
          <p:nvPr/>
        </p:nvSpPr>
        <p:spPr>
          <a:xfrm flipH="1">
            <a:off x="1336686" y="2339092"/>
            <a:ext cx="122637" cy="102198"/>
          </a:xfrm>
          <a:prstGeom prst="star5">
            <a:avLst>
              <a:gd name="adj" fmla="val 24267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5-Point Star 41"/>
          <p:cNvSpPr>
            <a:spLocks noChangeAspect="1"/>
          </p:cNvSpPr>
          <p:nvPr/>
        </p:nvSpPr>
        <p:spPr>
          <a:xfrm>
            <a:off x="724401" y="2362843"/>
            <a:ext cx="136602" cy="113836"/>
          </a:xfrm>
          <a:prstGeom prst="star5">
            <a:avLst>
              <a:gd name="adj" fmla="val 24267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5-Point Star 42"/>
          <p:cNvSpPr>
            <a:spLocks noChangeAspect="1"/>
          </p:cNvSpPr>
          <p:nvPr/>
        </p:nvSpPr>
        <p:spPr>
          <a:xfrm>
            <a:off x="830724" y="1824840"/>
            <a:ext cx="136602" cy="113836"/>
          </a:xfrm>
          <a:prstGeom prst="star5">
            <a:avLst>
              <a:gd name="adj" fmla="val 24267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5-Point Star 43"/>
          <p:cNvSpPr>
            <a:spLocks noChangeAspect="1"/>
          </p:cNvSpPr>
          <p:nvPr/>
        </p:nvSpPr>
        <p:spPr>
          <a:xfrm>
            <a:off x="1951496" y="2187878"/>
            <a:ext cx="136602" cy="113836"/>
          </a:xfrm>
          <a:prstGeom prst="star5">
            <a:avLst>
              <a:gd name="adj" fmla="val 24267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5-Point Star 44"/>
          <p:cNvSpPr>
            <a:spLocks noChangeAspect="1"/>
          </p:cNvSpPr>
          <p:nvPr/>
        </p:nvSpPr>
        <p:spPr>
          <a:xfrm>
            <a:off x="633505" y="1885290"/>
            <a:ext cx="136602" cy="113836"/>
          </a:xfrm>
          <a:prstGeom prst="star5">
            <a:avLst>
              <a:gd name="adj" fmla="val 24267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>
            <a:spLocks noChangeAspect="1"/>
          </p:cNvSpPr>
          <p:nvPr/>
        </p:nvSpPr>
        <p:spPr>
          <a:xfrm rot="408720">
            <a:off x="1285061" y="1758203"/>
            <a:ext cx="2937608" cy="144151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7" name="5-Point Star 46"/>
          <p:cNvSpPr/>
          <p:nvPr/>
        </p:nvSpPr>
        <p:spPr>
          <a:xfrm>
            <a:off x="3277595" y="1085900"/>
            <a:ext cx="164291" cy="136909"/>
          </a:xfrm>
          <a:prstGeom prst="star5">
            <a:avLst>
              <a:gd name="adj" fmla="val 24267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3401691" y="1004313"/>
            <a:ext cx="11569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err="1" smtClean="0"/>
              <a:t>ngVLA</a:t>
            </a:r>
            <a:r>
              <a:rPr lang="en-US" sz="1300" dirty="0" smtClean="0"/>
              <a:t> Key Science Cases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68278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74" y="10601"/>
            <a:ext cx="9074426" cy="623101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/>
              <a:t>Highly Synergistic with Other Facilities on Similar Timescales</a:t>
            </a:r>
            <a:endParaRPr lang="en-US" sz="2800" b="1" dirty="0"/>
          </a:p>
        </p:txBody>
      </p:sp>
      <p:sp>
        <p:nvSpPr>
          <p:cNvPr id="4" name="Text Placeholder 5"/>
          <p:cNvSpPr txBox="1">
            <a:spLocks/>
          </p:cNvSpPr>
          <p:nvPr/>
        </p:nvSpPr>
        <p:spPr>
          <a:xfrm>
            <a:off x="69574" y="531389"/>
            <a:ext cx="4272886" cy="400451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SKA/Lynx</a:t>
            </a:r>
            <a:endParaRPr lang="en-US" sz="1600" i="1" dirty="0" smtClean="0">
              <a:solidFill>
                <a:srgbClr val="C00000"/>
              </a:solidFill>
            </a:endParaRPr>
          </a:p>
          <a:p>
            <a:pPr lvl="1"/>
            <a:r>
              <a:rPr lang="en-US" sz="1600" dirty="0" smtClean="0"/>
              <a:t>Atomic/non-thermal</a:t>
            </a:r>
          </a:p>
          <a:p>
            <a:pPr lvl="1"/>
            <a:r>
              <a:rPr lang="en-US" sz="1600" i="1" dirty="0" smtClean="0">
                <a:solidFill>
                  <a:srgbClr val="C00000"/>
                </a:solidFill>
              </a:rPr>
              <a:t>Molecular/thermal</a:t>
            </a:r>
          </a:p>
          <a:p>
            <a:r>
              <a:rPr lang="en-US" sz="1600" dirty="0" smtClean="0"/>
              <a:t>ALMA</a:t>
            </a:r>
          </a:p>
          <a:p>
            <a:pPr lvl="1"/>
            <a:r>
              <a:rPr lang="en-US" sz="1600" dirty="0" smtClean="0"/>
              <a:t>Warm/star-forming</a:t>
            </a:r>
          </a:p>
          <a:p>
            <a:pPr lvl="1"/>
            <a:r>
              <a:rPr lang="en-US" sz="1600" i="1" dirty="0" smtClean="0">
                <a:solidFill>
                  <a:srgbClr val="C00000"/>
                </a:solidFill>
              </a:rPr>
              <a:t>Cold/dense fuel for SF</a:t>
            </a:r>
          </a:p>
          <a:p>
            <a:r>
              <a:rPr lang="en-US" sz="1600" dirty="0" smtClean="0"/>
              <a:t>LUVOIR/</a:t>
            </a:r>
            <a:r>
              <a:rPr lang="en-US" sz="1600" dirty="0" err="1" smtClean="0"/>
              <a:t>HabEx</a:t>
            </a:r>
            <a:endParaRPr lang="en-US" sz="1600" dirty="0" smtClean="0"/>
          </a:p>
          <a:p>
            <a:pPr lvl="1"/>
            <a:r>
              <a:rPr lang="en-US" sz="1600" dirty="0" smtClean="0"/>
              <a:t>Image earth-like planets</a:t>
            </a:r>
          </a:p>
          <a:p>
            <a:pPr lvl="1"/>
            <a:r>
              <a:rPr lang="en-US" sz="1600" i="1" dirty="0" smtClean="0">
                <a:solidFill>
                  <a:srgbClr val="C00000"/>
                </a:solidFill>
              </a:rPr>
              <a:t>Image terrestrial-zone planets forming</a:t>
            </a:r>
          </a:p>
          <a:p>
            <a:r>
              <a:rPr lang="en-US" sz="1600" dirty="0" smtClean="0"/>
              <a:t>OST (FIR surveyor</a:t>
            </a:r>
            <a:r>
              <a:rPr lang="en-US" sz="1600" dirty="0"/>
              <a:t>) </a:t>
            </a:r>
            <a:endParaRPr lang="en-US" sz="1600" dirty="0" smtClean="0"/>
          </a:p>
          <a:p>
            <a:pPr lvl="1"/>
            <a:r>
              <a:rPr lang="en-US" sz="1600" dirty="0" smtClean="0"/>
              <a:t>C/WNM &amp; WIM</a:t>
            </a:r>
          </a:p>
          <a:p>
            <a:pPr lvl="1"/>
            <a:r>
              <a:rPr lang="en-US" sz="1600" i="1" dirty="0" smtClean="0">
                <a:solidFill>
                  <a:srgbClr val="C00000"/>
                </a:solidFill>
              </a:rPr>
              <a:t>Cold Molecular Medium</a:t>
            </a:r>
          </a:p>
          <a:p>
            <a:r>
              <a:rPr lang="en-US" sz="1600" dirty="0" smtClean="0"/>
              <a:t>TMT/GMT</a:t>
            </a:r>
            <a:endParaRPr lang="en-US" sz="1600" i="1" dirty="0" smtClean="0">
              <a:solidFill>
                <a:srgbClr val="C00000"/>
              </a:solidFill>
            </a:endParaRPr>
          </a:p>
          <a:p>
            <a:pPr lvl="1"/>
            <a:r>
              <a:rPr lang="en-US" sz="1600" i="1" dirty="0" smtClean="0"/>
              <a:t>Stellar Mass and Unobscured SF</a:t>
            </a:r>
          </a:p>
          <a:p>
            <a:pPr lvl="1"/>
            <a:r>
              <a:rPr lang="en-US" sz="1600" i="1" dirty="0" smtClean="0">
                <a:solidFill>
                  <a:srgbClr val="C00000"/>
                </a:solidFill>
              </a:rPr>
              <a:t>Dense Gas and Obscured SF</a:t>
            </a:r>
          </a:p>
          <a:p>
            <a:r>
              <a:rPr lang="en-US" sz="1600" dirty="0" smtClean="0"/>
              <a:t>JWST/WFIRST</a:t>
            </a:r>
          </a:p>
          <a:p>
            <a:pPr lvl="1"/>
            <a:r>
              <a:rPr lang="en-US" sz="1600" i="1" dirty="0" smtClean="0">
                <a:solidFill>
                  <a:srgbClr val="C00000"/>
                </a:solidFill>
              </a:rPr>
              <a:t>Continuing its legacy in many </a:t>
            </a:r>
            <a:r>
              <a:rPr lang="en-US" sz="1600" i="1" dirty="0">
                <a:solidFill>
                  <a:srgbClr val="C00000"/>
                </a:solidFill>
              </a:rPr>
              <a:t>areas of astrophysics</a:t>
            </a:r>
          </a:p>
          <a:p>
            <a:pPr lvl="1"/>
            <a:endParaRPr lang="en-US" sz="1300" dirty="0"/>
          </a:p>
        </p:txBody>
      </p:sp>
      <p:pic>
        <p:nvPicPr>
          <p:cNvPr id="5" name="Content Placeholder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7077" y="633702"/>
            <a:ext cx="1920918" cy="1174934"/>
          </a:xfrm>
          <a:prstGeom prst="rect">
            <a:avLst/>
          </a:prstGeom>
        </p:spPr>
      </p:pic>
      <p:pic>
        <p:nvPicPr>
          <p:cNvPr id="6" name="Content Placeholder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6077" y="633702"/>
            <a:ext cx="1767812" cy="1176326"/>
          </a:xfrm>
          <a:prstGeom prst="rect">
            <a:avLst/>
          </a:prstGeom>
        </p:spPr>
      </p:pic>
      <p:pic>
        <p:nvPicPr>
          <p:cNvPr id="7" name="Picture 6" descr="Screen Shot 2015-05-14 at 2.27.08 PM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7077" y="1877544"/>
            <a:ext cx="1702051" cy="10090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6077" y="1837788"/>
            <a:ext cx="1767812" cy="12646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940"/>
          <a:stretch/>
        </p:blipFill>
        <p:spPr>
          <a:xfrm>
            <a:off x="3721423" y="3137437"/>
            <a:ext cx="1825784" cy="12698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5612670" y="3136136"/>
            <a:ext cx="1795073" cy="12462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6436" y="1876087"/>
            <a:ext cx="1679641" cy="1214127"/>
          </a:xfrm>
          <a:prstGeom prst="rect">
            <a:avLst/>
          </a:prstGeom>
        </p:spPr>
      </p:pic>
      <p:pic>
        <p:nvPicPr>
          <p:cNvPr id="1028" name="Picture 4" descr="Image result for jwst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10" b="-153"/>
          <a:stretch/>
        </p:blipFill>
        <p:spPr bwMode="auto">
          <a:xfrm>
            <a:off x="7454106" y="3134472"/>
            <a:ext cx="1689894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23750" y="601687"/>
            <a:ext cx="1692327" cy="1245298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6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10282</TotalTime>
  <Words>1104</Words>
  <Application>Microsoft Macintosh PowerPoint</Application>
  <PresentationFormat>On-screen Show (16:9)</PresentationFormat>
  <Paragraphs>217</Paragraphs>
  <Slides>13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Calibri</vt:lpstr>
      <vt:lpstr>Calibri Light</vt:lpstr>
      <vt:lpstr>Gill Sans</vt:lpstr>
      <vt:lpstr>Gill Sans MT</vt:lpstr>
      <vt:lpstr>Lucida Grande</vt:lpstr>
      <vt:lpstr>Mangal</vt:lpstr>
      <vt:lpstr>Times New Roman</vt:lpstr>
      <vt:lpstr>Wingdings</vt:lpstr>
      <vt:lpstr>Arial</vt:lpstr>
      <vt:lpstr>Office Theme</vt:lpstr>
      <vt:lpstr>Project Summary</vt:lpstr>
      <vt:lpstr>A next generation VLA</vt:lpstr>
      <vt:lpstr>PowerPoint Presentation</vt:lpstr>
      <vt:lpstr>PowerPoint Presentation</vt:lpstr>
      <vt:lpstr>ngVLA Key Science Missions (ngVLA memo #19)</vt:lpstr>
      <vt:lpstr>PowerPoint Presentation</vt:lpstr>
      <vt:lpstr>PowerPoint Presentation</vt:lpstr>
      <vt:lpstr>PowerPoint Presentation</vt:lpstr>
      <vt:lpstr>Highly Synergistic with Other Facilities on Similar Timescales</vt:lpstr>
      <vt:lpstr>Versatility: Remarkable breadth of Science Enabled by the ngVLA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Murphy, Eric Joseph (ejm4v)</cp:lastModifiedBy>
  <cp:revision>291</cp:revision>
  <dcterms:created xsi:type="dcterms:W3CDTF">2016-12-02T21:40:55Z</dcterms:created>
  <dcterms:modified xsi:type="dcterms:W3CDTF">2018-01-17T02:37:09Z</dcterms:modified>
</cp:coreProperties>
</file>