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9" r:id="rId2"/>
    <p:sldId id="260" r:id="rId3"/>
    <p:sldId id="304" r:id="rId4"/>
    <p:sldId id="261" r:id="rId5"/>
    <p:sldId id="306" r:id="rId6"/>
    <p:sldId id="307" r:id="rId7"/>
    <p:sldId id="308" r:id="rId8"/>
    <p:sldId id="262" r:id="rId9"/>
    <p:sldId id="294" r:id="rId10"/>
    <p:sldId id="263" r:id="rId11"/>
    <p:sldId id="305" r:id="rId12"/>
    <p:sldId id="264" r:id="rId13"/>
    <p:sldId id="277" r:id="rId14"/>
    <p:sldId id="279" r:id="rId15"/>
    <p:sldId id="267" r:id="rId16"/>
    <p:sldId id="298" r:id="rId17"/>
    <p:sldId id="283" r:id="rId18"/>
    <p:sldId id="282" r:id="rId19"/>
    <p:sldId id="284" r:id="rId20"/>
    <p:sldId id="268" r:id="rId21"/>
    <p:sldId id="296" r:id="rId22"/>
    <p:sldId id="302" r:id="rId23"/>
    <p:sldId id="310" r:id="rId24"/>
    <p:sldId id="301" r:id="rId25"/>
    <p:sldId id="295" r:id="rId26"/>
    <p:sldId id="299" r:id="rId27"/>
    <p:sldId id="309" r:id="rId28"/>
    <p:sldId id="285" r:id="rId29"/>
    <p:sldId id="275" r:id="rId30"/>
    <p:sldId id="272" r:id="rId31"/>
    <p:sldId id="265" r:id="rId32"/>
    <p:sldId id="266" r:id="rId33"/>
    <p:sldId id="300" r:id="rId3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6"/>
    <p:restoredTop sz="94613"/>
  </p:normalViewPr>
  <p:slideViewPr>
    <p:cSldViewPr snapToGrid="0" snapToObjects="1" showGuides="1">
      <p:cViewPr varScale="1">
        <p:scale>
          <a:sx n="130" d="100"/>
          <a:sy n="130" d="100"/>
        </p:scale>
        <p:origin x="208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42A06-D2AE-AC4B-922D-47DD02BC6F61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1F6FF-30A1-F542-9F88-6174EA9C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to the upper right corner</a:t>
            </a:r>
            <a:r>
              <a:rPr lang="en-US" baseline="0" dirty="0" smtClean="0"/>
              <a:t> of the plot on the right provides the most constraints on general relativity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6FF-30A1-F542-9F88-6174EA9C0C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315"/>
            <a:ext cx="9144000" cy="2286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6174463" y="3813233"/>
            <a:ext cx="2616450" cy="101685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b="1" dirty="0" err="1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ngVLA</a:t>
            </a:r>
            <a:endParaRPr lang="en-US" sz="6000" b="1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Large Array</a:t>
            </a:r>
            <a:endParaRPr lang="en-US" sz="1200" dirty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252674" y="393396"/>
            <a:ext cx="7538239" cy="41236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NATIONAL RADIO ASTRONOMY OBSERVATORY</a:t>
            </a:r>
            <a:endParaRPr lang="en-US" sz="2000" dirty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2" y="393396"/>
            <a:ext cx="700537" cy="911378"/>
          </a:xfrm>
          <a:prstGeom prst="rect">
            <a:avLst/>
          </a:prstGeom>
          <a:ln cap="rnd"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02" y="4188292"/>
            <a:ext cx="1007285" cy="667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2" y="4210454"/>
            <a:ext cx="640080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46315"/>
            <a:ext cx="6868886" cy="747196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53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4524902"/>
            <a:ext cx="4951476" cy="6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5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812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812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4524902"/>
            <a:ext cx="4951476" cy="6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3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571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571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4524902"/>
            <a:ext cx="4951476" cy="6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7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4524902"/>
            <a:ext cx="4951476" cy="6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8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4524902"/>
            <a:ext cx="4951476" cy="6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7B80-B267-AB4C-9790-7D4473CC8197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jpg"/><Relationship Id="rId6" Type="http://schemas.openxmlformats.org/officeDocument/2006/relationships/image" Target="../media/image32.jpg"/><Relationship Id="rId7" Type="http://schemas.openxmlformats.org/officeDocument/2006/relationships/image" Target="../media/image18.jpg"/><Relationship Id="rId8" Type="http://schemas.openxmlformats.org/officeDocument/2006/relationships/image" Target="../media/image44.jpg"/><Relationship Id="rId9" Type="http://schemas.openxmlformats.org/officeDocument/2006/relationships/image" Target="../media/image45.jpg"/><Relationship Id="rId10" Type="http://schemas.openxmlformats.org/officeDocument/2006/relationships/image" Target="../media/image46.jpg"/><Relationship Id="rId11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246315"/>
            <a:ext cx="8999621" cy="747196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Bursting Universe: New Tools for Cosmology and Physics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56058" y="3993511"/>
            <a:ext cx="407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Rachel Osten (</a:t>
            </a:r>
            <a:r>
              <a:rPr lang="en-US" dirty="0" err="1" smtClean="0"/>
              <a:t>STScI</a:t>
            </a:r>
            <a:r>
              <a:rPr lang="en-US" dirty="0" smtClean="0"/>
              <a:t>, JHU)</a:t>
            </a:r>
          </a:p>
          <a:p>
            <a:r>
              <a:rPr lang="en-US" dirty="0" smtClean="0"/>
              <a:t>Also </a:t>
            </a:r>
            <a:r>
              <a:rPr lang="en-US" dirty="0" err="1" smtClean="0"/>
              <a:t>thanksk</a:t>
            </a:r>
            <a:r>
              <a:rPr lang="en-US" dirty="0" smtClean="0"/>
              <a:t> to Gregg </a:t>
            </a:r>
            <a:r>
              <a:rPr lang="en-US" dirty="0" smtClean="0"/>
              <a:t>Hallinan (</a:t>
            </a:r>
            <a:r>
              <a:rPr lang="en-US" dirty="0" err="1" smtClean="0"/>
              <a:t>CalTech</a:t>
            </a:r>
            <a:r>
              <a:rPr lang="en-US" dirty="0" smtClean="0"/>
              <a:t>), Laura </a:t>
            </a:r>
            <a:r>
              <a:rPr lang="en-US" dirty="0" err="1" smtClean="0"/>
              <a:t>Chomiuk</a:t>
            </a:r>
            <a:r>
              <a:rPr lang="en-US" dirty="0" smtClean="0"/>
              <a:t> (MSU), </a:t>
            </a:r>
            <a:r>
              <a:rPr lang="en-US" dirty="0" err="1" smtClean="0"/>
              <a:t>Shami</a:t>
            </a:r>
            <a:r>
              <a:rPr lang="en-US" dirty="0" smtClean="0"/>
              <a:t> Chatterjee (Cornell), Joe Lazio (JPL), Tom </a:t>
            </a:r>
            <a:r>
              <a:rPr lang="en-US" dirty="0" err="1" smtClean="0"/>
              <a:t>Maccarone</a:t>
            </a:r>
            <a:r>
              <a:rPr lang="en-US" dirty="0" smtClean="0"/>
              <a:t> (TTU)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 bursts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r="10432"/>
          <a:stretch/>
        </p:blipFill>
        <p:spPr>
          <a:xfrm>
            <a:off x="4264938" y="1090014"/>
            <a:ext cx="4621161" cy="3276613"/>
          </a:xfrm>
        </p:spPr>
      </p:pic>
      <p:sp>
        <p:nvSpPr>
          <p:cNvPr id="5" name="Rectangle 4"/>
          <p:cNvSpPr/>
          <p:nvPr/>
        </p:nvSpPr>
        <p:spPr>
          <a:xfrm>
            <a:off x="216568" y="1521165"/>
            <a:ext cx="376549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Roughly 31% of long and short GRBs have radio afterglows (Chandra &amp; Frail 2012) ➜ intrinsically dim or sensitivity limited?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208546" y="2446772"/>
            <a:ext cx="3773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Collimated events; only detect </a:t>
            </a:r>
            <a:r>
              <a:rPr lang="en-US" dirty="0" err="1"/>
              <a:t>γ</a:t>
            </a:r>
            <a:r>
              <a:rPr lang="en-US" dirty="0"/>
              <a:t>-ray emission from objects pointing at us. </a:t>
            </a:r>
            <a:r>
              <a:rPr lang="en-US" dirty="0" smtClean="0"/>
              <a:t>“Orphan</a:t>
            </a:r>
            <a:r>
              <a:rPr lang="en-US" dirty="0"/>
              <a:t>” afterglows inform the true rate of GRBs, indirect limits on jet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6152" y="3921057"/>
            <a:ext cx="1074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Credit: NAOJ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46" y="3459392"/>
            <a:ext cx="369485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Radio afterglow: burst physics (energy in explosion, jet structure, nature of ambient medium, physics of relativistic shocks)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 bursts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77360" y="3312161"/>
            <a:ext cx="4866640" cy="12118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 err="1" smtClean="0"/>
              <a:t>Laskar</a:t>
            </a:r>
            <a:r>
              <a:rPr lang="en-US" sz="1600" dirty="0" smtClean="0"/>
              <a:t> et al. (2013) </a:t>
            </a:r>
            <a:r>
              <a:rPr lang="en-US" sz="1600" dirty="0" smtClean="0"/>
              <a:t>evidence </a:t>
            </a:r>
            <a:r>
              <a:rPr lang="en-US" sz="1600" dirty="0" smtClean="0"/>
              <a:t>of a reverse shock in a long GRB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Constrains initial </a:t>
            </a:r>
            <a:r>
              <a:rPr lang="en-US" sz="1600" dirty="0"/>
              <a:t>bulk Lorentz </a:t>
            </a:r>
            <a:r>
              <a:rPr lang="en-US" sz="1600" dirty="0" smtClean="0"/>
              <a:t>factor, ejecta </a:t>
            </a:r>
            <a:r>
              <a:rPr lang="en-US" sz="1600" dirty="0"/>
              <a:t>composition 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Peaks at early times at higher </a:t>
            </a:r>
            <a:r>
              <a:rPr lang="en-US" sz="1600" dirty="0" smtClean="0"/>
              <a:t>frequencies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11" y="962907"/>
            <a:ext cx="3269839" cy="23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52"/>
          <a:stretch/>
        </p:blipFill>
        <p:spPr>
          <a:xfrm>
            <a:off x="628650" y="962907"/>
            <a:ext cx="2913585" cy="2236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276" y="3312161"/>
            <a:ext cx="34483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Chandra &amp; Frail (2012) showing the higher frequencies of long GRBs peak earlier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disruption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369219"/>
            <a:ext cx="3866147" cy="217039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Radio observations detail </a:t>
            </a:r>
            <a:r>
              <a:rPr lang="en-US" sz="1400" dirty="0" smtClean="0"/>
              <a:t>interaction between TDE jet and dense gas surrounding SMBH</a:t>
            </a:r>
          </a:p>
          <a:p>
            <a:r>
              <a:rPr lang="en-US" sz="1400" dirty="0" smtClean="0"/>
              <a:t>Opportunity to witness the waking up of an AGN</a:t>
            </a:r>
          </a:p>
          <a:p>
            <a:r>
              <a:rPr lang="en-US" sz="1400" dirty="0" smtClean="0"/>
              <a:t>Physics of jet production across a wide range of mass feeding rates, physics of relativistic jet formation, super-Eddington accretion, distribution of accreting or outflowing gas in a quiescent galactic </a:t>
            </a:r>
            <a:r>
              <a:rPr lang="en-US" sz="1400" dirty="0" smtClean="0"/>
              <a:t>nuclei</a:t>
            </a:r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19" y="1179526"/>
            <a:ext cx="4960781" cy="290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disruption events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00" y="1120532"/>
            <a:ext cx="2878465" cy="2135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813" y="3294826"/>
            <a:ext cx="34216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frequency </a:t>
            </a:r>
            <a:r>
              <a:rPr lang="en-US" dirty="0" smtClean="0"/>
              <a:t>late-time </a:t>
            </a:r>
            <a:r>
              <a:rPr lang="en-US" dirty="0" smtClean="0"/>
              <a:t>re-brightening </a:t>
            </a:r>
            <a:r>
              <a:rPr lang="en-US" dirty="0"/>
              <a:t>implies more complex temporal or angular structure to jet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7894" y="4200084"/>
            <a:ext cx="17084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Zauderer</a:t>
            </a:r>
            <a:r>
              <a:rPr lang="en-US" dirty="0" smtClean="0"/>
              <a:t> et al. (2013)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15" y="980555"/>
            <a:ext cx="5642881" cy="2755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1342" y="3710324"/>
            <a:ext cx="524551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apparent superluminal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r>
              <a:rPr lang="en-US" dirty="0" smtClean="0"/>
              <a:t>Yang et al.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reconnection events from normal stars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" y="1268016"/>
            <a:ext cx="3660353" cy="2812371"/>
          </a:xfrm>
        </p:spPr>
      </p:pic>
      <p:sp>
        <p:nvSpPr>
          <p:cNvPr id="5" name="TextBox 4"/>
          <p:cNvSpPr txBox="1"/>
          <p:nvPr/>
        </p:nvSpPr>
        <p:spPr>
          <a:xfrm>
            <a:off x="875071" y="4080387"/>
            <a:ext cx="15235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Bower et al. (2003)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48" y="1268015"/>
            <a:ext cx="3727113" cy="2646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9148" y="4080387"/>
            <a:ext cx="33178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Massi</a:t>
            </a:r>
            <a:r>
              <a:rPr lang="en-US" dirty="0" smtClean="0"/>
              <a:t> et al. (2006) 90 GHz flare on V773 Tau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9" y="2594348"/>
            <a:ext cx="2844390" cy="1908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reconnection events from normal stars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096" y="1046930"/>
            <a:ext cx="3231331" cy="2324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6666" y="2950782"/>
            <a:ext cx="14833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Osten et al. (2016)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1959" y="3304966"/>
            <a:ext cx="5836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Higher radio frequencies (</a:t>
            </a:r>
            <a:r>
              <a:rPr lang="en-US" dirty="0" err="1" smtClean="0"/>
              <a:t>ν</a:t>
            </a:r>
            <a:r>
              <a:rPr lang="en-US" dirty="0" smtClean="0"/>
              <a:t>&gt;10 GHz) probe optically thin conditions.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Currently the only way to constrain particles and fields in flaring </a:t>
            </a:r>
            <a:r>
              <a:rPr lang="en-US" dirty="0" smtClean="0"/>
              <a:t>plasma.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99" y="1020792"/>
            <a:ext cx="3530221" cy="16180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37123" y="3994855"/>
            <a:ext cx="46203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See Osten poster 342.18 for much more detail about this topic!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JVLA </a:t>
            </a:r>
            <a:r>
              <a:rPr lang="en-US" dirty="0"/>
              <a:t>➜</a:t>
            </a:r>
            <a:r>
              <a:rPr lang="en-US" dirty="0" smtClean="0"/>
              <a:t> </a:t>
            </a:r>
            <a:r>
              <a:rPr lang="en-US" dirty="0" err="1" smtClean="0"/>
              <a:t>ngVLA</a:t>
            </a:r>
            <a:r>
              <a:rPr lang="en-US" dirty="0" smtClean="0"/>
              <a:t> rapid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frequencies peak earlier for many types of astrophysical transients, motivating a sensitive radio telescope capable of operating in the 1-100 GHz range with resolution to provide identification of progenitor systems </a:t>
            </a:r>
          </a:p>
          <a:p>
            <a:r>
              <a:rPr lang="en-US" dirty="0" smtClean="0"/>
              <a:t>With a much enhanced sensitivity, the </a:t>
            </a:r>
            <a:r>
              <a:rPr lang="en-US" dirty="0" err="1" smtClean="0"/>
              <a:t>ngVLA</a:t>
            </a:r>
            <a:r>
              <a:rPr lang="en-US" dirty="0" smtClean="0"/>
              <a:t> </a:t>
            </a:r>
            <a:r>
              <a:rPr lang="en-US" dirty="0"/>
              <a:t>can monitor </a:t>
            </a:r>
            <a:r>
              <a:rPr lang="en-US" dirty="0" smtClean="0"/>
              <a:t>e.g. TDE jets </a:t>
            </a:r>
            <a:r>
              <a:rPr lang="en-US" dirty="0"/>
              <a:t>for </a:t>
            </a:r>
            <a:r>
              <a:rPr lang="en-US" dirty="0" smtClean="0"/>
              <a:t>decades &amp; </a:t>
            </a:r>
            <a:r>
              <a:rPr lang="en-US" dirty="0"/>
              <a:t>resolve the </a:t>
            </a:r>
            <a:r>
              <a:rPr lang="en-US" dirty="0" smtClean="0"/>
              <a:t>jets, providing jet </a:t>
            </a:r>
            <a:r>
              <a:rPr lang="en-US" dirty="0"/>
              <a:t>angular structure, jet precession due to BH </a:t>
            </a:r>
            <a:r>
              <a:rPr lang="en-US" dirty="0" smtClean="0"/>
              <a:t>spin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ngVLA</a:t>
            </a:r>
            <a:r>
              <a:rPr lang="en-US" dirty="0" smtClean="0"/>
              <a:t> </a:t>
            </a:r>
            <a:r>
              <a:rPr lang="en-US" dirty="0" smtClean="0"/>
              <a:t>Key </a:t>
            </a:r>
            <a:r>
              <a:rPr lang="en-US" dirty="0"/>
              <a:t>S</a:t>
            </a:r>
            <a:r>
              <a:rPr lang="en-US" dirty="0" smtClean="0"/>
              <a:t>cience</a:t>
            </a:r>
            <a:r>
              <a:rPr lang="en-US" dirty="0" smtClean="0"/>
              <a:t>: </a:t>
            </a:r>
            <a:r>
              <a:rPr lang="en-US" dirty="0" smtClean="0"/>
              <a:t>Pulsars in the Galactic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4" y="1195826"/>
            <a:ext cx="3946446" cy="3052762"/>
          </a:xfrm>
        </p:spPr>
      </p:pic>
      <p:sp>
        <p:nvSpPr>
          <p:cNvPr id="5" name="TextBox 4"/>
          <p:cNvSpPr txBox="1"/>
          <p:nvPr/>
        </p:nvSpPr>
        <p:spPr>
          <a:xfrm>
            <a:off x="2837133" y="3948506"/>
            <a:ext cx="13498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Credit: B. Saxton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102" y="881667"/>
            <a:ext cx="3987323" cy="3540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5852" y="4248588"/>
            <a:ext cx="18973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M. Kramer</a:t>
            </a:r>
          </a:p>
        </p:txBody>
      </p:sp>
    </p:spTree>
    <p:extLst>
      <p:ext uri="{BB962C8B-B14F-4D97-AF65-F5344CB8AC3E}">
        <p14:creationId xmlns:p14="http://schemas.microsoft.com/office/powerpoint/2010/main" val="10705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3" y="1022210"/>
            <a:ext cx="2949269" cy="2846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ngVLA</a:t>
            </a:r>
            <a:r>
              <a:rPr lang="en-US" dirty="0" smtClean="0"/>
              <a:t> </a:t>
            </a:r>
            <a:r>
              <a:rPr lang="en-US" dirty="0" smtClean="0"/>
              <a:t>Key </a:t>
            </a:r>
            <a:r>
              <a:rPr lang="en-US" dirty="0"/>
              <a:t>S</a:t>
            </a:r>
            <a:r>
              <a:rPr lang="en-US" dirty="0" smtClean="0"/>
              <a:t>cience</a:t>
            </a:r>
            <a:r>
              <a:rPr lang="en-US" dirty="0" smtClean="0"/>
              <a:t>: </a:t>
            </a:r>
            <a:r>
              <a:rPr lang="en-US" dirty="0" smtClean="0"/>
              <a:t>Pulsars in the Galactic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8" y="3757389"/>
            <a:ext cx="8455742" cy="81383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Expect up to ~10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 pulsars in GC region; </a:t>
            </a:r>
            <a:r>
              <a:rPr lang="en-US" sz="1400" dirty="0" smtClean="0"/>
              <a:t>only see handful</a:t>
            </a:r>
          </a:p>
          <a:p>
            <a:r>
              <a:rPr lang="en-US" sz="1400" dirty="0" smtClean="0"/>
              <a:t>Pulsar searches at high </a:t>
            </a:r>
            <a:r>
              <a:rPr lang="en-US" sz="1400" dirty="0"/>
              <a:t>frequency </a:t>
            </a:r>
            <a:r>
              <a:rPr lang="en-US" sz="1400" dirty="0" smtClean="0"/>
              <a:t>take advance of decreasing scattering </a:t>
            </a:r>
            <a:r>
              <a:rPr lang="en-US" sz="1400" dirty="0"/>
              <a:t>time and dispersion </a:t>
            </a:r>
            <a:r>
              <a:rPr lang="en-US" sz="1400" dirty="0" smtClean="0"/>
              <a:t>smearing, need sensitivity to overcome decreasing flux density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22786" y="3425563"/>
            <a:ext cx="15024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R. Wharton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663" y="945030"/>
            <a:ext cx="4690687" cy="27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ngVLA</a:t>
            </a:r>
            <a:r>
              <a:rPr lang="en-US" dirty="0" smtClean="0"/>
              <a:t> </a:t>
            </a:r>
            <a:r>
              <a:rPr lang="en-US" dirty="0" smtClean="0"/>
              <a:t>Key </a:t>
            </a:r>
            <a:r>
              <a:rPr lang="en-US" dirty="0"/>
              <a:t>S</a:t>
            </a:r>
            <a:r>
              <a:rPr lang="en-US" dirty="0" smtClean="0"/>
              <a:t>cience</a:t>
            </a:r>
            <a:r>
              <a:rPr lang="en-US" dirty="0" smtClean="0"/>
              <a:t>: </a:t>
            </a:r>
            <a:r>
              <a:rPr lang="en-US" dirty="0" smtClean="0"/>
              <a:t>Pulsars in the Galactic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268016"/>
            <a:ext cx="3140261" cy="3052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559" y="1131284"/>
            <a:ext cx="3088661" cy="3189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3351" y="4020696"/>
            <a:ext cx="12722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 et al.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6971685" cy="3053290"/>
          </a:xfrm>
        </p:spPr>
        <p:txBody>
          <a:bodyPr>
            <a:normAutofit/>
          </a:bodyPr>
          <a:lstStyle/>
          <a:p>
            <a:r>
              <a:rPr lang="en-US" dirty="0" smtClean="0"/>
              <a:t>Fundamental role of radio observations in transient follow-up; recent JVLA results, motivation for future Brave New Transient World</a:t>
            </a:r>
          </a:p>
          <a:p>
            <a:r>
              <a:rPr lang="en-US" dirty="0" err="1" smtClean="0"/>
              <a:t>ngVLA</a:t>
            </a:r>
            <a:r>
              <a:rPr lang="en-US" dirty="0" smtClean="0"/>
              <a:t> </a:t>
            </a:r>
            <a:r>
              <a:rPr lang="en-US" dirty="0" smtClean="0"/>
              <a:t>Key Science: Using Pulsars in the Galactic Center as Fundamental Tests of Gravity</a:t>
            </a:r>
          </a:p>
          <a:p>
            <a:r>
              <a:rPr lang="en-US" dirty="0" err="1" smtClean="0"/>
              <a:t>ngVLA</a:t>
            </a:r>
            <a:r>
              <a:rPr lang="en-US" dirty="0" smtClean="0"/>
              <a:t> Key Science: Understanding the Formation and Evolution of Stellar and Supermassive Black Holes in the Era of Multi-Messenger Astronomy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23354" y="2163097"/>
            <a:ext cx="6687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/>
              <a:t>}</a:t>
            </a:r>
            <a:endParaRPr lang="en-US" sz="12000" dirty="0"/>
          </a:p>
        </p:txBody>
      </p:sp>
      <p:sp>
        <p:nvSpPr>
          <p:cNvPr id="5" name="TextBox 4"/>
          <p:cNvSpPr txBox="1"/>
          <p:nvPr/>
        </p:nvSpPr>
        <p:spPr>
          <a:xfrm>
            <a:off x="8092127" y="3127941"/>
            <a:ext cx="7567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ngVLA</a:t>
            </a:r>
            <a:r>
              <a:rPr lang="en-US" dirty="0" smtClean="0"/>
              <a:t> Key Science: </a:t>
            </a:r>
            <a:r>
              <a:rPr lang="en-US" dirty="0" smtClean="0"/>
              <a:t>Pulsars in the Galactic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mass of </a:t>
            </a:r>
            <a:r>
              <a:rPr lang="en-US" dirty="0" err="1" smtClean="0"/>
              <a:t>Sgr</a:t>
            </a:r>
            <a:r>
              <a:rPr lang="en-US" dirty="0" smtClean="0"/>
              <a:t> A* to precision of 1 M</a:t>
            </a:r>
            <a:r>
              <a:rPr lang="en-US" baseline="-25000" dirty="0" smtClean="0"/>
              <a:t>⊙</a:t>
            </a:r>
          </a:p>
          <a:p>
            <a:r>
              <a:rPr lang="en-US" dirty="0" smtClean="0"/>
              <a:t>Age distribution of pulsars ➜ star formation history at Galactic center</a:t>
            </a:r>
          </a:p>
          <a:p>
            <a:r>
              <a:rPr lang="en-US" dirty="0" smtClean="0"/>
              <a:t>Measure local gravitational potential via </a:t>
            </a:r>
            <a:r>
              <a:rPr lang="en-US" dirty="0" err="1" smtClean="0"/>
              <a:t>ms</a:t>
            </a:r>
            <a:r>
              <a:rPr lang="en-US" dirty="0" smtClean="0"/>
              <a:t> pulsars</a:t>
            </a:r>
          </a:p>
          <a:p>
            <a:r>
              <a:rPr lang="en-US" dirty="0" smtClean="0"/>
              <a:t>Dispersion &amp; scattering (and their variability) ➜ distribution and </a:t>
            </a:r>
            <a:r>
              <a:rPr lang="en-US" dirty="0" err="1" smtClean="0"/>
              <a:t>clumpiness</a:t>
            </a:r>
            <a:r>
              <a:rPr lang="en-US" dirty="0" smtClean="0"/>
              <a:t> of ISM</a:t>
            </a:r>
          </a:p>
          <a:p>
            <a:r>
              <a:rPr lang="en-US" dirty="0" smtClean="0"/>
              <a:t>Pulsar timing + astrometry of stellar orbits ➜ distance to Galactic center 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1892708" y="4122427"/>
            <a:ext cx="513735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See </a:t>
            </a:r>
            <a:r>
              <a:rPr lang="en-US" dirty="0" smtClean="0">
                <a:solidFill>
                  <a:srgbClr val="C00000"/>
                </a:solidFill>
              </a:rPr>
              <a:t>Bower poster </a:t>
            </a:r>
            <a:r>
              <a:rPr lang="en-US" dirty="0">
                <a:solidFill>
                  <a:srgbClr val="C00000"/>
                </a:solidFill>
              </a:rPr>
              <a:t>342.31 </a:t>
            </a:r>
            <a:r>
              <a:rPr lang="en-US" dirty="0" smtClean="0">
                <a:solidFill>
                  <a:srgbClr val="C00000"/>
                </a:solidFill>
              </a:rPr>
              <a:t>for </a:t>
            </a:r>
            <a:r>
              <a:rPr lang="en-US" dirty="0">
                <a:solidFill>
                  <a:srgbClr val="C00000"/>
                </a:solidFill>
              </a:rPr>
              <a:t>much more detail about this topic!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ngVLA</a:t>
            </a:r>
            <a:r>
              <a:rPr lang="en-US" dirty="0" smtClean="0"/>
              <a:t> </a:t>
            </a:r>
            <a:r>
              <a:rPr lang="en-US" dirty="0"/>
              <a:t>K</a:t>
            </a:r>
            <a:r>
              <a:rPr lang="en-US" dirty="0" smtClean="0"/>
              <a:t>ey Science: </a:t>
            </a:r>
            <a:r>
              <a:rPr lang="en-US" dirty="0" smtClean="0"/>
              <a:t>Formation and Evolution of Stellar, Supermassive Black </a:t>
            </a:r>
            <a:r>
              <a:rPr lang="en-US" dirty="0" smtClean="0"/>
              <a:t>Holes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9" y="1526916"/>
            <a:ext cx="3676316" cy="2450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07" y="1511880"/>
            <a:ext cx="3473116" cy="2465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0425" y="3616846"/>
            <a:ext cx="15678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M.Weiss</a:t>
            </a:r>
            <a:r>
              <a:rPr lang="en-US" dirty="0">
                <a:solidFill>
                  <a:schemeClr val="bg1"/>
                </a:solidFill>
              </a:rPr>
              <a:t>/NASA/CXC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6907" y="3977793"/>
            <a:ext cx="40506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NASA, ESA, S. Baum &amp; C. O’Dea (RIT), R. </a:t>
            </a:r>
            <a:r>
              <a:rPr lang="en-US" sz="1100" dirty="0" err="1"/>
              <a:t>Perley</a:t>
            </a:r>
            <a:r>
              <a:rPr lang="en-US" sz="1100" dirty="0"/>
              <a:t> &amp; W. Cotton (NRAO/AUI/NSF), and the Hubble Heritage Team (</a:t>
            </a:r>
            <a:r>
              <a:rPr lang="en-US" sz="1100" dirty="0" err="1"/>
              <a:t>STScI</a:t>
            </a:r>
            <a:r>
              <a:rPr lang="en-US" sz="1100" dirty="0"/>
              <a:t>/AURA) </a:t>
            </a:r>
          </a:p>
        </p:txBody>
      </p:sp>
    </p:spTree>
    <p:extLst>
      <p:ext uri="{BB962C8B-B14F-4D97-AF65-F5344CB8AC3E}">
        <p14:creationId xmlns:p14="http://schemas.microsoft.com/office/powerpoint/2010/main" val="5601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ngVLA</a:t>
            </a:r>
            <a:r>
              <a:rPr lang="en-US" dirty="0" smtClean="0"/>
              <a:t> </a:t>
            </a:r>
            <a:r>
              <a:rPr lang="en-US" dirty="0"/>
              <a:t>K</a:t>
            </a:r>
            <a:r>
              <a:rPr lang="en-US" dirty="0" smtClean="0"/>
              <a:t>ey Science: </a:t>
            </a:r>
            <a:r>
              <a:rPr lang="en-US" dirty="0" smtClean="0"/>
              <a:t>Formation and Evolution of Stellar, Supermassive Black </a:t>
            </a:r>
            <a:r>
              <a:rPr lang="en-US" dirty="0" smtClean="0"/>
              <a:t>Holes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5116" y="4036541"/>
            <a:ext cx="84151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# of X-ray binaries in the Milky Way estimated between 100 and 10</a:t>
            </a:r>
            <a:r>
              <a:rPr lang="en-US" baseline="30000" dirty="0" smtClean="0"/>
              <a:t>8</a:t>
            </a:r>
            <a:r>
              <a:rPr lang="en-US" dirty="0" smtClean="0"/>
              <a:t> (</a:t>
            </a:r>
            <a:r>
              <a:rPr lang="en-US" dirty="0" err="1" smtClean="0"/>
              <a:t>Tetarenko</a:t>
            </a:r>
            <a:r>
              <a:rPr lang="en-US" dirty="0" smtClean="0"/>
              <a:t> et al. 2016)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Proper motion + distance ➜ kick speeds (&amp; constraints on BH spin alignment)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064" y="3777916"/>
            <a:ext cx="564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10 </a:t>
            </a:r>
            <a:r>
              <a:rPr lang="en-US" dirty="0" smtClean="0">
                <a:solidFill>
                  <a:schemeClr val="bg1"/>
                </a:solidFill>
              </a:rPr>
              <a:t>pc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615" y="1265635"/>
            <a:ext cx="3635635" cy="2494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50" y="1265635"/>
            <a:ext cx="5100387" cy="2477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0997" y="3727024"/>
            <a:ext cx="37105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Chomiuk</a:t>
            </a:r>
            <a:r>
              <a:rPr lang="en-US" dirty="0" smtClean="0"/>
              <a:t> et al. (2013) black hole candidate in M62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0" y="3280611"/>
            <a:ext cx="4539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9849" y="3318358"/>
            <a:ext cx="775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Chandra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588168" y="2719138"/>
            <a:ext cx="1147011" cy="1007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78634" y="2719138"/>
            <a:ext cx="181803" cy="1041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ngVLA</a:t>
            </a:r>
            <a:r>
              <a:rPr lang="en-US" dirty="0" smtClean="0"/>
              <a:t> </a:t>
            </a:r>
            <a:r>
              <a:rPr lang="en-US" dirty="0"/>
              <a:t>K</a:t>
            </a:r>
            <a:r>
              <a:rPr lang="en-US" dirty="0" smtClean="0"/>
              <a:t>ey Science: </a:t>
            </a:r>
            <a:r>
              <a:rPr lang="en-US" dirty="0" smtClean="0"/>
              <a:t>Formation and Evolution of Stellar, Supermassive Black </a:t>
            </a:r>
            <a:r>
              <a:rPr lang="en-US" dirty="0" smtClean="0"/>
              <a:t>Holes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3" y="1677254"/>
            <a:ext cx="2234807" cy="22312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39000" y="1661700"/>
            <a:ext cx="32653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Taylor et al. (</a:t>
            </a:r>
            <a:r>
              <a:rPr lang="en-US" sz="1400" dirty="0" smtClean="0"/>
              <a:t>2014), binary </a:t>
            </a:r>
            <a:r>
              <a:rPr lang="en-US" sz="1400" dirty="0"/>
              <a:t>system of SMBH at </a:t>
            </a:r>
            <a:r>
              <a:rPr lang="en-US" sz="1400" dirty="0" smtClean="0"/>
              <a:t>z=0.06</a:t>
            </a:r>
          </a:p>
          <a:p>
            <a:endParaRPr lang="en-US" sz="1400" dirty="0" smtClean="0"/>
          </a:p>
          <a:p>
            <a:r>
              <a:rPr lang="en-US" sz="1400" dirty="0" smtClean="0"/>
              <a:t>Pulsar timing array, high resolution imaging will survey SMBH population</a:t>
            </a: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Measure rate of SMBH mergers through contribution to stochastic gravitational wave background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Image evolution of binary SMBHs in lead up to merger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Proper motions of double AGN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792" y="3352757"/>
            <a:ext cx="564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pc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96" y="1204279"/>
            <a:ext cx="2818400" cy="1919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4386" y="3175785"/>
            <a:ext cx="3539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Corsi</a:t>
            </a:r>
            <a:r>
              <a:rPr lang="en-US" sz="1400" dirty="0"/>
              <a:t> et al. (2017) </a:t>
            </a:r>
            <a:r>
              <a:rPr lang="en-US" sz="1400" dirty="0" err="1"/>
              <a:t>ngVLA</a:t>
            </a:r>
            <a:r>
              <a:rPr lang="en-US" sz="1400" dirty="0"/>
              <a:t> memo #28</a:t>
            </a:r>
          </a:p>
          <a:p>
            <a:r>
              <a:rPr lang="en-US" sz="1400" dirty="0" smtClean="0"/>
              <a:t>Most hosts of NS-NS </a:t>
            </a:r>
            <a:r>
              <a:rPr lang="en-US" sz="1400" dirty="0"/>
              <a:t>and NS-BH binary </a:t>
            </a:r>
            <a:r>
              <a:rPr lang="en-US" sz="1400" dirty="0" smtClean="0"/>
              <a:t>mergers at z&lt;0.1 </a:t>
            </a:r>
            <a:r>
              <a:rPr lang="en-US" sz="1400" dirty="0"/>
              <a:t>will be resolved.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43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ngVLA</a:t>
            </a:r>
            <a:r>
              <a:rPr lang="en-US" dirty="0" smtClean="0"/>
              <a:t> </a:t>
            </a:r>
            <a:r>
              <a:rPr lang="en-US" dirty="0"/>
              <a:t>K</a:t>
            </a:r>
            <a:r>
              <a:rPr lang="en-US" dirty="0" smtClean="0"/>
              <a:t>ey Science: </a:t>
            </a:r>
            <a:r>
              <a:rPr lang="en-US" dirty="0" smtClean="0"/>
              <a:t>Formation and Evolution of Stellar, Supermassive Black </a:t>
            </a:r>
            <a:r>
              <a:rPr lang="en-US" dirty="0" smtClean="0"/>
              <a:t>Holes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064" y="3777916"/>
            <a:ext cx="564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10 </a:t>
            </a:r>
            <a:r>
              <a:rPr lang="en-US" dirty="0" smtClean="0">
                <a:solidFill>
                  <a:schemeClr val="bg1"/>
                </a:solidFill>
              </a:rPr>
              <a:t>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78838" y="1431942"/>
            <a:ext cx="7886700" cy="21820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“the ultimate black hole finding machine”</a:t>
            </a:r>
          </a:p>
          <a:p>
            <a:r>
              <a:rPr lang="en-US" dirty="0" smtClean="0"/>
              <a:t>Formation and growth of black holes of all sizes</a:t>
            </a:r>
          </a:p>
          <a:p>
            <a:r>
              <a:rPr lang="en-US" dirty="0" smtClean="0"/>
              <a:t>Radio counterparts to transient sources detected by gravitational wave, neutrino, optical observatories</a:t>
            </a:r>
          </a:p>
          <a:p>
            <a:r>
              <a:rPr lang="en-US" dirty="0" smtClean="0"/>
              <a:t>High resolution, fast mapping ideal for pinpointing transients associated with SMBH mergers, blast waves</a:t>
            </a:r>
          </a:p>
          <a:p>
            <a:r>
              <a:rPr lang="en-US" dirty="0" smtClean="0"/>
              <a:t>Unaffected by dust obscuration</a:t>
            </a:r>
          </a:p>
          <a:p>
            <a:r>
              <a:rPr lang="en-US" dirty="0" smtClean="0"/>
              <a:t>Angular resolution to separate Galactic sources from background objects using proper motions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3226" y="4077998"/>
            <a:ext cx="43290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See Lazio poster 342.32 for much more detail on this topic!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Fundamental Physics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6" y="1573262"/>
            <a:ext cx="2602314" cy="1886986"/>
          </a:xfrm>
        </p:spPr>
      </p:pic>
      <p:sp>
        <p:nvSpPr>
          <p:cNvPr id="5" name="TextBox 4"/>
          <p:cNvSpPr txBox="1"/>
          <p:nvPr/>
        </p:nvSpPr>
        <p:spPr>
          <a:xfrm>
            <a:off x="628650" y="1117975"/>
            <a:ext cx="19686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Cosmology: </a:t>
            </a:r>
            <a:r>
              <a:rPr lang="en-US" b="1" dirty="0" err="1" smtClean="0"/>
              <a:t>Megamasers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0186" y="3460248"/>
            <a:ext cx="28955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 to 1%, </a:t>
            </a:r>
            <a:r>
              <a:rPr lang="en-US" dirty="0" err="1" smtClean="0"/>
              <a:t>Keplerian</a:t>
            </a:r>
            <a:r>
              <a:rPr lang="en-US" dirty="0" smtClean="0"/>
              <a:t> </a:t>
            </a:r>
            <a:r>
              <a:rPr lang="en-US" dirty="0"/>
              <a:t>rotation curve only tenths of a pc from the galactic nucleus, within the SMBH sphere of influence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212" y="1573262"/>
            <a:ext cx="4360565" cy="2088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3822" y="1117975"/>
            <a:ext cx="23643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Cosmology: </a:t>
            </a:r>
            <a:r>
              <a:rPr lang="en-US" b="1" dirty="0" smtClean="0"/>
              <a:t>Intensity Mapping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376494" y="3713191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Detect many </a:t>
            </a:r>
            <a:r>
              <a:rPr lang="en-US" dirty="0"/>
              <a:t>objects at once through integrated emission rather than direct detection of individual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Fundamental Physics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117975"/>
            <a:ext cx="34531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Cosmology: Changing Fundamental Constants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60" y="1529640"/>
            <a:ext cx="7886700" cy="30532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 radio studies limited to z&lt;1</a:t>
            </a:r>
          </a:p>
          <a:p>
            <a:r>
              <a:rPr lang="en-US" dirty="0"/>
              <a:t>Changes in fine structure constant α, proton-electron mass ratio </a:t>
            </a:r>
            <a:r>
              <a:rPr lang="en-US" dirty="0" err="1"/>
              <a:t>μ</a:t>
            </a:r>
            <a:endParaRPr lang="en-US" dirty="0"/>
          </a:p>
          <a:p>
            <a:r>
              <a:rPr lang="en-US" dirty="0"/>
              <a:t>Current capabilities at radio wavelengths: </a:t>
            </a:r>
            <a:r>
              <a:rPr lang="en-US" dirty="0" err="1"/>
              <a:t>Δμ</a:t>
            </a:r>
            <a:r>
              <a:rPr lang="en-US" dirty="0"/>
              <a:t>/</a:t>
            </a:r>
            <a:r>
              <a:rPr lang="en-US" dirty="0" err="1"/>
              <a:t>μ∼few</a:t>
            </a:r>
            <a:r>
              <a:rPr lang="en-US" dirty="0"/>
              <a:t> </a:t>
            </a:r>
            <a:r>
              <a:rPr lang="en-US" dirty="0" smtClean="0"/>
              <a:t>x 10</a:t>
            </a:r>
            <a:r>
              <a:rPr lang="en-US" baseline="30000" dirty="0" smtClean="0"/>
              <a:t>-8</a:t>
            </a:r>
            <a:r>
              <a:rPr lang="en-US" dirty="0"/>
              <a:t>, </a:t>
            </a:r>
            <a:r>
              <a:rPr lang="en-US" dirty="0" err="1"/>
              <a:t>Δ</a:t>
            </a:r>
            <a:r>
              <a:rPr lang="en-US" dirty="0"/>
              <a:t>α/α∼</a:t>
            </a:r>
            <a:r>
              <a:rPr lang="en-US" dirty="0" smtClean="0"/>
              <a:t>few x 10</a:t>
            </a:r>
            <a:r>
              <a:rPr lang="en-US" baseline="30000" dirty="0" smtClean="0"/>
              <a:t>-7</a:t>
            </a:r>
            <a:endParaRPr lang="en-US" baseline="30000" dirty="0"/>
          </a:p>
          <a:p>
            <a:r>
              <a:rPr lang="en-US" dirty="0" err="1"/>
              <a:t>ngVLA</a:t>
            </a:r>
            <a:r>
              <a:rPr lang="en-US" dirty="0"/>
              <a:t> advances: </a:t>
            </a:r>
          </a:p>
          <a:p>
            <a:pPr lvl="1"/>
            <a:r>
              <a:rPr lang="en-US" dirty="0"/>
              <a:t>10x towards currently studied systems</a:t>
            </a:r>
          </a:p>
          <a:p>
            <a:pPr lvl="1"/>
            <a:r>
              <a:rPr lang="en-US" dirty="0"/>
              <a:t>Expand redshift coverage to z&gt;1 with CH</a:t>
            </a:r>
            <a:r>
              <a:rPr lang="en-US" baseline="-25000" dirty="0"/>
              <a:t>3</a:t>
            </a:r>
            <a:r>
              <a:rPr lang="en-US" dirty="0"/>
              <a:t>OH, NH</a:t>
            </a:r>
            <a:r>
              <a:rPr lang="en-US" baseline="-25000" dirty="0"/>
              <a:t>3</a:t>
            </a:r>
            <a:r>
              <a:rPr lang="en-US" dirty="0"/>
              <a:t> lines</a:t>
            </a:r>
          </a:p>
          <a:p>
            <a:pPr lvl="1"/>
            <a:r>
              <a:rPr lang="en-US" dirty="0"/>
              <a:t>Combine transitions to get </a:t>
            </a:r>
            <a:r>
              <a:rPr lang="en-US" dirty="0" err="1"/>
              <a:t>Δμ</a:t>
            </a:r>
            <a:r>
              <a:rPr lang="en-US" dirty="0"/>
              <a:t>/</a:t>
            </a:r>
            <a:r>
              <a:rPr lang="en-US" dirty="0" err="1"/>
              <a:t>μ</a:t>
            </a:r>
            <a:r>
              <a:rPr lang="en-US" dirty="0"/>
              <a:t> ∼</a:t>
            </a:r>
            <a:r>
              <a:rPr lang="en-US" dirty="0" smtClean="0"/>
              <a:t>few x 10</a:t>
            </a:r>
            <a:r>
              <a:rPr lang="en-US" baseline="30000" dirty="0" smtClean="0"/>
              <a:t>-10</a:t>
            </a:r>
            <a:r>
              <a:rPr lang="en-US" dirty="0" smtClean="0"/>
              <a:t> </a:t>
            </a:r>
            <a:r>
              <a:rPr lang="en-US" dirty="0"/>
              <a:t>for currently studied systems, and </a:t>
            </a:r>
            <a:r>
              <a:rPr lang="en-US" dirty="0" smtClean="0"/>
              <a:t>few x 10</a:t>
            </a:r>
            <a:r>
              <a:rPr lang="en-US" baseline="30000" dirty="0" smtClean="0"/>
              <a:t>-9</a:t>
            </a:r>
            <a:r>
              <a:rPr lang="en-US" dirty="0" smtClean="0"/>
              <a:t> </a:t>
            </a:r>
            <a:r>
              <a:rPr lang="en-US" dirty="0"/>
              <a:t>at z&gt;1 using multiple absorbers</a:t>
            </a:r>
          </a:p>
          <a:p>
            <a:r>
              <a:rPr lang="en-US" dirty="0"/>
              <a:t>Need raw telescope sensitivity + wide frequency coverage, 3-50 GHz crucial, 1-100 GHz expands redshift coverage, </a:t>
            </a:r>
            <a:r>
              <a:rPr lang="en-US" dirty="0" smtClean="0"/>
              <a:t>transitions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113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Universe is out there for the </a:t>
            </a:r>
            <a:r>
              <a:rPr lang="en-US" dirty="0" err="1" smtClean="0"/>
              <a:t>ngVLA</a:t>
            </a:r>
            <a:r>
              <a:rPr lang="en-US" dirty="0" smtClean="0"/>
              <a:t> to study!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940" y="1369219"/>
            <a:ext cx="6079478" cy="21263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Radio advantage of localization, energetics, probe of environment are necessary to advance understanding of transient phenomena, fundamental physics</a:t>
            </a:r>
          </a:p>
          <a:p>
            <a:r>
              <a:rPr lang="en-US" dirty="0" smtClean="0"/>
              <a:t>What is needed:  </a:t>
            </a:r>
            <a:r>
              <a:rPr lang="en-US" sz="1800" dirty="0" smtClean="0"/>
              <a:t>(1) frequency range (1-100 GHz)</a:t>
            </a:r>
          </a:p>
          <a:p>
            <a:pPr marL="0" indent="0">
              <a:buNone/>
            </a:pPr>
            <a:r>
              <a:rPr lang="en-US" sz="1800" dirty="0" smtClean="0"/>
              <a:t>			(2) high sensitivity (10x JVLA)</a:t>
            </a:r>
          </a:p>
          <a:p>
            <a:pPr marL="0" indent="0">
              <a:buNone/>
            </a:pPr>
            <a:r>
              <a:rPr lang="en-US" sz="1800" dirty="0" smtClean="0"/>
              <a:t>			(3) good angular resolution (several mas)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0" y="1369219"/>
            <a:ext cx="1203834" cy="1000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90" y="2343123"/>
            <a:ext cx="1195000" cy="1072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04" y="3416360"/>
            <a:ext cx="1203836" cy="1087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47" y="1673131"/>
            <a:ext cx="1216974" cy="912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01" y="3502859"/>
            <a:ext cx="1501898" cy="1001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17" y="3508450"/>
            <a:ext cx="1690230" cy="9883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8" y="2552468"/>
            <a:ext cx="1212674" cy="921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5" t="13176" r="23918" b="14731"/>
          <a:stretch/>
        </p:blipFill>
        <p:spPr>
          <a:xfrm>
            <a:off x="7509947" y="3473764"/>
            <a:ext cx="1216974" cy="1010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62" y="3508450"/>
            <a:ext cx="1494096" cy="995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4" y="3508450"/>
            <a:ext cx="1555741" cy="9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Transient Parameter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343" y="1005516"/>
            <a:ext cx="4581316" cy="3379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42" y="4234887"/>
            <a:ext cx="15007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Pietka</a:t>
            </a:r>
            <a:r>
              <a:rPr lang="en-US" dirty="0" smtClean="0"/>
              <a:t> et al. (</a:t>
            </a:r>
            <a:r>
              <a:rPr lang="en-US" dirty="0" smtClean="0"/>
              <a:t>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Gravitational </a:t>
            </a:r>
            <a:r>
              <a:rPr lang="en-US" sz="2800" dirty="0" smtClean="0"/>
              <a:t>wave events, multi-messenger follow-up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8" y="1268016"/>
            <a:ext cx="3066390" cy="3052762"/>
          </a:xfrm>
        </p:spPr>
      </p:pic>
      <p:sp>
        <p:nvSpPr>
          <p:cNvPr id="5" name="TextBox 4"/>
          <p:cNvSpPr txBox="1"/>
          <p:nvPr/>
        </p:nvSpPr>
        <p:spPr>
          <a:xfrm>
            <a:off x="3849457" y="1602658"/>
            <a:ext cx="514705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 emission isotropic, constrains total energy of</a:t>
            </a:r>
          </a:p>
          <a:p>
            <a:r>
              <a:rPr lang="en-US" dirty="0"/>
              <a:t>e</a:t>
            </a:r>
            <a:r>
              <a:rPr lang="en-US" dirty="0" smtClean="0"/>
              <a:t>jected matter, velocity, density of surrounding medium</a:t>
            </a:r>
          </a:p>
          <a:p>
            <a:endParaRPr lang="en-US" dirty="0"/>
          </a:p>
          <a:p>
            <a:r>
              <a:rPr lang="en-US" dirty="0" smtClean="0"/>
              <a:t>Requires ability to survey large areas of sky quickly &amp; sensitively</a:t>
            </a:r>
          </a:p>
          <a:p>
            <a:r>
              <a:rPr lang="en-US" dirty="0" err="1" smtClean="0"/>
              <a:t>ngVLA</a:t>
            </a:r>
            <a:r>
              <a:rPr lang="en-US" dirty="0" smtClean="0"/>
              <a:t> combination of high resolution and sensitivity can provide identification of progenitor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JVLA as a Transient Response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" y="1369219"/>
            <a:ext cx="4090737" cy="3053290"/>
          </a:xfrm>
          <a:noFill/>
          <a:ln w="28575" cmpd="dbl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Fundamental role of radio observations in transient follow-up; recent JVLA results, motivation for future Brave New Transient World</a:t>
            </a:r>
          </a:p>
          <a:p>
            <a:pPr lvl="1"/>
            <a:r>
              <a:rPr lang="en-US" dirty="0"/>
              <a:t>Gravitational wave </a:t>
            </a:r>
            <a:r>
              <a:rPr lang="en-US" dirty="0" smtClean="0"/>
              <a:t>events &amp; multi-messenger follow-up</a:t>
            </a:r>
            <a:endParaRPr lang="en-US" dirty="0"/>
          </a:p>
          <a:p>
            <a:pPr lvl="1"/>
            <a:r>
              <a:rPr lang="en-US" dirty="0"/>
              <a:t>Fast Radio Bursts</a:t>
            </a:r>
          </a:p>
          <a:p>
            <a:pPr lvl="1"/>
            <a:r>
              <a:rPr lang="en-US" dirty="0"/>
              <a:t>Gamma Ray Bursts</a:t>
            </a:r>
          </a:p>
          <a:p>
            <a:pPr lvl="1"/>
            <a:r>
              <a:rPr lang="en-US" dirty="0"/>
              <a:t>Tidal Disruption Events</a:t>
            </a:r>
          </a:p>
          <a:p>
            <a:pPr lvl="1"/>
            <a:r>
              <a:rPr lang="en-US" dirty="0"/>
              <a:t>Compact objects (thermal &amp; </a:t>
            </a:r>
            <a:r>
              <a:rPr lang="en-US" dirty="0" err="1"/>
              <a:t>nonthermal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Magnetic reconnection from normal </a:t>
            </a:r>
            <a:r>
              <a:rPr lang="en-US" dirty="0" smtClean="0"/>
              <a:t>stars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5958" y="1369219"/>
            <a:ext cx="4331368" cy="2431435"/>
          </a:xfrm>
          <a:prstGeom prst="rect">
            <a:avLst/>
          </a:prstGeom>
          <a:ln w="28575" cmpd="dbl">
            <a:solidFill>
              <a:schemeClr val="accent1"/>
            </a:solidFill>
          </a:ln>
        </p:spPr>
        <p:txBody>
          <a:bodyPr wrap="square" lIns="0">
            <a:spAutoFit/>
          </a:bodyPr>
          <a:lstStyle/>
          <a:p>
            <a:r>
              <a:rPr lang="en-US" sz="1900" dirty="0" smtClean="0"/>
              <a:t>  Why </a:t>
            </a:r>
            <a:r>
              <a:rPr lang="en-US" sz="1900" dirty="0"/>
              <a:t>r</a:t>
            </a:r>
            <a:r>
              <a:rPr lang="en-US" sz="1900" dirty="0" smtClean="0"/>
              <a:t>adio observations are important</a:t>
            </a:r>
          </a:p>
          <a:p>
            <a:pPr marL="342900" indent="-342900">
              <a:buFont typeface="Arial" charset="0"/>
              <a:buChar char="•"/>
            </a:pPr>
            <a:endParaRPr lang="en-US" sz="1900" dirty="0"/>
          </a:p>
          <a:p>
            <a:pPr marL="685800" lvl="1" indent="-342900">
              <a:buFont typeface="Arial" charset="0"/>
              <a:buChar char="•"/>
            </a:pPr>
            <a:r>
              <a:rPr lang="en-US" sz="1900" dirty="0" smtClean="0"/>
              <a:t>Radio </a:t>
            </a:r>
            <a:r>
              <a:rPr lang="en-US" sz="1900" dirty="0"/>
              <a:t>response probes energetics of event, often provides unbiased rates, constrains characteristics of surrounding media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1900" i="1" dirty="0"/>
              <a:t>Localization</a:t>
            </a:r>
            <a:r>
              <a:rPr lang="en-US" sz="1900" dirty="0"/>
              <a:t> key to identification, follow-up</a:t>
            </a:r>
          </a:p>
        </p:txBody>
      </p:sp>
    </p:spTree>
    <p:extLst>
      <p:ext uri="{BB962C8B-B14F-4D97-AF65-F5344CB8AC3E}">
        <p14:creationId xmlns:p14="http://schemas.microsoft.com/office/powerpoint/2010/main" val="16264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megamasers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Megamasers</a:t>
            </a:r>
            <a:r>
              <a:rPr lang="en-US" dirty="0" smtClean="0"/>
              <a:t> into the Hubble flow at 5—20 </a:t>
            </a:r>
            <a:r>
              <a:rPr lang="en-US" dirty="0" err="1" smtClean="0"/>
              <a:t>Mpc</a:t>
            </a:r>
            <a:endParaRPr lang="en-US" dirty="0" smtClean="0"/>
          </a:p>
          <a:p>
            <a:r>
              <a:rPr lang="en-US" dirty="0" err="1" smtClean="0"/>
              <a:t>Megamaser</a:t>
            </a:r>
            <a:r>
              <a:rPr lang="en-US" dirty="0" smtClean="0"/>
              <a:t> cosmology project aims to get to measurement of H0 to 4% uncertainty</a:t>
            </a:r>
          </a:p>
          <a:p>
            <a:r>
              <a:rPr lang="en-US" dirty="0" err="1" smtClean="0"/>
              <a:t>Kepleriat</a:t>
            </a:r>
            <a:r>
              <a:rPr lang="en-US" dirty="0" smtClean="0"/>
              <a:t> rotation curve only tenths of a pc from the galactic nucleus, within the SMBH sphere of influence</a:t>
            </a:r>
          </a:p>
          <a:p>
            <a:r>
              <a:rPr lang="en-US" dirty="0" smtClean="0"/>
              <a:t>To get 1% uncertainty, need 10% distances to 100 </a:t>
            </a:r>
            <a:r>
              <a:rPr lang="en-US" dirty="0" err="1" smtClean="0"/>
              <a:t>megamaser</a:t>
            </a:r>
            <a:r>
              <a:rPr lang="en-US" dirty="0" smtClean="0"/>
              <a:t> galaxies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7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upernovae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52567"/>
            <a:ext cx="7886700" cy="46994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Synchrotron emission: interaction of explosion shock with </a:t>
            </a:r>
            <a:r>
              <a:rPr lang="en-US" dirty="0" smtClean="0"/>
              <a:t>CSM</a:t>
            </a:r>
          </a:p>
          <a:p>
            <a:r>
              <a:rPr lang="en-US" dirty="0" smtClean="0"/>
              <a:t>Higher frequencies peak earlier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00" y="1065209"/>
            <a:ext cx="3172198" cy="2756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118" y="1140697"/>
            <a:ext cx="3254882" cy="2681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7440" y="1501452"/>
            <a:ext cx="1954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←</a:t>
            </a:r>
            <a:r>
              <a:rPr lang="en-US" dirty="0" err="1" smtClean="0"/>
              <a:t>Soderberg</a:t>
            </a:r>
            <a:r>
              <a:rPr lang="en-US" dirty="0" smtClean="0"/>
              <a:t> et al. (2006)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Soderberg</a:t>
            </a:r>
            <a:r>
              <a:rPr lang="en-US" dirty="0" smtClean="0"/>
              <a:t> et al. (2008)→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40" y="1369219"/>
            <a:ext cx="5555226" cy="3053290"/>
          </a:xfrm>
        </p:spPr>
        <p:txBody>
          <a:bodyPr>
            <a:normAutofit/>
          </a:bodyPr>
          <a:lstStyle/>
          <a:p>
            <a:r>
              <a:rPr lang="en-US" dirty="0" smtClean="0"/>
              <a:t>Thermal bremsstrahlung emission from warm ejecta produces transient radio signature</a:t>
            </a:r>
          </a:p>
          <a:p>
            <a:r>
              <a:rPr lang="en-US" dirty="0" smtClean="0"/>
              <a:t>Radio emission lasts ∼years, compared to ∼months for optical</a:t>
            </a:r>
          </a:p>
          <a:p>
            <a:r>
              <a:rPr lang="en-US" dirty="0" smtClean="0"/>
              <a:t>Constrain the mass of the ejecta from nova evolution</a:t>
            </a:r>
          </a:p>
          <a:p>
            <a:r>
              <a:rPr lang="en-US" dirty="0" smtClean="0"/>
              <a:t>Interaction of ejecta with environment gives rise to shock, which can produce NT synchrotron emission component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511" y="78657"/>
            <a:ext cx="3032758" cy="42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JVLA has been enormously successful in studying the transient universe; </a:t>
            </a:r>
            <a:r>
              <a:rPr lang="en-US" dirty="0" err="1" smtClean="0"/>
              <a:t>ngVLA</a:t>
            </a:r>
            <a:r>
              <a:rPr lang="en-US" dirty="0" smtClean="0"/>
              <a:t> will do even better</a:t>
            </a:r>
          </a:p>
          <a:p>
            <a:r>
              <a:rPr lang="en-US" dirty="0" err="1" smtClean="0"/>
              <a:t>ngVLA</a:t>
            </a:r>
            <a:r>
              <a:rPr lang="en-US" dirty="0" smtClean="0"/>
              <a:t> will make much-needed advances in fundamental physics through studies of the Galactic Center region, black holes of all sizes, and transients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4391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Gravitational wave events, multi-messenger follow-up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35" y="862821"/>
            <a:ext cx="2822614" cy="3589451"/>
          </a:xfrm>
        </p:spPr>
      </p:pic>
      <p:sp>
        <p:nvSpPr>
          <p:cNvPr id="5" name="TextBox 4"/>
          <p:cNvSpPr txBox="1"/>
          <p:nvPr/>
        </p:nvSpPr>
        <p:spPr>
          <a:xfrm>
            <a:off x="6115665" y="1838632"/>
            <a:ext cx="2529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Binary neutron star merger event</a:t>
            </a:r>
          </a:p>
          <a:p>
            <a:r>
              <a:rPr lang="en-US" dirty="0" smtClean="0"/>
              <a:t>Breakthrough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4391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Gravitational wave events, multi-messenger follow-up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701"/>
            <a:ext cx="9144000" cy="3383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54237" y="858660"/>
            <a:ext cx="219098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Hallinan &amp; </a:t>
            </a:r>
            <a:r>
              <a:rPr lang="en-US" dirty="0" err="1"/>
              <a:t>Corsi</a:t>
            </a:r>
            <a:r>
              <a:rPr lang="en-US" dirty="0"/>
              <a:t> et al. (2017)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9716" y="3441290"/>
            <a:ext cx="6696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Sept. 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116" y="3441290"/>
            <a:ext cx="7152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Aug. 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8452" y="3441290"/>
            <a:ext cx="12531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Aug. 22-Sept.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4391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Gravitational wave events, multi-messenger follow-up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83" y="1241422"/>
            <a:ext cx="4204597" cy="3049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9982" y="4140922"/>
            <a:ext cx="160300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Mooley</a:t>
            </a:r>
            <a:r>
              <a:rPr lang="en-US" dirty="0"/>
              <a:t> et al. (2017)</a:t>
            </a:r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2559" y="2182072"/>
            <a:ext cx="4336473" cy="21839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5515" y="4215942"/>
            <a:ext cx="20851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Hallinan &amp; </a:t>
            </a:r>
            <a:r>
              <a:rPr lang="en-US" dirty="0" err="1"/>
              <a:t>Corsi</a:t>
            </a:r>
            <a:r>
              <a:rPr lang="en-US" dirty="0"/>
              <a:t> et al. 2017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2559" y="884374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Lack of early radio detection →</a:t>
            </a:r>
            <a:r>
              <a:rPr lang="en-US" dirty="0" smtClean="0"/>
              <a:t> </a:t>
            </a:r>
            <a:r>
              <a:rPr lang="en-US" dirty="0"/>
              <a:t>not viewing jet on-axis</a:t>
            </a:r>
            <a:br>
              <a:rPr lang="en-US" dirty="0"/>
            </a:br>
            <a:r>
              <a:rPr lang="en-US" dirty="0"/>
              <a:t>Time evolution currently consistent with either “structured jet” or wide-angle relativistic outflow (“cocoon”)</a:t>
            </a:r>
            <a:br>
              <a:rPr lang="en-US" dirty="0"/>
            </a:br>
            <a:r>
              <a:rPr lang="en-US" dirty="0"/>
              <a:t>Continued radio monitoring will be able to distinguish these possibilities.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4391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Gravitational wave events, multi-messenger follow-up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9" y="1268016"/>
            <a:ext cx="6346362" cy="30554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0584" y="3815611"/>
            <a:ext cx="19740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credit: NRAO/AUI/NSF/D. Berry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7781" y="1268016"/>
            <a:ext cx="2369574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Radio emission isotropic, constrains total energy of ejected matter, velocity, density of surrounding medium</a:t>
            </a:r>
          </a:p>
          <a:p>
            <a:endParaRPr lang="en-US" dirty="0"/>
          </a:p>
          <a:p>
            <a:r>
              <a:rPr lang="en-US" dirty="0"/>
              <a:t>Requires ability to survey large areas of sky quickly &amp; sensitively</a:t>
            </a:r>
          </a:p>
          <a:p>
            <a:r>
              <a:rPr lang="en-US" dirty="0" err="1"/>
              <a:t>ngVLA</a:t>
            </a:r>
            <a:r>
              <a:rPr lang="en-US" dirty="0"/>
              <a:t> combination of high resolution and sensitivity can provide identification of progenitor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8" y="1332740"/>
            <a:ext cx="5899355" cy="3025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radio burst localization, characterization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7" y="949496"/>
            <a:ext cx="2664452" cy="3499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852" y="4057968"/>
            <a:ext cx="13498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Credit: B. Saxton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radio burst localization, characterization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0"/>
          <a:stretch/>
        </p:blipFill>
        <p:spPr>
          <a:xfrm>
            <a:off x="221553" y="1103283"/>
            <a:ext cx="3761888" cy="3308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812" y="4111498"/>
            <a:ext cx="18083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Chatterjee et al. (2017)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73812" y="1459683"/>
            <a:ext cx="4668347" cy="129774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Localization of repeating FRB enables identification of host galaxy</a:t>
            </a:r>
          </a:p>
          <a:p>
            <a:r>
              <a:rPr lang="en-US" sz="1800" dirty="0" smtClean="0"/>
              <a:t>Unclear if this is typical behavior as it is the only repeating FRB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86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7887</TotalTime>
  <Words>1629</Words>
  <Application>Microsoft Macintosh PowerPoint</Application>
  <PresentationFormat>On-screen Show (16:9)</PresentationFormat>
  <Paragraphs>172</Paragraphs>
  <Slides>33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Calibri Light</vt:lpstr>
      <vt:lpstr>Gill Sans MT</vt:lpstr>
      <vt:lpstr>Arial</vt:lpstr>
      <vt:lpstr>Office Theme</vt:lpstr>
      <vt:lpstr>The Bursting Universe: New Tools for Cosmology and Physics</vt:lpstr>
      <vt:lpstr>Outline</vt:lpstr>
      <vt:lpstr>The JVLA as a Transient Response Machine</vt:lpstr>
      <vt:lpstr>Gravitational wave events, multi-messenger follow-up</vt:lpstr>
      <vt:lpstr>Gravitational wave events, multi-messenger follow-up</vt:lpstr>
      <vt:lpstr>Gravitational wave events, multi-messenger follow-up</vt:lpstr>
      <vt:lpstr>Gravitational wave events, multi-messenger follow-up</vt:lpstr>
      <vt:lpstr>Fast radio burst localization, characterization</vt:lpstr>
      <vt:lpstr>Fast radio burst localization, characterization</vt:lpstr>
      <vt:lpstr>Gamma ray bursts</vt:lpstr>
      <vt:lpstr>Gamma ray bursts</vt:lpstr>
      <vt:lpstr>Tidal disruption events</vt:lpstr>
      <vt:lpstr>Tidal disruption events</vt:lpstr>
      <vt:lpstr>Magnetic reconnection events from normal stars</vt:lpstr>
      <vt:lpstr>Magnetic reconnection events from normal stars</vt:lpstr>
      <vt:lpstr>JVLA ➜ ngVLA rapid follow-up</vt:lpstr>
      <vt:lpstr>ngVLA Key Science: Pulsars in the Galactic Center</vt:lpstr>
      <vt:lpstr>ngVLA Key Science: Pulsars in the Galactic Center</vt:lpstr>
      <vt:lpstr>ngVLA Key Science: Pulsars in the Galactic Center</vt:lpstr>
      <vt:lpstr>ngVLA Key Science: Pulsars in the Galactic Center</vt:lpstr>
      <vt:lpstr>ngVLA Key Science: Formation and Evolution of Stellar, Supermassive Black Holes</vt:lpstr>
      <vt:lpstr>ngVLA Key Science: Formation and Evolution of Stellar, Supermassive Black Holes</vt:lpstr>
      <vt:lpstr>ngVLA Key Science: Formation and Evolution of Stellar, Supermassive Black Holes</vt:lpstr>
      <vt:lpstr>ngVLA Key Science: Formation and Evolution of Stellar, Supermassive Black Holes</vt:lpstr>
      <vt:lpstr>Other Fundamental Physics</vt:lpstr>
      <vt:lpstr>Other Fundamental Physics</vt:lpstr>
      <vt:lpstr>The Universe is out there for the ngVLA to study!</vt:lpstr>
      <vt:lpstr>Radio Transient Parameter Space</vt:lpstr>
      <vt:lpstr>Gravitational wave events, multi-messenger follow-up</vt:lpstr>
      <vt:lpstr>megamasers</vt:lpstr>
      <vt:lpstr>Supernovae</vt:lpstr>
      <vt:lpstr>Novae</vt:lpstr>
      <vt:lpstr>Conclusions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183</cp:revision>
  <cp:lastPrinted>2018-01-08T17:51:55Z</cp:lastPrinted>
  <dcterms:created xsi:type="dcterms:W3CDTF">2016-12-02T21:40:55Z</dcterms:created>
  <dcterms:modified xsi:type="dcterms:W3CDTF">2018-01-11T03:13:48Z</dcterms:modified>
</cp:coreProperties>
</file>