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480" r:id="rId3"/>
    <p:sldId id="485" r:id="rId4"/>
    <p:sldId id="564" r:id="rId5"/>
    <p:sldId id="630" r:id="rId6"/>
    <p:sldId id="681" r:id="rId7"/>
    <p:sldId id="688" r:id="rId8"/>
    <p:sldId id="494" r:id="rId9"/>
    <p:sldId id="441" r:id="rId10"/>
    <p:sldId id="682" r:id="rId11"/>
    <p:sldId id="490" r:id="rId12"/>
    <p:sldId id="697" r:id="rId13"/>
    <p:sldId id="698" r:id="rId14"/>
    <p:sldId id="692" r:id="rId15"/>
    <p:sldId id="693" r:id="rId16"/>
    <p:sldId id="694" r:id="rId17"/>
    <p:sldId id="686" r:id="rId18"/>
    <p:sldId id="695" r:id="rId19"/>
    <p:sldId id="696" r:id="rId20"/>
    <p:sldId id="683" r:id="rId21"/>
    <p:sldId id="684" r:id="rId22"/>
    <p:sldId id="685" r:id="rId23"/>
    <p:sldId id="687" r:id="rId24"/>
    <p:sldId id="691" r:id="rId25"/>
  </p:sldIdLst>
  <p:sldSz cx="9144000" cy="6858000" type="screen4x3"/>
  <p:notesSz cx="7099300" cy="938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4">
          <p15:clr>
            <a:srgbClr val="A4A3A4"/>
          </p15:clr>
        </p15:guide>
        <p15:guide id="2" pos="2889">
          <p15:clr>
            <a:srgbClr val="A4A3A4"/>
          </p15:clr>
        </p15:guide>
      </p15:sldGuideLst>
    </p:ext>
    <p:ext uri="{2D200454-40CA-4A62-9FC3-DE9A4176ACB9}">
      <p15:notesGuideLst xmlns:p15="http://schemas.microsoft.com/office/powerpoint/2012/main">
        <p15:guide id="1" orient="horz" pos="2955">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FF2F"/>
    <a:srgbClr val="FF831D"/>
    <a:srgbClr val="F6A004"/>
    <a:srgbClr val="F058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3" autoAdjust="0"/>
    <p:restoredTop sz="84233" autoAdjust="0"/>
  </p:normalViewPr>
  <p:slideViewPr>
    <p:cSldViewPr snapToGrid="0">
      <p:cViewPr>
        <p:scale>
          <a:sx n="90" d="100"/>
          <a:sy n="90" d="100"/>
        </p:scale>
        <p:origin x="1048" y="32"/>
      </p:cViewPr>
      <p:guideLst>
        <p:guide orient="horz" pos="2174"/>
        <p:guide pos="2889"/>
      </p:guideLst>
    </p:cSldViewPr>
  </p:slideViewPr>
  <p:notesTextViewPr>
    <p:cViewPr>
      <p:scale>
        <a:sx n="100" d="100"/>
        <a:sy n="100" d="100"/>
      </p:scale>
      <p:origin x="0" y="0"/>
    </p:cViewPr>
  </p:notesTextViewPr>
  <p:notesViewPr>
    <p:cSldViewPr snapToGrid="0" showGuides="1">
      <p:cViewPr varScale="1">
        <p:scale>
          <a:sx n="67" d="100"/>
          <a:sy n="67" d="100"/>
        </p:scale>
        <p:origin x="-2796" y="-108"/>
      </p:cViewPr>
      <p:guideLst>
        <p:guide orient="horz" pos="2955"/>
        <p:guide pos="2236"/>
      </p:guideLst>
    </p:cSldViewPr>
  </p:notesViewPr>
  <p:gridSpacing cx="38405" cy="38405"/>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106"/>
          </a:xfrm>
          <a:prstGeom prst="rect">
            <a:avLst/>
          </a:prstGeom>
        </p:spPr>
        <p:txBody>
          <a:bodyPr vert="horz" lIns="94174" tIns="47087" rIns="94174" bIns="47087" rtlCol="0"/>
          <a:lstStyle>
            <a:lvl1pPr algn="l">
              <a:defRPr sz="1200"/>
            </a:lvl1pPr>
          </a:lstStyle>
          <a:p>
            <a:endParaRPr lang="en-US"/>
          </a:p>
        </p:txBody>
      </p:sp>
      <p:sp>
        <p:nvSpPr>
          <p:cNvPr id="3" name="Date Placeholder 2"/>
          <p:cNvSpPr>
            <a:spLocks noGrp="1"/>
          </p:cNvSpPr>
          <p:nvPr>
            <p:ph type="dt" idx="1"/>
          </p:nvPr>
        </p:nvSpPr>
        <p:spPr>
          <a:xfrm>
            <a:off x="4021294" y="0"/>
            <a:ext cx="3076363" cy="469106"/>
          </a:xfrm>
          <a:prstGeom prst="rect">
            <a:avLst/>
          </a:prstGeom>
        </p:spPr>
        <p:txBody>
          <a:bodyPr vert="horz" lIns="94174" tIns="47087" rIns="94174" bIns="47087" rtlCol="0"/>
          <a:lstStyle>
            <a:lvl1pPr algn="r">
              <a:defRPr sz="1200"/>
            </a:lvl1pPr>
          </a:lstStyle>
          <a:p>
            <a:fld id="{E43069D9-ECE5-48F5-9DDA-82C74D843227}" type="datetimeFigureOut">
              <a:rPr lang="en-US" smtClean="0"/>
              <a:pPr/>
              <a:t>6/20/18</a:t>
            </a:fld>
            <a:endParaRPr lang="en-US"/>
          </a:p>
        </p:txBody>
      </p:sp>
      <p:sp>
        <p:nvSpPr>
          <p:cNvPr id="4" name="Slide Image Placeholder 3"/>
          <p:cNvSpPr>
            <a:spLocks noGrp="1" noRot="1" noChangeAspect="1"/>
          </p:cNvSpPr>
          <p:nvPr>
            <p:ph type="sldImg" idx="2"/>
          </p:nvPr>
        </p:nvSpPr>
        <p:spPr>
          <a:xfrm>
            <a:off x="1204913" y="703263"/>
            <a:ext cx="4689475" cy="3517900"/>
          </a:xfrm>
          <a:prstGeom prst="rect">
            <a:avLst/>
          </a:prstGeom>
          <a:noFill/>
          <a:ln w="12700">
            <a:solidFill>
              <a:prstClr val="black"/>
            </a:solidFill>
          </a:ln>
        </p:spPr>
        <p:txBody>
          <a:bodyPr vert="horz" lIns="94174" tIns="47087" rIns="94174" bIns="47087" rtlCol="0" anchor="ctr"/>
          <a:lstStyle/>
          <a:p>
            <a:endParaRPr lang="en-US"/>
          </a:p>
        </p:txBody>
      </p:sp>
      <p:sp>
        <p:nvSpPr>
          <p:cNvPr id="5" name="Notes Placeholder 4"/>
          <p:cNvSpPr>
            <a:spLocks noGrp="1"/>
          </p:cNvSpPr>
          <p:nvPr>
            <p:ph type="body" sz="quarter" idx="3"/>
          </p:nvPr>
        </p:nvSpPr>
        <p:spPr>
          <a:xfrm>
            <a:off x="709930" y="4456510"/>
            <a:ext cx="5679440" cy="4221956"/>
          </a:xfrm>
          <a:prstGeom prst="rect">
            <a:avLst/>
          </a:prstGeom>
        </p:spPr>
        <p:txBody>
          <a:bodyPr vert="horz" lIns="94174" tIns="47087" rIns="94174" bIns="470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1391"/>
            <a:ext cx="3076363" cy="469106"/>
          </a:xfrm>
          <a:prstGeom prst="rect">
            <a:avLst/>
          </a:prstGeom>
        </p:spPr>
        <p:txBody>
          <a:bodyPr vert="horz" lIns="94174" tIns="47087" rIns="94174" bIns="47087"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1391"/>
            <a:ext cx="3076363" cy="469106"/>
          </a:xfrm>
          <a:prstGeom prst="rect">
            <a:avLst/>
          </a:prstGeom>
        </p:spPr>
        <p:txBody>
          <a:bodyPr vert="horz" lIns="94174" tIns="47087" rIns="94174" bIns="47087" rtlCol="0" anchor="b"/>
          <a:lstStyle>
            <a:lvl1pPr algn="r">
              <a:defRPr sz="1200"/>
            </a:lvl1pPr>
          </a:lstStyle>
          <a:p>
            <a:fld id="{897C755B-BA1A-4AB8-A79E-28D1F7F1374F}" type="slidenum">
              <a:rPr lang="en-US" smtClean="0"/>
              <a:pPr/>
              <a:t>‹#›</a:t>
            </a:fld>
            <a:endParaRPr lang="en-US"/>
          </a:p>
        </p:txBody>
      </p:sp>
    </p:spTree>
    <p:extLst>
      <p:ext uri="{BB962C8B-B14F-4D97-AF65-F5344CB8AC3E}">
        <p14:creationId xmlns:p14="http://schemas.microsoft.com/office/powerpoint/2010/main" val="231252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lstStyle/>
          <a:p>
            <a:r>
              <a:rPr lang="en-US" dirty="0" smtClean="0"/>
              <a:t>All the ideas that go into</a:t>
            </a:r>
            <a:r>
              <a:rPr lang="en-US" baseline="0" dirty="0" smtClean="0"/>
              <a:t> the QRFH have been around, we’re the first to put them together to design a constant-gain horn</a:t>
            </a:r>
          </a:p>
          <a:p>
            <a:r>
              <a:rPr lang="en-US" baseline="0" dirty="0" smtClean="0"/>
              <a:t>Talk about flare angle</a:t>
            </a:r>
          </a:p>
          <a:p>
            <a:endParaRPr lang="en-US" dirty="0"/>
          </a:p>
        </p:txBody>
      </p:sp>
      <p:sp>
        <p:nvSpPr>
          <p:cNvPr id="4" name="Slide Number Placeholder 3"/>
          <p:cNvSpPr>
            <a:spLocks noGrp="1"/>
          </p:cNvSpPr>
          <p:nvPr>
            <p:ph type="sldNum" sz="quarter" idx="10"/>
          </p:nvPr>
        </p:nvSpPr>
        <p:spPr/>
        <p:txBody>
          <a:bodyPr/>
          <a:lstStyle/>
          <a:p>
            <a:fld id="{897C755B-BA1A-4AB8-A79E-28D1F7F1374F}" type="slidenum">
              <a:rPr lang="en-US" smtClean="0"/>
              <a:pPr/>
              <a:t>2</a:t>
            </a:fld>
            <a:endParaRPr lang="en-US"/>
          </a:p>
        </p:txBody>
      </p:sp>
    </p:spTree>
    <p:extLst>
      <p:ext uri="{BB962C8B-B14F-4D97-AF65-F5344CB8AC3E}">
        <p14:creationId xmlns:p14="http://schemas.microsoft.com/office/powerpoint/2010/main" val="273592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Feed Patterns</a:t>
            </a:r>
          </a:p>
        </p:txBody>
      </p:sp>
      <p:sp>
        <p:nvSpPr>
          <p:cNvPr id="4" name="Slide Number Placeholder 3"/>
          <p:cNvSpPr>
            <a:spLocks noGrp="1"/>
          </p:cNvSpPr>
          <p:nvPr>
            <p:ph type="sldNum" sz="quarter" idx="10"/>
          </p:nvPr>
        </p:nvSpPr>
        <p:spPr/>
        <p:txBody>
          <a:bodyPr/>
          <a:lstStyle/>
          <a:p>
            <a:fld id="{9A496215-5E4C-414D-A8DB-C38AA7CF7C2A}" type="slidenum">
              <a:rPr lang="en-AU" smtClean="0">
                <a:solidFill>
                  <a:prstClr val="black"/>
                </a:solidFill>
              </a:rPr>
              <a:pPr/>
              <a:t>22</a:t>
            </a:fld>
            <a:endParaRPr lang="en-AU">
              <a:solidFill>
                <a:prstClr val="black"/>
              </a:solidFill>
            </a:endParaRPr>
          </a:p>
        </p:txBody>
      </p:sp>
    </p:spTree>
    <p:extLst>
      <p:ext uri="{BB962C8B-B14F-4D97-AF65-F5344CB8AC3E}">
        <p14:creationId xmlns:p14="http://schemas.microsoft.com/office/powerpoint/2010/main" val="106011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Feed Patterns</a:t>
            </a:r>
          </a:p>
        </p:txBody>
      </p:sp>
      <p:sp>
        <p:nvSpPr>
          <p:cNvPr id="4" name="Slide Number Placeholder 3"/>
          <p:cNvSpPr>
            <a:spLocks noGrp="1"/>
          </p:cNvSpPr>
          <p:nvPr>
            <p:ph type="sldNum" sz="quarter" idx="10"/>
          </p:nvPr>
        </p:nvSpPr>
        <p:spPr/>
        <p:txBody>
          <a:bodyPr/>
          <a:lstStyle/>
          <a:p>
            <a:fld id="{9A496215-5E4C-414D-A8DB-C38AA7CF7C2A}" type="slidenum">
              <a:rPr lang="en-AU" smtClean="0">
                <a:solidFill>
                  <a:prstClr val="black"/>
                </a:solidFill>
              </a:rPr>
              <a:pPr/>
              <a:t>23</a:t>
            </a:fld>
            <a:endParaRPr lang="en-AU">
              <a:solidFill>
                <a:prstClr val="black"/>
              </a:solidFill>
            </a:endParaRPr>
          </a:p>
        </p:txBody>
      </p:sp>
    </p:spTree>
    <p:extLst>
      <p:ext uri="{BB962C8B-B14F-4D97-AF65-F5344CB8AC3E}">
        <p14:creationId xmlns:p14="http://schemas.microsoft.com/office/powerpoint/2010/main" val="207674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normAutofit/>
          </a:bodyPr>
          <a:lstStyle/>
          <a:p>
            <a:r>
              <a:rPr lang="en-US" dirty="0" smtClean="0"/>
              <a:t>There is a tight competition between five different wideband single-pixel</a:t>
            </a:r>
            <a:r>
              <a:rPr lang="en-US" baseline="0" dirty="0" smtClean="0"/>
              <a:t> feeds in consideration for the DVA-1 antenna. This list is certainly not exhaustive but this is the group we’re focusing on right now. Shown here are: ….</a:t>
            </a:r>
          </a:p>
          <a:p>
            <a:endParaRPr lang="en-US" baseline="0" dirty="0" smtClean="0"/>
          </a:p>
          <a:p>
            <a:r>
              <a:rPr lang="en-US" baseline="0" dirty="0" smtClean="0"/>
              <a:t>But the CIT QRFH has some unique features. </a:t>
            </a:r>
          </a:p>
          <a:p>
            <a:endParaRPr lang="en-US" baseline="0" dirty="0" smtClean="0"/>
          </a:p>
          <a:p>
            <a:r>
              <a:rPr lang="en-US" baseline="0" dirty="0" smtClean="0"/>
              <a:t>First, we can design the feed to have a constant beamwidth over 6:1 bandwidth (within +/- 10%) for nominal 10-dB </a:t>
            </a:r>
            <a:r>
              <a:rPr lang="en-US" baseline="0" dirty="0" err="1" smtClean="0"/>
              <a:t>beamwidths</a:t>
            </a:r>
            <a:r>
              <a:rPr lang="en-US" baseline="0" dirty="0" smtClean="0"/>
              <a:t> between 60-130 degrees.</a:t>
            </a:r>
          </a:p>
          <a:p>
            <a:endParaRPr lang="en-US" baseline="0" dirty="0" smtClean="0"/>
          </a:p>
          <a:p>
            <a:r>
              <a:rPr lang="en-US" baseline="0" dirty="0" smtClean="0"/>
              <a:t>Furthermore, the feed input impedance could be designed to be any desired value between 50-100 ohm (and in fact higher than 100 ohm). While 50 ohm is convenient for testing in the lab and integration with other components, 100 Ohm tends to yield slightly better performance.</a:t>
            </a:r>
          </a:p>
          <a:p>
            <a:endParaRPr lang="en-US" baseline="0" dirty="0" smtClean="0"/>
          </a:p>
          <a:p>
            <a:r>
              <a:rPr lang="en-US" baseline="0" dirty="0" smtClean="0"/>
              <a:t>Unlike the other feeds shown on this slide, our horn only requires two single-ended LNAs. The others require 4 or 8 such LNAs.</a:t>
            </a:r>
          </a:p>
          <a:p>
            <a:endParaRPr lang="en-US" baseline="0" dirty="0" smtClean="0"/>
          </a:p>
          <a:p>
            <a:r>
              <a:rPr lang="en-US" baseline="0" dirty="0" smtClean="0"/>
              <a:t>For consideration in large-N telescopes, these feeds should be easy to manufacture and maintain. And this horn is. It took our machinist 8 working days to build it which is quite fast considering it’s the first time we’ve built one (and as such he had to make two different spindles as big as the feed).</a:t>
            </a:r>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lstStyle/>
          <a:p>
            <a:r>
              <a:rPr lang="en-US" dirty="0" smtClean="0"/>
              <a:t>Emphasize early design, take note</a:t>
            </a:r>
            <a:r>
              <a:rPr lang="en-US" baseline="0" dirty="0" smtClean="0"/>
              <a:t> of the </a:t>
            </a:r>
            <a:r>
              <a:rPr lang="en-US" baseline="0" dirty="0" err="1" smtClean="0"/>
              <a:t>backlobe</a:t>
            </a:r>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5</a:t>
            </a:fld>
            <a:endParaRPr lang="en-US"/>
          </a:p>
        </p:txBody>
      </p:sp>
    </p:spTree>
    <p:extLst>
      <p:ext uri="{BB962C8B-B14F-4D97-AF65-F5344CB8AC3E}">
        <p14:creationId xmlns:p14="http://schemas.microsoft.com/office/powerpoint/2010/main" val="945965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7</a:t>
            </a:fld>
            <a:endParaRPr lang="en-US"/>
          </a:p>
        </p:txBody>
      </p:sp>
    </p:spTree>
    <p:extLst>
      <p:ext uri="{BB962C8B-B14F-4D97-AF65-F5344CB8AC3E}">
        <p14:creationId xmlns:p14="http://schemas.microsoft.com/office/powerpoint/2010/main" val="42003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lstStyle/>
          <a:p>
            <a:r>
              <a:rPr lang="en-US" dirty="0" smtClean="0"/>
              <a:t>Return loss cutoff frequency = lowest useable</a:t>
            </a:r>
            <a:r>
              <a:rPr lang="en-US" baseline="0" dirty="0" smtClean="0"/>
              <a:t> frequency</a:t>
            </a:r>
          </a:p>
          <a:p>
            <a:endParaRPr lang="en-US" baseline="0" dirty="0" smtClean="0"/>
          </a:p>
          <a:p>
            <a:r>
              <a:rPr lang="en-US" baseline="0" dirty="0" smtClean="0"/>
              <a:t>Emphasize flare angle</a:t>
            </a:r>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8</a:t>
            </a:fld>
            <a:endParaRPr lang="en-US"/>
          </a:p>
        </p:txBody>
      </p:sp>
    </p:spTree>
    <p:extLst>
      <p:ext uri="{BB962C8B-B14F-4D97-AF65-F5344CB8AC3E}">
        <p14:creationId xmlns:p14="http://schemas.microsoft.com/office/powerpoint/2010/main" val="148282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89475" cy="3517900"/>
          </a:xfrm>
        </p:spPr>
      </p:sp>
      <p:sp>
        <p:nvSpPr>
          <p:cNvPr id="3" name="Notes Placeholder 2"/>
          <p:cNvSpPr>
            <a:spLocks noGrp="1"/>
          </p:cNvSpPr>
          <p:nvPr>
            <p:ph type="body" idx="1"/>
          </p:nvPr>
        </p:nvSpPr>
        <p:spPr/>
        <p:txBody>
          <a:bodyPr/>
          <a:lstStyle/>
          <a:p>
            <a:r>
              <a:rPr lang="en-US" dirty="0" smtClean="0"/>
              <a:t>Take time to describe</a:t>
            </a:r>
            <a:r>
              <a:rPr lang="en-US" baseline="0" dirty="0" smtClean="0"/>
              <a:t> the plots.</a:t>
            </a:r>
            <a:endParaRPr lang="en-US" dirty="0" smtClean="0"/>
          </a:p>
          <a:p>
            <a:endParaRPr lang="en-US" dirty="0" smtClean="0"/>
          </a:p>
          <a:p>
            <a:r>
              <a:rPr lang="en-US" dirty="0" smtClean="0"/>
              <a:t>Refer to corrugated horn literature where</a:t>
            </a:r>
            <a:r>
              <a:rPr lang="en-US" baseline="0" dirty="0" smtClean="0"/>
              <a:t> some of these profiles can be found. Talk about exponential being the one we spent the most time on followed by elliptical</a:t>
            </a:r>
          </a:p>
          <a:p>
            <a:endParaRPr lang="en-US" baseline="0" dirty="0" smtClean="0"/>
          </a:p>
          <a:p>
            <a:r>
              <a:rPr lang="en-US" baseline="0" dirty="0" smtClean="0"/>
              <a:t>return loss low-</a:t>
            </a:r>
            <a:r>
              <a:rPr lang="en-US" baseline="0" dirty="0" err="1" smtClean="0"/>
              <a:t>freq</a:t>
            </a:r>
            <a:r>
              <a:rPr lang="en-US" baseline="0" dirty="0" smtClean="0"/>
              <a:t> cutoff depends very much on opening rate of the ridge </a:t>
            </a:r>
            <a:r>
              <a:rPr lang="en-US" baseline="0" dirty="0" err="1" smtClean="0"/>
              <a:t>vs</a:t>
            </a:r>
            <a:r>
              <a:rPr lang="en-US" baseline="0" dirty="0" smtClean="0"/>
              <a:t> that of the sidewall</a:t>
            </a:r>
            <a:endParaRPr lang="en-US" dirty="0"/>
          </a:p>
        </p:txBody>
      </p:sp>
      <p:sp>
        <p:nvSpPr>
          <p:cNvPr id="4" name="Slide Number Placeholder 3"/>
          <p:cNvSpPr>
            <a:spLocks noGrp="1"/>
          </p:cNvSpPr>
          <p:nvPr>
            <p:ph type="sldNum" sz="quarter" idx="10"/>
          </p:nvPr>
        </p:nvSpPr>
        <p:spPr/>
        <p:txBody>
          <a:bodyPr/>
          <a:lstStyle/>
          <a:p>
            <a:fld id="{D4B4BCE4-7674-4DD5-A255-B3469E1A2E94}" type="slidenum">
              <a:rPr lang="en-US" smtClean="0"/>
              <a:pPr/>
              <a:t>9</a:t>
            </a:fld>
            <a:endParaRPr lang="en-US"/>
          </a:p>
        </p:txBody>
      </p:sp>
    </p:spTree>
    <p:extLst>
      <p:ext uri="{BB962C8B-B14F-4D97-AF65-F5344CB8AC3E}">
        <p14:creationId xmlns:p14="http://schemas.microsoft.com/office/powerpoint/2010/main" val="148282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Solution:</a:t>
            </a:r>
            <a:r>
              <a:rPr lang="en-AU" baseline="0" dirty="0"/>
              <a:t> Dielectric loaded feed</a:t>
            </a:r>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solidFill>
                  <a:prstClr val="black"/>
                </a:solidFill>
              </a:rPr>
              <a:pPr/>
              <a:t>20</a:t>
            </a:fld>
            <a:endParaRPr lang="en-AU">
              <a:solidFill>
                <a:prstClr val="black"/>
              </a:solidFill>
            </a:endParaRPr>
          </a:p>
        </p:txBody>
      </p:sp>
    </p:spTree>
    <p:extLst>
      <p:ext uri="{BB962C8B-B14F-4D97-AF65-F5344CB8AC3E}">
        <p14:creationId xmlns:p14="http://schemas.microsoft.com/office/powerpoint/2010/main" val="186024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Solution:</a:t>
            </a:r>
            <a:r>
              <a:rPr lang="en-AU" baseline="0" dirty="0"/>
              <a:t> Dielectric loaded feed</a:t>
            </a:r>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solidFill>
                  <a:prstClr val="black"/>
                </a:solidFill>
              </a:rPr>
              <a:pPr/>
              <a:t>21</a:t>
            </a:fld>
            <a:endParaRPr lang="en-AU">
              <a:solidFill>
                <a:prstClr val="black"/>
              </a:solidFill>
            </a:endParaRPr>
          </a:p>
        </p:txBody>
      </p:sp>
    </p:spTree>
    <p:extLst>
      <p:ext uri="{BB962C8B-B14F-4D97-AF65-F5344CB8AC3E}">
        <p14:creationId xmlns:p14="http://schemas.microsoft.com/office/powerpoint/2010/main" val="161445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 Sep 2012</a:t>
            </a:r>
            <a:endParaRPr lang="en-US"/>
          </a:p>
        </p:txBody>
      </p:sp>
      <p:sp>
        <p:nvSpPr>
          <p:cNvPr id="5" name="Footer Placeholder 4"/>
          <p:cNvSpPr>
            <a:spLocks noGrp="1"/>
          </p:cNvSpPr>
          <p:nvPr>
            <p:ph type="ftr" sz="quarter" idx="11"/>
          </p:nvPr>
        </p:nvSpPr>
        <p:spPr/>
        <p:txBody>
          <a:bodyPr/>
          <a:lstStyle/>
          <a:p>
            <a:r>
              <a:rPr lang="en-US" smtClean="0"/>
              <a:t>ngVLA Workshop, 19-20 June 2018, Caltech</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 Sep 2012</a:t>
            </a:r>
            <a:endParaRPr lang="en-US"/>
          </a:p>
        </p:txBody>
      </p:sp>
      <p:sp>
        <p:nvSpPr>
          <p:cNvPr id="5" name="Footer Placeholder 4"/>
          <p:cNvSpPr>
            <a:spLocks noGrp="1"/>
          </p:cNvSpPr>
          <p:nvPr>
            <p:ph type="ftr" sz="quarter" idx="11"/>
          </p:nvPr>
        </p:nvSpPr>
        <p:spPr/>
        <p:txBody>
          <a:bodyPr/>
          <a:lstStyle/>
          <a:p>
            <a:r>
              <a:rPr lang="en-US" smtClean="0"/>
              <a:t>ngVLA Workshop, 19-20 June 2018, Caltech</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 Sep 2012</a:t>
            </a:r>
            <a:endParaRPr lang="en-US"/>
          </a:p>
        </p:txBody>
      </p:sp>
      <p:sp>
        <p:nvSpPr>
          <p:cNvPr id="5" name="Footer Placeholder 4"/>
          <p:cNvSpPr>
            <a:spLocks noGrp="1"/>
          </p:cNvSpPr>
          <p:nvPr>
            <p:ph type="ftr" sz="quarter" idx="11"/>
          </p:nvPr>
        </p:nvSpPr>
        <p:spPr/>
        <p:txBody>
          <a:bodyPr/>
          <a:lstStyle/>
          <a:p>
            <a:r>
              <a:rPr lang="en-US" smtClean="0"/>
              <a:t>ngVLA Workshop, 19-20 June 2018, Caltech</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 Sep 2012</a:t>
            </a:r>
            <a:endParaRPr lang="en-US"/>
          </a:p>
        </p:txBody>
      </p:sp>
      <p:sp>
        <p:nvSpPr>
          <p:cNvPr id="5" name="Footer Placeholder 4"/>
          <p:cNvSpPr>
            <a:spLocks noGrp="1"/>
          </p:cNvSpPr>
          <p:nvPr>
            <p:ph type="ftr" sz="quarter" idx="11"/>
          </p:nvPr>
        </p:nvSpPr>
        <p:spPr/>
        <p:txBody>
          <a:bodyPr/>
          <a:lstStyle/>
          <a:p>
            <a:r>
              <a:rPr lang="en-US" smtClean="0"/>
              <a:t>ngVLA Workshop, 19-20 June 2018, Caltech</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20 Sep 2012</a:t>
            </a:r>
            <a:endParaRPr lang="en-US"/>
          </a:p>
        </p:txBody>
      </p:sp>
      <p:sp>
        <p:nvSpPr>
          <p:cNvPr id="5" name="Footer Placeholder 4"/>
          <p:cNvSpPr>
            <a:spLocks noGrp="1"/>
          </p:cNvSpPr>
          <p:nvPr>
            <p:ph type="ftr" sz="quarter" idx="11"/>
          </p:nvPr>
        </p:nvSpPr>
        <p:spPr/>
        <p:txBody>
          <a:bodyPr/>
          <a:lstStyle/>
          <a:p>
            <a:r>
              <a:rPr lang="en-US" smtClean="0"/>
              <a:t>ngVLA Workshop, 19-20 June 2018, Caltech</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 Sep 2012</a:t>
            </a:r>
            <a:endParaRPr lang="en-US"/>
          </a:p>
        </p:txBody>
      </p:sp>
      <p:sp>
        <p:nvSpPr>
          <p:cNvPr id="6" name="Footer Placeholder 5"/>
          <p:cNvSpPr>
            <a:spLocks noGrp="1"/>
          </p:cNvSpPr>
          <p:nvPr>
            <p:ph type="ftr" sz="quarter" idx="11"/>
          </p:nvPr>
        </p:nvSpPr>
        <p:spPr/>
        <p:txBody>
          <a:bodyPr/>
          <a:lstStyle/>
          <a:p>
            <a:r>
              <a:rPr lang="en-US" smtClean="0"/>
              <a:t>ngVLA Workshop, 19-20 June 2018, Caltech</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 Sep 2012</a:t>
            </a:r>
            <a:endParaRPr lang="en-US"/>
          </a:p>
        </p:txBody>
      </p:sp>
      <p:sp>
        <p:nvSpPr>
          <p:cNvPr id="8" name="Footer Placeholder 7"/>
          <p:cNvSpPr>
            <a:spLocks noGrp="1"/>
          </p:cNvSpPr>
          <p:nvPr>
            <p:ph type="ftr" sz="quarter" idx="11"/>
          </p:nvPr>
        </p:nvSpPr>
        <p:spPr/>
        <p:txBody>
          <a:bodyPr/>
          <a:lstStyle/>
          <a:p>
            <a:r>
              <a:rPr lang="en-US" smtClean="0"/>
              <a:t>ngVLA Workshop, 19-20 June 2018, Caltech</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 Sep 2012</a:t>
            </a:r>
            <a:endParaRPr lang="en-US"/>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 Sep 2012</a:t>
            </a:r>
            <a:endParaRPr lang="en-US"/>
          </a:p>
        </p:txBody>
      </p:sp>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 Sep 2012</a:t>
            </a:r>
            <a:endParaRPr lang="en-US"/>
          </a:p>
        </p:txBody>
      </p:sp>
      <p:sp>
        <p:nvSpPr>
          <p:cNvPr id="6" name="Footer Placeholder 5"/>
          <p:cNvSpPr>
            <a:spLocks noGrp="1"/>
          </p:cNvSpPr>
          <p:nvPr>
            <p:ph type="ftr" sz="quarter" idx="11"/>
          </p:nvPr>
        </p:nvSpPr>
        <p:spPr/>
        <p:txBody>
          <a:bodyPr/>
          <a:lstStyle/>
          <a:p>
            <a:r>
              <a:rPr lang="en-US" smtClean="0"/>
              <a:t>ngVLA Workshop, 19-20 June 2018, Caltech</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 Sep 2012</a:t>
            </a:r>
            <a:endParaRPr lang="en-US"/>
          </a:p>
        </p:txBody>
      </p:sp>
      <p:sp>
        <p:nvSpPr>
          <p:cNvPr id="6" name="Footer Placeholder 5"/>
          <p:cNvSpPr>
            <a:spLocks noGrp="1"/>
          </p:cNvSpPr>
          <p:nvPr>
            <p:ph type="ftr" sz="quarter" idx="11"/>
          </p:nvPr>
        </p:nvSpPr>
        <p:spPr/>
        <p:txBody>
          <a:bodyPr/>
          <a:lstStyle/>
          <a:p>
            <a:r>
              <a:rPr lang="en-US" smtClean="0"/>
              <a:t>ngVLA Workshop, 19-20 June 2018, Caltech</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 Sep 2012</a:t>
            </a:r>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ngVLA Workshop, 19-20 June 2018, Caltech</a:t>
            </a:r>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0.tiff"/></Relationships>
</file>

<file path=ppt/slides/_rels/slide23.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510642"/>
            <a:ext cx="9144000" cy="4096987"/>
          </a:xfrm>
        </p:spPr>
        <p:txBody>
          <a:bodyPr>
            <a:noAutofit/>
          </a:bodyPr>
          <a:lstStyle/>
          <a:p>
            <a:r>
              <a:rPr lang="en-US" sz="3600" dirty="0" smtClean="0"/>
              <a:t>An Overview of </a:t>
            </a:r>
            <a:br>
              <a:rPr lang="en-US" sz="3600" dirty="0" smtClean="0"/>
            </a:br>
            <a:r>
              <a:rPr lang="en-US" sz="3600" dirty="0" smtClean="0"/>
              <a:t>Quadruple-ridged Flared Horns </a:t>
            </a:r>
            <a:br>
              <a:rPr lang="en-US" sz="3600" dirty="0" smtClean="0"/>
            </a:br>
            <a:r>
              <a:rPr lang="en-US" sz="3600" dirty="0" smtClean="0"/>
              <a:t>for Radio Astronomy</a:t>
            </a:r>
            <a:endParaRPr lang="en-US" sz="3600" dirty="0"/>
          </a:p>
        </p:txBody>
      </p:sp>
      <p:sp>
        <p:nvSpPr>
          <p:cNvPr id="3" name="Subtitle 2"/>
          <p:cNvSpPr>
            <a:spLocks noGrp="1"/>
          </p:cNvSpPr>
          <p:nvPr>
            <p:ph type="subTitle" idx="1"/>
          </p:nvPr>
        </p:nvSpPr>
        <p:spPr>
          <a:xfrm>
            <a:off x="1371600" y="3943350"/>
            <a:ext cx="6400800" cy="2752357"/>
          </a:xfrm>
        </p:spPr>
        <p:txBody>
          <a:bodyPr>
            <a:normAutofit/>
          </a:bodyPr>
          <a:lstStyle/>
          <a:p>
            <a:r>
              <a:rPr lang="en-US" dirty="0" smtClean="0">
                <a:solidFill>
                  <a:schemeClr val="tx1"/>
                </a:solidFill>
              </a:rPr>
              <a:t>Ahmed H. </a:t>
            </a:r>
            <a:r>
              <a:rPr lang="en-US" dirty="0" err="1" smtClean="0">
                <a:solidFill>
                  <a:schemeClr val="tx1"/>
                </a:solidFill>
              </a:rPr>
              <a:t>Akgiray</a:t>
            </a:r>
            <a:endParaRPr lang="en-US" dirty="0" smtClean="0">
              <a:solidFill>
                <a:schemeClr val="tx1"/>
              </a:solidFill>
            </a:endParaRPr>
          </a:p>
          <a:p>
            <a:r>
              <a:rPr lang="en-US" sz="2400" dirty="0" err="1" smtClean="0">
                <a:solidFill>
                  <a:schemeClr val="tx1"/>
                </a:solidFill>
              </a:rPr>
              <a:t>Ozyegin</a:t>
            </a:r>
            <a:r>
              <a:rPr lang="en-US" sz="2400" dirty="0" smtClean="0">
                <a:solidFill>
                  <a:schemeClr val="tx1"/>
                </a:solidFill>
              </a:rPr>
              <a:t> University</a:t>
            </a:r>
          </a:p>
          <a:p>
            <a:endParaRPr lang="en-US" sz="1400" dirty="0" smtClean="0">
              <a:solidFill>
                <a:schemeClr val="tx1"/>
              </a:solidFill>
            </a:endParaRPr>
          </a:p>
          <a:p>
            <a:endParaRPr lang="en-US" sz="1400" dirty="0">
              <a:solidFill>
                <a:schemeClr val="tx1"/>
              </a:solidFill>
            </a:endParaRPr>
          </a:p>
          <a:p>
            <a:r>
              <a:rPr lang="en-US" sz="2800" dirty="0" err="1" smtClean="0">
                <a:solidFill>
                  <a:schemeClr val="tx1"/>
                </a:solidFill>
              </a:rPr>
              <a:t>ngVLA</a:t>
            </a:r>
            <a:r>
              <a:rPr lang="en-US" sz="2800" dirty="0" smtClean="0">
                <a:solidFill>
                  <a:schemeClr val="tx1"/>
                </a:solidFill>
              </a:rPr>
              <a:t> Workshop @ Caltech</a:t>
            </a:r>
          </a:p>
          <a:p>
            <a:r>
              <a:rPr lang="en-US" sz="1600" dirty="0" smtClean="0">
                <a:solidFill>
                  <a:schemeClr val="tx1"/>
                </a:solidFill>
              </a:rPr>
              <a:t>19-20 June 2018</a:t>
            </a:r>
          </a:p>
        </p:txBody>
      </p:sp>
    </p:spTree>
    <p:extLst>
      <p:ext uri="{BB962C8B-B14F-4D97-AF65-F5344CB8AC3E}">
        <p14:creationId xmlns:p14="http://schemas.microsoft.com/office/powerpoint/2010/main" val="3818626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hmed\Documents\Caltech\Research\Antenna Measurements\CIT QRFH-45-212 08-13 Dec 2010\CIMG2483.JPG"/>
          <p:cNvPicPr>
            <a:picLocks noChangeAspect="1" noChangeArrowheads="1"/>
          </p:cNvPicPr>
          <p:nvPr/>
        </p:nvPicPr>
        <p:blipFill>
          <a:blip r:embed="rId2" cstate="print"/>
          <a:srcRect l="21413" t="18590" r="26338" b="18533"/>
          <a:stretch>
            <a:fillRect/>
          </a:stretch>
        </p:blipFill>
        <p:spPr bwMode="auto">
          <a:xfrm>
            <a:off x="422396" y="2930751"/>
            <a:ext cx="3860339" cy="3484180"/>
          </a:xfrm>
          <a:prstGeom prst="rect">
            <a:avLst/>
          </a:prstGeom>
          <a:noFill/>
        </p:spPr>
      </p:pic>
      <p:pic>
        <p:nvPicPr>
          <p:cNvPr id="5123" name="Picture 3" descr="C:\Users\Ahmed\Documents\Caltech\Research\Antenna Measurements\CIT QRFH-45-212 08-13 Dec 2010\DSC00394.JPG"/>
          <p:cNvPicPr>
            <a:picLocks noChangeAspect="1" noChangeArrowheads="1"/>
          </p:cNvPicPr>
          <p:nvPr/>
        </p:nvPicPr>
        <p:blipFill>
          <a:blip r:embed="rId3" cstate="print"/>
          <a:srcRect/>
          <a:stretch>
            <a:fillRect/>
          </a:stretch>
        </p:blipFill>
        <p:spPr bwMode="auto">
          <a:xfrm>
            <a:off x="4823603" y="824884"/>
            <a:ext cx="3381248" cy="2535936"/>
          </a:xfrm>
          <a:prstGeom prst="rect">
            <a:avLst/>
          </a:prstGeom>
          <a:noFill/>
        </p:spPr>
      </p:pic>
      <p:pic>
        <p:nvPicPr>
          <p:cNvPr id="5124" name="Picture 4" descr="C:\Users\Ahmed\Documents\Caltech\Research\Antenna Measurements\CIT QRFH-45-212 08-13 Dec 2010\DSC00395.JPG"/>
          <p:cNvPicPr>
            <a:picLocks noChangeAspect="1" noChangeArrowheads="1"/>
          </p:cNvPicPr>
          <p:nvPr/>
        </p:nvPicPr>
        <p:blipFill>
          <a:blip r:embed="rId4" cstate="print"/>
          <a:srcRect t="6298" b="2708"/>
          <a:stretch>
            <a:fillRect/>
          </a:stretch>
        </p:blipFill>
        <p:spPr bwMode="auto">
          <a:xfrm>
            <a:off x="4807347" y="3446352"/>
            <a:ext cx="3413760" cy="3332819"/>
          </a:xfrm>
          <a:prstGeom prst="rect">
            <a:avLst/>
          </a:prstGeom>
          <a:noFill/>
        </p:spPr>
      </p:pic>
      <p:sp>
        <p:nvSpPr>
          <p:cNvPr id="11" name="TextBox 10"/>
          <p:cNvSpPr txBox="1"/>
          <p:nvPr/>
        </p:nvSpPr>
        <p:spPr>
          <a:xfrm>
            <a:off x="166255" y="938155"/>
            <a:ext cx="4833257" cy="2031325"/>
          </a:xfrm>
          <a:prstGeom prst="rect">
            <a:avLst/>
          </a:prstGeom>
          <a:noFill/>
        </p:spPr>
        <p:txBody>
          <a:bodyPr wrap="square" rtlCol="0">
            <a:spAutoFit/>
          </a:bodyPr>
          <a:lstStyle/>
          <a:p>
            <a:r>
              <a:rPr lang="en-US" b="1" u="sng" dirty="0" smtClean="0"/>
              <a:t>Application:</a:t>
            </a:r>
          </a:p>
          <a:p>
            <a:r>
              <a:rPr lang="en-US" dirty="0" smtClean="0"/>
              <a:t>Secondary focus operation on 12m Patriot/</a:t>
            </a:r>
            <a:r>
              <a:rPr lang="en-US" dirty="0" err="1" smtClean="0"/>
              <a:t>Cobham</a:t>
            </a:r>
            <a:r>
              <a:rPr lang="en-US" dirty="0"/>
              <a:t> </a:t>
            </a:r>
            <a:r>
              <a:rPr lang="en-US" dirty="0" smtClean="0"/>
              <a:t>symmetric, shaped, dual reflector antennas of geodetic VLBI community</a:t>
            </a:r>
          </a:p>
          <a:p>
            <a:r>
              <a:rPr lang="en-US" b="1" u="sng" dirty="0" smtClean="0"/>
              <a:t>Target 10 dB beamwidth</a:t>
            </a:r>
            <a:r>
              <a:rPr lang="en-US" dirty="0" smtClean="0"/>
              <a:t> = ~ 85-90 deg</a:t>
            </a:r>
          </a:p>
          <a:p>
            <a:r>
              <a:rPr lang="en-US" b="1" u="sng" dirty="0" smtClean="0"/>
              <a:t>Target bandwidth</a:t>
            </a:r>
            <a:r>
              <a:rPr lang="en-US" dirty="0" smtClean="0"/>
              <a:t> = 2 – 12 GHz</a:t>
            </a:r>
          </a:p>
          <a:p>
            <a:r>
              <a:rPr lang="en-US" b="1" u="sng" dirty="0" smtClean="0"/>
              <a:t>Size</a:t>
            </a:r>
            <a:r>
              <a:rPr lang="en-US" dirty="0" smtClean="0"/>
              <a:t> = 18cm x 18cm x 17cm</a:t>
            </a:r>
            <a:endParaRPr lang="en-US" dirty="0"/>
          </a:p>
        </p:txBody>
      </p:sp>
      <p:sp>
        <p:nvSpPr>
          <p:cNvPr id="12" name="Title 1"/>
          <p:cNvSpPr txBox="1">
            <a:spLocks/>
          </p:cNvSpPr>
          <p:nvPr/>
        </p:nvSpPr>
        <p:spPr>
          <a:xfrm>
            <a:off x="0" y="1338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The First QRFH  </a:t>
            </a:r>
            <a:br>
              <a:rPr lang="en-US" sz="3200" u="sng" dirty="0" smtClean="0"/>
            </a:br>
            <a:endParaRPr lang="en-US" sz="2800" dirty="0"/>
          </a:p>
        </p:txBody>
      </p:sp>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474715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13388"/>
            <a:ext cx="9144000" cy="1143000"/>
          </a:xfrm>
        </p:spPr>
        <p:txBody>
          <a:bodyPr>
            <a:normAutofit/>
          </a:bodyPr>
          <a:lstStyle/>
          <a:p>
            <a:r>
              <a:rPr lang="en-US" sz="3200" u="sng" dirty="0" smtClean="0"/>
              <a:t>Timeline of QRFH development</a:t>
            </a:r>
            <a:br>
              <a:rPr lang="en-US" sz="3200" u="sng" dirty="0" smtClean="0"/>
            </a:br>
            <a:r>
              <a:rPr lang="en-US" sz="2800" dirty="0" smtClean="0"/>
              <a:t>Flexible design enables multitude of applications</a:t>
            </a:r>
            <a:endParaRPr lang="en-US" sz="3200" u="sng" dirty="0"/>
          </a:p>
        </p:txBody>
      </p:sp>
      <p:pic>
        <p:nvPicPr>
          <p:cNvPr id="5122" name="Picture 2" descr="C:\Users\Ahmed\Documents\Caltech\Research\Antenna Measurements\CIT QRFH-67-0p75_3\Feedon6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60" t="13734" r="29750" b="14802"/>
          <a:stretch/>
        </p:blipFill>
        <p:spPr bwMode="auto">
          <a:xfrm>
            <a:off x="1" y="4704010"/>
            <a:ext cx="2300321" cy="215399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hmed\Documents\Caltech\Research\Antenna Measurements\CIT QRFH-80-2.2-6\CIMG08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73" t="14778" r="17677" b="15722"/>
          <a:stretch/>
        </p:blipFill>
        <p:spPr bwMode="auto">
          <a:xfrm>
            <a:off x="2276355" y="3991430"/>
            <a:ext cx="2741484" cy="28665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hmed\Documents\Caltech\Research\MPI Feed Photos\DSC_1904_r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39" t="11968" r="32284" b="16020"/>
          <a:stretch/>
        </p:blipFill>
        <p:spPr bwMode="auto">
          <a:xfrm>
            <a:off x="5817563" y="3962502"/>
            <a:ext cx="3163719" cy="28954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57311" y="3219309"/>
            <a:ext cx="3635034" cy="584775"/>
          </a:xfrm>
          <a:prstGeom prst="rect">
            <a:avLst/>
          </a:prstGeom>
          <a:noFill/>
        </p:spPr>
        <p:txBody>
          <a:bodyPr wrap="none" rtlCol="0">
            <a:spAutoFit/>
          </a:bodyPr>
          <a:lstStyle/>
          <a:p>
            <a:r>
              <a:rPr lang="en-US" sz="1600" dirty="0" smtClean="0"/>
              <a:t>Max Planck Institute for Radio Astronomy</a:t>
            </a:r>
          </a:p>
          <a:p>
            <a:r>
              <a:rPr lang="en-US" sz="1600" dirty="0" smtClean="0"/>
              <a:t>0.6-2.5 GHz, ~150deg 10dB beamwidth</a:t>
            </a:r>
            <a:endParaRPr lang="en-US" sz="1600" dirty="0"/>
          </a:p>
        </p:txBody>
      </p:sp>
      <p:sp>
        <p:nvSpPr>
          <p:cNvPr id="15" name="TextBox 14"/>
          <p:cNvSpPr txBox="1"/>
          <p:nvPr/>
        </p:nvSpPr>
        <p:spPr>
          <a:xfrm>
            <a:off x="2029715" y="3480477"/>
            <a:ext cx="3435749" cy="584775"/>
          </a:xfrm>
          <a:prstGeom prst="rect">
            <a:avLst/>
          </a:prstGeom>
          <a:noFill/>
        </p:spPr>
        <p:txBody>
          <a:bodyPr wrap="none" rtlCol="0">
            <a:spAutoFit/>
          </a:bodyPr>
          <a:lstStyle/>
          <a:p>
            <a:r>
              <a:rPr lang="en-US" sz="1600" dirty="0" smtClean="0"/>
              <a:t>MIT Haystack Observatory</a:t>
            </a:r>
          </a:p>
          <a:p>
            <a:r>
              <a:rPr lang="en-US" sz="1600" dirty="0" smtClean="0"/>
              <a:t>2.3-14 GHz, ~150deg 10dB beamwidth </a:t>
            </a:r>
            <a:endParaRPr lang="en-US" sz="1600" dirty="0"/>
          </a:p>
        </p:txBody>
      </p:sp>
      <p:sp>
        <p:nvSpPr>
          <p:cNvPr id="36" name="TextBox 35"/>
          <p:cNvSpPr txBox="1"/>
          <p:nvPr/>
        </p:nvSpPr>
        <p:spPr>
          <a:xfrm>
            <a:off x="-61143" y="3940206"/>
            <a:ext cx="2337499" cy="830997"/>
          </a:xfrm>
          <a:prstGeom prst="rect">
            <a:avLst/>
          </a:prstGeom>
          <a:noFill/>
        </p:spPr>
        <p:txBody>
          <a:bodyPr wrap="none" rtlCol="0">
            <a:spAutoFit/>
          </a:bodyPr>
          <a:lstStyle/>
          <a:p>
            <a:r>
              <a:rPr lang="en-US" sz="1600" dirty="0" smtClean="0"/>
              <a:t>Caltech 6m</a:t>
            </a:r>
          </a:p>
          <a:p>
            <a:r>
              <a:rPr lang="en-US" sz="1600" dirty="0" smtClean="0"/>
              <a:t>0.6-3 GHz, ~150deg 10dB </a:t>
            </a:r>
          </a:p>
          <a:p>
            <a:r>
              <a:rPr lang="en-US" sz="1600" dirty="0" smtClean="0"/>
              <a:t>beamwidth</a:t>
            </a:r>
            <a:endParaRPr lang="en-US" sz="1600" dirty="0"/>
          </a:p>
        </p:txBody>
      </p:sp>
      <p:sp>
        <p:nvSpPr>
          <p:cNvPr id="34" name="TextBox 33"/>
          <p:cNvSpPr txBox="1"/>
          <p:nvPr/>
        </p:nvSpPr>
        <p:spPr>
          <a:xfrm>
            <a:off x="5817563" y="3793225"/>
            <a:ext cx="1269899" cy="338554"/>
          </a:xfrm>
          <a:prstGeom prst="rect">
            <a:avLst/>
          </a:prstGeom>
          <a:solidFill>
            <a:schemeClr val="bg1"/>
          </a:solidFill>
        </p:spPr>
        <p:txBody>
          <a:bodyPr wrap="none" rtlCol="0">
            <a:spAutoFit/>
          </a:bodyPr>
          <a:lstStyle/>
          <a:p>
            <a:r>
              <a:rPr lang="en-US" sz="1600" dirty="0" smtClean="0"/>
              <a:t>Pulsar timing</a:t>
            </a:r>
            <a:endParaRPr lang="en-US" sz="1600" dirty="0"/>
          </a:p>
        </p:txBody>
      </p:sp>
      <p:sp>
        <p:nvSpPr>
          <p:cNvPr id="39" name="TextBox 38"/>
          <p:cNvSpPr txBox="1"/>
          <p:nvPr/>
        </p:nvSpPr>
        <p:spPr>
          <a:xfrm>
            <a:off x="4433105" y="6458441"/>
            <a:ext cx="551754" cy="338554"/>
          </a:xfrm>
          <a:prstGeom prst="rect">
            <a:avLst/>
          </a:prstGeom>
          <a:solidFill>
            <a:schemeClr val="bg1"/>
          </a:solidFill>
        </p:spPr>
        <p:txBody>
          <a:bodyPr wrap="none" rtlCol="0">
            <a:spAutoFit/>
          </a:bodyPr>
          <a:lstStyle/>
          <a:p>
            <a:r>
              <a:rPr lang="en-US" sz="1600" dirty="0" smtClean="0"/>
              <a:t>VLBI</a:t>
            </a:r>
            <a:endParaRPr lang="en-US" sz="1600" dirty="0"/>
          </a:p>
        </p:txBody>
      </p:sp>
      <p:sp>
        <p:nvSpPr>
          <p:cNvPr id="40" name="TextBox 39"/>
          <p:cNvSpPr txBox="1"/>
          <p:nvPr/>
        </p:nvSpPr>
        <p:spPr>
          <a:xfrm>
            <a:off x="66905" y="6481585"/>
            <a:ext cx="1534587" cy="338554"/>
          </a:xfrm>
          <a:prstGeom prst="rect">
            <a:avLst/>
          </a:prstGeom>
          <a:solidFill>
            <a:schemeClr val="bg1"/>
          </a:solidFill>
        </p:spPr>
        <p:txBody>
          <a:bodyPr wrap="none" rtlCol="0">
            <a:spAutoFit/>
          </a:bodyPr>
          <a:lstStyle/>
          <a:p>
            <a:r>
              <a:rPr lang="en-US" sz="1600" dirty="0" smtClean="0"/>
              <a:t>Astronomy class</a:t>
            </a:r>
            <a:endParaRPr lang="en-US" sz="1600" dirty="0"/>
          </a:p>
        </p:txBody>
      </p:sp>
      <p:pic>
        <p:nvPicPr>
          <p:cNvPr id="35" name="Picture 3" descr="C:\Users\Ahmed\Documents\Caltech\Research\Antenna Measurements\CIT QRFH-45-212 08-13 Dec 2010\DSC00393.JPG"/>
          <p:cNvPicPr>
            <a:picLocks noChangeAspect="1" noChangeArrowheads="1"/>
          </p:cNvPicPr>
          <p:nvPr/>
        </p:nvPicPr>
        <p:blipFill>
          <a:blip r:embed="rId5" cstate="print"/>
          <a:srcRect l="8130" t="13932" r="8667"/>
          <a:stretch>
            <a:fillRect/>
          </a:stretch>
        </p:blipFill>
        <p:spPr bwMode="auto">
          <a:xfrm rot="5400000">
            <a:off x="-279910" y="1683397"/>
            <a:ext cx="2497275" cy="1937451"/>
          </a:xfrm>
          <a:prstGeom prst="rect">
            <a:avLst/>
          </a:prstGeom>
          <a:noFill/>
        </p:spPr>
      </p:pic>
      <p:sp>
        <p:nvSpPr>
          <p:cNvPr id="38" name="TextBox 37"/>
          <p:cNvSpPr txBox="1"/>
          <p:nvPr/>
        </p:nvSpPr>
        <p:spPr>
          <a:xfrm>
            <a:off x="1" y="904693"/>
            <a:ext cx="3176062" cy="584775"/>
          </a:xfrm>
          <a:prstGeom prst="rect">
            <a:avLst/>
          </a:prstGeom>
          <a:noFill/>
        </p:spPr>
        <p:txBody>
          <a:bodyPr wrap="none" rtlCol="0">
            <a:spAutoFit/>
          </a:bodyPr>
          <a:lstStyle/>
          <a:p>
            <a:r>
              <a:rPr lang="en-US" sz="1600" dirty="0" smtClean="0"/>
              <a:t>MIT Haystack Observatory</a:t>
            </a:r>
          </a:p>
          <a:p>
            <a:r>
              <a:rPr lang="en-US" sz="1600" dirty="0" smtClean="0"/>
              <a:t>2-12 GHz, ~</a:t>
            </a:r>
            <a:r>
              <a:rPr lang="en-US" sz="1600" dirty="0"/>
              <a:t>9</a:t>
            </a:r>
            <a:r>
              <a:rPr lang="en-US" sz="1600" dirty="0" smtClean="0"/>
              <a:t>0deg 10dB beamwidth </a:t>
            </a:r>
            <a:endParaRPr lang="en-US" sz="1600" dirty="0"/>
          </a:p>
        </p:txBody>
      </p:sp>
      <p:sp>
        <p:nvSpPr>
          <p:cNvPr id="41" name="TextBox 40"/>
          <p:cNvSpPr txBox="1"/>
          <p:nvPr/>
        </p:nvSpPr>
        <p:spPr>
          <a:xfrm>
            <a:off x="1325613" y="3477528"/>
            <a:ext cx="551754" cy="338554"/>
          </a:xfrm>
          <a:prstGeom prst="rect">
            <a:avLst/>
          </a:prstGeom>
          <a:solidFill>
            <a:schemeClr val="bg1"/>
          </a:solidFill>
        </p:spPr>
        <p:txBody>
          <a:bodyPr wrap="none" rtlCol="0">
            <a:spAutoFit/>
          </a:bodyPr>
          <a:lstStyle/>
          <a:p>
            <a:r>
              <a:rPr lang="en-US" sz="1600" dirty="0" smtClean="0"/>
              <a:t>VLBI</a:t>
            </a:r>
            <a:endParaRPr lang="en-US" sz="1600" dirty="0"/>
          </a:p>
        </p:txBody>
      </p:sp>
      <p:pic>
        <p:nvPicPr>
          <p:cNvPr id="81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443"/>
          <a:stretch/>
        </p:blipFill>
        <p:spPr bwMode="auto">
          <a:xfrm>
            <a:off x="3400642" y="1489467"/>
            <a:ext cx="2256671" cy="196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3400641" y="1058846"/>
            <a:ext cx="5505610" cy="830997"/>
          </a:xfrm>
          <a:prstGeom prst="rect">
            <a:avLst/>
          </a:prstGeom>
          <a:noFill/>
        </p:spPr>
        <p:txBody>
          <a:bodyPr wrap="none" rtlCol="0">
            <a:spAutoFit/>
          </a:bodyPr>
          <a:lstStyle/>
          <a:p>
            <a:r>
              <a:rPr lang="en-US" sz="1600" dirty="0" smtClean="0"/>
              <a:t>MIT Haystack Observatory, Shanghai Astronomical Observatory, </a:t>
            </a:r>
          </a:p>
          <a:p>
            <a:r>
              <a:rPr lang="en-US" sz="1600" dirty="0" smtClean="0"/>
              <a:t>Geospatial Information Authority of Japan</a:t>
            </a:r>
          </a:p>
          <a:p>
            <a:r>
              <a:rPr lang="en-US" sz="1600" dirty="0" smtClean="0"/>
              <a:t>2.3-14 GHz, ~120deg 10dB beamwidth </a:t>
            </a:r>
            <a:endParaRPr lang="en-US" sz="1600" dirty="0"/>
          </a:p>
        </p:txBody>
      </p:sp>
      <p:sp>
        <p:nvSpPr>
          <p:cNvPr id="43" name="TextBox 42"/>
          <p:cNvSpPr txBox="1"/>
          <p:nvPr/>
        </p:nvSpPr>
        <p:spPr>
          <a:xfrm>
            <a:off x="5105557" y="3098157"/>
            <a:ext cx="551754" cy="338554"/>
          </a:xfrm>
          <a:prstGeom prst="rect">
            <a:avLst/>
          </a:prstGeom>
          <a:solidFill>
            <a:schemeClr val="bg1"/>
          </a:solidFill>
        </p:spPr>
        <p:txBody>
          <a:bodyPr wrap="none" rtlCol="0">
            <a:spAutoFit/>
          </a:bodyPr>
          <a:lstStyle/>
          <a:p>
            <a:r>
              <a:rPr lang="en-US" sz="1600" dirty="0" smtClean="0"/>
              <a:t>VLBI</a:t>
            </a:r>
            <a:endParaRPr lang="en-US" sz="1600" dirty="0"/>
          </a:p>
        </p:txBody>
      </p:sp>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233251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9209" y="3995737"/>
            <a:ext cx="2802886" cy="193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981" y="4216828"/>
            <a:ext cx="2269082" cy="208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316988" y="1234070"/>
            <a:ext cx="3780036" cy="2232475"/>
            <a:chOff x="316988" y="469782"/>
            <a:chExt cx="3780036" cy="2232475"/>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988" y="605619"/>
              <a:ext cx="2526717" cy="209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43705" y="469782"/>
              <a:ext cx="1253319" cy="2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44326" y="1335024"/>
            <a:ext cx="2405254" cy="219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6288" y="1557679"/>
            <a:ext cx="2297010" cy="197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339988" y="3713932"/>
            <a:ext cx="4709592" cy="2796050"/>
          </a:xfrm>
          <a:prstGeom prst="roundRect">
            <a:avLst/>
          </a:prstGeom>
          <a:noFill/>
          <a:ln w="38100">
            <a:solidFill>
              <a:srgbClr val="FF8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a:t>
            </a:r>
            <a:endParaRPr lang="en-US" dirty="0"/>
          </a:p>
        </p:txBody>
      </p:sp>
      <p:sp>
        <p:nvSpPr>
          <p:cNvPr id="9" name="TextBox 8"/>
          <p:cNvSpPr txBox="1"/>
          <p:nvPr/>
        </p:nvSpPr>
        <p:spPr>
          <a:xfrm>
            <a:off x="4432303" y="3745893"/>
            <a:ext cx="2297039" cy="707886"/>
          </a:xfrm>
          <a:prstGeom prst="rect">
            <a:avLst/>
          </a:prstGeom>
          <a:noFill/>
        </p:spPr>
        <p:txBody>
          <a:bodyPr wrap="none" rtlCol="0">
            <a:spAutoFit/>
          </a:bodyPr>
          <a:lstStyle/>
          <a:p>
            <a:r>
              <a:rPr lang="en-US" sz="2000" b="1" dirty="0" smtClean="0"/>
              <a:t>Low-gain QRFH</a:t>
            </a:r>
          </a:p>
          <a:p>
            <a:r>
              <a:rPr lang="en-US" sz="2000" b="1" dirty="0" smtClean="0"/>
              <a:t>120 </a:t>
            </a:r>
            <a:r>
              <a:rPr lang="en-US" sz="2000" b="1" dirty="0" err="1" smtClean="0"/>
              <a:t>deg</a:t>
            </a:r>
            <a:r>
              <a:rPr lang="en-US" sz="2000" b="1" dirty="0" smtClean="0"/>
              <a:t> </a:t>
            </a:r>
            <a:r>
              <a:rPr lang="en-US" sz="2000" b="1" dirty="0" err="1" smtClean="0"/>
              <a:t>beamwidth</a:t>
            </a:r>
            <a:endParaRPr lang="en-US" sz="2000" b="1" dirty="0"/>
          </a:p>
        </p:txBody>
      </p:sp>
      <p:pic>
        <p:nvPicPr>
          <p:cNvPr id="92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8971" y="3906164"/>
            <a:ext cx="2821835" cy="252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hmed\Documents\Caltech\Research\Antenna Measurements\CIT QRFH-45-212 08-13 Dec 2010\CIMG2483.JPG"/>
          <p:cNvPicPr>
            <a:picLocks noChangeAspect="1" noChangeArrowheads="1"/>
          </p:cNvPicPr>
          <p:nvPr/>
        </p:nvPicPr>
        <p:blipFill>
          <a:blip r:embed="rId9" cstate="print"/>
          <a:srcRect l="21413" t="18590" r="26338" b="18533"/>
          <a:stretch>
            <a:fillRect/>
          </a:stretch>
        </p:blipFill>
        <p:spPr bwMode="auto">
          <a:xfrm>
            <a:off x="84972" y="4505362"/>
            <a:ext cx="1838641" cy="1659480"/>
          </a:xfrm>
          <a:prstGeom prst="rect">
            <a:avLst/>
          </a:prstGeom>
          <a:noFill/>
        </p:spPr>
      </p:pic>
      <p:sp>
        <p:nvSpPr>
          <p:cNvPr id="18" name="Rounded Rectangle 17"/>
          <p:cNvSpPr/>
          <p:nvPr/>
        </p:nvSpPr>
        <p:spPr>
          <a:xfrm>
            <a:off x="16732" y="3693968"/>
            <a:ext cx="4214074" cy="2796050"/>
          </a:xfrm>
          <a:prstGeom prst="roundRect">
            <a:avLst/>
          </a:prstGeom>
          <a:noFill/>
          <a:ln w="38100">
            <a:solidFill>
              <a:srgbClr val="FF8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a:t>
            </a:r>
            <a:endParaRPr lang="en-US" dirty="0"/>
          </a:p>
        </p:txBody>
      </p:sp>
      <p:sp>
        <p:nvSpPr>
          <p:cNvPr id="19" name="TextBox 18"/>
          <p:cNvSpPr txBox="1"/>
          <p:nvPr/>
        </p:nvSpPr>
        <p:spPr>
          <a:xfrm>
            <a:off x="177287" y="3684985"/>
            <a:ext cx="2265813" cy="707886"/>
          </a:xfrm>
          <a:prstGeom prst="rect">
            <a:avLst/>
          </a:prstGeom>
          <a:noFill/>
        </p:spPr>
        <p:txBody>
          <a:bodyPr wrap="none" rtlCol="0">
            <a:spAutoFit/>
          </a:bodyPr>
          <a:lstStyle/>
          <a:p>
            <a:r>
              <a:rPr lang="en-US" sz="2000" b="1" dirty="0" smtClean="0"/>
              <a:t>Medium-gain QRFH</a:t>
            </a:r>
          </a:p>
          <a:p>
            <a:r>
              <a:rPr lang="en-US" sz="2000" b="1" dirty="0" smtClean="0"/>
              <a:t>90 </a:t>
            </a:r>
            <a:r>
              <a:rPr lang="en-US" sz="2000" b="1" dirty="0" err="1" smtClean="0"/>
              <a:t>deg</a:t>
            </a:r>
            <a:r>
              <a:rPr lang="en-US" sz="2000" b="1" dirty="0" smtClean="0"/>
              <a:t> </a:t>
            </a:r>
            <a:r>
              <a:rPr lang="en-US" sz="2000" b="1" dirty="0" err="1" smtClean="0"/>
              <a:t>beamwidth</a:t>
            </a:r>
            <a:endParaRPr lang="en-US" sz="2000" b="1" dirty="0"/>
          </a:p>
        </p:txBody>
      </p:sp>
      <p:sp>
        <p:nvSpPr>
          <p:cNvPr id="20" name="Rounded Rectangle 19"/>
          <p:cNvSpPr/>
          <p:nvPr/>
        </p:nvSpPr>
        <p:spPr>
          <a:xfrm>
            <a:off x="169132" y="843101"/>
            <a:ext cx="4214074" cy="2796050"/>
          </a:xfrm>
          <a:prstGeom prst="roundRect">
            <a:avLst/>
          </a:prstGeom>
          <a:noFill/>
          <a:ln w="38100">
            <a:solidFill>
              <a:srgbClr val="FF8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a:t>
            </a:r>
            <a:endParaRPr lang="en-US" dirty="0"/>
          </a:p>
        </p:txBody>
      </p:sp>
      <p:sp>
        <p:nvSpPr>
          <p:cNvPr id="21" name="TextBox 20"/>
          <p:cNvSpPr txBox="1"/>
          <p:nvPr/>
        </p:nvSpPr>
        <p:spPr>
          <a:xfrm>
            <a:off x="382163" y="833960"/>
            <a:ext cx="2345194" cy="707886"/>
          </a:xfrm>
          <a:prstGeom prst="rect">
            <a:avLst/>
          </a:prstGeom>
          <a:noFill/>
        </p:spPr>
        <p:txBody>
          <a:bodyPr wrap="none" rtlCol="0">
            <a:spAutoFit/>
          </a:bodyPr>
          <a:lstStyle/>
          <a:p>
            <a:r>
              <a:rPr lang="en-US" sz="2000" b="1" dirty="0" smtClean="0"/>
              <a:t>Very high gain QRFH</a:t>
            </a:r>
          </a:p>
          <a:p>
            <a:r>
              <a:rPr lang="en-US" sz="2000" b="1" dirty="0" smtClean="0"/>
              <a:t>32 </a:t>
            </a:r>
            <a:r>
              <a:rPr lang="en-US" sz="2000" b="1" dirty="0" err="1" smtClean="0"/>
              <a:t>deg</a:t>
            </a:r>
            <a:r>
              <a:rPr lang="en-US" sz="2000" b="1" dirty="0" smtClean="0"/>
              <a:t> </a:t>
            </a:r>
            <a:r>
              <a:rPr lang="en-US" sz="2000" b="1" dirty="0" err="1" smtClean="0"/>
              <a:t>beamwidth</a:t>
            </a:r>
            <a:endParaRPr lang="en-US" sz="2000" b="1" dirty="0"/>
          </a:p>
        </p:txBody>
      </p:sp>
      <p:sp>
        <p:nvSpPr>
          <p:cNvPr id="22" name="Rounded Rectangle 21"/>
          <p:cNvSpPr/>
          <p:nvPr/>
        </p:nvSpPr>
        <p:spPr>
          <a:xfrm>
            <a:off x="4632026" y="843101"/>
            <a:ext cx="4417554" cy="2796050"/>
          </a:xfrm>
          <a:prstGeom prst="roundRect">
            <a:avLst/>
          </a:prstGeom>
          <a:noFill/>
          <a:ln w="38100">
            <a:solidFill>
              <a:srgbClr val="FF8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a:t>
            </a:r>
            <a:endParaRPr lang="en-US" dirty="0"/>
          </a:p>
        </p:txBody>
      </p:sp>
      <p:sp>
        <p:nvSpPr>
          <p:cNvPr id="23" name="TextBox 22"/>
          <p:cNvSpPr txBox="1"/>
          <p:nvPr/>
        </p:nvSpPr>
        <p:spPr>
          <a:xfrm>
            <a:off x="4790465" y="833960"/>
            <a:ext cx="2167196" cy="707886"/>
          </a:xfrm>
          <a:prstGeom prst="rect">
            <a:avLst/>
          </a:prstGeom>
          <a:noFill/>
        </p:spPr>
        <p:txBody>
          <a:bodyPr wrap="none" rtlCol="0">
            <a:spAutoFit/>
          </a:bodyPr>
          <a:lstStyle/>
          <a:p>
            <a:r>
              <a:rPr lang="en-US" sz="2000" b="1" dirty="0" smtClean="0"/>
              <a:t>High-gain QRFH</a:t>
            </a:r>
          </a:p>
          <a:p>
            <a:r>
              <a:rPr lang="en-US" sz="2000" b="1" dirty="0" smtClean="0"/>
              <a:t>65 </a:t>
            </a:r>
            <a:r>
              <a:rPr lang="en-US" sz="2000" b="1" dirty="0" err="1" smtClean="0"/>
              <a:t>deg</a:t>
            </a:r>
            <a:r>
              <a:rPr lang="en-US" sz="2000" b="1" dirty="0" smtClean="0"/>
              <a:t> </a:t>
            </a:r>
            <a:r>
              <a:rPr lang="en-US" sz="2000" b="1" dirty="0" err="1" smtClean="0"/>
              <a:t>beamwidth</a:t>
            </a:r>
            <a:endParaRPr lang="en-US" sz="2000" b="1" dirty="0"/>
          </a:p>
        </p:txBody>
      </p:sp>
      <p:sp>
        <p:nvSpPr>
          <p:cNvPr id="24" name="Title 1"/>
          <p:cNvSpPr txBox="1">
            <a:spLocks/>
          </p:cNvSpPr>
          <p:nvPr/>
        </p:nvSpPr>
        <p:spPr>
          <a:xfrm>
            <a:off x="0" y="1338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Geometries of Four QRFH Designs</a:t>
            </a:r>
            <a:br>
              <a:rPr lang="en-US" sz="3200" u="sng" dirty="0" smtClean="0"/>
            </a:br>
            <a:endParaRPr lang="en-US" sz="3200" u="sng" dirty="0"/>
          </a:p>
        </p:txBody>
      </p:sp>
      <p:sp>
        <p:nvSpPr>
          <p:cNvPr id="10" name="TextBox 9"/>
          <p:cNvSpPr txBox="1"/>
          <p:nvPr/>
        </p:nvSpPr>
        <p:spPr>
          <a:xfrm>
            <a:off x="5295555" y="6428094"/>
            <a:ext cx="3175485" cy="369332"/>
          </a:xfrm>
          <a:prstGeom prst="rect">
            <a:avLst/>
          </a:prstGeom>
          <a:noFill/>
        </p:spPr>
        <p:txBody>
          <a:bodyPr wrap="none" rtlCol="0">
            <a:spAutoFit/>
          </a:bodyPr>
          <a:lstStyle/>
          <a:p>
            <a:r>
              <a:rPr lang="en-US" dirty="0" smtClean="0"/>
              <a:t>Drawings are on different scales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826095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92" y="39957"/>
            <a:ext cx="3515518" cy="676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3057098" y="13388"/>
            <a:ext cx="60869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Geometries of Four QRFH Designs</a:t>
            </a:r>
            <a:br>
              <a:rPr lang="en-US" sz="3200" u="sng" dirty="0" smtClean="0"/>
            </a:br>
            <a:r>
              <a:rPr lang="en-US" sz="2800" dirty="0" smtClean="0"/>
              <a:t>Ridge Profiles</a:t>
            </a:r>
            <a:endParaRPr lang="en-US" sz="3200" dirty="0"/>
          </a:p>
        </p:txBody>
      </p:sp>
      <p:sp>
        <p:nvSpPr>
          <p:cNvPr id="7" name="TextBox 6"/>
          <p:cNvSpPr txBox="1"/>
          <p:nvPr/>
        </p:nvSpPr>
        <p:spPr>
          <a:xfrm>
            <a:off x="4586287" y="1584795"/>
            <a:ext cx="4366643" cy="3416320"/>
          </a:xfrm>
          <a:prstGeom prst="rect">
            <a:avLst/>
          </a:prstGeom>
          <a:noFill/>
        </p:spPr>
        <p:txBody>
          <a:bodyPr wrap="square" rtlCol="0">
            <a:spAutoFit/>
          </a:bodyPr>
          <a:lstStyle/>
          <a:p>
            <a:r>
              <a:rPr lang="en-US" sz="2400" dirty="0" smtClean="0"/>
              <a:t>All horns are scaled such that their lowest frequency of operation is 1 GHz</a:t>
            </a:r>
          </a:p>
          <a:p>
            <a:endParaRPr lang="en-US" sz="2400" dirty="0"/>
          </a:p>
          <a:p>
            <a:r>
              <a:rPr lang="en-US" sz="2400" dirty="0" smtClean="0"/>
              <a:t>Note the enormous size of the very-high gain QRFH</a:t>
            </a:r>
          </a:p>
          <a:p>
            <a:endParaRPr lang="en-US" sz="2400" dirty="0"/>
          </a:p>
          <a:p>
            <a:r>
              <a:rPr lang="en-US" sz="2400" dirty="0" smtClean="0"/>
              <a:t>These plots further underline importance of the flare angle</a:t>
            </a:r>
          </a:p>
        </p:txBody>
      </p:sp>
      <p:sp>
        <p:nvSpPr>
          <p:cNvPr id="10" name="TextBox 9"/>
          <p:cNvSpPr txBox="1"/>
          <p:nvPr/>
        </p:nvSpPr>
        <p:spPr>
          <a:xfrm>
            <a:off x="3330053" y="5521416"/>
            <a:ext cx="4804012" cy="923330"/>
          </a:xfrm>
          <a:prstGeom prst="rect">
            <a:avLst/>
          </a:prstGeom>
          <a:noFill/>
        </p:spPr>
        <p:txBody>
          <a:bodyPr wrap="square" rtlCol="0">
            <a:spAutoFit/>
          </a:bodyPr>
          <a:lstStyle/>
          <a:p>
            <a:r>
              <a:rPr lang="en-US" dirty="0" smtClean="0"/>
              <a:t>Legend: Very-high (black), high (red), medium (blue), low (turquoise), very-low (orange) gain QRFH profiles </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705794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QRFH designs</a:t>
            </a:r>
            <a:endParaRPr lang="en-US" dirty="0"/>
          </a:p>
        </p:txBody>
      </p:sp>
      <p:sp>
        <p:nvSpPr>
          <p:cNvPr id="3" name="Content Placeholder 2"/>
          <p:cNvSpPr>
            <a:spLocks noGrp="1"/>
          </p:cNvSpPr>
          <p:nvPr>
            <p:ph idx="1"/>
          </p:nvPr>
        </p:nvSpPr>
        <p:spPr>
          <a:xfrm>
            <a:off x="457200" y="1414469"/>
            <a:ext cx="8229600" cy="4868864"/>
          </a:xfrm>
        </p:spPr>
        <p:txBody>
          <a:bodyPr>
            <a:normAutofit fontScale="77500" lnSpcReduction="20000"/>
          </a:bodyPr>
          <a:lstStyle/>
          <a:p>
            <a:pPr>
              <a:spcAft>
                <a:spcPts val="1200"/>
              </a:spcAft>
            </a:pPr>
            <a:r>
              <a:rPr lang="en-US" dirty="0" smtClean="0"/>
              <a:t>Flexibility and ease of fabrication of the QRFH has proved to be very appealing</a:t>
            </a:r>
          </a:p>
          <a:p>
            <a:pPr>
              <a:spcAft>
                <a:spcPts val="1200"/>
              </a:spcAft>
            </a:pPr>
            <a:r>
              <a:rPr lang="en-US" dirty="0" smtClean="0"/>
              <a:t>Many different groups around the world coming up with improved versions:</a:t>
            </a:r>
          </a:p>
          <a:p>
            <a:pPr lvl="1">
              <a:spcAft>
                <a:spcPts val="1200"/>
              </a:spcAft>
            </a:pPr>
            <a:r>
              <a:rPr lang="en-US" dirty="0" smtClean="0"/>
              <a:t>Caltech: 8-50 GHz QRFH</a:t>
            </a:r>
          </a:p>
          <a:p>
            <a:pPr lvl="1">
              <a:spcAft>
                <a:spcPts val="1200"/>
              </a:spcAft>
            </a:pPr>
            <a:r>
              <a:rPr lang="en-US" dirty="0" smtClean="0"/>
              <a:t>Chalmers: differential feeding, spline profiles, different </a:t>
            </a:r>
            <a:r>
              <a:rPr lang="en-US" dirty="0" err="1" smtClean="0"/>
              <a:t>backshort</a:t>
            </a:r>
            <a:r>
              <a:rPr lang="en-US" dirty="0" smtClean="0"/>
              <a:t> cavities</a:t>
            </a:r>
          </a:p>
          <a:p>
            <a:pPr lvl="1">
              <a:spcAft>
                <a:spcPts val="1200"/>
              </a:spcAft>
            </a:pPr>
            <a:r>
              <a:rPr lang="en-US" dirty="0" smtClean="0"/>
              <a:t>National Astronomical Observatories, China: differential feeding, spline profiles</a:t>
            </a:r>
          </a:p>
          <a:p>
            <a:pPr lvl="1">
              <a:spcAft>
                <a:spcPts val="1200"/>
              </a:spcAft>
            </a:pPr>
            <a:r>
              <a:rPr lang="en-US" dirty="0" smtClean="0"/>
              <a:t>U of Pretoria, South Africa: 12:1 impedance bandwidth design, elliptical profile</a:t>
            </a:r>
          </a:p>
          <a:p>
            <a:pPr lvl="1">
              <a:spcAft>
                <a:spcPts val="1200"/>
              </a:spcAft>
            </a:pPr>
            <a:r>
              <a:rPr lang="en-US" dirty="0" smtClean="0"/>
              <a:t>CSIRO: dielectrically loaded QRFH</a:t>
            </a:r>
            <a:endParaRPr lang="en-US"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185177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43" y="-225435"/>
            <a:ext cx="5662500" cy="1143000"/>
          </a:xfrm>
        </p:spPr>
        <p:txBody>
          <a:bodyPr/>
          <a:lstStyle/>
          <a:p>
            <a:r>
              <a:rPr lang="en-US" dirty="0" smtClean="0"/>
              <a:t>Caltech: 8-50 GHz</a:t>
            </a:r>
            <a:endParaRPr lang="en-US"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pic>
        <p:nvPicPr>
          <p:cNvPr id="5" name="Picture 4"/>
          <p:cNvPicPr>
            <a:picLocks noChangeAspect="1"/>
          </p:cNvPicPr>
          <p:nvPr/>
        </p:nvPicPr>
        <p:blipFill>
          <a:blip r:embed="rId2"/>
          <a:stretch>
            <a:fillRect/>
          </a:stretch>
        </p:blipFill>
        <p:spPr>
          <a:xfrm>
            <a:off x="47409" y="628492"/>
            <a:ext cx="5821842" cy="2054226"/>
          </a:xfrm>
          <a:prstGeom prst="rect">
            <a:avLst/>
          </a:prstGeom>
        </p:spPr>
      </p:pic>
      <p:pic>
        <p:nvPicPr>
          <p:cNvPr id="6" name="Picture 5"/>
          <p:cNvPicPr>
            <a:picLocks noChangeAspect="1"/>
          </p:cNvPicPr>
          <p:nvPr/>
        </p:nvPicPr>
        <p:blipFill>
          <a:blip r:embed="rId3"/>
          <a:stretch>
            <a:fillRect/>
          </a:stretch>
        </p:blipFill>
        <p:spPr>
          <a:xfrm>
            <a:off x="620584" y="2906856"/>
            <a:ext cx="4405470" cy="2993881"/>
          </a:xfrm>
          <a:prstGeom prst="rect">
            <a:avLst/>
          </a:prstGeom>
        </p:spPr>
      </p:pic>
      <p:pic>
        <p:nvPicPr>
          <p:cNvPr id="7" name="Picture 6"/>
          <p:cNvPicPr>
            <a:picLocks noChangeAspect="1"/>
          </p:cNvPicPr>
          <p:nvPr/>
        </p:nvPicPr>
        <p:blipFill>
          <a:blip r:embed="rId4"/>
          <a:stretch>
            <a:fillRect/>
          </a:stretch>
        </p:blipFill>
        <p:spPr>
          <a:xfrm>
            <a:off x="5403857" y="134939"/>
            <a:ext cx="3740143" cy="6586537"/>
          </a:xfrm>
          <a:prstGeom prst="rect">
            <a:avLst/>
          </a:prstGeom>
        </p:spPr>
      </p:pic>
      <p:sp>
        <p:nvSpPr>
          <p:cNvPr id="9" name="TextBox 8"/>
          <p:cNvSpPr txBox="1"/>
          <p:nvPr/>
        </p:nvSpPr>
        <p:spPr>
          <a:xfrm>
            <a:off x="294431" y="5900737"/>
            <a:ext cx="5057775" cy="523220"/>
          </a:xfrm>
          <a:prstGeom prst="rect">
            <a:avLst/>
          </a:prstGeom>
          <a:noFill/>
        </p:spPr>
        <p:txBody>
          <a:bodyPr wrap="square" rtlCol="0">
            <a:spAutoFit/>
          </a:bodyPr>
          <a:lstStyle/>
          <a:p>
            <a:r>
              <a:rPr lang="en-US" sz="1400" dirty="0" smtClean="0"/>
              <a:t>“Quadruple-Ridged </a:t>
            </a:r>
            <a:r>
              <a:rPr lang="en-US" sz="1400" dirty="0"/>
              <a:t>Flared Horn Operating From 8 to 50 GHz,” IEEE TRANSACTIONS ON ANTENNAS AND PROPAGATION</a:t>
            </a:r>
          </a:p>
        </p:txBody>
      </p:sp>
    </p:spTree>
    <p:extLst>
      <p:ext uri="{BB962C8B-B14F-4D97-AF65-F5344CB8AC3E}">
        <p14:creationId xmlns:p14="http://schemas.microsoft.com/office/powerpoint/2010/main" val="1172370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6082" y="712476"/>
            <a:ext cx="4206333" cy="2946682"/>
          </a:xfrm>
          <a:prstGeom prst="rect">
            <a:avLst/>
          </a:prstGeom>
        </p:spPr>
      </p:pic>
      <p:sp>
        <p:nvSpPr>
          <p:cNvPr id="2" name="Title 1"/>
          <p:cNvSpPr>
            <a:spLocks noGrp="1"/>
          </p:cNvSpPr>
          <p:nvPr>
            <p:ph type="title"/>
          </p:nvPr>
        </p:nvSpPr>
        <p:spPr>
          <a:xfrm>
            <a:off x="-258643" y="-225435"/>
            <a:ext cx="5662500" cy="1143000"/>
          </a:xfrm>
        </p:spPr>
        <p:txBody>
          <a:bodyPr/>
          <a:lstStyle/>
          <a:p>
            <a:r>
              <a:rPr lang="en-US" dirty="0" smtClean="0"/>
              <a:t>Caltech: 8-50 GHz</a:t>
            </a:r>
            <a:endParaRPr lang="en-US"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pic>
        <p:nvPicPr>
          <p:cNvPr id="7" name="Picture 6"/>
          <p:cNvPicPr>
            <a:picLocks noChangeAspect="1"/>
          </p:cNvPicPr>
          <p:nvPr/>
        </p:nvPicPr>
        <p:blipFill>
          <a:blip r:embed="rId3"/>
          <a:stretch>
            <a:fillRect/>
          </a:stretch>
        </p:blipFill>
        <p:spPr>
          <a:xfrm>
            <a:off x="4950102" y="-101559"/>
            <a:ext cx="3986212" cy="7019874"/>
          </a:xfrm>
          <a:prstGeom prst="rect">
            <a:avLst/>
          </a:prstGeom>
        </p:spPr>
      </p:pic>
      <p:sp>
        <p:nvSpPr>
          <p:cNvPr id="9" name="TextBox 8"/>
          <p:cNvSpPr txBox="1"/>
          <p:nvPr/>
        </p:nvSpPr>
        <p:spPr>
          <a:xfrm>
            <a:off x="55575" y="6277303"/>
            <a:ext cx="5057775" cy="523220"/>
          </a:xfrm>
          <a:prstGeom prst="rect">
            <a:avLst/>
          </a:prstGeom>
          <a:noFill/>
        </p:spPr>
        <p:txBody>
          <a:bodyPr wrap="square" rtlCol="0">
            <a:spAutoFit/>
          </a:bodyPr>
          <a:lstStyle/>
          <a:p>
            <a:r>
              <a:rPr lang="en-US" sz="1400" dirty="0" smtClean="0"/>
              <a:t>“Quadruple-Ridged </a:t>
            </a:r>
            <a:r>
              <a:rPr lang="en-US" sz="1400" dirty="0"/>
              <a:t>Flared Horn Operating From 8 to 50 GHz,” IEEE TRANSACTIONS ON ANTENNAS AND PROPAGATION</a:t>
            </a:r>
          </a:p>
        </p:txBody>
      </p:sp>
      <p:pic>
        <p:nvPicPr>
          <p:cNvPr id="3" name="Picture 2"/>
          <p:cNvPicPr>
            <a:picLocks noChangeAspect="1"/>
          </p:cNvPicPr>
          <p:nvPr/>
        </p:nvPicPr>
        <p:blipFill>
          <a:blip r:embed="rId4"/>
          <a:stretch>
            <a:fillRect/>
          </a:stretch>
        </p:blipFill>
        <p:spPr>
          <a:xfrm>
            <a:off x="407622" y="3283823"/>
            <a:ext cx="4329969" cy="3072528"/>
          </a:xfrm>
          <a:prstGeom prst="rect">
            <a:avLst/>
          </a:prstGeom>
        </p:spPr>
      </p:pic>
    </p:spTree>
    <p:extLst>
      <p:ext uri="{BB962C8B-B14F-4D97-AF65-F5344CB8AC3E}">
        <p14:creationId xmlns:p14="http://schemas.microsoft.com/office/powerpoint/2010/main" val="942143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9"/>
            <a:ext cx="8229600" cy="1143000"/>
          </a:xfrm>
        </p:spPr>
        <p:txBody>
          <a:bodyPr>
            <a:normAutofit/>
          </a:bodyPr>
          <a:lstStyle/>
          <a:p>
            <a:r>
              <a:rPr lang="en-US" sz="3600" smtClean="0"/>
              <a:t>Chalmers + China: </a:t>
            </a:r>
            <a:r>
              <a:rPr lang="en-US" sz="3600" dirty="0" smtClean="0"/>
              <a:t>Spline-profiled QRFHs</a:t>
            </a:r>
            <a:endParaRPr lang="en-US" sz="3600" dirty="0"/>
          </a:p>
        </p:txBody>
      </p:sp>
      <p:pic>
        <p:nvPicPr>
          <p:cNvPr id="5" name="Picture 4"/>
          <p:cNvPicPr>
            <a:picLocks noChangeAspect="1"/>
          </p:cNvPicPr>
          <p:nvPr/>
        </p:nvPicPr>
        <p:blipFill>
          <a:blip r:embed="rId2"/>
          <a:stretch>
            <a:fillRect/>
          </a:stretch>
        </p:blipFill>
        <p:spPr>
          <a:xfrm>
            <a:off x="0" y="698213"/>
            <a:ext cx="5472113" cy="3160095"/>
          </a:xfrm>
          <a:prstGeom prst="rect">
            <a:avLst/>
          </a:prstGeom>
        </p:spPr>
      </p:pic>
      <p:pic>
        <p:nvPicPr>
          <p:cNvPr id="6" name="Picture 5"/>
          <p:cNvPicPr>
            <a:picLocks noChangeAspect="1"/>
          </p:cNvPicPr>
          <p:nvPr/>
        </p:nvPicPr>
        <p:blipFill rotWithShape="1">
          <a:blip r:embed="rId3"/>
          <a:srcRect l="10009"/>
          <a:stretch/>
        </p:blipFill>
        <p:spPr>
          <a:xfrm>
            <a:off x="4029075" y="3258760"/>
            <a:ext cx="5110820" cy="3599240"/>
          </a:xfrm>
          <a:prstGeom prst="rect">
            <a:avLst/>
          </a:prstGeom>
        </p:spPr>
      </p:pic>
      <p:sp>
        <p:nvSpPr>
          <p:cNvPr id="9" name="Rectangle 8"/>
          <p:cNvSpPr/>
          <p:nvPr/>
        </p:nvSpPr>
        <p:spPr>
          <a:xfrm>
            <a:off x="5514975" y="1260266"/>
            <a:ext cx="3629025" cy="954107"/>
          </a:xfrm>
          <a:prstGeom prst="rect">
            <a:avLst/>
          </a:prstGeom>
        </p:spPr>
        <p:txBody>
          <a:bodyPr wrap="square">
            <a:spAutoFit/>
          </a:bodyPr>
          <a:lstStyle/>
          <a:p>
            <a:r>
              <a:rPr lang="en-US" sz="1400" dirty="0" smtClean="0">
                <a:solidFill>
                  <a:srgbClr val="333333"/>
                </a:solidFill>
                <a:latin typeface="Arial" charset="0"/>
              </a:rPr>
              <a:t>“A </a:t>
            </a:r>
            <a:r>
              <a:rPr lang="en-US" sz="1400" dirty="0">
                <a:solidFill>
                  <a:srgbClr val="333333"/>
                </a:solidFill>
                <a:latin typeface="Arial" charset="0"/>
              </a:rPr>
              <a:t>wide-band feed system for SKA band 1 covering frequencies from 350 – 1050 </a:t>
            </a:r>
            <a:r>
              <a:rPr lang="en-US" sz="1400" dirty="0" smtClean="0">
                <a:solidFill>
                  <a:srgbClr val="333333"/>
                </a:solidFill>
                <a:latin typeface="Arial" charset="0"/>
              </a:rPr>
              <a:t>MHz,” 2016 </a:t>
            </a:r>
            <a:r>
              <a:rPr lang="en-US" sz="1400" dirty="0">
                <a:solidFill>
                  <a:srgbClr val="333333"/>
                </a:solidFill>
                <a:latin typeface="Arial" charset="0"/>
              </a:rPr>
              <a:t>10th European Conference on Antennas and Propagation (</a:t>
            </a:r>
            <a:r>
              <a:rPr lang="en-US" sz="1400" dirty="0" err="1">
                <a:solidFill>
                  <a:srgbClr val="333333"/>
                </a:solidFill>
                <a:latin typeface="Arial" charset="0"/>
              </a:rPr>
              <a:t>EuCAP</a:t>
            </a:r>
            <a:r>
              <a:rPr lang="en-US" sz="1400" dirty="0">
                <a:solidFill>
                  <a:srgbClr val="333333"/>
                </a:solidFill>
                <a:latin typeface="Arial" charset="0"/>
              </a:rPr>
              <a:t>)</a:t>
            </a:r>
            <a:endParaRPr lang="en-US" sz="1400" i="0" dirty="0">
              <a:solidFill>
                <a:srgbClr val="333333"/>
              </a:solidFill>
              <a:effectLst/>
              <a:latin typeface="Arial" charset="0"/>
            </a:endParaRPr>
          </a:p>
        </p:txBody>
      </p:sp>
      <p:sp>
        <p:nvSpPr>
          <p:cNvPr id="15" name="Footer Placeholder 14"/>
          <p:cNvSpPr>
            <a:spLocks noGrp="1"/>
          </p:cNvSpPr>
          <p:nvPr>
            <p:ph type="ftr" sz="quarter" idx="11"/>
          </p:nvPr>
        </p:nvSpPr>
        <p:spPr/>
        <p:txBody>
          <a:bodyPr/>
          <a:lstStyle/>
          <a:p>
            <a:r>
              <a:rPr lang="en-US" smtClean="0"/>
              <a:t>ngVLA Workshop, 19-20 June 2018, Caltech</a:t>
            </a:r>
            <a:endParaRPr lang="en-US" dirty="0"/>
          </a:p>
        </p:txBody>
      </p:sp>
      <p:sp>
        <p:nvSpPr>
          <p:cNvPr id="16" name="TextBox 15"/>
          <p:cNvSpPr txBox="1"/>
          <p:nvPr/>
        </p:nvSpPr>
        <p:spPr>
          <a:xfrm>
            <a:off x="5514975" y="4872038"/>
            <a:ext cx="1860894" cy="369332"/>
          </a:xfrm>
          <a:prstGeom prst="rect">
            <a:avLst/>
          </a:prstGeom>
          <a:noFill/>
        </p:spPr>
        <p:txBody>
          <a:bodyPr wrap="none" rtlCol="0">
            <a:spAutoFit/>
          </a:bodyPr>
          <a:lstStyle/>
          <a:p>
            <a:r>
              <a:rPr lang="en-US" dirty="0" smtClean="0"/>
              <a:t>SKA dual reflector</a:t>
            </a:r>
            <a:endParaRPr lang="en-US" dirty="0"/>
          </a:p>
        </p:txBody>
      </p:sp>
      <p:sp>
        <p:nvSpPr>
          <p:cNvPr id="8" name="TextBox 7"/>
          <p:cNvSpPr txBox="1"/>
          <p:nvPr/>
        </p:nvSpPr>
        <p:spPr>
          <a:xfrm>
            <a:off x="5514975" y="2706904"/>
            <a:ext cx="2543581" cy="369332"/>
          </a:xfrm>
          <a:prstGeom prst="rect">
            <a:avLst/>
          </a:prstGeom>
          <a:noFill/>
        </p:spPr>
        <p:txBody>
          <a:bodyPr wrap="none" rtlCol="0">
            <a:spAutoFit/>
          </a:bodyPr>
          <a:lstStyle/>
          <a:p>
            <a:r>
              <a:rPr lang="en-US" dirty="0" smtClean="0"/>
              <a:t>Single-ended feed design</a:t>
            </a:r>
            <a:endParaRPr lang="en-US" dirty="0"/>
          </a:p>
        </p:txBody>
      </p:sp>
      <p:pic>
        <p:nvPicPr>
          <p:cNvPr id="3" name="Picture 2"/>
          <p:cNvPicPr>
            <a:picLocks noChangeAspect="1"/>
          </p:cNvPicPr>
          <p:nvPr/>
        </p:nvPicPr>
        <p:blipFill>
          <a:blip r:embed="rId4"/>
          <a:stretch>
            <a:fillRect/>
          </a:stretch>
        </p:blipFill>
        <p:spPr>
          <a:xfrm>
            <a:off x="-42862" y="3655639"/>
            <a:ext cx="4233863" cy="3384885"/>
          </a:xfrm>
          <a:prstGeom prst="rect">
            <a:avLst/>
          </a:prstGeom>
        </p:spPr>
      </p:pic>
    </p:spTree>
    <p:extLst>
      <p:ext uri="{BB962C8B-B14F-4D97-AF65-F5344CB8AC3E}">
        <p14:creationId xmlns:p14="http://schemas.microsoft.com/office/powerpoint/2010/main" val="815823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615" y="-265673"/>
            <a:ext cx="8229600" cy="1143000"/>
          </a:xfrm>
        </p:spPr>
        <p:txBody>
          <a:bodyPr>
            <a:noAutofit/>
          </a:bodyPr>
          <a:lstStyle/>
          <a:p>
            <a:r>
              <a:rPr lang="en-US" sz="3200" dirty="0" smtClean="0"/>
              <a:t>Chalmers + China: Spline profiles</a:t>
            </a:r>
            <a:endParaRPr lang="en-US" sz="3200"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pic>
        <p:nvPicPr>
          <p:cNvPr id="5" name="Picture 4"/>
          <p:cNvPicPr>
            <a:picLocks noChangeAspect="1"/>
          </p:cNvPicPr>
          <p:nvPr/>
        </p:nvPicPr>
        <p:blipFill>
          <a:blip r:embed="rId2"/>
          <a:stretch>
            <a:fillRect/>
          </a:stretch>
        </p:blipFill>
        <p:spPr>
          <a:xfrm>
            <a:off x="0" y="857250"/>
            <a:ext cx="3790950" cy="2759589"/>
          </a:xfrm>
          <a:prstGeom prst="rect">
            <a:avLst/>
          </a:prstGeom>
        </p:spPr>
      </p:pic>
      <p:pic>
        <p:nvPicPr>
          <p:cNvPr id="7" name="Picture 6"/>
          <p:cNvPicPr>
            <a:picLocks noChangeAspect="1"/>
          </p:cNvPicPr>
          <p:nvPr/>
        </p:nvPicPr>
        <p:blipFill>
          <a:blip r:embed="rId3"/>
          <a:stretch>
            <a:fillRect/>
          </a:stretch>
        </p:blipFill>
        <p:spPr>
          <a:xfrm>
            <a:off x="88900" y="4458092"/>
            <a:ext cx="3804340" cy="1918336"/>
          </a:xfrm>
          <a:prstGeom prst="rect">
            <a:avLst/>
          </a:prstGeom>
        </p:spPr>
      </p:pic>
      <p:pic>
        <p:nvPicPr>
          <p:cNvPr id="6" name="Picture 5"/>
          <p:cNvPicPr>
            <a:picLocks noChangeAspect="1"/>
          </p:cNvPicPr>
          <p:nvPr/>
        </p:nvPicPr>
        <p:blipFill>
          <a:blip r:embed="rId4"/>
          <a:stretch>
            <a:fillRect/>
          </a:stretch>
        </p:blipFill>
        <p:spPr>
          <a:xfrm>
            <a:off x="347663" y="3616839"/>
            <a:ext cx="1681163" cy="1247530"/>
          </a:xfrm>
          <a:prstGeom prst="rect">
            <a:avLst/>
          </a:prstGeom>
        </p:spPr>
      </p:pic>
      <p:pic>
        <p:nvPicPr>
          <p:cNvPr id="8" name="Picture 7"/>
          <p:cNvPicPr>
            <a:picLocks noChangeAspect="1"/>
          </p:cNvPicPr>
          <p:nvPr/>
        </p:nvPicPr>
        <p:blipFill>
          <a:blip r:embed="rId5"/>
          <a:stretch>
            <a:fillRect/>
          </a:stretch>
        </p:blipFill>
        <p:spPr>
          <a:xfrm>
            <a:off x="2335798" y="3695056"/>
            <a:ext cx="2235200" cy="2006600"/>
          </a:xfrm>
          <a:prstGeom prst="rect">
            <a:avLst/>
          </a:prstGeom>
        </p:spPr>
      </p:pic>
      <p:pic>
        <p:nvPicPr>
          <p:cNvPr id="9" name="Picture 8"/>
          <p:cNvPicPr>
            <a:picLocks noChangeAspect="1"/>
          </p:cNvPicPr>
          <p:nvPr/>
        </p:nvPicPr>
        <p:blipFill>
          <a:blip r:embed="rId6"/>
          <a:stretch>
            <a:fillRect/>
          </a:stretch>
        </p:blipFill>
        <p:spPr>
          <a:xfrm>
            <a:off x="5106570" y="553179"/>
            <a:ext cx="3808830" cy="3020796"/>
          </a:xfrm>
          <a:prstGeom prst="rect">
            <a:avLst/>
          </a:prstGeom>
        </p:spPr>
      </p:pic>
      <p:pic>
        <p:nvPicPr>
          <p:cNvPr id="10" name="Picture 9"/>
          <p:cNvPicPr>
            <a:picLocks noChangeAspect="1"/>
          </p:cNvPicPr>
          <p:nvPr/>
        </p:nvPicPr>
        <p:blipFill>
          <a:blip r:embed="rId7"/>
          <a:stretch>
            <a:fillRect/>
          </a:stretch>
        </p:blipFill>
        <p:spPr>
          <a:xfrm>
            <a:off x="4877970" y="3371526"/>
            <a:ext cx="4266030" cy="3361453"/>
          </a:xfrm>
          <a:prstGeom prst="rect">
            <a:avLst/>
          </a:prstGeom>
        </p:spPr>
      </p:pic>
    </p:spTree>
    <p:extLst>
      <p:ext uri="{BB962C8B-B14F-4D97-AF65-F5344CB8AC3E}">
        <p14:creationId xmlns:p14="http://schemas.microsoft.com/office/powerpoint/2010/main" val="1750388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49"/>
            <a:ext cx="8229600" cy="1143000"/>
          </a:xfrm>
        </p:spPr>
        <p:txBody>
          <a:bodyPr>
            <a:normAutofit/>
          </a:bodyPr>
          <a:lstStyle/>
          <a:p>
            <a:r>
              <a:rPr lang="en-US" sz="4000" dirty="0" smtClean="0"/>
              <a:t>Pretoria: Elliptical profiles</a:t>
            </a:r>
            <a:endParaRPr lang="en-US" sz="4000"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pic>
        <p:nvPicPr>
          <p:cNvPr id="5" name="Picture 4"/>
          <p:cNvPicPr>
            <a:picLocks noChangeAspect="1"/>
          </p:cNvPicPr>
          <p:nvPr/>
        </p:nvPicPr>
        <p:blipFill>
          <a:blip r:embed="rId2"/>
          <a:stretch>
            <a:fillRect/>
          </a:stretch>
        </p:blipFill>
        <p:spPr>
          <a:xfrm>
            <a:off x="211137" y="946151"/>
            <a:ext cx="3260726" cy="2616510"/>
          </a:xfrm>
          <a:prstGeom prst="rect">
            <a:avLst/>
          </a:prstGeom>
        </p:spPr>
      </p:pic>
      <p:pic>
        <p:nvPicPr>
          <p:cNvPr id="6" name="Picture 5"/>
          <p:cNvPicPr>
            <a:picLocks noChangeAspect="1"/>
          </p:cNvPicPr>
          <p:nvPr/>
        </p:nvPicPr>
        <p:blipFill>
          <a:blip r:embed="rId3"/>
          <a:stretch>
            <a:fillRect/>
          </a:stretch>
        </p:blipFill>
        <p:spPr>
          <a:xfrm>
            <a:off x="211137" y="3562661"/>
            <a:ext cx="2210794" cy="1893888"/>
          </a:xfrm>
          <a:prstGeom prst="rect">
            <a:avLst/>
          </a:prstGeom>
        </p:spPr>
      </p:pic>
      <p:pic>
        <p:nvPicPr>
          <p:cNvPr id="8" name="Picture 7"/>
          <p:cNvPicPr>
            <a:picLocks noChangeAspect="1"/>
          </p:cNvPicPr>
          <p:nvPr/>
        </p:nvPicPr>
        <p:blipFill>
          <a:blip r:embed="rId4"/>
          <a:stretch>
            <a:fillRect/>
          </a:stretch>
        </p:blipFill>
        <p:spPr>
          <a:xfrm>
            <a:off x="3575052" y="725179"/>
            <a:ext cx="3765076" cy="1960872"/>
          </a:xfrm>
          <a:prstGeom prst="rect">
            <a:avLst/>
          </a:prstGeom>
        </p:spPr>
      </p:pic>
      <p:pic>
        <p:nvPicPr>
          <p:cNvPr id="9" name="Picture 8"/>
          <p:cNvPicPr>
            <a:picLocks noChangeAspect="1"/>
          </p:cNvPicPr>
          <p:nvPr/>
        </p:nvPicPr>
        <p:blipFill>
          <a:blip r:embed="rId5"/>
          <a:stretch>
            <a:fillRect/>
          </a:stretch>
        </p:blipFill>
        <p:spPr>
          <a:xfrm>
            <a:off x="3471862" y="2757754"/>
            <a:ext cx="5672137" cy="3460837"/>
          </a:xfrm>
          <a:prstGeom prst="rect">
            <a:avLst/>
          </a:prstGeom>
        </p:spPr>
      </p:pic>
      <p:sp>
        <p:nvSpPr>
          <p:cNvPr id="10" name="TextBox 9"/>
          <p:cNvSpPr txBox="1"/>
          <p:nvPr/>
        </p:nvSpPr>
        <p:spPr>
          <a:xfrm>
            <a:off x="211137" y="5809839"/>
            <a:ext cx="3527569" cy="369332"/>
          </a:xfrm>
          <a:prstGeom prst="rect">
            <a:avLst/>
          </a:prstGeom>
          <a:noFill/>
        </p:spPr>
        <p:txBody>
          <a:bodyPr wrap="none" rtlCol="0">
            <a:spAutoFit/>
          </a:bodyPr>
          <a:lstStyle/>
          <a:p>
            <a:r>
              <a:rPr lang="en-US" dirty="0" smtClean="0"/>
              <a:t>O. Jacobs, M.S. Thesis, U of Pretoria</a:t>
            </a:r>
            <a:endParaRPr lang="en-US" dirty="0"/>
          </a:p>
        </p:txBody>
      </p:sp>
    </p:spTree>
    <p:extLst>
      <p:ext uri="{BB962C8B-B14F-4D97-AF65-F5344CB8AC3E}">
        <p14:creationId xmlns:p14="http://schemas.microsoft.com/office/powerpoint/2010/main" val="167363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7" b="3727"/>
          <a:stretch/>
        </p:blipFill>
        <p:spPr bwMode="auto">
          <a:xfrm>
            <a:off x="5189511" y="480676"/>
            <a:ext cx="3978335" cy="412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271051" y="6137176"/>
            <a:ext cx="7772400" cy="1362075"/>
          </a:xfrm>
        </p:spPr>
        <p:txBody>
          <a:bodyPr>
            <a:normAutofit/>
          </a:bodyPr>
          <a:lstStyle/>
          <a:p>
            <a:r>
              <a:rPr lang="en-US" sz="2800" dirty="0" smtClean="0"/>
              <a:t>CIT Quadruple-Ridged Flared Horn</a:t>
            </a:r>
            <a:endParaRPr lang="en-US" sz="2800" dirty="0"/>
          </a:p>
        </p:txBody>
      </p:sp>
      <p:sp>
        <p:nvSpPr>
          <p:cNvPr id="16" name="Text Placeholder 15"/>
          <p:cNvSpPr>
            <a:spLocks noGrp="1"/>
          </p:cNvSpPr>
          <p:nvPr>
            <p:ph type="body" idx="1"/>
          </p:nvPr>
        </p:nvSpPr>
        <p:spPr>
          <a:xfrm>
            <a:off x="271051" y="4636989"/>
            <a:ext cx="7772400" cy="1500187"/>
          </a:xfrm>
        </p:spPr>
        <p:txBody>
          <a:bodyPr/>
          <a:lstStyle/>
          <a:p>
            <a:r>
              <a:rPr lang="en-US" dirty="0" smtClean="0"/>
              <a:t>Several ideas coming together:</a:t>
            </a:r>
          </a:p>
        </p:txBody>
      </p:sp>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5"/>
          <a:stretch/>
        </p:blipFill>
        <p:spPr bwMode="auto">
          <a:xfrm>
            <a:off x="6412682" y="4636772"/>
            <a:ext cx="2434444" cy="222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PencilSketch pressure="100"/>
                    </a14:imgEffect>
                  </a14:imgLayer>
                </a14:imgProps>
              </a:ext>
              <a:ext uri="{28A0092B-C50C-407E-A947-70E740481C1C}">
                <a14:useLocalDpi xmlns:a14="http://schemas.microsoft.com/office/drawing/2010/main" val="0"/>
              </a:ext>
            </a:extLst>
          </a:blip>
          <a:srcRect r="1932"/>
          <a:stretch/>
        </p:blipFill>
        <p:spPr bwMode="auto">
          <a:xfrm>
            <a:off x="1" y="330012"/>
            <a:ext cx="5757249" cy="4800130"/>
          </a:xfrm>
          <a:prstGeom prst="flowChartManualOperat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2088212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6"/>
            <a:ext cx="8229600" cy="1143000"/>
          </a:xfrm>
        </p:spPr>
        <p:txBody>
          <a:bodyPr>
            <a:normAutofit/>
          </a:bodyPr>
          <a:lstStyle/>
          <a:p>
            <a:r>
              <a:rPr lang="en-US" dirty="0" smtClean="0"/>
              <a:t>CSIRO: Dielectrically loaded QRFH</a:t>
            </a:r>
            <a:endParaRPr lang="en-US" dirty="0"/>
          </a:p>
        </p:txBody>
      </p:sp>
      <p:sp>
        <p:nvSpPr>
          <p:cNvPr id="2" name="Footer Placeholder 1"/>
          <p:cNvSpPr>
            <a:spLocks noGrp="1"/>
          </p:cNvSpPr>
          <p:nvPr>
            <p:ph type="ftr" sz="quarter" idx="11"/>
          </p:nvPr>
        </p:nvSpPr>
        <p:spPr/>
        <p:txBody>
          <a:bodyPr/>
          <a:lstStyle/>
          <a:p>
            <a:r>
              <a:rPr lang="en-AU" smtClean="0"/>
              <a:t>ngVLA Workshop, 19-20 June 2018, Caltech</a:t>
            </a:r>
            <a:endParaRPr lang="en-AU" dirty="0"/>
          </a:p>
        </p:txBody>
      </p:sp>
      <p:pic>
        <p:nvPicPr>
          <p:cNvPr id="5" name="Picture 2" descr="U:\adunning\parkesbroadband\lowfrequencyhorn\Simulation\HighLowFreq.t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41175" y="2059720"/>
            <a:ext cx="4041322" cy="3677180"/>
          </a:xfrm>
          <a:prstGeom prst="rect">
            <a:avLst/>
          </a:prstGeom>
          <a:noFill/>
        </p:spPr>
      </p:pic>
      <p:sp>
        <p:nvSpPr>
          <p:cNvPr id="6" name="Rectangle 5"/>
          <p:cNvSpPr/>
          <p:nvPr/>
        </p:nvSpPr>
        <p:spPr>
          <a:xfrm>
            <a:off x="4831022" y="5152984"/>
            <a:ext cx="1229722" cy="430887"/>
          </a:xfrm>
          <a:prstGeom prst="rect">
            <a:avLst/>
          </a:prstGeom>
          <a:solidFill>
            <a:schemeClr val="bg2">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sz="2800" dirty="0">
                <a:solidFill>
                  <a:prstClr val="black"/>
                </a:solidFill>
              </a:rPr>
              <a:t>0.7GHz</a:t>
            </a:r>
          </a:p>
        </p:txBody>
      </p:sp>
      <p:sp>
        <p:nvSpPr>
          <p:cNvPr id="7" name="Rectangle 6"/>
          <p:cNvSpPr/>
          <p:nvPr/>
        </p:nvSpPr>
        <p:spPr>
          <a:xfrm>
            <a:off x="7380312" y="5156066"/>
            <a:ext cx="1229722" cy="430887"/>
          </a:xfrm>
          <a:prstGeom prst="rect">
            <a:avLst/>
          </a:prstGeom>
          <a:solidFill>
            <a:schemeClr val="bg2">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sz="2800" dirty="0">
                <a:solidFill>
                  <a:prstClr val="black"/>
                </a:solidFill>
              </a:rPr>
              <a:t>4.2GHz</a:t>
            </a:r>
          </a:p>
        </p:txBody>
      </p:sp>
      <p:pic>
        <p:nvPicPr>
          <p:cNvPr id="8" name="Content Placeholder 5" descr="DiagramaticFeedPaper2.bmp"/>
          <p:cNvPicPr>
            <a:picLocks/>
          </p:cNvPicPr>
          <p:nvPr/>
        </p:nvPicPr>
        <p:blipFill>
          <a:blip r:embed="rId4" cstate="print">
            <a:extLst>
              <a:ext uri="{28A0092B-C50C-407E-A947-70E740481C1C}">
                <a14:useLocalDpi xmlns:a14="http://schemas.microsoft.com/office/drawing/2010/main"/>
              </a:ext>
            </a:extLst>
          </a:blip>
          <a:srcRect l="17232" r="17607" b="1842"/>
          <a:stretch>
            <a:fillRect/>
          </a:stretch>
        </p:blipFill>
        <p:spPr>
          <a:xfrm>
            <a:off x="410087" y="2085038"/>
            <a:ext cx="4248472" cy="3744416"/>
          </a:xfrm>
          <a:prstGeom prst="rect">
            <a:avLst/>
          </a:prstGeom>
        </p:spPr>
      </p:pic>
      <p:sp>
        <p:nvSpPr>
          <p:cNvPr id="9" name="Rectangle 8"/>
          <p:cNvSpPr/>
          <p:nvPr/>
        </p:nvSpPr>
        <p:spPr>
          <a:xfrm>
            <a:off x="1229212" y="2278719"/>
            <a:ext cx="204859" cy="228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0" name="Rectangle 9"/>
          <p:cNvSpPr/>
          <p:nvPr/>
        </p:nvSpPr>
        <p:spPr>
          <a:xfrm>
            <a:off x="437260" y="4075944"/>
            <a:ext cx="360040" cy="360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1" name="Rectangle 10"/>
          <p:cNvSpPr/>
          <p:nvPr/>
        </p:nvSpPr>
        <p:spPr>
          <a:xfrm>
            <a:off x="3061567" y="5223829"/>
            <a:ext cx="360040" cy="360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2" name="Line Callout 1 11"/>
          <p:cNvSpPr/>
          <p:nvPr/>
        </p:nvSpPr>
        <p:spPr>
          <a:xfrm flipH="1">
            <a:off x="191191" y="1724492"/>
            <a:ext cx="1296144" cy="313350"/>
          </a:xfrm>
          <a:prstGeom prst="borderCallout1">
            <a:avLst>
              <a:gd name="adj1" fmla="val 74334"/>
              <a:gd name="adj2" fmla="val -6989"/>
              <a:gd name="adj3" fmla="val 555513"/>
              <a:gd name="adj4" fmla="val -9942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a:solidFill>
                  <a:prstClr val="black"/>
                </a:solidFill>
              </a:rPr>
              <a:t>Fused Quartz</a:t>
            </a:r>
          </a:p>
        </p:txBody>
      </p:sp>
      <p:sp>
        <p:nvSpPr>
          <p:cNvPr id="13" name="Line Callout 1 12"/>
          <p:cNvSpPr/>
          <p:nvPr/>
        </p:nvSpPr>
        <p:spPr>
          <a:xfrm flipH="1">
            <a:off x="257240" y="2525799"/>
            <a:ext cx="720080" cy="313350"/>
          </a:xfrm>
          <a:prstGeom prst="borderCallout1">
            <a:avLst>
              <a:gd name="adj1" fmla="val 18750"/>
              <a:gd name="adj2" fmla="val -8333"/>
              <a:gd name="adj3" fmla="val 309782"/>
              <a:gd name="adj4" fmla="val -22194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a:solidFill>
                  <a:prstClr val="black"/>
                </a:solidFill>
              </a:rPr>
              <a:t>PTFE</a:t>
            </a:r>
          </a:p>
        </p:txBody>
      </p:sp>
      <p:sp>
        <p:nvSpPr>
          <p:cNvPr id="14" name="Line Callout 1 13"/>
          <p:cNvSpPr/>
          <p:nvPr/>
        </p:nvSpPr>
        <p:spPr>
          <a:xfrm flipH="1">
            <a:off x="3719913" y="1591415"/>
            <a:ext cx="1296144" cy="313350"/>
          </a:xfrm>
          <a:prstGeom prst="borderCallout1">
            <a:avLst>
              <a:gd name="adj1" fmla="val 55369"/>
              <a:gd name="adj2" fmla="val 102982"/>
              <a:gd name="adj3" fmla="val 184124"/>
              <a:gd name="adj4" fmla="val 14413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a:solidFill>
                  <a:prstClr val="black"/>
                </a:solidFill>
              </a:rPr>
              <a:t>Aluminium</a:t>
            </a:r>
          </a:p>
        </p:txBody>
      </p:sp>
      <p:sp>
        <p:nvSpPr>
          <p:cNvPr id="4" name="TextBox 3"/>
          <p:cNvSpPr txBox="1"/>
          <p:nvPr/>
        </p:nvSpPr>
        <p:spPr>
          <a:xfrm>
            <a:off x="4455980" y="879931"/>
            <a:ext cx="3170612" cy="523220"/>
          </a:xfrm>
          <a:prstGeom prst="rect">
            <a:avLst/>
          </a:prstGeom>
          <a:noFill/>
        </p:spPr>
        <p:txBody>
          <a:bodyPr wrap="none" rtlCol="0">
            <a:spAutoFit/>
          </a:bodyPr>
          <a:lstStyle/>
          <a:p>
            <a:r>
              <a:rPr lang="en-US" sz="2800" dirty="0" smtClean="0"/>
              <a:t>Credit: Alex Dunning</a:t>
            </a:r>
            <a:endParaRPr lang="en-US" sz="2800" dirty="0"/>
          </a:p>
        </p:txBody>
      </p:sp>
      <p:sp>
        <p:nvSpPr>
          <p:cNvPr id="15" name="TextBox 14"/>
          <p:cNvSpPr txBox="1"/>
          <p:nvPr/>
        </p:nvSpPr>
        <p:spPr>
          <a:xfrm>
            <a:off x="191191" y="6009727"/>
            <a:ext cx="6266759" cy="738664"/>
          </a:xfrm>
          <a:prstGeom prst="rect">
            <a:avLst/>
          </a:prstGeom>
          <a:noFill/>
        </p:spPr>
        <p:txBody>
          <a:bodyPr wrap="square" rtlCol="0">
            <a:spAutoFit/>
          </a:bodyPr>
          <a:lstStyle/>
          <a:p>
            <a:r>
              <a:rPr lang="en-US" sz="1400" smtClean="0"/>
              <a:t>“An </a:t>
            </a:r>
            <a:r>
              <a:rPr lang="en-US" sz="1400"/>
              <a:t>Ultra-Wideband Dielectrically Loaded Quad-Ridged Feed Horn for Radio </a:t>
            </a:r>
            <a:r>
              <a:rPr lang="en-US" sz="1400" smtClean="0"/>
              <a:t>Astronomy,” 2015 </a:t>
            </a:r>
            <a:r>
              <a:rPr lang="en-US" sz="1400"/>
              <a:t>IEEE-APS Topical Conference on Antennas and Propagation in Wireless Communications (APWC)</a:t>
            </a:r>
          </a:p>
        </p:txBody>
      </p:sp>
      <p:sp>
        <p:nvSpPr>
          <p:cNvPr id="16" name="TextBox 15"/>
          <p:cNvSpPr txBox="1"/>
          <p:nvPr/>
        </p:nvSpPr>
        <p:spPr>
          <a:xfrm>
            <a:off x="2109269" y="5388135"/>
            <a:ext cx="1705403" cy="369332"/>
          </a:xfrm>
          <a:prstGeom prst="rect">
            <a:avLst/>
          </a:prstGeom>
          <a:noFill/>
        </p:spPr>
        <p:txBody>
          <a:bodyPr wrap="none" rtlCol="0">
            <a:spAutoFit/>
          </a:bodyPr>
          <a:lstStyle/>
          <a:p>
            <a:r>
              <a:rPr lang="en-US" smtClean="0"/>
              <a:t>Differential feed</a:t>
            </a:r>
            <a:endParaRPr lang="en-US"/>
          </a:p>
        </p:txBody>
      </p:sp>
    </p:spTree>
    <p:extLst>
      <p:ext uri="{BB962C8B-B14F-4D97-AF65-F5344CB8AC3E}">
        <p14:creationId xmlns:p14="http://schemas.microsoft.com/office/powerpoint/2010/main" val="241985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606"/>
            <a:ext cx="8229600" cy="1143000"/>
          </a:xfrm>
        </p:spPr>
        <p:txBody>
          <a:bodyPr>
            <a:normAutofit/>
          </a:bodyPr>
          <a:lstStyle/>
          <a:p>
            <a:r>
              <a:rPr lang="en-US" dirty="0" smtClean="0"/>
              <a:t>CSIRO: Dielectrically loaded QRFH</a:t>
            </a:r>
            <a:endParaRPr lang="en-US" dirty="0"/>
          </a:p>
        </p:txBody>
      </p:sp>
      <p:sp>
        <p:nvSpPr>
          <p:cNvPr id="2" name="Footer Placeholder 1"/>
          <p:cNvSpPr>
            <a:spLocks noGrp="1"/>
          </p:cNvSpPr>
          <p:nvPr>
            <p:ph type="ftr" sz="quarter" idx="11"/>
          </p:nvPr>
        </p:nvSpPr>
        <p:spPr/>
        <p:txBody>
          <a:bodyPr/>
          <a:lstStyle/>
          <a:p>
            <a:r>
              <a:rPr lang="en-AU" smtClean="0"/>
              <a:t>ngVLA Workshop, 19-20 June 2018, Caltech</a:t>
            </a:r>
            <a:endParaRPr lang="en-AU" dirty="0"/>
          </a:p>
        </p:txBody>
      </p:sp>
      <p:pic>
        <p:nvPicPr>
          <p:cNvPr id="15" name="Picture 14"/>
          <p:cNvPicPr>
            <a:picLocks noChangeAspect="1"/>
          </p:cNvPicPr>
          <p:nvPr/>
        </p:nvPicPr>
        <p:blipFill>
          <a:blip r:embed="rId3"/>
          <a:stretch>
            <a:fillRect/>
          </a:stretch>
        </p:blipFill>
        <p:spPr>
          <a:xfrm>
            <a:off x="165862" y="1603180"/>
            <a:ext cx="2225729" cy="2088232"/>
          </a:xfrm>
          <a:prstGeom prst="rect">
            <a:avLst/>
          </a:prstGeom>
        </p:spPr>
      </p:pic>
      <p:pic>
        <p:nvPicPr>
          <p:cNvPr id="16" name="Picture 2" descr="C:\Users\dun278\Desktop\0_7.jpg"/>
          <p:cNvPicPr>
            <a:picLocks noChangeAspect="1" noChangeArrowheads="1"/>
          </p:cNvPicPr>
          <p:nvPr/>
        </p:nvPicPr>
        <p:blipFill>
          <a:blip r:embed="rId4" cstate="print"/>
          <a:srcRect/>
          <a:stretch>
            <a:fillRect/>
          </a:stretch>
        </p:blipFill>
        <p:spPr bwMode="auto">
          <a:xfrm>
            <a:off x="2917438" y="1603180"/>
            <a:ext cx="2880320" cy="2520280"/>
          </a:xfrm>
          <a:prstGeom prst="rect">
            <a:avLst/>
          </a:prstGeom>
          <a:noFill/>
          <a:ln>
            <a:noFill/>
          </a:ln>
        </p:spPr>
      </p:pic>
      <p:pic>
        <p:nvPicPr>
          <p:cNvPr id="17" name="Picture 3" descr="C:\Users\dun278\Desktop\1_4.jpg"/>
          <p:cNvPicPr>
            <a:picLocks noChangeAspect="1" noChangeArrowheads="1"/>
          </p:cNvPicPr>
          <p:nvPr/>
        </p:nvPicPr>
        <p:blipFill>
          <a:blip r:embed="rId5" cstate="print"/>
          <a:srcRect/>
          <a:stretch>
            <a:fillRect/>
          </a:stretch>
        </p:blipFill>
        <p:spPr bwMode="auto">
          <a:xfrm>
            <a:off x="6013782" y="1603181"/>
            <a:ext cx="2880320" cy="2520280"/>
          </a:xfrm>
          <a:prstGeom prst="rect">
            <a:avLst/>
          </a:prstGeom>
          <a:noFill/>
          <a:ln>
            <a:noFill/>
          </a:ln>
        </p:spPr>
      </p:pic>
      <p:pic>
        <p:nvPicPr>
          <p:cNvPr id="18" name="Picture 4" descr="C:\Users\dun278\Desktop\2_5.jpg"/>
          <p:cNvPicPr>
            <a:picLocks noChangeAspect="1" noChangeArrowheads="1"/>
          </p:cNvPicPr>
          <p:nvPr/>
        </p:nvPicPr>
        <p:blipFill>
          <a:blip r:embed="rId6" cstate="print"/>
          <a:srcRect/>
          <a:stretch>
            <a:fillRect/>
          </a:stretch>
        </p:blipFill>
        <p:spPr bwMode="auto">
          <a:xfrm>
            <a:off x="2917439" y="4339484"/>
            <a:ext cx="2880321" cy="2520280"/>
          </a:xfrm>
          <a:prstGeom prst="rect">
            <a:avLst/>
          </a:prstGeom>
          <a:noFill/>
          <a:ln>
            <a:noFill/>
          </a:ln>
        </p:spPr>
      </p:pic>
      <p:pic>
        <p:nvPicPr>
          <p:cNvPr id="19" name="Picture 5" descr="C:\Users\dun278\Desktop\4_2GHz.jpg"/>
          <p:cNvPicPr>
            <a:picLocks noChangeAspect="1" noChangeArrowheads="1"/>
          </p:cNvPicPr>
          <p:nvPr/>
        </p:nvPicPr>
        <p:blipFill>
          <a:blip r:embed="rId7" cstate="print"/>
          <a:srcRect/>
          <a:stretch>
            <a:fillRect/>
          </a:stretch>
        </p:blipFill>
        <p:spPr bwMode="auto">
          <a:xfrm>
            <a:off x="6013782" y="4339484"/>
            <a:ext cx="2880320" cy="2520280"/>
          </a:xfrm>
          <a:prstGeom prst="rect">
            <a:avLst/>
          </a:prstGeom>
          <a:noFill/>
          <a:ln>
            <a:noFill/>
          </a:ln>
        </p:spPr>
      </p:pic>
      <p:sp>
        <p:nvSpPr>
          <p:cNvPr id="20" name="TextBox 19"/>
          <p:cNvSpPr txBox="1"/>
          <p:nvPr/>
        </p:nvSpPr>
        <p:spPr>
          <a:xfrm>
            <a:off x="2917437" y="1603180"/>
            <a:ext cx="936104" cy="369332"/>
          </a:xfrm>
          <a:prstGeom prst="rect">
            <a:avLst/>
          </a:prstGeom>
          <a:noFill/>
        </p:spPr>
        <p:txBody>
          <a:bodyPr wrap="square" rtlCol="0">
            <a:spAutoFit/>
          </a:bodyPr>
          <a:lstStyle/>
          <a:p>
            <a:r>
              <a:rPr lang="en-AU" dirty="0">
                <a:solidFill>
                  <a:prstClr val="black"/>
                </a:solidFill>
                <a:latin typeface="Calibri"/>
              </a:rPr>
              <a:t>0.7GHz</a:t>
            </a:r>
          </a:p>
        </p:txBody>
      </p:sp>
      <p:sp>
        <p:nvSpPr>
          <p:cNvPr id="21" name="TextBox 20"/>
          <p:cNvSpPr txBox="1"/>
          <p:nvPr/>
        </p:nvSpPr>
        <p:spPr>
          <a:xfrm>
            <a:off x="5941773" y="1603180"/>
            <a:ext cx="936104" cy="369332"/>
          </a:xfrm>
          <a:prstGeom prst="rect">
            <a:avLst/>
          </a:prstGeom>
          <a:noFill/>
        </p:spPr>
        <p:txBody>
          <a:bodyPr wrap="square" rtlCol="0">
            <a:spAutoFit/>
          </a:bodyPr>
          <a:lstStyle/>
          <a:p>
            <a:r>
              <a:rPr lang="en-AU" dirty="0">
                <a:solidFill>
                  <a:prstClr val="black"/>
                </a:solidFill>
                <a:latin typeface="Calibri"/>
              </a:rPr>
              <a:t>1.4GHz</a:t>
            </a:r>
          </a:p>
        </p:txBody>
      </p:sp>
      <p:sp>
        <p:nvSpPr>
          <p:cNvPr id="22" name="TextBox 21"/>
          <p:cNvSpPr txBox="1"/>
          <p:nvPr/>
        </p:nvSpPr>
        <p:spPr>
          <a:xfrm>
            <a:off x="2989445" y="4195468"/>
            <a:ext cx="936104" cy="369332"/>
          </a:xfrm>
          <a:prstGeom prst="rect">
            <a:avLst/>
          </a:prstGeom>
          <a:noFill/>
        </p:spPr>
        <p:txBody>
          <a:bodyPr wrap="square" rtlCol="0">
            <a:spAutoFit/>
          </a:bodyPr>
          <a:lstStyle/>
          <a:p>
            <a:r>
              <a:rPr lang="en-AU" dirty="0">
                <a:solidFill>
                  <a:prstClr val="black"/>
                </a:solidFill>
                <a:latin typeface="Calibri"/>
              </a:rPr>
              <a:t>2.5GHz</a:t>
            </a:r>
          </a:p>
        </p:txBody>
      </p:sp>
      <p:sp>
        <p:nvSpPr>
          <p:cNvPr id="23" name="TextBox 22"/>
          <p:cNvSpPr txBox="1"/>
          <p:nvPr/>
        </p:nvSpPr>
        <p:spPr>
          <a:xfrm>
            <a:off x="6085789" y="4195468"/>
            <a:ext cx="936104" cy="369332"/>
          </a:xfrm>
          <a:prstGeom prst="rect">
            <a:avLst/>
          </a:prstGeom>
          <a:noFill/>
        </p:spPr>
        <p:txBody>
          <a:bodyPr wrap="square" rtlCol="0">
            <a:spAutoFit/>
          </a:bodyPr>
          <a:lstStyle/>
          <a:p>
            <a:r>
              <a:rPr lang="en-AU" dirty="0">
                <a:solidFill>
                  <a:prstClr val="black"/>
                </a:solidFill>
                <a:latin typeface="Calibri"/>
              </a:rPr>
              <a:t>4.2GHz</a:t>
            </a:r>
          </a:p>
        </p:txBody>
      </p:sp>
      <p:sp>
        <p:nvSpPr>
          <p:cNvPr id="24" name="Line Callout 1 23"/>
          <p:cNvSpPr/>
          <p:nvPr/>
        </p:nvSpPr>
        <p:spPr>
          <a:xfrm flipH="1">
            <a:off x="2485389" y="2395268"/>
            <a:ext cx="648072" cy="313350"/>
          </a:xfrm>
          <a:prstGeom prst="borderCallout1">
            <a:avLst>
              <a:gd name="adj1" fmla="val 18750"/>
              <a:gd name="adj2" fmla="val -8333"/>
              <a:gd name="adj3" fmla="val 50998"/>
              <a:gd name="adj4" fmla="val -4582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err="1">
                <a:solidFill>
                  <a:prstClr val="black"/>
                </a:solidFill>
              </a:rPr>
              <a:t>E</a:t>
            </a:r>
            <a:r>
              <a:rPr lang="en-AU" sz="1200" dirty="0" err="1">
                <a:solidFill>
                  <a:prstClr val="black"/>
                </a:solidFill>
              </a:rPr>
              <a:t>r</a:t>
            </a:r>
            <a:r>
              <a:rPr lang="en-AU" dirty="0">
                <a:solidFill>
                  <a:prstClr val="black"/>
                </a:solidFill>
              </a:rPr>
              <a:t>=1</a:t>
            </a:r>
          </a:p>
        </p:txBody>
      </p:sp>
      <p:sp>
        <p:nvSpPr>
          <p:cNvPr id="25" name="Line Callout 1 24"/>
          <p:cNvSpPr/>
          <p:nvPr/>
        </p:nvSpPr>
        <p:spPr>
          <a:xfrm flipH="1">
            <a:off x="2485389" y="2827316"/>
            <a:ext cx="648072" cy="313350"/>
          </a:xfrm>
          <a:prstGeom prst="borderCallout1">
            <a:avLst>
              <a:gd name="adj1" fmla="val 18750"/>
              <a:gd name="adj2" fmla="val -8333"/>
              <a:gd name="adj3" fmla="val -1380"/>
              <a:gd name="adj4" fmla="val -9234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err="1">
                <a:solidFill>
                  <a:prstClr val="black"/>
                </a:solidFill>
              </a:rPr>
              <a:t>E</a:t>
            </a:r>
            <a:r>
              <a:rPr lang="en-AU" sz="1200" dirty="0" err="1">
                <a:solidFill>
                  <a:prstClr val="black"/>
                </a:solidFill>
              </a:rPr>
              <a:t>r</a:t>
            </a:r>
            <a:r>
              <a:rPr lang="en-AU" dirty="0">
                <a:solidFill>
                  <a:prstClr val="black"/>
                </a:solidFill>
              </a:rPr>
              <a:t>=1.4</a:t>
            </a:r>
          </a:p>
        </p:txBody>
      </p:sp>
      <p:sp>
        <p:nvSpPr>
          <p:cNvPr id="26" name="Line Callout 1 25"/>
          <p:cNvSpPr/>
          <p:nvPr/>
        </p:nvSpPr>
        <p:spPr>
          <a:xfrm flipH="1">
            <a:off x="2485389" y="3259364"/>
            <a:ext cx="648072" cy="313350"/>
          </a:xfrm>
          <a:prstGeom prst="borderCallout1">
            <a:avLst>
              <a:gd name="adj1" fmla="val 18750"/>
              <a:gd name="adj2" fmla="val -8333"/>
              <a:gd name="adj3" fmla="val -117357"/>
              <a:gd name="adj4" fmla="val -14273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err="1">
                <a:solidFill>
                  <a:prstClr val="black"/>
                </a:solidFill>
              </a:rPr>
              <a:t>E</a:t>
            </a:r>
            <a:r>
              <a:rPr lang="en-AU" sz="1200" dirty="0" err="1">
                <a:solidFill>
                  <a:prstClr val="black"/>
                </a:solidFill>
              </a:rPr>
              <a:t>r</a:t>
            </a:r>
            <a:r>
              <a:rPr lang="en-AU" dirty="0">
                <a:solidFill>
                  <a:prstClr val="black"/>
                </a:solidFill>
              </a:rPr>
              <a:t>=2.1</a:t>
            </a:r>
          </a:p>
        </p:txBody>
      </p:sp>
      <p:sp>
        <p:nvSpPr>
          <p:cNvPr id="27" name="Line Callout 1 26"/>
          <p:cNvSpPr/>
          <p:nvPr/>
        </p:nvSpPr>
        <p:spPr>
          <a:xfrm flipH="1">
            <a:off x="2485389" y="3691412"/>
            <a:ext cx="648072" cy="313350"/>
          </a:xfrm>
          <a:prstGeom prst="borderCallout1">
            <a:avLst>
              <a:gd name="adj1" fmla="val 18750"/>
              <a:gd name="adj2" fmla="val -8333"/>
              <a:gd name="adj3" fmla="val -259523"/>
              <a:gd name="adj4" fmla="val -19441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en-AU" dirty="0" err="1">
                <a:solidFill>
                  <a:prstClr val="black"/>
                </a:solidFill>
              </a:rPr>
              <a:t>E</a:t>
            </a:r>
            <a:r>
              <a:rPr lang="en-AU" sz="1200" dirty="0" err="1">
                <a:solidFill>
                  <a:prstClr val="black"/>
                </a:solidFill>
              </a:rPr>
              <a:t>r</a:t>
            </a:r>
            <a:r>
              <a:rPr lang="en-AU" dirty="0">
                <a:solidFill>
                  <a:prstClr val="black"/>
                </a:solidFill>
              </a:rPr>
              <a:t>=3.8</a:t>
            </a:r>
          </a:p>
        </p:txBody>
      </p:sp>
      <p:sp>
        <p:nvSpPr>
          <p:cNvPr id="28" name="Rectangle 27"/>
          <p:cNvSpPr/>
          <p:nvPr/>
        </p:nvSpPr>
        <p:spPr>
          <a:xfrm>
            <a:off x="5509725" y="6499724"/>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29" name="TextBox 28"/>
          <p:cNvSpPr txBox="1"/>
          <p:nvPr/>
        </p:nvSpPr>
        <p:spPr>
          <a:xfrm>
            <a:off x="4455980" y="879931"/>
            <a:ext cx="3334118" cy="523220"/>
          </a:xfrm>
          <a:prstGeom prst="rect">
            <a:avLst/>
          </a:prstGeom>
          <a:noFill/>
        </p:spPr>
        <p:txBody>
          <a:bodyPr wrap="none" rtlCol="0">
            <a:spAutoFit/>
          </a:bodyPr>
          <a:lstStyle/>
          <a:p>
            <a:r>
              <a:rPr lang="en-US" sz="2800" dirty="0" smtClean="0"/>
              <a:t>Credit: Alex Dunning </a:t>
            </a:r>
            <a:endParaRPr lang="en-US" sz="2800" dirty="0"/>
          </a:p>
        </p:txBody>
      </p:sp>
      <p:sp>
        <p:nvSpPr>
          <p:cNvPr id="30" name="TextBox 29"/>
          <p:cNvSpPr txBox="1"/>
          <p:nvPr/>
        </p:nvSpPr>
        <p:spPr>
          <a:xfrm>
            <a:off x="277180" y="4925074"/>
            <a:ext cx="2532245" cy="923330"/>
          </a:xfrm>
          <a:prstGeom prst="rect">
            <a:avLst/>
          </a:prstGeom>
          <a:noFill/>
        </p:spPr>
        <p:txBody>
          <a:bodyPr wrap="square" rtlCol="0">
            <a:spAutoFit/>
          </a:bodyPr>
          <a:lstStyle/>
          <a:p>
            <a:r>
              <a:rPr lang="en-US" dirty="0" smtClean="0"/>
              <a:t>0.06 dB loss @ 4.2 GHz due </a:t>
            </a:r>
            <a:r>
              <a:rPr lang="en-US" smtClean="0"/>
              <a:t>to dielectric spear quoted by Dunning et al. </a:t>
            </a:r>
            <a:endParaRPr lang="en-US"/>
          </a:p>
        </p:txBody>
      </p:sp>
      <p:sp>
        <p:nvSpPr>
          <p:cNvPr id="31" name="TextBox 30"/>
          <p:cNvSpPr txBox="1"/>
          <p:nvPr/>
        </p:nvSpPr>
        <p:spPr>
          <a:xfrm>
            <a:off x="191191" y="6295482"/>
            <a:ext cx="8495609" cy="523220"/>
          </a:xfrm>
          <a:prstGeom prst="rect">
            <a:avLst/>
          </a:prstGeom>
          <a:noFill/>
        </p:spPr>
        <p:txBody>
          <a:bodyPr wrap="square" rtlCol="0">
            <a:spAutoFit/>
          </a:bodyPr>
          <a:lstStyle/>
          <a:p>
            <a:r>
              <a:rPr lang="en-US" sz="1400" smtClean="0"/>
              <a:t>“An </a:t>
            </a:r>
            <a:r>
              <a:rPr lang="en-US" sz="1400"/>
              <a:t>Ultra-Wideband Dielectrically Loaded Quad-Ridged Feed Horn for Radio </a:t>
            </a:r>
            <a:r>
              <a:rPr lang="en-US" sz="1400" smtClean="0"/>
              <a:t>Astronomy,” 2015 </a:t>
            </a:r>
            <a:r>
              <a:rPr lang="en-US" sz="1400"/>
              <a:t>IEEE-APS Topical Conference on Antennas and Propagation in Wireless Communications (APWC)</a:t>
            </a:r>
          </a:p>
        </p:txBody>
      </p:sp>
    </p:spTree>
    <p:extLst>
      <p:ext uri="{BB962C8B-B14F-4D97-AF65-F5344CB8AC3E}">
        <p14:creationId xmlns:p14="http://schemas.microsoft.com/office/powerpoint/2010/main" val="830238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r>
              <a:rPr lang="en-AU" smtClean="0"/>
              <a:t>ngVLA Workshop, 19-20 June 2018, Caltech</a:t>
            </a:r>
            <a:endParaRPr lang="en-AU" dirty="0"/>
          </a:p>
        </p:txBody>
      </p:sp>
      <p:pic>
        <p:nvPicPr>
          <p:cNvPr id="5" name="Picture 2" descr="U:\adunning\parkesbroadband\lowfrequencyhorn\Paper\BeamPatterns2.tif"/>
          <p:cNvPicPr>
            <a:picLocks noChangeAspect="1" noChangeArrowheads="1"/>
          </p:cNvPicPr>
          <p:nvPr/>
        </p:nvPicPr>
        <p:blipFill>
          <a:blip r:embed="rId3" cstate="print">
            <a:extLst>
              <a:ext uri="{28A0092B-C50C-407E-A947-70E740481C1C}">
                <a14:useLocalDpi xmlns:a14="http://schemas.microsoft.com/office/drawing/2010/main"/>
              </a:ext>
            </a:extLst>
          </a:blip>
          <a:srcRect l="2553" t="3156" r="6788"/>
          <a:stretch>
            <a:fillRect/>
          </a:stretch>
        </p:blipFill>
        <p:spPr bwMode="auto">
          <a:xfrm>
            <a:off x="467014" y="1453936"/>
            <a:ext cx="7754506" cy="4968552"/>
          </a:xfrm>
          <a:prstGeom prst="rect">
            <a:avLst/>
          </a:prstGeom>
          <a:noFill/>
        </p:spPr>
      </p:pic>
      <p:sp>
        <p:nvSpPr>
          <p:cNvPr id="6" name="Title 2"/>
          <p:cNvSpPr txBox="1">
            <a:spLocks/>
          </p:cNvSpPr>
          <p:nvPr/>
        </p:nvSpPr>
        <p:spPr>
          <a:xfrm>
            <a:off x="457200" y="1831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CSIRO: Dielectrically loaded QRFH</a:t>
            </a:r>
            <a:endParaRPr lang="en-US" dirty="0"/>
          </a:p>
        </p:txBody>
      </p:sp>
      <p:sp>
        <p:nvSpPr>
          <p:cNvPr id="8" name="TextBox 7"/>
          <p:cNvSpPr txBox="1"/>
          <p:nvPr/>
        </p:nvSpPr>
        <p:spPr>
          <a:xfrm>
            <a:off x="4455980" y="879931"/>
            <a:ext cx="3334118" cy="523220"/>
          </a:xfrm>
          <a:prstGeom prst="rect">
            <a:avLst/>
          </a:prstGeom>
          <a:noFill/>
        </p:spPr>
        <p:txBody>
          <a:bodyPr wrap="none" rtlCol="0">
            <a:spAutoFit/>
          </a:bodyPr>
          <a:lstStyle/>
          <a:p>
            <a:r>
              <a:rPr lang="en-US" sz="2800" dirty="0" smtClean="0"/>
              <a:t>Credit: Alex Dunning </a:t>
            </a:r>
            <a:endParaRPr lang="en-US" sz="2800" dirty="0"/>
          </a:p>
        </p:txBody>
      </p:sp>
      <p:sp>
        <p:nvSpPr>
          <p:cNvPr id="3" name="TextBox 2"/>
          <p:cNvSpPr txBox="1"/>
          <p:nvPr/>
        </p:nvSpPr>
        <p:spPr>
          <a:xfrm>
            <a:off x="265506" y="6321366"/>
            <a:ext cx="6496330" cy="400110"/>
          </a:xfrm>
          <a:prstGeom prst="rect">
            <a:avLst/>
          </a:prstGeom>
          <a:solidFill>
            <a:schemeClr val="bg1"/>
          </a:solidFill>
        </p:spPr>
        <p:txBody>
          <a:bodyPr wrap="none" rtlCol="0">
            <a:spAutoFit/>
          </a:bodyPr>
          <a:lstStyle/>
          <a:p>
            <a:r>
              <a:rPr lang="en-US" sz="2000" dirty="0" smtClean="0">
                <a:solidFill>
                  <a:srgbClr val="FF0000"/>
                </a:solidFill>
              </a:rPr>
              <a:t>X-pol improved and H-plane </a:t>
            </a:r>
            <a:r>
              <a:rPr lang="en-US" sz="2000" dirty="0" err="1" smtClean="0">
                <a:solidFill>
                  <a:srgbClr val="FF0000"/>
                </a:solidFill>
              </a:rPr>
              <a:t>beamwidth</a:t>
            </a:r>
            <a:r>
              <a:rPr lang="en-US" sz="2000" dirty="0" smtClean="0">
                <a:solidFill>
                  <a:srgbClr val="FF0000"/>
                </a:solidFill>
              </a:rPr>
              <a:t> is much more stable</a:t>
            </a:r>
            <a:endParaRPr lang="en-US" sz="2000" dirty="0">
              <a:solidFill>
                <a:srgbClr val="FF0000"/>
              </a:solidFill>
            </a:endParaRPr>
          </a:p>
        </p:txBody>
      </p:sp>
    </p:spTree>
    <p:extLst>
      <p:ext uri="{BB962C8B-B14F-4D97-AF65-F5344CB8AC3E}">
        <p14:creationId xmlns:p14="http://schemas.microsoft.com/office/powerpoint/2010/main" val="330995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r>
              <a:rPr lang="en-AU" smtClean="0"/>
              <a:t>ngVLA Workshop, 19-20 June 2018, Caltech</a:t>
            </a:r>
            <a:endParaRPr lang="en-AU" dirty="0"/>
          </a:p>
        </p:txBody>
      </p:sp>
      <p:pic>
        <p:nvPicPr>
          <p:cNvPr id="5" name="Picture 2" descr="U:\adunning\parkesbroadband\lowfrequencyhorn\Paper\BeamPatterns2.tif"/>
          <p:cNvPicPr>
            <a:picLocks noChangeAspect="1" noChangeArrowheads="1"/>
          </p:cNvPicPr>
          <p:nvPr/>
        </p:nvPicPr>
        <p:blipFill>
          <a:blip r:embed="rId3" cstate="print">
            <a:extLst>
              <a:ext uri="{28A0092B-C50C-407E-A947-70E740481C1C}">
                <a14:useLocalDpi xmlns:a14="http://schemas.microsoft.com/office/drawing/2010/main"/>
              </a:ext>
            </a:extLst>
          </a:blip>
          <a:srcRect l="2553" t="3156" r="6788"/>
          <a:stretch>
            <a:fillRect/>
          </a:stretch>
        </p:blipFill>
        <p:spPr bwMode="auto">
          <a:xfrm>
            <a:off x="467014" y="1196752"/>
            <a:ext cx="7754506" cy="4968552"/>
          </a:xfrm>
          <a:prstGeom prst="rect">
            <a:avLst/>
          </a:prstGeom>
          <a:noFill/>
        </p:spPr>
      </p:pic>
      <p:sp>
        <p:nvSpPr>
          <p:cNvPr id="6" name="Title 2"/>
          <p:cNvSpPr txBox="1">
            <a:spLocks/>
          </p:cNvSpPr>
          <p:nvPr/>
        </p:nvSpPr>
        <p:spPr>
          <a:xfrm>
            <a:off x="457200" y="1831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CSIRO: Dielectrically loaded QRFH</a:t>
            </a:r>
            <a:endParaRPr lang="en-US" dirty="0"/>
          </a:p>
        </p:txBody>
      </p:sp>
      <p:sp>
        <p:nvSpPr>
          <p:cNvPr id="8" name="TextBox 7"/>
          <p:cNvSpPr txBox="1"/>
          <p:nvPr/>
        </p:nvSpPr>
        <p:spPr>
          <a:xfrm>
            <a:off x="4455980" y="879931"/>
            <a:ext cx="3170612" cy="523220"/>
          </a:xfrm>
          <a:prstGeom prst="rect">
            <a:avLst/>
          </a:prstGeom>
          <a:noFill/>
        </p:spPr>
        <p:txBody>
          <a:bodyPr wrap="none" rtlCol="0">
            <a:spAutoFit/>
          </a:bodyPr>
          <a:lstStyle/>
          <a:p>
            <a:r>
              <a:rPr lang="en-US" sz="2800" dirty="0" smtClean="0"/>
              <a:t>Credit: Alex Dunning</a:t>
            </a:r>
            <a:endParaRPr lang="en-US" sz="2800" dirty="0"/>
          </a:p>
        </p:txBody>
      </p:sp>
      <p:pic>
        <p:nvPicPr>
          <p:cNvPr id="3" name="Picture 2"/>
          <p:cNvPicPr>
            <a:picLocks noChangeAspect="1"/>
          </p:cNvPicPr>
          <p:nvPr/>
        </p:nvPicPr>
        <p:blipFill>
          <a:blip r:embed="rId4"/>
          <a:stretch>
            <a:fillRect/>
          </a:stretch>
        </p:blipFill>
        <p:spPr>
          <a:xfrm>
            <a:off x="4183736" y="1654176"/>
            <a:ext cx="5156200" cy="5067300"/>
          </a:xfrm>
          <a:prstGeom prst="rect">
            <a:avLst/>
          </a:prstGeom>
        </p:spPr>
      </p:pic>
      <p:pic>
        <p:nvPicPr>
          <p:cNvPr id="4" name="Picture 3"/>
          <p:cNvPicPr>
            <a:picLocks noChangeAspect="1"/>
          </p:cNvPicPr>
          <p:nvPr/>
        </p:nvPicPr>
        <p:blipFill>
          <a:blip r:embed="rId5"/>
          <a:stretch>
            <a:fillRect/>
          </a:stretch>
        </p:blipFill>
        <p:spPr>
          <a:xfrm>
            <a:off x="-570633" y="1768476"/>
            <a:ext cx="4914900" cy="4838700"/>
          </a:xfrm>
          <a:prstGeom prst="rect">
            <a:avLst/>
          </a:prstGeom>
        </p:spPr>
      </p:pic>
    </p:spTree>
    <p:extLst>
      <p:ext uri="{BB962C8B-B14F-4D97-AF65-F5344CB8AC3E}">
        <p14:creationId xmlns:p14="http://schemas.microsoft.com/office/powerpoint/2010/main" val="1866378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0"/>
            <a:ext cx="8229600" cy="1143000"/>
          </a:xfrm>
        </p:spPr>
        <p:txBody>
          <a:bodyPr>
            <a:normAutofit/>
          </a:bodyPr>
          <a:lstStyle/>
          <a:p>
            <a:r>
              <a:rPr lang="en-US" sz="4000" dirty="0" smtClean="0"/>
              <a:t>Future work for </a:t>
            </a:r>
            <a:r>
              <a:rPr lang="en-US" sz="4000" dirty="0" err="1" smtClean="0"/>
              <a:t>ngVLA</a:t>
            </a:r>
            <a:endParaRPr lang="en-US" sz="4000" dirty="0"/>
          </a:p>
        </p:txBody>
      </p:sp>
      <p:sp>
        <p:nvSpPr>
          <p:cNvPr id="3" name="Content Placeholder 2"/>
          <p:cNvSpPr>
            <a:spLocks noGrp="1"/>
          </p:cNvSpPr>
          <p:nvPr>
            <p:ph idx="1"/>
          </p:nvPr>
        </p:nvSpPr>
        <p:spPr>
          <a:xfrm>
            <a:off x="457200" y="1326357"/>
            <a:ext cx="8229600" cy="5121275"/>
          </a:xfrm>
        </p:spPr>
        <p:txBody>
          <a:bodyPr>
            <a:normAutofit fontScale="55000" lnSpcReduction="20000"/>
          </a:bodyPr>
          <a:lstStyle/>
          <a:p>
            <a:pPr>
              <a:spcBef>
                <a:spcPts val="0"/>
              </a:spcBef>
              <a:spcAft>
                <a:spcPts val="1200"/>
              </a:spcAft>
            </a:pPr>
            <a:r>
              <a:rPr lang="en-US" dirty="0" smtClean="0"/>
              <a:t>Re-optimize 1.2-4.2 GHz feed for -16 dB edge taper at 55 degree half angle</a:t>
            </a:r>
          </a:p>
          <a:p>
            <a:pPr>
              <a:spcBef>
                <a:spcPts val="0"/>
              </a:spcBef>
              <a:spcAft>
                <a:spcPts val="1200"/>
              </a:spcAft>
            </a:pPr>
            <a:r>
              <a:rPr lang="en-US" dirty="0" smtClean="0"/>
              <a:t>Infinitely many profiles -&gt; optimization ongoing in various parts of the world</a:t>
            </a:r>
          </a:p>
          <a:p>
            <a:pPr lvl="1">
              <a:spcBef>
                <a:spcPts val="0"/>
              </a:spcBef>
              <a:spcAft>
                <a:spcPts val="1200"/>
              </a:spcAft>
            </a:pPr>
            <a:r>
              <a:rPr lang="en-US" dirty="0" smtClean="0"/>
              <a:t>Elliptical is really nice in my experience, but too restricted?</a:t>
            </a:r>
          </a:p>
          <a:p>
            <a:pPr lvl="1">
              <a:spcBef>
                <a:spcPts val="0"/>
              </a:spcBef>
              <a:spcAft>
                <a:spcPts val="1200"/>
              </a:spcAft>
            </a:pPr>
            <a:r>
              <a:rPr lang="en-US" dirty="0" smtClean="0"/>
              <a:t>Exponential works well if f/D is not too small</a:t>
            </a:r>
          </a:p>
          <a:p>
            <a:pPr>
              <a:spcBef>
                <a:spcPts val="0"/>
              </a:spcBef>
              <a:spcAft>
                <a:spcPts val="1200"/>
              </a:spcAft>
            </a:pPr>
            <a:r>
              <a:rPr lang="en-US" dirty="0" smtClean="0"/>
              <a:t>Dielectric loading, dielectric lens? Loss prohibitive? </a:t>
            </a:r>
          </a:p>
          <a:p>
            <a:pPr>
              <a:spcBef>
                <a:spcPts val="0"/>
              </a:spcBef>
              <a:spcAft>
                <a:spcPts val="1200"/>
              </a:spcAft>
            </a:pPr>
            <a:r>
              <a:rPr lang="en-US" dirty="0" smtClean="0"/>
              <a:t>Concentration on equalization of E- and H-plane </a:t>
            </a:r>
            <a:r>
              <a:rPr lang="en-US" dirty="0" err="1" smtClean="0"/>
              <a:t>beamwidths</a:t>
            </a:r>
            <a:r>
              <a:rPr lang="en-US" dirty="0"/>
              <a:t> </a:t>
            </a:r>
            <a:r>
              <a:rPr lang="en-US" dirty="0" smtClean="0"/>
              <a:t>is probably the most worthwhile in terms of efficiency improvement</a:t>
            </a:r>
          </a:p>
          <a:p>
            <a:pPr lvl="1">
              <a:spcBef>
                <a:spcPts val="0"/>
              </a:spcBef>
              <a:spcAft>
                <a:spcPts val="1200"/>
              </a:spcAft>
            </a:pPr>
            <a:r>
              <a:rPr lang="en-US" dirty="0" smtClean="0"/>
              <a:t>necessarily implies x-pol improvement</a:t>
            </a:r>
          </a:p>
          <a:p>
            <a:pPr lvl="1">
              <a:spcBef>
                <a:spcPts val="0"/>
              </a:spcBef>
              <a:spcAft>
                <a:spcPts val="1200"/>
              </a:spcAft>
            </a:pPr>
            <a:r>
              <a:rPr lang="en-US" dirty="0" smtClean="0"/>
              <a:t>Perhaps an approach similar to Dunning in dividing the frequency range into different regimes of operation?</a:t>
            </a:r>
          </a:p>
          <a:p>
            <a:pPr>
              <a:spcBef>
                <a:spcPts val="0"/>
              </a:spcBef>
              <a:spcAft>
                <a:spcPts val="1200"/>
              </a:spcAft>
            </a:pPr>
            <a:r>
              <a:rPr lang="en-US" dirty="0" smtClean="0"/>
              <a:t>Some sort of (preliminary) numerical/theoretical framework would be useful in synthesis and also understanding what is achievable in terms of efficiency, bandwidth, x-pol</a:t>
            </a:r>
          </a:p>
          <a:p>
            <a:pPr>
              <a:spcBef>
                <a:spcPts val="0"/>
              </a:spcBef>
              <a:spcAft>
                <a:spcPts val="1200"/>
              </a:spcAft>
            </a:pPr>
            <a:r>
              <a:rPr lang="en-US" dirty="0" smtClean="0"/>
              <a:t>Many efficiency curves floating around for many different QRFH designs on many reflector configurations. Need to be careful in evaluating performance</a:t>
            </a:r>
          </a:p>
          <a:p>
            <a:pPr>
              <a:spcBef>
                <a:spcPts val="0"/>
              </a:spcBef>
              <a:spcAft>
                <a:spcPts val="1200"/>
              </a:spcAft>
            </a:pPr>
            <a:endParaRPr lang="en-US"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78899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13388"/>
            <a:ext cx="9144000" cy="1143000"/>
          </a:xfrm>
        </p:spPr>
        <p:txBody>
          <a:bodyPr>
            <a:normAutofit/>
          </a:bodyPr>
          <a:lstStyle/>
          <a:p>
            <a:r>
              <a:rPr lang="en-US" sz="3200" u="sng" dirty="0" smtClean="0"/>
              <a:t>Prior State of the Art</a:t>
            </a:r>
            <a:br>
              <a:rPr lang="en-US" sz="3200" u="sng" dirty="0" smtClean="0"/>
            </a:br>
            <a:r>
              <a:rPr lang="en-US" sz="2800" dirty="0" smtClean="0"/>
              <a:t>Corrugated horns satisfy all except </a:t>
            </a:r>
            <a:r>
              <a:rPr lang="en-US" sz="2800" i="1" dirty="0" smtClean="0"/>
              <a:t>bandwidth</a:t>
            </a:r>
            <a:endParaRPr lang="en-US" sz="3200" i="1" u="sng" dirty="0"/>
          </a:p>
        </p:txBody>
      </p:sp>
      <p:graphicFrame>
        <p:nvGraphicFramePr>
          <p:cNvPr id="2" name="Table 1"/>
          <p:cNvGraphicFramePr>
            <a:graphicFrameLocks noGrp="1"/>
          </p:cNvGraphicFramePr>
          <p:nvPr>
            <p:extLst>
              <p:ext uri="{D42A27DB-BD31-4B8C-83A1-F6EECF244321}">
                <p14:modId xmlns:p14="http://schemas.microsoft.com/office/powerpoint/2010/main" val="1222255702"/>
              </p:ext>
            </p:extLst>
          </p:nvPr>
        </p:nvGraphicFramePr>
        <p:xfrm>
          <a:off x="127102" y="1032544"/>
          <a:ext cx="8918371" cy="5825456"/>
        </p:xfrm>
        <a:graphic>
          <a:graphicData uri="http://schemas.openxmlformats.org/drawingml/2006/table">
            <a:tbl>
              <a:tblPr firstRow="1" bandRow="1">
                <a:tableStyleId>{5C22544A-7EE6-4342-B048-85BDC9FD1C3A}</a:tableStyleId>
              </a:tblPr>
              <a:tblGrid>
                <a:gridCol w="1246911"/>
                <a:gridCol w="3562599"/>
                <a:gridCol w="1187531"/>
                <a:gridCol w="1282535"/>
                <a:gridCol w="606731"/>
                <a:gridCol w="1032064"/>
              </a:tblGrid>
              <a:tr h="785801">
                <a:tc>
                  <a:txBody>
                    <a:bodyPr/>
                    <a:lstStyle/>
                    <a:p>
                      <a:pPr algn="ctr"/>
                      <a:r>
                        <a:rPr lang="en-US" sz="1800" dirty="0" smtClean="0"/>
                        <a:t>Type</a:t>
                      </a:r>
                      <a:endParaRPr lang="en-US" sz="1800" dirty="0"/>
                    </a:p>
                  </a:txBody>
                  <a:tcPr anchor="ctr"/>
                </a:tc>
                <a:tc>
                  <a:txBody>
                    <a:bodyPr/>
                    <a:lstStyle/>
                    <a:p>
                      <a:pPr algn="ctr"/>
                      <a:r>
                        <a:rPr lang="en-US" sz="1800" dirty="0" smtClean="0"/>
                        <a:t>Radiation pattern features</a:t>
                      </a:r>
                      <a:endParaRPr lang="en-US" sz="1800" dirty="0"/>
                    </a:p>
                  </a:txBody>
                  <a:tcPr anchor="ctr"/>
                </a:tc>
                <a:tc>
                  <a:txBody>
                    <a:bodyPr/>
                    <a:lstStyle/>
                    <a:p>
                      <a:pPr algn="ctr"/>
                      <a:r>
                        <a:rPr lang="en-US" sz="1800" dirty="0" smtClean="0"/>
                        <a:t>Typical aperture efficiency</a:t>
                      </a:r>
                      <a:endParaRPr lang="en-US" sz="1800" dirty="0"/>
                    </a:p>
                  </a:txBody>
                  <a:tcPr anchor="ctr"/>
                </a:tc>
                <a:tc>
                  <a:txBody>
                    <a:bodyPr/>
                    <a:lstStyle/>
                    <a:p>
                      <a:pPr algn="ctr"/>
                      <a:r>
                        <a:rPr lang="en-US" sz="1800" dirty="0" smtClean="0"/>
                        <a:t>Input Impedance</a:t>
                      </a:r>
                      <a:endParaRPr lang="en-US" sz="1800" dirty="0"/>
                    </a:p>
                  </a:txBody>
                  <a:tcPr anchor="ctr"/>
                </a:tc>
                <a:tc>
                  <a:txBody>
                    <a:bodyPr/>
                    <a:lstStyle/>
                    <a:p>
                      <a:pPr algn="ctr"/>
                      <a:r>
                        <a:rPr lang="en-US" sz="1800" dirty="0" smtClean="0"/>
                        <a:t>BW</a:t>
                      </a:r>
                      <a:endParaRPr lang="en-US" sz="1800" dirty="0"/>
                    </a:p>
                  </a:txBody>
                  <a:tcPr anchor="ctr"/>
                </a:tc>
                <a:tc>
                  <a:txBody>
                    <a:bodyPr/>
                    <a:lstStyle/>
                    <a:p>
                      <a:pPr algn="ctr"/>
                      <a:r>
                        <a:rPr lang="en-US" sz="1800" dirty="0" smtClean="0"/>
                        <a:t>Cost Estimate</a:t>
                      </a:r>
                      <a:endParaRPr lang="en-US" sz="1800" dirty="0"/>
                    </a:p>
                  </a:txBody>
                  <a:tcPr anchor="ctr"/>
                </a:tc>
              </a:tr>
              <a:tr h="1099168">
                <a:tc>
                  <a:txBody>
                    <a:bodyPr/>
                    <a:lstStyle/>
                    <a:p>
                      <a:pPr algn="ctr"/>
                      <a:r>
                        <a:rPr lang="en-US" sz="1800" b="1" dirty="0" smtClean="0"/>
                        <a:t>Corrugated horn</a:t>
                      </a:r>
                      <a:endParaRPr lang="en-US" sz="1800" b="1" dirty="0"/>
                    </a:p>
                  </a:txBody>
                  <a:tcPr anchor="ctr"/>
                </a:tc>
                <a:tc>
                  <a:txBody>
                    <a:bodyPr/>
                    <a:lstStyle/>
                    <a:p>
                      <a:pPr algn="ctr"/>
                      <a:r>
                        <a:rPr lang="en-US" sz="1600" dirty="0" smtClean="0"/>
                        <a:t>Almost Gaussian beam, constant with </a:t>
                      </a:r>
                      <a:r>
                        <a:rPr lang="en-US" sz="1600" dirty="0" err="1" smtClean="0"/>
                        <a:t>freq</a:t>
                      </a:r>
                      <a:r>
                        <a:rPr lang="en-US" sz="1600" dirty="0" smtClean="0"/>
                        <a:t>; low </a:t>
                      </a:r>
                      <a:r>
                        <a:rPr lang="en-US" sz="1600" dirty="0" err="1" smtClean="0"/>
                        <a:t>sidelobes</a:t>
                      </a:r>
                      <a:r>
                        <a:rPr lang="en-US" sz="1600" dirty="0" smtClean="0"/>
                        <a:t>, excellent</a:t>
                      </a:r>
                      <a:r>
                        <a:rPr lang="en-US" sz="1600" baseline="0" dirty="0" smtClean="0"/>
                        <a:t> x-pol; </a:t>
                      </a:r>
                      <a:r>
                        <a:rPr lang="en-US" sz="1600" baseline="0" dirty="0" err="1" smtClean="0"/>
                        <a:t>const</a:t>
                      </a:r>
                      <a:r>
                        <a:rPr lang="en-US" sz="1600" baseline="0" dirty="0" smtClean="0"/>
                        <a:t> phase </a:t>
                      </a:r>
                      <a:r>
                        <a:rPr lang="en-US" sz="1600" baseline="0" dirty="0" err="1" smtClean="0"/>
                        <a:t>ctr</a:t>
                      </a:r>
                      <a:r>
                        <a:rPr lang="en-US" sz="1600" baseline="0" dirty="0" smtClean="0"/>
                        <a:t>; </a:t>
                      </a:r>
                      <a:r>
                        <a:rPr lang="en-US" sz="1600" b="1" baseline="0" dirty="0" smtClean="0">
                          <a:solidFill>
                            <a:srgbClr val="00B050"/>
                          </a:solidFill>
                        </a:rPr>
                        <a:t>can be designed for different </a:t>
                      </a:r>
                      <a:r>
                        <a:rPr lang="en-US" sz="1600" b="1" baseline="0" dirty="0" err="1" smtClean="0">
                          <a:solidFill>
                            <a:srgbClr val="00B050"/>
                          </a:solidFill>
                        </a:rPr>
                        <a:t>beamwidths</a:t>
                      </a:r>
                      <a:endParaRPr lang="en-US" sz="1600" b="1" dirty="0">
                        <a:solidFill>
                          <a:srgbClr val="00B050"/>
                        </a:solidFill>
                      </a:endParaRPr>
                    </a:p>
                  </a:txBody>
                  <a:tcPr anchor="ctr"/>
                </a:tc>
                <a:tc>
                  <a:txBody>
                    <a:bodyPr/>
                    <a:lstStyle/>
                    <a:p>
                      <a:pPr algn="ctr"/>
                      <a:r>
                        <a:rPr lang="en-US" sz="1600" dirty="0" smtClean="0"/>
                        <a:t>75-85%</a:t>
                      </a:r>
                      <a:endParaRPr lang="en-US" sz="1600" dirty="0"/>
                    </a:p>
                  </a:txBody>
                  <a:tcPr anchor="ctr"/>
                </a:tc>
                <a:tc>
                  <a:txBody>
                    <a:bodyPr/>
                    <a:lstStyle/>
                    <a:p>
                      <a:pPr algn="ctr"/>
                      <a:r>
                        <a:rPr lang="en-US" sz="1600" dirty="0" smtClean="0"/>
                        <a:t>50 Ohm single-ended</a:t>
                      </a:r>
                      <a:endParaRPr lang="en-US" sz="1600" dirty="0"/>
                    </a:p>
                  </a:txBody>
                  <a:tcPr anchor="ctr"/>
                </a:tc>
                <a:tc>
                  <a:txBody>
                    <a:bodyPr/>
                    <a:lstStyle/>
                    <a:p>
                      <a:pPr algn="ctr"/>
                      <a:r>
                        <a:rPr lang="en-US" sz="1600" b="1" dirty="0" smtClean="0">
                          <a:solidFill>
                            <a:srgbClr val="FF0000"/>
                          </a:solidFill>
                        </a:rPr>
                        <a:t>2:1</a:t>
                      </a:r>
                      <a:endParaRPr lang="en-US" sz="1600" b="1" dirty="0">
                        <a:solidFill>
                          <a:srgbClr val="FF0000"/>
                        </a:solidFill>
                      </a:endParaRPr>
                    </a:p>
                  </a:txBody>
                  <a:tcPr anchor="ctr"/>
                </a:tc>
                <a:tc>
                  <a:txBody>
                    <a:bodyPr/>
                    <a:lstStyle/>
                    <a:p>
                      <a:pPr algn="ctr"/>
                      <a:r>
                        <a:rPr lang="en-US" sz="1600" dirty="0" smtClean="0"/>
                        <a:t>Low</a:t>
                      </a:r>
                      <a:r>
                        <a:rPr lang="en-US" sz="1600" baseline="0" dirty="0" smtClean="0"/>
                        <a:t> to m</a:t>
                      </a:r>
                      <a:r>
                        <a:rPr lang="en-US" sz="1600" dirty="0" smtClean="0"/>
                        <a:t>edium</a:t>
                      </a:r>
                      <a:endParaRPr lang="en-US" sz="1600" dirty="0"/>
                    </a:p>
                  </a:txBody>
                  <a:tcPr anchor="ctr"/>
                </a:tc>
              </a:tr>
              <a:tr h="801329">
                <a:tc>
                  <a:txBody>
                    <a:bodyPr/>
                    <a:lstStyle/>
                    <a:p>
                      <a:pPr algn="ctr"/>
                      <a:r>
                        <a:rPr lang="en-US" sz="1800" b="1" dirty="0" smtClean="0"/>
                        <a:t>Eleven feed</a:t>
                      </a:r>
                      <a:endParaRPr lang="en-US" sz="1800" b="1" dirty="0"/>
                    </a:p>
                  </a:txBody>
                  <a:tcPr anchor="ctr"/>
                </a:tc>
                <a:tc>
                  <a:txBody>
                    <a:bodyPr/>
                    <a:lstStyle/>
                    <a:p>
                      <a:pPr algn="ctr"/>
                      <a:r>
                        <a:rPr lang="en-US" sz="1600" dirty="0" err="1" smtClean="0"/>
                        <a:t>Const</a:t>
                      </a:r>
                      <a:r>
                        <a:rPr lang="en-US" sz="1600" dirty="0" smtClean="0"/>
                        <a:t> beamwidth w/</a:t>
                      </a:r>
                      <a:r>
                        <a:rPr lang="en-US" sz="1600" baseline="0" dirty="0" smtClean="0"/>
                        <a:t> reasonably circular beam; mediocre x-pol; </a:t>
                      </a:r>
                      <a:r>
                        <a:rPr lang="en-US" sz="1600" baseline="0" dirty="0" err="1" smtClean="0"/>
                        <a:t>const</a:t>
                      </a:r>
                      <a:r>
                        <a:rPr lang="en-US" sz="1600" baseline="0" dirty="0" smtClean="0"/>
                        <a:t> phase </a:t>
                      </a:r>
                      <a:r>
                        <a:rPr lang="en-US" sz="1600" baseline="0" dirty="0" err="1" smtClean="0"/>
                        <a:t>ctr</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r>
                        <a:rPr lang="en-US" sz="1600" b="1" baseline="0" dirty="0" smtClean="0">
                          <a:solidFill>
                            <a:srgbClr val="FF0000"/>
                          </a:solidFill>
                        </a:rPr>
                        <a:t> </a:t>
                      </a:r>
                      <a:endParaRPr lang="en-US" sz="1600" b="1" dirty="0">
                        <a:solidFill>
                          <a:srgbClr val="FF0000"/>
                        </a:solidFill>
                      </a:endParaRPr>
                    </a:p>
                  </a:txBody>
                  <a:tcPr anchor="ctr"/>
                </a:tc>
                <a:tc>
                  <a:txBody>
                    <a:bodyPr/>
                    <a:lstStyle/>
                    <a:p>
                      <a:pPr algn="ctr"/>
                      <a:r>
                        <a:rPr lang="en-US" sz="1600" dirty="0" smtClean="0"/>
                        <a:t>60-65%</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7:1</a:t>
                      </a:r>
                      <a:endParaRPr lang="en-US" sz="1600" dirty="0"/>
                    </a:p>
                  </a:txBody>
                  <a:tcPr anchor="ctr"/>
                </a:tc>
                <a:tc>
                  <a:txBody>
                    <a:bodyPr/>
                    <a:lstStyle/>
                    <a:p>
                      <a:pPr algn="ctr"/>
                      <a:r>
                        <a:rPr lang="en-US" sz="1600" baseline="0" dirty="0" smtClean="0"/>
                        <a:t>High</a:t>
                      </a:r>
                      <a:endParaRPr lang="en-US" sz="1600" dirty="0"/>
                    </a:p>
                  </a:txBody>
                  <a:tcPr anchor="ctr"/>
                </a:tc>
              </a:tr>
              <a:tr h="1099168">
                <a:tc>
                  <a:txBody>
                    <a:bodyPr/>
                    <a:lstStyle/>
                    <a:p>
                      <a:pPr algn="ctr"/>
                      <a:r>
                        <a:rPr lang="en-US" sz="1800" b="1" dirty="0" smtClean="0"/>
                        <a:t>ATA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Const</a:t>
                      </a:r>
                      <a:r>
                        <a:rPr lang="en-US" sz="1600" dirty="0" smtClean="0"/>
                        <a:t> beamwidth w/</a:t>
                      </a:r>
                      <a:r>
                        <a:rPr lang="en-US" sz="1600" baseline="0" dirty="0" smtClean="0"/>
                        <a:t> reasonably circular beam; </a:t>
                      </a:r>
                      <a:r>
                        <a:rPr lang="en-US" sz="1600" b="1" baseline="0" dirty="0" smtClean="0">
                          <a:solidFill>
                            <a:srgbClr val="FF0000"/>
                          </a:solidFill>
                        </a:rPr>
                        <a:t>mediocre to poor x-pol</a:t>
                      </a:r>
                      <a:r>
                        <a:rPr lang="en-US" sz="1600" baseline="0" dirty="0" smtClean="0"/>
                        <a:t>; </a:t>
                      </a:r>
                      <a:r>
                        <a:rPr lang="en-US" sz="1600" b="1" baseline="0" dirty="0" smtClean="0">
                          <a:solidFill>
                            <a:srgbClr val="FF0000"/>
                          </a:solidFill>
                        </a:rPr>
                        <a:t>large phase </a:t>
                      </a:r>
                      <a:r>
                        <a:rPr lang="en-US" sz="1600" b="1" baseline="0" dirty="0" err="1" smtClean="0">
                          <a:solidFill>
                            <a:srgbClr val="FF0000"/>
                          </a:solidFill>
                        </a:rPr>
                        <a:t>ctr</a:t>
                      </a:r>
                      <a:r>
                        <a:rPr lang="en-US" sz="1600" b="1" baseline="0" dirty="0" smtClean="0">
                          <a:solidFill>
                            <a:srgbClr val="FF0000"/>
                          </a:solidFill>
                        </a:rPr>
                        <a:t> variation</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r>
                        <a:rPr lang="en-US" sz="1600" b="1" baseline="0" dirty="0" smtClean="0">
                          <a:solidFill>
                            <a:srgbClr val="FF0000"/>
                          </a:solidFill>
                        </a:rPr>
                        <a:t> </a:t>
                      </a:r>
                      <a:endParaRPr lang="en-US" sz="1600" b="1" dirty="0" smtClean="0">
                        <a:solidFill>
                          <a:srgbClr val="FF0000"/>
                        </a:solidFill>
                      </a:endParaRPr>
                    </a:p>
                  </a:txBody>
                  <a:tcPr anchor="ctr"/>
                </a:tc>
                <a:tc>
                  <a:txBody>
                    <a:bodyPr/>
                    <a:lstStyle/>
                    <a:p>
                      <a:pPr algn="ctr"/>
                      <a:r>
                        <a:rPr lang="en-US" sz="1600" dirty="0" smtClean="0"/>
                        <a:t>50%</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10:1</a:t>
                      </a:r>
                      <a:endParaRPr lang="en-US" sz="1600" dirty="0"/>
                    </a:p>
                  </a:txBody>
                  <a:tcPr anchor="ctr"/>
                </a:tc>
                <a:tc>
                  <a:txBody>
                    <a:bodyPr/>
                    <a:lstStyle/>
                    <a:p>
                      <a:pPr algn="ctr"/>
                      <a:r>
                        <a:rPr lang="en-US" sz="1600" dirty="0" smtClean="0"/>
                        <a:t>Medium to high</a:t>
                      </a:r>
                      <a:endParaRPr lang="en-US" sz="1600" dirty="0"/>
                    </a:p>
                  </a:txBody>
                  <a:tcPr anchor="ctr"/>
                </a:tc>
              </a:tr>
              <a:tr h="950248">
                <a:tc>
                  <a:txBody>
                    <a:bodyPr/>
                    <a:lstStyle/>
                    <a:p>
                      <a:pPr algn="ctr"/>
                      <a:r>
                        <a:rPr lang="en-US" sz="1800" b="1" dirty="0" smtClean="0"/>
                        <a:t>QSC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Const</a:t>
                      </a:r>
                      <a:r>
                        <a:rPr lang="en-US" sz="1600" dirty="0" smtClean="0"/>
                        <a:t> beamwidth w/</a:t>
                      </a:r>
                      <a:r>
                        <a:rPr lang="en-US" sz="1600" baseline="0" dirty="0" smtClean="0"/>
                        <a:t> reasonably circular beam; </a:t>
                      </a:r>
                      <a:r>
                        <a:rPr lang="en-US" sz="1600" b="1" baseline="0" dirty="0" smtClean="0">
                          <a:solidFill>
                            <a:srgbClr val="FF0000"/>
                          </a:solidFill>
                        </a:rPr>
                        <a:t>mediocre to poor x-pol</a:t>
                      </a:r>
                      <a:r>
                        <a:rPr lang="en-US" sz="1600" baseline="0" dirty="0" smtClean="0"/>
                        <a:t>; </a:t>
                      </a:r>
                      <a:r>
                        <a:rPr lang="en-US" sz="1600" b="1" baseline="0" dirty="0" smtClean="0">
                          <a:solidFill>
                            <a:srgbClr val="FF0000"/>
                          </a:solidFill>
                        </a:rPr>
                        <a:t>??? phase </a:t>
                      </a:r>
                      <a:r>
                        <a:rPr lang="en-US" sz="1600" b="1" baseline="0" dirty="0" err="1" smtClean="0">
                          <a:solidFill>
                            <a:srgbClr val="FF0000"/>
                          </a:solidFill>
                        </a:rPr>
                        <a:t>ctr</a:t>
                      </a:r>
                      <a:r>
                        <a:rPr lang="en-US" sz="1600" b="1" baseline="0" dirty="0" smtClean="0">
                          <a:solidFill>
                            <a:srgbClr val="FF0000"/>
                          </a:solidFill>
                        </a:rPr>
                        <a:t> variation</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endParaRPr lang="en-US" sz="1600" dirty="0"/>
                    </a:p>
                  </a:txBody>
                  <a:tcPr anchor="ctr"/>
                </a:tc>
                <a:tc>
                  <a:txBody>
                    <a:bodyPr/>
                    <a:lstStyle/>
                    <a:p>
                      <a:pPr algn="ctr"/>
                      <a:r>
                        <a:rPr lang="en-US" sz="1600" dirty="0" smtClean="0"/>
                        <a:t>60%</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10:1</a:t>
                      </a:r>
                      <a:endParaRPr lang="en-US" sz="1600" dirty="0"/>
                    </a:p>
                  </a:txBody>
                  <a:tcPr anchor="ctr"/>
                </a:tc>
                <a:tc>
                  <a:txBody>
                    <a:bodyPr/>
                    <a:lstStyle/>
                    <a:p>
                      <a:pPr algn="ctr"/>
                      <a:r>
                        <a:rPr lang="en-US" sz="1600" dirty="0" smtClean="0"/>
                        <a:t>???</a:t>
                      </a:r>
                      <a:endParaRPr lang="en-US" sz="1600" dirty="0"/>
                    </a:p>
                  </a:txBody>
                  <a:tcPr anchor="ctr"/>
                </a:tc>
              </a:tr>
              <a:tr h="801329">
                <a:tc>
                  <a:txBody>
                    <a:bodyPr/>
                    <a:lstStyle/>
                    <a:p>
                      <a:pPr algn="ctr"/>
                      <a:r>
                        <a:rPr lang="en-US" sz="1800" b="1" dirty="0" smtClean="0"/>
                        <a:t>Sinuous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Mediocre beamwidth stability w/</a:t>
                      </a:r>
                      <a:r>
                        <a:rPr lang="en-US" sz="1600" baseline="0" dirty="0" smtClean="0"/>
                        <a:t> </a:t>
                      </a:r>
                      <a:r>
                        <a:rPr lang="en-US" sz="1600" b="1" baseline="0" dirty="0" smtClean="0">
                          <a:solidFill>
                            <a:srgbClr val="FF0000"/>
                          </a:solidFill>
                        </a:rPr>
                        <a:t>elliptical beam;</a:t>
                      </a:r>
                      <a:r>
                        <a:rPr lang="en-US" sz="1600" baseline="0" dirty="0" smtClean="0"/>
                        <a:t> </a:t>
                      </a:r>
                      <a:r>
                        <a:rPr lang="en-US" sz="1600" b="0" baseline="0" dirty="0" smtClean="0">
                          <a:solidFill>
                            <a:schemeClr val="tx1"/>
                          </a:solidFill>
                        </a:rPr>
                        <a:t>mediocre x-pol</a:t>
                      </a:r>
                      <a:r>
                        <a:rPr lang="en-US" sz="1600" baseline="0" dirty="0" smtClean="0"/>
                        <a:t>; </a:t>
                      </a:r>
                      <a:r>
                        <a:rPr lang="en-US" sz="1600" baseline="0" dirty="0" err="1" smtClean="0"/>
                        <a:t>const</a:t>
                      </a:r>
                      <a:r>
                        <a:rPr lang="en-US" sz="1600" b="1" baseline="0" dirty="0" smtClean="0">
                          <a:solidFill>
                            <a:srgbClr val="FF0000"/>
                          </a:solidFill>
                        </a:rPr>
                        <a:t> </a:t>
                      </a:r>
                      <a:r>
                        <a:rPr lang="en-US" sz="1600" b="0" baseline="0" dirty="0" smtClean="0">
                          <a:solidFill>
                            <a:schemeClr val="tx1"/>
                          </a:solidFill>
                        </a:rPr>
                        <a:t>phase </a:t>
                      </a:r>
                      <a:r>
                        <a:rPr lang="en-US" sz="1600" b="0" baseline="0" dirty="0" err="1" smtClean="0">
                          <a:solidFill>
                            <a:schemeClr val="tx1"/>
                          </a:solidFill>
                        </a:rPr>
                        <a:t>ctr</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endParaRPr lang="en-US" sz="1600" dirty="0" smtClean="0"/>
                    </a:p>
                  </a:txBody>
                  <a:tcPr anchor="ctr"/>
                </a:tc>
                <a:tc>
                  <a:txBody>
                    <a:bodyPr/>
                    <a:lstStyle/>
                    <a:p>
                      <a:pPr algn="ctr"/>
                      <a:r>
                        <a:rPr lang="en-US" sz="1600" dirty="0" smtClean="0"/>
                        <a:t>60%???</a:t>
                      </a:r>
                      <a:endParaRPr lang="en-US" sz="1600" dirty="0"/>
                    </a:p>
                  </a:txBody>
                  <a:tcPr anchor="ctr"/>
                </a:tc>
                <a:tc>
                  <a:txBody>
                    <a:bodyPr/>
                    <a:lstStyle/>
                    <a:p>
                      <a:pPr algn="ctr"/>
                      <a:r>
                        <a:rPr lang="en-US" sz="1600" b="1" dirty="0" smtClean="0">
                          <a:solidFill>
                            <a:srgbClr val="FF0000"/>
                          </a:solidFill>
                        </a:rPr>
                        <a:t>260</a:t>
                      </a:r>
                      <a:r>
                        <a:rPr lang="en-US" sz="1600" b="1" baseline="0" dirty="0" smtClean="0">
                          <a:solidFill>
                            <a:srgbClr val="FF0000"/>
                          </a:solidFill>
                        </a:rPr>
                        <a:t> Ohm differential</a:t>
                      </a:r>
                      <a:endParaRPr lang="en-US" sz="1600" b="1" dirty="0">
                        <a:solidFill>
                          <a:srgbClr val="FF0000"/>
                        </a:solidFill>
                      </a:endParaRPr>
                    </a:p>
                  </a:txBody>
                  <a:tcPr anchor="ctr"/>
                </a:tc>
                <a:tc>
                  <a:txBody>
                    <a:bodyPr/>
                    <a:lstStyle/>
                    <a:p>
                      <a:pPr algn="ctr"/>
                      <a:r>
                        <a:rPr lang="en-US" sz="1600" dirty="0" smtClean="0"/>
                        <a:t>4:1</a:t>
                      </a:r>
                      <a:endParaRPr lang="en-US" sz="1600" dirty="0"/>
                    </a:p>
                  </a:txBody>
                  <a:tcPr anchor="ctr"/>
                </a:tc>
                <a:tc>
                  <a:txBody>
                    <a:bodyPr/>
                    <a:lstStyle/>
                    <a:p>
                      <a:pPr algn="ctr"/>
                      <a:r>
                        <a:rPr lang="en-US" sz="1600" dirty="0" smtClean="0"/>
                        <a:t>Medium</a:t>
                      </a:r>
                      <a:endParaRPr lang="en-US" sz="1600" dirty="0"/>
                    </a:p>
                  </a:txBody>
                  <a:tcPr anchor="ctr"/>
                </a:tc>
              </a:tr>
            </a:tbl>
          </a:graphicData>
        </a:graphic>
      </p:graphicFrame>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854943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811501228"/>
              </p:ext>
            </p:extLst>
          </p:nvPr>
        </p:nvGraphicFramePr>
        <p:xfrm>
          <a:off x="127102" y="1032544"/>
          <a:ext cx="8918371" cy="5825456"/>
        </p:xfrm>
        <a:graphic>
          <a:graphicData uri="http://schemas.openxmlformats.org/drawingml/2006/table">
            <a:tbl>
              <a:tblPr firstRow="1" bandRow="1">
                <a:tableStyleId>{5C22544A-7EE6-4342-B048-85BDC9FD1C3A}</a:tableStyleId>
              </a:tblPr>
              <a:tblGrid>
                <a:gridCol w="1246911"/>
                <a:gridCol w="3562599"/>
                <a:gridCol w="1187531"/>
                <a:gridCol w="1282535"/>
                <a:gridCol w="606731"/>
                <a:gridCol w="1032064"/>
              </a:tblGrid>
              <a:tr h="785801">
                <a:tc>
                  <a:txBody>
                    <a:bodyPr/>
                    <a:lstStyle/>
                    <a:p>
                      <a:pPr algn="ctr"/>
                      <a:r>
                        <a:rPr lang="en-US" sz="1800" dirty="0" smtClean="0"/>
                        <a:t>Type</a:t>
                      </a:r>
                      <a:endParaRPr lang="en-US" sz="1800" dirty="0"/>
                    </a:p>
                  </a:txBody>
                  <a:tcPr anchor="ctr"/>
                </a:tc>
                <a:tc>
                  <a:txBody>
                    <a:bodyPr/>
                    <a:lstStyle/>
                    <a:p>
                      <a:pPr algn="ctr"/>
                      <a:r>
                        <a:rPr lang="en-US" sz="1800" dirty="0" smtClean="0"/>
                        <a:t>Radiation pattern features</a:t>
                      </a:r>
                      <a:endParaRPr lang="en-US" sz="1800" dirty="0"/>
                    </a:p>
                  </a:txBody>
                  <a:tcPr anchor="ctr"/>
                </a:tc>
                <a:tc>
                  <a:txBody>
                    <a:bodyPr/>
                    <a:lstStyle/>
                    <a:p>
                      <a:pPr algn="ctr"/>
                      <a:r>
                        <a:rPr lang="en-US" sz="1800" dirty="0" smtClean="0"/>
                        <a:t>Typical aperture efficiency</a:t>
                      </a:r>
                      <a:endParaRPr lang="en-US" sz="1800" dirty="0"/>
                    </a:p>
                  </a:txBody>
                  <a:tcPr anchor="ctr"/>
                </a:tc>
                <a:tc>
                  <a:txBody>
                    <a:bodyPr/>
                    <a:lstStyle/>
                    <a:p>
                      <a:pPr algn="ctr"/>
                      <a:r>
                        <a:rPr lang="en-US" sz="1800" dirty="0" smtClean="0"/>
                        <a:t>Input Impedance</a:t>
                      </a:r>
                      <a:endParaRPr lang="en-US" sz="1800" dirty="0"/>
                    </a:p>
                  </a:txBody>
                  <a:tcPr anchor="ctr"/>
                </a:tc>
                <a:tc>
                  <a:txBody>
                    <a:bodyPr/>
                    <a:lstStyle/>
                    <a:p>
                      <a:pPr algn="ctr"/>
                      <a:r>
                        <a:rPr lang="en-US" sz="1800" dirty="0" smtClean="0"/>
                        <a:t>BW</a:t>
                      </a:r>
                      <a:endParaRPr lang="en-US" sz="1800" dirty="0"/>
                    </a:p>
                  </a:txBody>
                  <a:tcPr anchor="ctr"/>
                </a:tc>
                <a:tc>
                  <a:txBody>
                    <a:bodyPr/>
                    <a:lstStyle/>
                    <a:p>
                      <a:pPr algn="ctr"/>
                      <a:r>
                        <a:rPr lang="en-US" sz="1800" dirty="0" smtClean="0"/>
                        <a:t>Cost Estimate</a:t>
                      </a:r>
                      <a:endParaRPr lang="en-US" sz="1800" dirty="0"/>
                    </a:p>
                  </a:txBody>
                  <a:tcPr anchor="ctr"/>
                </a:tc>
              </a:tr>
              <a:tr h="1099168">
                <a:tc>
                  <a:txBody>
                    <a:bodyPr/>
                    <a:lstStyle/>
                    <a:p>
                      <a:pPr algn="ctr"/>
                      <a:r>
                        <a:rPr lang="en-US" sz="1800" b="1" dirty="0" smtClean="0"/>
                        <a:t>Corrugated horn</a:t>
                      </a:r>
                      <a:endParaRPr lang="en-US" sz="1800" b="1" dirty="0"/>
                    </a:p>
                  </a:txBody>
                  <a:tcPr anchor="ctr"/>
                </a:tc>
                <a:tc>
                  <a:txBody>
                    <a:bodyPr/>
                    <a:lstStyle/>
                    <a:p>
                      <a:pPr algn="ctr"/>
                      <a:r>
                        <a:rPr lang="en-US" sz="1600" dirty="0" smtClean="0"/>
                        <a:t>Almost Gaussian beam, constant with </a:t>
                      </a:r>
                      <a:r>
                        <a:rPr lang="en-US" sz="1600" dirty="0" err="1" smtClean="0"/>
                        <a:t>freq</a:t>
                      </a:r>
                      <a:r>
                        <a:rPr lang="en-US" sz="1600" dirty="0" smtClean="0"/>
                        <a:t>; low </a:t>
                      </a:r>
                      <a:r>
                        <a:rPr lang="en-US" sz="1600" dirty="0" err="1" smtClean="0"/>
                        <a:t>sidelobes</a:t>
                      </a:r>
                      <a:r>
                        <a:rPr lang="en-US" sz="1600" dirty="0" smtClean="0"/>
                        <a:t>, excellent</a:t>
                      </a:r>
                      <a:r>
                        <a:rPr lang="en-US" sz="1600" baseline="0" dirty="0" smtClean="0"/>
                        <a:t> x-pol; </a:t>
                      </a:r>
                      <a:r>
                        <a:rPr lang="en-US" sz="1600" baseline="0" dirty="0" err="1" smtClean="0"/>
                        <a:t>const</a:t>
                      </a:r>
                      <a:r>
                        <a:rPr lang="en-US" sz="1600" baseline="0" dirty="0" smtClean="0"/>
                        <a:t> phase </a:t>
                      </a:r>
                      <a:r>
                        <a:rPr lang="en-US" sz="1600" baseline="0" dirty="0" err="1" smtClean="0"/>
                        <a:t>ctr</a:t>
                      </a:r>
                      <a:r>
                        <a:rPr lang="en-US" sz="1600" baseline="0" dirty="0" smtClean="0"/>
                        <a:t>; </a:t>
                      </a:r>
                      <a:r>
                        <a:rPr lang="en-US" sz="1600" b="1" baseline="0" dirty="0" smtClean="0">
                          <a:solidFill>
                            <a:srgbClr val="00B050"/>
                          </a:solidFill>
                        </a:rPr>
                        <a:t>can be designed for different </a:t>
                      </a:r>
                      <a:r>
                        <a:rPr lang="en-US" sz="1600" b="1" baseline="0" dirty="0" err="1" smtClean="0">
                          <a:solidFill>
                            <a:srgbClr val="00B050"/>
                          </a:solidFill>
                        </a:rPr>
                        <a:t>beamwidths</a:t>
                      </a:r>
                      <a:endParaRPr lang="en-US" sz="1600" b="1" dirty="0">
                        <a:solidFill>
                          <a:srgbClr val="00B050"/>
                        </a:solidFill>
                      </a:endParaRPr>
                    </a:p>
                  </a:txBody>
                  <a:tcPr anchor="ctr"/>
                </a:tc>
                <a:tc>
                  <a:txBody>
                    <a:bodyPr/>
                    <a:lstStyle/>
                    <a:p>
                      <a:pPr algn="ctr"/>
                      <a:r>
                        <a:rPr lang="en-US" sz="1600" dirty="0" smtClean="0"/>
                        <a:t>75-85%</a:t>
                      </a:r>
                      <a:endParaRPr lang="en-US" sz="1600" dirty="0"/>
                    </a:p>
                  </a:txBody>
                  <a:tcPr anchor="ctr"/>
                </a:tc>
                <a:tc>
                  <a:txBody>
                    <a:bodyPr/>
                    <a:lstStyle/>
                    <a:p>
                      <a:pPr algn="ctr"/>
                      <a:r>
                        <a:rPr lang="en-US" sz="1600" dirty="0" smtClean="0"/>
                        <a:t>50 Ohm single-ended</a:t>
                      </a:r>
                      <a:endParaRPr lang="en-US" sz="1600" dirty="0"/>
                    </a:p>
                  </a:txBody>
                  <a:tcPr anchor="ctr"/>
                </a:tc>
                <a:tc>
                  <a:txBody>
                    <a:bodyPr/>
                    <a:lstStyle/>
                    <a:p>
                      <a:pPr algn="ctr"/>
                      <a:r>
                        <a:rPr lang="en-US" sz="1600" b="1" dirty="0" smtClean="0">
                          <a:solidFill>
                            <a:srgbClr val="FF0000"/>
                          </a:solidFill>
                        </a:rPr>
                        <a:t>2:1</a:t>
                      </a:r>
                      <a:endParaRPr lang="en-US" sz="1600" b="1" dirty="0">
                        <a:solidFill>
                          <a:srgbClr val="FF0000"/>
                        </a:solidFill>
                      </a:endParaRPr>
                    </a:p>
                  </a:txBody>
                  <a:tcPr anchor="ctr"/>
                </a:tc>
                <a:tc>
                  <a:txBody>
                    <a:bodyPr/>
                    <a:lstStyle/>
                    <a:p>
                      <a:pPr algn="ctr"/>
                      <a:r>
                        <a:rPr lang="en-US" sz="1600" dirty="0" smtClean="0"/>
                        <a:t>Low</a:t>
                      </a:r>
                      <a:r>
                        <a:rPr lang="en-US" sz="1600" baseline="0" dirty="0" smtClean="0"/>
                        <a:t> to m</a:t>
                      </a:r>
                      <a:r>
                        <a:rPr lang="en-US" sz="1600" dirty="0" smtClean="0"/>
                        <a:t>edium</a:t>
                      </a:r>
                      <a:endParaRPr lang="en-US" sz="1600" dirty="0"/>
                    </a:p>
                  </a:txBody>
                  <a:tcPr anchor="ctr"/>
                </a:tc>
              </a:tr>
              <a:tr h="801329">
                <a:tc>
                  <a:txBody>
                    <a:bodyPr/>
                    <a:lstStyle/>
                    <a:p>
                      <a:pPr algn="ctr"/>
                      <a:r>
                        <a:rPr lang="en-US" sz="1800" b="1" dirty="0" smtClean="0"/>
                        <a:t>Eleven feed</a:t>
                      </a:r>
                      <a:endParaRPr lang="en-US" sz="1800" b="1" dirty="0"/>
                    </a:p>
                  </a:txBody>
                  <a:tcPr anchor="ctr"/>
                </a:tc>
                <a:tc>
                  <a:txBody>
                    <a:bodyPr/>
                    <a:lstStyle/>
                    <a:p>
                      <a:pPr algn="ctr"/>
                      <a:r>
                        <a:rPr lang="en-US" sz="1600" dirty="0" err="1" smtClean="0"/>
                        <a:t>Const</a:t>
                      </a:r>
                      <a:r>
                        <a:rPr lang="en-US" sz="1600" dirty="0" smtClean="0"/>
                        <a:t> beamwidth w/</a:t>
                      </a:r>
                      <a:r>
                        <a:rPr lang="en-US" sz="1600" baseline="0" dirty="0" smtClean="0"/>
                        <a:t> reasonably circular beam; mediocre x-pol; </a:t>
                      </a:r>
                      <a:r>
                        <a:rPr lang="en-US" sz="1600" baseline="0" dirty="0" err="1" smtClean="0"/>
                        <a:t>const</a:t>
                      </a:r>
                      <a:r>
                        <a:rPr lang="en-US" sz="1600" baseline="0" dirty="0" smtClean="0"/>
                        <a:t> phase </a:t>
                      </a:r>
                      <a:r>
                        <a:rPr lang="en-US" sz="1600" baseline="0" dirty="0" err="1" smtClean="0"/>
                        <a:t>ctr</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r>
                        <a:rPr lang="en-US" sz="1600" b="1" baseline="0" dirty="0" smtClean="0">
                          <a:solidFill>
                            <a:srgbClr val="FF0000"/>
                          </a:solidFill>
                        </a:rPr>
                        <a:t> </a:t>
                      </a:r>
                      <a:endParaRPr lang="en-US" sz="1600" b="1" dirty="0">
                        <a:solidFill>
                          <a:srgbClr val="FF0000"/>
                        </a:solidFill>
                      </a:endParaRPr>
                    </a:p>
                  </a:txBody>
                  <a:tcPr anchor="ctr"/>
                </a:tc>
                <a:tc>
                  <a:txBody>
                    <a:bodyPr/>
                    <a:lstStyle/>
                    <a:p>
                      <a:pPr algn="ctr"/>
                      <a:r>
                        <a:rPr lang="en-US" sz="1600" dirty="0" smtClean="0"/>
                        <a:t>60-65%</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7:1</a:t>
                      </a:r>
                      <a:endParaRPr lang="en-US" sz="1600" dirty="0"/>
                    </a:p>
                  </a:txBody>
                  <a:tcPr anchor="ctr"/>
                </a:tc>
                <a:tc>
                  <a:txBody>
                    <a:bodyPr/>
                    <a:lstStyle/>
                    <a:p>
                      <a:pPr algn="ctr"/>
                      <a:r>
                        <a:rPr lang="en-US" sz="1600" baseline="0" dirty="0" smtClean="0"/>
                        <a:t>High</a:t>
                      </a:r>
                      <a:endParaRPr lang="en-US" sz="1600" dirty="0"/>
                    </a:p>
                  </a:txBody>
                  <a:tcPr anchor="ctr"/>
                </a:tc>
              </a:tr>
              <a:tr h="1099168">
                <a:tc>
                  <a:txBody>
                    <a:bodyPr/>
                    <a:lstStyle/>
                    <a:p>
                      <a:pPr algn="ctr"/>
                      <a:r>
                        <a:rPr lang="en-US" sz="1800" b="1" dirty="0" smtClean="0"/>
                        <a:t>ATA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Const</a:t>
                      </a:r>
                      <a:r>
                        <a:rPr lang="en-US" sz="1600" dirty="0" smtClean="0"/>
                        <a:t> beamwidth w/</a:t>
                      </a:r>
                      <a:r>
                        <a:rPr lang="en-US" sz="1600" baseline="0" dirty="0" smtClean="0"/>
                        <a:t> reasonably circular beam; </a:t>
                      </a:r>
                      <a:r>
                        <a:rPr lang="en-US" sz="1600" b="1" baseline="0" dirty="0" smtClean="0">
                          <a:solidFill>
                            <a:srgbClr val="FF0000"/>
                          </a:solidFill>
                        </a:rPr>
                        <a:t>mediocre to poor x-pol</a:t>
                      </a:r>
                      <a:r>
                        <a:rPr lang="en-US" sz="1600" baseline="0" dirty="0" smtClean="0"/>
                        <a:t>; </a:t>
                      </a:r>
                      <a:r>
                        <a:rPr lang="en-US" sz="1600" b="1" baseline="0" dirty="0" smtClean="0">
                          <a:solidFill>
                            <a:srgbClr val="FF0000"/>
                          </a:solidFill>
                        </a:rPr>
                        <a:t>large phase </a:t>
                      </a:r>
                      <a:r>
                        <a:rPr lang="en-US" sz="1600" b="1" baseline="0" dirty="0" err="1" smtClean="0">
                          <a:solidFill>
                            <a:srgbClr val="FF0000"/>
                          </a:solidFill>
                        </a:rPr>
                        <a:t>ctr</a:t>
                      </a:r>
                      <a:r>
                        <a:rPr lang="en-US" sz="1600" b="1" baseline="0" dirty="0" smtClean="0">
                          <a:solidFill>
                            <a:srgbClr val="FF0000"/>
                          </a:solidFill>
                        </a:rPr>
                        <a:t> variation</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r>
                        <a:rPr lang="en-US" sz="1600" b="1" baseline="0" dirty="0" smtClean="0">
                          <a:solidFill>
                            <a:srgbClr val="FF0000"/>
                          </a:solidFill>
                        </a:rPr>
                        <a:t> </a:t>
                      </a:r>
                      <a:endParaRPr lang="en-US" sz="1600" b="1" dirty="0" smtClean="0">
                        <a:solidFill>
                          <a:srgbClr val="FF0000"/>
                        </a:solidFill>
                      </a:endParaRPr>
                    </a:p>
                  </a:txBody>
                  <a:tcPr anchor="ctr"/>
                </a:tc>
                <a:tc>
                  <a:txBody>
                    <a:bodyPr/>
                    <a:lstStyle/>
                    <a:p>
                      <a:pPr algn="ctr"/>
                      <a:r>
                        <a:rPr lang="en-US" sz="1600" dirty="0" smtClean="0"/>
                        <a:t>50%</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10:1</a:t>
                      </a:r>
                      <a:endParaRPr lang="en-US" sz="1600" dirty="0"/>
                    </a:p>
                  </a:txBody>
                  <a:tcPr anchor="ctr"/>
                </a:tc>
                <a:tc>
                  <a:txBody>
                    <a:bodyPr/>
                    <a:lstStyle/>
                    <a:p>
                      <a:pPr algn="ctr"/>
                      <a:r>
                        <a:rPr lang="en-US" sz="1600" dirty="0" smtClean="0"/>
                        <a:t>Medium to high</a:t>
                      </a:r>
                      <a:endParaRPr lang="en-US" sz="1600" dirty="0"/>
                    </a:p>
                  </a:txBody>
                  <a:tcPr anchor="ctr"/>
                </a:tc>
              </a:tr>
              <a:tr h="950248">
                <a:tc>
                  <a:txBody>
                    <a:bodyPr/>
                    <a:lstStyle/>
                    <a:p>
                      <a:pPr algn="ctr"/>
                      <a:r>
                        <a:rPr lang="en-US" sz="1800" b="1" dirty="0" smtClean="0"/>
                        <a:t>QSC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Const</a:t>
                      </a:r>
                      <a:r>
                        <a:rPr lang="en-US" sz="1600" dirty="0" smtClean="0"/>
                        <a:t> beamwidth w/</a:t>
                      </a:r>
                      <a:r>
                        <a:rPr lang="en-US" sz="1600" baseline="0" dirty="0" smtClean="0"/>
                        <a:t> reasonably circular beam; </a:t>
                      </a:r>
                      <a:r>
                        <a:rPr lang="en-US" sz="1600" b="1" baseline="0" dirty="0" smtClean="0">
                          <a:solidFill>
                            <a:srgbClr val="FF0000"/>
                          </a:solidFill>
                        </a:rPr>
                        <a:t>mediocre to poor x-pol</a:t>
                      </a:r>
                      <a:r>
                        <a:rPr lang="en-US" sz="1600" baseline="0" dirty="0" smtClean="0"/>
                        <a:t>; </a:t>
                      </a:r>
                      <a:r>
                        <a:rPr lang="en-US" sz="1600" b="1" baseline="0" dirty="0" smtClean="0">
                          <a:solidFill>
                            <a:srgbClr val="FF0000"/>
                          </a:solidFill>
                        </a:rPr>
                        <a:t>??? phase </a:t>
                      </a:r>
                      <a:r>
                        <a:rPr lang="en-US" sz="1600" b="1" baseline="0" dirty="0" err="1" smtClean="0">
                          <a:solidFill>
                            <a:srgbClr val="FF0000"/>
                          </a:solidFill>
                        </a:rPr>
                        <a:t>ctr</a:t>
                      </a:r>
                      <a:r>
                        <a:rPr lang="en-US" sz="1600" b="1" baseline="0" dirty="0" smtClean="0">
                          <a:solidFill>
                            <a:srgbClr val="FF0000"/>
                          </a:solidFill>
                        </a:rPr>
                        <a:t> variation</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endParaRPr lang="en-US" sz="1600" dirty="0"/>
                    </a:p>
                  </a:txBody>
                  <a:tcPr anchor="ctr"/>
                </a:tc>
                <a:tc>
                  <a:txBody>
                    <a:bodyPr/>
                    <a:lstStyle/>
                    <a:p>
                      <a:pPr algn="ctr"/>
                      <a:r>
                        <a:rPr lang="en-US" sz="1600" dirty="0" smtClean="0"/>
                        <a:t>60%</a:t>
                      </a:r>
                      <a:endParaRPr lang="en-US" sz="1600" dirty="0"/>
                    </a:p>
                  </a:txBody>
                  <a:tcPr anchor="ctr"/>
                </a:tc>
                <a:tc>
                  <a:txBody>
                    <a:bodyPr/>
                    <a:lstStyle/>
                    <a:p>
                      <a:pPr algn="ctr"/>
                      <a:r>
                        <a:rPr lang="en-US" sz="1600" b="1" dirty="0" smtClean="0">
                          <a:solidFill>
                            <a:srgbClr val="FF0000"/>
                          </a:solidFill>
                        </a:rPr>
                        <a:t>200 Ohm differential</a:t>
                      </a:r>
                      <a:endParaRPr lang="en-US" sz="1600" b="1" dirty="0">
                        <a:solidFill>
                          <a:srgbClr val="FF0000"/>
                        </a:solidFill>
                      </a:endParaRPr>
                    </a:p>
                  </a:txBody>
                  <a:tcPr anchor="ctr"/>
                </a:tc>
                <a:tc>
                  <a:txBody>
                    <a:bodyPr/>
                    <a:lstStyle/>
                    <a:p>
                      <a:pPr algn="ctr"/>
                      <a:r>
                        <a:rPr lang="en-US" sz="1600" dirty="0" smtClean="0"/>
                        <a:t>10:1</a:t>
                      </a:r>
                      <a:endParaRPr lang="en-US" sz="1600" dirty="0"/>
                    </a:p>
                  </a:txBody>
                  <a:tcPr anchor="ctr"/>
                </a:tc>
                <a:tc>
                  <a:txBody>
                    <a:bodyPr/>
                    <a:lstStyle/>
                    <a:p>
                      <a:pPr algn="ctr"/>
                      <a:r>
                        <a:rPr lang="en-US" sz="1600" dirty="0" smtClean="0"/>
                        <a:t>???</a:t>
                      </a:r>
                      <a:endParaRPr lang="en-US" sz="1600" dirty="0"/>
                    </a:p>
                  </a:txBody>
                  <a:tcPr anchor="ctr"/>
                </a:tc>
              </a:tr>
              <a:tr h="801329">
                <a:tc>
                  <a:txBody>
                    <a:bodyPr/>
                    <a:lstStyle/>
                    <a:p>
                      <a:pPr algn="ctr"/>
                      <a:r>
                        <a:rPr lang="en-US" sz="1800" b="1" dirty="0" smtClean="0"/>
                        <a:t>Sinuous feed</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Mediocre beamwidth stability w/</a:t>
                      </a:r>
                      <a:r>
                        <a:rPr lang="en-US" sz="1600" baseline="0" dirty="0" smtClean="0"/>
                        <a:t> </a:t>
                      </a:r>
                      <a:r>
                        <a:rPr lang="en-US" sz="1600" b="1" baseline="0" dirty="0" smtClean="0">
                          <a:solidFill>
                            <a:srgbClr val="FF0000"/>
                          </a:solidFill>
                        </a:rPr>
                        <a:t>elliptical beam;</a:t>
                      </a:r>
                      <a:r>
                        <a:rPr lang="en-US" sz="1600" baseline="0" dirty="0" smtClean="0"/>
                        <a:t> </a:t>
                      </a:r>
                      <a:r>
                        <a:rPr lang="en-US" sz="1600" b="0" baseline="0" dirty="0" smtClean="0">
                          <a:solidFill>
                            <a:schemeClr val="tx1"/>
                          </a:solidFill>
                        </a:rPr>
                        <a:t>mediocre x-pol</a:t>
                      </a:r>
                      <a:r>
                        <a:rPr lang="en-US" sz="1600" baseline="0" dirty="0" smtClean="0"/>
                        <a:t>; </a:t>
                      </a:r>
                      <a:r>
                        <a:rPr lang="en-US" sz="1600" baseline="0" dirty="0" err="1" smtClean="0"/>
                        <a:t>const</a:t>
                      </a:r>
                      <a:r>
                        <a:rPr lang="en-US" sz="1600" b="1" baseline="0" dirty="0" smtClean="0">
                          <a:solidFill>
                            <a:srgbClr val="FF0000"/>
                          </a:solidFill>
                        </a:rPr>
                        <a:t> </a:t>
                      </a:r>
                      <a:r>
                        <a:rPr lang="en-US" sz="1600" b="0" baseline="0" dirty="0" smtClean="0">
                          <a:solidFill>
                            <a:schemeClr val="tx1"/>
                          </a:solidFill>
                        </a:rPr>
                        <a:t>phase </a:t>
                      </a:r>
                      <a:r>
                        <a:rPr lang="en-US" sz="1600" b="0" baseline="0" dirty="0" err="1" smtClean="0">
                          <a:solidFill>
                            <a:schemeClr val="tx1"/>
                          </a:solidFill>
                        </a:rPr>
                        <a:t>ctr</a:t>
                      </a:r>
                      <a:r>
                        <a:rPr lang="en-US" sz="1600" baseline="0" dirty="0" smtClean="0"/>
                        <a:t>; </a:t>
                      </a:r>
                      <a:r>
                        <a:rPr lang="en-US" sz="1600" b="1" baseline="0" dirty="0" smtClean="0">
                          <a:solidFill>
                            <a:srgbClr val="FF0000"/>
                          </a:solidFill>
                        </a:rPr>
                        <a:t>tough to change </a:t>
                      </a:r>
                      <a:r>
                        <a:rPr lang="en-US" sz="1600" b="1" baseline="0" dirty="0" err="1" smtClean="0">
                          <a:solidFill>
                            <a:srgbClr val="FF0000"/>
                          </a:solidFill>
                        </a:rPr>
                        <a:t>beamwidth</a:t>
                      </a:r>
                      <a:endParaRPr lang="en-US" sz="1600" dirty="0" smtClean="0"/>
                    </a:p>
                  </a:txBody>
                  <a:tcPr anchor="ctr"/>
                </a:tc>
                <a:tc>
                  <a:txBody>
                    <a:bodyPr/>
                    <a:lstStyle/>
                    <a:p>
                      <a:pPr algn="ctr"/>
                      <a:r>
                        <a:rPr lang="en-US" sz="1600" dirty="0" smtClean="0"/>
                        <a:t>60%???</a:t>
                      </a:r>
                      <a:endParaRPr lang="en-US" sz="1600" dirty="0"/>
                    </a:p>
                  </a:txBody>
                  <a:tcPr anchor="ctr"/>
                </a:tc>
                <a:tc>
                  <a:txBody>
                    <a:bodyPr/>
                    <a:lstStyle/>
                    <a:p>
                      <a:pPr algn="ctr"/>
                      <a:r>
                        <a:rPr lang="en-US" sz="1600" b="1" dirty="0" smtClean="0">
                          <a:solidFill>
                            <a:srgbClr val="FF0000"/>
                          </a:solidFill>
                        </a:rPr>
                        <a:t>260</a:t>
                      </a:r>
                      <a:r>
                        <a:rPr lang="en-US" sz="1600" b="1" baseline="0" dirty="0" smtClean="0">
                          <a:solidFill>
                            <a:srgbClr val="FF0000"/>
                          </a:solidFill>
                        </a:rPr>
                        <a:t> Ohm differential</a:t>
                      </a:r>
                      <a:endParaRPr lang="en-US" sz="1600" b="1" dirty="0">
                        <a:solidFill>
                          <a:srgbClr val="FF0000"/>
                        </a:solidFill>
                      </a:endParaRPr>
                    </a:p>
                  </a:txBody>
                  <a:tcPr anchor="ctr"/>
                </a:tc>
                <a:tc>
                  <a:txBody>
                    <a:bodyPr/>
                    <a:lstStyle/>
                    <a:p>
                      <a:pPr algn="ctr"/>
                      <a:r>
                        <a:rPr lang="en-US" sz="1600" dirty="0" smtClean="0"/>
                        <a:t>4:1</a:t>
                      </a:r>
                      <a:endParaRPr lang="en-US" sz="1600" dirty="0"/>
                    </a:p>
                  </a:txBody>
                  <a:tcPr anchor="ctr"/>
                </a:tc>
                <a:tc>
                  <a:txBody>
                    <a:bodyPr/>
                    <a:lstStyle/>
                    <a:p>
                      <a:pPr algn="ctr"/>
                      <a:r>
                        <a:rPr lang="en-US" sz="1600" dirty="0" smtClean="0"/>
                        <a:t>Medium</a:t>
                      </a:r>
                      <a:endParaRPr lang="en-US" sz="1600" dirty="0"/>
                    </a:p>
                  </a:txBody>
                  <a:tcPr anchor="ctr"/>
                </a:tc>
              </a:tr>
            </a:tbl>
          </a:graphicData>
        </a:graphic>
      </p:graphicFrame>
      <p:sp>
        <p:nvSpPr>
          <p:cNvPr id="16" name="Title 1"/>
          <p:cNvSpPr>
            <a:spLocks noGrp="1"/>
          </p:cNvSpPr>
          <p:nvPr>
            <p:ph type="title"/>
          </p:nvPr>
        </p:nvSpPr>
        <p:spPr>
          <a:xfrm>
            <a:off x="0" y="13388"/>
            <a:ext cx="9144000" cy="1143000"/>
          </a:xfrm>
        </p:spPr>
        <p:txBody>
          <a:bodyPr>
            <a:normAutofit/>
          </a:bodyPr>
          <a:lstStyle/>
          <a:p>
            <a:r>
              <a:rPr lang="en-US" sz="3200" u="sng" dirty="0" smtClean="0"/>
              <a:t>Prior State of the Art</a:t>
            </a:r>
            <a:br>
              <a:rPr lang="en-US" sz="3200" u="sng" dirty="0" smtClean="0"/>
            </a:br>
            <a:r>
              <a:rPr lang="en-US" sz="2800" dirty="0" smtClean="0"/>
              <a:t>Corrugated horns satisfy all except </a:t>
            </a:r>
            <a:r>
              <a:rPr lang="en-US" sz="2800" i="1" dirty="0" smtClean="0"/>
              <a:t>bandwidth</a:t>
            </a:r>
            <a:endParaRPr lang="en-US" sz="3200" i="1" u="sng" dirty="0"/>
          </a:p>
        </p:txBody>
      </p:sp>
      <p:grpSp>
        <p:nvGrpSpPr>
          <p:cNvPr id="5" name="Group 4"/>
          <p:cNvGrpSpPr/>
          <p:nvPr/>
        </p:nvGrpSpPr>
        <p:grpSpPr>
          <a:xfrm>
            <a:off x="1753022" y="1222648"/>
            <a:ext cx="5894690" cy="5363090"/>
            <a:chOff x="1753020" y="1251466"/>
            <a:chExt cx="5894690" cy="5363090"/>
          </a:xfrm>
        </p:grpSpPr>
        <p:sp>
          <p:nvSpPr>
            <p:cNvPr id="6" name="Rectangle 5"/>
            <p:cNvSpPr/>
            <p:nvPr/>
          </p:nvSpPr>
          <p:spPr>
            <a:xfrm>
              <a:off x="1753020" y="1251466"/>
              <a:ext cx="5894690" cy="53630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1951259" y="1590176"/>
              <a:ext cx="2466417" cy="2099690"/>
            </a:xfrm>
            <a:prstGeom prst="rect">
              <a:avLst/>
            </a:prstGeom>
            <a:noFill/>
            <a:ln w="9525">
              <a:noFill/>
              <a:miter lim="800000"/>
              <a:headEnd/>
              <a:tailEnd/>
            </a:ln>
            <a:effectLst/>
          </p:spPr>
        </p:pic>
        <p:pic>
          <p:nvPicPr>
            <p:cNvPr id="8" name="Picture 10" descr="CIMG0732"/>
            <p:cNvPicPr>
              <a:picLocks noChangeAspect="1" noChangeArrowheads="1"/>
            </p:cNvPicPr>
            <p:nvPr/>
          </p:nvPicPr>
          <p:blipFill>
            <a:blip r:embed="rId4" cstate="print"/>
            <a:srcRect t="18252" r="32500" b="40498"/>
            <a:stretch>
              <a:fillRect/>
            </a:stretch>
          </p:blipFill>
          <p:spPr bwMode="auto">
            <a:xfrm>
              <a:off x="4927975" y="1578908"/>
              <a:ext cx="2577362" cy="2100072"/>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1865080" y="4342226"/>
              <a:ext cx="2638773" cy="2100072"/>
            </a:xfrm>
            <a:prstGeom prst="rect">
              <a:avLst/>
            </a:prstGeom>
            <a:noFill/>
            <a:ln w="9525">
              <a:noFill/>
              <a:miter lim="800000"/>
              <a:headEnd/>
              <a:tailEnd/>
            </a:ln>
            <a:effectLst/>
          </p:spPr>
        </p:pic>
        <p:pic>
          <p:nvPicPr>
            <p:cNvPr id="10" name="Picture 4"/>
            <p:cNvPicPr>
              <a:picLocks noChangeAspect="1" noChangeArrowheads="1"/>
            </p:cNvPicPr>
            <p:nvPr/>
          </p:nvPicPr>
          <p:blipFill>
            <a:blip r:embed="rId6" cstate="print"/>
            <a:srcRect/>
            <a:stretch>
              <a:fillRect/>
            </a:stretch>
          </p:blipFill>
          <p:spPr bwMode="auto">
            <a:xfrm>
              <a:off x="4923180" y="4342226"/>
              <a:ext cx="2582157" cy="2090839"/>
            </a:xfrm>
            <a:prstGeom prst="rect">
              <a:avLst/>
            </a:prstGeom>
            <a:noFill/>
            <a:ln w="9525">
              <a:noFill/>
              <a:miter lim="800000"/>
              <a:headEnd/>
              <a:tailEnd/>
            </a:ln>
            <a:effectLst/>
          </p:spPr>
        </p:pic>
        <p:sp>
          <p:nvSpPr>
            <p:cNvPr id="11" name="TextBox 10"/>
            <p:cNvSpPr txBox="1"/>
            <p:nvPr/>
          </p:nvSpPr>
          <p:spPr>
            <a:xfrm>
              <a:off x="1753020" y="1251466"/>
              <a:ext cx="2408160" cy="369332"/>
            </a:xfrm>
            <a:prstGeom prst="rect">
              <a:avLst/>
            </a:prstGeom>
            <a:noFill/>
          </p:spPr>
          <p:txBody>
            <a:bodyPr wrap="none" rtlCol="0">
              <a:spAutoFit/>
            </a:bodyPr>
            <a:lstStyle/>
            <a:p>
              <a:r>
                <a:rPr lang="en-US" b="1" dirty="0" smtClean="0"/>
                <a:t>Eleven Feed (Chalmers)</a:t>
              </a:r>
              <a:endParaRPr lang="en-US" b="1" dirty="0"/>
            </a:p>
          </p:txBody>
        </p:sp>
        <p:sp>
          <p:nvSpPr>
            <p:cNvPr id="12" name="TextBox 11"/>
            <p:cNvSpPr txBox="1"/>
            <p:nvPr/>
          </p:nvSpPr>
          <p:spPr>
            <a:xfrm>
              <a:off x="5391494" y="1251466"/>
              <a:ext cx="1650324" cy="369332"/>
            </a:xfrm>
            <a:prstGeom prst="rect">
              <a:avLst/>
            </a:prstGeom>
            <a:noFill/>
          </p:spPr>
          <p:txBody>
            <a:bodyPr wrap="none" rtlCol="0">
              <a:spAutoFit/>
            </a:bodyPr>
            <a:lstStyle/>
            <a:p>
              <a:r>
                <a:rPr lang="en-US" b="1" dirty="0" smtClean="0"/>
                <a:t>ATA Feed (UCB)</a:t>
              </a:r>
              <a:endParaRPr lang="en-US" b="1" dirty="0"/>
            </a:p>
          </p:txBody>
        </p:sp>
        <p:sp>
          <p:nvSpPr>
            <p:cNvPr id="13" name="TextBox 12"/>
            <p:cNvSpPr txBox="1"/>
            <p:nvPr/>
          </p:nvSpPr>
          <p:spPr>
            <a:xfrm>
              <a:off x="2131585" y="3982998"/>
              <a:ext cx="2029595" cy="369332"/>
            </a:xfrm>
            <a:prstGeom prst="rect">
              <a:avLst/>
            </a:prstGeom>
            <a:noFill/>
          </p:spPr>
          <p:txBody>
            <a:bodyPr wrap="none" rtlCol="0">
              <a:spAutoFit/>
            </a:bodyPr>
            <a:lstStyle/>
            <a:p>
              <a:r>
                <a:rPr lang="en-US" b="1" dirty="0" smtClean="0"/>
                <a:t>Sinuous Feed (</a:t>
              </a:r>
              <a:r>
                <a:rPr lang="en-US" b="1" dirty="0" err="1" smtClean="0"/>
                <a:t>UVa</a:t>
              </a:r>
              <a:r>
                <a:rPr lang="en-US" b="1" dirty="0" smtClean="0"/>
                <a:t>)</a:t>
              </a:r>
              <a:endParaRPr lang="en-US" b="1" dirty="0"/>
            </a:p>
          </p:txBody>
        </p:sp>
        <p:sp>
          <p:nvSpPr>
            <p:cNvPr id="14" name="TextBox 13"/>
            <p:cNvSpPr txBox="1"/>
            <p:nvPr/>
          </p:nvSpPr>
          <p:spPr>
            <a:xfrm>
              <a:off x="5156576" y="3906798"/>
              <a:ext cx="1958998" cy="369332"/>
            </a:xfrm>
            <a:prstGeom prst="rect">
              <a:avLst/>
            </a:prstGeom>
            <a:noFill/>
          </p:spPr>
          <p:txBody>
            <a:bodyPr wrap="none" rtlCol="0">
              <a:spAutoFit/>
            </a:bodyPr>
            <a:lstStyle/>
            <a:p>
              <a:r>
                <a:rPr lang="en-US" b="1" dirty="0" smtClean="0"/>
                <a:t>QSC Feed (Cornell)</a:t>
              </a:r>
              <a:endParaRPr lang="en-US" b="1" dirty="0"/>
            </a:p>
          </p:txBody>
        </p:sp>
      </p:grpSp>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2914320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698"/>
            <a:ext cx="8229600" cy="1143000"/>
          </a:xfrm>
        </p:spPr>
        <p:txBody>
          <a:bodyPr>
            <a:noAutofit/>
          </a:bodyPr>
          <a:lstStyle/>
          <a:p>
            <a:r>
              <a:rPr lang="en-US" sz="3200" u="sng" dirty="0" smtClean="0"/>
              <a:t>A more quantitative look:</a:t>
            </a:r>
            <a:br>
              <a:rPr lang="en-US" sz="3200" u="sng" dirty="0" smtClean="0"/>
            </a:br>
            <a:r>
              <a:rPr lang="en-US" sz="2400" dirty="0" smtClean="0"/>
              <a:t>ETS-Lindgren vs. an </a:t>
            </a:r>
            <a:r>
              <a:rPr lang="en-US" sz="2400" u="sng" dirty="0" smtClean="0"/>
              <a:t>early</a:t>
            </a:r>
            <a:r>
              <a:rPr lang="en-US" sz="2400" dirty="0" smtClean="0"/>
              <a:t> QRFH design</a:t>
            </a:r>
            <a:endParaRPr lang="en-US" sz="3200" dirty="0"/>
          </a:p>
        </p:txBody>
      </p:sp>
      <p:pic>
        <p:nvPicPr>
          <p:cNvPr id="6" name="Picture 2" descr="D:\CST\LowFreq\exphorn\Haystack Candidate 42 deg - 20101021\Lindgren_donut_comparison.png"/>
          <p:cNvPicPr>
            <a:picLocks noChangeAspect="1" noChangeArrowheads="1"/>
          </p:cNvPicPr>
          <p:nvPr/>
        </p:nvPicPr>
        <p:blipFill>
          <a:blip r:embed="rId3" cstate="print"/>
          <a:srcRect r="2522"/>
          <a:stretch>
            <a:fillRect/>
          </a:stretch>
        </p:blipFill>
        <p:spPr bwMode="auto">
          <a:xfrm>
            <a:off x="0" y="1080656"/>
            <a:ext cx="9144000" cy="5416819"/>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1503364" y="1384488"/>
            <a:ext cx="1544637" cy="1376363"/>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4520140" y="1412534"/>
            <a:ext cx="1436688" cy="1476375"/>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7141104" y="1481313"/>
            <a:ext cx="1656875" cy="1763554"/>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220439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quad-ridge horn?</a:t>
            </a:r>
            <a:endParaRPr lang="en-US" dirty="0"/>
          </a:p>
        </p:txBody>
      </p:sp>
      <p:sp>
        <p:nvSpPr>
          <p:cNvPr id="5" name="Content Placeholder 4"/>
          <p:cNvSpPr>
            <a:spLocks noGrp="1"/>
          </p:cNvSpPr>
          <p:nvPr>
            <p:ph sz="half" idx="1"/>
          </p:nvPr>
        </p:nvSpPr>
        <p:spPr>
          <a:xfrm>
            <a:off x="457200" y="1700217"/>
            <a:ext cx="4038600" cy="4525963"/>
          </a:xfrm>
        </p:spPr>
        <p:txBody>
          <a:bodyPr>
            <a:normAutofit lnSpcReduction="10000"/>
          </a:bodyPr>
          <a:lstStyle/>
          <a:p>
            <a:pPr>
              <a:buFont typeface=".AppleSystemUIFont" charset="-120"/>
              <a:buChar char="+"/>
            </a:pPr>
            <a:r>
              <a:rPr lang="en-US" dirty="0" smtClean="0"/>
              <a:t>6:1 bandwidth typical</a:t>
            </a:r>
          </a:p>
          <a:p>
            <a:pPr>
              <a:buFont typeface=".AppleSystemUIFont" charset="-120"/>
              <a:buChar char="+"/>
            </a:pPr>
            <a:r>
              <a:rPr lang="en-US" dirty="0" smtClean="0"/>
              <a:t>Low loss</a:t>
            </a:r>
          </a:p>
          <a:p>
            <a:pPr>
              <a:buFont typeface=".AppleSystemUIFont" charset="-120"/>
              <a:buChar char="+"/>
            </a:pPr>
            <a:r>
              <a:rPr lang="en-US" dirty="0" smtClean="0"/>
              <a:t>High return loss</a:t>
            </a:r>
          </a:p>
          <a:p>
            <a:pPr>
              <a:buFont typeface=".AppleSystemUIFont" charset="-120"/>
              <a:buChar char="+"/>
            </a:pPr>
            <a:r>
              <a:rPr lang="en-US" dirty="0" smtClean="0"/>
              <a:t>Single-ended ports</a:t>
            </a:r>
          </a:p>
          <a:p>
            <a:pPr>
              <a:buFont typeface=".AppleSystemUIFont" charset="-120"/>
              <a:buChar char="+"/>
            </a:pPr>
            <a:r>
              <a:rPr lang="en-US" dirty="0" smtClean="0"/>
              <a:t>Easy to fabricate</a:t>
            </a:r>
          </a:p>
          <a:p>
            <a:pPr>
              <a:buFont typeface=".AppleSystemUIFont" charset="-120"/>
              <a:buChar char="+"/>
            </a:pPr>
            <a:r>
              <a:rPr lang="en-US" dirty="0" smtClean="0"/>
              <a:t>Flexible design (infinitely many profiles)</a:t>
            </a:r>
          </a:p>
          <a:p>
            <a:pPr>
              <a:buFont typeface=".AppleSystemUIFont" charset="-120"/>
              <a:buChar char="+"/>
            </a:pPr>
            <a:endParaRPr lang="en-US" dirty="0"/>
          </a:p>
        </p:txBody>
      </p:sp>
      <p:sp>
        <p:nvSpPr>
          <p:cNvPr id="6" name="Content Placeholder 5"/>
          <p:cNvSpPr>
            <a:spLocks noGrp="1"/>
          </p:cNvSpPr>
          <p:nvPr>
            <p:ph sz="half" idx="2"/>
          </p:nvPr>
        </p:nvSpPr>
        <p:spPr>
          <a:xfrm>
            <a:off x="4648200" y="1700217"/>
            <a:ext cx="4038600" cy="4525963"/>
          </a:xfrm>
        </p:spPr>
        <p:txBody>
          <a:bodyPr>
            <a:normAutofit lnSpcReduction="10000"/>
          </a:bodyPr>
          <a:lstStyle/>
          <a:p>
            <a:pPr>
              <a:buFont typeface=".AppleSystemUIFont" charset="-120"/>
              <a:buChar char="-"/>
            </a:pPr>
            <a:r>
              <a:rPr lang="en-US" dirty="0" smtClean="0"/>
              <a:t>H-plane beam narrows vs frequency</a:t>
            </a:r>
          </a:p>
          <a:p>
            <a:pPr>
              <a:buFont typeface=".AppleSystemUIFont" charset="-120"/>
              <a:buChar char="-"/>
            </a:pPr>
            <a:r>
              <a:rPr lang="en-US" dirty="0" smtClean="0"/>
              <a:t>Cross-polarization needs improvement</a:t>
            </a:r>
          </a:p>
          <a:p>
            <a:pPr>
              <a:buFont typeface=".AppleSystemUIFont" charset="-120"/>
              <a:buChar char="-"/>
            </a:pPr>
            <a:r>
              <a:rPr lang="en-US" dirty="0" smtClean="0"/>
              <a:t>Designs for small f/D more challenging </a:t>
            </a:r>
          </a:p>
          <a:p>
            <a:pPr>
              <a:buFont typeface=".AppleSystemUIFont" charset="-120"/>
              <a:buChar char="-"/>
            </a:pPr>
            <a:r>
              <a:rPr lang="en-US" dirty="0" smtClean="0"/>
              <a:t>Lacks a design procedure like corrugated horns =&gt; brute force optimization</a:t>
            </a:r>
            <a:endParaRPr lang="en-US" dirty="0"/>
          </a:p>
        </p:txBody>
      </p:sp>
      <p:sp>
        <p:nvSpPr>
          <p:cNvPr id="7" name="Footer Placeholder 6"/>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442462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 y="13388"/>
            <a:ext cx="40059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Impact of ridges</a:t>
            </a:r>
            <a:r>
              <a:rPr lang="en-US" sz="3200" dirty="0" smtClean="0"/>
              <a:t/>
            </a:r>
            <a:br>
              <a:rPr lang="en-US" sz="3200" dirty="0" smtClean="0"/>
            </a:br>
            <a:r>
              <a:rPr lang="en-US" sz="2800" dirty="0" smtClean="0"/>
              <a:t>A qualitative perspective</a:t>
            </a:r>
            <a:endParaRPr lang="en-US" sz="3200" u="sng"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744" y="457010"/>
            <a:ext cx="4971581" cy="640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53574" y="21092"/>
            <a:ext cx="1470274" cy="646331"/>
          </a:xfrm>
          <a:prstGeom prst="rect">
            <a:avLst/>
          </a:prstGeom>
          <a:noFill/>
        </p:spPr>
        <p:txBody>
          <a:bodyPr wrap="none" rtlCol="0">
            <a:spAutoFit/>
          </a:bodyPr>
          <a:lstStyle/>
          <a:p>
            <a:pPr algn="ctr"/>
            <a:r>
              <a:rPr lang="en-US" b="1" dirty="0" smtClean="0"/>
              <a:t>With ridges</a:t>
            </a:r>
          </a:p>
          <a:p>
            <a:pPr algn="ctr"/>
            <a:r>
              <a:rPr lang="en-US" b="1" dirty="0" smtClean="0"/>
              <a:t>Amp &amp; Phase</a:t>
            </a:r>
            <a:endParaRPr lang="en-US" b="1" dirty="0"/>
          </a:p>
        </p:txBody>
      </p:sp>
      <p:sp>
        <p:nvSpPr>
          <p:cNvPr id="13" name="TextBox 12"/>
          <p:cNvSpPr txBox="1"/>
          <p:nvPr/>
        </p:nvSpPr>
        <p:spPr>
          <a:xfrm>
            <a:off x="6905719" y="1"/>
            <a:ext cx="1608838" cy="646331"/>
          </a:xfrm>
          <a:prstGeom prst="rect">
            <a:avLst/>
          </a:prstGeom>
          <a:noFill/>
        </p:spPr>
        <p:txBody>
          <a:bodyPr wrap="none" rtlCol="0">
            <a:spAutoFit/>
          </a:bodyPr>
          <a:lstStyle/>
          <a:p>
            <a:pPr algn="ctr"/>
            <a:r>
              <a:rPr lang="en-US" b="1" dirty="0" smtClean="0"/>
              <a:t>Without ridges</a:t>
            </a:r>
          </a:p>
          <a:p>
            <a:pPr algn="ctr"/>
            <a:r>
              <a:rPr lang="en-US" b="1" dirty="0" smtClean="0"/>
              <a:t>Amp &amp; Phase</a:t>
            </a:r>
            <a:endParaRPr lang="en-US" b="1" dirty="0"/>
          </a:p>
        </p:txBody>
      </p:sp>
      <p:sp>
        <p:nvSpPr>
          <p:cNvPr id="14" name="TextBox 13"/>
          <p:cNvSpPr txBox="1"/>
          <p:nvPr/>
        </p:nvSpPr>
        <p:spPr>
          <a:xfrm>
            <a:off x="2" y="1405866"/>
            <a:ext cx="4005943" cy="5016758"/>
          </a:xfrm>
          <a:prstGeom prst="rect">
            <a:avLst/>
          </a:prstGeom>
          <a:noFill/>
        </p:spPr>
        <p:txBody>
          <a:bodyPr wrap="square" rtlCol="0">
            <a:spAutoFit/>
          </a:bodyPr>
          <a:lstStyle/>
          <a:p>
            <a:r>
              <a:rPr lang="en-US" sz="2000" dirty="0" smtClean="0"/>
              <a:t>Ideally one needs the fractional aperture area with </a:t>
            </a:r>
            <a:r>
              <a:rPr lang="en-US" sz="2000" i="1" dirty="0" smtClean="0"/>
              <a:t>uniform phase and amplitude</a:t>
            </a:r>
            <a:r>
              <a:rPr lang="en-US" sz="2000" dirty="0" smtClean="0"/>
              <a:t> to reduce with frequency to achieve constant </a:t>
            </a:r>
            <a:r>
              <a:rPr lang="en-US" sz="2000" dirty="0" err="1" smtClean="0"/>
              <a:t>beamwidth</a:t>
            </a:r>
            <a:r>
              <a:rPr lang="en-US" sz="2000" dirty="0" smtClean="0"/>
              <a:t>.</a:t>
            </a:r>
          </a:p>
          <a:p>
            <a:endParaRPr lang="en-US" sz="2000" dirty="0"/>
          </a:p>
          <a:p>
            <a:r>
              <a:rPr lang="en-US" sz="2000" dirty="0" smtClean="0"/>
              <a:t>In the QRFH:</a:t>
            </a:r>
          </a:p>
          <a:p>
            <a:pPr marL="457200" indent="-457200">
              <a:buFont typeface="+mj-lt"/>
              <a:buAutoNum type="arabicPeriod"/>
            </a:pPr>
            <a:r>
              <a:rPr lang="en-US" sz="2000" dirty="0" smtClean="0"/>
              <a:t>area with uniform amplitude is fairly constant in the plane of the excited polarization</a:t>
            </a:r>
          </a:p>
          <a:p>
            <a:endParaRPr lang="en-US" sz="2000" dirty="0"/>
          </a:p>
          <a:p>
            <a:pPr marL="457200" indent="-457200">
              <a:buFont typeface="+mj-lt"/>
              <a:buAutoNum type="arabicPeriod" startAt="2"/>
            </a:pPr>
            <a:r>
              <a:rPr lang="en-US" sz="2000" dirty="0" smtClean="0"/>
              <a:t>It’s the area with uniform phase that shrinks considerably</a:t>
            </a:r>
          </a:p>
          <a:p>
            <a:endParaRPr lang="en-US" sz="2000" dirty="0"/>
          </a:p>
          <a:p>
            <a:r>
              <a:rPr lang="en-US" sz="2000" dirty="0" smtClean="0"/>
              <a:t>This suggests that the QRFH is a flare-angle limited horn…</a:t>
            </a:r>
          </a:p>
        </p:txBody>
      </p:sp>
      <p:sp>
        <p:nvSpPr>
          <p:cNvPr id="15" name="TextBox 14"/>
          <p:cNvSpPr txBox="1"/>
          <p:nvPr/>
        </p:nvSpPr>
        <p:spPr>
          <a:xfrm>
            <a:off x="438713" y="6606554"/>
            <a:ext cx="2999603" cy="307777"/>
          </a:xfrm>
          <a:prstGeom prst="rect">
            <a:avLst/>
          </a:prstGeom>
          <a:noFill/>
        </p:spPr>
        <p:txBody>
          <a:bodyPr wrap="none" rtlCol="0">
            <a:spAutoFit/>
          </a:bodyPr>
          <a:lstStyle/>
          <a:p>
            <a:pPr algn="ctr"/>
            <a:r>
              <a:rPr lang="en-US" sz="1400" dirty="0"/>
              <a:t> </a:t>
            </a:r>
            <a:r>
              <a:rPr lang="en-US" sz="1400" dirty="0" smtClean="0"/>
              <a:t>only x-directed aperture fields plotted</a:t>
            </a:r>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1596295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6" y="3279572"/>
            <a:ext cx="4368539" cy="361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13" y="3282578"/>
            <a:ext cx="4303967" cy="360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0" y="1338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Ridge Profile Opening Rate vs. Aperture Diameter</a:t>
            </a:r>
          </a:p>
          <a:p>
            <a:r>
              <a:rPr lang="en-US" sz="2800" dirty="0" smtClean="0"/>
              <a:t>QRFH: a flare-angle limited horn</a:t>
            </a:r>
            <a:endParaRPr lang="en-US" sz="3200" u="sng" dirty="0"/>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0588" y="990758"/>
            <a:ext cx="2365811" cy="244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6578" y="6421367"/>
            <a:ext cx="8654036" cy="307777"/>
          </a:xfrm>
          <a:prstGeom prst="rect">
            <a:avLst/>
          </a:prstGeom>
          <a:noFill/>
        </p:spPr>
        <p:txBody>
          <a:bodyPr wrap="none" rtlCol="0">
            <a:spAutoFit/>
          </a:bodyPr>
          <a:lstStyle/>
          <a:p>
            <a:r>
              <a:rPr lang="en-US" sz="1400" b="1" dirty="0" smtClean="0"/>
              <a:t>R</a:t>
            </a:r>
            <a:r>
              <a:rPr lang="en-US" sz="1400" b="1" baseline="-25000" dirty="0" smtClean="0"/>
              <a:t>0</a:t>
            </a:r>
            <a:r>
              <a:rPr lang="en-US" sz="1400" b="1" dirty="0" smtClean="0"/>
              <a:t> and D</a:t>
            </a:r>
            <a:r>
              <a:rPr lang="en-US" sz="1400" b="1" baseline="-25000" dirty="0" smtClean="0"/>
              <a:t>0</a:t>
            </a:r>
            <a:r>
              <a:rPr lang="en-US" sz="1400" b="1" dirty="0" smtClean="0"/>
              <a:t> are nominal ridge opening rate and aperture diameter, respectively, namely those of the first QRFH built</a:t>
            </a:r>
            <a:endParaRPr lang="en-US" sz="1400" b="1" dirty="0"/>
          </a:p>
        </p:txBody>
      </p:sp>
      <p:sp>
        <p:nvSpPr>
          <p:cNvPr id="3" name="TextBox 2"/>
          <p:cNvSpPr txBox="1"/>
          <p:nvPr/>
        </p:nvSpPr>
        <p:spPr>
          <a:xfrm>
            <a:off x="3539005" y="2736798"/>
            <a:ext cx="1331455" cy="369332"/>
          </a:xfrm>
          <a:prstGeom prst="rect">
            <a:avLst/>
          </a:prstGeom>
          <a:noFill/>
        </p:spPr>
        <p:txBody>
          <a:bodyPr wrap="none" rtlCol="0">
            <a:spAutoFit/>
          </a:bodyPr>
          <a:lstStyle/>
          <a:p>
            <a:r>
              <a:rPr lang="en-US" b="1" dirty="0" err="1" smtClean="0"/>
              <a:t>Freq</a:t>
            </a:r>
            <a:r>
              <a:rPr lang="en-US" b="1" dirty="0" smtClean="0"/>
              <a:t> = 5GHz</a:t>
            </a:r>
            <a:endParaRPr lang="en-US" b="1" dirty="0"/>
          </a:p>
        </p:txBody>
      </p:sp>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5770" y="990759"/>
            <a:ext cx="1748055" cy="24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2589985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hmed\Documents\Caltech\Research\Publications\IEEE APS-URSI 2011\untitled.png"/>
          <p:cNvPicPr>
            <a:picLocks noChangeAspect="1" noChangeArrowheads="1"/>
          </p:cNvPicPr>
          <p:nvPr/>
        </p:nvPicPr>
        <p:blipFill rotWithShape="1">
          <a:blip r:embed="rId3" cstate="print"/>
          <a:srcRect l="22302" t="6292" r="19118" b="11082"/>
          <a:stretch/>
        </p:blipFill>
        <p:spPr bwMode="auto">
          <a:xfrm flipH="1">
            <a:off x="447701" y="3893441"/>
            <a:ext cx="1858772" cy="2907797"/>
          </a:xfrm>
          <a:prstGeom prst="rect">
            <a:avLst/>
          </a:prstGeom>
          <a:noFill/>
        </p:spPr>
      </p:pic>
      <p:pic>
        <p:nvPicPr>
          <p:cNvPr id="3074" name="Picture 2" descr="C:\Users\Ahmed\Documents\Caltech\Research\Publications\IEEE APS-URSI 2011\RidgeProfil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880" y="1891936"/>
            <a:ext cx="4036069" cy="4894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984953"/>
            <a:ext cx="5039691" cy="2908489"/>
          </a:xfrm>
          <a:prstGeom prst="rect">
            <a:avLst/>
          </a:prstGeom>
          <a:noFill/>
        </p:spPr>
        <p:txBody>
          <a:bodyPr wrap="square" rtlCol="0">
            <a:spAutoFit/>
          </a:bodyPr>
          <a:lstStyle/>
          <a:p>
            <a:r>
              <a:rPr lang="en-US" sz="2000" dirty="0" smtClean="0"/>
              <a:t>Ridge and sidewall profiles determine:</a:t>
            </a:r>
          </a:p>
          <a:p>
            <a:endParaRPr lang="en-US" sz="700" dirty="0" smtClean="0"/>
          </a:p>
          <a:p>
            <a:pPr marL="115888" indent="-173038">
              <a:buFont typeface="Arial" pitchFamily="34" charset="0"/>
              <a:buChar char="•"/>
            </a:pPr>
            <a:r>
              <a:rPr lang="en-US" sz="2000" dirty="0" smtClean="0"/>
              <a:t>Bandwidth:</a:t>
            </a:r>
          </a:p>
          <a:p>
            <a:pPr marL="174625"/>
            <a:r>
              <a:rPr lang="en-US" sz="1600" dirty="0" smtClean="0"/>
              <a:t>Four-fold reduction in dominant mode cutoff </a:t>
            </a:r>
            <a:r>
              <a:rPr lang="en-US" sz="1600" dirty="0" err="1" smtClean="0"/>
              <a:t>freq</a:t>
            </a:r>
            <a:endParaRPr lang="en-US" sz="1600" dirty="0" smtClean="0"/>
          </a:p>
          <a:p>
            <a:pPr marL="169863" indent="-227013">
              <a:buFont typeface="Arial" pitchFamily="34" charset="0"/>
              <a:buChar char="•"/>
            </a:pPr>
            <a:r>
              <a:rPr lang="en-US" sz="2000" dirty="0" err="1" smtClean="0"/>
              <a:t>Beamwidth</a:t>
            </a:r>
            <a:r>
              <a:rPr lang="en-US" sz="2000" dirty="0"/>
              <a:t>:</a:t>
            </a:r>
            <a:endParaRPr lang="en-US" sz="2000" dirty="0" smtClean="0"/>
          </a:p>
          <a:p>
            <a:pPr marL="169863" lvl="1" indent="-227013"/>
            <a:r>
              <a:rPr lang="en-US" sz="1600" dirty="0" smtClean="0"/>
              <a:t>    Large exit angle → smaller aperture area  with “uniform”  amplitude &amp; quadratic phase → wider </a:t>
            </a:r>
            <a:r>
              <a:rPr lang="en-US" sz="1600" dirty="0" err="1" smtClean="0"/>
              <a:t>beamwidth</a:t>
            </a:r>
            <a:endParaRPr lang="en-US" sz="1600" dirty="0" smtClean="0"/>
          </a:p>
          <a:p>
            <a:pPr marL="115888" indent="-173038">
              <a:buFont typeface="Arial" pitchFamily="34" charset="0"/>
              <a:buChar char="•"/>
            </a:pPr>
            <a:r>
              <a:rPr lang="en-US" sz="2000" dirty="0" smtClean="0"/>
              <a:t>Return loss:</a:t>
            </a:r>
          </a:p>
          <a:p>
            <a:pPr marL="174625"/>
            <a:r>
              <a:rPr lang="en-US" sz="1600" dirty="0" smtClean="0"/>
              <a:t>Strong function of the “opening rate”; smooth profile variation generally =&gt; high return loss</a:t>
            </a:r>
          </a:p>
        </p:txBody>
      </p:sp>
      <p:cxnSp>
        <p:nvCxnSpPr>
          <p:cNvPr id="24" name="Straight Arrow Connector 23"/>
          <p:cNvCxnSpPr/>
          <p:nvPr/>
        </p:nvCxnSpPr>
        <p:spPr>
          <a:xfrm flipV="1">
            <a:off x="690711" y="4834349"/>
            <a:ext cx="551236" cy="340057"/>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 y="4834349"/>
            <a:ext cx="1241945" cy="584775"/>
          </a:xfrm>
          <a:prstGeom prst="rect">
            <a:avLst/>
          </a:prstGeom>
          <a:noFill/>
        </p:spPr>
        <p:txBody>
          <a:bodyPr wrap="square" rtlCol="0">
            <a:spAutoFit/>
          </a:bodyPr>
          <a:lstStyle/>
          <a:p>
            <a:r>
              <a:rPr lang="en-US" sz="1600" dirty="0" smtClean="0">
                <a:latin typeface="+mj-lt"/>
                <a:cs typeface="Times New Roman" pitchFamily="18" charset="0"/>
              </a:rPr>
              <a:t>Smaller opening rate</a:t>
            </a:r>
          </a:p>
        </p:txBody>
      </p:sp>
      <p:cxnSp>
        <p:nvCxnSpPr>
          <p:cNvPr id="26" name="Straight Arrow Connector 25"/>
          <p:cNvCxnSpPr>
            <a:stCxn id="27" idx="2"/>
          </p:cNvCxnSpPr>
          <p:nvPr/>
        </p:nvCxnSpPr>
        <p:spPr>
          <a:xfrm flipH="1">
            <a:off x="1569495" y="4515438"/>
            <a:ext cx="1642003" cy="20669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06474" y="4176884"/>
            <a:ext cx="1810047" cy="338554"/>
          </a:xfrm>
          <a:prstGeom prst="rect">
            <a:avLst/>
          </a:prstGeom>
          <a:noFill/>
        </p:spPr>
        <p:txBody>
          <a:bodyPr wrap="none" rtlCol="0">
            <a:spAutoFit/>
          </a:bodyPr>
          <a:lstStyle/>
          <a:p>
            <a:r>
              <a:rPr lang="en-US" sz="1600" dirty="0" smtClean="0">
                <a:latin typeface="+mj-lt"/>
                <a:cs typeface="Times New Roman" pitchFamily="18" charset="0"/>
              </a:rPr>
              <a:t>Larger opening rate</a:t>
            </a:r>
          </a:p>
        </p:txBody>
      </p:sp>
      <p:cxnSp>
        <p:nvCxnSpPr>
          <p:cNvPr id="30" name="Straight Arrow Connector 29"/>
          <p:cNvCxnSpPr/>
          <p:nvPr/>
        </p:nvCxnSpPr>
        <p:spPr>
          <a:xfrm flipH="1" flipV="1">
            <a:off x="1635738" y="5346638"/>
            <a:ext cx="1134759" cy="630667"/>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744872" y="5808028"/>
            <a:ext cx="2294819" cy="338554"/>
          </a:xfrm>
          <a:prstGeom prst="rect">
            <a:avLst/>
          </a:prstGeom>
          <a:noFill/>
        </p:spPr>
        <p:txBody>
          <a:bodyPr wrap="square" rtlCol="0">
            <a:spAutoFit/>
          </a:bodyPr>
          <a:lstStyle/>
          <a:p>
            <a:r>
              <a:rPr lang="en-US" sz="1600" dirty="0" smtClean="0">
                <a:latin typeface="+mj-lt"/>
                <a:cs typeface="Times New Roman" pitchFamily="18" charset="0"/>
              </a:rPr>
              <a:t>Nominal opening rate</a:t>
            </a:r>
          </a:p>
        </p:txBody>
      </p:sp>
      <p:sp>
        <p:nvSpPr>
          <p:cNvPr id="16" name="Title 1"/>
          <p:cNvSpPr txBox="1">
            <a:spLocks/>
          </p:cNvSpPr>
          <p:nvPr/>
        </p:nvSpPr>
        <p:spPr>
          <a:xfrm>
            <a:off x="0" y="1338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t>Sidewall and Ridge Profiles</a:t>
            </a:r>
            <a:br>
              <a:rPr lang="en-US" sz="3200" u="sng" dirty="0" smtClean="0"/>
            </a:br>
            <a:r>
              <a:rPr lang="en-US" sz="2800" dirty="0" smtClean="0"/>
              <a:t>Critical for desired performance</a:t>
            </a:r>
            <a:endParaRPr lang="en-US" sz="3200" u="sng" dirty="0"/>
          </a:p>
        </p:txBody>
      </p:sp>
      <p:sp>
        <p:nvSpPr>
          <p:cNvPr id="2" name="TextBox 1"/>
          <p:cNvSpPr txBox="1"/>
          <p:nvPr/>
        </p:nvSpPr>
        <p:spPr>
          <a:xfrm>
            <a:off x="5092868" y="984953"/>
            <a:ext cx="4036069" cy="1200329"/>
          </a:xfrm>
          <a:prstGeom prst="rect">
            <a:avLst/>
          </a:prstGeom>
          <a:noFill/>
        </p:spPr>
        <p:txBody>
          <a:bodyPr wrap="square" rtlCol="0">
            <a:spAutoFit/>
          </a:bodyPr>
          <a:lstStyle/>
          <a:p>
            <a:r>
              <a:rPr lang="en-US" dirty="0"/>
              <a:t>Infinitely many  possibilities in choice of profile shape (derived from profiled horn literature):</a:t>
            </a:r>
          </a:p>
          <a:p>
            <a:endParaRPr lang="en-US" dirty="0"/>
          </a:p>
        </p:txBody>
      </p:sp>
      <p:sp>
        <p:nvSpPr>
          <p:cNvPr id="4" name="Footer Placeholder 3"/>
          <p:cNvSpPr>
            <a:spLocks noGrp="1"/>
          </p:cNvSpPr>
          <p:nvPr>
            <p:ph type="ftr" sz="quarter" idx="11"/>
          </p:nvPr>
        </p:nvSpPr>
        <p:spPr/>
        <p:txBody>
          <a:bodyPr/>
          <a:lstStyle/>
          <a:p>
            <a:r>
              <a:rPr lang="en-US" smtClean="0"/>
              <a:t>ngVLA Workshop, 19-20 June 2018, Caltech</a:t>
            </a:r>
            <a:endParaRPr lang="en-US" dirty="0"/>
          </a:p>
        </p:txBody>
      </p:sp>
    </p:spTree>
    <p:extLst>
      <p:ext uri="{BB962C8B-B14F-4D97-AF65-F5344CB8AC3E}">
        <p14:creationId xmlns:p14="http://schemas.microsoft.com/office/powerpoint/2010/main" val="2739237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23149</TotalTime>
  <Words>1824</Words>
  <Application>Microsoft Macintosh PowerPoint</Application>
  <PresentationFormat>On-screen Show (4:3)</PresentationFormat>
  <Paragraphs>291</Paragraphs>
  <Slides>24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.AppleSystemUIFont</vt:lpstr>
      <vt:lpstr>Calibri</vt:lpstr>
      <vt:lpstr>Times New Roman</vt:lpstr>
      <vt:lpstr>Arial</vt:lpstr>
      <vt:lpstr>Office Theme</vt:lpstr>
      <vt:lpstr>An Overview of  Quadruple-ridged Flared Horns  for Radio Astronomy</vt:lpstr>
      <vt:lpstr>CIT Quadruple-Ridged Flared Horn</vt:lpstr>
      <vt:lpstr>Prior State of the Art Corrugated horns satisfy all except bandwidth</vt:lpstr>
      <vt:lpstr>Prior State of the Art Corrugated horns satisfy all except bandwidth</vt:lpstr>
      <vt:lpstr>A more quantitative look: ETS-Lindgren vs. an early QRFH design</vt:lpstr>
      <vt:lpstr>Why quad-ridge horn?</vt:lpstr>
      <vt:lpstr>PowerPoint Presentation</vt:lpstr>
      <vt:lpstr>PowerPoint Presentation</vt:lpstr>
      <vt:lpstr>PowerPoint Presentation</vt:lpstr>
      <vt:lpstr>PowerPoint Presentation</vt:lpstr>
      <vt:lpstr>Timeline of QRFH development Flexible design enables multitude of applications</vt:lpstr>
      <vt:lpstr>PowerPoint Presentation</vt:lpstr>
      <vt:lpstr>PowerPoint Presentation</vt:lpstr>
      <vt:lpstr>Other QRFH designs</vt:lpstr>
      <vt:lpstr>Caltech: 8-50 GHz</vt:lpstr>
      <vt:lpstr>Caltech: 8-50 GHz</vt:lpstr>
      <vt:lpstr>Chalmers + China: Spline-profiled QRFHs</vt:lpstr>
      <vt:lpstr>Chalmers + China: Spline profiles</vt:lpstr>
      <vt:lpstr>Pretoria: Elliptical profiles</vt:lpstr>
      <vt:lpstr>CSIRO: Dielectrically loaded QRFH</vt:lpstr>
      <vt:lpstr>CSIRO: Dielectrically loaded QRFH</vt:lpstr>
      <vt:lpstr>PowerPoint Presentation</vt:lpstr>
      <vt:lpstr>PowerPoint Presentation</vt:lpstr>
      <vt:lpstr>Future work for ngVLA</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discrete transistor tests of NGST 4493-107A wafer   Feb-Apr 2012</dc:title>
  <dc:creator>Ahmed</dc:creator>
  <cp:lastModifiedBy>Ahmet Akgiray</cp:lastModifiedBy>
  <cp:revision>798</cp:revision>
  <cp:lastPrinted>2012-09-06T16:19:32Z</cp:lastPrinted>
  <dcterms:created xsi:type="dcterms:W3CDTF">2006-08-16T00:00:00Z</dcterms:created>
  <dcterms:modified xsi:type="dcterms:W3CDTF">2018-06-20T16:14:46Z</dcterms:modified>
</cp:coreProperties>
</file>