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sldIdLst>
    <p:sldId id="259" r:id="rId2"/>
    <p:sldId id="260" r:id="rId3"/>
    <p:sldId id="287" r:id="rId4"/>
    <p:sldId id="288" r:id="rId5"/>
    <p:sldId id="289" r:id="rId6"/>
    <p:sldId id="290" r:id="rId7"/>
    <p:sldId id="291" r:id="rId8"/>
    <p:sldId id="261" r:id="rId9"/>
    <p:sldId id="262" r:id="rId10"/>
    <p:sldId id="267" r:id="rId11"/>
    <p:sldId id="266" r:id="rId12"/>
    <p:sldId id="263" r:id="rId13"/>
    <p:sldId id="264" r:id="rId14"/>
    <p:sldId id="265" r:id="rId15"/>
    <p:sldId id="279" r:id="rId16"/>
    <p:sldId id="278" r:id="rId17"/>
    <p:sldId id="270" r:id="rId18"/>
    <p:sldId id="282" r:id="rId19"/>
    <p:sldId id="271" r:id="rId20"/>
    <p:sldId id="281" r:id="rId21"/>
    <p:sldId id="283" r:id="rId22"/>
    <p:sldId id="292" r:id="rId23"/>
    <p:sldId id="280" r:id="rId24"/>
    <p:sldId id="268" r:id="rId25"/>
    <p:sldId id="286" r:id="rId26"/>
    <p:sldId id="269" r:id="rId27"/>
    <p:sldId id="285" r:id="rId2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5" autoAdjust="0"/>
    <p:restoredTop sz="94674"/>
  </p:normalViewPr>
  <p:slideViewPr>
    <p:cSldViewPr snapToGrid="0" snapToObjects="1" showGuides="1">
      <p:cViewPr varScale="1">
        <p:scale>
          <a:sx n="98" d="100"/>
          <a:sy n="98" d="100"/>
        </p:scale>
        <p:origin x="51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B46DF-5362-45B9-91E0-423690AC47C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2A0CB-487B-49F3-A3BC-33E1FD5B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01703F-37A5-471B-9E1D-C8A2C928C046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959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"/>
            <a:ext cx="9144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70" y="3878235"/>
            <a:ext cx="700537" cy="911378"/>
          </a:xfrm>
          <a:prstGeom prst="rect">
            <a:avLst/>
          </a:prstGeom>
          <a:ln cap="rnd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9320"/>
            <a:ext cx="9144000" cy="55459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146" y="4869623"/>
            <a:ext cx="2057400" cy="273844"/>
          </a:xfrm>
        </p:spPr>
        <p:txBody>
          <a:bodyPr/>
          <a:lstStyle/>
          <a:p>
            <a:r>
              <a:rPr lang="en-US" smtClean="0"/>
              <a:t>6/20/2018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2126" y="4869623"/>
            <a:ext cx="3086100" cy="273844"/>
          </a:xfrm>
        </p:spPr>
        <p:txBody>
          <a:bodyPr/>
          <a:lstStyle/>
          <a:p>
            <a:r>
              <a:rPr lang="en-US" smtClean="0"/>
              <a:t>Advanced Cryocoolers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69623"/>
            <a:ext cx="2057400" cy="273844"/>
          </a:xfrm>
        </p:spPr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6" y="4095799"/>
            <a:ext cx="1619250" cy="438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74629" y="3878235"/>
            <a:ext cx="1225151" cy="88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6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2" y="10268"/>
            <a:ext cx="9145512" cy="332189"/>
          </a:xfrm>
        </p:spPr>
        <p:txBody>
          <a:bodyPr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364457"/>
            <a:ext cx="8708065" cy="45284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936934"/>
            <a:ext cx="753556" cy="2065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138" y="4926329"/>
            <a:ext cx="3265489" cy="20656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Advanced Cryocoolers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8842" y="4921606"/>
            <a:ext cx="275158" cy="221893"/>
          </a:xfrm>
        </p:spPr>
        <p:txBody>
          <a:bodyPr lIns="0" tIns="0" rIns="0"/>
          <a:lstStyle>
            <a:lvl1pPr algn="ctr">
              <a:defRPr/>
            </a:lvl1pPr>
          </a:lstStyle>
          <a:p>
            <a:fld id="{CCC99CA4-85CB-3541-B108-08CDFF8EBE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-1512" y="4914933"/>
            <a:ext cx="9132064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75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812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812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4" y="4524902"/>
            <a:ext cx="4951476" cy="6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3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571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571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4" y="4524902"/>
            <a:ext cx="4951476" cy="6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7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4" y="4524902"/>
            <a:ext cx="4951476" cy="6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8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00049"/>
            <a:ext cx="351878" cy="45778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1119808" y="4600049"/>
            <a:ext cx="2992867" cy="17073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9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The Next Generation Very </a:t>
            </a:r>
            <a:r>
              <a:rPr lang="en-US" sz="90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Large Array</a:t>
            </a:r>
            <a:endParaRPr lang="en-US" sz="900" dirty="0" smtClean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4" y="4524902"/>
            <a:ext cx="4951476" cy="6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6/20/2018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Advanced Cryocoolers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9CA4-85CB-3541-B108-08CDFF8EB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5575"/>
            <a:ext cx="9144000" cy="638113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/>
              <a:t>Advanced Cryocoolers For </a:t>
            </a:r>
            <a:r>
              <a:rPr lang="en-US" altLang="en-US" sz="3600" dirty="0" err="1"/>
              <a:t>ngVLA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94939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Larry </a:t>
            </a:r>
            <a:r>
              <a:rPr lang="en-US" sz="1800" dirty="0" err="1" smtClean="0"/>
              <a:t>D’Addario</a:t>
            </a:r>
            <a:r>
              <a:rPr lang="en-US" sz="1800" dirty="0" smtClean="0"/>
              <a:t>, Caltech</a:t>
            </a:r>
          </a:p>
          <a:p>
            <a:pPr algn="ctr"/>
            <a:r>
              <a:rPr lang="en-US" sz="1800" dirty="0" err="1" smtClean="0"/>
              <a:t>ngVLA</a:t>
            </a:r>
            <a:r>
              <a:rPr lang="en-US" sz="1800" dirty="0" smtClean="0"/>
              <a:t> </a:t>
            </a:r>
            <a:r>
              <a:rPr lang="en-US" sz="1800" dirty="0" smtClean="0"/>
              <a:t>Optics Workshop</a:t>
            </a:r>
            <a:r>
              <a:rPr lang="en-US" sz="1800" dirty="0" smtClean="0"/>
              <a:t>, </a:t>
            </a:r>
            <a:r>
              <a:rPr lang="en-US" sz="1800" dirty="0" smtClean="0"/>
              <a:t>Pasadena, 2018 June 20</a:t>
            </a:r>
          </a:p>
        </p:txBody>
      </p:sp>
    </p:spTree>
    <p:extLst>
      <p:ext uri="{BB962C8B-B14F-4D97-AF65-F5344CB8AC3E}">
        <p14:creationId xmlns:p14="http://schemas.microsoft.com/office/powerpoint/2010/main" val="13797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myFiles\Caltech Projects\ngVLA-cryocoolerStudy\Tn_vs_T\improvementPossibleRatio-SH18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3571" r="7820" b="3352"/>
          <a:stretch/>
        </p:blipFill>
        <p:spPr bwMode="auto">
          <a:xfrm>
            <a:off x="1798440" y="398418"/>
            <a:ext cx="5622239" cy="45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2" y="476"/>
            <a:ext cx="9145512" cy="481068"/>
          </a:xfrm>
        </p:spPr>
        <p:txBody>
          <a:bodyPr>
            <a:normAutofit/>
          </a:bodyPr>
          <a:lstStyle/>
          <a:p>
            <a:r>
              <a:rPr lang="en-US" dirty="0" smtClean="0"/>
              <a:t>Diminishing Returns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of Getting Colder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55085" y="654993"/>
            <a:ext cx="6032491" cy="4003516"/>
            <a:chOff x="1619935" y="505838"/>
            <a:chExt cx="6032491" cy="400351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935" y="505838"/>
              <a:ext cx="6032491" cy="3992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717260" y="424774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SunPower</a:t>
              </a:r>
              <a:r>
                <a:rPr lang="en-US" sz="1100" dirty="0" smtClean="0"/>
                <a:t> MT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7772" y="4247744"/>
              <a:ext cx="17412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SHI </a:t>
              </a:r>
              <a:r>
                <a:rPr lang="en-US" sz="1100" dirty="0" err="1" smtClean="0"/>
                <a:t>RDK101D</a:t>
              </a:r>
              <a:r>
                <a:rPr lang="en-US" sz="1100" dirty="0" smtClean="0"/>
                <a:t>/</a:t>
              </a:r>
              <a:r>
                <a:rPr lang="en-US" sz="1100" dirty="0" err="1" smtClean="0"/>
                <a:t>CNA11C</a:t>
              </a:r>
              <a:endParaRPr lang="en-US" sz="11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11175" y="4247744"/>
              <a:ext cx="15531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SHI </a:t>
              </a:r>
              <a:r>
                <a:rPr lang="en-US" sz="1100" dirty="0" err="1" smtClean="0"/>
                <a:t>RDK408D2</a:t>
              </a:r>
              <a:r>
                <a:rPr lang="en-US" sz="1100" dirty="0" smtClean="0"/>
                <a:t>/</a:t>
              </a:r>
              <a:r>
                <a:rPr lang="en-US" sz="1100" dirty="0" err="1" smtClean="0"/>
                <a:t>CSA71A</a:t>
              </a:r>
              <a:endParaRPr lang="en-US" sz="1100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Cryocooler Thermodynamics – Ideal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4" descr="reversed carnot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"/>
          <a:stretch>
            <a:fillRect/>
          </a:stretch>
        </p:blipFill>
        <p:spPr bwMode="auto">
          <a:xfrm>
            <a:off x="523632" y="508858"/>
            <a:ext cx="3032526" cy="4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v-reversed car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12560" r="24142" b="7539"/>
          <a:stretch>
            <a:fillRect/>
          </a:stretch>
        </p:blipFill>
        <p:spPr bwMode="auto">
          <a:xfrm>
            <a:off x="4759560" y="707674"/>
            <a:ext cx="2637127" cy="24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433438" y="3290262"/>
            <a:ext cx="4593331" cy="12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defTabSz="914400" eaLnBrk="0" fontAlgn="base" hangingPunct="0"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Efficiency = </a:t>
            </a:r>
            <a:r>
              <a:rPr lang="en-US" alt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i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/W = 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COP</a:t>
            </a:r>
          </a:p>
          <a:p>
            <a:pPr defTabSz="914400" eaLnBrk="0" fontAlgn="base" hangingPunct="0"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(ideally)    =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 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en-US" altLang="en-US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  [Carnot]</a:t>
            </a:r>
          </a:p>
          <a:p>
            <a:pPr defTabSz="914400" eaLnBrk="0" fontAlgn="base" hangingPunct="0">
              <a:spcBef>
                <a:spcPts val="1000"/>
              </a:spcBef>
              <a:spcAft>
                <a:spcPct val="0"/>
              </a:spcAft>
              <a:buFontTx/>
              <a:buNone/>
            </a:pP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300K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20K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l-GR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en-US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20/280 = 7.1%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813" y="541682"/>
            <a:ext cx="1915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Carnot cycle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39879" y="1153576"/>
            <a:ext cx="659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H</a:t>
            </a:r>
            <a:endParaRPr lang="en-US" baseline="-25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78123" y="1305169"/>
            <a:ext cx="412521" cy="281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251186" y="1854582"/>
            <a:ext cx="478917" cy="294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46984" y="1704541"/>
            <a:ext cx="659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Cryocooler Thermodynamics – Practical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8" descr="https://upload.wikimedia.org/wikipedia/en/thumb/e/ef/Stirling_cycle_pV_diagram.jpg/300px-Stirling_cycle_pV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5721" r="3653" b="3207"/>
          <a:stretch>
            <a:fillRect/>
          </a:stretch>
        </p:blipFill>
        <p:spPr bwMode="auto">
          <a:xfrm>
            <a:off x="4234277" y="603297"/>
            <a:ext cx="2289762" cy="189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s://upload.wikimedia.org/wikipedia/en/thumb/1/1b/Split_Stirling_Cooler02.jpg/1024px-Split_Stirling_Cooler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2794" b="2817"/>
          <a:stretch>
            <a:fillRect/>
          </a:stretch>
        </p:blipFill>
        <p:spPr bwMode="auto">
          <a:xfrm>
            <a:off x="116532" y="583896"/>
            <a:ext cx="4143208" cy="271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upload.wikimedia.org/wikipedia/en/d/df/GM_cooler_schematic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3924" r="1198" b="5418"/>
          <a:stretch>
            <a:fillRect/>
          </a:stretch>
        </p:blipFill>
        <p:spPr bwMode="auto">
          <a:xfrm>
            <a:off x="4462120" y="2637156"/>
            <a:ext cx="4684985" cy="204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89817" y="536598"/>
            <a:ext cx="238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Sterling (reverse)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791606" y="3845691"/>
            <a:ext cx="12356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Gifford-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McMahon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Pulse Tube Refrigerators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4" descr="http://large.stanford.edu/courses/2007/ph210/bert2/images/f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863869"/>
            <a:ext cx="4650487" cy="31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00" y="837065"/>
            <a:ext cx="4138755" cy="32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190083" y="539198"/>
            <a:ext cx="2225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Sterling Type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69805" y="525047"/>
            <a:ext cx="222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GM Type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9098" y="4105069"/>
            <a:ext cx="619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moving parts in the cold region -&gt; low maintenance, low vibration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Generally less efficient than parent type</a:t>
            </a:r>
            <a:endParaRPr lang="en-US" sz="16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Multi-Stage Cryocoolers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89" y="534447"/>
            <a:ext cx="1593771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212651" y="559916"/>
                <a:ext cx="6376217" cy="4137558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For temperatures &lt;</a:t>
                </a:r>
                <a:r>
                  <a:rPr lang="en-US" sz="1800" dirty="0" err="1" smtClean="0"/>
                  <a:t>30K</a:t>
                </a:r>
                <a:r>
                  <a:rPr lang="en-US" sz="1800" dirty="0" smtClean="0"/>
                  <a:t>, it is often advantageous to achieve the lowest temperature in two stages.</a:t>
                </a:r>
              </a:p>
              <a:p>
                <a:pPr lvl="1"/>
                <a:r>
                  <a:rPr lang="en-US" sz="1400" dirty="0" smtClean="0"/>
                  <a:t>Typically 60-</a:t>
                </a:r>
                <a:r>
                  <a:rPr lang="en-US" sz="1400" dirty="0" err="1" smtClean="0"/>
                  <a:t>80K</a:t>
                </a:r>
                <a:r>
                  <a:rPr lang="en-US" sz="1400" dirty="0" smtClean="0"/>
                  <a:t> at stage 1.</a:t>
                </a:r>
                <a:endParaRPr lang="en-US" sz="1400" dirty="0"/>
              </a:p>
              <a:p>
                <a:pPr lvl="1"/>
                <a:r>
                  <a:rPr lang="en-US" sz="1400" dirty="0" smtClean="0"/>
                  <a:t>Simplest versions have common compressor and common drive to displacer.</a:t>
                </a:r>
              </a:p>
              <a:p>
                <a:r>
                  <a:rPr lang="en-US" sz="1800" dirty="0" smtClean="0"/>
                  <a:t>Simplifies second stage design by not requiring seals and materials to work over wide range 300 to ~10 K.</a:t>
                </a:r>
              </a:p>
              <a:p>
                <a:r>
                  <a:rPr lang="en-US" sz="1800" dirty="0" smtClean="0"/>
                  <a:t>Provides auxiliary cooling at stage 1 temperature, often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very useful</a:t>
                </a:r>
              </a:p>
              <a:p>
                <a:pPr lvl="1"/>
                <a:r>
                  <a:rPr lang="en-US" sz="1400" dirty="0" smtClean="0"/>
                  <a:t>Cooling of radiation shields and other intermediate structures.</a:t>
                </a:r>
              </a:p>
              <a:p>
                <a:pPr lvl="1"/>
                <a:r>
                  <a:rPr lang="en-US" sz="1400" dirty="0" smtClean="0"/>
                  <a:t>Reduced load at lowest temperature.</a:t>
                </a:r>
              </a:p>
              <a:p>
                <a:pPr lvl="1"/>
                <a:r>
                  <a:rPr lang="en-US" sz="1400" dirty="0" smtClean="0"/>
                  <a:t>Higher overall efficiency than having all loads at low temp.</a:t>
                </a:r>
              </a:p>
              <a:p>
                <a:r>
                  <a:rPr lang="en-US" sz="1700" dirty="0" smtClean="0"/>
                  <a:t>Normalized efficiency </a:t>
                </a:r>
                <a:r>
                  <a:rPr lang="en-US" sz="1200" dirty="0" smtClean="0"/>
                  <a:t>(C. S. </a:t>
                </a:r>
                <a:r>
                  <a:rPr lang="en-US" sz="1200" dirty="0" err="1" smtClean="0"/>
                  <a:t>Kirkconnel</a:t>
                </a:r>
                <a:r>
                  <a:rPr lang="en-US" sz="1200" dirty="0" smtClean="0"/>
                  <a:t> and K. D. Price, </a:t>
                </a:r>
                <a:r>
                  <a:rPr lang="en-US" sz="1200" i="1" dirty="0" smtClean="0"/>
                  <a:t>Cryocoolers 11</a:t>
                </a:r>
                <a:r>
                  <a:rPr lang="en-US" sz="1200" dirty="0" smtClean="0"/>
                  <a:t>, 2001)</a:t>
                </a:r>
                <a:endParaRPr lang="en-US" sz="17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𝐶𝑂𝑃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𝐶𝑎𝑟𝑛𝑜𝑡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𝑛𝑜𝑟𝑚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𝐶𝑂𝑃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𝐶𝑎𝑟𝑛𝑜𝑡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 +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𝐶𝑂𝑃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𝐶𝑎𝑟𝑛𝑜𝑡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651" y="559916"/>
                <a:ext cx="6376217" cy="4137558"/>
              </a:xfrm>
              <a:blipFill rotWithShape="1">
                <a:blip r:embed="rId3"/>
                <a:stretch>
                  <a:fillRect l="-669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673173" y="478279"/>
            <a:ext cx="13991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Two-stage GM cryocooler (SHI)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846978" y="1627763"/>
            <a:ext cx="226979" cy="201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09358" y="1773676"/>
            <a:ext cx="1303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Stage 1 cold station</a:t>
            </a:r>
            <a:endParaRPr lang="en-US" sz="11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918314" y="684553"/>
            <a:ext cx="308043" cy="391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09360" y="1031506"/>
            <a:ext cx="1303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Stage 2 cold station</a:t>
            </a:r>
            <a:endParaRPr lang="en-US" sz="1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Cryocooler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43" y="559916"/>
            <a:ext cx="8155473" cy="41375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Magnetic resonance imaging:  superconducting magnets</a:t>
            </a:r>
          </a:p>
          <a:p>
            <a:pPr lvl="1"/>
            <a:r>
              <a:rPr lang="en-US" dirty="0" err="1" smtClean="0"/>
              <a:t>1W</a:t>
            </a:r>
            <a:r>
              <a:rPr lang="en-US" dirty="0" smtClean="0"/>
              <a:t> cooling at </a:t>
            </a:r>
            <a:r>
              <a:rPr lang="en-US" dirty="0" err="1" smtClean="0"/>
              <a:t>4K</a:t>
            </a:r>
            <a:endParaRPr lang="en-US" dirty="0" smtClean="0"/>
          </a:p>
          <a:p>
            <a:pPr lvl="1"/>
            <a:r>
              <a:rPr lang="en-US" dirty="0" smtClean="0"/>
              <a:t>&gt;40,000 </a:t>
            </a:r>
            <a:r>
              <a:rPr lang="en-US" dirty="0" err="1" smtClean="0"/>
              <a:t>4K</a:t>
            </a:r>
            <a:r>
              <a:rPr lang="en-US" dirty="0" smtClean="0"/>
              <a:t> GM cryocoolers sold since 1995.</a:t>
            </a:r>
          </a:p>
          <a:p>
            <a:r>
              <a:rPr lang="en-US" dirty="0" smtClean="0"/>
              <a:t>Infrared sensors</a:t>
            </a:r>
          </a:p>
          <a:p>
            <a:pPr lvl="1"/>
            <a:r>
              <a:rPr lang="en-US" dirty="0" smtClean="0"/>
              <a:t>Primarily military applications (night vision, weapon guidance)</a:t>
            </a:r>
          </a:p>
          <a:p>
            <a:pPr lvl="1"/>
            <a:r>
              <a:rPr lang="en-US" dirty="0" smtClean="0"/>
              <a:t>0.3 to </a:t>
            </a:r>
            <a:r>
              <a:rPr lang="en-US" dirty="0" err="1" smtClean="0"/>
              <a:t>1.75W</a:t>
            </a:r>
            <a:r>
              <a:rPr lang="en-US" dirty="0" smtClean="0"/>
              <a:t> cooling at 65 to </a:t>
            </a:r>
            <a:r>
              <a:rPr lang="en-US" dirty="0" err="1" smtClean="0"/>
              <a:t>120K</a:t>
            </a:r>
            <a:endParaRPr lang="en-US" dirty="0" smtClean="0"/>
          </a:p>
          <a:p>
            <a:pPr lvl="1"/>
            <a:r>
              <a:rPr lang="en-US" dirty="0" smtClean="0"/>
              <a:t>~180,000 coolers since </a:t>
            </a:r>
            <a:r>
              <a:rPr lang="en-US" dirty="0" err="1" smtClean="0"/>
              <a:t>1970s</a:t>
            </a:r>
            <a:endParaRPr lang="en-US" dirty="0" smtClean="0"/>
          </a:p>
          <a:p>
            <a:r>
              <a:rPr lang="en-US" dirty="0" smtClean="0"/>
              <a:t>High vacuum:  </a:t>
            </a:r>
            <a:r>
              <a:rPr lang="en-US" dirty="0" err="1" smtClean="0"/>
              <a:t>cyropumping</a:t>
            </a:r>
            <a:r>
              <a:rPr lang="en-US" dirty="0" smtClean="0"/>
              <a:t>, primarily for semiconductor processing</a:t>
            </a:r>
          </a:p>
          <a:p>
            <a:pPr lvl="1"/>
            <a:r>
              <a:rPr lang="en-US" dirty="0" smtClean="0"/>
              <a:t>a few watts at </a:t>
            </a:r>
            <a:r>
              <a:rPr lang="en-US" dirty="0" err="1" smtClean="0"/>
              <a:t>15K</a:t>
            </a:r>
            <a:endParaRPr lang="en-US" dirty="0" smtClean="0"/>
          </a:p>
          <a:p>
            <a:pPr lvl="1"/>
            <a:r>
              <a:rPr lang="en-US" dirty="0" smtClean="0"/>
              <a:t>~20,000 per year at peak of semiconductor business</a:t>
            </a:r>
          </a:p>
          <a:p>
            <a:r>
              <a:rPr lang="en-US" dirty="0" smtClean="0"/>
              <a:t>Space:  IR and X-ray detectors, other specialized applications</a:t>
            </a:r>
          </a:p>
          <a:p>
            <a:pPr lvl="1"/>
            <a:r>
              <a:rPr lang="en-US" dirty="0" smtClean="0"/>
              <a:t>mission-specific</a:t>
            </a:r>
          </a:p>
          <a:p>
            <a:pPr lvl="1"/>
            <a:r>
              <a:rPr lang="en-US" dirty="0" smtClean="0"/>
              <a:t>low power, low mass</a:t>
            </a:r>
          </a:p>
          <a:p>
            <a:pPr lvl="1"/>
            <a:r>
              <a:rPr lang="en-US" dirty="0" smtClean="0"/>
              <a:t>small quantities, very expensive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Cryocooler 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525779"/>
            <a:ext cx="8708065" cy="4367153"/>
          </a:xfrm>
        </p:spPr>
        <p:txBody>
          <a:bodyPr/>
          <a:lstStyle/>
          <a:p>
            <a:r>
              <a:rPr lang="en-US" dirty="0" smtClean="0"/>
              <a:t>Commercial</a:t>
            </a:r>
          </a:p>
          <a:p>
            <a:pPr lvl="1"/>
            <a:r>
              <a:rPr lang="en-US" dirty="0" smtClean="0"/>
              <a:t>CTI -&gt; Helix Technologies -&gt; Brooks Automation   (one- and two-stage GM)</a:t>
            </a:r>
          </a:p>
          <a:p>
            <a:pPr lvl="1"/>
            <a:r>
              <a:rPr lang="en-US" dirty="0" smtClean="0"/>
              <a:t>SHI Cryogenics </a:t>
            </a:r>
            <a:r>
              <a:rPr lang="en-US" dirty="0"/>
              <a:t>[</a:t>
            </a:r>
            <a:r>
              <a:rPr lang="en-US" dirty="0" smtClean="0"/>
              <a:t>Sumitomo]   (one- and two-stage GM and GM-type PT)</a:t>
            </a:r>
          </a:p>
          <a:p>
            <a:pPr lvl="1"/>
            <a:r>
              <a:rPr lang="en-US" dirty="0" err="1" smtClean="0"/>
              <a:t>Cryomech</a:t>
            </a:r>
            <a:r>
              <a:rPr lang="en-US" dirty="0" smtClean="0"/>
              <a:t>  (single-stage GM)</a:t>
            </a:r>
          </a:p>
          <a:p>
            <a:pPr lvl="1"/>
            <a:r>
              <a:rPr lang="en-US" dirty="0"/>
              <a:t>Oxford </a:t>
            </a:r>
            <a:r>
              <a:rPr lang="en-US" dirty="0" err="1"/>
              <a:t>Cryosystems</a:t>
            </a:r>
            <a:r>
              <a:rPr lang="en-US" dirty="0"/>
              <a:t> (one- and two-stage GM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Sterling Cryogenics (large one- and two-stage Sterling)</a:t>
            </a:r>
            <a:endParaRPr lang="en-US" dirty="0" smtClean="0"/>
          </a:p>
          <a:p>
            <a:pPr lvl="1"/>
            <a:r>
              <a:rPr lang="en-US" dirty="0" err="1" smtClean="0"/>
              <a:t>Qdrive</a:t>
            </a:r>
            <a:r>
              <a:rPr lang="en-US" dirty="0" smtClean="0"/>
              <a:t>  (large single-stage Sterling)</a:t>
            </a:r>
          </a:p>
          <a:p>
            <a:pPr lvl="1"/>
            <a:r>
              <a:rPr lang="en-US" dirty="0" err="1" smtClean="0"/>
              <a:t>Sunpower</a:t>
            </a:r>
            <a:r>
              <a:rPr lang="en-US" dirty="0" smtClean="0"/>
              <a:t>  (small single-stage Sterling)</a:t>
            </a:r>
          </a:p>
          <a:p>
            <a:r>
              <a:rPr lang="en-US" dirty="0" smtClean="0"/>
              <a:t>Aerospace/Military</a:t>
            </a:r>
          </a:p>
          <a:p>
            <a:pPr lvl="1"/>
            <a:r>
              <a:rPr lang="en-US" dirty="0" smtClean="0"/>
              <a:t>Ball Aerospace</a:t>
            </a:r>
          </a:p>
          <a:p>
            <a:pPr lvl="1"/>
            <a:r>
              <a:rPr lang="en-US" dirty="0" smtClean="0"/>
              <a:t>Raytheon</a:t>
            </a:r>
          </a:p>
          <a:p>
            <a:pPr lvl="1"/>
            <a:r>
              <a:rPr lang="en-US" dirty="0" smtClean="0"/>
              <a:t>Northrop Grumman</a:t>
            </a:r>
          </a:p>
          <a:p>
            <a:pPr lvl="1"/>
            <a:r>
              <a:rPr lang="en-US" dirty="0" smtClean="0"/>
              <a:t>Honeywell Aerospace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Considerations for Radio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664142"/>
            <a:ext cx="8708065" cy="4033331"/>
          </a:xfrm>
        </p:spPr>
        <p:txBody>
          <a:bodyPr/>
          <a:lstStyle/>
          <a:p>
            <a:r>
              <a:rPr lang="en-US" dirty="0" smtClean="0"/>
              <a:t>Variable orientation with respect to gravity</a:t>
            </a:r>
          </a:p>
          <a:p>
            <a:r>
              <a:rPr lang="en-US" dirty="0" smtClean="0"/>
              <a:t>Need to cool substantial mass (feed, waveguides, mechanical structures)</a:t>
            </a:r>
          </a:p>
          <a:p>
            <a:pPr lvl="1"/>
            <a:r>
              <a:rPr lang="en-US" dirty="0" smtClean="0"/>
              <a:t>Cooldown time can be very long</a:t>
            </a:r>
          </a:p>
          <a:p>
            <a:pPr lvl="1"/>
            <a:r>
              <a:rPr lang="en-US" dirty="0" smtClean="0"/>
              <a:t>Cu, </a:t>
            </a:r>
            <a:r>
              <a:rPr lang="en-US" dirty="0" err="1" smtClean="0"/>
              <a:t>300K</a:t>
            </a:r>
            <a:r>
              <a:rPr lang="en-US" dirty="0" smtClean="0"/>
              <a:t> to </a:t>
            </a:r>
            <a:r>
              <a:rPr lang="en-US" dirty="0" err="1" smtClean="0"/>
              <a:t>77K</a:t>
            </a:r>
            <a:r>
              <a:rPr lang="en-US" dirty="0" smtClean="0"/>
              <a:t>:  73 kJ/kg  -&gt; </a:t>
            </a:r>
            <a:r>
              <a:rPr lang="en-US" dirty="0" err="1" smtClean="0"/>
              <a:t>20.3h</a:t>
            </a:r>
            <a:r>
              <a:rPr lang="en-US" dirty="0" smtClean="0"/>
              <a:t>/kg/W.</a:t>
            </a:r>
          </a:p>
          <a:p>
            <a:pPr lvl="1"/>
            <a:r>
              <a:rPr lang="en-US" dirty="0" smtClean="0"/>
              <a:t>Would like high capacity during cooldown, but less in equilibrium.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ryocooler is often oversized to achieve cooldown.</a:t>
            </a:r>
          </a:p>
          <a:p>
            <a:r>
              <a:rPr lang="en-US" dirty="0" smtClean="0"/>
              <a:t>With good design, cooling load is dominated by connections to the outside rather than </a:t>
            </a:r>
            <a:r>
              <a:rPr lang="en-US" smtClean="0"/>
              <a:t>dissipation inside</a:t>
            </a:r>
            <a:endParaRPr lang="en-US" dirty="0" smtClean="0"/>
          </a:p>
          <a:p>
            <a:pPr lvl="1"/>
            <a:r>
              <a:rPr lang="en-US" dirty="0" smtClean="0"/>
              <a:t>Radiation through input window:  20 cm diameter admits </a:t>
            </a:r>
            <a:r>
              <a:rPr lang="en-US" dirty="0" err="1" smtClean="0"/>
              <a:t>14.4W</a:t>
            </a:r>
            <a:r>
              <a:rPr lang="en-US" dirty="0" smtClean="0"/>
              <a:t> of </a:t>
            </a:r>
            <a:r>
              <a:rPr lang="en-US" dirty="0" err="1" smtClean="0"/>
              <a:t>300K</a:t>
            </a:r>
            <a:r>
              <a:rPr lang="en-US" dirty="0" smtClean="0"/>
              <a:t> radiation. </a:t>
            </a:r>
          </a:p>
          <a:p>
            <a:pPr lvl="1"/>
            <a:r>
              <a:rPr lang="en-US" dirty="0" smtClean="0"/>
              <a:t>Conduction through waveguides, coax cables and wires.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4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-1512" y="78847"/>
            <a:ext cx="3390138" cy="139935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Survey of available two-stage cryocoolers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3537" y="1511031"/>
            <a:ext cx="3166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COTS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Published laboratory demos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Space applications (small quantity)</a:t>
            </a:r>
            <a:endParaRPr lang="en-US" sz="1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411486" y="36737"/>
            <a:ext cx="5641073" cy="4862009"/>
            <a:chOff x="3442203" y="59597"/>
            <a:chExt cx="5407438" cy="4627907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03" y="59597"/>
              <a:ext cx="5355065" cy="4627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7081717" y="1517516"/>
              <a:ext cx="972766" cy="389106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46351" y="1860875"/>
              <a:ext cx="160329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COTS:  Sterling Cryogenics</a:t>
              </a:r>
              <a:endParaRPr lang="en-US" sz="1050" dirty="0"/>
            </a:p>
          </p:txBody>
        </p:sp>
        <p:sp>
          <p:nvSpPr>
            <p:cNvPr id="36" name="Oval 35"/>
            <p:cNvSpPr/>
            <p:nvPr/>
          </p:nvSpPr>
          <p:spPr>
            <a:xfrm rot="-2100000">
              <a:off x="4635527" y="2009331"/>
              <a:ext cx="1354758" cy="55097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9172" y="2101908"/>
              <a:ext cx="160329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Raytheon: </a:t>
              </a:r>
              <a:r>
                <a:rPr lang="en-US" sz="1050" dirty="0" err="1" smtClean="0"/>
                <a:t>RSP2</a:t>
              </a:r>
              <a:r>
                <a:rPr lang="en-US" sz="1050" dirty="0" smtClean="0"/>
                <a:t> hybrid</a:t>
              </a:r>
              <a:endParaRPr lang="en-US" sz="1050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2" y="71760"/>
            <a:ext cx="9145512" cy="481068"/>
          </a:xfrm>
        </p:spPr>
        <p:txBody>
          <a:bodyPr>
            <a:normAutofit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243" y="653379"/>
            <a:ext cx="6992679" cy="4006166"/>
          </a:xfrm>
        </p:spPr>
        <p:txBody>
          <a:bodyPr>
            <a:noAutofit/>
          </a:bodyPr>
          <a:lstStyle/>
          <a:p>
            <a:pPr marL="274320" indent="-274320">
              <a:spcBef>
                <a:spcPts val="500"/>
              </a:spcBef>
              <a:defRPr/>
            </a:pPr>
            <a:r>
              <a:rPr lang="en-US" sz="2400" dirty="0" smtClean="0"/>
              <a:t>History of </a:t>
            </a:r>
            <a:r>
              <a:rPr lang="en-US" sz="2400" dirty="0" err="1" smtClean="0"/>
              <a:t>cryocoolers</a:t>
            </a:r>
            <a:r>
              <a:rPr lang="en-US" sz="2400" dirty="0" smtClean="0"/>
              <a:t> in radio astronomy</a:t>
            </a:r>
          </a:p>
          <a:p>
            <a:pPr marL="274320" indent="-274320">
              <a:spcBef>
                <a:spcPts val="500"/>
              </a:spcBef>
              <a:defRPr/>
            </a:pPr>
            <a:r>
              <a:rPr lang="en-US" sz="2400" dirty="0"/>
              <a:t>Existing radio telescope </a:t>
            </a:r>
            <a:r>
              <a:rPr lang="en-US" sz="2400" dirty="0" err="1" smtClean="0"/>
              <a:t>cryocoolers</a:t>
            </a:r>
            <a:endParaRPr lang="en-US" sz="2400" dirty="0"/>
          </a:p>
          <a:p>
            <a:pPr marL="274320" indent="-274320">
              <a:spcBef>
                <a:spcPts val="500"/>
              </a:spcBef>
              <a:defRPr/>
            </a:pPr>
            <a:r>
              <a:rPr lang="en-US" sz="2400" dirty="0" smtClean="0"/>
              <a:t>How </a:t>
            </a:r>
            <a:r>
              <a:rPr lang="en-US" sz="2400" dirty="0"/>
              <a:t>cold do we need to get?</a:t>
            </a:r>
          </a:p>
          <a:p>
            <a:pPr marL="274320" indent="-274320">
              <a:spcBef>
                <a:spcPts val="500"/>
              </a:spcBef>
              <a:defRPr/>
            </a:pPr>
            <a:r>
              <a:rPr lang="en-US" sz="2400" dirty="0" smtClean="0"/>
              <a:t>[Tutorial </a:t>
            </a:r>
            <a:r>
              <a:rPr lang="en-US" sz="2400" dirty="0"/>
              <a:t>on </a:t>
            </a:r>
            <a:r>
              <a:rPr lang="en-US" sz="2400" dirty="0" err="1" smtClean="0"/>
              <a:t>cryocoolers</a:t>
            </a:r>
            <a:r>
              <a:rPr lang="en-US" sz="2400" dirty="0"/>
              <a:t>]</a:t>
            </a:r>
            <a:endParaRPr lang="en-US" sz="2400" dirty="0"/>
          </a:p>
          <a:p>
            <a:pPr marL="274320" indent="-274320">
              <a:spcBef>
                <a:spcPts val="500"/>
              </a:spcBef>
              <a:defRPr/>
            </a:pPr>
            <a:r>
              <a:rPr lang="en-US" sz="2400" dirty="0" err="1"/>
              <a:t>Cyrocooler</a:t>
            </a:r>
            <a:r>
              <a:rPr lang="en-US" sz="2400" dirty="0"/>
              <a:t> industry:  suppliers and </a:t>
            </a:r>
            <a:r>
              <a:rPr lang="en-US" sz="2400" dirty="0" smtClean="0"/>
              <a:t>customers</a:t>
            </a:r>
            <a:endParaRPr lang="en-US" sz="2000" dirty="0" smtClean="0"/>
          </a:p>
          <a:p>
            <a:pPr marL="274320" indent="-274320">
              <a:spcBef>
                <a:spcPts val="500"/>
              </a:spcBef>
              <a:defRPr/>
            </a:pPr>
            <a:r>
              <a:rPr lang="en-US" sz="2400" dirty="0" smtClean="0"/>
              <a:t>Survey </a:t>
            </a:r>
            <a:r>
              <a:rPr lang="en-US" sz="2400" dirty="0"/>
              <a:t>of </a:t>
            </a:r>
            <a:r>
              <a:rPr lang="en-US" sz="2400" dirty="0" smtClean="0"/>
              <a:t>available cryocoolers</a:t>
            </a:r>
          </a:p>
          <a:p>
            <a:pPr marL="274320" indent="-274320">
              <a:spcBef>
                <a:spcPts val="500"/>
              </a:spcBef>
              <a:defRPr/>
            </a:pPr>
            <a:r>
              <a:rPr lang="en-US" sz="2400" dirty="0" smtClean="0"/>
              <a:t>Recommendations for </a:t>
            </a:r>
            <a:r>
              <a:rPr lang="en-US" sz="2400" dirty="0" err="1" smtClean="0"/>
              <a:t>ngVLA</a:t>
            </a:r>
            <a:endParaRPr lang="en-US" sz="2400" dirty="0"/>
          </a:p>
          <a:p>
            <a:pPr marL="0" indent="0">
              <a:spcBef>
                <a:spcPts val="1000"/>
              </a:spcBef>
              <a:buNone/>
              <a:defRPr/>
            </a:pPr>
            <a:r>
              <a:rPr lang="en-US" sz="2400" u="sng" dirty="0" smtClean="0"/>
              <a:t>Main take-away</a:t>
            </a:r>
            <a:r>
              <a:rPr lang="en-US" sz="2400" dirty="0" smtClean="0"/>
              <a:t>:   Current thinking is stuck on making small tweaks to 50-year-old technology.   We can do better.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Sterling vs. GM (including PT)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05391"/>
              </p:ext>
            </p:extLst>
          </p:nvPr>
        </p:nvGraphicFramePr>
        <p:xfrm>
          <a:off x="801732" y="795517"/>
          <a:ext cx="7633608" cy="326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3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Sterling (and Sterling-type</a:t>
                      </a:r>
                      <a:r>
                        <a:rPr lang="en-US" baseline="0" dirty="0" smtClean="0"/>
                        <a:t> PT)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Gifford-McMahon (and</a:t>
                      </a:r>
                      <a:r>
                        <a:rPr lang="en-US" baseline="0" dirty="0" smtClean="0"/>
                        <a:t> GM-type PT)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05">
                <a:tc>
                  <a:txBody>
                    <a:bodyPr/>
                    <a:lstStyle/>
                    <a:p>
                      <a:r>
                        <a:rPr lang="en-US" dirty="0" smtClean="0"/>
                        <a:t>Carnot</a:t>
                      </a:r>
                      <a:r>
                        <a:rPr lang="en-US" baseline="0" dirty="0" smtClean="0"/>
                        <a:t> efficiency ~10%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Carnot efficiency</a:t>
                      </a:r>
                      <a:r>
                        <a:rPr lang="en-US" baseline="0" dirty="0" smtClean="0"/>
                        <a:t> ~3%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05"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Compressor adjacent to cold head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Compressor can be remote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05">
                <a:tc>
                  <a:txBody>
                    <a:bodyPr/>
                    <a:lstStyle/>
                    <a:p>
                      <a:r>
                        <a:rPr lang="en-US" dirty="0" smtClean="0"/>
                        <a:t>Little</a:t>
                      </a:r>
                      <a:r>
                        <a:rPr lang="en-US" baseline="0" dirty="0" smtClean="0"/>
                        <a:t> to no maintenance for </a:t>
                      </a:r>
                      <a:r>
                        <a:rPr lang="en-US" baseline="0" dirty="0" smtClean="0"/>
                        <a:t>&gt;&gt;</a:t>
                      </a:r>
                      <a:r>
                        <a:rPr lang="en-US" baseline="0" dirty="0" smtClean="0"/>
                        <a:t>10 years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Replacement of seals every 12-24</a:t>
                      </a:r>
                      <a:r>
                        <a:rPr lang="en-US" baseline="0" dirty="0" smtClean="0"/>
                        <a:t> months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304">
                <a:tc>
                  <a:txBody>
                    <a:bodyPr/>
                    <a:lstStyle/>
                    <a:p>
                      <a:r>
                        <a:rPr lang="en-US" dirty="0" smtClean="0"/>
                        <a:t>Vary power input / capacity by amplitude or frequency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Vary power</a:t>
                      </a:r>
                      <a:r>
                        <a:rPr lang="en-US" baseline="0" dirty="0" smtClean="0"/>
                        <a:t> input / capacity by frequency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304">
                <a:tc>
                  <a:txBody>
                    <a:bodyPr/>
                    <a:lstStyle/>
                    <a:p>
                      <a:r>
                        <a:rPr lang="en-US" dirty="0" smtClean="0"/>
                        <a:t>Can shift capacity between stages by phase adjustment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ratio of stages fixed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04">
                <a:tc>
                  <a:txBody>
                    <a:bodyPr/>
                    <a:lstStyle/>
                    <a:p>
                      <a:r>
                        <a:rPr lang="en-US" dirty="0" smtClean="0"/>
                        <a:t>PT version may have slight</a:t>
                      </a:r>
                      <a:r>
                        <a:rPr lang="en-US" baseline="0" dirty="0" smtClean="0"/>
                        <a:t> orientation dependence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 version may have large orientation dependence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Raytheon </a:t>
            </a:r>
            <a:r>
              <a:rPr lang="en-US" dirty="0" err="1" smtClean="0"/>
              <a:t>RSP2</a:t>
            </a:r>
            <a:r>
              <a:rPr lang="en-US" dirty="0" smtClean="0"/>
              <a:t>:  Sterling-PT Hybrid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Sterling 1</a:t>
            </a:r>
            <a:r>
              <a:rPr lang="en-US" baseline="30000" dirty="0" smtClean="0"/>
              <a:t>st</a:t>
            </a:r>
            <a:r>
              <a:rPr lang="en-US" dirty="0" smtClean="0"/>
              <a:t> stage and pulse tube 2</a:t>
            </a:r>
            <a:r>
              <a:rPr lang="en-US" baseline="30000" dirty="0" smtClean="0"/>
              <a:t>nd</a:t>
            </a:r>
            <a:r>
              <a:rPr lang="en-US" dirty="0" smtClean="0"/>
              <a:t> stage.  No moving parts at low temp.</a:t>
            </a:r>
          </a:p>
          <a:p>
            <a:r>
              <a:rPr lang="en-US" dirty="0" smtClean="0"/>
              <a:t>Designed for space applications, evolved over 15 years of development</a:t>
            </a:r>
          </a:p>
          <a:p>
            <a:pPr lvl="1"/>
            <a:r>
              <a:rPr lang="en-US" dirty="0" smtClean="0"/>
              <a:t>Prototype built in 2000		</a:t>
            </a:r>
            <a:r>
              <a:rPr lang="en-US" dirty="0" err="1" smtClean="0"/>
              <a:t>2.2W</a:t>
            </a:r>
            <a:r>
              <a:rPr lang="en-US" dirty="0" smtClean="0"/>
              <a:t> at </a:t>
            </a:r>
            <a:r>
              <a:rPr lang="en-US" dirty="0" err="1" smtClean="0"/>
              <a:t>80K</a:t>
            </a:r>
            <a:r>
              <a:rPr lang="en-US" dirty="0" smtClean="0"/>
              <a:t> 	</a:t>
            </a:r>
            <a:r>
              <a:rPr lang="en-US" dirty="0" err="1" smtClean="0"/>
              <a:t>0.5W</a:t>
            </a:r>
            <a:r>
              <a:rPr lang="en-US" dirty="0" smtClean="0"/>
              <a:t> at </a:t>
            </a:r>
            <a:r>
              <a:rPr lang="en-US" dirty="0" err="1" smtClean="0"/>
              <a:t>35K</a:t>
            </a:r>
            <a:endParaRPr lang="en-US" dirty="0" smtClean="0"/>
          </a:p>
          <a:p>
            <a:pPr lvl="1"/>
            <a:r>
              <a:rPr lang="en-US" dirty="0" smtClean="0"/>
              <a:t>Published in 2009		</a:t>
            </a:r>
            <a:r>
              <a:rPr lang="en-US" dirty="0" err="1" smtClean="0"/>
              <a:t>16.2W</a:t>
            </a:r>
            <a:r>
              <a:rPr lang="en-US" dirty="0" smtClean="0"/>
              <a:t> at </a:t>
            </a:r>
            <a:r>
              <a:rPr lang="en-US" dirty="0" err="1" smtClean="0"/>
              <a:t>80K</a:t>
            </a:r>
            <a:r>
              <a:rPr lang="en-US" dirty="0" smtClean="0"/>
              <a:t>  </a:t>
            </a:r>
            <a:r>
              <a:rPr lang="en-US" dirty="0" err="1" smtClean="0"/>
              <a:t>2.6W</a:t>
            </a:r>
            <a:r>
              <a:rPr lang="en-US" dirty="0" smtClean="0"/>
              <a:t> at </a:t>
            </a:r>
            <a:r>
              <a:rPr lang="en-US" dirty="0" err="1" smtClean="0"/>
              <a:t>35K</a:t>
            </a:r>
            <a:r>
              <a:rPr lang="en-US" dirty="0" smtClean="0"/>
              <a:t>	</a:t>
            </a:r>
            <a:r>
              <a:rPr lang="en-US" dirty="0" err="1" smtClean="0"/>
              <a:t>513W</a:t>
            </a:r>
            <a:r>
              <a:rPr lang="en-US" dirty="0" smtClean="0"/>
              <a:t> input	11.35%</a:t>
            </a:r>
          </a:p>
          <a:p>
            <a:pPr lvl="1"/>
            <a:r>
              <a:rPr lang="en-US" dirty="0" smtClean="0"/>
              <a:t>Published in 2014 (LT-</a:t>
            </a:r>
            <a:r>
              <a:rPr lang="en-US" dirty="0" err="1" smtClean="0"/>
              <a:t>RSP2</a:t>
            </a:r>
            <a:r>
              <a:rPr lang="en-US" dirty="0" smtClean="0"/>
              <a:t>)	</a:t>
            </a:r>
            <a:r>
              <a:rPr lang="en-US" dirty="0" err="1" smtClean="0"/>
              <a:t>6W</a:t>
            </a:r>
            <a:r>
              <a:rPr lang="en-US" dirty="0" smtClean="0"/>
              <a:t> at </a:t>
            </a:r>
            <a:r>
              <a:rPr lang="en-US" dirty="0" err="1" smtClean="0"/>
              <a:t>55K</a:t>
            </a:r>
            <a:r>
              <a:rPr lang="en-US" dirty="0" smtClean="0"/>
              <a:t>	</a:t>
            </a:r>
            <a:r>
              <a:rPr lang="en-US" dirty="0" err="1" smtClean="0"/>
              <a:t>0.31W</a:t>
            </a:r>
            <a:r>
              <a:rPr lang="en-US" dirty="0" smtClean="0"/>
              <a:t> at </a:t>
            </a:r>
            <a:r>
              <a:rPr lang="en-US" dirty="0" err="1" smtClean="0"/>
              <a:t>10K</a:t>
            </a:r>
            <a:r>
              <a:rPr lang="en-US" dirty="0" smtClean="0"/>
              <a:t>	</a:t>
            </a:r>
            <a:r>
              <a:rPr lang="en-US" dirty="0" err="1" smtClean="0"/>
              <a:t>450W</a:t>
            </a:r>
            <a:r>
              <a:rPr lang="en-US" dirty="0" smtClean="0"/>
              <a:t> input	   7.94%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Analysis for </a:t>
            </a:r>
            <a:r>
              <a:rPr lang="en-US" dirty="0" err="1" smtClean="0">
                <a:solidFill>
                  <a:srgbClr val="FF0000"/>
                </a:solidFill>
              </a:rPr>
              <a:t>ngVLA</a:t>
            </a:r>
            <a:r>
              <a:rPr lang="en-US" dirty="0" smtClean="0">
                <a:solidFill>
                  <a:srgbClr val="FF0000"/>
                </a:solidFill>
              </a:rPr>
              <a:t> (LT-</a:t>
            </a:r>
            <a:r>
              <a:rPr lang="en-US" dirty="0" err="1" smtClean="0">
                <a:solidFill>
                  <a:srgbClr val="FF0000"/>
                </a:solidFill>
              </a:rPr>
              <a:t>RSP2</a:t>
            </a:r>
            <a:r>
              <a:rPr lang="en-US" dirty="0" smtClean="0">
                <a:solidFill>
                  <a:srgbClr val="FF0000"/>
                </a:solidFill>
              </a:rPr>
              <a:t>)	</a:t>
            </a:r>
            <a:r>
              <a:rPr lang="en-US" dirty="0" err="1" smtClean="0">
                <a:solidFill>
                  <a:srgbClr val="FF0000"/>
                </a:solidFill>
              </a:rPr>
              <a:t>6W</a:t>
            </a:r>
            <a:r>
              <a:rPr lang="en-US" dirty="0" smtClean="0">
                <a:solidFill>
                  <a:srgbClr val="FF0000"/>
                </a:solidFill>
              </a:rPr>
              <a:t> at </a:t>
            </a:r>
            <a:r>
              <a:rPr lang="en-US" dirty="0" err="1" smtClean="0">
                <a:solidFill>
                  <a:srgbClr val="FF0000"/>
                </a:solidFill>
              </a:rPr>
              <a:t>60K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2.1W</a:t>
            </a:r>
            <a:r>
              <a:rPr lang="en-US" dirty="0" smtClean="0">
                <a:solidFill>
                  <a:srgbClr val="FF0000"/>
                </a:solidFill>
              </a:rPr>
              <a:t> at </a:t>
            </a:r>
            <a:r>
              <a:rPr lang="en-US" dirty="0" err="1" smtClean="0">
                <a:solidFill>
                  <a:srgbClr val="FF0000"/>
                </a:solidFill>
              </a:rPr>
              <a:t>20K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450W</a:t>
            </a:r>
            <a:r>
              <a:rPr lang="en-US" dirty="0" smtClean="0">
                <a:solidFill>
                  <a:srgbClr val="FF0000"/>
                </a:solidFill>
              </a:rPr>
              <a:t> input	11.87%</a:t>
            </a:r>
          </a:p>
          <a:p>
            <a:r>
              <a:rPr lang="en-US" dirty="0" smtClean="0"/>
              <a:t>Comparable cooling:  SHI SDK-</a:t>
            </a:r>
            <a:r>
              <a:rPr lang="en-US" dirty="0" err="1" smtClean="0"/>
              <a:t>101D</a:t>
            </a:r>
            <a:r>
              <a:rPr lang="en-US" dirty="0" smtClean="0"/>
              <a:t> with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CNA-</a:t>
            </a:r>
            <a:r>
              <a:rPr lang="en-US" dirty="0" err="1" smtClean="0"/>
              <a:t>11C</a:t>
            </a:r>
            <a:r>
              <a:rPr lang="en-US" dirty="0" smtClean="0"/>
              <a:t> compressor at </a:t>
            </a:r>
            <a:r>
              <a:rPr lang="en-US" dirty="0" err="1" smtClean="0"/>
              <a:t>3x</a:t>
            </a:r>
            <a:r>
              <a:rPr lang="en-US" dirty="0" smtClean="0"/>
              <a:t> power input: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2.5W</a:t>
            </a:r>
            <a:r>
              <a:rPr lang="en-US" dirty="0" smtClean="0"/>
              <a:t> at </a:t>
            </a:r>
            <a:r>
              <a:rPr lang="en-US" dirty="0" err="1" smtClean="0"/>
              <a:t>20K</a:t>
            </a:r>
            <a:r>
              <a:rPr lang="en-US" dirty="0" smtClean="0"/>
              <a:t>, </a:t>
            </a:r>
            <a:r>
              <a:rPr lang="en-US" dirty="0" err="1" smtClean="0"/>
              <a:t>4.5W</a:t>
            </a:r>
            <a:r>
              <a:rPr lang="en-US" dirty="0" smtClean="0"/>
              <a:t> at </a:t>
            </a:r>
            <a:r>
              <a:rPr lang="en-US" dirty="0" err="1" smtClean="0"/>
              <a:t>60K</a:t>
            </a:r>
            <a:r>
              <a:rPr lang="en-US" dirty="0" smtClean="0"/>
              <a:t>, </a:t>
            </a:r>
            <a:r>
              <a:rPr lang="en-US" dirty="0" err="1" smtClean="0"/>
              <a:t>1400W</a:t>
            </a:r>
            <a:r>
              <a:rPr lang="en-US" dirty="0" smtClean="0"/>
              <a:t> input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Normalized Carnot efficiency  3.8%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/>
          <a:stretch/>
        </p:blipFill>
        <p:spPr bwMode="auto">
          <a:xfrm>
            <a:off x="5584371" y="2311596"/>
            <a:ext cx="3559629" cy="259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6878" y="2569733"/>
            <a:ext cx="10254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Sterling compressor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3990" y="2653935"/>
            <a:ext cx="1316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 compressor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9975" y="4593191"/>
            <a:ext cx="22293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Intertance</a:t>
            </a:r>
            <a:r>
              <a:rPr lang="en-US" dirty="0" smtClean="0">
                <a:solidFill>
                  <a:schemeClr val="bg1"/>
                </a:solidFill>
              </a:rPr>
              <a:t> tube and reservoir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798526" y="4434840"/>
            <a:ext cx="393506" cy="290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52359" y="4810901"/>
            <a:ext cx="7222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Stage 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133794" y="4836799"/>
            <a:ext cx="324406" cy="1450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64184" y="4128409"/>
            <a:ext cx="698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Stage 1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995279" y="4199709"/>
            <a:ext cx="410670" cy="850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8033" y="4497252"/>
            <a:ext cx="173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curtesy of Ted Conrad, Raytheon Company</a:t>
            </a:r>
            <a:endParaRPr lang="en-US" sz="1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2" y="13881"/>
            <a:ext cx="9145512" cy="4054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Raytheon LT-</a:t>
            </a:r>
            <a:r>
              <a:rPr lang="en-US" dirty="0" err="1" smtClean="0"/>
              <a:t>RSP2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8"/>
          <a:stretch/>
        </p:blipFill>
        <p:spPr bwMode="auto">
          <a:xfrm>
            <a:off x="6109758" y="2397034"/>
            <a:ext cx="3031404" cy="229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1002" r="3298" b="2378"/>
          <a:stretch/>
        </p:blipFill>
        <p:spPr bwMode="auto">
          <a:xfrm>
            <a:off x="57149" y="413886"/>
            <a:ext cx="5984402" cy="348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7423"/>
          <a:stretch/>
        </p:blipFill>
        <p:spPr bwMode="auto">
          <a:xfrm>
            <a:off x="6165656" y="293914"/>
            <a:ext cx="2952205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7690" y="1826484"/>
            <a:ext cx="10319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Images from Schaefer 2014, </a:t>
            </a:r>
            <a:r>
              <a:rPr lang="en-US" sz="1050" i="1" dirty="0" smtClean="0"/>
              <a:t>Cryocoolers 18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4609552" y="1068669"/>
            <a:ext cx="1273652" cy="55399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Simulation for </a:t>
            </a:r>
            <a:r>
              <a:rPr lang="en-US" sz="1000" dirty="0" err="1" smtClean="0"/>
              <a:t>ngVLA</a:t>
            </a:r>
            <a:r>
              <a:rPr lang="en-US" sz="1000" dirty="0" smtClean="0"/>
              <a:t> by Ted Conway, Raytheon Company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44238" y="3931919"/>
            <a:ext cx="3999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Optimizations for </a:t>
            </a:r>
            <a:r>
              <a:rPr lang="en-US" sz="1200" b="1" i="1" dirty="0" err="1" smtClean="0"/>
              <a:t>20K</a:t>
            </a:r>
            <a:r>
              <a:rPr lang="en-US" sz="1200" b="1" i="1" dirty="0" smtClean="0"/>
              <a:t> operation:</a:t>
            </a:r>
            <a:endParaRPr lang="en-US" sz="1200" b="1" i="1" dirty="0"/>
          </a:p>
          <a:p>
            <a:r>
              <a:rPr lang="en-US" sz="1200" dirty="0"/>
              <a:t>–</a:t>
            </a:r>
            <a:r>
              <a:rPr lang="en-US" sz="1200" dirty="0" err="1"/>
              <a:t>InertanceTube</a:t>
            </a:r>
            <a:r>
              <a:rPr lang="en-US" sz="1200" dirty="0"/>
              <a:t> Length</a:t>
            </a:r>
          </a:p>
          <a:p>
            <a:r>
              <a:rPr lang="en-US" sz="1200" dirty="0"/>
              <a:t>–Reservoir Volume</a:t>
            </a:r>
          </a:p>
          <a:p>
            <a:r>
              <a:rPr lang="en-US" sz="1200" dirty="0"/>
              <a:t>–Fill Pressure</a:t>
            </a:r>
          </a:p>
          <a:p>
            <a:r>
              <a:rPr lang="en-US" sz="1200" dirty="0"/>
              <a:t>–Operating Frequency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0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for </a:t>
            </a:r>
            <a:r>
              <a:rPr lang="en-US" dirty="0" err="1" smtClean="0"/>
              <a:t>ngVLA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try to achieve very low temperatures, especially at 1.2-3 </a:t>
            </a:r>
            <a:r>
              <a:rPr lang="en-US" dirty="0" smtClean="0"/>
              <a:t>GHz</a:t>
            </a:r>
          </a:p>
          <a:p>
            <a:r>
              <a:rPr lang="en-US" dirty="0"/>
              <a:t>Allocate funds for NRE</a:t>
            </a:r>
          </a:p>
          <a:p>
            <a:pPr lvl="1"/>
            <a:r>
              <a:rPr lang="en-US" dirty="0"/>
              <a:t>Develop hardware matched to our specific needs</a:t>
            </a:r>
          </a:p>
          <a:p>
            <a:pPr lvl="1"/>
            <a:r>
              <a:rPr lang="en-US" dirty="0"/>
              <a:t>Don’t count on off-the-shelf </a:t>
            </a:r>
            <a:r>
              <a:rPr lang="en-US" dirty="0" smtClean="0"/>
              <a:t>procurement; it leads to oversizing</a:t>
            </a:r>
            <a:endParaRPr lang="en-US" dirty="0"/>
          </a:p>
          <a:p>
            <a:r>
              <a:rPr lang="en-US" dirty="0" smtClean="0"/>
              <a:t>Engage </a:t>
            </a:r>
            <a:r>
              <a:rPr lang="en-US" dirty="0" smtClean="0"/>
              <a:t>with the aerospace </a:t>
            </a:r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International </a:t>
            </a:r>
            <a:r>
              <a:rPr lang="en-US" dirty="0" err="1" smtClean="0"/>
              <a:t>Cryocooler</a:t>
            </a:r>
            <a:r>
              <a:rPr lang="en-US" dirty="0" smtClean="0"/>
              <a:t> Conference NOW (Burlington, VT)</a:t>
            </a:r>
            <a:endParaRPr lang="en-US" dirty="0" smtClean="0"/>
          </a:p>
          <a:p>
            <a:r>
              <a:rPr lang="en-US" dirty="0" smtClean="0"/>
              <a:t>Hire </a:t>
            </a:r>
            <a:r>
              <a:rPr lang="en-US" dirty="0"/>
              <a:t>an in-house </a:t>
            </a:r>
            <a:r>
              <a:rPr lang="en-US" dirty="0" smtClean="0"/>
              <a:t>expert</a:t>
            </a:r>
          </a:p>
          <a:p>
            <a:pPr lvl="1"/>
            <a:r>
              <a:rPr lang="en-US" dirty="0" smtClean="0"/>
              <a:t>Head </a:t>
            </a:r>
            <a:r>
              <a:rPr lang="en-US" dirty="0" smtClean="0"/>
              <a:t>an in-house development </a:t>
            </a:r>
            <a:r>
              <a:rPr lang="en-US" dirty="0" smtClean="0"/>
              <a:t>team and laboratory</a:t>
            </a:r>
            <a:endParaRPr lang="en-US" dirty="0" smtClean="0"/>
          </a:p>
          <a:p>
            <a:pPr lvl="1"/>
            <a:r>
              <a:rPr lang="en-US" dirty="0" smtClean="0"/>
              <a:t>If development is done by </a:t>
            </a:r>
            <a:r>
              <a:rPr lang="en-US" dirty="0" smtClean="0"/>
              <a:t>contracting, </a:t>
            </a:r>
            <a:r>
              <a:rPr lang="en-US" dirty="0" smtClean="0"/>
              <a:t>in-house expert is still needed for proper oversight</a:t>
            </a:r>
          </a:p>
          <a:p>
            <a:r>
              <a:rPr lang="en-US" dirty="0" smtClean="0"/>
              <a:t>Consider spending more on construction and </a:t>
            </a:r>
            <a:r>
              <a:rPr lang="en-US" dirty="0" err="1" smtClean="0"/>
              <a:t>NRE</a:t>
            </a:r>
            <a:r>
              <a:rPr lang="en-US" dirty="0" smtClean="0"/>
              <a:t> to save on operations</a:t>
            </a:r>
          </a:p>
          <a:p>
            <a:pPr lvl="1"/>
            <a:r>
              <a:rPr lang="en-US" dirty="0" smtClean="0"/>
              <a:t>Pay-back time for power savings is easy to calculate</a:t>
            </a:r>
          </a:p>
          <a:p>
            <a:pPr lvl="2"/>
            <a:r>
              <a:rPr lang="en-US" dirty="0" smtClean="0"/>
              <a:t>Saving </a:t>
            </a:r>
            <a:r>
              <a:rPr lang="en-US" dirty="0" smtClean="0"/>
              <a:t> 2 kW </a:t>
            </a:r>
            <a:r>
              <a:rPr lang="en-US" dirty="0" smtClean="0"/>
              <a:t>per antenna for </a:t>
            </a:r>
            <a:r>
              <a:rPr lang="en-US" dirty="0" smtClean="0"/>
              <a:t>220 </a:t>
            </a:r>
            <a:r>
              <a:rPr lang="en-US" dirty="0" smtClean="0"/>
              <a:t>antennas is </a:t>
            </a:r>
            <a:r>
              <a:rPr lang="en-US" dirty="0" smtClean="0"/>
              <a:t>about 4 </a:t>
            </a:r>
            <a:r>
              <a:rPr lang="en-US" dirty="0" smtClean="0"/>
              <a:t>M$/year -&gt; worth </a:t>
            </a:r>
            <a:r>
              <a:rPr lang="en-US" dirty="0" smtClean="0"/>
              <a:t>~10 </a:t>
            </a:r>
            <a:r>
              <a:rPr lang="en-US" dirty="0" smtClean="0"/>
              <a:t>M$ investment.</a:t>
            </a:r>
          </a:p>
          <a:p>
            <a:pPr lvl="1"/>
            <a:r>
              <a:rPr lang="en-US" dirty="0" smtClean="0"/>
              <a:t>Maintenance saving is likely to be significant </a:t>
            </a:r>
            <a:r>
              <a:rPr lang="en-US" dirty="0" smtClean="0"/>
              <a:t>too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463" y="1520792"/>
            <a:ext cx="3060834" cy="2656918"/>
          </a:xfrm>
        </p:spPr>
        <p:txBody>
          <a:bodyPr/>
          <a:lstStyle/>
          <a:p>
            <a:r>
              <a:rPr lang="en-US" dirty="0" smtClean="0"/>
              <a:t>Backup slides follow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869004"/>
            <a:ext cx="8708065" cy="3828470"/>
          </a:xfrm>
        </p:spPr>
        <p:txBody>
          <a:bodyPr>
            <a:noAutofit/>
          </a:bodyPr>
          <a:lstStyle/>
          <a:p>
            <a:r>
              <a:rPr lang="en-US" sz="2400" dirty="0"/>
              <a:t>Net refrigeration </a:t>
            </a:r>
            <a:r>
              <a:rPr lang="en-US" sz="2400" dirty="0" smtClean="0"/>
              <a:t>power:	</a:t>
            </a:r>
            <a:r>
              <a:rPr lang="en-US" sz="2400" i="1" dirty="0" smtClean="0"/>
              <a:t> 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i="1" dirty="0" err="1" smtClean="0"/>
              <a:t>dQ</a:t>
            </a:r>
            <a:r>
              <a:rPr lang="en-US" sz="2400" dirty="0" smtClean="0"/>
              <a:t>/</a:t>
            </a:r>
            <a:r>
              <a:rPr lang="en-US" sz="2400" i="1" dirty="0" err="1" smtClean="0"/>
              <a:t>dt</a:t>
            </a:r>
            <a:endParaRPr lang="en-US" sz="2400" dirty="0"/>
          </a:p>
          <a:p>
            <a:r>
              <a:rPr lang="en-US" sz="2400" dirty="0" smtClean="0"/>
              <a:t>Power input, </a:t>
            </a:r>
            <a:r>
              <a:rPr lang="en-US" sz="2400" i="1" dirty="0" smtClean="0"/>
              <a:t>P</a:t>
            </a:r>
            <a:r>
              <a:rPr lang="en-US" sz="2400" dirty="0" smtClean="0"/>
              <a:t>:					</a:t>
            </a:r>
            <a:r>
              <a:rPr lang="en-US" sz="2400" i="1" dirty="0" smtClean="0"/>
              <a:t>P </a:t>
            </a:r>
            <a:r>
              <a:rPr lang="en-US" sz="2400" dirty="0" smtClean="0"/>
              <a:t>= </a:t>
            </a:r>
            <a:r>
              <a:rPr lang="en-US" sz="2400" i="1" dirty="0" err="1" smtClean="0"/>
              <a:t>dW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dt</a:t>
            </a:r>
            <a:endParaRPr lang="en-US" sz="2400" i="1" dirty="0"/>
          </a:p>
          <a:p>
            <a:r>
              <a:rPr lang="en-US" sz="2400" dirty="0" smtClean="0"/>
              <a:t>Actual </a:t>
            </a:r>
            <a:r>
              <a:rPr lang="en-US" sz="2400" dirty="0"/>
              <a:t>Coefficient of Performance, COP</a:t>
            </a:r>
            <a:r>
              <a:rPr lang="en-US" sz="2400" i="1" dirty="0"/>
              <a:t> </a:t>
            </a:r>
            <a:r>
              <a:rPr lang="en-US" sz="2400" dirty="0" smtClean="0"/>
              <a:t>:	COP = (</a:t>
            </a:r>
            <a:r>
              <a:rPr lang="en-US" sz="2400" i="1" dirty="0" err="1" smtClean="0"/>
              <a:t>dQ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dirty="0"/>
              <a:t>)</a:t>
            </a:r>
            <a:r>
              <a:rPr lang="en-US" sz="2400" dirty="0" smtClean="0"/>
              <a:t> / </a:t>
            </a:r>
            <a:r>
              <a:rPr lang="en-US" sz="2400" i="1" dirty="0" smtClean="0"/>
              <a:t>P</a:t>
            </a:r>
            <a:endParaRPr lang="en-US" sz="2400" i="1" dirty="0"/>
          </a:p>
          <a:p>
            <a:r>
              <a:rPr lang="en-US" sz="2400" dirty="0" smtClean="0"/>
              <a:t>Ideal </a:t>
            </a:r>
            <a:r>
              <a:rPr lang="en-US" sz="2400" dirty="0"/>
              <a:t>(Carnot) </a:t>
            </a:r>
            <a:r>
              <a:rPr lang="en-US" sz="2400" dirty="0" err="1" smtClean="0"/>
              <a:t>COP</a:t>
            </a:r>
            <a:r>
              <a:rPr lang="en-US" sz="2400" baseline="-25000" dirty="0" err="1" smtClean="0"/>
              <a:t>Carnot</a:t>
            </a:r>
            <a:r>
              <a:rPr lang="en-US" sz="2400" i="1" dirty="0" smtClean="0"/>
              <a:t> </a:t>
            </a:r>
            <a:r>
              <a:rPr lang="en-US" sz="2400" dirty="0" smtClean="0"/>
              <a:t>:				</a:t>
            </a:r>
            <a:r>
              <a:rPr lang="en-US" sz="2400" dirty="0" err="1" smtClean="0"/>
              <a:t>COP</a:t>
            </a:r>
            <a:r>
              <a:rPr lang="en-US" sz="2400" baseline="-25000" dirty="0" err="1" smtClean="0"/>
              <a:t>Carnot</a:t>
            </a:r>
            <a:r>
              <a:rPr lang="en-US" sz="2400" dirty="0" smtClean="0"/>
              <a:t> =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c </a:t>
            </a:r>
            <a:r>
              <a:rPr lang="en-US" sz="2400" dirty="0" smtClean="0"/>
              <a:t>/(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h</a:t>
            </a:r>
            <a:r>
              <a:rPr lang="en-US" sz="2400" i="1" dirty="0" smtClean="0"/>
              <a:t>-T</a:t>
            </a:r>
            <a:r>
              <a:rPr lang="en-US" sz="2400" i="1" baseline="-25000" dirty="0" smtClean="0"/>
              <a:t>c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Efficiency, </a:t>
            </a:r>
            <a:r>
              <a:rPr lang="el-GR" sz="2400" i="1" dirty="0" smtClean="0"/>
              <a:t>η</a:t>
            </a:r>
            <a:r>
              <a:rPr lang="en-US" sz="2400" dirty="0" smtClean="0"/>
              <a:t>:						</a:t>
            </a:r>
            <a:r>
              <a:rPr lang="el-GR" sz="2400" i="1" dirty="0" smtClean="0"/>
              <a:t>η</a:t>
            </a:r>
            <a:r>
              <a:rPr lang="en-US" sz="2400" dirty="0" smtClean="0"/>
              <a:t> = COP / </a:t>
            </a:r>
            <a:r>
              <a:rPr lang="en-US" sz="2400" dirty="0" err="1" smtClean="0"/>
              <a:t>COP</a:t>
            </a:r>
            <a:r>
              <a:rPr lang="en-US" sz="2400" baseline="-25000" dirty="0" err="1" smtClean="0"/>
              <a:t>Carnot</a:t>
            </a:r>
            <a:endParaRPr lang="en-US" sz="2400" baseline="-25000" dirty="0" smtClean="0"/>
          </a:p>
          <a:p>
            <a:r>
              <a:rPr lang="en-US" sz="2400" dirty="0" smtClean="0"/>
              <a:t>Specific Power						1/COP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yFiles\Caltech Projects\ngVLA-cryocoolerStudy\Tn_vs_T\TsysComponents30GHz-SH18J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3075" r="8284" b="3490"/>
          <a:stretch/>
        </p:blipFill>
        <p:spPr bwMode="auto">
          <a:xfrm>
            <a:off x="1936959" y="440071"/>
            <a:ext cx="5171754" cy="425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System Noise at 30 GHz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Noise Model with No Self Heating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314" name="Picture 2" descr="C:\myFiles\Caltech Projects\ngVLA-cryocoolerStudy\Tn_vs_T\TsysVsFreqTemp-noS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3267" r="7052" b="2886"/>
          <a:stretch/>
        </p:blipFill>
        <p:spPr bwMode="auto">
          <a:xfrm>
            <a:off x="-1" y="620504"/>
            <a:ext cx="4600708" cy="378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myFiles\Caltech Projects\ngVLA-cryocoolerStudy\Tn_vs_T\improvementPossibleRatio-noS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4374" r="7811" b="2970"/>
          <a:stretch/>
        </p:blipFill>
        <p:spPr bwMode="auto">
          <a:xfrm>
            <a:off x="4519565" y="666224"/>
            <a:ext cx="4615555" cy="37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2" y="10268"/>
            <a:ext cx="9145512" cy="3783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81" y="365761"/>
            <a:ext cx="8708065" cy="455584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900" dirty="0" smtClean="0"/>
              <a:t>“</a:t>
            </a:r>
            <a:r>
              <a:rPr lang="en-US" sz="1800" dirty="0" smtClean="0"/>
              <a:t>Those who cannot remember the past are condemned to repeat it.”  </a:t>
            </a:r>
            <a:r>
              <a:rPr lang="en-US" sz="1400" dirty="0" smtClean="0"/>
              <a:t>George Santayana, 1907.</a:t>
            </a:r>
            <a:endParaRPr lang="en-US" sz="1800" dirty="0" smtClean="0"/>
          </a:p>
          <a:p>
            <a:pPr>
              <a:spcBef>
                <a:spcPts val="500"/>
              </a:spcBef>
            </a:pPr>
            <a:r>
              <a:rPr lang="en-US" sz="1800" dirty="0" smtClean="0"/>
              <a:t>1950s:  First use of </a:t>
            </a:r>
            <a:r>
              <a:rPr lang="en-US" sz="1800" dirty="0" err="1" smtClean="0"/>
              <a:t>cyrogenic</a:t>
            </a:r>
            <a:r>
              <a:rPr lang="en-US" sz="1800" dirty="0" smtClean="0"/>
              <a:t> receivers in radio astronomy (liquid cryogens)</a:t>
            </a:r>
          </a:p>
          <a:p>
            <a:pPr lvl="1">
              <a:spcBef>
                <a:spcPts val="0"/>
              </a:spcBef>
            </a:pPr>
            <a:r>
              <a:rPr lang="en-US" sz="1400" dirty="0" err="1" smtClean="0"/>
              <a:t>paramps</a:t>
            </a:r>
            <a:r>
              <a:rPr lang="en-US" sz="1400" dirty="0" smtClean="0"/>
              <a:t> and masers cooled with LN2 and </a:t>
            </a:r>
            <a:r>
              <a:rPr lang="en-US" sz="1400" dirty="0" err="1" smtClean="0"/>
              <a:t>LHe</a:t>
            </a:r>
            <a:r>
              <a:rPr lang="en-US" sz="1400" dirty="0" smtClean="0"/>
              <a:t>.</a:t>
            </a:r>
          </a:p>
          <a:p>
            <a:pPr>
              <a:spcBef>
                <a:spcPts val="500"/>
              </a:spcBef>
            </a:pPr>
            <a:r>
              <a:rPr lang="en-US" sz="1800" dirty="0" smtClean="0"/>
              <a:t>1960s:  First use of closed-cycle He refrigerators (GM cycle invented 1960)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1970:  2-stage GM refrigerator commercialized as CTI Model 1020 (still in production!)</a:t>
            </a:r>
          </a:p>
          <a:p>
            <a:pPr>
              <a:spcBef>
                <a:spcPts val="500"/>
              </a:spcBef>
            </a:pPr>
            <a:r>
              <a:rPr lang="en-US" sz="1800" dirty="0" smtClean="0"/>
              <a:t>1975:  Closed-cycle cooler for 4K developed for DSN masers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Custom-built Joule-Thompson stage added to COTS 2-stage GM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Later adopted by NRAO and CSIRO, which had in-house </a:t>
            </a:r>
            <a:r>
              <a:rPr lang="en-US" sz="1400" dirty="0" err="1" smtClean="0"/>
              <a:t>cryo</a:t>
            </a:r>
            <a:r>
              <a:rPr lang="en-US" sz="1400" dirty="0" smtClean="0"/>
              <a:t> development labs</a:t>
            </a:r>
          </a:p>
          <a:p>
            <a:pPr>
              <a:spcBef>
                <a:spcPts val="500"/>
              </a:spcBef>
            </a:pPr>
            <a:r>
              <a:rPr lang="en-US" sz="1800" dirty="0" smtClean="0"/>
              <a:t>1980s:  Masers supplanted by HEMT amplifiers at cm wavelengths.  SIS mixers developed for mm wavelengths.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20K sufficient for HEMTs, but 4K needed for SIS, so custom JT stages still needed.</a:t>
            </a:r>
          </a:p>
          <a:p>
            <a:pPr>
              <a:spcBef>
                <a:spcPts val="500"/>
              </a:spcBef>
            </a:pPr>
            <a:r>
              <a:rPr lang="en-US" sz="1800" dirty="0" smtClean="0"/>
              <a:t>1990:  Rare-earth regenerators allow 2-stage GM coolers to reach 4K (not adopted in RA)</a:t>
            </a:r>
          </a:p>
          <a:p>
            <a:pPr>
              <a:spcBef>
                <a:spcPts val="500"/>
              </a:spcBef>
            </a:pPr>
            <a:r>
              <a:rPr lang="en-US" sz="1800" dirty="0" smtClean="0"/>
              <a:t>1997:  4K GM coolers commercialized by Sumitomo, adopted for ALMA.</a:t>
            </a:r>
          </a:p>
          <a:p>
            <a:pPr>
              <a:spcBef>
                <a:spcPts val="500"/>
              </a:spcBef>
            </a:pPr>
            <a:r>
              <a:rPr lang="en-US" sz="1800" dirty="0" smtClean="0"/>
              <a:t>late 1990s:  NRAO and CSIRO abandon in-house </a:t>
            </a:r>
            <a:r>
              <a:rPr lang="en-US" sz="1800" dirty="0" err="1" smtClean="0"/>
              <a:t>cryo</a:t>
            </a:r>
            <a:r>
              <a:rPr lang="en-US" sz="1800" dirty="0" smtClean="0"/>
              <a:t> development labs.  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Radio astronomy-specific development stagnates and has not recovered.</a:t>
            </a:r>
          </a:p>
          <a:p>
            <a:pPr>
              <a:spcBef>
                <a:spcPts val="500"/>
              </a:spcBef>
            </a:pPr>
            <a:r>
              <a:rPr lang="en-US" sz="1800" dirty="0" smtClean="0"/>
              <a:t>1970s through today:  extensive </a:t>
            </a:r>
            <a:r>
              <a:rPr lang="en-US" sz="1800" dirty="0" err="1" smtClean="0"/>
              <a:t>cryocooler</a:t>
            </a:r>
            <a:r>
              <a:rPr lang="en-US" sz="1800" dirty="0" smtClean="0"/>
              <a:t> development for space and military apps.</a:t>
            </a:r>
          </a:p>
          <a:p>
            <a:pPr>
              <a:spcBef>
                <a:spcPts val="500"/>
              </a:spcBef>
            </a:pPr>
            <a:r>
              <a:rPr lang="en-US" sz="1800" dirty="0" smtClean="0"/>
              <a:t>2010 through today:  radio astronomy starts to need large numbers of </a:t>
            </a:r>
            <a:r>
              <a:rPr lang="en-US" sz="1800" dirty="0" err="1" smtClean="0"/>
              <a:t>cryocoolers</a:t>
            </a:r>
            <a:r>
              <a:rPr lang="en-US" sz="1800" dirty="0" smtClean="0"/>
              <a:t>.</a:t>
            </a:r>
          </a:p>
          <a:p>
            <a:pPr lvl="1"/>
            <a:endParaRPr lang="en-US" sz="1400" dirty="0" smtClean="0"/>
          </a:p>
          <a:p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2" y="78848"/>
            <a:ext cx="9145512" cy="481068"/>
          </a:xfrm>
        </p:spPr>
        <p:txBody>
          <a:bodyPr>
            <a:normAutofit/>
          </a:bodyPr>
          <a:lstStyle/>
          <a:p>
            <a:r>
              <a:rPr lang="en-US" dirty="0" smtClean="0"/>
              <a:t>Cryocoolers in Existing Radio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664142"/>
            <a:ext cx="8708065" cy="4026705"/>
          </a:xfrm>
        </p:spPr>
        <p:txBody>
          <a:bodyPr/>
          <a:lstStyle/>
          <a:p>
            <a:r>
              <a:rPr lang="en-US" dirty="0" smtClean="0"/>
              <a:t>Almost all are two-stage GM types, reaching 15-</a:t>
            </a:r>
            <a:r>
              <a:rPr lang="en-US" dirty="0" err="1" smtClean="0"/>
              <a:t>25K</a:t>
            </a:r>
            <a:r>
              <a:rPr lang="en-US" dirty="0" smtClean="0"/>
              <a:t> depending on heat load.</a:t>
            </a:r>
          </a:p>
          <a:p>
            <a:r>
              <a:rPr lang="en-US" dirty="0" smtClean="0"/>
              <a:t>Many telescopes use cryocooler designs that are 30-40 years old.</a:t>
            </a:r>
          </a:p>
          <a:p>
            <a:r>
              <a:rPr lang="en-US" dirty="0" smtClean="0"/>
              <a:t>GM cryocooler invented in 1960</a:t>
            </a:r>
          </a:p>
          <a:p>
            <a:pPr lvl="1"/>
            <a:r>
              <a:rPr lang="en-US" dirty="0" smtClean="0"/>
              <a:t>Two-stage versions commercialized ~1970 with CTI model 1020 (still in production!).</a:t>
            </a:r>
          </a:p>
          <a:p>
            <a:r>
              <a:rPr lang="en-US" dirty="0" smtClean="0"/>
              <a:t>Superconducting receivers (SIS mixers, some  bolometers) [not for </a:t>
            </a:r>
            <a:r>
              <a:rPr lang="en-US" dirty="0" err="1" smtClean="0"/>
              <a:t>ngVLA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Require cooling to ~</a:t>
            </a:r>
            <a:r>
              <a:rPr lang="en-US" dirty="0" err="1" smtClean="0"/>
              <a:t>4K</a:t>
            </a:r>
            <a:endParaRPr lang="en-US" dirty="0" smtClean="0"/>
          </a:p>
          <a:p>
            <a:pPr lvl="1"/>
            <a:r>
              <a:rPr lang="en-US" dirty="0" smtClean="0"/>
              <a:t>Until ~15 years ago, relied on open-cycle cooling with liquid He or adding a Joule-Thompson 3rd stage to a 2-stage GM.</a:t>
            </a:r>
          </a:p>
          <a:p>
            <a:pPr lvl="2"/>
            <a:r>
              <a:rPr lang="en-US" dirty="0" smtClean="0"/>
              <a:t>Very inefficient</a:t>
            </a:r>
          </a:p>
          <a:p>
            <a:pPr lvl="1"/>
            <a:r>
              <a:rPr lang="en-US" dirty="0" smtClean="0"/>
              <a:t>Now 2-stage GM coolers reaching &lt;</a:t>
            </a:r>
            <a:r>
              <a:rPr lang="en-US" dirty="0" err="1" smtClean="0"/>
              <a:t>4K</a:t>
            </a:r>
            <a:r>
              <a:rPr lang="en-US" dirty="0" smtClean="0"/>
              <a:t> are available due to exotic regenerator materials (</a:t>
            </a:r>
            <a:r>
              <a:rPr lang="en-US" dirty="0" err="1" smtClean="0"/>
              <a:t>Er</a:t>
            </a:r>
            <a:r>
              <a:rPr lang="en-US" baseline="-25000" dirty="0" err="1" smtClean="0"/>
              <a:t>3</a:t>
            </a:r>
            <a:r>
              <a:rPr lang="en-US" dirty="0" err="1" smtClean="0"/>
              <a:t>Ni</a:t>
            </a:r>
            <a:r>
              <a:rPr lang="en-US" dirty="0" smtClean="0"/>
              <a:t>, </a:t>
            </a:r>
            <a:r>
              <a:rPr lang="en-US" dirty="0" err="1" smtClean="0"/>
              <a:t>HoCu</a:t>
            </a:r>
            <a:r>
              <a:rPr lang="en-US" dirty="0" smtClean="0"/>
              <a:t>).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VLA Antenna Receiver Cabin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63B71"/>
                </a:solidFill>
              </a:rPr>
              <a:t>6/20/2018</a:t>
            </a:r>
            <a:endParaRPr lang="en-US" dirty="0">
              <a:solidFill>
                <a:srgbClr val="163B71"/>
              </a:solidFill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3FC4FE-C098-4758-993E-5D14252CFE35}" type="slidenum">
              <a:rPr lang="en-US" alt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4" name="Picture 2" descr="Image result for vla receiver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91" y="559916"/>
            <a:ext cx="6195630" cy="412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877" y="577518"/>
            <a:ext cx="241594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front ends (4 shown), each in a separate vacuum chamber with its own cryocooler.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dirty="0" smtClean="0"/>
              <a:t> ea.  CTI 1050 (L)</a:t>
            </a:r>
          </a:p>
          <a:p>
            <a:r>
              <a:rPr lang="en-US" dirty="0" smtClean="0"/>
              <a:t>6 ea.  CTI 350 (S, C, X, Ku, K, </a:t>
            </a:r>
            <a:r>
              <a:rPr lang="en-US" dirty="0" err="1" smtClean="0"/>
              <a:t>Ka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ea.  CTI 22 (Q)</a:t>
            </a:r>
          </a:p>
          <a:p>
            <a:endParaRPr lang="en-US" dirty="0"/>
          </a:p>
          <a:p>
            <a:r>
              <a:rPr lang="en-US" dirty="0" smtClean="0"/>
              <a:t>3 compressors, 18 kW total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19-Element Phased Array Feed Receiver (for </a:t>
            </a:r>
            <a:r>
              <a:rPr lang="en-US" dirty="0" err="1" smtClean="0"/>
              <a:t>GBT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88" y="652018"/>
            <a:ext cx="4529981" cy="36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49052" y="3648921"/>
            <a:ext cx="33642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CTI 1050 cryocooler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3W</a:t>
            </a:r>
            <a:r>
              <a:rPr lang="en-US" dirty="0" smtClean="0"/>
              <a:t> at </a:t>
            </a:r>
            <a:r>
              <a:rPr lang="en-US" dirty="0" err="1" smtClean="0"/>
              <a:t>15K</a:t>
            </a:r>
            <a:r>
              <a:rPr lang="en-US" dirty="0" smtClean="0"/>
              <a:t>, </a:t>
            </a:r>
            <a:r>
              <a:rPr lang="en-US" dirty="0" err="1" smtClean="0"/>
              <a:t>60W</a:t>
            </a:r>
            <a:r>
              <a:rPr lang="en-US" dirty="0" smtClean="0"/>
              <a:t> at </a:t>
            </a:r>
            <a:r>
              <a:rPr lang="en-US" dirty="0" err="1" smtClean="0"/>
              <a:t>70K</a:t>
            </a:r>
            <a:r>
              <a:rPr lang="en-US" dirty="0" smtClean="0"/>
              <a:t>; ~</a:t>
            </a:r>
            <a:r>
              <a:rPr lang="en-US" dirty="0" err="1" smtClean="0"/>
              <a:t>5500W</a:t>
            </a:r>
            <a:r>
              <a:rPr lang="en-US" dirty="0" smtClean="0"/>
              <a:t> input)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02" y="4267109"/>
            <a:ext cx="4376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G. Cortes-Medellin et al., "A Fully Cryogenic Phased Array Camera for Radio Astronomy," </a:t>
            </a:r>
            <a:r>
              <a:rPr lang="en-US" sz="1100" dirty="0" smtClean="0"/>
              <a:t> </a:t>
            </a:r>
            <a:r>
              <a:rPr lang="en-US" sz="1100" i="1" dirty="0" smtClean="0"/>
              <a:t>IEEE Trans on AP</a:t>
            </a:r>
            <a:r>
              <a:rPr lang="en-US" sz="1100" dirty="0" smtClean="0"/>
              <a:t>, </a:t>
            </a:r>
            <a:r>
              <a:rPr lang="en-US" sz="1100" b="1" dirty="0" smtClean="0"/>
              <a:t>63</a:t>
            </a:r>
            <a:r>
              <a:rPr lang="en-US" sz="1100" dirty="0" smtClean="0"/>
              <a:t>:2471-2481</a:t>
            </a:r>
            <a:r>
              <a:rPr lang="en-US" sz="1100" dirty="0"/>
              <a:t>, June 2015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846977" y="856651"/>
            <a:ext cx="1409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70 cm diameter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" y="551649"/>
            <a:ext cx="3593705" cy="244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52" y="1357162"/>
            <a:ext cx="3528454" cy="333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492943" y="3260814"/>
            <a:ext cx="3265529" cy="142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Times New Roman" pitchFamily="18" charset="0"/>
              </a:rPr>
              <a:t>Covers 30-950 GHz with 10 receivers in a single large cryostat.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en-GB" altLang="en-US" dirty="0">
                <a:latin typeface="Times New Roman" pitchFamily="18" charset="0"/>
              </a:rPr>
              <a:t>Cryocooler is shown in red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676053" y="532400"/>
            <a:ext cx="3779838" cy="15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" charset="0"/>
              </a:rPr>
              <a:t>Uses a “special” three stage GM cryocooler ordered from Sumitomo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GB" altLang="en-US" sz="1800" dirty="0">
                <a:latin typeface="Arial" charset="0"/>
              </a:rPr>
              <a:t>1</a:t>
            </a:r>
            <a:r>
              <a:rPr lang="en-GB" altLang="en-US" sz="1800" baseline="30000" dirty="0">
                <a:latin typeface="Arial" charset="0"/>
              </a:rPr>
              <a:t>st</a:t>
            </a:r>
            <a:r>
              <a:rPr lang="en-GB" altLang="en-US" sz="1800" dirty="0">
                <a:latin typeface="Arial" charset="0"/>
              </a:rPr>
              <a:t> stage	</a:t>
            </a:r>
            <a:r>
              <a:rPr lang="en-GB" altLang="en-US" sz="1800" dirty="0" err="1" smtClean="0">
                <a:latin typeface="Arial" charset="0"/>
              </a:rPr>
              <a:t>33W</a:t>
            </a:r>
            <a:r>
              <a:rPr lang="en-GB" altLang="en-US" sz="1800" dirty="0" smtClean="0">
                <a:latin typeface="Arial" charset="0"/>
              </a:rPr>
              <a:t> </a:t>
            </a:r>
            <a:r>
              <a:rPr lang="en-GB" altLang="en-US" sz="1800" dirty="0">
                <a:latin typeface="Arial" charset="0"/>
              </a:rPr>
              <a:t>@ </a:t>
            </a:r>
            <a:r>
              <a:rPr lang="en-GB" altLang="en-US" sz="1800" dirty="0" err="1">
                <a:latin typeface="Arial" charset="0"/>
              </a:rPr>
              <a:t>68K</a:t>
            </a:r>
            <a:endParaRPr lang="en-GB" altLang="en-US" sz="1800" dirty="0">
              <a:latin typeface="Arial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en-GB" altLang="en-US" sz="1800" dirty="0">
                <a:latin typeface="Arial" charset="0"/>
              </a:rPr>
              <a:t>2</a:t>
            </a:r>
            <a:r>
              <a:rPr lang="en-GB" altLang="en-US" sz="1800" baseline="30000" dirty="0">
                <a:latin typeface="Arial" charset="0"/>
              </a:rPr>
              <a:t>nd</a:t>
            </a:r>
            <a:r>
              <a:rPr lang="en-GB" altLang="en-US" sz="1800" dirty="0">
                <a:latin typeface="Arial" charset="0"/>
              </a:rPr>
              <a:t> Stage	</a:t>
            </a:r>
            <a:r>
              <a:rPr lang="en-GB" altLang="en-US" sz="1800" dirty="0" err="1">
                <a:latin typeface="Arial" charset="0"/>
              </a:rPr>
              <a:t>8W</a:t>
            </a:r>
            <a:r>
              <a:rPr lang="en-GB" altLang="en-US" sz="1800" dirty="0">
                <a:latin typeface="Arial" charset="0"/>
              </a:rPr>
              <a:t> @ </a:t>
            </a:r>
            <a:r>
              <a:rPr lang="en-GB" altLang="en-US" sz="1800" dirty="0" err="1">
                <a:latin typeface="Arial" charset="0"/>
              </a:rPr>
              <a:t>13.7K</a:t>
            </a:r>
            <a:endParaRPr lang="en-GB" altLang="en-US" sz="1800" dirty="0">
              <a:latin typeface="Arial" charset="0"/>
            </a:endParaRPr>
          </a:p>
          <a:p>
            <a:pPr>
              <a:spcBef>
                <a:spcPts val="300"/>
              </a:spcBef>
              <a:buFontTx/>
              <a:buNone/>
            </a:pPr>
            <a:r>
              <a:rPr lang="en-GB" altLang="en-US" sz="1800" dirty="0">
                <a:latin typeface="Arial" charset="0"/>
              </a:rPr>
              <a:t>3</a:t>
            </a:r>
            <a:r>
              <a:rPr lang="en-GB" altLang="en-US" sz="1800" baseline="30000" dirty="0">
                <a:latin typeface="Arial" charset="0"/>
              </a:rPr>
              <a:t>rd</a:t>
            </a:r>
            <a:r>
              <a:rPr lang="en-GB" altLang="en-US" sz="1800" dirty="0">
                <a:latin typeface="Arial" charset="0"/>
              </a:rPr>
              <a:t> Stage	</a:t>
            </a:r>
            <a:r>
              <a:rPr lang="en-GB" altLang="en-US" sz="1800" dirty="0" err="1">
                <a:latin typeface="Arial" charset="0"/>
              </a:rPr>
              <a:t>1W</a:t>
            </a:r>
            <a:r>
              <a:rPr lang="en-GB" altLang="en-US" sz="1800" dirty="0">
                <a:latin typeface="Arial" charset="0"/>
              </a:rPr>
              <a:t> @ </a:t>
            </a:r>
            <a:r>
              <a:rPr lang="en-GB" altLang="en-US" sz="1800" dirty="0" err="1">
                <a:latin typeface="Arial" charset="0"/>
              </a:rPr>
              <a:t>4.2K</a:t>
            </a:r>
            <a:endParaRPr lang="en-GB" altLang="en-US" sz="1800" dirty="0">
              <a:latin typeface="Arial" charset="0"/>
            </a:endParaRPr>
          </a:p>
        </p:txBody>
      </p:sp>
      <p:sp>
        <p:nvSpPr>
          <p:cNvPr id="215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ALMA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215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573E0B-5645-4044-9526-25E0FED6D60C}" type="slidenum">
              <a:rPr lang="en-US" altLang="en-US" sz="11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1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2" y="10268"/>
            <a:ext cx="9145512" cy="33218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Cold is Cold Enough?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33" y="638936"/>
            <a:ext cx="6777154" cy="4000787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1800" kern="0" dirty="0">
                <a:solidFill>
                  <a:srgbClr val="000000"/>
                </a:solidFill>
                <a:latin typeface="Arial Unicode MS"/>
              </a:rPr>
              <a:t>I will show some plots based on the following </a:t>
            </a:r>
            <a:r>
              <a:rPr lang="en-US" sz="1800" kern="0" dirty="0" smtClean="0">
                <a:solidFill>
                  <a:srgbClr val="000000"/>
                </a:solidFill>
                <a:latin typeface="Arial Unicode MS"/>
              </a:rPr>
              <a:t>model, covering </a:t>
            </a:r>
            <a:r>
              <a:rPr lang="en-US" sz="1800" kern="0" dirty="0">
                <a:solidFill>
                  <a:srgbClr val="000000"/>
                </a:solidFill>
                <a:latin typeface="Arial Unicode MS"/>
              </a:rPr>
              <a:t>physical temperatures of </a:t>
            </a:r>
            <a:r>
              <a:rPr lang="en-US" sz="1800" kern="0" dirty="0" smtClean="0">
                <a:solidFill>
                  <a:srgbClr val="000000"/>
                </a:solidFill>
                <a:latin typeface="Arial Unicode MS"/>
              </a:rPr>
              <a:t>0-</a:t>
            </a:r>
            <a:r>
              <a:rPr lang="en-US" sz="1800" kern="0" dirty="0" err="1" smtClean="0">
                <a:solidFill>
                  <a:srgbClr val="000000"/>
                </a:solidFill>
                <a:latin typeface="Arial Unicode MS"/>
              </a:rPr>
              <a:t>80K</a:t>
            </a:r>
            <a:r>
              <a:rPr lang="en-US" sz="1800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1800" kern="0" dirty="0">
                <a:solidFill>
                  <a:srgbClr val="000000"/>
                </a:solidFill>
                <a:latin typeface="Arial Unicode MS"/>
              </a:rPr>
              <a:t>and </a:t>
            </a:r>
            <a:r>
              <a:rPr lang="en-US" sz="1800" kern="0" dirty="0" smtClean="0">
                <a:solidFill>
                  <a:srgbClr val="000000"/>
                </a:solidFill>
                <a:latin typeface="Arial Unicode MS"/>
              </a:rPr>
              <a:t>frequencies 1-50 GHz</a:t>
            </a:r>
            <a:endParaRPr lang="en-US" sz="1800" kern="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 Unicode MS"/>
              </a:rPr>
              <a:t>LNA</a:t>
            </a: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 based on </a:t>
            </a:r>
            <a:r>
              <a:rPr lang="en-US" sz="1600" kern="0" dirty="0" err="1">
                <a:solidFill>
                  <a:srgbClr val="000000"/>
                </a:solidFill>
                <a:latin typeface="Arial Unicode MS"/>
              </a:rPr>
              <a:t>InP</a:t>
            </a: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 Unicode MS"/>
              </a:rPr>
              <a:t>HEMT</a:t>
            </a: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 transistors from “</a:t>
            </a:r>
            <a:r>
              <a:rPr lang="en-US" sz="1600" kern="0" dirty="0" err="1">
                <a:solidFill>
                  <a:srgbClr val="000000"/>
                </a:solidFill>
                <a:latin typeface="Arial Unicode MS"/>
              </a:rPr>
              <a:t>cryo3</a:t>
            </a: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” wafer (well modeled)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 Unicode MS"/>
              </a:rPr>
              <a:t>Input transistor </a:t>
            </a: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operated at optimum input impedance </a:t>
            </a:r>
            <a:r>
              <a:rPr lang="en-US" sz="1600" kern="0" dirty="0" smtClean="0">
                <a:solidFill>
                  <a:srgbClr val="000000"/>
                </a:solidFill>
                <a:latin typeface="Arial Unicode MS"/>
              </a:rPr>
              <a:t>(for </a:t>
            </a: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each </a:t>
            </a:r>
            <a:r>
              <a:rPr lang="en-US" sz="1600" kern="0" dirty="0" smtClean="0">
                <a:solidFill>
                  <a:srgbClr val="000000"/>
                </a:solidFill>
                <a:latin typeface="Arial Unicode MS"/>
              </a:rPr>
              <a:t>temperature and frequency)</a:t>
            </a:r>
            <a:endParaRPr lang="en-US" sz="1600" kern="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Transistors subject to self-heating of up to </a:t>
            </a:r>
            <a:r>
              <a:rPr lang="en-US" sz="1600" kern="0" dirty="0" err="1">
                <a:solidFill>
                  <a:srgbClr val="000000"/>
                </a:solidFill>
                <a:latin typeface="Arial Unicode MS"/>
              </a:rPr>
              <a:t>18K</a:t>
            </a: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 [1].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Feed is cooled to the same temperature as </a:t>
            </a:r>
            <a:r>
              <a:rPr lang="en-US" sz="1600" kern="0" dirty="0" err="1">
                <a:solidFill>
                  <a:srgbClr val="000000"/>
                </a:solidFill>
                <a:latin typeface="Arial Unicode MS"/>
              </a:rPr>
              <a:t>LNA</a:t>
            </a: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 and has 1% loss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Dewar window is at </a:t>
            </a:r>
            <a:r>
              <a:rPr lang="en-US" sz="1600" kern="0" dirty="0" err="1">
                <a:solidFill>
                  <a:srgbClr val="000000"/>
                </a:solidFill>
                <a:latin typeface="Arial Unicode MS"/>
              </a:rPr>
              <a:t>300K</a:t>
            </a: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 and has 1% loss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Antenna is pointed at 45º </a:t>
            </a:r>
            <a:r>
              <a:rPr lang="en-US" sz="1600" kern="0" dirty="0" smtClean="0">
                <a:solidFill>
                  <a:srgbClr val="000000"/>
                </a:solidFill>
                <a:latin typeface="Arial Unicode MS"/>
              </a:rPr>
              <a:t>elevation</a:t>
            </a:r>
          </a:p>
          <a:p>
            <a:pPr marL="685800" lvl="1" indent="-342900" defTabSz="914400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rial Unicode MS"/>
              </a:rPr>
              <a:t>Sky noise from the Bryan Butler model for VLA site with 6 mm </a:t>
            </a:r>
            <a:r>
              <a:rPr lang="en-US" sz="1400" kern="0" dirty="0" smtClean="0">
                <a:solidFill>
                  <a:srgbClr val="000000"/>
                </a:solidFill>
                <a:latin typeface="Arial Unicode MS"/>
              </a:rPr>
              <a:t>PWV</a:t>
            </a:r>
            <a:endParaRPr lang="en-US" sz="1300" kern="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Spillover noise is </a:t>
            </a:r>
            <a:r>
              <a:rPr lang="en-US" sz="1600" kern="0" dirty="0" err="1">
                <a:solidFill>
                  <a:srgbClr val="000000"/>
                </a:solidFill>
                <a:latin typeface="Arial Unicode MS"/>
              </a:rPr>
              <a:t>3K</a:t>
            </a:r>
            <a:r>
              <a:rPr lang="en-US" sz="1600" kern="0" dirty="0">
                <a:solidFill>
                  <a:srgbClr val="000000"/>
                </a:solidFill>
                <a:latin typeface="Arial Unicode MS"/>
              </a:rPr>
              <a:t>, independent of frequency</a:t>
            </a:r>
          </a:p>
          <a:p>
            <a:pPr marL="57150" lvl="0" indent="0" defTabSz="914400" eaLnBrk="0" fontAlgn="base" hangingPunct="0">
              <a:lnSpc>
                <a:spcPct val="120000"/>
              </a:lnSpc>
              <a:spcBef>
                <a:spcPts val="1600"/>
              </a:spcBef>
              <a:spcAft>
                <a:spcPct val="0"/>
              </a:spcAft>
              <a:buNone/>
              <a:defRPr/>
            </a:pPr>
            <a:r>
              <a:rPr lang="en-US" sz="1100" kern="0" dirty="0" smtClean="0">
                <a:solidFill>
                  <a:srgbClr val="000000"/>
                </a:solidFill>
                <a:latin typeface="Arial Unicode MS"/>
              </a:rPr>
              <a:t>[</a:t>
            </a:r>
            <a:r>
              <a:rPr lang="en-US" sz="1100" kern="0" dirty="0">
                <a:solidFill>
                  <a:srgbClr val="000000"/>
                </a:solidFill>
                <a:latin typeface="Arial Unicode MS"/>
              </a:rPr>
              <a:t>1] J. </a:t>
            </a:r>
            <a:r>
              <a:rPr lang="en-US" sz="1100" kern="0" dirty="0" err="1">
                <a:solidFill>
                  <a:srgbClr val="000000"/>
                </a:solidFill>
                <a:latin typeface="Arial Unicode MS"/>
              </a:rPr>
              <a:t>Schleeh</a:t>
            </a:r>
            <a:r>
              <a:rPr lang="en-US" sz="1100" kern="0" dirty="0">
                <a:solidFill>
                  <a:srgbClr val="000000"/>
                </a:solidFill>
                <a:latin typeface="Arial Unicode MS"/>
              </a:rPr>
              <a:t> et al., “Phonon black-body radiation limit for heat dissipation in electronics.”  </a:t>
            </a:r>
            <a:r>
              <a:rPr lang="en-US" sz="1100" i="1" kern="0" dirty="0">
                <a:solidFill>
                  <a:srgbClr val="000000"/>
                </a:solidFill>
                <a:latin typeface="Arial Unicode MS"/>
              </a:rPr>
              <a:t>Nature Materials</a:t>
            </a:r>
            <a:r>
              <a:rPr lang="en-US" sz="1100" kern="0" dirty="0">
                <a:solidFill>
                  <a:srgbClr val="000000"/>
                </a:solidFill>
                <a:latin typeface="Arial Unicode MS"/>
              </a:rPr>
              <a:t>, 10 Nov 2014 (on line).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sys</a:t>
            </a:r>
            <a:r>
              <a:rPr lang="en-US" b="1" i="1" dirty="0" smtClean="0"/>
              <a:t>  </a:t>
            </a:r>
            <a:r>
              <a:rPr lang="en-US" b="1" dirty="0" smtClean="0"/>
              <a:t>vs. Frequency and  </a:t>
            </a:r>
            <a:r>
              <a:rPr lang="en-US" b="1" i="1" dirty="0" err="1" smtClean="0"/>
              <a:t>T</a:t>
            </a:r>
            <a:r>
              <a:rPr lang="en-US" b="1" i="1" baseline="-25000" dirty="0" err="1" smtClean="0"/>
              <a:t>phys</a:t>
            </a:r>
            <a:endParaRPr lang="en-US" b="1" i="1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9CA4-85CB-3541-B108-08CDFF8EBEE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C:\myFiles\Caltech Projects\ngVLA-cryocoolerStudy\Tn_vs_T\TsysVsFreqTemp-SH18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2969" r="7638" b="2828"/>
          <a:stretch/>
        </p:blipFill>
        <p:spPr bwMode="auto">
          <a:xfrm>
            <a:off x="15544" y="740747"/>
            <a:ext cx="4760843" cy="39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myFiles\Caltech Projects\ngVLA-cryocoolerStudy\Tn_vs_T\TsysSelectedFreq-SH18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3219" r="8153" b="3718"/>
          <a:stretch/>
        </p:blipFill>
        <p:spPr bwMode="auto">
          <a:xfrm>
            <a:off x="4766659" y="1010652"/>
            <a:ext cx="4389960" cy="35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Cryocoolers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23949</TotalTime>
  <Words>1653</Words>
  <Application>Microsoft Office PowerPoint</Application>
  <PresentationFormat>On-screen Show (16:9)</PresentationFormat>
  <Paragraphs>297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Cambria Math</vt:lpstr>
      <vt:lpstr>Gill Sans MT</vt:lpstr>
      <vt:lpstr>Times New Roman</vt:lpstr>
      <vt:lpstr>Office Theme</vt:lpstr>
      <vt:lpstr>Advanced Cryocoolers For ngVLA</vt:lpstr>
      <vt:lpstr>Outline</vt:lpstr>
      <vt:lpstr>History</vt:lpstr>
      <vt:lpstr>Cryocoolers in Existing Radio Telescopes</vt:lpstr>
      <vt:lpstr>VLA Antenna Receiver Cabin</vt:lpstr>
      <vt:lpstr>19-Element Phased Array Feed Receiver (for GBT)</vt:lpstr>
      <vt:lpstr>ALMA</vt:lpstr>
      <vt:lpstr>How Cold is Cold Enough?</vt:lpstr>
      <vt:lpstr>Tsys  vs. Frequency and  Tphys</vt:lpstr>
      <vt:lpstr>Diminishing Returns</vt:lpstr>
      <vt:lpstr>Cost of Getting Colder</vt:lpstr>
      <vt:lpstr>Cryocooler Thermodynamics – Ideal</vt:lpstr>
      <vt:lpstr>Cryocooler Thermodynamics – Practical</vt:lpstr>
      <vt:lpstr>Pulse Tube Refrigerators</vt:lpstr>
      <vt:lpstr>Multi-Stage Cryocoolers</vt:lpstr>
      <vt:lpstr>Cryocooler Industry</vt:lpstr>
      <vt:lpstr>Cryocooler Manufacturers</vt:lpstr>
      <vt:lpstr>Special Considerations for Radio Astronomy</vt:lpstr>
      <vt:lpstr>Survey of available two-stage cryocoolers</vt:lpstr>
      <vt:lpstr>Sterling vs. GM (including PT)</vt:lpstr>
      <vt:lpstr>Raytheon RSP2:  Sterling-PT Hybrid</vt:lpstr>
      <vt:lpstr>Raytheon LT-RSP2</vt:lpstr>
      <vt:lpstr>Recommendations for ngVLA</vt:lpstr>
      <vt:lpstr>Backup</vt:lpstr>
      <vt:lpstr>Important Parameters</vt:lpstr>
      <vt:lpstr>Components of System Noise at 30 GHz</vt:lpstr>
      <vt:lpstr>System Noise Model with No Self Heating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Larry</cp:lastModifiedBy>
  <cp:revision>134</cp:revision>
  <dcterms:created xsi:type="dcterms:W3CDTF">2016-12-02T21:40:55Z</dcterms:created>
  <dcterms:modified xsi:type="dcterms:W3CDTF">2018-06-20T15:21:27Z</dcterms:modified>
</cp:coreProperties>
</file>